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7.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4" r:id="rId1"/>
  </p:sldMasterIdLst>
  <p:notesMasterIdLst>
    <p:notesMasterId r:id="rId41"/>
  </p:notesMasterIdLst>
  <p:handoutMasterIdLst>
    <p:handoutMasterId r:id="rId42"/>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Lst>
  <p:sldSz cx="12188825" cy="6858000"/>
  <p:notesSz cx="6991350" cy="9282113"/>
  <p:custDataLst>
    <p:tags r:id="rId43"/>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609493" algn="l" rtl="0" fontAlgn="base">
      <a:spcBef>
        <a:spcPct val="0"/>
      </a:spcBef>
      <a:spcAft>
        <a:spcPct val="0"/>
      </a:spcAft>
      <a:defRPr kern="1200">
        <a:solidFill>
          <a:schemeClr val="tx1"/>
        </a:solidFill>
        <a:latin typeface="Arial" charset="0"/>
        <a:ea typeface="+mn-ea"/>
        <a:cs typeface="Arial" charset="0"/>
      </a:defRPr>
    </a:lvl2pPr>
    <a:lvl3pPr marL="1218987" algn="l" rtl="0" fontAlgn="base">
      <a:spcBef>
        <a:spcPct val="0"/>
      </a:spcBef>
      <a:spcAft>
        <a:spcPct val="0"/>
      </a:spcAft>
      <a:defRPr kern="1200">
        <a:solidFill>
          <a:schemeClr val="tx1"/>
        </a:solidFill>
        <a:latin typeface="Arial" charset="0"/>
        <a:ea typeface="+mn-ea"/>
        <a:cs typeface="Arial" charset="0"/>
      </a:defRPr>
    </a:lvl3pPr>
    <a:lvl4pPr marL="1828480" algn="l" rtl="0" fontAlgn="base">
      <a:spcBef>
        <a:spcPct val="0"/>
      </a:spcBef>
      <a:spcAft>
        <a:spcPct val="0"/>
      </a:spcAft>
      <a:defRPr kern="1200">
        <a:solidFill>
          <a:schemeClr val="tx1"/>
        </a:solidFill>
        <a:latin typeface="Arial" charset="0"/>
        <a:ea typeface="+mn-ea"/>
        <a:cs typeface="Arial" charset="0"/>
      </a:defRPr>
    </a:lvl4pPr>
    <a:lvl5pPr marL="2437973" algn="l" rtl="0" fontAlgn="base">
      <a:spcBef>
        <a:spcPct val="0"/>
      </a:spcBef>
      <a:spcAft>
        <a:spcPct val="0"/>
      </a:spcAft>
      <a:defRPr kern="1200">
        <a:solidFill>
          <a:schemeClr val="tx1"/>
        </a:solidFill>
        <a:latin typeface="Arial" charset="0"/>
        <a:ea typeface="+mn-ea"/>
        <a:cs typeface="Arial" charset="0"/>
      </a:defRPr>
    </a:lvl5pPr>
    <a:lvl6pPr marL="3047467" algn="l" defTabSz="1218987" rtl="0" eaLnBrk="1" latinLnBrk="0" hangingPunct="1">
      <a:defRPr kern="1200">
        <a:solidFill>
          <a:schemeClr val="tx1"/>
        </a:solidFill>
        <a:latin typeface="Arial" charset="0"/>
        <a:ea typeface="+mn-ea"/>
        <a:cs typeface="Arial" charset="0"/>
      </a:defRPr>
    </a:lvl6pPr>
    <a:lvl7pPr marL="3656960" algn="l" defTabSz="1218987" rtl="0" eaLnBrk="1" latinLnBrk="0" hangingPunct="1">
      <a:defRPr kern="1200">
        <a:solidFill>
          <a:schemeClr val="tx1"/>
        </a:solidFill>
        <a:latin typeface="Arial" charset="0"/>
        <a:ea typeface="+mn-ea"/>
        <a:cs typeface="Arial" charset="0"/>
      </a:defRPr>
    </a:lvl7pPr>
    <a:lvl8pPr marL="4266453" algn="l" defTabSz="1218987" rtl="0" eaLnBrk="1" latinLnBrk="0" hangingPunct="1">
      <a:defRPr kern="1200">
        <a:solidFill>
          <a:schemeClr val="tx1"/>
        </a:solidFill>
        <a:latin typeface="Arial" charset="0"/>
        <a:ea typeface="+mn-ea"/>
        <a:cs typeface="Arial" charset="0"/>
      </a:defRPr>
    </a:lvl8pPr>
    <a:lvl9pPr marL="4875947" algn="l" defTabSz="1218987" rtl="0" eaLnBrk="1" latinLnBrk="0" hangingPunct="1">
      <a:defRPr kern="1200">
        <a:solidFill>
          <a:schemeClr val="tx1"/>
        </a:solidFill>
        <a:latin typeface="Arial" charset="0"/>
        <a:ea typeface="+mn-ea"/>
        <a:cs typeface="Arial" charset="0"/>
      </a:defRPr>
    </a:lvl9pPr>
  </p:defaultTextStyle>
  <p:extLst>
    <p:ext uri="{EFAFB233-063F-42B5-8137-9DF3F51BA10A}">
      <p15:sldGuideLst xmlns="" xmlns:p15="http://schemas.microsoft.com/office/powerpoint/2012/main">
        <p15:guide id="1" orient="horz" pos="2160">
          <p15:clr>
            <a:srgbClr val="A4A3A4"/>
          </p15:clr>
        </p15:guide>
        <p15:guide id="2" orient="horz" pos="864">
          <p15:clr>
            <a:srgbClr val="A4A3A4"/>
          </p15:clr>
        </p15:guide>
        <p15:guide id="3" pos="3839">
          <p15:clr>
            <a:srgbClr val="A4A3A4"/>
          </p15:clr>
        </p15:guide>
      </p15:sldGuideLst>
    </p:ext>
    <p:ext uri="{2D200454-40CA-4A62-9FC3-DE9A4176ACB9}">
      <p15:notesGuideLst xmlns="" xmlns:p15="http://schemas.microsoft.com/office/powerpoint/2012/main">
        <p15:guide id="1" orient="horz" pos="2923">
          <p15:clr>
            <a:srgbClr val="A4A3A4"/>
          </p15:clr>
        </p15:guide>
        <p15:guide id="2" orient="horz" pos="283">
          <p15:clr>
            <a:srgbClr val="A4A3A4"/>
          </p15:clr>
        </p15:guide>
        <p15:guide id="3" pos="220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CE3E4"/>
    <a:srgbClr val="D3B5E9"/>
    <a:srgbClr val="DEE4E7"/>
    <a:srgbClr val="D4ECBA"/>
    <a:srgbClr val="5DD5FF"/>
    <a:srgbClr val="DDE4E6"/>
    <a:srgbClr val="B9EDFF"/>
    <a:srgbClr val="DEE4E6"/>
    <a:srgbClr val="FFF7EF"/>
    <a:srgbClr val="5F5F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5082" autoAdjust="0"/>
    <p:restoredTop sz="59515" autoAdjust="0"/>
  </p:normalViewPr>
  <p:slideViewPr>
    <p:cSldViewPr showGuides="1">
      <p:cViewPr varScale="1">
        <p:scale>
          <a:sx n="40" d="100"/>
          <a:sy n="40" d="100"/>
        </p:scale>
        <p:origin x="-2304" y="-102"/>
      </p:cViewPr>
      <p:guideLst>
        <p:guide orient="horz" pos="2160"/>
        <p:guide orient="horz" pos="864"/>
        <p:guide orient="horz" pos="384"/>
        <p:guide pos="3839"/>
        <p:guide pos="383"/>
        <p:guide pos="479"/>
        <p:guide pos="719"/>
        <p:guide pos="1055"/>
      </p:guideLst>
    </p:cSldViewPr>
  </p:slideViewPr>
  <p:notesTextViewPr>
    <p:cViewPr>
      <p:scale>
        <a:sx n="100" d="100"/>
        <a:sy n="100" d="100"/>
      </p:scale>
      <p:origin x="0" y="0"/>
    </p:cViewPr>
  </p:notesTextViewPr>
  <p:sorterViewPr>
    <p:cViewPr>
      <p:scale>
        <a:sx n="66" d="100"/>
        <a:sy n="66" d="100"/>
      </p:scale>
      <p:origin x="0" y="2418"/>
    </p:cViewPr>
  </p:sorterViewPr>
  <p:notesViewPr>
    <p:cSldViewPr showGuides="1">
      <p:cViewPr>
        <p:scale>
          <a:sx n="100" d="100"/>
          <a:sy n="100" d="100"/>
        </p:scale>
        <p:origin x="-1836" y="216"/>
      </p:cViewPr>
      <p:guideLst>
        <p:guide orient="horz" pos="2923"/>
        <p:guide orient="horz" pos="283"/>
        <p:guide orient="horz" pos="2971"/>
        <p:guide orient="horz" pos="3115"/>
        <p:guide pos="2202"/>
        <p:guide pos="186"/>
        <p:guide pos="282"/>
        <p:guide pos="426"/>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5714" name="Rectangle 2"/>
          <p:cNvSpPr>
            <a:spLocks noGrp="1" noChangeArrowheads="1"/>
          </p:cNvSpPr>
          <p:nvPr>
            <p:ph type="hdr" sz="quarter"/>
          </p:nvPr>
        </p:nvSpPr>
        <p:spPr bwMode="auto">
          <a:xfrm>
            <a:off x="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endParaRPr lang="en-US"/>
          </a:p>
        </p:txBody>
      </p:sp>
      <p:sp>
        <p:nvSpPr>
          <p:cNvPr id="115715" name="Rectangle 3"/>
          <p:cNvSpPr>
            <a:spLocks noGrp="1" noChangeArrowheads="1"/>
          </p:cNvSpPr>
          <p:nvPr>
            <p:ph type="dt" sz="quarter" idx="1"/>
          </p:nvPr>
        </p:nvSpPr>
        <p:spPr bwMode="auto">
          <a:xfrm>
            <a:off x="396240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cs typeface="+mn-cs"/>
              </a:defRPr>
            </a:lvl1pPr>
          </a:lstStyle>
          <a:p>
            <a:pPr>
              <a:defRPr/>
            </a:pPr>
            <a:endParaRPr lang="en-US"/>
          </a:p>
        </p:txBody>
      </p:sp>
      <p:sp>
        <p:nvSpPr>
          <p:cNvPr id="115716" name="Rectangle 4"/>
          <p:cNvSpPr>
            <a:spLocks noGrp="1" noChangeArrowheads="1"/>
          </p:cNvSpPr>
          <p:nvPr>
            <p:ph type="ftr" sz="quarter" idx="2"/>
          </p:nvPr>
        </p:nvSpPr>
        <p:spPr bwMode="auto">
          <a:xfrm>
            <a:off x="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endParaRPr lang="en-US"/>
          </a:p>
        </p:txBody>
      </p:sp>
      <p:sp>
        <p:nvSpPr>
          <p:cNvPr id="115717" name="Rectangle 5"/>
          <p:cNvSpPr>
            <a:spLocks noGrp="1" noChangeArrowheads="1"/>
          </p:cNvSpPr>
          <p:nvPr>
            <p:ph type="sldNum" sz="quarter" idx="3"/>
          </p:nvPr>
        </p:nvSpPr>
        <p:spPr bwMode="auto">
          <a:xfrm>
            <a:off x="396240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cs typeface="+mn-cs"/>
              </a:defRPr>
            </a:lvl1pPr>
          </a:lstStyle>
          <a:p>
            <a:pPr>
              <a:defRPr/>
            </a:pPr>
            <a:fld id="{E017113E-EE52-418C-876D-51A57B740EFE}" type="slidenum">
              <a:rPr lang="en-US"/>
              <a:pPr>
                <a:defRPr/>
              </a:pPr>
              <a:t>‹#›</a:t>
            </a:fld>
            <a:endParaRPr lang="en-US" dirty="0"/>
          </a:p>
        </p:txBody>
      </p:sp>
    </p:spTree>
    <p:extLst>
      <p:ext uri="{BB962C8B-B14F-4D97-AF65-F5344CB8AC3E}">
        <p14:creationId xmlns:p14="http://schemas.microsoft.com/office/powerpoint/2010/main" val="161633198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Slide_Image_Placeholder"/>
          <p:cNvSpPr>
            <a:spLocks noGrp="1" noRot="1" noChangeAspect="1" noChangeArrowheads="1" noTextEdit="1"/>
          </p:cNvSpPr>
          <p:nvPr>
            <p:ph type="sldImg" idx="2"/>
          </p:nvPr>
        </p:nvSpPr>
        <p:spPr bwMode="auto">
          <a:xfrm>
            <a:off x="220663" y="441325"/>
            <a:ext cx="6550025" cy="3686175"/>
          </a:xfrm>
          <a:prstGeom prst="rect">
            <a:avLst/>
          </a:prstGeom>
          <a:noFill/>
          <a:ln w="9525">
            <a:solidFill>
              <a:srgbClr val="000000"/>
            </a:solidFill>
            <a:miter lim="800000"/>
            <a:headEnd/>
            <a:tailEnd/>
          </a:ln>
        </p:spPr>
      </p:sp>
      <p:sp>
        <p:nvSpPr>
          <p:cNvPr id="4101" name="Notes_TextBox_Placeholder"/>
          <p:cNvSpPr>
            <a:spLocks noGrp="1" noChangeArrowheads="1"/>
          </p:cNvSpPr>
          <p:nvPr>
            <p:ph type="body" sz="quarter" idx="3"/>
          </p:nvPr>
        </p:nvSpPr>
        <p:spPr bwMode="auto">
          <a:xfrm>
            <a:off x="292608" y="4434840"/>
            <a:ext cx="6400800" cy="4206240"/>
          </a:xfrm>
          <a:prstGeom prst="rect">
            <a:avLst/>
          </a:prstGeom>
          <a:noFill/>
          <a:ln w="9525">
            <a:noFill/>
            <a:miter lim="800000"/>
            <a:headEnd/>
            <a:tailEnd/>
          </a:ln>
          <a:effectLst/>
        </p:spPr>
        <p:txBody>
          <a:bodyPr vert="horz" wrap="square" lIns="12915" tIns="12915" rIns="12915" bIns="12915" numCol="1" anchor="t" anchorCtr="0" compatLnSpc="1">
            <a:prstTxWarp prst="textNoShape">
              <a:avLst/>
            </a:prstTxWarp>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p>
        </p:txBody>
      </p:sp>
      <p:sp>
        <p:nvSpPr>
          <p:cNvPr id="4107" name="Rectangle 11"/>
          <p:cNvSpPr>
            <a:spLocks noGrp="1" noChangeArrowheads="1"/>
          </p:cNvSpPr>
          <p:nvPr>
            <p:ph type="ftr" sz="quarter" idx="4"/>
          </p:nvPr>
        </p:nvSpPr>
        <p:spPr bwMode="auto">
          <a:xfrm>
            <a:off x="295275" y="8724900"/>
            <a:ext cx="6400800" cy="239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spcBef>
                <a:spcPct val="0"/>
              </a:spcBef>
              <a:buClrTx/>
              <a:buFontTx/>
              <a:buNone/>
              <a:defRPr sz="1100" b="1">
                <a:latin typeface="Arial" pitchFamily="34" charset="0"/>
                <a:cs typeface="+mn-cs"/>
              </a:defRPr>
            </a:lvl1pPr>
          </a:lstStyle>
          <a:p>
            <a:pPr>
              <a:defRPr/>
            </a:pPr>
            <a:r>
              <a:rPr lang="en-US" smtClean="0"/>
              <a:t>Oracle Database 12</a:t>
            </a:r>
            <a:r>
              <a:rPr lang="en-US" i="1" smtClean="0"/>
              <a:t>c</a:t>
            </a:r>
            <a:r>
              <a:rPr lang="en-US" smtClean="0"/>
              <a:t> R2: SQL Workshop I   D - &lt;#&gt;</a:t>
            </a:r>
            <a:endParaRPr lang="en-US" dirty="0"/>
          </a:p>
        </p:txBody>
      </p:sp>
      <p:sp>
        <p:nvSpPr>
          <p:cNvPr id="4108" name="NotesMaster_TextBoxGuide" hidden="1"/>
          <p:cNvSpPr>
            <a:spLocks noChangeShapeType="1"/>
          </p:cNvSpPr>
          <p:nvPr/>
        </p:nvSpPr>
        <p:spPr bwMode="auto">
          <a:xfrm>
            <a:off x="457200" y="8486775"/>
            <a:ext cx="6076950" cy="0"/>
          </a:xfrm>
          <a:prstGeom prst="line">
            <a:avLst/>
          </a:prstGeom>
          <a:noFill/>
          <a:ln w="9525">
            <a:solidFill>
              <a:srgbClr val="008200"/>
            </a:solidFill>
            <a:prstDash val="sysDot"/>
            <a:round/>
            <a:headEnd/>
            <a:tailEnd/>
          </a:ln>
          <a:effectLst/>
        </p:spPr>
        <p:txBody>
          <a:bodyPr wrap="none" anchor="ctr"/>
          <a:lstStyle/>
          <a:p>
            <a:pPr algn="ctr">
              <a:spcBef>
                <a:spcPct val="20000"/>
              </a:spcBef>
              <a:buClr>
                <a:srgbClr val="FF0000"/>
              </a:buClr>
              <a:buFont typeface="Arial" pitchFamily="34" charset="0"/>
              <a:buNone/>
              <a:defRPr/>
            </a:pPr>
            <a:endParaRPr lang="en-US" dirty="0">
              <a:latin typeface="Arial" pitchFamily="34" charset="0"/>
              <a:cs typeface="+mn-cs"/>
            </a:endParaRPr>
          </a:p>
        </p:txBody>
      </p:sp>
    </p:spTree>
    <p:extLst>
      <p:ext uri="{BB962C8B-B14F-4D97-AF65-F5344CB8AC3E}">
        <p14:creationId xmlns:p14="http://schemas.microsoft.com/office/powerpoint/2010/main" val="3279555828"/>
      </p:ext>
    </p:extLst>
  </p:cSld>
  <p:clrMap bg1="lt1" tx1="dk1" bg2="lt2" tx2="dk2" accent1="accent1" accent2="accent2" accent3="accent3" accent4="accent4" accent5="accent5" accent6="accent6" hlink="hlink" folHlink="folHlink"/>
  <p:hf hdr="0" dt="0"/>
  <p:notesStyle>
    <a:lvl1pPr algn="l" defTabSz="609493" rtl="0" eaLnBrk="0" fontAlgn="base" hangingPunct="0">
      <a:spcBef>
        <a:spcPts val="533"/>
      </a:spcBef>
      <a:spcAft>
        <a:spcPct val="0"/>
      </a:spcAft>
      <a:buSzPct val="100000"/>
      <a:buFont typeface="Arial" charset="0"/>
      <a:defRPr sz="1200" b="1" kern="1200">
        <a:solidFill>
          <a:schemeClr val="tx1"/>
        </a:solidFill>
        <a:latin typeface="Arial" pitchFamily="34" charset="0"/>
        <a:ea typeface="+mn-ea"/>
        <a:cs typeface="+mn-cs"/>
      </a:defRPr>
    </a:lvl1pPr>
    <a:lvl2pPr marL="152373" algn="l" defTabSz="609493" rtl="0" eaLnBrk="0" fontAlgn="base" hangingPunct="0">
      <a:spcBef>
        <a:spcPts val="533"/>
      </a:spcBef>
      <a:spcAft>
        <a:spcPct val="0"/>
      </a:spcAft>
      <a:buSzPct val="100000"/>
      <a:buFont typeface="Times New Roman" pitchFamily="18" charset="0"/>
      <a:defRPr sz="1100" kern="1200">
        <a:solidFill>
          <a:srgbClr val="000000"/>
        </a:solidFill>
        <a:latin typeface="Arial" pitchFamily="34" charset="0"/>
        <a:ea typeface="+mn-ea"/>
        <a:cs typeface="+mn-cs"/>
      </a:defRPr>
    </a:lvl2pPr>
    <a:lvl3pPr marL="609493" indent="-304747" algn="l" defTabSz="609493" rtl="0" eaLnBrk="0" fontAlgn="base" hangingPunct="0">
      <a:spcBef>
        <a:spcPts val="400"/>
      </a:spcBef>
      <a:spcAft>
        <a:spcPct val="0"/>
      </a:spcAft>
      <a:buSzPct val="100000"/>
      <a:buFont typeface="Times New Roman" pitchFamily="18" charset="0"/>
      <a:buChar char="•"/>
      <a:defRPr sz="1100" kern="1200">
        <a:solidFill>
          <a:srgbClr val="000000"/>
        </a:solidFill>
        <a:latin typeface="Arial" pitchFamily="34" charset="0"/>
        <a:ea typeface="+mn-ea"/>
        <a:cs typeface="+mn-cs"/>
      </a:defRPr>
    </a:lvl3pPr>
    <a:lvl4pPr marL="1066613" indent="-304747" algn="l" defTabSz="609493" rtl="0" eaLnBrk="0" fontAlgn="base" hangingPunct="0">
      <a:spcBef>
        <a:spcPts val="400"/>
      </a:spcBef>
      <a:spcAft>
        <a:spcPct val="0"/>
      </a:spcAft>
      <a:buSzPct val="100000"/>
      <a:buFont typeface="Times New Roman" pitchFamily="18" charset="0"/>
      <a:buChar char="-"/>
      <a:defRPr sz="1100" kern="1200">
        <a:solidFill>
          <a:srgbClr val="000000"/>
        </a:solidFill>
        <a:latin typeface="Arial" pitchFamily="34" charset="0"/>
        <a:ea typeface="+mn-ea"/>
        <a:cs typeface="+mn-cs"/>
      </a:defRPr>
    </a:lvl4pPr>
    <a:lvl5pPr marL="152373" algn="l" defTabSz="609493" rtl="0" eaLnBrk="0" fontAlgn="base" hangingPunct="0">
      <a:spcBef>
        <a:spcPts val="400"/>
      </a:spcBef>
      <a:spcAft>
        <a:spcPct val="0"/>
      </a:spcAft>
      <a:buSzPct val="100000"/>
      <a:buFont typeface="Times New Roman" pitchFamily="18" charset="0"/>
      <a:defRPr sz="1100" kern="1200">
        <a:solidFill>
          <a:srgbClr val="000000"/>
        </a:solidFill>
        <a:latin typeface="Courier New" pitchFamily="49" charset="0"/>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0" name="Slide Image Placeholder 3"/>
          <p:cNvSpPr>
            <a:spLocks noGrp="1" noRot="1" noChangeAspect="1" noTextEdit="1"/>
          </p:cNvSpPr>
          <p:nvPr>
            <p:ph type="sldImg"/>
          </p:nvPr>
        </p:nvSpPr>
        <p:spPr>
          <a:ln/>
        </p:spPr>
      </p:sp>
      <p:sp>
        <p:nvSpPr>
          <p:cNvPr id="7171" name="Notes Placeholder 4"/>
          <p:cNvSpPr>
            <a:spLocks noGrp="1"/>
          </p:cNvSpPr>
          <p:nvPr>
            <p:ph type="body" idx="1"/>
          </p:nvPr>
        </p:nvSpPr>
        <p:spPr>
          <a:noFill/>
          <a:ln/>
        </p:spPr>
        <p:txBody>
          <a:bodyPr/>
          <a:lstStyle/>
          <a:p>
            <a:endParaRPr lang="en-US" altLang="en-US" dirty="0" smtClean="0">
              <a:latin typeface="Arial" charset="0"/>
            </a:endParaRPr>
          </a:p>
        </p:txBody>
      </p:sp>
    </p:spTree>
    <p:extLst>
      <p:ext uri="{BB962C8B-B14F-4D97-AF65-F5344CB8AC3E}">
        <p14:creationId xmlns:p14="http://schemas.microsoft.com/office/powerpoint/2010/main" val="11916890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Notes Placeholder 2"/>
          <p:cNvSpPr>
            <a:spLocks noGrp="1"/>
          </p:cNvSpPr>
          <p:nvPr>
            <p:ph type="body" idx="1"/>
          </p:nvPr>
        </p:nvSpPr>
        <p:spPr>
          <a:noFill/>
          <a:ln/>
        </p:spPr>
        <p:txBody>
          <a:bodyPr/>
          <a:lstStyle/>
          <a:p>
            <a:pPr lvl="1"/>
            <a:r>
              <a:rPr lang="en-US" altLang="en-US" dirty="0" smtClean="0">
                <a:latin typeface="Arial" charset="0"/>
              </a:rPr>
              <a:t>The </a:t>
            </a:r>
            <a:r>
              <a:rPr lang="en-US" altLang="en-US" dirty="0" smtClean="0">
                <a:latin typeface="Courier New" pitchFamily="49" charset="0"/>
                <a:cs typeface="Courier New" pitchFamily="49" charset="0"/>
              </a:rPr>
              <a:t>ALTER TABLE</a:t>
            </a:r>
            <a:r>
              <a:rPr lang="en-US" altLang="en-US" dirty="0" smtClean="0">
                <a:latin typeface="Arial" charset="0"/>
              </a:rPr>
              <a:t> statement allows you to make changes to an existing table. </a:t>
            </a:r>
          </a:p>
          <a:p>
            <a:pPr lvl="1"/>
            <a:r>
              <a:rPr lang="en-US" altLang="en-US" dirty="0" smtClean="0">
                <a:latin typeface="Arial" charset="0"/>
              </a:rPr>
              <a:t>You can:</a:t>
            </a:r>
          </a:p>
          <a:p>
            <a:pPr lvl="2"/>
            <a:r>
              <a:rPr lang="en-US" altLang="en-US" dirty="0" smtClean="0">
                <a:latin typeface="Arial" charset="0"/>
              </a:rPr>
              <a:t>Add a column to a table</a:t>
            </a:r>
          </a:p>
          <a:p>
            <a:pPr lvl="2"/>
            <a:r>
              <a:rPr lang="en-US" altLang="en-US" dirty="0" smtClean="0">
                <a:latin typeface="Arial" charset="0"/>
              </a:rPr>
              <a:t>Add a constraint to a table</a:t>
            </a:r>
          </a:p>
          <a:p>
            <a:pPr lvl="2"/>
            <a:r>
              <a:rPr lang="en-US" altLang="en-US" dirty="0" smtClean="0">
                <a:latin typeface="Arial" charset="0"/>
              </a:rPr>
              <a:t>Modify an existing column definition</a:t>
            </a:r>
          </a:p>
          <a:p>
            <a:pPr lvl="2"/>
            <a:r>
              <a:rPr lang="en-US" altLang="en-US" dirty="0" smtClean="0">
                <a:latin typeface="Arial" charset="0"/>
              </a:rPr>
              <a:t>Drop a column from a table</a:t>
            </a:r>
          </a:p>
          <a:p>
            <a:pPr lvl="2"/>
            <a:r>
              <a:rPr lang="en-US" altLang="en-US" dirty="0" smtClean="0">
                <a:latin typeface="Arial" charset="0"/>
              </a:rPr>
              <a:t>Drop an existing constraint from a table</a:t>
            </a:r>
          </a:p>
          <a:p>
            <a:pPr lvl="2"/>
            <a:r>
              <a:rPr lang="en-US" altLang="en-US" dirty="0" smtClean="0">
                <a:latin typeface="Arial" charset="0"/>
              </a:rPr>
              <a:t>Increase the width of the </a:t>
            </a:r>
            <a:r>
              <a:rPr lang="en-US" altLang="en-US" dirty="0" smtClean="0">
                <a:latin typeface="Courier New" pitchFamily="49" charset="0"/>
                <a:cs typeface="Courier New" pitchFamily="49" charset="0"/>
              </a:rPr>
              <a:t>VARCHAR</a:t>
            </a:r>
            <a:r>
              <a:rPr lang="en-US" altLang="en-US" dirty="0" smtClean="0">
                <a:latin typeface="Arial" charset="0"/>
              </a:rPr>
              <a:t> and </a:t>
            </a:r>
            <a:r>
              <a:rPr lang="en-US" altLang="en-US" dirty="0" smtClean="0">
                <a:latin typeface="Courier New" pitchFamily="49" charset="0"/>
                <a:cs typeface="Courier New" pitchFamily="49" charset="0"/>
              </a:rPr>
              <a:t>CHAR</a:t>
            </a:r>
            <a:r>
              <a:rPr lang="en-US" altLang="en-US" dirty="0" smtClean="0">
                <a:latin typeface="Arial" charset="0"/>
              </a:rPr>
              <a:t> columns</a:t>
            </a:r>
          </a:p>
          <a:p>
            <a:pPr lvl="2"/>
            <a:r>
              <a:rPr lang="en-US" altLang="en-US" dirty="0" smtClean="0">
                <a:latin typeface="Arial" charset="0"/>
              </a:rPr>
              <a:t>Change a table to have read-only status</a:t>
            </a:r>
          </a:p>
          <a:p>
            <a:pPr lvl="1"/>
            <a:r>
              <a:rPr lang="en-US" altLang="en-US" dirty="0" smtClean="0">
                <a:latin typeface="Arial" charset="0"/>
              </a:rPr>
              <a:t>Example 1 in the slide adds a new column called </a:t>
            </a:r>
            <a:r>
              <a:rPr lang="en-US" altLang="en-US" dirty="0" err="1" smtClean="0">
                <a:latin typeface="Courier New" pitchFamily="49" charset="0"/>
                <a:cs typeface="Courier New" pitchFamily="49" charset="0"/>
              </a:rPr>
              <a:t>location_id</a:t>
            </a:r>
            <a:r>
              <a:rPr lang="en-US" altLang="en-US" dirty="0" smtClean="0">
                <a:latin typeface="Arial" charset="0"/>
              </a:rPr>
              <a:t> to the </a:t>
            </a:r>
            <a:r>
              <a:rPr lang="en-US" altLang="en-US" dirty="0" err="1" smtClean="0">
                <a:latin typeface="Courier New" pitchFamily="49" charset="0"/>
                <a:cs typeface="Courier New" pitchFamily="49" charset="0"/>
              </a:rPr>
              <a:t>teach_dept</a:t>
            </a:r>
            <a:r>
              <a:rPr lang="en-US" altLang="en-US" dirty="0" smtClean="0">
                <a:latin typeface="Arial" charset="0"/>
              </a:rPr>
              <a:t> table.</a:t>
            </a:r>
          </a:p>
          <a:p>
            <a:pPr lvl="1"/>
            <a:r>
              <a:rPr lang="en-US" altLang="en-US" dirty="0" smtClean="0">
                <a:latin typeface="Arial" charset="0"/>
              </a:rPr>
              <a:t>Example 2 updates the existing </a:t>
            </a:r>
            <a:r>
              <a:rPr lang="en-US" altLang="en-US" dirty="0" err="1" smtClean="0">
                <a:latin typeface="Courier New" pitchFamily="49" charset="0"/>
                <a:cs typeface="Courier New" pitchFamily="49" charset="0"/>
              </a:rPr>
              <a:t>department_name</a:t>
            </a:r>
            <a:r>
              <a:rPr lang="en-US" altLang="en-US" dirty="0" smtClean="0">
                <a:latin typeface="Arial" charset="0"/>
              </a:rPr>
              <a:t> column from </a:t>
            </a:r>
            <a:r>
              <a:rPr lang="en-US" altLang="en-US" dirty="0" smtClean="0">
                <a:latin typeface="Courier New" pitchFamily="49" charset="0"/>
                <a:cs typeface="Courier New" pitchFamily="49" charset="0"/>
              </a:rPr>
              <a:t>VARCHAR2(10)</a:t>
            </a:r>
            <a:r>
              <a:rPr lang="en-US" altLang="en-US" dirty="0" smtClean="0">
                <a:latin typeface="Arial" charset="0"/>
              </a:rPr>
              <a:t> to </a:t>
            </a:r>
            <a:r>
              <a:rPr lang="en-US" altLang="en-US" dirty="0" smtClean="0">
                <a:latin typeface="Courier New" pitchFamily="49" charset="0"/>
                <a:cs typeface="Courier New" pitchFamily="49" charset="0"/>
              </a:rPr>
              <a:t>VARCHAR2(30)</a:t>
            </a:r>
            <a:r>
              <a:rPr lang="en-US" altLang="en-US" dirty="0" smtClean="0">
                <a:latin typeface="Arial" charset="0"/>
              </a:rPr>
              <a:t>, and adds a </a:t>
            </a:r>
            <a:r>
              <a:rPr lang="en-US" altLang="en-US" dirty="0" smtClean="0">
                <a:latin typeface="Courier New" pitchFamily="49" charset="0"/>
                <a:cs typeface="Courier New" pitchFamily="49" charset="0"/>
              </a:rPr>
              <a:t>NOT NULL</a:t>
            </a:r>
            <a:r>
              <a:rPr lang="en-US" altLang="en-US" dirty="0" smtClean="0">
                <a:latin typeface="Arial" charset="0"/>
              </a:rPr>
              <a:t> constraint to it</a:t>
            </a:r>
            <a:r>
              <a:rPr lang="en-US" altLang="en-US" dirty="0" smtClean="0">
                <a:latin typeface="Arial" charset="0"/>
              </a:rPr>
              <a:t>.</a:t>
            </a:r>
          </a:p>
          <a:p>
            <a:pPr lvl="1"/>
            <a:r>
              <a:rPr lang="en-US" altLang="en-US" dirty="0" smtClean="0">
                <a:latin typeface="Arial" charset="0"/>
              </a:rPr>
              <a:t>ALTER TABLE</a:t>
            </a:r>
            <a:r>
              <a:rPr lang="zh-CN" altLang="en-US" dirty="0" smtClean="0">
                <a:latin typeface="Arial" charset="0"/>
              </a:rPr>
              <a:t>语句允许您更改现有表。</a:t>
            </a:r>
          </a:p>
          <a:p>
            <a:pPr lvl="1"/>
            <a:r>
              <a:rPr lang="zh-CN" altLang="en-US" dirty="0" smtClean="0">
                <a:latin typeface="Arial" charset="0"/>
              </a:rPr>
              <a:t>您可以：</a:t>
            </a:r>
          </a:p>
          <a:p>
            <a:pPr marL="323823" lvl="1" indent="-171450">
              <a:buFont typeface="Arial" panose="020B0604020202020204" pitchFamily="34" charset="0"/>
              <a:buChar char="•"/>
            </a:pPr>
            <a:r>
              <a:rPr lang="zh-CN" altLang="en-US" dirty="0" smtClean="0">
                <a:latin typeface="Arial" charset="0"/>
              </a:rPr>
              <a:t>向列中添加一列</a:t>
            </a:r>
          </a:p>
          <a:p>
            <a:pPr marL="323823" lvl="1" indent="-171450">
              <a:buFont typeface="Arial" panose="020B0604020202020204" pitchFamily="34" charset="0"/>
              <a:buChar char="•"/>
            </a:pPr>
            <a:r>
              <a:rPr lang="zh-CN" altLang="en-US" dirty="0" smtClean="0">
                <a:latin typeface="Arial" charset="0"/>
              </a:rPr>
              <a:t>向表添加约束</a:t>
            </a:r>
          </a:p>
          <a:p>
            <a:pPr marL="323823" lvl="1" indent="-171450">
              <a:buFont typeface="Arial" panose="020B0604020202020204" pitchFamily="34" charset="0"/>
              <a:buChar char="•"/>
            </a:pPr>
            <a:r>
              <a:rPr lang="zh-CN" altLang="en-US" dirty="0" smtClean="0">
                <a:latin typeface="Arial" charset="0"/>
              </a:rPr>
              <a:t>修改现有的列定义</a:t>
            </a:r>
          </a:p>
          <a:p>
            <a:pPr marL="323823" lvl="1" indent="-171450">
              <a:buFont typeface="Arial" panose="020B0604020202020204" pitchFamily="34" charset="0"/>
              <a:buChar char="•"/>
            </a:pPr>
            <a:r>
              <a:rPr lang="zh-CN" altLang="en-US" dirty="0" smtClean="0">
                <a:latin typeface="Arial" charset="0"/>
              </a:rPr>
              <a:t>从表中删除一列</a:t>
            </a:r>
          </a:p>
          <a:p>
            <a:pPr marL="323823" lvl="1" indent="-171450">
              <a:buFont typeface="Arial" panose="020B0604020202020204" pitchFamily="34" charset="0"/>
              <a:buChar char="•"/>
            </a:pPr>
            <a:r>
              <a:rPr lang="zh-CN" altLang="en-US" dirty="0" smtClean="0">
                <a:latin typeface="Arial" charset="0"/>
              </a:rPr>
              <a:t>从表中删除现有约束</a:t>
            </a:r>
          </a:p>
          <a:p>
            <a:pPr marL="323823" lvl="1" indent="-171450">
              <a:buFont typeface="Arial" panose="020B0604020202020204" pitchFamily="34" charset="0"/>
              <a:buChar char="•"/>
            </a:pPr>
            <a:r>
              <a:rPr lang="zh-CN" altLang="en-US" dirty="0" smtClean="0">
                <a:latin typeface="Arial" charset="0"/>
              </a:rPr>
              <a:t>增加</a:t>
            </a:r>
            <a:r>
              <a:rPr lang="en-US" altLang="en-US" dirty="0" err="1" smtClean="0">
                <a:latin typeface="Arial" charset="0"/>
              </a:rPr>
              <a:t>VARCHAR</a:t>
            </a:r>
            <a:r>
              <a:rPr lang="zh-CN" altLang="en-US" dirty="0" smtClean="0">
                <a:latin typeface="Arial" charset="0"/>
              </a:rPr>
              <a:t>和</a:t>
            </a:r>
            <a:r>
              <a:rPr lang="en-US" altLang="en-US" dirty="0" smtClean="0">
                <a:latin typeface="Arial" charset="0"/>
              </a:rPr>
              <a:t>CHAR</a:t>
            </a:r>
            <a:r>
              <a:rPr lang="zh-CN" altLang="en-US" dirty="0" smtClean="0">
                <a:latin typeface="Arial" charset="0"/>
              </a:rPr>
              <a:t>列的宽度</a:t>
            </a:r>
          </a:p>
          <a:p>
            <a:pPr marL="323823" lvl="1" indent="-171450">
              <a:buFont typeface="Arial" panose="020B0604020202020204" pitchFamily="34" charset="0"/>
              <a:buChar char="•"/>
            </a:pPr>
            <a:r>
              <a:rPr lang="zh-CN" altLang="en-US" dirty="0" smtClean="0">
                <a:latin typeface="Arial" charset="0"/>
              </a:rPr>
              <a:t>将表更改为只读状态</a:t>
            </a:r>
          </a:p>
          <a:p>
            <a:pPr lvl="1"/>
            <a:r>
              <a:rPr lang="zh-CN" altLang="en-US" dirty="0" smtClean="0">
                <a:latin typeface="Arial" charset="0"/>
              </a:rPr>
              <a:t>幻灯片中的示例</a:t>
            </a:r>
            <a:r>
              <a:rPr lang="en-US" altLang="zh-CN" dirty="0" smtClean="0">
                <a:latin typeface="Arial" charset="0"/>
              </a:rPr>
              <a:t>1</a:t>
            </a:r>
            <a:r>
              <a:rPr lang="zh-CN" altLang="en-US" dirty="0" smtClean="0">
                <a:latin typeface="Arial" charset="0"/>
              </a:rPr>
              <a:t>在</a:t>
            </a:r>
            <a:r>
              <a:rPr lang="en-US" altLang="en-US" dirty="0" err="1" smtClean="0">
                <a:latin typeface="Arial" charset="0"/>
              </a:rPr>
              <a:t>tutorial_dept</a:t>
            </a:r>
            <a:r>
              <a:rPr lang="zh-CN" altLang="en-US" dirty="0" smtClean="0">
                <a:latin typeface="Arial" charset="0"/>
              </a:rPr>
              <a:t>表中添加一个名为</a:t>
            </a:r>
            <a:r>
              <a:rPr lang="en-US" altLang="en-US" dirty="0" err="1" smtClean="0">
                <a:latin typeface="Arial" charset="0"/>
              </a:rPr>
              <a:t>location_id</a:t>
            </a:r>
            <a:r>
              <a:rPr lang="zh-CN" altLang="en-US" dirty="0" smtClean="0">
                <a:latin typeface="Arial" charset="0"/>
              </a:rPr>
              <a:t>的新列。</a:t>
            </a:r>
          </a:p>
          <a:p>
            <a:pPr lvl="1"/>
            <a:r>
              <a:rPr lang="zh-CN" altLang="en-US" dirty="0" smtClean="0">
                <a:latin typeface="Arial" charset="0"/>
              </a:rPr>
              <a:t>示例</a:t>
            </a:r>
            <a:r>
              <a:rPr lang="en-US" altLang="zh-CN" dirty="0" smtClean="0">
                <a:latin typeface="Arial" charset="0"/>
              </a:rPr>
              <a:t>2</a:t>
            </a:r>
            <a:r>
              <a:rPr lang="zh-CN" altLang="en-US" dirty="0" smtClean="0">
                <a:latin typeface="Arial" charset="0"/>
              </a:rPr>
              <a:t>将现有的</a:t>
            </a:r>
            <a:r>
              <a:rPr lang="en-US" altLang="en-US" dirty="0" err="1" smtClean="0">
                <a:latin typeface="Arial" charset="0"/>
              </a:rPr>
              <a:t>department_name</a:t>
            </a:r>
            <a:r>
              <a:rPr lang="zh-CN" altLang="en-US" dirty="0" smtClean="0">
                <a:latin typeface="Arial" charset="0"/>
              </a:rPr>
              <a:t>列从</a:t>
            </a:r>
            <a:r>
              <a:rPr lang="en-US" altLang="en-US" dirty="0" err="1" smtClean="0">
                <a:latin typeface="Arial" charset="0"/>
              </a:rPr>
              <a:t>VARCHAR2（10</a:t>
            </a:r>
            <a:r>
              <a:rPr lang="en-US" altLang="en-US" dirty="0" smtClean="0">
                <a:latin typeface="Arial" charset="0"/>
              </a:rPr>
              <a:t>）</a:t>
            </a:r>
            <a:r>
              <a:rPr lang="zh-CN" altLang="en-US" dirty="0" smtClean="0">
                <a:latin typeface="Arial" charset="0"/>
              </a:rPr>
              <a:t>更新为</a:t>
            </a:r>
            <a:r>
              <a:rPr lang="en-US" altLang="en-US" dirty="0" err="1" smtClean="0">
                <a:latin typeface="Arial" charset="0"/>
              </a:rPr>
              <a:t>VARCHAR2（30</a:t>
            </a:r>
            <a:r>
              <a:rPr lang="en-US" altLang="en-US" dirty="0" smtClean="0">
                <a:latin typeface="Arial" charset="0"/>
              </a:rPr>
              <a:t>），</a:t>
            </a:r>
            <a:r>
              <a:rPr lang="zh-CN" altLang="en-US" dirty="0" smtClean="0">
                <a:latin typeface="Arial" charset="0"/>
              </a:rPr>
              <a:t>并向其添加</a:t>
            </a:r>
            <a:r>
              <a:rPr lang="en-US" altLang="en-US" dirty="0" smtClean="0">
                <a:latin typeface="Arial" charset="0"/>
              </a:rPr>
              <a:t>NOT NULL</a:t>
            </a:r>
            <a:r>
              <a:rPr lang="zh-CN" altLang="en-US" dirty="0" smtClean="0">
                <a:latin typeface="Arial" charset="0"/>
              </a:rPr>
              <a:t>约束。</a:t>
            </a:r>
            <a:endParaRPr lang="en-US" altLang="en-US" dirty="0" smtClean="0">
              <a:latin typeface="Arial" charset="0"/>
            </a:endParaRPr>
          </a:p>
          <a:p>
            <a:pPr lvl="2"/>
            <a:endParaRPr lang="en-US" altLang="en-US" dirty="0" smtClean="0">
              <a:latin typeface="Arial" charset="0"/>
            </a:endParaRPr>
          </a:p>
        </p:txBody>
      </p:sp>
      <p:sp>
        <p:nvSpPr>
          <p:cNvPr id="25603"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D - </a:t>
            </a:r>
            <a:fld id="{556E6F31-B6C6-4967-936B-879B2A590D6E}" type="slidenum">
              <a:rPr lang="en-US" altLang="en-US" smtClean="0">
                <a:latin typeface="Arial" charset="0"/>
                <a:cs typeface="Arial" charset="0"/>
              </a:rPr>
              <a:t>10</a:t>
            </a:fld>
            <a:endParaRPr lang="en-US" altLang="en-US" smtClean="0">
              <a:latin typeface="Arial" charset="0"/>
              <a:cs typeface="Arial" charset="0"/>
            </a:endParaRPr>
          </a:p>
        </p:txBody>
      </p:sp>
      <p:sp>
        <p:nvSpPr>
          <p:cNvPr id="25604" name="Slide Image Placeholder 9"/>
          <p:cNvSpPr>
            <a:spLocks noGrp="1" noRot="1" noChangeAspect="1" noTextEdit="1"/>
          </p:cNvSpPr>
          <p:nvPr>
            <p:ph type="sldImg"/>
          </p:nvPr>
        </p:nvSpPr>
        <p:spPr>
          <a:ln/>
        </p:spPr>
      </p:sp>
    </p:spTree>
    <p:extLst>
      <p:ext uri="{BB962C8B-B14F-4D97-AF65-F5344CB8AC3E}">
        <p14:creationId xmlns:p14="http://schemas.microsoft.com/office/powerpoint/2010/main" val="32054340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Notes Placeholder 2"/>
          <p:cNvSpPr>
            <a:spLocks noGrp="1"/>
          </p:cNvSpPr>
          <p:nvPr>
            <p:ph type="body" idx="1"/>
          </p:nvPr>
        </p:nvSpPr>
        <p:spPr>
          <a:noFill/>
          <a:ln/>
        </p:spPr>
        <p:txBody>
          <a:bodyPr/>
          <a:lstStyle/>
          <a:p>
            <a:pPr lvl="1"/>
            <a:r>
              <a:rPr lang="en-US" altLang="en-US" dirty="0" smtClean="0">
                <a:latin typeface="Arial" charset="0"/>
              </a:rPr>
              <a:t>The </a:t>
            </a:r>
            <a:r>
              <a:rPr lang="en-US" altLang="en-US" dirty="0" smtClean="0">
                <a:latin typeface="Courier New" pitchFamily="49" charset="0"/>
                <a:cs typeface="Courier New" pitchFamily="49" charset="0"/>
              </a:rPr>
              <a:t>DROP</a:t>
            </a:r>
            <a:r>
              <a:rPr lang="en-US" altLang="en-US" dirty="0" smtClean="0">
                <a:latin typeface="Arial" charset="0"/>
              </a:rPr>
              <a:t> </a:t>
            </a:r>
            <a:r>
              <a:rPr lang="en-US" altLang="en-US" dirty="0" smtClean="0">
                <a:latin typeface="Courier New" pitchFamily="49" charset="0"/>
                <a:cs typeface="Courier New" pitchFamily="49" charset="0"/>
              </a:rPr>
              <a:t>TABLE</a:t>
            </a:r>
            <a:r>
              <a:rPr lang="en-US" altLang="en-US" dirty="0" smtClean="0">
                <a:latin typeface="Arial" charset="0"/>
              </a:rPr>
              <a:t> statement allows you to remove a table and its contents from the database, and pushes it to the recycle bin. Dropping a table invalidates dependent objects and removes object privileges on the table.</a:t>
            </a:r>
          </a:p>
          <a:p>
            <a:pPr lvl="1"/>
            <a:r>
              <a:rPr lang="en-US" altLang="en-US" dirty="0" smtClean="0">
                <a:latin typeface="Arial" charset="0"/>
              </a:rPr>
              <a:t>Use the </a:t>
            </a:r>
            <a:r>
              <a:rPr lang="en-US" altLang="en-US" dirty="0" smtClean="0">
                <a:latin typeface="Courier New" pitchFamily="49" charset="0"/>
                <a:cs typeface="Courier New" pitchFamily="49" charset="0"/>
              </a:rPr>
              <a:t>PURGE</a:t>
            </a:r>
            <a:r>
              <a:rPr lang="en-US" altLang="en-US" dirty="0" smtClean="0">
                <a:latin typeface="Arial" charset="0"/>
              </a:rPr>
              <a:t> clause along with the </a:t>
            </a:r>
            <a:r>
              <a:rPr lang="en-US" altLang="en-US" dirty="0" smtClean="0">
                <a:latin typeface="Courier New" pitchFamily="49" charset="0"/>
                <a:cs typeface="Courier New" pitchFamily="49" charset="0"/>
              </a:rPr>
              <a:t>DROP</a:t>
            </a:r>
            <a:r>
              <a:rPr lang="en-US" altLang="en-US" dirty="0" smtClean="0">
                <a:latin typeface="Arial" charset="0"/>
              </a:rPr>
              <a:t> </a:t>
            </a:r>
            <a:r>
              <a:rPr lang="en-US" altLang="en-US" dirty="0" smtClean="0">
                <a:latin typeface="Courier New" pitchFamily="49" charset="0"/>
                <a:cs typeface="Courier New" pitchFamily="49" charset="0"/>
              </a:rPr>
              <a:t>TABLE</a:t>
            </a:r>
            <a:r>
              <a:rPr lang="en-US" altLang="en-US" dirty="0" smtClean="0">
                <a:latin typeface="Arial" charset="0"/>
              </a:rPr>
              <a:t> statement to release back to the </a:t>
            </a:r>
            <a:r>
              <a:rPr lang="en-US" altLang="en-US" dirty="0" err="1" smtClean="0">
                <a:latin typeface="Arial" charset="0"/>
              </a:rPr>
              <a:t>tablespace</a:t>
            </a:r>
            <a:r>
              <a:rPr lang="en-US" altLang="en-US" dirty="0" smtClean="0">
                <a:latin typeface="Arial" charset="0"/>
              </a:rPr>
              <a:t> the space allocated for the table. You cannot roll back a </a:t>
            </a:r>
            <a:r>
              <a:rPr lang="en-US" altLang="en-US" dirty="0" smtClean="0">
                <a:latin typeface="Courier New" pitchFamily="49" charset="0"/>
                <a:cs typeface="Courier New" pitchFamily="49" charset="0"/>
              </a:rPr>
              <a:t>DROP</a:t>
            </a:r>
            <a:r>
              <a:rPr lang="en-US" altLang="en-US" dirty="0" smtClean="0">
                <a:latin typeface="Arial" charset="0"/>
              </a:rPr>
              <a:t> </a:t>
            </a:r>
            <a:r>
              <a:rPr lang="en-US" altLang="en-US" dirty="0" smtClean="0">
                <a:latin typeface="Courier New" pitchFamily="49" charset="0"/>
                <a:cs typeface="Courier New" pitchFamily="49" charset="0"/>
              </a:rPr>
              <a:t>TABLE</a:t>
            </a:r>
            <a:r>
              <a:rPr lang="en-US" altLang="en-US" dirty="0" smtClean="0">
                <a:latin typeface="Arial" charset="0"/>
              </a:rPr>
              <a:t> statement with the </a:t>
            </a:r>
            <a:r>
              <a:rPr lang="en-US" altLang="en-US" dirty="0" smtClean="0">
                <a:latin typeface="Courier New" pitchFamily="49" charset="0"/>
                <a:cs typeface="Courier New" pitchFamily="49" charset="0"/>
              </a:rPr>
              <a:t>PURGE</a:t>
            </a:r>
            <a:r>
              <a:rPr lang="en-US" altLang="en-US" dirty="0" smtClean="0">
                <a:latin typeface="Arial" charset="0"/>
              </a:rPr>
              <a:t> clause, nor can you recover the table if you have dropped it with the </a:t>
            </a:r>
            <a:r>
              <a:rPr lang="en-US" altLang="en-US" dirty="0" smtClean="0">
                <a:latin typeface="Courier New" pitchFamily="49" charset="0"/>
                <a:cs typeface="Courier New" pitchFamily="49" charset="0"/>
              </a:rPr>
              <a:t>PURGE</a:t>
            </a:r>
            <a:r>
              <a:rPr lang="en-US" altLang="en-US" dirty="0" smtClean="0">
                <a:latin typeface="Arial" charset="0"/>
              </a:rPr>
              <a:t> clause.</a:t>
            </a:r>
          </a:p>
          <a:p>
            <a:pPr lvl="1"/>
            <a:r>
              <a:rPr lang="en-US" altLang="en-US" dirty="0" smtClean="0">
                <a:latin typeface="Arial" charset="0"/>
              </a:rPr>
              <a:t>The </a:t>
            </a:r>
            <a:r>
              <a:rPr lang="en-US" altLang="en-US" dirty="0" smtClean="0">
                <a:latin typeface="Courier New" pitchFamily="49" charset="0"/>
                <a:cs typeface="Courier New" pitchFamily="49" charset="0"/>
              </a:rPr>
              <a:t>CASCADE</a:t>
            </a:r>
            <a:r>
              <a:rPr lang="en-US" altLang="en-US" dirty="0" smtClean="0">
                <a:latin typeface="Arial" charset="0"/>
              </a:rPr>
              <a:t> </a:t>
            </a:r>
            <a:r>
              <a:rPr lang="en-US" altLang="en-US" dirty="0" smtClean="0">
                <a:latin typeface="Courier New" pitchFamily="49" charset="0"/>
                <a:cs typeface="Courier New" pitchFamily="49" charset="0"/>
              </a:rPr>
              <a:t>CONSTRAINTS</a:t>
            </a:r>
            <a:r>
              <a:rPr lang="en-US" altLang="en-US" dirty="0" smtClean="0">
                <a:latin typeface="Arial" charset="0"/>
              </a:rPr>
              <a:t> clause allows you to drop the reference to the primary key and unique keys in the dropped table</a:t>
            </a:r>
            <a:r>
              <a:rPr lang="en-US" altLang="en-US" dirty="0" smtClean="0">
                <a:latin typeface="Arial" charset="0"/>
              </a:rPr>
              <a:t>.</a:t>
            </a:r>
          </a:p>
          <a:p>
            <a:pPr lvl="1"/>
            <a:r>
              <a:rPr lang="en-US" altLang="zh-CN" dirty="0" smtClean="0">
                <a:latin typeface="Arial" charset="0"/>
              </a:rPr>
              <a:t>DROP TABLE</a:t>
            </a:r>
            <a:r>
              <a:rPr lang="zh-CN" altLang="en-US" dirty="0" smtClean="0">
                <a:latin typeface="Arial" charset="0"/>
              </a:rPr>
              <a:t>语句允许您从数据库中删除表及其内容，并将其推送到回收站。 删除表会使依赖对象无效，并删除表上的对象权限。</a:t>
            </a:r>
          </a:p>
          <a:p>
            <a:pPr lvl="1"/>
            <a:r>
              <a:rPr lang="zh-CN" altLang="en-US" dirty="0" smtClean="0">
                <a:latin typeface="Arial" charset="0"/>
              </a:rPr>
              <a:t>使用</a:t>
            </a:r>
            <a:r>
              <a:rPr lang="en-US" altLang="zh-CN" dirty="0" smtClean="0">
                <a:latin typeface="Arial" charset="0"/>
              </a:rPr>
              <a:t>PURGE</a:t>
            </a:r>
            <a:r>
              <a:rPr lang="zh-CN" altLang="en-US" dirty="0" smtClean="0">
                <a:latin typeface="Arial" charset="0"/>
              </a:rPr>
              <a:t>子句以及</a:t>
            </a:r>
            <a:r>
              <a:rPr lang="en-US" altLang="zh-CN" dirty="0" smtClean="0">
                <a:latin typeface="Arial" charset="0"/>
              </a:rPr>
              <a:t>DROP TABLE</a:t>
            </a:r>
            <a:r>
              <a:rPr lang="zh-CN" altLang="en-US" dirty="0" smtClean="0">
                <a:latin typeface="Arial" charset="0"/>
              </a:rPr>
              <a:t>语句将表空间释放回表格分配的空间。 您不能使用</a:t>
            </a:r>
            <a:r>
              <a:rPr lang="en-US" altLang="zh-CN" dirty="0" smtClean="0">
                <a:latin typeface="Arial" charset="0"/>
              </a:rPr>
              <a:t>PURGE</a:t>
            </a:r>
            <a:r>
              <a:rPr lang="zh-CN" altLang="en-US" dirty="0" smtClean="0">
                <a:latin typeface="Arial" charset="0"/>
              </a:rPr>
              <a:t>子句回滚</a:t>
            </a:r>
            <a:r>
              <a:rPr lang="en-US" altLang="zh-CN" dirty="0" smtClean="0">
                <a:latin typeface="Arial" charset="0"/>
              </a:rPr>
              <a:t>DROP TABLE</a:t>
            </a:r>
            <a:r>
              <a:rPr lang="zh-CN" altLang="en-US" dirty="0" smtClean="0">
                <a:latin typeface="Arial" charset="0"/>
              </a:rPr>
              <a:t>语句，如果已使用</a:t>
            </a:r>
            <a:r>
              <a:rPr lang="en-US" altLang="zh-CN" dirty="0" smtClean="0">
                <a:latin typeface="Arial" charset="0"/>
              </a:rPr>
              <a:t>PURGE</a:t>
            </a:r>
            <a:r>
              <a:rPr lang="zh-CN" altLang="en-US" dirty="0" smtClean="0">
                <a:latin typeface="Arial" charset="0"/>
              </a:rPr>
              <a:t>子句删除该表语句也不能恢复该表。</a:t>
            </a:r>
          </a:p>
          <a:p>
            <a:pPr lvl="1"/>
            <a:r>
              <a:rPr lang="en-US" altLang="zh-CN" dirty="0" smtClean="0">
                <a:latin typeface="Arial" charset="0"/>
              </a:rPr>
              <a:t>CASCADE CONSTRAINTS</a:t>
            </a:r>
            <a:r>
              <a:rPr lang="zh-CN" altLang="en-US" dirty="0" smtClean="0">
                <a:latin typeface="Arial" charset="0"/>
              </a:rPr>
              <a:t>子句允许您放弃对主键的引用和删除表中的唯一键。</a:t>
            </a:r>
            <a:endParaRPr lang="en-US" altLang="en-US" dirty="0" smtClean="0">
              <a:latin typeface="Arial" charset="0"/>
            </a:endParaRPr>
          </a:p>
        </p:txBody>
      </p:sp>
      <p:sp>
        <p:nvSpPr>
          <p:cNvPr id="27651"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D - </a:t>
            </a:r>
            <a:fld id="{05B25628-09C6-4243-A9D0-80A1F9625D85}" type="slidenum">
              <a:rPr lang="en-US" altLang="en-US" smtClean="0">
                <a:latin typeface="Arial" charset="0"/>
                <a:cs typeface="Arial" charset="0"/>
              </a:rPr>
              <a:t>11</a:t>
            </a:fld>
            <a:endParaRPr lang="en-US" altLang="en-US" smtClean="0">
              <a:latin typeface="Arial" charset="0"/>
              <a:cs typeface="Arial" charset="0"/>
            </a:endParaRPr>
          </a:p>
        </p:txBody>
      </p:sp>
      <p:sp>
        <p:nvSpPr>
          <p:cNvPr id="27652" name="Slide Image Placeholder 6"/>
          <p:cNvSpPr>
            <a:spLocks noGrp="1" noRot="1" noChangeAspect="1" noTextEdit="1"/>
          </p:cNvSpPr>
          <p:nvPr>
            <p:ph type="sldImg"/>
          </p:nvPr>
        </p:nvSpPr>
        <p:spPr>
          <a:ln/>
        </p:spPr>
      </p:sp>
    </p:spTree>
    <p:extLst>
      <p:ext uri="{BB962C8B-B14F-4D97-AF65-F5344CB8AC3E}">
        <p14:creationId xmlns:p14="http://schemas.microsoft.com/office/powerpoint/2010/main" val="24140892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Notes Placeholder 2"/>
          <p:cNvSpPr>
            <a:spLocks noGrp="1"/>
          </p:cNvSpPr>
          <p:nvPr>
            <p:ph type="body" idx="1"/>
          </p:nvPr>
        </p:nvSpPr>
        <p:spPr>
          <a:noFill/>
          <a:ln/>
        </p:spPr>
        <p:txBody>
          <a:bodyPr/>
          <a:lstStyle/>
          <a:p>
            <a:pPr lvl="1"/>
            <a:r>
              <a:rPr lang="en-US" altLang="en-US" dirty="0" smtClean="0">
                <a:latin typeface="Arial" charset="0"/>
              </a:rPr>
              <a:t>You can use the </a:t>
            </a:r>
            <a:r>
              <a:rPr lang="en-US" altLang="en-US" dirty="0" smtClean="0">
                <a:latin typeface="Courier New" pitchFamily="49" charset="0"/>
                <a:cs typeface="Courier New" pitchFamily="49" charset="0"/>
              </a:rPr>
              <a:t>GRANT</a:t>
            </a:r>
            <a:r>
              <a:rPr lang="en-US" altLang="en-US" dirty="0" smtClean="0">
                <a:latin typeface="Arial" charset="0"/>
              </a:rPr>
              <a:t> statement to:</a:t>
            </a:r>
          </a:p>
          <a:p>
            <a:pPr lvl="2"/>
            <a:r>
              <a:rPr lang="en-US" altLang="en-US" dirty="0" smtClean="0">
                <a:latin typeface="Arial" charset="0"/>
              </a:rPr>
              <a:t>Assign privileges to a specific user or role, or to all users, to perform actions on database objects</a:t>
            </a:r>
          </a:p>
          <a:p>
            <a:pPr lvl="2"/>
            <a:r>
              <a:rPr lang="en-US" altLang="en-US" dirty="0" smtClean="0">
                <a:latin typeface="Arial" charset="0"/>
              </a:rPr>
              <a:t>Grant a role to a user, to </a:t>
            </a:r>
            <a:r>
              <a:rPr lang="en-US" altLang="en-US" dirty="0" smtClean="0">
                <a:latin typeface="Courier New" pitchFamily="49" charset="0"/>
                <a:cs typeface="Courier New" pitchFamily="49" charset="0"/>
              </a:rPr>
              <a:t>PUBLIC</a:t>
            </a:r>
            <a:r>
              <a:rPr lang="en-US" altLang="en-US" dirty="0" smtClean="0">
                <a:latin typeface="Arial" charset="0"/>
              </a:rPr>
              <a:t>, or to another role</a:t>
            </a:r>
          </a:p>
          <a:p>
            <a:pPr lvl="1"/>
            <a:r>
              <a:rPr lang="en-US" altLang="en-US" dirty="0" smtClean="0">
                <a:latin typeface="Arial" charset="0"/>
              </a:rPr>
              <a:t>Before you issue a </a:t>
            </a:r>
            <a:r>
              <a:rPr lang="en-US" altLang="en-US" dirty="0" smtClean="0">
                <a:latin typeface="Courier New" pitchFamily="49" charset="0"/>
                <a:cs typeface="Courier New" pitchFamily="49" charset="0"/>
              </a:rPr>
              <a:t>GRANT</a:t>
            </a:r>
            <a:r>
              <a:rPr lang="en-US" altLang="en-US" dirty="0" smtClean="0">
                <a:latin typeface="Arial" charset="0"/>
              </a:rPr>
              <a:t> statement, check that the </a:t>
            </a:r>
            <a:r>
              <a:rPr lang="en-US" altLang="en-US" dirty="0" err="1" smtClean="0">
                <a:latin typeface="Courier New" pitchFamily="49" charset="0"/>
                <a:cs typeface="Courier New" pitchFamily="49" charset="0"/>
              </a:rPr>
              <a:t>derby.database.sql</a:t>
            </a:r>
            <a:r>
              <a:rPr lang="en-US" altLang="en-US" dirty="0" smtClean="0">
                <a:latin typeface="Arial" charset="0"/>
              </a:rPr>
              <a:t> authorization property is set to </a:t>
            </a:r>
            <a:r>
              <a:rPr lang="en-US" altLang="en-US" dirty="0" smtClean="0">
                <a:latin typeface="Courier New" pitchFamily="49" charset="0"/>
                <a:cs typeface="Courier New" pitchFamily="49" charset="0"/>
              </a:rPr>
              <a:t>True</a:t>
            </a:r>
            <a:r>
              <a:rPr lang="en-US" altLang="en-US" dirty="0" smtClean="0">
                <a:latin typeface="Arial" charset="0"/>
              </a:rPr>
              <a:t>. This property enables SQL Authorization mode. You can grant privileges on an object if you are the owner of the database.</a:t>
            </a:r>
          </a:p>
          <a:p>
            <a:pPr lvl="1"/>
            <a:r>
              <a:rPr lang="en-US" altLang="en-US" dirty="0" smtClean="0">
                <a:latin typeface="Arial" charset="0"/>
              </a:rPr>
              <a:t>You can grant privileges to all users by using the </a:t>
            </a:r>
            <a:r>
              <a:rPr lang="en-US" altLang="en-US" dirty="0" smtClean="0">
                <a:latin typeface="Courier New" pitchFamily="49" charset="0"/>
                <a:cs typeface="Courier New" pitchFamily="49" charset="0"/>
              </a:rPr>
              <a:t>PUBLIC</a:t>
            </a:r>
            <a:r>
              <a:rPr lang="en-US" altLang="en-US" dirty="0" smtClean="0">
                <a:latin typeface="Arial" charset="0"/>
              </a:rPr>
              <a:t> keyword. When </a:t>
            </a:r>
            <a:r>
              <a:rPr lang="en-US" altLang="en-US" dirty="0" smtClean="0">
                <a:latin typeface="Courier New" pitchFamily="49" charset="0"/>
                <a:cs typeface="Courier New" pitchFamily="49" charset="0"/>
              </a:rPr>
              <a:t>PUBLIC</a:t>
            </a:r>
            <a:r>
              <a:rPr lang="en-US" altLang="en-US" dirty="0" smtClean="0">
                <a:latin typeface="Arial" charset="0"/>
              </a:rPr>
              <a:t> is specified, the privileges or roles affect all current and future users</a:t>
            </a:r>
            <a:r>
              <a:rPr lang="en-US" altLang="en-US" dirty="0" smtClean="0">
                <a:latin typeface="Arial" charset="0"/>
              </a:rPr>
              <a:t>.</a:t>
            </a:r>
          </a:p>
          <a:p>
            <a:pPr lvl="1"/>
            <a:r>
              <a:rPr lang="zh-CN" altLang="en-US" dirty="0" smtClean="0">
                <a:latin typeface="Arial" charset="0"/>
              </a:rPr>
              <a:t>您可以使用</a:t>
            </a:r>
            <a:r>
              <a:rPr lang="en-US" altLang="zh-CN" dirty="0" smtClean="0">
                <a:latin typeface="Arial" charset="0"/>
              </a:rPr>
              <a:t>GRANT</a:t>
            </a:r>
            <a:r>
              <a:rPr lang="zh-CN" altLang="en-US" dirty="0" smtClean="0">
                <a:latin typeface="Arial" charset="0"/>
              </a:rPr>
              <a:t>语句来：</a:t>
            </a:r>
          </a:p>
          <a:p>
            <a:pPr marL="323823" lvl="1" indent="-171450">
              <a:buFont typeface="Arial" panose="020B0604020202020204" pitchFamily="34" charset="0"/>
              <a:buChar char="•"/>
            </a:pPr>
            <a:r>
              <a:rPr lang="zh-CN" altLang="en-US" dirty="0" smtClean="0">
                <a:latin typeface="Arial" charset="0"/>
              </a:rPr>
              <a:t>为特定用户或角色或所有用户分配权限，以对数据库对象执行操作</a:t>
            </a:r>
          </a:p>
          <a:p>
            <a:pPr marL="323823" lvl="1" indent="-171450">
              <a:buFont typeface="Arial" panose="020B0604020202020204" pitchFamily="34" charset="0"/>
              <a:buChar char="•"/>
            </a:pPr>
            <a:r>
              <a:rPr lang="zh-CN" altLang="en-US" dirty="0" smtClean="0">
                <a:latin typeface="Arial" charset="0"/>
              </a:rPr>
              <a:t>向用户，</a:t>
            </a:r>
            <a:r>
              <a:rPr lang="en-US" altLang="zh-CN" dirty="0" smtClean="0">
                <a:latin typeface="Arial" charset="0"/>
              </a:rPr>
              <a:t>PUBLIC</a:t>
            </a:r>
            <a:r>
              <a:rPr lang="zh-CN" altLang="en-US" dirty="0" smtClean="0">
                <a:latin typeface="Arial" charset="0"/>
              </a:rPr>
              <a:t>或其他角色授予角色</a:t>
            </a:r>
          </a:p>
          <a:p>
            <a:pPr lvl="1"/>
            <a:r>
              <a:rPr lang="zh-CN" altLang="en-US" dirty="0" smtClean="0">
                <a:latin typeface="Arial" charset="0"/>
              </a:rPr>
              <a:t>在发出</a:t>
            </a:r>
            <a:r>
              <a:rPr lang="en-US" altLang="zh-CN" dirty="0" smtClean="0">
                <a:latin typeface="Arial" charset="0"/>
              </a:rPr>
              <a:t>GRANT</a:t>
            </a:r>
            <a:r>
              <a:rPr lang="zh-CN" altLang="en-US" dirty="0" smtClean="0">
                <a:latin typeface="Arial" charset="0"/>
              </a:rPr>
              <a:t>语句之前，请检查</a:t>
            </a:r>
            <a:r>
              <a:rPr lang="en-US" altLang="zh-CN" dirty="0" err="1" smtClean="0">
                <a:latin typeface="Arial" charset="0"/>
              </a:rPr>
              <a:t>derby.database.sql</a:t>
            </a:r>
            <a:r>
              <a:rPr lang="en-US" altLang="zh-CN" dirty="0" smtClean="0">
                <a:latin typeface="Arial" charset="0"/>
              </a:rPr>
              <a:t> authorization</a:t>
            </a:r>
            <a:r>
              <a:rPr lang="zh-CN" altLang="en-US" dirty="0" smtClean="0">
                <a:latin typeface="Arial" charset="0"/>
              </a:rPr>
              <a:t>属性是否设置为</a:t>
            </a:r>
            <a:r>
              <a:rPr lang="en-US" altLang="zh-CN" dirty="0" smtClean="0">
                <a:latin typeface="Arial" charset="0"/>
              </a:rPr>
              <a:t>True</a:t>
            </a:r>
            <a:r>
              <a:rPr lang="zh-CN" altLang="en-US" dirty="0" smtClean="0">
                <a:latin typeface="Arial" charset="0"/>
              </a:rPr>
              <a:t>。 此属性启用</a:t>
            </a:r>
            <a:r>
              <a:rPr lang="en-US" altLang="zh-CN" dirty="0" smtClean="0">
                <a:latin typeface="Arial" charset="0"/>
              </a:rPr>
              <a:t>SQL</a:t>
            </a:r>
            <a:r>
              <a:rPr lang="zh-CN" altLang="en-US" dirty="0" smtClean="0">
                <a:latin typeface="Arial" charset="0"/>
              </a:rPr>
              <a:t>授权模式。 如果您是数据库的所有者，则可以对对象授予权限。</a:t>
            </a:r>
          </a:p>
          <a:p>
            <a:pPr lvl="1"/>
            <a:r>
              <a:rPr lang="zh-CN" altLang="en-US" dirty="0" smtClean="0">
                <a:latin typeface="Arial" charset="0"/>
              </a:rPr>
              <a:t>您可以使用</a:t>
            </a:r>
            <a:r>
              <a:rPr lang="en-US" altLang="zh-CN" dirty="0" smtClean="0">
                <a:latin typeface="Arial" charset="0"/>
              </a:rPr>
              <a:t>PUBLIC</a:t>
            </a:r>
            <a:r>
              <a:rPr lang="zh-CN" altLang="en-US" dirty="0" smtClean="0">
                <a:latin typeface="Arial" charset="0"/>
              </a:rPr>
              <a:t>关键字向所有用户授予权限。 指定</a:t>
            </a:r>
            <a:r>
              <a:rPr lang="en-US" altLang="zh-CN" dirty="0" smtClean="0">
                <a:latin typeface="Arial" charset="0"/>
              </a:rPr>
              <a:t>PUBLIC</a:t>
            </a:r>
            <a:r>
              <a:rPr lang="zh-CN" altLang="en-US" dirty="0" smtClean="0">
                <a:latin typeface="Arial" charset="0"/>
              </a:rPr>
              <a:t>时，权限或角色将影响当前和未来的所有用户。</a:t>
            </a:r>
            <a:endParaRPr lang="en-US" altLang="en-US" dirty="0" smtClean="0">
              <a:latin typeface="Arial" charset="0"/>
            </a:endParaRPr>
          </a:p>
        </p:txBody>
      </p:sp>
      <p:sp>
        <p:nvSpPr>
          <p:cNvPr id="29699"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D - </a:t>
            </a:r>
            <a:fld id="{A5E398F6-F091-4730-8CE3-CB8A50E2B6A1}" type="slidenum">
              <a:rPr lang="en-US" altLang="en-US" smtClean="0">
                <a:latin typeface="Arial" charset="0"/>
                <a:cs typeface="Arial" charset="0"/>
              </a:rPr>
              <a:t>12</a:t>
            </a:fld>
            <a:endParaRPr lang="en-US" altLang="en-US" smtClean="0">
              <a:latin typeface="Arial" charset="0"/>
              <a:cs typeface="Arial" charset="0"/>
            </a:endParaRPr>
          </a:p>
        </p:txBody>
      </p:sp>
      <p:sp>
        <p:nvSpPr>
          <p:cNvPr id="29700" name="Slide Image Placeholder 9"/>
          <p:cNvSpPr>
            <a:spLocks noGrp="1" noRot="1" noChangeAspect="1" noTextEdit="1"/>
          </p:cNvSpPr>
          <p:nvPr>
            <p:ph type="sldImg"/>
          </p:nvPr>
        </p:nvSpPr>
        <p:spPr>
          <a:ln/>
        </p:spPr>
      </p:sp>
    </p:spTree>
    <p:extLst>
      <p:ext uri="{BB962C8B-B14F-4D97-AF65-F5344CB8AC3E}">
        <p14:creationId xmlns:p14="http://schemas.microsoft.com/office/powerpoint/2010/main" val="37229132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Notes Placeholder 2"/>
          <p:cNvSpPr>
            <a:spLocks noGrp="1"/>
          </p:cNvSpPr>
          <p:nvPr>
            <p:ph type="body" idx="1"/>
          </p:nvPr>
        </p:nvSpPr>
        <p:spPr>
          <a:noFill/>
          <a:ln/>
        </p:spPr>
        <p:txBody>
          <a:bodyPr/>
          <a:lstStyle/>
          <a:p>
            <a:pPr lvl="1"/>
            <a:r>
              <a:rPr lang="en-US" altLang="en-US" dirty="0" smtClean="0">
                <a:latin typeface="Arial" charset="0"/>
              </a:rPr>
              <a:t>Oracle Database provides a variety of privilege types to grant privileges to a user or role:</a:t>
            </a:r>
          </a:p>
          <a:p>
            <a:pPr lvl="2"/>
            <a:r>
              <a:rPr lang="en-US" altLang="en-US" dirty="0" smtClean="0">
                <a:latin typeface="Arial" charset="0"/>
              </a:rPr>
              <a:t>Use the ALL PRIVILEGES privilege type to grant all privileges to the user or role for the specified table.</a:t>
            </a:r>
          </a:p>
          <a:p>
            <a:pPr lvl="2"/>
            <a:r>
              <a:rPr lang="en-US" altLang="en-US" dirty="0" smtClean="0">
                <a:latin typeface="Arial" charset="0"/>
              </a:rPr>
              <a:t>Use the DELETE privilege type to grant permission to delete rows from the specified table.</a:t>
            </a:r>
          </a:p>
          <a:p>
            <a:pPr lvl="2"/>
            <a:r>
              <a:rPr lang="en-US" altLang="en-US" dirty="0" smtClean="0">
                <a:latin typeface="Arial" charset="0"/>
              </a:rPr>
              <a:t>Use the INSERT privilege type to grant permission to insert rows into the specified table.</a:t>
            </a:r>
          </a:p>
          <a:p>
            <a:pPr lvl="2"/>
            <a:r>
              <a:rPr lang="en-US" altLang="en-US" dirty="0" smtClean="0">
                <a:latin typeface="Arial" charset="0"/>
              </a:rPr>
              <a:t>Use the REFERENCES privilege type to grant permission to create a foreign key reference to the specified table. </a:t>
            </a:r>
          </a:p>
          <a:p>
            <a:pPr lvl="2"/>
            <a:r>
              <a:rPr lang="en-US" altLang="en-US" dirty="0" smtClean="0">
                <a:latin typeface="Arial" charset="0"/>
              </a:rPr>
              <a:t>Use the SELECT privilege type to grant permission to perform SELECT statements on a table or view. </a:t>
            </a:r>
          </a:p>
          <a:p>
            <a:pPr lvl="2"/>
            <a:r>
              <a:rPr lang="en-US" altLang="en-US" dirty="0" smtClean="0">
                <a:latin typeface="Arial" charset="0"/>
              </a:rPr>
              <a:t>Use the UPDATE privilege type to grant permission to use the UPDATE statement on the specified table</a:t>
            </a:r>
            <a:r>
              <a:rPr lang="en-US" altLang="en-US" dirty="0" smtClean="0">
                <a:latin typeface="Arial" charset="0"/>
              </a:rPr>
              <a:t>.</a:t>
            </a:r>
          </a:p>
          <a:p>
            <a:pPr marL="0" lvl="1" indent="-152374">
              <a:buNone/>
            </a:pPr>
            <a:r>
              <a:rPr lang="en-US" altLang="zh-CN" dirty="0" smtClean="0">
                <a:latin typeface="Arial" charset="0"/>
              </a:rPr>
              <a:t>Oracle</a:t>
            </a:r>
            <a:r>
              <a:rPr lang="zh-CN" altLang="en-US" dirty="0" smtClean="0">
                <a:latin typeface="Arial" charset="0"/>
              </a:rPr>
              <a:t>数据库提供了各种特权类型，以向用户或角色授予权限：</a:t>
            </a:r>
          </a:p>
          <a:p>
            <a:pPr marL="19076" lvl="1" indent="-171450">
              <a:buFont typeface="Arial" panose="020B0604020202020204" pitchFamily="34" charset="0"/>
              <a:buChar char="•"/>
            </a:pPr>
            <a:r>
              <a:rPr lang="zh-CN" altLang="en-US" dirty="0" smtClean="0">
                <a:latin typeface="Arial" charset="0"/>
              </a:rPr>
              <a:t>使用</a:t>
            </a:r>
            <a:r>
              <a:rPr lang="en-US" altLang="zh-CN" dirty="0" smtClean="0">
                <a:latin typeface="Arial" charset="0"/>
              </a:rPr>
              <a:t>ALL PRIVILEGES</a:t>
            </a:r>
            <a:r>
              <a:rPr lang="zh-CN" altLang="en-US" dirty="0" smtClean="0">
                <a:latin typeface="Arial" charset="0"/>
              </a:rPr>
              <a:t>权限类型为指定表的用户或角色授予所有权限。</a:t>
            </a:r>
          </a:p>
          <a:p>
            <a:pPr marL="19076" lvl="1" indent="-171450">
              <a:buFont typeface="Arial" panose="020B0604020202020204" pitchFamily="34" charset="0"/>
              <a:buChar char="•"/>
            </a:pPr>
            <a:r>
              <a:rPr lang="zh-CN" altLang="en-US" dirty="0" smtClean="0">
                <a:latin typeface="Arial" charset="0"/>
              </a:rPr>
              <a:t>使用</a:t>
            </a:r>
            <a:r>
              <a:rPr lang="en-US" altLang="zh-CN" dirty="0" smtClean="0">
                <a:latin typeface="Arial" charset="0"/>
              </a:rPr>
              <a:t>DELETE</a:t>
            </a:r>
            <a:r>
              <a:rPr lang="zh-CN" altLang="en-US" dirty="0" smtClean="0">
                <a:latin typeface="Arial" charset="0"/>
              </a:rPr>
              <a:t>权限类型授予从指定表中删除行的权限。</a:t>
            </a:r>
          </a:p>
          <a:p>
            <a:pPr marL="19076" lvl="1" indent="-171450">
              <a:buFont typeface="Arial" panose="020B0604020202020204" pitchFamily="34" charset="0"/>
              <a:buChar char="•"/>
            </a:pPr>
            <a:r>
              <a:rPr lang="zh-CN" altLang="en-US" dirty="0" smtClean="0">
                <a:latin typeface="Arial" charset="0"/>
              </a:rPr>
              <a:t>使用</a:t>
            </a:r>
            <a:r>
              <a:rPr lang="en-US" altLang="zh-CN" dirty="0" smtClean="0">
                <a:latin typeface="Arial" charset="0"/>
              </a:rPr>
              <a:t>INSERT</a:t>
            </a:r>
            <a:r>
              <a:rPr lang="zh-CN" altLang="en-US" dirty="0" smtClean="0">
                <a:latin typeface="Arial" charset="0"/>
              </a:rPr>
              <a:t>权限类型授予在指定表中插入行的权限。</a:t>
            </a:r>
          </a:p>
          <a:p>
            <a:pPr marL="19076" lvl="1" indent="-171450">
              <a:buFont typeface="Arial" panose="020B0604020202020204" pitchFamily="34" charset="0"/>
              <a:buChar char="•"/>
            </a:pPr>
            <a:r>
              <a:rPr lang="zh-CN" altLang="en-US" dirty="0" smtClean="0">
                <a:latin typeface="Arial" charset="0"/>
              </a:rPr>
              <a:t>使用</a:t>
            </a:r>
            <a:r>
              <a:rPr lang="en-US" altLang="zh-CN" dirty="0" smtClean="0">
                <a:latin typeface="Arial" charset="0"/>
              </a:rPr>
              <a:t>REFERENCES</a:t>
            </a:r>
            <a:r>
              <a:rPr lang="zh-CN" altLang="en-US" dirty="0" smtClean="0">
                <a:latin typeface="Arial" charset="0"/>
              </a:rPr>
              <a:t>权限类型授予创建指定表的外键引用的权限。</a:t>
            </a:r>
          </a:p>
          <a:p>
            <a:pPr marL="19076" lvl="1" indent="-171450">
              <a:buFont typeface="Arial" panose="020B0604020202020204" pitchFamily="34" charset="0"/>
              <a:buChar char="•"/>
            </a:pPr>
            <a:r>
              <a:rPr lang="zh-CN" altLang="en-US" dirty="0" smtClean="0">
                <a:latin typeface="Arial" charset="0"/>
              </a:rPr>
              <a:t>使用</a:t>
            </a:r>
            <a:r>
              <a:rPr lang="en-US" altLang="zh-CN" dirty="0" smtClean="0">
                <a:latin typeface="Arial" charset="0"/>
              </a:rPr>
              <a:t>SELECT</a:t>
            </a:r>
            <a:r>
              <a:rPr lang="zh-CN" altLang="en-US" dirty="0" smtClean="0">
                <a:latin typeface="Arial" charset="0"/>
              </a:rPr>
              <a:t>特权类型授予在表或视图上执行</a:t>
            </a:r>
            <a:r>
              <a:rPr lang="en-US" altLang="zh-CN" dirty="0" smtClean="0">
                <a:latin typeface="Arial" charset="0"/>
              </a:rPr>
              <a:t>SELECT</a:t>
            </a:r>
            <a:r>
              <a:rPr lang="zh-CN" altLang="en-US" dirty="0" smtClean="0">
                <a:latin typeface="Arial" charset="0"/>
              </a:rPr>
              <a:t>语句的权限。</a:t>
            </a:r>
          </a:p>
          <a:p>
            <a:pPr marL="19076" lvl="1" indent="-171450">
              <a:buFont typeface="Arial" panose="020B0604020202020204" pitchFamily="34" charset="0"/>
              <a:buChar char="•"/>
            </a:pPr>
            <a:r>
              <a:rPr lang="zh-CN" altLang="en-US" dirty="0" smtClean="0">
                <a:latin typeface="Arial" charset="0"/>
              </a:rPr>
              <a:t>使用</a:t>
            </a:r>
            <a:r>
              <a:rPr lang="en-US" altLang="zh-CN" dirty="0" smtClean="0">
                <a:latin typeface="Arial" charset="0"/>
              </a:rPr>
              <a:t>UPDATE</a:t>
            </a:r>
            <a:r>
              <a:rPr lang="zh-CN" altLang="en-US" dirty="0" smtClean="0">
                <a:latin typeface="Arial" charset="0"/>
              </a:rPr>
              <a:t>权限类型授予在指定表上使用</a:t>
            </a:r>
            <a:r>
              <a:rPr lang="en-US" altLang="zh-CN" dirty="0" smtClean="0">
                <a:latin typeface="Arial" charset="0"/>
              </a:rPr>
              <a:t>UPDATE</a:t>
            </a:r>
            <a:r>
              <a:rPr lang="zh-CN" altLang="en-US" dirty="0" smtClean="0">
                <a:latin typeface="Arial" charset="0"/>
              </a:rPr>
              <a:t>语句的权限。</a:t>
            </a:r>
            <a:endParaRPr lang="en-US" altLang="en-US" dirty="0" smtClean="0">
              <a:latin typeface="Arial" charset="0"/>
            </a:endParaRPr>
          </a:p>
        </p:txBody>
      </p:sp>
      <p:sp>
        <p:nvSpPr>
          <p:cNvPr id="31747"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D - </a:t>
            </a:r>
            <a:fld id="{4F9F5BF7-F080-4C8C-95A5-E956F46E11BC}" type="slidenum">
              <a:rPr lang="en-US" altLang="en-US" smtClean="0">
                <a:latin typeface="Arial" charset="0"/>
                <a:cs typeface="Arial" charset="0"/>
              </a:rPr>
              <a:t>13</a:t>
            </a:fld>
            <a:endParaRPr lang="en-US" altLang="en-US" smtClean="0">
              <a:latin typeface="Arial" charset="0"/>
              <a:cs typeface="Arial" charset="0"/>
            </a:endParaRPr>
          </a:p>
        </p:txBody>
      </p:sp>
      <p:sp>
        <p:nvSpPr>
          <p:cNvPr id="31748" name="Slide Image Placeholder 6"/>
          <p:cNvSpPr>
            <a:spLocks noGrp="1" noRot="1" noChangeAspect="1" noTextEdit="1"/>
          </p:cNvSpPr>
          <p:nvPr>
            <p:ph type="sldImg"/>
          </p:nvPr>
        </p:nvSpPr>
        <p:spPr>
          <a:ln/>
        </p:spPr>
      </p:sp>
    </p:spTree>
    <p:extLst>
      <p:ext uri="{BB962C8B-B14F-4D97-AF65-F5344CB8AC3E}">
        <p14:creationId xmlns:p14="http://schemas.microsoft.com/office/powerpoint/2010/main" val="11395009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Notes Placeholder 2"/>
          <p:cNvSpPr>
            <a:spLocks noGrp="1"/>
          </p:cNvSpPr>
          <p:nvPr>
            <p:ph type="body" idx="1"/>
          </p:nvPr>
        </p:nvSpPr>
        <p:spPr>
          <a:noFill/>
          <a:ln/>
        </p:spPr>
        <p:txBody>
          <a:bodyPr/>
          <a:lstStyle/>
          <a:p>
            <a:pPr lvl="1"/>
            <a:r>
              <a:rPr lang="en-US" altLang="en-US" dirty="0" smtClean="0">
                <a:latin typeface="Arial" charset="0"/>
              </a:rPr>
              <a:t>The </a:t>
            </a:r>
            <a:r>
              <a:rPr lang="en-US" altLang="en-US" dirty="0" smtClean="0">
                <a:latin typeface="Courier New" pitchFamily="49" charset="0"/>
                <a:cs typeface="Courier New" pitchFamily="49" charset="0"/>
              </a:rPr>
              <a:t>REVOKE</a:t>
            </a:r>
            <a:r>
              <a:rPr lang="en-US" altLang="en-US" dirty="0" smtClean="0">
                <a:latin typeface="Arial" charset="0"/>
              </a:rPr>
              <a:t> statement removes privileges from a specific user (or users) or role to perform actions on database objects. It performs the following operations:</a:t>
            </a:r>
          </a:p>
          <a:p>
            <a:pPr lvl="2"/>
            <a:r>
              <a:rPr lang="en-US" altLang="en-US" dirty="0" smtClean="0">
                <a:latin typeface="Arial" charset="0"/>
              </a:rPr>
              <a:t>Revokes a role from a user, from </a:t>
            </a:r>
            <a:r>
              <a:rPr lang="en-US" altLang="en-US" dirty="0" smtClean="0">
                <a:latin typeface="Courier New" pitchFamily="49" charset="0"/>
                <a:cs typeface="Courier New" pitchFamily="49" charset="0"/>
              </a:rPr>
              <a:t>PUBLIC</a:t>
            </a:r>
            <a:r>
              <a:rPr lang="en-US" altLang="en-US" dirty="0" smtClean="0">
                <a:latin typeface="Arial" charset="0"/>
              </a:rPr>
              <a:t>, or from another role</a:t>
            </a:r>
          </a:p>
          <a:p>
            <a:pPr lvl="2"/>
            <a:r>
              <a:rPr lang="en-US" altLang="en-US" dirty="0" smtClean="0">
                <a:latin typeface="Arial" charset="0"/>
              </a:rPr>
              <a:t>Revokes privileges for an object if you are the owner of the object or the database owner</a:t>
            </a:r>
          </a:p>
          <a:p>
            <a:pPr lvl="1"/>
            <a:r>
              <a:rPr lang="en-US" altLang="en-US" b="1" dirty="0" smtClean="0">
                <a:latin typeface="Arial" charset="0"/>
              </a:rPr>
              <a:t>Note:</a:t>
            </a:r>
            <a:r>
              <a:rPr lang="en-US" altLang="en-US" dirty="0" smtClean="0">
                <a:latin typeface="Arial" charset="0"/>
              </a:rPr>
              <a:t> To revoke a role or system privilege, you must have been granted the privilege with the </a:t>
            </a:r>
            <a:r>
              <a:rPr lang="en-US" altLang="en-US" dirty="0" smtClean="0">
                <a:latin typeface="Courier New" pitchFamily="49" charset="0"/>
                <a:cs typeface="Courier New" pitchFamily="49" charset="0"/>
              </a:rPr>
              <a:t>ADMIN OPTION</a:t>
            </a:r>
            <a:r>
              <a:rPr lang="en-US" altLang="en-US" dirty="0" smtClean="0">
                <a:latin typeface="Arial" charset="0"/>
              </a:rPr>
              <a:t>.</a:t>
            </a:r>
          </a:p>
          <a:p>
            <a:pPr lvl="1"/>
            <a:r>
              <a:rPr lang="en-US" altLang="zh-CN" dirty="0" smtClean="0">
                <a:latin typeface="Arial" charset="0"/>
              </a:rPr>
              <a:t>REVOKE</a:t>
            </a:r>
            <a:r>
              <a:rPr lang="zh-CN" altLang="en-US" dirty="0" smtClean="0">
                <a:latin typeface="Arial" charset="0"/>
              </a:rPr>
              <a:t>语句从特定用户（或用户）或角色中删除对数据库对象执行操作的权限。 它执行以下操作：</a:t>
            </a:r>
          </a:p>
          <a:p>
            <a:pPr marL="323823" lvl="1" indent="-171450">
              <a:buFont typeface="Arial" panose="020B0604020202020204" pitchFamily="34" charset="0"/>
              <a:buChar char="•"/>
            </a:pPr>
            <a:r>
              <a:rPr lang="zh-CN" altLang="en-US" dirty="0" smtClean="0">
                <a:latin typeface="Arial" charset="0"/>
              </a:rPr>
              <a:t>从用户撤销角色，从</a:t>
            </a:r>
            <a:r>
              <a:rPr lang="en-US" altLang="zh-CN" dirty="0" smtClean="0">
                <a:latin typeface="Arial" charset="0"/>
              </a:rPr>
              <a:t>PUBLIC</a:t>
            </a:r>
            <a:r>
              <a:rPr lang="zh-CN" altLang="en-US" dirty="0" smtClean="0">
                <a:latin typeface="Arial" charset="0"/>
              </a:rPr>
              <a:t>或另一个角色</a:t>
            </a:r>
          </a:p>
          <a:p>
            <a:pPr marL="323823" lvl="1" indent="-171450">
              <a:buFont typeface="Arial" panose="020B0604020202020204" pitchFamily="34" charset="0"/>
              <a:buChar char="•"/>
            </a:pPr>
            <a:r>
              <a:rPr lang="zh-CN" altLang="en-US" dirty="0" smtClean="0">
                <a:latin typeface="Arial" charset="0"/>
              </a:rPr>
              <a:t>如果您是对象或数据库所有者的所有者，则撤销对象的权限</a:t>
            </a:r>
          </a:p>
          <a:p>
            <a:pPr lvl="1"/>
            <a:r>
              <a:rPr lang="zh-CN" altLang="en-US" dirty="0" smtClean="0">
                <a:latin typeface="Arial" charset="0"/>
              </a:rPr>
              <a:t>注意：要撤消角色或系统权限，您必须已使用</a:t>
            </a:r>
            <a:r>
              <a:rPr lang="en-US" altLang="zh-CN" dirty="0" smtClean="0">
                <a:latin typeface="Arial" charset="0"/>
              </a:rPr>
              <a:t>ADMIN</a:t>
            </a:r>
            <a:r>
              <a:rPr lang="zh-CN" altLang="en-US" dirty="0" smtClean="0">
                <a:latin typeface="Arial" charset="0"/>
              </a:rPr>
              <a:t>选项授予权限。</a:t>
            </a:r>
            <a:endParaRPr lang="en-US" altLang="en-US" dirty="0" smtClean="0">
              <a:latin typeface="Arial" charset="0"/>
            </a:endParaRPr>
          </a:p>
        </p:txBody>
      </p:sp>
      <p:sp>
        <p:nvSpPr>
          <p:cNvPr id="33795"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D - </a:t>
            </a:r>
            <a:fld id="{56D5D202-6F1C-4ED1-8E2D-4B7DEA2B1AB9}" type="slidenum">
              <a:rPr lang="en-US" altLang="en-US" smtClean="0">
                <a:latin typeface="Arial" charset="0"/>
                <a:cs typeface="Arial" charset="0"/>
              </a:rPr>
              <a:t>14</a:t>
            </a:fld>
            <a:endParaRPr lang="en-US" altLang="en-US" smtClean="0">
              <a:latin typeface="Arial" charset="0"/>
              <a:cs typeface="Arial" charset="0"/>
            </a:endParaRPr>
          </a:p>
        </p:txBody>
      </p:sp>
      <p:sp>
        <p:nvSpPr>
          <p:cNvPr id="33796" name="Slide Image Placeholder 9"/>
          <p:cNvSpPr>
            <a:spLocks noGrp="1" noRot="1" noChangeAspect="1" noTextEdit="1"/>
          </p:cNvSpPr>
          <p:nvPr>
            <p:ph type="sldImg"/>
          </p:nvPr>
        </p:nvSpPr>
        <p:spPr>
          <a:ln/>
        </p:spPr>
      </p:sp>
    </p:spTree>
    <p:extLst>
      <p:ext uri="{BB962C8B-B14F-4D97-AF65-F5344CB8AC3E}">
        <p14:creationId xmlns:p14="http://schemas.microsoft.com/office/powerpoint/2010/main" val="26668394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Notes Placeholder 2"/>
          <p:cNvSpPr>
            <a:spLocks noGrp="1"/>
          </p:cNvSpPr>
          <p:nvPr>
            <p:ph type="body" idx="1"/>
          </p:nvPr>
        </p:nvSpPr>
        <p:spPr>
          <a:noFill/>
          <a:ln/>
        </p:spPr>
        <p:txBody>
          <a:bodyPr/>
          <a:lstStyle/>
          <a:p>
            <a:pPr lvl="1"/>
            <a:r>
              <a:rPr lang="en-US" altLang="en-US" dirty="0" smtClean="0">
                <a:latin typeface="Arial" charset="0"/>
              </a:rPr>
              <a:t>The </a:t>
            </a:r>
            <a:r>
              <a:rPr lang="en-US" altLang="en-US" dirty="0" smtClean="0">
                <a:latin typeface="Courier New" pitchFamily="49" charset="0"/>
                <a:cs typeface="Courier New" pitchFamily="49" charset="0"/>
              </a:rPr>
              <a:t>TRUNCATE TABLE</a:t>
            </a:r>
            <a:r>
              <a:rPr lang="en-US" altLang="en-US" dirty="0" smtClean="0">
                <a:latin typeface="Arial" charset="0"/>
              </a:rPr>
              <a:t> statement deletes all the rows from a specific table. Removing rows with the </a:t>
            </a:r>
            <a:r>
              <a:rPr lang="en-US" altLang="en-US" dirty="0" smtClean="0">
                <a:latin typeface="Courier New" pitchFamily="49" charset="0"/>
                <a:cs typeface="Courier New" pitchFamily="49" charset="0"/>
              </a:rPr>
              <a:t>TRUNCATE TABLE</a:t>
            </a:r>
            <a:r>
              <a:rPr lang="en-US" altLang="en-US" dirty="0" smtClean="0">
                <a:latin typeface="Arial" charset="0"/>
              </a:rPr>
              <a:t> statement can be more efficient than dropping and re-creating a table. Dropping and re-creating a table: </a:t>
            </a:r>
          </a:p>
          <a:p>
            <a:pPr lvl="2"/>
            <a:r>
              <a:rPr lang="en-US" altLang="en-US" dirty="0" smtClean="0">
                <a:latin typeface="Arial" charset="0"/>
              </a:rPr>
              <a:t>Invalidates the dependent objects of the table</a:t>
            </a:r>
          </a:p>
          <a:p>
            <a:pPr lvl="2"/>
            <a:r>
              <a:rPr lang="en-US" altLang="en-US" dirty="0" smtClean="0">
                <a:latin typeface="Arial" charset="0"/>
              </a:rPr>
              <a:t>Requires you to re-grant object privileges </a:t>
            </a:r>
          </a:p>
          <a:p>
            <a:pPr lvl="2"/>
            <a:r>
              <a:rPr lang="en-US" altLang="en-US" dirty="0" smtClean="0">
                <a:latin typeface="Arial" charset="0"/>
              </a:rPr>
              <a:t>Requires you to re-create indexes, integrity constraints, and triggers.</a:t>
            </a:r>
          </a:p>
          <a:p>
            <a:pPr lvl="2"/>
            <a:r>
              <a:rPr lang="en-US" altLang="en-US" dirty="0" smtClean="0">
                <a:latin typeface="Arial" charset="0"/>
              </a:rPr>
              <a:t>Re-specify its storage parameters</a:t>
            </a:r>
          </a:p>
          <a:p>
            <a:pPr lvl="1"/>
            <a:r>
              <a:rPr lang="en-US" altLang="en-US" dirty="0" smtClean="0">
                <a:latin typeface="Arial" charset="0"/>
              </a:rPr>
              <a:t>The </a:t>
            </a:r>
            <a:r>
              <a:rPr lang="en-US" altLang="en-US" dirty="0" smtClean="0">
                <a:latin typeface="Courier New" pitchFamily="49" charset="0"/>
                <a:cs typeface="Courier New" pitchFamily="49" charset="0"/>
              </a:rPr>
              <a:t>TRUNCATE TABLE</a:t>
            </a:r>
            <a:r>
              <a:rPr lang="en-US" altLang="en-US" dirty="0" smtClean="0">
                <a:latin typeface="Arial" charset="0"/>
              </a:rPr>
              <a:t> statement spares you from these efforts.</a:t>
            </a:r>
          </a:p>
          <a:p>
            <a:pPr lvl="1"/>
            <a:r>
              <a:rPr lang="en-US" altLang="en-US" b="1" dirty="0" smtClean="0">
                <a:latin typeface="Arial" charset="0"/>
              </a:rPr>
              <a:t>Note:</a:t>
            </a:r>
            <a:r>
              <a:rPr lang="en-US" altLang="en-US" dirty="0" smtClean="0">
                <a:latin typeface="Arial" charset="0"/>
              </a:rPr>
              <a:t> You cannot roll back a </a:t>
            </a:r>
            <a:r>
              <a:rPr lang="en-US" altLang="en-US" dirty="0" smtClean="0">
                <a:latin typeface="Courier New" pitchFamily="49" charset="0"/>
                <a:cs typeface="Courier New" pitchFamily="49" charset="0"/>
              </a:rPr>
              <a:t>TRUNCATE TABLE</a:t>
            </a:r>
            <a:r>
              <a:rPr lang="en-US" altLang="en-US" dirty="0" smtClean="0">
                <a:latin typeface="Arial" charset="0"/>
              </a:rPr>
              <a:t> statement</a:t>
            </a:r>
            <a:r>
              <a:rPr lang="en-US" altLang="en-US" dirty="0" smtClean="0">
                <a:latin typeface="Arial" charset="0"/>
              </a:rPr>
              <a:t>.</a:t>
            </a:r>
          </a:p>
          <a:p>
            <a:pPr lvl="1"/>
            <a:r>
              <a:rPr lang="en-US" altLang="zh-CN" dirty="0" smtClean="0">
                <a:latin typeface="Arial" charset="0"/>
              </a:rPr>
              <a:t>TRUNCATE TABLE</a:t>
            </a:r>
            <a:r>
              <a:rPr lang="zh-CN" altLang="en-US" dirty="0" smtClean="0">
                <a:latin typeface="Arial" charset="0"/>
              </a:rPr>
              <a:t>语句从特定表中删除所有行。 使用</a:t>
            </a:r>
            <a:r>
              <a:rPr lang="en-US" altLang="zh-CN" dirty="0" smtClean="0">
                <a:latin typeface="Arial" charset="0"/>
              </a:rPr>
              <a:t>TRUNCATE TABLE</a:t>
            </a:r>
            <a:r>
              <a:rPr lang="zh-CN" altLang="en-US" dirty="0" smtClean="0">
                <a:latin typeface="Arial" charset="0"/>
              </a:rPr>
              <a:t>语句删除行可以比删除和重新创建表更有效。 删除并重新创建表：</a:t>
            </a:r>
          </a:p>
          <a:p>
            <a:pPr marL="323823" lvl="1" indent="-171450">
              <a:buFont typeface="Arial" panose="020B0604020202020204" pitchFamily="34" charset="0"/>
              <a:buChar char="•"/>
            </a:pPr>
            <a:r>
              <a:rPr lang="zh-CN" altLang="en-US" dirty="0" smtClean="0">
                <a:latin typeface="Arial" charset="0"/>
              </a:rPr>
              <a:t>使表的依赖对象无效</a:t>
            </a:r>
          </a:p>
          <a:p>
            <a:pPr marL="323823" lvl="1" indent="-171450">
              <a:buFont typeface="Arial" panose="020B0604020202020204" pitchFamily="34" charset="0"/>
              <a:buChar char="•"/>
            </a:pPr>
            <a:r>
              <a:rPr lang="zh-CN" altLang="en-US" dirty="0" smtClean="0">
                <a:latin typeface="Arial" charset="0"/>
              </a:rPr>
              <a:t>需要重新授予对象权限</a:t>
            </a:r>
          </a:p>
          <a:p>
            <a:pPr marL="323823" lvl="1" indent="-171450">
              <a:buFont typeface="Arial" panose="020B0604020202020204" pitchFamily="34" charset="0"/>
              <a:buChar char="•"/>
            </a:pPr>
            <a:r>
              <a:rPr lang="zh-CN" altLang="en-US" dirty="0" smtClean="0">
                <a:latin typeface="Arial" charset="0"/>
              </a:rPr>
              <a:t>需要重新创建索引，完整性约束和触发器。</a:t>
            </a:r>
          </a:p>
          <a:p>
            <a:pPr marL="323823" lvl="1" indent="-171450">
              <a:buFont typeface="Arial" panose="020B0604020202020204" pitchFamily="34" charset="0"/>
              <a:buChar char="•"/>
            </a:pPr>
            <a:r>
              <a:rPr lang="zh-CN" altLang="en-US" dirty="0" smtClean="0">
                <a:latin typeface="Arial" charset="0"/>
              </a:rPr>
              <a:t>重新指定其存储参数</a:t>
            </a:r>
          </a:p>
          <a:p>
            <a:pPr lvl="1"/>
            <a:r>
              <a:rPr lang="en-US" altLang="zh-CN" dirty="0" smtClean="0">
                <a:latin typeface="Arial" charset="0"/>
              </a:rPr>
              <a:t>TRUNCATE TABLE</a:t>
            </a:r>
            <a:r>
              <a:rPr lang="zh-CN" altLang="en-US" dirty="0" smtClean="0">
                <a:latin typeface="Arial" charset="0"/>
              </a:rPr>
              <a:t>语句可以帮助您完成这些工作。</a:t>
            </a:r>
          </a:p>
          <a:p>
            <a:pPr lvl="1"/>
            <a:r>
              <a:rPr lang="zh-CN" altLang="en-US" dirty="0" smtClean="0">
                <a:latin typeface="Arial" charset="0"/>
              </a:rPr>
              <a:t>注意：您无法回滚</a:t>
            </a:r>
            <a:r>
              <a:rPr lang="en-US" altLang="zh-CN" dirty="0" smtClean="0">
                <a:latin typeface="Arial" charset="0"/>
              </a:rPr>
              <a:t>TRUNCATE TABLE</a:t>
            </a:r>
            <a:r>
              <a:rPr lang="zh-CN" altLang="en-US" dirty="0" smtClean="0">
                <a:latin typeface="Arial" charset="0"/>
              </a:rPr>
              <a:t>语句。</a:t>
            </a:r>
            <a:endParaRPr lang="en-US" altLang="en-US" dirty="0" smtClean="0">
              <a:latin typeface="Arial" charset="0"/>
            </a:endParaRPr>
          </a:p>
        </p:txBody>
      </p:sp>
      <p:sp>
        <p:nvSpPr>
          <p:cNvPr id="35843"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D - </a:t>
            </a:r>
            <a:fld id="{66466B8D-8D8F-4661-949E-13EA71A3BCBB}" type="slidenum">
              <a:rPr lang="en-US" altLang="en-US" smtClean="0">
                <a:latin typeface="Arial" charset="0"/>
                <a:cs typeface="Arial" charset="0"/>
              </a:rPr>
              <a:t>15</a:t>
            </a:fld>
            <a:endParaRPr lang="en-US" altLang="en-US" smtClean="0">
              <a:latin typeface="Arial" charset="0"/>
              <a:cs typeface="Arial" charset="0"/>
            </a:endParaRPr>
          </a:p>
        </p:txBody>
      </p:sp>
      <p:sp>
        <p:nvSpPr>
          <p:cNvPr id="35844" name="Slide Image Placeholder 6"/>
          <p:cNvSpPr>
            <a:spLocks noGrp="1" noRot="1" noChangeAspect="1" noTextEdit="1"/>
          </p:cNvSpPr>
          <p:nvPr>
            <p:ph type="sldImg"/>
          </p:nvPr>
        </p:nvSpPr>
        <p:spPr>
          <a:ln/>
        </p:spPr>
      </p:sp>
    </p:spTree>
    <p:extLst>
      <p:ext uri="{BB962C8B-B14F-4D97-AF65-F5344CB8AC3E}">
        <p14:creationId xmlns:p14="http://schemas.microsoft.com/office/powerpoint/2010/main" val="42329703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Notes Placeholder 2"/>
          <p:cNvSpPr>
            <a:spLocks noGrp="1"/>
          </p:cNvSpPr>
          <p:nvPr>
            <p:ph type="body" idx="1"/>
          </p:nvPr>
        </p:nvSpPr>
        <p:spPr>
          <a:noFill/>
          <a:ln/>
        </p:spPr>
        <p:txBody>
          <a:bodyPr/>
          <a:lstStyle/>
          <a:p>
            <a:pPr lvl="1"/>
            <a:r>
              <a:rPr lang="en-US" altLang="en-US" dirty="0" smtClean="0">
                <a:latin typeface="Arial" charset="0"/>
              </a:rPr>
              <a:t>Data Manipulation Language (</a:t>
            </a:r>
            <a:r>
              <a:rPr lang="en-US" altLang="en-US" dirty="0" err="1" smtClean="0">
                <a:latin typeface="Arial" charset="0"/>
              </a:rPr>
              <a:t>DML</a:t>
            </a:r>
            <a:r>
              <a:rPr lang="en-US" altLang="en-US" dirty="0" smtClean="0">
                <a:latin typeface="Arial" charset="0"/>
              </a:rPr>
              <a:t>) statements enable you to query or change the contents of an existing schema object. These statements are most frequently used to:</a:t>
            </a:r>
          </a:p>
          <a:p>
            <a:pPr lvl="2"/>
            <a:r>
              <a:rPr lang="en-US" altLang="en-US" dirty="0" smtClean="0">
                <a:latin typeface="Arial" charset="0"/>
              </a:rPr>
              <a:t>Add new rows of data to a table or view by specifying a list of column values or using a </a:t>
            </a:r>
            <a:r>
              <a:rPr lang="en-US" altLang="en-US" dirty="0" err="1" smtClean="0">
                <a:latin typeface="Arial" charset="0"/>
              </a:rPr>
              <a:t>subquery</a:t>
            </a:r>
            <a:r>
              <a:rPr lang="en-US" altLang="en-US" dirty="0" smtClean="0">
                <a:latin typeface="Arial" charset="0"/>
              </a:rPr>
              <a:t> to select and manipulate existing data</a:t>
            </a:r>
          </a:p>
          <a:p>
            <a:pPr lvl="2"/>
            <a:r>
              <a:rPr lang="en-US" altLang="en-US" dirty="0" smtClean="0">
                <a:latin typeface="Arial" charset="0"/>
              </a:rPr>
              <a:t>Change column values in the existing rows of a table or view</a:t>
            </a:r>
          </a:p>
          <a:p>
            <a:pPr lvl="2"/>
            <a:r>
              <a:rPr lang="en-US" altLang="en-US" dirty="0" smtClean="0">
                <a:latin typeface="Arial" charset="0"/>
              </a:rPr>
              <a:t>Remove rows from tables or views</a:t>
            </a:r>
          </a:p>
          <a:p>
            <a:pPr lvl="1"/>
            <a:r>
              <a:rPr lang="en-US" altLang="en-US" dirty="0" smtClean="0">
                <a:latin typeface="Arial" charset="0"/>
              </a:rPr>
              <a:t>A collection of </a:t>
            </a:r>
            <a:r>
              <a:rPr lang="en-US" altLang="en-US" dirty="0" err="1" smtClean="0">
                <a:latin typeface="Arial" charset="0"/>
              </a:rPr>
              <a:t>DML</a:t>
            </a:r>
            <a:r>
              <a:rPr lang="en-US" altLang="en-US" dirty="0" smtClean="0">
                <a:latin typeface="Arial" charset="0"/>
              </a:rPr>
              <a:t> statements that forms a logical unit of work is called a transaction. Unlike </a:t>
            </a:r>
            <a:r>
              <a:rPr lang="en-US" altLang="en-US" dirty="0" err="1" smtClean="0">
                <a:latin typeface="Arial" charset="0"/>
              </a:rPr>
              <a:t>DDL</a:t>
            </a:r>
            <a:r>
              <a:rPr lang="en-US" altLang="en-US" dirty="0" smtClean="0">
                <a:latin typeface="Arial" charset="0"/>
              </a:rPr>
              <a:t> statements, </a:t>
            </a:r>
            <a:r>
              <a:rPr lang="en-US" altLang="en-US" dirty="0" err="1" smtClean="0">
                <a:latin typeface="Arial" charset="0"/>
              </a:rPr>
              <a:t>DML</a:t>
            </a:r>
            <a:r>
              <a:rPr lang="en-US" altLang="en-US" dirty="0" smtClean="0">
                <a:latin typeface="Arial" charset="0"/>
              </a:rPr>
              <a:t> statements do not implicitly commit the current transaction</a:t>
            </a:r>
            <a:r>
              <a:rPr lang="en-US" altLang="en-US" dirty="0" smtClean="0">
                <a:latin typeface="Arial" charset="0"/>
              </a:rPr>
              <a:t>.</a:t>
            </a:r>
          </a:p>
          <a:p>
            <a:pPr lvl="1"/>
            <a:r>
              <a:rPr lang="zh-CN" altLang="en-US" dirty="0" smtClean="0">
                <a:latin typeface="Arial" charset="0"/>
              </a:rPr>
              <a:t>数据操作语言（</a:t>
            </a:r>
            <a:r>
              <a:rPr lang="en-US" altLang="zh-CN" dirty="0" err="1" smtClean="0">
                <a:latin typeface="Arial" charset="0"/>
              </a:rPr>
              <a:t>DML</a:t>
            </a:r>
            <a:r>
              <a:rPr lang="zh-CN" altLang="en-US" dirty="0" smtClean="0">
                <a:latin typeface="Arial" charset="0"/>
              </a:rPr>
              <a:t>）语句使您能够查询或更改现有模式对象的内容。 这些语句最常用于：</a:t>
            </a:r>
          </a:p>
          <a:p>
            <a:pPr marL="323823" lvl="1" indent="-171450">
              <a:buFont typeface="Arial" panose="020B0604020202020204" pitchFamily="34" charset="0"/>
              <a:buChar char="•"/>
            </a:pPr>
            <a:r>
              <a:rPr lang="zh-CN" altLang="en-US" dirty="0" smtClean="0">
                <a:latin typeface="Arial" charset="0"/>
              </a:rPr>
              <a:t>通过指定列值列表或使用子查询来选择和操作现有数据，将新的数据行添加到表或视图</a:t>
            </a:r>
          </a:p>
          <a:p>
            <a:pPr marL="323823" lvl="1" indent="-171450">
              <a:buFont typeface="Arial" panose="020B0604020202020204" pitchFamily="34" charset="0"/>
              <a:buChar char="•"/>
            </a:pPr>
            <a:r>
              <a:rPr lang="zh-CN" altLang="en-US" dirty="0" smtClean="0">
                <a:latin typeface="Arial" charset="0"/>
              </a:rPr>
              <a:t>更改表或视图的现有行中的列值</a:t>
            </a:r>
          </a:p>
          <a:p>
            <a:pPr marL="323823" lvl="1" indent="-171450">
              <a:buFont typeface="Arial" panose="020B0604020202020204" pitchFamily="34" charset="0"/>
              <a:buChar char="•"/>
            </a:pPr>
            <a:r>
              <a:rPr lang="zh-CN" altLang="en-US" dirty="0" smtClean="0">
                <a:latin typeface="Arial" charset="0"/>
              </a:rPr>
              <a:t>从表或视图中删除行</a:t>
            </a:r>
          </a:p>
          <a:p>
            <a:pPr lvl="1"/>
            <a:r>
              <a:rPr lang="zh-CN" altLang="en-US" dirty="0" smtClean="0">
                <a:latin typeface="Arial" charset="0"/>
              </a:rPr>
              <a:t>形成逻辑工作单元的</a:t>
            </a:r>
            <a:r>
              <a:rPr lang="en-US" altLang="zh-CN" dirty="0" err="1" smtClean="0">
                <a:latin typeface="Arial" charset="0"/>
              </a:rPr>
              <a:t>DML</a:t>
            </a:r>
            <a:r>
              <a:rPr lang="zh-CN" altLang="en-US" dirty="0" smtClean="0">
                <a:latin typeface="Arial" charset="0"/>
              </a:rPr>
              <a:t>语句的集合称为事务。 与</a:t>
            </a:r>
            <a:r>
              <a:rPr lang="en-US" altLang="zh-CN" dirty="0" err="1" smtClean="0">
                <a:latin typeface="Arial" charset="0"/>
              </a:rPr>
              <a:t>DDL</a:t>
            </a:r>
            <a:r>
              <a:rPr lang="zh-CN" altLang="en-US" dirty="0" smtClean="0">
                <a:latin typeface="Arial" charset="0"/>
              </a:rPr>
              <a:t>语句不同，</a:t>
            </a:r>
            <a:r>
              <a:rPr lang="en-US" altLang="zh-CN" dirty="0" err="1" smtClean="0">
                <a:latin typeface="Arial" charset="0"/>
              </a:rPr>
              <a:t>DML</a:t>
            </a:r>
            <a:r>
              <a:rPr lang="zh-CN" altLang="en-US" dirty="0" smtClean="0">
                <a:latin typeface="Arial" charset="0"/>
              </a:rPr>
              <a:t>语句不会隐式提交当前事务。</a:t>
            </a:r>
            <a:endParaRPr lang="en-US" altLang="en-US" dirty="0" smtClean="0">
              <a:latin typeface="Arial" charset="0"/>
            </a:endParaRPr>
          </a:p>
        </p:txBody>
      </p:sp>
      <p:sp>
        <p:nvSpPr>
          <p:cNvPr id="37891"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D - </a:t>
            </a:r>
            <a:fld id="{434D7E3B-5F35-4ACA-9EF1-73B650769A47}" type="slidenum">
              <a:rPr lang="en-US" altLang="en-US" smtClean="0">
                <a:latin typeface="Arial" charset="0"/>
                <a:cs typeface="Arial" charset="0"/>
              </a:rPr>
              <a:t>16</a:t>
            </a:fld>
            <a:endParaRPr lang="en-US" altLang="en-US" smtClean="0">
              <a:latin typeface="Arial" charset="0"/>
              <a:cs typeface="Arial" charset="0"/>
            </a:endParaRPr>
          </a:p>
        </p:txBody>
      </p:sp>
      <p:sp>
        <p:nvSpPr>
          <p:cNvPr id="37892" name="Slide Image Placeholder 6"/>
          <p:cNvSpPr>
            <a:spLocks noGrp="1" noRot="1" noChangeAspect="1" noTextEdit="1"/>
          </p:cNvSpPr>
          <p:nvPr>
            <p:ph type="sldImg"/>
          </p:nvPr>
        </p:nvSpPr>
        <p:spPr>
          <a:ln/>
        </p:spPr>
      </p:sp>
    </p:spTree>
    <p:extLst>
      <p:ext uri="{BB962C8B-B14F-4D97-AF65-F5344CB8AC3E}">
        <p14:creationId xmlns:p14="http://schemas.microsoft.com/office/powerpoint/2010/main" val="11976874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Notes Placeholder 2"/>
          <p:cNvSpPr>
            <a:spLocks noGrp="1"/>
          </p:cNvSpPr>
          <p:nvPr>
            <p:ph type="body" idx="1"/>
          </p:nvPr>
        </p:nvSpPr>
        <p:spPr>
          <a:noFill/>
          <a:ln/>
        </p:spPr>
        <p:txBody>
          <a:bodyPr/>
          <a:lstStyle/>
          <a:p>
            <a:pPr lvl="1"/>
            <a:r>
              <a:rPr lang="en-US" altLang="en-US" dirty="0" smtClean="0">
                <a:latin typeface="Arial" charset="0"/>
              </a:rPr>
              <a:t>The </a:t>
            </a:r>
            <a:r>
              <a:rPr lang="en-US" altLang="en-US" dirty="0" smtClean="0">
                <a:latin typeface="Courier New" pitchFamily="49" charset="0"/>
                <a:cs typeface="Courier New" pitchFamily="49" charset="0"/>
              </a:rPr>
              <a:t>INSERT</a:t>
            </a:r>
            <a:r>
              <a:rPr lang="en-US" altLang="en-US" dirty="0" smtClean="0">
                <a:latin typeface="Arial" charset="0"/>
              </a:rPr>
              <a:t> statement adds rows to a table. Make sure to insert a new row containing values for each column and to list the values in the default order of the columns in the table. Optionally, you can also list the columns in the </a:t>
            </a:r>
            <a:r>
              <a:rPr lang="en-US" altLang="en-US" dirty="0" smtClean="0">
                <a:latin typeface="Courier New" pitchFamily="49" charset="0"/>
                <a:cs typeface="Courier New" pitchFamily="49" charset="0"/>
              </a:rPr>
              <a:t>INSERT</a:t>
            </a:r>
            <a:r>
              <a:rPr lang="en-US" altLang="en-US" dirty="0" smtClean="0">
                <a:latin typeface="Arial" charset="0"/>
              </a:rPr>
              <a:t> statement.</a:t>
            </a:r>
          </a:p>
          <a:p>
            <a:pPr lvl="1"/>
            <a:r>
              <a:rPr lang="en-US" altLang="en-US" dirty="0" smtClean="0">
                <a:latin typeface="Arial" charset="0"/>
              </a:rPr>
              <a:t>Example</a:t>
            </a:r>
            <a:r>
              <a:rPr lang="en-US" altLang="en-US" dirty="0" smtClean="0">
                <a:latin typeface="Arial" charset="0"/>
              </a:rPr>
              <a:t>:</a:t>
            </a:r>
          </a:p>
          <a:p>
            <a:pPr lvl="1"/>
            <a:r>
              <a:rPr lang="en-US" altLang="zh-CN" dirty="0" smtClean="0">
                <a:latin typeface="Arial" charset="0"/>
              </a:rPr>
              <a:t>INSERT</a:t>
            </a:r>
            <a:r>
              <a:rPr lang="zh-CN" altLang="en-US" dirty="0" smtClean="0">
                <a:latin typeface="Arial" charset="0"/>
              </a:rPr>
              <a:t>语句将行添加到表中。 确保插入一个包含每列的值的新行，并以表中的列的默认顺序列出值。 或者，您也可以列出</a:t>
            </a:r>
            <a:r>
              <a:rPr lang="en-US" altLang="zh-CN" dirty="0" smtClean="0">
                <a:latin typeface="Arial" charset="0"/>
              </a:rPr>
              <a:t>INSERT</a:t>
            </a:r>
            <a:r>
              <a:rPr lang="zh-CN" altLang="en-US" dirty="0" smtClean="0">
                <a:latin typeface="Arial" charset="0"/>
              </a:rPr>
              <a:t>语句中的列。</a:t>
            </a:r>
          </a:p>
          <a:p>
            <a:pPr lvl="1"/>
            <a:r>
              <a:rPr lang="zh-CN" altLang="en-US" dirty="0" smtClean="0">
                <a:latin typeface="Arial" charset="0"/>
              </a:rPr>
              <a:t>例：</a:t>
            </a:r>
            <a:endParaRPr lang="en-US" altLang="en-US" dirty="0" smtClean="0">
              <a:latin typeface="Arial" charset="0"/>
            </a:endParaRPr>
          </a:p>
          <a:p>
            <a:pPr lvl="3">
              <a:buFont typeface="Times New Roman" pitchFamily="18" charset="0"/>
              <a:buNone/>
            </a:pPr>
            <a:r>
              <a:rPr lang="en-US" altLang="en-US" dirty="0" smtClean="0">
                <a:latin typeface="Arial" charset="0"/>
              </a:rPr>
              <a:t>	</a:t>
            </a:r>
            <a:r>
              <a:rPr lang="en-US" altLang="en-US" dirty="0" smtClean="0">
                <a:latin typeface="Courier New" pitchFamily="49" charset="0"/>
                <a:cs typeface="Courier New" pitchFamily="49" charset="0"/>
              </a:rPr>
              <a:t>INSERT INTO </a:t>
            </a:r>
            <a:r>
              <a:rPr lang="en-US" altLang="en-US" dirty="0" err="1" smtClean="0">
                <a:latin typeface="Courier New" pitchFamily="49" charset="0"/>
                <a:cs typeface="Courier New" pitchFamily="49" charset="0"/>
              </a:rPr>
              <a:t>job_history</a:t>
            </a:r>
            <a:r>
              <a:rPr lang="en-US" altLang="en-US" dirty="0" smtClean="0">
                <a:latin typeface="Courier New" pitchFamily="49" charset="0"/>
                <a:cs typeface="Courier New" pitchFamily="49" charset="0"/>
              </a:rPr>
              <a:t> (</a:t>
            </a:r>
            <a:r>
              <a:rPr lang="en-US" altLang="en-US" dirty="0" err="1" smtClean="0">
                <a:latin typeface="Courier New" pitchFamily="49" charset="0"/>
                <a:cs typeface="Courier New" pitchFamily="49" charset="0"/>
              </a:rPr>
              <a:t>employee_id</a:t>
            </a:r>
            <a:r>
              <a:rPr lang="en-US" altLang="en-US" dirty="0" smtClean="0">
                <a:latin typeface="Courier New" pitchFamily="49" charset="0"/>
                <a:cs typeface="Courier New" pitchFamily="49" charset="0"/>
              </a:rPr>
              <a:t>, </a:t>
            </a:r>
            <a:r>
              <a:rPr lang="en-US" altLang="en-US" dirty="0" err="1" smtClean="0">
                <a:latin typeface="Courier New" pitchFamily="49" charset="0"/>
                <a:cs typeface="Courier New" pitchFamily="49" charset="0"/>
              </a:rPr>
              <a:t>start_date</a:t>
            </a:r>
            <a:r>
              <a:rPr lang="en-US" altLang="en-US" dirty="0" smtClean="0">
                <a:latin typeface="Courier New" pitchFamily="49" charset="0"/>
                <a:cs typeface="Courier New" pitchFamily="49" charset="0"/>
              </a:rPr>
              <a:t>,  </a:t>
            </a:r>
            <a:r>
              <a:rPr lang="en-US" altLang="en-US" dirty="0" err="1" smtClean="0">
                <a:latin typeface="Courier New" pitchFamily="49" charset="0"/>
                <a:cs typeface="Courier New" pitchFamily="49" charset="0"/>
              </a:rPr>
              <a:t>end_date</a:t>
            </a:r>
            <a:r>
              <a:rPr lang="en-US" altLang="en-US" dirty="0" smtClean="0">
                <a:latin typeface="Courier New" pitchFamily="49" charset="0"/>
                <a:cs typeface="Courier New" pitchFamily="49" charset="0"/>
              </a:rPr>
              <a:t>, </a:t>
            </a:r>
            <a:r>
              <a:rPr lang="en-US" altLang="en-US" dirty="0" err="1" smtClean="0">
                <a:latin typeface="Courier New" pitchFamily="49" charset="0"/>
                <a:cs typeface="Courier New" pitchFamily="49" charset="0"/>
              </a:rPr>
              <a:t>job_id</a:t>
            </a:r>
            <a:r>
              <a:rPr lang="en-US" altLang="en-US" dirty="0" smtClean="0">
                <a:latin typeface="Courier New" pitchFamily="49" charset="0"/>
                <a:cs typeface="Courier New" pitchFamily="49" charset="0"/>
              </a:rPr>
              <a:t>) </a:t>
            </a:r>
          </a:p>
          <a:p>
            <a:pPr lvl="3">
              <a:buFont typeface="Times New Roman" pitchFamily="18" charset="0"/>
              <a:buNone/>
            </a:pPr>
            <a:r>
              <a:rPr lang="en-US" altLang="en-US" dirty="0" smtClean="0">
                <a:latin typeface="Courier New" pitchFamily="49" charset="0"/>
                <a:cs typeface="Courier New" pitchFamily="49" charset="0"/>
              </a:rPr>
              <a:t>	VALUES (120,'25-JUL-06','12-FEB_08','</a:t>
            </a:r>
            <a:r>
              <a:rPr lang="en-US" altLang="en-US" dirty="0" err="1" smtClean="0">
                <a:latin typeface="Courier New" pitchFamily="49" charset="0"/>
                <a:cs typeface="Courier New" pitchFamily="49" charset="0"/>
              </a:rPr>
              <a:t>AC_ACCOUNT</a:t>
            </a:r>
            <a:r>
              <a:rPr lang="en-US" altLang="en-US" dirty="0" smtClean="0">
                <a:latin typeface="Courier New" pitchFamily="49" charset="0"/>
                <a:cs typeface="Courier New" pitchFamily="49" charset="0"/>
              </a:rPr>
              <a:t>');</a:t>
            </a:r>
          </a:p>
          <a:p>
            <a:pPr lvl="4"/>
            <a:endParaRPr lang="en-US" altLang="en-US" dirty="0" smtClean="0"/>
          </a:p>
          <a:p>
            <a:pPr lvl="1"/>
            <a:r>
              <a:rPr lang="en-US" altLang="en-US" dirty="0" smtClean="0">
                <a:latin typeface="Arial" charset="0"/>
              </a:rPr>
              <a:t>The syntax discussed in the slide allows you to insert a single row at a time. The </a:t>
            </a:r>
            <a:r>
              <a:rPr lang="en-US" altLang="en-US" dirty="0" smtClean="0">
                <a:latin typeface="Courier New" pitchFamily="49" charset="0"/>
                <a:cs typeface="Courier New" pitchFamily="49" charset="0"/>
              </a:rPr>
              <a:t>VALUES</a:t>
            </a:r>
            <a:r>
              <a:rPr lang="en-US" altLang="en-US" dirty="0" smtClean="0">
                <a:latin typeface="Arial" charset="0"/>
              </a:rPr>
              <a:t> keyword assigns the values of expressions to the corresponding columns in the column list. </a:t>
            </a:r>
            <a:endParaRPr lang="en-US" altLang="en-US" dirty="0" smtClean="0">
              <a:latin typeface="Arial" charset="0"/>
            </a:endParaRPr>
          </a:p>
          <a:p>
            <a:pPr lvl="1"/>
            <a:r>
              <a:rPr lang="zh-CN" altLang="en-US" dirty="0" smtClean="0">
                <a:latin typeface="Arial" charset="0"/>
              </a:rPr>
              <a:t>幻灯片中讨论的语法允许您一次插入一行。 </a:t>
            </a:r>
            <a:r>
              <a:rPr lang="en-US" altLang="zh-CN" dirty="0" smtClean="0">
                <a:latin typeface="Arial" charset="0"/>
              </a:rPr>
              <a:t>VALUES</a:t>
            </a:r>
            <a:r>
              <a:rPr lang="zh-CN" altLang="en-US" dirty="0" smtClean="0">
                <a:latin typeface="Arial" charset="0"/>
              </a:rPr>
              <a:t>关键字将表达式的值分配给列列表中的相应列。</a:t>
            </a:r>
            <a:endParaRPr lang="en-US" altLang="en-US" dirty="0" smtClean="0">
              <a:latin typeface="Arial" charset="0"/>
            </a:endParaRPr>
          </a:p>
        </p:txBody>
      </p:sp>
      <p:sp>
        <p:nvSpPr>
          <p:cNvPr id="39939"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D - </a:t>
            </a:r>
            <a:fld id="{E084ACAA-4B55-4EB8-8299-6DC79CC7566B}" type="slidenum">
              <a:rPr lang="en-US" altLang="en-US" smtClean="0">
                <a:latin typeface="Arial" charset="0"/>
                <a:cs typeface="Arial" charset="0"/>
              </a:rPr>
              <a:t>17</a:t>
            </a:fld>
            <a:endParaRPr lang="en-US" altLang="en-US" smtClean="0">
              <a:latin typeface="Arial" charset="0"/>
              <a:cs typeface="Arial" charset="0"/>
            </a:endParaRPr>
          </a:p>
        </p:txBody>
      </p:sp>
      <p:sp>
        <p:nvSpPr>
          <p:cNvPr id="39940" name="Slide Image Placeholder 15"/>
          <p:cNvSpPr>
            <a:spLocks noGrp="1" noRot="1" noChangeAspect="1" noTextEdit="1"/>
          </p:cNvSpPr>
          <p:nvPr>
            <p:ph type="sldImg"/>
          </p:nvPr>
        </p:nvSpPr>
        <p:spPr>
          <a:ln/>
        </p:spPr>
      </p:sp>
    </p:spTree>
    <p:extLst>
      <p:ext uri="{BB962C8B-B14F-4D97-AF65-F5344CB8AC3E}">
        <p14:creationId xmlns:p14="http://schemas.microsoft.com/office/powerpoint/2010/main" val="28094551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Notes Placeholder 2"/>
          <p:cNvSpPr>
            <a:spLocks noGrp="1"/>
          </p:cNvSpPr>
          <p:nvPr>
            <p:ph type="body" idx="3"/>
          </p:nvPr>
        </p:nvSpPr>
        <p:spPr>
          <a:noFill/>
          <a:ln/>
        </p:spPr>
        <p:txBody>
          <a:bodyPr/>
          <a:lstStyle/>
          <a:p>
            <a:pPr lvl="1"/>
            <a:r>
              <a:rPr lang="en-US" altLang="en-US" dirty="0" smtClean="0">
                <a:latin typeface="Arial" charset="0"/>
              </a:rPr>
              <a:t>The </a:t>
            </a:r>
            <a:r>
              <a:rPr lang="en-US" altLang="en-US" dirty="0" smtClean="0">
                <a:latin typeface="Courier New" pitchFamily="49" charset="0"/>
                <a:cs typeface="Courier New" pitchFamily="49" charset="0"/>
              </a:rPr>
              <a:t>UPDATE</a:t>
            </a:r>
            <a:r>
              <a:rPr lang="en-US" altLang="en-US" dirty="0" smtClean="0">
                <a:latin typeface="Arial" charset="0"/>
              </a:rPr>
              <a:t> statement modifies the existing values in a table. Confirm the update operation by querying the table to display the updated rows. You can modify a specific row or rows by specifying the </a:t>
            </a:r>
            <a:r>
              <a:rPr lang="en-US" altLang="en-US" dirty="0" smtClean="0">
                <a:latin typeface="Courier New" pitchFamily="49" charset="0"/>
                <a:cs typeface="Courier New" pitchFamily="49" charset="0"/>
              </a:rPr>
              <a:t>WHERE</a:t>
            </a:r>
            <a:r>
              <a:rPr lang="en-US" altLang="en-US" dirty="0" smtClean="0">
                <a:latin typeface="Arial" charset="0"/>
              </a:rPr>
              <a:t> clause</a:t>
            </a:r>
            <a:r>
              <a:rPr lang="en-US" altLang="en-US" dirty="0" smtClean="0">
                <a:latin typeface="Arial" charset="0"/>
              </a:rPr>
              <a:t>.</a:t>
            </a:r>
          </a:p>
          <a:p>
            <a:pPr lvl="1"/>
            <a:r>
              <a:rPr lang="en-US" altLang="zh-CN" dirty="0" smtClean="0">
                <a:latin typeface="Arial" charset="0"/>
              </a:rPr>
              <a:t>UPDATE</a:t>
            </a:r>
            <a:r>
              <a:rPr lang="zh-CN" altLang="en-US" dirty="0" smtClean="0">
                <a:latin typeface="Arial" charset="0"/>
              </a:rPr>
              <a:t>语句修改表中的现有值。 通过查询表来显示更新的行来确认更新操作。 您可以通过指定</a:t>
            </a:r>
            <a:r>
              <a:rPr lang="en-US" altLang="zh-CN" dirty="0" smtClean="0">
                <a:latin typeface="Arial" charset="0"/>
              </a:rPr>
              <a:t>WHERE</a:t>
            </a:r>
            <a:r>
              <a:rPr lang="zh-CN" altLang="en-US" dirty="0" smtClean="0">
                <a:latin typeface="Arial" charset="0"/>
              </a:rPr>
              <a:t>子句来修改特定的行或行。</a:t>
            </a:r>
            <a:endParaRPr lang="en-US" altLang="en-US" dirty="0" smtClean="0">
              <a:latin typeface="Arial" charset="0"/>
            </a:endParaRPr>
          </a:p>
          <a:p>
            <a:pPr lvl="1"/>
            <a:r>
              <a:rPr lang="en-US" altLang="en-US" dirty="0" smtClean="0">
                <a:latin typeface="Arial" charset="0"/>
              </a:rPr>
              <a:t>Example:</a:t>
            </a:r>
          </a:p>
          <a:p>
            <a:pPr lvl="4"/>
            <a:r>
              <a:rPr lang="en-US" altLang="en-US" dirty="0" smtClean="0"/>
              <a:t>		UPDATE employees</a:t>
            </a:r>
          </a:p>
          <a:p>
            <a:pPr lvl="4"/>
            <a:r>
              <a:rPr lang="en-US" altLang="en-US" dirty="0" smtClean="0"/>
              <a:t>		SET    salary = 17500</a:t>
            </a:r>
          </a:p>
          <a:p>
            <a:pPr lvl="4"/>
            <a:r>
              <a:rPr lang="en-US" altLang="en-US" dirty="0" smtClean="0"/>
              <a:t>		WHERE  </a:t>
            </a:r>
            <a:r>
              <a:rPr lang="en-US" altLang="en-US" dirty="0" err="1" smtClean="0"/>
              <a:t>employee_id</a:t>
            </a:r>
            <a:r>
              <a:rPr lang="en-US" altLang="en-US" dirty="0" smtClean="0"/>
              <a:t> = 102;</a:t>
            </a:r>
          </a:p>
          <a:p>
            <a:pPr lvl="1"/>
            <a:r>
              <a:rPr lang="en-US" altLang="en-US" dirty="0" smtClean="0">
                <a:latin typeface="Arial" charset="0"/>
              </a:rPr>
              <a:t>In general, use the primary key column in the </a:t>
            </a:r>
            <a:r>
              <a:rPr lang="en-US" altLang="en-US" dirty="0" smtClean="0">
                <a:latin typeface="Courier New" pitchFamily="49" charset="0"/>
                <a:cs typeface="Courier New" pitchFamily="49" charset="0"/>
              </a:rPr>
              <a:t>WHERE</a:t>
            </a:r>
            <a:r>
              <a:rPr lang="en-US" altLang="en-US" dirty="0" smtClean="0">
                <a:latin typeface="Arial" charset="0"/>
              </a:rPr>
              <a:t> clause to identify the row to update. For example, to update a specific row in the </a:t>
            </a:r>
            <a:r>
              <a:rPr lang="en-US" altLang="en-US" dirty="0" smtClean="0">
                <a:latin typeface="Courier New" pitchFamily="49" charset="0"/>
                <a:cs typeface="Courier New" pitchFamily="49" charset="0"/>
              </a:rPr>
              <a:t>employees</a:t>
            </a:r>
            <a:r>
              <a:rPr lang="en-US" altLang="en-US" dirty="0" smtClean="0">
                <a:latin typeface="Arial" charset="0"/>
              </a:rPr>
              <a:t> table, use </a:t>
            </a:r>
            <a:r>
              <a:rPr lang="en-US" altLang="en-US" dirty="0" err="1" smtClean="0">
                <a:latin typeface="Courier New" pitchFamily="49" charset="0"/>
                <a:cs typeface="Courier New" pitchFamily="49" charset="0"/>
              </a:rPr>
              <a:t>employee_id</a:t>
            </a:r>
            <a:r>
              <a:rPr lang="en-US" altLang="en-US" dirty="0" smtClean="0">
                <a:latin typeface="Arial" charset="0"/>
              </a:rPr>
              <a:t> to identify the row instead of </a:t>
            </a:r>
            <a:r>
              <a:rPr lang="en-US" altLang="en-US" dirty="0" err="1" smtClean="0">
                <a:latin typeface="Courier New" pitchFamily="49" charset="0"/>
                <a:cs typeface="Courier New" pitchFamily="49" charset="0"/>
              </a:rPr>
              <a:t>employee_name</a:t>
            </a:r>
            <a:r>
              <a:rPr lang="en-US" altLang="en-US" dirty="0" smtClean="0">
                <a:latin typeface="Arial" charset="0"/>
              </a:rPr>
              <a:t>, because more than one employee may have the same name.</a:t>
            </a:r>
          </a:p>
          <a:p>
            <a:pPr lvl="1"/>
            <a:r>
              <a:rPr lang="en-US" altLang="en-US" b="1" dirty="0" smtClean="0">
                <a:latin typeface="Arial" charset="0"/>
              </a:rPr>
              <a:t>Note:</a:t>
            </a:r>
            <a:r>
              <a:rPr lang="en-US" altLang="en-US" dirty="0" smtClean="0">
                <a:latin typeface="Arial" charset="0"/>
              </a:rPr>
              <a:t> Typically, the </a:t>
            </a:r>
            <a:r>
              <a:rPr lang="en-US" altLang="en-US" dirty="0" smtClean="0">
                <a:latin typeface="Courier New" pitchFamily="49" charset="0"/>
                <a:cs typeface="Courier New" pitchFamily="49" charset="0"/>
              </a:rPr>
              <a:t>condition</a:t>
            </a:r>
            <a:r>
              <a:rPr lang="en-US" altLang="en-US" dirty="0" smtClean="0">
                <a:latin typeface="Arial" charset="0"/>
              </a:rPr>
              <a:t> keyword is composed of column names, expressions, constants, </a:t>
            </a:r>
            <a:r>
              <a:rPr lang="en-US" altLang="en-US" dirty="0" err="1" smtClean="0">
                <a:latin typeface="Arial" charset="0"/>
              </a:rPr>
              <a:t>subqueries</a:t>
            </a:r>
            <a:r>
              <a:rPr lang="en-US" altLang="en-US" dirty="0" smtClean="0">
                <a:latin typeface="Arial" charset="0"/>
              </a:rPr>
              <a:t>, and comparison operators</a:t>
            </a:r>
            <a:r>
              <a:rPr lang="en-US" altLang="en-US" dirty="0" smtClean="0">
                <a:latin typeface="Arial" charset="0"/>
              </a:rPr>
              <a:t>.</a:t>
            </a:r>
          </a:p>
          <a:p>
            <a:pPr lvl="1"/>
            <a:r>
              <a:rPr lang="zh-CN" altLang="en-US" dirty="0" smtClean="0">
                <a:latin typeface="Arial" charset="0"/>
              </a:rPr>
              <a:t>一般来说，使用</a:t>
            </a:r>
            <a:r>
              <a:rPr lang="en-US" altLang="en-US" dirty="0" smtClean="0">
                <a:latin typeface="Arial" charset="0"/>
              </a:rPr>
              <a:t>WHERE</a:t>
            </a:r>
            <a:r>
              <a:rPr lang="zh-CN" altLang="en-US" dirty="0" smtClean="0">
                <a:latin typeface="Arial" charset="0"/>
              </a:rPr>
              <a:t>子句中的主键列来标识要更新的行。 例如，要更新</a:t>
            </a:r>
            <a:r>
              <a:rPr lang="en-US" altLang="en-US" dirty="0" smtClean="0">
                <a:latin typeface="Arial" charset="0"/>
              </a:rPr>
              <a:t>employees</a:t>
            </a:r>
            <a:r>
              <a:rPr lang="zh-CN" altLang="en-US" dirty="0" smtClean="0">
                <a:latin typeface="Arial" charset="0"/>
              </a:rPr>
              <a:t>表中的特定行，请使用</a:t>
            </a:r>
            <a:r>
              <a:rPr lang="en-US" altLang="en-US" dirty="0" err="1" smtClean="0">
                <a:latin typeface="Arial" charset="0"/>
              </a:rPr>
              <a:t>employee_id</a:t>
            </a:r>
            <a:r>
              <a:rPr lang="zh-CN" altLang="en-US" dirty="0" smtClean="0">
                <a:latin typeface="Arial" charset="0"/>
              </a:rPr>
              <a:t>标识行而不是</a:t>
            </a:r>
            <a:r>
              <a:rPr lang="en-US" altLang="en-US" dirty="0" err="1" smtClean="0">
                <a:latin typeface="Arial" charset="0"/>
              </a:rPr>
              <a:t>employee_name</a:t>
            </a:r>
            <a:r>
              <a:rPr lang="en-US" altLang="en-US" dirty="0" smtClean="0">
                <a:latin typeface="Arial" charset="0"/>
              </a:rPr>
              <a:t>，</a:t>
            </a:r>
            <a:r>
              <a:rPr lang="zh-CN" altLang="en-US" dirty="0" smtClean="0">
                <a:latin typeface="Arial" charset="0"/>
              </a:rPr>
              <a:t>因为多个员工可能具有相同的名称。</a:t>
            </a:r>
          </a:p>
          <a:p>
            <a:pPr lvl="1"/>
            <a:r>
              <a:rPr lang="zh-CN" altLang="en-US" dirty="0" smtClean="0">
                <a:latin typeface="Arial" charset="0"/>
              </a:rPr>
              <a:t>注意：通常情况下，</a:t>
            </a:r>
            <a:r>
              <a:rPr lang="en-US" altLang="en-US" dirty="0" smtClean="0">
                <a:latin typeface="Arial" charset="0"/>
              </a:rPr>
              <a:t>condition</a:t>
            </a:r>
            <a:r>
              <a:rPr lang="zh-CN" altLang="en-US" dirty="0" smtClean="0">
                <a:latin typeface="Arial" charset="0"/>
              </a:rPr>
              <a:t>关键字由列名，表达式，常量，子查询和比较运算符组成。</a:t>
            </a:r>
            <a:endParaRPr lang="en-US" altLang="en-US" dirty="0" smtClean="0">
              <a:latin typeface="Arial" charset="0"/>
            </a:endParaRPr>
          </a:p>
        </p:txBody>
      </p:sp>
      <p:sp>
        <p:nvSpPr>
          <p:cNvPr id="41987"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D - </a:t>
            </a:r>
            <a:fld id="{236076AB-CF95-414A-82DE-DC20D460F803}" type="slidenum">
              <a:rPr lang="en-US" altLang="en-US" smtClean="0">
                <a:latin typeface="Arial" charset="0"/>
                <a:cs typeface="Arial" charset="0"/>
              </a:rPr>
              <a:t>18</a:t>
            </a:fld>
            <a:endParaRPr lang="en-US" altLang="en-US" smtClean="0">
              <a:latin typeface="Arial" charset="0"/>
              <a:cs typeface="Arial" charset="0"/>
            </a:endParaRPr>
          </a:p>
        </p:txBody>
      </p:sp>
      <p:sp>
        <p:nvSpPr>
          <p:cNvPr id="41988" name="Slide Image Placeholder 6"/>
          <p:cNvSpPr>
            <a:spLocks noGrp="1" noRot="1" noChangeAspect="1" noTextEdit="1"/>
          </p:cNvSpPr>
          <p:nvPr>
            <p:ph type="sldImg"/>
          </p:nvPr>
        </p:nvSpPr>
        <p:spPr>
          <a:ln/>
        </p:spPr>
      </p:sp>
    </p:spTree>
    <p:extLst>
      <p:ext uri="{BB962C8B-B14F-4D97-AF65-F5344CB8AC3E}">
        <p14:creationId xmlns:p14="http://schemas.microsoft.com/office/powerpoint/2010/main" val="32013828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Notes Placeholder 2"/>
          <p:cNvSpPr>
            <a:spLocks noGrp="1"/>
          </p:cNvSpPr>
          <p:nvPr>
            <p:ph type="body" idx="3"/>
          </p:nvPr>
        </p:nvSpPr>
        <p:spPr>
          <a:noFill/>
          <a:ln/>
        </p:spPr>
        <p:txBody>
          <a:bodyPr/>
          <a:lstStyle/>
          <a:p>
            <a:pPr lvl="1"/>
            <a:r>
              <a:rPr lang="en-US" altLang="en-US" dirty="0" smtClean="0">
                <a:latin typeface="Arial" charset="0"/>
              </a:rPr>
              <a:t>The </a:t>
            </a:r>
            <a:r>
              <a:rPr lang="en-US" altLang="en-US" dirty="0" smtClean="0">
                <a:latin typeface="Courier New" pitchFamily="49" charset="0"/>
                <a:cs typeface="Courier New" pitchFamily="49" charset="0"/>
              </a:rPr>
              <a:t>DELETE</a:t>
            </a:r>
            <a:r>
              <a:rPr lang="en-US" altLang="en-US" dirty="0" smtClean="0">
                <a:latin typeface="Arial" charset="0"/>
              </a:rPr>
              <a:t> statement removes existing rows from a table. You must use the </a:t>
            </a:r>
            <a:r>
              <a:rPr lang="en-US" altLang="en-US" dirty="0" smtClean="0">
                <a:latin typeface="Courier New" pitchFamily="49" charset="0"/>
                <a:cs typeface="Courier New" pitchFamily="49" charset="0"/>
              </a:rPr>
              <a:t>WHERE</a:t>
            </a:r>
            <a:r>
              <a:rPr lang="en-US" altLang="en-US" dirty="0" smtClean="0">
                <a:latin typeface="Arial" charset="0"/>
              </a:rPr>
              <a:t> clause to delete a specific row or rows from a table based on the condition. The </a:t>
            </a:r>
            <a:r>
              <a:rPr lang="en-US" altLang="en-US" dirty="0" smtClean="0">
                <a:latin typeface="Courier New" pitchFamily="49" charset="0"/>
                <a:cs typeface="Courier New" pitchFamily="49" charset="0"/>
              </a:rPr>
              <a:t>condition</a:t>
            </a:r>
            <a:r>
              <a:rPr lang="en-US" altLang="en-US" dirty="0" smtClean="0">
                <a:latin typeface="Arial" charset="0"/>
              </a:rPr>
              <a:t> identifies the rows to be deleted. It may contain column names, expressions, constants, </a:t>
            </a:r>
            <a:r>
              <a:rPr lang="en-US" altLang="en-US" dirty="0" err="1" smtClean="0">
                <a:latin typeface="Arial" charset="0"/>
              </a:rPr>
              <a:t>subqueries</a:t>
            </a:r>
            <a:r>
              <a:rPr lang="en-US" altLang="en-US" dirty="0" smtClean="0">
                <a:latin typeface="Arial" charset="0"/>
              </a:rPr>
              <a:t>, and comparison operators.</a:t>
            </a:r>
          </a:p>
          <a:p>
            <a:pPr lvl="1"/>
            <a:r>
              <a:rPr lang="en-US" altLang="en-US" dirty="0" smtClean="0">
                <a:latin typeface="Arial" charset="0"/>
              </a:rPr>
              <a:t>The first example in the slide deletes the finance department from the </a:t>
            </a:r>
            <a:r>
              <a:rPr lang="en-US" altLang="en-US" dirty="0" smtClean="0">
                <a:latin typeface="Courier New" pitchFamily="49" charset="0"/>
                <a:cs typeface="Courier New" pitchFamily="49" charset="0"/>
              </a:rPr>
              <a:t>departments</a:t>
            </a:r>
            <a:r>
              <a:rPr lang="en-US" altLang="en-US" dirty="0" smtClean="0">
                <a:latin typeface="Arial" charset="0"/>
              </a:rPr>
              <a:t> table. You can confirm the delete operation by using the </a:t>
            </a:r>
            <a:r>
              <a:rPr lang="en-US" altLang="en-US" dirty="0" smtClean="0">
                <a:latin typeface="Courier New" pitchFamily="49" charset="0"/>
                <a:cs typeface="Courier New" pitchFamily="49" charset="0"/>
              </a:rPr>
              <a:t>SELECT</a:t>
            </a:r>
            <a:r>
              <a:rPr lang="en-US" altLang="en-US" dirty="0" smtClean="0">
                <a:latin typeface="Arial" charset="0"/>
              </a:rPr>
              <a:t> statement to query the table. </a:t>
            </a:r>
            <a:endParaRPr lang="en-US" altLang="en-US" dirty="0" smtClean="0">
              <a:latin typeface="Arial" charset="0"/>
            </a:endParaRPr>
          </a:p>
          <a:p>
            <a:pPr lvl="1"/>
            <a:r>
              <a:rPr lang="en-US" altLang="zh-CN" dirty="0" smtClean="0">
                <a:latin typeface="Arial" charset="0"/>
              </a:rPr>
              <a:t>DELETE</a:t>
            </a:r>
            <a:r>
              <a:rPr lang="zh-CN" altLang="en-US" dirty="0" smtClean="0">
                <a:latin typeface="Arial" charset="0"/>
              </a:rPr>
              <a:t>语句从表中删除现有行。 您必须使用</a:t>
            </a:r>
            <a:r>
              <a:rPr lang="en-US" altLang="zh-CN" dirty="0" smtClean="0">
                <a:latin typeface="Arial" charset="0"/>
              </a:rPr>
              <a:t>WHERE</a:t>
            </a:r>
            <a:r>
              <a:rPr lang="zh-CN" altLang="en-US" dirty="0" smtClean="0">
                <a:latin typeface="Arial" charset="0"/>
              </a:rPr>
              <a:t>子句根据条件从表中删除特定的行或行。 条件标识要删除的行。 它可能包含列名称，表达式，常量，子查询和比较运算符。</a:t>
            </a:r>
          </a:p>
          <a:p>
            <a:pPr lvl="1"/>
            <a:r>
              <a:rPr lang="zh-CN" altLang="en-US" dirty="0" smtClean="0">
                <a:latin typeface="Arial" charset="0"/>
              </a:rPr>
              <a:t>幻灯片中的第一个例子是从部门表中删除财务部门。 您可以使用</a:t>
            </a:r>
            <a:r>
              <a:rPr lang="en-US" altLang="zh-CN" dirty="0" smtClean="0">
                <a:latin typeface="Arial" charset="0"/>
              </a:rPr>
              <a:t>SELECT</a:t>
            </a:r>
            <a:r>
              <a:rPr lang="zh-CN" altLang="en-US" dirty="0" smtClean="0">
                <a:latin typeface="Arial" charset="0"/>
              </a:rPr>
              <a:t>语句查询表来确认删除操作。</a:t>
            </a:r>
            <a:endParaRPr lang="en-US" altLang="en-US" dirty="0" smtClean="0">
              <a:latin typeface="Arial" charset="0"/>
            </a:endParaRPr>
          </a:p>
          <a:p>
            <a:pPr lvl="4"/>
            <a:r>
              <a:rPr lang="en-US" altLang="en-US" dirty="0" smtClean="0"/>
              <a:t>		SELECT  *</a:t>
            </a:r>
          </a:p>
          <a:p>
            <a:pPr lvl="4"/>
            <a:r>
              <a:rPr lang="en-US" altLang="en-US" dirty="0" smtClean="0"/>
              <a:t>		FROM    departments</a:t>
            </a:r>
          </a:p>
          <a:p>
            <a:pPr lvl="4"/>
            <a:r>
              <a:rPr lang="en-US" altLang="en-US" dirty="0" smtClean="0"/>
              <a:t>		WHERE   </a:t>
            </a:r>
            <a:r>
              <a:rPr lang="en-US" altLang="en-US" dirty="0" err="1" smtClean="0"/>
              <a:t>department_name</a:t>
            </a:r>
            <a:r>
              <a:rPr lang="en-US" altLang="en-US" dirty="0" smtClean="0"/>
              <a:t> = 'Finance';</a:t>
            </a:r>
          </a:p>
          <a:p>
            <a:pPr lvl="1"/>
            <a:r>
              <a:rPr lang="en-US" altLang="en-US" dirty="0" smtClean="0">
                <a:latin typeface="Arial" charset="0"/>
              </a:rPr>
              <a:t>If you omit the </a:t>
            </a:r>
            <a:r>
              <a:rPr lang="en-US" altLang="en-US" dirty="0" smtClean="0">
                <a:latin typeface="Courier New" pitchFamily="49" charset="0"/>
                <a:cs typeface="Courier New" pitchFamily="49" charset="0"/>
              </a:rPr>
              <a:t>WHERE</a:t>
            </a:r>
            <a:r>
              <a:rPr lang="en-US" altLang="en-US" dirty="0" smtClean="0">
                <a:latin typeface="Arial" charset="0"/>
              </a:rPr>
              <a:t> clause, all rows in the table are deleted. Example:</a:t>
            </a:r>
          </a:p>
          <a:p>
            <a:pPr lvl="4"/>
            <a:r>
              <a:rPr lang="en-US" altLang="en-US" dirty="0" smtClean="0"/>
              <a:t>		DELETE FROM  </a:t>
            </a:r>
            <a:r>
              <a:rPr lang="en-US" altLang="en-US" dirty="0" err="1" smtClean="0"/>
              <a:t>copy_emp</a:t>
            </a:r>
            <a:r>
              <a:rPr lang="en-US" altLang="en-US" dirty="0" smtClean="0"/>
              <a:t>;</a:t>
            </a:r>
          </a:p>
          <a:p>
            <a:pPr lvl="1"/>
            <a:r>
              <a:rPr lang="en-US" altLang="en-US" dirty="0" smtClean="0">
                <a:latin typeface="Arial" charset="0"/>
              </a:rPr>
              <a:t>The preceding example deletes all the rows from the </a:t>
            </a:r>
            <a:r>
              <a:rPr lang="en-US" altLang="en-US" dirty="0" err="1" smtClean="0">
                <a:latin typeface="Courier New" pitchFamily="49" charset="0"/>
                <a:cs typeface="Courier New" pitchFamily="49" charset="0"/>
              </a:rPr>
              <a:t>copy_emp</a:t>
            </a:r>
            <a:r>
              <a:rPr lang="en-US" altLang="en-US" dirty="0" smtClean="0">
                <a:latin typeface="Arial" charset="0"/>
              </a:rPr>
              <a:t> table.</a:t>
            </a:r>
          </a:p>
        </p:txBody>
      </p:sp>
      <p:sp>
        <p:nvSpPr>
          <p:cNvPr id="44035"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D - </a:t>
            </a:r>
            <a:fld id="{F7291360-F2D8-4F89-9CBE-D8BF287EB666}" type="slidenum">
              <a:rPr lang="en-US" altLang="en-US" smtClean="0">
                <a:latin typeface="Arial" charset="0"/>
                <a:cs typeface="Arial" charset="0"/>
              </a:rPr>
              <a:t>19</a:t>
            </a:fld>
            <a:endParaRPr lang="en-US" altLang="en-US" smtClean="0">
              <a:latin typeface="Arial" charset="0"/>
              <a:cs typeface="Arial" charset="0"/>
            </a:endParaRPr>
          </a:p>
        </p:txBody>
      </p:sp>
      <p:sp>
        <p:nvSpPr>
          <p:cNvPr id="44036" name="Slide Image Placeholder 6"/>
          <p:cNvSpPr>
            <a:spLocks noGrp="1" noRot="1" noChangeAspect="1" noTextEdit="1"/>
          </p:cNvSpPr>
          <p:nvPr>
            <p:ph type="sldImg"/>
          </p:nvPr>
        </p:nvSpPr>
        <p:spPr>
          <a:ln/>
        </p:spPr>
      </p:sp>
    </p:spTree>
    <p:extLst>
      <p:ext uri="{BB962C8B-B14F-4D97-AF65-F5344CB8AC3E}">
        <p14:creationId xmlns:p14="http://schemas.microsoft.com/office/powerpoint/2010/main" val="13626835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
          <p:cNvSpPr>
            <a:spLocks noGrp="1" noChangeArrowheads="1"/>
          </p:cNvSpPr>
          <p:nvPr>
            <p:ph type="body" idx="1"/>
          </p:nvPr>
        </p:nvSpPr>
        <p:spPr>
          <a:noFill/>
          <a:ln/>
        </p:spPr>
        <p:txBody>
          <a:bodyPr/>
          <a:lstStyle/>
          <a:p>
            <a:pPr lvl="1"/>
            <a:r>
              <a:rPr lang="en-US" altLang="en-US" dirty="0" smtClean="0">
                <a:latin typeface="Arial" charset="0"/>
              </a:rPr>
              <a:t>This lesson explains how to obtain data from one or more tables using the </a:t>
            </a:r>
            <a:r>
              <a:rPr lang="en-US" altLang="en-US" dirty="0" smtClean="0">
                <a:latin typeface="Courier New" pitchFamily="49" charset="0"/>
                <a:cs typeface="Courier New" pitchFamily="49" charset="0"/>
              </a:rPr>
              <a:t>SELECT</a:t>
            </a:r>
            <a:r>
              <a:rPr lang="en-US" altLang="en-US" dirty="0" smtClean="0">
                <a:latin typeface="Arial" charset="0"/>
              </a:rPr>
              <a:t> statement, how to use </a:t>
            </a:r>
            <a:r>
              <a:rPr lang="en-US" altLang="en-US" dirty="0" err="1" smtClean="0">
                <a:latin typeface="Arial" charset="0"/>
              </a:rPr>
              <a:t>DDL</a:t>
            </a:r>
            <a:r>
              <a:rPr lang="en-US" altLang="en-US" dirty="0" smtClean="0">
                <a:latin typeface="Arial" charset="0"/>
              </a:rPr>
              <a:t> statements to alter the structure of data objects, how to manipulate data in the existing schema objects by using </a:t>
            </a:r>
            <a:r>
              <a:rPr lang="en-US" altLang="en-US" dirty="0" err="1" smtClean="0">
                <a:latin typeface="Arial" charset="0"/>
              </a:rPr>
              <a:t>DML</a:t>
            </a:r>
            <a:r>
              <a:rPr lang="en-US" altLang="en-US" dirty="0" smtClean="0">
                <a:latin typeface="Arial" charset="0"/>
              </a:rPr>
              <a:t> statements, how to manage the changes made by </a:t>
            </a:r>
            <a:r>
              <a:rPr lang="en-US" altLang="en-US" dirty="0" err="1" smtClean="0">
                <a:latin typeface="Arial" charset="0"/>
              </a:rPr>
              <a:t>DML</a:t>
            </a:r>
            <a:r>
              <a:rPr lang="en-US" altLang="en-US" dirty="0" smtClean="0">
                <a:latin typeface="Arial" charset="0"/>
              </a:rPr>
              <a:t> statements, and how to use joins to display data from multiple tables using </a:t>
            </a:r>
            <a:r>
              <a:rPr lang="en-US" altLang="en-US" dirty="0" err="1" smtClean="0">
                <a:latin typeface="Arial" charset="0"/>
              </a:rPr>
              <a:t>SQL:1999</a:t>
            </a:r>
            <a:r>
              <a:rPr lang="en-US" altLang="en-US" dirty="0" smtClean="0">
                <a:latin typeface="Arial" charset="0"/>
              </a:rPr>
              <a:t> join </a:t>
            </a:r>
            <a:r>
              <a:rPr lang="en-US" altLang="en-US" dirty="0" smtClean="0">
                <a:latin typeface="Arial" charset="0"/>
              </a:rPr>
              <a:t>syntax.</a:t>
            </a:r>
          </a:p>
          <a:p>
            <a:pPr lvl="1"/>
            <a:r>
              <a:rPr lang="zh-CN" altLang="en-US" dirty="0" smtClean="0">
                <a:latin typeface="Arial" charset="0"/>
              </a:rPr>
              <a:t>本课介绍如何使用</a:t>
            </a:r>
            <a:r>
              <a:rPr lang="en-US" altLang="zh-CN" dirty="0" smtClean="0">
                <a:latin typeface="Arial" charset="0"/>
              </a:rPr>
              <a:t>SELECT</a:t>
            </a:r>
            <a:r>
              <a:rPr lang="zh-CN" altLang="en-US" dirty="0" smtClean="0">
                <a:latin typeface="Arial" charset="0"/>
              </a:rPr>
              <a:t>语句从一个或多个表中获取数据，如何使用</a:t>
            </a:r>
            <a:r>
              <a:rPr lang="en-US" altLang="zh-CN" dirty="0" err="1" smtClean="0">
                <a:latin typeface="Arial" charset="0"/>
              </a:rPr>
              <a:t>DDL</a:t>
            </a:r>
            <a:r>
              <a:rPr lang="zh-CN" altLang="en-US" dirty="0" smtClean="0">
                <a:latin typeface="Arial" charset="0"/>
              </a:rPr>
              <a:t>语句来更改数据对象的结构，如何使用</a:t>
            </a:r>
            <a:r>
              <a:rPr lang="en-US" altLang="zh-CN" dirty="0" err="1" smtClean="0">
                <a:latin typeface="Arial" charset="0"/>
              </a:rPr>
              <a:t>DML</a:t>
            </a:r>
            <a:r>
              <a:rPr lang="zh-CN" altLang="en-US" dirty="0" smtClean="0">
                <a:latin typeface="Arial" charset="0"/>
              </a:rPr>
              <a:t>语句来处理现有模式对象中的数据，如何管理所做的更改 通过</a:t>
            </a:r>
            <a:r>
              <a:rPr lang="en-US" altLang="zh-CN" dirty="0" err="1" smtClean="0">
                <a:latin typeface="Arial" charset="0"/>
              </a:rPr>
              <a:t>DML</a:t>
            </a:r>
            <a:r>
              <a:rPr lang="zh-CN" altLang="en-US" dirty="0" smtClean="0">
                <a:latin typeface="Arial" charset="0"/>
              </a:rPr>
              <a:t>语句，以及如何使用连接来使用</a:t>
            </a:r>
            <a:r>
              <a:rPr lang="en-US" altLang="zh-CN" dirty="0" smtClean="0">
                <a:latin typeface="Arial" charset="0"/>
              </a:rPr>
              <a:t>SQL</a:t>
            </a:r>
            <a:r>
              <a:rPr lang="zh-CN" altLang="en-US" dirty="0" smtClean="0">
                <a:latin typeface="Arial" charset="0"/>
              </a:rPr>
              <a:t>：</a:t>
            </a:r>
            <a:r>
              <a:rPr lang="en-US" altLang="zh-CN" dirty="0" smtClean="0">
                <a:latin typeface="Arial" charset="0"/>
              </a:rPr>
              <a:t>1999</a:t>
            </a:r>
            <a:r>
              <a:rPr lang="zh-CN" altLang="en-US" dirty="0" smtClean="0">
                <a:latin typeface="Arial" charset="0"/>
              </a:rPr>
              <a:t>连接语法从多个表中显示数据。</a:t>
            </a:r>
            <a:endParaRPr lang="en-US" altLang="en-US" dirty="0" smtClean="0">
              <a:latin typeface="Arial" charset="0"/>
            </a:endParaRPr>
          </a:p>
        </p:txBody>
      </p:sp>
      <p:sp>
        <p:nvSpPr>
          <p:cNvPr id="9219"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D - </a:t>
            </a:r>
            <a:fld id="{A5D6265E-CA02-439B-AC8E-6370B565B590}" type="slidenum">
              <a:rPr lang="en-US" altLang="en-US" smtClean="0">
                <a:latin typeface="Arial" charset="0"/>
                <a:cs typeface="Arial" charset="0"/>
              </a:rPr>
              <a:t>2</a:t>
            </a:fld>
            <a:endParaRPr lang="en-US" altLang="en-US" smtClean="0">
              <a:latin typeface="Arial" charset="0"/>
              <a:cs typeface="Arial" charset="0"/>
            </a:endParaRPr>
          </a:p>
        </p:txBody>
      </p:sp>
      <p:sp>
        <p:nvSpPr>
          <p:cNvPr id="9220" name="Slide Image Placeholder 6"/>
          <p:cNvSpPr>
            <a:spLocks noGrp="1" noRot="1" noChangeAspect="1" noTextEdit="1"/>
          </p:cNvSpPr>
          <p:nvPr>
            <p:ph type="sldImg"/>
          </p:nvPr>
        </p:nvSpPr>
        <p:spPr>
          <a:ln/>
        </p:spPr>
      </p:sp>
    </p:spTree>
    <p:extLst>
      <p:ext uri="{BB962C8B-B14F-4D97-AF65-F5344CB8AC3E}">
        <p14:creationId xmlns:p14="http://schemas.microsoft.com/office/powerpoint/2010/main" val="19389261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Notes Placeholder 2"/>
          <p:cNvSpPr>
            <a:spLocks noGrp="1"/>
          </p:cNvSpPr>
          <p:nvPr>
            <p:ph type="body" idx="1"/>
          </p:nvPr>
        </p:nvSpPr>
        <p:spPr>
          <a:noFill/>
          <a:ln/>
        </p:spPr>
        <p:txBody>
          <a:bodyPr/>
          <a:lstStyle/>
          <a:p>
            <a:pPr lvl="1"/>
            <a:r>
              <a:rPr lang="en-US" altLang="en-US" dirty="0" smtClean="0">
                <a:latin typeface="Arial" charset="0"/>
              </a:rPr>
              <a:t>A transaction is a sequence of SQL statements that Oracle Database treats as a single unit. Transaction control statements are used in a database to manage the changes made by </a:t>
            </a:r>
            <a:r>
              <a:rPr lang="en-US" altLang="en-US" dirty="0" err="1" smtClean="0">
                <a:latin typeface="Arial" charset="0"/>
              </a:rPr>
              <a:t>DML</a:t>
            </a:r>
            <a:r>
              <a:rPr lang="en-US" altLang="en-US" dirty="0" smtClean="0">
                <a:latin typeface="Arial" charset="0"/>
              </a:rPr>
              <a:t> statements and to group these statements into transactions.</a:t>
            </a:r>
          </a:p>
          <a:p>
            <a:pPr lvl="1"/>
            <a:r>
              <a:rPr lang="en-US" altLang="en-US" dirty="0" smtClean="0">
                <a:latin typeface="Arial" charset="0"/>
              </a:rPr>
              <a:t>Each transaction is assigned a unique </a:t>
            </a:r>
            <a:r>
              <a:rPr lang="en-US" altLang="en-US" dirty="0" err="1" smtClean="0">
                <a:latin typeface="Courier New" pitchFamily="49" charset="0"/>
                <a:cs typeface="Courier New" pitchFamily="49" charset="0"/>
              </a:rPr>
              <a:t>transaction_id</a:t>
            </a:r>
            <a:r>
              <a:rPr lang="en-US" altLang="en-US" dirty="0" smtClean="0">
                <a:latin typeface="Arial" charset="0"/>
              </a:rPr>
              <a:t> and it groups SQL statements so that they are either all committed, which means they are applied to the database, or all rolled back, which means they are undone from the database</a:t>
            </a:r>
            <a:r>
              <a:rPr lang="en-US" altLang="en-US" dirty="0" smtClean="0">
                <a:latin typeface="Arial" charset="0"/>
              </a:rPr>
              <a:t>.</a:t>
            </a:r>
          </a:p>
          <a:p>
            <a:pPr lvl="1"/>
            <a:r>
              <a:rPr lang="zh-CN" altLang="en-US" dirty="0" smtClean="0">
                <a:latin typeface="Arial" charset="0"/>
              </a:rPr>
              <a:t>事务是</a:t>
            </a:r>
            <a:r>
              <a:rPr lang="en-US" altLang="zh-CN" dirty="0" smtClean="0">
                <a:latin typeface="Arial" charset="0"/>
              </a:rPr>
              <a:t>Oracle</a:t>
            </a:r>
            <a:r>
              <a:rPr lang="zh-CN" altLang="en-US" dirty="0" smtClean="0">
                <a:latin typeface="Arial" charset="0"/>
              </a:rPr>
              <a:t>数据库将其视为单个单元的一系列</a:t>
            </a:r>
            <a:r>
              <a:rPr lang="en-US" altLang="zh-CN" dirty="0" smtClean="0">
                <a:latin typeface="Arial" charset="0"/>
              </a:rPr>
              <a:t>SQL</a:t>
            </a:r>
            <a:r>
              <a:rPr lang="zh-CN" altLang="en-US" dirty="0" smtClean="0">
                <a:latin typeface="Arial" charset="0"/>
              </a:rPr>
              <a:t>语句。 数据库中使用事务控制语句来管理</a:t>
            </a:r>
            <a:r>
              <a:rPr lang="en-US" altLang="zh-CN" dirty="0" err="1" smtClean="0">
                <a:latin typeface="Arial" charset="0"/>
              </a:rPr>
              <a:t>DML</a:t>
            </a:r>
            <a:r>
              <a:rPr lang="zh-CN" altLang="en-US" dirty="0" smtClean="0">
                <a:latin typeface="Arial" charset="0"/>
              </a:rPr>
              <a:t>语句所做的更改，并将这些语句分组到事务中。</a:t>
            </a:r>
          </a:p>
          <a:p>
            <a:pPr lvl="1"/>
            <a:r>
              <a:rPr lang="zh-CN" altLang="en-US" dirty="0" smtClean="0">
                <a:latin typeface="Arial" charset="0"/>
              </a:rPr>
              <a:t>每个事务被分配一个唯一的</a:t>
            </a:r>
            <a:r>
              <a:rPr lang="en-US" altLang="zh-CN" dirty="0" err="1" smtClean="0">
                <a:latin typeface="Arial" charset="0"/>
              </a:rPr>
              <a:t>transaction_id</a:t>
            </a:r>
            <a:r>
              <a:rPr lang="zh-CN" altLang="en-US" dirty="0" smtClean="0">
                <a:latin typeface="Arial" charset="0"/>
              </a:rPr>
              <a:t>，它分组</a:t>
            </a:r>
            <a:r>
              <a:rPr lang="en-US" altLang="zh-CN" dirty="0" smtClean="0">
                <a:latin typeface="Arial" charset="0"/>
              </a:rPr>
              <a:t>SQL</a:t>
            </a:r>
            <a:r>
              <a:rPr lang="zh-CN" altLang="en-US" dirty="0" smtClean="0">
                <a:latin typeface="Arial" charset="0"/>
              </a:rPr>
              <a:t>语句，以便它们都被提交，这意味着它们被应用于数据库，或者全部回滚，这意味着它们从数据库中撤销。</a:t>
            </a:r>
            <a:endParaRPr lang="en-US" altLang="en-US" dirty="0" smtClean="0">
              <a:latin typeface="Arial" charset="0"/>
            </a:endParaRPr>
          </a:p>
        </p:txBody>
      </p:sp>
      <p:sp>
        <p:nvSpPr>
          <p:cNvPr id="46083"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D - </a:t>
            </a:r>
            <a:fld id="{FA78AAA1-EE67-49D4-B1E5-F064A724F501}" type="slidenum">
              <a:rPr lang="en-US" altLang="en-US" smtClean="0">
                <a:latin typeface="Arial" charset="0"/>
                <a:cs typeface="Arial" charset="0"/>
              </a:rPr>
              <a:t>20</a:t>
            </a:fld>
            <a:endParaRPr lang="en-US" altLang="en-US" smtClean="0">
              <a:latin typeface="Arial" charset="0"/>
              <a:cs typeface="Arial" charset="0"/>
            </a:endParaRPr>
          </a:p>
        </p:txBody>
      </p:sp>
      <p:sp>
        <p:nvSpPr>
          <p:cNvPr id="46084" name="Slide Image Placeholder 6"/>
          <p:cNvSpPr>
            <a:spLocks noGrp="1" noRot="1" noChangeAspect="1" noTextEdit="1"/>
          </p:cNvSpPr>
          <p:nvPr>
            <p:ph type="sldImg"/>
          </p:nvPr>
        </p:nvSpPr>
        <p:spPr>
          <a:ln/>
        </p:spPr>
      </p:sp>
    </p:spTree>
    <p:extLst>
      <p:ext uri="{BB962C8B-B14F-4D97-AF65-F5344CB8AC3E}">
        <p14:creationId xmlns:p14="http://schemas.microsoft.com/office/powerpoint/2010/main" val="28197703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Notes Placeholder 2"/>
          <p:cNvSpPr>
            <a:spLocks noGrp="1"/>
          </p:cNvSpPr>
          <p:nvPr>
            <p:ph type="body" idx="1"/>
          </p:nvPr>
        </p:nvSpPr>
        <p:spPr>
          <a:noFill/>
          <a:ln/>
        </p:spPr>
        <p:txBody>
          <a:bodyPr/>
          <a:lstStyle/>
          <a:p>
            <a:pPr lvl="1"/>
            <a:r>
              <a:rPr lang="en-US" altLang="en-US" dirty="0" smtClean="0">
                <a:latin typeface="Arial" charset="0"/>
              </a:rPr>
              <a:t>The </a:t>
            </a:r>
            <a:r>
              <a:rPr lang="en-US" altLang="en-US" dirty="0" smtClean="0">
                <a:latin typeface="Courier New" pitchFamily="49" charset="0"/>
                <a:cs typeface="Courier New" pitchFamily="49" charset="0"/>
              </a:rPr>
              <a:t>COMMIT</a:t>
            </a:r>
            <a:r>
              <a:rPr lang="en-US" altLang="en-US" dirty="0" smtClean="0">
                <a:latin typeface="Arial" charset="0"/>
              </a:rPr>
              <a:t> statement ends the current transaction by making all the pending data changes permanent. It releases all row and table locks, and erases any </a:t>
            </a:r>
            <a:r>
              <a:rPr lang="en-US" altLang="en-US" dirty="0" err="1" smtClean="0">
                <a:latin typeface="Arial" charset="0"/>
              </a:rPr>
              <a:t>savepoints</a:t>
            </a:r>
            <a:r>
              <a:rPr lang="en-US" altLang="en-US" dirty="0" smtClean="0">
                <a:latin typeface="Arial" charset="0"/>
              </a:rPr>
              <a:t> that you may have marked since the last commit or rollback. The changes made using the </a:t>
            </a:r>
            <a:r>
              <a:rPr lang="en-US" altLang="en-US" dirty="0" smtClean="0">
                <a:latin typeface="Courier New" pitchFamily="49" charset="0"/>
                <a:cs typeface="Courier New" pitchFamily="49" charset="0"/>
              </a:rPr>
              <a:t>COMMIT</a:t>
            </a:r>
            <a:r>
              <a:rPr lang="en-US" altLang="en-US" dirty="0" smtClean="0">
                <a:latin typeface="Arial" charset="0"/>
              </a:rPr>
              <a:t> statement are visible to all users.</a:t>
            </a:r>
          </a:p>
          <a:p>
            <a:pPr lvl="1"/>
            <a:r>
              <a:rPr lang="en-US" altLang="en-US" dirty="0" smtClean="0">
                <a:latin typeface="Arial" charset="0"/>
              </a:rPr>
              <a:t>Oracle recommends that you explicitly end every transaction in your application programs with a </a:t>
            </a:r>
            <a:r>
              <a:rPr lang="en-US" altLang="en-US" dirty="0" smtClean="0">
                <a:latin typeface="Courier New" pitchFamily="49" charset="0"/>
                <a:cs typeface="Courier New" pitchFamily="49" charset="0"/>
              </a:rPr>
              <a:t>COMMIT</a:t>
            </a:r>
            <a:r>
              <a:rPr lang="en-US" altLang="en-US" dirty="0" smtClean="0">
                <a:latin typeface="Arial" charset="0"/>
              </a:rPr>
              <a:t> or </a:t>
            </a:r>
            <a:r>
              <a:rPr lang="en-US" altLang="en-US" dirty="0" smtClean="0">
                <a:latin typeface="Courier New" pitchFamily="49" charset="0"/>
                <a:cs typeface="Courier New" pitchFamily="49" charset="0"/>
              </a:rPr>
              <a:t>ROLLBACK</a:t>
            </a:r>
            <a:r>
              <a:rPr lang="en-US" altLang="en-US" dirty="0" smtClean="0">
                <a:latin typeface="Arial" charset="0"/>
              </a:rPr>
              <a:t> statement, including the last transaction, before disconnecting from Oracle Database. If you do not explicitly commit the transaction and the program terminates abnormally, the last uncommitted transaction is automatically rolled back.</a:t>
            </a:r>
          </a:p>
          <a:p>
            <a:pPr lvl="1"/>
            <a:r>
              <a:rPr lang="en-US" altLang="en-US" b="1" dirty="0" smtClean="0">
                <a:latin typeface="Arial" charset="0"/>
              </a:rPr>
              <a:t>Note:</a:t>
            </a:r>
            <a:r>
              <a:rPr lang="en-US" altLang="en-US" dirty="0" smtClean="0">
                <a:latin typeface="Arial" charset="0"/>
              </a:rPr>
              <a:t> Oracle Database issues an implicit </a:t>
            </a:r>
            <a:r>
              <a:rPr lang="en-US" altLang="en-US" dirty="0" smtClean="0">
                <a:latin typeface="Courier New" pitchFamily="49" charset="0"/>
                <a:cs typeface="Courier New" pitchFamily="49" charset="0"/>
              </a:rPr>
              <a:t>COMMIT</a:t>
            </a:r>
            <a:r>
              <a:rPr lang="en-US" altLang="en-US" dirty="0" smtClean="0">
                <a:latin typeface="Arial" charset="0"/>
              </a:rPr>
              <a:t> before and after any data definition language (</a:t>
            </a:r>
            <a:r>
              <a:rPr lang="en-US" altLang="en-US" dirty="0" err="1" smtClean="0">
                <a:latin typeface="Arial" charset="0"/>
              </a:rPr>
              <a:t>DDL</a:t>
            </a:r>
            <a:r>
              <a:rPr lang="en-US" altLang="en-US" dirty="0" smtClean="0">
                <a:latin typeface="Arial" charset="0"/>
              </a:rPr>
              <a:t>) statement. </a:t>
            </a:r>
            <a:endParaRPr lang="en-US" altLang="en-US" dirty="0" smtClean="0">
              <a:latin typeface="Arial" charset="0"/>
            </a:endParaRPr>
          </a:p>
          <a:p>
            <a:pPr lvl="1"/>
            <a:r>
              <a:rPr lang="en-US" altLang="zh-CN" dirty="0" smtClean="0">
                <a:latin typeface="Arial" charset="0"/>
              </a:rPr>
              <a:t>COMMIT</a:t>
            </a:r>
            <a:r>
              <a:rPr lang="zh-CN" altLang="en-US" dirty="0" smtClean="0">
                <a:latin typeface="Arial" charset="0"/>
              </a:rPr>
              <a:t>语句通过使所有待处理的数据更改永久地结束当前事务。 它释放所有行和表锁，并擦除自上次提交或回滚以来可能标记的任何保存点。 使用</a:t>
            </a:r>
            <a:r>
              <a:rPr lang="en-US" altLang="zh-CN" dirty="0" smtClean="0">
                <a:latin typeface="Arial" charset="0"/>
              </a:rPr>
              <a:t>COMMIT</a:t>
            </a:r>
            <a:r>
              <a:rPr lang="zh-CN" altLang="en-US" dirty="0" smtClean="0">
                <a:latin typeface="Arial" charset="0"/>
              </a:rPr>
              <a:t>语句所做的更改对所有用户都是可见的。</a:t>
            </a:r>
          </a:p>
          <a:p>
            <a:pPr lvl="1"/>
            <a:r>
              <a:rPr lang="en-US" altLang="zh-CN" dirty="0" smtClean="0">
                <a:latin typeface="Arial" charset="0"/>
              </a:rPr>
              <a:t>Oracle</a:t>
            </a:r>
            <a:r>
              <a:rPr lang="zh-CN" altLang="en-US" dirty="0" smtClean="0">
                <a:latin typeface="Arial" charset="0"/>
              </a:rPr>
              <a:t>建议您在断开与</a:t>
            </a:r>
            <a:r>
              <a:rPr lang="en-US" altLang="zh-CN" dirty="0" smtClean="0">
                <a:latin typeface="Arial" charset="0"/>
              </a:rPr>
              <a:t>Oracle</a:t>
            </a:r>
            <a:r>
              <a:rPr lang="zh-CN" altLang="en-US" dirty="0" smtClean="0">
                <a:latin typeface="Arial" charset="0"/>
              </a:rPr>
              <a:t>数据库连接之前，使用</a:t>
            </a:r>
            <a:r>
              <a:rPr lang="en-US" altLang="zh-CN" dirty="0" smtClean="0">
                <a:latin typeface="Arial" charset="0"/>
              </a:rPr>
              <a:t>COMMIT</a:t>
            </a:r>
            <a:r>
              <a:rPr lang="zh-CN" altLang="en-US" dirty="0" smtClean="0">
                <a:latin typeface="Arial" charset="0"/>
              </a:rPr>
              <a:t>或</a:t>
            </a:r>
            <a:r>
              <a:rPr lang="en-US" altLang="zh-CN" dirty="0" smtClean="0">
                <a:latin typeface="Arial" charset="0"/>
              </a:rPr>
              <a:t>ROLLBACK</a:t>
            </a:r>
            <a:r>
              <a:rPr lang="zh-CN" altLang="en-US" dirty="0" smtClean="0">
                <a:latin typeface="Arial" charset="0"/>
              </a:rPr>
              <a:t>语句（包括最后一个事务）明确地终止应用程序中的每个事务。 如果没有明确提交事务并且程序异常终止，则最后一个未提交的事务将自动回滚。</a:t>
            </a:r>
          </a:p>
          <a:p>
            <a:pPr lvl="1"/>
            <a:r>
              <a:rPr lang="zh-CN" altLang="en-US" dirty="0" smtClean="0">
                <a:latin typeface="Arial" charset="0"/>
              </a:rPr>
              <a:t>注意：</a:t>
            </a:r>
            <a:r>
              <a:rPr lang="en-US" altLang="zh-CN" dirty="0" smtClean="0">
                <a:latin typeface="Arial" charset="0"/>
              </a:rPr>
              <a:t>Oracle</a:t>
            </a:r>
            <a:r>
              <a:rPr lang="zh-CN" altLang="en-US" dirty="0" smtClean="0">
                <a:latin typeface="Arial" charset="0"/>
              </a:rPr>
              <a:t>数据库在任何数据定义语言（</a:t>
            </a:r>
            <a:r>
              <a:rPr lang="en-US" altLang="zh-CN" dirty="0" err="1" smtClean="0">
                <a:latin typeface="Arial" charset="0"/>
              </a:rPr>
              <a:t>DDL</a:t>
            </a:r>
            <a:r>
              <a:rPr lang="zh-CN" altLang="en-US" dirty="0" smtClean="0">
                <a:latin typeface="Arial" charset="0"/>
              </a:rPr>
              <a:t>）语句之前和之后发出隐式</a:t>
            </a:r>
            <a:r>
              <a:rPr lang="en-US" altLang="zh-CN" dirty="0" smtClean="0">
                <a:latin typeface="Arial" charset="0"/>
              </a:rPr>
              <a:t>COMMIT</a:t>
            </a:r>
            <a:r>
              <a:rPr lang="zh-CN" altLang="en-US" dirty="0" smtClean="0">
                <a:latin typeface="Arial" charset="0"/>
              </a:rPr>
              <a:t>。</a:t>
            </a:r>
            <a:endParaRPr lang="en-US" altLang="en-US" dirty="0" smtClean="0">
              <a:latin typeface="Arial" charset="0"/>
            </a:endParaRPr>
          </a:p>
        </p:txBody>
      </p:sp>
      <p:sp>
        <p:nvSpPr>
          <p:cNvPr id="48131"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D - </a:t>
            </a:r>
            <a:fld id="{2B7F6295-59CC-46FB-A1BE-E0064F873C88}" type="slidenum">
              <a:rPr lang="en-US" altLang="en-US" smtClean="0">
                <a:latin typeface="Arial" charset="0"/>
                <a:cs typeface="Arial" charset="0"/>
              </a:rPr>
              <a:t>21</a:t>
            </a:fld>
            <a:endParaRPr lang="en-US" altLang="en-US" smtClean="0">
              <a:latin typeface="Arial" charset="0"/>
              <a:cs typeface="Arial" charset="0"/>
            </a:endParaRPr>
          </a:p>
        </p:txBody>
      </p:sp>
      <p:sp>
        <p:nvSpPr>
          <p:cNvPr id="48132" name="Slide Image Placeholder 9"/>
          <p:cNvSpPr>
            <a:spLocks noGrp="1" noRot="1" noChangeAspect="1" noTextEdit="1"/>
          </p:cNvSpPr>
          <p:nvPr>
            <p:ph type="sldImg"/>
          </p:nvPr>
        </p:nvSpPr>
        <p:spPr>
          <a:ln/>
        </p:spPr>
      </p:sp>
    </p:spTree>
    <p:extLst>
      <p:ext uri="{BB962C8B-B14F-4D97-AF65-F5344CB8AC3E}">
        <p14:creationId xmlns:p14="http://schemas.microsoft.com/office/powerpoint/2010/main" val="40351730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D - </a:t>
            </a:r>
            <a:fld id="{3711E834-248D-42C3-8F8C-F4A355D033E7}" type="slidenum">
              <a:rPr lang="en-US" altLang="en-US" smtClean="0">
                <a:latin typeface="Arial" charset="0"/>
                <a:cs typeface="Arial" charset="0"/>
              </a:rPr>
              <a:t>22</a:t>
            </a:fld>
            <a:endParaRPr lang="en-US" altLang="en-US" smtClean="0">
              <a:latin typeface="Arial" charset="0"/>
              <a:cs typeface="Arial" charset="0"/>
            </a:endParaRPr>
          </a:p>
        </p:txBody>
      </p:sp>
      <p:sp>
        <p:nvSpPr>
          <p:cNvPr id="50179" name="Notes Placeholder 9"/>
          <p:cNvSpPr>
            <a:spLocks noGrp="1"/>
          </p:cNvSpPr>
          <p:nvPr>
            <p:ph type="body" idx="1"/>
          </p:nvPr>
        </p:nvSpPr>
        <p:spPr>
          <a:noFill/>
          <a:ln/>
        </p:spPr>
        <p:txBody>
          <a:bodyPr/>
          <a:lstStyle/>
          <a:p>
            <a:pPr lvl="1"/>
            <a:r>
              <a:rPr lang="en-US" altLang="en-US" dirty="0" smtClean="0">
                <a:latin typeface="Arial" charset="0"/>
              </a:rPr>
              <a:t>The </a:t>
            </a:r>
            <a:r>
              <a:rPr lang="en-US" altLang="en-US" dirty="0" smtClean="0">
                <a:latin typeface="Courier New" pitchFamily="49" charset="0"/>
                <a:cs typeface="Courier New" pitchFamily="49" charset="0"/>
              </a:rPr>
              <a:t>ROLLBACK</a:t>
            </a:r>
            <a:r>
              <a:rPr lang="en-US" altLang="en-US" dirty="0" smtClean="0">
                <a:latin typeface="Arial" charset="0"/>
              </a:rPr>
              <a:t> statement undoes work done in the current transaction. To roll back the current transaction, no privileges are necessary. </a:t>
            </a:r>
          </a:p>
          <a:p>
            <a:pPr lvl="1"/>
            <a:r>
              <a:rPr lang="en-US" altLang="en-US" dirty="0" smtClean="0">
                <a:latin typeface="Arial" charset="0"/>
              </a:rPr>
              <a:t>Using </a:t>
            </a:r>
            <a:r>
              <a:rPr lang="en-US" altLang="en-US" dirty="0" smtClean="0">
                <a:latin typeface="Courier New" pitchFamily="49" charset="0"/>
                <a:cs typeface="Courier New" pitchFamily="49" charset="0"/>
              </a:rPr>
              <a:t>ROLLBACK</a:t>
            </a:r>
            <a:r>
              <a:rPr lang="en-US" altLang="en-US" dirty="0" smtClean="0">
                <a:latin typeface="Arial" charset="0"/>
              </a:rPr>
              <a:t> with the </a:t>
            </a:r>
            <a:r>
              <a:rPr lang="en-US" altLang="en-US" dirty="0" smtClean="0">
                <a:latin typeface="Courier New" pitchFamily="49" charset="0"/>
                <a:cs typeface="Courier New" pitchFamily="49" charset="0"/>
              </a:rPr>
              <a:t>TO </a:t>
            </a:r>
            <a:r>
              <a:rPr lang="en-US" altLang="en-US" dirty="0" err="1" smtClean="0">
                <a:latin typeface="Courier New" pitchFamily="49" charset="0"/>
                <a:cs typeface="Courier New" pitchFamily="49" charset="0"/>
              </a:rPr>
              <a:t>SAVEPOINT</a:t>
            </a:r>
            <a:r>
              <a:rPr lang="en-US" altLang="en-US" dirty="0" smtClean="0">
                <a:latin typeface="Arial" charset="0"/>
              </a:rPr>
              <a:t> clause performs the following operations:</a:t>
            </a:r>
          </a:p>
          <a:p>
            <a:pPr lvl="2"/>
            <a:r>
              <a:rPr lang="en-US" altLang="en-US" dirty="0" smtClean="0">
                <a:latin typeface="Arial" charset="0"/>
              </a:rPr>
              <a:t>Rolls back only the portion of the transaction after the </a:t>
            </a:r>
            <a:r>
              <a:rPr lang="en-US" altLang="en-US" dirty="0" err="1" smtClean="0">
                <a:latin typeface="Arial" charset="0"/>
              </a:rPr>
              <a:t>savepoint</a:t>
            </a:r>
            <a:endParaRPr lang="en-US" altLang="en-US" dirty="0" smtClean="0">
              <a:latin typeface="Arial" charset="0"/>
            </a:endParaRPr>
          </a:p>
          <a:p>
            <a:pPr lvl="2"/>
            <a:r>
              <a:rPr lang="en-US" altLang="en-US" dirty="0" smtClean="0">
                <a:latin typeface="Arial" charset="0"/>
              </a:rPr>
              <a:t>Erases all </a:t>
            </a:r>
            <a:r>
              <a:rPr lang="en-US" altLang="en-US" dirty="0" err="1" smtClean="0">
                <a:latin typeface="Arial" charset="0"/>
              </a:rPr>
              <a:t>savepoints</a:t>
            </a:r>
            <a:r>
              <a:rPr lang="en-US" altLang="en-US" dirty="0" smtClean="0">
                <a:latin typeface="Arial" charset="0"/>
              </a:rPr>
              <a:t> created after that </a:t>
            </a:r>
            <a:r>
              <a:rPr lang="en-US" altLang="en-US" dirty="0" err="1" smtClean="0">
                <a:latin typeface="Arial" charset="0"/>
              </a:rPr>
              <a:t>savepoint</a:t>
            </a:r>
            <a:r>
              <a:rPr lang="en-US" altLang="en-US" dirty="0" smtClean="0">
                <a:latin typeface="Arial" charset="0"/>
              </a:rPr>
              <a:t>. The named </a:t>
            </a:r>
            <a:r>
              <a:rPr lang="en-US" altLang="en-US" dirty="0" err="1" smtClean="0">
                <a:latin typeface="Arial" charset="0"/>
              </a:rPr>
              <a:t>savepoint</a:t>
            </a:r>
            <a:r>
              <a:rPr lang="en-US" altLang="en-US" dirty="0" smtClean="0">
                <a:latin typeface="Arial" charset="0"/>
              </a:rPr>
              <a:t> is retained, so you can roll back to the same </a:t>
            </a:r>
            <a:r>
              <a:rPr lang="en-US" altLang="en-US" dirty="0" err="1" smtClean="0">
                <a:latin typeface="Arial" charset="0"/>
              </a:rPr>
              <a:t>savepoint</a:t>
            </a:r>
            <a:r>
              <a:rPr lang="en-US" altLang="en-US" dirty="0" smtClean="0">
                <a:latin typeface="Arial" charset="0"/>
              </a:rPr>
              <a:t> multiple times.</a:t>
            </a:r>
          </a:p>
          <a:p>
            <a:pPr lvl="1"/>
            <a:r>
              <a:rPr lang="en-US" altLang="en-US" dirty="0" smtClean="0">
                <a:latin typeface="Arial" charset="0"/>
              </a:rPr>
              <a:t>Using </a:t>
            </a:r>
            <a:r>
              <a:rPr lang="en-US" altLang="en-US" dirty="0" smtClean="0">
                <a:latin typeface="Courier New" pitchFamily="49" charset="0"/>
                <a:cs typeface="Courier New" pitchFamily="49" charset="0"/>
              </a:rPr>
              <a:t>ROLLBACK</a:t>
            </a:r>
            <a:r>
              <a:rPr lang="en-US" altLang="en-US" dirty="0" smtClean="0">
                <a:latin typeface="Arial" charset="0"/>
              </a:rPr>
              <a:t> without the </a:t>
            </a:r>
            <a:r>
              <a:rPr lang="en-US" altLang="en-US" dirty="0" smtClean="0">
                <a:latin typeface="Courier New" pitchFamily="49" charset="0"/>
                <a:cs typeface="Courier New" pitchFamily="49" charset="0"/>
              </a:rPr>
              <a:t>TO </a:t>
            </a:r>
            <a:r>
              <a:rPr lang="en-US" altLang="en-US" dirty="0" err="1" smtClean="0">
                <a:latin typeface="Courier New" pitchFamily="49" charset="0"/>
                <a:cs typeface="Courier New" pitchFamily="49" charset="0"/>
              </a:rPr>
              <a:t>SAVEPOINT</a:t>
            </a:r>
            <a:r>
              <a:rPr lang="en-US" altLang="en-US" dirty="0" smtClean="0">
                <a:latin typeface="Arial" charset="0"/>
              </a:rPr>
              <a:t> clause performs the following operations:</a:t>
            </a:r>
          </a:p>
          <a:p>
            <a:pPr lvl="2"/>
            <a:r>
              <a:rPr lang="en-US" altLang="en-US" dirty="0" smtClean="0">
                <a:latin typeface="Arial" charset="0"/>
              </a:rPr>
              <a:t>Ends the transaction</a:t>
            </a:r>
          </a:p>
          <a:p>
            <a:pPr lvl="2"/>
            <a:r>
              <a:rPr lang="en-US" altLang="en-US" dirty="0" smtClean="0">
                <a:latin typeface="Arial" charset="0"/>
              </a:rPr>
              <a:t>Undoes all the changes in the current transaction</a:t>
            </a:r>
          </a:p>
          <a:p>
            <a:pPr lvl="2"/>
            <a:r>
              <a:rPr lang="en-US" altLang="en-US" dirty="0" smtClean="0">
                <a:latin typeface="Arial" charset="0"/>
              </a:rPr>
              <a:t>Erases all </a:t>
            </a:r>
            <a:r>
              <a:rPr lang="en-US" altLang="en-US" dirty="0" err="1" smtClean="0">
                <a:latin typeface="Arial" charset="0"/>
              </a:rPr>
              <a:t>savepoints</a:t>
            </a:r>
            <a:r>
              <a:rPr lang="en-US" altLang="en-US" dirty="0" smtClean="0">
                <a:latin typeface="Arial" charset="0"/>
              </a:rPr>
              <a:t> in the </a:t>
            </a:r>
            <a:r>
              <a:rPr lang="en-US" altLang="en-US" dirty="0" smtClean="0">
                <a:latin typeface="Arial" charset="0"/>
              </a:rPr>
              <a:t>transaction</a:t>
            </a:r>
          </a:p>
          <a:p>
            <a:pPr marL="0" lvl="1" indent="-152374">
              <a:buNone/>
            </a:pPr>
            <a:r>
              <a:rPr lang="en-US" altLang="zh-CN" dirty="0" smtClean="0">
                <a:latin typeface="Arial" charset="0"/>
              </a:rPr>
              <a:t>ROLLBACK</a:t>
            </a:r>
            <a:r>
              <a:rPr lang="zh-CN" altLang="en-US" dirty="0" smtClean="0">
                <a:latin typeface="Arial" charset="0"/>
              </a:rPr>
              <a:t>语句撤消在当前事务中完成的工作。 要回滚当前的事务，不需要任何权限。</a:t>
            </a:r>
          </a:p>
          <a:p>
            <a:pPr marL="19076" lvl="1" indent="-171450">
              <a:buFont typeface="Arial" panose="020B0604020202020204" pitchFamily="34" charset="0"/>
              <a:buChar char="•"/>
            </a:pPr>
            <a:r>
              <a:rPr lang="zh-CN" altLang="en-US" dirty="0" smtClean="0">
                <a:latin typeface="Arial" charset="0"/>
              </a:rPr>
              <a:t>对</a:t>
            </a:r>
            <a:r>
              <a:rPr lang="en-US" altLang="zh-CN" dirty="0" smtClean="0">
                <a:latin typeface="Arial" charset="0"/>
              </a:rPr>
              <a:t>TO </a:t>
            </a:r>
            <a:r>
              <a:rPr lang="en-US" altLang="zh-CN" dirty="0" err="1" smtClean="0">
                <a:latin typeface="Arial" charset="0"/>
              </a:rPr>
              <a:t>SAVEPOINT</a:t>
            </a:r>
            <a:r>
              <a:rPr lang="zh-CN" altLang="en-US" dirty="0" smtClean="0">
                <a:latin typeface="Arial" charset="0"/>
              </a:rPr>
              <a:t>子句使用</a:t>
            </a:r>
            <a:r>
              <a:rPr lang="en-US" altLang="zh-CN" dirty="0" smtClean="0">
                <a:latin typeface="Arial" charset="0"/>
              </a:rPr>
              <a:t>ROLLBACK</a:t>
            </a:r>
            <a:r>
              <a:rPr lang="zh-CN" altLang="en-US" dirty="0" smtClean="0">
                <a:latin typeface="Arial" charset="0"/>
              </a:rPr>
              <a:t>执行以下操作：</a:t>
            </a:r>
          </a:p>
          <a:p>
            <a:pPr marL="19076" lvl="1" indent="-171450">
              <a:buFont typeface="Arial" panose="020B0604020202020204" pitchFamily="34" charset="0"/>
              <a:buChar char="•"/>
            </a:pPr>
            <a:r>
              <a:rPr lang="zh-CN" altLang="en-US" dirty="0" smtClean="0">
                <a:latin typeface="Arial" charset="0"/>
              </a:rPr>
              <a:t>在保存点之后仅回滚事务的部分</a:t>
            </a:r>
          </a:p>
          <a:p>
            <a:pPr marL="0" lvl="1" indent="-152374">
              <a:buNone/>
            </a:pPr>
            <a:r>
              <a:rPr lang="zh-CN" altLang="en-US" dirty="0" smtClean="0">
                <a:latin typeface="Arial" charset="0"/>
              </a:rPr>
              <a:t>擦除在该保存点之后创建的所有保存点。 命名的保存点被保留，所以您可以多次回滚到同一个保存点。</a:t>
            </a:r>
          </a:p>
          <a:p>
            <a:pPr marL="0" lvl="1" indent="-152374">
              <a:buNone/>
            </a:pPr>
            <a:r>
              <a:rPr lang="zh-CN" altLang="en-US" dirty="0" smtClean="0">
                <a:latin typeface="Arial" charset="0"/>
              </a:rPr>
              <a:t>在没有</a:t>
            </a:r>
            <a:r>
              <a:rPr lang="en-US" altLang="zh-CN" dirty="0" smtClean="0">
                <a:latin typeface="Arial" charset="0"/>
              </a:rPr>
              <a:t>TO </a:t>
            </a:r>
            <a:r>
              <a:rPr lang="en-US" altLang="zh-CN" dirty="0" err="1" smtClean="0">
                <a:latin typeface="Arial" charset="0"/>
              </a:rPr>
              <a:t>SAVEPOINT</a:t>
            </a:r>
            <a:r>
              <a:rPr lang="zh-CN" altLang="en-US" dirty="0" smtClean="0">
                <a:latin typeface="Arial" charset="0"/>
              </a:rPr>
              <a:t>子句的情况下使用</a:t>
            </a:r>
            <a:r>
              <a:rPr lang="en-US" altLang="zh-CN" dirty="0" smtClean="0">
                <a:latin typeface="Arial" charset="0"/>
              </a:rPr>
              <a:t>ROLLBACK</a:t>
            </a:r>
            <a:r>
              <a:rPr lang="zh-CN" altLang="en-US" dirty="0" smtClean="0">
                <a:latin typeface="Arial" charset="0"/>
              </a:rPr>
              <a:t>执行以下操作：</a:t>
            </a:r>
          </a:p>
          <a:p>
            <a:pPr marL="19076" lvl="1" indent="-171450">
              <a:buFont typeface="Arial" panose="020B0604020202020204" pitchFamily="34" charset="0"/>
              <a:buChar char="•"/>
            </a:pPr>
            <a:r>
              <a:rPr lang="zh-CN" altLang="en-US" dirty="0" smtClean="0">
                <a:latin typeface="Arial" charset="0"/>
              </a:rPr>
              <a:t>结束交易</a:t>
            </a:r>
          </a:p>
          <a:p>
            <a:pPr marL="19076" lvl="1" indent="-171450">
              <a:buFont typeface="Arial" panose="020B0604020202020204" pitchFamily="34" charset="0"/>
              <a:buChar char="•"/>
            </a:pPr>
            <a:r>
              <a:rPr lang="zh-CN" altLang="en-US" dirty="0" smtClean="0">
                <a:latin typeface="Arial" charset="0"/>
              </a:rPr>
              <a:t>撤消当前交易中的所有更改</a:t>
            </a:r>
          </a:p>
          <a:p>
            <a:pPr marL="19076" lvl="1" indent="-171450">
              <a:buFont typeface="Arial" panose="020B0604020202020204" pitchFamily="34" charset="0"/>
              <a:buChar char="•"/>
            </a:pPr>
            <a:r>
              <a:rPr lang="zh-CN" altLang="en-US" dirty="0" smtClean="0">
                <a:latin typeface="Arial" charset="0"/>
              </a:rPr>
              <a:t>擦除事务中的所有保存点</a:t>
            </a:r>
            <a:endParaRPr lang="en-US" altLang="en-US" dirty="0" smtClean="0">
              <a:latin typeface="Arial" charset="0"/>
            </a:endParaRPr>
          </a:p>
        </p:txBody>
      </p:sp>
      <p:sp>
        <p:nvSpPr>
          <p:cNvPr id="50180" name="Slide Image Placeholder 13"/>
          <p:cNvSpPr>
            <a:spLocks noGrp="1" noRot="1" noChangeAspect="1" noTextEdit="1"/>
          </p:cNvSpPr>
          <p:nvPr>
            <p:ph type="sldImg"/>
          </p:nvPr>
        </p:nvSpPr>
        <p:spPr>
          <a:ln/>
        </p:spPr>
      </p:sp>
    </p:spTree>
    <p:extLst>
      <p:ext uri="{BB962C8B-B14F-4D97-AF65-F5344CB8AC3E}">
        <p14:creationId xmlns:p14="http://schemas.microsoft.com/office/powerpoint/2010/main" val="6180128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Notes Placeholder 2"/>
          <p:cNvSpPr>
            <a:spLocks noGrp="1"/>
          </p:cNvSpPr>
          <p:nvPr>
            <p:ph type="body" idx="1"/>
          </p:nvPr>
        </p:nvSpPr>
        <p:spPr>
          <a:noFill/>
          <a:ln/>
        </p:spPr>
        <p:txBody>
          <a:bodyPr/>
          <a:lstStyle/>
          <a:p>
            <a:pPr lvl="1"/>
            <a:r>
              <a:rPr lang="en-US" altLang="en-US" dirty="0" smtClean="0">
                <a:latin typeface="Arial" charset="0"/>
              </a:rPr>
              <a:t>The </a:t>
            </a:r>
            <a:r>
              <a:rPr lang="en-US" altLang="en-US" dirty="0" err="1" smtClean="0">
                <a:latin typeface="Courier New" pitchFamily="49" charset="0"/>
                <a:cs typeface="Courier New" pitchFamily="49" charset="0"/>
              </a:rPr>
              <a:t>SAVEPOINT</a:t>
            </a:r>
            <a:r>
              <a:rPr lang="en-US" altLang="en-US" dirty="0" smtClean="0">
                <a:latin typeface="Arial" charset="0"/>
              </a:rPr>
              <a:t> statement identifies a point in a transaction to which you can later roll back. You must specify a distinct name for each </a:t>
            </a:r>
            <a:r>
              <a:rPr lang="en-US" altLang="en-US" dirty="0" err="1" smtClean="0">
                <a:latin typeface="Arial" charset="0"/>
              </a:rPr>
              <a:t>savepoint</a:t>
            </a:r>
            <a:r>
              <a:rPr lang="en-US" altLang="en-US" dirty="0" smtClean="0">
                <a:latin typeface="Arial" charset="0"/>
              </a:rPr>
              <a:t>. If you create a second </a:t>
            </a:r>
            <a:r>
              <a:rPr lang="en-US" altLang="en-US" dirty="0" err="1" smtClean="0">
                <a:latin typeface="Arial" charset="0"/>
              </a:rPr>
              <a:t>savepoint</a:t>
            </a:r>
            <a:r>
              <a:rPr lang="en-US" altLang="en-US" dirty="0" smtClean="0">
                <a:latin typeface="Arial" charset="0"/>
              </a:rPr>
              <a:t> with the same identifier as an earlier </a:t>
            </a:r>
            <a:r>
              <a:rPr lang="en-US" altLang="en-US" dirty="0" err="1" smtClean="0">
                <a:latin typeface="Arial" charset="0"/>
              </a:rPr>
              <a:t>savepoint</a:t>
            </a:r>
            <a:r>
              <a:rPr lang="en-US" altLang="en-US" dirty="0" smtClean="0">
                <a:latin typeface="Arial" charset="0"/>
              </a:rPr>
              <a:t>, the earlier </a:t>
            </a:r>
            <a:r>
              <a:rPr lang="en-US" altLang="en-US" dirty="0" err="1" smtClean="0">
                <a:latin typeface="Arial" charset="0"/>
              </a:rPr>
              <a:t>savepoint</a:t>
            </a:r>
            <a:r>
              <a:rPr lang="en-US" altLang="en-US" dirty="0" smtClean="0">
                <a:latin typeface="Arial" charset="0"/>
              </a:rPr>
              <a:t> is erased. </a:t>
            </a:r>
          </a:p>
          <a:p>
            <a:pPr lvl="1"/>
            <a:r>
              <a:rPr lang="en-US" altLang="en-US" dirty="0" smtClean="0">
                <a:latin typeface="Arial" charset="0"/>
              </a:rPr>
              <a:t>After a </a:t>
            </a:r>
            <a:r>
              <a:rPr lang="en-US" altLang="en-US" dirty="0" err="1" smtClean="0">
                <a:latin typeface="Arial" charset="0"/>
              </a:rPr>
              <a:t>savepoint</a:t>
            </a:r>
            <a:r>
              <a:rPr lang="en-US" altLang="en-US" dirty="0" smtClean="0">
                <a:latin typeface="Arial" charset="0"/>
              </a:rPr>
              <a:t> has been created, you can either continue processing, commit your work, roll back the entire transaction, or roll back to the </a:t>
            </a:r>
            <a:r>
              <a:rPr lang="en-US" altLang="en-US" dirty="0" err="1" smtClean="0">
                <a:latin typeface="Arial" charset="0"/>
              </a:rPr>
              <a:t>savepoint</a:t>
            </a:r>
            <a:r>
              <a:rPr lang="en-US" altLang="en-US" dirty="0" smtClean="0">
                <a:latin typeface="Arial" charset="0"/>
              </a:rPr>
              <a:t>.</a:t>
            </a:r>
          </a:p>
          <a:p>
            <a:pPr lvl="1"/>
            <a:r>
              <a:rPr lang="en-US" altLang="en-US" dirty="0" smtClean="0">
                <a:latin typeface="Arial" charset="0"/>
              </a:rPr>
              <a:t>A simple rollback or commit erases all </a:t>
            </a:r>
            <a:r>
              <a:rPr lang="en-US" altLang="en-US" dirty="0" err="1" smtClean="0">
                <a:latin typeface="Arial" charset="0"/>
              </a:rPr>
              <a:t>savepoints</a:t>
            </a:r>
            <a:r>
              <a:rPr lang="en-US" altLang="en-US" dirty="0" smtClean="0">
                <a:latin typeface="Arial" charset="0"/>
              </a:rPr>
              <a:t>. When you roll back to a </a:t>
            </a:r>
            <a:r>
              <a:rPr lang="en-US" altLang="en-US" dirty="0" err="1" smtClean="0">
                <a:latin typeface="Arial" charset="0"/>
              </a:rPr>
              <a:t>savepoint</a:t>
            </a:r>
            <a:r>
              <a:rPr lang="en-US" altLang="en-US" dirty="0" smtClean="0">
                <a:latin typeface="Arial" charset="0"/>
              </a:rPr>
              <a:t>, any </a:t>
            </a:r>
            <a:r>
              <a:rPr lang="en-US" altLang="en-US" dirty="0" err="1" smtClean="0">
                <a:latin typeface="Arial" charset="0"/>
              </a:rPr>
              <a:t>savepoints</a:t>
            </a:r>
            <a:r>
              <a:rPr lang="en-US" altLang="en-US" dirty="0" smtClean="0">
                <a:latin typeface="Arial" charset="0"/>
              </a:rPr>
              <a:t> marked after that </a:t>
            </a:r>
            <a:r>
              <a:rPr lang="en-US" altLang="en-US" dirty="0" err="1" smtClean="0">
                <a:latin typeface="Arial" charset="0"/>
              </a:rPr>
              <a:t>savepoint</a:t>
            </a:r>
            <a:r>
              <a:rPr lang="en-US" altLang="en-US" dirty="0" smtClean="0">
                <a:latin typeface="Arial" charset="0"/>
              </a:rPr>
              <a:t> are erased. The </a:t>
            </a:r>
            <a:r>
              <a:rPr lang="en-US" altLang="en-US" dirty="0" err="1" smtClean="0">
                <a:latin typeface="Arial" charset="0"/>
              </a:rPr>
              <a:t>savepoint</a:t>
            </a:r>
            <a:r>
              <a:rPr lang="en-US" altLang="en-US" dirty="0" smtClean="0">
                <a:latin typeface="Arial" charset="0"/>
              </a:rPr>
              <a:t> to which you have rolled back is retained.</a:t>
            </a:r>
          </a:p>
          <a:p>
            <a:pPr lvl="1"/>
            <a:r>
              <a:rPr lang="en-US" altLang="en-US" dirty="0" smtClean="0">
                <a:latin typeface="Arial" charset="0"/>
              </a:rPr>
              <a:t>When </a:t>
            </a:r>
            <a:r>
              <a:rPr lang="en-US" altLang="en-US" dirty="0" err="1" smtClean="0">
                <a:latin typeface="Arial" charset="0"/>
              </a:rPr>
              <a:t>savepoint</a:t>
            </a:r>
            <a:r>
              <a:rPr lang="en-US" altLang="en-US" dirty="0" smtClean="0">
                <a:latin typeface="Arial" charset="0"/>
              </a:rPr>
              <a:t> names are reused within a transaction, the Oracle Database moves (overrides) the </a:t>
            </a:r>
            <a:r>
              <a:rPr lang="en-US" altLang="en-US" dirty="0" err="1" smtClean="0">
                <a:latin typeface="Arial" charset="0"/>
              </a:rPr>
              <a:t>savepoint</a:t>
            </a:r>
            <a:r>
              <a:rPr lang="en-US" altLang="en-US" dirty="0" smtClean="0">
                <a:latin typeface="Arial" charset="0"/>
              </a:rPr>
              <a:t> from its old position to the current point in the transaction</a:t>
            </a:r>
            <a:r>
              <a:rPr lang="en-US" altLang="en-US" dirty="0" smtClean="0">
                <a:latin typeface="Arial" charset="0"/>
              </a:rPr>
              <a:t>.</a:t>
            </a:r>
          </a:p>
          <a:p>
            <a:pPr lvl="1"/>
            <a:r>
              <a:rPr lang="en-US" altLang="zh-CN" dirty="0" err="1" smtClean="0">
                <a:latin typeface="Arial" charset="0"/>
              </a:rPr>
              <a:t>SAVEPOINT</a:t>
            </a:r>
            <a:r>
              <a:rPr lang="zh-CN" altLang="en-US" dirty="0" smtClean="0">
                <a:latin typeface="Arial" charset="0"/>
              </a:rPr>
              <a:t>语句标识可以稍后回滚的事务中的一个点。 您必须为每个保存点指定一个不同的名称。 如果创建与早期保存点具有相同标识符的第二个保存点，则较早的保存点将被清除。</a:t>
            </a:r>
          </a:p>
          <a:p>
            <a:pPr lvl="1"/>
            <a:r>
              <a:rPr lang="zh-CN" altLang="en-US" dirty="0" smtClean="0">
                <a:latin typeface="Arial" charset="0"/>
              </a:rPr>
              <a:t>创建保存点后，您可以继续处理，提交工作，回滚整个事务，或者回滚到保存点。</a:t>
            </a:r>
          </a:p>
          <a:p>
            <a:pPr lvl="1"/>
            <a:r>
              <a:rPr lang="zh-CN" altLang="en-US" dirty="0" smtClean="0">
                <a:latin typeface="Arial" charset="0"/>
              </a:rPr>
              <a:t>一个简单的回滚或提交将擦除所有保存点。 当您回滚到保存点时，在该保存点之后标记的任何保存点将被删除。 保留您回滚的保存点。</a:t>
            </a:r>
          </a:p>
          <a:p>
            <a:pPr lvl="1"/>
            <a:r>
              <a:rPr lang="zh-CN" altLang="en-US" dirty="0" smtClean="0">
                <a:latin typeface="Arial" charset="0"/>
              </a:rPr>
              <a:t>当事务中重复使用保存点名称时，</a:t>
            </a:r>
            <a:r>
              <a:rPr lang="en-US" altLang="zh-CN" dirty="0" smtClean="0">
                <a:latin typeface="Arial" charset="0"/>
              </a:rPr>
              <a:t>Oracle</a:t>
            </a:r>
            <a:r>
              <a:rPr lang="zh-CN" altLang="en-US" dirty="0" smtClean="0">
                <a:latin typeface="Arial" charset="0"/>
              </a:rPr>
              <a:t>数据库会将保存点从旧位置移动（覆盖）到事务中的当前点。</a:t>
            </a:r>
            <a:endParaRPr lang="en-US" altLang="en-US" dirty="0" smtClean="0">
              <a:latin typeface="Arial" charset="0"/>
            </a:endParaRPr>
          </a:p>
        </p:txBody>
      </p:sp>
      <p:sp>
        <p:nvSpPr>
          <p:cNvPr id="52227"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D - </a:t>
            </a:r>
            <a:fld id="{32455B68-06F1-4779-A7FE-E3BFE86BD5E4}" type="slidenum">
              <a:rPr lang="en-US" altLang="en-US" smtClean="0">
                <a:latin typeface="Arial" charset="0"/>
                <a:cs typeface="Arial" charset="0"/>
              </a:rPr>
              <a:t>23</a:t>
            </a:fld>
            <a:endParaRPr lang="en-US" altLang="en-US" smtClean="0">
              <a:latin typeface="Arial" charset="0"/>
              <a:cs typeface="Arial" charset="0"/>
            </a:endParaRPr>
          </a:p>
        </p:txBody>
      </p:sp>
      <p:sp>
        <p:nvSpPr>
          <p:cNvPr id="52228" name="Slide Image Placeholder 6"/>
          <p:cNvSpPr>
            <a:spLocks noGrp="1" noRot="1" noChangeAspect="1" noTextEdit="1"/>
          </p:cNvSpPr>
          <p:nvPr>
            <p:ph type="sldImg"/>
          </p:nvPr>
        </p:nvSpPr>
        <p:spPr>
          <a:ln/>
        </p:spPr>
      </p:sp>
    </p:spTree>
    <p:extLst>
      <p:ext uri="{BB962C8B-B14F-4D97-AF65-F5344CB8AC3E}">
        <p14:creationId xmlns:p14="http://schemas.microsoft.com/office/powerpoint/2010/main" val="21474110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3"/>
          <p:cNvSpPr>
            <a:spLocks noGrp="1" noChangeArrowheads="1"/>
          </p:cNvSpPr>
          <p:nvPr>
            <p:ph type="body" idx="1"/>
          </p:nvPr>
        </p:nvSpPr>
        <p:spPr>
          <a:noFill/>
          <a:ln/>
        </p:spPr>
        <p:txBody>
          <a:bodyPr/>
          <a:lstStyle/>
          <a:p>
            <a:pPr lvl="1" eaLnBrk="1" hangingPunct="1">
              <a:spcBef>
                <a:spcPts val="100"/>
              </a:spcBef>
            </a:pPr>
            <a:r>
              <a:rPr lang="en-US" altLang="en-US" dirty="0" smtClean="0">
                <a:solidFill>
                  <a:schemeClr val="tx1"/>
                </a:solidFill>
                <a:latin typeface="Arial" charset="0"/>
              </a:rPr>
              <a:t>When data from more than one table in the database is required, a </a:t>
            </a:r>
            <a:r>
              <a:rPr lang="en-US" altLang="en-US" i="1" dirty="0" smtClean="0">
                <a:solidFill>
                  <a:schemeClr val="tx1"/>
                </a:solidFill>
                <a:latin typeface="Arial" charset="0"/>
              </a:rPr>
              <a:t>join</a:t>
            </a:r>
            <a:r>
              <a:rPr lang="en-US" altLang="en-US" dirty="0" smtClean="0">
                <a:solidFill>
                  <a:schemeClr val="tx1"/>
                </a:solidFill>
                <a:latin typeface="Arial" charset="0"/>
              </a:rPr>
              <a:t> condition is used. Rows in one table can be joined to rows in another table according to common values that exist in the corresponding columns (usually primary and foreign key columns). </a:t>
            </a:r>
          </a:p>
          <a:p>
            <a:pPr lvl="1" eaLnBrk="1" hangingPunct="1">
              <a:spcBef>
                <a:spcPts val="100"/>
              </a:spcBef>
            </a:pPr>
            <a:r>
              <a:rPr lang="en-US" altLang="en-US" dirty="0" smtClean="0">
                <a:solidFill>
                  <a:schemeClr val="tx1"/>
                </a:solidFill>
                <a:latin typeface="Arial" charset="0"/>
              </a:rPr>
              <a:t>To display data from two or more related tables, write a simple join condition in the </a:t>
            </a:r>
            <a:r>
              <a:rPr lang="en-US" altLang="en-US" dirty="0" smtClean="0">
                <a:solidFill>
                  <a:schemeClr val="tx1"/>
                </a:solidFill>
                <a:latin typeface="Courier New" pitchFamily="49" charset="0"/>
              </a:rPr>
              <a:t>WHERE</a:t>
            </a:r>
            <a:r>
              <a:rPr lang="en-US" altLang="en-US" dirty="0" smtClean="0">
                <a:solidFill>
                  <a:schemeClr val="tx1"/>
                </a:solidFill>
                <a:latin typeface="Arial" charset="0"/>
              </a:rPr>
              <a:t> clause. </a:t>
            </a:r>
            <a:endParaRPr lang="en-US" altLang="en-US" dirty="0" smtClean="0">
              <a:solidFill>
                <a:schemeClr val="tx1"/>
              </a:solidFill>
              <a:latin typeface="Arial" charset="0"/>
            </a:endParaRPr>
          </a:p>
          <a:p>
            <a:pPr lvl="1" eaLnBrk="1" hangingPunct="1">
              <a:spcBef>
                <a:spcPts val="100"/>
              </a:spcBef>
            </a:pPr>
            <a:r>
              <a:rPr lang="zh-CN" altLang="en-US" dirty="0" smtClean="0">
                <a:solidFill>
                  <a:schemeClr val="tx1"/>
                </a:solidFill>
                <a:latin typeface="Arial" charset="0"/>
              </a:rPr>
              <a:t>当需要数据库中多个表的数据时，使用连接条件。 一个表中的行可以根据存在于相应列（通常是主键和外键列）中的常用值连接到另一个表中的行。</a:t>
            </a:r>
          </a:p>
          <a:p>
            <a:pPr lvl="1" eaLnBrk="1" hangingPunct="1">
              <a:spcBef>
                <a:spcPts val="100"/>
              </a:spcBef>
            </a:pPr>
            <a:r>
              <a:rPr lang="zh-CN" altLang="en-US" dirty="0" smtClean="0">
                <a:solidFill>
                  <a:schemeClr val="tx1"/>
                </a:solidFill>
                <a:latin typeface="Arial" charset="0"/>
              </a:rPr>
              <a:t>要从两个或多个相关表中显示数据，请在</a:t>
            </a:r>
            <a:r>
              <a:rPr lang="en-US" altLang="zh-CN" dirty="0" smtClean="0">
                <a:solidFill>
                  <a:schemeClr val="tx1"/>
                </a:solidFill>
                <a:latin typeface="Arial" charset="0"/>
              </a:rPr>
              <a:t>WHERE</a:t>
            </a:r>
            <a:r>
              <a:rPr lang="zh-CN" altLang="en-US" dirty="0" smtClean="0">
                <a:solidFill>
                  <a:schemeClr val="tx1"/>
                </a:solidFill>
                <a:latin typeface="Arial" charset="0"/>
              </a:rPr>
              <a:t>子句中写入一个简单的连接条件。</a:t>
            </a:r>
            <a:endParaRPr lang="en-US" altLang="en-US" dirty="0" smtClean="0">
              <a:solidFill>
                <a:schemeClr val="tx1"/>
              </a:solidFill>
              <a:latin typeface="Arial" charset="0"/>
            </a:endParaRPr>
          </a:p>
          <a:p>
            <a:pPr lvl="1" eaLnBrk="1" hangingPunct="1">
              <a:spcBef>
                <a:spcPts val="100"/>
              </a:spcBef>
            </a:pPr>
            <a:r>
              <a:rPr lang="en-US" altLang="en-US" dirty="0" smtClean="0">
                <a:solidFill>
                  <a:schemeClr val="tx1"/>
                </a:solidFill>
                <a:latin typeface="Arial" charset="0"/>
              </a:rPr>
              <a:t>In the syntax:</a:t>
            </a:r>
          </a:p>
          <a:p>
            <a:pPr lvl="1" eaLnBrk="1" hangingPunct="1">
              <a:spcBef>
                <a:spcPts val="100"/>
              </a:spcBef>
            </a:pPr>
            <a:r>
              <a:rPr lang="en-US" altLang="en-US" i="1" dirty="0" err="1" smtClean="0">
                <a:solidFill>
                  <a:schemeClr val="tx1"/>
                </a:solidFill>
                <a:latin typeface="Courier New" pitchFamily="49" charset="0"/>
              </a:rPr>
              <a:t>table1.column</a:t>
            </a:r>
            <a:r>
              <a:rPr lang="en-US" altLang="en-US" i="1" dirty="0" smtClean="0">
                <a:solidFill>
                  <a:schemeClr val="tx1"/>
                </a:solidFill>
                <a:latin typeface="Arial" charset="0"/>
              </a:rPr>
              <a:t>		</a:t>
            </a:r>
            <a:r>
              <a:rPr lang="en-US" altLang="en-US" dirty="0" smtClean="0">
                <a:solidFill>
                  <a:schemeClr val="tx1"/>
                </a:solidFill>
                <a:latin typeface="Arial" charset="0"/>
              </a:rPr>
              <a:t>Denotes the table and column from which data is retrieved</a:t>
            </a:r>
          </a:p>
          <a:p>
            <a:pPr lvl="1" eaLnBrk="1" hangingPunct="1">
              <a:spcBef>
                <a:spcPts val="100"/>
              </a:spcBef>
            </a:pPr>
            <a:r>
              <a:rPr lang="en-US" altLang="en-US" i="1" dirty="0" err="1" smtClean="0">
                <a:solidFill>
                  <a:schemeClr val="tx1"/>
                </a:solidFill>
                <a:latin typeface="Courier New" pitchFamily="49" charset="0"/>
              </a:rPr>
              <a:t>table1.column1</a:t>
            </a:r>
            <a:r>
              <a:rPr lang="en-US" altLang="en-US" dirty="0" smtClean="0">
                <a:solidFill>
                  <a:schemeClr val="tx1"/>
                </a:solidFill>
                <a:latin typeface="Courier New" pitchFamily="49" charset="0"/>
              </a:rPr>
              <a:t> =</a:t>
            </a:r>
            <a:r>
              <a:rPr lang="en-US" altLang="en-US" dirty="0" smtClean="0">
                <a:solidFill>
                  <a:schemeClr val="tx1"/>
                </a:solidFill>
                <a:latin typeface="Arial" charset="0"/>
              </a:rPr>
              <a:t>	Is the condition that joins (or relates) the tables together</a:t>
            </a:r>
            <a:br>
              <a:rPr lang="en-US" altLang="en-US" dirty="0" smtClean="0">
                <a:solidFill>
                  <a:schemeClr val="tx1"/>
                </a:solidFill>
                <a:latin typeface="Arial" charset="0"/>
              </a:rPr>
            </a:br>
            <a:r>
              <a:rPr lang="en-US" altLang="en-US" i="1" dirty="0" err="1" smtClean="0">
                <a:solidFill>
                  <a:schemeClr val="tx1"/>
                </a:solidFill>
                <a:latin typeface="Courier New" pitchFamily="49" charset="0"/>
              </a:rPr>
              <a:t>table2.column2</a:t>
            </a:r>
            <a:endParaRPr lang="en-US" altLang="en-US" i="1" dirty="0" smtClean="0">
              <a:solidFill>
                <a:schemeClr val="tx1"/>
              </a:solidFill>
              <a:latin typeface="Arial" charset="0"/>
            </a:endParaRPr>
          </a:p>
          <a:p>
            <a:pPr lvl="1" eaLnBrk="1" hangingPunct="1">
              <a:lnSpc>
                <a:spcPct val="95000"/>
              </a:lnSpc>
              <a:spcBef>
                <a:spcPts val="100"/>
              </a:spcBef>
            </a:pPr>
            <a:r>
              <a:rPr lang="en-US" altLang="en-US" b="1" dirty="0" smtClean="0">
                <a:solidFill>
                  <a:schemeClr val="tx1"/>
                </a:solidFill>
                <a:latin typeface="Arial" charset="0"/>
              </a:rPr>
              <a:t>Guidelines</a:t>
            </a:r>
          </a:p>
          <a:p>
            <a:pPr lvl="2" eaLnBrk="1" hangingPunct="1">
              <a:lnSpc>
                <a:spcPct val="95000"/>
              </a:lnSpc>
              <a:spcBef>
                <a:spcPts val="100"/>
              </a:spcBef>
            </a:pPr>
            <a:r>
              <a:rPr lang="en-US" altLang="en-US" dirty="0" smtClean="0">
                <a:solidFill>
                  <a:schemeClr val="tx1"/>
                </a:solidFill>
                <a:latin typeface="Arial" charset="0"/>
              </a:rPr>
              <a:t>When writing a </a:t>
            </a:r>
            <a:r>
              <a:rPr lang="en-US" altLang="en-US" dirty="0" smtClean="0">
                <a:solidFill>
                  <a:schemeClr val="tx1"/>
                </a:solidFill>
                <a:latin typeface="Courier New" pitchFamily="49" charset="0"/>
              </a:rPr>
              <a:t>SELECT</a:t>
            </a:r>
            <a:r>
              <a:rPr lang="en-US" altLang="en-US" dirty="0" smtClean="0">
                <a:solidFill>
                  <a:schemeClr val="tx1"/>
                </a:solidFill>
                <a:latin typeface="Arial" charset="0"/>
              </a:rPr>
              <a:t> statement that joins tables, precede the column name with the table name for clarity and to enhance database access.</a:t>
            </a:r>
          </a:p>
          <a:p>
            <a:pPr lvl="2" eaLnBrk="1" hangingPunct="1">
              <a:lnSpc>
                <a:spcPct val="95000"/>
              </a:lnSpc>
              <a:spcBef>
                <a:spcPts val="100"/>
              </a:spcBef>
            </a:pPr>
            <a:r>
              <a:rPr lang="en-US" altLang="en-US" dirty="0" smtClean="0">
                <a:solidFill>
                  <a:schemeClr val="tx1"/>
                </a:solidFill>
                <a:latin typeface="Arial" charset="0"/>
              </a:rPr>
              <a:t>If the same column name appears in more than one table, the column name must be prefixed with the table name.</a:t>
            </a:r>
          </a:p>
          <a:p>
            <a:pPr lvl="2" eaLnBrk="1" hangingPunct="1">
              <a:lnSpc>
                <a:spcPct val="95000"/>
              </a:lnSpc>
              <a:spcBef>
                <a:spcPts val="100"/>
              </a:spcBef>
            </a:pPr>
            <a:r>
              <a:rPr lang="en-US" altLang="en-US" dirty="0" smtClean="0">
                <a:solidFill>
                  <a:schemeClr val="tx1"/>
                </a:solidFill>
                <a:latin typeface="Arial" charset="0"/>
              </a:rPr>
              <a:t>To join </a:t>
            </a:r>
            <a:r>
              <a:rPr lang="en-US" altLang="en-US" i="1" dirty="0" smtClean="0">
                <a:solidFill>
                  <a:schemeClr val="tx1"/>
                </a:solidFill>
                <a:latin typeface="Courier New" pitchFamily="49" charset="0"/>
              </a:rPr>
              <a:t>n</a:t>
            </a:r>
            <a:r>
              <a:rPr lang="en-US" altLang="en-US" dirty="0" smtClean="0">
                <a:solidFill>
                  <a:schemeClr val="tx1"/>
                </a:solidFill>
                <a:latin typeface="Arial" charset="0"/>
              </a:rPr>
              <a:t> tables together, you need a minimum of </a:t>
            </a:r>
            <a:r>
              <a:rPr lang="en-US" altLang="en-US" dirty="0" smtClean="0">
                <a:solidFill>
                  <a:schemeClr val="tx1"/>
                </a:solidFill>
                <a:latin typeface="Courier New" pitchFamily="49" charset="0"/>
              </a:rPr>
              <a:t>n-1</a:t>
            </a:r>
            <a:r>
              <a:rPr lang="en-US" altLang="en-US" dirty="0" smtClean="0">
                <a:solidFill>
                  <a:schemeClr val="tx1"/>
                </a:solidFill>
                <a:latin typeface="Arial" charset="0"/>
              </a:rPr>
              <a:t> join conditions. For example, to join four tables, a minimum of three joins is required. This rule may not apply if your table has a concatenated primary key, in which case more than one column is required to uniquely identify each row</a:t>
            </a:r>
            <a:r>
              <a:rPr lang="en-US" altLang="en-US" dirty="0" smtClean="0">
                <a:solidFill>
                  <a:schemeClr val="tx1"/>
                </a:solidFill>
                <a:latin typeface="Arial" charset="0"/>
              </a:rPr>
              <a:t>.</a:t>
            </a:r>
          </a:p>
          <a:p>
            <a:pPr marL="0" lvl="1" indent="-152374" eaLnBrk="1" hangingPunct="1">
              <a:lnSpc>
                <a:spcPct val="95000"/>
              </a:lnSpc>
              <a:spcBef>
                <a:spcPts val="100"/>
              </a:spcBef>
              <a:buNone/>
            </a:pPr>
            <a:r>
              <a:rPr lang="zh-CN" altLang="en-US" dirty="0" smtClean="0">
                <a:solidFill>
                  <a:schemeClr val="tx1"/>
                </a:solidFill>
                <a:latin typeface="Arial" charset="0"/>
              </a:rPr>
              <a:t>方针</a:t>
            </a:r>
          </a:p>
          <a:p>
            <a:pPr lvl="2" eaLnBrk="1" hangingPunct="1">
              <a:lnSpc>
                <a:spcPct val="95000"/>
              </a:lnSpc>
              <a:spcBef>
                <a:spcPts val="100"/>
              </a:spcBef>
            </a:pPr>
            <a:r>
              <a:rPr lang="zh-CN" altLang="en-US" dirty="0" smtClean="0">
                <a:solidFill>
                  <a:schemeClr val="tx1"/>
                </a:solidFill>
                <a:latin typeface="Arial" charset="0"/>
              </a:rPr>
              <a:t>当编写连接表的</a:t>
            </a:r>
            <a:r>
              <a:rPr lang="en-US" altLang="zh-CN" dirty="0" smtClean="0">
                <a:solidFill>
                  <a:schemeClr val="tx1"/>
                </a:solidFill>
                <a:latin typeface="Arial" charset="0"/>
              </a:rPr>
              <a:t>SELECT</a:t>
            </a:r>
            <a:r>
              <a:rPr lang="zh-CN" altLang="en-US" dirty="0" smtClean="0">
                <a:solidFill>
                  <a:schemeClr val="tx1"/>
                </a:solidFill>
                <a:latin typeface="Arial" charset="0"/>
              </a:rPr>
              <a:t>语句时，为了清楚起见，在列名之前加上表名，并增强数据库访问。</a:t>
            </a:r>
          </a:p>
          <a:p>
            <a:pPr lvl="2" eaLnBrk="1" hangingPunct="1">
              <a:lnSpc>
                <a:spcPct val="95000"/>
              </a:lnSpc>
              <a:spcBef>
                <a:spcPts val="100"/>
              </a:spcBef>
            </a:pPr>
            <a:r>
              <a:rPr lang="zh-CN" altLang="en-US" dirty="0" smtClean="0">
                <a:solidFill>
                  <a:schemeClr val="tx1"/>
                </a:solidFill>
                <a:latin typeface="Arial" charset="0"/>
              </a:rPr>
              <a:t>如果同一列名称出现在多个表中，列名称必须以表名作为前缀。</a:t>
            </a:r>
          </a:p>
          <a:p>
            <a:pPr lvl="2" eaLnBrk="1" hangingPunct="1">
              <a:lnSpc>
                <a:spcPct val="95000"/>
              </a:lnSpc>
              <a:spcBef>
                <a:spcPts val="100"/>
              </a:spcBef>
            </a:pPr>
            <a:r>
              <a:rPr lang="zh-CN" altLang="en-US" dirty="0" smtClean="0">
                <a:solidFill>
                  <a:schemeClr val="tx1"/>
                </a:solidFill>
                <a:latin typeface="Arial" charset="0"/>
              </a:rPr>
              <a:t>要连接</a:t>
            </a:r>
            <a:r>
              <a:rPr lang="en-US" altLang="zh-CN" dirty="0" smtClean="0">
                <a:solidFill>
                  <a:schemeClr val="tx1"/>
                </a:solidFill>
                <a:latin typeface="Arial" charset="0"/>
              </a:rPr>
              <a:t>n</a:t>
            </a:r>
            <a:r>
              <a:rPr lang="zh-CN" altLang="en-US" dirty="0" smtClean="0">
                <a:solidFill>
                  <a:schemeClr val="tx1"/>
                </a:solidFill>
                <a:latin typeface="Arial" charset="0"/>
              </a:rPr>
              <a:t>个表，您需要至少</a:t>
            </a:r>
            <a:r>
              <a:rPr lang="en-US" altLang="zh-CN" dirty="0" smtClean="0">
                <a:solidFill>
                  <a:schemeClr val="tx1"/>
                </a:solidFill>
                <a:latin typeface="Arial" charset="0"/>
              </a:rPr>
              <a:t>n-1</a:t>
            </a:r>
            <a:r>
              <a:rPr lang="zh-CN" altLang="en-US" dirty="0" smtClean="0">
                <a:solidFill>
                  <a:schemeClr val="tx1"/>
                </a:solidFill>
                <a:latin typeface="Arial" charset="0"/>
              </a:rPr>
              <a:t>个连接条件。 例如，要连接四个表，至少需要三个连接。 如果您的表具有连接的主键，则此规则可能不适用，在这种情况下，需要多个列来唯一标识每一行。</a:t>
            </a:r>
            <a:endParaRPr lang="en-US" altLang="en-US" dirty="0" smtClean="0">
              <a:solidFill>
                <a:schemeClr val="tx1"/>
              </a:solidFill>
              <a:latin typeface="Arial" charset="0"/>
            </a:endParaRPr>
          </a:p>
        </p:txBody>
      </p:sp>
      <p:sp>
        <p:nvSpPr>
          <p:cNvPr id="54275"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D - </a:t>
            </a:r>
            <a:fld id="{3D942E9E-558F-4934-9433-57631CCCC47A}" type="slidenum">
              <a:rPr lang="en-US" altLang="en-US" smtClean="0">
                <a:latin typeface="Arial" charset="0"/>
                <a:cs typeface="Arial" charset="0"/>
              </a:rPr>
              <a:t>24</a:t>
            </a:fld>
            <a:endParaRPr lang="en-US" altLang="en-US" smtClean="0">
              <a:latin typeface="Arial" charset="0"/>
              <a:cs typeface="Arial" charset="0"/>
            </a:endParaRPr>
          </a:p>
        </p:txBody>
      </p:sp>
      <p:sp>
        <p:nvSpPr>
          <p:cNvPr id="54276" name="Slide Image Placeholder 6"/>
          <p:cNvSpPr>
            <a:spLocks noGrp="1" noRot="1" noChangeAspect="1" noTextEdit="1"/>
          </p:cNvSpPr>
          <p:nvPr>
            <p:ph type="sldImg"/>
          </p:nvPr>
        </p:nvSpPr>
        <p:spPr>
          <a:ln/>
        </p:spPr>
      </p:sp>
    </p:spTree>
    <p:extLst>
      <p:ext uri="{BB962C8B-B14F-4D97-AF65-F5344CB8AC3E}">
        <p14:creationId xmlns:p14="http://schemas.microsoft.com/office/powerpoint/2010/main" val="16824635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3"/>
          <p:cNvSpPr>
            <a:spLocks noGrp="1" noChangeArrowheads="1"/>
          </p:cNvSpPr>
          <p:nvPr>
            <p:ph type="body" idx="1"/>
          </p:nvPr>
        </p:nvSpPr>
        <p:spPr>
          <a:noFill/>
          <a:ln/>
        </p:spPr>
        <p:txBody>
          <a:bodyPr/>
          <a:lstStyle/>
          <a:p>
            <a:pPr lvl="1" eaLnBrk="1" hangingPunct="1"/>
            <a:r>
              <a:rPr lang="en-US" altLang="en-US" dirty="0" smtClean="0">
                <a:latin typeface="Arial" charset="0"/>
              </a:rPr>
              <a:t>To join tables, you can use Oracle’s join syntax. </a:t>
            </a:r>
          </a:p>
          <a:p>
            <a:pPr lvl="1" eaLnBrk="1" hangingPunct="1"/>
            <a:r>
              <a:rPr lang="en-US" altLang="en-US" b="1" dirty="0" smtClean="0">
                <a:latin typeface="Arial" charset="0"/>
              </a:rPr>
              <a:t>Note:</a:t>
            </a:r>
            <a:r>
              <a:rPr lang="en-US" altLang="en-US" dirty="0" smtClean="0">
                <a:latin typeface="Arial" charset="0"/>
              </a:rPr>
              <a:t> Before the Oracle </a:t>
            </a:r>
            <a:r>
              <a:rPr lang="en-US" altLang="en-US" dirty="0" err="1" smtClean="0">
                <a:latin typeface="Arial" charset="0"/>
              </a:rPr>
              <a:t>9</a:t>
            </a:r>
            <a:r>
              <a:rPr lang="en-US" altLang="en-US" i="1" dirty="0" err="1" smtClean="0">
                <a:latin typeface="Arial" charset="0"/>
              </a:rPr>
              <a:t>i</a:t>
            </a:r>
            <a:r>
              <a:rPr lang="en-US" altLang="en-US" i="1" dirty="0" smtClean="0">
                <a:latin typeface="Arial" charset="0"/>
              </a:rPr>
              <a:t> </a:t>
            </a:r>
            <a:r>
              <a:rPr lang="en-US" altLang="en-US" dirty="0" smtClean="0">
                <a:latin typeface="Arial" charset="0"/>
              </a:rPr>
              <a:t>release, the join syntax was proprietary. The </a:t>
            </a:r>
            <a:r>
              <a:rPr lang="en-US" altLang="en-US" dirty="0" err="1" smtClean="0">
                <a:latin typeface="Arial" charset="0"/>
              </a:rPr>
              <a:t>SQL:1999</a:t>
            </a:r>
            <a:r>
              <a:rPr lang="en-US" altLang="en-US" dirty="0" smtClean="0">
                <a:latin typeface="Arial" charset="0"/>
                <a:cs typeface="Times New Roman" pitchFamily="18" charset="0"/>
              </a:rPr>
              <a:t>–</a:t>
            </a:r>
            <a:r>
              <a:rPr lang="en-US" altLang="en-US" dirty="0" smtClean="0">
                <a:latin typeface="Arial" charset="0"/>
              </a:rPr>
              <a:t>compliant join syntax does not offer any performance benefits over the Oracle-proprietary join syntax</a:t>
            </a:r>
            <a:r>
              <a:rPr lang="en-US" altLang="en-US" dirty="0" smtClean="0">
                <a:latin typeface="Arial" charset="0"/>
              </a:rPr>
              <a:t>.</a:t>
            </a:r>
          </a:p>
          <a:p>
            <a:pPr lvl="1" eaLnBrk="1" hangingPunct="1"/>
            <a:r>
              <a:rPr lang="zh-CN" altLang="en-US" dirty="0" smtClean="0">
                <a:latin typeface="Arial" charset="0"/>
              </a:rPr>
              <a:t>要连接表，可以使用</a:t>
            </a:r>
            <a:r>
              <a:rPr lang="en-US" altLang="zh-CN" dirty="0" smtClean="0">
                <a:latin typeface="Arial" charset="0"/>
              </a:rPr>
              <a:t>Oracle</a:t>
            </a:r>
            <a:r>
              <a:rPr lang="zh-CN" altLang="en-US" dirty="0" smtClean="0">
                <a:latin typeface="Arial" charset="0"/>
              </a:rPr>
              <a:t>的连接语法。</a:t>
            </a:r>
          </a:p>
          <a:p>
            <a:pPr lvl="1" eaLnBrk="1" hangingPunct="1"/>
            <a:r>
              <a:rPr lang="zh-CN" altLang="en-US" dirty="0" smtClean="0">
                <a:latin typeface="Arial" charset="0"/>
              </a:rPr>
              <a:t>注意：在</a:t>
            </a:r>
            <a:r>
              <a:rPr lang="en-US" altLang="zh-CN" dirty="0" smtClean="0">
                <a:latin typeface="Arial" charset="0"/>
              </a:rPr>
              <a:t>Oracle </a:t>
            </a:r>
            <a:r>
              <a:rPr lang="en-US" altLang="zh-CN" dirty="0" err="1" smtClean="0">
                <a:latin typeface="Arial" charset="0"/>
              </a:rPr>
              <a:t>9i</a:t>
            </a:r>
            <a:r>
              <a:rPr lang="zh-CN" altLang="en-US" dirty="0" smtClean="0">
                <a:latin typeface="Arial" charset="0"/>
              </a:rPr>
              <a:t>发行版之前，连接语法是专有的。 符合</a:t>
            </a:r>
            <a:r>
              <a:rPr lang="en-US" altLang="zh-CN" dirty="0" smtClean="0">
                <a:latin typeface="Arial" charset="0"/>
              </a:rPr>
              <a:t>SQL</a:t>
            </a:r>
            <a:r>
              <a:rPr lang="zh-CN" altLang="en-US" dirty="0" smtClean="0">
                <a:latin typeface="Arial" charset="0"/>
              </a:rPr>
              <a:t>：</a:t>
            </a:r>
            <a:r>
              <a:rPr lang="en-US" altLang="zh-CN" dirty="0" smtClean="0">
                <a:latin typeface="Arial" charset="0"/>
              </a:rPr>
              <a:t>1999</a:t>
            </a:r>
            <a:r>
              <a:rPr lang="zh-CN" altLang="en-US" dirty="0" smtClean="0">
                <a:latin typeface="Arial" charset="0"/>
              </a:rPr>
              <a:t>的连接语法与</a:t>
            </a:r>
            <a:r>
              <a:rPr lang="en-US" altLang="zh-CN" dirty="0" smtClean="0">
                <a:latin typeface="Arial" charset="0"/>
              </a:rPr>
              <a:t>Oracle</a:t>
            </a:r>
            <a:r>
              <a:rPr lang="zh-CN" altLang="en-US" dirty="0" smtClean="0">
                <a:latin typeface="Arial" charset="0"/>
              </a:rPr>
              <a:t>专有连接语法相比，不具有任何性能优势。</a:t>
            </a:r>
            <a:endParaRPr lang="en-US" altLang="en-US" dirty="0" smtClean="0">
              <a:latin typeface="Arial" charset="0"/>
            </a:endParaRPr>
          </a:p>
        </p:txBody>
      </p:sp>
      <p:sp>
        <p:nvSpPr>
          <p:cNvPr id="56323"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D - </a:t>
            </a:r>
            <a:fld id="{6B084427-7D4B-4DE5-BFD5-F608C8E00E4E}" type="slidenum">
              <a:rPr lang="en-US" altLang="en-US" smtClean="0">
                <a:latin typeface="Arial" charset="0"/>
                <a:cs typeface="Arial" charset="0"/>
              </a:rPr>
              <a:t>25</a:t>
            </a:fld>
            <a:endParaRPr lang="en-US" altLang="en-US" smtClean="0">
              <a:latin typeface="Arial" charset="0"/>
              <a:cs typeface="Arial" charset="0"/>
            </a:endParaRPr>
          </a:p>
        </p:txBody>
      </p:sp>
      <p:sp>
        <p:nvSpPr>
          <p:cNvPr id="56324" name="Slide Image Placeholder 6"/>
          <p:cNvSpPr>
            <a:spLocks noGrp="1" noRot="1" noChangeAspect="1" noTextEdit="1"/>
          </p:cNvSpPr>
          <p:nvPr>
            <p:ph type="sldImg"/>
          </p:nvPr>
        </p:nvSpPr>
        <p:spPr>
          <a:ln/>
        </p:spPr>
      </p:sp>
    </p:spTree>
    <p:extLst>
      <p:ext uri="{BB962C8B-B14F-4D97-AF65-F5344CB8AC3E}">
        <p14:creationId xmlns:p14="http://schemas.microsoft.com/office/powerpoint/2010/main" val="26784573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3"/>
          <p:cNvSpPr>
            <a:spLocks noGrp="1" noChangeArrowheads="1"/>
          </p:cNvSpPr>
          <p:nvPr>
            <p:ph type="body" idx="1"/>
          </p:nvPr>
        </p:nvSpPr>
        <p:spPr/>
        <p:txBody>
          <a:bodyPr>
            <a:noAutofit/>
          </a:bodyPr>
          <a:lstStyle/>
          <a:p>
            <a:pPr lvl="1"/>
            <a:r>
              <a:rPr lang="en-US" altLang="en-US" dirty="0" smtClean="0"/>
              <a:t>When joining two or more tables, you need to qualify the names of the columns with the table name to avoid ambiguity. Without the table prefixes, the </a:t>
            </a:r>
            <a:r>
              <a:rPr lang="en-US" altLang="en-US" dirty="0" smtClean="0">
                <a:latin typeface="Courier New" pitchFamily="49" charset="0"/>
                <a:cs typeface="Courier New" pitchFamily="49" charset="0"/>
              </a:rPr>
              <a:t>DEPARTMENT_ID</a:t>
            </a:r>
            <a:r>
              <a:rPr lang="en-US" altLang="en-US" dirty="0" smtClean="0"/>
              <a:t> column in the </a:t>
            </a:r>
            <a:r>
              <a:rPr lang="en-US" altLang="en-US" dirty="0" smtClean="0">
                <a:latin typeface="Courier New" pitchFamily="49" charset="0"/>
                <a:cs typeface="Courier New" pitchFamily="49" charset="0"/>
              </a:rPr>
              <a:t>SELECT</a:t>
            </a:r>
            <a:r>
              <a:rPr lang="en-US" altLang="en-US" dirty="0" smtClean="0"/>
              <a:t> list could be from either the </a:t>
            </a:r>
            <a:r>
              <a:rPr lang="en-US" altLang="en-US" dirty="0" smtClean="0">
                <a:latin typeface="Courier New" pitchFamily="49" charset="0"/>
                <a:cs typeface="Courier New" pitchFamily="49" charset="0"/>
              </a:rPr>
              <a:t>DEPARTMENTS</a:t>
            </a:r>
            <a:r>
              <a:rPr lang="en-US" altLang="en-US" dirty="0" smtClean="0"/>
              <a:t> table or the </a:t>
            </a:r>
            <a:r>
              <a:rPr lang="en-US" altLang="en-US" dirty="0" smtClean="0">
                <a:latin typeface="Courier New" pitchFamily="49" charset="0"/>
                <a:cs typeface="Courier New" pitchFamily="49" charset="0"/>
              </a:rPr>
              <a:t>EMPLOYEES</a:t>
            </a:r>
            <a:r>
              <a:rPr lang="en-US" altLang="en-US" dirty="0" smtClean="0"/>
              <a:t> table. Therefore, it is necessary to add the table prefix to execute your query. If there are no common column names between the two tables, there is no need to qualify the columns. However, using a table prefix improves performance, because you tell the Oracle server exactly where to find the columns.</a:t>
            </a:r>
          </a:p>
          <a:p>
            <a:pPr lvl="1"/>
            <a:r>
              <a:rPr lang="en-US" altLang="en-US" dirty="0" smtClean="0"/>
              <a:t>Qualifying column names with table names can be very time consuming, particularly if table names are lengthy. Therefore, you can use </a:t>
            </a:r>
            <a:r>
              <a:rPr lang="en-US" altLang="en-US" i="1" dirty="0" smtClean="0"/>
              <a:t>table</a:t>
            </a:r>
            <a:r>
              <a:rPr lang="en-US" altLang="en-US" dirty="0" smtClean="0"/>
              <a:t> </a:t>
            </a:r>
            <a:r>
              <a:rPr lang="en-US" altLang="en-US" i="1" dirty="0" smtClean="0"/>
              <a:t>aliases</a:t>
            </a:r>
            <a:r>
              <a:rPr lang="en-US" altLang="en-US" dirty="0" smtClean="0"/>
              <a:t>, instead of table names. Just as a column alias gives a column another name, a table alias gives a table another name. Table aliases help to keep SQL code smaller, thereby using less memory.</a:t>
            </a:r>
          </a:p>
          <a:p>
            <a:pPr lvl="1"/>
            <a:r>
              <a:rPr lang="en-US" altLang="en-US" dirty="0" smtClean="0"/>
              <a:t>The table name is specified in full, followed by a space, and then the table alias. For example, the </a:t>
            </a:r>
            <a:r>
              <a:rPr lang="en-US" altLang="en-US" dirty="0" smtClean="0">
                <a:latin typeface="Courier New" pitchFamily="49" charset="0"/>
                <a:cs typeface="Courier New" pitchFamily="49" charset="0"/>
              </a:rPr>
              <a:t>EMPLOYEES</a:t>
            </a:r>
            <a:r>
              <a:rPr lang="en-US" altLang="en-US" dirty="0" smtClean="0"/>
              <a:t> table can be given an alias of e, and the </a:t>
            </a:r>
            <a:r>
              <a:rPr lang="en-US" altLang="en-US" dirty="0" smtClean="0">
                <a:latin typeface="Courier New" pitchFamily="49" charset="0"/>
                <a:cs typeface="Courier New" pitchFamily="49" charset="0"/>
              </a:rPr>
              <a:t>DEPARTMENTS</a:t>
            </a:r>
            <a:r>
              <a:rPr lang="en-US" altLang="en-US" dirty="0" smtClean="0"/>
              <a:t> table an alias of </a:t>
            </a:r>
            <a:r>
              <a:rPr lang="en-US" altLang="en-US" dirty="0" smtClean="0">
                <a:latin typeface="Courier New" pitchFamily="49" charset="0"/>
                <a:cs typeface="Courier New" pitchFamily="49" charset="0"/>
              </a:rPr>
              <a:t>d</a:t>
            </a:r>
            <a:r>
              <a:rPr lang="en-US" altLang="en-US" dirty="0" smtClean="0"/>
              <a:t>.</a:t>
            </a:r>
          </a:p>
          <a:p>
            <a:pPr lvl="1" eaLnBrk="1" hangingPunct="1">
              <a:spcBef>
                <a:spcPts val="200"/>
              </a:spcBef>
            </a:pPr>
            <a:r>
              <a:rPr lang="en-US" altLang="en-US" b="1" dirty="0" smtClean="0">
                <a:latin typeface="Arial" charset="0"/>
              </a:rPr>
              <a:t>Guidelines</a:t>
            </a:r>
          </a:p>
          <a:p>
            <a:pPr lvl="2" eaLnBrk="1" hangingPunct="1">
              <a:spcBef>
                <a:spcPts val="200"/>
              </a:spcBef>
            </a:pPr>
            <a:r>
              <a:rPr lang="en-US" altLang="en-US" dirty="0" smtClean="0">
                <a:latin typeface="Arial" charset="0"/>
              </a:rPr>
              <a:t>Table aliases can be up to 30 characters in length, but shorter aliases are better than longer ones.</a:t>
            </a:r>
          </a:p>
          <a:p>
            <a:pPr lvl="2" eaLnBrk="1" hangingPunct="1"/>
            <a:r>
              <a:rPr lang="en-US" altLang="en-US" dirty="0" smtClean="0">
                <a:latin typeface="Arial" charset="0"/>
              </a:rPr>
              <a:t>If a table alias is used for a particular table name in the </a:t>
            </a:r>
            <a:r>
              <a:rPr lang="en-US" altLang="en-US" dirty="0" smtClean="0">
                <a:latin typeface="Courier New" pitchFamily="49" charset="0"/>
              </a:rPr>
              <a:t>FROM</a:t>
            </a:r>
            <a:r>
              <a:rPr lang="en-US" altLang="en-US" dirty="0" smtClean="0">
                <a:latin typeface="Arial" charset="0"/>
              </a:rPr>
              <a:t> clause, that table alias must be substituted for the table name throughout the </a:t>
            </a:r>
            <a:r>
              <a:rPr lang="en-US" altLang="en-US" dirty="0" smtClean="0">
                <a:latin typeface="Courier New" pitchFamily="49" charset="0"/>
              </a:rPr>
              <a:t>SELECT</a:t>
            </a:r>
            <a:r>
              <a:rPr lang="en-US" altLang="en-US" dirty="0" smtClean="0">
                <a:latin typeface="Arial" charset="0"/>
              </a:rPr>
              <a:t> statement.</a:t>
            </a:r>
          </a:p>
          <a:p>
            <a:pPr lvl="2" eaLnBrk="1" hangingPunct="1"/>
            <a:r>
              <a:rPr lang="en-US" altLang="en-US" dirty="0" smtClean="0">
                <a:latin typeface="Arial" charset="0"/>
              </a:rPr>
              <a:t>Table aliases should be meaningful.</a:t>
            </a:r>
          </a:p>
          <a:p>
            <a:pPr lvl="2" eaLnBrk="1" hangingPunct="1"/>
            <a:r>
              <a:rPr lang="en-US" altLang="en-US" dirty="0" smtClean="0">
                <a:latin typeface="Arial" charset="0"/>
              </a:rPr>
              <a:t>A table alias is valid only for the current </a:t>
            </a:r>
            <a:r>
              <a:rPr lang="en-US" altLang="en-US" dirty="0" smtClean="0">
                <a:latin typeface="Courier New" pitchFamily="49" charset="0"/>
              </a:rPr>
              <a:t>SELECT</a:t>
            </a:r>
            <a:r>
              <a:rPr lang="en-US" altLang="en-US" dirty="0" smtClean="0">
                <a:latin typeface="Arial" charset="0"/>
              </a:rPr>
              <a:t> statement</a:t>
            </a:r>
            <a:r>
              <a:rPr lang="en-US" altLang="en-US" dirty="0" smtClean="0">
                <a:latin typeface="Arial" charset="0"/>
              </a:rPr>
              <a:t>.</a:t>
            </a:r>
          </a:p>
          <a:p>
            <a:pPr marL="0" lvl="1" indent="-152374" eaLnBrk="1" hangingPunct="1">
              <a:buNone/>
            </a:pPr>
            <a:r>
              <a:rPr lang="zh-CN" altLang="en-US" dirty="0" smtClean="0">
                <a:latin typeface="Arial" charset="0"/>
              </a:rPr>
              <a:t>加入两个或多个表时，您需要使用表名限定列的名称，以避免歧义。没有表前缀，</a:t>
            </a:r>
            <a:r>
              <a:rPr lang="en-US" altLang="zh-CN" dirty="0" smtClean="0">
                <a:latin typeface="Arial" charset="0"/>
              </a:rPr>
              <a:t>SELECT</a:t>
            </a:r>
            <a:r>
              <a:rPr lang="zh-CN" altLang="en-US" dirty="0" smtClean="0">
                <a:latin typeface="Arial" charset="0"/>
              </a:rPr>
              <a:t>列表中的</a:t>
            </a:r>
            <a:r>
              <a:rPr lang="en-US" altLang="zh-CN" dirty="0" err="1" smtClean="0">
                <a:latin typeface="Arial" charset="0"/>
              </a:rPr>
              <a:t>DEPARTMENT_ID</a:t>
            </a:r>
            <a:r>
              <a:rPr lang="zh-CN" altLang="en-US" dirty="0" smtClean="0">
                <a:latin typeface="Arial" charset="0"/>
              </a:rPr>
              <a:t>列可能来自</a:t>
            </a:r>
            <a:r>
              <a:rPr lang="en-US" altLang="zh-CN" dirty="0" smtClean="0">
                <a:latin typeface="Arial" charset="0"/>
              </a:rPr>
              <a:t>DEPARTMENTS</a:t>
            </a:r>
            <a:r>
              <a:rPr lang="zh-CN" altLang="en-US" dirty="0" smtClean="0">
                <a:latin typeface="Arial" charset="0"/>
              </a:rPr>
              <a:t>表或</a:t>
            </a:r>
            <a:r>
              <a:rPr lang="en-US" altLang="zh-CN" dirty="0" smtClean="0">
                <a:latin typeface="Arial" charset="0"/>
              </a:rPr>
              <a:t>EMPLOYEES</a:t>
            </a:r>
            <a:r>
              <a:rPr lang="zh-CN" altLang="en-US" dirty="0" smtClean="0">
                <a:latin typeface="Arial" charset="0"/>
              </a:rPr>
              <a:t>表。因此，有必要添加表前缀来执行查询。如果两个表之间没有共同的列名称，则无需对列进行限定。但是，使用表前缀可以提高性能，因为您将</a:t>
            </a:r>
            <a:r>
              <a:rPr lang="en-US" altLang="zh-CN" dirty="0" smtClean="0">
                <a:latin typeface="Arial" charset="0"/>
              </a:rPr>
              <a:t>Oracle</a:t>
            </a:r>
            <a:r>
              <a:rPr lang="zh-CN" altLang="en-US" dirty="0" smtClean="0">
                <a:latin typeface="Arial" charset="0"/>
              </a:rPr>
              <a:t>服务器确切地指向哪里查找列。</a:t>
            </a:r>
          </a:p>
          <a:p>
            <a:pPr marL="0" lvl="1" indent="-152374" eaLnBrk="1" hangingPunct="1">
              <a:buNone/>
            </a:pPr>
            <a:r>
              <a:rPr lang="zh-CN" altLang="en-US" dirty="0" smtClean="0">
                <a:latin typeface="Arial" charset="0"/>
              </a:rPr>
              <a:t>使用表名限定列名可能非常耗时，特别是如果表名冗长。因此，您可以使用表别名，而不是表名。正如列别名给列另一个名称一样，表别名给一个表另一个名字。表别名有助于保持</a:t>
            </a:r>
            <a:r>
              <a:rPr lang="en-US" altLang="zh-CN" dirty="0" smtClean="0">
                <a:latin typeface="Arial" charset="0"/>
              </a:rPr>
              <a:t>SQL</a:t>
            </a:r>
            <a:r>
              <a:rPr lang="zh-CN" altLang="en-US" dirty="0" smtClean="0">
                <a:latin typeface="Arial" charset="0"/>
              </a:rPr>
              <a:t>代码更小，从而减少内存。</a:t>
            </a:r>
          </a:p>
          <a:p>
            <a:pPr marL="0" lvl="1" indent="-152374" eaLnBrk="1" hangingPunct="1">
              <a:buNone/>
            </a:pPr>
            <a:r>
              <a:rPr lang="zh-CN" altLang="en-US" dirty="0" smtClean="0">
                <a:latin typeface="Arial" charset="0"/>
              </a:rPr>
              <a:t>表名称已全部指定，后跟一个空格，然后是表的别名。例如，</a:t>
            </a:r>
            <a:r>
              <a:rPr lang="en-US" altLang="zh-CN" dirty="0" smtClean="0">
                <a:latin typeface="Arial" charset="0"/>
              </a:rPr>
              <a:t>EMPLOYEES</a:t>
            </a:r>
            <a:r>
              <a:rPr lang="zh-CN" altLang="en-US" dirty="0" smtClean="0">
                <a:latin typeface="Arial" charset="0"/>
              </a:rPr>
              <a:t>表可以给出别名</a:t>
            </a:r>
            <a:r>
              <a:rPr lang="en-US" altLang="zh-CN" dirty="0" smtClean="0">
                <a:latin typeface="Arial" charset="0"/>
              </a:rPr>
              <a:t>e</a:t>
            </a:r>
            <a:r>
              <a:rPr lang="zh-CN" altLang="en-US" dirty="0" smtClean="0">
                <a:latin typeface="Arial" charset="0"/>
              </a:rPr>
              <a:t>，</a:t>
            </a:r>
            <a:r>
              <a:rPr lang="en-US" altLang="zh-CN" dirty="0" smtClean="0">
                <a:latin typeface="Arial" charset="0"/>
              </a:rPr>
              <a:t>DEPARTMENTS</a:t>
            </a:r>
            <a:r>
              <a:rPr lang="zh-CN" altLang="en-US" dirty="0" smtClean="0">
                <a:latin typeface="Arial" charset="0"/>
              </a:rPr>
              <a:t>表的别名为</a:t>
            </a:r>
            <a:r>
              <a:rPr lang="en-US" altLang="zh-CN" dirty="0" smtClean="0">
                <a:latin typeface="Arial" charset="0"/>
              </a:rPr>
              <a:t>d</a:t>
            </a:r>
            <a:r>
              <a:rPr lang="zh-CN" altLang="en-US" dirty="0" smtClean="0">
                <a:latin typeface="Arial" charset="0"/>
              </a:rPr>
              <a:t>。</a:t>
            </a:r>
          </a:p>
          <a:p>
            <a:pPr marL="0" lvl="1" indent="-152374" eaLnBrk="1" hangingPunct="1">
              <a:buNone/>
            </a:pPr>
            <a:r>
              <a:rPr lang="zh-CN" altLang="en-US" dirty="0" smtClean="0">
                <a:latin typeface="Arial" charset="0"/>
              </a:rPr>
              <a:t>方针</a:t>
            </a:r>
          </a:p>
          <a:p>
            <a:pPr marL="19076" lvl="1" indent="-171450" eaLnBrk="1" hangingPunct="1">
              <a:buFont typeface="Arial" panose="020B0604020202020204" pitchFamily="34" charset="0"/>
              <a:buChar char="•"/>
            </a:pPr>
            <a:r>
              <a:rPr lang="zh-CN" altLang="en-US" dirty="0" smtClean="0">
                <a:latin typeface="Arial" charset="0"/>
              </a:rPr>
              <a:t>表别名长度最多可达</a:t>
            </a:r>
            <a:r>
              <a:rPr lang="en-US" altLang="zh-CN" dirty="0" smtClean="0">
                <a:latin typeface="Arial" charset="0"/>
              </a:rPr>
              <a:t>30</a:t>
            </a:r>
            <a:r>
              <a:rPr lang="zh-CN" altLang="en-US" dirty="0" smtClean="0">
                <a:latin typeface="Arial" charset="0"/>
              </a:rPr>
              <a:t>个字符，但较短的别名优于较长的字符。</a:t>
            </a:r>
          </a:p>
          <a:p>
            <a:pPr marL="19076" lvl="1" indent="-171450" eaLnBrk="1" hangingPunct="1">
              <a:buFont typeface="Arial" panose="020B0604020202020204" pitchFamily="34" charset="0"/>
              <a:buChar char="•"/>
            </a:pPr>
            <a:r>
              <a:rPr lang="zh-CN" altLang="en-US" dirty="0" smtClean="0">
                <a:latin typeface="Arial" charset="0"/>
              </a:rPr>
              <a:t>如果</a:t>
            </a:r>
            <a:r>
              <a:rPr lang="en-US" altLang="zh-CN" dirty="0" smtClean="0">
                <a:latin typeface="Arial" charset="0"/>
              </a:rPr>
              <a:t>FROM</a:t>
            </a:r>
            <a:r>
              <a:rPr lang="zh-CN" altLang="en-US" dirty="0" smtClean="0">
                <a:latin typeface="Arial" charset="0"/>
              </a:rPr>
              <a:t>子句中的特定表名使用了表别名，则该表别名必须在整个</a:t>
            </a:r>
            <a:r>
              <a:rPr lang="en-US" altLang="zh-CN" dirty="0" smtClean="0">
                <a:latin typeface="Arial" charset="0"/>
              </a:rPr>
              <a:t>SELECT</a:t>
            </a:r>
            <a:r>
              <a:rPr lang="zh-CN" altLang="en-US" dirty="0" smtClean="0">
                <a:latin typeface="Arial" charset="0"/>
              </a:rPr>
              <a:t>语句中替代表名。</a:t>
            </a:r>
          </a:p>
          <a:p>
            <a:pPr marL="19076" lvl="1" indent="-171450" eaLnBrk="1" hangingPunct="1">
              <a:buFont typeface="Arial" panose="020B0604020202020204" pitchFamily="34" charset="0"/>
              <a:buChar char="•"/>
            </a:pPr>
            <a:r>
              <a:rPr lang="zh-CN" altLang="en-US" dirty="0" smtClean="0">
                <a:latin typeface="Arial" charset="0"/>
              </a:rPr>
              <a:t>表别名应该是有意义的。</a:t>
            </a:r>
          </a:p>
          <a:p>
            <a:pPr marL="19076" lvl="1" indent="-171450" eaLnBrk="1" hangingPunct="1">
              <a:buFont typeface="Arial" panose="020B0604020202020204" pitchFamily="34" charset="0"/>
              <a:buChar char="•"/>
            </a:pPr>
            <a:r>
              <a:rPr lang="zh-CN" altLang="en-US" dirty="0" smtClean="0">
                <a:latin typeface="Arial" charset="0"/>
              </a:rPr>
              <a:t>表别名仅对当前的</a:t>
            </a:r>
            <a:r>
              <a:rPr lang="en-US" altLang="zh-CN" dirty="0" smtClean="0">
                <a:latin typeface="Arial" charset="0"/>
              </a:rPr>
              <a:t>SELECT</a:t>
            </a:r>
            <a:r>
              <a:rPr lang="zh-CN" altLang="en-US" dirty="0" smtClean="0">
                <a:latin typeface="Arial" charset="0"/>
              </a:rPr>
              <a:t>语句有效。</a:t>
            </a:r>
            <a:endParaRPr lang="en-US" altLang="en-US" dirty="0" smtClean="0">
              <a:latin typeface="Arial" charset="0"/>
            </a:endParaRPr>
          </a:p>
        </p:txBody>
      </p:sp>
      <p:sp>
        <p:nvSpPr>
          <p:cNvPr id="58371" name="Footer Placeholder 4"/>
          <p:cNvSpPr>
            <a:spLocks noGrp="1"/>
          </p:cNvSpPr>
          <p:nvPr>
            <p:ph type="ftr" sz="quarter" idx="4"/>
          </p:nvPr>
        </p:nvSpPr>
        <p:spPr/>
        <p:txBody>
          <a:bodyPr/>
          <a:lstStyle/>
          <a:p>
            <a:r>
              <a:rPr lang="en-US" altLang="en-US" smtClean="0"/>
              <a:t>Oracle Database 12</a:t>
            </a:r>
            <a:r>
              <a:rPr lang="en-US" altLang="en-US" i="1" smtClean="0"/>
              <a:t>c</a:t>
            </a:r>
            <a:r>
              <a:rPr lang="en-US" altLang="en-US" smtClean="0"/>
              <a:t> R2: SQL Workshop I   D - </a:t>
            </a:r>
            <a:fld id="{349A6663-3FB0-4374-9D1A-2A11E3AF6BA3}" type="slidenum">
              <a:rPr lang="en-US" altLang="en-US" smtClean="0"/>
              <a:t>26</a:t>
            </a:fld>
            <a:endParaRPr lang="en-US" altLang="en-US" smtClean="0"/>
          </a:p>
        </p:txBody>
      </p:sp>
      <p:sp>
        <p:nvSpPr>
          <p:cNvPr id="10" name="Slide Image Placeholder 9"/>
          <p:cNvSpPr>
            <a:spLocks noGrp="1" noRot="1" noChangeAspect="1"/>
          </p:cNvSpPr>
          <p:nvPr>
            <p:ph type="sldImg"/>
          </p:nvPr>
        </p:nvSpPr>
        <p:spPr/>
      </p:sp>
    </p:spTree>
    <p:extLst>
      <p:ext uri="{BB962C8B-B14F-4D97-AF65-F5344CB8AC3E}">
        <p14:creationId xmlns:p14="http://schemas.microsoft.com/office/powerpoint/2010/main" val="26446632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Notes Placeholder 2"/>
          <p:cNvSpPr>
            <a:spLocks noGrp="1"/>
          </p:cNvSpPr>
          <p:nvPr>
            <p:ph type="body" idx="1"/>
          </p:nvPr>
        </p:nvSpPr>
        <p:spPr>
          <a:noFill/>
          <a:ln/>
        </p:spPr>
        <p:txBody>
          <a:bodyPr/>
          <a:lstStyle/>
          <a:p>
            <a:pPr lvl="1" eaLnBrk="1" hangingPunct="1"/>
            <a:r>
              <a:rPr lang="en-US" altLang="en-US" dirty="0" smtClean="0">
                <a:latin typeface="Arial" charset="0"/>
              </a:rPr>
              <a:t>You can join tables automatically based on the columns in the two tables that have matching data types and names. You do this by using the </a:t>
            </a:r>
            <a:r>
              <a:rPr lang="en-US" altLang="en-US" dirty="0" smtClean="0">
                <a:solidFill>
                  <a:schemeClr val="tx1"/>
                </a:solidFill>
                <a:latin typeface="Courier New" pitchFamily="49" charset="0"/>
              </a:rPr>
              <a:t>NATURAL</a:t>
            </a:r>
            <a:r>
              <a:rPr lang="en-US" altLang="en-US" dirty="0" smtClean="0">
                <a:latin typeface="Arial" charset="0"/>
              </a:rPr>
              <a:t> </a:t>
            </a:r>
            <a:r>
              <a:rPr lang="en-US" altLang="en-US" dirty="0" smtClean="0">
                <a:solidFill>
                  <a:schemeClr val="tx1"/>
                </a:solidFill>
                <a:latin typeface="Courier New" pitchFamily="49" charset="0"/>
              </a:rPr>
              <a:t>JOIN</a:t>
            </a:r>
            <a:r>
              <a:rPr lang="en-US" altLang="en-US" dirty="0" smtClean="0">
                <a:solidFill>
                  <a:schemeClr val="tx1"/>
                </a:solidFill>
                <a:latin typeface="Arial" charset="0"/>
              </a:rPr>
              <a:t> keywords.</a:t>
            </a:r>
          </a:p>
          <a:p>
            <a:pPr lvl="1" eaLnBrk="1" hangingPunct="1"/>
            <a:r>
              <a:rPr lang="en-US" altLang="en-US" b="1" dirty="0" smtClean="0">
                <a:latin typeface="Arial" charset="0"/>
              </a:rPr>
              <a:t>Note:</a:t>
            </a:r>
            <a:r>
              <a:rPr lang="en-US" altLang="en-US" dirty="0" smtClean="0">
                <a:latin typeface="Arial" charset="0"/>
              </a:rPr>
              <a:t> The join can happen only on those columns that have the same names and data types in both tables. If the columns have the same name but different data types, the </a:t>
            </a:r>
            <a:r>
              <a:rPr lang="en-US" altLang="en-US" dirty="0" smtClean="0">
                <a:latin typeface="Courier New" pitchFamily="49" charset="0"/>
              </a:rPr>
              <a:t>NATURAL</a:t>
            </a:r>
            <a:r>
              <a:rPr lang="en-US" altLang="en-US" dirty="0" smtClean="0">
                <a:latin typeface="Arial" charset="0"/>
              </a:rPr>
              <a:t> </a:t>
            </a:r>
            <a:r>
              <a:rPr lang="en-US" altLang="en-US" dirty="0" smtClean="0">
                <a:latin typeface="Courier New" pitchFamily="49" charset="0"/>
              </a:rPr>
              <a:t>JOIN</a:t>
            </a:r>
            <a:r>
              <a:rPr lang="en-US" altLang="en-US" dirty="0" smtClean="0">
                <a:latin typeface="Arial" charset="0"/>
              </a:rPr>
              <a:t> syntax causes an error.</a:t>
            </a:r>
          </a:p>
          <a:p>
            <a:pPr lvl="1" eaLnBrk="1" hangingPunct="1"/>
            <a:r>
              <a:rPr lang="en-US" altLang="en-US" dirty="0" smtClean="0">
                <a:latin typeface="Arial" charset="0"/>
              </a:rPr>
              <a:t>In the example in the slide, the </a:t>
            </a:r>
            <a:r>
              <a:rPr lang="en-US" altLang="en-US" dirty="0" smtClean="0">
                <a:latin typeface="Courier New" pitchFamily="49" charset="0"/>
                <a:cs typeface="Courier New" pitchFamily="49" charset="0"/>
              </a:rPr>
              <a:t>COUNTRIES</a:t>
            </a:r>
            <a:r>
              <a:rPr lang="en-US" altLang="en-US" dirty="0" smtClean="0">
                <a:latin typeface="Arial" charset="0"/>
              </a:rPr>
              <a:t> table is joined to the </a:t>
            </a:r>
            <a:r>
              <a:rPr lang="en-US" altLang="en-US" dirty="0" smtClean="0">
                <a:latin typeface="Courier New" pitchFamily="49" charset="0"/>
                <a:cs typeface="Courier New" pitchFamily="49" charset="0"/>
              </a:rPr>
              <a:t>LOCATIONS</a:t>
            </a:r>
            <a:r>
              <a:rPr lang="en-US" altLang="en-US" dirty="0" smtClean="0">
                <a:latin typeface="Arial" charset="0"/>
              </a:rPr>
              <a:t> table by the </a:t>
            </a:r>
            <a:r>
              <a:rPr lang="en-US" altLang="en-US" dirty="0" err="1" smtClean="0">
                <a:latin typeface="Courier New" pitchFamily="49" charset="0"/>
                <a:cs typeface="Courier New" pitchFamily="49" charset="0"/>
              </a:rPr>
              <a:t>COUNTRY_ID</a:t>
            </a:r>
            <a:r>
              <a:rPr lang="en-US" altLang="en-US" dirty="0" smtClean="0">
                <a:latin typeface="Arial" charset="0"/>
              </a:rPr>
              <a:t> column, which is the only column of the same name in both tables. If other common columns were present, the join would have used them all</a:t>
            </a:r>
            <a:r>
              <a:rPr lang="en-US" altLang="en-US" dirty="0" smtClean="0">
                <a:latin typeface="Arial" charset="0"/>
              </a:rPr>
              <a:t>.</a:t>
            </a:r>
          </a:p>
          <a:p>
            <a:pPr lvl="1" eaLnBrk="1" hangingPunct="1"/>
            <a:r>
              <a:rPr lang="zh-CN" altLang="en-US" dirty="0" smtClean="0">
                <a:latin typeface="Arial" charset="0"/>
              </a:rPr>
              <a:t>您可以根据具有匹配数据类型和名称的两个表中的列自动连接表。 您可以使用</a:t>
            </a:r>
            <a:r>
              <a:rPr lang="en-US" altLang="zh-CN" dirty="0" smtClean="0">
                <a:latin typeface="Arial" charset="0"/>
              </a:rPr>
              <a:t>NATURAL JOIN</a:t>
            </a:r>
            <a:r>
              <a:rPr lang="zh-CN" altLang="en-US" dirty="0" smtClean="0">
                <a:latin typeface="Arial" charset="0"/>
              </a:rPr>
              <a:t>关键字来执行此操作。</a:t>
            </a:r>
          </a:p>
          <a:p>
            <a:pPr lvl="1" eaLnBrk="1" hangingPunct="1"/>
            <a:r>
              <a:rPr lang="zh-CN" altLang="en-US" dirty="0" smtClean="0">
                <a:latin typeface="Arial" charset="0"/>
              </a:rPr>
              <a:t>注意：连接只能发生在两个表中具有相同名称和数据类型的列上。 如果列的名称相同但数据类型不同，则</a:t>
            </a:r>
            <a:r>
              <a:rPr lang="en-US" altLang="zh-CN" dirty="0" smtClean="0">
                <a:latin typeface="Arial" charset="0"/>
              </a:rPr>
              <a:t>NATURAL JOIN</a:t>
            </a:r>
            <a:r>
              <a:rPr lang="zh-CN" altLang="en-US" dirty="0" smtClean="0">
                <a:latin typeface="Arial" charset="0"/>
              </a:rPr>
              <a:t>语法会导致错误。</a:t>
            </a:r>
          </a:p>
          <a:p>
            <a:pPr lvl="1" eaLnBrk="1" hangingPunct="1"/>
            <a:r>
              <a:rPr lang="zh-CN" altLang="en-US" dirty="0" smtClean="0">
                <a:latin typeface="Arial" charset="0"/>
              </a:rPr>
              <a:t>在幻灯片中的示例中，</a:t>
            </a:r>
            <a:r>
              <a:rPr lang="en-US" altLang="zh-CN" dirty="0" smtClean="0">
                <a:latin typeface="Arial" charset="0"/>
              </a:rPr>
              <a:t>COUNTRIES</a:t>
            </a:r>
            <a:r>
              <a:rPr lang="zh-CN" altLang="en-US" dirty="0" smtClean="0">
                <a:latin typeface="Arial" charset="0"/>
              </a:rPr>
              <a:t>表通过</a:t>
            </a:r>
            <a:r>
              <a:rPr lang="en-US" altLang="zh-CN" dirty="0" err="1" smtClean="0">
                <a:latin typeface="Arial" charset="0"/>
              </a:rPr>
              <a:t>COUNTRY_ID</a:t>
            </a:r>
            <a:r>
              <a:rPr lang="zh-CN" altLang="en-US" dirty="0" smtClean="0">
                <a:latin typeface="Arial" charset="0"/>
              </a:rPr>
              <a:t>列连接到</a:t>
            </a:r>
            <a:r>
              <a:rPr lang="en-US" altLang="zh-CN" dirty="0" smtClean="0">
                <a:latin typeface="Arial" charset="0"/>
              </a:rPr>
              <a:t>LOCATIONS</a:t>
            </a:r>
            <a:r>
              <a:rPr lang="zh-CN" altLang="en-US" dirty="0" smtClean="0">
                <a:latin typeface="Arial" charset="0"/>
              </a:rPr>
              <a:t>表，该列是两个表中唯一同名的列。 如果其他常用列存在，则连接将全部使用它们。</a:t>
            </a:r>
            <a:endParaRPr lang="en-US" altLang="en-US" dirty="0" smtClean="0">
              <a:latin typeface="Arial" charset="0"/>
            </a:endParaRPr>
          </a:p>
        </p:txBody>
      </p:sp>
      <p:sp>
        <p:nvSpPr>
          <p:cNvPr id="62467"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D - </a:t>
            </a:r>
            <a:fld id="{259C7CB3-761B-4C25-A039-AC7326A4B412}" type="slidenum">
              <a:rPr lang="en-US" altLang="en-US" smtClean="0">
                <a:latin typeface="Arial" charset="0"/>
                <a:cs typeface="Arial" charset="0"/>
              </a:rPr>
              <a:t>27</a:t>
            </a:fld>
            <a:endParaRPr lang="en-US" altLang="en-US" smtClean="0">
              <a:latin typeface="Arial" charset="0"/>
              <a:cs typeface="Arial" charset="0"/>
            </a:endParaRPr>
          </a:p>
        </p:txBody>
      </p:sp>
      <p:sp>
        <p:nvSpPr>
          <p:cNvPr id="62468" name="Slide Image Placeholder 6"/>
          <p:cNvSpPr>
            <a:spLocks noGrp="1" noRot="1" noChangeAspect="1" noTextEdit="1"/>
          </p:cNvSpPr>
          <p:nvPr>
            <p:ph type="sldImg"/>
          </p:nvPr>
        </p:nvSpPr>
        <p:spPr>
          <a:ln/>
        </p:spPr>
      </p:sp>
    </p:spTree>
    <p:extLst>
      <p:ext uri="{BB962C8B-B14F-4D97-AF65-F5344CB8AC3E}">
        <p14:creationId xmlns:p14="http://schemas.microsoft.com/office/powerpoint/2010/main" val="149998961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3"/>
          <p:cNvSpPr>
            <a:spLocks noGrp="1" noChangeArrowheads="1"/>
          </p:cNvSpPr>
          <p:nvPr>
            <p:ph type="body" idx="1"/>
          </p:nvPr>
        </p:nvSpPr>
        <p:spPr/>
        <p:txBody>
          <a:bodyPr>
            <a:normAutofit/>
          </a:bodyPr>
          <a:lstStyle/>
          <a:p>
            <a:pPr lvl="1"/>
            <a:r>
              <a:rPr lang="en-US" altLang="en-US" dirty="0" smtClean="0"/>
              <a:t>An </a:t>
            </a:r>
            <a:r>
              <a:rPr lang="en-US" altLang="en-US" b="1" dirty="0" smtClean="0">
                <a:latin typeface="Arial" charset="0"/>
              </a:rPr>
              <a:t> equijoin</a:t>
            </a:r>
            <a:r>
              <a:rPr lang="en-US" altLang="en-US" dirty="0" smtClean="0">
                <a:latin typeface="Arial" charset="0"/>
              </a:rPr>
              <a:t> is a join with a join condition containing an equality operator. An equijoin combines rows that have equivalent values for the specified columns. </a:t>
            </a:r>
            <a:r>
              <a:rPr lang="en-US" altLang="en-US" dirty="0" smtClean="0">
                <a:solidFill>
                  <a:schemeClr val="tx1"/>
                </a:solidFill>
                <a:latin typeface="Arial" charset="0"/>
              </a:rPr>
              <a:t>To determine an employee’s department name, you compare the values in the </a:t>
            </a:r>
            <a:r>
              <a:rPr lang="en-US" altLang="en-US" dirty="0" smtClean="0">
                <a:solidFill>
                  <a:schemeClr val="tx1"/>
                </a:solidFill>
                <a:latin typeface="Courier New" pitchFamily="49" charset="0"/>
              </a:rPr>
              <a:t>DEPARTMENT_ID</a:t>
            </a:r>
            <a:r>
              <a:rPr lang="en-US" altLang="en-US" dirty="0" smtClean="0">
                <a:solidFill>
                  <a:schemeClr val="tx1"/>
                </a:solidFill>
                <a:latin typeface="Arial" charset="0"/>
              </a:rPr>
              <a:t> column in the </a:t>
            </a:r>
            <a:r>
              <a:rPr lang="en-US" altLang="en-US" dirty="0" smtClean="0">
                <a:solidFill>
                  <a:schemeClr val="tx1"/>
                </a:solidFill>
                <a:latin typeface="Courier New" pitchFamily="49" charset="0"/>
              </a:rPr>
              <a:t>EMPLOYEES</a:t>
            </a:r>
            <a:r>
              <a:rPr lang="en-US" altLang="en-US" dirty="0" smtClean="0">
                <a:solidFill>
                  <a:schemeClr val="tx1"/>
                </a:solidFill>
                <a:latin typeface="Arial" charset="0"/>
              </a:rPr>
              <a:t> table with the </a:t>
            </a:r>
            <a:r>
              <a:rPr lang="en-US" altLang="en-US" dirty="0" smtClean="0">
                <a:solidFill>
                  <a:schemeClr val="tx1"/>
                </a:solidFill>
                <a:latin typeface="Courier New" pitchFamily="49" charset="0"/>
              </a:rPr>
              <a:t>DEPARTMENT_ID</a:t>
            </a:r>
            <a:r>
              <a:rPr lang="en-US" altLang="en-US" dirty="0" smtClean="0">
                <a:solidFill>
                  <a:schemeClr val="tx1"/>
                </a:solidFill>
                <a:latin typeface="Arial" charset="0"/>
              </a:rPr>
              <a:t> values in the </a:t>
            </a:r>
            <a:r>
              <a:rPr lang="en-US" altLang="en-US" dirty="0" smtClean="0">
                <a:solidFill>
                  <a:schemeClr val="tx1"/>
                </a:solidFill>
                <a:latin typeface="Courier New" pitchFamily="49" charset="0"/>
              </a:rPr>
              <a:t>DEPARTMENTS</a:t>
            </a:r>
            <a:r>
              <a:rPr lang="en-US" altLang="en-US" dirty="0" smtClean="0">
                <a:solidFill>
                  <a:schemeClr val="tx1"/>
                </a:solidFill>
                <a:latin typeface="Arial" charset="0"/>
              </a:rPr>
              <a:t> table. The relationship between the </a:t>
            </a:r>
            <a:r>
              <a:rPr lang="en-US" altLang="en-US" dirty="0" smtClean="0">
                <a:solidFill>
                  <a:schemeClr val="tx1"/>
                </a:solidFill>
                <a:latin typeface="Courier New" pitchFamily="49" charset="0"/>
              </a:rPr>
              <a:t>EMPLOYEES</a:t>
            </a:r>
            <a:r>
              <a:rPr lang="en-US" altLang="en-US" dirty="0" smtClean="0">
                <a:solidFill>
                  <a:schemeClr val="tx1"/>
                </a:solidFill>
                <a:latin typeface="Arial" charset="0"/>
              </a:rPr>
              <a:t> and </a:t>
            </a:r>
            <a:r>
              <a:rPr lang="en-US" altLang="en-US" dirty="0" smtClean="0">
                <a:solidFill>
                  <a:schemeClr val="tx1"/>
                </a:solidFill>
                <a:latin typeface="Courier New" pitchFamily="49" charset="0"/>
              </a:rPr>
              <a:t>DEPARTMENTS</a:t>
            </a:r>
            <a:r>
              <a:rPr lang="en-US" altLang="en-US" dirty="0" smtClean="0">
                <a:solidFill>
                  <a:schemeClr val="tx1"/>
                </a:solidFill>
                <a:latin typeface="Arial" charset="0"/>
              </a:rPr>
              <a:t> tables is an </a:t>
            </a:r>
            <a:r>
              <a:rPr lang="en-US" altLang="en-US" i="1" dirty="0" smtClean="0">
                <a:solidFill>
                  <a:schemeClr val="tx1"/>
                </a:solidFill>
                <a:latin typeface="Arial" charset="0"/>
              </a:rPr>
              <a:t>equijoin</a:t>
            </a:r>
            <a:r>
              <a:rPr lang="en-US" altLang="en-US" dirty="0" smtClean="0">
                <a:latin typeface="Arial" charset="0"/>
              </a:rPr>
              <a:t>;</a:t>
            </a:r>
            <a:r>
              <a:rPr lang="en-US" altLang="en-US" i="1" dirty="0" smtClean="0">
                <a:solidFill>
                  <a:schemeClr val="tx1"/>
                </a:solidFill>
                <a:latin typeface="Arial" charset="0"/>
              </a:rPr>
              <a:t> </a:t>
            </a:r>
            <a:r>
              <a:rPr lang="en-US" altLang="en-US" dirty="0" smtClean="0">
                <a:solidFill>
                  <a:schemeClr val="tx1"/>
                </a:solidFill>
                <a:latin typeface="Arial" charset="0"/>
              </a:rPr>
              <a:t>that is, values in the </a:t>
            </a:r>
            <a:r>
              <a:rPr lang="en-US" altLang="en-US" dirty="0" smtClean="0">
                <a:solidFill>
                  <a:schemeClr val="tx1"/>
                </a:solidFill>
                <a:latin typeface="Courier New" pitchFamily="49" charset="0"/>
              </a:rPr>
              <a:t>DEPARTMENT_ID</a:t>
            </a:r>
            <a:r>
              <a:rPr lang="en-US" altLang="en-US" dirty="0" smtClean="0">
                <a:solidFill>
                  <a:schemeClr val="tx1"/>
                </a:solidFill>
                <a:latin typeface="Arial" charset="0"/>
              </a:rPr>
              <a:t> column in both tables must be equal. Often, this type of join involves primary and foreign key complements.</a:t>
            </a:r>
            <a:endParaRPr lang="en-US" altLang="en-US" dirty="0" smtClean="0"/>
          </a:p>
          <a:p>
            <a:pPr lvl="1"/>
            <a:r>
              <a:rPr lang="en-US" altLang="en-US" b="1" dirty="0" smtClean="0"/>
              <a:t>Note: </a:t>
            </a:r>
            <a:r>
              <a:rPr lang="en-US" altLang="en-US" dirty="0" smtClean="0"/>
              <a:t>Equijoins are also called </a:t>
            </a:r>
            <a:r>
              <a:rPr lang="en-US" altLang="en-US" i="1" dirty="0" smtClean="0"/>
              <a:t>simple joins</a:t>
            </a:r>
            <a:r>
              <a:rPr lang="en-US" altLang="en-US" dirty="0" smtClean="0"/>
              <a:t>.</a:t>
            </a:r>
          </a:p>
          <a:p>
            <a:pPr lvl="1"/>
            <a:r>
              <a:rPr lang="en-US" altLang="en-US" dirty="0" smtClean="0"/>
              <a:t>equijoin</a:t>
            </a:r>
            <a:r>
              <a:rPr lang="zh-CN" altLang="en-US" dirty="0" smtClean="0"/>
              <a:t>是具有包含相等运算符的连接条件的连接。 </a:t>
            </a:r>
            <a:r>
              <a:rPr lang="en-US" altLang="en-US" dirty="0" smtClean="0"/>
              <a:t>equijoin</a:t>
            </a:r>
            <a:r>
              <a:rPr lang="zh-CN" altLang="en-US" dirty="0" smtClean="0"/>
              <a:t>组合具有指定列的等效值的行。 要确定员工的部门名称，请将</a:t>
            </a:r>
            <a:r>
              <a:rPr lang="en-US" altLang="en-US" dirty="0" smtClean="0"/>
              <a:t>EMPLOYEES</a:t>
            </a:r>
            <a:r>
              <a:rPr lang="zh-CN" altLang="en-US" dirty="0" smtClean="0"/>
              <a:t>表中的</a:t>
            </a:r>
            <a:r>
              <a:rPr lang="en-US" altLang="en-US" dirty="0" err="1" smtClean="0"/>
              <a:t>DEPARTMENT_ID</a:t>
            </a:r>
            <a:r>
              <a:rPr lang="zh-CN" altLang="en-US" dirty="0" smtClean="0"/>
              <a:t>列中的值与</a:t>
            </a:r>
            <a:r>
              <a:rPr lang="en-US" altLang="en-US" dirty="0" smtClean="0"/>
              <a:t>DEPARTMENTS</a:t>
            </a:r>
            <a:r>
              <a:rPr lang="zh-CN" altLang="en-US" dirty="0" smtClean="0"/>
              <a:t>表中的</a:t>
            </a:r>
            <a:r>
              <a:rPr lang="en-US" altLang="en-US" dirty="0" err="1" smtClean="0"/>
              <a:t>DEPARTMENT_ID</a:t>
            </a:r>
            <a:r>
              <a:rPr lang="zh-CN" altLang="en-US" dirty="0" smtClean="0"/>
              <a:t>值进行比较。 员工和部门表之间的关系是等价的</a:t>
            </a:r>
            <a:r>
              <a:rPr lang="en-US" altLang="zh-CN" dirty="0" smtClean="0"/>
              <a:t>; </a:t>
            </a:r>
            <a:r>
              <a:rPr lang="zh-CN" altLang="en-US" dirty="0" smtClean="0"/>
              <a:t>也就是说，两个表中的</a:t>
            </a:r>
            <a:r>
              <a:rPr lang="en-US" altLang="en-US" dirty="0" err="1" smtClean="0"/>
              <a:t>DEPARTMENT_ID</a:t>
            </a:r>
            <a:r>
              <a:rPr lang="zh-CN" altLang="en-US" dirty="0" smtClean="0"/>
              <a:t>列中的值必须相等。 通常，这种类型的连接涉及主要和外部的关键互补。</a:t>
            </a:r>
          </a:p>
          <a:p>
            <a:pPr lvl="1"/>
            <a:r>
              <a:rPr lang="zh-CN" altLang="en-US" dirty="0" smtClean="0"/>
              <a:t>注意：</a:t>
            </a:r>
            <a:r>
              <a:rPr lang="en-US" altLang="en-US" dirty="0" smtClean="0"/>
              <a:t>Equijoins</a:t>
            </a:r>
            <a:r>
              <a:rPr lang="zh-CN" altLang="en-US" dirty="0" smtClean="0"/>
              <a:t>也称为简单连接。</a:t>
            </a:r>
            <a:endParaRPr lang="en-US" altLang="en-US" dirty="0" smtClean="0"/>
          </a:p>
        </p:txBody>
      </p:sp>
      <p:sp>
        <p:nvSpPr>
          <p:cNvPr id="64515" name="Footer Placeholder 4"/>
          <p:cNvSpPr>
            <a:spLocks noGrp="1"/>
          </p:cNvSpPr>
          <p:nvPr>
            <p:ph type="ftr" sz="quarter" idx="4"/>
          </p:nvPr>
        </p:nvSpPr>
        <p:spPr/>
        <p:txBody>
          <a:bodyPr/>
          <a:lstStyle/>
          <a:p>
            <a:r>
              <a:rPr lang="en-US" altLang="en-US" smtClean="0"/>
              <a:t>Oracle Database 12</a:t>
            </a:r>
            <a:r>
              <a:rPr lang="en-US" altLang="en-US" i="1" smtClean="0"/>
              <a:t>c</a:t>
            </a:r>
            <a:r>
              <a:rPr lang="en-US" altLang="en-US" smtClean="0"/>
              <a:t> R2: SQL Workshop I   D - </a:t>
            </a:r>
            <a:fld id="{8C86414D-2BA2-4889-97D1-68E1EA63DE9C}" type="slidenum">
              <a:rPr lang="en-US" altLang="en-US" smtClean="0"/>
              <a:t>28</a:t>
            </a:fld>
            <a:endParaRPr lang="en-US" altLang="en-US" smtClean="0"/>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137058150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3"/>
          <p:cNvSpPr>
            <a:spLocks noGrp="1" noChangeArrowheads="1"/>
          </p:cNvSpPr>
          <p:nvPr>
            <p:ph type="body" idx="1"/>
          </p:nvPr>
        </p:nvSpPr>
        <p:spPr>
          <a:noFill/>
          <a:ln/>
        </p:spPr>
        <p:txBody>
          <a:bodyPr/>
          <a:lstStyle/>
          <a:p>
            <a:pPr lvl="1" eaLnBrk="1" hangingPunct="1"/>
            <a:r>
              <a:rPr lang="en-US" altLang="en-US" dirty="0" smtClean="0">
                <a:solidFill>
                  <a:schemeClr val="tx1"/>
                </a:solidFill>
                <a:latin typeface="Arial" charset="0"/>
              </a:rPr>
              <a:t>In the example in the slide:</a:t>
            </a:r>
          </a:p>
          <a:p>
            <a:pPr lvl="2" eaLnBrk="1" hangingPunct="1"/>
            <a:r>
              <a:rPr lang="en-US" altLang="en-US" b="1" dirty="0" smtClean="0">
                <a:solidFill>
                  <a:schemeClr val="tx1"/>
                </a:solidFill>
                <a:latin typeface="Arial" charset="0"/>
              </a:rPr>
              <a:t>The </a:t>
            </a:r>
            <a:r>
              <a:rPr lang="en-US" altLang="en-US" b="1" dirty="0" smtClean="0">
                <a:solidFill>
                  <a:schemeClr val="tx1"/>
                </a:solidFill>
                <a:latin typeface="Courier New" pitchFamily="49" charset="0"/>
              </a:rPr>
              <a:t>SELECT</a:t>
            </a:r>
            <a:r>
              <a:rPr lang="en-US" altLang="en-US" b="1" dirty="0" smtClean="0">
                <a:solidFill>
                  <a:schemeClr val="tx1"/>
                </a:solidFill>
                <a:latin typeface="Arial" charset="0"/>
              </a:rPr>
              <a:t> clause specifies the column names to retrieve:</a:t>
            </a:r>
          </a:p>
          <a:p>
            <a:pPr lvl="3" eaLnBrk="1" hangingPunct="1"/>
            <a:r>
              <a:rPr lang="en-US" altLang="en-US" dirty="0" smtClean="0">
                <a:solidFill>
                  <a:schemeClr val="tx1"/>
                </a:solidFill>
                <a:latin typeface="Arial" charset="0"/>
              </a:rPr>
              <a:t>Employee last name, employee ID, and department ID, which are columns in the </a:t>
            </a:r>
            <a:r>
              <a:rPr lang="en-US" altLang="en-US" dirty="0" smtClean="0">
                <a:solidFill>
                  <a:schemeClr val="tx1"/>
                </a:solidFill>
                <a:latin typeface="Courier New" pitchFamily="49" charset="0"/>
              </a:rPr>
              <a:t>EMPLOYEES</a:t>
            </a:r>
            <a:r>
              <a:rPr lang="en-US" altLang="en-US" dirty="0" smtClean="0">
                <a:solidFill>
                  <a:schemeClr val="tx1"/>
                </a:solidFill>
                <a:latin typeface="Arial" charset="0"/>
              </a:rPr>
              <a:t> table</a:t>
            </a:r>
          </a:p>
          <a:p>
            <a:pPr lvl="3" eaLnBrk="1" hangingPunct="1"/>
            <a:r>
              <a:rPr lang="en-US" altLang="en-US" dirty="0" smtClean="0">
                <a:solidFill>
                  <a:schemeClr val="tx1"/>
                </a:solidFill>
                <a:latin typeface="Arial" charset="0"/>
              </a:rPr>
              <a:t>Department ID and location ID, which are columns in the </a:t>
            </a:r>
            <a:r>
              <a:rPr lang="en-US" altLang="en-US" dirty="0" smtClean="0">
                <a:solidFill>
                  <a:schemeClr val="tx1"/>
                </a:solidFill>
                <a:latin typeface="Courier New" pitchFamily="49" charset="0"/>
              </a:rPr>
              <a:t>DEPARTMENTS</a:t>
            </a:r>
            <a:r>
              <a:rPr lang="en-US" altLang="en-US" dirty="0" smtClean="0">
                <a:solidFill>
                  <a:schemeClr val="tx1"/>
                </a:solidFill>
                <a:latin typeface="Arial" charset="0"/>
              </a:rPr>
              <a:t> table</a:t>
            </a:r>
          </a:p>
          <a:p>
            <a:pPr lvl="2" eaLnBrk="1" hangingPunct="1"/>
            <a:r>
              <a:rPr lang="en-US" altLang="en-US" b="1" dirty="0" smtClean="0">
                <a:solidFill>
                  <a:schemeClr val="tx1"/>
                </a:solidFill>
                <a:latin typeface="Arial" charset="0"/>
              </a:rPr>
              <a:t>The </a:t>
            </a:r>
            <a:r>
              <a:rPr lang="en-US" altLang="en-US" b="1" dirty="0" smtClean="0">
                <a:solidFill>
                  <a:schemeClr val="tx1"/>
                </a:solidFill>
                <a:latin typeface="Courier New" pitchFamily="49" charset="0"/>
              </a:rPr>
              <a:t>FROM</a:t>
            </a:r>
            <a:r>
              <a:rPr lang="en-US" altLang="en-US" b="1" dirty="0" smtClean="0">
                <a:solidFill>
                  <a:schemeClr val="tx1"/>
                </a:solidFill>
                <a:latin typeface="Arial" charset="0"/>
              </a:rPr>
              <a:t> clause specifies the two tables that the database must access:</a:t>
            </a:r>
          </a:p>
          <a:p>
            <a:pPr lvl="3" eaLnBrk="1" hangingPunct="1"/>
            <a:r>
              <a:rPr lang="en-US" altLang="en-US" dirty="0" smtClean="0">
                <a:solidFill>
                  <a:schemeClr val="tx1"/>
                </a:solidFill>
                <a:latin typeface="Courier New" pitchFamily="49" charset="0"/>
              </a:rPr>
              <a:t>EMPLOYEES</a:t>
            </a:r>
            <a:r>
              <a:rPr lang="en-US" altLang="en-US" dirty="0" smtClean="0">
                <a:solidFill>
                  <a:schemeClr val="tx1"/>
                </a:solidFill>
                <a:latin typeface="Arial" charset="0"/>
              </a:rPr>
              <a:t> table</a:t>
            </a:r>
          </a:p>
          <a:p>
            <a:pPr lvl="3" eaLnBrk="1" hangingPunct="1"/>
            <a:r>
              <a:rPr lang="en-US" altLang="en-US" dirty="0" smtClean="0">
                <a:solidFill>
                  <a:schemeClr val="tx1"/>
                </a:solidFill>
                <a:latin typeface="Courier New" pitchFamily="49" charset="0"/>
              </a:rPr>
              <a:t>DEPARTMENTS</a:t>
            </a:r>
            <a:r>
              <a:rPr lang="en-US" altLang="en-US" dirty="0" smtClean="0">
                <a:solidFill>
                  <a:schemeClr val="tx1"/>
                </a:solidFill>
                <a:latin typeface="Arial" charset="0"/>
              </a:rPr>
              <a:t> table</a:t>
            </a:r>
          </a:p>
          <a:p>
            <a:pPr lvl="2" eaLnBrk="1" hangingPunct="1"/>
            <a:r>
              <a:rPr lang="en-US" altLang="en-US" b="1" dirty="0" smtClean="0">
                <a:solidFill>
                  <a:schemeClr val="tx1"/>
                </a:solidFill>
                <a:latin typeface="Arial" charset="0"/>
              </a:rPr>
              <a:t>The </a:t>
            </a:r>
            <a:r>
              <a:rPr lang="en-US" altLang="en-US" b="1" dirty="0" smtClean="0">
                <a:solidFill>
                  <a:schemeClr val="tx1"/>
                </a:solidFill>
                <a:latin typeface="Courier New" pitchFamily="49" charset="0"/>
              </a:rPr>
              <a:t>WHERE</a:t>
            </a:r>
            <a:r>
              <a:rPr lang="en-US" altLang="en-US" dirty="0" smtClean="0">
                <a:latin typeface="Arial" charset="0"/>
              </a:rPr>
              <a:t> </a:t>
            </a:r>
            <a:r>
              <a:rPr lang="en-US" altLang="en-US" b="1" dirty="0" smtClean="0">
                <a:solidFill>
                  <a:schemeClr val="tx1"/>
                </a:solidFill>
                <a:latin typeface="Arial" charset="0"/>
              </a:rPr>
              <a:t>clause specifies how the tables are to be joined:</a:t>
            </a:r>
          </a:p>
          <a:p>
            <a:pPr lvl="4" eaLnBrk="1" hangingPunct="1"/>
            <a:r>
              <a:rPr lang="en-US" altLang="en-US" dirty="0" err="1" smtClean="0">
                <a:solidFill>
                  <a:schemeClr val="tx1"/>
                </a:solidFill>
              </a:rPr>
              <a:t>e.department_id</a:t>
            </a:r>
            <a:r>
              <a:rPr lang="en-US" altLang="en-US" dirty="0" smtClean="0">
                <a:solidFill>
                  <a:schemeClr val="tx1"/>
                </a:solidFill>
              </a:rPr>
              <a:t> = </a:t>
            </a:r>
            <a:r>
              <a:rPr lang="en-US" altLang="en-US" dirty="0" err="1" smtClean="0">
                <a:solidFill>
                  <a:schemeClr val="tx1"/>
                </a:solidFill>
              </a:rPr>
              <a:t>d.department_id</a:t>
            </a:r>
            <a:endParaRPr lang="en-US" altLang="en-US" dirty="0" smtClean="0">
              <a:solidFill>
                <a:schemeClr val="tx1"/>
              </a:solidFill>
            </a:endParaRPr>
          </a:p>
          <a:p>
            <a:pPr lvl="1" eaLnBrk="1" hangingPunct="1"/>
            <a:r>
              <a:rPr lang="en-US" altLang="en-US" dirty="0" smtClean="0">
                <a:solidFill>
                  <a:schemeClr val="tx1"/>
                </a:solidFill>
                <a:latin typeface="Arial" charset="0"/>
              </a:rPr>
              <a:t>Because the </a:t>
            </a:r>
            <a:r>
              <a:rPr lang="en-US" altLang="en-US" dirty="0" err="1" smtClean="0">
                <a:solidFill>
                  <a:schemeClr val="tx1"/>
                </a:solidFill>
                <a:latin typeface="Courier New" pitchFamily="49" charset="0"/>
              </a:rPr>
              <a:t>DEPARTMENT_ID</a:t>
            </a:r>
            <a:r>
              <a:rPr lang="en-US" altLang="en-US" dirty="0" smtClean="0">
                <a:solidFill>
                  <a:schemeClr val="tx1"/>
                </a:solidFill>
                <a:latin typeface="Arial" charset="0"/>
              </a:rPr>
              <a:t> column is common to both tables, it must be prefixed with the table alias to avoid ambiguity. Other columns that are not present in both the tables need not be qualified by a table alias, but it is recommended for better performance.</a:t>
            </a:r>
            <a:endParaRPr lang="en-US" altLang="en-US" dirty="0" smtClean="0">
              <a:latin typeface="Arial" charset="0"/>
            </a:endParaRPr>
          </a:p>
          <a:p>
            <a:pPr lvl="1" eaLnBrk="1" hangingPunct="1"/>
            <a:r>
              <a:rPr lang="en-US" altLang="en-US" b="1" dirty="0" smtClean="0">
                <a:latin typeface="Arial" charset="0"/>
              </a:rPr>
              <a:t>Note:</a:t>
            </a:r>
            <a:r>
              <a:rPr lang="en-US" altLang="en-US" dirty="0" smtClean="0">
                <a:latin typeface="Arial" charset="0"/>
              </a:rPr>
              <a:t> When you use the Execute Statement icon to run the query, SQL Developer suffixes a “_1” to differentiate between the two </a:t>
            </a:r>
            <a:r>
              <a:rPr lang="en-US" altLang="en-US" dirty="0" err="1" smtClean="0">
                <a:latin typeface="Courier New" pitchFamily="49" charset="0"/>
              </a:rPr>
              <a:t>DEPARTMENT_ID</a:t>
            </a:r>
            <a:r>
              <a:rPr lang="en-US" altLang="en-US" dirty="0" err="1" smtClean="0">
                <a:latin typeface="Arial" charset="0"/>
              </a:rPr>
              <a:t>s</a:t>
            </a:r>
            <a:r>
              <a:rPr lang="en-US" altLang="en-US" dirty="0" smtClean="0">
                <a:latin typeface="Arial" charset="0"/>
              </a:rPr>
              <a:t>.</a:t>
            </a:r>
          </a:p>
          <a:p>
            <a:pPr lvl="1" eaLnBrk="1" hangingPunct="1"/>
            <a:r>
              <a:rPr lang="zh-CN" altLang="en-US" dirty="0" smtClean="0">
                <a:latin typeface="Arial" charset="0"/>
              </a:rPr>
              <a:t>在幻灯片中的示例中：</a:t>
            </a:r>
          </a:p>
          <a:p>
            <a:pPr marL="323823" lvl="1" indent="-171450" eaLnBrk="1" hangingPunct="1">
              <a:buFont typeface="Arial" panose="020B0604020202020204" pitchFamily="34" charset="0"/>
              <a:buChar char="•"/>
            </a:pPr>
            <a:r>
              <a:rPr lang="en-US" altLang="en-US" dirty="0" smtClean="0">
                <a:latin typeface="Arial" charset="0"/>
              </a:rPr>
              <a:t>SELECT</a:t>
            </a:r>
            <a:r>
              <a:rPr lang="zh-CN" altLang="en-US" dirty="0" smtClean="0">
                <a:latin typeface="Arial" charset="0"/>
              </a:rPr>
              <a:t>子句指定要检索的列名称：</a:t>
            </a:r>
          </a:p>
          <a:p>
            <a:pPr marL="780943" lvl="2" indent="-171450" eaLnBrk="1" hangingPunct="1">
              <a:buFont typeface="Arial" panose="020B0604020202020204" pitchFamily="34" charset="0"/>
              <a:buChar char="•"/>
            </a:pPr>
            <a:r>
              <a:rPr lang="zh-CN" altLang="en-US" dirty="0" smtClean="0">
                <a:latin typeface="Arial" charset="0"/>
              </a:rPr>
              <a:t>员工姓氏，员工</a:t>
            </a:r>
            <a:r>
              <a:rPr lang="en-US" altLang="en-US" dirty="0" smtClean="0">
                <a:latin typeface="Arial" charset="0"/>
              </a:rPr>
              <a:t>ID</a:t>
            </a:r>
            <a:r>
              <a:rPr lang="zh-CN" altLang="en-US" dirty="0" smtClean="0">
                <a:latin typeface="Arial" charset="0"/>
              </a:rPr>
              <a:t>和部门</a:t>
            </a:r>
            <a:r>
              <a:rPr lang="en-US" altLang="en-US" dirty="0" smtClean="0">
                <a:latin typeface="Arial" charset="0"/>
              </a:rPr>
              <a:t>ID，</a:t>
            </a:r>
            <a:r>
              <a:rPr lang="zh-CN" altLang="en-US" dirty="0" smtClean="0">
                <a:latin typeface="Arial" charset="0"/>
              </a:rPr>
              <a:t>这是</a:t>
            </a:r>
            <a:r>
              <a:rPr lang="en-US" altLang="en-US" dirty="0" smtClean="0">
                <a:latin typeface="Arial" charset="0"/>
              </a:rPr>
              <a:t>EMPLOYEES</a:t>
            </a:r>
            <a:r>
              <a:rPr lang="zh-CN" altLang="en-US" dirty="0" smtClean="0">
                <a:latin typeface="Arial" charset="0"/>
              </a:rPr>
              <a:t>表中的列</a:t>
            </a:r>
          </a:p>
          <a:p>
            <a:pPr marL="780943" lvl="2" indent="-171450" eaLnBrk="1" hangingPunct="1">
              <a:buFont typeface="Arial" panose="020B0604020202020204" pitchFamily="34" charset="0"/>
              <a:buChar char="•"/>
            </a:pPr>
            <a:r>
              <a:rPr lang="zh-CN" altLang="en-US" dirty="0" smtClean="0">
                <a:latin typeface="Arial" charset="0"/>
              </a:rPr>
              <a:t>部门</a:t>
            </a:r>
            <a:r>
              <a:rPr lang="en-US" altLang="en-US" dirty="0" smtClean="0">
                <a:latin typeface="Arial" charset="0"/>
              </a:rPr>
              <a:t>ID</a:t>
            </a:r>
            <a:r>
              <a:rPr lang="zh-CN" altLang="en-US" dirty="0" smtClean="0">
                <a:latin typeface="Arial" charset="0"/>
              </a:rPr>
              <a:t>和位置</a:t>
            </a:r>
            <a:r>
              <a:rPr lang="en-US" altLang="en-US" dirty="0" smtClean="0">
                <a:latin typeface="Arial" charset="0"/>
              </a:rPr>
              <a:t>ID，</a:t>
            </a:r>
            <a:r>
              <a:rPr lang="zh-CN" altLang="en-US" dirty="0" smtClean="0">
                <a:latin typeface="Arial" charset="0"/>
              </a:rPr>
              <a:t>这是</a:t>
            </a:r>
            <a:r>
              <a:rPr lang="en-US" altLang="en-US" dirty="0" smtClean="0">
                <a:latin typeface="Arial" charset="0"/>
              </a:rPr>
              <a:t>DEPARTMENTS</a:t>
            </a:r>
            <a:r>
              <a:rPr lang="zh-CN" altLang="en-US" dirty="0" smtClean="0">
                <a:latin typeface="Arial" charset="0"/>
              </a:rPr>
              <a:t>表中的列</a:t>
            </a:r>
          </a:p>
          <a:p>
            <a:pPr marL="323823" lvl="1" indent="-171450" eaLnBrk="1" hangingPunct="1">
              <a:buFont typeface="Arial" panose="020B0604020202020204" pitchFamily="34" charset="0"/>
              <a:buChar char="•"/>
            </a:pPr>
            <a:r>
              <a:rPr lang="en-US" altLang="en-US" dirty="0" smtClean="0">
                <a:latin typeface="Arial" charset="0"/>
              </a:rPr>
              <a:t>FROM</a:t>
            </a:r>
            <a:r>
              <a:rPr lang="zh-CN" altLang="en-US" dirty="0" smtClean="0">
                <a:latin typeface="Arial" charset="0"/>
              </a:rPr>
              <a:t>子句指定数据库必须访问的两个表：</a:t>
            </a:r>
          </a:p>
          <a:p>
            <a:pPr lvl="3" eaLnBrk="1" hangingPunct="1"/>
            <a:r>
              <a:rPr lang="en-US" altLang="en-US" dirty="0" smtClean="0">
                <a:latin typeface="Arial" charset="0"/>
              </a:rPr>
              <a:t>EMPLOYEES</a:t>
            </a:r>
            <a:r>
              <a:rPr lang="zh-CN" altLang="en-US" dirty="0" smtClean="0">
                <a:latin typeface="Arial" charset="0"/>
              </a:rPr>
              <a:t>表</a:t>
            </a:r>
          </a:p>
          <a:p>
            <a:pPr lvl="3" eaLnBrk="1" hangingPunct="1"/>
            <a:r>
              <a:rPr lang="en-US" altLang="en-US" dirty="0" smtClean="0">
                <a:latin typeface="Arial" charset="0"/>
              </a:rPr>
              <a:t>DEPARTMENTS</a:t>
            </a:r>
            <a:r>
              <a:rPr lang="zh-CN" altLang="en-US" dirty="0" smtClean="0">
                <a:latin typeface="Arial" charset="0"/>
              </a:rPr>
              <a:t>表</a:t>
            </a:r>
          </a:p>
          <a:p>
            <a:pPr marL="323823" lvl="1" indent="-171450" eaLnBrk="1" hangingPunct="1">
              <a:buFont typeface="Arial" panose="020B0604020202020204" pitchFamily="34" charset="0"/>
              <a:buChar char="•"/>
            </a:pPr>
            <a:r>
              <a:rPr lang="en-US" altLang="en-US" dirty="0" smtClean="0">
                <a:latin typeface="Arial" charset="0"/>
              </a:rPr>
              <a:t>WHERE</a:t>
            </a:r>
            <a:r>
              <a:rPr lang="zh-CN" altLang="en-US" dirty="0" smtClean="0">
                <a:latin typeface="Arial" charset="0"/>
              </a:rPr>
              <a:t>子句指定如何连接表：</a:t>
            </a:r>
          </a:p>
          <a:p>
            <a:pPr lvl="1" eaLnBrk="1" hangingPunct="1"/>
            <a:r>
              <a:rPr lang="en-US" altLang="en-US" dirty="0" err="1" smtClean="0">
                <a:latin typeface="Arial" charset="0"/>
              </a:rPr>
              <a:t>e.department_id</a:t>
            </a:r>
            <a:r>
              <a:rPr lang="en-US" altLang="en-US" dirty="0" smtClean="0">
                <a:latin typeface="Arial" charset="0"/>
              </a:rPr>
              <a:t> = </a:t>
            </a:r>
            <a:r>
              <a:rPr lang="en-US" altLang="en-US" dirty="0" err="1" smtClean="0">
                <a:latin typeface="Arial" charset="0"/>
              </a:rPr>
              <a:t>d.department_id</a:t>
            </a:r>
            <a:endParaRPr lang="en-US" altLang="en-US" dirty="0" smtClean="0">
              <a:latin typeface="Arial" charset="0"/>
            </a:endParaRPr>
          </a:p>
          <a:p>
            <a:pPr lvl="1" eaLnBrk="1" hangingPunct="1"/>
            <a:r>
              <a:rPr lang="zh-CN" altLang="en-US" dirty="0" smtClean="0">
                <a:latin typeface="Arial" charset="0"/>
              </a:rPr>
              <a:t>因为</a:t>
            </a:r>
            <a:r>
              <a:rPr lang="en-US" altLang="en-US" dirty="0" err="1" smtClean="0">
                <a:latin typeface="Arial" charset="0"/>
              </a:rPr>
              <a:t>DEPARTMENT_ID</a:t>
            </a:r>
            <a:r>
              <a:rPr lang="zh-CN" altLang="en-US" dirty="0" smtClean="0">
                <a:latin typeface="Arial" charset="0"/>
              </a:rPr>
              <a:t>列对于两个表都是通用的，所以它必须以表别名为前缀，以避免模糊。 两个表中不存在的其他列不需要由表别名限定，但建议使用更好的性能。</a:t>
            </a:r>
          </a:p>
          <a:p>
            <a:pPr lvl="1" eaLnBrk="1" hangingPunct="1"/>
            <a:r>
              <a:rPr lang="zh-CN" altLang="en-US" dirty="0" smtClean="0">
                <a:latin typeface="Arial" charset="0"/>
              </a:rPr>
              <a:t>注意：使用</a:t>
            </a:r>
            <a:r>
              <a:rPr lang="en-US" altLang="en-US" dirty="0" smtClean="0">
                <a:latin typeface="Arial" charset="0"/>
              </a:rPr>
              <a:t>Execute Statement</a:t>
            </a:r>
            <a:r>
              <a:rPr lang="zh-CN" altLang="en-US" dirty="0" smtClean="0">
                <a:latin typeface="Arial" charset="0"/>
              </a:rPr>
              <a:t>图标运行查询时，</a:t>
            </a:r>
            <a:r>
              <a:rPr lang="en-US" altLang="en-US" dirty="0" smtClean="0">
                <a:latin typeface="Arial" charset="0"/>
              </a:rPr>
              <a:t>SQL Developer</a:t>
            </a:r>
            <a:r>
              <a:rPr lang="zh-CN" altLang="en-US" dirty="0" smtClean="0">
                <a:latin typeface="Arial" charset="0"/>
              </a:rPr>
              <a:t>后缀“</a:t>
            </a:r>
            <a:r>
              <a:rPr lang="en-US" altLang="zh-CN" dirty="0" smtClean="0">
                <a:latin typeface="Arial" charset="0"/>
              </a:rPr>
              <a:t>_1”</a:t>
            </a:r>
            <a:r>
              <a:rPr lang="zh-CN" altLang="en-US" dirty="0" smtClean="0">
                <a:latin typeface="Arial" charset="0"/>
              </a:rPr>
              <a:t>以区分两个</a:t>
            </a:r>
            <a:r>
              <a:rPr lang="en-US" altLang="en-US" dirty="0" err="1" smtClean="0">
                <a:latin typeface="Arial" charset="0"/>
              </a:rPr>
              <a:t>DEPARTMENT_ID</a:t>
            </a:r>
            <a:r>
              <a:rPr lang="en-US" altLang="en-US" dirty="0" smtClean="0">
                <a:latin typeface="Arial" charset="0"/>
              </a:rPr>
              <a:t>。</a:t>
            </a:r>
            <a:endParaRPr lang="en-US" altLang="en-US" dirty="0" smtClean="0">
              <a:latin typeface="Arial" charset="0"/>
            </a:endParaRPr>
          </a:p>
        </p:txBody>
      </p:sp>
      <p:sp>
        <p:nvSpPr>
          <p:cNvPr id="66563"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D - </a:t>
            </a:r>
            <a:fld id="{A6857E3E-D382-459A-8CF5-585DECB2E8F9}" type="slidenum">
              <a:rPr lang="en-US" altLang="en-US" smtClean="0">
                <a:latin typeface="Arial" charset="0"/>
                <a:cs typeface="Arial" charset="0"/>
              </a:rPr>
              <a:t>29</a:t>
            </a:fld>
            <a:endParaRPr lang="en-US" altLang="en-US" smtClean="0">
              <a:latin typeface="Arial" charset="0"/>
              <a:cs typeface="Arial" charset="0"/>
            </a:endParaRPr>
          </a:p>
        </p:txBody>
      </p:sp>
      <p:sp>
        <p:nvSpPr>
          <p:cNvPr id="66564" name="Slide Image Placeholder 6"/>
          <p:cNvSpPr>
            <a:spLocks noGrp="1" noRot="1" noChangeAspect="1" noTextEdit="1"/>
          </p:cNvSpPr>
          <p:nvPr>
            <p:ph type="sldImg"/>
          </p:nvPr>
        </p:nvSpPr>
        <p:spPr>
          <a:ln/>
        </p:spPr>
      </p:sp>
    </p:spTree>
    <p:extLst>
      <p:ext uri="{BB962C8B-B14F-4D97-AF65-F5344CB8AC3E}">
        <p14:creationId xmlns:p14="http://schemas.microsoft.com/office/powerpoint/2010/main" val="36293201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Notes Placeholder 2"/>
          <p:cNvSpPr>
            <a:spLocks noGrp="1"/>
          </p:cNvSpPr>
          <p:nvPr>
            <p:ph type="body" idx="1"/>
          </p:nvPr>
        </p:nvSpPr>
        <p:spPr>
          <a:noFill/>
          <a:ln/>
        </p:spPr>
        <p:txBody>
          <a:bodyPr/>
          <a:lstStyle/>
          <a:p>
            <a:pPr lvl="1" eaLnBrk="1" hangingPunct="1">
              <a:spcBef>
                <a:spcPts val="50"/>
              </a:spcBef>
            </a:pPr>
            <a:r>
              <a:rPr lang="en-US" altLang="en-US" dirty="0" smtClean="0">
                <a:solidFill>
                  <a:schemeClr val="tx1"/>
                </a:solidFill>
                <a:latin typeface="Arial" charset="0"/>
              </a:rPr>
              <a:t>In its simplest form, a </a:t>
            </a:r>
            <a:r>
              <a:rPr lang="en-US" altLang="en-US" dirty="0" smtClean="0">
                <a:solidFill>
                  <a:schemeClr val="tx1"/>
                </a:solidFill>
                <a:latin typeface="Courier New" pitchFamily="49" charset="0"/>
              </a:rPr>
              <a:t>SELECT</a:t>
            </a:r>
            <a:r>
              <a:rPr lang="en-US" altLang="en-US" dirty="0" smtClean="0">
                <a:solidFill>
                  <a:schemeClr val="tx1"/>
                </a:solidFill>
                <a:latin typeface="Arial" charset="0"/>
              </a:rPr>
              <a:t> statement must include the following:</a:t>
            </a:r>
          </a:p>
          <a:p>
            <a:pPr lvl="2" eaLnBrk="1" hangingPunct="1">
              <a:spcBef>
                <a:spcPts val="50"/>
              </a:spcBef>
            </a:pPr>
            <a:r>
              <a:rPr lang="en-US" altLang="en-US" dirty="0" smtClean="0">
                <a:solidFill>
                  <a:schemeClr val="tx1"/>
                </a:solidFill>
                <a:latin typeface="Arial" charset="0"/>
              </a:rPr>
              <a:t>A </a:t>
            </a:r>
            <a:r>
              <a:rPr lang="en-US" altLang="en-US" dirty="0" smtClean="0">
                <a:solidFill>
                  <a:schemeClr val="tx1"/>
                </a:solidFill>
                <a:latin typeface="Courier New" pitchFamily="49" charset="0"/>
              </a:rPr>
              <a:t>SELECT</a:t>
            </a:r>
            <a:r>
              <a:rPr lang="en-US" altLang="en-US" dirty="0" smtClean="0">
                <a:solidFill>
                  <a:schemeClr val="tx1"/>
                </a:solidFill>
                <a:latin typeface="Arial" charset="0"/>
              </a:rPr>
              <a:t> clause, which specifies the columns to be displayed</a:t>
            </a:r>
          </a:p>
          <a:p>
            <a:pPr lvl="2" eaLnBrk="1" hangingPunct="1">
              <a:spcBef>
                <a:spcPts val="50"/>
              </a:spcBef>
            </a:pPr>
            <a:r>
              <a:rPr lang="en-US" altLang="en-US" dirty="0" smtClean="0">
                <a:solidFill>
                  <a:schemeClr val="tx1"/>
                </a:solidFill>
                <a:latin typeface="Arial" charset="0"/>
              </a:rPr>
              <a:t>A </a:t>
            </a:r>
            <a:r>
              <a:rPr lang="en-US" altLang="en-US" dirty="0" smtClean="0">
                <a:solidFill>
                  <a:schemeClr val="tx1"/>
                </a:solidFill>
                <a:latin typeface="Courier New" pitchFamily="49" charset="0"/>
              </a:rPr>
              <a:t>FROM</a:t>
            </a:r>
            <a:r>
              <a:rPr lang="en-US" altLang="en-US" dirty="0" smtClean="0">
                <a:solidFill>
                  <a:schemeClr val="tx1"/>
                </a:solidFill>
                <a:latin typeface="Arial" charset="0"/>
              </a:rPr>
              <a:t> clause, which identifies the table containing the columns that are listed in the </a:t>
            </a:r>
            <a:r>
              <a:rPr lang="en-US" altLang="en-US" dirty="0" smtClean="0">
                <a:solidFill>
                  <a:schemeClr val="tx1"/>
                </a:solidFill>
                <a:latin typeface="Courier New" pitchFamily="49" charset="0"/>
              </a:rPr>
              <a:t>SELECT</a:t>
            </a:r>
            <a:r>
              <a:rPr lang="en-US" altLang="en-US" dirty="0" smtClean="0">
                <a:solidFill>
                  <a:schemeClr val="tx1"/>
                </a:solidFill>
                <a:latin typeface="Arial" charset="0"/>
              </a:rPr>
              <a:t> clause</a:t>
            </a:r>
            <a:endParaRPr lang="en-US" altLang="en-US" b="1" dirty="0" smtClean="0">
              <a:solidFill>
                <a:schemeClr val="tx1"/>
              </a:solidFill>
              <a:latin typeface="Arial" charset="0"/>
            </a:endParaRPr>
          </a:p>
          <a:p>
            <a:pPr lvl="1" eaLnBrk="1" hangingPunct="1">
              <a:lnSpc>
                <a:spcPct val="98000"/>
              </a:lnSpc>
              <a:spcBef>
                <a:spcPts val="50"/>
              </a:spcBef>
            </a:pPr>
            <a:r>
              <a:rPr lang="en-US" altLang="en-US" dirty="0" smtClean="0">
                <a:solidFill>
                  <a:schemeClr val="tx1"/>
                </a:solidFill>
                <a:latin typeface="Arial" charset="0"/>
              </a:rPr>
              <a:t>In the syntax:</a:t>
            </a:r>
          </a:p>
          <a:p>
            <a:pPr lvl="1" eaLnBrk="1" hangingPunct="1">
              <a:lnSpc>
                <a:spcPct val="98000"/>
              </a:lnSpc>
              <a:spcBef>
                <a:spcPts val="50"/>
              </a:spcBef>
            </a:pPr>
            <a:r>
              <a:rPr lang="en-US" altLang="en-US" dirty="0" smtClean="0">
                <a:solidFill>
                  <a:schemeClr val="tx1"/>
                </a:solidFill>
                <a:latin typeface="Arial" charset="0"/>
              </a:rPr>
              <a:t>	</a:t>
            </a:r>
            <a:r>
              <a:rPr lang="en-US" altLang="en-US" dirty="0" smtClean="0">
                <a:solidFill>
                  <a:schemeClr val="tx1"/>
                </a:solidFill>
                <a:latin typeface="Courier New" pitchFamily="49" charset="0"/>
              </a:rPr>
              <a:t>SELECT</a:t>
            </a:r>
            <a:r>
              <a:rPr lang="en-US" altLang="en-US" dirty="0" smtClean="0">
                <a:solidFill>
                  <a:schemeClr val="tx1"/>
                </a:solidFill>
                <a:latin typeface="Arial" charset="0"/>
              </a:rPr>
              <a:t>			Is a list of one or more columns</a:t>
            </a:r>
            <a:endParaRPr lang="en-US" altLang="en-US" i="1" dirty="0" smtClean="0">
              <a:solidFill>
                <a:schemeClr val="tx1"/>
              </a:solidFill>
              <a:latin typeface="Arial" charset="0"/>
            </a:endParaRPr>
          </a:p>
          <a:p>
            <a:pPr marL="400050" lvl="2" indent="-171450" eaLnBrk="1" hangingPunct="1">
              <a:lnSpc>
                <a:spcPct val="98000"/>
              </a:lnSpc>
              <a:spcBef>
                <a:spcPts val="50"/>
              </a:spcBef>
              <a:buFont typeface="Times New Roman" pitchFamily="18" charset="0"/>
              <a:buNone/>
            </a:pPr>
            <a:r>
              <a:rPr lang="en-US" altLang="en-US" dirty="0" smtClean="0">
                <a:solidFill>
                  <a:schemeClr val="tx1"/>
                </a:solidFill>
                <a:latin typeface="Arial" charset="0"/>
              </a:rPr>
              <a:t>	</a:t>
            </a:r>
            <a:r>
              <a:rPr lang="en-US" altLang="en-US" dirty="0" smtClean="0">
                <a:solidFill>
                  <a:schemeClr val="tx1"/>
                </a:solidFill>
                <a:latin typeface="Courier New" pitchFamily="49" charset="0"/>
              </a:rPr>
              <a:t>*</a:t>
            </a:r>
            <a:r>
              <a:rPr lang="en-US" altLang="en-US" i="1" dirty="0" smtClean="0">
                <a:solidFill>
                  <a:schemeClr val="tx1"/>
                </a:solidFill>
                <a:latin typeface="Courier New" pitchFamily="49" charset="0"/>
              </a:rPr>
              <a:t> </a:t>
            </a:r>
            <a:r>
              <a:rPr lang="en-US" altLang="en-US" i="1" dirty="0" smtClean="0">
                <a:solidFill>
                  <a:schemeClr val="tx1"/>
                </a:solidFill>
                <a:latin typeface="Arial" charset="0"/>
              </a:rPr>
              <a:t> 				</a:t>
            </a:r>
            <a:r>
              <a:rPr lang="en-US" altLang="en-US" dirty="0" smtClean="0">
                <a:solidFill>
                  <a:schemeClr val="tx1"/>
                </a:solidFill>
                <a:latin typeface="Arial" charset="0"/>
              </a:rPr>
              <a:t>Selects all columns</a:t>
            </a:r>
          </a:p>
          <a:p>
            <a:pPr marL="400050" lvl="2" indent="-171450" eaLnBrk="1" hangingPunct="1">
              <a:lnSpc>
                <a:spcPct val="98000"/>
              </a:lnSpc>
              <a:spcBef>
                <a:spcPts val="50"/>
              </a:spcBef>
              <a:buFont typeface="Times New Roman" pitchFamily="18" charset="0"/>
              <a:buNone/>
            </a:pPr>
            <a:r>
              <a:rPr lang="en-US" altLang="en-US" dirty="0" smtClean="0">
                <a:solidFill>
                  <a:schemeClr val="tx1"/>
                </a:solidFill>
                <a:latin typeface="Arial" charset="0"/>
              </a:rPr>
              <a:t>	</a:t>
            </a:r>
            <a:r>
              <a:rPr lang="en-US" altLang="en-US" dirty="0" smtClean="0">
                <a:solidFill>
                  <a:schemeClr val="tx1"/>
                </a:solidFill>
                <a:latin typeface="Courier New" pitchFamily="49" charset="0"/>
              </a:rPr>
              <a:t>DISTINCT</a:t>
            </a:r>
            <a:r>
              <a:rPr lang="en-US" altLang="en-US" dirty="0" smtClean="0">
                <a:solidFill>
                  <a:schemeClr val="tx1"/>
                </a:solidFill>
                <a:latin typeface="Arial" charset="0"/>
              </a:rPr>
              <a:t>			Suppresses duplicates</a:t>
            </a:r>
          </a:p>
          <a:p>
            <a:pPr marL="400050" lvl="2" indent="-171450" eaLnBrk="1" hangingPunct="1">
              <a:lnSpc>
                <a:spcPct val="98000"/>
              </a:lnSpc>
              <a:spcBef>
                <a:spcPts val="50"/>
              </a:spcBef>
              <a:buFont typeface="Times New Roman" pitchFamily="18" charset="0"/>
              <a:buNone/>
            </a:pPr>
            <a:r>
              <a:rPr lang="en-US" altLang="en-US" i="1" dirty="0" smtClean="0">
                <a:solidFill>
                  <a:schemeClr val="tx1"/>
                </a:solidFill>
                <a:latin typeface="Arial" charset="0"/>
              </a:rPr>
              <a:t>	</a:t>
            </a:r>
            <a:r>
              <a:rPr lang="en-US" altLang="en-US" i="1" dirty="0" err="1" smtClean="0">
                <a:solidFill>
                  <a:schemeClr val="tx1"/>
                </a:solidFill>
                <a:latin typeface="Courier New" pitchFamily="49" charset="0"/>
              </a:rPr>
              <a:t>column|expression</a:t>
            </a:r>
            <a:r>
              <a:rPr lang="en-US" altLang="en-US" dirty="0" smtClean="0">
                <a:solidFill>
                  <a:schemeClr val="tx1"/>
                </a:solidFill>
                <a:latin typeface="Arial" charset="0"/>
              </a:rPr>
              <a:t>	Selects the named column or the expression</a:t>
            </a:r>
          </a:p>
          <a:p>
            <a:pPr marL="400050" lvl="2" indent="-171450" eaLnBrk="1" hangingPunct="1">
              <a:lnSpc>
                <a:spcPct val="98000"/>
              </a:lnSpc>
              <a:spcBef>
                <a:spcPts val="50"/>
              </a:spcBef>
              <a:buFont typeface="Times New Roman" pitchFamily="18" charset="0"/>
              <a:buNone/>
            </a:pPr>
            <a:r>
              <a:rPr lang="en-US" altLang="en-US" i="1" dirty="0" smtClean="0">
                <a:solidFill>
                  <a:schemeClr val="tx1"/>
                </a:solidFill>
                <a:latin typeface="Arial" charset="0"/>
              </a:rPr>
              <a:t>	</a:t>
            </a:r>
            <a:r>
              <a:rPr lang="en-US" altLang="en-US" i="1" dirty="0" smtClean="0">
                <a:solidFill>
                  <a:schemeClr val="tx1"/>
                </a:solidFill>
                <a:latin typeface="Courier New" pitchFamily="49" charset="0"/>
              </a:rPr>
              <a:t>alias				</a:t>
            </a:r>
            <a:r>
              <a:rPr lang="en-US" altLang="en-US" dirty="0" smtClean="0">
                <a:solidFill>
                  <a:schemeClr val="tx1"/>
                </a:solidFill>
                <a:latin typeface="Arial" charset="0"/>
              </a:rPr>
              <a:t>Gives different headings to the selected columns </a:t>
            </a:r>
          </a:p>
          <a:p>
            <a:pPr marL="400050" lvl="2" indent="-171450" eaLnBrk="1" hangingPunct="1">
              <a:lnSpc>
                <a:spcPct val="98000"/>
              </a:lnSpc>
              <a:spcBef>
                <a:spcPts val="50"/>
              </a:spcBef>
              <a:buFont typeface="Times New Roman" pitchFamily="18" charset="0"/>
              <a:buNone/>
            </a:pPr>
            <a:r>
              <a:rPr lang="en-US" altLang="en-US" dirty="0" smtClean="0">
                <a:solidFill>
                  <a:schemeClr val="tx1"/>
                </a:solidFill>
                <a:latin typeface="Arial" charset="0"/>
              </a:rPr>
              <a:t>	</a:t>
            </a:r>
            <a:r>
              <a:rPr lang="en-US" altLang="en-US" dirty="0" smtClean="0">
                <a:solidFill>
                  <a:schemeClr val="tx1"/>
                </a:solidFill>
                <a:latin typeface="Courier New" pitchFamily="49" charset="0"/>
              </a:rPr>
              <a:t>FROM</a:t>
            </a:r>
            <a:r>
              <a:rPr lang="en-US" altLang="en-US" i="1" dirty="0" smtClean="0">
                <a:solidFill>
                  <a:schemeClr val="tx1"/>
                </a:solidFill>
                <a:latin typeface="Courier New" pitchFamily="49" charset="0"/>
              </a:rPr>
              <a:t> table</a:t>
            </a:r>
            <a:r>
              <a:rPr lang="en-US" altLang="en-US" i="1" dirty="0" smtClean="0">
                <a:solidFill>
                  <a:schemeClr val="tx1"/>
                </a:solidFill>
                <a:latin typeface="Arial" charset="0"/>
              </a:rPr>
              <a:t> 			</a:t>
            </a:r>
            <a:r>
              <a:rPr lang="en-US" altLang="en-US" dirty="0" smtClean="0">
                <a:solidFill>
                  <a:schemeClr val="tx1"/>
                </a:solidFill>
                <a:latin typeface="Arial" charset="0"/>
              </a:rPr>
              <a:t>Specifies the table containing the columns</a:t>
            </a:r>
          </a:p>
          <a:p>
            <a:pPr lvl="1" eaLnBrk="1" hangingPunct="1">
              <a:lnSpc>
                <a:spcPct val="98000"/>
              </a:lnSpc>
              <a:spcBef>
                <a:spcPts val="50"/>
              </a:spcBef>
            </a:pPr>
            <a:r>
              <a:rPr lang="en-US" altLang="en-US" b="1" dirty="0" smtClean="0">
                <a:solidFill>
                  <a:schemeClr val="tx1"/>
                </a:solidFill>
                <a:latin typeface="Arial" charset="0"/>
              </a:rPr>
              <a:t>Note: </a:t>
            </a:r>
            <a:r>
              <a:rPr lang="en-US" altLang="en-US" dirty="0" smtClean="0">
                <a:solidFill>
                  <a:schemeClr val="tx1"/>
                </a:solidFill>
                <a:latin typeface="Arial" charset="0"/>
              </a:rPr>
              <a:t>Throughout this course, the words </a:t>
            </a:r>
            <a:r>
              <a:rPr lang="en-US" altLang="en-US" i="1" dirty="0" smtClean="0">
                <a:solidFill>
                  <a:schemeClr val="tx1"/>
                </a:solidFill>
                <a:latin typeface="Arial" charset="0"/>
              </a:rPr>
              <a:t>keyword</a:t>
            </a:r>
            <a:r>
              <a:rPr lang="en-US" altLang="en-US" dirty="0" smtClean="0">
                <a:solidFill>
                  <a:schemeClr val="tx1"/>
                </a:solidFill>
                <a:latin typeface="Arial" charset="0"/>
              </a:rPr>
              <a:t>, </a:t>
            </a:r>
            <a:r>
              <a:rPr lang="en-US" altLang="en-US" i="1" dirty="0" smtClean="0">
                <a:solidFill>
                  <a:schemeClr val="tx1"/>
                </a:solidFill>
                <a:latin typeface="Arial" charset="0"/>
              </a:rPr>
              <a:t>clause</a:t>
            </a:r>
            <a:r>
              <a:rPr lang="en-US" altLang="en-US" dirty="0" smtClean="0">
                <a:solidFill>
                  <a:schemeClr val="tx1"/>
                </a:solidFill>
                <a:latin typeface="Arial" charset="0"/>
              </a:rPr>
              <a:t>, and </a:t>
            </a:r>
            <a:r>
              <a:rPr lang="en-US" altLang="en-US" i="1" dirty="0" smtClean="0">
                <a:solidFill>
                  <a:schemeClr val="tx1"/>
                </a:solidFill>
                <a:latin typeface="Arial" charset="0"/>
              </a:rPr>
              <a:t>statement</a:t>
            </a:r>
            <a:r>
              <a:rPr lang="en-US" altLang="en-US" dirty="0" smtClean="0">
                <a:solidFill>
                  <a:schemeClr val="tx1"/>
                </a:solidFill>
                <a:latin typeface="Arial" charset="0"/>
              </a:rPr>
              <a:t> are used as follows:</a:t>
            </a:r>
          </a:p>
          <a:p>
            <a:pPr lvl="2" eaLnBrk="1" hangingPunct="1">
              <a:lnSpc>
                <a:spcPct val="98000"/>
              </a:lnSpc>
              <a:spcBef>
                <a:spcPts val="50"/>
              </a:spcBef>
            </a:pPr>
            <a:r>
              <a:rPr lang="en-US" altLang="en-US" dirty="0" smtClean="0">
                <a:solidFill>
                  <a:schemeClr val="tx1"/>
                </a:solidFill>
                <a:latin typeface="Arial" charset="0"/>
              </a:rPr>
              <a:t>A </a:t>
            </a:r>
            <a:r>
              <a:rPr lang="en-US" altLang="en-US" i="1" dirty="0" smtClean="0">
                <a:solidFill>
                  <a:schemeClr val="tx1"/>
                </a:solidFill>
                <a:latin typeface="Arial" charset="0"/>
              </a:rPr>
              <a:t>keyword</a:t>
            </a:r>
            <a:r>
              <a:rPr lang="en-US" altLang="en-US" dirty="0" smtClean="0">
                <a:solidFill>
                  <a:schemeClr val="tx1"/>
                </a:solidFill>
                <a:latin typeface="Arial" charset="0"/>
              </a:rPr>
              <a:t> refers to an individual SQL element</a:t>
            </a:r>
            <a:r>
              <a:rPr lang="en-US" altLang="en-US" dirty="0" smtClean="0">
                <a:solidFill>
                  <a:schemeClr val="tx1"/>
                </a:solidFill>
                <a:latin typeface="Arial" charset="0"/>
                <a:cs typeface="Times New Roman" pitchFamily="18" charset="0"/>
              </a:rPr>
              <a:t>—f</a:t>
            </a:r>
            <a:r>
              <a:rPr lang="en-US" altLang="en-US" dirty="0" smtClean="0">
                <a:solidFill>
                  <a:schemeClr val="tx1"/>
                </a:solidFill>
                <a:latin typeface="Arial" charset="0"/>
              </a:rPr>
              <a:t>or example, </a:t>
            </a:r>
            <a:r>
              <a:rPr lang="en-US" altLang="en-US" dirty="0" smtClean="0">
                <a:solidFill>
                  <a:schemeClr val="tx1"/>
                </a:solidFill>
                <a:latin typeface="Courier New" pitchFamily="49" charset="0"/>
              </a:rPr>
              <a:t>SELECT</a:t>
            </a:r>
            <a:r>
              <a:rPr lang="en-US" altLang="en-US" dirty="0" smtClean="0">
                <a:solidFill>
                  <a:schemeClr val="tx1"/>
                </a:solidFill>
                <a:latin typeface="Arial" charset="0"/>
              </a:rPr>
              <a:t> and </a:t>
            </a:r>
            <a:r>
              <a:rPr lang="en-US" altLang="en-US" dirty="0" smtClean="0">
                <a:solidFill>
                  <a:schemeClr val="tx1"/>
                </a:solidFill>
                <a:latin typeface="Courier New" pitchFamily="49" charset="0"/>
              </a:rPr>
              <a:t>FROM</a:t>
            </a:r>
            <a:r>
              <a:rPr lang="en-US" altLang="en-US" dirty="0" smtClean="0">
                <a:solidFill>
                  <a:schemeClr val="tx1"/>
                </a:solidFill>
                <a:latin typeface="Arial" charset="0"/>
              </a:rPr>
              <a:t> are keywords.</a:t>
            </a:r>
          </a:p>
          <a:p>
            <a:pPr lvl="2" eaLnBrk="1" hangingPunct="1">
              <a:lnSpc>
                <a:spcPct val="98000"/>
              </a:lnSpc>
              <a:spcBef>
                <a:spcPts val="50"/>
              </a:spcBef>
            </a:pPr>
            <a:r>
              <a:rPr lang="en-US" altLang="en-US" dirty="0" smtClean="0">
                <a:solidFill>
                  <a:schemeClr val="tx1"/>
                </a:solidFill>
                <a:latin typeface="Arial" charset="0"/>
              </a:rPr>
              <a:t>A </a:t>
            </a:r>
            <a:r>
              <a:rPr lang="en-US" altLang="en-US" i="1" dirty="0" smtClean="0">
                <a:solidFill>
                  <a:schemeClr val="tx1"/>
                </a:solidFill>
                <a:latin typeface="Arial" charset="0"/>
              </a:rPr>
              <a:t>clause</a:t>
            </a:r>
            <a:r>
              <a:rPr lang="en-US" altLang="en-US" dirty="0" smtClean="0">
                <a:solidFill>
                  <a:schemeClr val="tx1"/>
                </a:solidFill>
                <a:latin typeface="Arial" charset="0"/>
              </a:rPr>
              <a:t> is a part of a SQL statement</a:t>
            </a:r>
            <a:r>
              <a:rPr lang="en-US" altLang="en-US" dirty="0" smtClean="0">
                <a:solidFill>
                  <a:schemeClr val="tx1"/>
                </a:solidFill>
                <a:latin typeface="Arial" charset="0"/>
                <a:cs typeface="Times New Roman" pitchFamily="18" charset="0"/>
              </a:rPr>
              <a:t> (f</a:t>
            </a:r>
            <a:r>
              <a:rPr lang="en-US" altLang="en-US" dirty="0" smtClean="0">
                <a:solidFill>
                  <a:schemeClr val="tx1"/>
                </a:solidFill>
                <a:latin typeface="Arial" charset="0"/>
              </a:rPr>
              <a:t>or example, </a:t>
            </a:r>
            <a:r>
              <a:rPr lang="en-US" altLang="en-US" dirty="0" smtClean="0">
                <a:solidFill>
                  <a:schemeClr val="tx1"/>
                </a:solidFill>
                <a:latin typeface="Courier New" pitchFamily="49" charset="0"/>
              </a:rPr>
              <a:t>SELECT</a:t>
            </a:r>
            <a:r>
              <a:rPr lang="en-US" altLang="en-US" dirty="0" smtClean="0">
                <a:solidFill>
                  <a:schemeClr val="tx1"/>
                </a:solidFill>
                <a:latin typeface="Arial" charset="0"/>
              </a:rPr>
              <a:t> </a:t>
            </a:r>
            <a:r>
              <a:rPr lang="en-US" altLang="en-US" dirty="0" err="1" smtClean="0">
                <a:solidFill>
                  <a:schemeClr val="tx1"/>
                </a:solidFill>
                <a:latin typeface="Courier New" pitchFamily="49" charset="0"/>
              </a:rPr>
              <a:t>employee_id</a:t>
            </a:r>
            <a:r>
              <a:rPr lang="en-US" altLang="en-US" dirty="0" smtClean="0">
                <a:solidFill>
                  <a:schemeClr val="tx1"/>
                </a:solidFill>
                <a:latin typeface="Arial" charset="0"/>
              </a:rPr>
              <a:t>, </a:t>
            </a:r>
            <a:r>
              <a:rPr lang="en-US" altLang="en-US" dirty="0" err="1" smtClean="0">
                <a:solidFill>
                  <a:schemeClr val="tx1"/>
                </a:solidFill>
                <a:latin typeface="Courier New" pitchFamily="49" charset="0"/>
              </a:rPr>
              <a:t>last_name</a:t>
            </a:r>
            <a:r>
              <a:rPr lang="en-US" altLang="en-US" dirty="0" smtClean="0">
                <a:solidFill>
                  <a:schemeClr val="tx1"/>
                </a:solidFill>
                <a:latin typeface="Courier New" pitchFamily="49" charset="0"/>
              </a:rPr>
              <a:t>)</a:t>
            </a:r>
            <a:r>
              <a:rPr lang="en-US" altLang="en-US" dirty="0" smtClean="0">
                <a:solidFill>
                  <a:schemeClr val="tx1"/>
                </a:solidFill>
                <a:latin typeface="Arial" charset="0"/>
              </a:rPr>
              <a:t>.</a:t>
            </a:r>
          </a:p>
          <a:p>
            <a:pPr lvl="2" eaLnBrk="1" hangingPunct="1">
              <a:lnSpc>
                <a:spcPct val="98000"/>
              </a:lnSpc>
              <a:spcBef>
                <a:spcPts val="50"/>
              </a:spcBef>
            </a:pPr>
            <a:r>
              <a:rPr lang="en-US" altLang="en-US" dirty="0" smtClean="0">
                <a:solidFill>
                  <a:schemeClr val="tx1"/>
                </a:solidFill>
                <a:latin typeface="Arial" charset="0"/>
              </a:rPr>
              <a:t>A </a:t>
            </a:r>
            <a:r>
              <a:rPr lang="en-US" altLang="en-US" i="1" dirty="0" smtClean="0">
                <a:solidFill>
                  <a:schemeClr val="tx1"/>
                </a:solidFill>
                <a:latin typeface="Arial" charset="0"/>
              </a:rPr>
              <a:t>statement</a:t>
            </a:r>
            <a:r>
              <a:rPr lang="en-US" altLang="en-US" b="1" i="1" dirty="0" smtClean="0">
                <a:solidFill>
                  <a:schemeClr val="tx1"/>
                </a:solidFill>
                <a:latin typeface="Arial" charset="0"/>
              </a:rPr>
              <a:t> </a:t>
            </a:r>
            <a:r>
              <a:rPr lang="en-US" altLang="en-US" dirty="0" smtClean="0">
                <a:solidFill>
                  <a:schemeClr val="tx1"/>
                </a:solidFill>
                <a:latin typeface="Arial" charset="0"/>
              </a:rPr>
              <a:t>is a combination of two or more clauses</a:t>
            </a:r>
            <a:r>
              <a:rPr lang="en-US" altLang="en-US" dirty="0" smtClean="0">
                <a:solidFill>
                  <a:schemeClr val="tx1"/>
                </a:solidFill>
                <a:latin typeface="Arial" charset="0"/>
                <a:cs typeface="Times New Roman" pitchFamily="18" charset="0"/>
              </a:rPr>
              <a:t> (f</a:t>
            </a:r>
            <a:r>
              <a:rPr lang="en-US" altLang="en-US" dirty="0" smtClean="0">
                <a:solidFill>
                  <a:schemeClr val="tx1"/>
                </a:solidFill>
                <a:latin typeface="Arial" charset="0"/>
              </a:rPr>
              <a:t>or example, </a:t>
            </a:r>
            <a:r>
              <a:rPr lang="en-US" altLang="en-US" dirty="0" smtClean="0">
                <a:solidFill>
                  <a:schemeClr val="tx1"/>
                </a:solidFill>
                <a:latin typeface="Courier New" pitchFamily="49" charset="0"/>
              </a:rPr>
              <a:t>SELECT</a:t>
            </a:r>
            <a:r>
              <a:rPr lang="en-US" altLang="en-US" dirty="0" smtClean="0">
                <a:solidFill>
                  <a:schemeClr val="tx1"/>
                </a:solidFill>
                <a:latin typeface="Arial" charset="0"/>
              </a:rPr>
              <a:t> </a:t>
            </a:r>
            <a:r>
              <a:rPr lang="en-US" altLang="en-US" dirty="0" smtClean="0">
                <a:solidFill>
                  <a:schemeClr val="tx1"/>
                </a:solidFill>
                <a:latin typeface="Courier New" pitchFamily="49" charset="0"/>
              </a:rPr>
              <a:t>*</a:t>
            </a:r>
            <a:r>
              <a:rPr lang="en-US" altLang="en-US" dirty="0" smtClean="0">
                <a:solidFill>
                  <a:schemeClr val="tx1"/>
                </a:solidFill>
                <a:latin typeface="Arial" charset="0"/>
              </a:rPr>
              <a:t> </a:t>
            </a:r>
            <a:r>
              <a:rPr lang="en-US" altLang="en-US" dirty="0" smtClean="0">
                <a:solidFill>
                  <a:schemeClr val="tx1"/>
                </a:solidFill>
                <a:latin typeface="Courier New" pitchFamily="49" charset="0"/>
              </a:rPr>
              <a:t>FROM employees</a:t>
            </a:r>
            <a:r>
              <a:rPr lang="en-US" altLang="en-US" dirty="0" smtClean="0">
                <a:solidFill>
                  <a:schemeClr val="tx1"/>
                </a:solidFill>
                <a:latin typeface="Courier New" pitchFamily="49" charset="0"/>
              </a:rPr>
              <a:t>)</a:t>
            </a:r>
            <a:r>
              <a:rPr lang="en-US" altLang="en-US" dirty="0" smtClean="0">
                <a:solidFill>
                  <a:schemeClr val="tx1"/>
                </a:solidFill>
                <a:latin typeface="Arial" charset="0"/>
              </a:rPr>
              <a:t>.</a:t>
            </a:r>
          </a:p>
          <a:p>
            <a:pPr marL="0" lvl="1" indent="-152374" eaLnBrk="1" hangingPunct="1">
              <a:lnSpc>
                <a:spcPct val="98000"/>
              </a:lnSpc>
              <a:spcBef>
                <a:spcPts val="50"/>
              </a:spcBef>
              <a:buNone/>
            </a:pPr>
            <a:r>
              <a:rPr lang="zh-CN" altLang="en-US" dirty="0" smtClean="0">
                <a:latin typeface="Arial" charset="0"/>
              </a:rPr>
              <a:t>注意：在本课程中，使用关键字，子句和语句如下：</a:t>
            </a:r>
          </a:p>
          <a:p>
            <a:pPr marL="19076" lvl="1" indent="-171450" eaLnBrk="1" hangingPunct="1">
              <a:lnSpc>
                <a:spcPct val="98000"/>
              </a:lnSpc>
              <a:spcBef>
                <a:spcPts val="50"/>
              </a:spcBef>
              <a:buFont typeface="Arial" panose="020B0604020202020204" pitchFamily="34" charset="0"/>
              <a:buChar char="•"/>
            </a:pPr>
            <a:r>
              <a:rPr lang="zh-CN" altLang="en-US" dirty="0" smtClean="0">
                <a:latin typeface="Arial" charset="0"/>
              </a:rPr>
              <a:t>关键字指的是一个单独的</a:t>
            </a:r>
            <a:r>
              <a:rPr lang="en-US" altLang="en-US" dirty="0" smtClean="0">
                <a:latin typeface="Arial" charset="0"/>
              </a:rPr>
              <a:t>SQL</a:t>
            </a:r>
            <a:r>
              <a:rPr lang="zh-CN" altLang="en-US" dirty="0" smtClean="0">
                <a:latin typeface="Arial" charset="0"/>
              </a:rPr>
              <a:t>元素，例如</a:t>
            </a:r>
            <a:r>
              <a:rPr lang="en-US" altLang="en-US" dirty="0" smtClean="0">
                <a:latin typeface="Arial" charset="0"/>
              </a:rPr>
              <a:t>SELECT</a:t>
            </a:r>
            <a:r>
              <a:rPr lang="zh-CN" altLang="en-US" dirty="0" smtClean="0">
                <a:latin typeface="Arial" charset="0"/>
              </a:rPr>
              <a:t>和</a:t>
            </a:r>
            <a:r>
              <a:rPr lang="en-US" altLang="en-US" dirty="0" smtClean="0">
                <a:latin typeface="Arial" charset="0"/>
              </a:rPr>
              <a:t>FROM</a:t>
            </a:r>
            <a:r>
              <a:rPr lang="zh-CN" altLang="en-US" dirty="0" smtClean="0">
                <a:latin typeface="Arial" charset="0"/>
              </a:rPr>
              <a:t>是关键字。</a:t>
            </a:r>
          </a:p>
          <a:p>
            <a:pPr marL="19076" lvl="1" indent="-171450" eaLnBrk="1" hangingPunct="1">
              <a:lnSpc>
                <a:spcPct val="98000"/>
              </a:lnSpc>
              <a:spcBef>
                <a:spcPts val="50"/>
              </a:spcBef>
              <a:buFont typeface="Arial" panose="020B0604020202020204" pitchFamily="34" charset="0"/>
              <a:buChar char="•"/>
            </a:pPr>
            <a:r>
              <a:rPr lang="zh-CN" altLang="en-US" dirty="0" smtClean="0">
                <a:latin typeface="Arial" charset="0"/>
              </a:rPr>
              <a:t>一个子句是</a:t>
            </a:r>
            <a:r>
              <a:rPr lang="en-US" altLang="en-US" dirty="0" smtClean="0">
                <a:latin typeface="Arial" charset="0"/>
              </a:rPr>
              <a:t>SQL</a:t>
            </a:r>
            <a:r>
              <a:rPr lang="zh-CN" altLang="en-US" dirty="0" smtClean="0">
                <a:latin typeface="Arial" charset="0"/>
              </a:rPr>
              <a:t>语句的一部分（例如，</a:t>
            </a:r>
            <a:r>
              <a:rPr lang="en-US" altLang="en-US" dirty="0" smtClean="0">
                <a:latin typeface="Arial" charset="0"/>
              </a:rPr>
              <a:t>SELECT </a:t>
            </a:r>
            <a:r>
              <a:rPr lang="en-US" altLang="en-US" dirty="0" err="1" smtClean="0">
                <a:latin typeface="Arial" charset="0"/>
              </a:rPr>
              <a:t>employee_id，last_name</a:t>
            </a:r>
            <a:r>
              <a:rPr lang="en-US" altLang="en-US" dirty="0" smtClean="0">
                <a:latin typeface="Arial" charset="0"/>
              </a:rPr>
              <a:t>）。</a:t>
            </a:r>
          </a:p>
          <a:p>
            <a:pPr marL="19076" lvl="1" indent="-171450" eaLnBrk="1" hangingPunct="1">
              <a:lnSpc>
                <a:spcPct val="98000"/>
              </a:lnSpc>
              <a:spcBef>
                <a:spcPts val="50"/>
              </a:spcBef>
              <a:buFont typeface="Arial" panose="020B0604020202020204" pitchFamily="34" charset="0"/>
              <a:buChar char="•"/>
            </a:pPr>
            <a:r>
              <a:rPr lang="zh-CN" altLang="en-US" dirty="0" smtClean="0">
                <a:latin typeface="Arial" charset="0"/>
              </a:rPr>
              <a:t>一个语句是两个或多个子句的组合（例如</a:t>
            </a:r>
            <a:r>
              <a:rPr lang="en-US" altLang="en-US" dirty="0" smtClean="0">
                <a:latin typeface="Arial" charset="0"/>
              </a:rPr>
              <a:t>SELECT * FROM employees）。</a:t>
            </a:r>
            <a:endParaRPr lang="en-US" altLang="en-US" dirty="0" smtClean="0">
              <a:latin typeface="Arial" charset="0"/>
            </a:endParaRPr>
          </a:p>
        </p:txBody>
      </p:sp>
      <p:sp>
        <p:nvSpPr>
          <p:cNvPr id="11267"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D - </a:t>
            </a:r>
            <a:fld id="{031285FB-E831-4989-B62F-BC351D7C70F4}" type="slidenum">
              <a:rPr lang="en-US" altLang="en-US" smtClean="0">
                <a:latin typeface="Arial" charset="0"/>
                <a:cs typeface="Arial" charset="0"/>
              </a:rPr>
              <a:t>3</a:t>
            </a:fld>
            <a:endParaRPr lang="en-US" altLang="en-US" smtClean="0">
              <a:latin typeface="Arial" charset="0"/>
              <a:cs typeface="Arial" charset="0"/>
            </a:endParaRPr>
          </a:p>
        </p:txBody>
      </p:sp>
      <p:sp>
        <p:nvSpPr>
          <p:cNvPr id="11268" name="Slide Image Placeholder 6"/>
          <p:cNvSpPr>
            <a:spLocks noGrp="1" noRot="1" noChangeAspect="1" noTextEdit="1"/>
          </p:cNvSpPr>
          <p:nvPr>
            <p:ph type="sldImg"/>
          </p:nvPr>
        </p:nvSpPr>
        <p:spPr>
          <a:ln/>
        </p:spPr>
      </p:sp>
    </p:spTree>
    <p:extLst>
      <p:ext uri="{BB962C8B-B14F-4D97-AF65-F5344CB8AC3E}">
        <p14:creationId xmlns:p14="http://schemas.microsoft.com/office/powerpoint/2010/main" val="353312780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3"/>
          <p:cNvSpPr>
            <a:spLocks noGrp="1" noChangeArrowheads="1"/>
          </p:cNvSpPr>
          <p:nvPr>
            <p:ph type="body" idx="1"/>
          </p:nvPr>
        </p:nvSpPr>
        <p:spPr>
          <a:noFill/>
          <a:ln/>
        </p:spPr>
        <p:txBody>
          <a:bodyPr/>
          <a:lstStyle/>
          <a:p>
            <a:pPr lvl="1" eaLnBrk="1" hangingPunct="1"/>
            <a:r>
              <a:rPr lang="en-US" altLang="en-US" dirty="0" smtClean="0">
                <a:latin typeface="Arial" charset="0"/>
              </a:rPr>
              <a:t>In addition to the join, you may have criteria for your </a:t>
            </a:r>
            <a:r>
              <a:rPr lang="en-US" altLang="en-US" dirty="0" smtClean="0">
                <a:latin typeface="Courier New" pitchFamily="49" charset="0"/>
                <a:cs typeface="Courier New" pitchFamily="49" charset="0"/>
              </a:rPr>
              <a:t>WHERE</a:t>
            </a:r>
            <a:r>
              <a:rPr lang="en-US" altLang="en-US" dirty="0" smtClean="0">
                <a:latin typeface="Arial" charset="0"/>
              </a:rPr>
              <a:t> clause to restrict the rows in consideration for one or more tables in the join. The example in the slide performs a join on the </a:t>
            </a:r>
            <a:r>
              <a:rPr lang="en-US" altLang="en-US" dirty="0" smtClean="0">
                <a:latin typeface="Courier New" pitchFamily="49" charset="0"/>
                <a:cs typeface="Courier New" pitchFamily="49" charset="0"/>
              </a:rPr>
              <a:t>DEPARTMENTS</a:t>
            </a:r>
            <a:r>
              <a:rPr lang="en-US" altLang="en-US" dirty="0" smtClean="0">
                <a:latin typeface="Arial" charset="0"/>
              </a:rPr>
              <a:t> and </a:t>
            </a:r>
            <a:r>
              <a:rPr lang="en-US" altLang="en-US" dirty="0" smtClean="0">
                <a:latin typeface="Courier New" pitchFamily="49" charset="0"/>
                <a:cs typeface="Courier New" pitchFamily="49" charset="0"/>
              </a:rPr>
              <a:t>LOCATIONS</a:t>
            </a:r>
            <a:r>
              <a:rPr lang="en-US" altLang="en-US" dirty="0" smtClean="0">
                <a:latin typeface="Arial" charset="0"/>
              </a:rPr>
              <a:t> tables and, in addition, displays only those departments with ID equal to 20 or 50. To add additional conditions to the </a:t>
            </a:r>
            <a:r>
              <a:rPr lang="en-US" altLang="en-US" dirty="0" smtClean="0">
                <a:latin typeface="Courier New" pitchFamily="49" charset="0"/>
                <a:cs typeface="Courier New" pitchFamily="49" charset="0"/>
              </a:rPr>
              <a:t>ON</a:t>
            </a:r>
            <a:r>
              <a:rPr lang="en-US" altLang="en-US" dirty="0" smtClean="0">
                <a:latin typeface="Arial" charset="0"/>
              </a:rPr>
              <a:t> clause, you can add </a:t>
            </a:r>
            <a:r>
              <a:rPr lang="en-US" altLang="en-US" dirty="0" smtClean="0">
                <a:latin typeface="Courier New" pitchFamily="49" charset="0"/>
                <a:cs typeface="Courier New" pitchFamily="49" charset="0"/>
              </a:rPr>
              <a:t>AND</a:t>
            </a:r>
            <a:r>
              <a:rPr lang="en-US" altLang="en-US" dirty="0" smtClean="0">
                <a:latin typeface="Arial" charset="0"/>
              </a:rPr>
              <a:t> clauses. Alternatively, you can use a </a:t>
            </a:r>
            <a:r>
              <a:rPr lang="en-US" altLang="en-US" dirty="0" smtClean="0">
                <a:latin typeface="Courier New" pitchFamily="49" charset="0"/>
                <a:cs typeface="Courier New" pitchFamily="49" charset="0"/>
              </a:rPr>
              <a:t>WHERE</a:t>
            </a:r>
            <a:r>
              <a:rPr lang="en-US" altLang="en-US" dirty="0" smtClean="0">
                <a:latin typeface="Arial" charset="0"/>
              </a:rPr>
              <a:t> clause to apply additional conditions.</a:t>
            </a:r>
          </a:p>
          <a:p>
            <a:pPr lvl="1" eaLnBrk="1" hangingPunct="1"/>
            <a:r>
              <a:rPr lang="en-US" altLang="en-US" dirty="0" smtClean="0">
                <a:latin typeface="Arial" charset="0"/>
              </a:rPr>
              <a:t>Both queries produce the same output</a:t>
            </a:r>
            <a:r>
              <a:rPr lang="en-US" altLang="en-US" dirty="0" smtClean="0">
                <a:latin typeface="Arial" charset="0"/>
              </a:rPr>
              <a:t>.</a:t>
            </a:r>
          </a:p>
          <a:p>
            <a:pPr lvl="1" eaLnBrk="1" hangingPunct="1"/>
            <a:r>
              <a:rPr lang="zh-CN" altLang="en-US" dirty="0" smtClean="0">
                <a:latin typeface="Arial" charset="0"/>
              </a:rPr>
              <a:t>除了连接之外，您还可以使用</a:t>
            </a:r>
            <a:r>
              <a:rPr lang="en-US" altLang="zh-CN" dirty="0" smtClean="0">
                <a:latin typeface="Arial" charset="0"/>
              </a:rPr>
              <a:t>WHERE</a:t>
            </a:r>
            <a:r>
              <a:rPr lang="zh-CN" altLang="en-US" dirty="0" smtClean="0">
                <a:latin typeface="Arial" charset="0"/>
              </a:rPr>
              <a:t>子句的条件来限制连接中一个或多个表的行。 幻灯片中的示例在</a:t>
            </a:r>
            <a:r>
              <a:rPr lang="en-US" altLang="zh-CN" dirty="0" smtClean="0">
                <a:latin typeface="Arial" charset="0"/>
              </a:rPr>
              <a:t>DEPARTMENTS</a:t>
            </a:r>
            <a:r>
              <a:rPr lang="zh-CN" altLang="en-US" dirty="0" smtClean="0">
                <a:latin typeface="Arial" charset="0"/>
              </a:rPr>
              <a:t>和</a:t>
            </a:r>
            <a:r>
              <a:rPr lang="en-US" altLang="zh-CN" dirty="0" smtClean="0">
                <a:latin typeface="Arial" charset="0"/>
              </a:rPr>
              <a:t>LOCATIONS</a:t>
            </a:r>
            <a:r>
              <a:rPr lang="zh-CN" altLang="en-US" dirty="0" smtClean="0">
                <a:latin typeface="Arial" charset="0"/>
              </a:rPr>
              <a:t>表上执行连接，此外，仅显示</a:t>
            </a:r>
            <a:r>
              <a:rPr lang="en-US" altLang="zh-CN" dirty="0" smtClean="0">
                <a:latin typeface="Arial" charset="0"/>
              </a:rPr>
              <a:t>ID</a:t>
            </a:r>
            <a:r>
              <a:rPr lang="zh-CN" altLang="en-US" dirty="0" smtClean="0">
                <a:latin typeface="Arial" charset="0"/>
              </a:rPr>
              <a:t>等于</a:t>
            </a:r>
            <a:r>
              <a:rPr lang="en-US" altLang="zh-CN" dirty="0" smtClean="0">
                <a:latin typeface="Arial" charset="0"/>
              </a:rPr>
              <a:t>20</a:t>
            </a:r>
            <a:r>
              <a:rPr lang="zh-CN" altLang="en-US" dirty="0" smtClean="0">
                <a:latin typeface="Arial" charset="0"/>
              </a:rPr>
              <a:t>或</a:t>
            </a:r>
            <a:r>
              <a:rPr lang="en-US" altLang="zh-CN" dirty="0" smtClean="0">
                <a:latin typeface="Arial" charset="0"/>
              </a:rPr>
              <a:t>50</a:t>
            </a:r>
            <a:r>
              <a:rPr lang="zh-CN" altLang="en-US" dirty="0" smtClean="0">
                <a:latin typeface="Arial" charset="0"/>
              </a:rPr>
              <a:t>的部门。要向</a:t>
            </a:r>
            <a:r>
              <a:rPr lang="en-US" altLang="zh-CN" dirty="0" smtClean="0">
                <a:latin typeface="Arial" charset="0"/>
              </a:rPr>
              <a:t>ON</a:t>
            </a:r>
            <a:r>
              <a:rPr lang="zh-CN" altLang="en-US" dirty="0" smtClean="0">
                <a:latin typeface="Arial" charset="0"/>
              </a:rPr>
              <a:t>子句添加其他条件，可以添加</a:t>
            </a:r>
            <a:r>
              <a:rPr lang="en-US" altLang="zh-CN" dirty="0" smtClean="0">
                <a:latin typeface="Arial" charset="0"/>
              </a:rPr>
              <a:t>AND</a:t>
            </a:r>
            <a:r>
              <a:rPr lang="zh-CN" altLang="en-US" dirty="0" smtClean="0">
                <a:latin typeface="Arial" charset="0"/>
              </a:rPr>
              <a:t>子句。 或者，您可以使用</a:t>
            </a:r>
            <a:r>
              <a:rPr lang="en-US" altLang="zh-CN" dirty="0" smtClean="0">
                <a:latin typeface="Arial" charset="0"/>
              </a:rPr>
              <a:t>WHERE</a:t>
            </a:r>
            <a:r>
              <a:rPr lang="zh-CN" altLang="en-US" dirty="0" smtClean="0">
                <a:latin typeface="Arial" charset="0"/>
              </a:rPr>
              <a:t>子句来应用其他条件。</a:t>
            </a:r>
          </a:p>
          <a:p>
            <a:pPr lvl="1" eaLnBrk="1" hangingPunct="1"/>
            <a:r>
              <a:rPr lang="zh-CN" altLang="en-US" dirty="0" smtClean="0">
                <a:latin typeface="Arial" charset="0"/>
              </a:rPr>
              <a:t>两个查询产生相同的输出。</a:t>
            </a:r>
            <a:endParaRPr lang="en-US" altLang="en-US" dirty="0" smtClean="0">
              <a:latin typeface="Arial" charset="0"/>
            </a:endParaRPr>
          </a:p>
        </p:txBody>
      </p:sp>
      <p:pic>
        <p:nvPicPr>
          <p:cNvPr id="68611" name="Picture 4" descr="C:\salome_official\projects\11gR2_SQL 1\screenshots\appf_12n_a.gif"/>
          <p:cNvPicPr>
            <a:picLocks noChangeAspect="1" noChangeArrowheads="1"/>
          </p:cNvPicPr>
          <p:nvPr/>
        </p:nvPicPr>
        <p:blipFill>
          <a:blip r:embed="rId3"/>
          <a:srcRect/>
          <a:stretch>
            <a:fillRect/>
          </a:stretch>
        </p:blipFill>
        <p:spPr bwMode="auto">
          <a:xfrm>
            <a:off x="828675" y="5625306"/>
            <a:ext cx="4259263" cy="463550"/>
          </a:xfrm>
          <a:prstGeom prst="rect">
            <a:avLst/>
          </a:prstGeom>
          <a:noFill/>
          <a:ln w="9525">
            <a:noFill/>
            <a:miter lim="800000"/>
            <a:headEnd/>
            <a:tailEnd/>
          </a:ln>
        </p:spPr>
      </p:pic>
      <p:sp>
        <p:nvSpPr>
          <p:cNvPr id="68612" name="Footer Placeholder 5"/>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D - </a:t>
            </a:r>
            <a:fld id="{1B7F4389-ABEB-4790-9BE8-41ACE8FEFBF4}" type="slidenum">
              <a:rPr lang="en-US" altLang="en-US" smtClean="0">
                <a:latin typeface="Arial" charset="0"/>
                <a:cs typeface="Arial" charset="0"/>
              </a:rPr>
              <a:t>30</a:t>
            </a:fld>
            <a:endParaRPr lang="en-US" altLang="en-US" smtClean="0">
              <a:latin typeface="Arial" charset="0"/>
              <a:cs typeface="Arial" charset="0"/>
            </a:endParaRPr>
          </a:p>
        </p:txBody>
      </p:sp>
      <p:sp>
        <p:nvSpPr>
          <p:cNvPr id="68613" name="Slide Image Placeholder 7"/>
          <p:cNvSpPr>
            <a:spLocks noGrp="1" noRot="1" noChangeAspect="1" noTextEdit="1"/>
          </p:cNvSpPr>
          <p:nvPr>
            <p:ph type="sldImg"/>
          </p:nvPr>
        </p:nvSpPr>
        <p:spPr>
          <a:ln/>
        </p:spPr>
      </p:sp>
    </p:spTree>
    <p:extLst>
      <p:ext uri="{BB962C8B-B14F-4D97-AF65-F5344CB8AC3E}">
        <p14:creationId xmlns:p14="http://schemas.microsoft.com/office/powerpoint/2010/main" val="306618892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3"/>
          <p:cNvSpPr>
            <a:spLocks noGrp="1" noChangeArrowheads="1"/>
          </p:cNvSpPr>
          <p:nvPr>
            <p:ph type="body" idx="1"/>
          </p:nvPr>
        </p:nvSpPr>
        <p:spPr>
          <a:noFill/>
          <a:ln/>
        </p:spPr>
        <p:txBody>
          <a:bodyPr/>
          <a:lstStyle/>
          <a:p>
            <a:pPr lvl="1" eaLnBrk="1" hangingPunct="1">
              <a:spcBef>
                <a:spcPts val="100"/>
              </a:spcBef>
            </a:pPr>
            <a:r>
              <a:rPr lang="en-US" altLang="en-US" dirty="0" smtClean="0">
                <a:latin typeface="Arial" charset="0"/>
              </a:rPr>
              <a:t>The example in the slide creates a </a:t>
            </a:r>
            <a:r>
              <a:rPr lang="en-US" altLang="en-US" dirty="0" err="1" smtClean="0">
                <a:latin typeface="Arial" charset="0"/>
              </a:rPr>
              <a:t>nonequijoin</a:t>
            </a:r>
            <a:r>
              <a:rPr lang="en-US" altLang="en-US" dirty="0" smtClean="0">
                <a:latin typeface="Arial" charset="0"/>
              </a:rPr>
              <a:t> to evaluate an employee’s salary grade. The salary must be </a:t>
            </a:r>
            <a:r>
              <a:rPr lang="en-US" altLang="en-US" i="1" dirty="0" smtClean="0">
                <a:latin typeface="Arial" charset="0"/>
              </a:rPr>
              <a:t>between</a:t>
            </a:r>
            <a:r>
              <a:rPr lang="en-US" altLang="en-US" dirty="0" smtClean="0">
                <a:latin typeface="Arial" charset="0"/>
              </a:rPr>
              <a:t> any pair of the low and high salary ranges. </a:t>
            </a:r>
          </a:p>
          <a:p>
            <a:pPr lvl="1" eaLnBrk="1" hangingPunct="1">
              <a:spcBef>
                <a:spcPts val="100"/>
              </a:spcBef>
            </a:pPr>
            <a:r>
              <a:rPr lang="en-US" altLang="en-US" dirty="0" smtClean="0">
                <a:latin typeface="Arial" charset="0"/>
              </a:rPr>
              <a:t>It is important to note that all employees appear exactly once when this query is executed. No employee is repeated in the list. There are two reasons for this:</a:t>
            </a:r>
          </a:p>
          <a:p>
            <a:pPr lvl="2" eaLnBrk="1" hangingPunct="1">
              <a:spcBef>
                <a:spcPts val="100"/>
              </a:spcBef>
            </a:pPr>
            <a:r>
              <a:rPr lang="en-US" altLang="en-US" dirty="0" smtClean="0">
                <a:latin typeface="Arial" charset="0"/>
              </a:rPr>
              <a:t>None of the rows in the job grade table contain grades that overlap. That is, the salary value for an employee can lie only between the low salary and high salary values of one of the rows in the salary grade table. </a:t>
            </a:r>
          </a:p>
          <a:p>
            <a:pPr lvl="2" eaLnBrk="1" hangingPunct="1">
              <a:spcBef>
                <a:spcPts val="100"/>
              </a:spcBef>
            </a:pPr>
            <a:r>
              <a:rPr lang="en-US" altLang="en-US" dirty="0" smtClean="0">
                <a:latin typeface="Arial" charset="0"/>
              </a:rPr>
              <a:t>All of the employees’ salaries lie within the limits that are provided by the job grade table. That is, no employee earns less than the lowest value contained in the </a:t>
            </a:r>
            <a:r>
              <a:rPr lang="en-US" altLang="en-US" dirty="0" err="1" smtClean="0">
                <a:latin typeface="Courier New" pitchFamily="49" charset="0"/>
              </a:rPr>
              <a:t>LOWEST_SAL</a:t>
            </a:r>
            <a:r>
              <a:rPr lang="en-US" altLang="en-US" dirty="0" smtClean="0">
                <a:latin typeface="Arial" charset="0"/>
              </a:rPr>
              <a:t> column or more than the highest value contained in the </a:t>
            </a:r>
            <a:r>
              <a:rPr lang="en-US" altLang="en-US" dirty="0" err="1" smtClean="0">
                <a:latin typeface="Courier New" pitchFamily="49" charset="0"/>
              </a:rPr>
              <a:t>HIGHEST_SAL</a:t>
            </a:r>
            <a:r>
              <a:rPr lang="en-US" altLang="en-US" dirty="0" smtClean="0">
                <a:latin typeface="Arial" charset="0"/>
              </a:rPr>
              <a:t> column.</a:t>
            </a:r>
            <a:endParaRPr lang="en-US" altLang="en-US" b="1" dirty="0" smtClean="0">
              <a:latin typeface="Arial" charset="0"/>
            </a:endParaRPr>
          </a:p>
          <a:p>
            <a:pPr lvl="1" eaLnBrk="1" hangingPunct="1">
              <a:spcBef>
                <a:spcPts val="100"/>
              </a:spcBef>
            </a:pPr>
            <a:r>
              <a:rPr lang="en-US" altLang="en-US" b="1" dirty="0" smtClean="0">
                <a:latin typeface="Arial" charset="0"/>
              </a:rPr>
              <a:t>Note:</a:t>
            </a:r>
            <a:r>
              <a:rPr lang="en-US" altLang="en-US" dirty="0" smtClean="0">
                <a:latin typeface="Arial" charset="0"/>
              </a:rPr>
              <a:t> Other conditions (such as </a:t>
            </a:r>
            <a:r>
              <a:rPr lang="en-US" altLang="en-US" dirty="0" smtClean="0">
                <a:latin typeface="Courier New" pitchFamily="49" charset="0"/>
              </a:rPr>
              <a:t>&lt;=</a:t>
            </a:r>
            <a:r>
              <a:rPr lang="en-US" altLang="en-US" dirty="0" smtClean="0">
                <a:latin typeface="Arial" charset="0"/>
              </a:rPr>
              <a:t> and </a:t>
            </a:r>
            <a:r>
              <a:rPr lang="en-US" altLang="en-US" dirty="0" smtClean="0">
                <a:latin typeface="Courier New" pitchFamily="49" charset="0"/>
              </a:rPr>
              <a:t>&gt;=</a:t>
            </a:r>
            <a:r>
              <a:rPr lang="en-US" altLang="en-US" dirty="0" smtClean="0">
                <a:latin typeface="Arial" charset="0"/>
              </a:rPr>
              <a:t>) can be used, but </a:t>
            </a:r>
            <a:r>
              <a:rPr lang="en-US" altLang="en-US" dirty="0" smtClean="0">
                <a:latin typeface="Courier New" pitchFamily="49" charset="0"/>
              </a:rPr>
              <a:t>BETWEEN</a:t>
            </a:r>
            <a:r>
              <a:rPr lang="en-US" altLang="en-US" dirty="0" smtClean="0">
                <a:latin typeface="Arial" charset="0"/>
              </a:rPr>
              <a:t> is the simplest. Remember to specify the low value first and the high value last when using the </a:t>
            </a:r>
            <a:r>
              <a:rPr lang="en-US" altLang="en-US" dirty="0" smtClean="0">
                <a:latin typeface="Courier New" pitchFamily="49" charset="0"/>
              </a:rPr>
              <a:t>BETWEEN</a:t>
            </a:r>
            <a:r>
              <a:rPr lang="en-US" altLang="en-US" dirty="0" smtClean="0">
                <a:latin typeface="Arial" charset="0"/>
              </a:rPr>
              <a:t> condition. The Oracle server translates the </a:t>
            </a:r>
            <a:r>
              <a:rPr lang="en-US" altLang="en-US" dirty="0" smtClean="0">
                <a:latin typeface="Courier New" pitchFamily="49" charset="0"/>
              </a:rPr>
              <a:t>BETWEEN</a:t>
            </a:r>
            <a:r>
              <a:rPr lang="en-US" altLang="en-US" dirty="0" smtClean="0">
                <a:latin typeface="Arial" charset="0"/>
              </a:rPr>
              <a:t> condition to a pair of </a:t>
            </a:r>
            <a:r>
              <a:rPr lang="en-US" altLang="en-US" dirty="0" smtClean="0">
                <a:latin typeface="Courier New" pitchFamily="49" charset="0"/>
              </a:rPr>
              <a:t>AND</a:t>
            </a:r>
            <a:r>
              <a:rPr lang="en-US" altLang="en-US" dirty="0" smtClean="0">
                <a:latin typeface="Arial" charset="0"/>
              </a:rPr>
              <a:t> conditions. Therefore, using </a:t>
            </a:r>
            <a:r>
              <a:rPr lang="en-US" altLang="en-US" dirty="0" smtClean="0">
                <a:latin typeface="Courier New" pitchFamily="49" charset="0"/>
              </a:rPr>
              <a:t>BETWEEN</a:t>
            </a:r>
            <a:r>
              <a:rPr lang="en-US" altLang="en-US" dirty="0" smtClean="0">
                <a:latin typeface="Arial" charset="0"/>
              </a:rPr>
              <a:t> has no performance benefits, but should be used only for logical simplicity.</a:t>
            </a:r>
          </a:p>
          <a:p>
            <a:pPr lvl="1" eaLnBrk="1" hangingPunct="1">
              <a:spcBef>
                <a:spcPts val="100"/>
              </a:spcBef>
            </a:pPr>
            <a:r>
              <a:rPr lang="en-US" altLang="en-US" dirty="0" smtClean="0">
                <a:latin typeface="Arial" charset="0"/>
              </a:rPr>
              <a:t>Table aliases have been specified in the example in the slide for performance reasons, not because of possible ambiguity</a:t>
            </a:r>
            <a:r>
              <a:rPr lang="en-US" altLang="en-US" dirty="0" smtClean="0">
                <a:latin typeface="Arial" charset="0"/>
              </a:rPr>
              <a:t>.</a:t>
            </a:r>
          </a:p>
          <a:p>
            <a:pPr lvl="1" eaLnBrk="1" hangingPunct="1">
              <a:spcBef>
                <a:spcPts val="100"/>
              </a:spcBef>
            </a:pPr>
            <a:r>
              <a:rPr lang="zh-CN" altLang="en-US" dirty="0" smtClean="0">
                <a:latin typeface="Arial" charset="0"/>
              </a:rPr>
              <a:t>幻灯片中的示例创建了一个评估员工薪水等级的无疑。工资必须在任何一对低薪和高薪之间。</a:t>
            </a:r>
          </a:p>
          <a:p>
            <a:pPr lvl="1" eaLnBrk="1" hangingPunct="1">
              <a:spcBef>
                <a:spcPts val="100"/>
              </a:spcBef>
            </a:pPr>
            <a:r>
              <a:rPr lang="zh-CN" altLang="en-US" dirty="0" smtClean="0">
                <a:latin typeface="Arial" charset="0"/>
              </a:rPr>
              <a:t>重要的是要注意，执行此查询时，所有员工都会出现一次。名单中没有重复雇员。有两个原因：</a:t>
            </a:r>
          </a:p>
          <a:p>
            <a:pPr marL="323823" lvl="1" indent="-171450" eaLnBrk="1" hangingPunct="1">
              <a:spcBef>
                <a:spcPts val="100"/>
              </a:spcBef>
              <a:buFont typeface="Arial" panose="020B0604020202020204" pitchFamily="34" charset="0"/>
              <a:buChar char="•"/>
            </a:pPr>
            <a:r>
              <a:rPr lang="zh-CN" altLang="en-US" dirty="0" smtClean="0">
                <a:latin typeface="Arial" charset="0"/>
              </a:rPr>
              <a:t>作业等级表中的行都不包含重叠的等级。也就是说，员工的工资价值只能在薪资等级表的其中一行的低工资和高工资值之间。</a:t>
            </a:r>
          </a:p>
          <a:p>
            <a:pPr marL="323823" lvl="1" indent="-171450" eaLnBrk="1" hangingPunct="1">
              <a:spcBef>
                <a:spcPts val="100"/>
              </a:spcBef>
              <a:buFont typeface="Arial" panose="020B0604020202020204" pitchFamily="34" charset="0"/>
              <a:buChar char="•"/>
            </a:pPr>
            <a:r>
              <a:rPr lang="zh-CN" altLang="en-US" dirty="0" smtClean="0">
                <a:latin typeface="Arial" charset="0"/>
              </a:rPr>
              <a:t>所有员工的工资都在工作等级表提供的限度之内。也就是说，没有员工的收入低于</a:t>
            </a:r>
            <a:r>
              <a:rPr lang="en-US" altLang="zh-CN" dirty="0" err="1" smtClean="0">
                <a:latin typeface="Arial" charset="0"/>
              </a:rPr>
              <a:t>LOWEST_SAL</a:t>
            </a:r>
            <a:r>
              <a:rPr lang="zh-CN" altLang="en-US" dirty="0" smtClean="0">
                <a:latin typeface="Arial" charset="0"/>
              </a:rPr>
              <a:t>列中包含的最低值或超过</a:t>
            </a:r>
            <a:r>
              <a:rPr lang="en-US" altLang="zh-CN" dirty="0" err="1" smtClean="0">
                <a:latin typeface="Arial" charset="0"/>
              </a:rPr>
              <a:t>HIGHEST_SAL</a:t>
            </a:r>
            <a:r>
              <a:rPr lang="zh-CN" altLang="en-US" dirty="0" smtClean="0">
                <a:latin typeface="Arial" charset="0"/>
              </a:rPr>
              <a:t>列中包含的最高值。</a:t>
            </a:r>
          </a:p>
          <a:p>
            <a:pPr lvl="1" eaLnBrk="1" hangingPunct="1">
              <a:spcBef>
                <a:spcPts val="100"/>
              </a:spcBef>
            </a:pPr>
            <a:r>
              <a:rPr lang="zh-CN" altLang="en-US" b="1" dirty="0" smtClean="0">
                <a:latin typeface="Arial" charset="0"/>
              </a:rPr>
              <a:t>注意</a:t>
            </a:r>
            <a:r>
              <a:rPr lang="zh-CN" altLang="en-US" dirty="0" smtClean="0">
                <a:latin typeface="Arial" charset="0"/>
              </a:rPr>
              <a:t>：可以使用其他条件（如</a:t>
            </a:r>
            <a:r>
              <a:rPr lang="en-US" altLang="zh-CN" dirty="0" smtClean="0">
                <a:latin typeface="Arial" charset="0"/>
              </a:rPr>
              <a:t>&lt;=</a:t>
            </a:r>
            <a:r>
              <a:rPr lang="zh-CN" altLang="en-US" dirty="0" smtClean="0">
                <a:latin typeface="Arial" charset="0"/>
              </a:rPr>
              <a:t>和</a:t>
            </a:r>
            <a:r>
              <a:rPr lang="en-US" altLang="zh-CN" dirty="0" smtClean="0">
                <a:latin typeface="Arial" charset="0"/>
              </a:rPr>
              <a:t>&gt; =</a:t>
            </a:r>
            <a:r>
              <a:rPr lang="zh-CN" altLang="en-US" dirty="0" smtClean="0">
                <a:latin typeface="Arial" charset="0"/>
              </a:rPr>
              <a:t>），但</a:t>
            </a:r>
            <a:r>
              <a:rPr lang="en-US" altLang="zh-CN" dirty="0" smtClean="0">
                <a:latin typeface="Arial" charset="0"/>
              </a:rPr>
              <a:t>BETWEEN</a:t>
            </a:r>
            <a:r>
              <a:rPr lang="zh-CN" altLang="en-US" dirty="0" smtClean="0">
                <a:latin typeface="Arial" charset="0"/>
              </a:rPr>
              <a:t>是最简单的。记住在使用</a:t>
            </a:r>
            <a:r>
              <a:rPr lang="en-US" altLang="zh-CN" dirty="0" smtClean="0">
                <a:latin typeface="Arial" charset="0"/>
              </a:rPr>
              <a:t>BETWEEN</a:t>
            </a:r>
            <a:r>
              <a:rPr lang="zh-CN" altLang="en-US" dirty="0" smtClean="0">
                <a:latin typeface="Arial" charset="0"/>
              </a:rPr>
              <a:t>条件时，首先指定最小值和最高值。 </a:t>
            </a:r>
            <a:r>
              <a:rPr lang="en-US" altLang="zh-CN" dirty="0" smtClean="0">
                <a:latin typeface="Arial" charset="0"/>
              </a:rPr>
              <a:t>Oracle</a:t>
            </a:r>
            <a:r>
              <a:rPr lang="zh-CN" altLang="en-US" dirty="0" smtClean="0">
                <a:latin typeface="Arial" charset="0"/>
              </a:rPr>
              <a:t>服务器将</a:t>
            </a:r>
            <a:r>
              <a:rPr lang="en-US" altLang="zh-CN" dirty="0" smtClean="0">
                <a:latin typeface="Arial" charset="0"/>
              </a:rPr>
              <a:t>BETWEEN</a:t>
            </a:r>
            <a:r>
              <a:rPr lang="zh-CN" altLang="en-US" dirty="0" smtClean="0">
                <a:latin typeface="Arial" charset="0"/>
              </a:rPr>
              <a:t>条件转换为一对</a:t>
            </a:r>
            <a:r>
              <a:rPr lang="en-US" altLang="zh-CN" dirty="0" smtClean="0">
                <a:latin typeface="Arial" charset="0"/>
              </a:rPr>
              <a:t>AND</a:t>
            </a:r>
            <a:r>
              <a:rPr lang="zh-CN" altLang="en-US" dirty="0" smtClean="0">
                <a:latin typeface="Arial" charset="0"/>
              </a:rPr>
              <a:t>条件。因此，使用</a:t>
            </a:r>
            <a:r>
              <a:rPr lang="en-US" altLang="zh-CN" dirty="0" smtClean="0">
                <a:latin typeface="Arial" charset="0"/>
              </a:rPr>
              <a:t>BETWEEN</a:t>
            </a:r>
            <a:r>
              <a:rPr lang="zh-CN" altLang="en-US" dirty="0" smtClean="0">
                <a:latin typeface="Arial" charset="0"/>
              </a:rPr>
              <a:t>没有性能优势，但应仅用于逻辑简单。</a:t>
            </a:r>
          </a:p>
          <a:p>
            <a:pPr lvl="1" eaLnBrk="1" hangingPunct="1">
              <a:spcBef>
                <a:spcPts val="100"/>
              </a:spcBef>
            </a:pPr>
            <a:r>
              <a:rPr lang="zh-CN" altLang="en-US" dirty="0" smtClean="0">
                <a:latin typeface="Arial" charset="0"/>
              </a:rPr>
              <a:t>由于性能原因，表格别名已在幻灯片中的示例中指定，而不是因为可能的歧义。</a:t>
            </a:r>
            <a:endParaRPr lang="en-US" altLang="en-US" dirty="0" smtClean="0">
              <a:latin typeface="Arial" charset="0"/>
            </a:endParaRPr>
          </a:p>
        </p:txBody>
      </p:sp>
      <p:sp>
        <p:nvSpPr>
          <p:cNvPr id="70659"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D - </a:t>
            </a:r>
            <a:fld id="{D02E821E-3341-48B6-A7BF-E7D5E28F7D5F}" type="slidenum">
              <a:rPr lang="en-US" altLang="en-US" smtClean="0">
                <a:latin typeface="Arial" charset="0"/>
                <a:cs typeface="Arial" charset="0"/>
              </a:rPr>
              <a:t>31</a:t>
            </a:fld>
            <a:endParaRPr lang="en-US" altLang="en-US" smtClean="0">
              <a:latin typeface="Arial" charset="0"/>
              <a:cs typeface="Arial" charset="0"/>
            </a:endParaRPr>
          </a:p>
        </p:txBody>
      </p:sp>
      <p:sp>
        <p:nvSpPr>
          <p:cNvPr id="70660" name="Slide Image Placeholder 6"/>
          <p:cNvSpPr>
            <a:spLocks noGrp="1" noRot="1" noChangeAspect="1" noTextEdit="1"/>
          </p:cNvSpPr>
          <p:nvPr>
            <p:ph type="sldImg"/>
          </p:nvPr>
        </p:nvSpPr>
        <p:spPr>
          <a:ln/>
        </p:spPr>
      </p:sp>
    </p:spTree>
    <p:extLst>
      <p:ext uri="{BB962C8B-B14F-4D97-AF65-F5344CB8AC3E}">
        <p14:creationId xmlns:p14="http://schemas.microsoft.com/office/powerpoint/2010/main" val="242106800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Notes Placeholder 2"/>
          <p:cNvSpPr>
            <a:spLocks noGrp="1"/>
          </p:cNvSpPr>
          <p:nvPr>
            <p:ph type="body" idx="1"/>
          </p:nvPr>
        </p:nvSpPr>
        <p:spPr>
          <a:noFill/>
          <a:ln/>
        </p:spPr>
        <p:txBody>
          <a:bodyPr/>
          <a:lstStyle/>
          <a:p>
            <a:pPr lvl="1"/>
            <a:r>
              <a:rPr lang="en-US" altLang="en-US" dirty="0" smtClean="0">
                <a:latin typeface="Arial" charset="0"/>
              </a:rPr>
              <a:t>In the example in the slide, the </a:t>
            </a:r>
            <a:r>
              <a:rPr lang="en-US" altLang="en-US" dirty="0" err="1" smtClean="0">
                <a:latin typeface="Courier New" pitchFamily="49" charset="0"/>
                <a:cs typeface="Courier New" pitchFamily="49" charset="0"/>
              </a:rPr>
              <a:t>COUNTRY_ID</a:t>
            </a:r>
            <a:r>
              <a:rPr lang="en-US" altLang="en-US" dirty="0" smtClean="0">
                <a:latin typeface="Arial" charset="0"/>
              </a:rPr>
              <a:t> columns in the </a:t>
            </a:r>
            <a:r>
              <a:rPr lang="en-US" altLang="en-US" dirty="0" smtClean="0">
                <a:latin typeface="Courier New" pitchFamily="49" charset="0"/>
                <a:cs typeface="Courier New" pitchFamily="49" charset="0"/>
              </a:rPr>
              <a:t>COUNTRIES</a:t>
            </a:r>
            <a:r>
              <a:rPr lang="en-US" altLang="en-US" dirty="0" smtClean="0">
                <a:latin typeface="Arial" charset="0"/>
              </a:rPr>
              <a:t> and </a:t>
            </a:r>
            <a:r>
              <a:rPr lang="en-US" altLang="en-US" dirty="0" smtClean="0">
                <a:latin typeface="Courier New" pitchFamily="49" charset="0"/>
                <a:cs typeface="Courier New" pitchFamily="49" charset="0"/>
              </a:rPr>
              <a:t>LOCATIONS</a:t>
            </a:r>
            <a:r>
              <a:rPr lang="en-US" altLang="en-US" dirty="0" smtClean="0">
                <a:latin typeface="Arial" charset="0"/>
              </a:rPr>
              <a:t> tables are joined and thus the </a:t>
            </a:r>
            <a:r>
              <a:rPr lang="en-US" altLang="en-US" dirty="0" err="1" smtClean="0">
                <a:latin typeface="Courier New" pitchFamily="49" charset="0"/>
                <a:cs typeface="Courier New" pitchFamily="49" charset="0"/>
              </a:rPr>
              <a:t>LOCATION_ID</a:t>
            </a:r>
            <a:r>
              <a:rPr lang="en-US" altLang="en-US" dirty="0" smtClean="0">
                <a:latin typeface="Arial" charset="0"/>
              </a:rPr>
              <a:t> of the location where an employee works is shown</a:t>
            </a:r>
            <a:r>
              <a:rPr lang="en-US" altLang="en-US" dirty="0" smtClean="0">
                <a:latin typeface="Arial" charset="0"/>
              </a:rPr>
              <a:t>.</a:t>
            </a:r>
          </a:p>
          <a:p>
            <a:pPr lvl="1"/>
            <a:r>
              <a:rPr lang="zh-CN" altLang="en-US" dirty="0" smtClean="0">
                <a:latin typeface="Arial" charset="0"/>
              </a:rPr>
              <a:t>在幻灯片中的示例中，</a:t>
            </a:r>
            <a:r>
              <a:rPr lang="en-US" altLang="en-US" dirty="0" smtClean="0">
                <a:latin typeface="Arial" charset="0"/>
              </a:rPr>
              <a:t>COUNTRIES</a:t>
            </a:r>
            <a:r>
              <a:rPr lang="zh-CN" altLang="en-US" dirty="0" smtClean="0">
                <a:latin typeface="Arial" charset="0"/>
              </a:rPr>
              <a:t>和</a:t>
            </a:r>
            <a:r>
              <a:rPr lang="en-US" altLang="en-US" dirty="0" smtClean="0">
                <a:latin typeface="Arial" charset="0"/>
              </a:rPr>
              <a:t>LOCATIONS</a:t>
            </a:r>
            <a:r>
              <a:rPr lang="zh-CN" altLang="en-US" dirty="0" smtClean="0">
                <a:latin typeface="Arial" charset="0"/>
              </a:rPr>
              <a:t>表中的</a:t>
            </a:r>
            <a:r>
              <a:rPr lang="en-US" altLang="en-US" dirty="0" err="1" smtClean="0">
                <a:latin typeface="Arial" charset="0"/>
              </a:rPr>
              <a:t>COUNTRY_ID</a:t>
            </a:r>
            <a:r>
              <a:rPr lang="zh-CN" altLang="en-US" dirty="0" smtClean="0">
                <a:latin typeface="Arial" charset="0"/>
              </a:rPr>
              <a:t>列已连接，因此显示了员工工作位置的</a:t>
            </a:r>
            <a:r>
              <a:rPr lang="en-US" altLang="en-US" dirty="0" err="1" smtClean="0">
                <a:latin typeface="Arial" charset="0"/>
              </a:rPr>
              <a:t>LOCATION_ID</a:t>
            </a:r>
            <a:r>
              <a:rPr lang="en-US" altLang="en-US" dirty="0" smtClean="0">
                <a:latin typeface="Arial" charset="0"/>
              </a:rPr>
              <a:t>。</a:t>
            </a:r>
            <a:endParaRPr lang="en-US" altLang="en-US" dirty="0" smtClean="0">
              <a:latin typeface="Arial" charset="0"/>
            </a:endParaRPr>
          </a:p>
        </p:txBody>
      </p:sp>
      <p:sp>
        <p:nvSpPr>
          <p:cNvPr id="72707"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D - </a:t>
            </a:r>
            <a:fld id="{EF247979-3FBB-4AB1-9C94-484CC402CED8}" type="slidenum">
              <a:rPr lang="en-US" altLang="en-US" smtClean="0">
                <a:latin typeface="Arial" charset="0"/>
                <a:cs typeface="Arial" charset="0"/>
              </a:rPr>
              <a:t>32</a:t>
            </a:fld>
            <a:endParaRPr lang="en-US" altLang="en-US" smtClean="0">
              <a:latin typeface="Arial" charset="0"/>
              <a:cs typeface="Arial" charset="0"/>
            </a:endParaRPr>
          </a:p>
        </p:txBody>
      </p:sp>
      <p:sp>
        <p:nvSpPr>
          <p:cNvPr id="72708" name="Slide Image Placeholder 9"/>
          <p:cNvSpPr>
            <a:spLocks noGrp="1" noRot="1" noChangeAspect="1" noTextEdit="1"/>
          </p:cNvSpPr>
          <p:nvPr>
            <p:ph type="sldImg"/>
          </p:nvPr>
        </p:nvSpPr>
        <p:spPr>
          <a:ln/>
        </p:spPr>
      </p:sp>
    </p:spTree>
    <p:extLst>
      <p:ext uri="{BB962C8B-B14F-4D97-AF65-F5344CB8AC3E}">
        <p14:creationId xmlns:p14="http://schemas.microsoft.com/office/powerpoint/2010/main" val="176738879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Notes Placeholder 2"/>
          <p:cNvSpPr>
            <a:spLocks noGrp="1"/>
          </p:cNvSpPr>
          <p:nvPr>
            <p:ph type="body" idx="1"/>
          </p:nvPr>
        </p:nvSpPr>
        <p:spPr>
          <a:noFill/>
          <a:ln/>
        </p:spPr>
        <p:txBody>
          <a:bodyPr/>
          <a:lstStyle/>
          <a:p>
            <a:pPr lvl="1"/>
            <a:r>
              <a:rPr lang="en-US" altLang="en-US" dirty="0" smtClean="0">
                <a:latin typeface="Arial" charset="0"/>
              </a:rPr>
              <a:t>Use the </a:t>
            </a:r>
            <a:r>
              <a:rPr lang="en-US" altLang="en-US" dirty="0" smtClean="0">
                <a:latin typeface="Courier New" pitchFamily="49" charset="0"/>
                <a:cs typeface="Courier New" pitchFamily="49" charset="0"/>
              </a:rPr>
              <a:t>ON</a:t>
            </a:r>
            <a:r>
              <a:rPr lang="en-US" altLang="en-US" dirty="0" smtClean="0">
                <a:latin typeface="Arial" charset="0"/>
              </a:rPr>
              <a:t> clause to specify a join condition. With this, you can specify join conditions separate from any search or filter conditions in the </a:t>
            </a:r>
            <a:r>
              <a:rPr lang="en-US" altLang="en-US" dirty="0" smtClean="0">
                <a:latin typeface="Courier New" pitchFamily="49" charset="0"/>
                <a:cs typeface="Courier New" pitchFamily="49" charset="0"/>
              </a:rPr>
              <a:t>WHERE</a:t>
            </a:r>
            <a:r>
              <a:rPr lang="en-US" altLang="en-US" dirty="0" smtClean="0">
                <a:latin typeface="Arial" charset="0"/>
              </a:rPr>
              <a:t> clause.</a:t>
            </a:r>
          </a:p>
          <a:p>
            <a:pPr lvl="1"/>
            <a:r>
              <a:rPr lang="en-US" altLang="en-US" dirty="0" smtClean="0">
                <a:latin typeface="Arial" charset="0"/>
              </a:rPr>
              <a:t>In this example, the </a:t>
            </a:r>
            <a:r>
              <a:rPr lang="en-US" altLang="en-US" dirty="0" smtClean="0">
                <a:latin typeface="Courier New" pitchFamily="49" charset="0"/>
                <a:cs typeface="Courier New" pitchFamily="49" charset="0"/>
              </a:rPr>
              <a:t>EMPLOYEE_ID</a:t>
            </a:r>
            <a:r>
              <a:rPr lang="en-US" altLang="en-US" dirty="0" smtClean="0">
                <a:latin typeface="Arial" charset="0"/>
              </a:rPr>
              <a:t> columns in the </a:t>
            </a:r>
            <a:r>
              <a:rPr lang="en-US" altLang="en-US" dirty="0" smtClean="0">
                <a:latin typeface="Courier New" pitchFamily="49" charset="0"/>
                <a:cs typeface="Courier New" pitchFamily="49" charset="0"/>
              </a:rPr>
              <a:t>EMPLOYEES</a:t>
            </a:r>
            <a:r>
              <a:rPr lang="en-US" altLang="en-US" dirty="0" smtClean="0">
                <a:latin typeface="Arial" charset="0"/>
              </a:rPr>
              <a:t> and </a:t>
            </a:r>
            <a:r>
              <a:rPr lang="en-US" altLang="en-US" dirty="0" smtClean="0">
                <a:latin typeface="Courier New" pitchFamily="49" charset="0"/>
                <a:cs typeface="Courier New" pitchFamily="49" charset="0"/>
              </a:rPr>
              <a:t>JOB_HISTORY</a:t>
            </a:r>
            <a:r>
              <a:rPr lang="en-US" altLang="en-US" dirty="0" smtClean="0">
                <a:latin typeface="Arial" charset="0"/>
              </a:rPr>
              <a:t> tables are joined using the </a:t>
            </a:r>
            <a:r>
              <a:rPr lang="en-US" altLang="en-US" dirty="0" smtClean="0">
                <a:latin typeface="Courier New" pitchFamily="49" charset="0"/>
                <a:cs typeface="Courier New" pitchFamily="49" charset="0"/>
              </a:rPr>
              <a:t>ON</a:t>
            </a:r>
            <a:r>
              <a:rPr lang="en-US" altLang="en-US" dirty="0" smtClean="0">
                <a:latin typeface="Arial" charset="0"/>
              </a:rPr>
              <a:t> clause. Wherever an employee ID in the </a:t>
            </a:r>
            <a:r>
              <a:rPr lang="en-US" altLang="en-US" dirty="0" smtClean="0">
                <a:latin typeface="Courier New" pitchFamily="49" charset="0"/>
                <a:cs typeface="Courier New" pitchFamily="49" charset="0"/>
              </a:rPr>
              <a:t>EMPLOYEES</a:t>
            </a:r>
            <a:r>
              <a:rPr lang="en-US" altLang="en-US" dirty="0" smtClean="0">
                <a:latin typeface="Arial" charset="0"/>
              </a:rPr>
              <a:t> table equals an employee ID in the </a:t>
            </a:r>
            <a:r>
              <a:rPr lang="en-US" altLang="en-US" dirty="0" smtClean="0">
                <a:latin typeface="Courier New" pitchFamily="49" charset="0"/>
                <a:cs typeface="Courier New" pitchFamily="49" charset="0"/>
              </a:rPr>
              <a:t>JOB_HISTORY</a:t>
            </a:r>
            <a:r>
              <a:rPr lang="en-US" altLang="en-US" dirty="0" smtClean="0">
                <a:latin typeface="Arial" charset="0"/>
              </a:rPr>
              <a:t> table, the row is returned. The table alias is necessary to qualify the matching</a:t>
            </a:r>
            <a:r>
              <a:rPr lang="en-US" altLang="en-US" dirty="0" smtClean="0">
                <a:latin typeface="Arial" charset="0"/>
                <a:cs typeface="Arial" charset="0"/>
              </a:rPr>
              <a:t> column names.</a:t>
            </a:r>
          </a:p>
          <a:p>
            <a:pPr lvl="1"/>
            <a:r>
              <a:rPr lang="en-US" altLang="en-US" dirty="0" smtClean="0">
                <a:latin typeface="Arial" charset="0"/>
              </a:rPr>
              <a:t>You can also use the </a:t>
            </a:r>
            <a:r>
              <a:rPr lang="en-US" altLang="en-US" dirty="0" smtClean="0">
                <a:latin typeface="Courier New" pitchFamily="49" charset="0"/>
                <a:cs typeface="Courier New" pitchFamily="49" charset="0"/>
              </a:rPr>
              <a:t>ON</a:t>
            </a:r>
            <a:r>
              <a:rPr lang="en-US" altLang="en-US" dirty="0" smtClean="0">
                <a:latin typeface="Arial" charset="0"/>
              </a:rPr>
              <a:t> clause to join columns that have different names. The parentheses around the joined columns, as in the example in the slide, </a:t>
            </a:r>
            <a:r>
              <a:rPr lang="en-US" altLang="en-US" dirty="0" smtClean="0">
                <a:latin typeface="Courier New" pitchFamily="49" charset="0"/>
                <a:cs typeface="Courier New" pitchFamily="49" charset="0"/>
              </a:rPr>
              <a:t>(</a:t>
            </a:r>
            <a:r>
              <a:rPr lang="en-US" altLang="en-US" dirty="0" err="1" smtClean="0">
                <a:latin typeface="Courier New" pitchFamily="49" charset="0"/>
                <a:cs typeface="Courier New" pitchFamily="49" charset="0"/>
              </a:rPr>
              <a:t>e.employee_id</a:t>
            </a:r>
            <a:r>
              <a:rPr lang="en-US" altLang="en-US" dirty="0" smtClean="0">
                <a:latin typeface="Arial" charset="0"/>
              </a:rPr>
              <a:t> </a:t>
            </a:r>
            <a:r>
              <a:rPr lang="en-US" altLang="en-US" dirty="0" smtClean="0">
                <a:latin typeface="Courier New" pitchFamily="49" charset="0"/>
                <a:cs typeface="Courier New" pitchFamily="49" charset="0"/>
              </a:rPr>
              <a:t>=</a:t>
            </a:r>
            <a:r>
              <a:rPr lang="en-US" altLang="en-US" dirty="0" smtClean="0">
                <a:latin typeface="Arial" charset="0"/>
              </a:rPr>
              <a:t> </a:t>
            </a:r>
            <a:r>
              <a:rPr lang="en-US" altLang="en-US" dirty="0" err="1" smtClean="0">
                <a:latin typeface="Courier New" pitchFamily="49" charset="0"/>
                <a:cs typeface="Courier New" pitchFamily="49" charset="0"/>
              </a:rPr>
              <a:t>j.employee_id</a:t>
            </a:r>
            <a:r>
              <a:rPr lang="en-US" altLang="en-US" dirty="0" smtClean="0">
                <a:latin typeface="Courier New" pitchFamily="49" charset="0"/>
                <a:cs typeface="Courier New" pitchFamily="49" charset="0"/>
              </a:rPr>
              <a:t>)</a:t>
            </a:r>
            <a:r>
              <a:rPr lang="en-US" altLang="en-US" dirty="0" smtClean="0">
                <a:latin typeface="Arial" charset="0"/>
              </a:rPr>
              <a:t>, is optional. So, even </a:t>
            </a:r>
            <a:r>
              <a:rPr lang="en-US" altLang="en-US" dirty="0" smtClean="0">
                <a:latin typeface="Courier New" pitchFamily="49" charset="0"/>
                <a:cs typeface="Courier New" pitchFamily="49" charset="0"/>
              </a:rPr>
              <a:t>ON</a:t>
            </a:r>
            <a:r>
              <a:rPr lang="en-US" altLang="en-US" dirty="0" smtClean="0">
                <a:latin typeface="Arial" charset="0"/>
              </a:rPr>
              <a:t> </a:t>
            </a:r>
            <a:r>
              <a:rPr lang="en-US" altLang="en-US" dirty="0" err="1" smtClean="0">
                <a:latin typeface="Courier New" pitchFamily="49" charset="0"/>
                <a:cs typeface="Courier New" pitchFamily="49" charset="0"/>
              </a:rPr>
              <a:t>e.employee_id</a:t>
            </a:r>
            <a:r>
              <a:rPr lang="en-US" altLang="en-US" dirty="0" smtClean="0">
                <a:latin typeface="Arial" charset="0"/>
              </a:rPr>
              <a:t> </a:t>
            </a:r>
            <a:r>
              <a:rPr lang="en-US" altLang="en-US" dirty="0" smtClean="0">
                <a:latin typeface="Courier New" pitchFamily="49" charset="0"/>
                <a:cs typeface="Courier New" pitchFamily="49" charset="0"/>
              </a:rPr>
              <a:t>=</a:t>
            </a:r>
            <a:r>
              <a:rPr lang="en-US" altLang="en-US" dirty="0" smtClean="0">
                <a:latin typeface="Arial" charset="0"/>
              </a:rPr>
              <a:t> </a:t>
            </a:r>
            <a:r>
              <a:rPr lang="en-US" altLang="en-US" dirty="0" err="1" smtClean="0">
                <a:latin typeface="Courier New" pitchFamily="49" charset="0"/>
                <a:cs typeface="Courier New" pitchFamily="49" charset="0"/>
              </a:rPr>
              <a:t>j.employee_id</a:t>
            </a:r>
            <a:r>
              <a:rPr lang="en-US" altLang="en-US" dirty="0" smtClean="0">
                <a:latin typeface="Arial" charset="0"/>
              </a:rPr>
              <a:t> will work.</a:t>
            </a:r>
          </a:p>
          <a:p>
            <a:pPr lvl="1"/>
            <a:r>
              <a:rPr lang="en-US" altLang="en-US" b="1" dirty="0" smtClean="0">
                <a:latin typeface="Arial" charset="0"/>
              </a:rPr>
              <a:t>Note: </a:t>
            </a:r>
            <a:r>
              <a:rPr lang="en-US" altLang="en-US" dirty="0" smtClean="0">
                <a:latin typeface="Arial" charset="0"/>
              </a:rPr>
              <a:t>When you use the Execute Statement icon to run the query, SQL Developer suffixes a ‘_1’ to differentiate between the two </a:t>
            </a:r>
            <a:r>
              <a:rPr lang="en-US" altLang="en-US" dirty="0" err="1" smtClean="0">
                <a:latin typeface="Courier New" pitchFamily="49" charset="0"/>
                <a:cs typeface="Courier New" pitchFamily="49" charset="0"/>
              </a:rPr>
              <a:t>employee_id</a:t>
            </a:r>
            <a:r>
              <a:rPr lang="en-US" altLang="en-US" dirty="0" err="1" smtClean="0">
                <a:latin typeface="Arial" charset="0"/>
                <a:cs typeface="Arial" charset="0"/>
              </a:rPr>
              <a:t>s</a:t>
            </a:r>
            <a:r>
              <a:rPr lang="en-US" altLang="en-US" dirty="0" smtClean="0">
                <a:latin typeface="Arial" charset="0"/>
              </a:rPr>
              <a:t>.</a:t>
            </a:r>
          </a:p>
          <a:p>
            <a:pPr lvl="1"/>
            <a:r>
              <a:rPr lang="zh-CN" altLang="en-US" dirty="0" smtClean="0">
                <a:latin typeface="Arial" charset="0"/>
              </a:rPr>
              <a:t>使用</a:t>
            </a:r>
            <a:r>
              <a:rPr lang="en-US" altLang="en-US" dirty="0" smtClean="0">
                <a:latin typeface="Arial" charset="0"/>
              </a:rPr>
              <a:t>ON</a:t>
            </a:r>
            <a:r>
              <a:rPr lang="zh-CN" altLang="en-US" dirty="0" smtClean="0">
                <a:latin typeface="Arial" charset="0"/>
              </a:rPr>
              <a:t>子句指定连接条件。 这样，您可以指定与</a:t>
            </a:r>
            <a:r>
              <a:rPr lang="en-US" altLang="en-US" dirty="0" smtClean="0">
                <a:latin typeface="Arial" charset="0"/>
              </a:rPr>
              <a:t>WHERE</a:t>
            </a:r>
            <a:r>
              <a:rPr lang="zh-CN" altLang="en-US" dirty="0" smtClean="0">
                <a:latin typeface="Arial" charset="0"/>
              </a:rPr>
              <a:t>子句中的任何搜索或过滤条件分离的连接条件。</a:t>
            </a:r>
          </a:p>
          <a:p>
            <a:pPr lvl="1"/>
            <a:r>
              <a:rPr lang="zh-CN" altLang="en-US" dirty="0" smtClean="0">
                <a:latin typeface="Arial" charset="0"/>
              </a:rPr>
              <a:t>在此示例中，</a:t>
            </a:r>
            <a:r>
              <a:rPr lang="en-US" altLang="en-US" dirty="0" smtClean="0">
                <a:latin typeface="Arial" charset="0"/>
              </a:rPr>
              <a:t>EMPLOYEES</a:t>
            </a:r>
            <a:r>
              <a:rPr lang="zh-CN" altLang="en-US" dirty="0" smtClean="0">
                <a:latin typeface="Arial" charset="0"/>
              </a:rPr>
              <a:t>和</a:t>
            </a:r>
            <a:r>
              <a:rPr lang="en-US" altLang="en-US" dirty="0" err="1" smtClean="0">
                <a:latin typeface="Arial" charset="0"/>
              </a:rPr>
              <a:t>JOB_HISTORY</a:t>
            </a:r>
            <a:r>
              <a:rPr lang="zh-CN" altLang="en-US" dirty="0" smtClean="0">
                <a:latin typeface="Arial" charset="0"/>
              </a:rPr>
              <a:t>表中的</a:t>
            </a:r>
            <a:r>
              <a:rPr lang="en-US" altLang="en-US" dirty="0" err="1" smtClean="0">
                <a:latin typeface="Arial" charset="0"/>
              </a:rPr>
              <a:t>EMPLOYEE_ID</a:t>
            </a:r>
            <a:r>
              <a:rPr lang="zh-CN" altLang="en-US" dirty="0" smtClean="0">
                <a:latin typeface="Arial" charset="0"/>
              </a:rPr>
              <a:t>列使用</a:t>
            </a:r>
            <a:r>
              <a:rPr lang="en-US" altLang="en-US" dirty="0" smtClean="0">
                <a:latin typeface="Arial" charset="0"/>
              </a:rPr>
              <a:t>ON</a:t>
            </a:r>
            <a:r>
              <a:rPr lang="zh-CN" altLang="en-US" dirty="0" smtClean="0">
                <a:latin typeface="Arial" charset="0"/>
              </a:rPr>
              <a:t>子句连接。 </a:t>
            </a:r>
            <a:r>
              <a:rPr lang="en-US" altLang="en-US" dirty="0" smtClean="0">
                <a:latin typeface="Arial" charset="0"/>
              </a:rPr>
              <a:t>EMPLOYEES</a:t>
            </a:r>
            <a:r>
              <a:rPr lang="zh-CN" altLang="en-US" dirty="0" smtClean="0">
                <a:latin typeface="Arial" charset="0"/>
              </a:rPr>
              <a:t>表中的员工</a:t>
            </a:r>
            <a:r>
              <a:rPr lang="en-US" altLang="en-US" dirty="0" smtClean="0">
                <a:latin typeface="Arial" charset="0"/>
              </a:rPr>
              <a:t>ID</a:t>
            </a:r>
            <a:r>
              <a:rPr lang="zh-CN" altLang="en-US" dirty="0" smtClean="0">
                <a:latin typeface="Arial" charset="0"/>
              </a:rPr>
              <a:t>等于</a:t>
            </a:r>
            <a:r>
              <a:rPr lang="en-US" altLang="en-US" dirty="0" err="1" smtClean="0">
                <a:latin typeface="Arial" charset="0"/>
              </a:rPr>
              <a:t>JOB_HISTORY</a:t>
            </a:r>
            <a:r>
              <a:rPr lang="zh-CN" altLang="en-US" dirty="0" smtClean="0">
                <a:latin typeface="Arial" charset="0"/>
              </a:rPr>
              <a:t>表中的员工</a:t>
            </a:r>
            <a:r>
              <a:rPr lang="en-US" altLang="en-US" dirty="0" smtClean="0">
                <a:latin typeface="Arial" charset="0"/>
              </a:rPr>
              <a:t>ID，</a:t>
            </a:r>
            <a:r>
              <a:rPr lang="zh-CN" altLang="en-US" dirty="0" smtClean="0">
                <a:latin typeface="Arial" charset="0"/>
              </a:rPr>
              <a:t>则返回该行。 表别名对于匹配的列名称是必需的。</a:t>
            </a:r>
          </a:p>
          <a:p>
            <a:pPr lvl="1"/>
            <a:r>
              <a:rPr lang="zh-CN" altLang="en-US" dirty="0" smtClean="0">
                <a:latin typeface="Arial" charset="0"/>
              </a:rPr>
              <a:t>您也可以使用</a:t>
            </a:r>
            <a:r>
              <a:rPr lang="en-US" altLang="en-US" dirty="0" smtClean="0">
                <a:latin typeface="Arial" charset="0"/>
              </a:rPr>
              <a:t>ON</a:t>
            </a:r>
            <a:r>
              <a:rPr lang="zh-CN" altLang="en-US" dirty="0" smtClean="0">
                <a:latin typeface="Arial" charset="0"/>
              </a:rPr>
              <a:t>子句来连接具有不同名称的列。 连接列周围的括号（如幻灯片中的示例）（</a:t>
            </a:r>
            <a:r>
              <a:rPr lang="en-US" altLang="en-US" dirty="0" err="1" smtClean="0">
                <a:latin typeface="Arial" charset="0"/>
              </a:rPr>
              <a:t>e.employee_id</a:t>
            </a:r>
            <a:r>
              <a:rPr lang="en-US" altLang="en-US" dirty="0" smtClean="0">
                <a:latin typeface="Arial" charset="0"/>
              </a:rPr>
              <a:t> = </a:t>
            </a:r>
            <a:r>
              <a:rPr lang="en-US" altLang="en-US" dirty="0" err="1" smtClean="0">
                <a:latin typeface="Arial" charset="0"/>
              </a:rPr>
              <a:t>j.employee_id</a:t>
            </a:r>
            <a:r>
              <a:rPr lang="en-US" altLang="en-US" dirty="0" smtClean="0">
                <a:latin typeface="Arial" charset="0"/>
              </a:rPr>
              <a:t>）</a:t>
            </a:r>
            <a:r>
              <a:rPr lang="zh-CN" altLang="en-US" dirty="0" smtClean="0">
                <a:latin typeface="Arial" charset="0"/>
              </a:rPr>
              <a:t>是可选的。 所以，即使</a:t>
            </a:r>
            <a:r>
              <a:rPr lang="en-US" altLang="en-US" dirty="0" smtClean="0">
                <a:latin typeface="Arial" charset="0"/>
              </a:rPr>
              <a:t>ON </a:t>
            </a:r>
            <a:r>
              <a:rPr lang="en-US" altLang="en-US" dirty="0" err="1" smtClean="0">
                <a:latin typeface="Arial" charset="0"/>
              </a:rPr>
              <a:t>e.employee_id</a:t>
            </a:r>
            <a:r>
              <a:rPr lang="en-US" altLang="en-US" dirty="0" smtClean="0">
                <a:latin typeface="Arial" charset="0"/>
              </a:rPr>
              <a:t> = </a:t>
            </a:r>
            <a:r>
              <a:rPr lang="en-US" altLang="en-US" dirty="0" err="1" smtClean="0">
                <a:latin typeface="Arial" charset="0"/>
              </a:rPr>
              <a:t>j.employee_id</a:t>
            </a:r>
            <a:r>
              <a:rPr lang="zh-CN" altLang="en-US" dirty="0" smtClean="0">
                <a:latin typeface="Arial" charset="0"/>
              </a:rPr>
              <a:t>也可以工作。</a:t>
            </a:r>
          </a:p>
          <a:p>
            <a:pPr lvl="1"/>
            <a:r>
              <a:rPr lang="zh-CN" altLang="en-US" dirty="0" smtClean="0">
                <a:latin typeface="Arial" charset="0"/>
              </a:rPr>
              <a:t>注意：使用</a:t>
            </a:r>
            <a:r>
              <a:rPr lang="en-US" altLang="en-US" dirty="0" smtClean="0">
                <a:latin typeface="Arial" charset="0"/>
              </a:rPr>
              <a:t>Execute Statement</a:t>
            </a:r>
            <a:r>
              <a:rPr lang="zh-CN" altLang="en-US" dirty="0" smtClean="0">
                <a:latin typeface="Arial" charset="0"/>
              </a:rPr>
              <a:t>图标运行查询时，</a:t>
            </a:r>
            <a:r>
              <a:rPr lang="en-US" altLang="en-US" dirty="0" smtClean="0">
                <a:latin typeface="Arial" charset="0"/>
              </a:rPr>
              <a:t>SQL Developer</a:t>
            </a:r>
            <a:r>
              <a:rPr lang="zh-CN" altLang="en-US" dirty="0" smtClean="0">
                <a:latin typeface="Arial" charset="0"/>
              </a:rPr>
              <a:t>会后缀“</a:t>
            </a:r>
            <a:r>
              <a:rPr lang="en-US" altLang="zh-CN" dirty="0" smtClean="0">
                <a:latin typeface="Arial" charset="0"/>
              </a:rPr>
              <a:t>_1”</a:t>
            </a:r>
            <a:r>
              <a:rPr lang="zh-CN" altLang="en-US" dirty="0" smtClean="0">
                <a:latin typeface="Arial" charset="0"/>
              </a:rPr>
              <a:t>以区分两个</a:t>
            </a:r>
            <a:r>
              <a:rPr lang="en-US" altLang="en-US" dirty="0" err="1" smtClean="0">
                <a:latin typeface="Arial" charset="0"/>
              </a:rPr>
              <a:t>employee_ids</a:t>
            </a:r>
            <a:r>
              <a:rPr lang="en-US" altLang="en-US" dirty="0" smtClean="0">
                <a:latin typeface="Arial" charset="0"/>
              </a:rPr>
              <a:t>。</a:t>
            </a:r>
            <a:endParaRPr lang="en-US" altLang="en-US" dirty="0" smtClean="0">
              <a:latin typeface="Arial" charset="0"/>
            </a:endParaRPr>
          </a:p>
        </p:txBody>
      </p:sp>
      <p:sp>
        <p:nvSpPr>
          <p:cNvPr id="74755"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D - </a:t>
            </a:r>
            <a:fld id="{F0B44C75-B1B5-47EE-BDFE-E07E398338B0}" type="slidenum">
              <a:rPr lang="en-US" altLang="en-US" smtClean="0">
                <a:latin typeface="Arial" charset="0"/>
                <a:cs typeface="Arial" charset="0"/>
              </a:rPr>
              <a:t>33</a:t>
            </a:fld>
            <a:endParaRPr lang="en-US" altLang="en-US" smtClean="0">
              <a:latin typeface="Arial" charset="0"/>
              <a:cs typeface="Arial" charset="0"/>
            </a:endParaRPr>
          </a:p>
        </p:txBody>
      </p:sp>
      <p:sp>
        <p:nvSpPr>
          <p:cNvPr id="74756" name="Slide Image Placeholder 6"/>
          <p:cNvSpPr>
            <a:spLocks noGrp="1" noRot="1" noChangeAspect="1" noTextEdit="1"/>
          </p:cNvSpPr>
          <p:nvPr>
            <p:ph type="sldImg"/>
          </p:nvPr>
        </p:nvSpPr>
        <p:spPr>
          <a:ln/>
        </p:spPr>
      </p:sp>
    </p:spTree>
    <p:extLst>
      <p:ext uri="{BB962C8B-B14F-4D97-AF65-F5344CB8AC3E}">
        <p14:creationId xmlns:p14="http://schemas.microsoft.com/office/powerpoint/2010/main" val="126504529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Notes Placeholder 2"/>
          <p:cNvSpPr>
            <a:spLocks noGrp="1"/>
          </p:cNvSpPr>
          <p:nvPr>
            <p:ph type="body" idx="1"/>
          </p:nvPr>
        </p:nvSpPr>
        <p:spPr>
          <a:noFill/>
          <a:ln/>
        </p:spPr>
        <p:txBody>
          <a:bodyPr/>
          <a:lstStyle/>
          <a:p>
            <a:pPr lvl="1"/>
            <a:r>
              <a:rPr lang="en-US" altLang="en-US" dirty="0" smtClean="0">
                <a:latin typeface="Arial" charset="0"/>
              </a:rPr>
              <a:t>This query retrieves all the rows in the </a:t>
            </a:r>
            <a:r>
              <a:rPr lang="en-US" altLang="en-US" dirty="0" smtClean="0">
                <a:latin typeface="Courier New" pitchFamily="49" charset="0"/>
                <a:cs typeface="Courier New" pitchFamily="49" charset="0"/>
              </a:rPr>
              <a:t>COUNTRIES</a:t>
            </a:r>
            <a:r>
              <a:rPr lang="en-US" altLang="en-US" dirty="0" smtClean="0">
                <a:latin typeface="Arial" charset="0"/>
              </a:rPr>
              <a:t> table, which is the left table, even if there is no match in the </a:t>
            </a:r>
            <a:r>
              <a:rPr lang="en-US" altLang="en-US" dirty="0" smtClean="0">
                <a:latin typeface="Courier New" pitchFamily="49" charset="0"/>
                <a:cs typeface="Courier New" pitchFamily="49" charset="0"/>
              </a:rPr>
              <a:t>LOCATIONS</a:t>
            </a:r>
            <a:r>
              <a:rPr lang="en-US" altLang="en-US" dirty="0" smtClean="0">
                <a:latin typeface="Arial" charset="0"/>
              </a:rPr>
              <a:t> table</a:t>
            </a:r>
            <a:r>
              <a:rPr lang="en-US" altLang="en-US" dirty="0" smtClean="0">
                <a:latin typeface="Arial" charset="0"/>
              </a:rPr>
              <a:t>.</a:t>
            </a:r>
          </a:p>
          <a:p>
            <a:pPr lvl="1"/>
            <a:r>
              <a:rPr lang="zh-CN" altLang="en-US" dirty="0" smtClean="0">
                <a:latin typeface="Arial" charset="0"/>
              </a:rPr>
              <a:t>该查询检索</a:t>
            </a:r>
            <a:r>
              <a:rPr lang="en-US" altLang="en-US" dirty="0" smtClean="0">
                <a:latin typeface="Arial" charset="0"/>
              </a:rPr>
              <a:t>COUNTRIES</a:t>
            </a:r>
            <a:r>
              <a:rPr lang="zh-CN" altLang="en-US" dirty="0" smtClean="0">
                <a:latin typeface="Arial" charset="0"/>
              </a:rPr>
              <a:t>表中的所有行，即左表，即使</a:t>
            </a:r>
            <a:r>
              <a:rPr lang="en-US" altLang="en-US" dirty="0" smtClean="0">
                <a:latin typeface="Arial" charset="0"/>
              </a:rPr>
              <a:t>LOCATIONS</a:t>
            </a:r>
            <a:r>
              <a:rPr lang="zh-CN" altLang="en-US" dirty="0" smtClean="0">
                <a:latin typeface="Arial" charset="0"/>
              </a:rPr>
              <a:t>表中没有匹配。</a:t>
            </a:r>
            <a:endParaRPr lang="en-US" altLang="en-US" dirty="0" smtClean="0">
              <a:latin typeface="Arial" charset="0"/>
            </a:endParaRPr>
          </a:p>
        </p:txBody>
      </p:sp>
      <p:sp>
        <p:nvSpPr>
          <p:cNvPr id="76803"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D - </a:t>
            </a:r>
            <a:fld id="{F18CC11B-0056-456E-B48C-FC3BCF78B491}" type="slidenum">
              <a:rPr lang="en-US" altLang="en-US" smtClean="0">
                <a:latin typeface="Arial" charset="0"/>
                <a:cs typeface="Arial" charset="0"/>
              </a:rPr>
              <a:t>34</a:t>
            </a:fld>
            <a:endParaRPr lang="en-US" altLang="en-US" smtClean="0">
              <a:latin typeface="Arial" charset="0"/>
              <a:cs typeface="Arial" charset="0"/>
            </a:endParaRPr>
          </a:p>
        </p:txBody>
      </p:sp>
      <p:sp>
        <p:nvSpPr>
          <p:cNvPr id="76804" name="Slide Image Placeholder 9"/>
          <p:cNvSpPr>
            <a:spLocks noGrp="1" noRot="1" noChangeAspect="1" noTextEdit="1"/>
          </p:cNvSpPr>
          <p:nvPr>
            <p:ph type="sldImg"/>
          </p:nvPr>
        </p:nvSpPr>
        <p:spPr>
          <a:ln/>
        </p:spPr>
      </p:sp>
    </p:spTree>
    <p:extLst>
      <p:ext uri="{BB962C8B-B14F-4D97-AF65-F5344CB8AC3E}">
        <p14:creationId xmlns:p14="http://schemas.microsoft.com/office/powerpoint/2010/main" val="353869395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ln/>
        </p:spPr>
      </p:sp>
      <p:sp>
        <p:nvSpPr>
          <p:cNvPr id="78851" name="Notes Placeholder 2"/>
          <p:cNvSpPr>
            <a:spLocks noGrp="1"/>
          </p:cNvSpPr>
          <p:nvPr>
            <p:ph type="body" idx="1"/>
          </p:nvPr>
        </p:nvSpPr>
        <p:spPr>
          <a:noFill/>
          <a:ln/>
        </p:spPr>
        <p:txBody>
          <a:bodyPr/>
          <a:lstStyle/>
          <a:p>
            <a:pPr lvl="1" eaLnBrk="1" hangingPunct="1"/>
            <a:r>
              <a:rPr lang="en-US" altLang="en-US" dirty="0" smtClean="0">
                <a:solidFill>
                  <a:schemeClr val="tx1"/>
                </a:solidFill>
                <a:latin typeface="Arial" charset="0"/>
              </a:rPr>
              <a:t>This query retrieves all the rows in the </a:t>
            </a:r>
            <a:r>
              <a:rPr lang="en-US" altLang="en-US" dirty="0" smtClean="0">
                <a:solidFill>
                  <a:schemeClr val="tx1"/>
                </a:solidFill>
                <a:latin typeface="Courier New" pitchFamily="49" charset="0"/>
              </a:rPr>
              <a:t>DEPARTMENTS</a:t>
            </a:r>
            <a:r>
              <a:rPr lang="en-US" altLang="en-US" dirty="0" smtClean="0">
                <a:solidFill>
                  <a:schemeClr val="tx1"/>
                </a:solidFill>
                <a:latin typeface="Arial" charset="0"/>
              </a:rPr>
              <a:t> table, which is the table at the right, even if there is no match in the </a:t>
            </a:r>
            <a:r>
              <a:rPr lang="en-US" altLang="en-US" dirty="0" smtClean="0">
                <a:solidFill>
                  <a:schemeClr val="tx1"/>
                </a:solidFill>
                <a:latin typeface="Courier New" pitchFamily="49" charset="0"/>
              </a:rPr>
              <a:t>EMPLOYEES</a:t>
            </a:r>
            <a:r>
              <a:rPr lang="en-US" altLang="en-US" dirty="0" smtClean="0">
                <a:solidFill>
                  <a:schemeClr val="tx1"/>
                </a:solidFill>
                <a:latin typeface="Arial" charset="0"/>
              </a:rPr>
              <a:t> table</a:t>
            </a:r>
            <a:r>
              <a:rPr lang="en-US" altLang="en-US" dirty="0" smtClean="0">
                <a:solidFill>
                  <a:schemeClr val="tx1"/>
                </a:solidFill>
                <a:latin typeface="Arial" charset="0"/>
              </a:rPr>
              <a:t>.</a:t>
            </a:r>
          </a:p>
          <a:p>
            <a:pPr lvl="1" eaLnBrk="1" hangingPunct="1"/>
            <a:r>
              <a:rPr lang="zh-CN" altLang="en-US" dirty="0" smtClean="0">
                <a:solidFill>
                  <a:schemeClr val="tx1"/>
                </a:solidFill>
                <a:latin typeface="Arial" charset="0"/>
              </a:rPr>
              <a:t>即使在</a:t>
            </a:r>
            <a:r>
              <a:rPr lang="en-US" altLang="en-US" dirty="0" smtClean="0">
                <a:solidFill>
                  <a:schemeClr val="tx1"/>
                </a:solidFill>
                <a:latin typeface="Arial" charset="0"/>
              </a:rPr>
              <a:t>EMPLOYEES</a:t>
            </a:r>
            <a:r>
              <a:rPr lang="zh-CN" altLang="en-US" dirty="0" smtClean="0">
                <a:solidFill>
                  <a:schemeClr val="tx1"/>
                </a:solidFill>
                <a:latin typeface="Arial" charset="0"/>
              </a:rPr>
              <a:t>表中没有匹配，此查询将检索</a:t>
            </a:r>
            <a:r>
              <a:rPr lang="en-US" altLang="en-US" dirty="0" smtClean="0">
                <a:solidFill>
                  <a:schemeClr val="tx1"/>
                </a:solidFill>
                <a:latin typeface="Arial" charset="0"/>
              </a:rPr>
              <a:t>DEPARTMENTS</a:t>
            </a:r>
            <a:r>
              <a:rPr lang="zh-CN" altLang="en-US" dirty="0" smtClean="0">
                <a:solidFill>
                  <a:schemeClr val="tx1"/>
                </a:solidFill>
                <a:latin typeface="Arial" charset="0"/>
              </a:rPr>
              <a:t>表中的所有行，即表右侧。</a:t>
            </a:r>
            <a:endParaRPr lang="en-US" altLang="en-US" dirty="0" smtClean="0">
              <a:solidFill>
                <a:schemeClr val="tx1"/>
              </a:solidFill>
              <a:latin typeface="Arial" charset="0"/>
            </a:endParaRPr>
          </a:p>
        </p:txBody>
      </p:sp>
      <p:sp>
        <p:nvSpPr>
          <p:cNvPr id="78852"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D - </a:t>
            </a:r>
            <a:fld id="{458F360A-9F18-4991-A09E-AC8FB776AB69}" type="slidenum">
              <a:rPr lang="en-US" altLang="en-US" smtClean="0">
                <a:latin typeface="Arial" charset="0"/>
                <a:cs typeface="Arial" charset="0"/>
              </a:rPr>
              <a:t>35</a:t>
            </a:fld>
            <a:endParaRPr lang="en-US" altLang="en-US" smtClean="0">
              <a:latin typeface="Arial" charset="0"/>
              <a:cs typeface="Arial" charset="0"/>
            </a:endParaRPr>
          </a:p>
        </p:txBody>
      </p:sp>
    </p:spTree>
    <p:extLst>
      <p:ext uri="{BB962C8B-B14F-4D97-AF65-F5344CB8AC3E}">
        <p14:creationId xmlns:p14="http://schemas.microsoft.com/office/powerpoint/2010/main" val="297053429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Notes Placeholder 2"/>
          <p:cNvSpPr>
            <a:spLocks noGrp="1"/>
          </p:cNvSpPr>
          <p:nvPr>
            <p:ph type="body" idx="1"/>
          </p:nvPr>
        </p:nvSpPr>
        <p:spPr>
          <a:noFill/>
          <a:ln/>
        </p:spPr>
        <p:txBody>
          <a:bodyPr/>
          <a:lstStyle/>
          <a:p>
            <a:pPr lvl="1"/>
            <a:r>
              <a:rPr lang="en-US" altLang="en-US" dirty="0" smtClean="0">
                <a:latin typeface="Arial" charset="0"/>
              </a:rPr>
              <a:t>This query retrieves all the rows in the </a:t>
            </a:r>
            <a:r>
              <a:rPr lang="en-US" altLang="en-US" dirty="0" smtClean="0">
                <a:latin typeface="Courier New" pitchFamily="49" charset="0"/>
                <a:cs typeface="Courier New" pitchFamily="49" charset="0"/>
              </a:rPr>
              <a:t>EMPLOYEES</a:t>
            </a:r>
            <a:r>
              <a:rPr lang="en-US" altLang="en-US" dirty="0" smtClean="0">
                <a:latin typeface="Arial" charset="0"/>
              </a:rPr>
              <a:t> table, even if there is no match in the </a:t>
            </a:r>
            <a:r>
              <a:rPr lang="en-US" altLang="en-US" dirty="0" smtClean="0">
                <a:latin typeface="Courier New" pitchFamily="49" charset="0"/>
                <a:cs typeface="Courier New" pitchFamily="49" charset="0"/>
              </a:rPr>
              <a:t>DEPARTMENTS</a:t>
            </a:r>
            <a:r>
              <a:rPr lang="en-US" altLang="en-US" dirty="0" smtClean="0">
                <a:latin typeface="Arial" charset="0"/>
              </a:rPr>
              <a:t> table. It also retrieves all the rows in the </a:t>
            </a:r>
            <a:r>
              <a:rPr lang="en-US" altLang="en-US" dirty="0" smtClean="0">
                <a:latin typeface="Courier New" pitchFamily="49" charset="0"/>
                <a:cs typeface="Courier New" pitchFamily="49" charset="0"/>
              </a:rPr>
              <a:t>DEPARTMENTS</a:t>
            </a:r>
            <a:r>
              <a:rPr lang="en-US" altLang="en-US" dirty="0" smtClean="0">
                <a:latin typeface="Arial" charset="0"/>
              </a:rPr>
              <a:t> table, even if there is no match in the </a:t>
            </a:r>
            <a:r>
              <a:rPr lang="en-US" altLang="en-US" dirty="0" smtClean="0">
                <a:latin typeface="Courier New" pitchFamily="49" charset="0"/>
                <a:cs typeface="Courier New" pitchFamily="49" charset="0"/>
              </a:rPr>
              <a:t>EMPLOYEES</a:t>
            </a:r>
            <a:r>
              <a:rPr lang="en-US" altLang="en-US" dirty="0" smtClean="0">
                <a:latin typeface="Arial" charset="0"/>
              </a:rPr>
              <a:t> table</a:t>
            </a:r>
            <a:r>
              <a:rPr lang="en-US" altLang="en-US" dirty="0" smtClean="0">
                <a:latin typeface="Arial" charset="0"/>
              </a:rPr>
              <a:t>.</a:t>
            </a:r>
          </a:p>
          <a:p>
            <a:pPr lvl="1"/>
            <a:r>
              <a:rPr lang="zh-CN" altLang="en-US" dirty="0" smtClean="0">
                <a:latin typeface="Arial" charset="0"/>
              </a:rPr>
              <a:t>此查询检索</a:t>
            </a:r>
            <a:r>
              <a:rPr lang="en-US" altLang="en-US" dirty="0" smtClean="0">
                <a:latin typeface="Arial" charset="0"/>
              </a:rPr>
              <a:t>EMPLOYEES</a:t>
            </a:r>
            <a:r>
              <a:rPr lang="zh-CN" altLang="en-US" dirty="0" smtClean="0">
                <a:latin typeface="Arial" charset="0"/>
              </a:rPr>
              <a:t>表中的所有行，即使</a:t>
            </a:r>
            <a:r>
              <a:rPr lang="en-US" altLang="en-US" dirty="0" smtClean="0">
                <a:latin typeface="Arial" charset="0"/>
              </a:rPr>
              <a:t>DEPARTMENTS</a:t>
            </a:r>
            <a:r>
              <a:rPr lang="zh-CN" altLang="en-US" dirty="0" smtClean="0">
                <a:latin typeface="Arial" charset="0"/>
              </a:rPr>
              <a:t>表中没有匹配。 它也检索</a:t>
            </a:r>
            <a:r>
              <a:rPr lang="en-US" altLang="en-US" dirty="0" smtClean="0">
                <a:latin typeface="Arial" charset="0"/>
              </a:rPr>
              <a:t>DEPARTMENTS</a:t>
            </a:r>
            <a:r>
              <a:rPr lang="zh-CN" altLang="en-US" dirty="0" smtClean="0">
                <a:latin typeface="Arial" charset="0"/>
              </a:rPr>
              <a:t>表中的所有行，即使在</a:t>
            </a:r>
            <a:r>
              <a:rPr lang="en-US" altLang="en-US" dirty="0" smtClean="0">
                <a:latin typeface="Arial" charset="0"/>
              </a:rPr>
              <a:t>EMPLOYEES</a:t>
            </a:r>
            <a:r>
              <a:rPr lang="zh-CN" altLang="en-US" dirty="0" smtClean="0">
                <a:latin typeface="Arial" charset="0"/>
              </a:rPr>
              <a:t>表中没有匹配。</a:t>
            </a:r>
            <a:endParaRPr lang="en-US" altLang="en-US" dirty="0" smtClean="0">
              <a:latin typeface="Arial" charset="0"/>
            </a:endParaRPr>
          </a:p>
        </p:txBody>
      </p:sp>
      <p:sp>
        <p:nvSpPr>
          <p:cNvPr id="80899"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D - </a:t>
            </a:r>
            <a:fld id="{6B9908D4-4050-4351-ABB0-D298179E176B}" type="slidenum">
              <a:rPr lang="en-US" altLang="en-US" smtClean="0">
                <a:latin typeface="Arial" charset="0"/>
                <a:cs typeface="Arial" charset="0"/>
              </a:rPr>
              <a:t>36</a:t>
            </a:fld>
            <a:endParaRPr lang="en-US" altLang="en-US" smtClean="0">
              <a:latin typeface="Arial" charset="0"/>
              <a:cs typeface="Arial" charset="0"/>
            </a:endParaRPr>
          </a:p>
        </p:txBody>
      </p:sp>
      <p:sp>
        <p:nvSpPr>
          <p:cNvPr id="80900" name="Slide Image Placeholder 15"/>
          <p:cNvSpPr>
            <a:spLocks noGrp="1" noRot="1" noChangeAspect="1" noTextEdit="1"/>
          </p:cNvSpPr>
          <p:nvPr>
            <p:ph type="sldImg"/>
          </p:nvPr>
        </p:nvSpPr>
        <p:spPr>
          <a:ln/>
        </p:spPr>
      </p:sp>
    </p:spTree>
    <p:extLst>
      <p:ext uri="{BB962C8B-B14F-4D97-AF65-F5344CB8AC3E}">
        <p14:creationId xmlns:p14="http://schemas.microsoft.com/office/powerpoint/2010/main" val="146835499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a:ln/>
        </p:spPr>
      </p:sp>
      <p:sp>
        <p:nvSpPr>
          <p:cNvPr id="82947" name="Rectangle 3"/>
          <p:cNvSpPr>
            <a:spLocks noGrp="1" noChangeArrowheads="1"/>
          </p:cNvSpPr>
          <p:nvPr>
            <p:ph type="body" idx="1"/>
          </p:nvPr>
        </p:nvSpPr>
        <p:spPr>
          <a:noFill/>
          <a:ln/>
        </p:spPr>
        <p:txBody>
          <a:bodyPr/>
          <a:lstStyle/>
          <a:p>
            <a:pPr lvl="1" eaLnBrk="1" hangingPunct="1"/>
            <a:r>
              <a:rPr lang="en-US" altLang="en-US" dirty="0" smtClean="0">
                <a:latin typeface="Arial" charset="0"/>
              </a:rPr>
              <a:t>Sometimes you need to join a table to itself. To find the name of each employee’s manager, you need to join the </a:t>
            </a:r>
            <a:r>
              <a:rPr lang="en-US" altLang="en-US" dirty="0" smtClean="0">
                <a:latin typeface="Courier New" pitchFamily="49" charset="0"/>
              </a:rPr>
              <a:t>EMPLOYEES</a:t>
            </a:r>
            <a:r>
              <a:rPr lang="en-US" altLang="en-US" dirty="0" smtClean="0">
                <a:latin typeface="Arial" charset="0"/>
              </a:rPr>
              <a:t> table to itself, or perform a self-join. The example in the slide joins the </a:t>
            </a:r>
            <a:r>
              <a:rPr lang="en-US" altLang="en-US" dirty="0" smtClean="0">
                <a:latin typeface="Courier New" pitchFamily="49" charset="0"/>
              </a:rPr>
              <a:t>EMPLOYEES</a:t>
            </a:r>
            <a:r>
              <a:rPr lang="en-US" altLang="en-US" dirty="0" smtClean="0">
                <a:latin typeface="Arial" charset="0"/>
              </a:rPr>
              <a:t> table to itself. To simulate two tables in the </a:t>
            </a:r>
            <a:r>
              <a:rPr lang="en-US" altLang="en-US" dirty="0" smtClean="0">
                <a:latin typeface="Courier New" pitchFamily="49" charset="0"/>
              </a:rPr>
              <a:t>FROM</a:t>
            </a:r>
            <a:r>
              <a:rPr lang="en-US" altLang="en-US" dirty="0" smtClean="0">
                <a:latin typeface="Arial" charset="0"/>
              </a:rPr>
              <a:t> clause, there are two aliases, namely worker and manager, for the same table, </a:t>
            </a:r>
            <a:r>
              <a:rPr lang="en-US" altLang="en-US" dirty="0" smtClean="0">
                <a:latin typeface="Courier New" pitchFamily="49" charset="0"/>
              </a:rPr>
              <a:t>EMPLOYEES</a:t>
            </a:r>
            <a:r>
              <a:rPr lang="en-US" altLang="en-US" dirty="0" smtClean="0">
                <a:latin typeface="Arial" charset="0"/>
              </a:rPr>
              <a:t>. </a:t>
            </a:r>
          </a:p>
          <a:p>
            <a:pPr lvl="1" eaLnBrk="1" hangingPunct="1"/>
            <a:r>
              <a:rPr lang="en-US" altLang="en-US" dirty="0" smtClean="0">
                <a:latin typeface="Arial" charset="0"/>
              </a:rPr>
              <a:t>In this example, the </a:t>
            </a:r>
            <a:r>
              <a:rPr lang="en-US" altLang="en-US" dirty="0" smtClean="0">
                <a:latin typeface="Courier New" pitchFamily="49" charset="0"/>
              </a:rPr>
              <a:t>WHERE</a:t>
            </a:r>
            <a:r>
              <a:rPr lang="en-US" altLang="en-US" dirty="0" smtClean="0">
                <a:latin typeface="Arial" charset="0"/>
              </a:rPr>
              <a:t> clause contains the join that means “where a worker’s manager ID matches the employee ID for the manager</a:t>
            </a:r>
            <a:r>
              <a:rPr lang="en-US" altLang="en-US" dirty="0" smtClean="0">
                <a:latin typeface="Arial" charset="0"/>
              </a:rPr>
              <a:t>.”</a:t>
            </a:r>
          </a:p>
          <a:p>
            <a:pPr lvl="1" eaLnBrk="1" hangingPunct="1"/>
            <a:r>
              <a:rPr lang="zh-CN" altLang="en-US" dirty="0" smtClean="0">
                <a:latin typeface="Arial" charset="0"/>
              </a:rPr>
              <a:t>有时候你需要加入一张桌子给自己。 要查找每个员工经理的名字，您需要将</a:t>
            </a:r>
            <a:r>
              <a:rPr lang="en-US" altLang="zh-CN" dirty="0" smtClean="0">
                <a:latin typeface="Arial" charset="0"/>
              </a:rPr>
              <a:t>EMPLOYEES</a:t>
            </a:r>
            <a:r>
              <a:rPr lang="zh-CN" altLang="en-US" dirty="0" smtClean="0">
                <a:latin typeface="Arial" charset="0"/>
              </a:rPr>
              <a:t>表加入自己，或执行自我加入。 幻灯片中的示例将</a:t>
            </a:r>
            <a:r>
              <a:rPr lang="en-US" altLang="zh-CN" dirty="0" smtClean="0">
                <a:latin typeface="Arial" charset="0"/>
              </a:rPr>
              <a:t>EMPLOYEES</a:t>
            </a:r>
            <a:r>
              <a:rPr lang="zh-CN" altLang="en-US" dirty="0" smtClean="0">
                <a:latin typeface="Arial" charset="0"/>
              </a:rPr>
              <a:t>表连接到本身。 为了模拟</a:t>
            </a:r>
            <a:r>
              <a:rPr lang="en-US" altLang="zh-CN" dirty="0" smtClean="0">
                <a:latin typeface="Arial" charset="0"/>
              </a:rPr>
              <a:t>FROM</a:t>
            </a:r>
            <a:r>
              <a:rPr lang="zh-CN" altLang="en-US" dirty="0" smtClean="0">
                <a:latin typeface="Arial" charset="0"/>
              </a:rPr>
              <a:t>子句中的两个表，对于同一个表，</a:t>
            </a:r>
            <a:r>
              <a:rPr lang="en-US" altLang="zh-CN" dirty="0" smtClean="0">
                <a:latin typeface="Arial" charset="0"/>
              </a:rPr>
              <a:t>EMPLOYEES</a:t>
            </a:r>
            <a:r>
              <a:rPr lang="zh-CN" altLang="en-US" dirty="0" smtClean="0">
                <a:latin typeface="Arial" charset="0"/>
              </a:rPr>
              <a:t>有两个别名，即</a:t>
            </a:r>
            <a:r>
              <a:rPr lang="en-US" altLang="zh-CN" dirty="0" smtClean="0">
                <a:latin typeface="Arial" charset="0"/>
              </a:rPr>
              <a:t>worker</a:t>
            </a:r>
            <a:r>
              <a:rPr lang="zh-CN" altLang="en-US" dirty="0" smtClean="0">
                <a:latin typeface="Arial" charset="0"/>
              </a:rPr>
              <a:t>和</a:t>
            </a:r>
            <a:r>
              <a:rPr lang="en-US" altLang="zh-CN" dirty="0" smtClean="0">
                <a:latin typeface="Arial" charset="0"/>
              </a:rPr>
              <a:t>manager</a:t>
            </a:r>
            <a:r>
              <a:rPr lang="zh-CN" altLang="en-US" dirty="0" smtClean="0">
                <a:latin typeface="Arial" charset="0"/>
              </a:rPr>
              <a:t>。</a:t>
            </a:r>
          </a:p>
          <a:p>
            <a:pPr lvl="1" eaLnBrk="1" hangingPunct="1"/>
            <a:r>
              <a:rPr lang="zh-CN" altLang="en-US" dirty="0" smtClean="0">
                <a:latin typeface="Arial" charset="0"/>
              </a:rPr>
              <a:t>在此示例中，</a:t>
            </a:r>
            <a:r>
              <a:rPr lang="en-US" altLang="zh-CN" dirty="0" smtClean="0">
                <a:latin typeface="Arial" charset="0"/>
              </a:rPr>
              <a:t>WHERE</a:t>
            </a:r>
            <a:r>
              <a:rPr lang="zh-CN" altLang="en-US" dirty="0" smtClean="0">
                <a:latin typeface="Arial" charset="0"/>
              </a:rPr>
              <a:t>子句包含连接，这意味着“工作人员的管理员</a:t>
            </a:r>
            <a:r>
              <a:rPr lang="en-US" altLang="zh-CN" dirty="0" smtClean="0">
                <a:latin typeface="Arial" charset="0"/>
              </a:rPr>
              <a:t>ID</a:t>
            </a:r>
            <a:r>
              <a:rPr lang="zh-CN" altLang="en-US" dirty="0" smtClean="0">
                <a:latin typeface="Arial" charset="0"/>
              </a:rPr>
              <a:t>与管理员的员工</a:t>
            </a:r>
            <a:r>
              <a:rPr lang="en-US" altLang="zh-CN" dirty="0" smtClean="0">
                <a:latin typeface="Arial" charset="0"/>
              </a:rPr>
              <a:t>ID</a:t>
            </a:r>
            <a:r>
              <a:rPr lang="zh-CN" altLang="en-US" dirty="0" smtClean="0">
                <a:latin typeface="Arial" charset="0"/>
              </a:rPr>
              <a:t>相匹配”。</a:t>
            </a:r>
            <a:endParaRPr lang="en-US" altLang="en-US" dirty="0" smtClean="0">
              <a:latin typeface="Arial" charset="0"/>
            </a:endParaRPr>
          </a:p>
        </p:txBody>
      </p:sp>
      <p:sp>
        <p:nvSpPr>
          <p:cNvPr id="82948"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D - </a:t>
            </a:r>
            <a:fld id="{0E4E52E1-C61F-4856-9500-C136DD0CE06C}" type="slidenum">
              <a:rPr lang="en-US" altLang="en-US" smtClean="0">
                <a:latin typeface="Arial" charset="0"/>
                <a:cs typeface="Arial" charset="0"/>
              </a:rPr>
              <a:t>37</a:t>
            </a:fld>
            <a:endParaRPr lang="en-US" altLang="en-US" smtClean="0">
              <a:latin typeface="Arial" charset="0"/>
              <a:cs typeface="Arial" charset="0"/>
            </a:endParaRPr>
          </a:p>
        </p:txBody>
      </p:sp>
    </p:spTree>
    <p:extLst>
      <p:ext uri="{BB962C8B-B14F-4D97-AF65-F5344CB8AC3E}">
        <p14:creationId xmlns:p14="http://schemas.microsoft.com/office/powerpoint/2010/main" val="362431965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Notes Placeholder 2"/>
          <p:cNvSpPr>
            <a:spLocks noGrp="1"/>
          </p:cNvSpPr>
          <p:nvPr>
            <p:ph type="body" idx="1"/>
          </p:nvPr>
        </p:nvSpPr>
        <p:spPr>
          <a:noFill/>
          <a:ln/>
        </p:spPr>
        <p:txBody>
          <a:bodyPr/>
          <a:lstStyle/>
          <a:p>
            <a:pPr lvl="1"/>
            <a:r>
              <a:rPr lang="en-US" altLang="en-US" dirty="0" smtClean="0">
                <a:latin typeface="Arial" charset="0"/>
              </a:rPr>
              <a:t>The </a:t>
            </a:r>
            <a:r>
              <a:rPr lang="en-US" altLang="en-US" dirty="0" smtClean="0">
                <a:latin typeface="Courier New" pitchFamily="49" charset="0"/>
                <a:cs typeface="Courier New" pitchFamily="49" charset="0"/>
              </a:rPr>
              <a:t>CROSS</a:t>
            </a:r>
            <a:r>
              <a:rPr lang="en-US" altLang="en-US" dirty="0" smtClean="0">
                <a:latin typeface="Arial" charset="0"/>
              </a:rPr>
              <a:t> </a:t>
            </a:r>
            <a:r>
              <a:rPr lang="en-US" altLang="en-US" dirty="0" smtClean="0">
                <a:latin typeface="Courier New" pitchFamily="49" charset="0"/>
                <a:cs typeface="Courier New" pitchFamily="49" charset="0"/>
              </a:rPr>
              <a:t>JOIN</a:t>
            </a:r>
            <a:r>
              <a:rPr lang="en-US" altLang="en-US" dirty="0" smtClean="0">
                <a:latin typeface="Arial" charset="0"/>
              </a:rPr>
              <a:t> syntax specifies the cross product. It is also known as a Cartesian product. A cross join produces the cross product of two relations, and is essentially the same as the comma-delimited Oracle Database notation.</a:t>
            </a:r>
          </a:p>
          <a:p>
            <a:pPr lvl="1"/>
            <a:r>
              <a:rPr lang="en-US" altLang="en-US" dirty="0" smtClean="0">
                <a:latin typeface="Arial" charset="0"/>
              </a:rPr>
              <a:t>You do not specify any </a:t>
            </a:r>
            <a:r>
              <a:rPr lang="en-US" altLang="en-US" dirty="0" smtClean="0">
                <a:latin typeface="Courier New" pitchFamily="49" charset="0"/>
                <a:cs typeface="Courier New" pitchFamily="49" charset="0"/>
              </a:rPr>
              <a:t>WHERE</a:t>
            </a:r>
            <a:r>
              <a:rPr lang="en-US" altLang="en-US" dirty="0" smtClean="0">
                <a:latin typeface="Arial" charset="0"/>
              </a:rPr>
              <a:t> condition between the two tables in the </a:t>
            </a:r>
            <a:r>
              <a:rPr lang="en-US" altLang="en-US" dirty="0" smtClean="0">
                <a:latin typeface="Courier New" pitchFamily="49" charset="0"/>
                <a:cs typeface="Courier New" pitchFamily="49" charset="0"/>
              </a:rPr>
              <a:t>CROSS</a:t>
            </a:r>
            <a:r>
              <a:rPr lang="en-US" altLang="en-US" dirty="0" smtClean="0">
                <a:latin typeface="Arial" charset="0"/>
              </a:rPr>
              <a:t> </a:t>
            </a:r>
            <a:r>
              <a:rPr lang="en-US" altLang="en-US" dirty="0" smtClean="0">
                <a:latin typeface="Courier New" pitchFamily="49" charset="0"/>
                <a:cs typeface="Courier New" pitchFamily="49" charset="0"/>
              </a:rPr>
              <a:t>JOIN</a:t>
            </a:r>
            <a:r>
              <a:rPr lang="en-US" altLang="en-US" dirty="0" smtClean="0">
                <a:latin typeface="Arial" charset="0"/>
              </a:rPr>
              <a:t>.</a:t>
            </a:r>
          </a:p>
          <a:p>
            <a:pPr lvl="1"/>
            <a:r>
              <a:rPr lang="en-US" altLang="zh-CN" dirty="0" smtClean="0">
                <a:latin typeface="Arial" charset="0"/>
              </a:rPr>
              <a:t>CROSS JOIN</a:t>
            </a:r>
            <a:r>
              <a:rPr lang="zh-CN" altLang="en-US" dirty="0" smtClean="0">
                <a:latin typeface="Arial" charset="0"/>
              </a:rPr>
              <a:t>语法指定交叉乘积。 它也被称为笛卡尔积。 交叉连接产生两个关系的交叉乘积，并且与逗号分隔的</a:t>
            </a:r>
            <a:r>
              <a:rPr lang="en-US" altLang="zh-CN" dirty="0" smtClean="0">
                <a:latin typeface="Arial" charset="0"/>
              </a:rPr>
              <a:t>Oracle</a:t>
            </a:r>
            <a:r>
              <a:rPr lang="zh-CN" altLang="en-US" dirty="0" smtClean="0">
                <a:latin typeface="Arial" charset="0"/>
              </a:rPr>
              <a:t>数据库符号基本相同。</a:t>
            </a:r>
          </a:p>
          <a:p>
            <a:pPr lvl="1"/>
            <a:r>
              <a:rPr lang="zh-CN" altLang="en-US" dirty="0" smtClean="0">
                <a:latin typeface="Arial" charset="0"/>
              </a:rPr>
              <a:t>您不要在</a:t>
            </a:r>
            <a:r>
              <a:rPr lang="en-US" altLang="zh-CN" dirty="0" smtClean="0">
                <a:latin typeface="Arial" charset="0"/>
              </a:rPr>
              <a:t>CROSS JOIN</a:t>
            </a:r>
            <a:r>
              <a:rPr lang="zh-CN" altLang="en-US" dirty="0" smtClean="0">
                <a:latin typeface="Arial" charset="0"/>
              </a:rPr>
              <a:t>中的两个表之间指定任何</a:t>
            </a:r>
            <a:r>
              <a:rPr lang="en-US" altLang="zh-CN" dirty="0" smtClean="0">
                <a:latin typeface="Arial" charset="0"/>
              </a:rPr>
              <a:t>WHERE</a:t>
            </a:r>
            <a:r>
              <a:rPr lang="zh-CN" altLang="en-US" dirty="0" smtClean="0">
                <a:latin typeface="Arial" charset="0"/>
              </a:rPr>
              <a:t>条件。</a:t>
            </a:r>
            <a:endParaRPr lang="en-US" altLang="en-US" dirty="0" smtClean="0">
              <a:latin typeface="Arial" charset="0"/>
            </a:endParaRPr>
          </a:p>
        </p:txBody>
      </p:sp>
      <p:sp>
        <p:nvSpPr>
          <p:cNvPr id="84995"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D - </a:t>
            </a:r>
            <a:fld id="{6BB805ED-7E05-498F-9B19-5130EE1C97AB}" type="slidenum">
              <a:rPr lang="en-US" altLang="en-US" smtClean="0">
                <a:latin typeface="Arial" charset="0"/>
                <a:cs typeface="Arial" charset="0"/>
              </a:rPr>
              <a:t>38</a:t>
            </a:fld>
            <a:endParaRPr lang="en-US" altLang="en-US" smtClean="0">
              <a:latin typeface="Arial" charset="0"/>
              <a:cs typeface="Arial" charset="0"/>
            </a:endParaRPr>
          </a:p>
        </p:txBody>
      </p:sp>
      <p:sp>
        <p:nvSpPr>
          <p:cNvPr id="84996" name="Slide Image Placeholder 6"/>
          <p:cNvSpPr>
            <a:spLocks noGrp="1" noRot="1" noChangeAspect="1" noTextEdit="1"/>
          </p:cNvSpPr>
          <p:nvPr>
            <p:ph type="sldImg"/>
          </p:nvPr>
        </p:nvSpPr>
        <p:spPr>
          <a:ln/>
        </p:spPr>
      </p:sp>
    </p:spTree>
    <p:extLst>
      <p:ext uri="{BB962C8B-B14F-4D97-AF65-F5344CB8AC3E}">
        <p14:creationId xmlns:p14="http://schemas.microsoft.com/office/powerpoint/2010/main" val="119694953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3"/>
          <p:cNvSpPr>
            <a:spLocks noGrp="1" noChangeArrowheads="1"/>
          </p:cNvSpPr>
          <p:nvPr>
            <p:ph type="body" idx="1"/>
          </p:nvPr>
        </p:nvSpPr>
        <p:spPr>
          <a:noFill/>
          <a:ln/>
        </p:spPr>
        <p:txBody>
          <a:bodyPr/>
          <a:lstStyle/>
          <a:p>
            <a:pPr lvl="1" eaLnBrk="1" hangingPunct="1"/>
            <a:r>
              <a:rPr lang="en-US" altLang="en-US" dirty="0" smtClean="0">
                <a:latin typeface="Arial" charset="0"/>
              </a:rPr>
              <a:t>There are many commonly used commands and statements in SQL. It includes the </a:t>
            </a:r>
            <a:r>
              <a:rPr lang="en-US" altLang="en-US" dirty="0" err="1" smtClean="0">
                <a:latin typeface="Arial" charset="0"/>
              </a:rPr>
              <a:t>DDL</a:t>
            </a:r>
            <a:r>
              <a:rPr lang="en-US" altLang="en-US" dirty="0" smtClean="0">
                <a:latin typeface="Arial" charset="0"/>
              </a:rPr>
              <a:t> statements, </a:t>
            </a:r>
            <a:r>
              <a:rPr lang="en-US" altLang="en-US" dirty="0" err="1" smtClean="0">
                <a:latin typeface="Arial" charset="0"/>
              </a:rPr>
              <a:t>DML</a:t>
            </a:r>
            <a:r>
              <a:rPr lang="en-US" altLang="en-US" dirty="0" smtClean="0">
                <a:latin typeface="Arial" charset="0"/>
              </a:rPr>
              <a:t> statements, transaction control statements, and joins</a:t>
            </a:r>
            <a:r>
              <a:rPr lang="en-US" altLang="en-US" dirty="0" smtClean="0">
                <a:latin typeface="Arial" charset="0"/>
              </a:rPr>
              <a:t>.</a:t>
            </a:r>
          </a:p>
          <a:p>
            <a:pPr lvl="1" eaLnBrk="1" hangingPunct="1"/>
            <a:r>
              <a:rPr lang="en-US" altLang="zh-CN" dirty="0" smtClean="0">
                <a:latin typeface="Arial" charset="0"/>
              </a:rPr>
              <a:t>SQL</a:t>
            </a:r>
            <a:r>
              <a:rPr lang="zh-CN" altLang="en-US" dirty="0" smtClean="0">
                <a:latin typeface="Arial" charset="0"/>
              </a:rPr>
              <a:t>中有许多常用的命令和语句。 它包括</a:t>
            </a:r>
            <a:r>
              <a:rPr lang="en-US" altLang="zh-CN" dirty="0" err="1" smtClean="0">
                <a:latin typeface="Arial" charset="0"/>
              </a:rPr>
              <a:t>DDL</a:t>
            </a:r>
            <a:r>
              <a:rPr lang="zh-CN" altLang="en-US" dirty="0" smtClean="0">
                <a:latin typeface="Arial" charset="0"/>
              </a:rPr>
              <a:t>语句，</a:t>
            </a:r>
            <a:r>
              <a:rPr lang="en-US" altLang="zh-CN" dirty="0" err="1" smtClean="0">
                <a:latin typeface="Arial" charset="0"/>
              </a:rPr>
              <a:t>DML</a:t>
            </a:r>
            <a:r>
              <a:rPr lang="zh-CN" altLang="en-US" dirty="0" smtClean="0">
                <a:latin typeface="Arial" charset="0"/>
              </a:rPr>
              <a:t>语句，事务控制语句和连接。</a:t>
            </a:r>
            <a:endParaRPr lang="en-US" altLang="zh-CN" dirty="0" smtClean="0">
              <a:latin typeface="Arial" charset="0"/>
            </a:endParaRPr>
          </a:p>
          <a:p>
            <a:pPr lvl="1" eaLnBrk="1" hangingPunct="1"/>
            <a:endParaRPr lang="en-US" altLang="en-US" dirty="0" smtClean="0">
              <a:latin typeface="Arial" charset="0"/>
            </a:endParaRPr>
          </a:p>
          <a:p>
            <a:pPr lvl="1" eaLnBrk="1" hangingPunct="1"/>
            <a:r>
              <a:rPr lang="zh-CN" altLang="en-US" dirty="0" smtClean="0">
                <a:latin typeface="Arial" charset="0"/>
              </a:rPr>
              <a:t>在本附录中，您应该学会了如何使用：</a:t>
            </a:r>
          </a:p>
          <a:p>
            <a:pPr lvl="1" eaLnBrk="1" hangingPunct="1"/>
            <a:r>
              <a:rPr lang="en-US" altLang="zh-CN" dirty="0" smtClean="0">
                <a:latin typeface="Arial" charset="0"/>
              </a:rPr>
              <a:t>SELECT</a:t>
            </a:r>
            <a:r>
              <a:rPr lang="zh-CN" altLang="en-US" dirty="0" smtClean="0">
                <a:latin typeface="Arial" charset="0"/>
              </a:rPr>
              <a:t>语句从一个或多个表中检索行</a:t>
            </a:r>
          </a:p>
          <a:p>
            <a:pPr lvl="1" eaLnBrk="1" hangingPunct="1"/>
            <a:r>
              <a:rPr lang="en-US" altLang="zh-CN" dirty="0" err="1" smtClean="0">
                <a:latin typeface="Arial" charset="0"/>
              </a:rPr>
              <a:t>DDL</a:t>
            </a:r>
            <a:r>
              <a:rPr lang="zh-CN" altLang="en-US" dirty="0" smtClean="0">
                <a:latin typeface="Arial" charset="0"/>
              </a:rPr>
              <a:t>语句来改变对象的结构</a:t>
            </a:r>
          </a:p>
          <a:p>
            <a:pPr lvl="1" eaLnBrk="1" hangingPunct="1"/>
            <a:r>
              <a:rPr lang="en-US" altLang="zh-CN" dirty="0" err="1" smtClean="0">
                <a:latin typeface="Arial" charset="0"/>
              </a:rPr>
              <a:t>DML</a:t>
            </a:r>
            <a:r>
              <a:rPr lang="zh-CN" altLang="en-US" dirty="0" smtClean="0">
                <a:latin typeface="Arial" charset="0"/>
              </a:rPr>
              <a:t>语句来处理现有模式对象中的数据</a:t>
            </a:r>
          </a:p>
          <a:p>
            <a:pPr lvl="1" eaLnBrk="1" hangingPunct="1"/>
            <a:r>
              <a:rPr lang="zh-CN" altLang="en-US" dirty="0" smtClean="0">
                <a:latin typeface="Arial" charset="0"/>
              </a:rPr>
              <a:t>事务控制语句来管理</a:t>
            </a:r>
            <a:r>
              <a:rPr lang="en-US" altLang="zh-CN" dirty="0" err="1" smtClean="0">
                <a:latin typeface="Arial" charset="0"/>
              </a:rPr>
              <a:t>DML</a:t>
            </a:r>
            <a:r>
              <a:rPr lang="zh-CN" altLang="en-US" dirty="0" smtClean="0">
                <a:latin typeface="Arial" charset="0"/>
              </a:rPr>
              <a:t>语句所做的更改</a:t>
            </a:r>
          </a:p>
          <a:p>
            <a:pPr lvl="1" eaLnBrk="1" hangingPunct="1"/>
            <a:r>
              <a:rPr lang="zh-CN" altLang="en-US" smtClean="0">
                <a:latin typeface="Arial" charset="0"/>
              </a:rPr>
              <a:t>加入来显示来自多个表的数据</a:t>
            </a:r>
            <a:endParaRPr lang="en-US" altLang="en-US" dirty="0" smtClean="0">
              <a:latin typeface="Arial" charset="0"/>
            </a:endParaRPr>
          </a:p>
        </p:txBody>
      </p:sp>
      <p:sp>
        <p:nvSpPr>
          <p:cNvPr id="87043"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D - </a:t>
            </a:r>
            <a:fld id="{2588D3AE-0563-4315-9D11-BE8C32FD296E}" type="slidenum">
              <a:rPr lang="en-US" altLang="en-US" smtClean="0">
                <a:latin typeface="Arial" charset="0"/>
                <a:cs typeface="Arial" charset="0"/>
              </a:rPr>
              <a:t>39</a:t>
            </a:fld>
            <a:endParaRPr lang="en-US" altLang="en-US" smtClean="0">
              <a:latin typeface="Arial" charset="0"/>
              <a:cs typeface="Arial" charset="0"/>
            </a:endParaRPr>
          </a:p>
        </p:txBody>
      </p:sp>
      <p:sp>
        <p:nvSpPr>
          <p:cNvPr id="87044" name="Slide Image Placeholder 6"/>
          <p:cNvSpPr>
            <a:spLocks noGrp="1" noRot="1" noChangeAspect="1" noTextEdit="1"/>
          </p:cNvSpPr>
          <p:nvPr>
            <p:ph type="sldImg"/>
          </p:nvPr>
        </p:nvSpPr>
        <p:spPr>
          <a:ln/>
        </p:spPr>
      </p:sp>
    </p:spTree>
    <p:extLst>
      <p:ext uri="{BB962C8B-B14F-4D97-AF65-F5344CB8AC3E}">
        <p14:creationId xmlns:p14="http://schemas.microsoft.com/office/powerpoint/2010/main" val="20533805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Notes Placeholder 2"/>
          <p:cNvSpPr>
            <a:spLocks noGrp="1"/>
          </p:cNvSpPr>
          <p:nvPr>
            <p:ph type="body" idx="1"/>
          </p:nvPr>
        </p:nvSpPr>
        <p:spPr>
          <a:noFill/>
          <a:ln/>
        </p:spPr>
        <p:txBody>
          <a:bodyPr/>
          <a:lstStyle/>
          <a:p>
            <a:pPr lvl="1" eaLnBrk="1" hangingPunct="1">
              <a:lnSpc>
                <a:spcPct val="110000"/>
              </a:lnSpc>
            </a:pPr>
            <a:r>
              <a:rPr lang="en-US" altLang="en-US" dirty="0" smtClean="0">
                <a:latin typeface="Arial" charset="0"/>
              </a:rPr>
              <a:t>You can display all columns of data in a table by following the </a:t>
            </a:r>
            <a:r>
              <a:rPr lang="en-US" altLang="en-US" dirty="0" smtClean="0">
                <a:latin typeface="Courier New" pitchFamily="49" charset="0"/>
              </a:rPr>
              <a:t>SELECT</a:t>
            </a:r>
            <a:r>
              <a:rPr lang="en-US" altLang="en-US" dirty="0" smtClean="0">
                <a:latin typeface="Arial" charset="0"/>
              </a:rPr>
              <a:t> keyword with an asterisk (</a:t>
            </a:r>
            <a:r>
              <a:rPr lang="en-US" altLang="en-US" dirty="0" smtClean="0">
                <a:latin typeface="Courier New" pitchFamily="49" charset="0"/>
              </a:rPr>
              <a:t>*</a:t>
            </a:r>
            <a:r>
              <a:rPr lang="en-US" altLang="en-US" dirty="0" smtClean="0">
                <a:latin typeface="Arial" charset="0"/>
              </a:rPr>
              <a:t>) or by listing all the column names after the </a:t>
            </a:r>
            <a:r>
              <a:rPr lang="en-US" altLang="en-US" dirty="0" smtClean="0">
                <a:latin typeface="Courier New" pitchFamily="49" charset="0"/>
              </a:rPr>
              <a:t>SELECT</a:t>
            </a:r>
            <a:r>
              <a:rPr lang="en-US" altLang="en-US" dirty="0" smtClean="0">
                <a:latin typeface="Arial" charset="0"/>
              </a:rPr>
              <a:t> keyword. The first example in the slide displays all the rows from the </a:t>
            </a:r>
            <a:r>
              <a:rPr lang="en-US" altLang="en-US" dirty="0" err="1" smtClean="0">
                <a:latin typeface="Courier New" pitchFamily="49" charset="0"/>
                <a:cs typeface="Courier New" pitchFamily="49" charset="0"/>
              </a:rPr>
              <a:t>job_history</a:t>
            </a:r>
            <a:r>
              <a:rPr lang="en-US" altLang="en-US" dirty="0" smtClean="0">
                <a:solidFill>
                  <a:schemeClr val="tx1"/>
                </a:solidFill>
                <a:latin typeface="Arial" charset="0"/>
              </a:rPr>
              <a:t> </a:t>
            </a:r>
            <a:r>
              <a:rPr lang="en-US" altLang="en-US" dirty="0" smtClean="0">
                <a:latin typeface="Arial" charset="0"/>
              </a:rPr>
              <a:t>table. </a:t>
            </a:r>
            <a:r>
              <a:rPr lang="en-US" altLang="en-US" dirty="0" smtClean="0">
                <a:solidFill>
                  <a:schemeClr val="tx1"/>
                </a:solidFill>
                <a:latin typeface="Arial" charset="0"/>
              </a:rPr>
              <a:t>Specific</a:t>
            </a:r>
            <a:r>
              <a:rPr lang="en-US" altLang="en-US" dirty="0" smtClean="0">
                <a:latin typeface="Arial" charset="0"/>
              </a:rPr>
              <a:t> columns of the table can be displayed by specifying the column names, separated by commas. The second example in the slide displays the </a:t>
            </a:r>
            <a:r>
              <a:rPr lang="en-US" altLang="en-US" dirty="0" err="1" smtClean="0">
                <a:latin typeface="Courier New" pitchFamily="49" charset="0"/>
                <a:cs typeface="Courier New" pitchFamily="49" charset="0"/>
              </a:rPr>
              <a:t>manager_id</a:t>
            </a:r>
            <a:r>
              <a:rPr lang="en-US" altLang="en-US" dirty="0" smtClean="0">
                <a:latin typeface="Arial" charset="0"/>
              </a:rPr>
              <a:t> and </a:t>
            </a:r>
            <a:r>
              <a:rPr lang="en-US" altLang="en-US" dirty="0" err="1" smtClean="0">
                <a:latin typeface="Courier New" pitchFamily="49" charset="0"/>
                <a:cs typeface="Courier New" pitchFamily="49" charset="0"/>
              </a:rPr>
              <a:t>job_id</a:t>
            </a:r>
            <a:r>
              <a:rPr lang="en-US" altLang="en-US" dirty="0" smtClean="0">
                <a:latin typeface="Arial" charset="0"/>
              </a:rPr>
              <a:t> columns from the </a:t>
            </a:r>
            <a:r>
              <a:rPr lang="en-US" altLang="en-US" dirty="0" smtClean="0">
                <a:latin typeface="Courier New" pitchFamily="49" charset="0"/>
                <a:cs typeface="Courier New" pitchFamily="49" charset="0"/>
              </a:rPr>
              <a:t>employees</a:t>
            </a:r>
            <a:r>
              <a:rPr lang="en-US" altLang="en-US" dirty="0" smtClean="0">
                <a:latin typeface="Arial" charset="0"/>
              </a:rPr>
              <a:t> table. </a:t>
            </a:r>
          </a:p>
          <a:p>
            <a:pPr lvl="1" eaLnBrk="1" hangingPunct="1">
              <a:lnSpc>
                <a:spcPct val="110000"/>
              </a:lnSpc>
            </a:pPr>
            <a:r>
              <a:rPr lang="en-US" altLang="en-US" dirty="0" smtClean="0">
                <a:latin typeface="Arial" charset="0"/>
              </a:rPr>
              <a:t>In the </a:t>
            </a:r>
            <a:r>
              <a:rPr lang="en-US" altLang="en-US" dirty="0" smtClean="0">
                <a:latin typeface="Courier New" pitchFamily="49" charset="0"/>
              </a:rPr>
              <a:t>SELECT</a:t>
            </a:r>
            <a:r>
              <a:rPr lang="en-US" altLang="en-US" dirty="0" smtClean="0">
                <a:latin typeface="Arial" charset="0"/>
              </a:rPr>
              <a:t> clause, specify the columns in the order in which you want them to appear in the output. For example, the following SQL statement displays the </a:t>
            </a:r>
            <a:r>
              <a:rPr lang="en-US" altLang="en-US" dirty="0" err="1" smtClean="0">
                <a:latin typeface="Courier New" pitchFamily="49" charset="0"/>
                <a:cs typeface="Courier New" pitchFamily="49" charset="0"/>
              </a:rPr>
              <a:t>location_id</a:t>
            </a:r>
            <a:r>
              <a:rPr lang="en-US" altLang="en-US" dirty="0" smtClean="0">
                <a:latin typeface="Arial" charset="0"/>
              </a:rPr>
              <a:t> column before displaying the </a:t>
            </a:r>
            <a:r>
              <a:rPr lang="en-US" altLang="en-US" dirty="0" err="1" smtClean="0">
                <a:latin typeface="Courier New" pitchFamily="49" charset="0"/>
                <a:cs typeface="Courier New" pitchFamily="49" charset="0"/>
              </a:rPr>
              <a:t>department_id</a:t>
            </a:r>
            <a:r>
              <a:rPr lang="en-US" altLang="en-US" dirty="0" smtClean="0">
                <a:latin typeface="Arial" charset="0"/>
              </a:rPr>
              <a:t> column:</a:t>
            </a:r>
          </a:p>
          <a:p>
            <a:pPr lvl="4" eaLnBrk="1" hangingPunct="1">
              <a:lnSpc>
                <a:spcPct val="110000"/>
              </a:lnSpc>
            </a:pPr>
            <a:r>
              <a:rPr lang="en-US" altLang="en-US" dirty="0" smtClean="0">
                <a:cs typeface="Courier New" pitchFamily="49" charset="0"/>
              </a:rPr>
              <a:t>SELECT </a:t>
            </a:r>
            <a:r>
              <a:rPr lang="en-US" altLang="en-US" dirty="0" err="1" smtClean="0">
                <a:cs typeface="Courier New" pitchFamily="49" charset="0"/>
              </a:rPr>
              <a:t>location_id</a:t>
            </a:r>
            <a:r>
              <a:rPr lang="en-US" altLang="en-US" dirty="0" smtClean="0">
                <a:cs typeface="Courier New" pitchFamily="49" charset="0"/>
              </a:rPr>
              <a:t>, </a:t>
            </a:r>
            <a:r>
              <a:rPr lang="en-US" altLang="en-US" dirty="0" err="1" smtClean="0">
                <a:cs typeface="Courier New" pitchFamily="49" charset="0"/>
              </a:rPr>
              <a:t>department_id</a:t>
            </a:r>
            <a:r>
              <a:rPr lang="en-US" altLang="en-US" dirty="0" smtClean="0">
                <a:cs typeface="Courier New" pitchFamily="49" charset="0"/>
              </a:rPr>
              <a:t> FROM departments</a:t>
            </a:r>
            <a:r>
              <a:rPr lang="en-US" altLang="en-US" b="1" dirty="0" smtClean="0">
                <a:cs typeface="Courier New" pitchFamily="49" charset="0"/>
              </a:rPr>
              <a:t>;</a:t>
            </a:r>
          </a:p>
          <a:p>
            <a:pPr lvl="1" eaLnBrk="1" hangingPunct="1">
              <a:lnSpc>
                <a:spcPct val="110000"/>
              </a:lnSpc>
            </a:pPr>
            <a:r>
              <a:rPr lang="en-US" altLang="en-US" b="1" dirty="0" smtClean="0">
                <a:latin typeface="Arial" charset="0"/>
              </a:rPr>
              <a:t>Note: </a:t>
            </a:r>
            <a:r>
              <a:rPr lang="en-US" altLang="en-US" dirty="0" smtClean="0">
                <a:latin typeface="Arial" charset="0"/>
              </a:rPr>
              <a:t>You can enter your SQL statement in a SQL Worksheet and click the Run Statement icon or press </a:t>
            </a:r>
            <a:r>
              <a:rPr lang="en-US" altLang="en-US" dirty="0" err="1" smtClean="0">
                <a:latin typeface="Arial" charset="0"/>
              </a:rPr>
              <a:t>F9</a:t>
            </a:r>
            <a:r>
              <a:rPr lang="en-US" altLang="en-US" dirty="0" smtClean="0">
                <a:latin typeface="Arial" charset="0"/>
              </a:rPr>
              <a:t> to execute a statement in SQL Developer. The output displayed on the Results tabbed page appears as shown in the slide</a:t>
            </a:r>
            <a:r>
              <a:rPr lang="en-US" altLang="en-US" dirty="0" smtClean="0">
                <a:latin typeface="Arial" charset="0"/>
              </a:rPr>
              <a:t>.</a:t>
            </a:r>
          </a:p>
          <a:p>
            <a:pPr lvl="1" eaLnBrk="1" hangingPunct="1">
              <a:lnSpc>
                <a:spcPct val="110000"/>
              </a:lnSpc>
            </a:pPr>
            <a:r>
              <a:rPr lang="zh-CN" altLang="en-US" dirty="0" smtClean="0">
                <a:latin typeface="Arial" charset="0"/>
              </a:rPr>
              <a:t>您可以通过使用带有星号（*）的</a:t>
            </a:r>
            <a:r>
              <a:rPr lang="en-US" altLang="en-US" dirty="0" smtClean="0">
                <a:latin typeface="Arial" charset="0"/>
              </a:rPr>
              <a:t>SELECT</a:t>
            </a:r>
            <a:r>
              <a:rPr lang="zh-CN" altLang="en-US" dirty="0" smtClean="0">
                <a:latin typeface="Arial" charset="0"/>
              </a:rPr>
              <a:t>关键字或通过在</a:t>
            </a:r>
            <a:r>
              <a:rPr lang="en-US" altLang="en-US" dirty="0" smtClean="0">
                <a:latin typeface="Arial" charset="0"/>
              </a:rPr>
              <a:t>SELECT</a:t>
            </a:r>
            <a:r>
              <a:rPr lang="zh-CN" altLang="en-US" dirty="0" smtClean="0">
                <a:latin typeface="Arial" charset="0"/>
              </a:rPr>
              <a:t>关键字之后列出所有列名来显示表中的所有数据列。 幻灯片中的第一个示例显示</a:t>
            </a:r>
            <a:r>
              <a:rPr lang="en-US" altLang="en-US" dirty="0" err="1" smtClean="0">
                <a:latin typeface="Arial" charset="0"/>
              </a:rPr>
              <a:t>job_history</a:t>
            </a:r>
            <a:r>
              <a:rPr lang="zh-CN" altLang="en-US" dirty="0" smtClean="0">
                <a:latin typeface="Arial" charset="0"/>
              </a:rPr>
              <a:t>表中的所有行。 可以通过指定列名（以逗号分隔）来显示表的特定列。 幻灯片中的第二个示例显示</a:t>
            </a:r>
            <a:r>
              <a:rPr lang="en-US" altLang="en-US" dirty="0" smtClean="0">
                <a:latin typeface="Arial" charset="0"/>
              </a:rPr>
              <a:t>employees</a:t>
            </a:r>
            <a:r>
              <a:rPr lang="zh-CN" altLang="en-US" dirty="0" smtClean="0">
                <a:latin typeface="Arial" charset="0"/>
              </a:rPr>
              <a:t>表中的</a:t>
            </a:r>
            <a:r>
              <a:rPr lang="en-US" altLang="en-US" dirty="0" err="1" smtClean="0">
                <a:latin typeface="Arial" charset="0"/>
              </a:rPr>
              <a:t>manager_id</a:t>
            </a:r>
            <a:r>
              <a:rPr lang="zh-CN" altLang="en-US" dirty="0" smtClean="0">
                <a:latin typeface="Arial" charset="0"/>
              </a:rPr>
              <a:t>和</a:t>
            </a:r>
            <a:r>
              <a:rPr lang="en-US" altLang="en-US" dirty="0" err="1" smtClean="0">
                <a:latin typeface="Arial" charset="0"/>
              </a:rPr>
              <a:t>job_id</a:t>
            </a:r>
            <a:r>
              <a:rPr lang="zh-CN" altLang="en-US" dirty="0" smtClean="0">
                <a:latin typeface="Arial" charset="0"/>
              </a:rPr>
              <a:t>列。</a:t>
            </a:r>
          </a:p>
          <a:p>
            <a:pPr lvl="1" eaLnBrk="1" hangingPunct="1">
              <a:lnSpc>
                <a:spcPct val="110000"/>
              </a:lnSpc>
            </a:pPr>
            <a:r>
              <a:rPr lang="zh-CN" altLang="en-US" dirty="0" smtClean="0">
                <a:latin typeface="Arial" charset="0"/>
              </a:rPr>
              <a:t>在</a:t>
            </a:r>
            <a:r>
              <a:rPr lang="en-US" altLang="en-US" dirty="0" smtClean="0">
                <a:latin typeface="Arial" charset="0"/>
              </a:rPr>
              <a:t>SELECT</a:t>
            </a:r>
            <a:r>
              <a:rPr lang="zh-CN" altLang="en-US" dirty="0" smtClean="0">
                <a:latin typeface="Arial" charset="0"/>
              </a:rPr>
              <a:t>子句中，按照要在输出中显示的顺序指定列。 例如，以下</a:t>
            </a:r>
            <a:r>
              <a:rPr lang="en-US" altLang="en-US" dirty="0" smtClean="0">
                <a:latin typeface="Arial" charset="0"/>
              </a:rPr>
              <a:t>SQL</a:t>
            </a:r>
            <a:r>
              <a:rPr lang="zh-CN" altLang="en-US" dirty="0" smtClean="0">
                <a:latin typeface="Arial" charset="0"/>
              </a:rPr>
              <a:t>语句在显示</a:t>
            </a:r>
            <a:r>
              <a:rPr lang="en-US" altLang="en-US" dirty="0" err="1" smtClean="0">
                <a:latin typeface="Arial" charset="0"/>
              </a:rPr>
              <a:t>department_id</a:t>
            </a:r>
            <a:r>
              <a:rPr lang="zh-CN" altLang="en-US" dirty="0" smtClean="0">
                <a:latin typeface="Arial" charset="0"/>
              </a:rPr>
              <a:t>列之前显示</a:t>
            </a:r>
            <a:r>
              <a:rPr lang="en-US" altLang="en-US" dirty="0" err="1" smtClean="0">
                <a:latin typeface="Arial" charset="0"/>
              </a:rPr>
              <a:t>location_id</a:t>
            </a:r>
            <a:r>
              <a:rPr lang="zh-CN" altLang="en-US" dirty="0" smtClean="0">
                <a:latin typeface="Arial" charset="0"/>
              </a:rPr>
              <a:t>列：</a:t>
            </a:r>
          </a:p>
          <a:p>
            <a:pPr lvl="1" eaLnBrk="1" hangingPunct="1">
              <a:lnSpc>
                <a:spcPct val="110000"/>
              </a:lnSpc>
            </a:pPr>
            <a:r>
              <a:rPr lang="en-US" altLang="en-US" dirty="0" smtClean="0">
                <a:latin typeface="Arial" charset="0"/>
              </a:rPr>
              <a:t>SELECT </a:t>
            </a:r>
            <a:r>
              <a:rPr lang="en-US" altLang="en-US" dirty="0" err="1" smtClean="0">
                <a:latin typeface="Arial" charset="0"/>
              </a:rPr>
              <a:t>location_id，department_id</a:t>
            </a:r>
            <a:r>
              <a:rPr lang="en-US" altLang="en-US" dirty="0" smtClean="0">
                <a:latin typeface="Arial" charset="0"/>
              </a:rPr>
              <a:t> FROM departments;</a:t>
            </a:r>
          </a:p>
          <a:p>
            <a:pPr lvl="1" eaLnBrk="1" hangingPunct="1">
              <a:lnSpc>
                <a:spcPct val="110000"/>
              </a:lnSpc>
            </a:pPr>
            <a:r>
              <a:rPr lang="zh-CN" altLang="en-US" b="1" dirty="0" smtClean="0">
                <a:latin typeface="Arial" charset="0"/>
              </a:rPr>
              <a:t>注意：您可以在</a:t>
            </a:r>
            <a:r>
              <a:rPr lang="en-US" altLang="en-US" b="1" dirty="0" smtClean="0">
                <a:latin typeface="Arial" charset="0"/>
              </a:rPr>
              <a:t>SQL</a:t>
            </a:r>
            <a:r>
              <a:rPr lang="zh-CN" altLang="en-US" b="1" dirty="0" smtClean="0">
                <a:latin typeface="Arial" charset="0"/>
              </a:rPr>
              <a:t>工作表中输入</a:t>
            </a:r>
            <a:r>
              <a:rPr lang="en-US" altLang="en-US" b="1" dirty="0" smtClean="0">
                <a:latin typeface="Arial" charset="0"/>
              </a:rPr>
              <a:t>SQL</a:t>
            </a:r>
            <a:r>
              <a:rPr lang="zh-CN" altLang="en-US" b="1" dirty="0" smtClean="0">
                <a:latin typeface="Arial" charset="0"/>
              </a:rPr>
              <a:t>语句，然后单击运行语句图标，或按</a:t>
            </a:r>
            <a:r>
              <a:rPr lang="en-US" altLang="en-US" b="1" dirty="0" err="1" smtClean="0">
                <a:latin typeface="Arial" charset="0"/>
              </a:rPr>
              <a:t>F9</a:t>
            </a:r>
            <a:r>
              <a:rPr lang="zh-CN" altLang="en-US" b="1" dirty="0" smtClean="0">
                <a:latin typeface="Arial" charset="0"/>
              </a:rPr>
              <a:t>在</a:t>
            </a:r>
            <a:r>
              <a:rPr lang="en-US" altLang="en-US" b="1" dirty="0" smtClean="0">
                <a:latin typeface="Arial" charset="0"/>
              </a:rPr>
              <a:t>SQL Developer</a:t>
            </a:r>
            <a:r>
              <a:rPr lang="zh-CN" altLang="en-US" b="1" dirty="0" smtClean="0">
                <a:latin typeface="Arial" charset="0"/>
              </a:rPr>
              <a:t>中执行语句。 显示在“结果”选项卡页面上的输出如幻灯片所示。</a:t>
            </a:r>
            <a:endParaRPr lang="en-US" altLang="en-US" b="1" dirty="0" smtClean="0">
              <a:latin typeface="Arial" charset="0"/>
            </a:endParaRPr>
          </a:p>
        </p:txBody>
      </p:sp>
      <p:sp>
        <p:nvSpPr>
          <p:cNvPr id="13315"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D - </a:t>
            </a:r>
            <a:fld id="{E637C1FE-638B-42D6-87D7-BB089C06A76E}" type="slidenum">
              <a:rPr lang="en-US" altLang="en-US" smtClean="0">
                <a:latin typeface="Arial" charset="0"/>
                <a:cs typeface="Arial" charset="0"/>
              </a:rPr>
              <a:t>4</a:t>
            </a:fld>
            <a:endParaRPr lang="en-US" altLang="en-US" smtClean="0">
              <a:latin typeface="Arial" charset="0"/>
              <a:cs typeface="Arial" charset="0"/>
            </a:endParaRPr>
          </a:p>
        </p:txBody>
      </p:sp>
      <p:sp>
        <p:nvSpPr>
          <p:cNvPr id="13316" name="Slide Image Placeholder 6"/>
          <p:cNvSpPr>
            <a:spLocks noGrp="1" noRot="1" noChangeAspect="1" noTextEdit="1"/>
          </p:cNvSpPr>
          <p:nvPr>
            <p:ph type="sldImg"/>
          </p:nvPr>
        </p:nvSpPr>
        <p:spPr>
          <a:ln/>
        </p:spPr>
      </p:sp>
    </p:spTree>
    <p:extLst>
      <p:ext uri="{BB962C8B-B14F-4D97-AF65-F5344CB8AC3E}">
        <p14:creationId xmlns:p14="http://schemas.microsoft.com/office/powerpoint/2010/main" val="15784955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Notes Placeholder 2"/>
          <p:cNvSpPr>
            <a:spLocks noGrp="1"/>
          </p:cNvSpPr>
          <p:nvPr>
            <p:ph type="body" idx="1"/>
          </p:nvPr>
        </p:nvSpPr>
        <p:spPr>
          <a:noFill/>
          <a:ln/>
        </p:spPr>
        <p:txBody>
          <a:bodyPr/>
          <a:lstStyle/>
          <a:p>
            <a:pPr lvl="1"/>
            <a:r>
              <a:rPr lang="en-US" altLang="en-US" dirty="0" smtClean="0">
                <a:latin typeface="Arial" charset="0"/>
              </a:rPr>
              <a:t>The </a:t>
            </a:r>
            <a:r>
              <a:rPr lang="en-US" altLang="en-US" dirty="0" smtClean="0">
                <a:latin typeface="Courier New" pitchFamily="49" charset="0"/>
                <a:cs typeface="Courier New" pitchFamily="49" charset="0"/>
              </a:rPr>
              <a:t>WHERE</a:t>
            </a:r>
            <a:r>
              <a:rPr lang="en-US" altLang="en-US" dirty="0" smtClean="0">
                <a:latin typeface="Arial" charset="0"/>
              </a:rPr>
              <a:t> clause specifies a condition to filter rows, producing a subset of the rows in the table. A condition specifies a combination of one or more expressions and logical (Boolean) operators. It returns a value of </a:t>
            </a:r>
            <a:r>
              <a:rPr lang="en-US" altLang="en-US" dirty="0" smtClean="0">
                <a:latin typeface="Courier New" pitchFamily="49" charset="0"/>
                <a:cs typeface="Courier New" pitchFamily="49" charset="0"/>
              </a:rPr>
              <a:t>TRUE</a:t>
            </a:r>
            <a:r>
              <a:rPr lang="en-US" altLang="en-US" dirty="0" smtClean="0">
                <a:latin typeface="Arial" charset="0"/>
              </a:rPr>
              <a:t>, </a:t>
            </a:r>
            <a:r>
              <a:rPr lang="en-US" altLang="en-US" dirty="0" smtClean="0">
                <a:latin typeface="Courier New" pitchFamily="49" charset="0"/>
                <a:cs typeface="Courier New" pitchFamily="49" charset="0"/>
              </a:rPr>
              <a:t>FALSE</a:t>
            </a:r>
            <a:r>
              <a:rPr lang="en-US" altLang="en-US" dirty="0" smtClean="0">
                <a:latin typeface="Arial" charset="0"/>
              </a:rPr>
              <a:t>, or </a:t>
            </a:r>
            <a:r>
              <a:rPr lang="en-US" altLang="en-US" dirty="0" smtClean="0">
                <a:latin typeface="Courier New" pitchFamily="49" charset="0"/>
                <a:cs typeface="Courier New" pitchFamily="49" charset="0"/>
              </a:rPr>
              <a:t>NULL</a:t>
            </a:r>
            <a:r>
              <a:rPr lang="en-US" altLang="en-US" dirty="0" smtClean="0">
                <a:latin typeface="Arial" charset="0"/>
              </a:rPr>
              <a:t>. The example in the slide retrieves the </a:t>
            </a:r>
            <a:r>
              <a:rPr lang="en-US" altLang="en-US" dirty="0" err="1" smtClean="0">
                <a:latin typeface="Courier New" pitchFamily="49" charset="0"/>
                <a:cs typeface="Courier New" pitchFamily="49" charset="0"/>
              </a:rPr>
              <a:t>location_id</a:t>
            </a:r>
            <a:r>
              <a:rPr lang="en-US" altLang="en-US" dirty="0" smtClean="0">
                <a:latin typeface="Arial" charset="0"/>
              </a:rPr>
              <a:t> of the marketing department</a:t>
            </a:r>
            <a:r>
              <a:rPr lang="en-US" altLang="en-US" dirty="0" smtClean="0">
                <a:latin typeface="Arial" charset="0"/>
              </a:rPr>
              <a:t>.</a:t>
            </a:r>
          </a:p>
          <a:p>
            <a:pPr lvl="1"/>
            <a:r>
              <a:rPr lang="en-US" altLang="zh-CN" dirty="0" smtClean="0">
                <a:latin typeface="Arial" charset="0"/>
              </a:rPr>
              <a:t>WHERE</a:t>
            </a:r>
            <a:r>
              <a:rPr lang="zh-CN" altLang="en-US" dirty="0" smtClean="0">
                <a:latin typeface="Arial" charset="0"/>
              </a:rPr>
              <a:t>子句指定过滤行的条件，从而生成表中的一行子集。 条件指定一个或多个表达式和逻辑（布尔）运算符的组合。 它返回一个值</a:t>
            </a:r>
            <a:r>
              <a:rPr lang="en-US" altLang="zh-CN" dirty="0" smtClean="0">
                <a:latin typeface="Arial" charset="0"/>
              </a:rPr>
              <a:t>TRUE</a:t>
            </a:r>
            <a:r>
              <a:rPr lang="zh-CN" altLang="en-US" dirty="0" smtClean="0">
                <a:latin typeface="Arial" charset="0"/>
              </a:rPr>
              <a:t>，</a:t>
            </a:r>
            <a:r>
              <a:rPr lang="en-US" altLang="zh-CN" dirty="0" smtClean="0">
                <a:latin typeface="Arial" charset="0"/>
              </a:rPr>
              <a:t>FALSE</a:t>
            </a:r>
            <a:r>
              <a:rPr lang="zh-CN" altLang="en-US" dirty="0" smtClean="0">
                <a:latin typeface="Arial" charset="0"/>
              </a:rPr>
              <a:t>或</a:t>
            </a:r>
            <a:r>
              <a:rPr lang="en-US" altLang="zh-CN" dirty="0" smtClean="0">
                <a:latin typeface="Arial" charset="0"/>
              </a:rPr>
              <a:t>NULL</a:t>
            </a:r>
            <a:r>
              <a:rPr lang="zh-CN" altLang="en-US" dirty="0" smtClean="0">
                <a:latin typeface="Arial" charset="0"/>
              </a:rPr>
              <a:t>。 幻灯片中的示例检索营销部门的</a:t>
            </a:r>
            <a:r>
              <a:rPr lang="en-US" altLang="zh-CN" dirty="0" err="1" smtClean="0">
                <a:latin typeface="Arial" charset="0"/>
              </a:rPr>
              <a:t>location_id</a:t>
            </a:r>
            <a:r>
              <a:rPr lang="zh-CN" altLang="en-US" dirty="0" smtClean="0">
                <a:latin typeface="Arial" charset="0"/>
              </a:rPr>
              <a:t>。</a:t>
            </a:r>
            <a:endParaRPr lang="en-US" altLang="en-US" dirty="0" smtClean="0">
              <a:latin typeface="Arial" charset="0"/>
            </a:endParaRPr>
          </a:p>
          <a:p>
            <a:pPr lvl="1"/>
            <a:r>
              <a:rPr lang="en-US" altLang="en-US" dirty="0" smtClean="0">
                <a:latin typeface="Arial" charset="0"/>
              </a:rPr>
              <a:t>The </a:t>
            </a:r>
            <a:r>
              <a:rPr lang="en-US" altLang="en-US" dirty="0" smtClean="0">
                <a:latin typeface="Courier New" pitchFamily="49" charset="0"/>
                <a:cs typeface="Courier New" pitchFamily="49" charset="0"/>
              </a:rPr>
              <a:t>WHERE</a:t>
            </a:r>
            <a:r>
              <a:rPr lang="en-US" altLang="en-US" dirty="0" smtClean="0">
                <a:latin typeface="Arial" charset="0"/>
              </a:rPr>
              <a:t> clause can also be used to update or delete data from the database.</a:t>
            </a:r>
          </a:p>
          <a:p>
            <a:pPr lvl="1"/>
            <a:r>
              <a:rPr lang="en-US" altLang="en-US" dirty="0" smtClean="0">
                <a:latin typeface="Arial" charset="0"/>
              </a:rPr>
              <a:t>Example:</a:t>
            </a:r>
          </a:p>
          <a:p>
            <a:pPr lvl="4"/>
            <a:r>
              <a:rPr lang="en-US" altLang="en-US" dirty="0" smtClean="0">
                <a:cs typeface="Courier New" pitchFamily="49" charset="0"/>
              </a:rPr>
              <a:t>	UPDATE departments </a:t>
            </a:r>
          </a:p>
          <a:p>
            <a:pPr lvl="4"/>
            <a:r>
              <a:rPr lang="en-US" altLang="en-US" dirty="0" smtClean="0">
                <a:cs typeface="Courier New" pitchFamily="49" charset="0"/>
              </a:rPr>
              <a:t>	SET  </a:t>
            </a:r>
            <a:r>
              <a:rPr lang="en-US" altLang="en-US" dirty="0" err="1" smtClean="0">
                <a:cs typeface="Courier New" pitchFamily="49" charset="0"/>
              </a:rPr>
              <a:t>department_name</a:t>
            </a:r>
            <a:r>
              <a:rPr lang="en-US" altLang="en-US" dirty="0" smtClean="0">
                <a:cs typeface="Courier New" pitchFamily="49" charset="0"/>
              </a:rPr>
              <a:t> = 'Administration'</a:t>
            </a:r>
          </a:p>
          <a:p>
            <a:pPr lvl="4"/>
            <a:r>
              <a:rPr lang="en-US" altLang="en-US" dirty="0" smtClean="0">
                <a:cs typeface="Courier New" pitchFamily="49" charset="0"/>
              </a:rPr>
              <a:t>	WHERE </a:t>
            </a:r>
            <a:r>
              <a:rPr lang="en-US" altLang="en-US" dirty="0" err="1" smtClean="0">
                <a:cs typeface="Courier New" pitchFamily="49" charset="0"/>
              </a:rPr>
              <a:t>department_id</a:t>
            </a:r>
            <a:r>
              <a:rPr lang="en-US" altLang="en-US" dirty="0" smtClean="0">
                <a:cs typeface="Courier New" pitchFamily="49" charset="0"/>
              </a:rPr>
              <a:t> = 20;</a:t>
            </a:r>
          </a:p>
          <a:p>
            <a:pPr lvl="4"/>
            <a:r>
              <a:rPr lang="en-US" altLang="en-US" dirty="0" smtClean="0"/>
              <a:t>	and</a:t>
            </a:r>
          </a:p>
          <a:p>
            <a:pPr lvl="4"/>
            <a:r>
              <a:rPr lang="en-US" altLang="en-US" dirty="0" smtClean="0">
                <a:cs typeface="Courier New" pitchFamily="49" charset="0"/>
              </a:rPr>
              <a:t>	DELETE from departments </a:t>
            </a:r>
          </a:p>
          <a:p>
            <a:pPr lvl="4"/>
            <a:r>
              <a:rPr lang="en-US" altLang="en-US" dirty="0" smtClean="0">
                <a:cs typeface="Courier New" pitchFamily="49" charset="0"/>
              </a:rPr>
              <a:t>	WHERE </a:t>
            </a:r>
            <a:r>
              <a:rPr lang="en-US" altLang="en-US" dirty="0" err="1" smtClean="0">
                <a:cs typeface="Courier New" pitchFamily="49" charset="0"/>
              </a:rPr>
              <a:t>department_id</a:t>
            </a:r>
            <a:r>
              <a:rPr lang="en-US" altLang="en-US" dirty="0" smtClean="0">
                <a:cs typeface="Courier New" pitchFamily="49" charset="0"/>
              </a:rPr>
              <a:t> =20;</a:t>
            </a:r>
          </a:p>
        </p:txBody>
      </p:sp>
      <p:sp>
        <p:nvSpPr>
          <p:cNvPr id="15363"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D - </a:t>
            </a:r>
            <a:fld id="{B71EBA93-241B-4204-91FE-C80FE37D388A}" type="slidenum">
              <a:rPr lang="en-US" altLang="en-US" smtClean="0">
                <a:latin typeface="Arial" charset="0"/>
                <a:cs typeface="Arial" charset="0"/>
              </a:rPr>
              <a:t>5</a:t>
            </a:fld>
            <a:endParaRPr lang="en-US" altLang="en-US" smtClean="0">
              <a:latin typeface="Arial" charset="0"/>
              <a:cs typeface="Arial" charset="0"/>
            </a:endParaRPr>
          </a:p>
        </p:txBody>
      </p:sp>
      <p:sp>
        <p:nvSpPr>
          <p:cNvPr id="15364" name="Slide Image Placeholder 18"/>
          <p:cNvSpPr>
            <a:spLocks noGrp="1" noRot="1" noChangeAspect="1" noTextEdit="1"/>
          </p:cNvSpPr>
          <p:nvPr>
            <p:ph type="sldImg"/>
          </p:nvPr>
        </p:nvSpPr>
        <p:spPr>
          <a:ln/>
        </p:spPr>
      </p:sp>
    </p:spTree>
    <p:extLst>
      <p:ext uri="{BB962C8B-B14F-4D97-AF65-F5344CB8AC3E}">
        <p14:creationId xmlns:p14="http://schemas.microsoft.com/office/powerpoint/2010/main" val="17369857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Notes Placeholder 2"/>
          <p:cNvSpPr>
            <a:spLocks noGrp="1"/>
          </p:cNvSpPr>
          <p:nvPr>
            <p:ph type="body" idx="1"/>
          </p:nvPr>
        </p:nvSpPr>
        <p:spPr>
          <a:noFill/>
          <a:ln/>
        </p:spPr>
        <p:txBody>
          <a:bodyPr/>
          <a:lstStyle/>
          <a:p>
            <a:pPr lvl="1"/>
            <a:r>
              <a:rPr lang="en-US" altLang="en-US" dirty="0" smtClean="0">
                <a:latin typeface="Arial" charset="0"/>
              </a:rPr>
              <a:t>The </a:t>
            </a:r>
            <a:r>
              <a:rPr lang="en-US" altLang="en-US" dirty="0" smtClean="0">
                <a:latin typeface="Courier New" pitchFamily="49" charset="0"/>
                <a:cs typeface="Courier New" pitchFamily="49" charset="0"/>
              </a:rPr>
              <a:t>ORDER</a:t>
            </a:r>
            <a:r>
              <a:rPr lang="en-US" altLang="en-US" dirty="0" smtClean="0">
                <a:latin typeface="Arial" charset="0"/>
              </a:rPr>
              <a:t> </a:t>
            </a:r>
            <a:r>
              <a:rPr lang="en-US" altLang="en-US" dirty="0" smtClean="0">
                <a:latin typeface="Courier New" pitchFamily="49" charset="0"/>
                <a:cs typeface="Courier New" pitchFamily="49" charset="0"/>
              </a:rPr>
              <a:t>BY</a:t>
            </a:r>
            <a:r>
              <a:rPr lang="en-US" altLang="en-US" dirty="0" smtClean="0">
                <a:latin typeface="Arial" charset="0"/>
              </a:rPr>
              <a:t> clause specifies the order in which the rows should be displayed. The rows can be sorted in ascending or descending fashion. By default, the rows are displayed in ascending order. </a:t>
            </a:r>
          </a:p>
          <a:p>
            <a:pPr lvl="1"/>
            <a:r>
              <a:rPr lang="en-US" altLang="en-US" dirty="0" smtClean="0">
                <a:latin typeface="Arial" charset="0"/>
              </a:rPr>
              <a:t>The example in the slide retrieves rows from the </a:t>
            </a:r>
            <a:r>
              <a:rPr lang="en-US" altLang="en-US" dirty="0" smtClean="0">
                <a:latin typeface="Courier New" pitchFamily="49" charset="0"/>
                <a:cs typeface="Courier New" pitchFamily="49" charset="0"/>
              </a:rPr>
              <a:t>employees</a:t>
            </a:r>
            <a:r>
              <a:rPr lang="en-US" altLang="en-US" dirty="0" smtClean="0">
                <a:latin typeface="Arial" charset="0"/>
              </a:rPr>
              <a:t> table ordered first by ascending order of </a:t>
            </a:r>
            <a:r>
              <a:rPr lang="en-US" altLang="en-US" dirty="0" err="1" smtClean="0">
                <a:latin typeface="Courier New" pitchFamily="49" charset="0"/>
                <a:cs typeface="Courier New" pitchFamily="49" charset="0"/>
              </a:rPr>
              <a:t>department_id</a:t>
            </a:r>
            <a:r>
              <a:rPr lang="en-US" altLang="en-US" dirty="0" smtClean="0">
                <a:latin typeface="Arial" charset="0"/>
              </a:rPr>
              <a:t>, and then by descending order of </a:t>
            </a:r>
            <a:r>
              <a:rPr lang="en-US" altLang="en-US" dirty="0" smtClean="0">
                <a:latin typeface="Courier New" pitchFamily="49" charset="0"/>
                <a:cs typeface="Courier New" pitchFamily="49" charset="0"/>
              </a:rPr>
              <a:t>salary</a:t>
            </a:r>
            <a:r>
              <a:rPr lang="en-US" altLang="en-US" dirty="0" smtClean="0">
                <a:latin typeface="Arial" charset="0"/>
              </a:rPr>
              <a:t>.</a:t>
            </a:r>
          </a:p>
          <a:p>
            <a:pPr lvl="1"/>
            <a:r>
              <a:rPr lang="en-US" altLang="en-US" dirty="0" smtClean="0">
                <a:latin typeface="Arial" charset="0"/>
              </a:rPr>
              <a:t>ORDER BY</a:t>
            </a:r>
            <a:r>
              <a:rPr lang="zh-CN" altLang="en-US" dirty="0" smtClean="0">
                <a:latin typeface="Arial" charset="0"/>
              </a:rPr>
              <a:t>子句指定行显示的顺序。 这些行可以按升序或降序排序。 默认情况下，行按升序显示。</a:t>
            </a:r>
          </a:p>
          <a:p>
            <a:pPr lvl="1"/>
            <a:r>
              <a:rPr lang="zh-CN" altLang="en-US" dirty="0" smtClean="0">
                <a:latin typeface="Arial" charset="0"/>
              </a:rPr>
              <a:t>幻灯片中的示例从</a:t>
            </a:r>
            <a:r>
              <a:rPr lang="en-US" altLang="en-US" dirty="0" err="1" smtClean="0">
                <a:latin typeface="Arial" charset="0"/>
              </a:rPr>
              <a:t>employee_id</a:t>
            </a:r>
            <a:r>
              <a:rPr lang="zh-CN" altLang="en-US" dirty="0" smtClean="0">
                <a:latin typeface="Arial" charset="0"/>
              </a:rPr>
              <a:t>的升序顺序首先从</a:t>
            </a:r>
            <a:r>
              <a:rPr lang="en-US" altLang="en-US" dirty="0" smtClean="0">
                <a:latin typeface="Arial" charset="0"/>
              </a:rPr>
              <a:t>employees</a:t>
            </a:r>
            <a:r>
              <a:rPr lang="zh-CN" altLang="en-US" dirty="0" smtClean="0">
                <a:latin typeface="Arial" charset="0"/>
              </a:rPr>
              <a:t>表中检索行，然后按照工资的降序排列。</a:t>
            </a:r>
            <a:endParaRPr lang="en-US" altLang="en-US" dirty="0" smtClean="0">
              <a:latin typeface="Arial" charset="0"/>
            </a:endParaRPr>
          </a:p>
        </p:txBody>
      </p:sp>
      <p:sp>
        <p:nvSpPr>
          <p:cNvPr id="17411"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D - </a:t>
            </a:r>
            <a:fld id="{6E01E5D4-13A5-4822-B344-FAE591D1E23A}" type="slidenum">
              <a:rPr lang="en-US" altLang="en-US" smtClean="0">
                <a:latin typeface="Arial" charset="0"/>
                <a:cs typeface="Arial" charset="0"/>
              </a:rPr>
              <a:t>6</a:t>
            </a:fld>
            <a:endParaRPr lang="en-US" altLang="en-US" smtClean="0">
              <a:latin typeface="Arial" charset="0"/>
              <a:cs typeface="Arial" charset="0"/>
            </a:endParaRPr>
          </a:p>
        </p:txBody>
      </p:sp>
      <p:sp>
        <p:nvSpPr>
          <p:cNvPr id="17412" name="Slide Image Placeholder 6"/>
          <p:cNvSpPr>
            <a:spLocks noGrp="1" noRot="1" noChangeAspect="1" noTextEdit="1"/>
          </p:cNvSpPr>
          <p:nvPr>
            <p:ph type="sldImg"/>
          </p:nvPr>
        </p:nvSpPr>
        <p:spPr>
          <a:ln/>
        </p:spPr>
      </p:sp>
    </p:spTree>
    <p:extLst>
      <p:ext uri="{BB962C8B-B14F-4D97-AF65-F5344CB8AC3E}">
        <p14:creationId xmlns:p14="http://schemas.microsoft.com/office/powerpoint/2010/main" val="18271415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Notes Placeholder 2"/>
          <p:cNvSpPr>
            <a:spLocks noGrp="1"/>
          </p:cNvSpPr>
          <p:nvPr>
            <p:ph type="body" idx="1"/>
          </p:nvPr>
        </p:nvSpPr>
        <p:spPr>
          <a:noFill/>
          <a:ln/>
        </p:spPr>
        <p:txBody>
          <a:bodyPr/>
          <a:lstStyle/>
          <a:p>
            <a:pPr lvl="1"/>
            <a:r>
              <a:rPr lang="en-US" altLang="en-US" dirty="0" smtClean="0">
                <a:latin typeface="Arial" charset="0"/>
              </a:rPr>
              <a:t>The </a:t>
            </a:r>
            <a:r>
              <a:rPr lang="en-US" altLang="en-US" dirty="0" smtClean="0">
                <a:latin typeface="Courier New" pitchFamily="49" charset="0"/>
                <a:cs typeface="Courier New" pitchFamily="49" charset="0"/>
              </a:rPr>
              <a:t>GROUP</a:t>
            </a:r>
            <a:r>
              <a:rPr lang="en-US" altLang="en-US" dirty="0" smtClean="0">
                <a:latin typeface="Arial" charset="0"/>
              </a:rPr>
              <a:t> </a:t>
            </a:r>
            <a:r>
              <a:rPr lang="en-US" altLang="en-US" dirty="0" smtClean="0">
                <a:latin typeface="Courier New" pitchFamily="49" charset="0"/>
                <a:cs typeface="Courier New" pitchFamily="49" charset="0"/>
              </a:rPr>
              <a:t>BY</a:t>
            </a:r>
            <a:r>
              <a:rPr lang="en-US" altLang="en-US" dirty="0" smtClean="0">
                <a:latin typeface="Arial" charset="0"/>
              </a:rPr>
              <a:t> clause is used to group selected rows based on the value of </a:t>
            </a:r>
            <a:r>
              <a:rPr lang="en-US" altLang="en-US" dirty="0" err="1" smtClean="0">
                <a:latin typeface="Courier New" pitchFamily="49" charset="0"/>
                <a:cs typeface="Courier New" pitchFamily="49" charset="0"/>
              </a:rPr>
              <a:t>expr</a:t>
            </a:r>
            <a:r>
              <a:rPr lang="en-US" altLang="en-US" dirty="0" smtClean="0">
                <a:latin typeface="Courier New" pitchFamily="49" charset="0"/>
                <a:cs typeface="Courier New" pitchFamily="49" charset="0"/>
              </a:rPr>
              <a:t>(s)</a:t>
            </a:r>
            <a:r>
              <a:rPr lang="en-US" altLang="en-US" dirty="0" smtClean="0">
                <a:latin typeface="Arial" charset="0"/>
              </a:rPr>
              <a:t> for each row. The clause groups rows but does not guarantee order of the result set. To order the groupings, use the </a:t>
            </a:r>
            <a:r>
              <a:rPr lang="en-US" altLang="en-US" dirty="0" smtClean="0">
                <a:latin typeface="Courier New" pitchFamily="49" charset="0"/>
                <a:cs typeface="Courier New" pitchFamily="49" charset="0"/>
              </a:rPr>
              <a:t>ORDER</a:t>
            </a:r>
            <a:r>
              <a:rPr lang="en-US" altLang="en-US" dirty="0" smtClean="0">
                <a:latin typeface="Arial" charset="0"/>
              </a:rPr>
              <a:t> </a:t>
            </a:r>
            <a:r>
              <a:rPr lang="en-US" altLang="en-US" dirty="0" smtClean="0">
                <a:latin typeface="Courier New" pitchFamily="49" charset="0"/>
                <a:cs typeface="Courier New" pitchFamily="49" charset="0"/>
              </a:rPr>
              <a:t>BY</a:t>
            </a:r>
            <a:r>
              <a:rPr lang="en-US" altLang="en-US" dirty="0" smtClean="0">
                <a:latin typeface="Arial" charset="0"/>
              </a:rPr>
              <a:t> clause. </a:t>
            </a:r>
          </a:p>
          <a:p>
            <a:pPr lvl="1"/>
            <a:r>
              <a:rPr lang="en-US" altLang="en-US" dirty="0" smtClean="0">
                <a:latin typeface="Arial" charset="0"/>
              </a:rPr>
              <a:t>Any </a:t>
            </a:r>
            <a:r>
              <a:rPr lang="en-US" altLang="en-US" dirty="0" smtClean="0">
                <a:latin typeface="Courier New" pitchFamily="49" charset="0"/>
                <a:cs typeface="Courier New" pitchFamily="49" charset="0"/>
              </a:rPr>
              <a:t>SELECT</a:t>
            </a:r>
            <a:r>
              <a:rPr lang="en-US" altLang="en-US" dirty="0" smtClean="0">
                <a:latin typeface="Arial" charset="0"/>
              </a:rPr>
              <a:t> list elements that are not included in aggregation functions must be included in the </a:t>
            </a:r>
            <a:r>
              <a:rPr lang="en-US" altLang="en-US" dirty="0" smtClean="0">
                <a:latin typeface="Courier New" pitchFamily="49" charset="0"/>
                <a:cs typeface="Courier New" pitchFamily="49" charset="0"/>
              </a:rPr>
              <a:t>GROUP</a:t>
            </a:r>
            <a:r>
              <a:rPr lang="en-US" altLang="en-US" dirty="0" smtClean="0">
                <a:latin typeface="Arial" charset="0"/>
              </a:rPr>
              <a:t> </a:t>
            </a:r>
            <a:r>
              <a:rPr lang="en-US" altLang="en-US" dirty="0" smtClean="0">
                <a:latin typeface="Courier New" pitchFamily="49" charset="0"/>
                <a:cs typeface="Courier New" pitchFamily="49" charset="0"/>
              </a:rPr>
              <a:t>BY</a:t>
            </a:r>
            <a:r>
              <a:rPr lang="en-US" altLang="en-US" dirty="0" smtClean="0">
                <a:latin typeface="Arial" charset="0"/>
              </a:rPr>
              <a:t> list of elements. This includes both columns and expressions. The database returns a single row of summary information for each group. </a:t>
            </a:r>
          </a:p>
          <a:p>
            <a:pPr lvl="1"/>
            <a:r>
              <a:rPr lang="en-US" altLang="en-US" dirty="0" smtClean="0">
                <a:latin typeface="Arial" charset="0"/>
              </a:rPr>
              <a:t>The example in the slide returns the minimum and maximum salaries for each department in the </a:t>
            </a:r>
            <a:r>
              <a:rPr lang="en-US" altLang="en-US" dirty="0" smtClean="0">
                <a:latin typeface="Courier New" pitchFamily="49" charset="0"/>
                <a:cs typeface="Courier New" pitchFamily="49" charset="0"/>
              </a:rPr>
              <a:t>employees</a:t>
            </a:r>
            <a:r>
              <a:rPr lang="en-US" altLang="en-US" dirty="0" smtClean="0">
                <a:latin typeface="Arial" charset="0"/>
              </a:rPr>
              <a:t> table</a:t>
            </a:r>
            <a:r>
              <a:rPr lang="en-US" altLang="en-US" dirty="0" smtClean="0">
                <a:latin typeface="Arial" charset="0"/>
              </a:rPr>
              <a:t>.</a:t>
            </a:r>
          </a:p>
          <a:p>
            <a:pPr lvl="1"/>
            <a:r>
              <a:rPr lang="en-US" altLang="zh-CN" dirty="0" smtClean="0">
                <a:latin typeface="Arial" charset="0"/>
              </a:rPr>
              <a:t>GROUP BY</a:t>
            </a:r>
            <a:r>
              <a:rPr lang="zh-CN" altLang="en-US" dirty="0" smtClean="0">
                <a:latin typeface="Arial" charset="0"/>
              </a:rPr>
              <a:t>子句用于根据每行的</a:t>
            </a:r>
            <a:r>
              <a:rPr lang="en-US" altLang="zh-CN" dirty="0" err="1" smtClean="0">
                <a:latin typeface="Arial" charset="0"/>
              </a:rPr>
              <a:t>expr</a:t>
            </a:r>
            <a:r>
              <a:rPr lang="zh-CN" altLang="en-US" dirty="0" smtClean="0">
                <a:latin typeface="Arial" charset="0"/>
              </a:rPr>
              <a:t>（</a:t>
            </a:r>
            <a:r>
              <a:rPr lang="en-US" altLang="zh-CN" dirty="0" smtClean="0">
                <a:latin typeface="Arial" charset="0"/>
              </a:rPr>
              <a:t>s</a:t>
            </a:r>
            <a:r>
              <a:rPr lang="zh-CN" altLang="en-US" dirty="0" smtClean="0">
                <a:latin typeface="Arial" charset="0"/>
              </a:rPr>
              <a:t>）的值对所选行进行分组。 该子句对行进行分组，但不保证结果集的顺序。 要订购分组，请使用</a:t>
            </a:r>
            <a:r>
              <a:rPr lang="en-US" altLang="zh-CN" dirty="0" smtClean="0">
                <a:latin typeface="Arial" charset="0"/>
              </a:rPr>
              <a:t>ORDER BY</a:t>
            </a:r>
            <a:r>
              <a:rPr lang="zh-CN" altLang="en-US" dirty="0" smtClean="0">
                <a:latin typeface="Arial" charset="0"/>
              </a:rPr>
              <a:t>子句。</a:t>
            </a:r>
          </a:p>
          <a:p>
            <a:pPr lvl="1"/>
            <a:r>
              <a:rPr lang="zh-CN" altLang="en-US" dirty="0" smtClean="0">
                <a:latin typeface="Arial" charset="0"/>
              </a:rPr>
              <a:t>不包括在聚合函数中的任何</a:t>
            </a:r>
            <a:r>
              <a:rPr lang="en-US" altLang="zh-CN" dirty="0" smtClean="0">
                <a:latin typeface="Arial" charset="0"/>
              </a:rPr>
              <a:t>SELECT</a:t>
            </a:r>
            <a:r>
              <a:rPr lang="zh-CN" altLang="en-US" dirty="0" smtClean="0">
                <a:latin typeface="Arial" charset="0"/>
              </a:rPr>
              <a:t>列表元素都必须包含在</a:t>
            </a:r>
            <a:r>
              <a:rPr lang="en-US" altLang="zh-CN" dirty="0" smtClean="0">
                <a:latin typeface="Arial" charset="0"/>
              </a:rPr>
              <a:t>GROUP BY</a:t>
            </a:r>
            <a:r>
              <a:rPr lang="zh-CN" altLang="en-US" dirty="0" smtClean="0">
                <a:latin typeface="Arial" charset="0"/>
              </a:rPr>
              <a:t>元素列表中。 这包括列和表达式。 数据库返回每个组的一行摘要信息。</a:t>
            </a:r>
          </a:p>
          <a:p>
            <a:pPr lvl="1"/>
            <a:r>
              <a:rPr lang="zh-CN" altLang="en-US" dirty="0" smtClean="0">
                <a:latin typeface="Arial" charset="0"/>
              </a:rPr>
              <a:t>幻灯片中的示例返回</a:t>
            </a:r>
            <a:r>
              <a:rPr lang="en-US" altLang="zh-CN" dirty="0" smtClean="0">
                <a:latin typeface="Arial" charset="0"/>
              </a:rPr>
              <a:t>employees</a:t>
            </a:r>
            <a:r>
              <a:rPr lang="zh-CN" altLang="en-US" dirty="0" smtClean="0">
                <a:latin typeface="Arial" charset="0"/>
              </a:rPr>
              <a:t>表中每个部门的最低和最高工资。</a:t>
            </a:r>
            <a:endParaRPr lang="en-US" altLang="en-US" dirty="0" smtClean="0">
              <a:latin typeface="Arial" charset="0"/>
            </a:endParaRPr>
          </a:p>
        </p:txBody>
      </p:sp>
      <p:sp>
        <p:nvSpPr>
          <p:cNvPr id="19459"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D - </a:t>
            </a:r>
            <a:fld id="{5C86DF42-1E75-4166-BEC5-708BB867FA45}" type="slidenum">
              <a:rPr lang="en-US" altLang="en-US" smtClean="0">
                <a:latin typeface="Arial" charset="0"/>
                <a:cs typeface="Arial" charset="0"/>
              </a:rPr>
              <a:t>7</a:t>
            </a:fld>
            <a:endParaRPr lang="en-US" altLang="en-US" smtClean="0">
              <a:latin typeface="Arial" charset="0"/>
              <a:cs typeface="Arial" charset="0"/>
            </a:endParaRPr>
          </a:p>
        </p:txBody>
      </p:sp>
      <p:sp>
        <p:nvSpPr>
          <p:cNvPr id="19460" name="Slide Image Placeholder 6"/>
          <p:cNvSpPr>
            <a:spLocks noGrp="1" noRot="1" noChangeAspect="1" noTextEdit="1"/>
          </p:cNvSpPr>
          <p:nvPr>
            <p:ph type="sldImg"/>
          </p:nvPr>
        </p:nvSpPr>
        <p:spPr>
          <a:ln/>
        </p:spPr>
      </p:sp>
    </p:spTree>
    <p:extLst>
      <p:ext uri="{BB962C8B-B14F-4D97-AF65-F5344CB8AC3E}">
        <p14:creationId xmlns:p14="http://schemas.microsoft.com/office/powerpoint/2010/main" val="40005320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Notes Placeholder 2"/>
          <p:cNvSpPr>
            <a:spLocks noGrp="1"/>
          </p:cNvSpPr>
          <p:nvPr>
            <p:ph type="body" idx="1"/>
          </p:nvPr>
        </p:nvSpPr>
        <p:spPr>
          <a:noFill/>
          <a:ln/>
        </p:spPr>
        <p:txBody>
          <a:bodyPr/>
          <a:lstStyle/>
          <a:p>
            <a:pPr lvl="1"/>
            <a:r>
              <a:rPr lang="en-US" altLang="en-US" dirty="0" err="1" smtClean="0">
                <a:latin typeface="Arial" charset="0"/>
              </a:rPr>
              <a:t>DDL</a:t>
            </a:r>
            <a:r>
              <a:rPr lang="en-US" altLang="en-US" dirty="0" smtClean="0">
                <a:latin typeface="Arial" charset="0"/>
              </a:rPr>
              <a:t> statements enable you to alter the attributes of an object without altering the applications that access the object. You can also use </a:t>
            </a:r>
            <a:r>
              <a:rPr lang="en-US" altLang="en-US" dirty="0" err="1" smtClean="0">
                <a:latin typeface="Arial" charset="0"/>
              </a:rPr>
              <a:t>DDL</a:t>
            </a:r>
            <a:r>
              <a:rPr lang="en-US" altLang="en-US" dirty="0" smtClean="0">
                <a:latin typeface="Arial" charset="0"/>
              </a:rPr>
              <a:t> statements to alter the structure of objects while database users are performing work in the database. These statements are most frequently used to:</a:t>
            </a:r>
          </a:p>
          <a:p>
            <a:pPr lvl="2"/>
            <a:r>
              <a:rPr lang="en-US" altLang="en-US" dirty="0" smtClean="0">
                <a:latin typeface="Arial" charset="0"/>
              </a:rPr>
              <a:t>Create, alter, and drop schema objects and other database structures, including the database itself and database users</a:t>
            </a:r>
          </a:p>
          <a:p>
            <a:pPr lvl="2"/>
            <a:r>
              <a:rPr lang="en-US" altLang="en-US" dirty="0" smtClean="0">
                <a:latin typeface="Arial" charset="0"/>
              </a:rPr>
              <a:t>Delete all the data in schema objects without removing the structure of these objects</a:t>
            </a:r>
          </a:p>
          <a:p>
            <a:pPr lvl="2"/>
            <a:r>
              <a:rPr lang="en-US" altLang="en-US" dirty="0" smtClean="0">
                <a:latin typeface="Arial" charset="0"/>
              </a:rPr>
              <a:t>Grant and revoke privileges and roles</a:t>
            </a:r>
          </a:p>
          <a:p>
            <a:pPr lvl="1"/>
            <a:r>
              <a:rPr lang="en-US" altLang="en-US" dirty="0" smtClean="0">
                <a:latin typeface="Arial" charset="0"/>
              </a:rPr>
              <a:t>Oracle Database implicitly commits the current transaction before and after every </a:t>
            </a:r>
            <a:r>
              <a:rPr lang="en-US" altLang="en-US" dirty="0" err="1" smtClean="0">
                <a:latin typeface="Arial" charset="0"/>
              </a:rPr>
              <a:t>DDL</a:t>
            </a:r>
            <a:r>
              <a:rPr lang="en-US" altLang="en-US" dirty="0" smtClean="0">
                <a:latin typeface="Arial" charset="0"/>
              </a:rPr>
              <a:t> statement</a:t>
            </a:r>
            <a:r>
              <a:rPr lang="en-US" altLang="en-US" dirty="0" smtClean="0">
                <a:latin typeface="Arial" charset="0"/>
              </a:rPr>
              <a:t>.</a:t>
            </a:r>
          </a:p>
          <a:p>
            <a:pPr marL="323823" lvl="1" indent="-171450">
              <a:buFont typeface="Arial" panose="020B0604020202020204" pitchFamily="34" charset="0"/>
              <a:buChar char="•"/>
            </a:pPr>
            <a:r>
              <a:rPr lang="en-US" altLang="zh-CN" dirty="0" err="1" smtClean="0">
                <a:latin typeface="Arial" charset="0"/>
              </a:rPr>
              <a:t>DDL</a:t>
            </a:r>
            <a:r>
              <a:rPr lang="zh-CN" altLang="en-US" dirty="0" smtClean="0">
                <a:latin typeface="Arial" charset="0"/>
              </a:rPr>
              <a:t>语句允许您更改对象的属性，而无需更改访问对象的应用程序。 您还可以使用</a:t>
            </a:r>
            <a:r>
              <a:rPr lang="en-US" altLang="zh-CN" dirty="0" err="1" smtClean="0">
                <a:latin typeface="Arial" charset="0"/>
              </a:rPr>
              <a:t>DDL</a:t>
            </a:r>
            <a:r>
              <a:rPr lang="zh-CN" altLang="en-US" dirty="0" smtClean="0">
                <a:latin typeface="Arial" charset="0"/>
              </a:rPr>
              <a:t>语句来更改数据库用户在数据库中执行工作时对象的结构。 这些语句最常用于：</a:t>
            </a:r>
          </a:p>
          <a:p>
            <a:pPr marL="323823" lvl="1" indent="-171450">
              <a:buFont typeface="Arial" panose="020B0604020202020204" pitchFamily="34" charset="0"/>
              <a:buChar char="•"/>
            </a:pPr>
            <a:r>
              <a:rPr lang="zh-CN" altLang="en-US" dirty="0" smtClean="0">
                <a:latin typeface="Arial" charset="0"/>
              </a:rPr>
              <a:t>创建，更改和删除模式对象和其他数据库结构，包括数据库本身和数据库用户</a:t>
            </a:r>
          </a:p>
          <a:p>
            <a:pPr marL="323823" lvl="1" indent="-171450">
              <a:buFont typeface="Arial" panose="020B0604020202020204" pitchFamily="34" charset="0"/>
              <a:buChar char="•"/>
            </a:pPr>
            <a:r>
              <a:rPr lang="zh-CN" altLang="en-US" dirty="0" smtClean="0">
                <a:latin typeface="Arial" charset="0"/>
              </a:rPr>
              <a:t>删除模式对象中的所有数据，而不删除这些对象的结构</a:t>
            </a:r>
          </a:p>
          <a:p>
            <a:pPr lvl="1"/>
            <a:r>
              <a:rPr lang="zh-CN" altLang="en-US" dirty="0" smtClean="0">
                <a:latin typeface="Arial" charset="0"/>
              </a:rPr>
              <a:t>授予和撤销权限和角色</a:t>
            </a:r>
          </a:p>
          <a:p>
            <a:pPr lvl="1"/>
            <a:r>
              <a:rPr lang="en-US" altLang="zh-CN" dirty="0" smtClean="0">
                <a:latin typeface="Arial" charset="0"/>
              </a:rPr>
              <a:t>Oracle</a:t>
            </a:r>
            <a:r>
              <a:rPr lang="zh-CN" altLang="en-US" dirty="0" smtClean="0">
                <a:latin typeface="Arial" charset="0"/>
              </a:rPr>
              <a:t>数据库在每个</a:t>
            </a:r>
            <a:r>
              <a:rPr lang="en-US" altLang="zh-CN" dirty="0" err="1" smtClean="0">
                <a:latin typeface="Arial" charset="0"/>
              </a:rPr>
              <a:t>DDL</a:t>
            </a:r>
            <a:r>
              <a:rPr lang="zh-CN" altLang="en-US" dirty="0" smtClean="0">
                <a:latin typeface="Arial" charset="0"/>
              </a:rPr>
              <a:t>语句之前和之后隐含地提交当前事务。</a:t>
            </a:r>
            <a:endParaRPr lang="en-US" altLang="en-US" dirty="0" smtClean="0">
              <a:latin typeface="Arial" charset="0"/>
            </a:endParaRPr>
          </a:p>
        </p:txBody>
      </p:sp>
      <p:sp>
        <p:nvSpPr>
          <p:cNvPr id="21507"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D - </a:t>
            </a:r>
            <a:fld id="{FC670340-C2B5-43EE-BB6B-A26CA170FC3A}" type="slidenum">
              <a:rPr lang="en-US" altLang="en-US" smtClean="0">
                <a:latin typeface="Arial" charset="0"/>
                <a:cs typeface="Arial" charset="0"/>
              </a:rPr>
              <a:t>8</a:t>
            </a:fld>
            <a:endParaRPr lang="en-US" altLang="en-US" smtClean="0">
              <a:latin typeface="Arial" charset="0"/>
              <a:cs typeface="Arial" charset="0"/>
            </a:endParaRPr>
          </a:p>
        </p:txBody>
      </p:sp>
      <p:sp>
        <p:nvSpPr>
          <p:cNvPr id="21508" name="Slide Image Placeholder 12"/>
          <p:cNvSpPr>
            <a:spLocks noGrp="1" noRot="1" noChangeAspect="1" noTextEdit="1"/>
          </p:cNvSpPr>
          <p:nvPr>
            <p:ph type="sldImg"/>
          </p:nvPr>
        </p:nvSpPr>
        <p:spPr>
          <a:ln/>
        </p:spPr>
      </p:sp>
    </p:spTree>
    <p:extLst>
      <p:ext uri="{BB962C8B-B14F-4D97-AF65-F5344CB8AC3E}">
        <p14:creationId xmlns:p14="http://schemas.microsoft.com/office/powerpoint/2010/main" val="12907035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Notes Placeholder 2"/>
          <p:cNvSpPr>
            <a:spLocks noGrp="1"/>
          </p:cNvSpPr>
          <p:nvPr>
            <p:ph type="body" idx="1"/>
          </p:nvPr>
        </p:nvSpPr>
        <p:spPr>
          <a:noFill/>
          <a:ln/>
        </p:spPr>
        <p:txBody>
          <a:bodyPr/>
          <a:lstStyle/>
          <a:p>
            <a:pPr lvl="1"/>
            <a:r>
              <a:rPr lang="en-US" altLang="en-US" dirty="0" smtClean="0">
                <a:latin typeface="Arial" charset="0"/>
              </a:rPr>
              <a:t>Use the </a:t>
            </a:r>
            <a:r>
              <a:rPr lang="en-US" altLang="en-US" dirty="0" smtClean="0">
                <a:latin typeface="Courier New" pitchFamily="49" charset="0"/>
                <a:cs typeface="Courier New" pitchFamily="49" charset="0"/>
              </a:rPr>
              <a:t>CREATE TABLE</a:t>
            </a:r>
            <a:r>
              <a:rPr lang="en-US" altLang="en-US" dirty="0" smtClean="0">
                <a:latin typeface="Arial" charset="0"/>
              </a:rPr>
              <a:t> statement to create a table in the database. To create a table, you must have the </a:t>
            </a:r>
            <a:r>
              <a:rPr lang="en-US" altLang="en-US" dirty="0" smtClean="0">
                <a:latin typeface="Courier New" pitchFamily="49" charset="0"/>
                <a:cs typeface="Courier New" pitchFamily="49" charset="0"/>
              </a:rPr>
              <a:t>CREATE TABLE</a:t>
            </a:r>
            <a:r>
              <a:rPr lang="en-US" altLang="en-US" dirty="0" smtClean="0">
                <a:latin typeface="Arial" charset="0"/>
              </a:rPr>
              <a:t> privilege and a storage area in which to create objects. </a:t>
            </a:r>
          </a:p>
          <a:p>
            <a:pPr lvl="1"/>
            <a:r>
              <a:rPr lang="en-US" altLang="en-US" dirty="0" smtClean="0">
                <a:latin typeface="Arial" charset="0"/>
              </a:rPr>
              <a:t>The table owner and the database owner automatically gain the following privileges on the table after it is created</a:t>
            </a:r>
            <a:r>
              <a:rPr lang="en-US" altLang="en-US" dirty="0" smtClean="0">
                <a:latin typeface="Arial" charset="0"/>
              </a:rPr>
              <a:t>:</a:t>
            </a:r>
          </a:p>
          <a:p>
            <a:pPr lvl="1"/>
            <a:r>
              <a:rPr lang="zh-CN" altLang="en-US" dirty="0" smtClean="0">
                <a:latin typeface="Arial" charset="0"/>
              </a:rPr>
              <a:t>使用</a:t>
            </a:r>
            <a:r>
              <a:rPr lang="en-US" altLang="zh-CN" dirty="0" smtClean="0">
                <a:latin typeface="Arial" charset="0"/>
              </a:rPr>
              <a:t>CREATE TABLE</a:t>
            </a:r>
            <a:r>
              <a:rPr lang="zh-CN" altLang="en-US" dirty="0" smtClean="0">
                <a:latin typeface="Arial" charset="0"/>
              </a:rPr>
              <a:t>语句在数据库中创建一个表。 要创建表，您必须具有创建对象的</a:t>
            </a:r>
            <a:r>
              <a:rPr lang="en-US" altLang="zh-CN" dirty="0" smtClean="0">
                <a:latin typeface="Arial" charset="0"/>
              </a:rPr>
              <a:t>CREATE TABLE</a:t>
            </a:r>
            <a:r>
              <a:rPr lang="zh-CN" altLang="en-US" dirty="0" smtClean="0">
                <a:latin typeface="Arial" charset="0"/>
              </a:rPr>
              <a:t>特权和存储区。</a:t>
            </a:r>
          </a:p>
          <a:p>
            <a:pPr lvl="1"/>
            <a:r>
              <a:rPr lang="zh-CN" altLang="en-US" dirty="0" smtClean="0">
                <a:latin typeface="Arial" charset="0"/>
              </a:rPr>
              <a:t>表所有者和数据库所有者在创建表后自动获得以下权限：</a:t>
            </a:r>
            <a:endParaRPr lang="en-US" altLang="en-US" dirty="0" smtClean="0">
              <a:latin typeface="Arial" charset="0"/>
            </a:endParaRPr>
          </a:p>
          <a:p>
            <a:pPr lvl="2"/>
            <a:r>
              <a:rPr lang="en-US" altLang="en-US" dirty="0" smtClean="0">
                <a:latin typeface="Courier New" pitchFamily="49" charset="0"/>
                <a:cs typeface="Courier New" pitchFamily="49" charset="0"/>
              </a:rPr>
              <a:t>INSERT</a:t>
            </a:r>
          </a:p>
          <a:p>
            <a:pPr lvl="2"/>
            <a:r>
              <a:rPr lang="en-US" altLang="en-US" dirty="0" smtClean="0">
                <a:latin typeface="Courier New" pitchFamily="49" charset="0"/>
                <a:cs typeface="Courier New" pitchFamily="49" charset="0"/>
              </a:rPr>
              <a:t>SELECT</a:t>
            </a:r>
          </a:p>
          <a:p>
            <a:pPr lvl="2"/>
            <a:r>
              <a:rPr lang="en-US" altLang="en-US" dirty="0" smtClean="0">
                <a:latin typeface="Courier New" pitchFamily="49" charset="0"/>
                <a:cs typeface="Courier New" pitchFamily="49" charset="0"/>
              </a:rPr>
              <a:t>REFERENCES</a:t>
            </a:r>
          </a:p>
          <a:p>
            <a:pPr lvl="2"/>
            <a:r>
              <a:rPr lang="en-US" altLang="en-US" dirty="0" smtClean="0">
                <a:latin typeface="Courier New" pitchFamily="49" charset="0"/>
                <a:cs typeface="Courier New" pitchFamily="49" charset="0"/>
              </a:rPr>
              <a:t>ALTER</a:t>
            </a:r>
          </a:p>
          <a:p>
            <a:pPr lvl="2"/>
            <a:r>
              <a:rPr lang="en-US" altLang="en-US" dirty="0" smtClean="0">
                <a:latin typeface="Courier New" pitchFamily="49" charset="0"/>
                <a:cs typeface="Courier New" pitchFamily="49" charset="0"/>
              </a:rPr>
              <a:t>UPDATE</a:t>
            </a:r>
          </a:p>
          <a:p>
            <a:pPr lvl="1"/>
            <a:r>
              <a:rPr lang="en-US" altLang="en-US" dirty="0" smtClean="0">
                <a:latin typeface="Arial" charset="0"/>
              </a:rPr>
              <a:t>The table owner and the database owner can grant the preceding privileges to other users.</a:t>
            </a:r>
          </a:p>
        </p:txBody>
      </p:sp>
      <p:sp>
        <p:nvSpPr>
          <p:cNvPr id="23555"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D - </a:t>
            </a:r>
            <a:fld id="{76F38F02-8F45-41E5-99F7-AC90A1F090D6}" type="slidenum">
              <a:rPr lang="en-US" altLang="en-US" smtClean="0">
                <a:latin typeface="Arial" charset="0"/>
                <a:cs typeface="Arial" charset="0"/>
              </a:rPr>
              <a:t>9</a:t>
            </a:fld>
            <a:endParaRPr lang="en-US" altLang="en-US" smtClean="0">
              <a:latin typeface="Arial" charset="0"/>
              <a:cs typeface="Arial" charset="0"/>
            </a:endParaRPr>
          </a:p>
        </p:txBody>
      </p:sp>
      <p:sp>
        <p:nvSpPr>
          <p:cNvPr id="23556" name="Slide Image Placeholder 12"/>
          <p:cNvSpPr>
            <a:spLocks noGrp="1" noRot="1" noChangeAspect="1" noTextEdit="1"/>
          </p:cNvSpPr>
          <p:nvPr>
            <p:ph type="sldImg"/>
          </p:nvPr>
        </p:nvSpPr>
        <p:spPr>
          <a:ln/>
        </p:spPr>
      </p:sp>
    </p:spTree>
    <p:extLst>
      <p:ext uri="{BB962C8B-B14F-4D97-AF65-F5344CB8AC3E}">
        <p14:creationId xmlns:p14="http://schemas.microsoft.com/office/powerpoint/2010/main" val="207273940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rgbClr val="DCE3E4"/>
        </a:solidFill>
        <a:effectLst/>
      </p:bgPr>
    </p:bg>
    <p:spTree>
      <p:nvGrpSpPr>
        <p:cNvPr id="1" name=""/>
        <p:cNvGrpSpPr/>
        <p:nvPr/>
      </p:nvGrpSpPr>
      <p:grpSpPr>
        <a:xfrm>
          <a:off x="0" y="0"/>
          <a:ext cx="0" cy="0"/>
          <a:chOff x="0" y="0"/>
          <a:chExt cx="0" cy="0"/>
        </a:xfrm>
      </p:grpSpPr>
      <p:pic>
        <p:nvPicPr>
          <p:cNvPr id="17" name="Picture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22" y="0"/>
            <a:ext cx="12184380" cy="6858000"/>
          </a:xfrm>
          <a:prstGeom prst="rect">
            <a:avLst/>
          </a:prstGeom>
        </p:spPr>
      </p:pic>
      <p:sp>
        <p:nvSpPr>
          <p:cNvPr id="4" name="Title_Gray_Number"/>
          <p:cNvSpPr>
            <a:spLocks noChangeArrowheads="1"/>
          </p:cNvSpPr>
          <p:nvPr/>
        </p:nvSpPr>
        <p:spPr bwMode="gray">
          <a:xfrm>
            <a:off x="9751061" y="-8600"/>
            <a:ext cx="1656919" cy="1468967"/>
          </a:xfrm>
          <a:prstGeom prst="rect">
            <a:avLst/>
          </a:prstGeom>
          <a:solidFill>
            <a:srgbClr val="8DA6B1"/>
          </a:solidFill>
          <a:ln w="9525">
            <a:noFill/>
            <a:miter lim="800000"/>
            <a:headEnd/>
            <a:tailEnd/>
          </a:ln>
        </p:spPr>
        <p:txBody>
          <a:bodyPr lIns="16930" tIns="16930" rIns="16930" bIns="16930" anchor="b">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buClr>
                <a:srgbClr val="000000"/>
              </a:buClr>
              <a:buFont typeface="Arial" panose="020B0604020202020204" pitchFamily="34" charset="0"/>
              <a:buNone/>
              <a:defRPr/>
            </a:pPr>
            <a:r>
              <a:rPr lang="en-US" sz="9300" b="1" smtClean="0">
                <a:solidFill>
                  <a:srgbClr val="DCE3E4"/>
                </a:solidFill>
                <a:latin typeface="+mn-lt"/>
                <a:cs typeface="Calibri" pitchFamily="34" charset="0"/>
              </a:rPr>
              <a:t>D</a:t>
            </a:r>
            <a:endParaRPr lang="en-US" sz="9300" b="1" dirty="0" smtClean="0">
              <a:solidFill>
                <a:srgbClr val="DCE3E4"/>
              </a:solidFill>
              <a:latin typeface="+mn-lt"/>
              <a:cs typeface="Calibri" pitchFamily="34" charset="0"/>
            </a:endParaRPr>
          </a:p>
        </p:txBody>
      </p:sp>
      <p:grpSp>
        <p:nvGrpSpPr>
          <p:cNvPr id="5" name="Group 16" hidden="1"/>
          <p:cNvGrpSpPr>
            <a:grpSpLocks/>
          </p:cNvGrpSpPr>
          <p:nvPr userDrawn="1"/>
        </p:nvGrpSpPr>
        <p:grpSpPr bwMode="auto">
          <a:xfrm>
            <a:off x="203147" y="302685"/>
            <a:ext cx="11799460" cy="6007100"/>
            <a:chOff x="152400" y="301083"/>
            <a:chExt cx="8851392" cy="6008894"/>
          </a:xfrm>
        </p:grpSpPr>
        <p:sp>
          <p:nvSpPr>
            <p:cNvPr id="6" name="User95_Instruction_Box" hidden="1"/>
            <p:cNvSpPr>
              <a:spLocks noChangeArrowheads="1"/>
            </p:cNvSpPr>
            <p:nvPr/>
          </p:nvSpPr>
          <p:spPr bwMode="gray">
            <a:xfrm>
              <a:off x="4190768" y="307434"/>
              <a:ext cx="1998548" cy="1189922"/>
            </a:xfrm>
            <a:prstGeom prst="rect">
              <a:avLst/>
            </a:prstGeom>
            <a:noFill/>
            <a:ln w="9525">
              <a:noFill/>
              <a:miter lim="800000"/>
              <a:headEnd/>
              <a:tailEnd/>
            </a:ln>
            <a:effectLst/>
          </p:spPr>
          <p:txBody>
            <a:bodyPr lIns="12700" tIns="12700" rIns="12700" bIns="12700" anchor="ctr"/>
            <a:lstStyle/>
            <a:p>
              <a:pPr algn="r" defTabSz="304747">
                <a:buClr>
                  <a:srgbClr val="000000"/>
                </a:buClr>
                <a:buFont typeface="Arial" pitchFamily="34" charset="0"/>
                <a:buNone/>
                <a:defRPr/>
              </a:pPr>
              <a:r>
                <a:rPr lang="en-US" b="1" dirty="0">
                  <a:solidFill>
                    <a:schemeClr val="accent5"/>
                  </a:solidFill>
                  <a:latin typeface="Arial" pitchFamily="34" charset="0"/>
                  <a:cs typeface="+mn-cs"/>
                </a:rPr>
                <a:t>Insert the correct lesson number in the Title Master.</a:t>
              </a:r>
            </a:p>
          </p:txBody>
        </p:sp>
        <p:grpSp>
          <p:nvGrpSpPr>
            <p:cNvPr id="7" name="Group 14" hidden="1"/>
            <p:cNvGrpSpPr>
              <a:grpSpLocks/>
            </p:cNvGrpSpPr>
            <p:nvPr userDrawn="1"/>
          </p:nvGrpSpPr>
          <p:grpSpPr bwMode="auto">
            <a:xfrm>
              <a:off x="152400" y="301083"/>
              <a:ext cx="8851392" cy="6008894"/>
              <a:chOff x="152400" y="301083"/>
              <a:chExt cx="8851392" cy="6008894"/>
            </a:xfrm>
          </p:grpSpPr>
          <p:sp>
            <p:nvSpPr>
              <p:cNvPr id="9" name="Rectangle 1057" hidden="1"/>
              <p:cNvSpPr>
                <a:spLocks noChangeArrowheads="1"/>
              </p:cNvSpPr>
              <p:nvPr/>
            </p:nvSpPr>
            <p:spPr bwMode="auto">
              <a:xfrm>
                <a:off x="152400" y="301083"/>
                <a:ext cx="8851392" cy="5949610"/>
              </a:xfrm>
              <a:prstGeom prst="rect">
                <a:avLst/>
              </a:prstGeom>
              <a:noFill/>
              <a:ln w="6350">
                <a:solidFill>
                  <a:schemeClr val="folHlink"/>
                </a:solidFill>
                <a:miter lim="800000"/>
                <a:headEnd type="none" w="sm" len="sm"/>
                <a:tailEnd type="none" w="sm" len="sm"/>
              </a:ln>
              <a:effectLst/>
            </p:spPr>
            <p:txBody>
              <a:bodyPr wrap="none" anchor="ctr"/>
              <a:lstStyle/>
              <a:p>
                <a:pPr algn="ctr">
                  <a:spcBef>
                    <a:spcPct val="20000"/>
                  </a:spcBef>
                  <a:buClr>
                    <a:srgbClr val="FF0000"/>
                  </a:buClr>
                  <a:buFont typeface="Arial" pitchFamily="34" charset="0"/>
                  <a:buNone/>
                  <a:defRPr/>
                </a:pPr>
                <a:endParaRPr lang="en-US" dirty="0">
                  <a:latin typeface="Arial" pitchFamily="34" charset="0"/>
                  <a:cs typeface="+mn-cs"/>
                </a:endParaRPr>
              </a:p>
            </p:txBody>
          </p:sp>
          <p:sp>
            <p:nvSpPr>
              <p:cNvPr id="10" name="Delete_Instruction_Box" hidden="1"/>
              <p:cNvSpPr>
                <a:spLocks noChangeArrowheads="1"/>
              </p:cNvSpPr>
              <p:nvPr userDrawn="1"/>
            </p:nvSpPr>
            <p:spPr bwMode="gray">
              <a:xfrm>
                <a:off x="3959007" y="6235871"/>
                <a:ext cx="4846360" cy="74106"/>
              </a:xfrm>
              <a:prstGeom prst="rect">
                <a:avLst/>
              </a:prstGeom>
              <a:solidFill>
                <a:schemeClr val="accent6">
                  <a:lumMod val="20000"/>
                  <a:lumOff val="80000"/>
                </a:schemeClr>
              </a:solidFill>
              <a:ln w="9525">
                <a:solidFill>
                  <a:schemeClr val="bg1"/>
                </a:solidFill>
                <a:miter lim="800000"/>
                <a:headEnd/>
                <a:tailEnd/>
              </a:ln>
              <a:effectLst/>
            </p:spPr>
            <p:txBody>
              <a:bodyPr lIns="27432" tIns="27432" rIns="27432" bIns="27432" anchor="ctr"/>
              <a:lstStyle/>
              <a:p>
                <a:pPr algn="ctr">
                  <a:defRPr/>
                </a:pPr>
                <a:r>
                  <a:rPr lang="en-US" sz="1100" dirty="0">
                    <a:solidFill>
                      <a:schemeClr val="folHlink"/>
                    </a:solidFill>
                    <a:latin typeface="Arial" pitchFamily="34" charset="0"/>
                  </a:rPr>
                  <a:t>[ Use "CD Tools &gt; Guides" macro to hide and show otherwise go to the Slide Master and hide the shape]</a:t>
                </a:r>
              </a:p>
            </p:txBody>
          </p:sp>
        </p:grpSp>
        <p:sp>
          <p:nvSpPr>
            <p:cNvPr id="8" name="Isosceles Triangle 7" hidden="1"/>
            <p:cNvSpPr/>
            <p:nvPr userDrawn="1"/>
          </p:nvSpPr>
          <p:spPr bwMode="auto">
            <a:xfrm rot="5400000">
              <a:off x="6095483" y="684408"/>
              <a:ext cx="990896" cy="533369"/>
            </a:xfrm>
            <a:prstGeom prst="triangle">
              <a:avLst/>
            </a:prstGeom>
            <a:solidFill>
              <a:schemeClr val="accent6">
                <a:lumMod val="20000"/>
                <a:lumOff val="80000"/>
              </a:schemeClr>
            </a:solidFill>
            <a:ln w="28575" cap="flat" cmpd="sng" algn="ctr">
              <a:noFill/>
              <a:prstDash val="solid"/>
              <a:round/>
              <a:headEnd type="none" w="sm" len="sm"/>
              <a:tailEnd type="none" w="sm" len="sm"/>
            </a:ln>
            <a:effectLst/>
          </p:spPr>
          <p:txBody>
            <a:bodyPr/>
            <a:lstStyle/>
            <a:p>
              <a:pPr algn="ctr" defTabSz="304747">
                <a:spcBef>
                  <a:spcPct val="20000"/>
                </a:spcBef>
                <a:buClr>
                  <a:srgbClr val="FF0000"/>
                </a:buClr>
                <a:buFont typeface="Arial" pitchFamily="34" charset="0"/>
                <a:buNone/>
                <a:defRPr/>
              </a:pPr>
              <a:endParaRPr lang="en-US" dirty="0">
                <a:latin typeface="Arial" pitchFamily="34" charset="0"/>
              </a:endParaRPr>
            </a:p>
          </p:txBody>
        </p:sp>
      </p:grpSp>
      <p:sp>
        <p:nvSpPr>
          <p:cNvPr id="12" name="Slide_Copyright"/>
          <p:cNvSpPr>
            <a:spLocks noChangeArrowheads="1"/>
          </p:cNvSpPr>
          <p:nvPr/>
        </p:nvSpPr>
        <p:spPr bwMode="auto">
          <a:xfrm>
            <a:off x="6388554" y="6553201"/>
            <a:ext cx="4886110" cy="201084"/>
          </a:xfrm>
          <a:prstGeom prst="rect">
            <a:avLst/>
          </a:prstGeom>
          <a:noFill/>
          <a:ln w="9525">
            <a:noFill/>
            <a:miter lim="800000"/>
            <a:headEnd/>
            <a:tailEnd/>
          </a:ln>
          <a:effectLst/>
        </p:spPr>
        <p:txBody>
          <a:bodyPr wrap="none" lIns="121899" tIns="60949" rIns="121899" bIns="60949" anchor="ctr"/>
          <a:lstStyle/>
          <a:p>
            <a:pPr>
              <a:defRPr/>
            </a:pPr>
            <a:r>
              <a:rPr lang="en-US" sz="1100" smtClean="0">
                <a:solidFill>
                  <a:srgbClr val="9F9F9F"/>
                </a:solidFill>
                <a:latin typeface="Arial" pitchFamily="34" charset="0"/>
                <a:cs typeface="+mn-cs"/>
              </a:rPr>
              <a:t>Copyright © 2017, Oracle and/or its affiliates. All rights reserved.</a:t>
            </a:r>
            <a:endParaRPr lang="en-US" sz="1100" dirty="0">
              <a:solidFill>
                <a:srgbClr val="9F9F9F"/>
              </a:solidFill>
              <a:latin typeface="Arial" pitchFamily="34" charset="0"/>
              <a:cs typeface="+mn-cs"/>
            </a:endParaRPr>
          </a:p>
        </p:txBody>
      </p:sp>
      <p:grpSp>
        <p:nvGrpSpPr>
          <p:cNvPr id="13" name="Flag Bottom"/>
          <p:cNvGrpSpPr>
            <a:grpSpLocks/>
          </p:cNvGrpSpPr>
          <p:nvPr userDrawn="1"/>
        </p:nvGrpSpPr>
        <p:grpSpPr bwMode="auto">
          <a:xfrm>
            <a:off x="9751061" y="1420151"/>
            <a:ext cx="1656919" cy="651933"/>
            <a:chOff x="6948488" y="1524000"/>
            <a:chExt cx="1609725" cy="653144"/>
          </a:xfrm>
        </p:grpSpPr>
        <p:sp>
          <p:nvSpPr>
            <p:cNvPr id="14" name="Right Triangle 13"/>
            <p:cNvSpPr/>
            <p:nvPr userDrawn="1"/>
          </p:nvSpPr>
          <p:spPr bwMode="auto">
            <a:xfrm flipV="1">
              <a:off x="6948488" y="1524000"/>
              <a:ext cx="859342" cy="653144"/>
            </a:xfrm>
            <a:prstGeom prst="rtTriangle">
              <a:avLst/>
            </a:prstGeom>
            <a:solidFill>
              <a:schemeClr val="accent5"/>
            </a:solidFill>
            <a:ln w="28575" cap="flat" cmpd="sng" algn="ctr">
              <a:noFill/>
              <a:prstDash val="solid"/>
              <a:round/>
              <a:headEnd type="none" w="sm" len="sm"/>
              <a:tailEnd type="none" w="sm" len="sm"/>
            </a:ln>
            <a:effectLst/>
          </p:spPr>
          <p:txBody>
            <a:bodyPr/>
            <a:lstStyle/>
            <a:p>
              <a:pPr algn="ctr" defTabSz="304747">
                <a:spcBef>
                  <a:spcPct val="20000"/>
                </a:spcBef>
                <a:buClr>
                  <a:srgbClr val="FF0000"/>
                </a:buClr>
                <a:buFont typeface="Arial" pitchFamily="34" charset="0"/>
                <a:buNone/>
                <a:defRPr/>
              </a:pPr>
              <a:endParaRPr lang="en-US" dirty="0">
                <a:latin typeface="Arial" pitchFamily="34" charset="0"/>
              </a:endParaRPr>
            </a:p>
          </p:txBody>
        </p:sp>
        <p:sp>
          <p:nvSpPr>
            <p:cNvPr id="15" name="Right Triangle 14"/>
            <p:cNvSpPr/>
            <p:nvPr userDrawn="1"/>
          </p:nvSpPr>
          <p:spPr bwMode="auto">
            <a:xfrm flipH="1" flipV="1">
              <a:off x="7698871" y="1524000"/>
              <a:ext cx="859342" cy="653144"/>
            </a:xfrm>
            <a:prstGeom prst="rtTriangle">
              <a:avLst/>
            </a:prstGeom>
            <a:solidFill>
              <a:schemeClr val="accent5"/>
            </a:solidFill>
            <a:ln w="28575" cap="flat" cmpd="sng" algn="ctr">
              <a:noFill/>
              <a:prstDash val="solid"/>
              <a:round/>
              <a:headEnd type="none" w="sm" len="sm"/>
              <a:tailEnd type="none" w="sm" len="sm"/>
            </a:ln>
            <a:effectLst/>
          </p:spPr>
          <p:txBody>
            <a:bodyPr/>
            <a:lstStyle/>
            <a:p>
              <a:pPr algn="ctr" defTabSz="304747">
                <a:spcBef>
                  <a:spcPct val="20000"/>
                </a:spcBef>
                <a:buClr>
                  <a:srgbClr val="FF0000"/>
                </a:buClr>
                <a:buFont typeface="Arial" pitchFamily="34" charset="0"/>
                <a:buNone/>
                <a:defRPr/>
              </a:pPr>
              <a:endParaRPr lang="en-US" dirty="0">
                <a:latin typeface="Arial" pitchFamily="34" charset="0"/>
              </a:endParaRPr>
            </a:p>
          </p:txBody>
        </p:sp>
      </p:grpSp>
      <p:sp>
        <p:nvSpPr>
          <p:cNvPr id="276483" name="Default_Title"/>
          <p:cNvSpPr>
            <a:spLocks noGrp="1" noChangeArrowheads="1"/>
          </p:cNvSpPr>
          <p:nvPr>
            <p:ph type="ctrTitle"/>
          </p:nvPr>
        </p:nvSpPr>
        <p:spPr>
          <a:xfrm>
            <a:off x="938540" y="3209544"/>
            <a:ext cx="10311746" cy="694944"/>
          </a:xfrm>
        </p:spPr>
        <p:txBody>
          <a:bodyPr anchor="b"/>
          <a:lstStyle>
            <a:lvl1pPr>
              <a:spcBef>
                <a:spcPct val="0"/>
              </a:spcBef>
              <a:defRPr sz="4800" baseline="0">
                <a:solidFill>
                  <a:schemeClr val="tx1"/>
                </a:solidFill>
              </a:defRPr>
            </a:lvl1pPr>
          </a:lstStyle>
          <a:p>
            <a:r>
              <a:rPr lang="en-US" dirty="0" smtClean="0"/>
              <a:t>Click to edit Master title style</a:t>
            </a:r>
            <a:endParaRPr lang="en-US" dirty="0"/>
          </a:p>
        </p:txBody>
      </p:sp>
      <p:sp>
        <p:nvSpPr>
          <p:cNvPr id="276484" name="Title_PlaceholderSubtitle"/>
          <p:cNvSpPr>
            <a:spLocks noGrp="1" noChangeArrowheads="1"/>
          </p:cNvSpPr>
          <p:nvPr>
            <p:ph type="subTitle" idx="1"/>
          </p:nvPr>
        </p:nvSpPr>
        <p:spPr bwMode="auto">
          <a:xfrm>
            <a:off x="950729" y="4096512"/>
            <a:ext cx="10287368" cy="465078"/>
          </a:xfrm>
        </p:spPr>
        <p:txBody>
          <a:bodyPr/>
          <a:lstStyle>
            <a:lvl1pPr algn="l">
              <a:defRPr sz="2800" b="1" i="0" baseline="0">
                <a:solidFill>
                  <a:schemeClr val="tx1"/>
                </a:solidFill>
              </a:defRPr>
            </a:lvl1pPr>
          </a:lstStyle>
          <a:p>
            <a:r>
              <a:rPr lang="en-US" smtClean="0"/>
              <a:t>Click to edit Master subtitle style</a:t>
            </a:r>
            <a:endParaRPr lang="en-US" dirty="0"/>
          </a:p>
        </p:txBody>
      </p:sp>
      <p:pic>
        <p:nvPicPr>
          <p:cNvPr id="16" name="Picture 15" descr="Oracle logo in white on red staging background"/>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06952" y="6303237"/>
            <a:ext cx="1516474" cy="554763"/>
          </a:xfrm>
          <a:prstGeom prst="rect">
            <a:avLst/>
          </a:prstGeom>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622138" y="1242485"/>
            <a:ext cx="10944549" cy="1831606"/>
          </a:xfrm>
        </p:spPr>
        <p:txBody>
          <a:bodyPr/>
          <a:lstStyle>
            <a:lvl1pPr>
              <a:spcBef>
                <a:spcPts val="900"/>
              </a:spcBef>
              <a:defRPr/>
            </a:lvl1pPr>
            <a:lvl2pPr>
              <a:spcBef>
                <a:spcPts val="900"/>
              </a:spcBef>
              <a:defRPr/>
            </a:lvl2pPr>
            <a:lvl3pPr marL="1280160" indent="-365760">
              <a:defRPr/>
            </a:lvl3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ustDataLst>
      <p:tags r:id="rId1"/>
    </p:custData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umbered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621630" y="1243585"/>
            <a:ext cx="10945565" cy="1831606"/>
          </a:xfrm>
        </p:spPr>
        <p:txBody>
          <a:bodyPr/>
          <a:lstStyle>
            <a:lvl2pPr>
              <a:buFont typeface="+mj-lt"/>
              <a:buAutoNum type="arabicPeriod"/>
              <a:defRPr/>
            </a:lvl2pPr>
            <a:lvl3pPr marL="1280160" indent="-365760">
              <a:defRPr/>
            </a:lvl3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Number and Alpha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621630" y="1243585"/>
            <a:ext cx="10945565" cy="1831606"/>
          </a:xfrm>
        </p:spPr>
        <p:txBody>
          <a:bodyPr/>
          <a:lstStyle>
            <a:lvl2pPr>
              <a:buFont typeface="+mj-lt"/>
              <a:buAutoNum type="arabicPeriod"/>
              <a:defRPr/>
            </a:lvl2pPr>
            <a:lvl3pPr marL="1280160" indent="-365760">
              <a:buFont typeface="+mj-lt"/>
              <a:buAutoNum type="alphaLcPeriod"/>
              <a:defRPr/>
            </a:lvl3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Quiz">
    <p:spTree>
      <p:nvGrpSpPr>
        <p:cNvPr id="1" name=""/>
        <p:cNvGrpSpPr/>
        <p:nvPr/>
      </p:nvGrpSpPr>
      <p:grpSpPr>
        <a:xfrm>
          <a:off x="0" y="0"/>
          <a:ext cx="0" cy="0"/>
          <a:chOff x="0" y="0"/>
          <a:chExt cx="0" cy="0"/>
        </a:xfrm>
      </p:grpSpPr>
      <p:sp>
        <p:nvSpPr>
          <p:cNvPr id="3" name="Content Placeholder 2"/>
          <p:cNvSpPr>
            <a:spLocks noGrp="1"/>
          </p:cNvSpPr>
          <p:nvPr>
            <p:ph idx="1"/>
          </p:nvPr>
        </p:nvSpPr>
        <p:spPr>
          <a:xfrm>
            <a:off x="621630" y="1243585"/>
            <a:ext cx="10945565" cy="834410"/>
          </a:xfrm>
        </p:spPr>
        <p:txBody>
          <a:bodyPr/>
          <a:lstStyle>
            <a:lvl1pPr marL="0" indent="-9525">
              <a:defRPr/>
            </a:lvl1pPr>
            <a:lvl2pPr marL="457200" indent="-365760">
              <a:buFont typeface="+mj-lt"/>
              <a:buAutoNum type="alphaLcPeriod"/>
              <a:defRPr/>
            </a:lvl2pPr>
            <a:lvl3pPr>
              <a:buNone/>
              <a:defRPr/>
            </a:lvl3pPr>
          </a:lstStyle>
          <a:p>
            <a:pPr lvl="0"/>
            <a:r>
              <a:rPr lang="en-US" smtClean="0"/>
              <a:t>Click to edit Master text styles</a:t>
            </a:r>
          </a:p>
          <a:p>
            <a:pPr lvl="1"/>
            <a:r>
              <a:rPr lang="en-US" smtClean="0"/>
              <a:t>Second level</a:t>
            </a:r>
          </a:p>
        </p:txBody>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grpSp>
        <p:nvGrpSpPr>
          <p:cNvPr id="8" name="Group 7"/>
          <p:cNvGrpSpPr/>
          <p:nvPr userDrawn="1"/>
        </p:nvGrpSpPr>
        <p:grpSpPr>
          <a:xfrm>
            <a:off x="10818812" y="-19594"/>
            <a:ext cx="960120" cy="1157141"/>
            <a:chOff x="10818812" y="-19594"/>
            <a:chExt cx="960120" cy="1157141"/>
          </a:xfrm>
        </p:grpSpPr>
        <p:sp>
          <p:nvSpPr>
            <p:cNvPr id="15" name="Chevron 5"/>
            <p:cNvSpPr>
              <a:spLocks noChangeArrowheads="1"/>
            </p:cNvSpPr>
            <p:nvPr/>
          </p:nvSpPr>
          <p:spPr bwMode="auto">
            <a:xfrm rot="16200000">
              <a:off x="10947288" y="305903"/>
              <a:ext cx="703168" cy="960120"/>
            </a:xfrm>
            <a:prstGeom prst="chevron">
              <a:avLst>
                <a:gd name="adj" fmla="val 50000"/>
              </a:avLst>
            </a:prstGeom>
            <a:solidFill>
              <a:srgbClr val="DCE3E4"/>
            </a:solidFill>
            <a:ln w="28575" algn="ctr">
              <a:noFill/>
              <a:round/>
              <a:headEnd type="none" w="sm" len="sm"/>
              <a:tailEnd type="none" w="sm" len="sm"/>
            </a:ln>
          </p:spPr>
          <p:txBody>
            <a:bodyPr/>
            <a:lstStyle/>
            <a:p>
              <a:pPr algn="ctr" defTabSz="304747">
                <a:spcBef>
                  <a:spcPct val="20000"/>
                </a:spcBef>
                <a:buClr>
                  <a:srgbClr val="FF0000"/>
                </a:buClr>
                <a:buFont typeface="Arial" charset="0"/>
                <a:buNone/>
              </a:pPr>
              <a:endParaRPr lang="en-US" dirty="0"/>
            </a:p>
          </p:txBody>
        </p:sp>
        <p:sp>
          <p:nvSpPr>
            <p:cNvPr id="16" name="Title_Gray_Number"/>
            <p:cNvSpPr>
              <a:spLocks noChangeArrowheads="1"/>
            </p:cNvSpPr>
            <p:nvPr/>
          </p:nvSpPr>
          <p:spPr bwMode="gray">
            <a:xfrm>
              <a:off x="10818812" y="-19594"/>
              <a:ext cx="960120" cy="804672"/>
            </a:xfrm>
            <a:prstGeom prst="rect">
              <a:avLst/>
            </a:prstGeom>
            <a:solidFill>
              <a:srgbClr val="DCE3E4"/>
            </a:solidFill>
            <a:ln w="9525">
              <a:noFill/>
              <a:miter lim="800000"/>
              <a:headEnd/>
              <a:tailEnd/>
            </a:ln>
          </p:spPr>
          <p:txBody>
            <a:bodyPr lIns="12700" tIns="12700" rIns="12700" bIns="12700" anchor="b">
              <a:spAutoFit/>
            </a:bodyPr>
            <a:lstStyle/>
            <a:p>
              <a:pPr algn="ctr" defTabSz="304747">
                <a:buClr>
                  <a:srgbClr val="000000"/>
                </a:buClr>
                <a:buFont typeface="Arial" charset="0"/>
                <a:buNone/>
              </a:pPr>
              <a:endParaRPr lang="en-US" sz="13300" b="1" dirty="0">
                <a:solidFill>
                  <a:srgbClr val="DCE3E4"/>
                </a:solidFill>
                <a:latin typeface="Arial Black" pitchFamily="34" charset="0"/>
                <a:cs typeface="Calibri" pitchFamily="34" charset="0"/>
              </a:endParaRPr>
            </a:p>
          </p:txBody>
        </p:sp>
      </p:grpSp>
      <p:sp>
        <p:nvSpPr>
          <p:cNvPr id="14" name="Rectangle 4"/>
          <p:cNvSpPr>
            <a:spLocks noChangeArrowheads="1"/>
          </p:cNvSpPr>
          <p:nvPr/>
        </p:nvSpPr>
        <p:spPr bwMode="auto">
          <a:xfrm>
            <a:off x="10828391" y="-119744"/>
            <a:ext cx="887380" cy="1046418"/>
          </a:xfrm>
          <a:prstGeom prst="rect">
            <a:avLst/>
          </a:prstGeom>
          <a:noFill/>
          <a:ln w="9525">
            <a:noFill/>
            <a:miter lim="800000"/>
            <a:headEnd/>
            <a:tailEnd/>
          </a:ln>
        </p:spPr>
        <p:txBody>
          <a:bodyPr wrap="none" lIns="121899" tIns="60949" rIns="121899" bIns="60949">
            <a:spAutoFit/>
          </a:bodyPr>
          <a:lstStyle/>
          <a:p>
            <a:pPr algn="ctr"/>
            <a:r>
              <a:rPr lang="en-US" sz="6000" dirty="0">
                <a:solidFill>
                  <a:schemeClr val="bg1"/>
                </a:solidFill>
                <a:latin typeface="Arial Black" pitchFamily="34" charset="0"/>
              </a:rPr>
              <a:t>Q</a:t>
            </a:r>
          </a:p>
        </p:txBody>
      </p:sp>
    </p:spTree>
    <p:custDataLst>
      <p:tags r:id="rId1"/>
    </p:custData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1"/>
          <p:cNvSpPr>
            <a:spLocks noGrp="1"/>
          </p:cNvSpPr>
          <p:nvPr>
            <p:ph sz="half" idx="1"/>
          </p:nvPr>
        </p:nvSpPr>
        <p:spPr>
          <a:xfrm>
            <a:off x="621630" y="1244332"/>
            <a:ext cx="5269635" cy="1831606"/>
          </a:xfrm>
        </p:spPr>
        <p:txBody>
          <a:bodyPr/>
          <a:lstStyle>
            <a:lvl1pPr>
              <a:defRPr sz="2100"/>
            </a:lvl1pPr>
            <a:lvl2pPr>
              <a:defRPr sz="2100"/>
            </a:lvl2pPr>
            <a:lvl3pPr>
              <a:defRPr sz="2000"/>
            </a:lvl3pPr>
            <a:lvl4pPr>
              <a:defRPr sz="1800"/>
            </a:lvl4pPr>
            <a:lvl5pPr>
              <a:defRPr sz="16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2"/>
          <p:cNvSpPr>
            <a:spLocks noGrp="1"/>
          </p:cNvSpPr>
          <p:nvPr>
            <p:ph sz="half" idx="2"/>
          </p:nvPr>
        </p:nvSpPr>
        <p:spPr>
          <a:xfrm>
            <a:off x="6297559" y="1244332"/>
            <a:ext cx="5383398" cy="1887006"/>
          </a:xfrm>
        </p:spPr>
        <p:txBody>
          <a:bodyPr/>
          <a:lstStyle>
            <a:lvl1pPr>
              <a:defRPr sz="2100"/>
            </a:lvl1pPr>
            <a:lvl2pPr>
              <a:defRPr sz="2100"/>
            </a:lvl2pPr>
            <a:lvl3pPr>
              <a:defRPr sz="2000"/>
            </a:lvl3pPr>
            <a:lvl4pPr>
              <a:defRPr sz="1800"/>
            </a:lvl4pPr>
            <a:lvl5pPr>
              <a:defRPr sz="16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ustDataLst>
      <p:tags r:id="rId1"/>
    </p:custData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1"/>
          <p:cNvSpPr>
            <a:spLocks noGrp="1"/>
          </p:cNvSpPr>
          <p:nvPr>
            <p:ph sz="half" idx="1"/>
          </p:nvPr>
        </p:nvSpPr>
        <p:spPr>
          <a:xfrm>
            <a:off x="621630" y="1278893"/>
            <a:ext cx="3542885" cy="1659251"/>
          </a:xfrm>
        </p:spPr>
        <p:txBody>
          <a:bodyPr/>
          <a:lstStyle>
            <a:lvl1pPr>
              <a:defRPr sz="1800"/>
            </a:lvl1pPr>
            <a:lvl2pPr marL="461353" indent="-308979">
              <a:defRPr sz="1800"/>
            </a:lvl2pPr>
            <a:lvl3pPr marL="757634" indent="-300514">
              <a:defRPr sz="1600"/>
            </a:lvl3pPr>
            <a:lvl4pPr marL="1064498" indent="-306864">
              <a:defRPr sz="1600"/>
            </a:lvl4pPr>
            <a:lvl5pPr marL="1373477" indent="-308979">
              <a:defRPr sz="16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2"/>
          <p:cNvSpPr>
            <a:spLocks noGrp="1"/>
          </p:cNvSpPr>
          <p:nvPr>
            <p:ph sz="half" idx="10"/>
          </p:nvPr>
        </p:nvSpPr>
        <p:spPr>
          <a:xfrm>
            <a:off x="4516927" y="1280859"/>
            <a:ext cx="3542885" cy="1628473"/>
          </a:xfrm>
        </p:spPr>
        <p:txBody>
          <a:bodyPr/>
          <a:lstStyle>
            <a:lvl1pPr>
              <a:defRPr sz="1800"/>
            </a:lvl1pPr>
            <a:lvl2pPr marL="457120" indent="-304747">
              <a:defRPr sz="1800"/>
            </a:lvl2pPr>
            <a:lvl3pPr marL="757634" indent="-300514">
              <a:defRPr sz="1600"/>
            </a:lvl3pPr>
            <a:lvl4pPr marL="1064498" indent="-306864">
              <a:defRPr sz="1600"/>
            </a:lvl4pPr>
            <a:lvl5pPr marL="1373477" indent="-308979">
              <a:defRPr sz="16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3"/>
          <p:cNvSpPr>
            <a:spLocks noGrp="1"/>
          </p:cNvSpPr>
          <p:nvPr>
            <p:ph sz="half" idx="11"/>
          </p:nvPr>
        </p:nvSpPr>
        <p:spPr>
          <a:xfrm>
            <a:off x="8405200" y="1282824"/>
            <a:ext cx="3542885" cy="1628473"/>
          </a:xfrm>
        </p:spPr>
        <p:txBody>
          <a:bodyPr/>
          <a:lstStyle>
            <a:lvl1pPr>
              <a:defRPr sz="1800"/>
            </a:lvl1pPr>
            <a:lvl2pPr marL="457120" indent="-304747">
              <a:defRPr sz="1800"/>
            </a:lvl2pPr>
            <a:lvl3pPr marL="757634" indent="-300514">
              <a:defRPr sz="1600"/>
            </a:lvl3pPr>
            <a:lvl4pPr marL="1064498" indent="-306864">
              <a:defRPr sz="1600"/>
            </a:lvl4pPr>
            <a:lvl5pPr marL="1373477" indent="-308979">
              <a:defRPr sz="16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ustDataLst>
      <p:tags r:id="rId1"/>
    </p:custData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p:cNvSpPr/>
          <p:nvPr/>
        </p:nvSpPr>
        <p:spPr bwMode="gray">
          <a:xfrm>
            <a:off x="11994142" y="-23284"/>
            <a:ext cx="194683" cy="6853768"/>
          </a:xfrm>
          <a:prstGeom prst="rect">
            <a:avLst/>
          </a:prstGeom>
          <a:solidFill>
            <a:srgbClr val="DCE3E4"/>
          </a:solidFill>
          <a:ln w="9525" cap="flat" cmpd="sng" algn="ctr">
            <a:noFill/>
            <a:prstDash val="solid"/>
          </a:ln>
          <a:effectLst/>
        </p:spPr>
        <p:txBody>
          <a:bodyPr lIns="121899" tIns="60949" rIns="121899" bIns="60949" anchor="ctr"/>
          <a:lstStyle/>
          <a:p>
            <a:pPr algn="ctr" fontAlgn="auto">
              <a:spcBef>
                <a:spcPts val="0"/>
              </a:spcBef>
              <a:spcAft>
                <a:spcPts val="0"/>
              </a:spcAft>
              <a:defRPr/>
            </a:pPr>
            <a:endParaRPr kern="0" dirty="0">
              <a:solidFill>
                <a:srgbClr val="FFFFFF"/>
              </a:solidFill>
              <a:latin typeface="Calibri"/>
              <a:cs typeface="+mn-cs"/>
            </a:endParaRPr>
          </a:p>
        </p:txBody>
      </p:sp>
      <p:sp>
        <p:nvSpPr>
          <p:cNvPr id="12" name="Rectangle 11"/>
          <p:cNvSpPr/>
          <p:nvPr/>
        </p:nvSpPr>
        <p:spPr bwMode="gray">
          <a:xfrm>
            <a:off x="0" y="-27518"/>
            <a:ext cx="194683" cy="6851651"/>
          </a:xfrm>
          <a:prstGeom prst="rect">
            <a:avLst/>
          </a:prstGeom>
          <a:solidFill>
            <a:srgbClr val="DCE3E4"/>
          </a:solidFill>
          <a:ln w="9525" cap="flat" cmpd="sng" algn="ctr">
            <a:noFill/>
            <a:prstDash val="solid"/>
          </a:ln>
          <a:effectLst/>
        </p:spPr>
        <p:txBody>
          <a:bodyPr lIns="121899" tIns="60949" rIns="121899" bIns="60949" anchor="ctr"/>
          <a:lstStyle/>
          <a:p>
            <a:pPr algn="ctr" fontAlgn="auto">
              <a:spcBef>
                <a:spcPts val="0"/>
              </a:spcBef>
              <a:spcAft>
                <a:spcPts val="0"/>
              </a:spcAft>
              <a:defRPr/>
            </a:pPr>
            <a:endParaRPr kern="0" dirty="0">
              <a:solidFill>
                <a:srgbClr val="FFFFFF"/>
              </a:solidFill>
              <a:latin typeface="Calibri"/>
              <a:cs typeface="+mn-cs"/>
            </a:endParaRPr>
          </a:p>
        </p:txBody>
      </p:sp>
      <p:grpSp>
        <p:nvGrpSpPr>
          <p:cNvPr id="1028" name="Group 16" hidden="1"/>
          <p:cNvGrpSpPr>
            <a:grpSpLocks/>
          </p:cNvGrpSpPr>
          <p:nvPr/>
        </p:nvGrpSpPr>
        <p:grpSpPr bwMode="auto">
          <a:xfrm>
            <a:off x="184103" y="302685"/>
            <a:ext cx="11822736" cy="6004983"/>
            <a:chOff x="138075" y="301084"/>
            <a:chExt cx="8868925" cy="6005136"/>
          </a:xfrm>
        </p:grpSpPr>
        <p:grpSp>
          <p:nvGrpSpPr>
            <p:cNvPr id="1036" name="Group 24" hidden="1"/>
            <p:cNvGrpSpPr>
              <a:grpSpLocks/>
            </p:cNvGrpSpPr>
            <p:nvPr/>
          </p:nvGrpSpPr>
          <p:grpSpPr bwMode="auto">
            <a:xfrm>
              <a:off x="140650" y="301084"/>
              <a:ext cx="8850238" cy="6005136"/>
              <a:chOff x="375" y="336"/>
              <a:chExt cx="4971" cy="3635"/>
            </a:xfrm>
          </p:grpSpPr>
          <p:sp>
            <p:nvSpPr>
              <p:cNvPr id="275470" name="Rectangle 14" hidden="1"/>
              <p:cNvSpPr>
                <a:spLocks noChangeArrowheads="1"/>
              </p:cNvSpPr>
              <p:nvPr/>
            </p:nvSpPr>
            <p:spPr bwMode="auto">
              <a:xfrm>
                <a:off x="375" y="336"/>
                <a:ext cx="4971" cy="3600"/>
              </a:xfrm>
              <a:prstGeom prst="rect">
                <a:avLst/>
              </a:prstGeom>
              <a:noFill/>
              <a:ln w="6350">
                <a:solidFill>
                  <a:schemeClr val="folHlink"/>
                </a:solidFill>
                <a:miter lim="800000"/>
                <a:headEnd type="none" w="sm" len="sm"/>
                <a:tailEnd type="none" w="sm" len="sm"/>
              </a:ln>
              <a:effectLst/>
            </p:spPr>
            <p:txBody>
              <a:bodyPr wrap="none" anchor="ctr"/>
              <a:lstStyle/>
              <a:p>
                <a:pPr algn="ctr">
                  <a:spcBef>
                    <a:spcPct val="20000"/>
                  </a:spcBef>
                  <a:buClr>
                    <a:srgbClr val="FF0000"/>
                  </a:buClr>
                  <a:buFont typeface="Arial" pitchFamily="34" charset="0"/>
                  <a:buNone/>
                  <a:defRPr/>
                </a:pPr>
                <a:endParaRPr lang="en-US" dirty="0">
                  <a:latin typeface="Arial" pitchFamily="34" charset="0"/>
                  <a:cs typeface="+mn-cs"/>
                </a:endParaRPr>
              </a:p>
            </p:txBody>
          </p:sp>
          <p:sp>
            <p:nvSpPr>
              <p:cNvPr id="275465" name="Delete_Instruction_Box" hidden="1"/>
              <p:cNvSpPr>
                <a:spLocks noChangeArrowheads="1"/>
              </p:cNvSpPr>
              <p:nvPr/>
            </p:nvSpPr>
            <p:spPr bwMode="gray">
              <a:xfrm>
                <a:off x="2521" y="3927"/>
                <a:ext cx="2720" cy="44"/>
              </a:xfrm>
              <a:prstGeom prst="rect">
                <a:avLst/>
              </a:prstGeom>
              <a:solidFill>
                <a:srgbClr val="FFFFFF"/>
              </a:solidFill>
              <a:ln w="9525">
                <a:solidFill>
                  <a:schemeClr val="bg1"/>
                </a:solidFill>
                <a:miter lim="800000"/>
                <a:headEnd/>
                <a:tailEnd/>
              </a:ln>
              <a:effectLst/>
            </p:spPr>
            <p:txBody>
              <a:bodyPr lIns="27432" tIns="27432" rIns="27432" bIns="27432" anchor="ctr"/>
              <a:lstStyle/>
              <a:p>
                <a:pPr algn="ctr">
                  <a:defRPr/>
                </a:pPr>
                <a:r>
                  <a:rPr lang="en-US" sz="1100" dirty="0">
                    <a:solidFill>
                      <a:schemeClr val="folHlink"/>
                    </a:solidFill>
                    <a:latin typeface="Arial" pitchFamily="34" charset="0"/>
                    <a:cs typeface="+mn-cs"/>
                  </a:rPr>
                  <a:t>[ Use "CD Tools &gt; Guides" macro to hide and show otherwise go to the Slide Master and hide the shape]</a:t>
                </a:r>
              </a:p>
            </p:txBody>
          </p:sp>
        </p:grpSp>
        <p:sp>
          <p:nvSpPr>
            <p:cNvPr id="275484" name="Line 28" hidden="1"/>
            <p:cNvSpPr>
              <a:spLocks noChangeShapeType="1"/>
            </p:cNvSpPr>
            <p:nvPr/>
          </p:nvSpPr>
          <p:spPr bwMode="auto">
            <a:xfrm>
              <a:off x="138075" y="1279009"/>
              <a:ext cx="8868925" cy="0"/>
            </a:xfrm>
            <a:prstGeom prst="line">
              <a:avLst/>
            </a:prstGeom>
            <a:noFill/>
            <a:ln w="6350">
              <a:solidFill>
                <a:schemeClr val="folHlink"/>
              </a:solidFill>
              <a:prstDash val="dash"/>
              <a:round/>
              <a:headEnd type="none" w="sm" len="sm"/>
              <a:tailEnd type="none" w="sm" len="sm"/>
            </a:ln>
            <a:effectLst/>
          </p:spPr>
          <p:txBody>
            <a:bodyPr/>
            <a:lstStyle/>
            <a:p>
              <a:pPr algn="ctr">
                <a:spcBef>
                  <a:spcPct val="20000"/>
                </a:spcBef>
                <a:buClr>
                  <a:srgbClr val="FF0000"/>
                </a:buClr>
                <a:buFont typeface="Arial" pitchFamily="34" charset="0"/>
                <a:buNone/>
                <a:defRPr/>
              </a:pPr>
              <a:endParaRPr lang="en-US" dirty="0">
                <a:latin typeface="Arial" pitchFamily="34" charset="0"/>
                <a:cs typeface="+mn-cs"/>
              </a:endParaRPr>
            </a:p>
          </p:txBody>
        </p:sp>
      </p:grpSp>
      <p:sp>
        <p:nvSpPr>
          <p:cNvPr id="15" name="Rectangle 14"/>
          <p:cNvSpPr/>
          <p:nvPr/>
        </p:nvSpPr>
        <p:spPr bwMode="gray">
          <a:xfrm>
            <a:off x="0" y="6400800"/>
            <a:ext cx="12188825" cy="457200"/>
          </a:xfrm>
          <a:prstGeom prst="rect">
            <a:avLst/>
          </a:prstGeom>
          <a:solidFill>
            <a:srgbClr val="DCE3E4"/>
          </a:solidFill>
          <a:ln w="9525" cap="flat" cmpd="sng" algn="ctr">
            <a:noFill/>
            <a:prstDash val="solid"/>
          </a:ln>
          <a:effectLst/>
        </p:spPr>
        <p:txBody>
          <a:bodyPr lIns="121899" tIns="60949" rIns="121899" bIns="60949" anchor="ctr"/>
          <a:lstStyle/>
          <a:p>
            <a:pPr algn="ctr" fontAlgn="auto">
              <a:spcBef>
                <a:spcPts val="0"/>
              </a:spcBef>
              <a:spcAft>
                <a:spcPts val="0"/>
              </a:spcAft>
              <a:defRPr/>
            </a:pPr>
            <a:endParaRPr kern="0" dirty="0">
              <a:solidFill>
                <a:srgbClr val="FFFFFF"/>
              </a:solidFill>
              <a:latin typeface="Calibri"/>
              <a:cs typeface="+mn-cs"/>
            </a:endParaRPr>
          </a:p>
        </p:txBody>
      </p:sp>
      <p:sp>
        <p:nvSpPr>
          <p:cNvPr id="16" name="Rectangle 15"/>
          <p:cNvSpPr/>
          <p:nvPr/>
        </p:nvSpPr>
        <p:spPr bwMode="gray">
          <a:xfrm>
            <a:off x="0" y="-27516"/>
            <a:ext cx="12188825" cy="192617"/>
          </a:xfrm>
          <a:prstGeom prst="rect">
            <a:avLst/>
          </a:prstGeom>
          <a:solidFill>
            <a:srgbClr val="DCE3E4"/>
          </a:solidFill>
          <a:ln w="9525" cap="flat" cmpd="sng" algn="ctr">
            <a:noFill/>
            <a:prstDash val="solid"/>
          </a:ln>
          <a:effectLst/>
        </p:spPr>
        <p:txBody>
          <a:bodyPr lIns="121899" tIns="60949" rIns="121899" bIns="60949" anchor="ctr"/>
          <a:lstStyle/>
          <a:p>
            <a:pPr algn="ctr" fontAlgn="auto">
              <a:spcBef>
                <a:spcPts val="0"/>
              </a:spcBef>
              <a:spcAft>
                <a:spcPts val="0"/>
              </a:spcAft>
              <a:defRPr/>
            </a:pPr>
            <a:endParaRPr kern="0" dirty="0">
              <a:solidFill>
                <a:srgbClr val="FFFFFF"/>
              </a:solidFill>
              <a:latin typeface="Calibri"/>
              <a:cs typeface="+mn-cs"/>
            </a:endParaRPr>
          </a:p>
        </p:txBody>
      </p:sp>
      <p:sp>
        <p:nvSpPr>
          <p:cNvPr id="1031" name="Slide_PlaceholderText"/>
          <p:cNvSpPr>
            <a:spLocks noGrp="1" noChangeArrowheads="1"/>
          </p:cNvSpPr>
          <p:nvPr>
            <p:ph type="body" idx="1"/>
          </p:nvPr>
        </p:nvSpPr>
        <p:spPr bwMode="gray">
          <a:xfrm>
            <a:off x="622138" y="1242485"/>
            <a:ext cx="10944549" cy="1831606"/>
          </a:xfrm>
          <a:prstGeom prst="rect">
            <a:avLst/>
          </a:prstGeom>
          <a:noFill/>
          <a:ln w="9525">
            <a:noFill/>
            <a:miter lim="800000"/>
            <a:headEnd/>
            <a:tailEnd/>
          </a:ln>
        </p:spPr>
        <p:txBody>
          <a:bodyPr vert="horz" wrap="square" lIns="16930" tIns="16930" rIns="16930" bIns="1693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032" name="Slide_PlaceholderTitle"/>
          <p:cNvSpPr>
            <a:spLocks noGrp="1" noChangeArrowheads="1"/>
          </p:cNvSpPr>
          <p:nvPr>
            <p:ph type="title"/>
          </p:nvPr>
        </p:nvSpPr>
        <p:spPr bwMode="auto">
          <a:xfrm>
            <a:off x="622138" y="264585"/>
            <a:ext cx="10944549" cy="876300"/>
          </a:xfrm>
          <a:prstGeom prst="rect">
            <a:avLst/>
          </a:prstGeom>
          <a:noFill/>
          <a:ln w="9525">
            <a:noFill/>
            <a:miter lim="800000"/>
            <a:headEnd/>
            <a:tailEnd/>
          </a:ln>
        </p:spPr>
        <p:txBody>
          <a:bodyPr vert="horz" wrap="square" lIns="16930" tIns="16930" rIns="16930" bIns="16930" numCol="1" anchor="t" anchorCtr="0" compatLnSpc="1">
            <a:prstTxWarp prst="textNoShape">
              <a:avLst/>
            </a:prstTxWarp>
          </a:bodyPr>
          <a:lstStyle/>
          <a:p>
            <a:pPr lvl="0"/>
            <a:r>
              <a:rPr lang="en-US" smtClean="0"/>
              <a:t>Click to edit Master title style</a:t>
            </a:r>
            <a:endParaRPr lang="en-US" dirty="0" smtClean="0"/>
          </a:p>
        </p:txBody>
      </p:sp>
      <p:sp>
        <p:nvSpPr>
          <p:cNvPr id="17" name="Slide_Page_Number"/>
          <p:cNvSpPr>
            <a:spLocks noChangeArrowheads="1"/>
          </p:cNvSpPr>
          <p:nvPr/>
        </p:nvSpPr>
        <p:spPr bwMode="auto">
          <a:xfrm>
            <a:off x="11094794" y="6553201"/>
            <a:ext cx="1083451" cy="182033"/>
          </a:xfrm>
          <a:prstGeom prst="rect">
            <a:avLst/>
          </a:prstGeom>
          <a:noFill/>
          <a:ln w="9525">
            <a:noFill/>
            <a:miter lim="800000"/>
            <a:headEnd/>
            <a:tailEnd/>
          </a:ln>
          <a:effectLst/>
        </p:spPr>
        <p:txBody>
          <a:bodyPr wrap="none" lIns="121899" tIns="60949" rIns="121899" bIns="60949" anchor="ctr"/>
          <a:lstStyle/>
          <a:p>
            <a:pPr algn="just">
              <a:defRPr/>
            </a:pPr>
            <a:r>
              <a:rPr lang="en-US" sz="1100" smtClean="0">
                <a:solidFill>
                  <a:srgbClr val="9F9F9F"/>
                </a:solidFill>
                <a:latin typeface="Arial" pitchFamily="34" charset="0"/>
                <a:cs typeface="+mn-cs"/>
              </a:rPr>
              <a:t>D - </a:t>
            </a:r>
            <a:fld id="{36D3C063-D3A1-47D3-AD30-99B6B48EF63F}" type="slidenum">
              <a:rPr lang="en-US" sz="1100" smtClean="0">
                <a:solidFill>
                  <a:srgbClr val="9F9F9F"/>
                </a:solidFill>
                <a:latin typeface="Arial" pitchFamily="34" charset="0"/>
                <a:cs typeface="+mn-cs"/>
              </a:rPr>
              <a:t>‹#›</a:t>
            </a:fld>
            <a:endParaRPr lang="en-US" sz="1100" dirty="0">
              <a:solidFill>
                <a:srgbClr val="9F9F9F"/>
              </a:solidFill>
              <a:latin typeface="Arial" pitchFamily="34" charset="0"/>
              <a:cs typeface="+mn-cs"/>
            </a:endParaRPr>
          </a:p>
        </p:txBody>
      </p:sp>
      <p:sp>
        <p:nvSpPr>
          <p:cNvPr id="18" name="Slide_Copyright"/>
          <p:cNvSpPr>
            <a:spLocks noChangeArrowheads="1"/>
          </p:cNvSpPr>
          <p:nvPr/>
        </p:nvSpPr>
        <p:spPr bwMode="auto">
          <a:xfrm>
            <a:off x="6388554" y="6553201"/>
            <a:ext cx="4886110" cy="201084"/>
          </a:xfrm>
          <a:prstGeom prst="rect">
            <a:avLst/>
          </a:prstGeom>
          <a:noFill/>
          <a:ln w="9525">
            <a:noFill/>
            <a:miter lim="800000"/>
            <a:headEnd/>
            <a:tailEnd/>
          </a:ln>
          <a:effectLst/>
        </p:spPr>
        <p:txBody>
          <a:bodyPr wrap="none" lIns="121899" tIns="60949" rIns="121899" bIns="60949" anchor="ctr"/>
          <a:lstStyle/>
          <a:p>
            <a:pPr>
              <a:defRPr/>
            </a:pPr>
            <a:r>
              <a:rPr lang="en-US" sz="1100" smtClean="0">
                <a:solidFill>
                  <a:srgbClr val="9F9F9F"/>
                </a:solidFill>
                <a:latin typeface="Arial" pitchFamily="34" charset="0"/>
                <a:cs typeface="+mn-cs"/>
              </a:rPr>
              <a:t>Copyright © 2017, Oracle and/or its affiliates. All rights reserved.</a:t>
            </a:r>
            <a:endParaRPr lang="en-US" sz="1100" dirty="0">
              <a:solidFill>
                <a:srgbClr val="9F9F9F"/>
              </a:solidFill>
              <a:latin typeface="Arial" pitchFamily="34" charset="0"/>
              <a:cs typeface="+mn-cs"/>
            </a:endParaRPr>
          </a:p>
        </p:txBody>
      </p:sp>
      <p:pic>
        <p:nvPicPr>
          <p:cNvPr id="19" name="Picture 18" descr="Oracle logo in white on red staging background"/>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706952" y="6303237"/>
            <a:ext cx="1516474" cy="554763"/>
          </a:xfrm>
          <a:prstGeom prst="rect">
            <a:avLst/>
          </a:prstGeom>
        </p:spPr>
      </p:pic>
    </p:spTree>
    <p:custDataLst>
      <p:tags r:id="rId10"/>
    </p:custDataLst>
  </p:cSld>
  <p:clrMap bg1="lt1" tx1="dk1" bg2="lt2" tx2="dk2" accent1="accent1" accent2="accent2" accent3="accent3" accent4="accent4" accent5="accent5" accent6="accent6" hlink="hlink" folHlink="folHlink"/>
  <p:sldLayoutIdLst>
    <p:sldLayoutId id="2147484111" r:id="rId1"/>
    <p:sldLayoutId id="2147484105" r:id="rId2"/>
    <p:sldLayoutId id="2147484106" r:id="rId3"/>
    <p:sldLayoutId id="2147484107" r:id="rId4"/>
    <p:sldLayoutId id="2147484112" r:id="rId5"/>
    <p:sldLayoutId id="2147484108" r:id="rId6"/>
    <p:sldLayoutId id="2147484114" r:id="rId7"/>
    <p:sldLayoutId id="2147484113" r:id="rId8"/>
  </p:sldLayoutIdLst>
  <p:timing>
    <p:tnLst>
      <p:par>
        <p:cTn id="1" dur="indefinite" restart="never" nodeType="tmRoot"/>
      </p:par>
    </p:tnLst>
  </p:timing>
  <p:txStyles>
    <p:titleStyle>
      <a:lvl1pPr algn="l" defTabSz="304747" rtl="0" eaLnBrk="1" fontAlgn="base" hangingPunct="1">
        <a:spcBef>
          <a:spcPct val="20000"/>
        </a:spcBef>
        <a:spcAft>
          <a:spcPct val="0"/>
        </a:spcAft>
        <a:buClr>
          <a:srgbClr val="000000"/>
        </a:buClr>
        <a:buFont typeface="Arial" charset="0"/>
        <a:defRPr sz="2800">
          <a:solidFill>
            <a:srgbClr val="5F5F5F"/>
          </a:solidFill>
          <a:latin typeface="+mj-lt"/>
          <a:ea typeface="+mj-ea"/>
          <a:cs typeface="+mj-cs"/>
        </a:defRPr>
      </a:lvl1pPr>
      <a:lvl2pPr algn="l" defTabSz="304747" rtl="0" eaLnBrk="1" fontAlgn="base" hangingPunct="1">
        <a:spcBef>
          <a:spcPct val="20000"/>
        </a:spcBef>
        <a:spcAft>
          <a:spcPct val="0"/>
        </a:spcAft>
        <a:buClr>
          <a:srgbClr val="000000"/>
        </a:buClr>
        <a:buFont typeface="Arial" charset="0"/>
        <a:defRPr sz="3200">
          <a:solidFill>
            <a:srgbClr val="5F5F5F"/>
          </a:solidFill>
          <a:latin typeface="Arial" pitchFamily="34" charset="0"/>
        </a:defRPr>
      </a:lvl2pPr>
      <a:lvl3pPr algn="l" defTabSz="304747" rtl="0" eaLnBrk="1" fontAlgn="base" hangingPunct="1">
        <a:spcBef>
          <a:spcPct val="20000"/>
        </a:spcBef>
        <a:spcAft>
          <a:spcPct val="0"/>
        </a:spcAft>
        <a:buClr>
          <a:srgbClr val="000000"/>
        </a:buClr>
        <a:buFont typeface="Arial" charset="0"/>
        <a:defRPr sz="3200">
          <a:solidFill>
            <a:srgbClr val="5F5F5F"/>
          </a:solidFill>
          <a:latin typeface="Arial" pitchFamily="34" charset="0"/>
        </a:defRPr>
      </a:lvl3pPr>
      <a:lvl4pPr algn="l" defTabSz="304747" rtl="0" eaLnBrk="1" fontAlgn="base" hangingPunct="1">
        <a:spcBef>
          <a:spcPct val="20000"/>
        </a:spcBef>
        <a:spcAft>
          <a:spcPct val="0"/>
        </a:spcAft>
        <a:buClr>
          <a:srgbClr val="000000"/>
        </a:buClr>
        <a:buFont typeface="Arial" charset="0"/>
        <a:defRPr sz="3200">
          <a:solidFill>
            <a:srgbClr val="5F5F5F"/>
          </a:solidFill>
          <a:latin typeface="Arial" pitchFamily="34" charset="0"/>
        </a:defRPr>
      </a:lvl4pPr>
      <a:lvl5pPr algn="l" defTabSz="304747" rtl="0" eaLnBrk="1" fontAlgn="base" hangingPunct="1">
        <a:spcBef>
          <a:spcPct val="20000"/>
        </a:spcBef>
        <a:spcAft>
          <a:spcPct val="0"/>
        </a:spcAft>
        <a:buClr>
          <a:srgbClr val="000000"/>
        </a:buClr>
        <a:buFont typeface="Arial" charset="0"/>
        <a:defRPr sz="3200">
          <a:solidFill>
            <a:srgbClr val="5F5F5F"/>
          </a:solidFill>
          <a:latin typeface="Arial" pitchFamily="34" charset="0"/>
        </a:defRPr>
      </a:lvl5pPr>
      <a:lvl6pPr marL="609493" algn="ctr" defTabSz="304747" rtl="0" eaLnBrk="1" fontAlgn="base" hangingPunct="1">
        <a:spcBef>
          <a:spcPct val="20000"/>
        </a:spcBef>
        <a:spcAft>
          <a:spcPct val="0"/>
        </a:spcAft>
        <a:buClr>
          <a:srgbClr val="000000"/>
        </a:buClr>
        <a:buFont typeface="Arial" pitchFamily="34" charset="0"/>
        <a:defRPr sz="3500" b="1">
          <a:solidFill>
            <a:schemeClr val="tx1"/>
          </a:solidFill>
          <a:latin typeface="Arial" pitchFamily="34" charset="0"/>
        </a:defRPr>
      </a:lvl6pPr>
      <a:lvl7pPr marL="1218987" algn="ctr" defTabSz="304747" rtl="0" eaLnBrk="1" fontAlgn="base" hangingPunct="1">
        <a:spcBef>
          <a:spcPct val="20000"/>
        </a:spcBef>
        <a:spcAft>
          <a:spcPct val="0"/>
        </a:spcAft>
        <a:buClr>
          <a:srgbClr val="000000"/>
        </a:buClr>
        <a:buFont typeface="Arial" pitchFamily="34" charset="0"/>
        <a:defRPr sz="3500" b="1">
          <a:solidFill>
            <a:schemeClr val="tx1"/>
          </a:solidFill>
          <a:latin typeface="Arial" pitchFamily="34" charset="0"/>
        </a:defRPr>
      </a:lvl7pPr>
      <a:lvl8pPr marL="1828480" algn="ctr" defTabSz="304747" rtl="0" eaLnBrk="1" fontAlgn="base" hangingPunct="1">
        <a:spcBef>
          <a:spcPct val="20000"/>
        </a:spcBef>
        <a:spcAft>
          <a:spcPct val="0"/>
        </a:spcAft>
        <a:buClr>
          <a:srgbClr val="000000"/>
        </a:buClr>
        <a:buFont typeface="Arial" pitchFamily="34" charset="0"/>
        <a:defRPr sz="3500" b="1">
          <a:solidFill>
            <a:schemeClr val="tx1"/>
          </a:solidFill>
          <a:latin typeface="Arial" pitchFamily="34" charset="0"/>
        </a:defRPr>
      </a:lvl8pPr>
      <a:lvl9pPr marL="2437973" algn="ctr" defTabSz="304747" rtl="0" eaLnBrk="1" fontAlgn="base" hangingPunct="1">
        <a:spcBef>
          <a:spcPct val="20000"/>
        </a:spcBef>
        <a:spcAft>
          <a:spcPct val="0"/>
        </a:spcAft>
        <a:buClr>
          <a:srgbClr val="000000"/>
        </a:buClr>
        <a:buFont typeface="Arial" pitchFamily="34" charset="0"/>
        <a:defRPr sz="3500" b="1">
          <a:solidFill>
            <a:schemeClr val="tx1"/>
          </a:solidFill>
          <a:latin typeface="Arial" pitchFamily="34" charset="0"/>
        </a:defRPr>
      </a:lvl9pPr>
    </p:titleStyle>
    <p:bodyStyle>
      <a:lvl1pPr marL="0" indent="10582" algn="l" defTabSz="304747" rtl="0" eaLnBrk="1" fontAlgn="base" hangingPunct="1">
        <a:spcBef>
          <a:spcPts val="900"/>
        </a:spcBef>
        <a:spcAft>
          <a:spcPct val="0"/>
        </a:spcAft>
        <a:buClr>
          <a:srgbClr val="000000"/>
        </a:buClr>
        <a:buFont typeface="Arial" charset="0"/>
        <a:defRPr sz="2100">
          <a:solidFill>
            <a:srgbClr val="5F5F5F"/>
          </a:solidFill>
          <a:latin typeface="Arial" pitchFamily="34" charset="0"/>
          <a:ea typeface="+mn-ea"/>
          <a:cs typeface="+mn-cs"/>
        </a:defRPr>
      </a:lvl1pPr>
      <a:lvl2pPr marL="457200" indent="-365760" algn="l" defTabSz="304747" rtl="0" eaLnBrk="1" fontAlgn="base" hangingPunct="1">
        <a:spcBef>
          <a:spcPts val="900"/>
        </a:spcBef>
        <a:spcAft>
          <a:spcPct val="0"/>
        </a:spcAft>
        <a:buClr>
          <a:srgbClr val="FF0000"/>
        </a:buClr>
        <a:buFont typeface="Arial" charset="0"/>
        <a:buChar char="•"/>
        <a:defRPr sz="2100">
          <a:solidFill>
            <a:srgbClr val="5F5F5F"/>
          </a:solidFill>
          <a:latin typeface="+mn-lt"/>
        </a:defRPr>
      </a:lvl2pPr>
      <a:lvl3pPr marL="1280160" indent="-365760" algn="l" defTabSz="304747" rtl="0" eaLnBrk="1" fontAlgn="base" hangingPunct="1">
        <a:spcBef>
          <a:spcPts val="450"/>
        </a:spcBef>
        <a:spcAft>
          <a:spcPct val="0"/>
        </a:spcAft>
        <a:buClr>
          <a:srgbClr val="FF0000"/>
        </a:buClr>
        <a:buFont typeface="Arial" charset="0"/>
        <a:buChar char="–"/>
        <a:defRPr sz="2000">
          <a:solidFill>
            <a:srgbClr val="5F5F5F"/>
          </a:solidFill>
          <a:latin typeface="+mn-lt"/>
        </a:defRPr>
      </a:lvl3pPr>
      <a:lvl4pPr marL="1822132" indent="-308979" algn="l" defTabSz="304747" rtl="0" eaLnBrk="1" fontAlgn="base" hangingPunct="1">
        <a:spcBef>
          <a:spcPct val="20000"/>
        </a:spcBef>
        <a:spcAft>
          <a:spcPct val="0"/>
        </a:spcAft>
        <a:buClr>
          <a:schemeClr val="accent2"/>
        </a:buClr>
        <a:buSzPct val="45000"/>
        <a:buFont typeface="Arial" charset="0"/>
        <a:buChar char="—"/>
        <a:defRPr sz="1800">
          <a:solidFill>
            <a:srgbClr val="5F5F5F"/>
          </a:solidFill>
          <a:latin typeface="+mn-lt"/>
        </a:defRPr>
      </a:lvl4pPr>
      <a:lvl5pPr marL="2281367" indent="-306864" algn="l" defTabSz="304747" rtl="0" eaLnBrk="1" fontAlgn="base" hangingPunct="1">
        <a:spcBef>
          <a:spcPct val="20000"/>
        </a:spcBef>
        <a:spcAft>
          <a:spcPct val="0"/>
        </a:spcAft>
        <a:buClr>
          <a:schemeClr val="accent2"/>
        </a:buClr>
        <a:buSzPct val="55000"/>
        <a:buFont typeface="Arial" charset="0"/>
        <a:buChar char="—"/>
        <a:defRPr sz="1600">
          <a:solidFill>
            <a:srgbClr val="5F5F5F"/>
          </a:solidFill>
          <a:latin typeface="+mn-lt"/>
        </a:defRPr>
      </a:lvl5pPr>
      <a:lvl6pPr marL="2890861" indent="-306864" algn="l" defTabSz="304747" rtl="0" eaLnBrk="1" fontAlgn="base" hangingPunct="1">
        <a:spcBef>
          <a:spcPct val="20000"/>
        </a:spcBef>
        <a:spcAft>
          <a:spcPct val="0"/>
        </a:spcAft>
        <a:buClr>
          <a:schemeClr val="accent2"/>
        </a:buClr>
        <a:buSzPct val="55000"/>
        <a:buFont typeface="Arial" pitchFamily="34" charset="0"/>
        <a:buChar char="—"/>
        <a:defRPr sz="2100">
          <a:solidFill>
            <a:schemeClr val="tx1"/>
          </a:solidFill>
          <a:latin typeface="+mn-lt"/>
        </a:defRPr>
      </a:lvl6pPr>
      <a:lvl7pPr marL="3500354" indent="-306864" algn="l" defTabSz="304747" rtl="0" eaLnBrk="1" fontAlgn="base" hangingPunct="1">
        <a:spcBef>
          <a:spcPct val="20000"/>
        </a:spcBef>
        <a:spcAft>
          <a:spcPct val="0"/>
        </a:spcAft>
        <a:buClr>
          <a:schemeClr val="accent2"/>
        </a:buClr>
        <a:buSzPct val="55000"/>
        <a:buFont typeface="Arial" pitchFamily="34" charset="0"/>
        <a:buChar char="—"/>
        <a:defRPr sz="2100">
          <a:solidFill>
            <a:schemeClr val="tx1"/>
          </a:solidFill>
          <a:latin typeface="+mn-lt"/>
        </a:defRPr>
      </a:lvl7pPr>
      <a:lvl8pPr marL="4109847" indent="-306864" algn="l" defTabSz="304747" rtl="0" eaLnBrk="1" fontAlgn="base" hangingPunct="1">
        <a:spcBef>
          <a:spcPct val="20000"/>
        </a:spcBef>
        <a:spcAft>
          <a:spcPct val="0"/>
        </a:spcAft>
        <a:buClr>
          <a:schemeClr val="accent2"/>
        </a:buClr>
        <a:buSzPct val="55000"/>
        <a:buFont typeface="Arial" pitchFamily="34" charset="0"/>
        <a:buChar char="—"/>
        <a:defRPr sz="2100">
          <a:solidFill>
            <a:schemeClr val="tx1"/>
          </a:solidFill>
          <a:latin typeface="+mn-lt"/>
        </a:defRPr>
      </a:lvl8pPr>
      <a:lvl9pPr marL="4719341" indent="-306864" algn="l" defTabSz="304747" rtl="0" eaLnBrk="1" fontAlgn="base" hangingPunct="1">
        <a:spcBef>
          <a:spcPct val="20000"/>
        </a:spcBef>
        <a:spcAft>
          <a:spcPct val="0"/>
        </a:spcAft>
        <a:buClr>
          <a:schemeClr val="accent2"/>
        </a:buClr>
        <a:buSzPct val="55000"/>
        <a:buFont typeface="Arial" pitchFamily="34" charset="0"/>
        <a:buChar char="—"/>
        <a:defRPr sz="2100">
          <a:solidFill>
            <a:schemeClr val="tx1"/>
          </a:solidFill>
          <a:latin typeface="+mn-lt"/>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26.gif"/><Relationship Id="rId4" Type="http://schemas.openxmlformats.org/officeDocument/2006/relationships/image" Target="../media/image25.png"/></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8.xml"/><Relationship Id="rId1" Type="http://schemas.openxmlformats.org/officeDocument/2006/relationships/slideLayout" Target="../slideLayouts/slideLayout6.xml"/><Relationship Id="rId4" Type="http://schemas.openxmlformats.org/officeDocument/2006/relationships/image" Target="../media/image29.png"/></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3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3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p:txBody>
          <a:bodyPr/>
          <a:lstStyle/>
          <a:p>
            <a:r>
              <a:rPr lang="en-US" altLang="en-US" smtClean="0"/>
              <a:t>Commonly Used SQL Commands</a:t>
            </a:r>
          </a:p>
        </p:txBody>
      </p:sp>
      <p:sp>
        <p:nvSpPr>
          <p:cNvPr id="4" name="Subtitle 3"/>
          <p:cNvSpPr>
            <a:spLocks noGrp="1"/>
          </p:cNvSpPr>
          <p:nvPr>
            <p:ph type="subTitle" idx="1"/>
          </p:nvPr>
        </p:nvSpPr>
        <p:spPr/>
        <p:txBody>
          <a:bodyPr/>
          <a:lstStyle/>
          <a:p>
            <a:endParaRPr lang="en-US"/>
          </a:p>
        </p:txBody>
      </p:sp>
    </p:spTree>
    <p:custDataLst>
      <p:tags r:id="rId1"/>
    </p:custDataLst>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pPr eaLnBrk="1" hangingPunct="1"/>
            <a:r>
              <a:rPr lang="en-US" altLang="en-US" smtClean="0">
                <a:latin typeface="Courier New" pitchFamily="49" charset="0"/>
                <a:cs typeface="Courier New" pitchFamily="49" charset="0"/>
              </a:rPr>
              <a:t>ALTER</a:t>
            </a:r>
            <a:r>
              <a:rPr lang="en-US" altLang="en-US" smtClean="0"/>
              <a:t> </a:t>
            </a:r>
            <a:r>
              <a:rPr lang="en-US" altLang="en-US" smtClean="0">
                <a:latin typeface="Courier New" pitchFamily="49" charset="0"/>
                <a:cs typeface="Courier New" pitchFamily="49" charset="0"/>
              </a:rPr>
              <a:t>TABLE</a:t>
            </a:r>
            <a:r>
              <a:rPr lang="en-US" altLang="en-US" smtClean="0">
                <a:cs typeface="Courier New" pitchFamily="49" charset="0"/>
              </a:rPr>
              <a:t> </a:t>
            </a:r>
            <a:r>
              <a:rPr lang="en-US" altLang="en-US" smtClean="0"/>
              <a:t>Statement</a:t>
            </a:r>
          </a:p>
        </p:txBody>
      </p:sp>
      <p:sp>
        <p:nvSpPr>
          <p:cNvPr id="24579" name="Content Placeholder 2"/>
          <p:cNvSpPr>
            <a:spLocks noGrp="1"/>
          </p:cNvSpPr>
          <p:nvPr>
            <p:ph idx="1"/>
          </p:nvPr>
        </p:nvSpPr>
        <p:spPr/>
        <p:txBody>
          <a:bodyPr/>
          <a:lstStyle/>
          <a:p>
            <a:pPr lvl="1" eaLnBrk="1" hangingPunct="1"/>
            <a:r>
              <a:rPr lang="en-US" altLang="en-US" smtClean="0"/>
              <a:t>Use the </a:t>
            </a:r>
            <a:r>
              <a:rPr lang="en-US" altLang="en-US" smtClean="0">
                <a:latin typeface="Courier New" pitchFamily="49" charset="0"/>
                <a:cs typeface="Courier New" pitchFamily="49" charset="0"/>
              </a:rPr>
              <a:t>ALTER</a:t>
            </a:r>
            <a:r>
              <a:rPr lang="en-US" altLang="en-US" smtClean="0"/>
              <a:t> </a:t>
            </a:r>
            <a:r>
              <a:rPr lang="en-US" altLang="en-US" smtClean="0">
                <a:latin typeface="Courier New" pitchFamily="49" charset="0"/>
                <a:cs typeface="Courier New" pitchFamily="49" charset="0"/>
              </a:rPr>
              <a:t>TABLE</a:t>
            </a:r>
            <a:r>
              <a:rPr lang="en-US" altLang="en-US" smtClean="0">
                <a:cs typeface="Arial" charset="0"/>
              </a:rPr>
              <a:t> </a:t>
            </a:r>
            <a:r>
              <a:rPr lang="en-US" altLang="en-US" smtClean="0"/>
              <a:t>statement to modify the definition of an existing table in the database.</a:t>
            </a:r>
          </a:p>
          <a:p>
            <a:pPr lvl="1" eaLnBrk="1" hangingPunct="1"/>
            <a:r>
              <a:rPr lang="en-US" altLang="en-US" smtClean="0"/>
              <a:t>Example1:</a:t>
            </a:r>
          </a:p>
          <a:p>
            <a:pPr lvl="1" eaLnBrk="1" hangingPunct="1">
              <a:buFont typeface="Arial" charset="0"/>
              <a:buNone/>
            </a:pPr>
            <a:endParaRPr lang="en-US" altLang="en-US" smtClean="0"/>
          </a:p>
          <a:p>
            <a:pPr lvl="1" eaLnBrk="1" hangingPunct="1"/>
            <a:endParaRPr lang="en-US" altLang="en-US" smtClean="0"/>
          </a:p>
          <a:p>
            <a:pPr lvl="1" eaLnBrk="1" hangingPunct="1">
              <a:buFont typeface="Arial" charset="0"/>
              <a:buNone/>
            </a:pPr>
            <a:endParaRPr lang="en-US" altLang="en-US" smtClean="0"/>
          </a:p>
          <a:p>
            <a:pPr lvl="1" eaLnBrk="1" hangingPunct="1"/>
            <a:r>
              <a:rPr lang="en-US" altLang="en-US" smtClean="0"/>
              <a:t>Example 2:</a:t>
            </a:r>
          </a:p>
        </p:txBody>
      </p:sp>
      <p:sp>
        <p:nvSpPr>
          <p:cNvPr id="6" name="Content Placeholder 2"/>
          <p:cNvSpPr txBox="1">
            <a:spLocks/>
          </p:cNvSpPr>
          <p:nvPr/>
        </p:nvSpPr>
        <p:spPr bwMode="gray">
          <a:xfrm>
            <a:off x="2285997" y="2649193"/>
            <a:ext cx="7616830" cy="696337"/>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nchor="ctr">
            <a:spAutoFit/>
          </a:bodyPr>
          <a:lstStyle/>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ALTER TABLE  </a:t>
            </a:r>
            <a:r>
              <a:rPr lang="en-US" altLang="en-US" b="1" dirty="0" err="1">
                <a:solidFill>
                  <a:schemeClr val="tx1">
                    <a:lumMod val="75000"/>
                  </a:schemeClr>
                </a:solidFill>
                <a:latin typeface="Courier New" panose="02070309020205020404" pitchFamily="49" charset="0"/>
                <a:cs typeface="Arial" panose="020B0604020202020204" pitchFamily="34" charset="0"/>
              </a:rPr>
              <a:t>teach_dept</a:t>
            </a:r>
            <a:endParaRPr lang="en-US" altLang="en-US" b="1" dirty="0">
              <a:solidFill>
                <a:schemeClr val="tx1">
                  <a:lumMod val="75000"/>
                </a:schemeClr>
              </a:solidFill>
              <a:latin typeface="Courier New" panose="02070309020205020404" pitchFamily="49" charset="0"/>
              <a:cs typeface="Arial" panose="020B0604020202020204" pitchFamily="34" charset="0"/>
            </a:endParaRP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ADD  </a:t>
            </a:r>
            <a:r>
              <a:rPr lang="en-US" altLang="en-US" b="1" dirty="0" err="1">
                <a:solidFill>
                  <a:schemeClr val="tx1">
                    <a:lumMod val="75000"/>
                  </a:schemeClr>
                </a:solidFill>
                <a:latin typeface="Courier New" panose="02070309020205020404" pitchFamily="49" charset="0"/>
                <a:cs typeface="Arial" panose="020B0604020202020204" pitchFamily="34" charset="0"/>
              </a:rPr>
              <a:t>location_id</a:t>
            </a:r>
            <a:r>
              <a:rPr lang="en-US" altLang="en-US" b="1" dirty="0">
                <a:solidFill>
                  <a:schemeClr val="tx1">
                    <a:lumMod val="75000"/>
                  </a:schemeClr>
                </a:solidFill>
                <a:latin typeface="Courier New" panose="02070309020205020404" pitchFamily="49" charset="0"/>
                <a:cs typeface="Arial" panose="020B0604020202020204" pitchFamily="34" charset="0"/>
              </a:rPr>
              <a:t>  NUMBER  NOT NULL;</a:t>
            </a:r>
          </a:p>
        </p:txBody>
      </p:sp>
      <p:sp>
        <p:nvSpPr>
          <p:cNvPr id="7" name="Content Placeholder 2"/>
          <p:cNvSpPr txBox="1">
            <a:spLocks/>
          </p:cNvSpPr>
          <p:nvPr/>
        </p:nvSpPr>
        <p:spPr bwMode="gray">
          <a:xfrm>
            <a:off x="2285997" y="4485263"/>
            <a:ext cx="7616830" cy="696337"/>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nchor="ctr">
            <a:spAutoFit/>
          </a:bodyPr>
          <a:lstStyle/>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ALTER TABLE </a:t>
            </a:r>
            <a:r>
              <a:rPr lang="en-US" altLang="en-US" b="1" dirty="0" err="1">
                <a:solidFill>
                  <a:schemeClr val="tx1">
                    <a:lumMod val="75000"/>
                  </a:schemeClr>
                </a:solidFill>
                <a:latin typeface="Courier New" panose="02070309020205020404" pitchFamily="49" charset="0"/>
                <a:cs typeface="Arial" panose="020B0604020202020204" pitchFamily="34" charset="0"/>
              </a:rPr>
              <a:t>teach_dept</a:t>
            </a:r>
            <a:endParaRPr lang="en-US" altLang="en-US" b="1" dirty="0">
              <a:solidFill>
                <a:schemeClr val="tx1">
                  <a:lumMod val="75000"/>
                </a:schemeClr>
              </a:solidFill>
              <a:latin typeface="Courier New" panose="02070309020205020404" pitchFamily="49" charset="0"/>
              <a:cs typeface="Arial" panose="020B0604020202020204" pitchFamily="34" charset="0"/>
            </a:endParaRP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MODIFY </a:t>
            </a:r>
            <a:r>
              <a:rPr lang="en-US" altLang="en-US" b="1" dirty="0" err="1">
                <a:solidFill>
                  <a:schemeClr val="tx1">
                    <a:lumMod val="75000"/>
                  </a:schemeClr>
                </a:solidFill>
                <a:latin typeface="Courier New" panose="02070309020205020404" pitchFamily="49" charset="0"/>
                <a:cs typeface="Arial" panose="020B0604020202020204" pitchFamily="34" charset="0"/>
              </a:rPr>
              <a:t>department_name</a:t>
            </a:r>
            <a:r>
              <a:rPr lang="en-US" altLang="en-US" b="1" dirty="0">
                <a:solidFill>
                  <a:schemeClr val="tx1">
                    <a:lumMod val="75000"/>
                  </a:schemeClr>
                </a:solidFill>
                <a:latin typeface="Courier New" panose="02070309020205020404" pitchFamily="49" charset="0"/>
                <a:cs typeface="Arial" panose="020B0604020202020204" pitchFamily="34" charset="0"/>
              </a:rPr>
              <a:t>  VARCHAR2(30) NOT NULL;</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eaLnBrk="1" hangingPunct="1">
              <a:defRPr/>
            </a:pPr>
            <a:r>
              <a:rPr lang="en-US" smtClean="0">
                <a:latin typeface="Courier New" pitchFamily="49" charset="0"/>
                <a:cs typeface="Courier New" pitchFamily="49" charset="0"/>
              </a:rPr>
              <a:t>DROP</a:t>
            </a:r>
            <a:r>
              <a:rPr lang="en-US" smtClean="0"/>
              <a:t> </a:t>
            </a:r>
            <a:r>
              <a:rPr lang="en-US" smtClean="0">
                <a:latin typeface="Courier New" pitchFamily="49" charset="0"/>
                <a:cs typeface="Courier New" pitchFamily="49" charset="0"/>
              </a:rPr>
              <a:t>TABLE</a:t>
            </a:r>
            <a:r>
              <a:rPr lang="en-US" smtClean="0">
                <a:latin typeface="+mn-lt"/>
                <a:cs typeface="Courier New" pitchFamily="49" charset="0"/>
              </a:rPr>
              <a:t> </a:t>
            </a:r>
            <a:r>
              <a:rPr lang="en-US" smtClean="0"/>
              <a:t>Statement</a:t>
            </a:r>
            <a:endParaRPr lang="en-US" dirty="0" smtClean="0"/>
          </a:p>
        </p:txBody>
      </p:sp>
      <p:sp>
        <p:nvSpPr>
          <p:cNvPr id="26627" name="Content Placeholder 2"/>
          <p:cNvSpPr>
            <a:spLocks noGrp="1"/>
          </p:cNvSpPr>
          <p:nvPr>
            <p:ph idx="1"/>
          </p:nvPr>
        </p:nvSpPr>
        <p:spPr/>
        <p:txBody>
          <a:bodyPr/>
          <a:lstStyle/>
          <a:p>
            <a:pPr lvl="1" eaLnBrk="1" hangingPunct="1"/>
            <a:r>
              <a:rPr lang="en-US" altLang="en-US" smtClean="0"/>
              <a:t>The </a:t>
            </a:r>
            <a:r>
              <a:rPr lang="en-US" altLang="en-US" smtClean="0">
                <a:latin typeface="Courier New" pitchFamily="49" charset="0"/>
                <a:cs typeface="Courier New" pitchFamily="49" charset="0"/>
              </a:rPr>
              <a:t>DROP</a:t>
            </a:r>
            <a:r>
              <a:rPr lang="en-US" altLang="en-US" smtClean="0"/>
              <a:t> </a:t>
            </a:r>
            <a:r>
              <a:rPr lang="en-US" altLang="en-US" smtClean="0">
                <a:latin typeface="Courier New" pitchFamily="49" charset="0"/>
                <a:cs typeface="Courier New" pitchFamily="49" charset="0"/>
              </a:rPr>
              <a:t>TABLE</a:t>
            </a:r>
            <a:r>
              <a:rPr lang="en-US" altLang="en-US" smtClean="0"/>
              <a:t> statement removes the table and all its data from the database.</a:t>
            </a:r>
          </a:p>
          <a:p>
            <a:pPr lvl="1" eaLnBrk="1" hangingPunct="1"/>
            <a:r>
              <a:rPr lang="en-US" altLang="en-US" smtClean="0"/>
              <a:t>Example:</a:t>
            </a:r>
          </a:p>
          <a:p>
            <a:pPr lvl="1" eaLnBrk="1" hangingPunct="1"/>
            <a:endParaRPr lang="en-US" altLang="en-US" smtClean="0"/>
          </a:p>
          <a:p>
            <a:pPr lvl="1" eaLnBrk="1" hangingPunct="1">
              <a:buFont typeface="Arial" charset="0"/>
              <a:buNone/>
            </a:pPr>
            <a:endParaRPr lang="en-US" altLang="en-US" sz="1200"/>
          </a:p>
          <a:p>
            <a:pPr lvl="1" eaLnBrk="1" hangingPunct="1"/>
            <a:r>
              <a:rPr lang="en-US" altLang="en-US" smtClean="0">
                <a:latin typeface="Courier New" pitchFamily="49" charset="0"/>
                <a:cs typeface="Courier New" pitchFamily="49" charset="0"/>
              </a:rPr>
              <a:t>DROP</a:t>
            </a:r>
            <a:r>
              <a:rPr lang="en-US" altLang="en-US" smtClean="0"/>
              <a:t> </a:t>
            </a:r>
            <a:r>
              <a:rPr lang="en-US" altLang="en-US" smtClean="0">
                <a:latin typeface="Courier New" pitchFamily="49" charset="0"/>
                <a:cs typeface="Courier New" pitchFamily="49" charset="0"/>
              </a:rPr>
              <a:t>TABLE</a:t>
            </a:r>
            <a:r>
              <a:rPr lang="en-US" altLang="en-US" smtClean="0"/>
              <a:t> with the </a:t>
            </a:r>
            <a:r>
              <a:rPr lang="en-US" altLang="en-US" smtClean="0">
                <a:latin typeface="Courier New" pitchFamily="49" charset="0"/>
                <a:cs typeface="Courier New" pitchFamily="49" charset="0"/>
              </a:rPr>
              <a:t>PURGE</a:t>
            </a:r>
            <a:r>
              <a:rPr lang="en-US" altLang="en-US" smtClean="0"/>
              <a:t> clause drops the table and releases the space that is associated with it.</a:t>
            </a:r>
          </a:p>
          <a:p>
            <a:pPr lvl="1" eaLnBrk="1" hangingPunct="1"/>
            <a:endParaRPr lang="en-US" altLang="en-US" smtClean="0"/>
          </a:p>
          <a:p>
            <a:pPr lvl="1" eaLnBrk="1" hangingPunct="1">
              <a:buFont typeface="Arial" charset="0"/>
              <a:buNone/>
            </a:pPr>
            <a:endParaRPr lang="en-US" altLang="en-US" sz="1200"/>
          </a:p>
          <a:p>
            <a:pPr lvl="1" eaLnBrk="1" hangingPunct="1"/>
            <a:r>
              <a:rPr lang="en-US" altLang="en-US" smtClean="0"/>
              <a:t>The </a:t>
            </a:r>
            <a:r>
              <a:rPr lang="en-US" altLang="en-US" smtClean="0">
                <a:latin typeface="Courier New" pitchFamily="49" charset="0"/>
                <a:cs typeface="Courier New" pitchFamily="49" charset="0"/>
              </a:rPr>
              <a:t>CASCADE</a:t>
            </a:r>
            <a:r>
              <a:rPr lang="en-US" altLang="en-US" smtClean="0"/>
              <a:t> </a:t>
            </a:r>
            <a:r>
              <a:rPr lang="en-US" altLang="en-US" smtClean="0">
                <a:latin typeface="Courier New" pitchFamily="49" charset="0"/>
                <a:cs typeface="Courier New" pitchFamily="49" charset="0"/>
              </a:rPr>
              <a:t>CONSTRAINTS</a:t>
            </a:r>
            <a:r>
              <a:rPr lang="en-US" altLang="en-US" smtClean="0"/>
              <a:t> clause drops all referential integrity constraints from the table.</a:t>
            </a:r>
          </a:p>
          <a:p>
            <a:pPr lvl="1" eaLnBrk="1" hangingPunct="1"/>
            <a:endParaRPr lang="en-US" altLang="en-US" smtClean="0"/>
          </a:p>
        </p:txBody>
      </p:sp>
      <p:sp>
        <p:nvSpPr>
          <p:cNvPr id="7" name="Content Placeholder 2"/>
          <p:cNvSpPr txBox="1">
            <a:spLocks/>
          </p:cNvSpPr>
          <p:nvPr/>
        </p:nvSpPr>
        <p:spPr bwMode="gray">
          <a:xfrm>
            <a:off x="2933523" y="2133600"/>
            <a:ext cx="6321778" cy="397907"/>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nchor="ctr">
            <a:spAutoFit/>
          </a:bodyPr>
          <a:lstStyle/>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DROP TABLE </a:t>
            </a:r>
            <a:r>
              <a:rPr lang="en-US" altLang="en-US" b="1" dirty="0" err="1">
                <a:solidFill>
                  <a:schemeClr val="tx1">
                    <a:lumMod val="75000"/>
                  </a:schemeClr>
                </a:solidFill>
                <a:latin typeface="Courier New" panose="02070309020205020404" pitchFamily="49" charset="0"/>
                <a:cs typeface="Arial" panose="020B0604020202020204" pitchFamily="34" charset="0"/>
              </a:rPr>
              <a:t>teach_dept</a:t>
            </a:r>
            <a:r>
              <a:rPr lang="en-US" altLang="en-US" b="1" dirty="0">
                <a:solidFill>
                  <a:schemeClr val="tx1">
                    <a:lumMod val="75000"/>
                  </a:schemeClr>
                </a:solidFill>
                <a:latin typeface="Courier New" panose="02070309020205020404" pitchFamily="49" charset="0"/>
                <a:cs typeface="Arial" panose="020B0604020202020204" pitchFamily="34" charset="0"/>
              </a:rPr>
              <a:t>; </a:t>
            </a:r>
          </a:p>
        </p:txBody>
      </p:sp>
      <p:sp>
        <p:nvSpPr>
          <p:cNvPr id="8" name="Content Placeholder 2"/>
          <p:cNvSpPr txBox="1">
            <a:spLocks/>
          </p:cNvSpPr>
          <p:nvPr/>
        </p:nvSpPr>
        <p:spPr bwMode="gray">
          <a:xfrm>
            <a:off x="2933523" y="3657600"/>
            <a:ext cx="6321778" cy="397907"/>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nchor="ctr">
            <a:spAutoFit/>
          </a:bodyPr>
          <a:lstStyle/>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DROP TABLE </a:t>
            </a:r>
            <a:r>
              <a:rPr lang="en-US" altLang="en-US" b="1" dirty="0" err="1">
                <a:solidFill>
                  <a:schemeClr val="tx1">
                    <a:lumMod val="75000"/>
                  </a:schemeClr>
                </a:solidFill>
                <a:latin typeface="Courier New" panose="02070309020205020404" pitchFamily="49" charset="0"/>
                <a:cs typeface="Arial" panose="020B0604020202020204" pitchFamily="34" charset="0"/>
              </a:rPr>
              <a:t>teach_dept</a:t>
            </a:r>
            <a:r>
              <a:rPr lang="en-US" altLang="en-US" b="1" dirty="0">
                <a:solidFill>
                  <a:schemeClr val="tx1">
                    <a:lumMod val="75000"/>
                  </a:schemeClr>
                </a:solidFill>
                <a:latin typeface="Courier New" panose="02070309020205020404" pitchFamily="49" charset="0"/>
                <a:cs typeface="Arial" panose="020B0604020202020204" pitchFamily="34" charset="0"/>
              </a:rPr>
              <a:t> PURGE; </a:t>
            </a:r>
          </a:p>
        </p:txBody>
      </p:sp>
      <p:sp>
        <p:nvSpPr>
          <p:cNvPr id="9" name="Content Placeholder 2"/>
          <p:cNvSpPr txBox="1">
            <a:spLocks/>
          </p:cNvSpPr>
          <p:nvPr/>
        </p:nvSpPr>
        <p:spPr bwMode="gray">
          <a:xfrm>
            <a:off x="2933523" y="5181601"/>
            <a:ext cx="6321778" cy="397907"/>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nchor="ctr">
            <a:spAutoFit/>
          </a:bodyPr>
          <a:lstStyle/>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DROP TABLE </a:t>
            </a:r>
            <a:r>
              <a:rPr lang="en-US" altLang="en-US" b="1" dirty="0" err="1">
                <a:solidFill>
                  <a:schemeClr val="tx1">
                    <a:lumMod val="75000"/>
                  </a:schemeClr>
                </a:solidFill>
                <a:latin typeface="Courier New" panose="02070309020205020404" pitchFamily="49" charset="0"/>
                <a:cs typeface="Arial" panose="020B0604020202020204" pitchFamily="34" charset="0"/>
              </a:rPr>
              <a:t>teach_dept</a:t>
            </a:r>
            <a:r>
              <a:rPr lang="en-US" altLang="en-US" b="1" dirty="0">
                <a:solidFill>
                  <a:schemeClr val="tx1">
                    <a:lumMod val="75000"/>
                  </a:schemeClr>
                </a:solidFill>
                <a:latin typeface="Courier New" panose="02070309020205020404" pitchFamily="49" charset="0"/>
                <a:cs typeface="Arial" panose="020B0604020202020204" pitchFamily="34" charset="0"/>
              </a:rPr>
              <a:t> CASCADE CONSTRAINTS;</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pPr eaLnBrk="1" hangingPunct="1"/>
            <a:r>
              <a:rPr lang="en-US" altLang="en-US" smtClean="0">
                <a:latin typeface="Courier New" pitchFamily="49" charset="0"/>
                <a:cs typeface="Courier New" pitchFamily="49" charset="0"/>
              </a:rPr>
              <a:t>GRANT</a:t>
            </a:r>
            <a:r>
              <a:rPr lang="en-US" altLang="en-US" smtClean="0"/>
              <a:t> Statement</a:t>
            </a:r>
          </a:p>
        </p:txBody>
      </p:sp>
      <p:sp>
        <p:nvSpPr>
          <p:cNvPr id="28675" name="Content Placeholder 2"/>
          <p:cNvSpPr>
            <a:spLocks noGrp="1"/>
          </p:cNvSpPr>
          <p:nvPr>
            <p:ph idx="1"/>
          </p:nvPr>
        </p:nvSpPr>
        <p:spPr/>
        <p:txBody>
          <a:bodyPr/>
          <a:lstStyle/>
          <a:p>
            <a:pPr lvl="1" eaLnBrk="1" hangingPunct="1"/>
            <a:r>
              <a:rPr lang="en-US" altLang="en-US" smtClean="0"/>
              <a:t>The </a:t>
            </a:r>
            <a:r>
              <a:rPr lang="en-US" altLang="en-US" smtClean="0">
                <a:latin typeface="Courier New" pitchFamily="49" charset="0"/>
                <a:cs typeface="Courier New" pitchFamily="49" charset="0"/>
              </a:rPr>
              <a:t>GRANT</a:t>
            </a:r>
            <a:r>
              <a:rPr lang="en-US" altLang="en-US" smtClean="0"/>
              <a:t> statement assigns the privilege to perform the following operations:</a:t>
            </a:r>
          </a:p>
          <a:p>
            <a:pPr lvl="2" eaLnBrk="1" hangingPunct="1"/>
            <a:r>
              <a:rPr lang="en-US" altLang="en-US" smtClean="0"/>
              <a:t>Insert or delete data.</a:t>
            </a:r>
          </a:p>
          <a:p>
            <a:pPr lvl="2" eaLnBrk="1" hangingPunct="1"/>
            <a:r>
              <a:rPr lang="en-US" altLang="en-US" smtClean="0"/>
              <a:t>Create a foreign key reference to the named table or to a subset of columns from a table.</a:t>
            </a:r>
          </a:p>
          <a:p>
            <a:pPr lvl="2" eaLnBrk="1" hangingPunct="1"/>
            <a:r>
              <a:rPr lang="en-US" altLang="en-US" smtClean="0"/>
              <a:t>Select data, a view, or a subset of columns from a table.</a:t>
            </a:r>
          </a:p>
          <a:p>
            <a:pPr lvl="2" eaLnBrk="1" hangingPunct="1"/>
            <a:r>
              <a:rPr lang="en-US" altLang="en-US" smtClean="0"/>
              <a:t>Create a trigger on a table.</a:t>
            </a:r>
          </a:p>
          <a:p>
            <a:pPr lvl="2" eaLnBrk="1" hangingPunct="1"/>
            <a:r>
              <a:rPr lang="en-US" altLang="en-US" smtClean="0"/>
              <a:t>Execute a specified function or procedure.</a:t>
            </a:r>
          </a:p>
          <a:p>
            <a:pPr lvl="1" eaLnBrk="1" hangingPunct="1"/>
            <a:r>
              <a:rPr lang="en-US" altLang="en-US" smtClean="0"/>
              <a:t>Example:</a:t>
            </a:r>
          </a:p>
        </p:txBody>
      </p:sp>
      <p:sp>
        <p:nvSpPr>
          <p:cNvPr id="6" name="Content Placeholder 2"/>
          <p:cNvSpPr txBox="1">
            <a:spLocks/>
          </p:cNvSpPr>
          <p:nvPr/>
        </p:nvSpPr>
        <p:spPr bwMode="gray">
          <a:xfrm>
            <a:off x="2933523" y="4631092"/>
            <a:ext cx="6321778" cy="397907"/>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nchor="ctr">
            <a:spAutoFit/>
          </a:bodyPr>
          <a:lstStyle/>
          <a:p>
            <a:pPr eaLnBrk="1" hangingPunct="1">
              <a:defRPr/>
            </a:pPr>
            <a:r>
              <a:rPr lang="en-US" altLang="en-US" b="1" dirty="0">
                <a:solidFill>
                  <a:schemeClr val="tx1">
                    <a:lumMod val="75000"/>
                  </a:schemeClr>
                </a:solidFill>
                <a:latin typeface="Courier New" panose="02070309020205020404" pitchFamily="49" charset="0"/>
                <a:cs typeface="Courier New" panose="02070309020205020404" pitchFamily="49" charset="0"/>
              </a:rPr>
              <a:t>GRANT SELECT any table to PUBLIC;</a:t>
            </a:r>
            <a:endParaRPr lang="en-US" altLang="en-US" b="1" i="1" dirty="0">
              <a:solidFill>
                <a:schemeClr val="tx1">
                  <a:lumMod val="75000"/>
                </a:schemeClr>
              </a:solidFill>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rot="10800000">
            <a:off x="9006776" y="1219201"/>
            <a:ext cx="2057400" cy="5181600"/>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sp>
        <p:nvSpPr>
          <p:cNvPr id="30722" name="Title 1"/>
          <p:cNvSpPr>
            <a:spLocks noGrp="1"/>
          </p:cNvSpPr>
          <p:nvPr>
            <p:ph type="title"/>
          </p:nvPr>
        </p:nvSpPr>
        <p:spPr/>
        <p:txBody>
          <a:bodyPr/>
          <a:lstStyle/>
          <a:p>
            <a:pPr eaLnBrk="1" hangingPunct="1"/>
            <a:r>
              <a:rPr lang="en-US" altLang="en-US" smtClean="0"/>
              <a:t>Privilege Types</a:t>
            </a:r>
          </a:p>
        </p:txBody>
      </p:sp>
      <p:sp>
        <p:nvSpPr>
          <p:cNvPr id="30723" name="Content Placeholder 2"/>
          <p:cNvSpPr>
            <a:spLocks noGrp="1"/>
          </p:cNvSpPr>
          <p:nvPr>
            <p:ph idx="1"/>
          </p:nvPr>
        </p:nvSpPr>
        <p:spPr/>
        <p:txBody>
          <a:bodyPr/>
          <a:lstStyle/>
          <a:p>
            <a:pPr eaLnBrk="1" hangingPunct="1"/>
            <a:r>
              <a:rPr lang="en-US" altLang="en-US" dirty="0" smtClean="0">
                <a:latin typeface="Arial" charset="0"/>
              </a:rPr>
              <a:t>Assign the following privileges by using the </a:t>
            </a:r>
            <a:r>
              <a:rPr lang="en-US" altLang="en-US" dirty="0" smtClean="0">
                <a:latin typeface="Courier New" pitchFamily="49" charset="0"/>
                <a:cs typeface="Courier New" pitchFamily="49" charset="0"/>
              </a:rPr>
              <a:t>GRANT</a:t>
            </a:r>
            <a:r>
              <a:rPr lang="en-US" altLang="en-US" dirty="0" smtClean="0">
                <a:latin typeface="Arial" charset="0"/>
              </a:rPr>
              <a:t> statement:</a:t>
            </a:r>
          </a:p>
          <a:p>
            <a:pPr lvl="1" eaLnBrk="1" hangingPunct="1"/>
            <a:r>
              <a:rPr lang="en-US" altLang="en-US" dirty="0" smtClean="0">
                <a:latin typeface="Courier New" pitchFamily="49" charset="0"/>
                <a:cs typeface="Courier New" pitchFamily="49" charset="0"/>
              </a:rPr>
              <a:t>ALL PRIVILEGES</a:t>
            </a:r>
          </a:p>
          <a:p>
            <a:pPr lvl="1" eaLnBrk="1" hangingPunct="1"/>
            <a:r>
              <a:rPr lang="en-US" altLang="en-US" dirty="0" smtClean="0">
                <a:latin typeface="Courier New" pitchFamily="49" charset="0"/>
                <a:cs typeface="Courier New" pitchFamily="49" charset="0"/>
              </a:rPr>
              <a:t>DELETE</a:t>
            </a:r>
          </a:p>
          <a:p>
            <a:pPr lvl="1" eaLnBrk="1" hangingPunct="1"/>
            <a:r>
              <a:rPr lang="en-US" altLang="en-US" dirty="0" smtClean="0">
                <a:latin typeface="Courier New" pitchFamily="49" charset="0"/>
                <a:cs typeface="Courier New" pitchFamily="49" charset="0"/>
              </a:rPr>
              <a:t>INSERT </a:t>
            </a:r>
          </a:p>
          <a:p>
            <a:pPr lvl="1" eaLnBrk="1" hangingPunct="1"/>
            <a:r>
              <a:rPr lang="en-US" altLang="en-US" dirty="0" smtClean="0">
                <a:latin typeface="Courier New" pitchFamily="49" charset="0"/>
                <a:cs typeface="Courier New" pitchFamily="49" charset="0"/>
              </a:rPr>
              <a:t>REFERENCES</a:t>
            </a:r>
          </a:p>
          <a:p>
            <a:pPr lvl="1" eaLnBrk="1" hangingPunct="1"/>
            <a:r>
              <a:rPr lang="en-US" altLang="en-US" dirty="0" smtClean="0">
                <a:latin typeface="Courier New" pitchFamily="49" charset="0"/>
                <a:cs typeface="Courier New" pitchFamily="49" charset="0"/>
              </a:rPr>
              <a:t>SELECT</a:t>
            </a:r>
          </a:p>
          <a:p>
            <a:pPr lvl="1" eaLnBrk="1" hangingPunct="1"/>
            <a:r>
              <a:rPr lang="en-US" altLang="en-US" dirty="0" smtClean="0">
                <a:latin typeface="Courier New" pitchFamily="49" charset="0"/>
                <a:cs typeface="Courier New" pitchFamily="49" charset="0"/>
              </a:rPr>
              <a:t>UPDATE</a:t>
            </a: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80412" y="3731678"/>
            <a:ext cx="3310128" cy="2209090"/>
          </a:xfrm>
          <a:prstGeom prst="ellipse">
            <a:avLst/>
          </a:prstGeom>
          <a:ln w="63500" cap="rnd">
            <a:solidFill>
              <a:schemeClr val="accent5"/>
            </a:solidFill>
          </a:ln>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pPr eaLnBrk="1" hangingPunct="1"/>
            <a:r>
              <a:rPr lang="en-US" altLang="en-US" smtClean="0">
                <a:latin typeface="Courier New" pitchFamily="49" charset="0"/>
                <a:cs typeface="Courier New" pitchFamily="49" charset="0"/>
              </a:rPr>
              <a:t>REVOKE</a:t>
            </a:r>
            <a:r>
              <a:rPr lang="en-US" altLang="en-US" smtClean="0"/>
              <a:t> Statement</a:t>
            </a:r>
          </a:p>
        </p:txBody>
      </p:sp>
      <p:sp>
        <p:nvSpPr>
          <p:cNvPr id="32771" name="Content Placeholder 2"/>
          <p:cNvSpPr>
            <a:spLocks noGrp="1"/>
          </p:cNvSpPr>
          <p:nvPr>
            <p:ph idx="1"/>
          </p:nvPr>
        </p:nvSpPr>
        <p:spPr/>
        <p:txBody>
          <a:bodyPr/>
          <a:lstStyle/>
          <a:p>
            <a:pPr lvl="1" eaLnBrk="1" hangingPunct="1"/>
            <a:r>
              <a:rPr lang="en-US" altLang="en-US" smtClean="0"/>
              <a:t>Use the </a:t>
            </a:r>
            <a:r>
              <a:rPr lang="en-US" altLang="en-US" smtClean="0">
                <a:latin typeface="Courier New" pitchFamily="49" charset="0"/>
                <a:cs typeface="Courier New" pitchFamily="49" charset="0"/>
              </a:rPr>
              <a:t>REVOKE</a:t>
            </a:r>
            <a:r>
              <a:rPr lang="en-US" altLang="en-US" smtClean="0"/>
              <a:t> statement to remove privileges from a user to perform actions on database objects.</a:t>
            </a:r>
          </a:p>
          <a:p>
            <a:pPr lvl="1" eaLnBrk="1" hangingPunct="1"/>
            <a:r>
              <a:rPr lang="en-US" altLang="en-US" smtClean="0"/>
              <a:t>Revoke a </a:t>
            </a:r>
            <a:r>
              <a:rPr lang="en-US" altLang="en-US" i="1" smtClean="0"/>
              <a:t>system privilege</a:t>
            </a:r>
            <a:r>
              <a:rPr lang="en-US" altLang="en-US" smtClean="0"/>
              <a:t> from a user:</a:t>
            </a:r>
          </a:p>
          <a:p>
            <a:pPr lvl="1" eaLnBrk="1" hangingPunct="1">
              <a:buFont typeface="Arial" charset="0"/>
              <a:buNone/>
            </a:pPr>
            <a:endParaRPr lang="en-US" altLang="en-US" smtClean="0"/>
          </a:p>
          <a:p>
            <a:pPr lvl="1" eaLnBrk="1" hangingPunct="1"/>
            <a:endParaRPr lang="en-US" altLang="en-US" smtClean="0"/>
          </a:p>
          <a:p>
            <a:pPr lvl="1" eaLnBrk="1" hangingPunct="1"/>
            <a:r>
              <a:rPr lang="en-US" altLang="en-US" smtClean="0"/>
              <a:t>Revoke a </a:t>
            </a:r>
            <a:r>
              <a:rPr lang="en-US" altLang="en-US" i="1" smtClean="0"/>
              <a:t>role</a:t>
            </a:r>
            <a:r>
              <a:rPr lang="en-US" altLang="en-US" smtClean="0"/>
              <a:t> from a user:</a:t>
            </a:r>
          </a:p>
        </p:txBody>
      </p:sp>
      <p:sp>
        <p:nvSpPr>
          <p:cNvPr id="6" name="Content Placeholder 2"/>
          <p:cNvSpPr txBox="1">
            <a:spLocks/>
          </p:cNvSpPr>
          <p:nvPr/>
        </p:nvSpPr>
        <p:spPr bwMode="gray">
          <a:xfrm>
            <a:off x="2933523" y="2406651"/>
            <a:ext cx="6321778" cy="696337"/>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nchor="ctr">
            <a:spAutoFit/>
          </a:bodyPr>
          <a:lstStyle/>
          <a:p>
            <a:pPr eaLnBrk="1" hangingPunct="1">
              <a:defRPr/>
            </a:pPr>
            <a:r>
              <a:rPr lang="en-US" altLang="en-US" b="1" dirty="0">
                <a:solidFill>
                  <a:schemeClr val="tx1">
                    <a:lumMod val="75000"/>
                  </a:schemeClr>
                </a:solidFill>
                <a:latin typeface="Courier New" panose="02070309020205020404" pitchFamily="49" charset="0"/>
                <a:cs typeface="Courier New" panose="02070309020205020404" pitchFamily="49" charset="0"/>
              </a:rPr>
              <a:t>REVOKE DROP ANY TABLE </a:t>
            </a:r>
          </a:p>
          <a:p>
            <a:pPr eaLnBrk="1" hangingPunct="1">
              <a:defRPr/>
            </a:pPr>
            <a:r>
              <a:rPr lang="en-US" altLang="en-US" b="1" dirty="0">
                <a:solidFill>
                  <a:schemeClr val="tx1">
                    <a:lumMod val="75000"/>
                  </a:schemeClr>
                </a:solidFill>
                <a:latin typeface="Courier New" panose="02070309020205020404" pitchFamily="49" charset="0"/>
                <a:cs typeface="Courier New" panose="02070309020205020404" pitchFamily="49" charset="0"/>
              </a:rPr>
              <a:t>FROM </a:t>
            </a:r>
            <a:r>
              <a:rPr lang="en-US" altLang="en-US" b="1" dirty="0" err="1">
                <a:solidFill>
                  <a:schemeClr val="tx1">
                    <a:lumMod val="75000"/>
                  </a:schemeClr>
                </a:solidFill>
                <a:latin typeface="Courier New" panose="02070309020205020404" pitchFamily="49" charset="0"/>
                <a:cs typeface="Courier New" panose="02070309020205020404" pitchFamily="49" charset="0"/>
              </a:rPr>
              <a:t>hr</a:t>
            </a:r>
            <a:r>
              <a:rPr lang="en-US" altLang="en-US" b="1" dirty="0">
                <a:solidFill>
                  <a:schemeClr val="tx1">
                    <a:lumMod val="75000"/>
                  </a:schemeClr>
                </a:solidFill>
                <a:latin typeface="Courier New" panose="02070309020205020404" pitchFamily="49" charset="0"/>
                <a:cs typeface="Courier New" panose="02070309020205020404" pitchFamily="49" charset="0"/>
              </a:rPr>
              <a:t>;</a:t>
            </a:r>
            <a:endParaRPr lang="en-US" altLang="en-US" b="1" i="1" dirty="0">
              <a:solidFill>
                <a:schemeClr val="tx1">
                  <a:lumMod val="75000"/>
                </a:schemeClr>
              </a:solidFill>
              <a:latin typeface="Courier New" panose="02070309020205020404" pitchFamily="49" charset="0"/>
              <a:cs typeface="Courier New" panose="02070309020205020404" pitchFamily="49" charset="0"/>
            </a:endParaRPr>
          </a:p>
        </p:txBody>
      </p:sp>
      <p:sp>
        <p:nvSpPr>
          <p:cNvPr id="7" name="Content Placeholder 2"/>
          <p:cNvSpPr txBox="1">
            <a:spLocks/>
          </p:cNvSpPr>
          <p:nvPr/>
        </p:nvSpPr>
        <p:spPr bwMode="gray">
          <a:xfrm>
            <a:off x="2933523" y="3875663"/>
            <a:ext cx="6321778" cy="696337"/>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nchor="ctr">
            <a:spAutoFit/>
          </a:bodyPr>
          <a:lstStyle/>
          <a:p>
            <a:pPr eaLnBrk="1" hangingPunct="1">
              <a:defRPr/>
            </a:pPr>
            <a:r>
              <a:rPr lang="en-US" altLang="en-US" b="1" dirty="0">
                <a:solidFill>
                  <a:schemeClr val="tx1">
                    <a:lumMod val="75000"/>
                  </a:schemeClr>
                </a:solidFill>
                <a:latin typeface="Courier New" panose="02070309020205020404" pitchFamily="49" charset="0"/>
                <a:cs typeface="Courier New" panose="02070309020205020404" pitchFamily="49" charset="0"/>
              </a:rPr>
              <a:t>REVOKE </a:t>
            </a:r>
            <a:r>
              <a:rPr lang="en-US" altLang="en-US" b="1" dirty="0" err="1">
                <a:solidFill>
                  <a:schemeClr val="tx1">
                    <a:lumMod val="75000"/>
                  </a:schemeClr>
                </a:solidFill>
                <a:latin typeface="Courier New" panose="02070309020205020404" pitchFamily="49" charset="0"/>
                <a:cs typeface="Courier New" panose="02070309020205020404" pitchFamily="49" charset="0"/>
              </a:rPr>
              <a:t>dw_manager</a:t>
            </a:r>
            <a:r>
              <a:rPr lang="en-US" altLang="en-US" b="1" dirty="0">
                <a:solidFill>
                  <a:schemeClr val="tx1">
                    <a:lumMod val="75000"/>
                  </a:schemeClr>
                </a:solidFill>
                <a:latin typeface="Courier New" panose="02070309020205020404" pitchFamily="49" charset="0"/>
                <a:cs typeface="Courier New" panose="02070309020205020404" pitchFamily="49" charset="0"/>
              </a:rPr>
              <a:t> </a:t>
            </a:r>
          </a:p>
          <a:p>
            <a:pPr eaLnBrk="1" hangingPunct="1">
              <a:defRPr/>
            </a:pPr>
            <a:r>
              <a:rPr lang="en-US" altLang="en-US" b="1" dirty="0">
                <a:solidFill>
                  <a:schemeClr val="tx1">
                    <a:lumMod val="75000"/>
                  </a:schemeClr>
                </a:solidFill>
                <a:latin typeface="Courier New" panose="02070309020205020404" pitchFamily="49" charset="0"/>
                <a:cs typeface="Courier New" panose="02070309020205020404" pitchFamily="49" charset="0"/>
              </a:rPr>
              <a:t>FROM </a:t>
            </a:r>
            <a:r>
              <a:rPr lang="en-US" altLang="en-US" b="1" dirty="0" err="1">
                <a:solidFill>
                  <a:schemeClr val="tx1">
                    <a:lumMod val="75000"/>
                  </a:schemeClr>
                </a:solidFill>
                <a:latin typeface="Courier New" panose="02070309020205020404" pitchFamily="49" charset="0"/>
                <a:cs typeface="Courier New" panose="02070309020205020404" pitchFamily="49" charset="0"/>
              </a:rPr>
              <a:t>sh</a:t>
            </a:r>
            <a:r>
              <a:rPr lang="en-US" altLang="en-US" b="1" dirty="0">
                <a:solidFill>
                  <a:schemeClr val="tx1">
                    <a:lumMod val="75000"/>
                  </a:schemeClr>
                </a:solidFill>
                <a:latin typeface="Courier New" panose="02070309020205020404" pitchFamily="49" charset="0"/>
                <a:cs typeface="Courier New" panose="02070309020205020404" pitchFamily="49" charset="0"/>
              </a:rPr>
              <a:t>;</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pPr eaLnBrk="1" hangingPunct="1"/>
            <a:r>
              <a:rPr lang="en-US" altLang="en-US" smtClean="0">
                <a:latin typeface="Courier New" pitchFamily="49" charset="0"/>
                <a:cs typeface="Courier New" pitchFamily="49" charset="0"/>
              </a:rPr>
              <a:t>TRUNCATE</a:t>
            </a:r>
            <a:r>
              <a:rPr lang="en-US" altLang="en-US" smtClean="0"/>
              <a:t> </a:t>
            </a:r>
            <a:r>
              <a:rPr lang="en-US" altLang="en-US" smtClean="0">
                <a:latin typeface="Courier New" pitchFamily="49" charset="0"/>
                <a:cs typeface="Courier New" pitchFamily="49" charset="0"/>
              </a:rPr>
              <a:t>TABLE</a:t>
            </a:r>
            <a:r>
              <a:rPr lang="en-US" altLang="en-US" smtClean="0"/>
              <a:t> Statement</a:t>
            </a:r>
          </a:p>
        </p:txBody>
      </p:sp>
      <p:sp>
        <p:nvSpPr>
          <p:cNvPr id="34819" name="Content Placeholder 2"/>
          <p:cNvSpPr>
            <a:spLocks noGrp="1"/>
          </p:cNvSpPr>
          <p:nvPr>
            <p:ph idx="1"/>
          </p:nvPr>
        </p:nvSpPr>
        <p:spPr/>
        <p:txBody>
          <a:bodyPr/>
          <a:lstStyle/>
          <a:p>
            <a:pPr lvl="1" eaLnBrk="1" hangingPunct="1"/>
            <a:r>
              <a:rPr lang="en-US" altLang="en-US" smtClean="0"/>
              <a:t>Use the </a:t>
            </a:r>
            <a:r>
              <a:rPr lang="en-US" altLang="en-US" smtClean="0">
                <a:latin typeface="Courier New" pitchFamily="49" charset="0"/>
                <a:cs typeface="Courier New" pitchFamily="49" charset="0"/>
              </a:rPr>
              <a:t>TRUNCATE</a:t>
            </a:r>
            <a:r>
              <a:rPr lang="en-US" altLang="en-US" smtClean="0"/>
              <a:t> </a:t>
            </a:r>
            <a:r>
              <a:rPr lang="en-US" altLang="en-US" smtClean="0">
                <a:latin typeface="Courier New" pitchFamily="49" charset="0"/>
                <a:cs typeface="Courier New" pitchFamily="49" charset="0"/>
              </a:rPr>
              <a:t>TABLE</a:t>
            </a:r>
            <a:r>
              <a:rPr lang="en-US" altLang="en-US" smtClean="0">
                <a:cs typeface="Arial" charset="0"/>
              </a:rPr>
              <a:t> </a:t>
            </a:r>
            <a:r>
              <a:rPr lang="en-US" altLang="en-US" smtClean="0"/>
              <a:t>statement to remove all the rows from a table.</a:t>
            </a:r>
          </a:p>
          <a:p>
            <a:pPr lvl="1" eaLnBrk="1" hangingPunct="1"/>
            <a:r>
              <a:rPr lang="en-US" altLang="en-US" smtClean="0"/>
              <a:t>Example:</a:t>
            </a:r>
          </a:p>
          <a:p>
            <a:pPr lvl="1" eaLnBrk="1" hangingPunct="1">
              <a:buFont typeface="Arial" charset="0"/>
              <a:buNone/>
            </a:pPr>
            <a:endParaRPr lang="en-US" altLang="en-US" smtClean="0"/>
          </a:p>
          <a:p>
            <a:pPr lvl="1" eaLnBrk="1" hangingPunct="1"/>
            <a:endParaRPr lang="en-US" altLang="en-US" smtClean="0"/>
          </a:p>
          <a:p>
            <a:pPr lvl="1" eaLnBrk="1" hangingPunct="1"/>
            <a:r>
              <a:rPr lang="en-US" altLang="en-US" smtClean="0"/>
              <a:t>By default, Oracle Database performs the following tasks:</a:t>
            </a:r>
          </a:p>
          <a:p>
            <a:pPr lvl="2" eaLnBrk="1" hangingPunct="1"/>
            <a:r>
              <a:rPr lang="en-US" altLang="en-US" smtClean="0"/>
              <a:t>De-allocates space used by the removed rows</a:t>
            </a:r>
          </a:p>
          <a:p>
            <a:pPr lvl="2" eaLnBrk="1" hangingPunct="1"/>
            <a:r>
              <a:rPr lang="en-US" altLang="en-US" smtClean="0"/>
              <a:t>Sets the </a:t>
            </a:r>
            <a:r>
              <a:rPr lang="en-US" altLang="en-US" smtClean="0">
                <a:latin typeface="Courier New" pitchFamily="49" charset="0"/>
                <a:cs typeface="Courier New" pitchFamily="49" charset="0"/>
              </a:rPr>
              <a:t>NEXT</a:t>
            </a:r>
            <a:r>
              <a:rPr lang="en-US" altLang="en-US" smtClean="0"/>
              <a:t> storage parameter to the size of the last extent removed from the segment by the truncation process</a:t>
            </a:r>
          </a:p>
        </p:txBody>
      </p:sp>
      <p:sp>
        <p:nvSpPr>
          <p:cNvPr id="5" name="Content Placeholder 2"/>
          <p:cNvSpPr txBox="1">
            <a:spLocks/>
          </p:cNvSpPr>
          <p:nvPr/>
        </p:nvSpPr>
        <p:spPr bwMode="gray">
          <a:xfrm>
            <a:off x="2933523" y="2209800"/>
            <a:ext cx="6321778" cy="397907"/>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nchor="ctr">
            <a:spAutoFit/>
          </a:bodyPr>
          <a:lstStyle/>
          <a:p>
            <a:pPr eaLnBrk="1" hangingPunct="1">
              <a:defRPr/>
            </a:pPr>
            <a:r>
              <a:rPr lang="en-US" altLang="en-US" b="1" dirty="0">
                <a:solidFill>
                  <a:schemeClr val="tx1">
                    <a:lumMod val="75000"/>
                  </a:schemeClr>
                </a:solidFill>
                <a:latin typeface="Courier New" panose="02070309020205020404" pitchFamily="49" charset="0"/>
                <a:cs typeface="Courier New" panose="02070309020205020404" pitchFamily="49" charset="0"/>
              </a:rPr>
              <a:t>TRUNCATE TABLE </a:t>
            </a:r>
            <a:r>
              <a:rPr lang="en-US" altLang="en-US" b="1" dirty="0" err="1">
                <a:solidFill>
                  <a:schemeClr val="tx1">
                    <a:lumMod val="75000"/>
                  </a:schemeClr>
                </a:solidFill>
                <a:latin typeface="Courier New" panose="02070309020205020404" pitchFamily="49" charset="0"/>
                <a:cs typeface="Courier New" panose="02070309020205020404" pitchFamily="49" charset="0"/>
              </a:rPr>
              <a:t>employees_demo</a:t>
            </a:r>
            <a:r>
              <a:rPr lang="en-US" altLang="en-US" b="1" dirty="0">
                <a:solidFill>
                  <a:schemeClr val="tx1">
                    <a:lumMod val="75000"/>
                  </a:schemeClr>
                </a:solidFill>
                <a:latin typeface="Courier New" panose="02070309020205020404" pitchFamily="49" charset="0"/>
                <a:cs typeface="Courier New" panose="02070309020205020404" pitchFamily="49" charset="0"/>
              </a:rPr>
              <a:t>;</a:t>
            </a:r>
            <a:endParaRPr lang="en-US" altLang="en-US" b="1" i="1" dirty="0">
              <a:solidFill>
                <a:schemeClr val="tx1">
                  <a:lumMod val="75000"/>
                </a:schemeClr>
              </a:solidFill>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bwMode="auto">
          <a:xfrm>
            <a:off x="176193" y="4403780"/>
            <a:ext cx="7872002" cy="1223433"/>
          </a:xfrm>
          <a:prstGeom prst="rect">
            <a:avLst/>
          </a:prstGeom>
          <a:gradFill flip="none" rotWithShape="1">
            <a:gsLst>
              <a:gs pos="0">
                <a:srgbClr val="DCE3E4"/>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21899" tIns="60949" rIns="121899" bIns="60949"/>
          <a:lstStyle/>
          <a:p>
            <a:pPr algn="ctr" defTabSz="304747">
              <a:spcBef>
                <a:spcPct val="20000"/>
              </a:spcBef>
              <a:buClr>
                <a:srgbClr val="FF0000"/>
              </a:buClr>
              <a:defRPr/>
            </a:pPr>
            <a:endParaRPr lang="en-US" dirty="0">
              <a:latin typeface="Arial" pitchFamily="34" charset="0"/>
            </a:endParaRPr>
          </a:p>
        </p:txBody>
      </p:sp>
      <p:sp>
        <p:nvSpPr>
          <p:cNvPr id="36866" name="Title 1"/>
          <p:cNvSpPr>
            <a:spLocks noGrp="1"/>
          </p:cNvSpPr>
          <p:nvPr>
            <p:ph type="title"/>
          </p:nvPr>
        </p:nvSpPr>
        <p:spPr/>
        <p:txBody>
          <a:bodyPr/>
          <a:lstStyle/>
          <a:p>
            <a:pPr eaLnBrk="1" hangingPunct="1"/>
            <a:r>
              <a:rPr lang="en-US" altLang="en-US" smtClean="0"/>
              <a:t>Data Manipulation Language</a:t>
            </a:r>
          </a:p>
        </p:txBody>
      </p:sp>
      <p:sp>
        <p:nvSpPr>
          <p:cNvPr id="36867" name="Content Placeholder 2"/>
          <p:cNvSpPr>
            <a:spLocks noGrp="1"/>
          </p:cNvSpPr>
          <p:nvPr>
            <p:ph idx="1"/>
          </p:nvPr>
        </p:nvSpPr>
        <p:spPr/>
        <p:txBody>
          <a:bodyPr/>
          <a:lstStyle/>
          <a:p>
            <a:pPr lvl="1" eaLnBrk="1" hangingPunct="1"/>
            <a:r>
              <a:rPr lang="en-US" altLang="en-US" smtClean="0"/>
              <a:t>DML statements query or manipulate data in the existing schema objects.</a:t>
            </a:r>
          </a:p>
          <a:p>
            <a:pPr lvl="1" eaLnBrk="1" hangingPunct="1"/>
            <a:r>
              <a:rPr lang="en-US" altLang="en-US" smtClean="0"/>
              <a:t>A DML statement is executed when:</a:t>
            </a:r>
          </a:p>
          <a:p>
            <a:pPr lvl="2" eaLnBrk="1" hangingPunct="1"/>
            <a:r>
              <a:rPr lang="en-US" altLang="en-US" smtClean="0"/>
              <a:t>New rows are added to a table by using the </a:t>
            </a:r>
            <a:r>
              <a:rPr lang="en-US" altLang="en-US" smtClean="0">
                <a:latin typeface="Courier New" pitchFamily="49" charset="0"/>
                <a:cs typeface="Courier New" pitchFamily="49" charset="0"/>
              </a:rPr>
              <a:t>INSERT</a:t>
            </a:r>
            <a:r>
              <a:rPr lang="en-US" altLang="en-US" smtClean="0"/>
              <a:t> statement</a:t>
            </a:r>
          </a:p>
          <a:p>
            <a:pPr lvl="2" eaLnBrk="1" hangingPunct="1"/>
            <a:r>
              <a:rPr lang="en-US" altLang="en-US" smtClean="0"/>
              <a:t>Existing rows in a table are modified using the </a:t>
            </a:r>
            <a:r>
              <a:rPr lang="en-US" altLang="en-US" smtClean="0">
                <a:latin typeface="Courier New" pitchFamily="49" charset="0"/>
                <a:cs typeface="Courier New" pitchFamily="49" charset="0"/>
              </a:rPr>
              <a:t>UPDATE</a:t>
            </a:r>
            <a:r>
              <a:rPr lang="en-US" altLang="en-US" smtClean="0"/>
              <a:t> statement</a:t>
            </a:r>
          </a:p>
          <a:p>
            <a:pPr lvl="2" eaLnBrk="1" hangingPunct="1"/>
            <a:r>
              <a:rPr lang="en-US" altLang="en-US" smtClean="0"/>
              <a:t>Existing rows are deleted from a table by using the </a:t>
            </a:r>
            <a:r>
              <a:rPr lang="en-US" altLang="en-US" smtClean="0">
                <a:latin typeface="Courier New" pitchFamily="49" charset="0"/>
                <a:cs typeface="Courier New" pitchFamily="49" charset="0"/>
              </a:rPr>
              <a:t>DELETE</a:t>
            </a:r>
            <a:r>
              <a:rPr lang="en-US" altLang="en-US" smtClean="0"/>
              <a:t> statement</a:t>
            </a:r>
          </a:p>
          <a:p>
            <a:pPr lvl="1" eaLnBrk="1" hangingPunct="1"/>
            <a:r>
              <a:rPr lang="en-US" altLang="en-US" smtClean="0"/>
              <a:t>A </a:t>
            </a:r>
            <a:r>
              <a:rPr lang="en-US" altLang="en-US" i="1" smtClean="0"/>
              <a:t>transaction</a:t>
            </a:r>
            <a:r>
              <a:rPr lang="en-US" altLang="en-US" smtClean="0"/>
              <a:t> consists of a collection of DML statements that form a logical unit of work.</a:t>
            </a:r>
          </a:p>
        </p:txBody>
      </p:sp>
      <p:sp>
        <p:nvSpPr>
          <p:cNvPr id="36868" name="Arc 4"/>
          <p:cNvSpPr>
            <a:spLocks/>
          </p:cNvSpPr>
          <p:nvPr/>
        </p:nvSpPr>
        <p:spPr bwMode="ltGray">
          <a:xfrm>
            <a:off x="6907212" y="1"/>
            <a:ext cx="211138" cy="225425"/>
          </a:xfrm>
          <a:custGeom>
            <a:avLst/>
            <a:gdLst>
              <a:gd name="T0" fmla="*/ 2147483646 w 21600"/>
              <a:gd name="T1" fmla="*/ 2147483646 h 21600"/>
              <a:gd name="T2" fmla="*/ 0 w 21600"/>
              <a:gd name="T3" fmla="*/ 0 h 21600"/>
              <a:gd name="T4" fmla="*/ 2147483646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w="9525" cap="rnd">
            <a:noFill/>
            <a:round/>
            <a:headEnd type="none" w="sm" len="sm"/>
            <a:tailEnd type="none" w="sm" len="sm"/>
          </a:ln>
        </p:spPr>
        <p:txBody>
          <a:bodyPr/>
          <a:lstStyle/>
          <a:p>
            <a:endParaRPr lang="en-US"/>
          </a:p>
        </p:txBody>
      </p:sp>
      <p:grpSp>
        <p:nvGrpSpPr>
          <p:cNvPr id="4" name="Group 3"/>
          <p:cNvGrpSpPr>
            <a:grpSpLocks noChangeAspect="1"/>
          </p:cNvGrpSpPr>
          <p:nvPr/>
        </p:nvGrpSpPr>
        <p:grpSpPr>
          <a:xfrm>
            <a:off x="8555954" y="3911600"/>
            <a:ext cx="2926080" cy="2207792"/>
            <a:chOff x="8795381" y="3896262"/>
            <a:chExt cx="3047245" cy="2299213"/>
          </a:xfrm>
        </p:grpSpPr>
        <p:sp>
          <p:nvSpPr>
            <p:cNvPr id="5" name="Oval 4"/>
            <p:cNvSpPr/>
            <p:nvPr/>
          </p:nvSpPr>
          <p:spPr bwMode="auto">
            <a:xfrm>
              <a:off x="9043983" y="3896262"/>
              <a:ext cx="2299213" cy="2299213"/>
            </a:xfrm>
            <a:prstGeom prst="ellipse">
              <a:avLst/>
            </a:prstGeom>
            <a:gradFill flip="none" rotWithShape="1">
              <a:gsLst>
                <a:gs pos="0">
                  <a:schemeClr val="bg1">
                    <a:lumMod val="95000"/>
                  </a:schemeClr>
                </a:gs>
                <a:gs pos="100000">
                  <a:schemeClr val="bg1"/>
                </a:gs>
              </a:gsLst>
              <a:lin ang="10800000" scaled="1"/>
              <a:tileRect/>
            </a:gradFill>
            <a:ln w="28575" cap="flat" cmpd="sng" algn="ctr">
              <a:solidFill>
                <a:schemeClr val="bg1"/>
              </a:solidFill>
              <a:prstDash val="solid"/>
              <a:round/>
              <a:headEnd type="none" w="sm" len="sm"/>
              <a:tailEnd type="none" w="sm" len="sm"/>
            </a:ln>
            <a:effectLst>
              <a:outerShdw blurRad="50800" dist="38100" sx="99000" sy="99000" algn="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9" name="Freeform 8"/>
            <p:cNvSpPr/>
            <p:nvPr/>
          </p:nvSpPr>
          <p:spPr bwMode="auto">
            <a:xfrm rot="3096051" flipH="1">
              <a:off x="10022432" y="4692745"/>
              <a:ext cx="1351167" cy="996515"/>
            </a:xfrm>
            <a:custGeom>
              <a:avLst/>
              <a:gdLst>
                <a:gd name="connsiteX0" fmla="*/ 0 w 1909823"/>
                <a:gd name="connsiteY0" fmla="*/ 1226917 h 2303362"/>
                <a:gd name="connsiteX1" fmla="*/ 1365813 w 1909823"/>
                <a:gd name="connsiteY1" fmla="*/ 0 h 2303362"/>
                <a:gd name="connsiteX2" fmla="*/ 1909823 w 1909823"/>
                <a:gd name="connsiteY2" fmla="*/ 2303362 h 2303362"/>
                <a:gd name="connsiteX3" fmla="*/ 0 w 1909823"/>
                <a:gd name="connsiteY3" fmla="*/ 1226917 h 2303362"/>
                <a:gd name="connsiteX0" fmla="*/ 0 w 1909823"/>
                <a:gd name="connsiteY0" fmla="*/ 604537 h 1680982"/>
                <a:gd name="connsiteX1" fmla="*/ 835515 w 1909823"/>
                <a:gd name="connsiteY1" fmla="*/ 0 h 1680982"/>
                <a:gd name="connsiteX2" fmla="*/ 1909823 w 1909823"/>
                <a:gd name="connsiteY2" fmla="*/ 1680982 h 1680982"/>
                <a:gd name="connsiteX3" fmla="*/ 0 w 1909823"/>
                <a:gd name="connsiteY3" fmla="*/ 604537 h 1680982"/>
                <a:gd name="connsiteX0" fmla="*/ 0 w 1448695"/>
                <a:gd name="connsiteY0" fmla="*/ 316399 h 1680982"/>
                <a:gd name="connsiteX1" fmla="*/ 374387 w 1448695"/>
                <a:gd name="connsiteY1" fmla="*/ 0 h 1680982"/>
                <a:gd name="connsiteX2" fmla="*/ 1448695 w 1448695"/>
                <a:gd name="connsiteY2" fmla="*/ 1680982 h 1680982"/>
                <a:gd name="connsiteX3" fmla="*/ 0 w 1448695"/>
                <a:gd name="connsiteY3" fmla="*/ 316399 h 1680982"/>
                <a:gd name="connsiteX0" fmla="*/ 0 w 1621618"/>
                <a:gd name="connsiteY0" fmla="*/ 316399 h 1000974"/>
                <a:gd name="connsiteX1" fmla="*/ 374387 w 1621618"/>
                <a:gd name="connsiteY1" fmla="*/ 0 h 1000974"/>
                <a:gd name="connsiteX2" fmla="*/ 1621618 w 1621618"/>
                <a:gd name="connsiteY2" fmla="*/ 1000974 h 1000974"/>
                <a:gd name="connsiteX3" fmla="*/ 0 w 1621618"/>
                <a:gd name="connsiteY3" fmla="*/ 316399 h 1000974"/>
                <a:gd name="connsiteX0" fmla="*/ 0 w 1621618"/>
                <a:gd name="connsiteY0" fmla="*/ 420129 h 1104704"/>
                <a:gd name="connsiteX1" fmla="*/ 408972 w 1621618"/>
                <a:gd name="connsiteY1" fmla="*/ 0 h 1104704"/>
                <a:gd name="connsiteX2" fmla="*/ 1621618 w 1621618"/>
                <a:gd name="connsiteY2" fmla="*/ 1104704 h 1104704"/>
                <a:gd name="connsiteX3" fmla="*/ 0 w 1621618"/>
                <a:gd name="connsiteY3" fmla="*/ 420129 h 1104704"/>
                <a:gd name="connsiteX0" fmla="*/ 0 w 1506336"/>
                <a:gd name="connsiteY0" fmla="*/ 512333 h 1104704"/>
                <a:gd name="connsiteX1" fmla="*/ 293690 w 1506336"/>
                <a:gd name="connsiteY1" fmla="*/ 0 h 1104704"/>
                <a:gd name="connsiteX2" fmla="*/ 1506336 w 1506336"/>
                <a:gd name="connsiteY2" fmla="*/ 1104704 h 1104704"/>
                <a:gd name="connsiteX3" fmla="*/ 0 w 1506336"/>
                <a:gd name="connsiteY3" fmla="*/ 512333 h 1104704"/>
                <a:gd name="connsiteX0" fmla="*/ 0 w 1506336"/>
                <a:gd name="connsiteY0" fmla="*/ 310796 h 903167"/>
                <a:gd name="connsiteX1" fmla="*/ 360373 w 1506336"/>
                <a:gd name="connsiteY1" fmla="*/ 0 h 903167"/>
                <a:gd name="connsiteX2" fmla="*/ 1506336 w 1506336"/>
                <a:gd name="connsiteY2" fmla="*/ 903167 h 903167"/>
                <a:gd name="connsiteX3" fmla="*/ 0 w 1506336"/>
                <a:gd name="connsiteY3" fmla="*/ 310796 h 903167"/>
                <a:gd name="connsiteX0" fmla="*/ 0 w 1529205"/>
                <a:gd name="connsiteY0" fmla="*/ 328917 h 903167"/>
                <a:gd name="connsiteX1" fmla="*/ 383242 w 1529205"/>
                <a:gd name="connsiteY1" fmla="*/ 0 h 903167"/>
                <a:gd name="connsiteX2" fmla="*/ 1529205 w 1529205"/>
                <a:gd name="connsiteY2" fmla="*/ 903167 h 903167"/>
                <a:gd name="connsiteX3" fmla="*/ 0 w 1529205"/>
                <a:gd name="connsiteY3" fmla="*/ 328917 h 903167"/>
                <a:gd name="connsiteX0" fmla="*/ 0 w 1379813"/>
                <a:gd name="connsiteY0" fmla="*/ 328917 h 1017407"/>
                <a:gd name="connsiteX1" fmla="*/ 383242 w 1379813"/>
                <a:gd name="connsiteY1" fmla="*/ 0 h 1017407"/>
                <a:gd name="connsiteX2" fmla="*/ 1379813 w 1379813"/>
                <a:gd name="connsiteY2" fmla="*/ 1017407 h 1017407"/>
                <a:gd name="connsiteX3" fmla="*/ 0 w 1379813"/>
                <a:gd name="connsiteY3" fmla="*/ 328917 h 1017407"/>
              </a:gdLst>
              <a:ahLst/>
              <a:cxnLst>
                <a:cxn ang="0">
                  <a:pos x="connsiteX0" y="connsiteY0"/>
                </a:cxn>
                <a:cxn ang="0">
                  <a:pos x="connsiteX1" y="connsiteY1"/>
                </a:cxn>
                <a:cxn ang="0">
                  <a:pos x="connsiteX2" y="connsiteY2"/>
                </a:cxn>
                <a:cxn ang="0">
                  <a:pos x="connsiteX3" y="connsiteY3"/>
                </a:cxn>
              </a:cxnLst>
              <a:rect l="l" t="t" r="r" b="b"/>
              <a:pathLst>
                <a:path w="1379813" h="1017407">
                  <a:moveTo>
                    <a:pt x="0" y="328917"/>
                  </a:moveTo>
                  <a:lnTo>
                    <a:pt x="383242" y="0"/>
                  </a:lnTo>
                  <a:lnTo>
                    <a:pt x="1379813" y="1017407"/>
                  </a:lnTo>
                  <a:lnTo>
                    <a:pt x="0" y="328917"/>
                  </a:lnTo>
                  <a:close/>
                </a:path>
              </a:pathLst>
            </a:custGeom>
            <a:gradFill flip="none" rotWithShape="1">
              <a:gsLst>
                <a:gs pos="0">
                  <a:srgbClr val="5DD5FF"/>
                </a:gs>
                <a:gs pos="100000">
                  <a:schemeClr val="bg1"/>
                </a:gs>
              </a:gsLst>
              <a:lin ang="2700000" scaled="1"/>
              <a:tileRect/>
            </a:gradFill>
            <a:ln w="28575" cap="flat" cmpd="sng" algn="ctr">
              <a:noFill/>
              <a:prstDash val="solid"/>
              <a:round/>
              <a:headEnd type="none" w="sm" len="sm"/>
              <a:tailEnd type="none" w="sm" len="sm"/>
            </a:ln>
            <a:effectLst/>
          </p:spPr>
          <p:txBody>
            <a:bodyPr anchor="ctr"/>
            <a:lstStyle/>
            <a:p>
              <a:pPr marL="225425" marR="0" indent="-168275" defTabSz="228600" eaLnBrk="1" latinLnBrk="0" hangingPunct="1">
                <a:lnSpc>
                  <a:spcPct val="100000"/>
                </a:lnSpc>
                <a:spcBef>
                  <a:spcPct val="20000"/>
                </a:spcBef>
                <a:buClr>
                  <a:srgbClr val="FF0000"/>
                </a:buClr>
                <a:buSzPct val="110000"/>
                <a:buFont typeface="Arial" pitchFamily="34" charset="0"/>
                <a:buChar char="•"/>
                <a:tabLst/>
                <a:defRPr/>
              </a:pPr>
              <a:endParaRPr lang="en-US" sz="1600" b="1" smtClean="0">
                <a:solidFill>
                  <a:schemeClr val="tx1">
                    <a:lumMod val="65000"/>
                    <a:lumOff val="35000"/>
                  </a:schemeClr>
                </a:solidFill>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10843764" y="4900246"/>
              <a:ext cx="998862" cy="790640"/>
            </a:xfrm>
            <a:prstGeom prst="rect">
              <a:avLst/>
            </a:prstGeom>
          </p:spPr>
        </p:pic>
        <p:sp>
          <p:nvSpPr>
            <p:cNvPr id="10" name="Freeform 9"/>
            <p:cNvSpPr/>
            <p:nvPr/>
          </p:nvSpPr>
          <p:spPr bwMode="auto">
            <a:xfrm rot="14033562" flipH="1">
              <a:off x="8878969" y="4063101"/>
              <a:ext cx="1242557" cy="912408"/>
            </a:xfrm>
            <a:custGeom>
              <a:avLst/>
              <a:gdLst>
                <a:gd name="connsiteX0" fmla="*/ 0 w 1909823"/>
                <a:gd name="connsiteY0" fmla="*/ 1226917 h 2303362"/>
                <a:gd name="connsiteX1" fmla="*/ 1365813 w 1909823"/>
                <a:gd name="connsiteY1" fmla="*/ 0 h 2303362"/>
                <a:gd name="connsiteX2" fmla="*/ 1909823 w 1909823"/>
                <a:gd name="connsiteY2" fmla="*/ 2303362 h 2303362"/>
                <a:gd name="connsiteX3" fmla="*/ 0 w 1909823"/>
                <a:gd name="connsiteY3" fmla="*/ 1226917 h 2303362"/>
                <a:gd name="connsiteX0" fmla="*/ 0 w 1909823"/>
                <a:gd name="connsiteY0" fmla="*/ 604537 h 1680982"/>
                <a:gd name="connsiteX1" fmla="*/ 835515 w 1909823"/>
                <a:gd name="connsiteY1" fmla="*/ 0 h 1680982"/>
                <a:gd name="connsiteX2" fmla="*/ 1909823 w 1909823"/>
                <a:gd name="connsiteY2" fmla="*/ 1680982 h 1680982"/>
                <a:gd name="connsiteX3" fmla="*/ 0 w 1909823"/>
                <a:gd name="connsiteY3" fmla="*/ 604537 h 1680982"/>
                <a:gd name="connsiteX0" fmla="*/ 0 w 1448695"/>
                <a:gd name="connsiteY0" fmla="*/ 316399 h 1680982"/>
                <a:gd name="connsiteX1" fmla="*/ 374387 w 1448695"/>
                <a:gd name="connsiteY1" fmla="*/ 0 h 1680982"/>
                <a:gd name="connsiteX2" fmla="*/ 1448695 w 1448695"/>
                <a:gd name="connsiteY2" fmla="*/ 1680982 h 1680982"/>
                <a:gd name="connsiteX3" fmla="*/ 0 w 1448695"/>
                <a:gd name="connsiteY3" fmla="*/ 316399 h 1680982"/>
                <a:gd name="connsiteX0" fmla="*/ 0 w 1621618"/>
                <a:gd name="connsiteY0" fmla="*/ 316399 h 1000974"/>
                <a:gd name="connsiteX1" fmla="*/ 374387 w 1621618"/>
                <a:gd name="connsiteY1" fmla="*/ 0 h 1000974"/>
                <a:gd name="connsiteX2" fmla="*/ 1621618 w 1621618"/>
                <a:gd name="connsiteY2" fmla="*/ 1000974 h 1000974"/>
                <a:gd name="connsiteX3" fmla="*/ 0 w 1621618"/>
                <a:gd name="connsiteY3" fmla="*/ 316399 h 1000974"/>
                <a:gd name="connsiteX0" fmla="*/ 0 w 1621618"/>
                <a:gd name="connsiteY0" fmla="*/ 420129 h 1104704"/>
                <a:gd name="connsiteX1" fmla="*/ 408972 w 1621618"/>
                <a:gd name="connsiteY1" fmla="*/ 0 h 1104704"/>
                <a:gd name="connsiteX2" fmla="*/ 1621618 w 1621618"/>
                <a:gd name="connsiteY2" fmla="*/ 1104704 h 1104704"/>
                <a:gd name="connsiteX3" fmla="*/ 0 w 1621618"/>
                <a:gd name="connsiteY3" fmla="*/ 420129 h 1104704"/>
                <a:gd name="connsiteX0" fmla="*/ 0 w 1506336"/>
                <a:gd name="connsiteY0" fmla="*/ 512333 h 1104704"/>
                <a:gd name="connsiteX1" fmla="*/ 293690 w 1506336"/>
                <a:gd name="connsiteY1" fmla="*/ 0 h 1104704"/>
                <a:gd name="connsiteX2" fmla="*/ 1506336 w 1506336"/>
                <a:gd name="connsiteY2" fmla="*/ 1104704 h 1104704"/>
                <a:gd name="connsiteX3" fmla="*/ 0 w 1506336"/>
                <a:gd name="connsiteY3" fmla="*/ 512333 h 1104704"/>
                <a:gd name="connsiteX0" fmla="*/ 0 w 1506336"/>
                <a:gd name="connsiteY0" fmla="*/ 310796 h 903167"/>
                <a:gd name="connsiteX1" fmla="*/ 360373 w 1506336"/>
                <a:gd name="connsiteY1" fmla="*/ 0 h 903167"/>
                <a:gd name="connsiteX2" fmla="*/ 1506336 w 1506336"/>
                <a:gd name="connsiteY2" fmla="*/ 903167 h 903167"/>
                <a:gd name="connsiteX3" fmla="*/ 0 w 1506336"/>
                <a:gd name="connsiteY3" fmla="*/ 310796 h 903167"/>
                <a:gd name="connsiteX0" fmla="*/ 0 w 1529205"/>
                <a:gd name="connsiteY0" fmla="*/ 328917 h 903167"/>
                <a:gd name="connsiteX1" fmla="*/ 383242 w 1529205"/>
                <a:gd name="connsiteY1" fmla="*/ 0 h 903167"/>
                <a:gd name="connsiteX2" fmla="*/ 1529205 w 1529205"/>
                <a:gd name="connsiteY2" fmla="*/ 903167 h 903167"/>
                <a:gd name="connsiteX3" fmla="*/ 0 w 1529205"/>
                <a:gd name="connsiteY3" fmla="*/ 328917 h 903167"/>
                <a:gd name="connsiteX0" fmla="*/ 0 w 1379813"/>
                <a:gd name="connsiteY0" fmla="*/ 328917 h 1017407"/>
                <a:gd name="connsiteX1" fmla="*/ 383242 w 1379813"/>
                <a:gd name="connsiteY1" fmla="*/ 0 h 1017407"/>
                <a:gd name="connsiteX2" fmla="*/ 1379813 w 1379813"/>
                <a:gd name="connsiteY2" fmla="*/ 1017407 h 1017407"/>
                <a:gd name="connsiteX3" fmla="*/ 0 w 1379813"/>
                <a:gd name="connsiteY3" fmla="*/ 328917 h 1017407"/>
                <a:gd name="connsiteX0" fmla="*/ 0 w 1379813"/>
                <a:gd name="connsiteY0" fmla="*/ 267203 h 955693"/>
                <a:gd name="connsiteX1" fmla="*/ 392148 w 1379813"/>
                <a:gd name="connsiteY1" fmla="*/ 0 h 955693"/>
                <a:gd name="connsiteX2" fmla="*/ 1379813 w 1379813"/>
                <a:gd name="connsiteY2" fmla="*/ 955693 h 955693"/>
                <a:gd name="connsiteX3" fmla="*/ 0 w 1379813"/>
                <a:gd name="connsiteY3" fmla="*/ 267203 h 955693"/>
                <a:gd name="connsiteX0" fmla="*/ 0 w 1378827"/>
                <a:gd name="connsiteY0" fmla="*/ 290557 h 955693"/>
                <a:gd name="connsiteX1" fmla="*/ 391162 w 1378827"/>
                <a:gd name="connsiteY1" fmla="*/ 0 h 955693"/>
                <a:gd name="connsiteX2" fmla="*/ 1378827 w 1378827"/>
                <a:gd name="connsiteY2" fmla="*/ 955693 h 955693"/>
                <a:gd name="connsiteX3" fmla="*/ 0 w 1378827"/>
                <a:gd name="connsiteY3" fmla="*/ 290557 h 955693"/>
                <a:gd name="connsiteX0" fmla="*/ 0 w 1268901"/>
                <a:gd name="connsiteY0" fmla="*/ 290557 h 931537"/>
                <a:gd name="connsiteX1" fmla="*/ 391162 w 1268901"/>
                <a:gd name="connsiteY1" fmla="*/ 0 h 931537"/>
                <a:gd name="connsiteX2" fmla="*/ 1268901 w 1268901"/>
                <a:gd name="connsiteY2" fmla="*/ 931537 h 931537"/>
                <a:gd name="connsiteX3" fmla="*/ 0 w 1268901"/>
                <a:gd name="connsiteY3" fmla="*/ 290557 h 931537"/>
              </a:gdLst>
              <a:ahLst/>
              <a:cxnLst>
                <a:cxn ang="0">
                  <a:pos x="connsiteX0" y="connsiteY0"/>
                </a:cxn>
                <a:cxn ang="0">
                  <a:pos x="connsiteX1" y="connsiteY1"/>
                </a:cxn>
                <a:cxn ang="0">
                  <a:pos x="connsiteX2" y="connsiteY2"/>
                </a:cxn>
                <a:cxn ang="0">
                  <a:pos x="connsiteX3" y="connsiteY3"/>
                </a:cxn>
              </a:cxnLst>
              <a:rect l="l" t="t" r="r" b="b"/>
              <a:pathLst>
                <a:path w="1268901" h="931537">
                  <a:moveTo>
                    <a:pt x="0" y="290557"/>
                  </a:moveTo>
                  <a:lnTo>
                    <a:pt x="391162" y="0"/>
                  </a:lnTo>
                  <a:lnTo>
                    <a:pt x="1268901" y="931537"/>
                  </a:lnTo>
                  <a:lnTo>
                    <a:pt x="0" y="290557"/>
                  </a:lnTo>
                  <a:close/>
                </a:path>
              </a:pathLst>
            </a:custGeom>
            <a:gradFill flip="none" rotWithShape="1">
              <a:gsLst>
                <a:gs pos="0">
                  <a:srgbClr val="5DD5FF"/>
                </a:gs>
                <a:gs pos="100000">
                  <a:schemeClr val="bg1"/>
                </a:gs>
              </a:gsLst>
              <a:lin ang="2700000" scaled="1"/>
              <a:tileRect/>
            </a:gradFill>
            <a:ln w="28575" cap="flat" cmpd="sng" algn="ctr">
              <a:noFill/>
              <a:prstDash val="solid"/>
              <a:round/>
              <a:headEnd type="none" w="sm" len="sm"/>
              <a:tailEnd type="none" w="sm" len="sm"/>
            </a:ln>
            <a:effectLst/>
          </p:spPr>
          <p:txBody>
            <a:bodyPr anchor="ctr"/>
            <a:lstStyle/>
            <a:p>
              <a:pPr marL="225425" marR="0" indent="-168275" defTabSz="228600" eaLnBrk="1" latinLnBrk="0" hangingPunct="1">
                <a:lnSpc>
                  <a:spcPct val="100000"/>
                </a:lnSpc>
                <a:spcBef>
                  <a:spcPct val="20000"/>
                </a:spcBef>
                <a:buClr>
                  <a:srgbClr val="FF0000"/>
                </a:buClr>
                <a:buSzPct val="110000"/>
                <a:buFont typeface="Arial" pitchFamily="34" charset="0"/>
                <a:buChar char="•"/>
                <a:tabLst/>
                <a:defRPr/>
              </a:pPr>
              <a:endParaRPr lang="en-US" sz="1600" b="1" smtClean="0">
                <a:solidFill>
                  <a:schemeClr val="tx1">
                    <a:lumMod val="65000"/>
                    <a:lumOff val="35000"/>
                  </a:schemeClr>
                </a:solidFill>
              </a:endParaRPr>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8795381" y="3908237"/>
              <a:ext cx="840741" cy="754951"/>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294812" y="4114800"/>
              <a:ext cx="1797554" cy="1862137"/>
            </a:xfrm>
            <a:prstGeom prst="rect">
              <a:avLst/>
            </a:prstGeom>
          </p:spPr>
        </p:pic>
      </p:gr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bwMode="auto">
          <a:xfrm rot="5400000">
            <a:off x="8034836" y="2081184"/>
            <a:ext cx="5282203" cy="1223433"/>
          </a:xfrm>
          <a:prstGeom prst="rect">
            <a:avLst/>
          </a:prstGeom>
          <a:gradFill flip="none" rotWithShape="1">
            <a:gsLst>
              <a:gs pos="0">
                <a:srgbClr val="DCE3E4"/>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21899" tIns="60949" rIns="121899" bIns="60949"/>
          <a:lstStyle/>
          <a:p>
            <a:pPr algn="ctr" defTabSz="304747">
              <a:spcBef>
                <a:spcPct val="20000"/>
              </a:spcBef>
              <a:buClr>
                <a:srgbClr val="FF0000"/>
              </a:buClr>
              <a:defRPr/>
            </a:pPr>
            <a:endParaRPr lang="en-US" dirty="0">
              <a:latin typeface="Arial" pitchFamily="34" charset="0"/>
            </a:endParaRPr>
          </a:p>
        </p:txBody>
      </p:sp>
      <p:sp>
        <p:nvSpPr>
          <p:cNvPr id="9" name="Content Placeholder 2"/>
          <p:cNvSpPr txBox="1">
            <a:spLocks/>
          </p:cNvSpPr>
          <p:nvPr/>
        </p:nvSpPr>
        <p:spPr bwMode="gray">
          <a:xfrm>
            <a:off x="2933523" y="3333751"/>
            <a:ext cx="6321778" cy="994767"/>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nchor="ctr">
            <a:spAutoFit/>
          </a:bodyPr>
          <a:lstStyle/>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INSERT INTO	</a:t>
            </a:r>
            <a:r>
              <a:rPr lang="en-US" altLang="en-US" b="1" i="1" dirty="0">
                <a:solidFill>
                  <a:schemeClr val="tx1">
                    <a:lumMod val="75000"/>
                  </a:schemeClr>
                </a:solidFill>
                <a:latin typeface="Courier New" panose="02070309020205020404" pitchFamily="49" charset="0"/>
                <a:cs typeface="Arial" panose="020B0604020202020204" pitchFamily="34" charset="0"/>
              </a:rPr>
              <a:t>departments</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VALUES     (</a:t>
            </a:r>
            <a:r>
              <a:rPr lang="en-US" altLang="en-US" b="1" i="1" dirty="0">
                <a:solidFill>
                  <a:schemeClr val="tx1">
                    <a:lumMod val="75000"/>
                  </a:schemeClr>
                </a:solidFill>
                <a:latin typeface="Courier New" panose="02070309020205020404" pitchFamily="49" charset="0"/>
                <a:cs typeface="Arial" panose="020B0604020202020204" pitchFamily="34" charset="0"/>
              </a:rPr>
              <a:t>200,'Development',104,1400</a:t>
            </a:r>
            <a:r>
              <a:rPr lang="en-US" altLang="en-US" b="1" dirty="0">
                <a:solidFill>
                  <a:schemeClr val="tx1">
                    <a:lumMod val="75000"/>
                  </a:schemeClr>
                </a:solidFill>
                <a:latin typeface="Courier New" panose="02070309020205020404" pitchFamily="49" charset="0"/>
                <a:cs typeface="Arial" panose="020B0604020202020204" pitchFamily="34" charset="0"/>
              </a:rPr>
              <a:t>);</a:t>
            </a:r>
          </a:p>
          <a:p>
            <a:pPr eaLnBrk="1" hangingPunct="1">
              <a:defRPr/>
            </a:pPr>
            <a:endParaRPr lang="en-US" altLang="en-US" dirty="0">
              <a:solidFill>
                <a:srgbClr val="000000"/>
              </a:solidFill>
              <a:latin typeface="Courier New" panose="02070309020205020404" pitchFamily="49" charset="0"/>
              <a:cs typeface="Arial" panose="020B0604020202020204" pitchFamily="34" charset="0"/>
            </a:endParaRPr>
          </a:p>
        </p:txBody>
      </p:sp>
      <p:sp>
        <p:nvSpPr>
          <p:cNvPr id="38917" name="Title 1"/>
          <p:cNvSpPr>
            <a:spLocks noGrp="1"/>
          </p:cNvSpPr>
          <p:nvPr>
            <p:ph type="title"/>
          </p:nvPr>
        </p:nvSpPr>
        <p:spPr/>
        <p:txBody>
          <a:bodyPr/>
          <a:lstStyle/>
          <a:p>
            <a:pPr eaLnBrk="1" hangingPunct="1"/>
            <a:r>
              <a:rPr lang="en-US" altLang="en-US" smtClean="0">
                <a:latin typeface="Courier New" pitchFamily="49" charset="0"/>
                <a:cs typeface="Courier New" pitchFamily="49" charset="0"/>
              </a:rPr>
              <a:t>INSERT</a:t>
            </a:r>
            <a:r>
              <a:rPr lang="en-US" altLang="en-US" smtClean="0"/>
              <a:t> Statement</a:t>
            </a:r>
          </a:p>
        </p:txBody>
      </p:sp>
      <p:sp>
        <p:nvSpPr>
          <p:cNvPr id="38918" name="Content Placeholder 2"/>
          <p:cNvSpPr>
            <a:spLocks noGrp="1"/>
          </p:cNvSpPr>
          <p:nvPr>
            <p:ph idx="1"/>
          </p:nvPr>
        </p:nvSpPr>
        <p:spPr/>
        <p:txBody>
          <a:bodyPr/>
          <a:lstStyle/>
          <a:p>
            <a:pPr lvl="1" eaLnBrk="1" hangingPunct="1"/>
            <a:r>
              <a:rPr lang="en-US" altLang="en-US" smtClean="0"/>
              <a:t>Use the </a:t>
            </a:r>
            <a:r>
              <a:rPr lang="en-US" altLang="en-US" smtClean="0">
                <a:latin typeface="Courier New" pitchFamily="49" charset="0"/>
              </a:rPr>
              <a:t>INSERT</a:t>
            </a:r>
            <a:r>
              <a:rPr lang="en-US" altLang="en-US" smtClean="0"/>
              <a:t> statement to add new rows to a table.</a:t>
            </a:r>
          </a:p>
          <a:p>
            <a:pPr lvl="1" eaLnBrk="1" hangingPunct="1"/>
            <a:r>
              <a:rPr lang="en-US" altLang="en-US" smtClean="0"/>
              <a:t>Syntax:</a:t>
            </a:r>
          </a:p>
          <a:p>
            <a:pPr lvl="1" eaLnBrk="1" hangingPunct="1"/>
            <a:endParaRPr lang="en-US" altLang="en-US" smtClean="0"/>
          </a:p>
          <a:p>
            <a:pPr lvl="1" eaLnBrk="1" hangingPunct="1"/>
            <a:endParaRPr lang="en-US" altLang="en-US" smtClean="0"/>
          </a:p>
          <a:p>
            <a:pPr lvl="1" eaLnBrk="1" hangingPunct="1"/>
            <a:r>
              <a:rPr lang="en-US" altLang="en-US" smtClean="0"/>
              <a:t>Example:</a:t>
            </a:r>
          </a:p>
        </p:txBody>
      </p:sp>
      <p:pic>
        <p:nvPicPr>
          <p:cNvPr id="38920" name="Picture 6"/>
          <p:cNvPicPr>
            <a:picLocks noChangeAspect="1" noChangeArrowheads="1"/>
          </p:cNvPicPr>
          <p:nvPr/>
        </p:nvPicPr>
        <p:blipFill>
          <a:blip r:embed="rId3" cstate="print"/>
          <a:srcRect/>
          <a:stretch>
            <a:fillRect/>
          </a:stretch>
        </p:blipFill>
        <p:spPr bwMode="auto">
          <a:xfrm>
            <a:off x="3001256" y="3987800"/>
            <a:ext cx="1447800" cy="274638"/>
          </a:xfrm>
          <a:prstGeom prst="rect">
            <a:avLst/>
          </a:prstGeom>
          <a:noFill/>
          <a:ln w="28575">
            <a:noFill/>
            <a:miter lim="800000"/>
            <a:headEnd type="none" w="sm" len="sm"/>
            <a:tailEnd type="none" w="sm" len="sm"/>
          </a:ln>
        </p:spPr>
      </p:pic>
      <p:sp>
        <p:nvSpPr>
          <p:cNvPr id="8" name="Content Placeholder 2"/>
          <p:cNvSpPr txBox="1">
            <a:spLocks/>
          </p:cNvSpPr>
          <p:nvPr/>
        </p:nvSpPr>
        <p:spPr bwMode="gray">
          <a:xfrm>
            <a:off x="2933523" y="2057401"/>
            <a:ext cx="6321778" cy="696337"/>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nchor="ctr">
            <a:spAutoFit/>
          </a:bodyPr>
          <a:lstStyle/>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INSERT INTO	</a:t>
            </a:r>
            <a:r>
              <a:rPr lang="en-US" altLang="en-US" b="1" i="1" dirty="0">
                <a:solidFill>
                  <a:schemeClr val="tx1">
                    <a:lumMod val="75000"/>
                  </a:schemeClr>
                </a:solidFill>
                <a:latin typeface="Courier New" panose="02070309020205020404" pitchFamily="49" charset="0"/>
                <a:cs typeface="Arial" panose="020B0604020202020204" pitchFamily="34" charset="0"/>
              </a:rPr>
              <a:t>table </a:t>
            </a:r>
            <a:r>
              <a:rPr lang="en-US" altLang="en-US" b="1" dirty="0">
                <a:solidFill>
                  <a:schemeClr val="tx1">
                    <a:lumMod val="75000"/>
                  </a:schemeClr>
                </a:solidFill>
                <a:latin typeface="Courier New" panose="02070309020205020404" pitchFamily="49" charset="0"/>
                <a:cs typeface="Arial" panose="020B0604020202020204" pitchFamily="34" charset="0"/>
              </a:rPr>
              <a:t>[(</a:t>
            </a:r>
            <a:r>
              <a:rPr lang="en-US" altLang="en-US" b="1" i="1" dirty="0">
                <a:solidFill>
                  <a:schemeClr val="tx1">
                    <a:lumMod val="75000"/>
                  </a:schemeClr>
                </a:solidFill>
                <a:latin typeface="Courier New" panose="02070309020205020404" pitchFamily="49" charset="0"/>
                <a:cs typeface="Arial" panose="020B0604020202020204" pitchFamily="34" charset="0"/>
              </a:rPr>
              <a:t>column </a:t>
            </a:r>
            <a:r>
              <a:rPr lang="en-US" altLang="en-US" b="1" dirty="0">
                <a:solidFill>
                  <a:schemeClr val="tx1">
                    <a:lumMod val="75000"/>
                  </a:schemeClr>
                </a:solidFill>
                <a:latin typeface="Courier New" panose="02070309020205020404" pitchFamily="49" charset="0"/>
                <a:cs typeface="Arial" panose="020B0604020202020204" pitchFamily="34" charset="0"/>
              </a:rPr>
              <a:t>[</a:t>
            </a:r>
            <a:r>
              <a:rPr lang="en-US" altLang="en-US" b="1" i="1" dirty="0">
                <a:solidFill>
                  <a:schemeClr val="tx1">
                    <a:lumMod val="75000"/>
                  </a:schemeClr>
                </a:solidFill>
                <a:latin typeface="Courier New" panose="02070309020205020404" pitchFamily="49" charset="0"/>
                <a:cs typeface="Arial" panose="020B0604020202020204" pitchFamily="34" charset="0"/>
              </a:rPr>
              <a:t>, column...</a:t>
            </a:r>
            <a:r>
              <a:rPr lang="en-US" altLang="en-US" b="1" dirty="0">
                <a:solidFill>
                  <a:schemeClr val="tx1">
                    <a:lumMod val="75000"/>
                  </a:schemeClr>
                </a:solidFill>
                <a:latin typeface="Courier New" panose="02070309020205020404" pitchFamily="49" charset="0"/>
                <a:cs typeface="Arial" panose="020B0604020202020204" pitchFamily="34" charset="0"/>
              </a:rPr>
              <a:t>])]</a:t>
            </a:r>
            <a:endParaRPr lang="en-US" altLang="en-US" b="1" i="1" dirty="0">
              <a:solidFill>
                <a:schemeClr val="tx1">
                  <a:lumMod val="75000"/>
                </a:schemeClr>
              </a:solidFill>
              <a:latin typeface="Courier New" panose="02070309020205020404" pitchFamily="49" charset="0"/>
              <a:cs typeface="Arial" panose="020B0604020202020204" pitchFamily="34" charset="0"/>
            </a:endParaRP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VALUES	  </a:t>
            </a:r>
            <a:r>
              <a:rPr lang="en-US" altLang="en-US" b="1" i="1" dirty="0">
                <a:solidFill>
                  <a:schemeClr val="tx1">
                    <a:lumMod val="75000"/>
                  </a:schemeClr>
                </a:solidFill>
                <a:latin typeface="Courier New" panose="02070309020205020404" pitchFamily="49" charset="0"/>
                <a:cs typeface="Arial" panose="020B0604020202020204" pitchFamily="34" charset="0"/>
              </a:rPr>
              <a:t>(value </a:t>
            </a:r>
            <a:r>
              <a:rPr lang="en-US" altLang="en-US" b="1" dirty="0">
                <a:solidFill>
                  <a:schemeClr val="tx1">
                    <a:lumMod val="75000"/>
                  </a:schemeClr>
                </a:solidFill>
                <a:latin typeface="Courier New" panose="02070309020205020404" pitchFamily="49" charset="0"/>
                <a:cs typeface="Arial" panose="020B0604020202020204" pitchFamily="34" charset="0"/>
              </a:rPr>
              <a:t>[</a:t>
            </a:r>
            <a:r>
              <a:rPr lang="en-US" altLang="en-US" b="1" i="1" dirty="0">
                <a:solidFill>
                  <a:schemeClr val="tx1">
                    <a:lumMod val="75000"/>
                  </a:schemeClr>
                </a:solidFill>
                <a:latin typeface="Courier New" panose="02070309020205020404" pitchFamily="49" charset="0"/>
                <a:cs typeface="Arial" panose="020B0604020202020204" pitchFamily="34" charset="0"/>
              </a:rPr>
              <a:t>, value...</a:t>
            </a:r>
            <a:r>
              <a:rPr lang="en-US" altLang="en-US" b="1" dirty="0">
                <a:solidFill>
                  <a:schemeClr val="tx1">
                    <a:lumMod val="75000"/>
                  </a:schemeClr>
                </a:solidFill>
                <a:latin typeface="Courier New" panose="02070309020205020404" pitchFamily="49" charset="0"/>
                <a:cs typeface="Arial" panose="020B0604020202020204" pitchFamily="34" charset="0"/>
              </a:rPr>
              <a:t>]);</a:t>
            </a:r>
          </a:p>
        </p:txBody>
      </p:sp>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552149" y="4554402"/>
            <a:ext cx="2000250" cy="1289970"/>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6" name="Content Placeholder 2"/>
          <p:cNvSpPr>
            <a:spLocks noGrp="1"/>
          </p:cNvSpPr>
          <p:nvPr>
            <p:ph idx="1"/>
          </p:nvPr>
        </p:nvSpPr>
        <p:spPr>
          <a:xfrm>
            <a:off x="622138" y="1242485"/>
            <a:ext cx="10944549" cy="4119925"/>
          </a:xfrm>
        </p:spPr>
        <p:txBody>
          <a:bodyPr/>
          <a:lstStyle/>
          <a:p>
            <a:pPr lvl="1" eaLnBrk="1" hangingPunct="1"/>
            <a:r>
              <a:rPr lang="en-US" altLang="en-US" dirty="0" smtClean="0">
                <a:cs typeface="Arial" charset="0"/>
              </a:rPr>
              <a:t>Use the </a:t>
            </a:r>
            <a:r>
              <a:rPr lang="en-US" altLang="en-US" dirty="0" smtClean="0">
                <a:latin typeface="Courier New" pitchFamily="49" charset="0"/>
                <a:cs typeface="Courier New" pitchFamily="49" charset="0"/>
              </a:rPr>
              <a:t>UPDATE</a:t>
            </a:r>
            <a:r>
              <a:rPr lang="en-US" altLang="en-US" dirty="0" smtClean="0">
                <a:cs typeface="Arial" charset="0"/>
              </a:rPr>
              <a:t> </a:t>
            </a:r>
            <a:r>
              <a:rPr lang="en-US" altLang="en-US" dirty="0" smtClean="0"/>
              <a:t>statement </a:t>
            </a:r>
            <a:r>
              <a:rPr lang="en-US" altLang="en-US" dirty="0" smtClean="0">
                <a:cs typeface="Arial" charset="0"/>
              </a:rPr>
              <a:t>to modify the existing rows in a table</a:t>
            </a:r>
            <a:r>
              <a:rPr lang="en-US" altLang="en-US" dirty="0" smtClean="0"/>
              <a:t>.</a:t>
            </a:r>
          </a:p>
          <a:p>
            <a:pPr lvl="1" eaLnBrk="1" hangingPunct="1"/>
            <a:r>
              <a:rPr lang="en-US" altLang="en-US" dirty="0" smtClean="0"/>
              <a:t>Update more than one row at a time (if required).</a:t>
            </a:r>
          </a:p>
          <a:p>
            <a:pPr lvl="1" eaLnBrk="1" hangingPunct="1"/>
            <a:endParaRPr lang="en-US" altLang="en-US" dirty="0" smtClean="0"/>
          </a:p>
          <a:p>
            <a:pPr lvl="1" eaLnBrk="1" hangingPunct="1"/>
            <a:endParaRPr lang="en-US" altLang="en-US" dirty="0" smtClean="0"/>
          </a:p>
          <a:p>
            <a:pPr lvl="1" eaLnBrk="1" hangingPunct="1"/>
            <a:endParaRPr lang="en-US" altLang="en-US" sz="1600" dirty="0"/>
          </a:p>
          <a:p>
            <a:pPr lvl="1" eaLnBrk="1" hangingPunct="1"/>
            <a:r>
              <a:rPr lang="en-US" altLang="en-US" dirty="0" smtClean="0"/>
              <a:t>Example:</a:t>
            </a:r>
          </a:p>
          <a:p>
            <a:pPr lvl="1" eaLnBrk="1" hangingPunct="1"/>
            <a:endParaRPr lang="en-US" altLang="en-US" dirty="0" smtClean="0"/>
          </a:p>
          <a:p>
            <a:pPr lvl="1" eaLnBrk="1" hangingPunct="1"/>
            <a:endParaRPr lang="en-US" altLang="en-US" dirty="0" smtClean="0"/>
          </a:p>
          <a:p>
            <a:pPr lvl="1" eaLnBrk="1" hangingPunct="1"/>
            <a:endParaRPr lang="en-US" altLang="en-US" sz="1400" dirty="0"/>
          </a:p>
          <a:p>
            <a:pPr lvl="1" eaLnBrk="1" hangingPunct="1"/>
            <a:r>
              <a:rPr lang="en-US" altLang="en-US" dirty="0" smtClean="0"/>
              <a:t>Specify </a:t>
            </a:r>
            <a:r>
              <a:rPr lang="en-US" altLang="en-US" dirty="0" smtClean="0">
                <a:latin typeface="Courier New" pitchFamily="49" charset="0"/>
              </a:rPr>
              <a:t>SET</a:t>
            </a:r>
            <a:r>
              <a:rPr lang="en-US" altLang="en-US" dirty="0" smtClean="0"/>
              <a:t> </a:t>
            </a:r>
            <a:r>
              <a:rPr lang="en-US" altLang="en-US" i="1" dirty="0" err="1" smtClean="0">
                <a:latin typeface="Courier New" pitchFamily="49" charset="0"/>
              </a:rPr>
              <a:t>column_name</a:t>
            </a:r>
            <a:r>
              <a:rPr lang="en-US" altLang="en-US" dirty="0" smtClean="0">
                <a:latin typeface="Courier New" pitchFamily="49" charset="0"/>
              </a:rPr>
              <a:t>=</a:t>
            </a:r>
            <a:r>
              <a:rPr lang="en-US" altLang="en-US" dirty="0" smtClean="0"/>
              <a:t> </a:t>
            </a:r>
            <a:r>
              <a:rPr lang="en-US" altLang="en-US" dirty="0" smtClean="0">
                <a:latin typeface="Courier New" pitchFamily="49" charset="0"/>
              </a:rPr>
              <a:t>NULL</a:t>
            </a:r>
            <a:r>
              <a:rPr lang="en-US" altLang="en-US" dirty="0" smtClean="0"/>
              <a:t> to update a column value to </a:t>
            </a:r>
            <a:r>
              <a:rPr lang="en-US" altLang="en-US" dirty="0" smtClean="0">
                <a:latin typeface="Courier New" pitchFamily="49" charset="0"/>
              </a:rPr>
              <a:t>NULL</a:t>
            </a:r>
            <a:r>
              <a:rPr lang="en-US" altLang="en-US" dirty="0" smtClean="0"/>
              <a:t>.</a:t>
            </a:r>
          </a:p>
        </p:txBody>
      </p:sp>
      <p:sp>
        <p:nvSpPr>
          <p:cNvPr id="9" name="Content Placeholder 2"/>
          <p:cNvSpPr txBox="1">
            <a:spLocks/>
          </p:cNvSpPr>
          <p:nvPr/>
        </p:nvSpPr>
        <p:spPr bwMode="gray">
          <a:xfrm>
            <a:off x="2781123" y="3832822"/>
            <a:ext cx="6626578" cy="994767"/>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nchor="ctr">
            <a:spAutoFit/>
          </a:bodyPr>
          <a:lstStyle/>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UPDATE  </a:t>
            </a:r>
            <a:r>
              <a:rPr lang="en-US" altLang="en-US" b="1" dirty="0" err="1">
                <a:solidFill>
                  <a:schemeClr val="tx1">
                    <a:lumMod val="75000"/>
                  </a:schemeClr>
                </a:solidFill>
                <a:latin typeface="Courier New" panose="02070309020205020404" pitchFamily="49" charset="0"/>
                <a:cs typeface="Arial" panose="020B0604020202020204" pitchFamily="34" charset="0"/>
              </a:rPr>
              <a:t>copy_emp</a:t>
            </a:r>
            <a:endParaRPr lang="en-US" altLang="en-US" b="1" dirty="0">
              <a:solidFill>
                <a:schemeClr val="tx1">
                  <a:lumMod val="75000"/>
                </a:schemeClr>
              </a:solidFill>
              <a:latin typeface="Courier New" panose="02070309020205020404" pitchFamily="49" charset="0"/>
              <a:cs typeface="Arial" panose="020B0604020202020204" pitchFamily="34" charset="0"/>
            </a:endParaRP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SET    	  </a:t>
            </a:r>
          </a:p>
          <a:p>
            <a:pPr eaLnBrk="1" hangingPunct="1">
              <a:defRPr/>
            </a:pPr>
            <a:endParaRPr lang="en-US" altLang="en-US" b="1" dirty="0">
              <a:solidFill>
                <a:schemeClr val="tx1">
                  <a:lumMod val="75000"/>
                </a:schemeClr>
              </a:solidFill>
              <a:latin typeface="Courier New" panose="02070309020205020404" pitchFamily="49" charset="0"/>
              <a:cs typeface="Arial" panose="020B0604020202020204" pitchFamily="34" charset="0"/>
            </a:endParaRPr>
          </a:p>
        </p:txBody>
      </p:sp>
      <p:sp>
        <p:nvSpPr>
          <p:cNvPr id="40965" name="Title 1"/>
          <p:cNvSpPr>
            <a:spLocks noGrp="1"/>
          </p:cNvSpPr>
          <p:nvPr>
            <p:ph type="title"/>
          </p:nvPr>
        </p:nvSpPr>
        <p:spPr/>
        <p:txBody>
          <a:bodyPr/>
          <a:lstStyle/>
          <a:p>
            <a:pPr eaLnBrk="1" hangingPunct="1"/>
            <a:r>
              <a:rPr lang="en-US" altLang="en-US" smtClean="0">
                <a:latin typeface="Courier New" pitchFamily="49" charset="0"/>
                <a:cs typeface="Courier New" pitchFamily="49" charset="0"/>
              </a:rPr>
              <a:t>UPDATE</a:t>
            </a:r>
            <a:r>
              <a:rPr lang="en-US" altLang="en-US" smtClean="0"/>
              <a:t> Statement Syntax</a:t>
            </a:r>
          </a:p>
        </p:txBody>
      </p:sp>
      <p:pic>
        <p:nvPicPr>
          <p:cNvPr id="40967" name="Picture 11" descr="C:\project-SQLFund1\images\img09-rowsupdated.gif"/>
          <p:cNvPicPr>
            <a:picLocks noChangeAspect="1" noChangeArrowheads="1"/>
          </p:cNvPicPr>
          <p:nvPr/>
        </p:nvPicPr>
        <p:blipFill>
          <a:blip r:embed="rId3" cstate="print"/>
          <a:srcRect/>
          <a:stretch>
            <a:fillRect/>
          </a:stretch>
        </p:blipFill>
        <p:spPr bwMode="gray">
          <a:xfrm>
            <a:off x="2817812" y="4543426"/>
            <a:ext cx="1268412" cy="239713"/>
          </a:xfrm>
          <a:prstGeom prst="rect">
            <a:avLst/>
          </a:prstGeom>
          <a:noFill/>
          <a:ln w="9525">
            <a:noFill/>
            <a:miter lim="800000"/>
            <a:headEnd/>
            <a:tailEnd/>
          </a:ln>
        </p:spPr>
      </p:pic>
      <p:sp>
        <p:nvSpPr>
          <p:cNvPr id="8" name="Content Placeholder 2"/>
          <p:cNvSpPr txBox="1">
            <a:spLocks/>
          </p:cNvSpPr>
          <p:nvPr/>
        </p:nvSpPr>
        <p:spPr bwMode="gray">
          <a:xfrm>
            <a:off x="2781123" y="2413101"/>
            <a:ext cx="6626578" cy="994767"/>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nchor="ctr">
            <a:spAutoFit/>
          </a:bodyPr>
          <a:lstStyle/>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UPDATE	  </a:t>
            </a:r>
            <a:r>
              <a:rPr lang="en-US" altLang="en-US" b="1" i="1" dirty="0">
                <a:solidFill>
                  <a:schemeClr val="tx1">
                    <a:lumMod val="75000"/>
                  </a:schemeClr>
                </a:solidFill>
                <a:latin typeface="Courier New" panose="02070309020205020404" pitchFamily="49" charset="0"/>
                <a:cs typeface="Arial" panose="020B0604020202020204" pitchFamily="34" charset="0"/>
              </a:rPr>
              <a:t>table</a:t>
            </a:r>
            <a:endParaRPr lang="en-US" altLang="en-US" b="1" dirty="0">
              <a:solidFill>
                <a:schemeClr val="tx1">
                  <a:lumMod val="75000"/>
                </a:schemeClr>
              </a:solidFill>
              <a:latin typeface="Courier New" panose="02070309020205020404" pitchFamily="49" charset="0"/>
              <a:cs typeface="Arial" panose="020B0604020202020204" pitchFamily="34" charset="0"/>
            </a:endParaRP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SET	  </a:t>
            </a:r>
            <a:r>
              <a:rPr lang="en-US" altLang="en-US" b="1" i="1" dirty="0">
                <a:solidFill>
                  <a:schemeClr val="tx1">
                    <a:lumMod val="75000"/>
                  </a:schemeClr>
                </a:solidFill>
                <a:latin typeface="Courier New" panose="02070309020205020404" pitchFamily="49" charset="0"/>
                <a:cs typeface="Arial" panose="020B0604020202020204" pitchFamily="34" charset="0"/>
              </a:rPr>
              <a:t>column</a:t>
            </a:r>
            <a:r>
              <a:rPr lang="en-US" altLang="en-US" b="1" dirty="0">
                <a:solidFill>
                  <a:schemeClr val="tx1">
                    <a:lumMod val="75000"/>
                  </a:schemeClr>
                </a:solidFill>
                <a:latin typeface="Courier New" panose="02070309020205020404" pitchFamily="49" charset="0"/>
                <a:cs typeface="Arial" panose="020B0604020202020204" pitchFamily="34" charset="0"/>
              </a:rPr>
              <a:t> = </a:t>
            </a:r>
            <a:r>
              <a:rPr lang="en-US" altLang="en-US" b="1" i="1" dirty="0">
                <a:solidFill>
                  <a:schemeClr val="tx1">
                    <a:lumMod val="75000"/>
                  </a:schemeClr>
                </a:solidFill>
                <a:latin typeface="Courier New" panose="02070309020205020404" pitchFamily="49" charset="0"/>
                <a:cs typeface="Arial" panose="020B0604020202020204" pitchFamily="34" charset="0"/>
              </a:rPr>
              <a:t>value</a:t>
            </a:r>
            <a:r>
              <a:rPr lang="en-US" altLang="en-US" b="1" dirty="0">
                <a:solidFill>
                  <a:schemeClr val="tx1">
                    <a:lumMod val="75000"/>
                  </a:schemeClr>
                </a:solidFill>
                <a:latin typeface="Courier New" panose="02070309020205020404" pitchFamily="49" charset="0"/>
                <a:cs typeface="Arial" panose="020B0604020202020204" pitchFamily="34" charset="0"/>
              </a:rPr>
              <a:t> [, </a:t>
            </a:r>
            <a:r>
              <a:rPr lang="en-US" altLang="en-US" b="1" i="1" dirty="0">
                <a:solidFill>
                  <a:schemeClr val="tx1">
                    <a:lumMod val="75000"/>
                  </a:schemeClr>
                </a:solidFill>
                <a:latin typeface="Courier New" panose="02070309020205020404" pitchFamily="49" charset="0"/>
                <a:cs typeface="Arial" panose="020B0604020202020204" pitchFamily="34" charset="0"/>
              </a:rPr>
              <a:t>column </a:t>
            </a:r>
            <a:r>
              <a:rPr lang="en-US" altLang="en-US" b="1" dirty="0">
                <a:solidFill>
                  <a:schemeClr val="tx1">
                    <a:lumMod val="75000"/>
                  </a:schemeClr>
                </a:solidFill>
                <a:latin typeface="Courier New" panose="02070309020205020404" pitchFamily="49" charset="0"/>
                <a:cs typeface="Arial" panose="020B0604020202020204" pitchFamily="34" charset="0"/>
              </a:rPr>
              <a:t>= </a:t>
            </a:r>
            <a:r>
              <a:rPr lang="en-US" altLang="en-US" b="1" i="1" dirty="0">
                <a:solidFill>
                  <a:schemeClr val="tx1">
                    <a:lumMod val="75000"/>
                  </a:schemeClr>
                </a:solidFill>
                <a:latin typeface="Courier New" panose="02070309020205020404" pitchFamily="49" charset="0"/>
                <a:cs typeface="Arial" panose="020B0604020202020204" pitchFamily="34" charset="0"/>
              </a:rPr>
              <a:t>value, ...</a:t>
            </a:r>
            <a:r>
              <a:rPr lang="en-US" altLang="en-US" b="1" dirty="0">
                <a:solidFill>
                  <a:schemeClr val="tx1">
                    <a:lumMod val="75000"/>
                  </a:schemeClr>
                </a:solidFill>
                <a:latin typeface="Courier New" panose="02070309020205020404" pitchFamily="49" charset="0"/>
                <a:cs typeface="Arial" panose="020B0604020202020204" pitchFamily="34" charset="0"/>
              </a:rPr>
              <a:t>]</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[WHERE   </a:t>
            </a:r>
            <a:r>
              <a:rPr lang="en-US" altLang="en-US" b="1" i="1" dirty="0">
                <a:solidFill>
                  <a:schemeClr val="tx1">
                    <a:lumMod val="75000"/>
                  </a:schemeClr>
                </a:solidFill>
                <a:latin typeface="Courier New" panose="02070309020205020404" pitchFamily="49" charset="0"/>
                <a:cs typeface="Arial" panose="020B0604020202020204" pitchFamily="34" charset="0"/>
              </a:rPr>
              <a:t>condition</a:t>
            </a:r>
            <a:r>
              <a:rPr lang="en-US" altLang="en-US" b="1" dirty="0">
                <a:solidFill>
                  <a:schemeClr val="tx1">
                    <a:lumMod val="75000"/>
                  </a:schemeClr>
                </a:solidFill>
                <a:latin typeface="Courier New" panose="02070309020205020404" pitchFamily="49" charset="0"/>
                <a:cs typeface="Arial" panose="020B0604020202020204" pitchFamily="34" charset="0"/>
              </a:rPr>
              <a:t>];</a:t>
            </a:r>
          </a:p>
        </p:txBody>
      </p:sp>
      <p:sp>
        <p:nvSpPr>
          <p:cNvPr id="13" name="Rectangle 12"/>
          <p:cNvSpPr/>
          <p:nvPr/>
        </p:nvSpPr>
        <p:spPr bwMode="auto">
          <a:xfrm rot="5400000">
            <a:off x="7894575" y="2081184"/>
            <a:ext cx="5282203" cy="1223433"/>
          </a:xfrm>
          <a:prstGeom prst="rect">
            <a:avLst/>
          </a:prstGeom>
          <a:gradFill flip="none" rotWithShape="1">
            <a:gsLst>
              <a:gs pos="0">
                <a:srgbClr val="DCE3E4"/>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21899" tIns="60949" rIns="121899" bIns="60949"/>
          <a:lstStyle/>
          <a:p>
            <a:pPr algn="ctr" defTabSz="304747">
              <a:spcBef>
                <a:spcPct val="20000"/>
              </a:spcBef>
              <a:buClr>
                <a:srgbClr val="FF0000"/>
              </a:buClr>
              <a:defRPr/>
            </a:pPr>
            <a:endParaRPr lang="en-US" dirty="0">
              <a:latin typeface="Arial" pitchFamily="34" charset="0"/>
            </a:endParaRPr>
          </a:p>
        </p:txBody>
      </p:sp>
      <p:pic>
        <p:nvPicPr>
          <p:cNvPr id="16" name="Picture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125688" y="4647557"/>
            <a:ext cx="2819977" cy="1448443"/>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txBox="1">
            <a:spLocks/>
          </p:cNvSpPr>
          <p:nvPr/>
        </p:nvSpPr>
        <p:spPr bwMode="gray">
          <a:xfrm>
            <a:off x="2781123" y="3958234"/>
            <a:ext cx="6626578" cy="994767"/>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nchor="ctr">
            <a:spAutoFit/>
          </a:bodyPr>
          <a:lstStyle/>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DELETE FROM departments</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WHERE  </a:t>
            </a:r>
            <a:r>
              <a:rPr lang="en-US" altLang="en-US" b="1" dirty="0" err="1">
                <a:solidFill>
                  <a:schemeClr val="tx1">
                    <a:lumMod val="75000"/>
                  </a:schemeClr>
                </a:solidFill>
                <a:latin typeface="Courier New" panose="02070309020205020404" pitchFamily="49" charset="0"/>
                <a:cs typeface="Arial" panose="020B0604020202020204" pitchFamily="34" charset="0"/>
              </a:rPr>
              <a:t>department_name</a:t>
            </a:r>
            <a:r>
              <a:rPr lang="en-US" altLang="en-US" b="1" dirty="0">
                <a:solidFill>
                  <a:schemeClr val="tx1">
                    <a:lumMod val="75000"/>
                  </a:schemeClr>
                </a:solidFill>
                <a:latin typeface="Courier New" panose="02070309020205020404" pitchFamily="49" charset="0"/>
                <a:cs typeface="Arial" panose="020B0604020202020204" pitchFamily="34" charset="0"/>
              </a:rPr>
              <a:t> = 'Finance';</a:t>
            </a:r>
          </a:p>
          <a:p>
            <a:pPr eaLnBrk="1" hangingPunct="1">
              <a:defRPr/>
            </a:pPr>
            <a:endParaRPr lang="en-US" altLang="en-US" b="1" dirty="0">
              <a:solidFill>
                <a:schemeClr val="tx1">
                  <a:lumMod val="75000"/>
                </a:schemeClr>
              </a:solidFill>
              <a:latin typeface="Courier New" panose="02070309020205020404" pitchFamily="49" charset="0"/>
              <a:cs typeface="Arial" panose="020B0604020202020204" pitchFamily="34" charset="0"/>
            </a:endParaRPr>
          </a:p>
        </p:txBody>
      </p:sp>
      <p:sp>
        <p:nvSpPr>
          <p:cNvPr id="43013" name="Title 1"/>
          <p:cNvSpPr>
            <a:spLocks noGrp="1"/>
          </p:cNvSpPr>
          <p:nvPr>
            <p:ph type="title"/>
          </p:nvPr>
        </p:nvSpPr>
        <p:spPr/>
        <p:txBody>
          <a:bodyPr/>
          <a:lstStyle/>
          <a:p>
            <a:pPr eaLnBrk="1" hangingPunct="1"/>
            <a:r>
              <a:rPr lang="en-US" altLang="en-US" smtClean="0">
                <a:latin typeface="Courier New" pitchFamily="49" charset="0"/>
                <a:cs typeface="Courier New" pitchFamily="49" charset="0"/>
              </a:rPr>
              <a:t>DELETE</a:t>
            </a:r>
            <a:r>
              <a:rPr lang="en-US" altLang="en-US" smtClean="0"/>
              <a:t> Statement</a:t>
            </a:r>
          </a:p>
        </p:txBody>
      </p:sp>
      <p:sp>
        <p:nvSpPr>
          <p:cNvPr id="43014" name="Content Placeholder 2"/>
          <p:cNvSpPr>
            <a:spLocks noGrp="1"/>
          </p:cNvSpPr>
          <p:nvPr>
            <p:ph idx="1"/>
          </p:nvPr>
        </p:nvSpPr>
        <p:spPr>
          <a:xfrm>
            <a:off x="622141" y="1242485"/>
            <a:ext cx="8503548" cy="1831606"/>
          </a:xfrm>
        </p:spPr>
        <p:txBody>
          <a:bodyPr/>
          <a:lstStyle/>
          <a:p>
            <a:pPr lvl="1" eaLnBrk="1" hangingPunct="1"/>
            <a:r>
              <a:rPr lang="en-US" altLang="en-US" dirty="0" smtClean="0">
                <a:cs typeface="Arial" charset="0"/>
              </a:rPr>
              <a:t>Use the </a:t>
            </a:r>
            <a:r>
              <a:rPr lang="en-US" altLang="en-US" dirty="0" smtClean="0">
                <a:latin typeface="Courier New" pitchFamily="49" charset="0"/>
                <a:cs typeface="Courier New" pitchFamily="49" charset="0"/>
              </a:rPr>
              <a:t>DELETE</a:t>
            </a:r>
            <a:r>
              <a:rPr lang="en-US" altLang="en-US" dirty="0" smtClean="0">
                <a:cs typeface="Arial" charset="0"/>
              </a:rPr>
              <a:t> </a:t>
            </a:r>
            <a:r>
              <a:rPr lang="en-US" altLang="en-US" dirty="0" smtClean="0"/>
              <a:t>statement </a:t>
            </a:r>
            <a:r>
              <a:rPr lang="en-US" altLang="en-US" dirty="0" smtClean="0">
                <a:cs typeface="Arial" charset="0"/>
              </a:rPr>
              <a:t>to delete the existing rows from a table</a:t>
            </a:r>
            <a:r>
              <a:rPr lang="en-US" altLang="en-US" dirty="0" smtClean="0"/>
              <a:t>.</a:t>
            </a:r>
          </a:p>
          <a:p>
            <a:pPr lvl="1" eaLnBrk="1" hangingPunct="1"/>
            <a:r>
              <a:rPr lang="en-US" altLang="en-US" dirty="0" smtClean="0"/>
              <a:t>Syntax:</a:t>
            </a:r>
          </a:p>
          <a:p>
            <a:pPr lvl="1" eaLnBrk="1" hangingPunct="1"/>
            <a:endParaRPr lang="en-US" altLang="en-US" dirty="0" smtClean="0"/>
          </a:p>
          <a:p>
            <a:pPr lvl="1" eaLnBrk="1" hangingPunct="1"/>
            <a:endParaRPr lang="en-US" altLang="en-US" dirty="0" smtClean="0"/>
          </a:p>
          <a:p>
            <a:pPr lvl="1" eaLnBrk="1" hangingPunct="1"/>
            <a:r>
              <a:rPr lang="en-US" altLang="en-US" dirty="0" smtClean="0"/>
              <a:t>Write the </a:t>
            </a:r>
            <a:r>
              <a:rPr lang="en-US" altLang="en-US" dirty="0" smtClean="0">
                <a:latin typeface="Courier New" pitchFamily="49" charset="0"/>
                <a:cs typeface="Courier New" pitchFamily="49" charset="0"/>
              </a:rPr>
              <a:t>DELETE</a:t>
            </a:r>
            <a:r>
              <a:rPr lang="en-US" altLang="en-US" dirty="0" smtClean="0"/>
              <a:t> statement using the </a:t>
            </a:r>
            <a:r>
              <a:rPr lang="en-US" altLang="en-US" dirty="0" smtClean="0">
                <a:latin typeface="Courier New" pitchFamily="49" charset="0"/>
                <a:cs typeface="Courier New" pitchFamily="49" charset="0"/>
              </a:rPr>
              <a:t>WHERE</a:t>
            </a:r>
            <a:r>
              <a:rPr lang="en-US" altLang="en-US" dirty="0" smtClean="0"/>
              <a:t> clause to delete specific rows from a table.</a:t>
            </a:r>
          </a:p>
        </p:txBody>
      </p:sp>
      <p:pic>
        <p:nvPicPr>
          <p:cNvPr id="43016" name="Picture 9" descr="C:\project-SQLFund1\images\img09-rowdelete.gif"/>
          <p:cNvPicPr>
            <a:picLocks noChangeAspect="1" noChangeArrowheads="1"/>
          </p:cNvPicPr>
          <p:nvPr/>
        </p:nvPicPr>
        <p:blipFill>
          <a:blip r:embed="rId3" cstate="print"/>
          <a:srcRect/>
          <a:stretch>
            <a:fillRect/>
          </a:stretch>
        </p:blipFill>
        <p:spPr bwMode="gray">
          <a:xfrm>
            <a:off x="2894012" y="4654551"/>
            <a:ext cx="1287463" cy="219075"/>
          </a:xfrm>
          <a:prstGeom prst="rect">
            <a:avLst/>
          </a:prstGeom>
          <a:noFill/>
          <a:ln w="9525">
            <a:noFill/>
            <a:miter lim="800000"/>
            <a:headEnd/>
            <a:tailEnd/>
          </a:ln>
        </p:spPr>
      </p:pic>
      <p:sp>
        <p:nvSpPr>
          <p:cNvPr id="8" name="Content Placeholder 2"/>
          <p:cNvSpPr txBox="1">
            <a:spLocks/>
          </p:cNvSpPr>
          <p:nvPr/>
        </p:nvSpPr>
        <p:spPr bwMode="gray">
          <a:xfrm>
            <a:off x="2781123" y="1981200"/>
            <a:ext cx="6626578" cy="696337"/>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nchor="ctr">
            <a:spAutoFit/>
          </a:bodyPr>
          <a:lstStyle/>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DELETE   [FROM]     </a:t>
            </a:r>
            <a:r>
              <a:rPr lang="en-US" altLang="en-US" b="1" i="1" dirty="0">
                <a:solidFill>
                  <a:schemeClr val="tx1">
                    <a:lumMod val="75000"/>
                  </a:schemeClr>
                </a:solidFill>
                <a:latin typeface="Courier New" panose="02070309020205020404" pitchFamily="49" charset="0"/>
                <a:cs typeface="Arial" panose="020B0604020202020204" pitchFamily="34" charset="0"/>
              </a:rPr>
              <a:t>table</a:t>
            </a:r>
            <a:endParaRPr lang="en-US" altLang="en-US" b="1" dirty="0">
              <a:solidFill>
                <a:schemeClr val="tx1">
                  <a:lumMod val="75000"/>
                </a:schemeClr>
              </a:solidFill>
              <a:latin typeface="Courier New" panose="02070309020205020404" pitchFamily="49" charset="0"/>
              <a:cs typeface="Arial" panose="020B0604020202020204" pitchFamily="34" charset="0"/>
            </a:endParaRP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[WHERE	</a:t>
            </a:r>
            <a:r>
              <a:rPr lang="en-US" altLang="en-US" b="1" i="1" dirty="0">
                <a:solidFill>
                  <a:schemeClr val="tx1">
                    <a:lumMod val="75000"/>
                  </a:schemeClr>
                </a:solidFill>
                <a:latin typeface="Courier New" panose="02070309020205020404" pitchFamily="49" charset="0"/>
                <a:cs typeface="Arial" panose="020B0604020202020204" pitchFamily="34" charset="0"/>
              </a:rPr>
              <a:t>condition</a:t>
            </a:r>
            <a:r>
              <a:rPr lang="en-US" altLang="en-US" b="1" dirty="0">
                <a:solidFill>
                  <a:schemeClr val="tx1">
                    <a:lumMod val="75000"/>
                  </a:schemeClr>
                </a:solidFill>
                <a:latin typeface="Courier New" panose="02070309020205020404" pitchFamily="49" charset="0"/>
                <a:cs typeface="Arial" panose="020B0604020202020204" pitchFamily="34" charset="0"/>
              </a:rPr>
              <a:t>];</a:t>
            </a:r>
          </a:p>
        </p:txBody>
      </p:sp>
      <p:sp>
        <p:nvSpPr>
          <p:cNvPr id="11" name="Rectangle 10"/>
          <p:cNvSpPr/>
          <p:nvPr/>
        </p:nvSpPr>
        <p:spPr bwMode="auto">
          <a:xfrm rot="5400000">
            <a:off x="7945375" y="2081184"/>
            <a:ext cx="5282203" cy="1223433"/>
          </a:xfrm>
          <a:prstGeom prst="rect">
            <a:avLst/>
          </a:prstGeom>
          <a:gradFill flip="none" rotWithShape="1">
            <a:gsLst>
              <a:gs pos="0">
                <a:srgbClr val="DCE3E4"/>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21899" tIns="60949" rIns="121899" bIns="60949"/>
          <a:lstStyle/>
          <a:p>
            <a:pPr algn="ctr" defTabSz="304747">
              <a:spcBef>
                <a:spcPct val="20000"/>
              </a:spcBef>
              <a:buClr>
                <a:srgbClr val="FF0000"/>
              </a:buClr>
              <a:defRPr/>
            </a:pPr>
            <a:endParaRPr lang="en-US" dirty="0">
              <a:latin typeface="Arial" pitchFamily="34" charset="0"/>
            </a:endParaRPr>
          </a:p>
        </p:txBody>
      </p:sp>
      <p:pic>
        <p:nvPicPr>
          <p:cNvPr id="13" name="Picture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862196" y="4292105"/>
            <a:ext cx="2085057" cy="1664838"/>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altLang="en-US" smtClean="0"/>
              <a:t>Objectives</a:t>
            </a:r>
          </a:p>
        </p:txBody>
      </p:sp>
      <p:sp>
        <p:nvSpPr>
          <p:cNvPr id="8195" name="Rectangle 3"/>
          <p:cNvSpPr>
            <a:spLocks noGrp="1" noChangeArrowheads="1"/>
          </p:cNvSpPr>
          <p:nvPr>
            <p:ph idx="1"/>
          </p:nvPr>
        </p:nvSpPr>
        <p:spPr/>
        <p:txBody>
          <a:bodyPr/>
          <a:lstStyle/>
          <a:p>
            <a:pPr indent="0"/>
            <a:r>
              <a:rPr lang="en-US" altLang="en-US" smtClean="0">
                <a:latin typeface="Arial" charset="0"/>
              </a:rPr>
              <a:t>After completing this appendix, you should be able to:</a:t>
            </a:r>
          </a:p>
          <a:p>
            <a:pPr lvl="1" eaLnBrk="1" hangingPunct="1"/>
            <a:r>
              <a:rPr lang="en-US" altLang="en-US" smtClean="0"/>
              <a:t>Execute a basic </a:t>
            </a:r>
            <a:r>
              <a:rPr lang="en-US" altLang="en-US" smtClean="0">
                <a:latin typeface="Courier New" pitchFamily="49" charset="0"/>
              </a:rPr>
              <a:t>SELECT</a:t>
            </a:r>
            <a:r>
              <a:rPr lang="en-US" altLang="en-US" smtClean="0"/>
              <a:t> statement</a:t>
            </a:r>
          </a:p>
          <a:p>
            <a:pPr lvl="1" eaLnBrk="1" hangingPunct="1"/>
            <a:r>
              <a:rPr lang="en-US" altLang="en-US" smtClean="0"/>
              <a:t>Create, alter, and drop a table using data definition language (DDL) statements</a:t>
            </a:r>
          </a:p>
          <a:p>
            <a:pPr lvl="1" eaLnBrk="1" hangingPunct="1"/>
            <a:r>
              <a:rPr lang="en-US" altLang="en-US" smtClean="0"/>
              <a:t>Insert, update, and delete rows from one or more tables using data manipulation language (DML) statements</a:t>
            </a:r>
          </a:p>
          <a:p>
            <a:pPr lvl="1" eaLnBrk="1" hangingPunct="1"/>
            <a:r>
              <a:rPr lang="en-US" altLang="en-US" smtClean="0"/>
              <a:t>Commit, roll back, and create savepoints by using transaction control statements</a:t>
            </a:r>
          </a:p>
          <a:p>
            <a:pPr lvl="1" eaLnBrk="1" hangingPunct="1"/>
            <a:r>
              <a:rPr lang="en-US" altLang="en-US" smtClean="0"/>
              <a:t>Perform join operations on one or more tables</a:t>
            </a:r>
          </a:p>
        </p:txBody>
      </p:sp>
      <p:sp>
        <p:nvSpPr>
          <p:cNvPr id="6" name="Rectangle 5"/>
          <p:cNvSpPr/>
          <p:nvPr/>
        </p:nvSpPr>
        <p:spPr bwMode="auto">
          <a:xfrm>
            <a:off x="184103" y="4567768"/>
            <a:ext cx="10605971" cy="1223433"/>
          </a:xfrm>
          <a:prstGeom prst="rect">
            <a:avLst/>
          </a:prstGeom>
          <a:gradFill flip="none" rotWithShape="1">
            <a:gsLst>
              <a:gs pos="0">
                <a:srgbClr val="DCE3E4"/>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21899" tIns="60949" rIns="121899" bIns="60949"/>
          <a:lstStyle/>
          <a:p>
            <a:pPr algn="ctr" defTabSz="304747">
              <a:spcBef>
                <a:spcPct val="20000"/>
              </a:spcBef>
              <a:buClr>
                <a:srgbClr val="FF0000"/>
              </a:buClr>
              <a:defRPr/>
            </a:pPr>
            <a:endParaRPr lang="en-US" dirty="0">
              <a:latin typeface="Arial" pitchFamily="34" charset="0"/>
            </a:endParaRPr>
          </a:p>
        </p:txBody>
      </p:sp>
      <p:pic>
        <p:nvPicPr>
          <p:cNvPr id="7" name="Picture 6" descr="OU7_Tablet_Objectives.png"/>
          <p:cNvPicPr>
            <a:picLocks noChangeAspect="1"/>
          </p:cNvPicPr>
          <p:nvPr/>
        </p:nvPicPr>
        <p:blipFill>
          <a:blip r:embed="rId3" cstate="print"/>
          <a:stretch>
            <a:fillRect/>
          </a:stretch>
        </p:blipFill>
        <p:spPr>
          <a:xfrm>
            <a:off x="9299448" y="4535424"/>
            <a:ext cx="2400334" cy="1719072"/>
          </a:xfrm>
          <a:prstGeom prst="rect">
            <a:avLst/>
          </a:prstGeom>
        </p:spPr>
      </p:pic>
    </p:spTree>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bwMode="auto">
          <a:xfrm flipH="1">
            <a:off x="7389812" y="4369250"/>
            <a:ext cx="4663112" cy="1223433"/>
          </a:xfrm>
          <a:prstGeom prst="rect">
            <a:avLst/>
          </a:prstGeom>
          <a:gradFill flip="none" rotWithShape="1">
            <a:gsLst>
              <a:gs pos="0">
                <a:srgbClr val="DCE3E4"/>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21899" tIns="60949" rIns="121899" bIns="60949"/>
          <a:lstStyle/>
          <a:p>
            <a:pPr algn="ctr" defTabSz="304747">
              <a:spcBef>
                <a:spcPct val="20000"/>
              </a:spcBef>
              <a:buClr>
                <a:srgbClr val="FF0000"/>
              </a:buClr>
              <a:defRPr/>
            </a:pPr>
            <a:endParaRPr lang="en-US" dirty="0">
              <a:latin typeface="Arial" pitchFamily="34" charset="0"/>
            </a:endParaRPr>
          </a:p>
        </p:txBody>
      </p:sp>
      <p:sp>
        <p:nvSpPr>
          <p:cNvPr id="45058" name="Rectangle 4"/>
          <p:cNvSpPr>
            <a:spLocks noGrp="1" noChangeArrowheads="1"/>
          </p:cNvSpPr>
          <p:nvPr>
            <p:ph type="title"/>
          </p:nvPr>
        </p:nvSpPr>
        <p:spPr/>
        <p:txBody>
          <a:bodyPr/>
          <a:lstStyle/>
          <a:p>
            <a:pPr eaLnBrk="1" hangingPunct="1"/>
            <a:r>
              <a:rPr lang="en-US" altLang="en-US" smtClean="0"/>
              <a:t>Transaction Control Statements</a:t>
            </a:r>
          </a:p>
        </p:txBody>
      </p:sp>
      <p:sp>
        <p:nvSpPr>
          <p:cNvPr id="45059" name="Content Placeholder 5"/>
          <p:cNvSpPr>
            <a:spLocks noGrp="1"/>
          </p:cNvSpPr>
          <p:nvPr>
            <p:ph idx="1"/>
          </p:nvPr>
        </p:nvSpPr>
        <p:spPr/>
        <p:txBody>
          <a:bodyPr/>
          <a:lstStyle/>
          <a:p>
            <a:pPr lvl="1" eaLnBrk="1" hangingPunct="1"/>
            <a:r>
              <a:rPr lang="en-US" altLang="en-US" smtClean="0"/>
              <a:t>Transaction control statements are used to manage the changes made by DML statements.</a:t>
            </a:r>
          </a:p>
          <a:p>
            <a:pPr lvl="1" eaLnBrk="1" hangingPunct="1"/>
            <a:r>
              <a:rPr lang="en-US" altLang="en-US" smtClean="0"/>
              <a:t>The DML statements are grouped into transactions.</a:t>
            </a:r>
          </a:p>
          <a:p>
            <a:pPr lvl="1" eaLnBrk="1" hangingPunct="1"/>
            <a:r>
              <a:rPr lang="en-US" altLang="en-US" smtClean="0"/>
              <a:t>Transaction control statements include:</a:t>
            </a:r>
          </a:p>
          <a:p>
            <a:pPr lvl="2" eaLnBrk="1" hangingPunct="1"/>
            <a:r>
              <a:rPr lang="en-US" altLang="en-US" smtClean="0">
                <a:latin typeface="Courier New" pitchFamily="49" charset="0"/>
                <a:cs typeface="Courier New" pitchFamily="49" charset="0"/>
              </a:rPr>
              <a:t>COMMIT</a:t>
            </a:r>
          </a:p>
          <a:p>
            <a:pPr lvl="2" eaLnBrk="1" hangingPunct="1"/>
            <a:r>
              <a:rPr lang="en-US" altLang="en-US" smtClean="0">
                <a:latin typeface="Courier New" pitchFamily="49" charset="0"/>
                <a:cs typeface="Courier New" pitchFamily="49" charset="0"/>
              </a:rPr>
              <a:t>ROLLBACK</a:t>
            </a:r>
          </a:p>
          <a:p>
            <a:pPr lvl="2" eaLnBrk="1" hangingPunct="1"/>
            <a:r>
              <a:rPr lang="en-US" altLang="en-US" smtClean="0">
                <a:latin typeface="Courier New" pitchFamily="49" charset="0"/>
                <a:cs typeface="Courier New" pitchFamily="49" charset="0"/>
              </a:rPr>
              <a:t>SAVEPOINT</a:t>
            </a:r>
          </a:p>
        </p:txBody>
      </p:sp>
      <p:grpSp>
        <p:nvGrpSpPr>
          <p:cNvPr id="19" name="Group 18"/>
          <p:cNvGrpSpPr/>
          <p:nvPr/>
        </p:nvGrpSpPr>
        <p:grpSpPr>
          <a:xfrm>
            <a:off x="9113645" y="4038600"/>
            <a:ext cx="2278785" cy="1878658"/>
            <a:chOff x="9113645" y="3962400"/>
            <a:chExt cx="2278785" cy="1954858"/>
          </a:xfrm>
        </p:grpSpPr>
        <p:sp>
          <p:nvSpPr>
            <p:cNvPr id="12" name="Round Diagonal Corner Rectangle 11"/>
            <p:cNvSpPr/>
            <p:nvPr/>
          </p:nvSpPr>
          <p:spPr bwMode="auto">
            <a:xfrm>
              <a:off x="9113645" y="3962400"/>
              <a:ext cx="2278785" cy="1954858"/>
            </a:xfrm>
            <a:prstGeom prst="round2DiagRect">
              <a:avLst/>
            </a:prstGeom>
            <a:solidFill>
              <a:schemeClr val="bg1"/>
            </a:solidFill>
            <a:ln w="57150" cap="flat" cmpd="sng" algn="ctr">
              <a:solidFill>
                <a:srgbClr val="DDE4E6"/>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8" name="Round Diagonal Corner Rectangle 17"/>
            <p:cNvSpPr/>
            <p:nvPr/>
          </p:nvSpPr>
          <p:spPr bwMode="auto">
            <a:xfrm>
              <a:off x="9181114" y="4037078"/>
              <a:ext cx="2143846" cy="1805503"/>
            </a:xfrm>
            <a:prstGeom prst="round2DiagRect">
              <a:avLst/>
            </a:prstGeom>
            <a:solidFill>
              <a:schemeClr val="bg1"/>
            </a:solidFill>
            <a:ln w="57150" cap="flat" cmpd="sng" algn="ctr">
              <a:noFill/>
              <a:prstDash val="solid"/>
              <a:round/>
              <a:headEnd type="none" w="sm" len="sm"/>
              <a:tailEnd type="none" w="sm" len="sm"/>
            </a:ln>
            <a:effectLst>
              <a:innerShdw blurRad="114300">
                <a:srgbClr val="5DD5FF"/>
              </a:innerShdw>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1800" b="0" i="0" u="none" strike="noStrike" cap="none" normalizeH="0" baseline="0" smtClean="0">
                <a:ln>
                  <a:noFill/>
                </a:ln>
                <a:solidFill>
                  <a:schemeClr val="tx1"/>
                </a:solidFill>
                <a:effectLst/>
                <a:latin typeface="Arial" pitchFamily="34" charset="0"/>
              </a:endParaRPr>
            </a:p>
          </p:txBody>
        </p:sp>
      </p:grpSp>
      <p:grpSp>
        <p:nvGrpSpPr>
          <p:cNvPr id="20" name="Group 19"/>
          <p:cNvGrpSpPr/>
          <p:nvPr/>
        </p:nvGrpSpPr>
        <p:grpSpPr>
          <a:xfrm>
            <a:off x="9203974" y="4250783"/>
            <a:ext cx="2244530" cy="1673727"/>
            <a:chOff x="9203974" y="4281263"/>
            <a:chExt cx="2244530" cy="1673727"/>
          </a:xfrm>
        </p:grpSpPr>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03974" y="4281263"/>
              <a:ext cx="1192787" cy="1434023"/>
            </a:xfrm>
            <a:prstGeom prst="rect">
              <a:avLst/>
            </a:prstGeom>
          </p:spPr>
        </p:pic>
        <p:pic>
          <p:nvPicPr>
            <p:cNvPr id="7" name="Picture 6"/>
            <p:cNvPicPr>
              <a:picLocks noChangeAspect="1"/>
            </p:cNvPicPr>
            <p:nvPr/>
          </p:nvPicPr>
          <p:blipFill>
            <a:blip r:embed="rId4" cstate="print">
              <a:duotone>
                <a:prstClr val="black"/>
                <a:srgbClr val="00B050">
                  <a:tint val="45000"/>
                  <a:satMod val="400000"/>
                </a:srgbClr>
              </a:duotone>
              <a:extLst>
                <a:ext uri="{BEBA8EAE-BF5A-486C-A8C5-ECC9F3942E4B}">
                  <a14:imgProps xmlns:a14="http://schemas.microsoft.com/office/drawing/2010/main">
                    <a14:imgLayer r:embed="rId5">
                      <a14:imgEffect>
                        <a14:brightnessContrast bright="-20000"/>
                      </a14:imgEffect>
                    </a14:imgLayer>
                  </a14:imgProps>
                </a:ext>
                <a:ext uri="{28A0092B-C50C-407E-A947-70E740481C1C}">
                  <a14:useLocalDpi xmlns:a14="http://schemas.microsoft.com/office/drawing/2010/main" val="0"/>
                </a:ext>
              </a:extLst>
            </a:blip>
            <a:stretch>
              <a:fillRect/>
            </a:stretch>
          </p:blipFill>
          <p:spPr>
            <a:xfrm>
              <a:off x="10126474" y="4632960"/>
              <a:ext cx="1322030" cy="1322030"/>
            </a:xfrm>
            <a:prstGeom prst="rect">
              <a:avLst/>
            </a:prstGeom>
          </p:spPr>
        </p:pic>
      </p:gr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bwMode="gray">
          <a:xfrm>
            <a:off x="2781123" y="3659803"/>
            <a:ext cx="6626578" cy="1591628"/>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nchor="ctr">
            <a:spAutoFit/>
          </a:bodyPr>
          <a:lstStyle/>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INSERT INTO	departments</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VALUES     (201, 'Engineering', 106, 1400);</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COMMIT;</a:t>
            </a:r>
          </a:p>
          <a:p>
            <a:pPr eaLnBrk="1" hangingPunct="1">
              <a:defRPr/>
            </a:pPr>
            <a:endParaRPr lang="en-US" altLang="en-US" b="1" dirty="0">
              <a:solidFill>
                <a:schemeClr val="tx1">
                  <a:lumMod val="75000"/>
                </a:schemeClr>
              </a:solidFill>
              <a:latin typeface="Courier New" panose="02070309020205020404" pitchFamily="49" charset="0"/>
              <a:cs typeface="Courier New" panose="02070309020205020404" pitchFamily="49" charset="0"/>
            </a:endParaRPr>
          </a:p>
          <a:p>
            <a:pPr eaLnBrk="1" hangingPunct="1">
              <a:defRPr/>
            </a:pPr>
            <a:endParaRPr lang="en-US" altLang="en-US" b="1" dirty="0">
              <a:solidFill>
                <a:schemeClr val="tx1">
                  <a:lumMod val="75000"/>
                </a:schemeClr>
              </a:solidFill>
              <a:latin typeface="Courier New" panose="02070309020205020404" pitchFamily="49" charset="0"/>
              <a:cs typeface="Courier New" panose="02070309020205020404" pitchFamily="49" charset="0"/>
            </a:endParaRPr>
          </a:p>
        </p:txBody>
      </p:sp>
      <p:sp>
        <p:nvSpPr>
          <p:cNvPr id="47109" name="Title 1"/>
          <p:cNvSpPr>
            <a:spLocks noGrp="1"/>
          </p:cNvSpPr>
          <p:nvPr>
            <p:ph type="title"/>
          </p:nvPr>
        </p:nvSpPr>
        <p:spPr/>
        <p:txBody>
          <a:bodyPr/>
          <a:lstStyle/>
          <a:p>
            <a:pPr eaLnBrk="1" hangingPunct="1"/>
            <a:r>
              <a:rPr lang="en-US" altLang="en-US" smtClean="0">
                <a:latin typeface="Courier New" pitchFamily="49" charset="0"/>
                <a:cs typeface="Courier New" pitchFamily="49" charset="0"/>
              </a:rPr>
              <a:t>COMMIT</a:t>
            </a:r>
            <a:r>
              <a:rPr lang="en-US" altLang="en-US" smtClean="0"/>
              <a:t> Statement</a:t>
            </a:r>
          </a:p>
        </p:txBody>
      </p:sp>
      <p:sp>
        <p:nvSpPr>
          <p:cNvPr id="47110" name="Content Placeholder 2"/>
          <p:cNvSpPr>
            <a:spLocks noGrp="1"/>
          </p:cNvSpPr>
          <p:nvPr>
            <p:ph idx="1"/>
          </p:nvPr>
        </p:nvSpPr>
        <p:spPr/>
        <p:txBody>
          <a:bodyPr/>
          <a:lstStyle/>
          <a:p>
            <a:pPr lvl="1" eaLnBrk="1" hangingPunct="1"/>
            <a:r>
              <a:rPr lang="en-US" altLang="en-US" smtClean="0"/>
              <a:t>Use the </a:t>
            </a:r>
            <a:r>
              <a:rPr lang="en-US" altLang="en-US" smtClean="0">
                <a:latin typeface="Courier New" pitchFamily="49" charset="0"/>
                <a:cs typeface="Courier New" pitchFamily="49" charset="0"/>
              </a:rPr>
              <a:t>COMMIT</a:t>
            </a:r>
            <a:r>
              <a:rPr lang="en-US" altLang="en-US" smtClean="0"/>
              <a:t> statement to:</a:t>
            </a:r>
          </a:p>
          <a:p>
            <a:pPr lvl="2" eaLnBrk="1" hangingPunct="1"/>
            <a:r>
              <a:rPr lang="en-US" altLang="en-US" smtClean="0"/>
              <a:t>Permanently save the changes made to the database during the current transaction</a:t>
            </a:r>
          </a:p>
          <a:p>
            <a:pPr lvl="2" eaLnBrk="1" hangingPunct="1"/>
            <a:r>
              <a:rPr lang="en-US" altLang="en-US" smtClean="0"/>
              <a:t>Erase all savepoints in the transaction</a:t>
            </a:r>
          </a:p>
          <a:p>
            <a:pPr lvl="2" eaLnBrk="1" hangingPunct="1"/>
            <a:r>
              <a:rPr lang="en-US" altLang="en-US" smtClean="0"/>
              <a:t>Release transaction locks</a:t>
            </a:r>
          </a:p>
          <a:p>
            <a:pPr lvl="1" eaLnBrk="1" hangingPunct="1"/>
            <a:r>
              <a:rPr lang="en-US" altLang="en-US" smtClean="0"/>
              <a:t>Example:</a:t>
            </a:r>
          </a:p>
        </p:txBody>
      </p:sp>
      <p:pic>
        <p:nvPicPr>
          <p:cNvPr id="47111" name="Picture 4"/>
          <p:cNvPicPr>
            <a:picLocks noChangeAspect="1" noChangeArrowheads="1"/>
          </p:cNvPicPr>
          <p:nvPr/>
        </p:nvPicPr>
        <p:blipFill>
          <a:blip r:embed="rId3" cstate="print"/>
          <a:srcRect/>
          <a:stretch>
            <a:fillRect/>
          </a:stretch>
        </p:blipFill>
        <p:spPr bwMode="auto">
          <a:xfrm>
            <a:off x="2876550" y="4713288"/>
            <a:ext cx="1541462" cy="457200"/>
          </a:xfrm>
          <a:prstGeom prst="rect">
            <a:avLst/>
          </a:prstGeom>
          <a:noFill/>
          <a:ln w="28575">
            <a:noFill/>
            <a:miter lim="800000"/>
            <a:headEnd type="none" w="sm" len="sm"/>
            <a:tailEnd type="none" w="sm" len="sm"/>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pPr eaLnBrk="1" hangingPunct="1"/>
            <a:r>
              <a:rPr lang="en-US" altLang="en-US" smtClean="0">
                <a:latin typeface="Courier New" pitchFamily="49" charset="0"/>
                <a:cs typeface="Courier New" pitchFamily="49" charset="0"/>
              </a:rPr>
              <a:t>ROLLBACK</a:t>
            </a:r>
            <a:r>
              <a:rPr lang="en-US" altLang="en-US" smtClean="0"/>
              <a:t> Statement</a:t>
            </a:r>
          </a:p>
        </p:txBody>
      </p:sp>
      <p:sp>
        <p:nvSpPr>
          <p:cNvPr id="49155" name="Content Placeholder 2"/>
          <p:cNvSpPr>
            <a:spLocks noGrp="1"/>
          </p:cNvSpPr>
          <p:nvPr>
            <p:ph idx="1"/>
          </p:nvPr>
        </p:nvSpPr>
        <p:spPr/>
        <p:txBody>
          <a:bodyPr/>
          <a:lstStyle/>
          <a:p>
            <a:pPr lvl="1" eaLnBrk="1" hangingPunct="1"/>
            <a:r>
              <a:rPr lang="en-US" altLang="en-US" smtClean="0"/>
              <a:t>Use the </a:t>
            </a:r>
            <a:r>
              <a:rPr lang="en-US" altLang="en-US" smtClean="0">
                <a:latin typeface="Courier New" pitchFamily="49" charset="0"/>
                <a:cs typeface="Courier New" pitchFamily="49" charset="0"/>
              </a:rPr>
              <a:t>ROLLBACK</a:t>
            </a:r>
            <a:r>
              <a:rPr lang="en-US" altLang="en-US" smtClean="0"/>
              <a:t> statement to undo changes made to the database during the current transaction.</a:t>
            </a:r>
          </a:p>
          <a:p>
            <a:pPr lvl="1" eaLnBrk="1" hangingPunct="1"/>
            <a:r>
              <a:rPr lang="en-US" altLang="en-US" smtClean="0">
                <a:cs typeface="Courier New" pitchFamily="49" charset="0"/>
              </a:rPr>
              <a:t>Use the</a:t>
            </a:r>
            <a:r>
              <a:rPr lang="en-US" altLang="en-US" smtClean="0"/>
              <a:t> </a:t>
            </a:r>
            <a:r>
              <a:rPr lang="en-US" altLang="en-US" smtClean="0">
                <a:latin typeface="Courier New" pitchFamily="49" charset="0"/>
                <a:cs typeface="Courier New" pitchFamily="49" charset="0"/>
              </a:rPr>
              <a:t>TO</a:t>
            </a:r>
            <a:r>
              <a:rPr lang="en-US" altLang="en-US" smtClean="0">
                <a:cs typeface="Courier New" pitchFamily="49" charset="0"/>
              </a:rPr>
              <a:t> </a:t>
            </a:r>
            <a:r>
              <a:rPr lang="en-US" altLang="en-US" smtClean="0">
                <a:latin typeface="Courier New" pitchFamily="49" charset="0"/>
                <a:cs typeface="Courier New" pitchFamily="49" charset="0"/>
              </a:rPr>
              <a:t>SAVEPOINT</a:t>
            </a:r>
            <a:r>
              <a:rPr lang="en-US" altLang="en-US" smtClean="0">
                <a:cs typeface="Courier New" pitchFamily="49" charset="0"/>
              </a:rPr>
              <a:t> </a:t>
            </a:r>
            <a:r>
              <a:rPr lang="en-US" altLang="en-US" smtClean="0"/>
              <a:t>clause to undo a part of the transaction after the savepoint.</a:t>
            </a:r>
          </a:p>
          <a:p>
            <a:pPr lvl="1" eaLnBrk="1" hangingPunct="1"/>
            <a:r>
              <a:rPr lang="en-US" altLang="en-US" smtClean="0"/>
              <a:t>Example:</a:t>
            </a:r>
          </a:p>
        </p:txBody>
      </p:sp>
      <p:sp>
        <p:nvSpPr>
          <p:cNvPr id="5" name="Content Placeholder 2"/>
          <p:cNvSpPr txBox="1">
            <a:spLocks/>
          </p:cNvSpPr>
          <p:nvPr/>
        </p:nvSpPr>
        <p:spPr bwMode="gray">
          <a:xfrm>
            <a:off x="2781123" y="2743200"/>
            <a:ext cx="6626578" cy="3213748"/>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nchor="ctr">
            <a:spAutoFit/>
          </a:bodyPr>
          <a:lstStyle/>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 </a:t>
            </a:r>
          </a:p>
          <a:p>
            <a:pPr eaLnBrk="1" hangingPunct="1">
              <a:defRPr/>
            </a:pPr>
            <a:endParaRPr lang="en-US" altLang="en-US" b="1" dirty="0">
              <a:solidFill>
                <a:schemeClr val="tx1">
                  <a:lumMod val="75000"/>
                </a:schemeClr>
              </a:solidFill>
              <a:latin typeface="Courier New" panose="02070309020205020404" pitchFamily="49" charset="0"/>
              <a:cs typeface="Arial" panose="020B0604020202020204" pitchFamily="34" charset="0"/>
            </a:endParaRPr>
          </a:p>
          <a:p>
            <a:pPr eaLnBrk="1" hangingPunct="1">
              <a:defRPr/>
            </a:pPr>
            <a:r>
              <a:rPr lang="en-US" altLang="en-US" b="1" dirty="0">
                <a:solidFill>
                  <a:schemeClr val="tx1">
                    <a:lumMod val="75000"/>
                  </a:schemeClr>
                </a:solidFill>
                <a:latin typeface="Courier New" panose="02070309020205020404" pitchFamily="49" charset="0"/>
                <a:cs typeface="Courier New" panose="02070309020205020404" pitchFamily="49" charset="0"/>
              </a:rPr>
              <a:t>UPDATE           employees </a:t>
            </a:r>
          </a:p>
          <a:p>
            <a:pPr eaLnBrk="1" hangingPunct="1">
              <a:defRPr/>
            </a:pPr>
            <a:r>
              <a:rPr lang="en-US" altLang="en-US" b="1" dirty="0">
                <a:solidFill>
                  <a:schemeClr val="tx1">
                    <a:lumMod val="75000"/>
                  </a:schemeClr>
                </a:solidFill>
                <a:latin typeface="Courier New" panose="02070309020205020404" pitchFamily="49" charset="0"/>
                <a:cs typeface="Courier New" panose="02070309020205020404" pitchFamily="49" charset="0"/>
              </a:rPr>
              <a:t>SET              salary = 7000 </a:t>
            </a:r>
          </a:p>
          <a:p>
            <a:pPr eaLnBrk="1" hangingPunct="1">
              <a:defRPr/>
            </a:pPr>
            <a:r>
              <a:rPr lang="en-US" altLang="en-US" b="1" dirty="0">
                <a:solidFill>
                  <a:schemeClr val="tx1">
                    <a:lumMod val="75000"/>
                  </a:schemeClr>
                </a:solidFill>
                <a:latin typeface="Courier New" panose="02070309020205020404" pitchFamily="49" charset="0"/>
                <a:cs typeface="Courier New" panose="02070309020205020404" pitchFamily="49" charset="0"/>
              </a:rPr>
              <a:t>WHERE            </a:t>
            </a:r>
            <a:r>
              <a:rPr lang="en-US" altLang="en-US" b="1" dirty="0" err="1">
                <a:solidFill>
                  <a:schemeClr val="tx1">
                    <a:lumMod val="75000"/>
                  </a:schemeClr>
                </a:solidFill>
                <a:latin typeface="Courier New" panose="02070309020205020404" pitchFamily="49" charset="0"/>
                <a:cs typeface="Courier New" panose="02070309020205020404" pitchFamily="49" charset="0"/>
              </a:rPr>
              <a:t>last_name</a:t>
            </a:r>
            <a:r>
              <a:rPr lang="en-US" altLang="en-US" b="1" dirty="0">
                <a:solidFill>
                  <a:schemeClr val="tx1">
                    <a:lumMod val="75000"/>
                  </a:schemeClr>
                </a:solidFill>
                <a:latin typeface="Courier New" panose="02070309020205020404" pitchFamily="49" charset="0"/>
                <a:cs typeface="Courier New" panose="02070309020205020404" pitchFamily="49" charset="0"/>
              </a:rPr>
              <a:t> = 'Ernst'; </a:t>
            </a:r>
          </a:p>
          <a:p>
            <a:pPr eaLnBrk="1" hangingPunct="1">
              <a:defRPr/>
            </a:pPr>
            <a:r>
              <a:rPr lang="en-US" altLang="en-US" b="1" dirty="0">
                <a:solidFill>
                  <a:schemeClr val="tx1">
                    <a:lumMod val="75000"/>
                  </a:schemeClr>
                </a:solidFill>
                <a:latin typeface="Courier New" panose="02070309020205020404" pitchFamily="49" charset="0"/>
                <a:cs typeface="Courier New" panose="02070309020205020404" pitchFamily="49" charset="0"/>
              </a:rPr>
              <a:t>SAVEPOINT        </a:t>
            </a:r>
            <a:r>
              <a:rPr lang="en-US" altLang="en-US" b="1" dirty="0" err="1">
                <a:solidFill>
                  <a:schemeClr val="tx1">
                    <a:lumMod val="75000"/>
                  </a:schemeClr>
                </a:solidFill>
                <a:latin typeface="Courier New" panose="02070309020205020404" pitchFamily="49" charset="0"/>
                <a:cs typeface="Courier New" panose="02070309020205020404" pitchFamily="49" charset="0"/>
              </a:rPr>
              <a:t>Ernst_sal</a:t>
            </a:r>
            <a:r>
              <a:rPr lang="en-US" altLang="en-US" b="1" dirty="0">
                <a:solidFill>
                  <a:schemeClr val="tx1">
                    <a:lumMod val="75000"/>
                  </a:schemeClr>
                </a:solidFill>
                <a:latin typeface="Courier New" panose="02070309020205020404" pitchFamily="49" charset="0"/>
                <a:cs typeface="Courier New" panose="02070309020205020404" pitchFamily="49" charset="0"/>
              </a:rPr>
              <a:t>;</a:t>
            </a:r>
          </a:p>
          <a:p>
            <a:pPr eaLnBrk="1" hangingPunct="1">
              <a:defRPr/>
            </a:pPr>
            <a:endParaRPr lang="en-US" altLang="en-US" b="1" dirty="0">
              <a:solidFill>
                <a:schemeClr val="tx1">
                  <a:lumMod val="75000"/>
                </a:schemeClr>
              </a:solidFill>
              <a:latin typeface="Courier New" panose="02070309020205020404" pitchFamily="49" charset="0"/>
              <a:cs typeface="Courier New" panose="02070309020205020404" pitchFamily="49" charset="0"/>
            </a:endParaRPr>
          </a:p>
          <a:p>
            <a:pPr eaLnBrk="1" hangingPunct="1">
              <a:defRPr/>
            </a:pPr>
            <a:r>
              <a:rPr lang="en-US" altLang="en-US" b="1" dirty="0">
                <a:solidFill>
                  <a:schemeClr val="tx1">
                    <a:lumMod val="75000"/>
                  </a:schemeClr>
                </a:solidFill>
                <a:latin typeface="Courier New" panose="02070309020205020404" pitchFamily="49" charset="0"/>
                <a:cs typeface="Courier New" panose="02070309020205020404" pitchFamily="49" charset="0"/>
              </a:rPr>
              <a:t>UPDATE           employees </a:t>
            </a:r>
          </a:p>
          <a:p>
            <a:pPr eaLnBrk="1" hangingPunct="1">
              <a:defRPr/>
            </a:pPr>
            <a:r>
              <a:rPr lang="en-US" altLang="en-US" b="1" dirty="0">
                <a:solidFill>
                  <a:schemeClr val="tx1">
                    <a:lumMod val="75000"/>
                  </a:schemeClr>
                </a:solidFill>
                <a:latin typeface="Courier New" panose="02070309020205020404" pitchFamily="49" charset="0"/>
                <a:cs typeface="Courier New" panose="02070309020205020404" pitchFamily="49" charset="0"/>
              </a:rPr>
              <a:t>SET              salary = 12000 </a:t>
            </a:r>
          </a:p>
          <a:p>
            <a:pPr eaLnBrk="1" hangingPunct="1">
              <a:defRPr/>
            </a:pPr>
            <a:r>
              <a:rPr lang="en-US" altLang="en-US" b="1" dirty="0">
                <a:solidFill>
                  <a:schemeClr val="tx1">
                    <a:lumMod val="75000"/>
                  </a:schemeClr>
                </a:solidFill>
                <a:latin typeface="Courier New" panose="02070309020205020404" pitchFamily="49" charset="0"/>
                <a:cs typeface="Courier New" panose="02070309020205020404" pitchFamily="49" charset="0"/>
              </a:rPr>
              <a:t>WHERE            </a:t>
            </a:r>
            <a:r>
              <a:rPr lang="en-US" altLang="en-US" b="1" dirty="0" err="1">
                <a:solidFill>
                  <a:schemeClr val="tx1">
                    <a:lumMod val="75000"/>
                  </a:schemeClr>
                </a:solidFill>
                <a:latin typeface="Courier New" panose="02070309020205020404" pitchFamily="49" charset="0"/>
                <a:cs typeface="Courier New" panose="02070309020205020404" pitchFamily="49" charset="0"/>
              </a:rPr>
              <a:t>last_name</a:t>
            </a:r>
            <a:r>
              <a:rPr lang="en-US" altLang="en-US" b="1" dirty="0">
                <a:solidFill>
                  <a:schemeClr val="tx1">
                    <a:lumMod val="75000"/>
                  </a:schemeClr>
                </a:solidFill>
                <a:latin typeface="Courier New" panose="02070309020205020404" pitchFamily="49" charset="0"/>
                <a:cs typeface="Courier New" panose="02070309020205020404" pitchFamily="49" charset="0"/>
              </a:rPr>
              <a:t> = '</a:t>
            </a:r>
            <a:r>
              <a:rPr lang="en-US" altLang="en-US" b="1" dirty="0" err="1">
                <a:solidFill>
                  <a:schemeClr val="tx1">
                    <a:lumMod val="75000"/>
                  </a:schemeClr>
                </a:solidFill>
                <a:latin typeface="Courier New" panose="02070309020205020404" pitchFamily="49" charset="0"/>
                <a:cs typeface="Courier New" panose="02070309020205020404" pitchFamily="49" charset="0"/>
              </a:rPr>
              <a:t>Mourgos</a:t>
            </a:r>
            <a:r>
              <a:rPr lang="en-US" altLang="en-US" b="1" dirty="0">
                <a:solidFill>
                  <a:schemeClr val="tx1">
                    <a:lumMod val="75000"/>
                  </a:schemeClr>
                </a:solidFill>
                <a:latin typeface="Courier New" panose="02070309020205020404" pitchFamily="49" charset="0"/>
                <a:cs typeface="Courier New" panose="02070309020205020404" pitchFamily="49" charset="0"/>
              </a:rPr>
              <a:t>';</a:t>
            </a:r>
          </a:p>
          <a:p>
            <a:pPr eaLnBrk="1" hangingPunct="1">
              <a:defRPr/>
            </a:pPr>
            <a:endParaRPr lang="en-US" altLang="en-US" b="1" dirty="0">
              <a:solidFill>
                <a:schemeClr val="tx1">
                  <a:lumMod val="75000"/>
                </a:schemeClr>
              </a:solidFill>
              <a:latin typeface="Courier New" panose="02070309020205020404" pitchFamily="49" charset="0"/>
              <a:cs typeface="Courier New" panose="02070309020205020404" pitchFamily="49" charset="0"/>
            </a:endParaRPr>
          </a:p>
          <a:p>
            <a:pPr eaLnBrk="1" hangingPunct="1">
              <a:defRPr/>
            </a:pPr>
            <a:r>
              <a:rPr lang="en-US" altLang="en-US" b="1" dirty="0">
                <a:solidFill>
                  <a:schemeClr val="tx1">
                    <a:lumMod val="75000"/>
                  </a:schemeClr>
                </a:solidFill>
                <a:latin typeface="Courier New" panose="02070309020205020404" pitchFamily="49" charset="0"/>
                <a:cs typeface="Courier New" panose="02070309020205020404" pitchFamily="49" charset="0"/>
              </a:rPr>
              <a:t>ROLLBACK TO SAVEPOINT </a:t>
            </a:r>
            <a:r>
              <a:rPr lang="en-US" altLang="en-US" b="1" dirty="0" err="1">
                <a:solidFill>
                  <a:schemeClr val="tx1">
                    <a:lumMod val="75000"/>
                  </a:schemeClr>
                </a:solidFill>
                <a:latin typeface="Courier New" panose="02070309020205020404" pitchFamily="49" charset="0"/>
                <a:cs typeface="Courier New" panose="02070309020205020404" pitchFamily="49" charset="0"/>
              </a:rPr>
              <a:t>Ersnt_sal</a:t>
            </a:r>
            <a:r>
              <a:rPr lang="en-US" altLang="en-US" b="1" dirty="0">
                <a:solidFill>
                  <a:schemeClr val="tx1">
                    <a:lumMod val="75000"/>
                  </a:schemeClr>
                </a:solidFill>
                <a:latin typeface="Courier New" panose="02070309020205020404" pitchFamily="49" charset="0"/>
                <a:cs typeface="Courier New" panose="02070309020205020404" pitchFamily="49" charset="0"/>
              </a:rPr>
              <a:t>;</a:t>
            </a:r>
            <a:endParaRPr lang="en-US" altLang="en-US" b="1" dirty="0">
              <a:solidFill>
                <a:schemeClr val="tx1">
                  <a:lumMod val="75000"/>
                </a:schemeClr>
              </a:solidFill>
              <a:latin typeface="Courier New" panose="02070309020205020404" pitchFamily="49" charset="0"/>
              <a:cs typeface="Arial" panose="020B0604020202020204" pitchFamily="34" charset="0"/>
            </a:endParaRPr>
          </a:p>
          <a:p>
            <a:pPr eaLnBrk="1" hangingPunct="1">
              <a:defRPr/>
            </a:pPr>
            <a:endParaRPr lang="en-US" altLang="en-US" b="1" dirty="0">
              <a:solidFill>
                <a:schemeClr val="tx1">
                  <a:lumMod val="75000"/>
                </a:schemeClr>
              </a:solidFill>
              <a:latin typeface="Courier New" panose="02070309020205020404" pitchFamily="49" charset="0"/>
              <a:cs typeface="Arial" panose="020B0604020202020204" pitchFamily="34" charset="0"/>
            </a:endParaRPr>
          </a:p>
          <a:p>
            <a:pPr eaLnBrk="1" hangingPunct="1">
              <a:defRPr/>
            </a:pPr>
            <a:endParaRPr lang="en-US" altLang="en-US" b="1" dirty="0">
              <a:solidFill>
                <a:schemeClr val="tx1">
                  <a:lumMod val="75000"/>
                </a:schemeClr>
              </a:solidFill>
              <a:latin typeface="Courier New" panose="02070309020205020404" pitchFamily="49"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lstStyle/>
          <a:p>
            <a:pPr eaLnBrk="1" hangingPunct="1"/>
            <a:r>
              <a:rPr lang="en-US" altLang="en-US" smtClean="0">
                <a:latin typeface="Courier New" pitchFamily="49" charset="0"/>
                <a:cs typeface="Courier New" pitchFamily="49" charset="0"/>
              </a:rPr>
              <a:t>SAVEPOINT</a:t>
            </a:r>
            <a:r>
              <a:rPr lang="en-US" altLang="en-US" smtClean="0"/>
              <a:t> Statement</a:t>
            </a:r>
          </a:p>
        </p:txBody>
      </p:sp>
      <p:sp>
        <p:nvSpPr>
          <p:cNvPr id="51203" name="Content Placeholder 2"/>
          <p:cNvSpPr>
            <a:spLocks noGrp="1"/>
          </p:cNvSpPr>
          <p:nvPr>
            <p:ph idx="1"/>
          </p:nvPr>
        </p:nvSpPr>
        <p:spPr/>
        <p:txBody>
          <a:bodyPr/>
          <a:lstStyle/>
          <a:p>
            <a:pPr lvl="1" eaLnBrk="1" hangingPunct="1"/>
            <a:r>
              <a:rPr lang="en-US" altLang="en-US" smtClean="0"/>
              <a:t>Use the </a:t>
            </a:r>
            <a:r>
              <a:rPr lang="en-US" altLang="en-US" smtClean="0">
                <a:latin typeface="Courier New" pitchFamily="49" charset="0"/>
                <a:cs typeface="Courier New" pitchFamily="49" charset="0"/>
              </a:rPr>
              <a:t>SAVEPOINT</a:t>
            </a:r>
            <a:r>
              <a:rPr lang="en-US" altLang="en-US" smtClean="0"/>
              <a:t> statement to name and mark the current point in the processing of a transaction.</a:t>
            </a:r>
          </a:p>
          <a:p>
            <a:pPr lvl="1" eaLnBrk="1" hangingPunct="1"/>
            <a:r>
              <a:rPr lang="en-US" altLang="en-US" smtClean="0"/>
              <a:t>Specify a name to each savepoint.</a:t>
            </a:r>
          </a:p>
          <a:p>
            <a:pPr lvl="1" eaLnBrk="1" hangingPunct="1"/>
            <a:r>
              <a:rPr lang="en-US" altLang="en-US" smtClean="0"/>
              <a:t>Use distinct savepoint names within a transaction to avoid overriding.</a:t>
            </a:r>
          </a:p>
          <a:p>
            <a:pPr lvl="1" eaLnBrk="1" hangingPunct="1"/>
            <a:r>
              <a:rPr lang="en-US" altLang="en-US" smtClean="0"/>
              <a:t>Syntax:</a:t>
            </a:r>
          </a:p>
        </p:txBody>
      </p:sp>
      <p:sp>
        <p:nvSpPr>
          <p:cNvPr id="5" name="Content Placeholder 2"/>
          <p:cNvSpPr txBox="1">
            <a:spLocks/>
          </p:cNvSpPr>
          <p:nvPr/>
        </p:nvSpPr>
        <p:spPr bwMode="gray">
          <a:xfrm>
            <a:off x="2781123" y="3733801"/>
            <a:ext cx="6626578" cy="397907"/>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nchor="ctr">
            <a:spAutoFit/>
          </a:bodyPr>
          <a:lstStyle/>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SAVEPOINT </a:t>
            </a:r>
            <a:r>
              <a:rPr lang="en-US" altLang="en-US" b="1" i="1" dirty="0" err="1">
                <a:solidFill>
                  <a:schemeClr val="tx1">
                    <a:lumMod val="75000"/>
                  </a:schemeClr>
                </a:solidFill>
                <a:latin typeface="Courier New" panose="02070309020205020404" pitchFamily="49" charset="0"/>
                <a:cs typeface="Arial" panose="020B0604020202020204" pitchFamily="34" charset="0"/>
              </a:rPr>
              <a:t>savepoint</a:t>
            </a:r>
            <a:r>
              <a:rPr lang="en-US" altLang="en-US" b="1" dirty="0">
                <a:solidFill>
                  <a:schemeClr val="tx1">
                    <a:lumMod val="75000"/>
                  </a:schemeClr>
                </a:solidFill>
                <a:latin typeface="Courier New" panose="02070309020205020404" pitchFamily="49" charset="0"/>
                <a:cs typeface="Arial" panose="020B0604020202020204" pitchFamily="34" charset="0"/>
              </a:rPr>
              <a:t>;</a:t>
            </a:r>
            <a:endParaRPr lang="en-US" altLang="en-US" b="1" dirty="0">
              <a:solidFill>
                <a:schemeClr val="tx1">
                  <a:lumMod val="75000"/>
                </a:schemeClr>
              </a:solidFill>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bwMode="auto">
          <a:xfrm flipH="1">
            <a:off x="4494212" y="4696931"/>
            <a:ext cx="7558712" cy="1223433"/>
          </a:xfrm>
          <a:prstGeom prst="rect">
            <a:avLst/>
          </a:prstGeom>
          <a:gradFill flip="none" rotWithShape="1">
            <a:gsLst>
              <a:gs pos="0">
                <a:srgbClr val="DCE3E4"/>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21899" tIns="60949" rIns="121899" bIns="60949"/>
          <a:lstStyle/>
          <a:p>
            <a:pPr algn="ctr" defTabSz="304747">
              <a:spcBef>
                <a:spcPct val="20000"/>
              </a:spcBef>
              <a:buClr>
                <a:srgbClr val="FF0000"/>
              </a:buClr>
              <a:defRPr/>
            </a:pPr>
            <a:endParaRPr lang="en-US" dirty="0">
              <a:latin typeface="Arial" pitchFamily="34" charset="0"/>
            </a:endParaRPr>
          </a:p>
        </p:txBody>
      </p:sp>
      <p:sp>
        <p:nvSpPr>
          <p:cNvPr id="53250" name="Rectangle 2"/>
          <p:cNvSpPr>
            <a:spLocks noGrp="1" noChangeArrowheads="1"/>
          </p:cNvSpPr>
          <p:nvPr>
            <p:ph type="title"/>
          </p:nvPr>
        </p:nvSpPr>
        <p:spPr/>
        <p:txBody>
          <a:bodyPr/>
          <a:lstStyle/>
          <a:p>
            <a:pPr eaLnBrk="1" hangingPunct="1"/>
            <a:r>
              <a:rPr lang="en-US" altLang="en-US" smtClean="0"/>
              <a:t>Joins</a:t>
            </a:r>
          </a:p>
        </p:txBody>
      </p:sp>
      <p:sp>
        <p:nvSpPr>
          <p:cNvPr id="53251" name="Rectangle 3"/>
          <p:cNvSpPr>
            <a:spLocks noGrp="1" noChangeArrowheads="1"/>
          </p:cNvSpPr>
          <p:nvPr>
            <p:ph idx="1"/>
          </p:nvPr>
        </p:nvSpPr>
        <p:spPr/>
        <p:txBody>
          <a:bodyPr/>
          <a:lstStyle/>
          <a:p>
            <a:pPr indent="0"/>
            <a:r>
              <a:rPr lang="en-US" altLang="en-US" smtClean="0">
                <a:latin typeface="Arial" charset="0"/>
              </a:rPr>
              <a:t>Use a join to query data from more than one table:</a:t>
            </a:r>
          </a:p>
          <a:p>
            <a:pPr indent="0"/>
            <a:endParaRPr lang="en-US" altLang="en-US" smtClean="0">
              <a:latin typeface="Arial" charset="0"/>
            </a:endParaRPr>
          </a:p>
          <a:p>
            <a:pPr indent="0"/>
            <a:endParaRPr lang="en-US" altLang="en-US" smtClean="0">
              <a:latin typeface="Arial" charset="0"/>
            </a:endParaRPr>
          </a:p>
          <a:p>
            <a:pPr indent="0"/>
            <a:endParaRPr lang="en-US" altLang="en-US" smtClean="0">
              <a:latin typeface="Arial" charset="0"/>
            </a:endParaRPr>
          </a:p>
          <a:p>
            <a:pPr indent="0"/>
            <a:endParaRPr lang="en-US" altLang="en-US" smtClean="0">
              <a:latin typeface="Arial" charset="0"/>
            </a:endParaRPr>
          </a:p>
          <a:p>
            <a:pPr lvl="1" eaLnBrk="1" hangingPunct="1"/>
            <a:r>
              <a:rPr lang="en-US" altLang="en-US" smtClean="0"/>
              <a:t>Write the join condition in the </a:t>
            </a:r>
            <a:r>
              <a:rPr lang="en-US" altLang="en-US" smtClean="0">
                <a:latin typeface="Courier New" pitchFamily="49" charset="0"/>
              </a:rPr>
              <a:t>WHERE</a:t>
            </a:r>
            <a:r>
              <a:rPr lang="en-US" altLang="en-US" smtClean="0"/>
              <a:t> clause.</a:t>
            </a:r>
          </a:p>
          <a:p>
            <a:pPr lvl="1" eaLnBrk="1" hangingPunct="1"/>
            <a:r>
              <a:rPr lang="en-US" altLang="en-US" smtClean="0"/>
              <a:t>Prefix the column name with the table name when the same column name appears in more than one table.</a:t>
            </a:r>
          </a:p>
        </p:txBody>
      </p:sp>
      <p:sp>
        <p:nvSpPr>
          <p:cNvPr id="5" name="Content Placeholder 2"/>
          <p:cNvSpPr txBox="1">
            <a:spLocks/>
          </p:cNvSpPr>
          <p:nvPr/>
        </p:nvSpPr>
        <p:spPr bwMode="gray">
          <a:xfrm>
            <a:off x="2781123" y="1905001"/>
            <a:ext cx="6626578" cy="994767"/>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nchor="ctr">
            <a:spAutoFit/>
          </a:bodyPr>
          <a:lstStyle/>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SELECT	</a:t>
            </a:r>
            <a:r>
              <a:rPr lang="en-US" altLang="en-US" b="1" i="1" dirty="0">
                <a:solidFill>
                  <a:schemeClr val="tx1">
                    <a:lumMod val="75000"/>
                  </a:schemeClr>
                </a:solidFill>
                <a:latin typeface="Courier New" panose="02070309020205020404" pitchFamily="49" charset="0"/>
                <a:cs typeface="Arial" panose="020B0604020202020204" pitchFamily="34" charset="0"/>
              </a:rPr>
              <a:t>table1.column, table2.column</a:t>
            </a:r>
            <a:endParaRPr lang="en-US" altLang="en-US" b="1" dirty="0">
              <a:solidFill>
                <a:schemeClr val="tx1">
                  <a:lumMod val="75000"/>
                </a:schemeClr>
              </a:solidFill>
              <a:latin typeface="Courier New" panose="02070309020205020404" pitchFamily="49" charset="0"/>
              <a:cs typeface="Arial" panose="020B0604020202020204" pitchFamily="34" charset="0"/>
            </a:endParaRP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FROM	</a:t>
            </a:r>
            <a:r>
              <a:rPr lang="en-US" altLang="en-US" b="1" i="1" dirty="0">
                <a:solidFill>
                  <a:schemeClr val="tx1">
                    <a:lumMod val="75000"/>
                  </a:schemeClr>
                </a:solidFill>
                <a:latin typeface="Courier New" panose="02070309020205020404" pitchFamily="49" charset="0"/>
                <a:cs typeface="Arial" panose="020B0604020202020204" pitchFamily="34" charset="0"/>
              </a:rPr>
              <a:t>table1, table2</a:t>
            </a:r>
            <a:endParaRPr lang="en-US" altLang="en-US" b="1" dirty="0">
              <a:solidFill>
                <a:schemeClr val="tx1">
                  <a:lumMod val="75000"/>
                </a:schemeClr>
              </a:solidFill>
              <a:latin typeface="Courier New" panose="02070309020205020404" pitchFamily="49" charset="0"/>
              <a:cs typeface="Arial" panose="020B0604020202020204" pitchFamily="34" charset="0"/>
            </a:endParaRP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WHERE	</a:t>
            </a:r>
            <a:r>
              <a:rPr lang="en-US" altLang="en-US" b="1" i="1" dirty="0">
                <a:solidFill>
                  <a:schemeClr val="tx1">
                    <a:lumMod val="75000"/>
                  </a:schemeClr>
                </a:solidFill>
                <a:latin typeface="Courier New" panose="02070309020205020404" pitchFamily="49" charset="0"/>
                <a:cs typeface="Arial" panose="020B0604020202020204" pitchFamily="34" charset="0"/>
              </a:rPr>
              <a:t>table1.column1 </a:t>
            </a:r>
            <a:r>
              <a:rPr lang="en-US" altLang="en-US" b="1" dirty="0">
                <a:solidFill>
                  <a:schemeClr val="tx1">
                    <a:lumMod val="75000"/>
                  </a:schemeClr>
                </a:solidFill>
                <a:latin typeface="Courier New" panose="02070309020205020404" pitchFamily="49" charset="0"/>
                <a:cs typeface="Arial" panose="020B0604020202020204" pitchFamily="34" charset="0"/>
              </a:rPr>
              <a:t>=</a:t>
            </a:r>
            <a:r>
              <a:rPr lang="en-US" altLang="en-US" b="1" i="1" dirty="0">
                <a:solidFill>
                  <a:schemeClr val="tx1">
                    <a:lumMod val="75000"/>
                  </a:schemeClr>
                </a:solidFill>
                <a:latin typeface="Courier New" panose="02070309020205020404" pitchFamily="49" charset="0"/>
                <a:cs typeface="Arial" panose="020B0604020202020204" pitchFamily="34" charset="0"/>
              </a:rPr>
              <a:t> table2.column2;</a:t>
            </a:r>
          </a:p>
        </p:txBody>
      </p:sp>
      <p:sp>
        <p:nvSpPr>
          <p:cNvPr id="2" name="Oval 1"/>
          <p:cNvSpPr/>
          <p:nvPr/>
        </p:nvSpPr>
        <p:spPr bwMode="auto">
          <a:xfrm>
            <a:off x="8038923" y="4535311"/>
            <a:ext cx="1560689" cy="1560689"/>
          </a:xfrm>
          <a:prstGeom prst="ellipse">
            <a:avLst/>
          </a:prstGeom>
          <a:gradFill>
            <a:gsLst>
              <a:gs pos="0">
                <a:schemeClr val="bg1">
                  <a:lumMod val="95000"/>
                </a:schemeClr>
              </a:gs>
              <a:gs pos="97000">
                <a:schemeClr val="bg1"/>
              </a:gs>
            </a:gsLst>
            <a:lin ang="5400000" scaled="1"/>
          </a:gradFill>
          <a:ln w="28575" cap="flat" cmpd="sng" algn="ctr">
            <a:solidFill>
              <a:schemeClr val="bg1"/>
            </a:solidFill>
            <a:prstDash val="solid"/>
            <a:round/>
            <a:headEnd type="none" w="sm" len="sm"/>
            <a:tailEnd type="none" w="sm" len="sm"/>
          </a:ln>
          <a:effectLst>
            <a:outerShdw blurRad="63500" algn="ctr"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6" name="Oval 5"/>
          <p:cNvSpPr/>
          <p:nvPr/>
        </p:nvSpPr>
        <p:spPr bwMode="auto">
          <a:xfrm>
            <a:off x="9716639" y="4521293"/>
            <a:ext cx="1560689" cy="1560689"/>
          </a:xfrm>
          <a:prstGeom prst="ellipse">
            <a:avLst/>
          </a:prstGeom>
          <a:gradFill>
            <a:gsLst>
              <a:gs pos="0">
                <a:schemeClr val="bg1">
                  <a:lumMod val="95000"/>
                </a:schemeClr>
              </a:gs>
              <a:gs pos="97000">
                <a:schemeClr val="bg1"/>
              </a:gs>
            </a:gsLst>
            <a:lin ang="5400000" scaled="1"/>
          </a:gradFill>
          <a:ln w="28575" cap="flat" cmpd="sng" algn="ctr">
            <a:solidFill>
              <a:schemeClr val="bg1"/>
            </a:solidFill>
            <a:prstDash val="solid"/>
            <a:round/>
            <a:headEnd type="none" w="sm" len="sm"/>
            <a:tailEnd type="none" w="sm" len="sm"/>
          </a:ln>
          <a:effectLst>
            <a:outerShdw blurRad="63500" algn="ctr"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51725" y="4624130"/>
            <a:ext cx="1335084" cy="1383051"/>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29441" y="4624130"/>
            <a:ext cx="1335084" cy="1383051"/>
          </a:xfrm>
          <a:prstGeom prst="rect">
            <a:avLst/>
          </a:prstGeom>
        </p:spPr>
      </p:pic>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4212684">
            <a:off x="9443405" y="4946949"/>
            <a:ext cx="470376" cy="737411"/>
          </a:xfrm>
          <a:prstGeom prst="rect">
            <a:avLst/>
          </a:prstGeom>
        </p:spPr>
      </p:pic>
    </p:spTree>
  </p:cSld>
  <p:clrMapOvr>
    <a:masterClrMapping/>
  </p:clrMapOvr>
  <p:transition spd="slow"/>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8"/>
          <p:cNvSpPr/>
          <p:nvPr/>
        </p:nvSpPr>
        <p:spPr bwMode="auto">
          <a:xfrm>
            <a:off x="4403725" y="242888"/>
            <a:ext cx="7493000" cy="6157912"/>
          </a:xfrm>
          <a:custGeom>
            <a:avLst/>
            <a:gdLst>
              <a:gd name="connsiteX0" fmla="*/ 4967111 w 6773333"/>
              <a:gd name="connsiteY0" fmla="*/ 6197600 h 6208889"/>
              <a:gd name="connsiteX1" fmla="*/ 4560711 w 6773333"/>
              <a:gd name="connsiteY1" fmla="*/ 6197600 h 6208889"/>
              <a:gd name="connsiteX2" fmla="*/ 6773333 w 6773333"/>
              <a:gd name="connsiteY2" fmla="*/ 6208889 h 6208889"/>
              <a:gd name="connsiteX3" fmla="*/ 6750755 w 6773333"/>
              <a:gd name="connsiteY3" fmla="*/ 4786489 h 6208889"/>
              <a:gd name="connsiteX4" fmla="*/ 4933244 w 6773333"/>
              <a:gd name="connsiteY4" fmla="*/ 11289 h 6208889"/>
              <a:gd name="connsiteX5" fmla="*/ 0 w 6773333"/>
              <a:gd name="connsiteY5" fmla="*/ 0 h 6208889"/>
              <a:gd name="connsiteX6" fmla="*/ 4888089 w 6773333"/>
              <a:gd name="connsiteY6" fmla="*/ 6197600 h 620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73333" h="6208889">
                <a:moveTo>
                  <a:pt x="4967111" y="6197600"/>
                </a:moveTo>
                <a:lnTo>
                  <a:pt x="4560711" y="6197600"/>
                </a:lnTo>
                <a:lnTo>
                  <a:pt x="6773333" y="6208889"/>
                </a:lnTo>
                <a:lnTo>
                  <a:pt x="6750755" y="4786489"/>
                </a:lnTo>
                <a:lnTo>
                  <a:pt x="4933244" y="11289"/>
                </a:lnTo>
                <a:lnTo>
                  <a:pt x="0" y="0"/>
                </a:lnTo>
                <a:lnTo>
                  <a:pt x="4888089" y="6197600"/>
                </a:lnTo>
              </a:path>
            </a:pathLst>
          </a:custGeom>
          <a:gradFill flip="none" rotWithShape="1">
            <a:gsLst>
              <a:gs pos="2655">
                <a:schemeClr val="bg1"/>
              </a:gs>
              <a:gs pos="20000">
                <a:srgbClr val="FBFBFB"/>
              </a:gs>
              <a:gs pos="64000">
                <a:srgbClr val="FCFCFC"/>
              </a:gs>
              <a:gs pos="42000">
                <a:srgbClr val="F1F4F5"/>
              </a:gs>
              <a:gs pos="85000">
                <a:schemeClr val="bg1"/>
              </a:gs>
            </a:gsLst>
            <a:lin ang="15600000" scaled="0"/>
            <a:tileRect/>
          </a:gradFill>
          <a:ln w="28575" cap="flat" cmpd="sng" algn="ctr">
            <a:noFill/>
            <a:prstDash val="solid"/>
            <a:round/>
            <a:headEnd type="none" w="sm" len="sm"/>
            <a:tailEnd type="none" w="sm" len="sm"/>
          </a:ln>
          <a:effectLst/>
        </p:spPr>
        <p:txBody>
          <a:bodyPr/>
          <a:lstStyle/>
          <a:p>
            <a:pPr algn="ctr" defTabSz="228600" eaLnBrk="1" hangingPunct="1">
              <a:spcBef>
                <a:spcPct val="20000"/>
              </a:spcBef>
              <a:buClr>
                <a:srgbClr val="FF0000"/>
              </a:buClr>
              <a:defRPr/>
            </a:pPr>
            <a:endParaRPr lang="en-US"/>
          </a:p>
        </p:txBody>
      </p:sp>
      <p:sp>
        <p:nvSpPr>
          <p:cNvPr id="55298" name="Rectangle 2"/>
          <p:cNvSpPr>
            <a:spLocks noGrp="1" noChangeArrowheads="1"/>
          </p:cNvSpPr>
          <p:nvPr>
            <p:ph type="title"/>
          </p:nvPr>
        </p:nvSpPr>
        <p:spPr/>
        <p:txBody>
          <a:bodyPr/>
          <a:lstStyle/>
          <a:p>
            <a:pPr eaLnBrk="1" hangingPunct="1"/>
            <a:r>
              <a:rPr lang="en-US" altLang="en-US" smtClean="0"/>
              <a:t>Types of Joins</a:t>
            </a:r>
          </a:p>
        </p:txBody>
      </p:sp>
      <p:sp>
        <p:nvSpPr>
          <p:cNvPr id="55299" name="Rectangle 3"/>
          <p:cNvSpPr>
            <a:spLocks noGrp="1" noChangeArrowheads="1"/>
          </p:cNvSpPr>
          <p:nvPr>
            <p:ph idx="1"/>
          </p:nvPr>
        </p:nvSpPr>
        <p:spPr/>
        <p:txBody>
          <a:bodyPr/>
          <a:lstStyle/>
          <a:p>
            <a:pPr lvl="1" eaLnBrk="1" hangingPunct="1"/>
            <a:r>
              <a:rPr lang="en-US" altLang="en-US" smtClean="0"/>
              <a:t>Natural join</a:t>
            </a:r>
          </a:p>
          <a:p>
            <a:pPr lvl="1" eaLnBrk="1" hangingPunct="1"/>
            <a:r>
              <a:rPr lang="en-US" altLang="en-US" smtClean="0"/>
              <a:t>Equijoin</a:t>
            </a:r>
          </a:p>
          <a:p>
            <a:pPr lvl="1" eaLnBrk="1" hangingPunct="1"/>
            <a:r>
              <a:rPr lang="en-US" altLang="en-US" smtClean="0"/>
              <a:t>Nonequijoin</a:t>
            </a:r>
          </a:p>
          <a:p>
            <a:pPr lvl="1" eaLnBrk="1" hangingPunct="1"/>
            <a:r>
              <a:rPr lang="en-US" altLang="en-US" smtClean="0"/>
              <a:t>Outer join</a:t>
            </a:r>
          </a:p>
          <a:p>
            <a:pPr lvl="1" eaLnBrk="1" hangingPunct="1"/>
            <a:r>
              <a:rPr lang="en-US" altLang="en-US" smtClean="0"/>
              <a:t>Self-join</a:t>
            </a:r>
          </a:p>
          <a:p>
            <a:pPr lvl="1" eaLnBrk="1" hangingPunct="1"/>
            <a:r>
              <a:rPr lang="en-US" altLang="en-US" smtClean="0"/>
              <a:t>Cross join</a:t>
            </a:r>
          </a:p>
        </p:txBody>
      </p:sp>
      <p:sp>
        <p:nvSpPr>
          <p:cNvPr id="5" name="Oval 4"/>
          <p:cNvSpPr>
            <a:spLocks noChangeAspect="1"/>
          </p:cNvSpPr>
          <p:nvPr/>
        </p:nvSpPr>
        <p:spPr bwMode="auto">
          <a:xfrm>
            <a:off x="9708608" y="4301742"/>
            <a:ext cx="1719804" cy="1718058"/>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15956" y="4684520"/>
            <a:ext cx="1666875" cy="952500"/>
          </a:xfrm>
          <a:prstGeom prst="rect">
            <a:avLst/>
          </a:prstGeom>
        </p:spPr>
      </p:pic>
      <p:sp>
        <p:nvSpPr>
          <p:cNvPr id="2" name="Oval 1"/>
          <p:cNvSpPr/>
          <p:nvPr/>
        </p:nvSpPr>
        <p:spPr bwMode="auto">
          <a:xfrm>
            <a:off x="6323012" y="233536"/>
            <a:ext cx="1676400" cy="1676400"/>
          </a:xfrm>
          <a:prstGeom prst="ellipse">
            <a:avLst/>
          </a:prstGeom>
          <a:noFill/>
          <a:ln w="5715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28" name="Oval 27"/>
          <p:cNvSpPr/>
          <p:nvPr/>
        </p:nvSpPr>
        <p:spPr bwMode="auto">
          <a:xfrm>
            <a:off x="8798006" y="1635631"/>
            <a:ext cx="1905000" cy="1905000"/>
          </a:xfrm>
          <a:prstGeom prst="ellipse">
            <a:avLst/>
          </a:prstGeom>
          <a:noFill/>
          <a:ln w="5715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29" name="Oval 28"/>
          <p:cNvSpPr/>
          <p:nvPr/>
        </p:nvSpPr>
        <p:spPr bwMode="auto">
          <a:xfrm>
            <a:off x="8182849" y="2774844"/>
            <a:ext cx="1905000" cy="1905000"/>
          </a:xfrm>
          <a:prstGeom prst="ellipse">
            <a:avLst/>
          </a:prstGeom>
          <a:noFill/>
          <a:ln w="5715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0" name="Oval 9"/>
          <p:cNvSpPr/>
          <p:nvPr/>
        </p:nvSpPr>
        <p:spPr bwMode="auto">
          <a:xfrm>
            <a:off x="6814028" y="1185205"/>
            <a:ext cx="1676400" cy="1676400"/>
          </a:xfrm>
          <a:prstGeom prst="ellipse">
            <a:avLst/>
          </a:prstGeom>
          <a:noFill/>
          <a:ln w="5715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1800" b="0" i="0" u="none" strike="noStrike" cap="none" normalizeH="0" baseline="0" smtClean="0">
              <a:ln>
                <a:noFill/>
              </a:ln>
              <a:solidFill>
                <a:schemeClr val="tx1"/>
              </a:solidFill>
              <a:effectLst/>
              <a:latin typeface="Arial" pitchFamily="34" charset="0"/>
            </a:endParaRPr>
          </a:p>
        </p:txBody>
      </p:sp>
    </p:spTree>
  </p:cSld>
  <p:clrMapOvr>
    <a:masterClrMapping/>
  </p:clrMapOvr>
  <p:transition spd="slow"/>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en-US" altLang="en-US" smtClean="0"/>
              <a:t>Qualifying Ambiguous Column Names</a:t>
            </a:r>
          </a:p>
        </p:txBody>
      </p:sp>
      <p:sp>
        <p:nvSpPr>
          <p:cNvPr id="57347" name="Rectangle 3"/>
          <p:cNvSpPr>
            <a:spLocks noGrp="1" noChangeArrowheads="1"/>
          </p:cNvSpPr>
          <p:nvPr>
            <p:ph idx="1"/>
          </p:nvPr>
        </p:nvSpPr>
        <p:spPr/>
        <p:txBody>
          <a:bodyPr/>
          <a:lstStyle/>
          <a:p>
            <a:pPr lvl="1" eaLnBrk="1" hangingPunct="1"/>
            <a:r>
              <a:rPr lang="en-US" altLang="en-US" smtClean="0"/>
              <a:t>Use table prefixes to qualify column names that are in multiple tables.</a:t>
            </a:r>
          </a:p>
          <a:p>
            <a:pPr lvl="1" eaLnBrk="1" hangingPunct="1"/>
            <a:r>
              <a:rPr lang="en-US" altLang="en-US" smtClean="0"/>
              <a:t>Use table prefixes to improve performance.</a:t>
            </a:r>
          </a:p>
          <a:p>
            <a:pPr lvl="1" eaLnBrk="1" hangingPunct="1"/>
            <a:r>
              <a:rPr lang="en-US" altLang="en-US" smtClean="0"/>
              <a:t>Use table aliases instead of full table name prefixes.</a:t>
            </a:r>
          </a:p>
          <a:p>
            <a:pPr lvl="1" eaLnBrk="1" hangingPunct="1"/>
            <a:r>
              <a:rPr lang="en-US" altLang="en-US" smtClean="0"/>
              <a:t>Table aliases give a table a shorter name.</a:t>
            </a:r>
          </a:p>
          <a:p>
            <a:pPr lvl="2" eaLnBrk="1" hangingPunct="1"/>
            <a:r>
              <a:rPr lang="en-US" altLang="en-US" smtClean="0"/>
              <a:t>This keeps SQL code smaller and uses less memory.</a:t>
            </a:r>
          </a:p>
          <a:p>
            <a:pPr lvl="1" eaLnBrk="1" hangingPunct="1"/>
            <a:r>
              <a:rPr lang="en-US" altLang="en-US" smtClean="0"/>
              <a:t>Use column aliases to distinguish columns that have identical names but reside in different tables.</a:t>
            </a:r>
          </a:p>
        </p:txBody>
      </p:sp>
      <p:sp>
        <p:nvSpPr>
          <p:cNvPr id="8" name="Rectangle 7"/>
          <p:cNvSpPr/>
          <p:nvPr/>
        </p:nvSpPr>
        <p:spPr bwMode="auto">
          <a:xfrm rot="10800000" flipV="1">
            <a:off x="7008812" y="4397698"/>
            <a:ext cx="4999182" cy="1308690"/>
          </a:xfrm>
          <a:prstGeom prst="rect">
            <a:avLst/>
          </a:prstGeom>
          <a:gradFill flip="none" rotWithShape="1">
            <a:gsLst>
              <a:gs pos="0">
                <a:srgbClr val="DCE3E4"/>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21899" tIns="60949" rIns="121899" bIns="60949"/>
          <a:lstStyle/>
          <a:p>
            <a:pPr algn="ctr" defTabSz="304747">
              <a:spcBef>
                <a:spcPct val="20000"/>
              </a:spcBef>
              <a:buClr>
                <a:srgbClr val="FF0000"/>
              </a:buClr>
              <a:defRPr/>
            </a:pPr>
            <a:endParaRPr lang="en-US" dirty="0">
              <a:latin typeface="Arial" pitchFamily="34" charset="0"/>
            </a:endParaRPr>
          </a:p>
        </p:txBody>
      </p:sp>
      <p:grpSp>
        <p:nvGrpSpPr>
          <p:cNvPr id="2" name="Group 1"/>
          <p:cNvGrpSpPr/>
          <p:nvPr/>
        </p:nvGrpSpPr>
        <p:grpSpPr>
          <a:xfrm>
            <a:off x="8913812" y="4084286"/>
            <a:ext cx="2286000" cy="1935514"/>
            <a:chOff x="8913812" y="3924299"/>
            <a:chExt cx="2594956" cy="2197101"/>
          </a:xfrm>
        </p:grpSpPr>
        <p:sp>
          <p:nvSpPr>
            <p:cNvPr id="9" name="Round Diagonal Corner Rectangle 8"/>
            <p:cNvSpPr/>
            <p:nvPr/>
          </p:nvSpPr>
          <p:spPr bwMode="auto">
            <a:xfrm>
              <a:off x="8913812" y="3924299"/>
              <a:ext cx="2594956" cy="2154945"/>
            </a:xfrm>
            <a:prstGeom prst="round2DiagRect">
              <a:avLst/>
            </a:prstGeom>
            <a:gradFill flip="none" rotWithShape="1">
              <a:gsLst>
                <a:gs pos="50000">
                  <a:schemeClr val="bg1"/>
                </a:gs>
                <a:gs pos="100000">
                  <a:schemeClr val="accent6">
                    <a:lumMod val="20000"/>
                    <a:lumOff val="80000"/>
                  </a:schemeClr>
                </a:gs>
              </a:gsLst>
              <a:lin ang="5400000" scaled="1"/>
              <a:tileRect/>
            </a:gradFill>
            <a:ln w="57150" cap="flat" cmpd="sng" algn="ctr">
              <a:solidFill>
                <a:srgbClr val="D0EBB3"/>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1800" b="0" i="0" u="none" strike="noStrike" cap="none" normalizeH="0" baseline="0" smtClean="0">
                <a:ln>
                  <a:noFill/>
                </a:ln>
                <a:solidFill>
                  <a:schemeClr val="tx1"/>
                </a:solidFill>
                <a:effectLst/>
                <a:latin typeface="Arial" pitchFamily="34" charset="0"/>
              </a:endParaRPr>
            </a:p>
          </p:txBody>
        </p:sp>
        <p:grpSp>
          <p:nvGrpSpPr>
            <p:cNvPr id="10" name="Group 9"/>
            <p:cNvGrpSpPr/>
            <p:nvPr/>
          </p:nvGrpSpPr>
          <p:grpSpPr>
            <a:xfrm>
              <a:off x="9188566" y="3975100"/>
              <a:ext cx="2239846" cy="2146300"/>
              <a:chOff x="9363353" y="4011651"/>
              <a:chExt cx="2239846" cy="2146300"/>
            </a:xfrm>
          </p:grpSpPr>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86058" y="4011651"/>
                <a:ext cx="1717141" cy="1778834"/>
              </a:xfrm>
              <a:prstGeom prst="rect">
                <a:avLst/>
              </a:prstGeom>
            </p:spPr>
          </p:pic>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363353" y="4434921"/>
                <a:ext cx="1651521" cy="1723030"/>
              </a:xfrm>
              <a:prstGeom prst="rect">
                <a:avLst/>
              </a:prstGeom>
            </p:spPr>
          </p:pic>
          <p:pic>
            <p:nvPicPr>
              <p:cNvPr id="13" name="Picture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569352" y="5289909"/>
                <a:ext cx="633413" cy="685801"/>
              </a:xfrm>
              <a:prstGeom prst="rect">
                <a:avLst/>
              </a:prstGeom>
            </p:spPr>
          </p:pic>
        </p:grpSp>
      </p:grpSp>
    </p:spTree>
  </p:cSld>
  <p:clrMapOvr>
    <a:masterClrMapping/>
  </p:clrMapOvr>
  <p:transition spd="slow"/>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p:txBody>
          <a:bodyPr/>
          <a:lstStyle/>
          <a:p>
            <a:pPr eaLnBrk="1" hangingPunct="1"/>
            <a:r>
              <a:rPr lang="en-US" altLang="en-US" smtClean="0"/>
              <a:t>Natural Join</a:t>
            </a:r>
          </a:p>
        </p:txBody>
      </p:sp>
      <p:sp>
        <p:nvSpPr>
          <p:cNvPr id="61443" name="Content Placeholder 2"/>
          <p:cNvSpPr>
            <a:spLocks noGrp="1"/>
          </p:cNvSpPr>
          <p:nvPr>
            <p:ph idx="1"/>
          </p:nvPr>
        </p:nvSpPr>
        <p:spPr/>
        <p:txBody>
          <a:bodyPr/>
          <a:lstStyle/>
          <a:p>
            <a:pPr lvl="1" eaLnBrk="1" hangingPunct="1"/>
            <a:r>
              <a:rPr lang="en-US" altLang="en-US" smtClean="0"/>
              <a:t>The </a:t>
            </a:r>
            <a:r>
              <a:rPr lang="en-US" altLang="en-US" smtClean="0">
                <a:latin typeface="Courier New" pitchFamily="49" charset="0"/>
                <a:cs typeface="Courier New" pitchFamily="49" charset="0"/>
              </a:rPr>
              <a:t>NATURAL</a:t>
            </a:r>
            <a:r>
              <a:rPr lang="en-US" altLang="en-US" smtClean="0"/>
              <a:t> </a:t>
            </a:r>
            <a:r>
              <a:rPr lang="en-US" altLang="en-US" smtClean="0">
                <a:latin typeface="Courier New" pitchFamily="49" charset="0"/>
                <a:cs typeface="Courier New" pitchFamily="49" charset="0"/>
              </a:rPr>
              <a:t>JOIN</a:t>
            </a:r>
            <a:r>
              <a:rPr lang="en-US" altLang="en-US" smtClean="0"/>
              <a:t> clause is based on all the columns in the two tables that have the same name.</a:t>
            </a:r>
          </a:p>
          <a:p>
            <a:pPr lvl="1" eaLnBrk="1" hangingPunct="1"/>
            <a:r>
              <a:rPr lang="en-US" altLang="en-US" smtClean="0"/>
              <a:t>It selects rows from tables that have the same names and data values of columns.</a:t>
            </a:r>
          </a:p>
          <a:p>
            <a:pPr lvl="1" eaLnBrk="1" hangingPunct="1"/>
            <a:r>
              <a:rPr lang="en-US" altLang="en-US" smtClean="0"/>
              <a:t>Example:</a:t>
            </a:r>
          </a:p>
        </p:txBody>
      </p:sp>
      <p:pic>
        <p:nvPicPr>
          <p:cNvPr id="61444" name="Picture 3"/>
          <p:cNvPicPr>
            <a:picLocks noChangeAspect="1" noChangeArrowheads="1"/>
          </p:cNvPicPr>
          <p:nvPr/>
        </p:nvPicPr>
        <p:blipFill>
          <a:blip r:embed="rId3" cstate="print"/>
          <a:srcRect/>
          <a:stretch>
            <a:fillRect/>
          </a:stretch>
        </p:blipFill>
        <p:spPr bwMode="auto">
          <a:xfrm>
            <a:off x="3413125" y="4572001"/>
            <a:ext cx="5362575" cy="1228725"/>
          </a:xfrm>
          <a:prstGeom prst="rect">
            <a:avLst/>
          </a:prstGeom>
          <a:noFill/>
          <a:ln w="28575">
            <a:noFill/>
            <a:miter lim="800000"/>
            <a:headEnd type="none" w="sm" len="sm"/>
            <a:tailEnd type="none" w="sm" len="sm"/>
          </a:ln>
        </p:spPr>
      </p:pic>
      <p:grpSp>
        <p:nvGrpSpPr>
          <p:cNvPr id="2" name="Group 1"/>
          <p:cNvGrpSpPr/>
          <p:nvPr/>
        </p:nvGrpSpPr>
        <p:grpSpPr>
          <a:xfrm>
            <a:off x="2627312" y="3298896"/>
            <a:ext cx="6934200" cy="696337"/>
            <a:chOff x="2436812" y="3298896"/>
            <a:chExt cx="6934200" cy="696337"/>
          </a:xfrm>
        </p:grpSpPr>
        <p:sp>
          <p:nvSpPr>
            <p:cNvPr id="7" name="Content Placeholder 2"/>
            <p:cNvSpPr txBox="1">
              <a:spLocks/>
            </p:cNvSpPr>
            <p:nvPr/>
          </p:nvSpPr>
          <p:spPr bwMode="gray">
            <a:xfrm>
              <a:off x="2436812" y="3298896"/>
              <a:ext cx="6934200" cy="696337"/>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nchor="ctr">
              <a:spAutoFit/>
            </a:bodyPr>
            <a:lstStyle/>
            <a:p>
              <a:pPr eaLnBrk="1" hangingPunct="1">
                <a:defRPr/>
              </a:pPr>
              <a:r>
                <a:rPr lang="en-US" altLang="en-US" b="1" dirty="0">
                  <a:solidFill>
                    <a:schemeClr val="tx1">
                      <a:lumMod val="75000"/>
                    </a:schemeClr>
                  </a:solidFill>
                  <a:latin typeface="Courier New" panose="02070309020205020404" pitchFamily="49" charset="0"/>
                  <a:cs typeface="Courier New" panose="02070309020205020404" pitchFamily="49" charset="0"/>
                </a:rPr>
                <a:t>SELECT </a:t>
              </a:r>
              <a:r>
                <a:rPr lang="en-US" altLang="en-US" b="1" dirty="0" err="1">
                  <a:solidFill>
                    <a:schemeClr val="tx1">
                      <a:lumMod val="75000"/>
                    </a:schemeClr>
                  </a:solidFill>
                  <a:latin typeface="Courier New" panose="02070309020205020404" pitchFamily="49" charset="0"/>
                  <a:cs typeface="Courier New" panose="02070309020205020404" pitchFamily="49" charset="0"/>
                </a:rPr>
                <a:t>country_id</a:t>
              </a:r>
              <a:r>
                <a:rPr lang="en-US" altLang="en-US" b="1" dirty="0">
                  <a:solidFill>
                    <a:schemeClr val="tx1">
                      <a:lumMod val="75000"/>
                    </a:schemeClr>
                  </a:solidFill>
                  <a:latin typeface="Courier New" panose="02070309020205020404" pitchFamily="49" charset="0"/>
                  <a:cs typeface="Courier New" panose="02070309020205020404" pitchFamily="49" charset="0"/>
                </a:rPr>
                <a:t>, </a:t>
              </a:r>
              <a:r>
                <a:rPr lang="en-US" altLang="en-US" b="1" dirty="0" err="1">
                  <a:solidFill>
                    <a:schemeClr val="tx1">
                      <a:lumMod val="75000"/>
                    </a:schemeClr>
                  </a:solidFill>
                  <a:latin typeface="Courier New" panose="02070309020205020404" pitchFamily="49" charset="0"/>
                  <a:cs typeface="Courier New" panose="02070309020205020404" pitchFamily="49" charset="0"/>
                </a:rPr>
                <a:t>location_id</a:t>
              </a:r>
              <a:r>
                <a:rPr lang="en-US" altLang="en-US" b="1" dirty="0">
                  <a:solidFill>
                    <a:schemeClr val="tx1">
                      <a:lumMod val="75000"/>
                    </a:schemeClr>
                  </a:solidFill>
                  <a:latin typeface="Courier New" panose="02070309020205020404" pitchFamily="49" charset="0"/>
                  <a:cs typeface="Courier New" panose="02070309020205020404" pitchFamily="49" charset="0"/>
                </a:rPr>
                <a:t>, </a:t>
              </a:r>
              <a:r>
                <a:rPr lang="en-US" altLang="en-US" b="1" dirty="0" err="1">
                  <a:solidFill>
                    <a:schemeClr val="tx1">
                      <a:lumMod val="75000"/>
                    </a:schemeClr>
                  </a:solidFill>
                  <a:latin typeface="Courier New" panose="02070309020205020404" pitchFamily="49" charset="0"/>
                  <a:cs typeface="Courier New" panose="02070309020205020404" pitchFamily="49" charset="0"/>
                </a:rPr>
                <a:t>country_name,city</a:t>
              </a:r>
              <a:endParaRPr lang="en-US" altLang="en-US" b="1" dirty="0">
                <a:solidFill>
                  <a:schemeClr val="tx1">
                    <a:lumMod val="75000"/>
                  </a:schemeClr>
                </a:solidFill>
                <a:latin typeface="Courier New" panose="02070309020205020404" pitchFamily="49" charset="0"/>
                <a:cs typeface="Courier New" panose="02070309020205020404" pitchFamily="49" charset="0"/>
              </a:endParaRPr>
            </a:p>
            <a:p>
              <a:pPr eaLnBrk="1" hangingPunct="1">
                <a:defRPr/>
              </a:pPr>
              <a:r>
                <a:rPr lang="en-US" altLang="en-US" b="1" dirty="0">
                  <a:solidFill>
                    <a:schemeClr val="tx1">
                      <a:lumMod val="75000"/>
                    </a:schemeClr>
                  </a:solidFill>
                  <a:latin typeface="Courier New" panose="02070309020205020404" pitchFamily="49" charset="0"/>
                  <a:cs typeface="Courier New" panose="02070309020205020404" pitchFamily="49" charset="0"/>
                </a:rPr>
                <a:t>FROM countries NATURAL JOIN locations;</a:t>
              </a:r>
            </a:p>
          </p:txBody>
        </p:sp>
        <p:sp>
          <p:nvSpPr>
            <p:cNvPr id="61448" name="Rectangle 5"/>
            <p:cNvSpPr>
              <a:spLocks noChangeArrowheads="1"/>
            </p:cNvSpPr>
            <p:nvPr/>
          </p:nvSpPr>
          <p:spPr bwMode="auto">
            <a:xfrm>
              <a:off x="4551362" y="3711575"/>
              <a:ext cx="1752600" cy="228600"/>
            </a:xfrm>
            <a:prstGeom prst="rect">
              <a:avLst/>
            </a:prstGeom>
            <a:noFill/>
            <a:ln w="28575" algn="ctr">
              <a:solidFill>
                <a:srgbClr val="FF0000"/>
              </a:solidFill>
              <a:round/>
              <a:headEnd type="none" w="sm" len="sm"/>
              <a:tailEnd type="none" w="sm" len="sm"/>
            </a:ln>
          </p:spPr>
          <p:txBody>
            <a:bodyPr/>
            <a:lstStyle/>
            <a:p>
              <a:pPr defTabSz="228600"/>
              <a:endParaRPr lang="en-US" altLang="en-US"/>
            </a:p>
          </p:txBody>
        </p:sp>
      </p:gr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ounded Rectangle 24"/>
          <p:cNvSpPr/>
          <p:nvPr/>
        </p:nvSpPr>
        <p:spPr bwMode="auto">
          <a:xfrm>
            <a:off x="6834349" y="4695029"/>
            <a:ext cx="1538626" cy="349337"/>
          </a:xfrm>
          <a:prstGeom prst="roundRect">
            <a:avLst/>
          </a:prstGeom>
          <a:solidFill>
            <a:srgbClr val="FFEBEB"/>
          </a:soli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63497" name="Rectangle 8"/>
          <p:cNvSpPr>
            <a:spLocks noChangeArrowheads="1"/>
          </p:cNvSpPr>
          <p:nvPr/>
        </p:nvSpPr>
        <p:spPr bwMode="auto">
          <a:xfrm>
            <a:off x="6834348" y="4665660"/>
            <a:ext cx="1538625" cy="431800"/>
          </a:xfrm>
          <a:prstGeom prst="rect">
            <a:avLst/>
          </a:prstGeom>
          <a:noFill/>
          <a:ln w="9525">
            <a:noFill/>
            <a:miter lim="800000"/>
            <a:headEnd/>
            <a:tailEnd/>
          </a:ln>
        </p:spPr>
        <p:txBody>
          <a:bodyPr wrap="none" lIns="92075" tIns="46038" rIns="92075" bIns="46038">
            <a:spAutoFit/>
          </a:bodyPr>
          <a:lstStyle/>
          <a:p>
            <a:pPr>
              <a:lnSpc>
                <a:spcPct val="110000"/>
              </a:lnSpc>
            </a:pPr>
            <a:r>
              <a:rPr lang="en-US" altLang="en-US" sz="2000" dirty="0"/>
              <a:t>Primary key</a:t>
            </a:r>
          </a:p>
        </p:txBody>
      </p:sp>
      <p:sp>
        <p:nvSpPr>
          <p:cNvPr id="63490" name="Rectangle 2"/>
          <p:cNvSpPr>
            <a:spLocks noGrp="1" noChangeArrowheads="1"/>
          </p:cNvSpPr>
          <p:nvPr>
            <p:ph type="title"/>
          </p:nvPr>
        </p:nvSpPr>
        <p:spPr/>
        <p:txBody>
          <a:bodyPr/>
          <a:lstStyle/>
          <a:p>
            <a:pPr eaLnBrk="1" hangingPunct="1"/>
            <a:r>
              <a:rPr lang="en-US" altLang="en-US" smtClean="0"/>
              <a:t>Equijoins</a:t>
            </a:r>
          </a:p>
        </p:txBody>
      </p:sp>
      <p:pic>
        <p:nvPicPr>
          <p:cNvPr id="63492" name="Picture 3" descr="C:\salome_official\projects\11gR2\screenshots\les6_12s_a.gif"/>
          <p:cNvPicPr>
            <a:picLocks noChangeAspect="1" noChangeArrowheads="1"/>
          </p:cNvPicPr>
          <p:nvPr/>
        </p:nvPicPr>
        <p:blipFill>
          <a:blip r:embed="rId3" cstate="print"/>
          <a:srcRect/>
          <a:stretch>
            <a:fillRect/>
          </a:stretch>
        </p:blipFill>
        <p:spPr bwMode="auto">
          <a:xfrm>
            <a:off x="2733733" y="1843882"/>
            <a:ext cx="2972450" cy="2514599"/>
          </a:xfrm>
          <a:prstGeom prst="rect">
            <a:avLst/>
          </a:prstGeom>
          <a:noFill/>
          <a:ln w="12700">
            <a:solidFill>
              <a:schemeClr val="tx1"/>
            </a:solidFill>
            <a:miter lim="800000"/>
            <a:headEnd/>
            <a:tailEnd/>
          </a:ln>
        </p:spPr>
      </p:pic>
      <p:pic>
        <p:nvPicPr>
          <p:cNvPr id="63493" name="Picture 4" descr="C:\salome_official\projects\11gR2\screenshots\les6_12s_b.gif"/>
          <p:cNvPicPr>
            <a:picLocks noChangeAspect="1" noChangeArrowheads="1"/>
          </p:cNvPicPr>
          <p:nvPr/>
        </p:nvPicPr>
        <p:blipFill>
          <a:blip r:embed="rId4" cstate="print"/>
          <a:srcRect/>
          <a:stretch>
            <a:fillRect/>
          </a:stretch>
        </p:blipFill>
        <p:spPr bwMode="auto">
          <a:xfrm>
            <a:off x="6327032" y="1834357"/>
            <a:ext cx="3394818" cy="2057400"/>
          </a:xfrm>
          <a:prstGeom prst="rect">
            <a:avLst/>
          </a:prstGeom>
          <a:noFill/>
          <a:ln w="12700">
            <a:solidFill>
              <a:schemeClr val="tx1"/>
            </a:solidFill>
            <a:miter lim="800000"/>
            <a:headEnd/>
            <a:tailEnd/>
          </a:ln>
        </p:spPr>
      </p:pic>
      <p:sp>
        <p:nvSpPr>
          <p:cNvPr id="63494" name="Rectangle 5"/>
          <p:cNvSpPr>
            <a:spLocks noChangeArrowheads="1"/>
          </p:cNvSpPr>
          <p:nvPr/>
        </p:nvSpPr>
        <p:spPr bwMode="auto">
          <a:xfrm>
            <a:off x="2466975" y="1359694"/>
            <a:ext cx="1641834" cy="400050"/>
          </a:xfrm>
          <a:prstGeom prst="rect">
            <a:avLst/>
          </a:prstGeom>
          <a:noFill/>
          <a:ln w="9525">
            <a:noFill/>
            <a:miter lim="800000"/>
            <a:headEnd/>
            <a:tailEnd/>
          </a:ln>
        </p:spPr>
        <p:txBody>
          <a:bodyPr wrap="none" lIns="92075" tIns="46038" rIns="92075" bIns="46038">
            <a:spAutoFit/>
          </a:bodyPr>
          <a:lstStyle/>
          <a:p>
            <a:r>
              <a:rPr lang="en-US" altLang="en-US" sz="2000">
                <a:latin typeface="Courier New" pitchFamily="49" charset="0"/>
              </a:rPr>
              <a:t>EMPLOYEES</a:t>
            </a:r>
            <a:r>
              <a:rPr lang="en-US" altLang="en-US" sz="2000"/>
              <a:t> </a:t>
            </a:r>
          </a:p>
        </p:txBody>
      </p:sp>
      <p:sp>
        <p:nvSpPr>
          <p:cNvPr id="63495" name="Rectangle 6"/>
          <p:cNvSpPr>
            <a:spLocks noChangeArrowheads="1"/>
          </p:cNvSpPr>
          <p:nvPr/>
        </p:nvSpPr>
        <p:spPr bwMode="auto">
          <a:xfrm>
            <a:off x="6049159" y="1359694"/>
            <a:ext cx="2032445" cy="400050"/>
          </a:xfrm>
          <a:prstGeom prst="rect">
            <a:avLst/>
          </a:prstGeom>
          <a:noFill/>
          <a:ln w="9525">
            <a:noFill/>
            <a:miter lim="800000"/>
            <a:headEnd/>
            <a:tailEnd/>
          </a:ln>
        </p:spPr>
        <p:txBody>
          <a:bodyPr wrap="none" lIns="92075" tIns="46038" rIns="92075" bIns="46038">
            <a:spAutoFit/>
          </a:bodyPr>
          <a:lstStyle/>
          <a:p>
            <a:r>
              <a:rPr lang="en-US" altLang="en-US" sz="2000">
                <a:latin typeface="Courier New" pitchFamily="49" charset="0"/>
              </a:rPr>
              <a:t>DEPARTMENTS </a:t>
            </a:r>
          </a:p>
        </p:txBody>
      </p:sp>
      <p:grpSp>
        <p:nvGrpSpPr>
          <p:cNvPr id="2" name="Group 1"/>
          <p:cNvGrpSpPr/>
          <p:nvPr/>
        </p:nvGrpSpPr>
        <p:grpSpPr>
          <a:xfrm>
            <a:off x="4158829" y="5084673"/>
            <a:ext cx="1643417" cy="431800"/>
            <a:chOff x="4114933" y="5083313"/>
            <a:chExt cx="1643417" cy="431800"/>
          </a:xfrm>
        </p:grpSpPr>
        <p:sp>
          <p:nvSpPr>
            <p:cNvPr id="23" name="Rounded Rectangle 22"/>
            <p:cNvSpPr/>
            <p:nvPr/>
          </p:nvSpPr>
          <p:spPr bwMode="auto">
            <a:xfrm>
              <a:off x="4114933" y="5124545"/>
              <a:ext cx="1643417" cy="349337"/>
            </a:xfrm>
            <a:prstGeom prst="roundRect">
              <a:avLst/>
            </a:prstGeom>
            <a:solidFill>
              <a:srgbClr val="FFEBEB"/>
            </a:soli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63496" name="Rectangle 7"/>
            <p:cNvSpPr>
              <a:spLocks noChangeArrowheads="1"/>
            </p:cNvSpPr>
            <p:nvPr/>
          </p:nvSpPr>
          <p:spPr bwMode="auto">
            <a:xfrm>
              <a:off x="4172887" y="5083313"/>
              <a:ext cx="1527509" cy="431800"/>
            </a:xfrm>
            <a:prstGeom prst="rect">
              <a:avLst/>
            </a:prstGeom>
            <a:noFill/>
            <a:ln w="9525">
              <a:noFill/>
              <a:miter lim="800000"/>
              <a:headEnd/>
              <a:tailEnd/>
            </a:ln>
          </p:spPr>
          <p:txBody>
            <a:bodyPr wrap="none" lIns="92075" tIns="46038" rIns="92075" bIns="46038">
              <a:spAutoFit/>
            </a:bodyPr>
            <a:lstStyle/>
            <a:p>
              <a:pPr>
                <a:lnSpc>
                  <a:spcPct val="110000"/>
                </a:lnSpc>
              </a:pPr>
              <a:r>
                <a:rPr lang="en-US" altLang="en-US" sz="2000" dirty="0"/>
                <a:t>Foreign key</a:t>
              </a:r>
            </a:p>
          </p:txBody>
        </p:sp>
      </p:grpSp>
      <p:sp>
        <p:nvSpPr>
          <p:cNvPr id="63498" name="Rectangle 9"/>
          <p:cNvSpPr>
            <a:spLocks noChangeArrowheads="1"/>
          </p:cNvSpPr>
          <p:nvPr/>
        </p:nvSpPr>
        <p:spPr bwMode="gray">
          <a:xfrm>
            <a:off x="4375568" y="1828007"/>
            <a:ext cx="1335380" cy="2517774"/>
          </a:xfrm>
          <a:prstGeom prst="rect">
            <a:avLst/>
          </a:prstGeom>
          <a:noFill/>
          <a:ln w="28575">
            <a:solidFill>
              <a:srgbClr val="FF0000"/>
            </a:solidFill>
            <a:miter lim="800000"/>
            <a:headEnd/>
            <a:tailEnd/>
          </a:ln>
        </p:spPr>
        <p:txBody>
          <a:bodyPr wrap="none" anchor="ctr"/>
          <a:lstStyle/>
          <a:p>
            <a:pPr eaLnBrk="1" hangingPunct="1"/>
            <a:endParaRPr lang="en-US" altLang="en-US"/>
          </a:p>
        </p:txBody>
      </p:sp>
      <p:sp>
        <p:nvSpPr>
          <p:cNvPr id="63499" name="Text Box 10"/>
          <p:cNvSpPr txBox="1">
            <a:spLocks noChangeArrowheads="1"/>
          </p:cNvSpPr>
          <p:nvPr/>
        </p:nvSpPr>
        <p:spPr bwMode="auto">
          <a:xfrm>
            <a:off x="2674984" y="4234656"/>
            <a:ext cx="366792" cy="395287"/>
          </a:xfrm>
          <a:prstGeom prst="rect">
            <a:avLst/>
          </a:prstGeom>
          <a:noFill/>
          <a:ln w="25400">
            <a:noFill/>
            <a:miter lim="800000"/>
            <a:headEnd type="none" w="sm" len="sm"/>
            <a:tailEnd type="none" w="med" len="lg"/>
          </a:ln>
        </p:spPr>
        <p:txBody>
          <a:bodyPr lIns="12700" tIns="12700" rIns="12700" bIns="12700">
            <a:spAutoFit/>
          </a:bodyPr>
          <a:lstStyle/>
          <a:p>
            <a:pPr defTabSz="822325">
              <a:buClr>
                <a:srgbClr val="000000"/>
              </a:buClr>
            </a:pPr>
            <a:r>
              <a:rPr lang="en-US" altLang="en-US" sz="2400"/>
              <a:t>…</a:t>
            </a:r>
          </a:p>
        </p:txBody>
      </p:sp>
      <p:sp>
        <p:nvSpPr>
          <p:cNvPr id="63500" name="Line 11"/>
          <p:cNvSpPr>
            <a:spLocks noChangeShapeType="1"/>
          </p:cNvSpPr>
          <p:nvPr/>
        </p:nvSpPr>
        <p:spPr bwMode="auto">
          <a:xfrm flipH="1" flipV="1">
            <a:off x="4980538" y="4366418"/>
            <a:ext cx="1587" cy="685800"/>
          </a:xfrm>
          <a:prstGeom prst="line">
            <a:avLst/>
          </a:prstGeom>
          <a:noFill/>
          <a:ln w="28575">
            <a:solidFill>
              <a:schemeClr val="accent4"/>
            </a:solidFill>
            <a:round/>
            <a:headEnd/>
            <a:tailEnd type="triangle" w="lg" len="lg"/>
          </a:ln>
        </p:spPr>
        <p:txBody>
          <a:bodyPr/>
          <a:lstStyle/>
          <a:p>
            <a:endParaRPr lang="en-US"/>
          </a:p>
        </p:txBody>
      </p:sp>
      <p:sp>
        <p:nvSpPr>
          <p:cNvPr id="63501" name="Line 12"/>
          <p:cNvSpPr>
            <a:spLocks noChangeShapeType="1"/>
          </p:cNvSpPr>
          <p:nvPr/>
        </p:nvSpPr>
        <p:spPr bwMode="auto">
          <a:xfrm flipH="1" flipV="1">
            <a:off x="7603662" y="3950493"/>
            <a:ext cx="0" cy="685800"/>
          </a:xfrm>
          <a:prstGeom prst="line">
            <a:avLst/>
          </a:prstGeom>
          <a:noFill/>
          <a:ln w="28575">
            <a:solidFill>
              <a:schemeClr val="accent4"/>
            </a:solidFill>
            <a:round/>
            <a:headEnd/>
            <a:tailEnd type="triangle" w="lg" len="lg"/>
          </a:ln>
        </p:spPr>
        <p:txBody>
          <a:bodyPr/>
          <a:lstStyle/>
          <a:p>
            <a:endParaRPr lang="en-US"/>
          </a:p>
        </p:txBody>
      </p:sp>
      <p:sp>
        <p:nvSpPr>
          <p:cNvPr id="63502" name="Line 13"/>
          <p:cNvSpPr>
            <a:spLocks noChangeShapeType="1"/>
          </p:cNvSpPr>
          <p:nvPr/>
        </p:nvSpPr>
        <p:spPr bwMode="gray">
          <a:xfrm>
            <a:off x="5691893" y="2405857"/>
            <a:ext cx="805038" cy="0"/>
          </a:xfrm>
          <a:prstGeom prst="line">
            <a:avLst/>
          </a:prstGeom>
          <a:noFill/>
          <a:ln w="28575">
            <a:solidFill>
              <a:srgbClr val="FF0000"/>
            </a:solidFill>
            <a:round/>
            <a:headEnd type="none" w="sm" len="sm"/>
            <a:tailEnd type="none" w="sm" len="sm"/>
          </a:ln>
        </p:spPr>
        <p:txBody>
          <a:bodyPr/>
          <a:lstStyle/>
          <a:p>
            <a:endParaRPr lang="en-US"/>
          </a:p>
        </p:txBody>
      </p:sp>
      <p:sp>
        <p:nvSpPr>
          <p:cNvPr id="63503" name="Freeform 14"/>
          <p:cNvSpPr>
            <a:spLocks/>
          </p:cNvSpPr>
          <p:nvPr/>
        </p:nvSpPr>
        <p:spPr bwMode="gray">
          <a:xfrm>
            <a:off x="5706184" y="2580606"/>
            <a:ext cx="260407" cy="1339"/>
          </a:xfrm>
          <a:custGeom>
            <a:avLst/>
            <a:gdLst>
              <a:gd name="T0" fmla="*/ 0 w 164"/>
              <a:gd name="T1" fmla="*/ 2147483646 h 1"/>
              <a:gd name="T2" fmla="*/ 2147483646 w 164"/>
              <a:gd name="T3" fmla="*/ 0 h 1"/>
              <a:gd name="T4" fmla="*/ 0 60000 65536"/>
              <a:gd name="T5" fmla="*/ 0 60000 65536"/>
              <a:gd name="T6" fmla="*/ 0 w 164"/>
              <a:gd name="T7" fmla="*/ 0 h 1"/>
              <a:gd name="T8" fmla="*/ 164 w 164"/>
              <a:gd name="T9" fmla="*/ 1 h 1"/>
            </a:gdLst>
            <a:ahLst/>
            <a:cxnLst>
              <a:cxn ang="T4">
                <a:pos x="T0" y="T1"/>
              </a:cxn>
              <a:cxn ang="T5">
                <a:pos x="T2" y="T3"/>
              </a:cxn>
            </a:cxnLst>
            <a:rect l="T6" t="T7" r="T8" b="T9"/>
            <a:pathLst>
              <a:path w="164" h="1">
                <a:moveTo>
                  <a:pt x="0" y="1"/>
                </a:moveTo>
                <a:lnTo>
                  <a:pt x="164" y="0"/>
                </a:lnTo>
              </a:path>
            </a:pathLst>
          </a:custGeom>
          <a:noFill/>
          <a:ln w="28575">
            <a:solidFill>
              <a:srgbClr val="FF0000"/>
            </a:solidFill>
            <a:round/>
            <a:headEnd type="none" w="sm" len="sm"/>
            <a:tailEnd type="none" w="sm" len="sm"/>
          </a:ln>
        </p:spPr>
        <p:txBody>
          <a:bodyPr/>
          <a:lstStyle/>
          <a:p>
            <a:endParaRPr lang="en-US"/>
          </a:p>
        </p:txBody>
      </p:sp>
      <p:sp>
        <p:nvSpPr>
          <p:cNvPr id="63504" name="Freeform 15"/>
          <p:cNvSpPr>
            <a:spLocks/>
          </p:cNvSpPr>
          <p:nvPr/>
        </p:nvSpPr>
        <p:spPr bwMode="gray">
          <a:xfrm>
            <a:off x="5963415" y="2405857"/>
            <a:ext cx="1588" cy="198437"/>
          </a:xfrm>
          <a:custGeom>
            <a:avLst/>
            <a:gdLst>
              <a:gd name="T0" fmla="*/ 0 w 1"/>
              <a:gd name="T1" fmla="*/ 0 h 125"/>
              <a:gd name="T2" fmla="*/ 2147483646 w 1"/>
              <a:gd name="T3" fmla="*/ 2147483646 h 125"/>
              <a:gd name="T4" fmla="*/ 0 60000 65536"/>
              <a:gd name="T5" fmla="*/ 0 60000 65536"/>
              <a:gd name="T6" fmla="*/ 0 w 1"/>
              <a:gd name="T7" fmla="*/ 0 h 125"/>
              <a:gd name="T8" fmla="*/ 1 w 1"/>
              <a:gd name="T9" fmla="*/ 125 h 125"/>
            </a:gdLst>
            <a:ahLst/>
            <a:cxnLst>
              <a:cxn ang="T4">
                <a:pos x="T0" y="T1"/>
              </a:cxn>
              <a:cxn ang="T5">
                <a:pos x="T2" y="T3"/>
              </a:cxn>
            </a:cxnLst>
            <a:rect l="T6" t="T7" r="T8" b="T9"/>
            <a:pathLst>
              <a:path w="1" h="125">
                <a:moveTo>
                  <a:pt x="0" y="0"/>
                </a:moveTo>
                <a:lnTo>
                  <a:pt x="1" y="125"/>
                </a:lnTo>
              </a:path>
            </a:pathLst>
          </a:custGeom>
          <a:noFill/>
          <a:ln w="28575">
            <a:solidFill>
              <a:srgbClr val="FF0000"/>
            </a:solidFill>
            <a:round/>
            <a:headEnd type="none" w="sm" len="sm"/>
            <a:tailEnd type="none" w="sm" len="sm"/>
          </a:ln>
        </p:spPr>
        <p:txBody>
          <a:bodyPr/>
          <a:lstStyle/>
          <a:p>
            <a:endParaRPr lang="en-US"/>
          </a:p>
        </p:txBody>
      </p:sp>
      <p:sp>
        <p:nvSpPr>
          <p:cNvPr id="63505" name="Line 16"/>
          <p:cNvSpPr>
            <a:spLocks noChangeShapeType="1"/>
          </p:cNvSpPr>
          <p:nvPr/>
        </p:nvSpPr>
        <p:spPr bwMode="gray">
          <a:xfrm>
            <a:off x="6041220" y="2405857"/>
            <a:ext cx="1878423" cy="0"/>
          </a:xfrm>
          <a:prstGeom prst="line">
            <a:avLst/>
          </a:prstGeom>
          <a:noFill/>
          <a:ln w="28575">
            <a:solidFill>
              <a:srgbClr val="FF0000"/>
            </a:solidFill>
            <a:round/>
            <a:headEnd/>
            <a:tailEnd type="triangle" w="lg" len="lg"/>
          </a:ln>
        </p:spPr>
        <p:txBody>
          <a:bodyPr/>
          <a:lstStyle/>
          <a:p>
            <a:endParaRPr lang="en-US"/>
          </a:p>
        </p:txBody>
      </p:sp>
      <p:sp>
        <p:nvSpPr>
          <p:cNvPr id="63506" name="Line 17"/>
          <p:cNvSpPr>
            <a:spLocks noChangeShapeType="1"/>
          </p:cNvSpPr>
          <p:nvPr/>
        </p:nvSpPr>
        <p:spPr bwMode="gray">
          <a:xfrm>
            <a:off x="5725238" y="4001293"/>
            <a:ext cx="416016" cy="0"/>
          </a:xfrm>
          <a:prstGeom prst="line">
            <a:avLst/>
          </a:prstGeom>
          <a:noFill/>
          <a:ln w="28575">
            <a:solidFill>
              <a:srgbClr val="FF0000"/>
            </a:solidFill>
            <a:round/>
            <a:headEnd type="none" w="sm" len="sm"/>
            <a:tailEnd type="none" w="sm" len="sm"/>
          </a:ln>
        </p:spPr>
        <p:txBody>
          <a:bodyPr/>
          <a:lstStyle/>
          <a:p>
            <a:endParaRPr lang="en-US"/>
          </a:p>
        </p:txBody>
      </p:sp>
      <p:sp>
        <p:nvSpPr>
          <p:cNvPr id="63507" name="Line 18"/>
          <p:cNvSpPr>
            <a:spLocks noChangeShapeType="1"/>
          </p:cNvSpPr>
          <p:nvPr/>
        </p:nvSpPr>
        <p:spPr bwMode="gray">
          <a:xfrm>
            <a:off x="5726826" y="4174331"/>
            <a:ext cx="414428" cy="0"/>
          </a:xfrm>
          <a:prstGeom prst="line">
            <a:avLst/>
          </a:prstGeom>
          <a:noFill/>
          <a:ln w="28575">
            <a:solidFill>
              <a:srgbClr val="FF0000"/>
            </a:solidFill>
            <a:round/>
            <a:headEnd type="none" w="sm" len="sm"/>
            <a:tailEnd type="none" w="sm" len="sm"/>
          </a:ln>
        </p:spPr>
        <p:txBody>
          <a:bodyPr/>
          <a:lstStyle/>
          <a:p>
            <a:endParaRPr lang="en-US"/>
          </a:p>
        </p:txBody>
      </p:sp>
      <p:sp>
        <p:nvSpPr>
          <p:cNvPr id="63508" name="Freeform 19"/>
          <p:cNvSpPr>
            <a:spLocks/>
          </p:cNvSpPr>
          <p:nvPr/>
        </p:nvSpPr>
        <p:spPr bwMode="gray">
          <a:xfrm>
            <a:off x="6141254" y="4017168"/>
            <a:ext cx="1588" cy="166688"/>
          </a:xfrm>
          <a:custGeom>
            <a:avLst/>
            <a:gdLst>
              <a:gd name="T0" fmla="*/ 0 w 1"/>
              <a:gd name="T1" fmla="*/ 0 h 105"/>
              <a:gd name="T2" fmla="*/ 0 w 1"/>
              <a:gd name="T3" fmla="*/ 2147483646 h 105"/>
              <a:gd name="T4" fmla="*/ 0 60000 65536"/>
              <a:gd name="T5" fmla="*/ 0 60000 65536"/>
              <a:gd name="T6" fmla="*/ 0 w 1"/>
              <a:gd name="T7" fmla="*/ 0 h 105"/>
              <a:gd name="T8" fmla="*/ 1 w 1"/>
              <a:gd name="T9" fmla="*/ 105 h 105"/>
            </a:gdLst>
            <a:ahLst/>
            <a:cxnLst>
              <a:cxn ang="T4">
                <a:pos x="T0" y="T1"/>
              </a:cxn>
              <a:cxn ang="T5">
                <a:pos x="T2" y="T3"/>
              </a:cxn>
            </a:cxnLst>
            <a:rect l="T6" t="T7" r="T8" b="T9"/>
            <a:pathLst>
              <a:path w="1" h="105">
                <a:moveTo>
                  <a:pt x="0" y="0"/>
                </a:moveTo>
                <a:lnTo>
                  <a:pt x="0" y="105"/>
                </a:lnTo>
              </a:path>
            </a:pathLst>
          </a:custGeom>
          <a:noFill/>
          <a:ln w="28575">
            <a:solidFill>
              <a:srgbClr val="FF0000"/>
            </a:solidFill>
            <a:round/>
            <a:headEnd type="none" w="sm" len="sm"/>
            <a:tailEnd type="none" w="sm" len="sm"/>
          </a:ln>
        </p:spPr>
        <p:txBody>
          <a:bodyPr/>
          <a:lstStyle/>
          <a:p>
            <a:endParaRPr lang="en-US"/>
          </a:p>
        </p:txBody>
      </p:sp>
      <p:sp>
        <p:nvSpPr>
          <p:cNvPr id="63509" name="Freeform 20"/>
          <p:cNvSpPr>
            <a:spLocks/>
          </p:cNvSpPr>
          <p:nvPr/>
        </p:nvSpPr>
        <p:spPr bwMode="gray">
          <a:xfrm>
            <a:off x="6142842" y="2812257"/>
            <a:ext cx="1587" cy="1230312"/>
          </a:xfrm>
          <a:custGeom>
            <a:avLst/>
            <a:gdLst>
              <a:gd name="T0" fmla="*/ 0 w 1"/>
              <a:gd name="T1" fmla="*/ 2147483646 h 775"/>
              <a:gd name="T2" fmla="*/ 0 w 1"/>
              <a:gd name="T3" fmla="*/ 0 h 775"/>
              <a:gd name="T4" fmla="*/ 0 60000 65536"/>
              <a:gd name="T5" fmla="*/ 0 60000 65536"/>
              <a:gd name="T6" fmla="*/ 0 w 1"/>
              <a:gd name="T7" fmla="*/ 0 h 775"/>
              <a:gd name="T8" fmla="*/ 1 w 1"/>
              <a:gd name="T9" fmla="*/ 775 h 775"/>
            </a:gdLst>
            <a:ahLst/>
            <a:cxnLst>
              <a:cxn ang="T4">
                <a:pos x="T0" y="T1"/>
              </a:cxn>
              <a:cxn ang="T5">
                <a:pos x="T2" y="T3"/>
              </a:cxn>
            </a:cxnLst>
            <a:rect l="T6" t="T7" r="T8" b="T9"/>
            <a:pathLst>
              <a:path w="1" h="775">
                <a:moveTo>
                  <a:pt x="0" y="775"/>
                </a:moveTo>
                <a:lnTo>
                  <a:pt x="0" y="0"/>
                </a:lnTo>
              </a:path>
            </a:pathLst>
          </a:custGeom>
          <a:noFill/>
          <a:ln w="28575">
            <a:solidFill>
              <a:srgbClr val="FF0000"/>
            </a:solidFill>
            <a:round/>
            <a:headEnd type="none" w="sm" len="sm"/>
            <a:tailEnd type="none" w="sm" len="sm"/>
          </a:ln>
        </p:spPr>
        <p:txBody>
          <a:bodyPr/>
          <a:lstStyle/>
          <a:p>
            <a:endParaRPr lang="en-US"/>
          </a:p>
        </p:txBody>
      </p:sp>
      <p:sp>
        <p:nvSpPr>
          <p:cNvPr id="63510" name="Freeform 21"/>
          <p:cNvSpPr>
            <a:spLocks/>
          </p:cNvSpPr>
          <p:nvPr/>
        </p:nvSpPr>
        <p:spPr bwMode="gray">
          <a:xfrm>
            <a:off x="6153957" y="2810669"/>
            <a:ext cx="1745045" cy="1588"/>
          </a:xfrm>
          <a:custGeom>
            <a:avLst/>
            <a:gdLst>
              <a:gd name="T0" fmla="*/ 0 w 1099"/>
              <a:gd name="T1" fmla="*/ 2147483646 h 1"/>
              <a:gd name="T2" fmla="*/ 2147483646 w 1099"/>
              <a:gd name="T3" fmla="*/ 0 h 1"/>
              <a:gd name="T4" fmla="*/ 0 60000 65536"/>
              <a:gd name="T5" fmla="*/ 0 60000 65536"/>
              <a:gd name="T6" fmla="*/ 0 w 1099"/>
              <a:gd name="T7" fmla="*/ 0 h 1"/>
              <a:gd name="T8" fmla="*/ 1099 w 1099"/>
              <a:gd name="T9" fmla="*/ 1 h 1"/>
            </a:gdLst>
            <a:ahLst/>
            <a:cxnLst>
              <a:cxn ang="T4">
                <a:pos x="T0" y="T1"/>
              </a:cxn>
              <a:cxn ang="T5">
                <a:pos x="T2" y="T3"/>
              </a:cxn>
            </a:cxnLst>
            <a:rect l="T6" t="T7" r="T8" b="T9"/>
            <a:pathLst>
              <a:path w="1099" h="1">
                <a:moveTo>
                  <a:pt x="0" y="1"/>
                </a:moveTo>
                <a:lnTo>
                  <a:pt x="1099" y="0"/>
                </a:lnTo>
              </a:path>
            </a:pathLst>
          </a:custGeom>
          <a:noFill/>
          <a:ln w="28575">
            <a:solidFill>
              <a:srgbClr val="FF0000"/>
            </a:solidFill>
            <a:round/>
            <a:headEnd type="none" w="med" len="med"/>
            <a:tailEnd type="triangle" w="lg" len="lg"/>
          </a:ln>
        </p:spPr>
        <p:txBody>
          <a:bodyPr/>
          <a:lstStyle/>
          <a:p>
            <a:endParaRPr lang="en-US"/>
          </a:p>
        </p:txBody>
      </p:sp>
    </p:spTree>
  </p:cSld>
  <p:clrMapOvr>
    <a:masterClrMapping/>
  </p:clrMapOvr>
  <p:transition spd="slow"/>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3"/>
          <p:cNvSpPr>
            <a:spLocks noGrp="1" noChangeArrowheads="1"/>
          </p:cNvSpPr>
          <p:nvPr>
            <p:ph type="title"/>
          </p:nvPr>
        </p:nvSpPr>
        <p:spPr/>
        <p:txBody>
          <a:bodyPr/>
          <a:lstStyle/>
          <a:p>
            <a:pPr eaLnBrk="1" hangingPunct="1"/>
            <a:r>
              <a:rPr lang="en-US" altLang="en-US" smtClean="0"/>
              <a:t>Retrieving Records with Equijoins</a:t>
            </a:r>
          </a:p>
        </p:txBody>
      </p:sp>
      <p:grpSp>
        <p:nvGrpSpPr>
          <p:cNvPr id="2" name="Group 1"/>
          <p:cNvGrpSpPr/>
          <p:nvPr/>
        </p:nvGrpSpPr>
        <p:grpSpPr>
          <a:xfrm>
            <a:off x="2436812" y="1236971"/>
            <a:ext cx="7315200" cy="1293197"/>
            <a:chOff x="2436812" y="1236971"/>
            <a:chExt cx="7315200" cy="1293197"/>
          </a:xfrm>
        </p:grpSpPr>
        <p:sp>
          <p:nvSpPr>
            <p:cNvPr id="9" name="Content Placeholder 2"/>
            <p:cNvSpPr txBox="1">
              <a:spLocks/>
            </p:cNvSpPr>
            <p:nvPr/>
          </p:nvSpPr>
          <p:spPr bwMode="gray">
            <a:xfrm>
              <a:off x="2436812" y="1236971"/>
              <a:ext cx="7315200" cy="1293197"/>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nchor="ctr">
              <a:spAutoFit/>
            </a:bodyPr>
            <a:lstStyle/>
            <a:p>
              <a:pPr eaLnBrk="1" hangingPunct="1">
                <a:defRPr/>
              </a:pPr>
              <a:r>
                <a:rPr lang="en-US" altLang="en-US" dirty="0">
                  <a:solidFill>
                    <a:srgbClr val="000000"/>
                  </a:solidFill>
                  <a:latin typeface="Courier New" panose="02070309020205020404" pitchFamily="49" charset="0"/>
                  <a:cs typeface="Arial" panose="020B0604020202020204" pitchFamily="34" charset="0"/>
                </a:rPr>
                <a:t>SELECT </a:t>
              </a:r>
              <a:r>
                <a:rPr lang="en-US" altLang="en-US" dirty="0" err="1">
                  <a:solidFill>
                    <a:srgbClr val="000000"/>
                  </a:solidFill>
                  <a:latin typeface="Courier New" panose="02070309020205020404" pitchFamily="49" charset="0"/>
                  <a:cs typeface="Arial" panose="020B0604020202020204" pitchFamily="34" charset="0"/>
                </a:rPr>
                <a:t>e.employee_id</a:t>
              </a:r>
              <a:r>
                <a:rPr lang="en-US" altLang="en-US" dirty="0">
                  <a:solidFill>
                    <a:srgbClr val="000000"/>
                  </a:solidFill>
                  <a:latin typeface="Courier New" panose="02070309020205020404" pitchFamily="49" charset="0"/>
                  <a:cs typeface="Arial" panose="020B0604020202020204" pitchFamily="34" charset="0"/>
                </a:rPr>
                <a:t>, </a:t>
              </a:r>
              <a:r>
                <a:rPr lang="en-US" altLang="en-US" dirty="0" err="1">
                  <a:solidFill>
                    <a:srgbClr val="000000"/>
                  </a:solidFill>
                  <a:latin typeface="Courier New" panose="02070309020205020404" pitchFamily="49" charset="0"/>
                  <a:cs typeface="Arial" panose="020B0604020202020204" pitchFamily="34" charset="0"/>
                </a:rPr>
                <a:t>e.last_name</a:t>
              </a:r>
              <a:r>
                <a:rPr lang="en-US" altLang="en-US" dirty="0">
                  <a:solidFill>
                    <a:srgbClr val="000000"/>
                  </a:solidFill>
                  <a:latin typeface="Courier New" panose="02070309020205020404" pitchFamily="49" charset="0"/>
                  <a:cs typeface="Arial" panose="020B0604020202020204" pitchFamily="34" charset="0"/>
                </a:rPr>
                <a:t>, </a:t>
              </a:r>
              <a:r>
                <a:rPr lang="en-US" altLang="en-US" dirty="0" err="1">
                  <a:solidFill>
                    <a:srgbClr val="000000"/>
                  </a:solidFill>
                  <a:latin typeface="Courier New" panose="02070309020205020404" pitchFamily="49" charset="0"/>
                  <a:cs typeface="Arial" panose="020B0604020202020204" pitchFamily="34" charset="0"/>
                </a:rPr>
                <a:t>e.department_id</a:t>
              </a:r>
              <a:r>
                <a:rPr lang="en-US" altLang="en-US" dirty="0">
                  <a:solidFill>
                    <a:srgbClr val="000000"/>
                  </a:solidFill>
                  <a:latin typeface="Courier New" panose="02070309020205020404" pitchFamily="49" charset="0"/>
                  <a:cs typeface="Arial" panose="020B0604020202020204" pitchFamily="34" charset="0"/>
                </a:rPr>
                <a:t>, </a:t>
              </a:r>
            </a:p>
            <a:p>
              <a:pPr eaLnBrk="1" hangingPunct="1">
                <a:defRPr/>
              </a:pPr>
              <a:r>
                <a:rPr lang="en-US" altLang="en-US" dirty="0">
                  <a:solidFill>
                    <a:srgbClr val="000000"/>
                  </a:solidFill>
                  <a:latin typeface="Courier New" panose="02070309020205020404" pitchFamily="49" charset="0"/>
                  <a:cs typeface="Arial" panose="020B0604020202020204" pitchFamily="34" charset="0"/>
                </a:rPr>
                <a:t>       </a:t>
              </a:r>
              <a:r>
                <a:rPr lang="en-US" altLang="en-US" dirty="0" err="1">
                  <a:solidFill>
                    <a:srgbClr val="000000"/>
                  </a:solidFill>
                  <a:latin typeface="Courier New" panose="02070309020205020404" pitchFamily="49" charset="0"/>
                  <a:cs typeface="Arial" panose="020B0604020202020204" pitchFamily="34" charset="0"/>
                </a:rPr>
                <a:t>d.department_id</a:t>
              </a:r>
              <a:r>
                <a:rPr lang="en-US" altLang="en-US" dirty="0">
                  <a:solidFill>
                    <a:srgbClr val="000000"/>
                  </a:solidFill>
                  <a:latin typeface="Courier New" panose="02070309020205020404" pitchFamily="49" charset="0"/>
                  <a:cs typeface="Arial" panose="020B0604020202020204" pitchFamily="34" charset="0"/>
                </a:rPr>
                <a:t>, </a:t>
              </a:r>
              <a:r>
                <a:rPr lang="en-US" altLang="en-US" dirty="0" err="1">
                  <a:solidFill>
                    <a:srgbClr val="000000"/>
                  </a:solidFill>
                  <a:latin typeface="Courier New" panose="02070309020205020404" pitchFamily="49" charset="0"/>
                  <a:cs typeface="Arial" panose="020B0604020202020204" pitchFamily="34" charset="0"/>
                </a:rPr>
                <a:t>d.location_id</a:t>
              </a:r>
              <a:endParaRPr lang="en-US" altLang="en-US" dirty="0">
                <a:solidFill>
                  <a:srgbClr val="000000"/>
                </a:solidFill>
                <a:latin typeface="Courier New" panose="02070309020205020404" pitchFamily="49" charset="0"/>
                <a:cs typeface="Arial" panose="020B0604020202020204" pitchFamily="34" charset="0"/>
              </a:endParaRPr>
            </a:p>
            <a:p>
              <a:pPr eaLnBrk="1" hangingPunct="1">
                <a:defRPr/>
              </a:pPr>
              <a:r>
                <a:rPr lang="en-US" altLang="en-US" dirty="0">
                  <a:solidFill>
                    <a:srgbClr val="000000"/>
                  </a:solidFill>
                  <a:latin typeface="Courier New" panose="02070309020205020404" pitchFamily="49" charset="0"/>
                  <a:cs typeface="Arial" panose="020B0604020202020204" pitchFamily="34" charset="0"/>
                </a:rPr>
                <a:t>FROM   employees e JOIN departments d</a:t>
              </a:r>
            </a:p>
            <a:p>
              <a:pPr eaLnBrk="1" hangingPunct="1">
                <a:defRPr/>
              </a:pPr>
              <a:r>
                <a:rPr lang="en-US" altLang="en-US" dirty="0">
                  <a:solidFill>
                    <a:srgbClr val="000000"/>
                  </a:solidFill>
                  <a:latin typeface="Courier New" panose="02070309020205020404" pitchFamily="49" charset="0"/>
                  <a:cs typeface="Arial" panose="020B0604020202020204" pitchFamily="34" charset="0"/>
                </a:rPr>
                <a:t>ON </a:t>
              </a:r>
              <a:r>
                <a:rPr lang="en-US" altLang="en-US" dirty="0" err="1">
                  <a:solidFill>
                    <a:srgbClr val="000000"/>
                  </a:solidFill>
                  <a:latin typeface="Courier New" panose="02070309020205020404" pitchFamily="49" charset="0"/>
                  <a:cs typeface="Arial" panose="020B0604020202020204" pitchFamily="34" charset="0"/>
                </a:rPr>
                <a:t>e.department_id</a:t>
              </a:r>
              <a:r>
                <a:rPr lang="en-US" altLang="en-US" dirty="0">
                  <a:solidFill>
                    <a:srgbClr val="000000"/>
                  </a:solidFill>
                  <a:latin typeface="Courier New" panose="02070309020205020404" pitchFamily="49" charset="0"/>
                  <a:cs typeface="Arial" panose="020B0604020202020204" pitchFamily="34" charset="0"/>
                </a:rPr>
                <a:t> = </a:t>
              </a:r>
              <a:r>
                <a:rPr lang="en-US" altLang="en-US" dirty="0" err="1">
                  <a:solidFill>
                    <a:srgbClr val="000000"/>
                  </a:solidFill>
                  <a:latin typeface="Courier New" panose="02070309020205020404" pitchFamily="49" charset="0"/>
                  <a:cs typeface="Arial" panose="020B0604020202020204" pitchFamily="34" charset="0"/>
                </a:rPr>
                <a:t>d.department_id</a:t>
              </a:r>
              <a:r>
                <a:rPr lang="en-US" altLang="en-US" dirty="0">
                  <a:solidFill>
                    <a:srgbClr val="000000"/>
                  </a:solidFill>
                  <a:latin typeface="Courier New" panose="02070309020205020404" pitchFamily="49" charset="0"/>
                  <a:cs typeface="Arial" panose="020B0604020202020204" pitchFamily="34" charset="0"/>
                </a:rPr>
                <a:t>;</a:t>
              </a:r>
            </a:p>
          </p:txBody>
        </p:sp>
        <p:sp>
          <p:nvSpPr>
            <p:cNvPr id="65542" name="Rectangle 4"/>
            <p:cNvSpPr>
              <a:spLocks noChangeArrowheads="1"/>
            </p:cNvSpPr>
            <p:nvPr/>
          </p:nvSpPr>
          <p:spPr bwMode="gray">
            <a:xfrm>
              <a:off x="2436812" y="2202278"/>
              <a:ext cx="5786438" cy="326549"/>
            </a:xfrm>
            <a:prstGeom prst="rect">
              <a:avLst/>
            </a:prstGeom>
            <a:noFill/>
            <a:ln w="28575">
              <a:solidFill>
                <a:srgbClr val="FF0000"/>
              </a:solidFill>
              <a:miter lim="800000"/>
              <a:headEnd/>
              <a:tailEnd/>
            </a:ln>
          </p:spPr>
          <p:txBody>
            <a:bodyPr wrap="none" anchor="ctr"/>
            <a:lstStyle/>
            <a:p>
              <a:pPr eaLnBrk="1" hangingPunct="1"/>
              <a:endParaRPr lang="en-US" altLang="en-US"/>
            </a:p>
          </p:txBody>
        </p:sp>
      </p:grpSp>
      <p:grpSp>
        <p:nvGrpSpPr>
          <p:cNvPr id="3" name="Group 2"/>
          <p:cNvGrpSpPr/>
          <p:nvPr/>
        </p:nvGrpSpPr>
        <p:grpSpPr>
          <a:xfrm>
            <a:off x="3405981" y="2911475"/>
            <a:ext cx="5376862" cy="2955925"/>
            <a:chOff x="2446338" y="2665413"/>
            <a:chExt cx="5376862" cy="2955925"/>
          </a:xfrm>
        </p:grpSpPr>
        <p:pic>
          <p:nvPicPr>
            <p:cNvPr id="65543" name="Picture 5" descr="C:\salome_official\projects\11gR2\screenshots\les6_16s_a.gif"/>
            <p:cNvPicPr>
              <a:picLocks noChangeAspect="1" noChangeArrowheads="1"/>
            </p:cNvPicPr>
            <p:nvPr/>
          </p:nvPicPr>
          <p:blipFill>
            <a:blip r:embed="rId3" cstate="print"/>
            <a:srcRect/>
            <a:stretch>
              <a:fillRect/>
            </a:stretch>
          </p:blipFill>
          <p:spPr bwMode="auto">
            <a:xfrm>
              <a:off x="2508250" y="2668589"/>
              <a:ext cx="5314950" cy="2720975"/>
            </a:xfrm>
            <a:prstGeom prst="rect">
              <a:avLst/>
            </a:prstGeom>
            <a:noFill/>
            <a:ln w="12700">
              <a:solidFill>
                <a:schemeClr val="tx1"/>
              </a:solidFill>
              <a:miter lim="800000"/>
              <a:headEnd/>
              <a:tailEnd/>
            </a:ln>
          </p:spPr>
        </p:pic>
        <p:sp>
          <p:nvSpPr>
            <p:cNvPr id="65544" name="Rectangle 6"/>
            <p:cNvSpPr>
              <a:spLocks noChangeArrowheads="1"/>
            </p:cNvSpPr>
            <p:nvPr/>
          </p:nvSpPr>
          <p:spPr bwMode="gray">
            <a:xfrm>
              <a:off x="4527551" y="2665414"/>
              <a:ext cx="2346325" cy="2732087"/>
            </a:xfrm>
            <a:prstGeom prst="rect">
              <a:avLst/>
            </a:prstGeom>
            <a:noFill/>
            <a:ln w="28575">
              <a:solidFill>
                <a:srgbClr val="FF0000"/>
              </a:solidFill>
              <a:miter lim="800000"/>
              <a:headEnd/>
              <a:tailEnd/>
            </a:ln>
          </p:spPr>
          <p:txBody>
            <a:bodyPr wrap="none" anchor="ctr"/>
            <a:lstStyle/>
            <a:p>
              <a:pPr eaLnBrk="1" hangingPunct="1"/>
              <a:endParaRPr lang="en-US" altLang="en-US"/>
            </a:p>
          </p:txBody>
        </p:sp>
        <p:sp>
          <p:nvSpPr>
            <p:cNvPr id="65545" name="Text Box 7"/>
            <p:cNvSpPr txBox="1">
              <a:spLocks noChangeArrowheads="1"/>
            </p:cNvSpPr>
            <p:nvPr/>
          </p:nvSpPr>
          <p:spPr bwMode="auto">
            <a:xfrm>
              <a:off x="2446338" y="5226050"/>
              <a:ext cx="366713" cy="395288"/>
            </a:xfrm>
            <a:prstGeom prst="rect">
              <a:avLst/>
            </a:prstGeom>
            <a:noFill/>
            <a:ln w="25400">
              <a:noFill/>
              <a:miter lim="800000"/>
              <a:headEnd type="none" w="sm" len="sm"/>
              <a:tailEnd type="none" w="med" len="lg"/>
            </a:ln>
          </p:spPr>
          <p:txBody>
            <a:bodyPr lIns="12700" tIns="12700" rIns="12700" bIns="12700">
              <a:spAutoFit/>
            </a:bodyPr>
            <a:lstStyle/>
            <a:p>
              <a:pPr defTabSz="822325">
                <a:buClr>
                  <a:srgbClr val="000000"/>
                </a:buClr>
              </a:pPr>
              <a:r>
                <a:rPr lang="en-US" altLang="en-US" sz="2400"/>
                <a:t>…</a:t>
              </a:r>
            </a:p>
          </p:txBody>
        </p:sp>
        <p:sp>
          <p:nvSpPr>
            <p:cNvPr id="65546" name="Rectangle 8"/>
            <p:cNvSpPr>
              <a:spLocks noChangeArrowheads="1"/>
            </p:cNvSpPr>
            <p:nvPr/>
          </p:nvSpPr>
          <p:spPr bwMode="gray">
            <a:xfrm>
              <a:off x="5616575" y="2665413"/>
              <a:ext cx="1257300" cy="201612"/>
            </a:xfrm>
            <a:prstGeom prst="rect">
              <a:avLst/>
            </a:prstGeom>
            <a:noFill/>
            <a:ln w="28575">
              <a:solidFill>
                <a:srgbClr val="FF0000"/>
              </a:solidFill>
              <a:miter lim="800000"/>
              <a:headEnd type="none" w="sm" len="sm"/>
              <a:tailEnd type="none" w="sm" len="sm"/>
            </a:ln>
          </p:spPr>
          <p:txBody>
            <a:bodyPr wrap="none" anchor="ctr"/>
            <a:lstStyle/>
            <a:p>
              <a:pPr eaLnBrk="1" hangingPunct="1"/>
              <a:endParaRPr lang="en-US" altLang="en-US"/>
            </a:p>
          </p:txBody>
        </p:sp>
      </p:gr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eaLnBrk="1" hangingPunct="1"/>
            <a:r>
              <a:rPr lang="en-US" altLang="en-US" smtClean="0"/>
              <a:t>Basic </a:t>
            </a:r>
            <a:r>
              <a:rPr lang="en-US" altLang="en-US" smtClean="0">
                <a:latin typeface="Courier New" pitchFamily="49" charset="0"/>
                <a:cs typeface="Courier New" pitchFamily="49" charset="0"/>
              </a:rPr>
              <a:t>SELECT</a:t>
            </a:r>
            <a:r>
              <a:rPr lang="en-US" altLang="en-US" smtClean="0"/>
              <a:t> Statement</a:t>
            </a:r>
          </a:p>
        </p:txBody>
      </p:sp>
      <p:sp>
        <p:nvSpPr>
          <p:cNvPr id="10243" name="Content Placeholder 6"/>
          <p:cNvSpPr>
            <a:spLocks noGrp="1"/>
          </p:cNvSpPr>
          <p:nvPr>
            <p:ph idx="1"/>
          </p:nvPr>
        </p:nvSpPr>
        <p:spPr/>
        <p:txBody>
          <a:bodyPr/>
          <a:lstStyle/>
          <a:p>
            <a:pPr lvl="1" eaLnBrk="1" hangingPunct="1"/>
            <a:r>
              <a:rPr lang="en-US" altLang="en-US" smtClean="0"/>
              <a:t>Use the </a:t>
            </a:r>
            <a:r>
              <a:rPr lang="en-US" altLang="en-US" smtClean="0">
                <a:latin typeface="Courier New" pitchFamily="49" charset="0"/>
                <a:cs typeface="Courier New" pitchFamily="49" charset="0"/>
              </a:rPr>
              <a:t>SELECT</a:t>
            </a:r>
            <a:r>
              <a:rPr lang="en-US" altLang="en-US" smtClean="0"/>
              <a:t> statement to:</a:t>
            </a:r>
          </a:p>
          <a:p>
            <a:pPr lvl="2" eaLnBrk="1" hangingPunct="1"/>
            <a:r>
              <a:rPr lang="en-US" altLang="en-US" smtClean="0"/>
              <a:t>Identify the columns to be displayed</a:t>
            </a:r>
          </a:p>
          <a:p>
            <a:pPr lvl="2" eaLnBrk="1" hangingPunct="1"/>
            <a:r>
              <a:rPr lang="en-US" altLang="en-US" smtClean="0"/>
              <a:t>Retrieve data from one or more tables, object tables, views, object views, or materialized views</a:t>
            </a:r>
          </a:p>
          <a:p>
            <a:pPr lvl="1" eaLnBrk="1" hangingPunct="1"/>
            <a:r>
              <a:rPr lang="en-US" altLang="en-US" smtClean="0"/>
              <a:t>A </a:t>
            </a:r>
            <a:r>
              <a:rPr lang="en-US" altLang="en-US" smtClean="0">
                <a:latin typeface="Courier New" pitchFamily="49" charset="0"/>
                <a:cs typeface="Courier New" pitchFamily="49" charset="0"/>
              </a:rPr>
              <a:t>SELECT</a:t>
            </a:r>
            <a:r>
              <a:rPr lang="en-US" altLang="en-US" smtClean="0"/>
              <a:t> statement is also known as a query because it queries a database.</a:t>
            </a:r>
          </a:p>
          <a:p>
            <a:pPr lvl="1" eaLnBrk="1" hangingPunct="1"/>
            <a:r>
              <a:rPr lang="en-US" altLang="en-US" smtClean="0"/>
              <a:t>Syntax:</a:t>
            </a:r>
          </a:p>
        </p:txBody>
      </p:sp>
      <p:sp>
        <p:nvSpPr>
          <p:cNvPr id="5" name="Content Placeholder 2"/>
          <p:cNvSpPr txBox="1">
            <a:spLocks/>
          </p:cNvSpPr>
          <p:nvPr/>
        </p:nvSpPr>
        <p:spPr bwMode="gray">
          <a:xfrm>
            <a:off x="2428550" y="4028553"/>
            <a:ext cx="7331724" cy="630019"/>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nchor="ctr">
            <a:spAutoFit/>
          </a:bodyPr>
          <a:lstStyle/>
          <a:p>
            <a:pPr eaLnBrk="1" hangingPunct="1">
              <a:defRPr/>
            </a:pPr>
            <a:r>
              <a:rPr lang="en-US" altLang="en-US" sz="1600" b="1" dirty="0">
                <a:solidFill>
                  <a:schemeClr val="tx1">
                    <a:lumMod val="75000"/>
                  </a:schemeClr>
                </a:solidFill>
                <a:latin typeface="Courier New" panose="02070309020205020404" pitchFamily="49" charset="0"/>
                <a:cs typeface="Arial" panose="020B0604020202020204" pitchFamily="34" charset="0"/>
              </a:rPr>
              <a:t>SELECT {*|[DISTINCT] </a:t>
            </a:r>
            <a:r>
              <a:rPr lang="en-US" altLang="en-US" sz="1600" b="1" i="1" dirty="0" err="1">
                <a:solidFill>
                  <a:schemeClr val="tx1">
                    <a:lumMod val="75000"/>
                  </a:schemeClr>
                </a:solidFill>
                <a:latin typeface="Courier New" panose="02070309020205020404" pitchFamily="49" charset="0"/>
                <a:cs typeface="Arial" panose="020B0604020202020204" pitchFamily="34" charset="0"/>
              </a:rPr>
              <a:t>column</a:t>
            </a:r>
            <a:r>
              <a:rPr lang="en-US" altLang="en-US" sz="1600" b="1" dirty="0" err="1">
                <a:solidFill>
                  <a:schemeClr val="tx1">
                    <a:lumMod val="75000"/>
                  </a:schemeClr>
                </a:solidFill>
                <a:latin typeface="Courier New" panose="02070309020205020404" pitchFamily="49" charset="0"/>
                <a:cs typeface="Arial" panose="020B0604020202020204" pitchFamily="34" charset="0"/>
              </a:rPr>
              <a:t>|</a:t>
            </a:r>
            <a:r>
              <a:rPr lang="en-US" altLang="en-US" sz="1600" b="1" i="1" dirty="0" err="1">
                <a:solidFill>
                  <a:schemeClr val="tx1">
                    <a:lumMod val="75000"/>
                  </a:schemeClr>
                </a:solidFill>
                <a:latin typeface="Courier New" panose="02070309020205020404" pitchFamily="49" charset="0"/>
                <a:cs typeface="Arial" panose="020B0604020202020204" pitchFamily="34" charset="0"/>
              </a:rPr>
              <a:t>expression</a:t>
            </a:r>
            <a:r>
              <a:rPr lang="en-US" altLang="en-US" sz="1600" b="1" dirty="0">
                <a:solidFill>
                  <a:schemeClr val="tx1">
                    <a:lumMod val="75000"/>
                  </a:schemeClr>
                </a:solidFill>
                <a:latin typeface="Courier New" panose="02070309020205020404" pitchFamily="49" charset="0"/>
                <a:cs typeface="Arial" panose="020B0604020202020204" pitchFamily="34" charset="0"/>
              </a:rPr>
              <a:t> [</a:t>
            </a:r>
            <a:r>
              <a:rPr lang="en-US" altLang="en-US" sz="1600" b="1" i="1" dirty="0">
                <a:solidFill>
                  <a:schemeClr val="tx1">
                    <a:lumMod val="75000"/>
                  </a:schemeClr>
                </a:solidFill>
                <a:latin typeface="Courier New" panose="02070309020205020404" pitchFamily="49" charset="0"/>
                <a:cs typeface="Arial" panose="020B0604020202020204" pitchFamily="34" charset="0"/>
              </a:rPr>
              <a:t>alias</a:t>
            </a:r>
            <a:r>
              <a:rPr lang="en-US" altLang="en-US" sz="1600" b="1" dirty="0">
                <a:solidFill>
                  <a:schemeClr val="tx1">
                    <a:lumMod val="75000"/>
                  </a:schemeClr>
                </a:solidFill>
                <a:latin typeface="Courier New" panose="02070309020205020404" pitchFamily="49" charset="0"/>
                <a:cs typeface="Arial" panose="020B0604020202020204" pitchFamily="34" charset="0"/>
              </a:rPr>
              <a:t>],...}</a:t>
            </a:r>
          </a:p>
          <a:p>
            <a:pPr eaLnBrk="1" hangingPunct="1">
              <a:defRPr/>
            </a:pPr>
            <a:r>
              <a:rPr lang="en-US" altLang="en-US" sz="1600" b="1" dirty="0">
                <a:solidFill>
                  <a:schemeClr val="tx1">
                    <a:lumMod val="75000"/>
                  </a:schemeClr>
                </a:solidFill>
                <a:latin typeface="Courier New" panose="02070309020205020404" pitchFamily="49" charset="0"/>
                <a:cs typeface="Arial" panose="020B0604020202020204" pitchFamily="34" charset="0"/>
              </a:rPr>
              <a:t>FROM    </a:t>
            </a:r>
            <a:r>
              <a:rPr lang="en-US" altLang="en-US" sz="1600" b="1" i="1" dirty="0">
                <a:solidFill>
                  <a:schemeClr val="tx1">
                    <a:lumMod val="75000"/>
                  </a:schemeClr>
                </a:solidFill>
                <a:latin typeface="Courier New" panose="02070309020205020404" pitchFamily="49" charset="0"/>
                <a:cs typeface="Arial" panose="020B0604020202020204" pitchFamily="34" charset="0"/>
              </a:rPr>
              <a:t>table;</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r>
              <a:rPr lang="en-US" altLang="en-US" dirty="0" smtClean="0"/>
              <a:t>Additional Search Conditions Using the </a:t>
            </a:r>
            <a:r>
              <a:rPr lang="en-US" altLang="en-US" dirty="0" smtClean="0">
                <a:latin typeface="Courier New" pitchFamily="49" charset="0"/>
              </a:rPr>
              <a:t>AND</a:t>
            </a:r>
            <a:r>
              <a:rPr lang="en-US" altLang="en-US" dirty="0" smtClean="0"/>
              <a:t> </a:t>
            </a:r>
            <a:r>
              <a:rPr lang="en-US" altLang="en-US" dirty="0" err="1" smtClean="0"/>
              <a:t>and</a:t>
            </a:r>
            <a:r>
              <a:rPr lang="en-US" altLang="en-US" dirty="0" smtClean="0"/>
              <a:t> </a:t>
            </a:r>
            <a:r>
              <a:rPr lang="en-US" altLang="en-US" dirty="0" smtClean="0">
                <a:latin typeface="Courier New" pitchFamily="49" charset="0"/>
                <a:cs typeface="Courier New" pitchFamily="49" charset="0"/>
              </a:rPr>
              <a:t>WHERE</a:t>
            </a:r>
            <a:r>
              <a:rPr lang="en-US" altLang="en-US" dirty="0" smtClean="0"/>
              <a:t> Operators </a:t>
            </a:r>
          </a:p>
        </p:txBody>
      </p:sp>
      <p:grpSp>
        <p:nvGrpSpPr>
          <p:cNvPr id="2" name="Group 1"/>
          <p:cNvGrpSpPr/>
          <p:nvPr/>
        </p:nvGrpSpPr>
        <p:grpSpPr>
          <a:xfrm>
            <a:off x="2436812" y="1445285"/>
            <a:ext cx="7315200" cy="4193515"/>
            <a:chOff x="2436812" y="1521486"/>
            <a:chExt cx="7315200" cy="4193515"/>
          </a:xfrm>
        </p:grpSpPr>
        <p:sp>
          <p:nvSpPr>
            <p:cNvPr id="11" name="Content Placeholder 2"/>
            <p:cNvSpPr txBox="1">
              <a:spLocks/>
            </p:cNvSpPr>
            <p:nvPr/>
          </p:nvSpPr>
          <p:spPr bwMode="gray">
            <a:xfrm>
              <a:off x="2436812" y="4421804"/>
              <a:ext cx="7315200" cy="1293197"/>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nchor="ctr">
              <a:spAutoFit/>
            </a:bodyPr>
            <a:lstStyle/>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SELECT  </a:t>
              </a:r>
              <a:r>
                <a:rPr lang="en-US" altLang="en-US" b="1" dirty="0" err="1">
                  <a:solidFill>
                    <a:schemeClr val="tx1">
                      <a:lumMod val="75000"/>
                    </a:schemeClr>
                  </a:solidFill>
                  <a:latin typeface="Courier New" panose="02070309020205020404" pitchFamily="49" charset="0"/>
                  <a:cs typeface="Arial" panose="020B0604020202020204" pitchFamily="34" charset="0"/>
                </a:rPr>
                <a:t>d.department_id</a:t>
              </a:r>
              <a:r>
                <a:rPr lang="en-US" altLang="en-US" b="1" dirty="0">
                  <a:solidFill>
                    <a:schemeClr val="tx1">
                      <a:lumMod val="75000"/>
                    </a:schemeClr>
                  </a:solidFill>
                  <a:latin typeface="Courier New" panose="02070309020205020404" pitchFamily="49" charset="0"/>
                  <a:cs typeface="Arial" panose="020B0604020202020204" pitchFamily="34" charset="0"/>
                </a:rPr>
                <a:t>, </a:t>
              </a:r>
              <a:r>
                <a:rPr lang="en-US" altLang="en-US" b="1" dirty="0" err="1">
                  <a:solidFill>
                    <a:schemeClr val="tx1">
                      <a:lumMod val="75000"/>
                    </a:schemeClr>
                  </a:solidFill>
                  <a:latin typeface="Courier New" panose="02070309020205020404" pitchFamily="49" charset="0"/>
                  <a:cs typeface="Arial" panose="020B0604020202020204" pitchFamily="34" charset="0"/>
                </a:rPr>
                <a:t>d.department_name</a:t>
              </a:r>
              <a:r>
                <a:rPr lang="en-US" altLang="en-US" b="1" dirty="0">
                  <a:solidFill>
                    <a:schemeClr val="tx1">
                      <a:lumMod val="75000"/>
                    </a:schemeClr>
                  </a:solidFill>
                  <a:latin typeface="Courier New" panose="02070309020205020404" pitchFamily="49" charset="0"/>
                  <a:cs typeface="Arial" panose="020B0604020202020204" pitchFamily="34" charset="0"/>
                </a:rPr>
                <a:t>, </a:t>
              </a:r>
              <a:r>
                <a:rPr lang="en-US" altLang="en-US" b="1" dirty="0" err="1">
                  <a:solidFill>
                    <a:schemeClr val="tx1">
                      <a:lumMod val="75000"/>
                    </a:schemeClr>
                  </a:solidFill>
                  <a:latin typeface="Courier New" panose="02070309020205020404" pitchFamily="49" charset="0"/>
                  <a:cs typeface="Arial" panose="020B0604020202020204" pitchFamily="34" charset="0"/>
                </a:rPr>
                <a:t>l.city</a:t>
              </a:r>
              <a:endParaRPr lang="en-US" altLang="en-US" b="1" dirty="0">
                <a:solidFill>
                  <a:schemeClr val="tx1">
                    <a:lumMod val="75000"/>
                  </a:schemeClr>
                </a:solidFill>
                <a:latin typeface="Courier New" panose="02070309020205020404" pitchFamily="49" charset="0"/>
                <a:cs typeface="Arial" panose="020B0604020202020204" pitchFamily="34" charset="0"/>
              </a:endParaRP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FROM    departments d JOIN locations l</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ON  </a:t>
              </a:r>
              <a:r>
                <a:rPr lang="en-US" altLang="en-US" b="1" dirty="0" err="1">
                  <a:solidFill>
                    <a:schemeClr val="tx1">
                      <a:lumMod val="75000"/>
                    </a:schemeClr>
                  </a:solidFill>
                  <a:latin typeface="Courier New" panose="02070309020205020404" pitchFamily="49" charset="0"/>
                  <a:cs typeface="Arial" panose="020B0604020202020204" pitchFamily="34" charset="0"/>
                </a:rPr>
                <a:t>d.location_id</a:t>
              </a:r>
              <a:r>
                <a:rPr lang="en-US" altLang="en-US" b="1" dirty="0">
                  <a:solidFill>
                    <a:schemeClr val="tx1">
                      <a:lumMod val="75000"/>
                    </a:schemeClr>
                  </a:solidFill>
                  <a:latin typeface="Courier New" panose="02070309020205020404" pitchFamily="49" charset="0"/>
                  <a:cs typeface="Arial" panose="020B0604020202020204" pitchFamily="34" charset="0"/>
                </a:rPr>
                <a:t> = </a:t>
              </a:r>
              <a:r>
                <a:rPr lang="en-US" altLang="en-US" b="1" dirty="0" err="1">
                  <a:solidFill>
                    <a:schemeClr val="tx1">
                      <a:lumMod val="75000"/>
                    </a:schemeClr>
                  </a:solidFill>
                  <a:latin typeface="Courier New" panose="02070309020205020404" pitchFamily="49" charset="0"/>
                  <a:cs typeface="Arial" panose="020B0604020202020204" pitchFamily="34" charset="0"/>
                </a:rPr>
                <a:t>l.location_id</a:t>
              </a:r>
              <a:endParaRPr lang="en-US" altLang="en-US" b="1" dirty="0">
                <a:solidFill>
                  <a:schemeClr val="tx1">
                    <a:lumMod val="75000"/>
                  </a:schemeClr>
                </a:solidFill>
                <a:latin typeface="Courier New" panose="02070309020205020404" pitchFamily="49" charset="0"/>
                <a:cs typeface="Arial" panose="020B0604020202020204" pitchFamily="34" charset="0"/>
              </a:endParaRP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WHERE </a:t>
              </a:r>
              <a:r>
                <a:rPr lang="en-US" altLang="en-US" b="1" dirty="0" err="1">
                  <a:solidFill>
                    <a:schemeClr val="tx1">
                      <a:lumMod val="75000"/>
                    </a:schemeClr>
                  </a:solidFill>
                  <a:latin typeface="Courier New" panose="02070309020205020404" pitchFamily="49" charset="0"/>
                  <a:cs typeface="Arial" panose="020B0604020202020204" pitchFamily="34" charset="0"/>
                </a:rPr>
                <a:t>d.department_id</a:t>
              </a:r>
              <a:r>
                <a:rPr lang="en-US" altLang="en-US" b="1" dirty="0">
                  <a:solidFill>
                    <a:schemeClr val="tx1">
                      <a:lumMod val="75000"/>
                    </a:schemeClr>
                  </a:solidFill>
                  <a:latin typeface="Courier New" panose="02070309020205020404" pitchFamily="49" charset="0"/>
                  <a:cs typeface="Arial" panose="020B0604020202020204" pitchFamily="34" charset="0"/>
                </a:rPr>
                <a:t> IN (20, 50);</a:t>
              </a:r>
            </a:p>
          </p:txBody>
        </p:sp>
        <p:sp>
          <p:nvSpPr>
            <p:cNvPr id="10" name="Content Placeholder 2"/>
            <p:cNvSpPr txBox="1">
              <a:spLocks/>
            </p:cNvSpPr>
            <p:nvPr/>
          </p:nvSpPr>
          <p:spPr bwMode="gray">
            <a:xfrm>
              <a:off x="2436812" y="1521486"/>
              <a:ext cx="7315200" cy="1293197"/>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nchor="ctr">
              <a:spAutoFit/>
            </a:bodyPr>
            <a:lstStyle/>
            <a:p>
              <a:pPr eaLnBrk="1" hangingPunct="1">
                <a:buSzPct val="100000"/>
                <a:defRPr/>
              </a:pPr>
              <a:r>
                <a:rPr lang="en-US" altLang="en-US" b="1" dirty="0">
                  <a:solidFill>
                    <a:schemeClr val="tx1">
                      <a:lumMod val="75000"/>
                    </a:schemeClr>
                  </a:solidFill>
                  <a:latin typeface="Courier New" panose="02070309020205020404" pitchFamily="49" charset="0"/>
                  <a:cs typeface="Arial" panose="020B0604020202020204" pitchFamily="34" charset="0"/>
                </a:rPr>
                <a:t>SELECT  </a:t>
              </a:r>
              <a:r>
                <a:rPr lang="en-US" altLang="en-US" b="1" dirty="0" err="1">
                  <a:solidFill>
                    <a:schemeClr val="tx1">
                      <a:lumMod val="75000"/>
                    </a:schemeClr>
                  </a:solidFill>
                  <a:latin typeface="Courier New" panose="02070309020205020404" pitchFamily="49" charset="0"/>
                  <a:cs typeface="Arial" panose="020B0604020202020204" pitchFamily="34" charset="0"/>
                </a:rPr>
                <a:t>d.department_id</a:t>
              </a:r>
              <a:r>
                <a:rPr lang="en-US" altLang="en-US" b="1" dirty="0">
                  <a:solidFill>
                    <a:schemeClr val="tx1">
                      <a:lumMod val="75000"/>
                    </a:schemeClr>
                  </a:solidFill>
                  <a:latin typeface="Courier New" panose="02070309020205020404" pitchFamily="49" charset="0"/>
                  <a:cs typeface="Arial" panose="020B0604020202020204" pitchFamily="34" charset="0"/>
                </a:rPr>
                <a:t>, </a:t>
              </a:r>
              <a:r>
                <a:rPr lang="en-US" altLang="en-US" b="1" dirty="0" err="1">
                  <a:solidFill>
                    <a:schemeClr val="tx1">
                      <a:lumMod val="75000"/>
                    </a:schemeClr>
                  </a:solidFill>
                  <a:latin typeface="Courier New" panose="02070309020205020404" pitchFamily="49" charset="0"/>
                  <a:cs typeface="Arial" panose="020B0604020202020204" pitchFamily="34" charset="0"/>
                </a:rPr>
                <a:t>d.department_name</a:t>
              </a:r>
              <a:r>
                <a:rPr lang="en-US" altLang="en-US" b="1" dirty="0">
                  <a:solidFill>
                    <a:schemeClr val="tx1">
                      <a:lumMod val="75000"/>
                    </a:schemeClr>
                  </a:solidFill>
                  <a:latin typeface="Courier New" panose="02070309020205020404" pitchFamily="49" charset="0"/>
                  <a:cs typeface="Arial" panose="020B0604020202020204" pitchFamily="34" charset="0"/>
                </a:rPr>
                <a:t>, </a:t>
              </a:r>
              <a:r>
                <a:rPr lang="en-US" altLang="en-US" b="1" dirty="0" err="1">
                  <a:solidFill>
                    <a:schemeClr val="tx1">
                      <a:lumMod val="75000"/>
                    </a:schemeClr>
                  </a:solidFill>
                  <a:latin typeface="Courier New" panose="02070309020205020404" pitchFamily="49" charset="0"/>
                  <a:cs typeface="Arial" panose="020B0604020202020204" pitchFamily="34" charset="0"/>
                </a:rPr>
                <a:t>l.city</a:t>
              </a:r>
              <a:endParaRPr lang="en-US" altLang="en-US" b="1" dirty="0">
                <a:solidFill>
                  <a:schemeClr val="tx1">
                    <a:lumMod val="75000"/>
                  </a:schemeClr>
                </a:solidFill>
                <a:latin typeface="Courier New" panose="02070309020205020404" pitchFamily="49" charset="0"/>
                <a:cs typeface="Arial" panose="020B0604020202020204" pitchFamily="34" charset="0"/>
              </a:endParaRPr>
            </a:p>
            <a:p>
              <a:pPr eaLnBrk="1" hangingPunct="1">
                <a:buSzPct val="100000"/>
                <a:defRPr/>
              </a:pPr>
              <a:r>
                <a:rPr lang="en-US" altLang="en-US" b="1" dirty="0">
                  <a:solidFill>
                    <a:schemeClr val="tx1">
                      <a:lumMod val="75000"/>
                    </a:schemeClr>
                  </a:solidFill>
                  <a:latin typeface="Courier New" panose="02070309020205020404" pitchFamily="49" charset="0"/>
                  <a:cs typeface="Arial" panose="020B0604020202020204" pitchFamily="34" charset="0"/>
                </a:rPr>
                <a:t>FROM    departments d JOIN locations l</a:t>
              </a:r>
            </a:p>
            <a:p>
              <a:pPr eaLnBrk="1" hangingPunct="1">
                <a:buSzPct val="100000"/>
                <a:defRPr/>
              </a:pPr>
              <a:r>
                <a:rPr lang="en-US" altLang="en-US" b="1" dirty="0">
                  <a:solidFill>
                    <a:schemeClr val="tx1">
                      <a:lumMod val="75000"/>
                    </a:schemeClr>
                  </a:solidFill>
                  <a:latin typeface="Courier New" panose="02070309020205020404" pitchFamily="49" charset="0"/>
                  <a:cs typeface="Arial" panose="020B0604020202020204" pitchFamily="34" charset="0"/>
                </a:rPr>
                <a:t>ON  </a:t>
              </a:r>
              <a:r>
                <a:rPr lang="en-US" altLang="en-US" b="1" dirty="0" err="1">
                  <a:solidFill>
                    <a:schemeClr val="tx1">
                      <a:lumMod val="75000"/>
                    </a:schemeClr>
                  </a:solidFill>
                  <a:latin typeface="Courier New" panose="02070309020205020404" pitchFamily="49" charset="0"/>
                  <a:cs typeface="Arial" panose="020B0604020202020204" pitchFamily="34" charset="0"/>
                </a:rPr>
                <a:t>d.location_id</a:t>
              </a:r>
              <a:r>
                <a:rPr lang="en-US" altLang="en-US" b="1" dirty="0">
                  <a:solidFill>
                    <a:schemeClr val="tx1">
                      <a:lumMod val="75000"/>
                    </a:schemeClr>
                  </a:solidFill>
                  <a:latin typeface="Courier New" panose="02070309020205020404" pitchFamily="49" charset="0"/>
                  <a:cs typeface="Arial" panose="020B0604020202020204" pitchFamily="34" charset="0"/>
                </a:rPr>
                <a:t> = </a:t>
              </a:r>
              <a:r>
                <a:rPr lang="en-US" altLang="en-US" b="1" dirty="0" err="1">
                  <a:solidFill>
                    <a:schemeClr val="tx1">
                      <a:lumMod val="75000"/>
                    </a:schemeClr>
                  </a:solidFill>
                  <a:latin typeface="Courier New" panose="02070309020205020404" pitchFamily="49" charset="0"/>
                  <a:cs typeface="Arial" panose="020B0604020202020204" pitchFamily="34" charset="0"/>
                </a:rPr>
                <a:t>l.location_id</a:t>
              </a:r>
              <a:endParaRPr lang="en-US" altLang="en-US" b="1" dirty="0">
                <a:solidFill>
                  <a:schemeClr val="tx1">
                    <a:lumMod val="75000"/>
                  </a:schemeClr>
                </a:solidFill>
                <a:latin typeface="Courier New" panose="02070309020205020404" pitchFamily="49" charset="0"/>
                <a:cs typeface="Arial" panose="020B0604020202020204" pitchFamily="34" charset="0"/>
              </a:endParaRPr>
            </a:p>
            <a:p>
              <a:pPr eaLnBrk="1" hangingPunct="1">
                <a:buSzPct val="100000"/>
                <a:defRPr/>
              </a:pPr>
              <a:r>
                <a:rPr lang="en-US" altLang="en-US" b="1" dirty="0">
                  <a:solidFill>
                    <a:schemeClr val="tx1">
                      <a:lumMod val="75000"/>
                    </a:schemeClr>
                  </a:solidFill>
                  <a:latin typeface="Courier New" panose="02070309020205020404" pitchFamily="49" charset="0"/>
                  <a:cs typeface="Arial" panose="020B0604020202020204" pitchFamily="34" charset="0"/>
                </a:rPr>
                <a:t>AND </a:t>
              </a:r>
              <a:r>
                <a:rPr lang="en-US" altLang="en-US" b="1" dirty="0" err="1">
                  <a:solidFill>
                    <a:schemeClr val="tx1">
                      <a:lumMod val="75000"/>
                    </a:schemeClr>
                  </a:solidFill>
                  <a:latin typeface="Courier New" panose="02070309020205020404" pitchFamily="49" charset="0"/>
                  <a:cs typeface="Arial" panose="020B0604020202020204" pitchFamily="34" charset="0"/>
                </a:rPr>
                <a:t>d.department_id</a:t>
              </a:r>
              <a:r>
                <a:rPr lang="en-US" altLang="en-US" b="1" dirty="0">
                  <a:solidFill>
                    <a:schemeClr val="tx1">
                      <a:lumMod val="75000"/>
                    </a:schemeClr>
                  </a:solidFill>
                  <a:latin typeface="Courier New" panose="02070309020205020404" pitchFamily="49" charset="0"/>
                  <a:cs typeface="Arial" panose="020B0604020202020204" pitchFamily="34" charset="0"/>
                </a:rPr>
                <a:t> IN (20, 50);</a:t>
              </a:r>
            </a:p>
          </p:txBody>
        </p:sp>
        <p:sp>
          <p:nvSpPr>
            <p:cNvPr id="67593" name="Rectangle 4"/>
            <p:cNvSpPr>
              <a:spLocks noChangeArrowheads="1"/>
            </p:cNvSpPr>
            <p:nvPr/>
          </p:nvSpPr>
          <p:spPr bwMode="gray">
            <a:xfrm>
              <a:off x="2451101" y="2470653"/>
              <a:ext cx="4694237" cy="343837"/>
            </a:xfrm>
            <a:prstGeom prst="rect">
              <a:avLst/>
            </a:prstGeom>
            <a:noFill/>
            <a:ln w="28575">
              <a:solidFill>
                <a:srgbClr val="FF0000"/>
              </a:solidFill>
              <a:miter lim="800000"/>
              <a:headEnd type="none" w="sm" len="sm"/>
              <a:tailEnd type="none" w="sm" len="sm"/>
            </a:ln>
          </p:spPr>
          <p:txBody>
            <a:bodyPr wrap="none" anchor="ctr"/>
            <a:lstStyle/>
            <a:p>
              <a:pPr eaLnBrk="1" hangingPunct="1"/>
              <a:endParaRPr lang="en-US" altLang="en-US"/>
            </a:p>
          </p:txBody>
        </p:sp>
        <p:sp>
          <p:nvSpPr>
            <p:cNvPr id="67594" name="Rectangle 4"/>
            <p:cNvSpPr>
              <a:spLocks noChangeArrowheads="1"/>
            </p:cNvSpPr>
            <p:nvPr/>
          </p:nvSpPr>
          <p:spPr bwMode="gray">
            <a:xfrm>
              <a:off x="2441410" y="5356976"/>
              <a:ext cx="4865312" cy="352864"/>
            </a:xfrm>
            <a:prstGeom prst="rect">
              <a:avLst/>
            </a:prstGeom>
            <a:noFill/>
            <a:ln w="28575">
              <a:solidFill>
                <a:srgbClr val="FF0000"/>
              </a:solidFill>
              <a:miter lim="800000"/>
              <a:headEnd type="none" w="sm" len="sm"/>
              <a:tailEnd type="none" w="sm" len="sm"/>
            </a:ln>
          </p:spPr>
          <p:txBody>
            <a:bodyPr wrap="none" anchor="ctr"/>
            <a:lstStyle/>
            <a:p>
              <a:pPr eaLnBrk="1" hangingPunct="1"/>
              <a:endParaRPr lang="en-US" altLang="en-US"/>
            </a:p>
          </p:txBody>
        </p:sp>
        <p:pic>
          <p:nvPicPr>
            <p:cNvPr id="67595" name="Picture 6"/>
            <p:cNvPicPr>
              <a:picLocks noChangeAspect="1" noChangeArrowheads="1"/>
            </p:cNvPicPr>
            <p:nvPr/>
          </p:nvPicPr>
          <p:blipFill>
            <a:blip r:embed="rId3" cstate="print"/>
            <a:srcRect/>
            <a:stretch>
              <a:fillRect/>
            </a:stretch>
          </p:blipFill>
          <p:spPr bwMode="auto">
            <a:xfrm>
              <a:off x="2497137" y="3240089"/>
              <a:ext cx="4152900" cy="619125"/>
            </a:xfrm>
            <a:prstGeom prst="rect">
              <a:avLst/>
            </a:prstGeom>
            <a:noFill/>
            <a:ln w="28575">
              <a:noFill/>
              <a:miter lim="800000"/>
              <a:headEnd type="none" w="sm" len="sm"/>
              <a:tailEnd type="none" w="sm" len="sm"/>
            </a:ln>
          </p:spPr>
        </p:pic>
        <p:cxnSp>
          <p:nvCxnSpPr>
            <p:cNvPr id="67596" name="Straight Arrow Connector 9"/>
            <p:cNvCxnSpPr>
              <a:cxnSpLocks noChangeShapeType="1"/>
            </p:cNvCxnSpPr>
            <p:nvPr/>
          </p:nvCxnSpPr>
          <p:spPr bwMode="auto">
            <a:xfrm>
              <a:off x="4783137" y="2859088"/>
              <a:ext cx="0" cy="381000"/>
            </a:xfrm>
            <a:prstGeom prst="straightConnector1">
              <a:avLst/>
            </a:prstGeom>
            <a:noFill/>
            <a:ln w="28575" algn="ctr">
              <a:solidFill>
                <a:schemeClr val="accent4"/>
              </a:solidFill>
              <a:round/>
              <a:headEnd/>
              <a:tailEnd type="triangle" w="lg" len="lg"/>
            </a:ln>
          </p:spPr>
        </p:cxnSp>
        <p:cxnSp>
          <p:nvCxnSpPr>
            <p:cNvPr id="67597" name="Straight Arrow Connector 12"/>
            <p:cNvCxnSpPr>
              <a:cxnSpLocks noChangeShapeType="1"/>
            </p:cNvCxnSpPr>
            <p:nvPr/>
          </p:nvCxnSpPr>
          <p:spPr bwMode="auto">
            <a:xfrm flipV="1">
              <a:off x="4783137" y="3849688"/>
              <a:ext cx="0" cy="533400"/>
            </a:xfrm>
            <a:prstGeom prst="straightConnector1">
              <a:avLst/>
            </a:prstGeom>
            <a:noFill/>
            <a:ln w="28575" algn="ctr">
              <a:solidFill>
                <a:schemeClr val="accent4"/>
              </a:solidFill>
              <a:round/>
              <a:headEnd/>
              <a:tailEnd type="triangle" w="lg" len="lg"/>
            </a:ln>
          </p:spPr>
        </p:cxnSp>
      </p:grpSp>
    </p:spTree>
  </p:cSld>
  <p:clrMapOvr>
    <a:masterClrMapping/>
  </p:clrMapOvr>
  <p:transition spd="slow"/>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3"/>
          <p:cNvSpPr>
            <a:spLocks noGrp="1" noChangeArrowheads="1"/>
          </p:cNvSpPr>
          <p:nvPr>
            <p:ph type="title"/>
          </p:nvPr>
        </p:nvSpPr>
        <p:spPr/>
        <p:txBody>
          <a:bodyPr/>
          <a:lstStyle/>
          <a:p>
            <a:pPr eaLnBrk="1" hangingPunct="1"/>
            <a:r>
              <a:rPr lang="en-US" altLang="en-US" smtClean="0"/>
              <a:t>Retrieving Records with Nonequijoins</a:t>
            </a:r>
          </a:p>
        </p:txBody>
      </p:sp>
      <p:grpSp>
        <p:nvGrpSpPr>
          <p:cNvPr id="9" name="Group 8"/>
          <p:cNvGrpSpPr/>
          <p:nvPr/>
        </p:nvGrpSpPr>
        <p:grpSpPr>
          <a:xfrm>
            <a:off x="2436812" y="1447800"/>
            <a:ext cx="7315200" cy="3962400"/>
            <a:chOff x="2436812" y="1447801"/>
            <a:chExt cx="7315200" cy="3962400"/>
          </a:xfrm>
        </p:grpSpPr>
        <p:sp>
          <p:nvSpPr>
            <p:cNvPr id="10" name="Content Placeholder 2"/>
            <p:cNvSpPr txBox="1">
              <a:spLocks/>
            </p:cNvSpPr>
            <p:nvPr/>
          </p:nvSpPr>
          <p:spPr bwMode="gray">
            <a:xfrm>
              <a:off x="2436812" y="1447801"/>
              <a:ext cx="7315200" cy="1293197"/>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nchor="ctr">
              <a:spAutoFit/>
            </a:bodyPr>
            <a:lstStyle/>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SELECT </a:t>
              </a:r>
              <a:r>
                <a:rPr lang="en-US" altLang="en-US" b="1" dirty="0" err="1">
                  <a:solidFill>
                    <a:schemeClr val="tx1">
                      <a:lumMod val="75000"/>
                    </a:schemeClr>
                  </a:solidFill>
                  <a:latin typeface="Courier New" panose="02070309020205020404" pitchFamily="49" charset="0"/>
                  <a:cs typeface="Arial" panose="020B0604020202020204" pitchFamily="34" charset="0"/>
                </a:rPr>
                <a:t>e.last_name</a:t>
              </a:r>
              <a:r>
                <a:rPr lang="en-US" altLang="en-US" b="1" dirty="0">
                  <a:solidFill>
                    <a:schemeClr val="tx1">
                      <a:lumMod val="75000"/>
                    </a:schemeClr>
                  </a:solidFill>
                  <a:latin typeface="Courier New" panose="02070309020205020404" pitchFamily="49" charset="0"/>
                  <a:cs typeface="Arial" panose="020B0604020202020204" pitchFamily="34" charset="0"/>
                </a:rPr>
                <a:t>, </a:t>
              </a:r>
              <a:r>
                <a:rPr lang="en-US" altLang="en-US" b="1" dirty="0" err="1">
                  <a:solidFill>
                    <a:schemeClr val="tx1">
                      <a:lumMod val="75000"/>
                    </a:schemeClr>
                  </a:solidFill>
                  <a:latin typeface="Courier New" panose="02070309020205020404" pitchFamily="49" charset="0"/>
                  <a:cs typeface="Arial" panose="020B0604020202020204" pitchFamily="34" charset="0"/>
                </a:rPr>
                <a:t>e.salary</a:t>
              </a:r>
              <a:r>
                <a:rPr lang="en-US" altLang="en-US" b="1" dirty="0">
                  <a:solidFill>
                    <a:schemeClr val="tx1">
                      <a:lumMod val="75000"/>
                    </a:schemeClr>
                  </a:solidFill>
                  <a:latin typeface="Courier New" panose="02070309020205020404" pitchFamily="49" charset="0"/>
                  <a:cs typeface="Arial" panose="020B0604020202020204" pitchFamily="34" charset="0"/>
                </a:rPr>
                <a:t>, </a:t>
              </a:r>
              <a:r>
                <a:rPr lang="en-US" altLang="en-US" b="1" dirty="0" err="1">
                  <a:solidFill>
                    <a:schemeClr val="tx1">
                      <a:lumMod val="75000"/>
                    </a:schemeClr>
                  </a:solidFill>
                  <a:latin typeface="Courier New" panose="02070309020205020404" pitchFamily="49" charset="0"/>
                  <a:cs typeface="Arial" panose="020B0604020202020204" pitchFamily="34" charset="0"/>
                </a:rPr>
                <a:t>j.grade_level</a:t>
              </a:r>
              <a:endParaRPr lang="en-US" altLang="en-US" b="1" dirty="0">
                <a:solidFill>
                  <a:schemeClr val="tx1">
                    <a:lumMod val="75000"/>
                  </a:schemeClr>
                </a:solidFill>
                <a:latin typeface="Courier New" panose="02070309020205020404" pitchFamily="49" charset="0"/>
                <a:cs typeface="Arial" panose="020B0604020202020204" pitchFamily="34" charset="0"/>
              </a:endParaRP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FROM   employees e JOIN </a:t>
              </a:r>
              <a:r>
                <a:rPr lang="en-US" altLang="en-US" b="1" dirty="0" err="1">
                  <a:solidFill>
                    <a:schemeClr val="tx1">
                      <a:lumMod val="75000"/>
                    </a:schemeClr>
                  </a:solidFill>
                  <a:latin typeface="Courier New" panose="02070309020205020404" pitchFamily="49" charset="0"/>
                  <a:cs typeface="Arial" panose="020B0604020202020204" pitchFamily="34" charset="0"/>
                </a:rPr>
                <a:t>job_grades</a:t>
              </a:r>
              <a:r>
                <a:rPr lang="en-US" altLang="en-US" b="1" dirty="0">
                  <a:solidFill>
                    <a:schemeClr val="tx1">
                      <a:lumMod val="75000"/>
                    </a:schemeClr>
                  </a:solidFill>
                  <a:latin typeface="Courier New" panose="02070309020205020404" pitchFamily="49" charset="0"/>
                  <a:cs typeface="Arial" panose="020B0604020202020204" pitchFamily="34" charset="0"/>
                </a:rPr>
                <a:t> j</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ON  </a:t>
              </a:r>
              <a:r>
                <a:rPr lang="en-US" altLang="en-US" b="1" dirty="0" err="1">
                  <a:solidFill>
                    <a:schemeClr val="tx1">
                      <a:lumMod val="75000"/>
                    </a:schemeClr>
                  </a:solidFill>
                  <a:latin typeface="Courier New" panose="02070309020205020404" pitchFamily="49" charset="0"/>
                  <a:cs typeface="Arial" panose="020B0604020202020204" pitchFamily="34" charset="0"/>
                </a:rPr>
                <a:t>e.salary</a:t>
              </a:r>
              <a:r>
                <a:rPr lang="en-US" altLang="en-US" b="1" dirty="0">
                  <a:solidFill>
                    <a:schemeClr val="tx1">
                      <a:lumMod val="75000"/>
                    </a:schemeClr>
                  </a:solidFill>
                  <a:latin typeface="Courier New" panose="02070309020205020404" pitchFamily="49" charset="0"/>
                  <a:cs typeface="Arial" panose="020B0604020202020204" pitchFamily="34" charset="0"/>
                </a:rPr>
                <a:t> </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       BETWEEN </a:t>
              </a:r>
              <a:r>
                <a:rPr lang="en-US" altLang="en-US" b="1" dirty="0" err="1">
                  <a:solidFill>
                    <a:schemeClr val="tx1">
                      <a:lumMod val="75000"/>
                    </a:schemeClr>
                  </a:solidFill>
                  <a:latin typeface="Courier New" panose="02070309020205020404" pitchFamily="49" charset="0"/>
                  <a:cs typeface="Arial" panose="020B0604020202020204" pitchFamily="34" charset="0"/>
                </a:rPr>
                <a:t>j.lowest_sal</a:t>
              </a:r>
              <a:r>
                <a:rPr lang="en-US" altLang="en-US" b="1" dirty="0">
                  <a:solidFill>
                    <a:schemeClr val="tx1">
                      <a:lumMod val="75000"/>
                    </a:schemeClr>
                  </a:solidFill>
                  <a:latin typeface="Courier New" panose="02070309020205020404" pitchFamily="49" charset="0"/>
                  <a:cs typeface="Arial" panose="020B0604020202020204" pitchFamily="34" charset="0"/>
                </a:rPr>
                <a:t> AND </a:t>
              </a:r>
              <a:r>
                <a:rPr lang="en-US" altLang="en-US" b="1" dirty="0" err="1">
                  <a:solidFill>
                    <a:schemeClr val="tx1">
                      <a:lumMod val="75000"/>
                    </a:schemeClr>
                  </a:solidFill>
                  <a:latin typeface="Courier New" panose="02070309020205020404" pitchFamily="49" charset="0"/>
                  <a:cs typeface="Arial" panose="020B0604020202020204" pitchFamily="34" charset="0"/>
                </a:rPr>
                <a:t>j.highest_sal</a:t>
              </a:r>
              <a:r>
                <a:rPr lang="en-US" altLang="en-US" b="1" dirty="0">
                  <a:solidFill>
                    <a:schemeClr val="tx1">
                      <a:lumMod val="75000"/>
                    </a:schemeClr>
                  </a:solidFill>
                  <a:latin typeface="Courier New" panose="02070309020205020404" pitchFamily="49" charset="0"/>
                  <a:cs typeface="Arial" panose="020B0604020202020204" pitchFamily="34" charset="0"/>
                </a:rPr>
                <a:t>;</a:t>
              </a:r>
            </a:p>
          </p:txBody>
        </p:sp>
        <p:sp>
          <p:nvSpPr>
            <p:cNvPr id="11" name="Rectangle 4"/>
            <p:cNvSpPr>
              <a:spLocks noChangeArrowheads="1"/>
            </p:cNvSpPr>
            <p:nvPr/>
          </p:nvSpPr>
          <p:spPr bwMode="gray">
            <a:xfrm>
              <a:off x="3071812" y="2176464"/>
              <a:ext cx="5784850" cy="560387"/>
            </a:xfrm>
            <a:prstGeom prst="rect">
              <a:avLst/>
            </a:prstGeom>
            <a:noFill/>
            <a:ln w="28575">
              <a:solidFill>
                <a:srgbClr val="FF0000"/>
              </a:solidFill>
              <a:miter lim="800000"/>
              <a:headEnd/>
              <a:tailEnd/>
            </a:ln>
          </p:spPr>
          <p:txBody>
            <a:bodyPr wrap="none" anchor="ctr"/>
            <a:lstStyle/>
            <a:p>
              <a:pPr eaLnBrk="1" hangingPunct="1"/>
              <a:endParaRPr lang="en-US" altLang="en-US"/>
            </a:p>
          </p:txBody>
        </p:sp>
        <p:sp>
          <p:nvSpPr>
            <p:cNvPr id="12" name="Text Box 7"/>
            <p:cNvSpPr txBox="1">
              <a:spLocks noChangeArrowheads="1"/>
            </p:cNvSpPr>
            <p:nvPr/>
          </p:nvSpPr>
          <p:spPr bwMode="auto">
            <a:xfrm>
              <a:off x="2552701" y="5014914"/>
              <a:ext cx="358775" cy="395287"/>
            </a:xfrm>
            <a:prstGeom prst="rect">
              <a:avLst/>
            </a:prstGeom>
            <a:noFill/>
            <a:ln w="25400">
              <a:noFill/>
              <a:miter lim="800000"/>
              <a:headEnd type="none" w="sm" len="sm"/>
              <a:tailEnd type="none" w="med" len="lg"/>
            </a:ln>
          </p:spPr>
          <p:txBody>
            <a:bodyPr lIns="12700" tIns="12700" rIns="12700" bIns="12700">
              <a:spAutoFit/>
            </a:bodyPr>
            <a:lstStyle/>
            <a:p>
              <a:pPr defTabSz="822325">
                <a:buClr>
                  <a:srgbClr val="000000"/>
                </a:buClr>
              </a:pPr>
              <a:r>
                <a:rPr lang="en-US" altLang="en-US" sz="2400"/>
                <a:t>…</a:t>
              </a:r>
            </a:p>
          </p:txBody>
        </p:sp>
        <p:pic>
          <p:nvPicPr>
            <p:cNvPr id="13" name="Picture 8"/>
            <p:cNvPicPr>
              <a:picLocks noChangeAspect="1" noChangeArrowheads="1"/>
            </p:cNvPicPr>
            <p:nvPr/>
          </p:nvPicPr>
          <p:blipFill>
            <a:blip r:embed="rId3" cstate="print"/>
            <a:stretch>
              <a:fillRect/>
            </a:stretch>
          </p:blipFill>
          <p:spPr bwMode="auto">
            <a:xfrm>
              <a:off x="2530475" y="3186113"/>
              <a:ext cx="2942857" cy="1561905"/>
            </a:xfrm>
            <a:prstGeom prst="rect">
              <a:avLst/>
            </a:prstGeom>
            <a:noFill/>
            <a:ln w="28575">
              <a:noFill/>
              <a:miter lim="800000"/>
              <a:headEnd type="none" w="sm" len="sm"/>
              <a:tailEnd type="none" w="sm" len="sm"/>
            </a:ln>
          </p:spPr>
        </p:pic>
        <p:sp>
          <p:nvSpPr>
            <p:cNvPr id="14" name="Rectangle 8"/>
            <p:cNvSpPr>
              <a:spLocks noChangeArrowheads="1"/>
            </p:cNvSpPr>
            <p:nvPr/>
          </p:nvSpPr>
          <p:spPr bwMode="auto">
            <a:xfrm>
              <a:off x="3808412" y="3186113"/>
              <a:ext cx="1664920" cy="1524000"/>
            </a:xfrm>
            <a:prstGeom prst="rect">
              <a:avLst/>
            </a:prstGeom>
            <a:noFill/>
            <a:ln w="28575" algn="ctr">
              <a:solidFill>
                <a:srgbClr val="FF0000"/>
              </a:solidFill>
              <a:round/>
              <a:headEnd type="none" w="sm" len="sm"/>
              <a:tailEnd type="none" w="sm" len="sm"/>
            </a:ln>
          </p:spPr>
          <p:txBody>
            <a:bodyPr/>
            <a:lstStyle/>
            <a:p>
              <a:pPr defTabSz="228600"/>
              <a:endParaRPr lang="en-US" altLang="en-US"/>
            </a:p>
          </p:txBody>
        </p:sp>
      </p:grpSp>
    </p:spTree>
  </p:cSld>
  <p:clrMapOvr>
    <a:masterClrMapping/>
  </p:clrMapOvr>
  <p:transition spd="slow"/>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5" name="Title 1"/>
          <p:cNvSpPr>
            <a:spLocks noGrp="1"/>
          </p:cNvSpPr>
          <p:nvPr>
            <p:ph type="title"/>
          </p:nvPr>
        </p:nvSpPr>
        <p:spPr/>
        <p:txBody>
          <a:bodyPr/>
          <a:lstStyle/>
          <a:p>
            <a:pPr eaLnBrk="1" hangingPunct="1"/>
            <a:r>
              <a:rPr lang="en-US" altLang="en-US" smtClean="0"/>
              <a:t>Retrieving Records by Using the </a:t>
            </a:r>
            <a:r>
              <a:rPr lang="en-US" altLang="en-US" smtClean="0">
                <a:latin typeface="Courier New" pitchFamily="49" charset="0"/>
              </a:rPr>
              <a:t>USING</a:t>
            </a:r>
            <a:r>
              <a:rPr lang="en-US" altLang="en-US" smtClean="0"/>
              <a:t> Clause</a:t>
            </a:r>
            <a:br>
              <a:rPr lang="en-US" altLang="en-US" smtClean="0"/>
            </a:br>
            <a:endParaRPr lang="en-US" altLang="en-US" smtClean="0"/>
          </a:p>
        </p:txBody>
      </p:sp>
      <p:sp>
        <p:nvSpPr>
          <p:cNvPr id="71686" name="Content Placeholder 2"/>
          <p:cNvSpPr>
            <a:spLocks noGrp="1"/>
          </p:cNvSpPr>
          <p:nvPr>
            <p:ph idx="1"/>
          </p:nvPr>
        </p:nvSpPr>
        <p:spPr/>
        <p:txBody>
          <a:bodyPr/>
          <a:lstStyle/>
          <a:p>
            <a:pPr lvl="1" eaLnBrk="1" hangingPunct="1"/>
            <a:r>
              <a:rPr lang="en-US" altLang="en-US" smtClean="0"/>
              <a:t>You can use the </a:t>
            </a:r>
            <a:r>
              <a:rPr lang="en-US" altLang="en-US" smtClean="0">
                <a:latin typeface="Courier New" pitchFamily="49" charset="0"/>
                <a:cs typeface="Courier New" pitchFamily="49" charset="0"/>
              </a:rPr>
              <a:t>USING</a:t>
            </a:r>
            <a:r>
              <a:rPr lang="en-US" altLang="en-US" smtClean="0"/>
              <a:t> clause to match only one column when more than one column matches.</a:t>
            </a:r>
          </a:p>
          <a:p>
            <a:pPr lvl="1" eaLnBrk="1" hangingPunct="1"/>
            <a:r>
              <a:rPr lang="en-US" altLang="en-US" smtClean="0"/>
              <a:t>You cannot specify this clause with a </a:t>
            </a:r>
            <a:r>
              <a:rPr lang="en-US" altLang="en-US" smtClean="0">
                <a:latin typeface="Courier New" pitchFamily="49" charset="0"/>
                <a:cs typeface="Courier New" pitchFamily="49" charset="0"/>
              </a:rPr>
              <a:t>NATURAL</a:t>
            </a:r>
            <a:r>
              <a:rPr lang="en-US" altLang="en-US" smtClean="0"/>
              <a:t> join.</a:t>
            </a:r>
          </a:p>
          <a:p>
            <a:pPr lvl="1" eaLnBrk="1" hangingPunct="1"/>
            <a:r>
              <a:rPr lang="en-US" altLang="en-US" smtClean="0"/>
              <a:t>Do not qualify the column name with a table name or table alias.</a:t>
            </a:r>
          </a:p>
          <a:p>
            <a:pPr lvl="1" eaLnBrk="1" hangingPunct="1"/>
            <a:r>
              <a:rPr lang="en-US" altLang="en-US" smtClean="0"/>
              <a:t>Example:</a:t>
            </a:r>
          </a:p>
        </p:txBody>
      </p:sp>
      <p:pic>
        <p:nvPicPr>
          <p:cNvPr id="71687" name="Picture 2"/>
          <p:cNvPicPr>
            <a:picLocks noChangeAspect="1" noChangeArrowheads="1"/>
          </p:cNvPicPr>
          <p:nvPr/>
        </p:nvPicPr>
        <p:blipFill>
          <a:blip r:embed="rId3" cstate="print"/>
          <a:srcRect/>
          <a:stretch>
            <a:fillRect/>
          </a:stretch>
        </p:blipFill>
        <p:spPr bwMode="auto">
          <a:xfrm>
            <a:off x="3432175" y="4876800"/>
            <a:ext cx="5324475" cy="1219200"/>
          </a:xfrm>
          <a:prstGeom prst="rect">
            <a:avLst/>
          </a:prstGeom>
          <a:noFill/>
          <a:ln w="28575">
            <a:noFill/>
            <a:miter lim="800000"/>
            <a:headEnd type="none" w="sm" len="sm"/>
            <a:tailEnd type="none" w="sm" len="sm"/>
          </a:ln>
        </p:spPr>
      </p:pic>
      <p:grpSp>
        <p:nvGrpSpPr>
          <p:cNvPr id="2" name="Group 1"/>
          <p:cNvGrpSpPr/>
          <p:nvPr/>
        </p:nvGrpSpPr>
        <p:grpSpPr>
          <a:xfrm>
            <a:off x="2436812" y="3581401"/>
            <a:ext cx="7315200" cy="994767"/>
            <a:chOff x="2436812" y="3581401"/>
            <a:chExt cx="7315200" cy="994767"/>
          </a:xfrm>
        </p:grpSpPr>
        <p:sp>
          <p:nvSpPr>
            <p:cNvPr id="7" name="Content Placeholder 2"/>
            <p:cNvSpPr txBox="1">
              <a:spLocks/>
            </p:cNvSpPr>
            <p:nvPr/>
          </p:nvSpPr>
          <p:spPr bwMode="gray">
            <a:xfrm>
              <a:off x="2436812" y="3581401"/>
              <a:ext cx="7315200" cy="994767"/>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nchor="ctr">
              <a:spAutoFit/>
            </a:bodyPr>
            <a:lstStyle/>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SELECT </a:t>
              </a:r>
              <a:r>
                <a:rPr lang="en-US" altLang="en-US" b="1" dirty="0" err="1">
                  <a:solidFill>
                    <a:schemeClr val="tx1">
                      <a:lumMod val="75000"/>
                    </a:schemeClr>
                  </a:solidFill>
                  <a:latin typeface="Courier New" panose="02070309020205020404" pitchFamily="49" charset="0"/>
                  <a:cs typeface="Arial" panose="020B0604020202020204" pitchFamily="34" charset="0"/>
                </a:rPr>
                <a:t>country_id</a:t>
              </a:r>
              <a:r>
                <a:rPr lang="en-US" altLang="en-US" b="1" dirty="0">
                  <a:solidFill>
                    <a:schemeClr val="tx1">
                      <a:lumMod val="75000"/>
                    </a:schemeClr>
                  </a:solidFill>
                  <a:latin typeface="Courier New" panose="02070309020205020404" pitchFamily="49" charset="0"/>
                  <a:cs typeface="Arial" panose="020B0604020202020204" pitchFamily="34" charset="0"/>
                </a:rPr>
                <a:t>, </a:t>
              </a:r>
              <a:r>
                <a:rPr lang="en-US" altLang="en-US" b="1" dirty="0" err="1">
                  <a:solidFill>
                    <a:schemeClr val="tx1">
                      <a:lumMod val="75000"/>
                    </a:schemeClr>
                  </a:solidFill>
                  <a:latin typeface="Courier New" panose="02070309020205020404" pitchFamily="49" charset="0"/>
                  <a:cs typeface="Arial" panose="020B0604020202020204" pitchFamily="34" charset="0"/>
                </a:rPr>
                <a:t>country_name</a:t>
              </a:r>
              <a:r>
                <a:rPr lang="en-US" altLang="en-US" b="1" dirty="0">
                  <a:solidFill>
                    <a:schemeClr val="tx1">
                      <a:lumMod val="75000"/>
                    </a:schemeClr>
                  </a:solidFill>
                  <a:latin typeface="Courier New" panose="02070309020205020404" pitchFamily="49" charset="0"/>
                  <a:cs typeface="Arial" panose="020B0604020202020204" pitchFamily="34" charset="0"/>
                </a:rPr>
                <a:t>, </a:t>
              </a:r>
              <a:r>
                <a:rPr lang="en-US" altLang="en-US" b="1" dirty="0" err="1">
                  <a:solidFill>
                    <a:schemeClr val="tx1">
                      <a:lumMod val="75000"/>
                    </a:schemeClr>
                  </a:solidFill>
                  <a:latin typeface="Courier New" panose="02070309020205020404" pitchFamily="49" charset="0"/>
                  <a:cs typeface="Arial" panose="020B0604020202020204" pitchFamily="34" charset="0"/>
                </a:rPr>
                <a:t>location_id</a:t>
              </a:r>
              <a:r>
                <a:rPr lang="en-US" altLang="en-US" b="1" dirty="0">
                  <a:solidFill>
                    <a:schemeClr val="tx1">
                      <a:lumMod val="75000"/>
                    </a:schemeClr>
                  </a:solidFill>
                  <a:latin typeface="Courier New" panose="02070309020205020404" pitchFamily="49" charset="0"/>
                  <a:cs typeface="Arial" panose="020B0604020202020204" pitchFamily="34" charset="0"/>
                </a:rPr>
                <a:t>, city</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FROM   countries JOIN locations</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USING (</a:t>
              </a:r>
              <a:r>
                <a:rPr lang="en-US" altLang="en-US" b="1" dirty="0" err="1">
                  <a:solidFill>
                    <a:schemeClr val="tx1">
                      <a:lumMod val="75000"/>
                    </a:schemeClr>
                  </a:solidFill>
                  <a:latin typeface="Courier New" panose="02070309020205020404" pitchFamily="49" charset="0"/>
                  <a:cs typeface="Arial" panose="020B0604020202020204" pitchFamily="34" charset="0"/>
                </a:rPr>
                <a:t>country_id</a:t>
              </a:r>
              <a:r>
                <a:rPr lang="en-US" altLang="en-US" b="1" dirty="0">
                  <a:solidFill>
                    <a:schemeClr val="tx1">
                      <a:lumMod val="75000"/>
                    </a:schemeClr>
                  </a:solidFill>
                  <a:latin typeface="Courier New" panose="02070309020205020404" pitchFamily="49" charset="0"/>
                  <a:cs typeface="Arial" panose="020B0604020202020204" pitchFamily="34" charset="0"/>
                </a:rPr>
                <a:t>) ;</a:t>
              </a:r>
            </a:p>
          </p:txBody>
        </p:sp>
        <p:sp>
          <p:nvSpPr>
            <p:cNvPr id="71688" name="Rectangle 5"/>
            <p:cNvSpPr>
              <a:spLocks noChangeArrowheads="1"/>
            </p:cNvSpPr>
            <p:nvPr/>
          </p:nvSpPr>
          <p:spPr bwMode="auto">
            <a:xfrm>
              <a:off x="2493962" y="4222750"/>
              <a:ext cx="838200" cy="304800"/>
            </a:xfrm>
            <a:prstGeom prst="rect">
              <a:avLst/>
            </a:prstGeom>
            <a:noFill/>
            <a:ln w="28575" algn="ctr">
              <a:solidFill>
                <a:srgbClr val="FF0000"/>
              </a:solidFill>
              <a:round/>
              <a:headEnd type="none" w="sm" len="sm"/>
              <a:tailEnd type="none" w="sm" len="sm"/>
            </a:ln>
          </p:spPr>
          <p:txBody>
            <a:bodyPr/>
            <a:lstStyle/>
            <a:p>
              <a:pPr defTabSz="228600"/>
              <a:endParaRPr lang="en-US" altLang="en-US"/>
            </a:p>
          </p:txBody>
        </p:sp>
      </p:gr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3" name="Title 1"/>
          <p:cNvSpPr>
            <a:spLocks noGrp="1"/>
          </p:cNvSpPr>
          <p:nvPr>
            <p:ph type="title"/>
          </p:nvPr>
        </p:nvSpPr>
        <p:spPr/>
        <p:txBody>
          <a:bodyPr/>
          <a:lstStyle/>
          <a:p>
            <a:pPr eaLnBrk="1" hangingPunct="1"/>
            <a:r>
              <a:rPr lang="en-US" altLang="en-US" smtClean="0"/>
              <a:t>Retrieving Records by Using the </a:t>
            </a:r>
            <a:r>
              <a:rPr lang="en-US" altLang="en-US" smtClean="0">
                <a:latin typeface="Courier New" pitchFamily="49" charset="0"/>
              </a:rPr>
              <a:t>ON</a:t>
            </a:r>
            <a:r>
              <a:rPr lang="en-US" altLang="en-US" smtClean="0"/>
              <a:t> Clause</a:t>
            </a:r>
          </a:p>
        </p:txBody>
      </p:sp>
      <p:sp>
        <p:nvSpPr>
          <p:cNvPr id="73734" name="Content Placeholder 2"/>
          <p:cNvSpPr>
            <a:spLocks noGrp="1"/>
          </p:cNvSpPr>
          <p:nvPr>
            <p:ph idx="1"/>
          </p:nvPr>
        </p:nvSpPr>
        <p:spPr/>
        <p:txBody>
          <a:bodyPr/>
          <a:lstStyle/>
          <a:p>
            <a:pPr lvl="1" eaLnBrk="1" hangingPunct="1"/>
            <a:r>
              <a:rPr lang="en-US" altLang="en-US" smtClean="0"/>
              <a:t>The join condition for the natural join is basically an equijoin of all columns with the same name.</a:t>
            </a:r>
          </a:p>
          <a:p>
            <a:pPr lvl="1" eaLnBrk="1" hangingPunct="1"/>
            <a:r>
              <a:rPr lang="en-US" altLang="en-US" smtClean="0"/>
              <a:t>Use the </a:t>
            </a:r>
            <a:r>
              <a:rPr lang="en-US" altLang="en-US" smtClean="0">
                <a:latin typeface="Courier New" pitchFamily="49" charset="0"/>
                <a:cs typeface="Courier New" pitchFamily="49" charset="0"/>
              </a:rPr>
              <a:t>ON</a:t>
            </a:r>
            <a:r>
              <a:rPr lang="en-US" altLang="en-US" smtClean="0"/>
              <a:t> clause to specify arbitrary conditions or specify columns to join.</a:t>
            </a:r>
          </a:p>
          <a:p>
            <a:pPr lvl="1" eaLnBrk="1" hangingPunct="1"/>
            <a:r>
              <a:rPr lang="en-US" altLang="en-US" smtClean="0"/>
              <a:t>The </a:t>
            </a:r>
            <a:r>
              <a:rPr lang="en-US" altLang="en-US" smtClean="0">
                <a:latin typeface="Courier New" pitchFamily="49" charset="0"/>
                <a:cs typeface="Courier New" pitchFamily="49" charset="0"/>
              </a:rPr>
              <a:t>ON</a:t>
            </a:r>
            <a:r>
              <a:rPr lang="en-US" altLang="en-US" smtClean="0"/>
              <a:t> clause makes code easy to understand.</a:t>
            </a:r>
          </a:p>
        </p:txBody>
      </p:sp>
      <p:pic>
        <p:nvPicPr>
          <p:cNvPr id="73735" name="Picture 2"/>
          <p:cNvPicPr>
            <a:picLocks noChangeAspect="1" noChangeArrowheads="1"/>
          </p:cNvPicPr>
          <p:nvPr/>
        </p:nvPicPr>
        <p:blipFill>
          <a:blip r:embed="rId3" cstate="print"/>
          <a:stretch>
            <a:fillRect/>
          </a:stretch>
        </p:blipFill>
        <p:spPr bwMode="auto">
          <a:xfrm>
            <a:off x="4432300" y="4514850"/>
            <a:ext cx="3323809" cy="1780952"/>
          </a:xfrm>
          <a:prstGeom prst="rect">
            <a:avLst/>
          </a:prstGeom>
          <a:noFill/>
          <a:ln w="28575">
            <a:noFill/>
            <a:miter lim="800000"/>
            <a:headEnd type="none" w="sm" len="sm"/>
            <a:tailEnd type="none" w="sm" len="sm"/>
          </a:ln>
        </p:spPr>
      </p:pic>
      <p:grpSp>
        <p:nvGrpSpPr>
          <p:cNvPr id="2" name="Group 1"/>
          <p:cNvGrpSpPr/>
          <p:nvPr/>
        </p:nvGrpSpPr>
        <p:grpSpPr>
          <a:xfrm>
            <a:off x="2436812" y="3276601"/>
            <a:ext cx="7315200" cy="994767"/>
            <a:chOff x="2436812" y="3276601"/>
            <a:chExt cx="7315200" cy="994767"/>
          </a:xfrm>
        </p:grpSpPr>
        <p:sp>
          <p:nvSpPr>
            <p:cNvPr id="7" name="Content Placeholder 2"/>
            <p:cNvSpPr txBox="1">
              <a:spLocks/>
            </p:cNvSpPr>
            <p:nvPr/>
          </p:nvSpPr>
          <p:spPr bwMode="gray">
            <a:xfrm>
              <a:off x="2436812" y="3276601"/>
              <a:ext cx="7315200" cy="994767"/>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nchor="ctr">
              <a:spAutoFit/>
            </a:bodyPr>
            <a:lstStyle/>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SELECT </a:t>
              </a:r>
              <a:r>
                <a:rPr lang="en-US" altLang="en-US" b="1" dirty="0" err="1">
                  <a:solidFill>
                    <a:schemeClr val="tx1">
                      <a:lumMod val="75000"/>
                    </a:schemeClr>
                  </a:solidFill>
                  <a:latin typeface="Courier New" panose="02070309020205020404" pitchFamily="49" charset="0"/>
                  <a:cs typeface="Arial" panose="020B0604020202020204" pitchFamily="34" charset="0"/>
                </a:rPr>
                <a:t>e.employee_id</a:t>
              </a:r>
              <a:r>
                <a:rPr lang="en-US" altLang="en-US" b="1" dirty="0">
                  <a:solidFill>
                    <a:schemeClr val="tx1">
                      <a:lumMod val="75000"/>
                    </a:schemeClr>
                  </a:solidFill>
                  <a:latin typeface="Courier New" panose="02070309020205020404" pitchFamily="49" charset="0"/>
                  <a:cs typeface="Arial" panose="020B0604020202020204" pitchFamily="34" charset="0"/>
                </a:rPr>
                <a:t>, </a:t>
              </a:r>
              <a:r>
                <a:rPr lang="en-US" altLang="en-US" b="1" dirty="0" err="1">
                  <a:solidFill>
                    <a:schemeClr val="tx1">
                      <a:lumMod val="75000"/>
                    </a:schemeClr>
                  </a:solidFill>
                  <a:latin typeface="Courier New" panose="02070309020205020404" pitchFamily="49" charset="0"/>
                  <a:cs typeface="Arial" panose="020B0604020202020204" pitchFamily="34" charset="0"/>
                </a:rPr>
                <a:t>e.last_name</a:t>
              </a:r>
              <a:r>
                <a:rPr lang="en-US" altLang="en-US" b="1" dirty="0">
                  <a:solidFill>
                    <a:schemeClr val="tx1">
                      <a:lumMod val="75000"/>
                    </a:schemeClr>
                  </a:solidFill>
                  <a:latin typeface="Courier New" panose="02070309020205020404" pitchFamily="49" charset="0"/>
                  <a:cs typeface="Arial" panose="020B0604020202020204" pitchFamily="34" charset="0"/>
                </a:rPr>
                <a:t>, </a:t>
              </a:r>
              <a:r>
                <a:rPr lang="en-US" altLang="en-US" b="1" dirty="0" err="1">
                  <a:solidFill>
                    <a:schemeClr val="tx1">
                      <a:lumMod val="75000"/>
                    </a:schemeClr>
                  </a:solidFill>
                  <a:latin typeface="Courier New" panose="02070309020205020404" pitchFamily="49" charset="0"/>
                  <a:cs typeface="Arial" panose="020B0604020202020204" pitchFamily="34" charset="0"/>
                </a:rPr>
                <a:t>j.department_id</a:t>
              </a:r>
              <a:r>
                <a:rPr lang="en-US" altLang="en-US" b="1" dirty="0">
                  <a:solidFill>
                    <a:schemeClr val="tx1">
                      <a:lumMod val="75000"/>
                    </a:schemeClr>
                  </a:solidFill>
                  <a:latin typeface="Courier New" panose="02070309020205020404" pitchFamily="49" charset="0"/>
                  <a:cs typeface="Arial" panose="020B0604020202020204" pitchFamily="34" charset="0"/>
                </a:rPr>
                <a:t>, </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FROM   employees e JOIN </a:t>
              </a:r>
              <a:r>
                <a:rPr lang="en-US" altLang="en-US" b="1" dirty="0" err="1">
                  <a:solidFill>
                    <a:schemeClr val="tx1">
                      <a:lumMod val="75000"/>
                    </a:schemeClr>
                  </a:solidFill>
                  <a:latin typeface="Courier New" panose="02070309020205020404" pitchFamily="49" charset="0"/>
                  <a:cs typeface="Arial" panose="020B0604020202020204" pitchFamily="34" charset="0"/>
                </a:rPr>
                <a:t>job_history</a:t>
              </a:r>
              <a:r>
                <a:rPr lang="en-US" altLang="en-US" b="1" dirty="0">
                  <a:solidFill>
                    <a:schemeClr val="tx1">
                      <a:lumMod val="75000"/>
                    </a:schemeClr>
                  </a:solidFill>
                  <a:latin typeface="Courier New" panose="02070309020205020404" pitchFamily="49" charset="0"/>
                  <a:cs typeface="Arial" panose="020B0604020202020204" pitchFamily="34" charset="0"/>
                </a:rPr>
                <a:t> j</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ON     (</a:t>
              </a:r>
              <a:r>
                <a:rPr lang="en-US" altLang="en-US" b="1" dirty="0" err="1">
                  <a:solidFill>
                    <a:schemeClr val="tx1">
                      <a:lumMod val="75000"/>
                    </a:schemeClr>
                  </a:solidFill>
                  <a:latin typeface="Courier New" panose="02070309020205020404" pitchFamily="49" charset="0"/>
                  <a:cs typeface="Arial" panose="020B0604020202020204" pitchFamily="34" charset="0"/>
                </a:rPr>
                <a:t>e.employee_id</a:t>
              </a:r>
              <a:r>
                <a:rPr lang="en-US" altLang="en-US" b="1" dirty="0">
                  <a:solidFill>
                    <a:schemeClr val="tx1">
                      <a:lumMod val="75000"/>
                    </a:schemeClr>
                  </a:solidFill>
                  <a:latin typeface="Courier New" panose="02070309020205020404" pitchFamily="49" charset="0"/>
                  <a:cs typeface="Arial" panose="020B0604020202020204" pitchFamily="34" charset="0"/>
                </a:rPr>
                <a:t> = </a:t>
              </a:r>
              <a:r>
                <a:rPr lang="en-US" altLang="en-US" b="1" dirty="0" err="1">
                  <a:solidFill>
                    <a:schemeClr val="tx1">
                      <a:lumMod val="75000"/>
                    </a:schemeClr>
                  </a:solidFill>
                  <a:latin typeface="Courier New" panose="02070309020205020404" pitchFamily="49" charset="0"/>
                  <a:cs typeface="Arial" panose="020B0604020202020204" pitchFamily="34" charset="0"/>
                </a:rPr>
                <a:t>j.employee_id</a:t>
              </a:r>
              <a:r>
                <a:rPr lang="en-US" altLang="en-US" b="1" dirty="0">
                  <a:solidFill>
                    <a:schemeClr val="tx1">
                      <a:lumMod val="75000"/>
                    </a:schemeClr>
                  </a:solidFill>
                  <a:latin typeface="Courier New" panose="02070309020205020404" pitchFamily="49" charset="0"/>
                  <a:cs typeface="Arial" panose="020B0604020202020204" pitchFamily="34" charset="0"/>
                </a:rPr>
                <a:t>);</a:t>
              </a:r>
            </a:p>
          </p:txBody>
        </p:sp>
        <p:sp>
          <p:nvSpPr>
            <p:cNvPr id="73736" name="Rectangle 7"/>
            <p:cNvSpPr>
              <a:spLocks noChangeArrowheads="1"/>
            </p:cNvSpPr>
            <p:nvPr/>
          </p:nvSpPr>
          <p:spPr bwMode="auto">
            <a:xfrm>
              <a:off x="2439987" y="3962400"/>
              <a:ext cx="5486400" cy="304800"/>
            </a:xfrm>
            <a:prstGeom prst="rect">
              <a:avLst/>
            </a:prstGeom>
            <a:noFill/>
            <a:ln w="28575" algn="ctr">
              <a:solidFill>
                <a:srgbClr val="FF0000"/>
              </a:solidFill>
              <a:round/>
              <a:headEnd type="none" w="sm" len="sm"/>
              <a:tailEnd type="none" w="sm" len="sm"/>
            </a:ln>
          </p:spPr>
          <p:txBody>
            <a:bodyPr/>
            <a:lstStyle/>
            <a:p>
              <a:pPr defTabSz="228600"/>
              <a:endParaRPr lang="en-US" altLang="en-US"/>
            </a:p>
          </p:txBody>
        </p:sp>
      </p:gr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pPr eaLnBrk="1" hangingPunct="1">
              <a:defRPr/>
            </a:pPr>
            <a:r>
              <a:rPr lang="en-US" smtClean="0">
                <a:latin typeface="+mn-lt"/>
                <a:cs typeface="Courier New" pitchFamily="49" charset="0"/>
              </a:rPr>
              <a:t>Left Outer Join</a:t>
            </a:r>
            <a:endParaRPr lang="en-US" dirty="0" smtClean="0">
              <a:latin typeface="+mn-lt"/>
              <a:cs typeface="Courier New" pitchFamily="49" charset="0"/>
            </a:endParaRPr>
          </a:p>
        </p:txBody>
      </p:sp>
      <p:sp>
        <p:nvSpPr>
          <p:cNvPr id="75782" name="Content Placeholder 2"/>
          <p:cNvSpPr>
            <a:spLocks noGrp="1"/>
          </p:cNvSpPr>
          <p:nvPr>
            <p:ph idx="1"/>
          </p:nvPr>
        </p:nvSpPr>
        <p:spPr/>
        <p:txBody>
          <a:bodyPr/>
          <a:lstStyle/>
          <a:p>
            <a:pPr lvl="1" eaLnBrk="1" hangingPunct="1"/>
            <a:r>
              <a:rPr lang="en-US" altLang="en-US" smtClean="0"/>
              <a:t>A join between two tables that returns all matched rows, as well as the unmatched rows from the left table is called a </a:t>
            </a:r>
            <a:r>
              <a:rPr lang="en-US" altLang="en-US" smtClean="0">
                <a:latin typeface="Courier New" pitchFamily="49" charset="0"/>
                <a:cs typeface="Courier New" pitchFamily="49" charset="0"/>
              </a:rPr>
              <a:t>LEFT</a:t>
            </a:r>
            <a:r>
              <a:rPr lang="en-US" altLang="en-US" smtClean="0"/>
              <a:t> </a:t>
            </a:r>
            <a:r>
              <a:rPr lang="en-US" altLang="en-US" smtClean="0">
                <a:latin typeface="Courier New" pitchFamily="49" charset="0"/>
                <a:cs typeface="Courier New" pitchFamily="49" charset="0"/>
              </a:rPr>
              <a:t>OUTER</a:t>
            </a:r>
            <a:r>
              <a:rPr lang="en-US" altLang="en-US" smtClean="0"/>
              <a:t> </a:t>
            </a:r>
            <a:r>
              <a:rPr lang="en-US" altLang="en-US" smtClean="0">
                <a:latin typeface="Courier New" pitchFamily="49" charset="0"/>
                <a:cs typeface="Courier New" pitchFamily="49" charset="0"/>
              </a:rPr>
              <a:t>JOIN</a:t>
            </a:r>
            <a:r>
              <a:rPr lang="en-US" altLang="en-US" smtClean="0"/>
              <a:t>.</a:t>
            </a:r>
          </a:p>
          <a:p>
            <a:pPr lvl="1" eaLnBrk="1" hangingPunct="1"/>
            <a:r>
              <a:rPr lang="en-US" altLang="en-US" smtClean="0"/>
              <a:t>Example:</a:t>
            </a:r>
          </a:p>
        </p:txBody>
      </p:sp>
      <p:grpSp>
        <p:nvGrpSpPr>
          <p:cNvPr id="2" name="Group 1"/>
          <p:cNvGrpSpPr/>
          <p:nvPr/>
        </p:nvGrpSpPr>
        <p:grpSpPr>
          <a:xfrm>
            <a:off x="2436812" y="2667000"/>
            <a:ext cx="7315200" cy="895290"/>
            <a:chOff x="2436812" y="2895600"/>
            <a:chExt cx="7315200" cy="895290"/>
          </a:xfrm>
        </p:grpSpPr>
        <p:sp>
          <p:nvSpPr>
            <p:cNvPr id="7" name="Content Placeholder 2"/>
            <p:cNvSpPr txBox="1">
              <a:spLocks/>
            </p:cNvSpPr>
            <p:nvPr/>
          </p:nvSpPr>
          <p:spPr bwMode="gray">
            <a:xfrm>
              <a:off x="2436812" y="2895600"/>
              <a:ext cx="7315200" cy="895290"/>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nchor="ctr">
              <a:spAutoFit/>
            </a:bodyPr>
            <a:lstStyle/>
            <a:p>
              <a:pPr eaLnBrk="1" hangingPunct="1">
                <a:defRPr/>
              </a:pPr>
              <a:r>
                <a:rPr lang="en-US" altLang="en-US" sz="1600" b="1" dirty="0">
                  <a:solidFill>
                    <a:schemeClr val="tx1">
                      <a:lumMod val="75000"/>
                    </a:schemeClr>
                  </a:solidFill>
                  <a:latin typeface="Courier New" panose="02070309020205020404" pitchFamily="49" charset="0"/>
                  <a:cs typeface="Arial" panose="020B0604020202020204" pitchFamily="34" charset="0"/>
                </a:rPr>
                <a:t>SELECT </a:t>
              </a:r>
              <a:r>
                <a:rPr lang="en-US" altLang="en-US" sz="1600" b="1" dirty="0" err="1">
                  <a:solidFill>
                    <a:schemeClr val="tx1">
                      <a:lumMod val="75000"/>
                    </a:schemeClr>
                  </a:solidFill>
                  <a:latin typeface="Courier New" panose="02070309020205020404" pitchFamily="49" charset="0"/>
                  <a:cs typeface="Arial" panose="020B0604020202020204" pitchFamily="34" charset="0"/>
                </a:rPr>
                <a:t>c.country_id</a:t>
              </a:r>
              <a:r>
                <a:rPr lang="en-US" altLang="en-US" sz="1600" b="1" dirty="0">
                  <a:solidFill>
                    <a:schemeClr val="tx1">
                      <a:lumMod val="75000"/>
                    </a:schemeClr>
                  </a:solidFill>
                  <a:latin typeface="Courier New" panose="02070309020205020404" pitchFamily="49" charset="0"/>
                  <a:cs typeface="Arial" panose="020B0604020202020204" pitchFamily="34" charset="0"/>
                </a:rPr>
                <a:t>, </a:t>
              </a:r>
              <a:r>
                <a:rPr lang="en-US" altLang="en-US" sz="1600" b="1" dirty="0" err="1">
                  <a:solidFill>
                    <a:schemeClr val="tx1">
                      <a:lumMod val="75000"/>
                    </a:schemeClr>
                  </a:solidFill>
                  <a:latin typeface="Courier New" panose="02070309020205020404" pitchFamily="49" charset="0"/>
                  <a:cs typeface="Arial" panose="020B0604020202020204" pitchFamily="34" charset="0"/>
                </a:rPr>
                <a:t>c.country_name</a:t>
              </a:r>
              <a:r>
                <a:rPr lang="en-US" altLang="en-US" sz="1600" b="1" dirty="0">
                  <a:solidFill>
                    <a:schemeClr val="tx1">
                      <a:lumMod val="75000"/>
                    </a:schemeClr>
                  </a:solidFill>
                  <a:latin typeface="Courier New" panose="02070309020205020404" pitchFamily="49" charset="0"/>
                  <a:cs typeface="Arial" panose="020B0604020202020204" pitchFamily="34" charset="0"/>
                </a:rPr>
                <a:t>, </a:t>
              </a:r>
              <a:r>
                <a:rPr lang="en-US" altLang="en-US" sz="1600" b="1" dirty="0" err="1">
                  <a:solidFill>
                    <a:schemeClr val="tx1">
                      <a:lumMod val="75000"/>
                    </a:schemeClr>
                  </a:solidFill>
                  <a:latin typeface="Courier New" panose="02070309020205020404" pitchFamily="49" charset="0"/>
                  <a:cs typeface="Arial" panose="020B0604020202020204" pitchFamily="34" charset="0"/>
                </a:rPr>
                <a:t>l.location_id</a:t>
              </a:r>
              <a:r>
                <a:rPr lang="en-US" altLang="en-US" sz="1600" b="1" dirty="0">
                  <a:solidFill>
                    <a:schemeClr val="tx1">
                      <a:lumMod val="75000"/>
                    </a:schemeClr>
                  </a:solidFill>
                  <a:latin typeface="Courier New" panose="02070309020205020404" pitchFamily="49" charset="0"/>
                  <a:cs typeface="Arial" panose="020B0604020202020204" pitchFamily="34" charset="0"/>
                </a:rPr>
                <a:t>, </a:t>
              </a:r>
              <a:r>
                <a:rPr lang="en-US" altLang="en-US" sz="1600" b="1" dirty="0" err="1">
                  <a:solidFill>
                    <a:schemeClr val="tx1">
                      <a:lumMod val="75000"/>
                    </a:schemeClr>
                  </a:solidFill>
                  <a:latin typeface="Courier New" panose="02070309020205020404" pitchFamily="49" charset="0"/>
                  <a:cs typeface="Arial" panose="020B0604020202020204" pitchFamily="34" charset="0"/>
                </a:rPr>
                <a:t>l.city</a:t>
              </a:r>
              <a:endParaRPr lang="en-US" altLang="en-US" sz="1600" b="1" dirty="0">
                <a:solidFill>
                  <a:schemeClr val="tx1">
                    <a:lumMod val="75000"/>
                  </a:schemeClr>
                </a:solidFill>
                <a:latin typeface="Courier New" panose="02070309020205020404" pitchFamily="49" charset="0"/>
                <a:cs typeface="Arial" panose="020B0604020202020204" pitchFamily="34" charset="0"/>
              </a:endParaRPr>
            </a:p>
            <a:p>
              <a:pPr eaLnBrk="1" hangingPunct="1">
                <a:defRPr/>
              </a:pPr>
              <a:r>
                <a:rPr lang="en-US" altLang="en-US" sz="1600" b="1" dirty="0">
                  <a:solidFill>
                    <a:schemeClr val="tx1">
                      <a:lumMod val="75000"/>
                    </a:schemeClr>
                  </a:solidFill>
                  <a:latin typeface="Courier New" panose="02070309020205020404" pitchFamily="49" charset="0"/>
                  <a:cs typeface="Arial" panose="020B0604020202020204" pitchFamily="34" charset="0"/>
                </a:rPr>
                <a:t>FROM   countries c LEFT OUTER JOIN locations l</a:t>
              </a:r>
            </a:p>
            <a:p>
              <a:pPr eaLnBrk="1" hangingPunct="1">
                <a:defRPr/>
              </a:pPr>
              <a:r>
                <a:rPr lang="en-US" altLang="en-US" sz="1600" b="1" dirty="0">
                  <a:solidFill>
                    <a:schemeClr val="tx1">
                      <a:lumMod val="75000"/>
                    </a:schemeClr>
                  </a:solidFill>
                  <a:latin typeface="Courier New" panose="02070309020205020404" pitchFamily="49" charset="0"/>
                  <a:cs typeface="Arial" panose="020B0604020202020204" pitchFamily="34" charset="0"/>
                </a:rPr>
                <a:t>ON   (</a:t>
              </a:r>
              <a:r>
                <a:rPr lang="en-US" altLang="en-US" sz="1600" b="1" dirty="0" err="1">
                  <a:solidFill>
                    <a:schemeClr val="tx1">
                      <a:lumMod val="75000"/>
                    </a:schemeClr>
                  </a:solidFill>
                  <a:latin typeface="Courier New" panose="02070309020205020404" pitchFamily="49" charset="0"/>
                  <a:cs typeface="Arial" panose="020B0604020202020204" pitchFamily="34" charset="0"/>
                </a:rPr>
                <a:t>c.country_id</a:t>
              </a:r>
              <a:r>
                <a:rPr lang="en-US" altLang="en-US" sz="1600" b="1" dirty="0">
                  <a:solidFill>
                    <a:schemeClr val="tx1">
                      <a:lumMod val="75000"/>
                    </a:schemeClr>
                  </a:solidFill>
                  <a:latin typeface="Courier New" panose="02070309020205020404" pitchFamily="49" charset="0"/>
                  <a:cs typeface="Arial" panose="020B0604020202020204" pitchFamily="34" charset="0"/>
                </a:rPr>
                <a:t> = </a:t>
              </a:r>
              <a:r>
                <a:rPr lang="en-US" altLang="en-US" sz="1600" b="1" dirty="0" err="1">
                  <a:solidFill>
                    <a:schemeClr val="tx1">
                      <a:lumMod val="75000"/>
                    </a:schemeClr>
                  </a:solidFill>
                  <a:latin typeface="Courier New" panose="02070309020205020404" pitchFamily="49" charset="0"/>
                  <a:cs typeface="Arial" panose="020B0604020202020204" pitchFamily="34" charset="0"/>
                </a:rPr>
                <a:t>l.country_id</a:t>
              </a:r>
              <a:r>
                <a:rPr lang="en-US" altLang="en-US" sz="1600" b="1" dirty="0">
                  <a:solidFill>
                    <a:schemeClr val="tx1">
                      <a:lumMod val="75000"/>
                    </a:schemeClr>
                  </a:solidFill>
                  <a:latin typeface="Courier New" panose="02070309020205020404" pitchFamily="49" charset="0"/>
                  <a:cs typeface="Arial" panose="020B0604020202020204" pitchFamily="34" charset="0"/>
                </a:rPr>
                <a:t>) ;</a:t>
              </a:r>
            </a:p>
          </p:txBody>
        </p:sp>
        <p:sp>
          <p:nvSpPr>
            <p:cNvPr id="75783" name="Rectangle 4"/>
            <p:cNvSpPr>
              <a:spLocks noChangeArrowheads="1"/>
            </p:cNvSpPr>
            <p:nvPr/>
          </p:nvSpPr>
          <p:spPr bwMode="auto">
            <a:xfrm>
              <a:off x="4818063" y="3276600"/>
              <a:ext cx="2011363" cy="228600"/>
            </a:xfrm>
            <a:prstGeom prst="rect">
              <a:avLst/>
            </a:prstGeom>
            <a:noFill/>
            <a:ln w="28575" algn="ctr">
              <a:solidFill>
                <a:srgbClr val="FF0000"/>
              </a:solidFill>
              <a:round/>
              <a:headEnd type="none" w="sm" len="sm"/>
              <a:tailEnd type="none" w="sm" len="sm"/>
            </a:ln>
          </p:spPr>
          <p:txBody>
            <a:bodyPr/>
            <a:lstStyle/>
            <a:p>
              <a:pPr defTabSz="228600"/>
              <a:endParaRPr lang="en-US" altLang="en-US"/>
            </a:p>
          </p:txBody>
        </p:sp>
      </p:grpSp>
      <p:pic>
        <p:nvPicPr>
          <p:cNvPr id="75784" name="Picture 1"/>
          <p:cNvPicPr>
            <a:picLocks noChangeAspect="1" noChangeArrowheads="1"/>
          </p:cNvPicPr>
          <p:nvPr/>
        </p:nvPicPr>
        <p:blipFill>
          <a:blip r:embed="rId3" cstate="print"/>
          <a:srcRect/>
          <a:stretch>
            <a:fillRect/>
          </a:stretch>
        </p:blipFill>
        <p:spPr bwMode="auto">
          <a:xfrm>
            <a:off x="3441700" y="4191000"/>
            <a:ext cx="5305425" cy="1371600"/>
          </a:xfrm>
          <a:prstGeom prst="rect">
            <a:avLst/>
          </a:prstGeom>
          <a:noFill/>
          <a:ln w="28575">
            <a:noFill/>
            <a:miter lim="800000"/>
            <a:headEnd type="none" w="sm" len="sm"/>
            <a:tailEnd type="none" w="sm" len="sm"/>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pPr eaLnBrk="1" hangingPunct="1">
              <a:defRPr/>
            </a:pPr>
            <a:r>
              <a:rPr lang="en-US" smtClean="0">
                <a:latin typeface="+mn-lt"/>
                <a:cs typeface="Courier New" pitchFamily="49" charset="0"/>
              </a:rPr>
              <a:t>Right Outer Join</a:t>
            </a:r>
            <a:endParaRPr lang="en-US" dirty="0" smtClean="0">
              <a:latin typeface="+mn-lt"/>
              <a:cs typeface="Courier New" pitchFamily="49" charset="0"/>
            </a:endParaRPr>
          </a:p>
        </p:txBody>
      </p:sp>
      <p:sp>
        <p:nvSpPr>
          <p:cNvPr id="77827" name="Content Placeholder 2"/>
          <p:cNvSpPr>
            <a:spLocks noGrp="1"/>
          </p:cNvSpPr>
          <p:nvPr>
            <p:ph idx="1"/>
          </p:nvPr>
        </p:nvSpPr>
        <p:spPr/>
        <p:txBody>
          <a:bodyPr/>
          <a:lstStyle/>
          <a:p>
            <a:pPr lvl="1" eaLnBrk="1" hangingPunct="1"/>
            <a:r>
              <a:rPr lang="en-US" altLang="en-US" smtClean="0"/>
              <a:t>A join between two tables that returns all matched rows, as well as the unmatched rows from the right table is called a </a:t>
            </a:r>
            <a:r>
              <a:rPr lang="en-US" altLang="en-US" smtClean="0">
                <a:latin typeface="Courier New" pitchFamily="49" charset="0"/>
                <a:cs typeface="Courier New" pitchFamily="49" charset="0"/>
              </a:rPr>
              <a:t>RIGHT</a:t>
            </a:r>
            <a:r>
              <a:rPr lang="en-US" altLang="en-US" smtClean="0"/>
              <a:t> </a:t>
            </a:r>
            <a:r>
              <a:rPr lang="en-US" altLang="en-US" smtClean="0">
                <a:latin typeface="Courier New" pitchFamily="49" charset="0"/>
                <a:cs typeface="Courier New" pitchFamily="49" charset="0"/>
              </a:rPr>
              <a:t>OUTER</a:t>
            </a:r>
            <a:r>
              <a:rPr lang="en-US" altLang="en-US" smtClean="0"/>
              <a:t> </a:t>
            </a:r>
            <a:r>
              <a:rPr lang="en-US" altLang="en-US" smtClean="0">
                <a:latin typeface="Courier New" pitchFamily="49" charset="0"/>
                <a:cs typeface="Courier New" pitchFamily="49" charset="0"/>
              </a:rPr>
              <a:t>JOIN</a:t>
            </a:r>
            <a:r>
              <a:rPr lang="en-US" altLang="en-US" smtClean="0"/>
              <a:t>.</a:t>
            </a:r>
          </a:p>
          <a:p>
            <a:pPr lvl="1" eaLnBrk="1" hangingPunct="1"/>
            <a:r>
              <a:rPr lang="en-US" altLang="en-US" smtClean="0"/>
              <a:t>Example:</a:t>
            </a:r>
          </a:p>
        </p:txBody>
      </p:sp>
      <p:grpSp>
        <p:nvGrpSpPr>
          <p:cNvPr id="11" name="Group 10"/>
          <p:cNvGrpSpPr/>
          <p:nvPr/>
        </p:nvGrpSpPr>
        <p:grpSpPr>
          <a:xfrm>
            <a:off x="2436812" y="2719172"/>
            <a:ext cx="7315200" cy="3072028"/>
            <a:chOff x="2436812" y="2982697"/>
            <a:chExt cx="7315200" cy="3072028"/>
          </a:xfrm>
        </p:grpSpPr>
        <p:grpSp>
          <p:nvGrpSpPr>
            <p:cNvPr id="12" name="Group 11"/>
            <p:cNvGrpSpPr/>
            <p:nvPr/>
          </p:nvGrpSpPr>
          <p:grpSpPr>
            <a:xfrm>
              <a:off x="2436812" y="2982697"/>
              <a:ext cx="7315200" cy="895290"/>
              <a:chOff x="2436812" y="2982697"/>
              <a:chExt cx="7315200" cy="895290"/>
            </a:xfrm>
          </p:grpSpPr>
          <p:sp>
            <p:nvSpPr>
              <p:cNvPr id="16" name="Content Placeholder 2"/>
              <p:cNvSpPr txBox="1">
                <a:spLocks/>
              </p:cNvSpPr>
              <p:nvPr/>
            </p:nvSpPr>
            <p:spPr bwMode="gray">
              <a:xfrm>
                <a:off x="2436812" y="2982697"/>
                <a:ext cx="7315200" cy="895290"/>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nchor="ctr">
                <a:spAutoFit/>
              </a:bodyPr>
              <a:lstStyle/>
              <a:p>
                <a:pPr eaLnBrk="1" hangingPunct="1">
                  <a:defRPr/>
                </a:pPr>
                <a:r>
                  <a:rPr lang="en-US" altLang="en-US" sz="1600" b="1" dirty="0">
                    <a:solidFill>
                      <a:schemeClr val="tx1">
                        <a:lumMod val="75000"/>
                      </a:schemeClr>
                    </a:solidFill>
                    <a:latin typeface="Courier New" panose="02070309020205020404" pitchFamily="49" charset="0"/>
                    <a:cs typeface="Arial" panose="020B0604020202020204" pitchFamily="34" charset="0"/>
                  </a:rPr>
                  <a:t>SELECT </a:t>
                </a:r>
                <a:r>
                  <a:rPr lang="en-US" altLang="en-US" sz="1600" b="1" dirty="0" err="1">
                    <a:solidFill>
                      <a:schemeClr val="tx1">
                        <a:lumMod val="75000"/>
                      </a:schemeClr>
                    </a:solidFill>
                    <a:latin typeface="Courier New" panose="02070309020205020404" pitchFamily="49" charset="0"/>
                    <a:cs typeface="Arial" panose="020B0604020202020204" pitchFamily="34" charset="0"/>
                  </a:rPr>
                  <a:t>e.last_name</a:t>
                </a:r>
                <a:r>
                  <a:rPr lang="en-US" altLang="en-US" sz="1600" b="1" dirty="0">
                    <a:solidFill>
                      <a:schemeClr val="tx1">
                        <a:lumMod val="75000"/>
                      </a:schemeClr>
                    </a:solidFill>
                    <a:latin typeface="Courier New" panose="02070309020205020404" pitchFamily="49" charset="0"/>
                    <a:cs typeface="Arial" panose="020B0604020202020204" pitchFamily="34" charset="0"/>
                  </a:rPr>
                  <a:t>, </a:t>
                </a:r>
                <a:r>
                  <a:rPr lang="en-US" altLang="en-US" sz="1600" b="1" dirty="0" err="1">
                    <a:solidFill>
                      <a:schemeClr val="tx1">
                        <a:lumMod val="75000"/>
                      </a:schemeClr>
                    </a:solidFill>
                    <a:latin typeface="Courier New" panose="02070309020205020404" pitchFamily="49" charset="0"/>
                    <a:cs typeface="Arial" panose="020B0604020202020204" pitchFamily="34" charset="0"/>
                  </a:rPr>
                  <a:t>d.department_id</a:t>
                </a:r>
                <a:r>
                  <a:rPr lang="en-US" altLang="en-US" sz="1600" b="1" dirty="0">
                    <a:solidFill>
                      <a:schemeClr val="tx1">
                        <a:lumMod val="75000"/>
                      </a:schemeClr>
                    </a:solidFill>
                    <a:latin typeface="Courier New" panose="02070309020205020404" pitchFamily="49" charset="0"/>
                    <a:cs typeface="Arial" panose="020B0604020202020204" pitchFamily="34" charset="0"/>
                  </a:rPr>
                  <a:t>, </a:t>
                </a:r>
                <a:r>
                  <a:rPr lang="en-US" altLang="en-US" sz="1600" b="1" dirty="0" err="1">
                    <a:solidFill>
                      <a:schemeClr val="tx1">
                        <a:lumMod val="75000"/>
                      </a:schemeClr>
                    </a:solidFill>
                    <a:latin typeface="Courier New" panose="02070309020205020404" pitchFamily="49" charset="0"/>
                    <a:cs typeface="Arial" panose="020B0604020202020204" pitchFamily="34" charset="0"/>
                  </a:rPr>
                  <a:t>d.department_name</a:t>
                </a:r>
                <a:endParaRPr lang="en-US" altLang="en-US" sz="1600" b="1" dirty="0">
                  <a:solidFill>
                    <a:schemeClr val="tx1">
                      <a:lumMod val="75000"/>
                    </a:schemeClr>
                  </a:solidFill>
                  <a:latin typeface="Courier New" panose="02070309020205020404" pitchFamily="49" charset="0"/>
                  <a:cs typeface="Arial" panose="020B0604020202020204" pitchFamily="34" charset="0"/>
                </a:endParaRPr>
              </a:p>
              <a:p>
                <a:pPr eaLnBrk="1" hangingPunct="1">
                  <a:defRPr/>
                </a:pPr>
                <a:r>
                  <a:rPr lang="en-US" altLang="en-US" sz="1600" b="1" dirty="0">
                    <a:solidFill>
                      <a:schemeClr val="tx1">
                        <a:lumMod val="75000"/>
                      </a:schemeClr>
                    </a:solidFill>
                    <a:latin typeface="Courier New" panose="02070309020205020404" pitchFamily="49" charset="0"/>
                    <a:cs typeface="Arial" panose="020B0604020202020204" pitchFamily="34" charset="0"/>
                  </a:rPr>
                  <a:t>FROM   employees e RIGHT OUTER JOIN departments d</a:t>
                </a:r>
              </a:p>
              <a:p>
                <a:pPr eaLnBrk="1" hangingPunct="1">
                  <a:defRPr/>
                </a:pPr>
                <a:r>
                  <a:rPr lang="en-US" altLang="en-US" sz="1600" b="1" dirty="0">
                    <a:solidFill>
                      <a:schemeClr val="tx1">
                        <a:lumMod val="75000"/>
                      </a:schemeClr>
                    </a:solidFill>
                    <a:latin typeface="Courier New" panose="02070309020205020404" pitchFamily="49" charset="0"/>
                    <a:cs typeface="Arial" panose="020B0604020202020204" pitchFamily="34" charset="0"/>
                  </a:rPr>
                  <a:t>ON    (</a:t>
                </a:r>
                <a:r>
                  <a:rPr lang="en-US" altLang="en-US" sz="1600" b="1" dirty="0" err="1">
                    <a:solidFill>
                      <a:schemeClr val="tx1">
                        <a:lumMod val="75000"/>
                      </a:schemeClr>
                    </a:solidFill>
                    <a:latin typeface="Courier New" panose="02070309020205020404" pitchFamily="49" charset="0"/>
                    <a:cs typeface="Arial" panose="020B0604020202020204" pitchFamily="34" charset="0"/>
                  </a:rPr>
                  <a:t>e.department_id</a:t>
                </a:r>
                <a:r>
                  <a:rPr lang="en-US" altLang="en-US" sz="1600" b="1" dirty="0">
                    <a:solidFill>
                      <a:schemeClr val="tx1">
                        <a:lumMod val="75000"/>
                      </a:schemeClr>
                    </a:solidFill>
                    <a:latin typeface="Courier New" panose="02070309020205020404" pitchFamily="49" charset="0"/>
                    <a:cs typeface="Arial" panose="020B0604020202020204" pitchFamily="34" charset="0"/>
                  </a:rPr>
                  <a:t> = </a:t>
                </a:r>
                <a:r>
                  <a:rPr lang="en-US" altLang="en-US" sz="1600" b="1" dirty="0" err="1">
                    <a:solidFill>
                      <a:schemeClr val="tx1">
                        <a:lumMod val="75000"/>
                      </a:schemeClr>
                    </a:solidFill>
                    <a:latin typeface="Courier New" panose="02070309020205020404" pitchFamily="49" charset="0"/>
                    <a:cs typeface="Arial" panose="020B0604020202020204" pitchFamily="34" charset="0"/>
                  </a:rPr>
                  <a:t>d.department_id</a:t>
                </a:r>
                <a:r>
                  <a:rPr lang="en-US" altLang="en-US" sz="1600" b="1" dirty="0">
                    <a:solidFill>
                      <a:schemeClr val="tx1">
                        <a:lumMod val="75000"/>
                      </a:schemeClr>
                    </a:solidFill>
                    <a:latin typeface="Courier New" panose="02070309020205020404" pitchFamily="49" charset="0"/>
                    <a:cs typeface="Arial" panose="020B0604020202020204" pitchFamily="34" charset="0"/>
                  </a:rPr>
                  <a:t>) ;</a:t>
                </a:r>
              </a:p>
            </p:txBody>
          </p:sp>
          <p:sp>
            <p:nvSpPr>
              <p:cNvPr id="17" name="Rectangle 5"/>
              <p:cNvSpPr>
                <a:spLocks noChangeArrowheads="1"/>
              </p:cNvSpPr>
              <p:nvPr/>
            </p:nvSpPr>
            <p:spPr bwMode="auto">
              <a:xfrm>
                <a:off x="4841875" y="3352800"/>
                <a:ext cx="2057400" cy="228600"/>
              </a:xfrm>
              <a:prstGeom prst="rect">
                <a:avLst/>
              </a:prstGeom>
              <a:noFill/>
              <a:ln w="28575" algn="ctr">
                <a:solidFill>
                  <a:srgbClr val="FF0000"/>
                </a:solidFill>
                <a:round/>
                <a:headEnd type="none" w="sm" len="sm"/>
                <a:tailEnd type="none" w="sm" len="sm"/>
              </a:ln>
            </p:spPr>
            <p:txBody>
              <a:bodyPr/>
              <a:lstStyle/>
              <a:p>
                <a:pPr defTabSz="228600"/>
                <a:endParaRPr lang="en-US" altLang="en-US"/>
              </a:p>
            </p:txBody>
          </p:sp>
        </p:grpSp>
        <p:sp>
          <p:nvSpPr>
            <p:cNvPr id="13" name="TextBox 9"/>
            <p:cNvSpPr txBox="1">
              <a:spLocks noChangeArrowheads="1"/>
            </p:cNvSpPr>
            <p:nvPr/>
          </p:nvSpPr>
          <p:spPr bwMode="auto">
            <a:xfrm>
              <a:off x="2589212" y="5029200"/>
              <a:ext cx="457200" cy="369888"/>
            </a:xfrm>
            <a:prstGeom prst="rect">
              <a:avLst/>
            </a:prstGeom>
            <a:noFill/>
            <a:ln w="9525">
              <a:noFill/>
              <a:miter lim="800000"/>
              <a:headEnd/>
              <a:tailEnd/>
            </a:ln>
          </p:spPr>
          <p:txBody>
            <a:bodyPr>
              <a:spAutoFit/>
            </a:bodyPr>
            <a:lstStyle/>
            <a:p>
              <a:pPr eaLnBrk="1" hangingPunct="1"/>
              <a:r>
                <a:rPr lang="en-US" altLang="en-US" b="1"/>
                <a:t>…</a:t>
              </a:r>
            </a:p>
          </p:txBody>
        </p:sp>
        <p:pic>
          <p:nvPicPr>
            <p:cNvPr id="14" name="Picture 10"/>
            <p:cNvPicPr>
              <a:picLocks noChangeAspect="1" noChangeArrowheads="1"/>
            </p:cNvPicPr>
            <p:nvPr/>
          </p:nvPicPr>
          <p:blipFill>
            <a:blip r:embed="rId3" cstate="print"/>
            <a:srcRect/>
            <a:stretch>
              <a:fillRect/>
            </a:stretch>
          </p:blipFill>
          <p:spPr bwMode="auto">
            <a:xfrm>
              <a:off x="2665412" y="4191001"/>
              <a:ext cx="3695700" cy="981075"/>
            </a:xfrm>
            <a:prstGeom prst="rect">
              <a:avLst/>
            </a:prstGeom>
            <a:noFill/>
            <a:ln w="9525">
              <a:solidFill>
                <a:schemeClr val="tx1"/>
              </a:solidFill>
              <a:miter lim="800000"/>
              <a:headEnd type="none" w="sm" len="sm"/>
              <a:tailEnd type="none" w="sm" len="sm"/>
            </a:ln>
          </p:spPr>
        </p:pic>
        <p:pic>
          <p:nvPicPr>
            <p:cNvPr id="15" name="Picture 11"/>
            <p:cNvPicPr>
              <a:picLocks noChangeAspect="1" noChangeArrowheads="1"/>
            </p:cNvPicPr>
            <p:nvPr/>
          </p:nvPicPr>
          <p:blipFill>
            <a:blip r:embed="rId4" cstate="print"/>
            <a:srcRect/>
            <a:stretch>
              <a:fillRect/>
            </a:stretch>
          </p:blipFill>
          <p:spPr bwMode="auto">
            <a:xfrm>
              <a:off x="2665413" y="5464175"/>
              <a:ext cx="3724275" cy="590550"/>
            </a:xfrm>
            <a:prstGeom prst="rect">
              <a:avLst/>
            </a:prstGeom>
            <a:noFill/>
            <a:ln w="9525">
              <a:solidFill>
                <a:schemeClr val="tx1"/>
              </a:solidFill>
              <a:miter lim="800000"/>
              <a:headEnd type="none" w="sm" len="sm"/>
              <a:tailEnd type="none" w="sm" len="sm"/>
            </a:ln>
          </p:spPr>
        </p:pic>
      </p:gr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smtClean="0">
                <a:latin typeface="+mn-lt"/>
                <a:cs typeface="Courier New" pitchFamily="49" charset="0"/>
              </a:rPr>
              <a:t>Full Outer Join</a:t>
            </a:r>
            <a:endParaRPr lang="en-US" dirty="0">
              <a:latin typeface="+mn-lt"/>
            </a:endParaRPr>
          </a:p>
        </p:txBody>
      </p:sp>
      <p:sp>
        <p:nvSpPr>
          <p:cNvPr id="79878" name="Content Placeholder 3"/>
          <p:cNvSpPr>
            <a:spLocks noGrp="1"/>
          </p:cNvSpPr>
          <p:nvPr>
            <p:ph idx="1"/>
          </p:nvPr>
        </p:nvSpPr>
        <p:spPr/>
        <p:txBody>
          <a:bodyPr/>
          <a:lstStyle/>
          <a:p>
            <a:pPr lvl="1" eaLnBrk="1" hangingPunct="1"/>
            <a:r>
              <a:rPr lang="en-US" altLang="en-US" smtClean="0"/>
              <a:t>A join between two tables that returns all matched rows, as well as the unmatched rows from both tables is called a </a:t>
            </a:r>
            <a:r>
              <a:rPr lang="en-US" altLang="en-US" smtClean="0">
                <a:latin typeface="Courier New" pitchFamily="49" charset="0"/>
                <a:cs typeface="Courier New" pitchFamily="49" charset="0"/>
              </a:rPr>
              <a:t>FULL</a:t>
            </a:r>
            <a:r>
              <a:rPr lang="en-US" altLang="en-US" smtClean="0"/>
              <a:t> </a:t>
            </a:r>
            <a:r>
              <a:rPr lang="en-US" altLang="en-US" smtClean="0">
                <a:latin typeface="Courier New" pitchFamily="49" charset="0"/>
                <a:cs typeface="Courier New" pitchFamily="49" charset="0"/>
              </a:rPr>
              <a:t>OUTER</a:t>
            </a:r>
            <a:r>
              <a:rPr lang="en-US" altLang="en-US" smtClean="0"/>
              <a:t> </a:t>
            </a:r>
            <a:r>
              <a:rPr lang="en-US" altLang="en-US" smtClean="0">
                <a:latin typeface="Courier New" pitchFamily="49" charset="0"/>
                <a:cs typeface="Courier New" pitchFamily="49" charset="0"/>
              </a:rPr>
              <a:t>JOIN</a:t>
            </a:r>
            <a:r>
              <a:rPr lang="en-US" altLang="en-US" smtClean="0"/>
              <a:t>.</a:t>
            </a:r>
          </a:p>
          <a:p>
            <a:pPr lvl="1" eaLnBrk="1" hangingPunct="1"/>
            <a:r>
              <a:rPr lang="en-US" altLang="en-US" smtClean="0"/>
              <a:t>Example:</a:t>
            </a:r>
          </a:p>
        </p:txBody>
      </p:sp>
      <p:grpSp>
        <p:nvGrpSpPr>
          <p:cNvPr id="11" name="Group 10"/>
          <p:cNvGrpSpPr/>
          <p:nvPr/>
        </p:nvGrpSpPr>
        <p:grpSpPr>
          <a:xfrm>
            <a:off x="2436812" y="2438400"/>
            <a:ext cx="7315200" cy="3450519"/>
            <a:chOff x="2436812" y="2712156"/>
            <a:chExt cx="7315200" cy="3450519"/>
          </a:xfrm>
        </p:grpSpPr>
        <p:pic>
          <p:nvPicPr>
            <p:cNvPr id="12" name="Picture 11"/>
            <p:cNvPicPr>
              <a:picLocks noChangeAspect="1" noChangeArrowheads="1"/>
            </p:cNvPicPr>
            <p:nvPr/>
          </p:nvPicPr>
          <p:blipFill>
            <a:blip r:embed="rId3" cstate="print"/>
            <a:srcRect/>
            <a:stretch>
              <a:fillRect/>
            </a:stretch>
          </p:blipFill>
          <p:spPr bwMode="auto">
            <a:xfrm>
              <a:off x="2741613" y="5362575"/>
              <a:ext cx="4638675" cy="800100"/>
            </a:xfrm>
            <a:prstGeom prst="rect">
              <a:avLst/>
            </a:prstGeom>
            <a:noFill/>
            <a:ln w="9525">
              <a:solidFill>
                <a:schemeClr val="tx1"/>
              </a:solidFill>
              <a:miter lim="800000"/>
              <a:headEnd type="none" w="sm" len="sm"/>
              <a:tailEnd type="none" w="sm" len="sm"/>
            </a:ln>
          </p:spPr>
        </p:pic>
        <p:sp>
          <p:nvSpPr>
            <p:cNvPr id="13" name="Content Placeholder 2"/>
            <p:cNvSpPr txBox="1">
              <a:spLocks/>
            </p:cNvSpPr>
            <p:nvPr/>
          </p:nvSpPr>
          <p:spPr bwMode="gray">
            <a:xfrm>
              <a:off x="2436812" y="2712156"/>
              <a:ext cx="7315200" cy="1160562"/>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nchor="ctr">
              <a:spAutoFit/>
            </a:bodyPr>
            <a:lstStyle/>
            <a:p>
              <a:pPr eaLnBrk="1" hangingPunct="1">
                <a:defRPr/>
              </a:pPr>
              <a:r>
                <a:rPr lang="en-US" altLang="en-US" sz="1600" b="1" dirty="0">
                  <a:solidFill>
                    <a:schemeClr val="tx1">
                      <a:lumMod val="75000"/>
                    </a:schemeClr>
                  </a:solidFill>
                  <a:latin typeface="Courier New" panose="02070309020205020404" pitchFamily="49" charset="0"/>
                  <a:cs typeface="Arial" panose="020B0604020202020204" pitchFamily="34" charset="0"/>
                </a:rPr>
                <a:t>SELECT </a:t>
              </a:r>
              <a:r>
                <a:rPr lang="en-US" altLang="en-US" sz="1600" b="1" dirty="0" err="1">
                  <a:solidFill>
                    <a:schemeClr val="tx1">
                      <a:lumMod val="75000"/>
                    </a:schemeClr>
                  </a:solidFill>
                  <a:latin typeface="Courier New" panose="02070309020205020404" pitchFamily="49" charset="0"/>
                  <a:cs typeface="Arial" panose="020B0604020202020204" pitchFamily="34" charset="0"/>
                </a:rPr>
                <a:t>e.last_name</a:t>
              </a:r>
              <a:r>
                <a:rPr lang="en-US" altLang="en-US" sz="1600" b="1" dirty="0">
                  <a:solidFill>
                    <a:schemeClr val="tx1">
                      <a:lumMod val="75000"/>
                    </a:schemeClr>
                  </a:solidFill>
                  <a:latin typeface="Courier New" panose="02070309020205020404" pitchFamily="49" charset="0"/>
                  <a:cs typeface="Arial" panose="020B0604020202020204" pitchFamily="34" charset="0"/>
                </a:rPr>
                <a:t>, </a:t>
              </a:r>
              <a:r>
                <a:rPr lang="en-US" altLang="en-US" sz="1600" b="1" dirty="0" err="1">
                  <a:solidFill>
                    <a:schemeClr val="tx1">
                      <a:lumMod val="75000"/>
                    </a:schemeClr>
                  </a:solidFill>
                  <a:latin typeface="Courier New" panose="02070309020205020404" pitchFamily="49" charset="0"/>
                  <a:cs typeface="Arial" panose="020B0604020202020204" pitchFamily="34" charset="0"/>
                </a:rPr>
                <a:t>d.department_id</a:t>
              </a:r>
              <a:r>
                <a:rPr lang="en-US" altLang="en-US" sz="1600" b="1" dirty="0">
                  <a:solidFill>
                    <a:schemeClr val="tx1">
                      <a:lumMod val="75000"/>
                    </a:schemeClr>
                  </a:solidFill>
                  <a:latin typeface="Courier New" panose="02070309020205020404" pitchFamily="49" charset="0"/>
                  <a:cs typeface="Arial" panose="020B0604020202020204" pitchFamily="34" charset="0"/>
                </a:rPr>
                <a:t>, </a:t>
              </a:r>
              <a:r>
                <a:rPr lang="en-US" altLang="en-US" sz="1600" b="1" dirty="0" err="1">
                  <a:solidFill>
                    <a:schemeClr val="tx1">
                      <a:lumMod val="75000"/>
                    </a:schemeClr>
                  </a:solidFill>
                  <a:latin typeface="Courier New" panose="02070309020205020404" pitchFamily="49" charset="0"/>
                  <a:cs typeface="Arial" panose="020B0604020202020204" pitchFamily="34" charset="0"/>
                </a:rPr>
                <a:t>d.manager_id</a:t>
              </a:r>
              <a:r>
                <a:rPr lang="en-US" altLang="en-US" sz="1600" b="1" dirty="0">
                  <a:solidFill>
                    <a:schemeClr val="tx1">
                      <a:lumMod val="75000"/>
                    </a:schemeClr>
                  </a:solidFill>
                  <a:latin typeface="Courier New" panose="02070309020205020404" pitchFamily="49" charset="0"/>
                  <a:cs typeface="Arial" panose="020B0604020202020204" pitchFamily="34" charset="0"/>
                </a:rPr>
                <a:t>,</a:t>
              </a:r>
            </a:p>
            <a:p>
              <a:pPr eaLnBrk="1" hangingPunct="1">
                <a:defRPr/>
              </a:pPr>
              <a:r>
                <a:rPr lang="en-US" altLang="en-US" sz="1600" b="1" dirty="0">
                  <a:solidFill>
                    <a:schemeClr val="tx1">
                      <a:lumMod val="75000"/>
                    </a:schemeClr>
                  </a:solidFill>
                  <a:latin typeface="Courier New" panose="02070309020205020404" pitchFamily="49" charset="0"/>
                  <a:cs typeface="Arial" panose="020B0604020202020204" pitchFamily="34" charset="0"/>
                </a:rPr>
                <a:t> </a:t>
              </a:r>
              <a:r>
                <a:rPr lang="en-US" altLang="en-US" sz="1600" b="1" dirty="0" err="1">
                  <a:solidFill>
                    <a:schemeClr val="tx1">
                      <a:lumMod val="75000"/>
                    </a:schemeClr>
                  </a:solidFill>
                  <a:latin typeface="Courier New" panose="02070309020205020404" pitchFamily="49" charset="0"/>
                  <a:cs typeface="Arial" panose="020B0604020202020204" pitchFamily="34" charset="0"/>
                </a:rPr>
                <a:t>d.department_name</a:t>
              </a:r>
              <a:endParaRPr lang="en-US" altLang="en-US" sz="1600" b="1" dirty="0">
                <a:solidFill>
                  <a:schemeClr val="tx1">
                    <a:lumMod val="75000"/>
                  </a:schemeClr>
                </a:solidFill>
                <a:latin typeface="Courier New" panose="02070309020205020404" pitchFamily="49" charset="0"/>
                <a:cs typeface="Arial" panose="020B0604020202020204" pitchFamily="34" charset="0"/>
              </a:endParaRPr>
            </a:p>
            <a:p>
              <a:pPr eaLnBrk="1" hangingPunct="1">
                <a:defRPr/>
              </a:pPr>
              <a:r>
                <a:rPr lang="en-US" altLang="en-US" sz="1600" b="1" dirty="0">
                  <a:solidFill>
                    <a:schemeClr val="tx1">
                      <a:lumMod val="75000"/>
                    </a:schemeClr>
                  </a:solidFill>
                  <a:latin typeface="Courier New" panose="02070309020205020404" pitchFamily="49" charset="0"/>
                  <a:cs typeface="Arial" panose="020B0604020202020204" pitchFamily="34" charset="0"/>
                </a:rPr>
                <a:t>FROM   employees e FULL OUTER JOIN departments d</a:t>
              </a:r>
            </a:p>
            <a:p>
              <a:pPr eaLnBrk="1" hangingPunct="1">
                <a:defRPr/>
              </a:pPr>
              <a:r>
                <a:rPr lang="en-US" altLang="en-US" sz="1600" b="1" dirty="0">
                  <a:solidFill>
                    <a:schemeClr val="tx1">
                      <a:lumMod val="75000"/>
                    </a:schemeClr>
                  </a:solidFill>
                  <a:latin typeface="Courier New" panose="02070309020205020404" pitchFamily="49" charset="0"/>
                  <a:cs typeface="Arial" panose="020B0604020202020204" pitchFamily="34" charset="0"/>
                </a:rPr>
                <a:t>ON   (</a:t>
              </a:r>
              <a:r>
                <a:rPr lang="en-US" altLang="en-US" sz="1600" b="1" dirty="0" err="1">
                  <a:solidFill>
                    <a:schemeClr val="tx1">
                      <a:lumMod val="75000"/>
                    </a:schemeClr>
                  </a:solidFill>
                  <a:latin typeface="Courier New" panose="02070309020205020404" pitchFamily="49" charset="0"/>
                  <a:cs typeface="Arial" panose="020B0604020202020204" pitchFamily="34" charset="0"/>
                </a:rPr>
                <a:t>e.manager_id</a:t>
              </a:r>
              <a:r>
                <a:rPr lang="en-US" altLang="en-US" sz="1600" b="1" dirty="0">
                  <a:solidFill>
                    <a:schemeClr val="tx1">
                      <a:lumMod val="75000"/>
                    </a:schemeClr>
                  </a:solidFill>
                  <a:latin typeface="Courier New" panose="02070309020205020404" pitchFamily="49" charset="0"/>
                  <a:cs typeface="Arial" panose="020B0604020202020204" pitchFamily="34" charset="0"/>
                </a:rPr>
                <a:t> = </a:t>
              </a:r>
              <a:r>
                <a:rPr lang="en-US" altLang="en-US" sz="1600" b="1" dirty="0" err="1">
                  <a:solidFill>
                    <a:schemeClr val="tx1">
                      <a:lumMod val="75000"/>
                    </a:schemeClr>
                  </a:solidFill>
                  <a:latin typeface="Courier New" panose="02070309020205020404" pitchFamily="49" charset="0"/>
                  <a:cs typeface="Arial" panose="020B0604020202020204" pitchFamily="34" charset="0"/>
                </a:rPr>
                <a:t>d.manager_id</a:t>
              </a:r>
              <a:r>
                <a:rPr lang="en-US" altLang="en-US" sz="1600" b="1" dirty="0">
                  <a:solidFill>
                    <a:schemeClr val="tx1">
                      <a:lumMod val="75000"/>
                    </a:schemeClr>
                  </a:solidFill>
                  <a:latin typeface="Courier New" panose="02070309020205020404" pitchFamily="49" charset="0"/>
                  <a:cs typeface="Arial" panose="020B0604020202020204" pitchFamily="34" charset="0"/>
                </a:rPr>
                <a:t>) ;</a:t>
              </a:r>
            </a:p>
          </p:txBody>
        </p:sp>
        <p:sp>
          <p:nvSpPr>
            <p:cNvPr id="14" name="TextBox 6"/>
            <p:cNvSpPr txBox="1">
              <a:spLocks noChangeArrowheads="1"/>
            </p:cNvSpPr>
            <p:nvPr/>
          </p:nvSpPr>
          <p:spPr bwMode="auto">
            <a:xfrm>
              <a:off x="2665412" y="4981575"/>
              <a:ext cx="609600" cy="369888"/>
            </a:xfrm>
            <a:prstGeom prst="rect">
              <a:avLst/>
            </a:prstGeom>
            <a:noFill/>
            <a:ln w="9525">
              <a:noFill/>
              <a:miter lim="800000"/>
              <a:headEnd/>
              <a:tailEnd/>
            </a:ln>
          </p:spPr>
          <p:txBody>
            <a:bodyPr>
              <a:spAutoFit/>
            </a:bodyPr>
            <a:lstStyle/>
            <a:p>
              <a:pPr eaLnBrk="1" hangingPunct="1"/>
              <a:r>
                <a:rPr lang="en-US" altLang="en-US" b="1"/>
                <a:t>…</a:t>
              </a:r>
            </a:p>
          </p:txBody>
        </p:sp>
        <p:sp>
          <p:nvSpPr>
            <p:cNvPr id="15" name="Rectangle 9"/>
            <p:cNvSpPr>
              <a:spLocks noChangeArrowheads="1"/>
            </p:cNvSpPr>
            <p:nvPr/>
          </p:nvSpPr>
          <p:spPr bwMode="auto">
            <a:xfrm>
              <a:off x="4867275" y="3348038"/>
              <a:ext cx="1905000" cy="228600"/>
            </a:xfrm>
            <a:prstGeom prst="rect">
              <a:avLst/>
            </a:prstGeom>
            <a:noFill/>
            <a:ln w="28575" algn="ctr">
              <a:solidFill>
                <a:srgbClr val="FF0000"/>
              </a:solidFill>
              <a:round/>
              <a:headEnd type="none" w="sm" len="sm"/>
              <a:tailEnd type="none" w="sm" len="sm"/>
            </a:ln>
          </p:spPr>
          <p:txBody>
            <a:bodyPr/>
            <a:lstStyle/>
            <a:p>
              <a:pPr defTabSz="228600"/>
              <a:endParaRPr lang="en-US" altLang="en-US"/>
            </a:p>
          </p:txBody>
        </p:sp>
        <p:pic>
          <p:nvPicPr>
            <p:cNvPr id="16" name="Picture 10"/>
            <p:cNvPicPr>
              <a:picLocks noChangeAspect="1" noChangeArrowheads="1"/>
            </p:cNvPicPr>
            <p:nvPr/>
          </p:nvPicPr>
          <p:blipFill>
            <a:blip r:embed="rId4" cstate="print"/>
            <a:srcRect/>
            <a:stretch>
              <a:fillRect/>
            </a:stretch>
          </p:blipFill>
          <p:spPr bwMode="auto">
            <a:xfrm>
              <a:off x="2741612" y="4127501"/>
              <a:ext cx="4591050" cy="981075"/>
            </a:xfrm>
            <a:prstGeom prst="rect">
              <a:avLst/>
            </a:prstGeom>
            <a:noFill/>
            <a:ln w="9525">
              <a:solidFill>
                <a:schemeClr val="tx1"/>
              </a:solidFill>
              <a:miter lim="800000"/>
              <a:headEnd type="none" w="sm" len="sm"/>
              <a:tailEnd type="none" w="sm" len="sm"/>
            </a:ln>
          </p:spPr>
        </p:pic>
      </p:gr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3"/>
          <p:cNvSpPr>
            <a:spLocks noGrp="1" noChangeArrowheads="1"/>
          </p:cNvSpPr>
          <p:nvPr>
            <p:ph type="title"/>
          </p:nvPr>
        </p:nvSpPr>
        <p:spPr/>
        <p:txBody>
          <a:bodyPr/>
          <a:lstStyle/>
          <a:p>
            <a:pPr eaLnBrk="1" hangingPunct="1"/>
            <a:r>
              <a:rPr lang="en-US" altLang="en-US" smtClean="0"/>
              <a:t>Self-Join: Example</a:t>
            </a:r>
          </a:p>
        </p:txBody>
      </p:sp>
      <p:grpSp>
        <p:nvGrpSpPr>
          <p:cNvPr id="2" name="Group 1"/>
          <p:cNvGrpSpPr/>
          <p:nvPr/>
        </p:nvGrpSpPr>
        <p:grpSpPr>
          <a:xfrm>
            <a:off x="2425612" y="1183481"/>
            <a:ext cx="7337601" cy="4491039"/>
            <a:chOff x="2425700" y="1300162"/>
            <a:chExt cx="7337601" cy="4491039"/>
          </a:xfrm>
        </p:grpSpPr>
        <p:sp>
          <p:nvSpPr>
            <p:cNvPr id="8" name="Content Placeholder 2"/>
            <p:cNvSpPr txBox="1">
              <a:spLocks/>
            </p:cNvSpPr>
            <p:nvPr/>
          </p:nvSpPr>
          <p:spPr bwMode="gray">
            <a:xfrm>
              <a:off x="2448101" y="1300162"/>
              <a:ext cx="7315200" cy="1691104"/>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nchor="ctr">
              <a:spAutoFit/>
            </a:bodyPr>
            <a:lstStyle/>
            <a:p>
              <a:pPr eaLnBrk="1" hangingPunct="1">
                <a:lnSpc>
                  <a:spcPct val="120000"/>
                </a:lnSpc>
                <a:defRPr/>
              </a:pPr>
              <a:r>
                <a:rPr lang="en-US" altLang="en-US" sz="1600" b="1" dirty="0">
                  <a:solidFill>
                    <a:schemeClr val="tx1">
                      <a:lumMod val="75000"/>
                    </a:schemeClr>
                  </a:solidFill>
                  <a:latin typeface="Courier New" panose="02070309020205020404" pitchFamily="49" charset="0"/>
                  <a:cs typeface="Arial" panose="020B0604020202020204" pitchFamily="34" charset="0"/>
                </a:rPr>
                <a:t>SELECT </a:t>
              </a:r>
              <a:r>
                <a:rPr lang="en-US" altLang="en-US" sz="1600" b="1" dirty="0" err="1">
                  <a:solidFill>
                    <a:schemeClr val="tx1">
                      <a:lumMod val="75000"/>
                    </a:schemeClr>
                  </a:solidFill>
                  <a:latin typeface="Courier New" panose="02070309020205020404" pitchFamily="49" charset="0"/>
                  <a:cs typeface="Arial" panose="020B0604020202020204" pitchFamily="34" charset="0"/>
                </a:rPr>
                <a:t>worker.last_name</a:t>
              </a:r>
              <a:r>
                <a:rPr lang="en-US" altLang="en-US" sz="1600" b="1" dirty="0">
                  <a:solidFill>
                    <a:schemeClr val="tx1">
                      <a:lumMod val="75000"/>
                    </a:schemeClr>
                  </a:solidFill>
                  <a:latin typeface="Courier New" panose="02070309020205020404" pitchFamily="49" charset="0"/>
                  <a:cs typeface="Arial" panose="020B0604020202020204" pitchFamily="34" charset="0"/>
                </a:rPr>
                <a:t> || ' works for ' </a:t>
              </a:r>
            </a:p>
            <a:p>
              <a:pPr eaLnBrk="1" hangingPunct="1">
                <a:lnSpc>
                  <a:spcPct val="120000"/>
                </a:lnSpc>
                <a:defRPr/>
              </a:pPr>
              <a:r>
                <a:rPr lang="en-US" altLang="en-US" sz="1600" b="1" dirty="0">
                  <a:solidFill>
                    <a:schemeClr val="tx1">
                      <a:lumMod val="75000"/>
                    </a:schemeClr>
                  </a:solidFill>
                  <a:latin typeface="Courier New" panose="02070309020205020404" pitchFamily="49" charset="0"/>
                  <a:cs typeface="Arial" panose="020B0604020202020204" pitchFamily="34" charset="0"/>
                </a:rPr>
                <a:t>       || </a:t>
              </a:r>
              <a:r>
                <a:rPr lang="en-US" altLang="en-US" sz="1600" b="1" dirty="0" err="1">
                  <a:solidFill>
                    <a:schemeClr val="tx1">
                      <a:lumMod val="75000"/>
                    </a:schemeClr>
                  </a:solidFill>
                  <a:latin typeface="Courier New" panose="02070309020205020404" pitchFamily="49" charset="0"/>
                  <a:cs typeface="Arial" panose="020B0604020202020204" pitchFamily="34" charset="0"/>
                </a:rPr>
                <a:t>manager.last_name</a:t>
              </a:r>
              <a:endParaRPr lang="en-US" altLang="en-US" sz="1600" b="1" dirty="0">
                <a:solidFill>
                  <a:schemeClr val="tx1">
                    <a:lumMod val="75000"/>
                  </a:schemeClr>
                </a:solidFill>
                <a:latin typeface="Courier New" panose="02070309020205020404" pitchFamily="49" charset="0"/>
                <a:cs typeface="Arial" panose="020B0604020202020204" pitchFamily="34" charset="0"/>
              </a:endParaRPr>
            </a:p>
            <a:p>
              <a:pPr eaLnBrk="1" hangingPunct="1">
                <a:lnSpc>
                  <a:spcPct val="120000"/>
                </a:lnSpc>
                <a:defRPr/>
              </a:pPr>
              <a:r>
                <a:rPr lang="en-US" altLang="en-US" sz="1600" b="1" dirty="0">
                  <a:solidFill>
                    <a:schemeClr val="tx1">
                      <a:lumMod val="75000"/>
                    </a:schemeClr>
                  </a:solidFill>
                  <a:latin typeface="Courier New" panose="02070309020205020404" pitchFamily="49" charset="0"/>
                  <a:cs typeface="Arial" panose="020B0604020202020204" pitchFamily="34" charset="0"/>
                </a:rPr>
                <a:t>FROM   employees worker JOIN employees manager</a:t>
              </a:r>
            </a:p>
            <a:p>
              <a:pPr eaLnBrk="1" hangingPunct="1">
                <a:lnSpc>
                  <a:spcPct val="120000"/>
                </a:lnSpc>
                <a:defRPr/>
              </a:pPr>
              <a:r>
                <a:rPr lang="en-US" altLang="en-US" sz="1600" b="1" dirty="0">
                  <a:solidFill>
                    <a:schemeClr val="tx1">
                      <a:lumMod val="75000"/>
                    </a:schemeClr>
                  </a:solidFill>
                  <a:latin typeface="Courier New" panose="02070309020205020404" pitchFamily="49" charset="0"/>
                  <a:cs typeface="Arial" panose="020B0604020202020204" pitchFamily="34" charset="0"/>
                </a:rPr>
                <a:t>ON </a:t>
              </a:r>
              <a:r>
                <a:rPr lang="en-US" altLang="en-US" sz="1600" b="1" dirty="0" err="1">
                  <a:solidFill>
                    <a:schemeClr val="tx1">
                      <a:lumMod val="75000"/>
                    </a:schemeClr>
                  </a:solidFill>
                  <a:latin typeface="Courier New" panose="02070309020205020404" pitchFamily="49" charset="0"/>
                  <a:cs typeface="Arial" panose="020B0604020202020204" pitchFamily="34" charset="0"/>
                </a:rPr>
                <a:t>worker.manager_id</a:t>
              </a:r>
              <a:r>
                <a:rPr lang="en-US" altLang="en-US" sz="1600" b="1" dirty="0">
                  <a:solidFill>
                    <a:schemeClr val="tx1">
                      <a:lumMod val="75000"/>
                    </a:schemeClr>
                  </a:solidFill>
                  <a:latin typeface="Courier New" panose="02070309020205020404" pitchFamily="49" charset="0"/>
                  <a:cs typeface="Arial" panose="020B0604020202020204" pitchFamily="34" charset="0"/>
                </a:rPr>
                <a:t> = </a:t>
              </a:r>
              <a:r>
                <a:rPr lang="en-US" altLang="en-US" sz="1600" b="1" dirty="0" err="1">
                  <a:solidFill>
                    <a:schemeClr val="tx1">
                      <a:lumMod val="75000"/>
                    </a:schemeClr>
                  </a:solidFill>
                  <a:latin typeface="Courier New" panose="02070309020205020404" pitchFamily="49" charset="0"/>
                  <a:cs typeface="Arial" panose="020B0604020202020204" pitchFamily="34" charset="0"/>
                </a:rPr>
                <a:t>manager.employee_id</a:t>
              </a:r>
              <a:r>
                <a:rPr lang="en-US" altLang="en-US" sz="1600" b="1" dirty="0">
                  <a:solidFill>
                    <a:schemeClr val="tx1">
                      <a:lumMod val="75000"/>
                    </a:schemeClr>
                  </a:solidFill>
                  <a:latin typeface="Courier New" panose="02070309020205020404" pitchFamily="49" charset="0"/>
                  <a:cs typeface="Arial" panose="020B0604020202020204" pitchFamily="34" charset="0"/>
                </a:rPr>
                <a:t> </a:t>
              </a:r>
            </a:p>
            <a:p>
              <a:pPr eaLnBrk="1" hangingPunct="1">
                <a:lnSpc>
                  <a:spcPct val="120000"/>
                </a:lnSpc>
                <a:defRPr/>
              </a:pPr>
              <a:r>
                <a:rPr lang="en-US" altLang="en-US" sz="1600" b="1" dirty="0">
                  <a:solidFill>
                    <a:schemeClr val="tx1">
                      <a:lumMod val="75000"/>
                    </a:schemeClr>
                  </a:solidFill>
                  <a:latin typeface="Courier New" panose="02070309020205020404" pitchFamily="49" charset="0"/>
                  <a:cs typeface="Arial" panose="020B0604020202020204" pitchFamily="34" charset="0"/>
                </a:rPr>
                <a:t>ORDER BY </a:t>
              </a:r>
              <a:r>
                <a:rPr lang="en-US" altLang="en-US" sz="1600" b="1" dirty="0" err="1">
                  <a:solidFill>
                    <a:schemeClr val="tx1">
                      <a:lumMod val="75000"/>
                    </a:schemeClr>
                  </a:solidFill>
                  <a:latin typeface="Courier New" panose="02070309020205020404" pitchFamily="49" charset="0"/>
                  <a:cs typeface="Arial" panose="020B0604020202020204" pitchFamily="34" charset="0"/>
                </a:rPr>
                <a:t>worker.last_name</a:t>
              </a:r>
              <a:r>
                <a:rPr lang="en-US" altLang="en-US" sz="1600" b="1" dirty="0">
                  <a:solidFill>
                    <a:schemeClr val="tx1">
                      <a:lumMod val="75000"/>
                    </a:schemeClr>
                  </a:solidFill>
                  <a:latin typeface="Courier New" panose="02070309020205020404" pitchFamily="49" charset="0"/>
                  <a:cs typeface="Arial" panose="020B0604020202020204" pitchFamily="34" charset="0"/>
                </a:rPr>
                <a:t>;</a:t>
              </a:r>
            </a:p>
          </p:txBody>
        </p:sp>
        <p:sp>
          <p:nvSpPr>
            <p:cNvPr id="81926" name="Text Box 5"/>
            <p:cNvSpPr txBox="1">
              <a:spLocks noChangeArrowheads="1"/>
            </p:cNvSpPr>
            <p:nvPr/>
          </p:nvSpPr>
          <p:spPr bwMode="auto">
            <a:xfrm>
              <a:off x="2473325" y="5395914"/>
              <a:ext cx="366712" cy="395287"/>
            </a:xfrm>
            <a:prstGeom prst="rect">
              <a:avLst/>
            </a:prstGeom>
            <a:noFill/>
            <a:ln w="25400">
              <a:noFill/>
              <a:miter lim="800000"/>
              <a:headEnd type="none" w="sm" len="sm"/>
              <a:tailEnd type="none" w="med" len="lg"/>
            </a:ln>
          </p:spPr>
          <p:txBody>
            <a:bodyPr lIns="12700" tIns="12700" rIns="12700" bIns="12700">
              <a:spAutoFit/>
            </a:bodyPr>
            <a:lstStyle/>
            <a:p>
              <a:pPr defTabSz="822325">
                <a:buClr>
                  <a:srgbClr val="000000"/>
                </a:buClr>
              </a:pPr>
              <a:r>
                <a:rPr lang="en-US" altLang="en-US" sz="2400"/>
                <a:t>…</a:t>
              </a:r>
            </a:p>
          </p:txBody>
        </p:sp>
        <p:sp>
          <p:nvSpPr>
            <p:cNvPr id="81927" name="Rectangle 6"/>
            <p:cNvSpPr>
              <a:spLocks noChangeArrowheads="1"/>
            </p:cNvSpPr>
            <p:nvPr/>
          </p:nvSpPr>
          <p:spPr bwMode="gray">
            <a:xfrm>
              <a:off x="2447925" y="2366963"/>
              <a:ext cx="6096000" cy="304800"/>
            </a:xfrm>
            <a:prstGeom prst="rect">
              <a:avLst/>
            </a:prstGeom>
            <a:noFill/>
            <a:ln w="28575">
              <a:solidFill>
                <a:srgbClr val="FF0000"/>
              </a:solidFill>
              <a:miter lim="800000"/>
              <a:headEnd/>
              <a:tailEnd/>
            </a:ln>
          </p:spPr>
          <p:txBody>
            <a:bodyPr wrap="none" anchor="ctr"/>
            <a:lstStyle/>
            <a:p>
              <a:pPr eaLnBrk="1" hangingPunct="1"/>
              <a:endParaRPr lang="en-US" altLang="en-US"/>
            </a:p>
          </p:txBody>
        </p:sp>
        <p:pic>
          <p:nvPicPr>
            <p:cNvPr id="81928" name="Picture 8"/>
            <p:cNvPicPr>
              <a:picLocks noChangeAspect="1" noChangeArrowheads="1"/>
            </p:cNvPicPr>
            <p:nvPr/>
          </p:nvPicPr>
          <p:blipFill>
            <a:blip r:embed="rId3" cstate="print"/>
            <a:srcRect/>
            <a:stretch>
              <a:fillRect/>
            </a:stretch>
          </p:blipFill>
          <p:spPr bwMode="auto">
            <a:xfrm>
              <a:off x="2425700" y="3281363"/>
              <a:ext cx="3676650" cy="1905000"/>
            </a:xfrm>
            <a:prstGeom prst="rect">
              <a:avLst/>
            </a:prstGeom>
            <a:noFill/>
            <a:ln w="28575">
              <a:noFill/>
              <a:miter lim="800000"/>
              <a:headEnd type="none" w="sm" len="sm"/>
              <a:tailEnd type="none" w="sm" len="sm"/>
            </a:ln>
          </p:spPr>
        </p:pic>
      </p:grpSp>
      <p:sp>
        <p:nvSpPr>
          <p:cNvPr id="20" name="Rectangle 19"/>
          <p:cNvSpPr/>
          <p:nvPr/>
        </p:nvSpPr>
        <p:spPr bwMode="auto">
          <a:xfrm flipH="1">
            <a:off x="6932612" y="3692701"/>
            <a:ext cx="5109737" cy="2233498"/>
          </a:xfrm>
          <a:prstGeom prst="rect">
            <a:avLst/>
          </a:prstGeom>
          <a:gradFill flip="none" rotWithShape="1">
            <a:gsLst>
              <a:gs pos="0">
                <a:srgbClr val="DCE3E4"/>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21899" tIns="60949" rIns="121899" bIns="60949"/>
          <a:lstStyle/>
          <a:p>
            <a:pPr algn="ctr" defTabSz="304747">
              <a:spcBef>
                <a:spcPct val="20000"/>
              </a:spcBef>
              <a:buClr>
                <a:srgbClr val="FF0000"/>
              </a:buClr>
              <a:defRPr/>
            </a:pPr>
            <a:endParaRPr lang="en-US" dirty="0">
              <a:latin typeface="Arial" pitchFamily="34" charset="0"/>
            </a:endParaRPr>
          </a:p>
        </p:txBody>
      </p:sp>
      <p:grpSp>
        <p:nvGrpSpPr>
          <p:cNvPr id="21" name="Group 20"/>
          <p:cNvGrpSpPr/>
          <p:nvPr/>
        </p:nvGrpSpPr>
        <p:grpSpPr>
          <a:xfrm>
            <a:off x="8738945" y="4058069"/>
            <a:ext cx="1927466" cy="1502762"/>
            <a:chOff x="5178208" y="3946079"/>
            <a:chExt cx="641935" cy="500489"/>
          </a:xfrm>
          <a:noFill/>
          <a:effectLst/>
        </p:grpSpPr>
        <p:sp>
          <p:nvSpPr>
            <p:cNvPr id="22" name="Rounded Rectangle 21"/>
            <p:cNvSpPr/>
            <p:nvPr/>
          </p:nvSpPr>
          <p:spPr bwMode="auto">
            <a:xfrm>
              <a:off x="5178208" y="3946079"/>
              <a:ext cx="641935" cy="500489"/>
            </a:xfrm>
            <a:prstGeom prst="roundRect">
              <a:avLst>
                <a:gd name="adj" fmla="val 11032"/>
              </a:avLst>
            </a:prstGeom>
            <a:grpFill/>
            <a:ln w="762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grpSp>
          <p:nvGrpSpPr>
            <p:cNvPr id="23" name="Group 22"/>
            <p:cNvGrpSpPr/>
            <p:nvPr/>
          </p:nvGrpSpPr>
          <p:grpSpPr>
            <a:xfrm>
              <a:off x="5257800" y="4114800"/>
              <a:ext cx="457200" cy="323088"/>
              <a:chOff x="5257800" y="3962400"/>
              <a:chExt cx="457200" cy="475488"/>
            </a:xfrm>
            <a:grpFill/>
          </p:grpSpPr>
          <p:cxnSp>
            <p:nvCxnSpPr>
              <p:cNvPr id="27" name="Straight Connector 26"/>
              <p:cNvCxnSpPr/>
              <p:nvPr/>
            </p:nvCxnSpPr>
            <p:spPr bwMode="auto">
              <a:xfrm>
                <a:off x="5257800" y="3962400"/>
                <a:ext cx="0" cy="475488"/>
              </a:xfrm>
              <a:prstGeom prst="line">
                <a:avLst/>
              </a:prstGeom>
              <a:grpFill/>
              <a:ln w="76200" cap="flat" cmpd="sng" algn="ctr">
                <a:solidFill>
                  <a:schemeClr val="bg1"/>
                </a:solidFill>
                <a:prstDash val="solid"/>
                <a:round/>
                <a:headEnd type="none" w="sm" len="sm"/>
                <a:tailEnd type="none" w="sm" len="sm"/>
              </a:ln>
              <a:effectLst/>
            </p:spPr>
          </p:cxnSp>
          <p:cxnSp>
            <p:nvCxnSpPr>
              <p:cNvPr id="28" name="Straight Connector 27"/>
              <p:cNvCxnSpPr/>
              <p:nvPr/>
            </p:nvCxnSpPr>
            <p:spPr bwMode="auto">
              <a:xfrm>
                <a:off x="5410200" y="3962400"/>
                <a:ext cx="0" cy="475488"/>
              </a:xfrm>
              <a:prstGeom prst="line">
                <a:avLst/>
              </a:prstGeom>
              <a:grpFill/>
              <a:ln w="76200" cap="flat" cmpd="sng" algn="ctr">
                <a:solidFill>
                  <a:schemeClr val="bg1"/>
                </a:solidFill>
                <a:prstDash val="solid"/>
                <a:round/>
                <a:headEnd type="none" w="sm" len="sm"/>
                <a:tailEnd type="none" w="sm" len="sm"/>
              </a:ln>
              <a:effectLst/>
            </p:spPr>
          </p:cxnSp>
          <p:cxnSp>
            <p:nvCxnSpPr>
              <p:cNvPr id="29" name="Straight Connector 28"/>
              <p:cNvCxnSpPr/>
              <p:nvPr/>
            </p:nvCxnSpPr>
            <p:spPr bwMode="auto">
              <a:xfrm>
                <a:off x="5562600" y="3962400"/>
                <a:ext cx="0" cy="475488"/>
              </a:xfrm>
              <a:prstGeom prst="line">
                <a:avLst/>
              </a:prstGeom>
              <a:grpFill/>
              <a:ln w="76200" cap="flat" cmpd="sng" algn="ctr">
                <a:solidFill>
                  <a:schemeClr val="bg1"/>
                </a:solidFill>
                <a:prstDash val="solid"/>
                <a:round/>
                <a:headEnd type="none" w="sm" len="sm"/>
                <a:tailEnd type="none" w="sm" len="sm"/>
              </a:ln>
              <a:effectLst/>
            </p:spPr>
          </p:cxnSp>
          <p:cxnSp>
            <p:nvCxnSpPr>
              <p:cNvPr id="30" name="Straight Connector 29"/>
              <p:cNvCxnSpPr/>
              <p:nvPr/>
            </p:nvCxnSpPr>
            <p:spPr bwMode="auto">
              <a:xfrm>
                <a:off x="5715000" y="3962400"/>
                <a:ext cx="0" cy="475488"/>
              </a:xfrm>
              <a:prstGeom prst="line">
                <a:avLst/>
              </a:prstGeom>
              <a:grpFill/>
              <a:ln w="76200" cap="flat" cmpd="sng" algn="ctr">
                <a:solidFill>
                  <a:schemeClr val="bg1"/>
                </a:solidFill>
                <a:prstDash val="solid"/>
                <a:round/>
                <a:headEnd type="none" w="sm" len="sm"/>
                <a:tailEnd type="none" w="sm" len="sm"/>
              </a:ln>
              <a:effectLst/>
            </p:spPr>
          </p:cxnSp>
        </p:grpSp>
        <p:cxnSp>
          <p:nvCxnSpPr>
            <p:cNvPr id="24" name="Straight Connector 23"/>
            <p:cNvCxnSpPr/>
            <p:nvPr/>
          </p:nvCxnSpPr>
          <p:spPr bwMode="auto">
            <a:xfrm rot="5400000">
              <a:off x="5500103" y="3912235"/>
              <a:ext cx="0" cy="640080"/>
            </a:xfrm>
            <a:prstGeom prst="line">
              <a:avLst/>
            </a:prstGeom>
            <a:grpFill/>
            <a:ln w="76200" cap="flat" cmpd="sng" algn="ctr">
              <a:solidFill>
                <a:schemeClr val="bg1"/>
              </a:solidFill>
              <a:prstDash val="solid"/>
              <a:round/>
              <a:headEnd type="none" w="sm" len="sm"/>
              <a:tailEnd type="none" w="sm" len="sm"/>
            </a:ln>
            <a:effectLst/>
          </p:spPr>
        </p:cxnSp>
        <p:cxnSp>
          <p:nvCxnSpPr>
            <p:cNvPr id="25" name="Straight Connector 24"/>
            <p:cNvCxnSpPr/>
            <p:nvPr/>
          </p:nvCxnSpPr>
          <p:spPr bwMode="auto">
            <a:xfrm rot="5400000">
              <a:off x="5500103" y="4023360"/>
              <a:ext cx="0" cy="640080"/>
            </a:xfrm>
            <a:prstGeom prst="line">
              <a:avLst/>
            </a:prstGeom>
            <a:grpFill/>
            <a:ln w="76200" cap="flat" cmpd="sng" algn="ctr">
              <a:solidFill>
                <a:schemeClr val="bg1"/>
              </a:solidFill>
              <a:prstDash val="solid"/>
              <a:round/>
              <a:headEnd type="none" w="sm" len="sm"/>
              <a:tailEnd type="none" w="sm" len="sm"/>
            </a:ln>
            <a:effectLst/>
          </p:spPr>
        </p:cxnSp>
        <p:cxnSp>
          <p:nvCxnSpPr>
            <p:cNvPr id="26" name="Straight Connector 25"/>
            <p:cNvCxnSpPr/>
            <p:nvPr/>
          </p:nvCxnSpPr>
          <p:spPr bwMode="auto">
            <a:xfrm rot="5400000">
              <a:off x="5500103" y="3794760"/>
              <a:ext cx="0" cy="640080"/>
            </a:xfrm>
            <a:prstGeom prst="line">
              <a:avLst/>
            </a:prstGeom>
            <a:grpFill/>
            <a:ln w="76200" cap="flat" cmpd="sng" algn="ctr">
              <a:solidFill>
                <a:schemeClr val="bg1"/>
              </a:solidFill>
              <a:prstDash val="solid"/>
              <a:round/>
              <a:headEnd type="none" w="sm" len="sm"/>
              <a:tailEnd type="none" w="sm" len="sm"/>
            </a:ln>
            <a:effectLst/>
          </p:spPr>
        </p:cxnSp>
      </p:grpSp>
      <p:sp>
        <p:nvSpPr>
          <p:cNvPr id="31" name="Curved Left Arrow 30"/>
          <p:cNvSpPr/>
          <p:nvPr/>
        </p:nvSpPr>
        <p:spPr bwMode="auto">
          <a:xfrm>
            <a:off x="10899823" y="4365660"/>
            <a:ext cx="606496" cy="1008300"/>
          </a:xfrm>
          <a:prstGeom prst="curvedLeftArrow">
            <a:avLst>
              <a:gd name="adj1" fmla="val 37767"/>
              <a:gd name="adj2" fmla="val 65884"/>
              <a:gd name="adj3" fmla="val 29711"/>
            </a:avLst>
          </a:prstGeom>
          <a:solidFill>
            <a:schemeClr val="bg1"/>
          </a:soli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1800" b="0" i="0" u="none" strike="noStrike" cap="none" normalizeH="0" baseline="0" smtClean="0">
              <a:ln>
                <a:noFill/>
              </a:ln>
              <a:solidFill>
                <a:schemeClr val="tx1"/>
              </a:solidFill>
              <a:effectLst/>
              <a:latin typeface="Arial" pitchFamily="34" charset="0"/>
            </a:endParaRPr>
          </a:p>
        </p:txBody>
      </p:sp>
    </p:spTree>
  </p:cSld>
  <p:clrMapOvr>
    <a:masterClrMapping/>
  </p:clrMapOvr>
  <p:transition spd="slow"/>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3" name="Title 1"/>
          <p:cNvSpPr>
            <a:spLocks noGrp="1"/>
          </p:cNvSpPr>
          <p:nvPr>
            <p:ph type="title"/>
          </p:nvPr>
        </p:nvSpPr>
        <p:spPr/>
        <p:txBody>
          <a:bodyPr/>
          <a:lstStyle/>
          <a:p>
            <a:pPr eaLnBrk="1" hangingPunct="1"/>
            <a:r>
              <a:rPr lang="en-US" altLang="en-US" smtClean="0"/>
              <a:t>Cross Join</a:t>
            </a:r>
          </a:p>
        </p:txBody>
      </p:sp>
      <p:sp>
        <p:nvSpPr>
          <p:cNvPr id="83974" name="Content Placeholder 2"/>
          <p:cNvSpPr>
            <a:spLocks noGrp="1"/>
          </p:cNvSpPr>
          <p:nvPr>
            <p:ph idx="1"/>
          </p:nvPr>
        </p:nvSpPr>
        <p:spPr/>
        <p:txBody>
          <a:bodyPr/>
          <a:lstStyle/>
          <a:p>
            <a:pPr lvl="1" eaLnBrk="1" hangingPunct="1"/>
            <a:r>
              <a:rPr lang="en-US" altLang="en-US" smtClean="0"/>
              <a:t>A </a:t>
            </a:r>
            <a:r>
              <a:rPr lang="en-US" altLang="en-US" smtClean="0">
                <a:latin typeface="Courier New" pitchFamily="49" charset="0"/>
                <a:cs typeface="Courier New" pitchFamily="49" charset="0"/>
              </a:rPr>
              <a:t>CROSS</a:t>
            </a:r>
            <a:r>
              <a:rPr lang="en-US" altLang="en-US" smtClean="0"/>
              <a:t> </a:t>
            </a:r>
            <a:r>
              <a:rPr lang="en-US" altLang="en-US" smtClean="0">
                <a:latin typeface="Courier New" pitchFamily="49" charset="0"/>
                <a:cs typeface="Courier New" pitchFamily="49" charset="0"/>
              </a:rPr>
              <a:t>JOIN</a:t>
            </a:r>
            <a:r>
              <a:rPr lang="en-US" altLang="en-US" smtClean="0"/>
              <a:t> is a </a:t>
            </a:r>
            <a:r>
              <a:rPr lang="en-US" altLang="en-US" smtClean="0">
                <a:latin typeface="Courier New" pitchFamily="49" charset="0"/>
                <a:cs typeface="Courier New" pitchFamily="49" charset="0"/>
              </a:rPr>
              <a:t>JOIN</a:t>
            </a:r>
            <a:r>
              <a:rPr lang="en-US" altLang="en-US" smtClean="0"/>
              <a:t> operation that produces the Cartesian product of two tables.</a:t>
            </a:r>
          </a:p>
          <a:p>
            <a:pPr lvl="1" eaLnBrk="1" hangingPunct="1"/>
            <a:r>
              <a:rPr lang="en-US" altLang="en-US" smtClean="0"/>
              <a:t>Example:</a:t>
            </a:r>
          </a:p>
          <a:p>
            <a:pPr lvl="1" eaLnBrk="1" hangingPunct="1"/>
            <a:endParaRPr lang="en-US" altLang="en-US" smtClean="0"/>
          </a:p>
          <a:p>
            <a:pPr lvl="1" eaLnBrk="1" hangingPunct="1"/>
            <a:endParaRPr lang="en-US" altLang="en-US" smtClean="0"/>
          </a:p>
          <a:p>
            <a:pPr lvl="1" eaLnBrk="1" hangingPunct="1"/>
            <a:endParaRPr lang="en-US" altLang="en-US" smtClean="0"/>
          </a:p>
          <a:p>
            <a:pPr lvl="1" eaLnBrk="1" hangingPunct="1"/>
            <a:endParaRPr lang="en-US" altLang="en-US" smtClean="0"/>
          </a:p>
          <a:p>
            <a:pPr lvl="1" eaLnBrk="1" hangingPunct="1"/>
            <a:endParaRPr lang="en-US" altLang="en-US" smtClean="0"/>
          </a:p>
          <a:p>
            <a:pPr lvl="1" eaLnBrk="1" hangingPunct="1"/>
            <a:endParaRPr lang="en-US" altLang="en-US" smtClean="0"/>
          </a:p>
          <a:p>
            <a:pPr lvl="1" eaLnBrk="1" hangingPunct="1"/>
            <a:endParaRPr lang="en-US" altLang="en-US" smtClean="0"/>
          </a:p>
          <a:p>
            <a:pPr lvl="1" eaLnBrk="1" hangingPunct="1"/>
            <a:endParaRPr lang="en-US" altLang="en-US" smtClean="0"/>
          </a:p>
          <a:p>
            <a:pPr lvl="1" eaLnBrk="1" hangingPunct="1">
              <a:buFont typeface="Arial" charset="0"/>
              <a:buNone/>
            </a:pPr>
            <a:r>
              <a:rPr lang="en-US" altLang="en-US" smtClean="0"/>
              <a:t>      …</a:t>
            </a:r>
          </a:p>
        </p:txBody>
      </p:sp>
      <p:grpSp>
        <p:nvGrpSpPr>
          <p:cNvPr id="2" name="Group 1"/>
          <p:cNvGrpSpPr/>
          <p:nvPr/>
        </p:nvGrpSpPr>
        <p:grpSpPr>
          <a:xfrm>
            <a:off x="2436812" y="2475132"/>
            <a:ext cx="7315200" cy="3163668"/>
            <a:chOff x="2448101" y="2570382"/>
            <a:chExt cx="7315200" cy="3163668"/>
          </a:xfrm>
        </p:grpSpPr>
        <p:sp>
          <p:nvSpPr>
            <p:cNvPr id="7" name="Content Placeholder 2"/>
            <p:cNvSpPr txBox="1">
              <a:spLocks/>
            </p:cNvSpPr>
            <p:nvPr/>
          </p:nvSpPr>
          <p:spPr bwMode="gray">
            <a:xfrm>
              <a:off x="2448101" y="2570382"/>
              <a:ext cx="7315200" cy="630019"/>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nchor="ctr">
              <a:spAutoFit/>
            </a:bodyPr>
            <a:lstStyle/>
            <a:p>
              <a:pPr eaLnBrk="1" hangingPunct="1">
                <a:defRPr/>
              </a:pPr>
              <a:r>
                <a:rPr lang="en-US" altLang="en-US" sz="1600" b="1" dirty="0">
                  <a:solidFill>
                    <a:schemeClr val="tx1">
                      <a:lumMod val="75000"/>
                    </a:schemeClr>
                  </a:solidFill>
                  <a:latin typeface="Courier New" panose="02070309020205020404" pitchFamily="49" charset="0"/>
                  <a:cs typeface="Courier New" panose="02070309020205020404" pitchFamily="49" charset="0"/>
                </a:rPr>
                <a:t>SELECT </a:t>
              </a:r>
              <a:r>
                <a:rPr lang="en-US" altLang="en-US" sz="1600" b="1" dirty="0" err="1">
                  <a:solidFill>
                    <a:schemeClr val="tx1">
                      <a:lumMod val="75000"/>
                    </a:schemeClr>
                  </a:solidFill>
                  <a:latin typeface="Courier New" panose="02070309020205020404" pitchFamily="49" charset="0"/>
                  <a:cs typeface="Courier New" panose="02070309020205020404" pitchFamily="49" charset="0"/>
                </a:rPr>
                <a:t>department_name</a:t>
              </a:r>
              <a:r>
                <a:rPr lang="en-US" altLang="en-US" sz="1600" b="1" dirty="0">
                  <a:solidFill>
                    <a:schemeClr val="tx1">
                      <a:lumMod val="75000"/>
                    </a:schemeClr>
                  </a:solidFill>
                  <a:latin typeface="Courier New" panose="02070309020205020404" pitchFamily="49" charset="0"/>
                  <a:cs typeface="Courier New" panose="02070309020205020404" pitchFamily="49" charset="0"/>
                </a:rPr>
                <a:t>, city </a:t>
              </a:r>
            </a:p>
            <a:p>
              <a:pPr eaLnBrk="1" hangingPunct="1">
                <a:defRPr/>
              </a:pPr>
              <a:r>
                <a:rPr lang="en-US" altLang="en-US" sz="1600" b="1" dirty="0">
                  <a:solidFill>
                    <a:schemeClr val="tx1">
                      <a:lumMod val="75000"/>
                    </a:schemeClr>
                  </a:solidFill>
                  <a:latin typeface="Courier New" panose="02070309020205020404" pitchFamily="49" charset="0"/>
                  <a:cs typeface="Courier New" panose="02070309020205020404" pitchFamily="49" charset="0"/>
                </a:rPr>
                <a:t>FROM department CROSS JOIN location;</a:t>
              </a:r>
            </a:p>
          </p:txBody>
        </p:sp>
        <p:pic>
          <p:nvPicPr>
            <p:cNvPr id="83975" name="Picture 2"/>
            <p:cNvPicPr>
              <a:picLocks noChangeAspect="1" noChangeArrowheads="1"/>
            </p:cNvPicPr>
            <p:nvPr/>
          </p:nvPicPr>
          <p:blipFill>
            <a:blip r:embed="rId3" cstate="print"/>
            <a:srcRect/>
            <a:stretch>
              <a:fillRect/>
            </a:stretch>
          </p:blipFill>
          <p:spPr bwMode="auto">
            <a:xfrm>
              <a:off x="2589213" y="3581400"/>
              <a:ext cx="3057525" cy="2152650"/>
            </a:xfrm>
            <a:prstGeom prst="rect">
              <a:avLst/>
            </a:prstGeom>
            <a:noFill/>
            <a:ln w="28575">
              <a:noFill/>
              <a:miter lim="800000"/>
              <a:headEnd type="none" w="sm" len="sm"/>
              <a:tailEnd type="none" w="sm" len="sm"/>
            </a:ln>
          </p:spPr>
        </p:pic>
        <p:sp>
          <p:nvSpPr>
            <p:cNvPr id="83976" name="Rectangle 5"/>
            <p:cNvSpPr>
              <a:spLocks noChangeArrowheads="1"/>
            </p:cNvSpPr>
            <p:nvPr/>
          </p:nvSpPr>
          <p:spPr bwMode="auto">
            <a:xfrm>
              <a:off x="4446587" y="2927350"/>
              <a:ext cx="1371600" cy="228600"/>
            </a:xfrm>
            <a:prstGeom prst="rect">
              <a:avLst/>
            </a:prstGeom>
            <a:noFill/>
            <a:ln w="28575" algn="ctr">
              <a:solidFill>
                <a:srgbClr val="FF0000"/>
              </a:solidFill>
              <a:round/>
              <a:headEnd type="none" w="sm" len="sm"/>
              <a:tailEnd type="none" w="sm" len="sm"/>
            </a:ln>
          </p:spPr>
          <p:txBody>
            <a:bodyPr/>
            <a:lstStyle/>
            <a:p>
              <a:pPr defTabSz="228600"/>
              <a:endParaRPr lang="en-US" altLang="en-US"/>
            </a:p>
          </p:txBody>
        </p:sp>
      </p:gr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eaLnBrk="1" hangingPunct="1"/>
            <a:r>
              <a:rPr lang="en-US" altLang="en-US" smtClean="0"/>
              <a:t>Summary</a:t>
            </a:r>
          </a:p>
        </p:txBody>
      </p:sp>
      <p:sp>
        <p:nvSpPr>
          <p:cNvPr id="86019" name="Rectangle 3"/>
          <p:cNvSpPr>
            <a:spLocks noGrp="1" noChangeArrowheads="1"/>
          </p:cNvSpPr>
          <p:nvPr>
            <p:ph idx="1"/>
          </p:nvPr>
        </p:nvSpPr>
        <p:spPr>
          <a:xfrm>
            <a:off x="622138" y="1242484"/>
            <a:ext cx="10944549" cy="2872315"/>
          </a:xfrm>
        </p:spPr>
        <p:txBody>
          <a:bodyPr/>
          <a:lstStyle/>
          <a:p>
            <a:pPr eaLnBrk="1" hangingPunct="1"/>
            <a:r>
              <a:rPr lang="en-US" altLang="en-US" dirty="0" smtClean="0">
                <a:latin typeface="Arial" charset="0"/>
              </a:rPr>
              <a:t>In this appendix, you should have learned how to use:</a:t>
            </a:r>
          </a:p>
          <a:p>
            <a:pPr lvl="1" eaLnBrk="1" hangingPunct="1"/>
            <a:r>
              <a:rPr lang="en-US" altLang="en-US" dirty="0" smtClean="0"/>
              <a:t>The </a:t>
            </a:r>
            <a:r>
              <a:rPr lang="en-US" altLang="en-US" dirty="0" smtClean="0">
                <a:latin typeface="Courier New" pitchFamily="49" charset="0"/>
                <a:cs typeface="Courier New" pitchFamily="49" charset="0"/>
              </a:rPr>
              <a:t>SELECT</a:t>
            </a:r>
            <a:r>
              <a:rPr lang="en-US" altLang="en-US" dirty="0" smtClean="0"/>
              <a:t> statement to retrieve rows from one or more tables</a:t>
            </a:r>
          </a:p>
          <a:p>
            <a:pPr lvl="1" eaLnBrk="1" hangingPunct="1"/>
            <a:r>
              <a:rPr lang="en-US" altLang="en-US" dirty="0" err="1" smtClean="0"/>
              <a:t>DDL</a:t>
            </a:r>
            <a:r>
              <a:rPr lang="en-US" altLang="en-US" dirty="0" smtClean="0"/>
              <a:t> statements to alter the structure of objects</a:t>
            </a:r>
          </a:p>
          <a:p>
            <a:pPr lvl="1" eaLnBrk="1" hangingPunct="1"/>
            <a:r>
              <a:rPr lang="en-US" altLang="en-US" dirty="0" err="1" smtClean="0"/>
              <a:t>DML</a:t>
            </a:r>
            <a:r>
              <a:rPr lang="en-US" altLang="en-US" dirty="0" smtClean="0"/>
              <a:t> statements to manipulate data in the existing schema objects</a:t>
            </a:r>
          </a:p>
          <a:p>
            <a:pPr lvl="1" eaLnBrk="1" hangingPunct="1"/>
            <a:r>
              <a:rPr lang="en-US" altLang="en-US" dirty="0" smtClean="0"/>
              <a:t>Transaction control statements to manage the changes made by </a:t>
            </a:r>
            <a:r>
              <a:rPr lang="en-US" altLang="en-US" dirty="0" err="1" smtClean="0"/>
              <a:t>DML</a:t>
            </a:r>
            <a:r>
              <a:rPr lang="en-US" altLang="en-US" dirty="0" smtClean="0"/>
              <a:t> statements</a:t>
            </a:r>
          </a:p>
          <a:p>
            <a:pPr lvl="1" eaLnBrk="1" hangingPunct="1"/>
            <a:r>
              <a:rPr lang="en-US" altLang="en-US" dirty="0" smtClean="0"/>
              <a:t>Joins to display data from multiple tables</a:t>
            </a:r>
          </a:p>
        </p:txBody>
      </p:sp>
      <p:sp>
        <p:nvSpPr>
          <p:cNvPr id="6" name="Rectangle 5"/>
          <p:cNvSpPr/>
          <p:nvPr/>
        </p:nvSpPr>
        <p:spPr bwMode="auto">
          <a:xfrm>
            <a:off x="184103" y="4567768"/>
            <a:ext cx="10605971" cy="1223433"/>
          </a:xfrm>
          <a:prstGeom prst="rect">
            <a:avLst/>
          </a:prstGeom>
          <a:gradFill flip="none" rotWithShape="1">
            <a:gsLst>
              <a:gs pos="0">
                <a:srgbClr val="DCE3E4"/>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21899" tIns="60949" rIns="121899" bIns="60949"/>
          <a:lstStyle/>
          <a:p>
            <a:pPr algn="ctr" defTabSz="304747">
              <a:spcBef>
                <a:spcPct val="20000"/>
              </a:spcBef>
              <a:buClr>
                <a:srgbClr val="FF0000"/>
              </a:buClr>
              <a:defRPr/>
            </a:pPr>
            <a:endParaRPr lang="en-US" dirty="0">
              <a:latin typeface="Arial" pitchFamily="34" charset="0"/>
            </a:endParaRPr>
          </a:p>
        </p:txBody>
      </p:sp>
      <p:pic>
        <p:nvPicPr>
          <p:cNvPr id="7" name="Picture 6" descr="OU7_Tablet_Summary.png"/>
          <p:cNvPicPr>
            <a:picLocks noChangeAspect="1"/>
          </p:cNvPicPr>
          <p:nvPr/>
        </p:nvPicPr>
        <p:blipFill>
          <a:blip r:embed="rId3" cstate="print"/>
          <a:stretch>
            <a:fillRect/>
          </a:stretch>
        </p:blipFill>
        <p:spPr>
          <a:xfrm>
            <a:off x="9299448" y="4535424"/>
            <a:ext cx="2266950" cy="1714500"/>
          </a:xfrm>
          <a:prstGeom prst="rect">
            <a:avLst/>
          </a:prstGeom>
        </p:spPr>
      </p:pic>
    </p:spTree>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eaLnBrk="1" hangingPunct="1"/>
            <a:r>
              <a:rPr lang="en-US" altLang="en-US" smtClean="0">
                <a:latin typeface="Courier New" pitchFamily="49" charset="0"/>
                <a:cs typeface="Courier New" pitchFamily="49" charset="0"/>
              </a:rPr>
              <a:t>SELECT</a:t>
            </a:r>
            <a:r>
              <a:rPr lang="en-US" altLang="en-US" smtClean="0"/>
              <a:t> Statement</a:t>
            </a:r>
          </a:p>
        </p:txBody>
      </p:sp>
      <p:sp>
        <p:nvSpPr>
          <p:cNvPr id="12291" name="Content Placeholder 2"/>
          <p:cNvSpPr>
            <a:spLocks noGrp="1"/>
          </p:cNvSpPr>
          <p:nvPr>
            <p:ph idx="1"/>
          </p:nvPr>
        </p:nvSpPr>
        <p:spPr/>
        <p:txBody>
          <a:bodyPr/>
          <a:lstStyle/>
          <a:p>
            <a:pPr lvl="1" eaLnBrk="1" hangingPunct="1"/>
            <a:r>
              <a:rPr lang="en-US" altLang="en-US" smtClean="0"/>
              <a:t>Select all columns:</a:t>
            </a:r>
          </a:p>
          <a:p>
            <a:pPr lvl="1" eaLnBrk="1" hangingPunct="1"/>
            <a:endParaRPr lang="en-US" altLang="en-US" smtClean="0"/>
          </a:p>
          <a:p>
            <a:pPr lvl="1" eaLnBrk="1" hangingPunct="1"/>
            <a:endParaRPr lang="en-US" altLang="en-US" smtClean="0"/>
          </a:p>
          <a:p>
            <a:pPr lvl="1" eaLnBrk="1" hangingPunct="1"/>
            <a:endParaRPr lang="en-US" altLang="en-US" smtClean="0"/>
          </a:p>
          <a:p>
            <a:pPr lvl="1" eaLnBrk="1" hangingPunct="1">
              <a:buFont typeface="Arial" charset="0"/>
              <a:buNone/>
            </a:pPr>
            <a:endParaRPr lang="en-US" altLang="en-US" smtClean="0"/>
          </a:p>
          <a:p>
            <a:pPr lvl="1" eaLnBrk="1" hangingPunct="1">
              <a:buFont typeface="Arial" charset="0"/>
              <a:buNone/>
            </a:pPr>
            <a:endParaRPr lang="en-US" altLang="en-US" smtClean="0"/>
          </a:p>
          <a:p>
            <a:pPr lvl="1" eaLnBrk="1" hangingPunct="1"/>
            <a:endParaRPr lang="en-US" altLang="en-US" smtClean="0"/>
          </a:p>
          <a:p>
            <a:pPr lvl="1" eaLnBrk="1" hangingPunct="1"/>
            <a:r>
              <a:rPr lang="en-US" altLang="en-US" smtClean="0"/>
              <a:t>Select specific columns:</a:t>
            </a:r>
          </a:p>
          <a:p>
            <a:pPr lvl="1" eaLnBrk="1" hangingPunct="1"/>
            <a:endParaRPr lang="en-US" altLang="en-US" smtClean="0"/>
          </a:p>
          <a:p>
            <a:pPr lvl="1" eaLnBrk="1" hangingPunct="1"/>
            <a:endParaRPr lang="en-US" altLang="en-US" smtClean="0"/>
          </a:p>
          <a:p>
            <a:pPr lvl="1" eaLnBrk="1" hangingPunct="1"/>
            <a:endParaRPr lang="en-US" altLang="en-US" smtClean="0"/>
          </a:p>
          <a:p>
            <a:pPr lvl="1" eaLnBrk="1" hangingPunct="1">
              <a:buFont typeface="Arial" charset="0"/>
              <a:buNone/>
            </a:pPr>
            <a:r>
              <a:rPr lang="en-US" altLang="en-US" smtClean="0"/>
              <a:t>                                                                 …     </a:t>
            </a:r>
          </a:p>
          <a:p>
            <a:pPr lvl="1" eaLnBrk="1" hangingPunct="1">
              <a:buFont typeface="Arial" charset="0"/>
              <a:buNone/>
            </a:pPr>
            <a:endParaRPr lang="en-US" altLang="en-US" smtClean="0"/>
          </a:p>
        </p:txBody>
      </p:sp>
      <p:pic>
        <p:nvPicPr>
          <p:cNvPr id="12292" name="Picture 9"/>
          <p:cNvPicPr>
            <a:picLocks noChangeAspect="1" noChangeArrowheads="1"/>
          </p:cNvPicPr>
          <p:nvPr/>
        </p:nvPicPr>
        <p:blipFill>
          <a:blip r:embed="rId3" cstate="print"/>
          <a:srcRect/>
          <a:stretch>
            <a:fillRect/>
          </a:stretch>
        </p:blipFill>
        <p:spPr bwMode="auto">
          <a:xfrm>
            <a:off x="5713413" y="1581150"/>
            <a:ext cx="4422775" cy="1919288"/>
          </a:xfrm>
          <a:prstGeom prst="rect">
            <a:avLst/>
          </a:prstGeom>
          <a:noFill/>
          <a:ln w="28575">
            <a:noFill/>
            <a:miter lim="800000"/>
            <a:headEnd type="none" w="sm" len="sm"/>
            <a:tailEnd type="none" w="sm" len="sm"/>
          </a:ln>
        </p:spPr>
      </p:pic>
      <p:pic>
        <p:nvPicPr>
          <p:cNvPr id="12293" name="Picture 9"/>
          <p:cNvPicPr>
            <a:picLocks noChangeAspect="1" noChangeArrowheads="1"/>
          </p:cNvPicPr>
          <p:nvPr/>
        </p:nvPicPr>
        <p:blipFill>
          <a:blip r:embed="rId4" cstate="print"/>
          <a:srcRect/>
          <a:stretch>
            <a:fillRect/>
          </a:stretch>
        </p:blipFill>
        <p:spPr bwMode="auto">
          <a:xfrm>
            <a:off x="8040687" y="3638550"/>
            <a:ext cx="2095500" cy="2152650"/>
          </a:xfrm>
          <a:prstGeom prst="rect">
            <a:avLst/>
          </a:prstGeom>
          <a:noFill/>
          <a:ln w="28575">
            <a:noFill/>
            <a:miter lim="800000"/>
            <a:headEnd type="none" w="sm" len="sm"/>
            <a:tailEnd type="none" w="sm" len="sm"/>
          </a:ln>
        </p:spPr>
      </p:pic>
      <p:sp>
        <p:nvSpPr>
          <p:cNvPr id="10" name="Content Placeholder 2"/>
          <p:cNvSpPr txBox="1">
            <a:spLocks/>
          </p:cNvSpPr>
          <p:nvPr/>
        </p:nvSpPr>
        <p:spPr bwMode="gray">
          <a:xfrm>
            <a:off x="2513013" y="2732663"/>
            <a:ext cx="2826697" cy="696337"/>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nchor="ctr">
            <a:spAutoFit/>
          </a:bodyPr>
          <a:lstStyle/>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SELECT *</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FROM  </a:t>
            </a:r>
            <a:r>
              <a:rPr lang="en-US" altLang="en-US" b="1" dirty="0" err="1">
                <a:solidFill>
                  <a:schemeClr val="tx1">
                    <a:lumMod val="75000"/>
                  </a:schemeClr>
                </a:solidFill>
                <a:latin typeface="Courier New" panose="02070309020205020404" pitchFamily="49" charset="0"/>
                <a:cs typeface="Arial" panose="020B0604020202020204" pitchFamily="34" charset="0"/>
              </a:rPr>
              <a:t>job_history</a:t>
            </a:r>
            <a:r>
              <a:rPr lang="en-US" altLang="en-US" b="1" dirty="0">
                <a:solidFill>
                  <a:schemeClr val="tx1">
                    <a:lumMod val="75000"/>
                  </a:schemeClr>
                </a:solidFill>
                <a:latin typeface="Courier New" panose="02070309020205020404" pitchFamily="49" charset="0"/>
                <a:cs typeface="Arial" panose="020B0604020202020204" pitchFamily="34" charset="0"/>
              </a:rPr>
              <a:t>;</a:t>
            </a:r>
          </a:p>
        </p:txBody>
      </p:sp>
      <p:sp>
        <p:nvSpPr>
          <p:cNvPr id="12297" name="Rectangle 7"/>
          <p:cNvSpPr>
            <a:spLocks noChangeArrowheads="1"/>
          </p:cNvSpPr>
          <p:nvPr/>
        </p:nvSpPr>
        <p:spPr bwMode="auto">
          <a:xfrm>
            <a:off x="3454400" y="2846962"/>
            <a:ext cx="381000" cy="228600"/>
          </a:xfrm>
          <a:prstGeom prst="rect">
            <a:avLst/>
          </a:prstGeom>
          <a:noFill/>
          <a:ln w="28575" algn="ctr">
            <a:solidFill>
              <a:srgbClr val="FF0000"/>
            </a:solidFill>
            <a:round/>
            <a:headEnd type="none" w="sm" len="sm"/>
            <a:tailEnd type="none" w="sm" len="sm"/>
          </a:ln>
        </p:spPr>
        <p:txBody>
          <a:bodyPr/>
          <a:lstStyle/>
          <a:p>
            <a:pPr defTabSz="228600"/>
            <a:endParaRPr lang="en-US"/>
          </a:p>
        </p:txBody>
      </p:sp>
      <p:sp>
        <p:nvSpPr>
          <p:cNvPr id="11" name="Content Placeholder 2"/>
          <p:cNvSpPr txBox="1">
            <a:spLocks/>
          </p:cNvSpPr>
          <p:nvPr/>
        </p:nvSpPr>
        <p:spPr bwMode="gray">
          <a:xfrm>
            <a:off x="2513013" y="4990616"/>
            <a:ext cx="3886200" cy="696337"/>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nchor="ctr">
            <a:spAutoFit/>
          </a:bodyPr>
          <a:lstStyle/>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SELECT </a:t>
            </a:r>
            <a:r>
              <a:rPr lang="en-US" altLang="en-US" b="1" dirty="0" err="1">
                <a:solidFill>
                  <a:schemeClr val="tx1">
                    <a:lumMod val="75000"/>
                  </a:schemeClr>
                </a:solidFill>
                <a:latin typeface="Courier New" panose="02070309020205020404" pitchFamily="49" charset="0"/>
                <a:cs typeface="Arial" panose="020B0604020202020204" pitchFamily="34" charset="0"/>
              </a:rPr>
              <a:t>manager_id</a:t>
            </a:r>
            <a:r>
              <a:rPr lang="en-US" altLang="en-US" b="1" dirty="0">
                <a:solidFill>
                  <a:schemeClr val="tx1">
                    <a:lumMod val="75000"/>
                  </a:schemeClr>
                </a:solidFill>
                <a:latin typeface="Courier New" panose="02070309020205020404" pitchFamily="49" charset="0"/>
                <a:cs typeface="Arial" panose="020B0604020202020204" pitchFamily="34" charset="0"/>
              </a:rPr>
              <a:t>, </a:t>
            </a:r>
            <a:r>
              <a:rPr lang="en-US" altLang="en-US" b="1" dirty="0" err="1">
                <a:solidFill>
                  <a:schemeClr val="tx1">
                    <a:lumMod val="75000"/>
                  </a:schemeClr>
                </a:solidFill>
                <a:latin typeface="Courier New" panose="02070309020205020404" pitchFamily="49" charset="0"/>
                <a:cs typeface="Arial" panose="020B0604020202020204" pitchFamily="34" charset="0"/>
              </a:rPr>
              <a:t>job_id</a:t>
            </a:r>
            <a:r>
              <a:rPr lang="en-US" altLang="en-US" b="1" dirty="0">
                <a:solidFill>
                  <a:schemeClr val="tx1">
                    <a:lumMod val="75000"/>
                  </a:schemeClr>
                </a:solidFill>
                <a:latin typeface="Courier New" panose="02070309020205020404" pitchFamily="49" charset="0"/>
                <a:cs typeface="Arial" panose="020B0604020202020204" pitchFamily="34" charset="0"/>
              </a:rPr>
              <a:t> </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FROM  employees;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US" altLang="en-US" smtClean="0">
                <a:latin typeface="Courier New" pitchFamily="49" charset="0"/>
                <a:cs typeface="Courier New" pitchFamily="49" charset="0"/>
              </a:rPr>
              <a:t>WHERE</a:t>
            </a:r>
            <a:r>
              <a:rPr lang="en-US" altLang="en-US" smtClean="0"/>
              <a:t> Clause</a:t>
            </a:r>
          </a:p>
        </p:txBody>
      </p:sp>
      <p:sp>
        <p:nvSpPr>
          <p:cNvPr id="14339" name="Content Placeholder 2"/>
          <p:cNvSpPr>
            <a:spLocks noGrp="1"/>
          </p:cNvSpPr>
          <p:nvPr>
            <p:ph idx="1"/>
          </p:nvPr>
        </p:nvSpPr>
        <p:spPr/>
        <p:txBody>
          <a:bodyPr/>
          <a:lstStyle/>
          <a:p>
            <a:pPr lvl="1" eaLnBrk="1" hangingPunct="1"/>
            <a:r>
              <a:rPr lang="en-US" altLang="en-US" smtClean="0"/>
              <a:t>Use the optional </a:t>
            </a:r>
            <a:r>
              <a:rPr lang="en-US" altLang="en-US" smtClean="0">
                <a:latin typeface="Courier New" pitchFamily="49" charset="0"/>
                <a:cs typeface="Courier New" pitchFamily="49" charset="0"/>
              </a:rPr>
              <a:t>WHERE</a:t>
            </a:r>
            <a:r>
              <a:rPr lang="en-US" altLang="en-US" smtClean="0"/>
              <a:t> clause to:</a:t>
            </a:r>
          </a:p>
          <a:p>
            <a:pPr lvl="2" eaLnBrk="1" hangingPunct="1"/>
            <a:r>
              <a:rPr lang="en-US" altLang="en-US" smtClean="0"/>
              <a:t>Filter rows in a query</a:t>
            </a:r>
          </a:p>
          <a:p>
            <a:pPr lvl="2" eaLnBrk="1" hangingPunct="1"/>
            <a:r>
              <a:rPr lang="en-US" altLang="en-US" smtClean="0"/>
              <a:t>Produce a subset of rows</a:t>
            </a:r>
          </a:p>
          <a:p>
            <a:pPr lvl="1" eaLnBrk="1" hangingPunct="1"/>
            <a:r>
              <a:rPr lang="en-US" altLang="en-US" smtClean="0"/>
              <a:t>Syntax:</a:t>
            </a:r>
          </a:p>
          <a:p>
            <a:pPr lvl="1" eaLnBrk="1" hangingPunct="1"/>
            <a:endParaRPr lang="en-US" altLang="en-US" smtClean="0"/>
          </a:p>
          <a:p>
            <a:pPr lvl="1" eaLnBrk="1" hangingPunct="1"/>
            <a:endParaRPr lang="en-US" altLang="en-US" smtClean="0"/>
          </a:p>
          <a:p>
            <a:pPr lvl="1" eaLnBrk="1" hangingPunct="1"/>
            <a:endParaRPr lang="en-US" altLang="en-US" smtClean="0"/>
          </a:p>
          <a:p>
            <a:pPr lvl="1" eaLnBrk="1" hangingPunct="1"/>
            <a:r>
              <a:rPr lang="en-US" altLang="en-US" smtClean="0"/>
              <a:t>Example:</a:t>
            </a:r>
          </a:p>
          <a:p>
            <a:pPr lvl="1" eaLnBrk="1" hangingPunct="1"/>
            <a:endParaRPr lang="en-US" altLang="en-US" smtClean="0"/>
          </a:p>
          <a:p>
            <a:pPr lvl="1" eaLnBrk="1" hangingPunct="1"/>
            <a:endParaRPr lang="en-US" altLang="en-US" smtClean="0"/>
          </a:p>
          <a:p>
            <a:pPr lvl="1" eaLnBrk="1" hangingPunct="1">
              <a:buFont typeface="Arial" charset="0"/>
              <a:buNone/>
            </a:pPr>
            <a:endParaRPr lang="en-US" altLang="en-US" smtClean="0"/>
          </a:p>
          <a:p>
            <a:pPr lvl="1" eaLnBrk="1" hangingPunct="1"/>
            <a:endParaRPr lang="en-US" altLang="en-US" smtClean="0"/>
          </a:p>
        </p:txBody>
      </p:sp>
      <p:sp>
        <p:nvSpPr>
          <p:cNvPr id="7" name="Content Placeholder 2"/>
          <p:cNvSpPr txBox="1">
            <a:spLocks/>
          </p:cNvSpPr>
          <p:nvPr/>
        </p:nvSpPr>
        <p:spPr bwMode="gray">
          <a:xfrm>
            <a:off x="3249520" y="4642931"/>
            <a:ext cx="5689785" cy="696337"/>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nchor="ctr">
            <a:spAutoFit/>
          </a:bodyPr>
          <a:lstStyle/>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SELECT </a:t>
            </a:r>
            <a:r>
              <a:rPr lang="en-US" altLang="en-US" b="1" dirty="0" err="1">
                <a:solidFill>
                  <a:schemeClr val="tx1">
                    <a:lumMod val="75000"/>
                  </a:schemeClr>
                </a:solidFill>
                <a:latin typeface="Courier New" panose="02070309020205020404" pitchFamily="49" charset="0"/>
                <a:cs typeface="Arial" panose="020B0604020202020204" pitchFamily="34" charset="0"/>
              </a:rPr>
              <a:t>location_id</a:t>
            </a:r>
            <a:r>
              <a:rPr lang="en-US" altLang="en-US" b="1" dirty="0">
                <a:solidFill>
                  <a:schemeClr val="tx1">
                    <a:lumMod val="75000"/>
                  </a:schemeClr>
                </a:solidFill>
                <a:latin typeface="Courier New" panose="02070309020205020404" pitchFamily="49" charset="0"/>
                <a:cs typeface="Arial" panose="020B0604020202020204" pitchFamily="34" charset="0"/>
              </a:rPr>
              <a:t> from departments </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WHERE </a:t>
            </a:r>
            <a:r>
              <a:rPr lang="en-US" altLang="en-US" b="1" dirty="0" err="1">
                <a:solidFill>
                  <a:schemeClr val="tx1">
                    <a:lumMod val="75000"/>
                  </a:schemeClr>
                </a:solidFill>
                <a:latin typeface="Courier New" panose="02070309020205020404" pitchFamily="49" charset="0"/>
                <a:cs typeface="Arial" panose="020B0604020202020204" pitchFamily="34" charset="0"/>
              </a:rPr>
              <a:t>department_name</a:t>
            </a:r>
            <a:r>
              <a:rPr lang="en-US" altLang="en-US" b="1" dirty="0">
                <a:solidFill>
                  <a:schemeClr val="tx1">
                    <a:lumMod val="75000"/>
                  </a:schemeClr>
                </a:solidFill>
                <a:latin typeface="Courier New" panose="02070309020205020404" pitchFamily="49" charset="0"/>
                <a:cs typeface="Arial" panose="020B0604020202020204" pitchFamily="34" charset="0"/>
              </a:rPr>
              <a:t> = 'Marketing';</a:t>
            </a:r>
          </a:p>
        </p:txBody>
      </p:sp>
      <p:sp>
        <p:nvSpPr>
          <p:cNvPr id="8" name="Content Placeholder 2"/>
          <p:cNvSpPr txBox="1">
            <a:spLocks/>
          </p:cNvSpPr>
          <p:nvPr/>
        </p:nvSpPr>
        <p:spPr bwMode="gray">
          <a:xfrm>
            <a:off x="3508146" y="2943272"/>
            <a:ext cx="5172532" cy="696337"/>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nchor="ctr">
            <a:spAutoFit/>
          </a:bodyPr>
          <a:lstStyle/>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SELECT * FROM	  </a:t>
            </a:r>
            <a:r>
              <a:rPr lang="en-US" altLang="en-US" b="1" i="1" dirty="0">
                <a:solidFill>
                  <a:schemeClr val="tx1">
                    <a:lumMod val="75000"/>
                  </a:schemeClr>
                </a:solidFill>
                <a:latin typeface="Courier New" panose="02070309020205020404" pitchFamily="49" charset="0"/>
                <a:cs typeface="Arial" panose="020B0604020202020204" pitchFamily="34" charset="0"/>
              </a:rPr>
              <a:t>table</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[WHERE   </a:t>
            </a:r>
            <a:r>
              <a:rPr lang="en-US" altLang="en-US" b="1" i="1" dirty="0">
                <a:solidFill>
                  <a:schemeClr val="tx1">
                    <a:lumMod val="75000"/>
                  </a:schemeClr>
                </a:solidFill>
                <a:latin typeface="Courier New" panose="02070309020205020404" pitchFamily="49" charset="0"/>
                <a:cs typeface="Arial" panose="020B0604020202020204" pitchFamily="34" charset="0"/>
              </a:rPr>
              <a:t>condition</a:t>
            </a:r>
            <a:r>
              <a:rPr lang="en-US" altLang="en-US" b="1" dirty="0">
                <a:solidFill>
                  <a:schemeClr val="tx1">
                    <a:lumMod val="75000"/>
                  </a:schemeClr>
                </a:solidFill>
                <a:latin typeface="Courier New" panose="02070309020205020404" pitchFamily="49" charset="0"/>
                <a:cs typeface="Arial" panose="020B0604020202020204" pitchFamily="34" charset="0"/>
              </a:rPr>
              <a:t>];</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altLang="en-US" smtClean="0">
                <a:latin typeface="Courier New" pitchFamily="49" charset="0"/>
                <a:cs typeface="Courier New" pitchFamily="49" charset="0"/>
              </a:rPr>
              <a:t>ORDER</a:t>
            </a:r>
            <a:r>
              <a:rPr lang="en-US" altLang="en-US" smtClean="0">
                <a:cs typeface="Courier New" pitchFamily="49" charset="0"/>
              </a:rPr>
              <a:t> </a:t>
            </a:r>
            <a:r>
              <a:rPr lang="en-US" altLang="en-US" smtClean="0">
                <a:latin typeface="Courier New" pitchFamily="49" charset="0"/>
                <a:cs typeface="Courier New" pitchFamily="49" charset="0"/>
              </a:rPr>
              <a:t>BY</a:t>
            </a:r>
            <a:r>
              <a:rPr lang="en-US" altLang="en-US" smtClean="0"/>
              <a:t> Clause</a:t>
            </a:r>
          </a:p>
        </p:txBody>
      </p:sp>
      <p:sp>
        <p:nvSpPr>
          <p:cNvPr id="16387" name="Content Placeholder 2"/>
          <p:cNvSpPr>
            <a:spLocks noGrp="1"/>
          </p:cNvSpPr>
          <p:nvPr>
            <p:ph idx="1"/>
          </p:nvPr>
        </p:nvSpPr>
        <p:spPr/>
        <p:txBody>
          <a:bodyPr/>
          <a:lstStyle/>
          <a:p>
            <a:pPr lvl="1" eaLnBrk="1" hangingPunct="1"/>
            <a:r>
              <a:rPr lang="en-US" altLang="en-US" smtClean="0"/>
              <a:t>Use the optional </a:t>
            </a:r>
            <a:r>
              <a:rPr lang="en-US" altLang="en-US" smtClean="0">
                <a:latin typeface="Courier New" pitchFamily="49" charset="0"/>
                <a:cs typeface="Courier New" pitchFamily="49" charset="0"/>
              </a:rPr>
              <a:t>ORDER</a:t>
            </a:r>
            <a:r>
              <a:rPr lang="en-US" altLang="en-US" smtClean="0"/>
              <a:t> </a:t>
            </a:r>
            <a:r>
              <a:rPr lang="en-US" altLang="en-US" smtClean="0">
                <a:latin typeface="Courier New" pitchFamily="49" charset="0"/>
                <a:cs typeface="Courier New" pitchFamily="49" charset="0"/>
              </a:rPr>
              <a:t>BY</a:t>
            </a:r>
            <a:r>
              <a:rPr lang="en-US" altLang="en-US" smtClean="0">
                <a:cs typeface="Courier New" pitchFamily="49" charset="0"/>
              </a:rPr>
              <a:t> </a:t>
            </a:r>
            <a:r>
              <a:rPr lang="en-US" altLang="en-US" smtClean="0"/>
              <a:t>clause to specify the row order.</a:t>
            </a:r>
          </a:p>
          <a:p>
            <a:pPr lvl="1" eaLnBrk="1" hangingPunct="1"/>
            <a:r>
              <a:rPr lang="en-US" altLang="en-US" smtClean="0"/>
              <a:t>Syntax:</a:t>
            </a:r>
          </a:p>
          <a:p>
            <a:pPr lvl="1" eaLnBrk="1" hangingPunct="1"/>
            <a:endParaRPr lang="en-US" altLang="en-US" smtClean="0"/>
          </a:p>
          <a:p>
            <a:pPr lvl="1" eaLnBrk="1" hangingPunct="1"/>
            <a:endParaRPr lang="en-US" altLang="en-US" smtClean="0"/>
          </a:p>
          <a:p>
            <a:pPr lvl="1" eaLnBrk="1" hangingPunct="1">
              <a:buFont typeface="Arial" charset="0"/>
              <a:buNone/>
            </a:pPr>
            <a:endParaRPr lang="en-US" altLang="en-US" smtClean="0"/>
          </a:p>
          <a:p>
            <a:pPr lvl="1" eaLnBrk="1" hangingPunct="1"/>
            <a:r>
              <a:rPr lang="en-US" altLang="en-US" smtClean="0"/>
              <a:t>Example:</a:t>
            </a:r>
          </a:p>
        </p:txBody>
      </p:sp>
      <p:sp>
        <p:nvSpPr>
          <p:cNvPr id="6" name="Content Placeholder 2"/>
          <p:cNvSpPr txBox="1">
            <a:spLocks/>
          </p:cNvSpPr>
          <p:nvPr/>
        </p:nvSpPr>
        <p:spPr bwMode="gray">
          <a:xfrm>
            <a:off x="2209448" y="2118945"/>
            <a:ext cx="7769928" cy="994767"/>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nchor="ctr">
            <a:spAutoFit/>
          </a:bodyPr>
          <a:lstStyle/>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SELECT * FROM	  </a:t>
            </a:r>
            <a:r>
              <a:rPr lang="en-US" altLang="en-US" b="1" i="1" dirty="0">
                <a:solidFill>
                  <a:schemeClr val="tx1">
                    <a:lumMod val="75000"/>
                  </a:schemeClr>
                </a:solidFill>
                <a:latin typeface="Courier New" panose="02070309020205020404" pitchFamily="49" charset="0"/>
                <a:cs typeface="Arial" panose="020B0604020202020204" pitchFamily="34" charset="0"/>
              </a:rPr>
              <a:t>table</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[WHERE	</a:t>
            </a:r>
            <a:r>
              <a:rPr lang="en-US" altLang="en-US" b="1" i="1" dirty="0">
                <a:solidFill>
                  <a:schemeClr val="tx1">
                    <a:lumMod val="75000"/>
                  </a:schemeClr>
                </a:solidFill>
                <a:latin typeface="Courier New" panose="02070309020205020404" pitchFamily="49" charset="0"/>
                <a:cs typeface="Arial" panose="020B0604020202020204" pitchFamily="34" charset="0"/>
              </a:rPr>
              <a:t>condition</a:t>
            </a:r>
            <a:r>
              <a:rPr lang="en-US" altLang="en-US" b="1" dirty="0">
                <a:solidFill>
                  <a:schemeClr val="tx1">
                    <a:lumMod val="75000"/>
                  </a:schemeClr>
                </a:solidFill>
                <a:latin typeface="Courier New" panose="02070309020205020404" pitchFamily="49" charset="0"/>
                <a:cs typeface="Arial" panose="020B0604020202020204" pitchFamily="34" charset="0"/>
              </a:rPr>
              <a:t>]</a:t>
            </a:r>
          </a:p>
          <a:p>
            <a:pPr eaLnBrk="1" hangingPunct="1">
              <a:defRPr/>
            </a:pPr>
            <a:r>
              <a:rPr lang="en-US" altLang="en-US" b="1" dirty="0">
                <a:solidFill>
                  <a:schemeClr val="tx1">
                    <a:lumMod val="75000"/>
                  </a:schemeClr>
                </a:solidFill>
                <a:latin typeface="Courier New" panose="02070309020205020404" pitchFamily="49" charset="0"/>
                <a:cs typeface="Courier New" panose="02070309020205020404" pitchFamily="49" charset="0"/>
              </a:rPr>
              <a:t>[ORDER BY {&lt;column&gt;|&lt;position&gt; } [ASC|DESC] [, ...] ];</a:t>
            </a:r>
          </a:p>
        </p:txBody>
      </p:sp>
      <p:sp>
        <p:nvSpPr>
          <p:cNvPr id="7" name="Content Placeholder 2"/>
          <p:cNvSpPr txBox="1">
            <a:spLocks/>
          </p:cNvSpPr>
          <p:nvPr/>
        </p:nvSpPr>
        <p:spPr bwMode="gray">
          <a:xfrm>
            <a:off x="2209448" y="4110633"/>
            <a:ext cx="7769928" cy="994767"/>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nchor="ctr">
            <a:spAutoFit/>
          </a:bodyPr>
          <a:lstStyle/>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SELECT </a:t>
            </a:r>
            <a:r>
              <a:rPr lang="en-US" altLang="en-US" b="1" dirty="0" err="1">
                <a:solidFill>
                  <a:schemeClr val="tx1">
                    <a:lumMod val="75000"/>
                  </a:schemeClr>
                </a:solidFill>
                <a:latin typeface="Courier New" panose="02070309020205020404" pitchFamily="49" charset="0"/>
                <a:cs typeface="Arial" panose="020B0604020202020204" pitchFamily="34" charset="0"/>
              </a:rPr>
              <a:t>last_name</a:t>
            </a:r>
            <a:r>
              <a:rPr lang="en-US" altLang="en-US" b="1" dirty="0">
                <a:solidFill>
                  <a:schemeClr val="tx1">
                    <a:lumMod val="75000"/>
                  </a:schemeClr>
                </a:solidFill>
                <a:latin typeface="Courier New" panose="02070309020205020404" pitchFamily="49" charset="0"/>
                <a:cs typeface="Arial" panose="020B0604020202020204" pitchFamily="34" charset="0"/>
              </a:rPr>
              <a:t>, </a:t>
            </a:r>
            <a:r>
              <a:rPr lang="en-US" altLang="en-US" b="1" dirty="0" err="1">
                <a:solidFill>
                  <a:schemeClr val="tx1">
                    <a:lumMod val="75000"/>
                  </a:schemeClr>
                </a:solidFill>
                <a:latin typeface="Courier New" panose="02070309020205020404" pitchFamily="49" charset="0"/>
                <a:cs typeface="Arial" panose="020B0604020202020204" pitchFamily="34" charset="0"/>
              </a:rPr>
              <a:t>department_id</a:t>
            </a:r>
            <a:r>
              <a:rPr lang="en-US" altLang="en-US" b="1" dirty="0">
                <a:solidFill>
                  <a:schemeClr val="tx1">
                    <a:lumMod val="75000"/>
                  </a:schemeClr>
                </a:solidFill>
                <a:latin typeface="Courier New" panose="02070309020205020404" pitchFamily="49" charset="0"/>
                <a:cs typeface="Arial" panose="020B0604020202020204" pitchFamily="34" charset="0"/>
              </a:rPr>
              <a:t>, salary</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FROM employees</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ORDER BY </a:t>
            </a:r>
            <a:r>
              <a:rPr lang="en-US" altLang="en-US" b="1" dirty="0" err="1">
                <a:solidFill>
                  <a:schemeClr val="tx1">
                    <a:lumMod val="75000"/>
                  </a:schemeClr>
                </a:solidFill>
                <a:latin typeface="Courier New" panose="02070309020205020404" pitchFamily="49" charset="0"/>
                <a:cs typeface="Arial" panose="020B0604020202020204" pitchFamily="34" charset="0"/>
              </a:rPr>
              <a:t>department_id</a:t>
            </a:r>
            <a:r>
              <a:rPr lang="en-US" altLang="en-US" b="1" dirty="0">
                <a:solidFill>
                  <a:schemeClr val="tx1">
                    <a:lumMod val="75000"/>
                  </a:schemeClr>
                </a:solidFill>
                <a:latin typeface="Courier New" panose="02070309020205020404" pitchFamily="49" charset="0"/>
                <a:cs typeface="Arial" panose="020B0604020202020204" pitchFamily="34" charset="0"/>
              </a:rPr>
              <a:t> ASC, salary DESC;</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eaLnBrk="1" hangingPunct="1">
              <a:defRPr/>
            </a:pPr>
            <a:r>
              <a:rPr lang="en-US" smtClean="0">
                <a:latin typeface="Courier New" pitchFamily="49" charset="0"/>
                <a:cs typeface="Courier New" pitchFamily="49" charset="0"/>
              </a:rPr>
              <a:t>GROUP</a:t>
            </a:r>
            <a:r>
              <a:rPr lang="en-US" smtClean="0">
                <a:cs typeface="Courier New" pitchFamily="49" charset="0"/>
              </a:rPr>
              <a:t> </a:t>
            </a:r>
            <a:r>
              <a:rPr lang="en-US" smtClean="0">
                <a:latin typeface="Courier New" pitchFamily="49" charset="0"/>
                <a:cs typeface="Courier New" pitchFamily="49" charset="0"/>
              </a:rPr>
              <a:t>BY</a:t>
            </a:r>
            <a:r>
              <a:rPr lang="en-US" smtClean="0">
                <a:latin typeface="+mn-lt"/>
                <a:cs typeface="Courier New" pitchFamily="49" charset="0"/>
              </a:rPr>
              <a:t> </a:t>
            </a:r>
            <a:r>
              <a:rPr lang="en-US" smtClean="0"/>
              <a:t>Clause</a:t>
            </a:r>
            <a:endParaRPr lang="en-US" dirty="0" smtClean="0"/>
          </a:p>
        </p:txBody>
      </p:sp>
      <p:sp>
        <p:nvSpPr>
          <p:cNvPr id="18435" name="Content Placeholder 2"/>
          <p:cNvSpPr>
            <a:spLocks noGrp="1"/>
          </p:cNvSpPr>
          <p:nvPr>
            <p:ph idx="1"/>
          </p:nvPr>
        </p:nvSpPr>
        <p:spPr/>
        <p:txBody>
          <a:bodyPr/>
          <a:lstStyle/>
          <a:p>
            <a:pPr lvl="1" eaLnBrk="1" hangingPunct="1"/>
            <a:r>
              <a:rPr lang="en-US" altLang="en-US" smtClean="0"/>
              <a:t>Use the optional </a:t>
            </a:r>
            <a:r>
              <a:rPr lang="en-US" altLang="en-US" smtClean="0">
                <a:latin typeface="Courier New" pitchFamily="49" charset="0"/>
                <a:cs typeface="Courier New" pitchFamily="49" charset="0"/>
              </a:rPr>
              <a:t>GROUP</a:t>
            </a:r>
            <a:r>
              <a:rPr lang="en-US" altLang="en-US" smtClean="0"/>
              <a:t> </a:t>
            </a:r>
            <a:r>
              <a:rPr lang="en-US" altLang="en-US" smtClean="0">
                <a:latin typeface="Courier New" pitchFamily="49" charset="0"/>
                <a:cs typeface="Courier New" pitchFamily="49" charset="0"/>
              </a:rPr>
              <a:t>BY</a:t>
            </a:r>
            <a:r>
              <a:rPr lang="en-US" altLang="en-US" smtClean="0">
                <a:cs typeface="Courier New" pitchFamily="49" charset="0"/>
              </a:rPr>
              <a:t> </a:t>
            </a:r>
            <a:r>
              <a:rPr lang="en-US" altLang="en-US" smtClean="0"/>
              <a:t>clause to group columns that have matching values into subsets.</a:t>
            </a:r>
          </a:p>
          <a:p>
            <a:pPr lvl="1" eaLnBrk="1" hangingPunct="1"/>
            <a:r>
              <a:rPr lang="en-US" altLang="en-US" smtClean="0"/>
              <a:t>Each group has no two rows having the same value for the grouping column or columns.</a:t>
            </a:r>
          </a:p>
          <a:p>
            <a:pPr lvl="1" eaLnBrk="1" hangingPunct="1"/>
            <a:r>
              <a:rPr lang="en-US" altLang="en-US" smtClean="0"/>
              <a:t>Syntax:</a:t>
            </a:r>
          </a:p>
          <a:p>
            <a:pPr lvl="1" eaLnBrk="1" hangingPunct="1"/>
            <a:endParaRPr lang="en-US" altLang="en-US" smtClean="0"/>
          </a:p>
          <a:p>
            <a:pPr lvl="1" eaLnBrk="1" hangingPunct="1"/>
            <a:endParaRPr lang="en-US" altLang="en-US" smtClean="0"/>
          </a:p>
          <a:p>
            <a:pPr lvl="1" eaLnBrk="1" hangingPunct="1"/>
            <a:endParaRPr lang="en-US" altLang="en-US" smtClean="0"/>
          </a:p>
          <a:p>
            <a:pPr lvl="1" eaLnBrk="1" hangingPunct="1">
              <a:buFont typeface="Arial" charset="0"/>
              <a:buNone/>
            </a:pPr>
            <a:endParaRPr lang="en-US" altLang="en-US" sz="1200"/>
          </a:p>
          <a:p>
            <a:pPr lvl="1" eaLnBrk="1" hangingPunct="1"/>
            <a:r>
              <a:rPr lang="en-US" altLang="en-US" smtClean="0"/>
              <a:t>Example:</a:t>
            </a:r>
          </a:p>
        </p:txBody>
      </p:sp>
      <p:sp>
        <p:nvSpPr>
          <p:cNvPr id="6" name="Content Placeholder 2"/>
          <p:cNvSpPr txBox="1">
            <a:spLocks/>
          </p:cNvSpPr>
          <p:nvPr/>
        </p:nvSpPr>
        <p:spPr bwMode="gray">
          <a:xfrm>
            <a:off x="2946962" y="2743200"/>
            <a:ext cx="6294901" cy="1591628"/>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nchor="ctr">
            <a:spAutoFit/>
          </a:bodyPr>
          <a:lstStyle/>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SELECT &lt;</a:t>
            </a:r>
            <a:r>
              <a:rPr lang="en-US" altLang="en-US" b="1" dirty="0">
                <a:solidFill>
                  <a:schemeClr val="tx1">
                    <a:lumMod val="75000"/>
                  </a:schemeClr>
                </a:solidFill>
                <a:latin typeface="Courier New" panose="02070309020205020404" pitchFamily="49" charset="0"/>
                <a:cs typeface="Courier New" panose="02070309020205020404" pitchFamily="49" charset="0"/>
              </a:rPr>
              <a:t>column1, column2, ... </a:t>
            </a:r>
            <a:r>
              <a:rPr lang="en-US" altLang="en-US" b="1" dirty="0" err="1">
                <a:solidFill>
                  <a:schemeClr val="tx1">
                    <a:lumMod val="75000"/>
                  </a:schemeClr>
                </a:solidFill>
                <a:latin typeface="Courier New" panose="02070309020205020404" pitchFamily="49" charset="0"/>
                <a:cs typeface="Courier New" panose="02070309020205020404" pitchFamily="49" charset="0"/>
              </a:rPr>
              <a:t>column_n</a:t>
            </a:r>
            <a:r>
              <a:rPr lang="en-US" altLang="en-US" b="1" dirty="0">
                <a:solidFill>
                  <a:schemeClr val="tx1">
                    <a:lumMod val="75000"/>
                  </a:schemeClr>
                </a:solidFill>
                <a:latin typeface="Courier New" panose="02070309020205020404" pitchFamily="49" charset="0"/>
                <a:cs typeface="Courier New" panose="02070309020205020404" pitchFamily="49" charset="0"/>
              </a:rPr>
              <a:t>&gt;</a:t>
            </a:r>
            <a:r>
              <a:rPr lang="en-US" altLang="en-US" b="1" dirty="0">
                <a:solidFill>
                  <a:schemeClr val="tx1">
                    <a:lumMod val="75000"/>
                  </a:schemeClr>
                </a:solidFill>
                <a:latin typeface="Courier New" panose="02070309020205020404" pitchFamily="49" charset="0"/>
                <a:cs typeface="Arial" panose="020B0604020202020204" pitchFamily="34" charset="0"/>
              </a:rPr>
              <a:t> </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FROM  </a:t>
            </a:r>
            <a:r>
              <a:rPr lang="en-US" altLang="en-US" b="1" i="1" dirty="0">
                <a:solidFill>
                  <a:schemeClr val="tx1">
                    <a:lumMod val="75000"/>
                  </a:schemeClr>
                </a:solidFill>
                <a:latin typeface="Courier New" panose="02070309020205020404" pitchFamily="49" charset="0"/>
                <a:cs typeface="Arial" panose="020B0604020202020204" pitchFamily="34" charset="0"/>
              </a:rPr>
              <a:t>table</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[WHERE	</a:t>
            </a:r>
            <a:r>
              <a:rPr lang="en-US" altLang="en-US" b="1" i="1" dirty="0">
                <a:solidFill>
                  <a:schemeClr val="tx1">
                    <a:lumMod val="75000"/>
                  </a:schemeClr>
                </a:solidFill>
                <a:latin typeface="Courier New" panose="02070309020205020404" pitchFamily="49" charset="0"/>
                <a:cs typeface="Arial" panose="020B0604020202020204" pitchFamily="34" charset="0"/>
              </a:rPr>
              <a:t>condition</a:t>
            </a:r>
            <a:r>
              <a:rPr lang="en-US" altLang="en-US" b="1" dirty="0">
                <a:solidFill>
                  <a:schemeClr val="tx1">
                    <a:lumMod val="75000"/>
                  </a:schemeClr>
                </a:solidFill>
                <a:latin typeface="Courier New" panose="02070309020205020404" pitchFamily="49" charset="0"/>
                <a:cs typeface="Arial" panose="020B0604020202020204" pitchFamily="34" charset="0"/>
              </a:rPr>
              <a:t>]</a:t>
            </a:r>
          </a:p>
          <a:p>
            <a:pPr eaLnBrk="1" hangingPunct="1">
              <a:defRPr/>
            </a:pPr>
            <a:r>
              <a:rPr lang="en-US" altLang="en-US" b="1" dirty="0">
                <a:solidFill>
                  <a:schemeClr val="tx1">
                    <a:lumMod val="75000"/>
                  </a:schemeClr>
                </a:solidFill>
                <a:latin typeface="Courier New" panose="02070309020205020404" pitchFamily="49" charset="0"/>
                <a:cs typeface="Courier New" panose="02070309020205020404" pitchFamily="49" charset="0"/>
              </a:rPr>
              <a:t>[GROUP BY &lt;column&gt; [, ...] ]</a:t>
            </a:r>
          </a:p>
          <a:p>
            <a:pPr eaLnBrk="1" hangingPunct="1">
              <a:defRPr/>
            </a:pPr>
            <a:r>
              <a:rPr lang="en-US" altLang="en-US" b="1" dirty="0">
                <a:solidFill>
                  <a:schemeClr val="tx1">
                    <a:lumMod val="75000"/>
                  </a:schemeClr>
                </a:solidFill>
                <a:latin typeface="Courier New" panose="02070309020205020404" pitchFamily="49" charset="0"/>
                <a:cs typeface="Courier New" panose="02070309020205020404" pitchFamily="49" charset="0"/>
              </a:rPr>
              <a:t>[ORDER BY &lt;column&gt; [, ...] ] ;</a:t>
            </a:r>
          </a:p>
        </p:txBody>
      </p:sp>
      <p:sp>
        <p:nvSpPr>
          <p:cNvPr id="7" name="Content Placeholder 2"/>
          <p:cNvSpPr txBox="1">
            <a:spLocks/>
          </p:cNvSpPr>
          <p:nvPr/>
        </p:nvSpPr>
        <p:spPr bwMode="gray">
          <a:xfrm>
            <a:off x="2632217" y="5030862"/>
            <a:ext cx="6924391" cy="994767"/>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nchor="ctr">
            <a:spAutoFit/>
          </a:bodyPr>
          <a:lstStyle/>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SELECT </a:t>
            </a:r>
            <a:r>
              <a:rPr lang="en-US" altLang="en-US" b="1" dirty="0" err="1">
                <a:solidFill>
                  <a:schemeClr val="tx1">
                    <a:lumMod val="75000"/>
                  </a:schemeClr>
                </a:solidFill>
                <a:latin typeface="Courier New" panose="02070309020205020404" pitchFamily="49" charset="0"/>
                <a:cs typeface="Arial" panose="020B0604020202020204" pitchFamily="34" charset="0"/>
              </a:rPr>
              <a:t>department_id</a:t>
            </a:r>
            <a:r>
              <a:rPr lang="en-US" altLang="en-US" b="1" dirty="0">
                <a:solidFill>
                  <a:schemeClr val="tx1">
                    <a:lumMod val="75000"/>
                  </a:schemeClr>
                </a:solidFill>
                <a:latin typeface="Courier New" panose="02070309020205020404" pitchFamily="49" charset="0"/>
                <a:cs typeface="Arial" panose="020B0604020202020204" pitchFamily="34" charset="0"/>
              </a:rPr>
              <a:t>, MIN(salary), MAX (salary)</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FROM employees</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GROUP BY </a:t>
            </a:r>
            <a:r>
              <a:rPr lang="en-US" altLang="en-US" b="1" dirty="0" err="1">
                <a:solidFill>
                  <a:schemeClr val="tx1">
                    <a:lumMod val="75000"/>
                  </a:schemeClr>
                </a:solidFill>
                <a:latin typeface="Courier New" panose="02070309020205020404" pitchFamily="49" charset="0"/>
                <a:cs typeface="Arial" panose="020B0604020202020204" pitchFamily="34" charset="0"/>
              </a:rPr>
              <a:t>department_id</a:t>
            </a:r>
            <a:r>
              <a:rPr lang="en-US" altLang="en-US" b="1" dirty="0">
                <a:solidFill>
                  <a:schemeClr val="tx1">
                    <a:lumMod val="75000"/>
                  </a:schemeClr>
                </a:solidFill>
                <a:latin typeface="Courier New" panose="02070309020205020404" pitchFamily="49" charset="0"/>
                <a:cs typeface="Arial" panose="020B0604020202020204" pitchFamily="34" charset="0"/>
              </a:rPr>
              <a:t>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33"/>
          <p:cNvSpPr/>
          <p:nvPr/>
        </p:nvSpPr>
        <p:spPr bwMode="auto">
          <a:xfrm>
            <a:off x="150812" y="4166648"/>
            <a:ext cx="7872002" cy="1223433"/>
          </a:xfrm>
          <a:prstGeom prst="rect">
            <a:avLst/>
          </a:prstGeom>
          <a:gradFill flip="none" rotWithShape="1">
            <a:gsLst>
              <a:gs pos="0">
                <a:srgbClr val="DCE3E4"/>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21899" tIns="60949" rIns="121899" bIns="60949"/>
          <a:lstStyle/>
          <a:p>
            <a:pPr algn="ctr" defTabSz="304747">
              <a:spcBef>
                <a:spcPct val="20000"/>
              </a:spcBef>
              <a:buClr>
                <a:srgbClr val="FF0000"/>
              </a:buClr>
              <a:defRPr/>
            </a:pPr>
            <a:endParaRPr lang="en-US" dirty="0">
              <a:latin typeface="Arial" pitchFamily="34" charset="0"/>
            </a:endParaRPr>
          </a:p>
        </p:txBody>
      </p:sp>
      <p:sp>
        <p:nvSpPr>
          <p:cNvPr id="20482" name="Title 1"/>
          <p:cNvSpPr>
            <a:spLocks noGrp="1"/>
          </p:cNvSpPr>
          <p:nvPr>
            <p:ph type="title"/>
          </p:nvPr>
        </p:nvSpPr>
        <p:spPr/>
        <p:txBody>
          <a:bodyPr/>
          <a:lstStyle/>
          <a:p>
            <a:pPr eaLnBrk="1" hangingPunct="1"/>
            <a:r>
              <a:rPr lang="en-US" altLang="en-US" smtClean="0"/>
              <a:t>Data Definition Language</a:t>
            </a:r>
          </a:p>
        </p:txBody>
      </p:sp>
      <p:sp>
        <p:nvSpPr>
          <p:cNvPr id="20483" name="Content Placeholder 2"/>
          <p:cNvSpPr>
            <a:spLocks noGrp="1"/>
          </p:cNvSpPr>
          <p:nvPr>
            <p:ph idx="1"/>
          </p:nvPr>
        </p:nvSpPr>
        <p:spPr/>
        <p:txBody>
          <a:bodyPr/>
          <a:lstStyle/>
          <a:p>
            <a:pPr lvl="1" eaLnBrk="1" hangingPunct="1"/>
            <a:r>
              <a:rPr lang="en-US" altLang="en-US" smtClean="0"/>
              <a:t>DDL statements are used to define, structurally change, and drop schema objects.</a:t>
            </a:r>
          </a:p>
          <a:p>
            <a:pPr lvl="1" eaLnBrk="1" hangingPunct="1"/>
            <a:r>
              <a:rPr lang="en-US" altLang="en-US" smtClean="0"/>
              <a:t>The commonly used DDL statements are:</a:t>
            </a:r>
          </a:p>
          <a:p>
            <a:pPr lvl="2" eaLnBrk="1" hangingPunct="1"/>
            <a:r>
              <a:rPr lang="en-US" altLang="en-US" smtClean="0">
                <a:latin typeface="Courier New" pitchFamily="49" charset="0"/>
                <a:cs typeface="Courier New" pitchFamily="49" charset="0"/>
              </a:rPr>
              <a:t>CREATE</a:t>
            </a:r>
            <a:r>
              <a:rPr lang="en-US" altLang="en-US" sz="2200"/>
              <a:t> </a:t>
            </a:r>
            <a:r>
              <a:rPr lang="en-US" altLang="en-US" smtClean="0">
                <a:latin typeface="Courier New" pitchFamily="49" charset="0"/>
                <a:cs typeface="Courier New" pitchFamily="49" charset="0"/>
              </a:rPr>
              <a:t>TABLE</a:t>
            </a:r>
            <a:r>
              <a:rPr lang="en-US" altLang="en-US" smtClean="0"/>
              <a:t>, </a:t>
            </a:r>
            <a:r>
              <a:rPr lang="en-US" altLang="en-US" smtClean="0">
                <a:latin typeface="Courier New" pitchFamily="49" charset="0"/>
                <a:cs typeface="Courier New" pitchFamily="49" charset="0"/>
              </a:rPr>
              <a:t>ALTER</a:t>
            </a:r>
            <a:r>
              <a:rPr lang="en-US" altLang="en-US" sz="2200"/>
              <a:t> </a:t>
            </a:r>
            <a:r>
              <a:rPr lang="en-US" altLang="en-US" smtClean="0">
                <a:latin typeface="Courier New" pitchFamily="49" charset="0"/>
                <a:cs typeface="Courier New" pitchFamily="49" charset="0"/>
              </a:rPr>
              <a:t>TABLE</a:t>
            </a:r>
            <a:r>
              <a:rPr lang="en-US" altLang="en-US" smtClean="0">
                <a:cs typeface="Courier New" pitchFamily="49" charset="0"/>
              </a:rPr>
              <a:t>, </a:t>
            </a:r>
            <a:r>
              <a:rPr lang="en-US" altLang="en-US" smtClean="0"/>
              <a:t>and </a:t>
            </a:r>
            <a:r>
              <a:rPr lang="en-US" altLang="en-US" smtClean="0">
                <a:latin typeface="Courier New" pitchFamily="49" charset="0"/>
                <a:cs typeface="Courier New" pitchFamily="49" charset="0"/>
              </a:rPr>
              <a:t>DROP</a:t>
            </a:r>
            <a:r>
              <a:rPr lang="en-US" altLang="en-US" sz="2200"/>
              <a:t> </a:t>
            </a:r>
            <a:r>
              <a:rPr lang="en-US" altLang="en-US" smtClean="0">
                <a:latin typeface="Courier New" pitchFamily="49" charset="0"/>
                <a:cs typeface="Courier New" pitchFamily="49" charset="0"/>
              </a:rPr>
              <a:t>TABLE</a:t>
            </a:r>
          </a:p>
          <a:p>
            <a:pPr lvl="2" eaLnBrk="1" hangingPunct="1"/>
            <a:r>
              <a:rPr lang="en-US" altLang="en-US" smtClean="0">
                <a:latin typeface="Courier New" pitchFamily="49" charset="0"/>
                <a:cs typeface="Courier New" pitchFamily="49" charset="0"/>
              </a:rPr>
              <a:t>GRANT</a:t>
            </a:r>
            <a:r>
              <a:rPr lang="en-US" altLang="en-US" smtClean="0"/>
              <a:t>, </a:t>
            </a:r>
            <a:r>
              <a:rPr lang="en-US" altLang="en-US" smtClean="0">
                <a:latin typeface="Courier New" pitchFamily="49" charset="0"/>
                <a:cs typeface="Courier New" pitchFamily="49" charset="0"/>
              </a:rPr>
              <a:t>REVOKE</a:t>
            </a:r>
          </a:p>
          <a:p>
            <a:pPr lvl="2" eaLnBrk="1" hangingPunct="1"/>
            <a:r>
              <a:rPr lang="en-US" altLang="en-US" smtClean="0">
                <a:latin typeface="Courier New" pitchFamily="49" charset="0"/>
                <a:cs typeface="Courier New" pitchFamily="49" charset="0"/>
              </a:rPr>
              <a:t>TRUNCATE</a:t>
            </a:r>
          </a:p>
        </p:txBody>
      </p:sp>
      <p:sp>
        <p:nvSpPr>
          <p:cNvPr id="30" name="Freeform 29"/>
          <p:cNvSpPr/>
          <p:nvPr/>
        </p:nvSpPr>
        <p:spPr bwMode="auto">
          <a:xfrm rot="3556390" flipH="1">
            <a:off x="9559793" y="5011965"/>
            <a:ext cx="1322918" cy="1212308"/>
          </a:xfrm>
          <a:custGeom>
            <a:avLst/>
            <a:gdLst>
              <a:gd name="connsiteX0" fmla="*/ 0 w 1909823"/>
              <a:gd name="connsiteY0" fmla="*/ 1226917 h 2303362"/>
              <a:gd name="connsiteX1" fmla="*/ 1365813 w 1909823"/>
              <a:gd name="connsiteY1" fmla="*/ 0 h 2303362"/>
              <a:gd name="connsiteX2" fmla="*/ 1909823 w 1909823"/>
              <a:gd name="connsiteY2" fmla="*/ 2303362 h 2303362"/>
              <a:gd name="connsiteX3" fmla="*/ 0 w 1909823"/>
              <a:gd name="connsiteY3" fmla="*/ 1226917 h 2303362"/>
              <a:gd name="connsiteX0" fmla="*/ 0 w 1909823"/>
              <a:gd name="connsiteY0" fmla="*/ 604537 h 1680982"/>
              <a:gd name="connsiteX1" fmla="*/ 835515 w 1909823"/>
              <a:gd name="connsiteY1" fmla="*/ 0 h 1680982"/>
              <a:gd name="connsiteX2" fmla="*/ 1909823 w 1909823"/>
              <a:gd name="connsiteY2" fmla="*/ 1680982 h 1680982"/>
              <a:gd name="connsiteX3" fmla="*/ 0 w 1909823"/>
              <a:gd name="connsiteY3" fmla="*/ 604537 h 1680982"/>
              <a:gd name="connsiteX0" fmla="*/ 0 w 1448695"/>
              <a:gd name="connsiteY0" fmla="*/ 316399 h 1680982"/>
              <a:gd name="connsiteX1" fmla="*/ 374387 w 1448695"/>
              <a:gd name="connsiteY1" fmla="*/ 0 h 1680982"/>
              <a:gd name="connsiteX2" fmla="*/ 1448695 w 1448695"/>
              <a:gd name="connsiteY2" fmla="*/ 1680982 h 1680982"/>
              <a:gd name="connsiteX3" fmla="*/ 0 w 1448695"/>
              <a:gd name="connsiteY3" fmla="*/ 316399 h 1680982"/>
              <a:gd name="connsiteX0" fmla="*/ 0 w 1621618"/>
              <a:gd name="connsiteY0" fmla="*/ 316399 h 1000974"/>
              <a:gd name="connsiteX1" fmla="*/ 374387 w 1621618"/>
              <a:gd name="connsiteY1" fmla="*/ 0 h 1000974"/>
              <a:gd name="connsiteX2" fmla="*/ 1621618 w 1621618"/>
              <a:gd name="connsiteY2" fmla="*/ 1000974 h 1000974"/>
              <a:gd name="connsiteX3" fmla="*/ 0 w 1621618"/>
              <a:gd name="connsiteY3" fmla="*/ 316399 h 1000974"/>
              <a:gd name="connsiteX0" fmla="*/ 0 w 1621618"/>
              <a:gd name="connsiteY0" fmla="*/ 420129 h 1104704"/>
              <a:gd name="connsiteX1" fmla="*/ 408972 w 1621618"/>
              <a:gd name="connsiteY1" fmla="*/ 0 h 1104704"/>
              <a:gd name="connsiteX2" fmla="*/ 1621618 w 1621618"/>
              <a:gd name="connsiteY2" fmla="*/ 1104704 h 1104704"/>
              <a:gd name="connsiteX3" fmla="*/ 0 w 1621618"/>
              <a:gd name="connsiteY3" fmla="*/ 420129 h 1104704"/>
              <a:gd name="connsiteX0" fmla="*/ 0 w 1506336"/>
              <a:gd name="connsiteY0" fmla="*/ 512333 h 1104704"/>
              <a:gd name="connsiteX1" fmla="*/ 293690 w 1506336"/>
              <a:gd name="connsiteY1" fmla="*/ 0 h 1104704"/>
              <a:gd name="connsiteX2" fmla="*/ 1506336 w 1506336"/>
              <a:gd name="connsiteY2" fmla="*/ 1104704 h 1104704"/>
              <a:gd name="connsiteX3" fmla="*/ 0 w 1506336"/>
              <a:gd name="connsiteY3" fmla="*/ 512333 h 1104704"/>
              <a:gd name="connsiteX0" fmla="*/ 0 w 1158734"/>
              <a:gd name="connsiteY0" fmla="*/ 512333 h 1016296"/>
              <a:gd name="connsiteX1" fmla="*/ 293690 w 1158734"/>
              <a:gd name="connsiteY1" fmla="*/ 0 h 1016296"/>
              <a:gd name="connsiteX2" fmla="*/ 1158734 w 1158734"/>
              <a:gd name="connsiteY2" fmla="*/ 1016296 h 1016296"/>
              <a:gd name="connsiteX3" fmla="*/ 0 w 1158734"/>
              <a:gd name="connsiteY3" fmla="*/ 512333 h 1016296"/>
              <a:gd name="connsiteX0" fmla="*/ 0 w 1158734"/>
              <a:gd name="connsiteY0" fmla="*/ 733761 h 1237724"/>
              <a:gd name="connsiteX1" fmla="*/ 282744 w 1158734"/>
              <a:gd name="connsiteY1" fmla="*/ 0 h 1237724"/>
              <a:gd name="connsiteX2" fmla="*/ 1158734 w 1158734"/>
              <a:gd name="connsiteY2" fmla="*/ 1237724 h 1237724"/>
              <a:gd name="connsiteX3" fmla="*/ 0 w 1158734"/>
              <a:gd name="connsiteY3" fmla="*/ 733761 h 1237724"/>
              <a:gd name="connsiteX0" fmla="*/ 0 w 1350965"/>
              <a:gd name="connsiteY0" fmla="*/ 365312 h 1237724"/>
              <a:gd name="connsiteX1" fmla="*/ 474975 w 1350965"/>
              <a:gd name="connsiteY1" fmla="*/ 0 h 1237724"/>
              <a:gd name="connsiteX2" fmla="*/ 1350965 w 1350965"/>
              <a:gd name="connsiteY2" fmla="*/ 1237724 h 1237724"/>
              <a:gd name="connsiteX3" fmla="*/ 0 w 1350965"/>
              <a:gd name="connsiteY3" fmla="*/ 365312 h 1237724"/>
            </a:gdLst>
            <a:ahLst/>
            <a:cxnLst>
              <a:cxn ang="0">
                <a:pos x="connsiteX0" y="connsiteY0"/>
              </a:cxn>
              <a:cxn ang="0">
                <a:pos x="connsiteX1" y="connsiteY1"/>
              </a:cxn>
              <a:cxn ang="0">
                <a:pos x="connsiteX2" y="connsiteY2"/>
              </a:cxn>
              <a:cxn ang="0">
                <a:pos x="connsiteX3" y="connsiteY3"/>
              </a:cxn>
            </a:cxnLst>
            <a:rect l="l" t="t" r="r" b="b"/>
            <a:pathLst>
              <a:path w="1350965" h="1237724">
                <a:moveTo>
                  <a:pt x="0" y="365312"/>
                </a:moveTo>
                <a:lnTo>
                  <a:pt x="474975" y="0"/>
                </a:lnTo>
                <a:lnTo>
                  <a:pt x="1350965" y="1237724"/>
                </a:lnTo>
                <a:lnTo>
                  <a:pt x="0" y="365312"/>
                </a:lnTo>
                <a:close/>
              </a:path>
            </a:pathLst>
          </a:custGeom>
          <a:gradFill flip="none" rotWithShape="1">
            <a:gsLst>
              <a:gs pos="0">
                <a:srgbClr val="F8C8D8"/>
              </a:gs>
              <a:gs pos="100000">
                <a:schemeClr val="bg1"/>
              </a:gs>
            </a:gsLst>
            <a:lin ang="2700000" scaled="1"/>
            <a:tileRect/>
          </a:gradFill>
          <a:ln w="28575" cap="flat" cmpd="sng" algn="ctr">
            <a:noFill/>
            <a:prstDash val="solid"/>
            <a:round/>
            <a:headEnd type="none" w="sm" len="sm"/>
            <a:tailEnd type="none" w="sm" len="sm"/>
          </a:ln>
          <a:effectLst/>
        </p:spPr>
        <p:txBody>
          <a:bodyPr anchor="ctr"/>
          <a:lstStyle/>
          <a:p>
            <a:pPr marL="225425" marR="0" indent="-168275" defTabSz="228600" eaLnBrk="1" latinLnBrk="0" hangingPunct="1">
              <a:lnSpc>
                <a:spcPct val="100000"/>
              </a:lnSpc>
              <a:spcBef>
                <a:spcPct val="20000"/>
              </a:spcBef>
              <a:buClr>
                <a:srgbClr val="FF0000"/>
              </a:buClr>
              <a:buSzPct val="110000"/>
              <a:buFont typeface="Arial" pitchFamily="34" charset="0"/>
              <a:buChar char="•"/>
              <a:tabLst/>
              <a:defRPr/>
            </a:pPr>
            <a:endParaRPr lang="en-US" sz="1600" b="1" smtClean="0">
              <a:solidFill>
                <a:schemeClr val="tx1">
                  <a:lumMod val="65000"/>
                  <a:lumOff val="35000"/>
                </a:schemeClr>
              </a:solidFill>
            </a:endParaRPr>
          </a:p>
        </p:txBody>
      </p:sp>
      <p:sp>
        <p:nvSpPr>
          <p:cNvPr id="29" name="Freeform 28"/>
          <p:cNvSpPr/>
          <p:nvPr/>
        </p:nvSpPr>
        <p:spPr bwMode="auto">
          <a:xfrm rot="2722165" flipH="1">
            <a:off x="9530896" y="4374181"/>
            <a:ext cx="1455462" cy="1264841"/>
          </a:xfrm>
          <a:custGeom>
            <a:avLst/>
            <a:gdLst>
              <a:gd name="connsiteX0" fmla="*/ 0 w 1909823"/>
              <a:gd name="connsiteY0" fmla="*/ 1226917 h 2303362"/>
              <a:gd name="connsiteX1" fmla="*/ 1365813 w 1909823"/>
              <a:gd name="connsiteY1" fmla="*/ 0 h 2303362"/>
              <a:gd name="connsiteX2" fmla="*/ 1909823 w 1909823"/>
              <a:gd name="connsiteY2" fmla="*/ 2303362 h 2303362"/>
              <a:gd name="connsiteX3" fmla="*/ 0 w 1909823"/>
              <a:gd name="connsiteY3" fmla="*/ 1226917 h 2303362"/>
              <a:gd name="connsiteX0" fmla="*/ 0 w 1909823"/>
              <a:gd name="connsiteY0" fmla="*/ 604537 h 1680982"/>
              <a:gd name="connsiteX1" fmla="*/ 835515 w 1909823"/>
              <a:gd name="connsiteY1" fmla="*/ 0 h 1680982"/>
              <a:gd name="connsiteX2" fmla="*/ 1909823 w 1909823"/>
              <a:gd name="connsiteY2" fmla="*/ 1680982 h 1680982"/>
              <a:gd name="connsiteX3" fmla="*/ 0 w 1909823"/>
              <a:gd name="connsiteY3" fmla="*/ 604537 h 1680982"/>
              <a:gd name="connsiteX0" fmla="*/ 0 w 1448695"/>
              <a:gd name="connsiteY0" fmla="*/ 316399 h 1680982"/>
              <a:gd name="connsiteX1" fmla="*/ 374387 w 1448695"/>
              <a:gd name="connsiteY1" fmla="*/ 0 h 1680982"/>
              <a:gd name="connsiteX2" fmla="*/ 1448695 w 1448695"/>
              <a:gd name="connsiteY2" fmla="*/ 1680982 h 1680982"/>
              <a:gd name="connsiteX3" fmla="*/ 0 w 1448695"/>
              <a:gd name="connsiteY3" fmla="*/ 316399 h 1680982"/>
              <a:gd name="connsiteX0" fmla="*/ 0 w 1621618"/>
              <a:gd name="connsiteY0" fmla="*/ 316399 h 1000974"/>
              <a:gd name="connsiteX1" fmla="*/ 374387 w 1621618"/>
              <a:gd name="connsiteY1" fmla="*/ 0 h 1000974"/>
              <a:gd name="connsiteX2" fmla="*/ 1621618 w 1621618"/>
              <a:gd name="connsiteY2" fmla="*/ 1000974 h 1000974"/>
              <a:gd name="connsiteX3" fmla="*/ 0 w 1621618"/>
              <a:gd name="connsiteY3" fmla="*/ 316399 h 1000974"/>
              <a:gd name="connsiteX0" fmla="*/ 0 w 1621618"/>
              <a:gd name="connsiteY0" fmla="*/ 420129 h 1104704"/>
              <a:gd name="connsiteX1" fmla="*/ 408972 w 1621618"/>
              <a:gd name="connsiteY1" fmla="*/ 0 h 1104704"/>
              <a:gd name="connsiteX2" fmla="*/ 1621618 w 1621618"/>
              <a:gd name="connsiteY2" fmla="*/ 1104704 h 1104704"/>
              <a:gd name="connsiteX3" fmla="*/ 0 w 1621618"/>
              <a:gd name="connsiteY3" fmla="*/ 420129 h 1104704"/>
              <a:gd name="connsiteX0" fmla="*/ 0 w 1506336"/>
              <a:gd name="connsiteY0" fmla="*/ 512333 h 1104704"/>
              <a:gd name="connsiteX1" fmla="*/ 293690 w 1506336"/>
              <a:gd name="connsiteY1" fmla="*/ 0 h 1104704"/>
              <a:gd name="connsiteX2" fmla="*/ 1506336 w 1506336"/>
              <a:gd name="connsiteY2" fmla="*/ 1104704 h 1104704"/>
              <a:gd name="connsiteX3" fmla="*/ 0 w 1506336"/>
              <a:gd name="connsiteY3" fmla="*/ 512333 h 1104704"/>
              <a:gd name="connsiteX0" fmla="*/ 0 w 1455745"/>
              <a:gd name="connsiteY0" fmla="*/ 512333 h 1365177"/>
              <a:gd name="connsiteX1" fmla="*/ 293690 w 1455745"/>
              <a:gd name="connsiteY1" fmla="*/ 0 h 1365177"/>
              <a:gd name="connsiteX2" fmla="*/ 1455745 w 1455745"/>
              <a:gd name="connsiteY2" fmla="*/ 1365177 h 1365177"/>
              <a:gd name="connsiteX3" fmla="*/ 0 w 1455745"/>
              <a:gd name="connsiteY3" fmla="*/ 512333 h 1365177"/>
              <a:gd name="connsiteX0" fmla="*/ 0 w 1455745"/>
              <a:gd name="connsiteY0" fmla="*/ 438514 h 1291358"/>
              <a:gd name="connsiteX1" fmla="*/ 366580 w 1455745"/>
              <a:gd name="connsiteY1" fmla="*/ 0 h 1291358"/>
              <a:gd name="connsiteX2" fmla="*/ 1455745 w 1455745"/>
              <a:gd name="connsiteY2" fmla="*/ 1291358 h 1291358"/>
              <a:gd name="connsiteX3" fmla="*/ 0 w 1455745"/>
              <a:gd name="connsiteY3" fmla="*/ 438514 h 1291358"/>
              <a:gd name="connsiteX0" fmla="*/ 0 w 1486319"/>
              <a:gd name="connsiteY0" fmla="*/ 379866 h 1291358"/>
              <a:gd name="connsiteX1" fmla="*/ 397154 w 1486319"/>
              <a:gd name="connsiteY1" fmla="*/ 0 h 1291358"/>
              <a:gd name="connsiteX2" fmla="*/ 1486319 w 1486319"/>
              <a:gd name="connsiteY2" fmla="*/ 1291358 h 1291358"/>
              <a:gd name="connsiteX3" fmla="*/ 0 w 1486319"/>
              <a:gd name="connsiteY3" fmla="*/ 379866 h 1291358"/>
            </a:gdLst>
            <a:ahLst/>
            <a:cxnLst>
              <a:cxn ang="0">
                <a:pos x="connsiteX0" y="connsiteY0"/>
              </a:cxn>
              <a:cxn ang="0">
                <a:pos x="connsiteX1" y="connsiteY1"/>
              </a:cxn>
              <a:cxn ang="0">
                <a:pos x="connsiteX2" y="connsiteY2"/>
              </a:cxn>
              <a:cxn ang="0">
                <a:pos x="connsiteX3" y="connsiteY3"/>
              </a:cxn>
            </a:cxnLst>
            <a:rect l="l" t="t" r="r" b="b"/>
            <a:pathLst>
              <a:path w="1486319" h="1291358">
                <a:moveTo>
                  <a:pt x="0" y="379866"/>
                </a:moveTo>
                <a:lnTo>
                  <a:pt x="397154" y="0"/>
                </a:lnTo>
                <a:lnTo>
                  <a:pt x="1486319" y="1291358"/>
                </a:lnTo>
                <a:lnTo>
                  <a:pt x="0" y="379866"/>
                </a:lnTo>
                <a:close/>
              </a:path>
            </a:pathLst>
          </a:custGeom>
          <a:gradFill flip="none" rotWithShape="1">
            <a:gsLst>
              <a:gs pos="0">
                <a:srgbClr val="F8C8D8"/>
              </a:gs>
              <a:gs pos="100000">
                <a:schemeClr val="bg1"/>
              </a:gs>
            </a:gsLst>
            <a:lin ang="2700000" scaled="1"/>
            <a:tileRect/>
          </a:gradFill>
          <a:ln w="28575" cap="flat" cmpd="sng" algn="ctr">
            <a:noFill/>
            <a:prstDash val="solid"/>
            <a:round/>
            <a:headEnd type="none" w="sm" len="sm"/>
            <a:tailEnd type="none" w="sm" len="sm"/>
          </a:ln>
          <a:effectLst/>
        </p:spPr>
        <p:txBody>
          <a:bodyPr anchor="ctr"/>
          <a:lstStyle/>
          <a:p>
            <a:pPr marL="225425" marR="0" indent="-168275" defTabSz="228600" eaLnBrk="1" latinLnBrk="0" hangingPunct="1">
              <a:lnSpc>
                <a:spcPct val="100000"/>
              </a:lnSpc>
              <a:spcBef>
                <a:spcPct val="20000"/>
              </a:spcBef>
              <a:buClr>
                <a:srgbClr val="FF0000"/>
              </a:buClr>
              <a:buSzPct val="110000"/>
              <a:buFont typeface="Arial" pitchFamily="34" charset="0"/>
              <a:buChar char="•"/>
              <a:tabLst/>
              <a:defRPr/>
            </a:pPr>
            <a:endParaRPr lang="en-US" sz="1600" b="1" smtClean="0">
              <a:solidFill>
                <a:schemeClr val="tx1">
                  <a:lumMod val="65000"/>
                  <a:lumOff val="35000"/>
                </a:schemeClr>
              </a:solidFill>
            </a:endParaRPr>
          </a:p>
        </p:txBody>
      </p:sp>
      <p:sp>
        <p:nvSpPr>
          <p:cNvPr id="28" name="Freeform 27"/>
          <p:cNvSpPr/>
          <p:nvPr/>
        </p:nvSpPr>
        <p:spPr bwMode="auto">
          <a:xfrm rot="1236977" flipH="1">
            <a:off x="9403868" y="3900156"/>
            <a:ext cx="1475064" cy="1082020"/>
          </a:xfrm>
          <a:custGeom>
            <a:avLst/>
            <a:gdLst>
              <a:gd name="connsiteX0" fmla="*/ 0 w 1909823"/>
              <a:gd name="connsiteY0" fmla="*/ 1226917 h 2303362"/>
              <a:gd name="connsiteX1" fmla="*/ 1365813 w 1909823"/>
              <a:gd name="connsiteY1" fmla="*/ 0 h 2303362"/>
              <a:gd name="connsiteX2" fmla="*/ 1909823 w 1909823"/>
              <a:gd name="connsiteY2" fmla="*/ 2303362 h 2303362"/>
              <a:gd name="connsiteX3" fmla="*/ 0 w 1909823"/>
              <a:gd name="connsiteY3" fmla="*/ 1226917 h 2303362"/>
              <a:gd name="connsiteX0" fmla="*/ 0 w 1909823"/>
              <a:gd name="connsiteY0" fmla="*/ 604537 h 1680982"/>
              <a:gd name="connsiteX1" fmla="*/ 835515 w 1909823"/>
              <a:gd name="connsiteY1" fmla="*/ 0 h 1680982"/>
              <a:gd name="connsiteX2" fmla="*/ 1909823 w 1909823"/>
              <a:gd name="connsiteY2" fmla="*/ 1680982 h 1680982"/>
              <a:gd name="connsiteX3" fmla="*/ 0 w 1909823"/>
              <a:gd name="connsiteY3" fmla="*/ 604537 h 1680982"/>
              <a:gd name="connsiteX0" fmla="*/ 0 w 1448695"/>
              <a:gd name="connsiteY0" fmla="*/ 316399 h 1680982"/>
              <a:gd name="connsiteX1" fmla="*/ 374387 w 1448695"/>
              <a:gd name="connsiteY1" fmla="*/ 0 h 1680982"/>
              <a:gd name="connsiteX2" fmla="*/ 1448695 w 1448695"/>
              <a:gd name="connsiteY2" fmla="*/ 1680982 h 1680982"/>
              <a:gd name="connsiteX3" fmla="*/ 0 w 1448695"/>
              <a:gd name="connsiteY3" fmla="*/ 316399 h 1680982"/>
              <a:gd name="connsiteX0" fmla="*/ 0 w 1621618"/>
              <a:gd name="connsiteY0" fmla="*/ 316399 h 1000974"/>
              <a:gd name="connsiteX1" fmla="*/ 374387 w 1621618"/>
              <a:gd name="connsiteY1" fmla="*/ 0 h 1000974"/>
              <a:gd name="connsiteX2" fmla="*/ 1621618 w 1621618"/>
              <a:gd name="connsiteY2" fmla="*/ 1000974 h 1000974"/>
              <a:gd name="connsiteX3" fmla="*/ 0 w 1621618"/>
              <a:gd name="connsiteY3" fmla="*/ 316399 h 1000974"/>
              <a:gd name="connsiteX0" fmla="*/ 0 w 1621618"/>
              <a:gd name="connsiteY0" fmla="*/ 420129 h 1104704"/>
              <a:gd name="connsiteX1" fmla="*/ 408972 w 1621618"/>
              <a:gd name="connsiteY1" fmla="*/ 0 h 1104704"/>
              <a:gd name="connsiteX2" fmla="*/ 1621618 w 1621618"/>
              <a:gd name="connsiteY2" fmla="*/ 1104704 h 1104704"/>
              <a:gd name="connsiteX3" fmla="*/ 0 w 1621618"/>
              <a:gd name="connsiteY3" fmla="*/ 420129 h 1104704"/>
              <a:gd name="connsiteX0" fmla="*/ 0 w 1506336"/>
              <a:gd name="connsiteY0" fmla="*/ 512333 h 1104704"/>
              <a:gd name="connsiteX1" fmla="*/ 293690 w 1506336"/>
              <a:gd name="connsiteY1" fmla="*/ 0 h 1104704"/>
              <a:gd name="connsiteX2" fmla="*/ 1506336 w 1506336"/>
              <a:gd name="connsiteY2" fmla="*/ 1104704 h 1104704"/>
              <a:gd name="connsiteX3" fmla="*/ 0 w 1506336"/>
              <a:gd name="connsiteY3" fmla="*/ 512333 h 1104704"/>
            </a:gdLst>
            <a:ahLst/>
            <a:cxnLst>
              <a:cxn ang="0">
                <a:pos x="connsiteX0" y="connsiteY0"/>
              </a:cxn>
              <a:cxn ang="0">
                <a:pos x="connsiteX1" y="connsiteY1"/>
              </a:cxn>
              <a:cxn ang="0">
                <a:pos x="connsiteX2" y="connsiteY2"/>
              </a:cxn>
              <a:cxn ang="0">
                <a:pos x="connsiteX3" y="connsiteY3"/>
              </a:cxn>
            </a:cxnLst>
            <a:rect l="l" t="t" r="r" b="b"/>
            <a:pathLst>
              <a:path w="1506336" h="1104704">
                <a:moveTo>
                  <a:pt x="0" y="512333"/>
                </a:moveTo>
                <a:lnTo>
                  <a:pt x="293690" y="0"/>
                </a:lnTo>
                <a:lnTo>
                  <a:pt x="1506336" y="1104704"/>
                </a:lnTo>
                <a:lnTo>
                  <a:pt x="0" y="512333"/>
                </a:lnTo>
                <a:close/>
              </a:path>
            </a:pathLst>
          </a:custGeom>
          <a:gradFill flip="none" rotWithShape="1">
            <a:gsLst>
              <a:gs pos="0">
                <a:srgbClr val="F8C8D8"/>
              </a:gs>
              <a:gs pos="100000">
                <a:schemeClr val="bg1"/>
              </a:gs>
            </a:gsLst>
            <a:lin ang="2700000" scaled="1"/>
            <a:tileRect/>
          </a:gradFill>
          <a:ln w="28575" cap="flat" cmpd="sng" algn="ctr">
            <a:noFill/>
            <a:prstDash val="solid"/>
            <a:round/>
            <a:headEnd type="none" w="sm" len="sm"/>
            <a:tailEnd type="none" w="sm" len="sm"/>
          </a:ln>
          <a:effectLst/>
        </p:spPr>
        <p:txBody>
          <a:bodyPr anchor="ctr"/>
          <a:lstStyle/>
          <a:p>
            <a:pPr marL="225425" marR="0" indent="-168275" defTabSz="228600" eaLnBrk="1" latinLnBrk="0" hangingPunct="1">
              <a:lnSpc>
                <a:spcPct val="100000"/>
              </a:lnSpc>
              <a:spcBef>
                <a:spcPct val="20000"/>
              </a:spcBef>
              <a:buClr>
                <a:srgbClr val="FF0000"/>
              </a:buClr>
              <a:buSzPct val="110000"/>
              <a:buFont typeface="Arial" pitchFamily="34" charset="0"/>
              <a:buChar char="•"/>
              <a:tabLst/>
              <a:defRPr/>
            </a:pPr>
            <a:endParaRPr lang="en-US" sz="1600" b="1" smtClean="0">
              <a:solidFill>
                <a:schemeClr val="tx1">
                  <a:lumMod val="65000"/>
                  <a:lumOff val="35000"/>
                </a:schemeClr>
              </a:solidFill>
            </a:endParaRPr>
          </a:p>
        </p:txBody>
      </p:sp>
      <p:sp>
        <p:nvSpPr>
          <p:cNvPr id="13" name="Freeform 12"/>
          <p:cNvSpPr/>
          <p:nvPr/>
        </p:nvSpPr>
        <p:spPr bwMode="auto">
          <a:xfrm flipH="1">
            <a:off x="9077126" y="3497721"/>
            <a:ext cx="1475064" cy="1082020"/>
          </a:xfrm>
          <a:custGeom>
            <a:avLst/>
            <a:gdLst>
              <a:gd name="connsiteX0" fmla="*/ 0 w 1909823"/>
              <a:gd name="connsiteY0" fmla="*/ 1226917 h 2303362"/>
              <a:gd name="connsiteX1" fmla="*/ 1365813 w 1909823"/>
              <a:gd name="connsiteY1" fmla="*/ 0 h 2303362"/>
              <a:gd name="connsiteX2" fmla="*/ 1909823 w 1909823"/>
              <a:gd name="connsiteY2" fmla="*/ 2303362 h 2303362"/>
              <a:gd name="connsiteX3" fmla="*/ 0 w 1909823"/>
              <a:gd name="connsiteY3" fmla="*/ 1226917 h 2303362"/>
              <a:gd name="connsiteX0" fmla="*/ 0 w 1909823"/>
              <a:gd name="connsiteY0" fmla="*/ 604537 h 1680982"/>
              <a:gd name="connsiteX1" fmla="*/ 835515 w 1909823"/>
              <a:gd name="connsiteY1" fmla="*/ 0 h 1680982"/>
              <a:gd name="connsiteX2" fmla="*/ 1909823 w 1909823"/>
              <a:gd name="connsiteY2" fmla="*/ 1680982 h 1680982"/>
              <a:gd name="connsiteX3" fmla="*/ 0 w 1909823"/>
              <a:gd name="connsiteY3" fmla="*/ 604537 h 1680982"/>
              <a:gd name="connsiteX0" fmla="*/ 0 w 1448695"/>
              <a:gd name="connsiteY0" fmla="*/ 316399 h 1680982"/>
              <a:gd name="connsiteX1" fmla="*/ 374387 w 1448695"/>
              <a:gd name="connsiteY1" fmla="*/ 0 h 1680982"/>
              <a:gd name="connsiteX2" fmla="*/ 1448695 w 1448695"/>
              <a:gd name="connsiteY2" fmla="*/ 1680982 h 1680982"/>
              <a:gd name="connsiteX3" fmla="*/ 0 w 1448695"/>
              <a:gd name="connsiteY3" fmla="*/ 316399 h 1680982"/>
              <a:gd name="connsiteX0" fmla="*/ 0 w 1621618"/>
              <a:gd name="connsiteY0" fmla="*/ 316399 h 1000974"/>
              <a:gd name="connsiteX1" fmla="*/ 374387 w 1621618"/>
              <a:gd name="connsiteY1" fmla="*/ 0 h 1000974"/>
              <a:gd name="connsiteX2" fmla="*/ 1621618 w 1621618"/>
              <a:gd name="connsiteY2" fmla="*/ 1000974 h 1000974"/>
              <a:gd name="connsiteX3" fmla="*/ 0 w 1621618"/>
              <a:gd name="connsiteY3" fmla="*/ 316399 h 1000974"/>
              <a:gd name="connsiteX0" fmla="*/ 0 w 1621618"/>
              <a:gd name="connsiteY0" fmla="*/ 420129 h 1104704"/>
              <a:gd name="connsiteX1" fmla="*/ 408972 w 1621618"/>
              <a:gd name="connsiteY1" fmla="*/ 0 h 1104704"/>
              <a:gd name="connsiteX2" fmla="*/ 1621618 w 1621618"/>
              <a:gd name="connsiteY2" fmla="*/ 1104704 h 1104704"/>
              <a:gd name="connsiteX3" fmla="*/ 0 w 1621618"/>
              <a:gd name="connsiteY3" fmla="*/ 420129 h 1104704"/>
              <a:gd name="connsiteX0" fmla="*/ 0 w 1506336"/>
              <a:gd name="connsiteY0" fmla="*/ 512333 h 1104704"/>
              <a:gd name="connsiteX1" fmla="*/ 293690 w 1506336"/>
              <a:gd name="connsiteY1" fmla="*/ 0 h 1104704"/>
              <a:gd name="connsiteX2" fmla="*/ 1506336 w 1506336"/>
              <a:gd name="connsiteY2" fmla="*/ 1104704 h 1104704"/>
              <a:gd name="connsiteX3" fmla="*/ 0 w 1506336"/>
              <a:gd name="connsiteY3" fmla="*/ 512333 h 1104704"/>
            </a:gdLst>
            <a:ahLst/>
            <a:cxnLst>
              <a:cxn ang="0">
                <a:pos x="connsiteX0" y="connsiteY0"/>
              </a:cxn>
              <a:cxn ang="0">
                <a:pos x="connsiteX1" y="connsiteY1"/>
              </a:cxn>
              <a:cxn ang="0">
                <a:pos x="connsiteX2" y="connsiteY2"/>
              </a:cxn>
              <a:cxn ang="0">
                <a:pos x="connsiteX3" y="connsiteY3"/>
              </a:cxn>
            </a:cxnLst>
            <a:rect l="l" t="t" r="r" b="b"/>
            <a:pathLst>
              <a:path w="1506336" h="1104704">
                <a:moveTo>
                  <a:pt x="0" y="512333"/>
                </a:moveTo>
                <a:lnTo>
                  <a:pt x="293690" y="0"/>
                </a:lnTo>
                <a:lnTo>
                  <a:pt x="1506336" y="1104704"/>
                </a:lnTo>
                <a:lnTo>
                  <a:pt x="0" y="512333"/>
                </a:lnTo>
                <a:close/>
              </a:path>
            </a:pathLst>
          </a:custGeom>
          <a:gradFill flip="none" rotWithShape="1">
            <a:gsLst>
              <a:gs pos="0">
                <a:srgbClr val="F8C8D8"/>
              </a:gs>
              <a:gs pos="100000">
                <a:schemeClr val="bg1"/>
              </a:gs>
            </a:gsLst>
            <a:lin ang="2700000" scaled="1"/>
            <a:tileRect/>
          </a:gradFill>
          <a:ln w="28575" cap="flat" cmpd="sng" algn="ctr">
            <a:noFill/>
            <a:prstDash val="solid"/>
            <a:round/>
            <a:headEnd type="none" w="sm" len="sm"/>
            <a:tailEnd type="none" w="sm" len="sm"/>
          </a:ln>
          <a:effectLst/>
        </p:spPr>
        <p:txBody>
          <a:bodyPr anchor="ctr"/>
          <a:lstStyle/>
          <a:p>
            <a:pPr marL="225425" marR="0" indent="-168275" defTabSz="228600" eaLnBrk="1" latinLnBrk="0" hangingPunct="1">
              <a:lnSpc>
                <a:spcPct val="100000"/>
              </a:lnSpc>
              <a:spcBef>
                <a:spcPct val="20000"/>
              </a:spcBef>
              <a:buClr>
                <a:srgbClr val="FF0000"/>
              </a:buClr>
              <a:buSzPct val="110000"/>
              <a:buFont typeface="Arial" pitchFamily="34" charset="0"/>
              <a:buChar char="•"/>
              <a:tabLst/>
              <a:defRPr/>
            </a:pPr>
            <a:endParaRPr lang="en-US" sz="1600" b="1" smtClean="0">
              <a:solidFill>
                <a:schemeClr val="tx1">
                  <a:lumMod val="65000"/>
                  <a:lumOff val="35000"/>
                </a:schemeClr>
              </a:solidFill>
            </a:endParaRPr>
          </a:p>
        </p:txBody>
      </p:sp>
      <p:grpSp>
        <p:nvGrpSpPr>
          <p:cNvPr id="3" name="Group 2"/>
          <p:cNvGrpSpPr/>
          <p:nvPr/>
        </p:nvGrpSpPr>
        <p:grpSpPr>
          <a:xfrm>
            <a:off x="10146307" y="3461789"/>
            <a:ext cx="548640" cy="548640"/>
            <a:chOff x="10342786" y="3798740"/>
            <a:chExt cx="548640" cy="548640"/>
          </a:xfrm>
        </p:grpSpPr>
        <p:sp>
          <p:nvSpPr>
            <p:cNvPr id="6" name="Oval 5"/>
            <p:cNvSpPr>
              <a:spLocks noChangeAspect="1"/>
            </p:cNvSpPr>
            <p:nvPr/>
          </p:nvSpPr>
          <p:spPr bwMode="auto">
            <a:xfrm>
              <a:off x="10342786" y="3798740"/>
              <a:ext cx="548640" cy="548640"/>
            </a:xfrm>
            <a:prstGeom prst="ellipse">
              <a:avLst/>
            </a:prstGeom>
            <a:gradFill>
              <a:gsLst>
                <a:gs pos="0">
                  <a:srgbClr val="5ACF4B"/>
                </a:gs>
                <a:gs pos="88000">
                  <a:srgbClr val="42A94F"/>
                </a:gs>
              </a:gsLst>
              <a:lin ang="5400000" scaled="1"/>
            </a:gradFill>
            <a:ln w="38100" cap="flat" cmpd="sng" algn="ctr">
              <a:solidFill>
                <a:schemeClr val="bg1">
                  <a:lumMod val="95000"/>
                </a:schemeClr>
              </a:solidFill>
              <a:prstDash val="solid"/>
              <a:round/>
              <a:headEnd type="none" w="sm" len="sm"/>
              <a:tailEnd type="none" w="sm" len="sm"/>
            </a:ln>
            <a:effectLst>
              <a:outerShdw blurRad="63500" sx="102000" sy="102000" algn="ctr"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dirty="0">
                <a:latin typeface="Arial" pitchFamily="34" charset="0"/>
              </a:endParaRPr>
            </a:p>
          </p:txBody>
        </p:sp>
        <p:sp>
          <p:nvSpPr>
            <p:cNvPr id="7" name="Cross 6"/>
            <p:cNvSpPr/>
            <p:nvPr/>
          </p:nvSpPr>
          <p:spPr bwMode="auto">
            <a:xfrm>
              <a:off x="10448951" y="3904901"/>
              <a:ext cx="336330" cy="336330"/>
            </a:xfrm>
            <a:prstGeom prst="plus">
              <a:avLst>
                <a:gd name="adj" fmla="val 38340"/>
              </a:avLst>
            </a:prstGeom>
            <a:gradFill flip="none" rotWithShape="1">
              <a:gsLst>
                <a:gs pos="0">
                  <a:srgbClr val="DADADA"/>
                </a:gs>
                <a:gs pos="88000">
                  <a:schemeClr val="bg1"/>
                </a:gs>
              </a:gsLst>
              <a:lin ang="0" scaled="1"/>
              <a:tileRect/>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grpSp>
      <p:sp>
        <p:nvSpPr>
          <p:cNvPr id="9" name="Oval 8"/>
          <p:cNvSpPr>
            <a:spLocks noChangeAspect="1"/>
          </p:cNvSpPr>
          <p:nvPr/>
        </p:nvSpPr>
        <p:spPr bwMode="auto">
          <a:xfrm>
            <a:off x="10560906" y="4086211"/>
            <a:ext cx="548640" cy="548640"/>
          </a:xfrm>
          <a:prstGeom prst="ellipse">
            <a:avLst/>
          </a:prstGeom>
          <a:gradFill flip="none" rotWithShape="1">
            <a:gsLst>
              <a:gs pos="0">
                <a:schemeClr val="accent1">
                  <a:lumMod val="75000"/>
                  <a:shade val="30000"/>
                  <a:satMod val="115000"/>
                </a:schemeClr>
              </a:gs>
              <a:gs pos="100000">
                <a:schemeClr val="accent1"/>
              </a:gs>
            </a:gsLst>
            <a:lin ang="16200000" scaled="1"/>
            <a:tileRect/>
          </a:gradFill>
          <a:ln w="28575" cap="flat" cmpd="sng" algn="ctr">
            <a:solidFill>
              <a:schemeClr val="bg1">
                <a:lumMod val="95000"/>
              </a:schemeClr>
            </a:solidFill>
            <a:prstDash val="solid"/>
            <a:round/>
            <a:headEnd type="none" w="sm" len="sm"/>
            <a:tailEnd type="none" w="sm" len="sm"/>
          </a:ln>
          <a:effectLst>
            <a:outerShdw blurRad="63500" sx="102000" sy="102000" algn="ctr"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dirty="0">
              <a:latin typeface="Arial" pitchFamily="34" charset="0"/>
            </a:endParaRPr>
          </a:p>
        </p:txBody>
      </p:sp>
      <p:sp>
        <p:nvSpPr>
          <p:cNvPr id="14" name="Cross 13"/>
          <p:cNvSpPr/>
          <p:nvPr/>
        </p:nvSpPr>
        <p:spPr bwMode="auto">
          <a:xfrm rot="2700000">
            <a:off x="10667061" y="4192366"/>
            <a:ext cx="336330" cy="336330"/>
          </a:xfrm>
          <a:prstGeom prst="plus">
            <a:avLst>
              <a:gd name="adj" fmla="val 38340"/>
            </a:avLst>
          </a:prstGeom>
          <a:gradFill flip="none" rotWithShape="1">
            <a:gsLst>
              <a:gs pos="0">
                <a:srgbClr val="DADADA"/>
              </a:gs>
              <a:gs pos="88000">
                <a:schemeClr val="bg1"/>
              </a:gs>
            </a:gsLst>
            <a:lin ang="0" scaled="1"/>
            <a:tileRect/>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grpSp>
        <p:nvGrpSpPr>
          <p:cNvPr id="32" name="Group 31"/>
          <p:cNvGrpSpPr/>
          <p:nvPr/>
        </p:nvGrpSpPr>
        <p:grpSpPr>
          <a:xfrm>
            <a:off x="10693567" y="4795657"/>
            <a:ext cx="548640" cy="548640"/>
            <a:chOff x="10523251" y="4677775"/>
            <a:chExt cx="548640" cy="548640"/>
          </a:xfrm>
        </p:grpSpPr>
        <p:sp>
          <p:nvSpPr>
            <p:cNvPr id="11" name="Oval 10"/>
            <p:cNvSpPr>
              <a:spLocks noChangeAspect="1"/>
            </p:cNvSpPr>
            <p:nvPr/>
          </p:nvSpPr>
          <p:spPr bwMode="auto">
            <a:xfrm>
              <a:off x="10523251" y="4677775"/>
              <a:ext cx="548640" cy="548640"/>
            </a:xfrm>
            <a:prstGeom prst="ellipse">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16200000" scaled="1"/>
              <a:tileRect/>
            </a:gradFill>
            <a:ln w="28575" cap="flat" cmpd="sng" algn="ctr">
              <a:solidFill>
                <a:schemeClr val="bg1">
                  <a:lumMod val="95000"/>
                </a:schemeClr>
              </a:solidFill>
              <a:prstDash val="solid"/>
              <a:round/>
              <a:headEnd type="none" w="sm" len="sm"/>
              <a:tailEnd type="none" w="sm" len="sm"/>
            </a:ln>
            <a:effectLst>
              <a:outerShdw blurRad="63500" sx="102000" sy="102000" algn="ctr"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dirty="0">
                <a:latin typeface="Arial" pitchFamily="34" charset="0"/>
              </a:endParaRPr>
            </a:p>
          </p:txBody>
        </p:sp>
        <p:sp>
          <p:nvSpPr>
            <p:cNvPr id="4" name="Minus 3"/>
            <p:cNvSpPr/>
            <p:nvPr/>
          </p:nvSpPr>
          <p:spPr bwMode="auto">
            <a:xfrm>
              <a:off x="10593626" y="4748150"/>
              <a:ext cx="407891" cy="407891"/>
            </a:xfrm>
            <a:prstGeom prst="mathMinus">
              <a:avLst/>
            </a:prstGeom>
            <a:gradFill flip="none" rotWithShape="1">
              <a:gsLst>
                <a:gs pos="0">
                  <a:srgbClr val="DADADA"/>
                </a:gs>
                <a:gs pos="88000">
                  <a:schemeClr val="bg1"/>
                </a:gs>
              </a:gsLst>
              <a:lin ang="0" scaled="1"/>
              <a:tileRect/>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grpSp>
      <p:grpSp>
        <p:nvGrpSpPr>
          <p:cNvPr id="26" name="Group 25"/>
          <p:cNvGrpSpPr/>
          <p:nvPr/>
        </p:nvGrpSpPr>
        <p:grpSpPr>
          <a:xfrm>
            <a:off x="10540793" y="5501651"/>
            <a:ext cx="548640" cy="548640"/>
            <a:chOff x="10576569" y="5773152"/>
            <a:chExt cx="548640" cy="548640"/>
          </a:xfrm>
        </p:grpSpPr>
        <p:sp>
          <p:nvSpPr>
            <p:cNvPr id="12" name="Oval 11"/>
            <p:cNvSpPr>
              <a:spLocks noChangeAspect="1"/>
            </p:cNvSpPr>
            <p:nvPr/>
          </p:nvSpPr>
          <p:spPr bwMode="auto">
            <a:xfrm>
              <a:off x="10576569" y="5773152"/>
              <a:ext cx="548640" cy="548640"/>
            </a:xfrm>
            <a:prstGeom prst="ellipse">
              <a:avLst/>
            </a:prstGeom>
            <a:gradFill flip="none" rotWithShape="1">
              <a:gsLst>
                <a:gs pos="0">
                  <a:srgbClr val="7030A0"/>
                </a:gs>
                <a:gs pos="100000">
                  <a:srgbClr val="A661D9"/>
                </a:gs>
              </a:gsLst>
              <a:lin ang="16200000" scaled="1"/>
              <a:tileRect/>
            </a:gradFill>
            <a:ln w="28575" cap="flat" cmpd="sng" algn="ctr">
              <a:solidFill>
                <a:schemeClr val="bg1">
                  <a:lumMod val="95000"/>
                </a:schemeClr>
              </a:solidFill>
              <a:prstDash val="solid"/>
              <a:round/>
              <a:headEnd type="none" w="sm" len="sm"/>
              <a:tailEnd type="none" w="sm" len="sm"/>
            </a:ln>
            <a:effectLst>
              <a:outerShdw blurRad="63500" sx="102000" sy="102000" algn="ctr"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dirty="0">
                <a:latin typeface="Arial" pitchFamily="34" charset="0"/>
              </a:endParaRPr>
            </a:p>
          </p:txBody>
        </p:sp>
        <p:pic>
          <p:nvPicPr>
            <p:cNvPr id="15" name="Picture 14"/>
            <p:cNvPicPr>
              <a:picLocks noChangeAspect="1"/>
            </p:cNvPicPr>
            <p:nvPr/>
          </p:nvPicPr>
          <p:blipFill>
            <a:blip r:embed="rId3" cstate="print">
              <a:biLevel thresh="50000"/>
              <a:extLst>
                <a:ext uri="{28A0092B-C50C-407E-A947-70E740481C1C}">
                  <a14:useLocalDpi xmlns:a14="http://schemas.microsoft.com/office/drawing/2010/main" val="0"/>
                </a:ext>
              </a:extLst>
            </a:blip>
            <a:stretch>
              <a:fillRect/>
            </a:stretch>
          </p:blipFill>
          <p:spPr>
            <a:xfrm>
              <a:off x="10713729" y="5907046"/>
              <a:ext cx="274320" cy="280852"/>
            </a:xfrm>
            <a:prstGeom prst="rect">
              <a:avLst/>
            </a:prstGeom>
          </p:spPr>
        </p:pic>
      </p:grpSp>
      <p:sp>
        <p:nvSpPr>
          <p:cNvPr id="27" name="Oval 26"/>
          <p:cNvSpPr/>
          <p:nvPr/>
        </p:nvSpPr>
        <p:spPr bwMode="auto">
          <a:xfrm>
            <a:off x="7847012" y="3762354"/>
            <a:ext cx="2299213" cy="2299213"/>
          </a:xfrm>
          <a:prstGeom prst="ellipse">
            <a:avLst/>
          </a:prstGeom>
          <a:gradFill flip="none" rotWithShape="1">
            <a:gsLst>
              <a:gs pos="0">
                <a:schemeClr val="bg1">
                  <a:lumMod val="95000"/>
                </a:schemeClr>
              </a:gs>
              <a:gs pos="100000">
                <a:schemeClr val="bg1"/>
              </a:gs>
            </a:gsLst>
            <a:lin ang="10800000" scaled="1"/>
            <a:tileRect/>
          </a:gradFill>
          <a:ln w="28575" cap="flat" cmpd="sng" algn="ctr">
            <a:solidFill>
              <a:schemeClr val="bg1"/>
            </a:solidFill>
            <a:prstDash val="solid"/>
            <a:round/>
            <a:headEnd type="none" w="sm" len="sm"/>
            <a:tailEnd type="none" w="sm" len="sm"/>
          </a:ln>
          <a:effectLst>
            <a:outerShdw blurRad="50800" dist="38100" sx="99000" sy="99000" algn="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1800" b="0" i="0" u="none" strike="noStrike" cap="none" normalizeH="0" baseline="0" smtClean="0">
              <a:ln>
                <a:noFill/>
              </a:ln>
              <a:solidFill>
                <a:schemeClr val="tx1"/>
              </a:solidFill>
              <a:effectLst/>
              <a:latin typeface="Arial" pitchFamily="34" charset="0"/>
            </a:endParaRPr>
          </a:p>
        </p:txBody>
      </p:sp>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97841" y="3980892"/>
            <a:ext cx="1797554" cy="1862137"/>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eaLnBrk="1" hangingPunct="1"/>
            <a:r>
              <a:rPr lang="en-US" altLang="en-US" smtClean="0">
                <a:latin typeface="Courier New" pitchFamily="49" charset="0"/>
                <a:cs typeface="Courier New" pitchFamily="49" charset="0"/>
              </a:rPr>
              <a:t>CREATE</a:t>
            </a:r>
            <a:r>
              <a:rPr lang="en-US" altLang="en-US" smtClean="0"/>
              <a:t> </a:t>
            </a:r>
            <a:r>
              <a:rPr lang="en-US" altLang="en-US" smtClean="0">
                <a:latin typeface="Courier New" pitchFamily="49" charset="0"/>
                <a:cs typeface="Courier New" pitchFamily="49" charset="0"/>
              </a:rPr>
              <a:t>TABLE</a:t>
            </a:r>
            <a:r>
              <a:rPr lang="en-US" altLang="en-US" smtClean="0"/>
              <a:t> Statement</a:t>
            </a:r>
          </a:p>
        </p:txBody>
      </p:sp>
      <p:sp>
        <p:nvSpPr>
          <p:cNvPr id="22531" name="Content Placeholder 2"/>
          <p:cNvSpPr>
            <a:spLocks noGrp="1"/>
          </p:cNvSpPr>
          <p:nvPr>
            <p:ph idx="1"/>
          </p:nvPr>
        </p:nvSpPr>
        <p:spPr/>
        <p:txBody>
          <a:bodyPr/>
          <a:lstStyle/>
          <a:p>
            <a:pPr lvl="1" eaLnBrk="1" hangingPunct="1"/>
            <a:r>
              <a:rPr lang="en-US" altLang="en-US" smtClean="0"/>
              <a:t>Use the </a:t>
            </a:r>
            <a:r>
              <a:rPr lang="en-US" altLang="en-US" smtClean="0">
                <a:latin typeface="Courier New" pitchFamily="49" charset="0"/>
                <a:cs typeface="Courier New" pitchFamily="49" charset="0"/>
              </a:rPr>
              <a:t>CREATE</a:t>
            </a:r>
            <a:r>
              <a:rPr lang="en-US" altLang="en-US" smtClean="0"/>
              <a:t> </a:t>
            </a:r>
            <a:r>
              <a:rPr lang="en-US" altLang="en-US" smtClean="0">
                <a:latin typeface="Courier New" pitchFamily="49" charset="0"/>
                <a:cs typeface="Courier New" pitchFamily="49" charset="0"/>
              </a:rPr>
              <a:t>TABLE</a:t>
            </a:r>
            <a:r>
              <a:rPr lang="en-US" altLang="en-US" smtClean="0">
                <a:cs typeface="Arial" charset="0"/>
              </a:rPr>
              <a:t> </a:t>
            </a:r>
            <a:r>
              <a:rPr lang="en-US" altLang="en-US" smtClean="0"/>
              <a:t>statement to create a table in the database.</a:t>
            </a:r>
          </a:p>
          <a:p>
            <a:pPr lvl="1" eaLnBrk="1" hangingPunct="1"/>
            <a:r>
              <a:rPr lang="en-US" altLang="en-US" smtClean="0"/>
              <a:t>Syntax:</a:t>
            </a:r>
          </a:p>
          <a:p>
            <a:pPr lvl="1" eaLnBrk="1" hangingPunct="1"/>
            <a:endParaRPr lang="en-US" altLang="en-US" smtClean="0"/>
          </a:p>
          <a:p>
            <a:pPr lvl="1" eaLnBrk="1" hangingPunct="1"/>
            <a:endParaRPr lang="en-US" altLang="en-US" smtClean="0"/>
          </a:p>
          <a:p>
            <a:pPr lvl="1" eaLnBrk="1" hangingPunct="1"/>
            <a:endParaRPr lang="en-US" altLang="en-US" smtClean="0"/>
          </a:p>
          <a:p>
            <a:pPr lvl="1" eaLnBrk="1" hangingPunct="1"/>
            <a:r>
              <a:rPr lang="en-US" altLang="en-US" smtClean="0"/>
              <a:t>Example:</a:t>
            </a:r>
          </a:p>
        </p:txBody>
      </p:sp>
      <p:sp>
        <p:nvSpPr>
          <p:cNvPr id="6" name="Content Placeholder 2"/>
          <p:cNvSpPr txBox="1">
            <a:spLocks/>
          </p:cNvSpPr>
          <p:nvPr/>
        </p:nvSpPr>
        <p:spPr bwMode="gray">
          <a:xfrm>
            <a:off x="2632217" y="3982333"/>
            <a:ext cx="6924391" cy="994767"/>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nchor="ctr">
            <a:spAutoFit/>
          </a:bodyPr>
          <a:lstStyle/>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CREATE TABLE </a:t>
            </a:r>
            <a:r>
              <a:rPr lang="en-US" altLang="en-US" b="1" dirty="0" err="1">
                <a:solidFill>
                  <a:schemeClr val="tx1">
                    <a:lumMod val="75000"/>
                  </a:schemeClr>
                </a:solidFill>
                <a:latin typeface="Courier New" panose="02070309020205020404" pitchFamily="49" charset="0"/>
                <a:cs typeface="Arial" panose="020B0604020202020204" pitchFamily="34" charset="0"/>
              </a:rPr>
              <a:t>teach_dept</a:t>
            </a:r>
            <a:r>
              <a:rPr lang="en-US" altLang="en-US" b="1" dirty="0">
                <a:solidFill>
                  <a:schemeClr val="tx1">
                    <a:lumMod val="75000"/>
                  </a:schemeClr>
                </a:solidFill>
                <a:latin typeface="Courier New" panose="02070309020205020404" pitchFamily="49" charset="0"/>
                <a:cs typeface="Arial" panose="020B0604020202020204" pitchFamily="34" charset="0"/>
              </a:rPr>
              <a:t> (</a:t>
            </a:r>
          </a:p>
          <a:p>
            <a:pPr eaLnBrk="1" hangingPunct="1">
              <a:defRPr/>
            </a:pPr>
            <a:r>
              <a:rPr lang="en-US" altLang="en-US" b="1" dirty="0" err="1">
                <a:solidFill>
                  <a:schemeClr val="tx1">
                    <a:lumMod val="75000"/>
                  </a:schemeClr>
                </a:solidFill>
                <a:latin typeface="Courier New" panose="02070309020205020404" pitchFamily="49" charset="0"/>
                <a:cs typeface="Arial" panose="020B0604020202020204" pitchFamily="34" charset="0"/>
              </a:rPr>
              <a:t>department_id</a:t>
            </a:r>
            <a:r>
              <a:rPr lang="en-US" altLang="en-US" b="1" dirty="0">
                <a:solidFill>
                  <a:schemeClr val="tx1">
                    <a:lumMod val="75000"/>
                  </a:schemeClr>
                </a:solidFill>
                <a:latin typeface="Courier New" panose="02070309020205020404" pitchFamily="49" charset="0"/>
                <a:cs typeface="Arial" panose="020B0604020202020204" pitchFamily="34" charset="0"/>
              </a:rPr>
              <a:t>  NUMBER(3) PRIMARY KEY,  </a:t>
            </a:r>
          </a:p>
          <a:p>
            <a:pPr eaLnBrk="1" hangingPunct="1">
              <a:defRPr/>
            </a:pPr>
            <a:r>
              <a:rPr lang="en-US" altLang="en-US" b="1" dirty="0" err="1">
                <a:solidFill>
                  <a:schemeClr val="tx1">
                    <a:lumMod val="75000"/>
                  </a:schemeClr>
                </a:solidFill>
                <a:latin typeface="Courier New" panose="02070309020205020404" pitchFamily="49" charset="0"/>
                <a:cs typeface="Arial" panose="020B0604020202020204" pitchFamily="34" charset="0"/>
              </a:rPr>
              <a:t>department_name</a:t>
            </a:r>
            <a:r>
              <a:rPr lang="en-US" altLang="en-US" b="1" dirty="0">
                <a:solidFill>
                  <a:schemeClr val="tx1">
                    <a:lumMod val="75000"/>
                  </a:schemeClr>
                </a:solidFill>
                <a:latin typeface="Courier New" panose="02070309020205020404" pitchFamily="49" charset="0"/>
                <a:cs typeface="Arial" panose="020B0604020202020204" pitchFamily="34" charset="0"/>
              </a:rPr>
              <a:t> VARCHAR2(10)); </a:t>
            </a:r>
          </a:p>
        </p:txBody>
      </p:sp>
      <p:sp>
        <p:nvSpPr>
          <p:cNvPr id="7" name="Content Placeholder 2"/>
          <p:cNvSpPr txBox="1">
            <a:spLocks/>
          </p:cNvSpPr>
          <p:nvPr/>
        </p:nvSpPr>
        <p:spPr bwMode="gray">
          <a:xfrm>
            <a:off x="2285997" y="2133600"/>
            <a:ext cx="7616830" cy="994767"/>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nchor="ctr">
            <a:spAutoFit/>
          </a:bodyPr>
          <a:lstStyle/>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CREATE TABLE </a:t>
            </a:r>
            <a:r>
              <a:rPr lang="en-US" altLang="en-US" b="1" i="1" dirty="0" err="1">
                <a:solidFill>
                  <a:schemeClr val="tx1">
                    <a:lumMod val="75000"/>
                  </a:schemeClr>
                </a:solidFill>
                <a:latin typeface="Courier New" panose="02070309020205020404" pitchFamily="49" charset="0"/>
                <a:cs typeface="Arial" panose="020B0604020202020204" pitchFamily="34" charset="0"/>
              </a:rPr>
              <a:t>tablename</a:t>
            </a:r>
            <a:r>
              <a:rPr lang="en-US" altLang="en-US" b="1" i="1" dirty="0">
                <a:solidFill>
                  <a:schemeClr val="tx1">
                    <a:lumMod val="75000"/>
                  </a:schemeClr>
                </a:solidFill>
                <a:latin typeface="Courier New" panose="02070309020205020404" pitchFamily="49" charset="0"/>
                <a:cs typeface="Arial" panose="020B0604020202020204" pitchFamily="34" charset="0"/>
              </a:rPr>
              <a:t> ( </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{column-definition | Table-level constraint}      </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 , {column-definition | Table-level constraint} ] * )</a:t>
            </a: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eae443b16b719bbaaf407130fbe4cceeda0b8a7"/>
  <p:tag name="ARTICULATE_SLIDE_COUNT" val="39"/>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U7_16_9 (13.33x7.5)">
  <a:themeElements>
    <a:clrScheme name="Oracle University">
      <a:dk1>
        <a:srgbClr val="5F5F5F"/>
      </a:dk1>
      <a:lt1>
        <a:srgbClr val="FFFFFF"/>
      </a:lt1>
      <a:dk2>
        <a:srgbClr val="7F7F7F"/>
      </a:dk2>
      <a:lt2>
        <a:srgbClr val="DCE3E4"/>
      </a:lt2>
      <a:accent1>
        <a:srgbClr val="F8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8575"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28575"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Default Design 1">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OU7_July2016</Template>
  <TotalTime>1280</TotalTime>
  <Words>10462</Words>
  <Application>Microsoft Office PowerPoint</Application>
  <PresentationFormat>自定义</PresentationFormat>
  <Paragraphs>728</Paragraphs>
  <Slides>39</Slides>
  <Notes>39</Notes>
  <HiddenSlides>0</HiddenSlides>
  <MMClips>0</MMClips>
  <ScaleCrop>false</ScaleCrop>
  <HeadingPairs>
    <vt:vector size="4" baseType="variant">
      <vt:variant>
        <vt:lpstr>主题</vt:lpstr>
      </vt:variant>
      <vt:variant>
        <vt:i4>1</vt:i4>
      </vt:variant>
      <vt:variant>
        <vt:lpstr>幻灯片标题</vt:lpstr>
      </vt:variant>
      <vt:variant>
        <vt:i4>39</vt:i4>
      </vt:variant>
    </vt:vector>
  </HeadingPairs>
  <TitlesOfParts>
    <vt:vector size="40" baseType="lpstr">
      <vt:lpstr>OU7_16_9 (13.33x7.5)</vt:lpstr>
      <vt:lpstr>Commonly Used SQL Commands</vt:lpstr>
      <vt:lpstr>Objectives</vt:lpstr>
      <vt:lpstr>Basic SELECT Statement</vt:lpstr>
      <vt:lpstr>SELECT Statement</vt:lpstr>
      <vt:lpstr>WHERE Clause</vt:lpstr>
      <vt:lpstr>ORDER BY Clause</vt:lpstr>
      <vt:lpstr>GROUP BY Clause</vt:lpstr>
      <vt:lpstr>Data Definition Language</vt:lpstr>
      <vt:lpstr>CREATE TABLE Statement</vt:lpstr>
      <vt:lpstr>ALTER TABLE Statement</vt:lpstr>
      <vt:lpstr>DROP TABLE Statement</vt:lpstr>
      <vt:lpstr>GRANT Statement</vt:lpstr>
      <vt:lpstr>Privilege Types</vt:lpstr>
      <vt:lpstr>REVOKE Statement</vt:lpstr>
      <vt:lpstr>TRUNCATE TABLE Statement</vt:lpstr>
      <vt:lpstr>Data Manipulation Language</vt:lpstr>
      <vt:lpstr>INSERT Statement</vt:lpstr>
      <vt:lpstr>UPDATE Statement Syntax</vt:lpstr>
      <vt:lpstr>DELETE Statement</vt:lpstr>
      <vt:lpstr>Transaction Control Statements</vt:lpstr>
      <vt:lpstr>COMMIT Statement</vt:lpstr>
      <vt:lpstr>ROLLBACK Statement</vt:lpstr>
      <vt:lpstr>SAVEPOINT Statement</vt:lpstr>
      <vt:lpstr>Joins</vt:lpstr>
      <vt:lpstr>Types of Joins</vt:lpstr>
      <vt:lpstr>Qualifying Ambiguous Column Names</vt:lpstr>
      <vt:lpstr>Natural Join</vt:lpstr>
      <vt:lpstr>Equijoins</vt:lpstr>
      <vt:lpstr>Retrieving Records with Equijoins</vt:lpstr>
      <vt:lpstr>Additional Search Conditions Using the AND and WHERE Operators </vt:lpstr>
      <vt:lpstr>Retrieving Records with Nonequijoins</vt:lpstr>
      <vt:lpstr>Retrieving Records by Using the USING Clause </vt:lpstr>
      <vt:lpstr>Retrieving Records by Using the ON Clause</vt:lpstr>
      <vt:lpstr>Left Outer Join</vt:lpstr>
      <vt:lpstr>Right Outer Join</vt:lpstr>
      <vt:lpstr>Full Outer Join</vt:lpstr>
      <vt:lpstr>Self-Join: Example</vt:lpstr>
      <vt:lpstr>Cross Join</vt:lpstr>
      <vt:lpstr>Summary</vt:lpstr>
    </vt:vector>
  </TitlesOfParts>
  <Company>Oracle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Commonly Used SQL Commands</dc:title>
  <dc:subject>OU7_July2016</dc:subject>
  <dc:creator>pdharmal</dc:creator>
  <cp:keywords>OU7 PowerPoint Template</cp:keywords>
  <dc:description>Oracle University Production Services PowerPoint Template</dc:description>
  <cp:lastModifiedBy>张宇</cp:lastModifiedBy>
  <cp:revision>53</cp:revision>
  <cp:lastPrinted>2002-03-28T23:57:22Z</cp:lastPrinted>
  <dcterms:created xsi:type="dcterms:W3CDTF">2016-07-31T08:08:31Z</dcterms:created>
  <dcterms:modified xsi:type="dcterms:W3CDTF">2017-10-19T14:36:24Z</dcterms:modified>
  <cp:category>Oracle University PowerPoint Template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ome_page">
    <vt:lpwstr>http://ap337sun.us.oracle.com/powerpoint</vt:lpwstr>
  </property>
  <property fmtid="{D5CDD505-2E9C-101B-9397-08002B2CF9AE}" pid="3" name="Version">
    <vt:lpwstr>1.00</vt:lpwstr>
  </property>
  <property fmtid="{D5CDD505-2E9C-101B-9397-08002B2CF9AE}" pid="4" name="Build_version">
    <vt:lpwstr> 111</vt:lpwstr>
  </property>
  <property fmtid="{D5CDD505-2E9C-101B-9397-08002B2CF9AE}" pid="5" name="Build_Date">
    <vt:filetime>2001-07-03T07:00:00Z</vt:filetime>
  </property>
  <property fmtid="{D5CDD505-2E9C-101B-9397-08002B2CF9AE}" pid="6" name="Build_Time">
    <vt:lpwstr>10:11:09 AM</vt:lpwstr>
  </property>
  <property fmtid="{D5CDD505-2E9C-101B-9397-08002B2CF9AE}" pid="7" name="Install_dir">
    <vt:lpwstr/>
  </property>
  <property fmtid="{D5CDD505-2E9C-101B-9397-08002B2CF9AE}" pid="8" name="ArticulateGUID">
    <vt:lpwstr>54608960-AEB5-4F2A-B622-CD7CD84DD473</vt:lpwstr>
  </property>
  <property fmtid="{D5CDD505-2E9C-101B-9397-08002B2CF9AE}" pid="9" name="ArticulatePath">
    <vt:lpwstr>OU7_July2016</vt:lpwstr>
  </property>
</Properties>
</file>