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1">
              <a:hueOff val="178262"/>
              <a:satOff val="-8651"/>
              <a:lumOff val="-7254"/>
              <a:alpha val="29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6">
              <a:alpha val="25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01D73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239254"/>
              <a:lumOff val="-139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EB9B">
              <a:alpha val="26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4788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>
              <a:alpha val="75000"/>
            </a:srgbClr>
          </a:solidFill>
        </a:fill>
      </a:tcStyle>
    </a:wholeTbl>
    <a:band2H>
      <a:tcTxStyle/>
      <a:tcStyle>
        <a:tcBdr/>
        <a:fill>
          <a:solidFill>
            <a:srgbClr val="686A6A">
              <a:alpha val="8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222222"/>
              </a:solidFill>
              <a:prstDash val="solid"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86A6A">
              <a:alpha val="85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22222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5"/>
    <p:restoredTop sz="94649"/>
  </p:normalViewPr>
  <p:slideViewPr>
    <p:cSldViewPr snapToGrid="0" snapToObjects="1">
      <p:cViewPr varScale="1">
        <p:scale>
          <a:sx n="51" d="100"/>
          <a:sy n="51" d="100"/>
        </p:scale>
        <p:origin x="31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3" name="Shape 16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大標題與副標題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線條"/>
          <p:cNvSpPr/>
          <p:nvPr/>
        </p:nvSpPr>
        <p:spPr>
          <a:xfrm flipV="1">
            <a:off x="762000" y="8635632"/>
            <a:ext cx="22859999" cy="369"/>
          </a:xfrm>
          <a:prstGeom prst="line">
            <a:avLst/>
          </a:prstGeom>
          <a:ln w="508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" name="大標題文字"/>
          <p:cNvSpPr txBox="1">
            <a:spLocks noGrp="1"/>
          </p:cNvSpPr>
          <p:nvPr>
            <p:ph type="title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30300"/>
            </a:lvl1pPr>
          </a:lstStyle>
          <a:p>
            <a:r>
              <a:t>大標題文字</a:t>
            </a:r>
          </a:p>
        </p:txBody>
      </p:sp>
      <p:sp>
        <p:nvSpPr>
          <p:cNvPr id="14" name="內文層級一…"/>
          <p:cNvSpPr txBox="1">
            <a:spLocks noGrp="1"/>
          </p:cNvSpPr>
          <p:nvPr>
            <p:ph type="body" sz="quarter" idx="1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1pPr>
            <a:lvl2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2pPr>
            <a:lvl3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3pPr>
            <a:lvl4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4pPr>
            <a:lvl5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5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23044894" y="609600"/>
            <a:ext cx="571501" cy="6223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項目符號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文字"/>
          <p:cNvSpPr txBox="1">
            <a:spLocks noGrp="1"/>
          </p:cNvSpPr>
          <p:nvPr>
            <p:ph type="body" sz="quarter" idx="21"/>
          </p:nvPr>
        </p:nvSpPr>
        <p:spPr>
          <a:xfrm>
            <a:off x="762000" y="533400"/>
            <a:ext cx="20955000" cy="736601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3600" b="1" cap="all" spc="180"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r>
              <a:t>文字</a:t>
            </a:r>
          </a:p>
        </p:txBody>
      </p:sp>
      <p:sp>
        <p:nvSpPr>
          <p:cNvPr id="102" name="內文層級一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SzPct val="125000"/>
              <a:buChar char="▸"/>
            </a:lvl1pPr>
            <a:lvl2pPr>
              <a:buClr>
                <a:schemeClr val="accent1"/>
              </a:buClr>
              <a:buSzPct val="125000"/>
              <a:buChar char="▸"/>
            </a:lvl2pPr>
            <a:lvl3pPr>
              <a:buClr>
                <a:schemeClr val="accent1"/>
              </a:buClr>
              <a:buSzPct val="125000"/>
              <a:buChar char="▸"/>
            </a:lvl3pPr>
            <a:lvl4pPr>
              <a:buClr>
                <a:schemeClr val="accent1"/>
              </a:buClr>
              <a:buSzPct val="125000"/>
              <a:buChar char="▸"/>
            </a:lvl4pPr>
            <a:lvl5pPr>
              <a:buClr>
                <a:schemeClr val="accent1"/>
              </a:buClr>
              <a:buSzPct val="125000"/>
              <a:buChar char="▸"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03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照片 - 一頁三張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太陽能板的黑白照片"/>
          <p:cNvSpPr>
            <a:spLocks noGrp="1"/>
          </p:cNvSpPr>
          <p:nvPr>
            <p:ph type="pic" sz="half" idx="21"/>
          </p:nvPr>
        </p:nvSpPr>
        <p:spPr>
          <a:xfrm>
            <a:off x="12192000" y="-177800"/>
            <a:ext cx="12192000" cy="7162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1" name="水流過水壩洩洪道閘門的黑白照片"/>
          <p:cNvSpPr>
            <a:spLocks noGrp="1"/>
          </p:cNvSpPr>
          <p:nvPr>
            <p:ph type="pic" sz="half" idx="22"/>
          </p:nvPr>
        </p:nvSpPr>
        <p:spPr>
          <a:xfrm>
            <a:off x="12192000" y="6451600"/>
            <a:ext cx="12192000" cy="829733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2" name="多雲天空下風車的黑白照片"/>
          <p:cNvSpPr>
            <a:spLocks noGrp="1"/>
          </p:cNvSpPr>
          <p:nvPr>
            <p:ph type="pic" idx="23"/>
          </p:nvPr>
        </p:nvSpPr>
        <p:spPr>
          <a:xfrm>
            <a:off x="-190500" y="0"/>
            <a:ext cx="12428272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3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名言語錄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說明框"/>
          <p:cNvSpPr/>
          <p:nvPr/>
        </p:nvSpPr>
        <p:spPr>
          <a:xfrm>
            <a:off x="876300" y="3314700"/>
            <a:ext cx="22631400" cy="73171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9" y="0"/>
                </a:moveTo>
                <a:cubicBezTo>
                  <a:pt x="54" y="0"/>
                  <a:pt x="0" y="165"/>
                  <a:pt x="0" y="369"/>
                </a:cubicBezTo>
                <a:lnTo>
                  <a:pt x="0" y="19013"/>
                </a:lnTo>
                <a:cubicBezTo>
                  <a:pt x="0" y="19217"/>
                  <a:pt x="54" y="19382"/>
                  <a:pt x="119" y="19382"/>
                </a:cubicBezTo>
                <a:lnTo>
                  <a:pt x="18186" y="19382"/>
                </a:lnTo>
                <a:lnTo>
                  <a:pt x="18717" y="21600"/>
                </a:lnTo>
                <a:lnTo>
                  <a:pt x="19247" y="19382"/>
                </a:lnTo>
                <a:lnTo>
                  <a:pt x="21481" y="19382"/>
                </a:lnTo>
                <a:cubicBezTo>
                  <a:pt x="21546" y="19382"/>
                  <a:pt x="21600" y="19217"/>
                  <a:pt x="21600" y="19013"/>
                </a:cubicBezTo>
                <a:lnTo>
                  <a:pt x="21600" y="369"/>
                </a:lnTo>
                <a:cubicBezTo>
                  <a:pt x="21600" y="165"/>
                  <a:pt x="21546" y="0"/>
                  <a:pt x="21481" y="0"/>
                </a:cubicBezTo>
                <a:lnTo>
                  <a:pt x="119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4000" b="1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"/>
              </a:defRPr>
            </a:pPr>
            <a:endParaRPr/>
          </a:p>
        </p:txBody>
      </p:sp>
      <p:sp>
        <p:nvSpPr>
          <p:cNvPr id="121" name="在此輸入名言語錄。"/>
          <p:cNvSpPr txBox="1">
            <a:spLocks noGrp="1"/>
          </p:cNvSpPr>
          <p:nvPr>
            <p:ph type="body" sz="quarter" idx="21"/>
          </p:nvPr>
        </p:nvSpPr>
        <p:spPr>
          <a:xfrm>
            <a:off x="1676400" y="4089400"/>
            <a:ext cx="21056600" cy="24892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13400" b="1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r>
              <a:t>在此輸入名言語錄。</a:t>
            </a:r>
          </a:p>
        </p:txBody>
      </p:sp>
      <p:sp>
        <p:nvSpPr>
          <p:cNvPr id="122" name="王大明"/>
          <p:cNvSpPr txBox="1">
            <a:spLocks noGrp="1"/>
          </p:cNvSpPr>
          <p:nvPr>
            <p:ph type="body" sz="quarter" idx="22"/>
          </p:nvPr>
        </p:nvSpPr>
        <p:spPr>
          <a:xfrm>
            <a:off x="762000" y="10731499"/>
            <a:ext cx="22860000" cy="1651001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algn="r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8700" b="1"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r>
              <a:t>王大明</a:t>
            </a:r>
          </a:p>
        </p:txBody>
      </p:sp>
      <p:sp>
        <p:nvSpPr>
          <p:cNvPr id="123" name="文字"/>
          <p:cNvSpPr txBox="1">
            <a:spLocks noGrp="1"/>
          </p:cNvSpPr>
          <p:nvPr>
            <p:ph type="body" sz="quarter" idx="23"/>
          </p:nvPr>
        </p:nvSpPr>
        <p:spPr>
          <a:xfrm>
            <a:off x="762000" y="533400"/>
            <a:ext cx="20955000" cy="736601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3600" b="1" cap="all" spc="180"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r>
              <a:t>文字</a:t>
            </a:r>
          </a:p>
        </p:txBody>
      </p:sp>
      <p:sp>
        <p:nvSpPr>
          <p:cNvPr id="124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引言替用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在此輸入名言語錄。"/>
          <p:cNvSpPr txBox="1">
            <a:spLocks noGrp="1"/>
          </p:cNvSpPr>
          <p:nvPr>
            <p:ph type="body" sz="quarter" idx="21"/>
          </p:nvPr>
        </p:nvSpPr>
        <p:spPr>
          <a:xfrm>
            <a:off x="11049000" y="3721100"/>
            <a:ext cx="12573000" cy="4399281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13400" b="1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r>
              <a:t>在此輸入名言語錄。</a:t>
            </a:r>
          </a:p>
        </p:txBody>
      </p:sp>
      <p:sp>
        <p:nvSpPr>
          <p:cNvPr id="132" name="多雲天空下風車的黑白照片"/>
          <p:cNvSpPr>
            <a:spLocks noGrp="1"/>
          </p:cNvSpPr>
          <p:nvPr>
            <p:ph type="pic" idx="22"/>
          </p:nvPr>
        </p:nvSpPr>
        <p:spPr>
          <a:xfrm>
            <a:off x="-190500" y="0"/>
            <a:ext cx="12428272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3" name="王大明"/>
          <p:cNvSpPr txBox="1">
            <a:spLocks noGrp="1"/>
          </p:cNvSpPr>
          <p:nvPr>
            <p:ph type="body" sz="quarter" idx="23"/>
          </p:nvPr>
        </p:nvSpPr>
        <p:spPr>
          <a:xfrm>
            <a:off x="11049000" y="10731499"/>
            <a:ext cx="12573000" cy="1651001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defTabSz="647700">
              <a:spcBef>
                <a:spcPts val="0"/>
              </a:spcBef>
              <a:buClrTx/>
              <a:buSzTx/>
              <a:buFontTx/>
              <a:buNone/>
              <a:defRPr sz="8700" b="1">
                <a:solidFill>
                  <a:srgbClr val="232323"/>
                </a:solidFill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r>
              <a:t>王大明</a:t>
            </a:r>
          </a:p>
        </p:txBody>
      </p:sp>
      <p:sp>
        <p:nvSpPr>
          <p:cNvPr id="134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照片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一個人站在水壩頂端的黑白空拍圖"/>
          <p:cNvSpPr>
            <a:spLocks noGrp="1"/>
          </p:cNvSpPr>
          <p:nvPr>
            <p:ph type="pic" idx="21"/>
          </p:nvPr>
        </p:nvSpPr>
        <p:spPr>
          <a:xfrm>
            <a:off x="-38100" y="-1219200"/>
            <a:ext cx="24460200" cy="1614593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2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空白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空白替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照片 - 水平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一個人站在水壩頂端的黑白空拍圖"/>
          <p:cNvSpPr>
            <a:spLocks noGrp="1"/>
          </p:cNvSpPr>
          <p:nvPr>
            <p:ph type="pic" idx="21"/>
          </p:nvPr>
        </p:nvSpPr>
        <p:spPr>
          <a:xfrm>
            <a:off x="-38100" y="-1219200"/>
            <a:ext cx="24460200" cy="1614593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3" name="線條"/>
          <p:cNvSpPr/>
          <p:nvPr/>
        </p:nvSpPr>
        <p:spPr>
          <a:xfrm flipV="1">
            <a:off x="762000" y="8635632"/>
            <a:ext cx="22859999" cy="369"/>
          </a:xfrm>
          <a:prstGeom prst="line">
            <a:avLst/>
          </a:prstGeom>
          <a:ln w="508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4" name="大標題文字"/>
          <p:cNvSpPr txBox="1">
            <a:spLocks noGrp="1"/>
          </p:cNvSpPr>
          <p:nvPr>
            <p:ph type="title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30300"/>
            </a:lvl1pPr>
          </a:lstStyle>
          <a:p>
            <a:r>
              <a:t>大標題文字</a:t>
            </a:r>
          </a:p>
        </p:txBody>
      </p:sp>
      <p:sp>
        <p:nvSpPr>
          <p:cNvPr id="25" name="內文層級一…"/>
          <p:cNvSpPr txBox="1">
            <a:spLocks noGrp="1"/>
          </p:cNvSpPr>
          <p:nvPr>
            <p:ph type="body" sz="quarter" idx="1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1pPr>
            <a:lvl2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2pPr>
            <a:lvl3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3pPr>
            <a:lvl4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4pPr>
            <a:lvl5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6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23044894" y="609600"/>
            <a:ext cx="571501" cy="6223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大標題與副標題替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線條"/>
          <p:cNvSpPr/>
          <p:nvPr/>
        </p:nvSpPr>
        <p:spPr>
          <a:xfrm flipV="1">
            <a:off x="762000" y="8635632"/>
            <a:ext cx="22859999" cy="369"/>
          </a:xfrm>
          <a:prstGeom prst="line">
            <a:avLst/>
          </a:prstGeom>
          <a:ln w="508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4" name="大標題文字"/>
          <p:cNvSpPr txBox="1">
            <a:spLocks noGrp="1"/>
          </p:cNvSpPr>
          <p:nvPr>
            <p:ph type="title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30300"/>
            </a:lvl1pPr>
          </a:lstStyle>
          <a:p>
            <a:r>
              <a:t>大標題文字</a:t>
            </a:r>
          </a:p>
        </p:txBody>
      </p:sp>
      <p:sp>
        <p:nvSpPr>
          <p:cNvPr id="35" name="內文層級一…"/>
          <p:cNvSpPr txBox="1">
            <a:spLocks noGrp="1"/>
          </p:cNvSpPr>
          <p:nvPr>
            <p:ph type="body" sz="quarter" idx="1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1pPr>
            <a:lvl2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2pPr>
            <a:lvl3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3pPr>
            <a:lvl4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4pPr>
            <a:lvl5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36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22994915" y="584200"/>
            <a:ext cx="571501" cy="6223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大標題 - 中央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大標題文字"/>
          <p:cNvSpPr txBox="1">
            <a:spLocks noGrp="1"/>
          </p:cNvSpPr>
          <p:nvPr>
            <p:ph type="title"/>
          </p:nvPr>
        </p:nvSpPr>
        <p:spPr>
          <a:xfrm>
            <a:off x="762000" y="5676900"/>
            <a:ext cx="22860000" cy="635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30300"/>
            </a:lvl1pPr>
          </a:lstStyle>
          <a:p>
            <a:r>
              <a:t>大標題文字</a:t>
            </a:r>
          </a:p>
        </p:txBody>
      </p:sp>
      <p:sp>
        <p:nvSpPr>
          <p:cNvPr id="44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23044894" y="609600"/>
            <a:ext cx="571501" cy="6223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照片 - 直式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線條"/>
          <p:cNvSpPr/>
          <p:nvPr/>
        </p:nvSpPr>
        <p:spPr>
          <a:xfrm flipV="1">
            <a:off x="1003577" y="8635798"/>
            <a:ext cx="12572998" cy="203"/>
          </a:xfrm>
          <a:prstGeom prst="line">
            <a:avLst/>
          </a:prstGeom>
          <a:ln w="508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2" name="大標題文字"/>
          <p:cNvSpPr txBox="1">
            <a:spLocks noGrp="1"/>
          </p:cNvSpPr>
          <p:nvPr>
            <p:ph type="title"/>
          </p:nvPr>
        </p:nvSpPr>
        <p:spPr>
          <a:xfrm>
            <a:off x="1003577" y="9042400"/>
            <a:ext cx="12573001" cy="381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30300"/>
            </a:lvl1pPr>
          </a:lstStyle>
          <a:p>
            <a:r>
              <a:t>大標題文字</a:t>
            </a:r>
          </a:p>
        </p:txBody>
      </p:sp>
      <p:sp>
        <p:nvSpPr>
          <p:cNvPr id="53" name="內文層級一…"/>
          <p:cNvSpPr txBox="1">
            <a:spLocks noGrp="1"/>
          </p:cNvSpPr>
          <p:nvPr>
            <p:ph type="body" sz="quarter" idx="1"/>
          </p:nvPr>
        </p:nvSpPr>
        <p:spPr>
          <a:xfrm>
            <a:off x="1003577" y="5994400"/>
            <a:ext cx="12573001" cy="2540001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1pPr>
            <a:lvl2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2pPr>
            <a:lvl3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3pPr>
            <a:lvl4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4pPr>
            <a:lvl5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54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23044894" y="609600"/>
            <a:ext cx="571501" cy="6223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大標題 - 上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文字"/>
          <p:cNvSpPr txBox="1">
            <a:spLocks noGrp="1"/>
          </p:cNvSpPr>
          <p:nvPr>
            <p:ph type="body" sz="quarter" idx="21"/>
          </p:nvPr>
        </p:nvSpPr>
        <p:spPr>
          <a:xfrm>
            <a:off x="762000" y="533400"/>
            <a:ext cx="20955000" cy="736601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3600" b="1" cap="all" spc="180"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r>
              <a:t>文字</a:t>
            </a:r>
          </a:p>
        </p:txBody>
      </p:sp>
      <p:sp>
        <p:nvSpPr>
          <p:cNvPr id="62" name="大標題文字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63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大標題與項目符號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文字"/>
          <p:cNvSpPr txBox="1">
            <a:spLocks noGrp="1"/>
          </p:cNvSpPr>
          <p:nvPr>
            <p:ph type="body" sz="quarter" idx="21"/>
          </p:nvPr>
        </p:nvSpPr>
        <p:spPr>
          <a:xfrm>
            <a:off x="762000" y="533400"/>
            <a:ext cx="20955000" cy="736601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3600" b="1" cap="all" spc="180"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r>
              <a:t>文字</a:t>
            </a:r>
          </a:p>
        </p:txBody>
      </p:sp>
      <p:sp>
        <p:nvSpPr>
          <p:cNvPr id="71" name="大標題文字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72" name="內文層級一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73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大標題與項目符號替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文字"/>
          <p:cNvSpPr txBox="1">
            <a:spLocks noGrp="1"/>
          </p:cNvSpPr>
          <p:nvPr>
            <p:ph type="body" sz="quarter" idx="21"/>
          </p:nvPr>
        </p:nvSpPr>
        <p:spPr>
          <a:xfrm>
            <a:off x="762000" y="533400"/>
            <a:ext cx="20955000" cy="736601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3600" b="1" cap="all" spc="180"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r>
              <a:t>文字</a:t>
            </a:r>
          </a:p>
        </p:txBody>
      </p:sp>
      <p:sp>
        <p:nvSpPr>
          <p:cNvPr id="81" name="大標題文字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82" name="內文層級一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83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大標題、項目符號與照片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文字"/>
          <p:cNvSpPr txBox="1">
            <a:spLocks noGrp="1"/>
          </p:cNvSpPr>
          <p:nvPr>
            <p:ph type="body" sz="quarter" idx="21"/>
          </p:nvPr>
        </p:nvSpPr>
        <p:spPr>
          <a:xfrm>
            <a:off x="762000" y="533400"/>
            <a:ext cx="20955000" cy="736601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3600" b="1" cap="all" spc="180"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r>
              <a:t>文字</a:t>
            </a:r>
          </a:p>
        </p:txBody>
      </p:sp>
      <p:sp>
        <p:nvSpPr>
          <p:cNvPr id="91" name="多雲天空下風車的黑白照片"/>
          <p:cNvSpPr>
            <a:spLocks noGrp="1"/>
          </p:cNvSpPr>
          <p:nvPr>
            <p:ph type="pic" idx="22"/>
          </p:nvPr>
        </p:nvSpPr>
        <p:spPr>
          <a:xfrm>
            <a:off x="13258800" y="0"/>
            <a:ext cx="12428272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92" name="大標題文字"/>
          <p:cNvSpPr txBox="1">
            <a:spLocks noGrp="1"/>
          </p:cNvSpPr>
          <p:nvPr>
            <p:ph type="title"/>
          </p:nvPr>
        </p:nvSpPr>
        <p:spPr>
          <a:xfrm>
            <a:off x="762000" y="2159000"/>
            <a:ext cx="11811000" cy="1016000"/>
          </a:xfrm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93" name="內文層級一…"/>
          <p:cNvSpPr txBox="1">
            <a:spLocks noGrp="1"/>
          </p:cNvSpPr>
          <p:nvPr>
            <p:ph type="body" sz="half" idx="1"/>
          </p:nvPr>
        </p:nvSpPr>
        <p:spPr>
          <a:xfrm>
            <a:off x="762000" y="3860800"/>
            <a:ext cx="11811000" cy="85852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  <a:defRPr sz="4000"/>
            </a:lvl1pPr>
            <a:lvl2pPr>
              <a:buClr>
                <a:schemeClr val="accent1"/>
              </a:buClr>
              <a:buChar char="▸"/>
              <a:defRPr sz="4000"/>
            </a:lvl2pPr>
            <a:lvl3pPr>
              <a:buClr>
                <a:schemeClr val="accent1"/>
              </a:buClr>
              <a:buChar char="▸"/>
              <a:defRPr sz="4000"/>
            </a:lvl3pPr>
            <a:lvl4pPr>
              <a:buClr>
                <a:schemeClr val="accent1"/>
              </a:buClr>
              <a:buChar char="▸"/>
              <a:defRPr sz="4000"/>
            </a:lvl4pPr>
            <a:lvl5pPr>
              <a:buClr>
                <a:schemeClr val="accent1"/>
              </a:buClr>
              <a:buChar char="▸"/>
              <a:defRPr sz="4000"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94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線條"/>
          <p:cNvSpPr/>
          <p:nvPr/>
        </p:nvSpPr>
        <p:spPr>
          <a:xfrm flipV="1">
            <a:off x="762000" y="1396632"/>
            <a:ext cx="22859999" cy="369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大標題文字"/>
          <p:cNvSpPr txBox="1">
            <a:spLocks noGrp="1"/>
          </p:cNvSpPr>
          <p:nvPr>
            <p:ph type="title"/>
          </p:nvPr>
        </p:nvSpPr>
        <p:spPr>
          <a:xfrm>
            <a:off x="762000" y="2159000"/>
            <a:ext cx="22860000" cy="101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大標題文字</a:t>
            </a:r>
          </a:p>
        </p:txBody>
      </p:sp>
      <p:sp>
        <p:nvSpPr>
          <p:cNvPr id="4" name="內文層級一…"/>
          <p:cNvSpPr txBox="1">
            <a:spLocks noGrp="1"/>
          </p:cNvSpPr>
          <p:nvPr>
            <p:ph type="body" idx="1"/>
          </p:nvPr>
        </p:nvSpPr>
        <p:spPr>
          <a:xfrm>
            <a:off x="762000" y="3860800"/>
            <a:ext cx="22860000" cy="8585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5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23041347" y="609600"/>
            <a:ext cx="571501" cy="6223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3600"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ransition spd="med"/>
  <p:txStyles>
    <p:titleStyle>
      <a:lvl1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sz="8700" b="1" i="0" u="none" strike="noStrike" cap="all" spc="0" baseline="0">
          <a:solidFill>
            <a:schemeClr val="accent1"/>
          </a:solidFill>
          <a:uFillTx/>
          <a:latin typeface="+mn-lt"/>
          <a:ea typeface="+mn-ea"/>
          <a:cs typeface="+mn-cs"/>
          <a:sym typeface="Baskerville"/>
        </a:defRPr>
      </a:lvl1pPr>
      <a:lvl2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sz="8700" b="1" i="0" u="none" strike="noStrike" cap="all" spc="0" baseline="0">
          <a:solidFill>
            <a:schemeClr val="accent1"/>
          </a:solidFill>
          <a:uFillTx/>
          <a:latin typeface="+mn-lt"/>
          <a:ea typeface="+mn-ea"/>
          <a:cs typeface="+mn-cs"/>
          <a:sym typeface="Baskerville"/>
        </a:defRPr>
      </a:lvl2pPr>
      <a:lvl3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sz="8700" b="1" i="0" u="none" strike="noStrike" cap="all" spc="0" baseline="0">
          <a:solidFill>
            <a:schemeClr val="accent1"/>
          </a:solidFill>
          <a:uFillTx/>
          <a:latin typeface="+mn-lt"/>
          <a:ea typeface="+mn-ea"/>
          <a:cs typeface="+mn-cs"/>
          <a:sym typeface="Baskerville"/>
        </a:defRPr>
      </a:lvl3pPr>
      <a:lvl4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sz="8700" b="1" i="0" u="none" strike="noStrike" cap="all" spc="0" baseline="0">
          <a:solidFill>
            <a:schemeClr val="accent1"/>
          </a:solidFill>
          <a:uFillTx/>
          <a:latin typeface="+mn-lt"/>
          <a:ea typeface="+mn-ea"/>
          <a:cs typeface="+mn-cs"/>
          <a:sym typeface="Baskerville"/>
        </a:defRPr>
      </a:lvl4pPr>
      <a:lvl5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sz="8700" b="1" i="0" u="none" strike="noStrike" cap="all" spc="0" baseline="0">
          <a:solidFill>
            <a:schemeClr val="accent1"/>
          </a:solidFill>
          <a:uFillTx/>
          <a:latin typeface="+mn-lt"/>
          <a:ea typeface="+mn-ea"/>
          <a:cs typeface="+mn-cs"/>
          <a:sym typeface="Baskerville"/>
        </a:defRPr>
      </a:lvl5pPr>
      <a:lvl6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sz="8700" b="1" i="0" u="none" strike="noStrike" cap="all" spc="0" baseline="0">
          <a:solidFill>
            <a:schemeClr val="accent1"/>
          </a:solidFill>
          <a:uFillTx/>
          <a:latin typeface="+mn-lt"/>
          <a:ea typeface="+mn-ea"/>
          <a:cs typeface="+mn-cs"/>
          <a:sym typeface="Baskerville"/>
        </a:defRPr>
      </a:lvl6pPr>
      <a:lvl7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sz="8700" b="1" i="0" u="none" strike="noStrike" cap="all" spc="0" baseline="0">
          <a:solidFill>
            <a:schemeClr val="accent1"/>
          </a:solidFill>
          <a:uFillTx/>
          <a:latin typeface="+mn-lt"/>
          <a:ea typeface="+mn-ea"/>
          <a:cs typeface="+mn-cs"/>
          <a:sym typeface="Baskerville"/>
        </a:defRPr>
      </a:lvl7pPr>
      <a:lvl8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sz="8700" b="1" i="0" u="none" strike="noStrike" cap="all" spc="0" baseline="0">
          <a:solidFill>
            <a:schemeClr val="accent1"/>
          </a:solidFill>
          <a:uFillTx/>
          <a:latin typeface="+mn-lt"/>
          <a:ea typeface="+mn-ea"/>
          <a:cs typeface="+mn-cs"/>
          <a:sym typeface="Baskerville"/>
        </a:defRPr>
      </a:lvl8pPr>
      <a:lvl9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sz="8700" b="1" i="0" u="none" strike="noStrike" cap="all" spc="0" baseline="0">
          <a:solidFill>
            <a:schemeClr val="accent1"/>
          </a:solidFill>
          <a:uFillTx/>
          <a:latin typeface="+mn-lt"/>
          <a:ea typeface="+mn-ea"/>
          <a:cs typeface="+mn-cs"/>
          <a:sym typeface="Baskerville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sz="4800" b="0" i="0" u="none" strike="noStrike" cap="none" spc="0" baseline="0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1pPr>
      <a:lvl2pPr marL="1270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sz="4800" b="0" i="0" u="none" strike="noStrike" cap="none" spc="0" baseline="0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2pPr>
      <a:lvl3pPr marL="1905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sz="4800" b="0" i="0" u="none" strike="noStrike" cap="none" spc="0" baseline="0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3pPr>
      <a:lvl4pPr marL="2540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sz="4800" b="0" i="0" u="none" strike="noStrike" cap="none" spc="0" baseline="0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4pPr>
      <a:lvl5pPr marL="3175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sz="4800" b="0" i="0" u="none" strike="noStrike" cap="none" spc="0" baseline="0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5pPr>
      <a:lvl6pPr marL="3810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sz="4800" b="0" i="0" u="none" strike="noStrike" cap="none" spc="0" baseline="0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4445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sz="4800" b="0" i="0" u="none" strike="noStrike" cap="none" spc="0" baseline="0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5080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sz="4800" b="0" i="0" u="none" strike="noStrike" cap="none" spc="0" baseline="0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5715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sz="4800" b="0" i="0" u="none" strike="noStrike" cap="none" spc="0" baseline="0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1pPr>
      <a:lvl2pPr marL="0" marR="0" indent="2286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2pPr>
      <a:lvl3pPr marL="0" marR="0" indent="4572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3pPr>
      <a:lvl4pPr marL="0" marR="0" indent="6858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4pPr>
      <a:lvl5pPr marL="0" marR="0" indent="9144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5pPr>
      <a:lvl6pPr marL="0" marR="0" indent="11430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6pPr>
      <a:lvl7pPr marL="0" marR="0" indent="13716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7pPr>
      <a:lvl8pPr marL="0" marR="0" indent="16002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8pPr>
      <a:lvl9pPr marL="0" marR="0" indent="18288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藉由客觀數據…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 defTabSz="330200">
              <a:defRPr sz="11480"/>
            </a:pPr>
            <a:r>
              <a:t>藉由客觀數據</a:t>
            </a:r>
          </a:p>
          <a:p>
            <a:pPr defTabSz="330200">
              <a:defRPr sz="11480"/>
            </a:pPr>
            <a:r>
              <a:t>找出影響紅白酒品質之因素</a:t>
            </a:r>
          </a:p>
        </p:txBody>
      </p:sp>
      <p:sp>
        <p:nvSpPr>
          <p:cNvPr id="166" name="10727122 廖奕銘…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0" lvl="7" indent="0" defTabSz="701675">
              <a:lnSpc>
                <a:spcPct val="80000"/>
              </a:lnSpc>
              <a:spcBef>
                <a:spcPts val="2700"/>
              </a:spcBef>
              <a:buClrTx/>
              <a:buSzTx/>
              <a:buFontTx/>
              <a:buNone/>
              <a:defRPr sz="6545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pPr>
            <a:r>
              <a:t>10727122 廖奕銘</a:t>
            </a:r>
          </a:p>
          <a:p>
            <a:pPr marL="0" lvl="7" indent="0" defTabSz="701675">
              <a:lnSpc>
                <a:spcPct val="80000"/>
              </a:lnSpc>
              <a:spcBef>
                <a:spcPts val="2700"/>
              </a:spcBef>
              <a:buClrTx/>
              <a:buSzTx/>
              <a:buFontTx/>
              <a:buNone/>
              <a:defRPr sz="6545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pPr>
            <a:r>
              <a:t>10727132 張任宏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按兩下來編輯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pic>
        <p:nvPicPr>
          <p:cNvPr id="215" name="2022-1-5下午11.03的影像.jpg" descr="2022-1-5下午11.03的影像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082" y="3924299"/>
            <a:ext cx="22761835" cy="8219552"/>
          </a:xfrm>
          <a:prstGeom prst="rect">
            <a:avLst/>
          </a:prstGeom>
          <a:ln w="12700">
            <a:miter lim="400000"/>
          </a:ln>
        </p:spPr>
      </p:pic>
      <p:sp>
        <p:nvSpPr>
          <p:cNvPr id="216" name="Preprocessing"/>
          <p:cNvSpPr txBox="1">
            <a:spLocks noGrp="1"/>
          </p:cNvSpPr>
          <p:nvPr>
            <p:ph type="body" idx="21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/>
          <a:lstStyle/>
          <a:p>
            <a:r>
              <a:t>Preprocessing</a:t>
            </a:r>
          </a:p>
        </p:txBody>
      </p:sp>
      <p:sp>
        <p:nvSpPr>
          <p:cNvPr id="217" name="取得各 attribute 的中位數，再以各欄位減去中位數後除最大值與中位數的差"/>
          <p:cNvSpPr txBox="1">
            <a:spLocks noGrp="1"/>
          </p:cNvSpPr>
          <p:nvPr>
            <p:ph type="title"/>
          </p:nvPr>
        </p:nvSpPr>
        <p:spPr>
          <a:xfrm>
            <a:off x="762000" y="2159000"/>
            <a:ext cx="23114000" cy="1016000"/>
          </a:xfrm>
          <a:prstGeom prst="rect">
            <a:avLst/>
          </a:prstGeom>
        </p:spPr>
        <p:txBody>
          <a:bodyPr/>
          <a:lstStyle>
            <a:lvl1pPr defTabSz="478790">
              <a:spcBef>
                <a:spcPts val="2200"/>
              </a:spcBef>
              <a:defRPr sz="5046"/>
            </a:lvl1pPr>
          </a:lstStyle>
          <a:p>
            <a:r>
              <a:rPr dirty="0" err="1"/>
              <a:t>取得各</a:t>
            </a:r>
            <a:r>
              <a:rPr dirty="0"/>
              <a:t> attribute </a:t>
            </a:r>
            <a:r>
              <a:rPr dirty="0" err="1"/>
              <a:t>的中位數，再以各欄位減去中位數後除最大值與中位數的差</a:t>
            </a:r>
            <a:endParaRPr dirty="0"/>
          </a:p>
        </p:txBody>
      </p:sp>
      <p:sp>
        <p:nvSpPr>
          <p:cNvPr id="218" name="矩形"/>
          <p:cNvSpPr/>
          <p:nvPr/>
        </p:nvSpPr>
        <p:spPr>
          <a:xfrm>
            <a:off x="1899783" y="6778182"/>
            <a:ext cx="21521532" cy="5339759"/>
          </a:xfrm>
          <a:prstGeom prst="rect">
            <a:avLst/>
          </a:prstGeom>
          <a:solidFill>
            <a:srgbClr val="32323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4000" b="1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"/>
              </a:defRPr>
            </a:pPr>
            <a:endParaRPr/>
          </a:p>
        </p:txBody>
      </p:sp>
      <p:sp>
        <p:nvSpPr>
          <p:cNvPr id="219" name="矩形"/>
          <p:cNvSpPr/>
          <p:nvPr/>
        </p:nvSpPr>
        <p:spPr>
          <a:xfrm>
            <a:off x="1899783" y="4063999"/>
            <a:ext cx="21521532" cy="480476"/>
          </a:xfrm>
          <a:prstGeom prst="rect">
            <a:avLst/>
          </a:prstGeom>
          <a:solidFill>
            <a:srgbClr val="32323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4000" b="1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按兩下來編輯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pic>
        <p:nvPicPr>
          <p:cNvPr id="222" name="2022-1-5下午11.03的影像.jpg" descr="2022-1-5下午11.03的影像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082" y="3924299"/>
            <a:ext cx="22761835" cy="8219552"/>
          </a:xfrm>
          <a:prstGeom prst="rect">
            <a:avLst/>
          </a:prstGeom>
          <a:ln w="12700">
            <a:miter lim="400000"/>
          </a:ln>
        </p:spPr>
      </p:pic>
      <p:sp>
        <p:nvSpPr>
          <p:cNvPr id="223" name="Preprocessing"/>
          <p:cNvSpPr txBox="1">
            <a:spLocks noGrp="1"/>
          </p:cNvSpPr>
          <p:nvPr>
            <p:ph type="body" idx="21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/>
          <a:lstStyle/>
          <a:p>
            <a:r>
              <a:t>Preprocessing</a:t>
            </a:r>
          </a:p>
        </p:txBody>
      </p:sp>
      <p:sp>
        <p:nvSpPr>
          <p:cNvPr id="224" name="將正值改成 1，負值改為 -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87044">
              <a:spcBef>
                <a:spcPts val="2300"/>
              </a:spcBef>
              <a:defRPr sz="5133"/>
            </a:lvl1pPr>
          </a:lstStyle>
          <a:p>
            <a:r>
              <a:t>將正值改成 1，負值改為 -1</a:t>
            </a:r>
          </a:p>
        </p:txBody>
      </p:sp>
      <p:sp>
        <p:nvSpPr>
          <p:cNvPr id="225" name="矩形"/>
          <p:cNvSpPr/>
          <p:nvPr/>
        </p:nvSpPr>
        <p:spPr>
          <a:xfrm>
            <a:off x="1899783" y="10591360"/>
            <a:ext cx="21521532" cy="1526581"/>
          </a:xfrm>
          <a:prstGeom prst="rect">
            <a:avLst/>
          </a:prstGeom>
          <a:solidFill>
            <a:srgbClr val="32323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4000" b="1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"/>
              </a:defRPr>
            </a:pPr>
            <a:endParaRPr/>
          </a:p>
        </p:txBody>
      </p:sp>
      <p:sp>
        <p:nvSpPr>
          <p:cNvPr id="226" name="矩形"/>
          <p:cNvSpPr/>
          <p:nvPr/>
        </p:nvSpPr>
        <p:spPr>
          <a:xfrm>
            <a:off x="1899783" y="4063999"/>
            <a:ext cx="21521532" cy="3243931"/>
          </a:xfrm>
          <a:prstGeom prst="rect">
            <a:avLst/>
          </a:prstGeom>
          <a:solidFill>
            <a:srgbClr val="32323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4000" b="1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按兩下來編輯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pic>
        <p:nvPicPr>
          <p:cNvPr id="229" name="2022-1-6上午1.48的影像.jpg" descr="2022-1-6上午1.48的影像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713" y="3924299"/>
            <a:ext cx="22782573" cy="4897703"/>
          </a:xfrm>
          <a:prstGeom prst="rect">
            <a:avLst/>
          </a:prstGeom>
          <a:ln w="12700">
            <a:miter lim="400000"/>
          </a:ln>
        </p:spPr>
      </p:pic>
      <p:sp>
        <p:nvSpPr>
          <p:cNvPr id="230" name="Apriori"/>
          <p:cNvSpPr txBox="1">
            <a:spLocks noGrp="1"/>
          </p:cNvSpPr>
          <p:nvPr>
            <p:ph type="body" idx="21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/>
          <a:lstStyle/>
          <a:p>
            <a:r>
              <a:t>Apriori</a:t>
            </a:r>
          </a:p>
        </p:txBody>
      </p:sp>
      <p:sp>
        <p:nvSpPr>
          <p:cNvPr id="231" name="以 apriori 找 frequent，以min sump = 0.33 找 alcohol, quality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 defTabSz="478790">
              <a:spcBef>
                <a:spcPts val="2200"/>
              </a:spcBef>
              <a:defRPr sz="5046"/>
            </a:pPr>
            <a:r>
              <a:t>以 apriori 找 frequent，以min sump = 0.33 找 alcohol, quality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按兩下來編輯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34" name="Result"/>
          <p:cNvSpPr txBox="1">
            <a:spLocks noGrp="1"/>
          </p:cNvSpPr>
          <p:nvPr>
            <p:ph type="body" idx="21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/>
          <a:lstStyle/>
          <a:p>
            <a:r>
              <a:t>Result</a:t>
            </a:r>
          </a:p>
        </p:txBody>
      </p:sp>
      <p:sp>
        <p:nvSpPr>
          <p:cNvPr id="235" name="White wine frequent set ( alcohol, quality )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 defTabSz="594360">
              <a:spcBef>
                <a:spcPts val="2800"/>
              </a:spcBef>
              <a:defRPr sz="6264"/>
            </a:pPr>
            <a:r>
              <a:t>White wine frequent set ( alcohol, quality )</a:t>
            </a:r>
          </a:p>
        </p:txBody>
      </p:sp>
      <p:pic>
        <p:nvPicPr>
          <p:cNvPr id="236" name="2022-1-6上午12.44的影像.jpg" descr="2022-1-6上午12.44的影像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225" y="3911599"/>
            <a:ext cx="16373946" cy="8483602"/>
          </a:xfrm>
          <a:prstGeom prst="rect">
            <a:avLst/>
          </a:prstGeom>
          <a:ln w="12700">
            <a:miter lim="400000"/>
          </a:ln>
        </p:spPr>
      </p:pic>
      <p:pic>
        <p:nvPicPr>
          <p:cNvPr id="237" name="矩形 矩形" descr="矩形 矩形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0816623" y="4288219"/>
            <a:ext cx="6457783" cy="472786"/>
          </a:xfrm>
          <a:prstGeom prst="rect">
            <a:avLst/>
          </a:prstGeom>
        </p:spPr>
      </p:pic>
      <p:pic>
        <p:nvPicPr>
          <p:cNvPr id="239" name="矩形 矩形" descr="矩形 矩形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10499406" y="7483417"/>
            <a:ext cx="6775000" cy="472786"/>
          </a:xfrm>
          <a:prstGeom prst="rect">
            <a:avLst/>
          </a:prstGeom>
        </p:spPr>
      </p:pic>
      <p:pic>
        <p:nvPicPr>
          <p:cNvPr id="241" name="矩形 矩形" descr="矩形 矩形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10499406" y="7904307"/>
            <a:ext cx="6775000" cy="472786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按兩下來編輯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45" name="Result"/>
          <p:cNvSpPr txBox="1">
            <a:spLocks noGrp="1"/>
          </p:cNvSpPr>
          <p:nvPr>
            <p:ph type="body" idx="21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/>
          <a:lstStyle/>
          <a:p>
            <a:r>
              <a:t>Result</a:t>
            </a:r>
          </a:p>
        </p:txBody>
      </p:sp>
      <p:sp>
        <p:nvSpPr>
          <p:cNvPr id="246" name="Red wine frequent set ( alcohol, quality )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 defTabSz="594360">
              <a:spcBef>
                <a:spcPts val="2800"/>
              </a:spcBef>
              <a:defRPr sz="6264"/>
            </a:pPr>
            <a:r>
              <a:t>Red wine frequent set ( alcohol, quality )</a:t>
            </a:r>
          </a:p>
        </p:txBody>
      </p:sp>
      <p:pic>
        <p:nvPicPr>
          <p:cNvPr id="247" name="2022-1-6上午1.10的影像.jpg" descr="2022-1-6上午1.10的影像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392" y="3924299"/>
            <a:ext cx="14254984" cy="8509002"/>
          </a:xfrm>
          <a:prstGeom prst="rect">
            <a:avLst/>
          </a:prstGeom>
          <a:ln w="12700">
            <a:miter lim="400000"/>
          </a:ln>
        </p:spPr>
      </p:pic>
      <p:pic>
        <p:nvPicPr>
          <p:cNvPr id="248" name="矩形 矩形" descr="矩形 矩形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8978408" y="4199559"/>
            <a:ext cx="6067661" cy="472787"/>
          </a:xfrm>
          <a:prstGeom prst="rect">
            <a:avLst/>
          </a:prstGeom>
        </p:spPr>
      </p:pic>
      <p:pic>
        <p:nvPicPr>
          <p:cNvPr id="250" name="矩形 矩形" descr="矩形 矩形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8632138" y="4597040"/>
            <a:ext cx="6419032" cy="472786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" name="2022-1-6上午1.40的影像.jpg" descr="2022-1-6上午1.40的影像.jpg"/>
          <p:cNvPicPr>
            <a:picLocks noChangeAspect="1"/>
          </p:cNvPicPr>
          <p:nvPr/>
        </p:nvPicPr>
        <p:blipFill>
          <a:blip r:embed="rId2"/>
          <a:srcRect l="5376"/>
          <a:stretch>
            <a:fillRect/>
          </a:stretch>
        </p:blipFill>
        <p:spPr>
          <a:xfrm>
            <a:off x="4614418" y="-51973"/>
            <a:ext cx="19823613" cy="13820015"/>
          </a:xfrm>
          <a:prstGeom prst="rect">
            <a:avLst/>
          </a:prstGeom>
          <a:ln w="12700">
            <a:miter lim="400000"/>
          </a:ln>
        </p:spPr>
      </p:pic>
      <p:sp>
        <p:nvSpPr>
          <p:cNvPr id="254" name="矩形"/>
          <p:cNvSpPr/>
          <p:nvPr/>
        </p:nvSpPr>
        <p:spPr>
          <a:xfrm>
            <a:off x="2379459" y="-6285"/>
            <a:ext cx="3382381" cy="13728569"/>
          </a:xfrm>
          <a:prstGeom prst="rect">
            <a:avLst/>
          </a:prstGeom>
          <a:gradFill>
            <a:gsLst>
              <a:gs pos="0">
                <a:srgbClr val="222222"/>
              </a:gs>
              <a:gs pos="100000">
                <a:srgbClr val="323232"/>
              </a:gs>
            </a:gsLst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4000" b="1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"/>
              </a:defRPr>
            </a:pPr>
            <a:endParaRPr/>
          </a:p>
        </p:txBody>
      </p:sp>
      <p:sp>
        <p:nvSpPr>
          <p:cNvPr id="255" name="Red wine…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t>Red wine </a:t>
            </a:r>
          </a:p>
          <a:p>
            <a:pPr lvl="1"/>
            <a:r>
              <a:t>frequent set</a:t>
            </a:r>
          </a:p>
        </p:txBody>
      </p:sp>
      <p:sp>
        <p:nvSpPr>
          <p:cNvPr id="256" name="Result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Result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矩形"/>
          <p:cNvSpPr/>
          <p:nvPr/>
        </p:nvSpPr>
        <p:spPr>
          <a:xfrm>
            <a:off x="2374900" y="-6285"/>
            <a:ext cx="9713835" cy="13728570"/>
          </a:xfrm>
          <a:prstGeom prst="rect">
            <a:avLst/>
          </a:prstGeom>
          <a:gradFill>
            <a:gsLst>
              <a:gs pos="0">
                <a:srgbClr val="212221"/>
              </a:gs>
              <a:gs pos="100000">
                <a:srgbClr val="323232"/>
              </a:gs>
            </a:gsLst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4000" b="1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"/>
              </a:defRPr>
            </a:pPr>
            <a:endParaRPr/>
          </a:p>
        </p:txBody>
      </p:sp>
      <p:pic>
        <p:nvPicPr>
          <p:cNvPr id="259" name="2022-1-6上午1.36的影像.jpg" descr="2022-1-6上午1.36的影像.jpg"/>
          <p:cNvPicPr>
            <a:picLocks noChangeAspect="1"/>
          </p:cNvPicPr>
          <p:nvPr/>
        </p:nvPicPr>
        <p:blipFill>
          <a:blip r:embed="rId2"/>
          <a:srcRect l="4607"/>
          <a:stretch>
            <a:fillRect/>
          </a:stretch>
        </p:blipFill>
        <p:spPr>
          <a:xfrm>
            <a:off x="11953887" y="-54513"/>
            <a:ext cx="12398729" cy="13825025"/>
          </a:xfrm>
          <a:prstGeom prst="rect">
            <a:avLst/>
          </a:prstGeom>
          <a:ln w="12700">
            <a:miter lim="400000"/>
          </a:ln>
        </p:spPr>
      </p:pic>
      <p:sp>
        <p:nvSpPr>
          <p:cNvPr id="260" name="Red wine…"/>
          <p:cNvSpPr txBox="1">
            <a:spLocks noGrp="1"/>
          </p:cNvSpPr>
          <p:nvPr>
            <p:ph type="title"/>
          </p:nvPr>
        </p:nvSpPr>
        <p:spPr>
          <a:xfrm>
            <a:off x="1003577" y="9042400"/>
            <a:ext cx="12573001" cy="3810000"/>
          </a:xfrm>
          <a:prstGeom prst="rect">
            <a:avLst/>
          </a:prstGeom>
        </p:spPr>
        <p:txBody>
          <a:bodyPr/>
          <a:lstStyle/>
          <a:p>
            <a:pPr lvl="1"/>
            <a:r>
              <a:t>Red wine </a:t>
            </a:r>
          </a:p>
          <a:p>
            <a:pPr lvl="1"/>
            <a:r>
              <a:t>frequent set</a:t>
            </a:r>
          </a:p>
        </p:txBody>
      </p:sp>
      <p:sp>
        <p:nvSpPr>
          <p:cNvPr id="261" name="Result"/>
          <p:cNvSpPr txBox="1">
            <a:spLocks noGrp="1"/>
          </p:cNvSpPr>
          <p:nvPr>
            <p:ph type="body" sz="quarter" idx="1"/>
          </p:nvPr>
        </p:nvSpPr>
        <p:spPr>
          <a:xfrm>
            <a:off x="1003577" y="5994400"/>
            <a:ext cx="12573001" cy="2540000"/>
          </a:xfrm>
          <a:prstGeom prst="rect">
            <a:avLst/>
          </a:prstGeom>
        </p:spPr>
        <p:txBody>
          <a:bodyPr/>
          <a:lstStyle/>
          <a:p>
            <a:r>
              <a:t>Result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Thanks for listening"/>
          <p:cNvSpPr txBox="1">
            <a:spLocks noGrp="1"/>
          </p:cNvSpPr>
          <p:nvPr>
            <p:ph type="title"/>
          </p:nvPr>
        </p:nvSpPr>
        <p:spPr>
          <a:xfrm>
            <a:off x="3164185" y="9042400"/>
            <a:ext cx="20364539" cy="3371127"/>
          </a:xfrm>
          <a:prstGeom prst="rect">
            <a:avLst/>
          </a:prstGeom>
        </p:spPr>
        <p:txBody>
          <a:bodyPr/>
          <a:lstStyle>
            <a:lvl1pPr defTabSz="338454">
              <a:defRPr sz="12423"/>
            </a:lvl1pPr>
          </a:lstStyle>
          <a:p>
            <a:r>
              <a:rPr dirty="0"/>
              <a:t>Thanks for listening</a:t>
            </a:r>
          </a:p>
        </p:txBody>
      </p:sp>
      <p:sp>
        <p:nvSpPr>
          <p:cNvPr id="264" name="按兩下來編輯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載入Dataset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載入Dataset</a:t>
            </a:r>
          </a:p>
        </p:txBody>
      </p:sp>
      <p:sp>
        <p:nvSpPr>
          <p:cNvPr id="169" name="按兩下來編輯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487044">
              <a:spcBef>
                <a:spcPts val="2300"/>
              </a:spcBef>
              <a:defRPr sz="5133"/>
            </a:pPr>
            <a:endParaRPr/>
          </a:p>
        </p:txBody>
      </p:sp>
      <p:sp>
        <p:nvSpPr>
          <p:cNvPr id="170" name="按兩下來編輯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pic>
        <p:nvPicPr>
          <p:cNvPr id="171" name="2022-1-5下午10.55的影像.jpg" descr="2022-1-5下午10.55的影像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665" y="3924299"/>
            <a:ext cx="18872999" cy="84582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載入Dataset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載入Dataset</a:t>
            </a:r>
          </a:p>
        </p:txBody>
      </p:sp>
      <p:sp>
        <p:nvSpPr>
          <p:cNvPr id="174" name="初始化及載入library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87044">
              <a:spcBef>
                <a:spcPts val="2300"/>
              </a:spcBef>
              <a:defRPr sz="5133"/>
            </a:lvl1pPr>
          </a:lstStyle>
          <a:p>
            <a:r>
              <a:t>初始化及載入library</a:t>
            </a:r>
          </a:p>
        </p:txBody>
      </p:sp>
      <p:sp>
        <p:nvSpPr>
          <p:cNvPr id="175" name="按兩下來編輯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pic>
        <p:nvPicPr>
          <p:cNvPr id="176" name="2022-1-5下午10.55的影像.jpg" descr="2022-1-5下午10.55的影像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665" y="3924299"/>
            <a:ext cx="18872999" cy="8458202"/>
          </a:xfrm>
          <a:prstGeom prst="rect">
            <a:avLst/>
          </a:prstGeom>
          <a:ln w="12700">
            <a:miter lim="400000"/>
          </a:ln>
        </p:spPr>
      </p:pic>
      <p:sp>
        <p:nvSpPr>
          <p:cNvPr id="177" name="矩形"/>
          <p:cNvSpPr/>
          <p:nvPr/>
        </p:nvSpPr>
        <p:spPr>
          <a:xfrm>
            <a:off x="1642435" y="6952555"/>
            <a:ext cx="18033673" cy="5449163"/>
          </a:xfrm>
          <a:prstGeom prst="rect">
            <a:avLst/>
          </a:prstGeom>
          <a:solidFill>
            <a:srgbClr val="32323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4000" b="1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按兩下來編輯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pic>
        <p:nvPicPr>
          <p:cNvPr id="180" name="2022-1-5下午10.55的影像.jpg" descr="2022-1-5下午10.55的影像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665" y="3924299"/>
            <a:ext cx="18872999" cy="8458202"/>
          </a:xfrm>
          <a:prstGeom prst="rect">
            <a:avLst/>
          </a:prstGeom>
          <a:ln w="12700">
            <a:miter lim="400000"/>
          </a:ln>
        </p:spPr>
      </p:pic>
      <p:sp>
        <p:nvSpPr>
          <p:cNvPr id="181" name="載入Dataset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載入Dataset</a:t>
            </a:r>
          </a:p>
        </p:txBody>
      </p:sp>
      <p:sp>
        <p:nvSpPr>
          <p:cNvPr id="182" name="設置work directory及讀入datase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87044">
              <a:spcBef>
                <a:spcPts val="2300"/>
              </a:spcBef>
              <a:defRPr sz="5133"/>
            </a:lvl1pPr>
          </a:lstStyle>
          <a:p>
            <a:r>
              <a:t>設置work directory及讀入dataset</a:t>
            </a:r>
          </a:p>
        </p:txBody>
      </p:sp>
      <p:sp>
        <p:nvSpPr>
          <p:cNvPr id="183" name="矩形"/>
          <p:cNvSpPr/>
          <p:nvPr/>
        </p:nvSpPr>
        <p:spPr>
          <a:xfrm>
            <a:off x="1629735" y="3924299"/>
            <a:ext cx="18033673" cy="2974512"/>
          </a:xfrm>
          <a:prstGeom prst="rect">
            <a:avLst/>
          </a:prstGeom>
          <a:solidFill>
            <a:srgbClr val="32323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4000" b="1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"/>
              </a:defRPr>
            </a:pPr>
            <a:endParaRPr/>
          </a:p>
        </p:txBody>
      </p:sp>
      <p:sp>
        <p:nvSpPr>
          <p:cNvPr id="184" name="矩形"/>
          <p:cNvSpPr/>
          <p:nvPr/>
        </p:nvSpPr>
        <p:spPr>
          <a:xfrm>
            <a:off x="1642435" y="11065870"/>
            <a:ext cx="18033673" cy="1322051"/>
          </a:xfrm>
          <a:prstGeom prst="rect">
            <a:avLst/>
          </a:prstGeom>
          <a:solidFill>
            <a:srgbClr val="32323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4000" b="1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按兩下來編輯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pic>
        <p:nvPicPr>
          <p:cNvPr id="187" name="2022-1-5下午10.55的影像.jpg" descr="2022-1-5下午10.55的影像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665" y="3924299"/>
            <a:ext cx="18872999" cy="8458202"/>
          </a:xfrm>
          <a:prstGeom prst="rect">
            <a:avLst/>
          </a:prstGeom>
          <a:ln w="12700">
            <a:miter lim="400000"/>
          </a:ln>
        </p:spPr>
      </p:pic>
      <p:sp>
        <p:nvSpPr>
          <p:cNvPr id="188" name="載入Dataset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載入Dataset</a:t>
            </a:r>
          </a:p>
        </p:txBody>
      </p:sp>
      <p:sp>
        <p:nvSpPr>
          <p:cNvPr id="189" name="查看讀入結果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87044">
              <a:spcBef>
                <a:spcPts val="2300"/>
              </a:spcBef>
              <a:defRPr sz="5133"/>
            </a:lvl1pPr>
          </a:lstStyle>
          <a:p>
            <a:r>
              <a:t>查看讀入結果</a:t>
            </a:r>
          </a:p>
        </p:txBody>
      </p:sp>
      <p:sp>
        <p:nvSpPr>
          <p:cNvPr id="190" name="矩形"/>
          <p:cNvSpPr/>
          <p:nvPr/>
        </p:nvSpPr>
        <p:spPr>
          <a:xfrm>
            <a:off x="1667835" y="3924299"/>
            <a:ext cx="18033673" cy="2974512"/>
          </a:xfrm>
          <a:prstGeom prst="rect">
            <a:avLst/>
          </a:prstGeom>
          <a:solidFill>
            <a:srgbClr val="32323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4000" b="1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"/>
              </a:defRPr>
            </a:pPr>
            <a:endParaRPr/>
          </a:p>
        </p:txBody>
      </p:sp>
      <p:sp>
        <p:nvSpPr>
          <p:cNvPr id="191" name="矩形"/>
          <p:cNvSpPr/>
          <p:nvPr/>
        </p:nvSpPr>
        <p:spPr>
          <a:xfrm>
            <a:off x="1667835" y="7263104"/>
            <a:ext cx="18033673" cy="3456024"/>
          </a:xfrm>
          <a:prstGeom prst="rect">
            <a:avLst/>
          </a:prstGeom>
          <a:solidFill>
            <a:srgbClr val="32323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4000" b="1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載入Dataset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載入Dataset</a:t>
            </a:r>
          </a:p>
        </p:txBody>
      </p:sp>
      <p:sp>
        <p:nvSpPr>
          <p:cNvPr id="194" name="winequality_red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94360">
              <a:spcBef>
                <a:spcPts val="2800"/>
              </a:spcBef>
              <a:defRPr sz="6264"/>
            </a:lvl1pPr>
          </a:lstStyle>
          <a:p>
            <a:r>
              <a:t>winequality_red</a:t>
            </a:r>
          </a:p>
        </p:txBody>
      </p:sp>
      <p:sp>
        <p:nvSpPr>
          <p:cNvPr id="195" name="按兩下來編輯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pic>
        <p:nvPicPr>
          <p:cNvPr id="196" name="2022-1-5下午10.58的影像.jpg" descr="2022-1-5下午10.58的影像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634" y="3924299"/>
            <a:ext cx="18132615" cy="84582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載入Dataset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載入Dataset</a:t>
            </a:r>
          </a:p>
        </p:txBody>
      </p:sp>
      <p:sp>
        <p:nvSpPr>
          <p:cNvPr id="199" name="winequality_whit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94360">
              <a:spcBef>
                <a:spcPts val="2800"/>
              </a:spcBef>
              <a:defRPr sz="6264"/>
            </a:lvl1pPr>
          </a:lstStyle>
          <a:p>
            <a:r>
              <a:t>winequality_white</a:t>
            </a:r>
          </a:p>
        </p:txBody>
      </p:sp>
      <p:sp>
        <p:nvSpPr>
          <p:cNvPr id="200" name="按兩下來編輯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pic>
        <p:nvPicPr>
          <p:cNvPr id="201" name="2022-1-5下午11.00的影像.jpg" descr="2022-1-5下午11.00的影像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406" y="3924299"/>
            <a:ext cx="18153739" cy="84582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按兩下來編輯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pic>
        <p:nvPicPr>
          <p:cNvPr id="204" name="2022-1-5下午11.03的影像.jpg" descr="2022-1-5下午11.03的影像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082" y="3924299"/>
            <a:ext cx="22761835" cy="8219552"/>
          </a:xfrm>
          <a:prstGeom prst="rect">
            <a:avLst/>
          </a:prstGeom>
          <a:ln w="12700">
            <a:miter lim="400000"/>
          </a:ln>
        </p:spPr>
      </p:pic>
      <p:sp>
        <p:nvSpPr>
          <p:cNvPr id="205" name="Preprocessing"/>
          <p:cNvSpPr txBox="1">
            <a:spLocks noGrp="1"/>
          </p:cNvSpPr>
          <p:nvPr>
            <p:ph type="body" idx="21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/>
          <a:lstStyle/>
          <a:p>
            <a:r>
              <a:t>Preprocessing</a:t>
            </a:r>
          </a:p>
        </p:txBody>
      </p:sp>
      <p:sp>
        <p:nvSpPr>
          <p:cNvPr id="206" name="按兩下來編輯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487044">
              <a:spcBef>
                <a:spcPts val="2300"/>
              </a:spcBef>
              <a:defRPr sz="5133"/>
            </a:pPr>
            <a:endParaRPr/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按兩下來編輯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pic>
        <p:nvPicPr>
          <p:cNvPr id="209" name="2022-1-5下午11.03的影像.jpg" descr="2022-1-5下午11.03的影像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082" y="3924299"/>
            <a:ext cx="22761835" cy="8219552"/>
          </a:xfrm>
          <a:prstGeom prst="rect">
            <a:avLst/>
          </a:prstGeom>
          <a:ln w="12700">
            <a:miter lim="400000"/>
          </a:ln>
        </p:spPr>
      </p:pic>
      <p:sp>
        <p:nvSpPr>
          <p:cNvPr id="210" name="Preprocessing"/>
          <p:cNvSpPr txBox="1">
            <a:spLocks noGrp="1"/>
          </p:cNvSpPr>
          <p:nvPr>
            <p:ph type="body" idx="21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/>
          <a:lstStyle/>
          <a:p>
            <a:r>
              <a:t>Preprocessing</a:t>
            </a:r>
          </a:p>
        </p:txBody>
      </p:sp>
      <p:sp>
        <p:nvSpPr>
          <p:cNvPr id="211" name="將winequality_white放到whitecopy，之後以col遍歷colnam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87044">
              <a:spcBef>
                <a:spcPts val="2300"/>
              </a:spcBef>
              <a:defRPr sz="5133"/>
            </a:lvl1pPr>
          </a:lstStyle>
          <a:p>
            <a:r>
              <a:t>將winequality_white放到whitecopy，之後以col遍歷colname</a:t>
            </a:r>
          </a:p>
        </p:txBody>
      </p:sp>
      <p:sp>
        <p:nvSpPr>
          <p:cNvPr id="212" name="矩形"/>
          <p:cNvSpPr/>
          <p:nvPr/>
        </p:nvSpPr>
        <p:spPr>
          <a:xfrm>
            <a:off x="1899783" y="5136681"/>
            <a:ext cx="21521532" cy="6981260"/>
          </a:xfrm>
          <a:prstGeom prst="rect">
            <a:avLst/>
          </a:prstGeom>
          <a:solidFill>
            <a:srgbClr val="32323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4000" b="1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"/>
              </a:defRPr>
            </a:pPr>
            <a:endParaRPr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Baskerville"/>
        <a:ea typeface="Baskerville"/>
        <a:cs typeface="Baskerville"/>
      </a:majorFont>
      <a:minorFont>
        <a:latin typeface="Baskerville"/>
        <a:ea typeface="Baskerville"/>
        <a:cs typeface="Baskerville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1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Baskervill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340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Baskerville"/>
        <a:ea typeface="Baskerville"/>
        <a:cs typeface="Baskerville"/>
      </a:majorFont>
      <a:minorFont>
        <a:latin typeface="Baskerville"/>
        <a:ea typeface="Baskerville"/>
        <a:cs typeface="Baskerville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1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Baskervill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340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106</Words>
  <Application>Microsoft Macintosh PowerPoint</Application>
  <PresentationFormat>自訂</PresentationFormat>
  <Paragraphs>35</Paragraphs>
  <Slides>17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3" baseType="lpstr">
      <vt:lpstr>Avenir Next Medium</vt:lpstr>
      <vt:lpstr>Avenir Next Regular</vt:lpstr>
      <vt:lpstr>Baskerville</vt:lpstr>
      <vt:lpstr>Helvetica</vt:lpstr>
      <vt:lpstr>Helvetica Neue</vt:lpstr>
      <vt:lpstr>New_Template7</vt:lpstr>
      <vt:lpstr>藉由客觀數據 找出影響紅白酒品質之因素</vt:lpstr>
      <vt:lpstr>PowerPoint 簡報</vt:lpstr>
      <vt:lpstr>初始化及載入library</vt:lpstr>
      <vt:lpstr>設置work directory及讀入dataset</vt:lpstr>
      <vt:lpstr>查看讀入結果</vt:lpstr>
      <vt:lpstr>winequality_red</vt:lpstr>
      <vt:lpstr>winequality_white</vt:lpstr>
      <vt:lpstr>PowerPoint 簡報</vt:lpstr>
      <vt:lpstr>將winequality_white放到whitecopy，之後以col遍歷colname</vt:lpstr>
      <vt:lpstr>取得各 attribute 的中位數，再以各欄位減去中位數後除最大值與中位數的差</vt:lpstr>
      <vt:lpstr>將正值改成 1，負值改為 -1</vt:lpstr>
      <vt:lpstr>以 apriori 找 frequent，以min sump = 0.33 找 alcohol, quality</vt:lpstr>
      <vt:lpstr>White wine frequent set ( alcohol, quality )</vt:lpstr>
      <vt:lpstr>Red wine frequent set ( alcohol, quality )</vt:lpstr>
      <vt:lpstr>Red wine  frequent set</vt:lpstr>
      <vt:lpstr>Red wine  frequent set</vt:lpstr>
      <vt:lpstr>Thanks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藉由客觀數據 找出影響紅白酒品質之因素</dc:title>
  <cp:lastModifiedBy>Microsoft Office User</cp:lastModifiedBy>
  <cp:revision>1</cp:revision>
  <dcterms:modified xsi:type="dcterms:W3CDTF">2022-01-05T18:20:53Z</dcterms:modified>
</cp:coreProperties>
</file>