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CD56F-5B2B-4496-86C0-5A348BBD0D7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9592B2-C266-4F6C-A9FB-58BB8B560124}">
      <dgm:prSet/>
      <dgm:spPr/>
      <dgm:t>
        <a:bodyPr/>
        <a:lstStyle/>
        <a:p>
          <a:r>
            <a:rPr lang="es-419"/>
            <a:t>Descripción del problema</a:t>
          </a:r>
          <a:endParaRPr lang="en-US"/>
        </a:p>
      </dgm:t>
    </dgm:pt>
    <dgm:pt modelId="{42B297DF-000B-4927-A638-E0D817ED9F93}" type="parTrans" cxnId="{14D3D67F-93AD-43E8-A4EC-613065D80765}">
      <dgm:prSet/>
      <dgm:spPr/>
      <dgm:t>
        <a:bodyPr/>
        <a:lstStyle/>
        <a:p>
          <a:endParaRPr lang="en-US"/>
        </a:p>
      </dgm:t>
    </dgm:pt>
    <dgm:pt modelId="{E352968E-C72C-46E6-83C4-ADCB3D8A3759}" type="sibTrans" cxnId="{14D3D67F-93AD-43E8-A4EC-613065D80765}">
      <dgm:prSet/>
      <dgm:spPr/>
      <dgm:t>
        <a:bodyPr/>
        <a:lstStyle/>
        <a:p>
          <a:endParaRPr lang="en-US"/>
        </a:p>
      </dgm:t>
    </dgm:pt>
    <dgm:pt modelId="{5884CFC8-020D-45B0-B2D3-AD1787F84095}">
      <dgm:prSet/>
      <dgm:spPr/>
      <dgm:t>
        <a:bodyPr/>
        <a:lstStyle/>
        <a:p>
          <a:r>
            <a:rPr lang="es-419"/>
            <a:t>Datos</a:t>
          </a:r>
          <a:endParaRPr lang="en-US"/>
        </a:p>
      </dgm:t>
    </dgm:pt>
    <dgm:pt modelId="{F6F2DE49-A61D-4E41-9D24-2151AC2B6A5F}" type="parTrans" cxnId="{A724EC24-59DF-41BA-A170-3CBDEA9F9D9F}">
      <dgm:prSet/>
      <dgm:spPr/>
      <dgm:t>
        <a:bodyPr/>
        <a:lstStyle/>
        <a:p>
          <a:endParaRPr lang="en-US"/>
        </a:p>
      </dgm:t>
    </dgm:pt>
    <dgm:pt modelId="{396E203D-7704-4FDD-B0D1-7DADDD28A63F}" type="sibTrans" cxnId="{A724EC24-59DF-41BA-A170-3CBDEA9F9D9F}">
      <dgm:prSet/>
      <dgm:spPr/>
      <dgm:t>
        <a:bodyPr/>
        <a:lstStyle/>
        <a:p>
          <a:endParaRPr lang="en-US"/>
        </a:p>
      </dgm:t>
    </dgm:pt>
    <dgm:pt modelId="{E14326B3-1160-4B18-A796-BEDD5E7BE17C}">
      <dgm:prSet/>
      <dgm:spPr/>
      <dgm:t>
        <a:bodyPr/>
        <a:lstStyle/>
        <a:p>
          <a:r>
            <a:rPr lang="es-419"/>
            <a:t>Análisis Exploratorio</a:t>
          </a:r>
          <a:endParaRPr lang="en-US"/>
        </a:p>
      </dgm:t>
    </dgm:pt>
    <dgm:pt modelId="{C36CAD4A-C463-4C57-AE2E-A2FDB7443755}" type="parTrans" cxnId="{FED6653F-C54F-4B2A-9A6D-25E4009D8AC7}">
      <dgm:prSet/>
      <dgm:spPr/>
      <dgm:t>
        <a:bodyPr/>
        <a:lstStyle/>
        <a:p>
          <a:endParaRPr lang="en-US"/>
        </a:p>
      </dgm:t>
    </dgm:pt>
    <dgm:pt modelId="{D761C856-2C9E-492E-9DEE-293F08B35E1C}" type="sibTrans" cxnId="{FED6653F-C54F-4B2A-9A6D-25E4009D8AC7}">
      <dgm:prSet/>
      <dgm:spPr/>
      <dgm:t>
        <a:bodyPr/>
        <a:lstStyle/>
        <a:p>
          <a:endParaRPr lang="en-US"/>
        </a:p>
      </dgm:t>
    </dgm:pt>
    <dgm:pt modelId="{EBC6B3D8-542A-42B3-82EE-C5A4073A0B0D}">
      <dgm:prSet/>
      <dgm:spPr/>
      <dgm:t>
        <a:bodyPr/>
        <a:lstStyle/>
        <a:p>
          <a:r>
            <a:rPr lang="en-US"/>
            <a:t>Ajuste Machine Learning</a:t>
          </a:r>
        </a:p>
      </dgm:t>
    </dgm:pt>
    <dgm:pt modelId="{7590249D-5163-4E0B-8D83-B5540C506DE4}" type="parTrans" cxnId="{EABE2C19-C562-4ACF-9F60-3E01F08F1A8A}">
      <dgm:prSet/>
      <dgm:spPr/>
      <dgm:t>
        <a:bodyPr/>
        <a:lstStyle/>
        <a:p>
          <a:endParaRPr lang="en-US"/>
        </a:p>
      </dgm:t>
    </dgm:pt>
    <dgm:pt modelId="{65A36925-F4E9-4B9B-AFD1-80D404D981CE}" type="sibTrans" cxnId="{EABE2C19-C562-4ACF-9F60-3E01F08F1A8A}">
      <dgm:prSet/>
      <dgm:spPr/>
      <dgm:t>
        <a:bodyPr/>
        <a:lstStyle/>
        <a:p>
          <a:endParaRPr lang="en-US"/>
        </a:p>
      </dgm:t>
    </dgm:pt>
    <dgm:pt modelId="{9AB2EAA9-CFA5-416F-AE96-36F56041DADA}">
      <dgm:prSet/>
      <dgm:spPr/>
      <dgm:t>
        <a:bodyPr/>
        <a:lstStyle/>
        <a:p>
          <a:r>
            <a:rPr lang="es-419"/>
            <a:t>Resultados de Modelos</a:t>
          </a:r>
          <a:endParaRPr lang="en-US"/>
        </a:p>
      </dgm:t>
    </dgm:pt>
    <dgm:pt modelId="{BEE809A0-9033-4F45-8BDF-27184FC7CEE6}" type="parTrans" cxnId="{B1EE1DB3-E3B7-46A5-8850-4CFA848E03CC}">
      <dgm:prSet/>
      <dgm:spPr/>
      <dgm:t>
        <a:bodyPr/>
        <a:lstStyle/>
        <a:p>
          <a:endParaRPr lang="en-US"/>
        </a:p>
      </dgm:t>
    </dgm:pt>
    <dgm:pt modelId="{8B6E5404-8675-47C1-A159-BD2617FC8A98}" type="sibTrans" cxnId="{B1EE1DB3-E3B7-46A5-8850-4CFA848E03CC}">
      <dgm:prSet/>
      <dgm:spPr/>
      <dgm:t>
        <a:bodyPr/>
        <a:lstStyle/>
        <a:p>
          <a:endParaRPr lang="en-US"/>
        </a:p>
      </dgm:t>
    </dgm:pt>
    <dgm:pt modelId="{B8BC9CED-747D-4959-ACF7-2FC5D5EBA91F}">
      <dgm:prSet/>
      <dgm:spPr/>
      <dgm:t>
        <a:bodyPr/>
        <a:lstStyle/>
        <a:p>
          <a:r>
            <a:rPr lang="es-419"/>
            <a:t>Score y Precio</a:t>
          </a:r>
          <a:endParaRPr lang="en-US"/>
        </a:p>
      </dgm:t>
    </dgm:pt>
    <dgm:pt modelId="{3694544E-DCF1-4910-B198-7D6D2CF2D060}" type="parTrans" cxnId="{C256F6B3-C0BF-4048-93A7-A6731D655D4D}">
      <dgm:prSet/>
      <dgm:spPr/>
      <dgm:t>
        <a:bodyPr/>
        <a:lstStyle/>
        <a:p>
          <a:endParaRPr lang="en-US"/>
        </a:p>
      </dgm:t>
    </dgm:pt>
    <dgm:pt modelId="{DA83733C-4421-442B-8380-9E2A98EE0D06}" type="sibTrans" cxnId="{C256F6B3-C0BF-4048-93A7-A6731D655D4D}">
      <dgm:prSet/>
      <dgm:spPr/>
      <dgm:t>
        <a:bodyPr/>
        <a:lstStyle/>
        <a:p>
          <a:endParaRPr lang="en-US"/>
        </a:p>
      </dgm:t>
    </dgm:pt>
    <dgm:pt modelId="{14EF3681-594D-4101-8130-66142A64E437}">
      <dgm:prSet/>
      <dgm:spPr/>
      <dgm:t>
        <a:bodyPr/>
        <a:lstStyle/>
        <a:p>
          <a:r>
            <a:rPr lang="en-US"/>
            <a:t>Conclusión</a:t>
          </a:r>
        </a:p>
      </dgm:t>
    </dgm:pt>
    <dgm:pt modelId="{41FF8E38-FC46-4B12-91B2-DA9D2181BACD}" type="parTrans" cxnId="{9385764A-33E0-4322-8481-DA6A501D0F56}">
      <dgm:prSet/>
      <dgm:spPr/>
      <dgm:t>
        <a:bodyPr/>
        <a:lstStyle/>
        <a:p>
          <a:endParaRPr lang="en-US"/>
        </a:p>
      </dgm:t>
    </dgm:pt>
    <dgm:pt modelId="{119CA299-7A50-4FCF-94C7-1934F5002E79}" type="sibTrans" cxnId="{9385764A-33E0-4322-8481-DA6A501D0F56}">
      <dgm:prSet/>
      <dgm:spPr/>
      <dgm:t>
        <a:bodyPr/>
        <a:lstStyle/>
        <a:p>
          <a:endParaRPr lang="en-US"/>
        </a:p>
      </dgm:t>
    </dgm:pt>
    <dgm:pt modelId="{11E8D878-4046-4219-AA98-64CBD10D6500}" type="pres">
      <dgm:prSet presAssocID="{5CFCD56F-5B2B-4496-86C0-5A348BBD0D7B}" presName="vert0" presStyleCnt="0">
        <dgm:presLayoutVars>
          <dgm:dir/>
          <dgm:animOne val="branch"/>
          <dgm:animLvl val="lvl"/>
        </dgm:presLayoutVars>
      </dgm:prSet>
      <dgm:spPr/>
    </dgm:pt>
    <dgm:pt modelId="{898C061D-2890-4D18-B6A9-D2BE81389B5B}" type="pres">
      <dgm:prSet presAssocID="{0F9592B2-C266-4F6C-A9FB-58BB8B560124}" presName="thickLine" presStyleLbl="alignNode1" presStyleIdx="0" presStyleCnt="7"/>
      <dgm:spPr/>
    </dgm:pt>
    <dgm:pt modelId="{3759EB64-D5D8-47D3-B69A-F7DBE5648B5D}" type="pres">
      <dgm:prSet presAssocID="{0F9592B2-C266-4F6C-A9FB-58BB8B560124}" presName="horz1" presStyleCnt="0"/>
      <dgm:spPr/>
    </dgm:pt>
    <dgm:pt modelId="{B7844CDB-2E08-4A3C-8FD9-E637598A3199}" type="pres">
      <dgm:prSet presAssocID="{0F9592B2-C266-4F6C-A9FB-58BB8B560124}" presName="tx1" presStyleLbl="revTx" presStyleIdx="0" presStyleCnt="7"/>
      <dgm:spPr/>
    </dgm:pt>
    <dgm:pt modelId="{3B64A957-6237-439D-817F-082F615ABC55}" type="pres">
      <dgm:prSet presAssocID="{0F9592B2-C266-4F6C-A9FB-58BB8B560124}" presName="vert1" presStyleCnt="0"/>
      <dgm:spPr/>
    </dgm:pt>
    <dgm:pt modelId="{8AE3E34C-CD41-4845-80F2-8810AEC19C54}" type="pres">
      <dgm:prSet presAssocID="{5884CFC8-020D-45B0-B2D3-AD1787F84095}" presName="thickLine" presStyleLbl="alignNode1" presStyleIdx="1" presStyleCnt="7"/>
      <dgm:spPr/>
    </dgm:pt>
    <dgm:pt modelId="{70DA74F8-3477-4B02-AA4A-A56F830D0B08}" type="pres">
      <dgm:prSet presAssocID="{5884CFC8-020D-45B0-B2D3-AD1787F84095}" presName="horz1" presStyleCnt="0"/>
      <dgm:spPr/>
    </dgm:pt>
    <dgm:pt modelId="{1D56FFD4-C328-4B8A-8EBF-E49421B1BC49}" type="pres">
      <dgm:prSet presAssocID="{5884CFC8-020D-45B0-B2D3-AD1787F84095}" presName="tx1" presStyleLbl="revTx" presStyleIdx="1" presStyleCnt="7"/>
      <dgm:spPr/>
    </dgm:pt>
    <dgm:pt modelId="{B2471C59-D336-4537-8D66-E58385568A60}" type="pres">
      <dgm:prSet presAssocID="{5884CFC8-020D-45B0-B2D3-AD1787F84095}" presName="vert1" presStyleCnt="0"/>
      <dgm:spPr/>
    </dgm:pt>
    <dgm:pt modelId="{2E3F5D57-8D54-42FA-994D-3D0308CF325D}" type="pres">
      <dgm:prSet presAssocID="{E14326B3-1160-4B18-A796-BEDD5E7BE17C}" presName="thickLine" presStyleLbl="alignNode1" presStyleIdx="2" presStyleCnt="7"/>
      <dgm:spPr/>
    </dgm:pt>
    <dgm:pt modelId="{791E0222-3946-409D-9CFA-676709AE0E8A}" type="pres">
      <dgm:prSet presAssocID="{E14326B3-1160-4B18-A796-BEDD5E7BE17C}" presName="horz1" presStyleCnt="0"/>
      <dgm:spPr/>
    </dgm:pt>
    <dgm:pt modelId="{60523171-D136-4582-A555-0202DD36EB98}" type="pres">
      <dgm:prSet presAssocID="{E14326B3-1160-4B18-A796-BEDD5E7BE17C}" presName="tx1" presStyleLbl="revTx" presStyleIdx="2" presStyleCnt="7"/>
      <dgm:spPr/>
    </dgm:pt>
    <dgm:pt modelId="{DD4E734A-4B18-4B46-B480-489AF874E434}" type="pres">
      <dgm:prSet presAssocID="{E14326B3-1160-4B18-A796-BEDD5E7BE17C}" presName="vert1" presStyleCnt="0"/>
      <dgm:spPr/>
    </dgm:pt>
    <dgm:pt modelId="{DA92A15F-E443-4BBD-BD9D-44A8C5904F5F}" type="pres">
      <dgm:prSet presAssocID="{EBC6B3D8-542A-42B3-82EE-C5A4073A0B0D}" presName="thickLine" presStyleLbl="alignNode1" presStyleIdx="3" presStyleCnt="7"/>
      <dgm:spPr/>
    </dgm:pt>
    <dgm:pt modelId="{EF45044C-1E9D-42AF-B6B1-974AF181F8A6}" type="pres">
      <dgm:prSet presAssocID="{EBC6B3D8-542A-42B3-82EE-C5A4073A0B0D}" presName="horz1" presStyleCnt="0"/>
      <dgm:spPr/>
    </dgm:pt>
    <dgm:pt modelId="{7DD7B596-9993-43D5-A533-523426055E6E}" type="pres">
      <dgm:prSet presAssocID="{EBC6B3D8-542A-42B3-82EE-C5A4073A0B0D}" presName="tx1" presStyleLbl="revTx" presStyleIdx="3" presStyleCnt="7"/>
      <dgm:spPr/>
    </dgm:pt>
    <dgm:pt modelId="{C1C714C6-0115-405A-845B-EAE7C63EE1E4}" type="pres">
      <dgm:prSet presAssocID="{EBC6B3D8-542A-42B3-82EE-C5A4073A0B0D}" presName="vert1" presStyleCnt="0"/>
      <dgm:spPr/>
    </dgm:pt>
    <dgm:pt modelId="{5DAAD2E0-4704-4F08-A4F3-705214EA67A9}" type="pres">
      <dgm:prSet presAssocID="{9AB2EAA9-CFA5-416F-AE96-36F56041DADA}" presName="thickLine" presStyleLbl="alignNode1" presStyleIdx="4" presStyleCnt="7"/>
      <dgm:spPr/>
    </dgm:pt>
    <dgm:pt modelId="{8B61E26D-5E83-4D3E-B338-D0202F5EAD06}" type="pres">
      <dgm:prSet presAssocID="{9AB2EAA9-CFA5-416F-AE96-36F56041DADA}" presName="horz1" presStyleCnt="0"/>
      <dgm:spPr/>
    </dgm:pt>
    <dgm:pt modelId="{24445621-5701-429E-999E-3FB3C947C72B}" type="pres">
      <dgm:prSet presAssocID="{9AB2EAA9-CFA5-416F-AE96-36F56041DADA}" presName="tx1" presStyleLbl="revTx" presStyleIdx="4" presStyleCnt="7"/>
      <dgm:spPr/>
    </dgm:pt>
    <dgm:pt modelId="{3F22318E-C457-473F-B708-6F198A032A48}" type="pres">
      <dgm:prSet presAssocID="{9AB2EAA9-CFA5-416F-AE96-36F56041DADA}" presName="vert1" presStyleCnt="0"/>
      <dgm:spPr/>
    </dgm:pt>
    <dgm:pt modelId="{8228BF2D-C484-4FD9-8C2B-6D6B2BDF295E}" type="pres">
      <dgm:prSet presAssocID="{B8BC9CED-747D-4959-ACF7-2FC5D5EBA91F}" presName="thickLine" presStyleLbl="alignNode1" presStyleIdx="5" presStyleCnt="7"/>
      <dgm:spPr/>
    </dgm:pt>
    <dgm:pt modelId="{5020A1F3-4A79-4CDF-A0EF-831BA35182D8}" type="pres">
      <dgm:prSet presAssocID="{B8BC9CED-747D-4959-ACF7-2FC5D5EBA91F}" presName="horz1" presStyleCnt="0"/>
      <dgm:spPr/>
    </dgm:pt>
    <dgm:pt modelId="{7DDEAA6C-FDB0-4B0A-9320-55C84DFE6843}" type="pres">
      <dgm:prSet presAssocID="{B8BC9CED-747D-4959-ACF7-2FC5D5EBA91F}" presName="tx1" presStyleLbl="revTx" presStyleIdx="5" presStyleCnt="7"/>
      <dgm:spPr/>
    </dgm:pt>
    <dgm:pt modelId="{57C7FB72-BBFF-44FB-A286-8CFA5E85EF4B}" type="pres">
      <dgm:prSet presAssocID="{B8BC9CED-747D-4959-ACF7-2FC5D5EBA91F}" presName="vert1" presStyleCnt="0"/>
      <dgm:spPr/>
    </dgm:pt>
    <dgm:pt modelId="{AF39AFE6-216F-489E-80F3-8AA1C4DB6AB2}" type="pres">
      <dgm:prSet presAssocID="{14EF3681-594D-4101-8130-66142A64E437}" presName="thickLine" presStyleLbl="alignNode1" presStyleIdx="6" presStyleCnt="7"/>
      <dgm:spPr/>
    </dgm:pt>
    <dgm:pt modelId="{0C127F5E-3B60-48FB-A8F9-7F3875716712}" type="pres">
      <dgm:prSet presAssocID="{14EF3681-594D-4101-8130-66142A64E437}" presName="horz1" presStyleCnt="0"/>
      <dgm:spPr/>
    </dgm:pt>
    <dgm:pt modelId="{32CAC9C2-7222-4B43-A951-EDD529C77ED8}" type="pres">
      <dgm:prSet presAssocID="{14EF3681-594D-4101-8130-66142A64E437}" presName="tx1" presStyleLbl="revTx" presStyleIdx="6" presStyleCnt="7"/>
      <dgm:spPr/>
    </dgm:pt>
    <dgm:pt modelId="{536BE2C6-5389-4FF3-B66C-37BDD594EDD9}" type="pres">
      <dgm:prSet presAssocID="{14EF3681-594D-4101-8130-66142A64E437}" presName="vert1" presStyleCnt="0"/>
      <dgm:spPr/>
    </dgm:pt>
  </dgm:ptLst>
  <dgm:cxnLst>
    <dgm:cxn modelId="{EABE2C19-C562-4ACF-9F60-3E01F08F1A8A}" srcId="{5CFCD56F-5B2B-4496-86C0-5A348BBD0D7B}" destId="{EBC6B3D8-542A-42B3-82EE-C5A4073A0B0D}" srcOrd="3" destOrd="0" parTransId="{7590249D-5163-4E0B-8D83-B5540C506DE4}" sibTransId="{65A36925-F4E9-4B9B-AFD1-80D404D981CE}"/>
    <dgm:cxn modelId="{72E1F21E-5A62-4A26-93B0-8732D5A62A50}" type="presOf" srcId="{B8BC9CED-747D-4959-ACF7-2FC5D5EBA91F}" destId="{7DDEAA6C-FDB0-4B0A-9320-55C84DFE6843}" srcOrd="0" destOrd="0" presId="urn:microsoft.com/office/officeart/2008/layout/LinedList"/>
    <dgm:cxn modelId="{A724EC24-59DF-41BA-A170-3CBDEA9F9D9F}" srcId="{5CFCD56F-5B2B-4496-86C0-5A348BBD0D7B}" destId="{5884CFC8-020D-45B0-B2D3-AD1787F84095}" srcOrd="1" destOrd="0" parTransId="{F6F2DE49-A61D-4E41-9D24-2151AC2B6A5F}" sibTransId="{396E203D-7704-4FDD-B0D1-7DADDD28A63F}"/>
    <dgm:cxn modelId="{FED6653F-C54F-4B2A-9A6D-25E4009D8AC7}" srcId="{5CFCD56F-5B2B-4496-86C0-5A348BBD0D7B}" destId="{E14326B3-1160-4B18-A796-BEDD5E7BE17C}" srcOrd="2" destOrd="0" parTransId="{C36CAD4A-C463-4C57-AE2E-A2FDB7443755}" sibTransId="{D761C856-2C9E-492E-9DEE-293F08B35E1C}"/>
    <dgm:cxn modelId="{9385764A-33E0-4322-8481-DA6A501D0F56}" srcId="{5CFCD56F-5B2B-4496-86C0-5A348BBD0D7B}" destId="{14EF3681-594D-4101-8130-66142A64E437}" srcOrd="6" destOrd="0" parTransId="{41FF8E38-FC46-4B12-91B2-DA9D2181BACD}" sibTransId="{119CA299-7A50-4FCF-94C7-1934F5002E79}"/>
    <dgm:cxn modelId="{14D3D67F-93AD-43E8-A4EC-613065D80765}" srcId="{5CFCD56F-5B2B-4496-86C0-5A348BBD0D7B}" destId="{0F9592B2-C266-4F6C-A9FB-58BB8B560124}" srcOrd="0" destOrd="0" parTransId="{42B297DF-000B-4927-A638-E0D817ED9F93}" sibTransId="{E352968E-C72C-46E6-83C4-ADCB3D8A3759}"/>
    <dgm:cxn modelId="{EB089E8E-0CCC-4BA7-B6F7-0D8FFF611840}" type="presOf" srcId="{EBC6B3D8-542A-42B3-82EE-C5A4073A0B0D}" destId="{7DD7B596-9993-43D5-A533-523426055E6E}" srcOrd="0" destOrd="0" presId="urn:microsoft.com/office/officeart/2008/layout/LinedList"/>
    <dgm:cxn modelId="{C79AC48E-1016-4EC9-8F36-0E4DF962018F}" type="presOf" srcId="{9AB2EAA9-CFA5-416F-AE96-36F56041DADA}" destId="{24445621-5701-429E-999E-3FB3C947C72B}" srcOrd="0" destOrd="0" presId="urn:microsoft.com/office/officeart/2008/layout/LinedList"/>
    <dgm:cxn modelId="{B1EE1DB3-E3B7-46A5-8850-4CFA848E03CC}" srcId="{5CFCD56F-5B2B-4496-86C0-5A348BBD0D7B}" destId="{9AB2EAA9-CFA5-416F-AE96-36F56041DADA}" srcOrd="4" destOrd="0" parTransId="{BEE809A0-9033-4F45-8BDF-27184FC7CEE6}" sibTransId="{8B6E5404-8675-47C1-A159-BD2617FC8A98}"/>
    <dgm:cxn modelId="{C256F6B3-C0BF-4048-93A7-A6731D655D4D}" srcId="{5CFCD56F-5B2B-4496-86C0-5A348BBD0D7B}" destId="{B8BC9CED-747D-4959-ACF7-2FC5D5EBA91F}" srcOrd="5" destOrd="0" parTransId="{3694544E-DCF1-4910-B198-7D6D2CF2D060}" sibTransId="{DA83733C-4421-442B-8380-9E2A98EE0D06}"/>
    <dgm:cxn modelId="{6394B9BB-775E-4180-8D58-FC001DF3A9B3}" type="presOf" srcId="{0F9592B2-C266-4F6C-A9FB-58BB8B560124}" destId="{B7844CDB-2E08-4A3C-8FD9-E637598A3199}" srcOrd="0" destOrd="0" presId="urn:microsoft.com/office/officeart/2008/layout/LinedList"/>
    <dgm:cxn modelId="{A2B306C2-58F6-44E1-B8D6-4420C2F50D98}" type="presOf" srcId="{5884CFC8-020D-45B0-B2D3-AD1787F84095}" destId="{1D56FFD4-C328-4B8A-8EBF-E49421B1BC49}" srcOrd="0" destOrd="0" presId="urn:microsoft.com/office/officeart/2008/layout/LinedList"/>
    <dgm:cxn modelId="{529D99DE-162F-4B8F-8155-15CE0A2FB590}" type="presOf" srcId="{E14326B3-1160-4B18-A796-BEDD5E7BE17C}" destId="{60523171-D136-4582-A555-0202DD36EB98}" srcOrd="0" destOrd="0" presId="urn:microsoft.com/office/officeart/2008/layout/LinedList"/>
    <dgm:cxn modelId="{7D6C4BEA-5BCD-430E-BE0B-0171D50DE0CB}" type="presOf" srcId="{5CFCD56F-5B2B-4496-86C0-5A348BBD0D7B}" destId="{11E8D878-4046-4219-AA98-64CBD10D6500}" srcOrd="0" destOrd="0" presId="urn:microsoft.com/office/officeart/2008/layout/LinedList"/>
    <dgm:cxn modelId="{1EC85DFC-C677-4B15-BEF1-98D1FD53B4F6}" type="presOf" srcId="{14EF3681-594D-4101-8130-66142A64E437}" destId="{32CAC9C2-7222-4B43-A951-EDD529C77ED8}" srcOrd="0" destOrd="0" presId="urn:microsoft.com/office/officeart/2008/layout/LinedList"/>
    <dgm:cxn modelId="{97B2D44E-751A-4B0F-818B-0E442EC0C695}" type="presParOf" srcId="{11E8D878-4046-4219-AA98-64CBD10D6500}" destId="{898C061D-2890-4D18-B6A9-D2BE81389B5B}" srcOrd="0" destOrd="0" presId="urn:microsoft.com/office/officeart/2008/layout/LinedList"/>
    <dgm:cxn modelId="{B3F83545-B9CB-4F40-8E28-8368DE114229}" type="presParOf" srcId="{11E8D878-4046-4219-AA98-64CBD10D6500}" destId="{3759EB64-D5D8-47D3-B69A-F7DBE5648B5D}" srcOrd="1" destOrd="0" presId="urn:microsoft.com/office/officeart/2008/layout/LinedList"/>
    <dgm:cxn modelId="{1E1A54C4-4A93-421A-A37F-CFB5EF56A898}" type="presParOf" srcId="{3759EB64-D5D8-47D3-B69A-F7DBE5648B5D}" destId="{B7844CDB-2E08-4A3C-8FD9-E637598A3199}" srcOrd="0" destOrd="0" presId="urn:microsoft.com/office/officeart/2008/layout/LinedList"/>
    <dgm:cxn modelId="{586BBE94-6B04-4DA4-B75E-C0D85E88E159}" type="presParOf" srcId="{3759EB64-D5D8-47D3-B69A-F7DBE5648B5D}" destId="{3B64A957-6237-439D-817F-082F615ABC55}" srcOrd="1" destOrd="0" presId="urn:microsoft.com/office/officeart/2008/layout/LinedList"/>
    <dgm:cxn modelId="{6BE3B5BA-9C62-4BD0-9B58-7CA1EB5EC4C5}" type="presParOf" srcId="{11E8D878-4046-4219-AA98-64CBD10D6500}" destId="{8AE3E34C-CD41-4845-80F2-8810AEC19C54}" srcOrd="2" destOrd="0" presId="urn:microsoft.com/office/officeart/2008/layout/LinedList"/>
    <dgm:cxn modelId="{E6731182-7C31-4F3E-86C5-5D81B4E747B5}" type="presParOf" srcId="{11E8D878-4046-4219-AA98-64CBD10D6500}" destId="{70DA74F8-3477-4B02-AA4A-A56F830D0B08}" srcOrd="3" destOrd="0" presId="urn:microsoft.com/office/officeart/2008/layout/LinedList"/>
    <dgm:cxn modelId="{8F524A18-3108-49D1-8BDE-C870064E4E72}" type="presParOf" srcId="{70DA74F8-3477-4B02-AA4A-A56F830D0B08}" destId="{1D56FFD4-C328-4B8A-8EBF-E49421B1BC49}" srcOrd="0" destOrd="0" presId="urn:microsoft.com/office/officeart/2008/layout/LinedList"/>
    <dgm:cxn modelId="{9949B2E3-A8D8-45B5-9D91-8F7ADAE8D9D6}" type="presParOf" srcId="{70DA74F8-3477-4B02-AA4A-A56F830D0B08}" destId="{B2471C59-D336-4537-8D66-E58385568A60}" srcOrd="1" destOrd="0" presId="urn:microsoft.com/office/officeart/2008/layout/LinedList"/>
    <dgm:cxn modelId="{5CF3DB96-E0CD-4A92-B4C3-A165FCE96624}" type="presParOf" srcId="{11E8D878-4046-4219-AA98-64CBD10D6500}" destId="{2E3F5D57-8D54-42FA-994D-3D0308CF325D}" srcOrd="4" destOrd="0" presId="urn:microsoft.com/office/officeart/2008/layout/LinedList"/>
    <dgm:cxn modelId="{89A435ED-AA31-49B0-9249-8217D31BE68A}" type="presParOf" srcId="{11E8D878-4046-4219-AA98-64CBD10D6500}" destId="{791E0222-3946-409D-9CFA-676709AE0E8A}" srcOrd="5" destOrd="0" presId="urn:microsoft.com/office/officeart/2008/layout/LinedList"/>
    <dgm:cxn modelId="{D9C5636B-D964-454D-AE05-DDAD5438E68D}" type="presParOf" srcId="{791E0222-3946-409D-9CFA-676709AE0E8A}" destId="{60523171-D136-4582-A555-0202DD36EB98}" srcOrd="0" destOrd="0" presId="urn:microsoft.com/office/officeart/2008/layout/LinedList"/>
    <dgm:cxn modelId="{497B7101-EFEC-4014-B9B9-808103C70F6E}" type="presParOf" srcId="{791E0222-3946-409D-9CFA-676709AE0E8A}" destId="{DD4E734A-4B18-4B46-B480-489AF874E434}" srcOrd="1" destOrd="0" presId="urn:microsoft.com/office/officeart/2008/layout/LinedList"/>
    <dgm:cxn modelId="{918AE10E-BB51-4280-BD16-FD0B70D0D706}" type="presParOf" srcId="{11E8D878-4046-4219-AA98-64CBD10D6500}" destId="{DA92A15F-E443-4BBD-BD9D-44A8C5904F5F}" srcOrd="6" destOrd="0" presId="urn:microsoft.com/office/officeart/2008/layout/LinedList"/>
    <dgm:cxn modelId="{95B812B4-D367-4531-8624-0AA8BADCAF8D}" type="presParOf" srcId="{11E8D878-4046-4219-AA98-64CBD10D6500}" destId="{EF45044C-1E9D-42AF-B6B1-974AF181F8A6}" srcOrd="7" destOrd="0" presId="urn:microsoft.com/office/officeart/2008/layout/LinedList"/>
    <dgm:cxn modelId="{602DAE23-F0AE-47D8-865F-1A4497F42FDB}" type="presParOf" srcId="{EF45044C-1E9D-42AF-B6B1-974AF181F8A6}" destId="{7DD7B596-9993-43D5-A533-523426055E6E}" srcOrd="0" destOrd="0" presId="urn:microsoft.com/office/officeart/2008/layout/LinedList"/>
    <dgm:cxn modelId="{EE5C5033-F8F2-4A24-A402-90FB27142E44}" type="presParOf" srcId="{EF45044C-1E9D-42AF-B6B1-974AF181F8A6}" destId="{C1C714C6-0115-405A-845B-EAE7C63EE1E4}" srcOrd="1" destOrd="0" presId="urn:microsoft.com/office/officeart/2008/layout/LinedList"/>
    <dgm:cxn modelId="{0BADB404-229D-47FC-93F2-C5175A9C6097}" type="presParOf" srcId="{11E8D878-4046-4219-AA98-64CBD10D6500}" destId="{5DAAD2E0-4704-4F08-A4F3-705214EA67A9}" srcOrd="8" destOrd="0" presId="urn:microsoft.com/office/officeart/2008/layout/LinedList"/>
    <dgm:cxn modelId="{B071A3B0-3BC5-4892-A5D9-F6AF0ADE4F64}" type="presParOf" srcId="{11E8D878-4046-4219-AA98-64CBD10D6500}" destId="{8B61E26D-5E83-4D3E-B338-D0202F5EAD06}" srcOrd="9" destOrd="0" presId="urn:microsoft.com/office/officeart/2008/layout/LinedList"/>
    <dgm:cxn modelId="{F6924295-8378-4937-AE91-29F10EC72EC8}" type="presParOf" srcId="{8B61E26D-5E83-4D3E-B338-D0202F5EAD06}" destId="{24445621-5701-429E-999E-3FB3C947C72B}" srcOrd="0" destOrd="0" presId="urn:microsoft.com/office/officeart/2008/layout/LinedList"/>
    <dgm:cxn modelId="{DEB429D8-49FC-486E-A2B0-A86567FEDD41}" type="presParOf" srcId="{8B61E26D-5E83-4D3E-B338-D0202F5EAD06}" destId="{3F22318E-C457-473F-B708-6F198A032A48}" srcOrd="1" destOrd="0" presId="urn:microsoft.com/office/officeart/2008/layout/LinedList"/>
    <dgm:cxn modelId="{072FE7C8-189C-4EFE-970A-9E7027202933}" type="presParOf" srcId="{11E8D878-4046-4219-AA98-64CBD10D6500}" destId="{8228BF2D-C484-4FD9-8C2B-6D6B2BDF295E}" srcOrd="10" destOrd="0" presId="urn:microsoft.com/office/officeart/2008/layout/LinedList"/>
    <dgm:cxn modelId="{E5AD302C-53CD-41BB-84C7-E973DDEE9640}" type="presParOf" srcId="{11E8D878-4046-4219-AA98-64CBD10D6500}" destId="{5020A1F3-4A79-4CDF-A0EF-831BA35182D8}" srcOrd="11" destOrd="0" presId="urn:microsoft.com/office/officeart/2008/layout/LinedList"/>
    <dgm:cxn modelId="{FBE17447-91FA-41B3-A348-8333CA687161}" type="presParOf" srcId="{5020A1F3-4A79-4CDF-A0EF-831BA35182D8}" destId="{7DDEAA6C-FDB0-4B0A-9320-55C84DFE6843}" srcOrd="0" destOrd="0" presId="urn:microsoft.com/office/officeart/2008/layout/LinedList"/>
    <dgm:cxn modelId="{DFFE682A-99EA-4057-BAF2-E2F4B5E905EC}" type="presParOf" srcId="{5020A1F3-4A79-4CDF-A0EF-831BA35182D8}" destId="{57C7FB72-BBFF-44FB-A286-8CFA5E85EF4B}" srcOrd="1" destOrd="0" presId="urn:microsoft.com/office/officeart/2008/layout/LinedList"/>
    <dgm:cxn modelId="{FC7590BF-F543-4E2A-ADAC-178F27CD4A9D}" type="presParOf" srcId="{11E8D878-4046-4219-AA98-64CBD10D6500}" destId="{AF39AFE6-216F-489E-80F3-8AA1C4DB6AB2}" srcOrd="12" destOrd="0" presId="urn:microsoft.com/office/officeart/2008/layout/LinedList"/>
    <dgm:cxn modelId="{4F4BE6BA-CFB8-43D2-A69F-A2B7C3F74F18}" type="presParOf" srcId="{11E8D878-4046-4219-AA98-64CBD10D6500}" destId="{0C127F5E-3B60-48FB-A8F9-7F3875716712}" srcOrd="13" destOrd="0" presId="urn:microsoft.com/office/officeart/2008/layout/LinedList"/>
    <dgm:cxn modelId="{76910A6A-3965-4AA8-BF41-7BB166EEF7A5}" type="presParOf" srcId="{0C127F5E-3B60-48FB-A8F9-7F3875716712}" destId="{32CAC9C2-7222-4B43-A951-EDD529C77ED8}" srcOrd="0" destOrd="0" presId="urn:microsoft.com/office/officeart/2008/layout/LinedList"/>
    <dgm:cxn modelId="{B8E14838-7400-4EC8-8E14-9E3D0C9472C3}" type="presParOf" srcId="{0C127F5E-3B60-48FB-A8F9-7F3875716712}" destId="{536BE2C6-5389-4FF3-B66C-37BDD594E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55A2A-ECA2-4A96-AA46-5784B48F689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3BF7CC-BCA7-4D55-87B8-DD23055C1F2F}">
      <dgm:prSet/>
      <dgm:spPr/>
      <dgm:t>
        <a:bodyPr/>
        <a:lstStyle/>
        <a:p>
          <a:r>
            <a:rPr lang="en-US"/>
            <a:t>En esta reuni</a:t>
          </a:r>
          <a:r>
            <a:rPr lang="es-419"/>
            <a:t>ón hemos discutido el ajuste de distintos modelos de Machine Learning para el cálculo del score crediticio y el consecuente precio base de los seguros al crédito.</a:t>
          </a:r>
          <a:endParaRPr lang="en-US"/>
        </a:p>
      </dgm:t>
    </dgm:pt>
    <dgm:pt modelId="{01F1170C-94AD-4F5D-9919-81E29CBC66BC}" type="parTrans" cxnId="{B818BE6F-8574-4479-9AF4-8850CFC248AC}">
      <dgm:prSet/>
      <dgm:spPr/>
      <dgm:t>
        <a:bodyPr/>
        <a:lstStyle/>
        <a:p>
          <a:endParaRPr lang="en-US"/>
        </a:p>
      </dgm:t>
    </dgm:pt>
    <dgm:pt modelId="{51369840-EA01-4989-BA51-53F53563E394}" type="sibTrans" cxnId="{B818BE6F-8574-4479-9AF4-8850CFC248AC}">
      <dgm:prSet/>
      <dgm:spPr/>
      <dgm:t>
        <a:bodyPr/>
        <a:lstStyle/>
        <a:p>
          <a:endParaRPr lang="en-US"/>
        </a:p>
      </dgm:t>
    </dgm:pt>
    <dgm:pt modelId="{723092CC-5C04-42EC-A156-96777F45CCA9}">
      <dgm:prSet/>
      <dgm:spPr/>
      <dgm:t>
        <a:bodyPr/>
        <a:lstStyle/>
        <a:p>
          <a:r>
            <a:rPr lang="es-419"/>
            <a:t>El mejor modelo ajusta con un poder de predicción de un 77.13% contra validación (nuevos datos), y con una tasa de clasificar malos como buenos de un 17.78% en la muestra.</a:t>
          </a:r>
          <a:endParaRPr lang="en-US"/>
        </a:p>
      </dgm:t>
    </dgm:pt>
    <dgm:pt modelId="{BC6A603A-4B59-44B5-B340-42D95D833FF2}" type="parTrans" cxnId="{33D40513-7D42-49CE-B812-63280BA0EC8F}">
      <dgm:prSet/>
      <dgm:spPr/>
      <dgm:t>
        <a:bodyPr/>
        <a:lstStyle/>
        <a:p>
          <a:endParaRPr lang="en-US"/>
        </a:p>
      </dgm:t>
    </dgm:pt>
    <dgm:pt modelId="{CE22295E-E140-4DB8-89FD-1155367C2AA4}" type="sibTrans" cxnId="{33D40513-7D42-49CE-B812-63280BA0EC8F}">
      <dgm:prSet/>
      <dgm:spPr/>
      <dgm:t>
        <a:bodyPr/>
        <a:lstStyle/>
        <a:p>
          <a:endParaRPr lang="en-US"/>
        </a:p>
      </dgm:t>
    </dgm:pt>
    <dgm:pt modelId="{FB038E7F-0DD0-4DFD-8BB4-AB3AC8DA85FD}">
      <dgm:prSet/>
      <dgm:spPr/>
      <dgm:t>
        <a:bodyPr/>
        <a:lstStyle/>
        <a:p>
          <a:r>
            <a:rPr lang="es-419"/>
            <a:t>No obstante lo anterior, al considerar toda la data disponible, la tasa de mala clasificación de malos como buenos cae al 7.33%.</a:t>
          </a:r>
          <a:endParaRPr lang="en-US"/>
        </a:p>
      </dgm:t>
    </dgm:pt>
    <dgm:pt modelId="{660479BC-EB23-4D97-8FF2-C27B4CF7B791}" type="parTrans" cxnId="{9E06D7E7-3127-49C4-BE76-2969C9067EF7}">
      <dgm:prSet/>
      <dgm:spPr/>
      <dgm:t>
        <a:bodyPr/>
        <a:lstStyle/>
        <a:p>
          <a:endParaRPr lang="en-US"/>
        </a:p>
      </dgm:t>
    </dgm:pt>
    <dgm:pt modelId="{D532C550-5705-42E9-A6C2-6A028EBD52EC}" type="sibTrans" cxnId="{9E06D7E7-3127-49C4-BE76-2969C9067EF7}">
      <dgm:prSet/>
      <dgm:spPr/>
      <dgm:t>
        <a:bodyPr/>
        <a:lstStyle/>
        <a:p>
          <a:endParaRPr lang="en-US"/>
        </a:p>
      </dgm:t>
    </dgm:pt>
    <dgm:pt modelId="{5BC96359-CA84-4CE6-9EC9-EFC621AB00FE}">
      <dgm:prSet/>
      <dgm:spPr/>
      <dgm:t>
        <a:bodyPr/>
        <a:lstStyle/>
        <a:p>
          <a:r>
            <a:rPr lang="es-419"/>
            <a:t>Se recomienda el uso de este modelo para la evaluación de los clientes, sin embargo se insta a explorar alternativas como el uso de un mayor volumen de variables numéricas y también evaluar un modelo multiplicativo que permita dar cuenta de interacciones entre las variables categóricas.</a:t>
          </a:r>
          <a:endParaRPr lang="en-US"/>
        </a:p>
      </dgm:t>
    </dgm:pt>
    <dgm:pt modelId="{0961527A-A271-4FA5-8077-C793B9C22ABC}" type="parTrans" cxnId="{91112C48-5FEA-4F7F-94F9-A39502C20E96}">
      <dgm:prSet/>
      <dgm:spPr/>
      <dgm:t>
        <a:bodyPr/>
        <a:lstStyle/>
        <a:p>
          <a:endParaRPr lang="en-US"/>
        </a:p>
      </dgm:t>
    </dgm:pt>
    <dgm:pt modelId="{98BEE132-7833-48B0-AF28-4183C92D4BBD}" type="sibTrans" cxnId="{91112C48-5FEA-4F7F-94F9-A39502C20E96}">
      <dgm:prSet/>
      <dgm:spPr/>
      <dgm:t>
        <a:bodyPr/>
        <a:lstStyle/>
        <a:p>
          <a:endParaRPr lang="en-US"/>
        </a:p>
      </dgm:t>
    </dgm:pt>
    <dgm:pt modelId="{B4E30A6E-7717-4F6C-82CA-B30F145B6088}" type="pres">
      <dgm:prSet presAssocID="{97455A2A-ECA2-4A96-AA46-5784B48F6891}" presName="vert0" presStyleCnt="0">
        <dgm:presLayoutVars>
          <dgm:dir/>
          <dgm:animOne val="branch"/>
          <dgm:animLvl val="lvl"/>
        </dgm:presLayoutVars>
      </dgm:prSet>
      <dgm:spPr/>
    </dgm:pt>
    <dgm:pt modelId="{3512416B-EB8A-4ABD-BDD9-24EDCEF0DD2E}" type="pres">
      <dgm:prSet presAssocID="{113BF7CC-BCA7-4D55-87B8-DD23055C1F2F}" presName="thickLine" presStyleLbl="alignNode1" presStyleIdx="0" presStyleCnt="4"/>
      <dgm:spPr/>
    </dgm:pt>
    <dgm:pt modelId="{2F718045-7651-430D-A9B1-15D2CF7B0407}" type="pres">
      <dgm:prSet presAssocID="{113BF7CC-BCA7-4D55-87B8-DD23055C1F2F}" presName="horz1" presStyleCnt="0"/>
      <dgm:spPr/>
    </dgm:pt>
    <dgm:pt modelId="{041144F8-6AB8-4D1E-A074-1CA9189C0282}" type="pres">
      <dgm:prSet presAssocID="{113BF7CC-BCA7-4D55-87B8-DD23055C1F2F}" presName="tx1" presStyleLbl="revTx" presStyleIdx="0" presStyleCnt="4"/>
      <dgm:spPr/>
    </dgm:pt>
    <dgm:pt modelId="{AEF203C4-F6A1-470F-B7E7-D7D668A54B12}" type="pres">
      <dgm:prSet presAssocID="{113BF7CC-BCA7-4D55-87B8-DD23055C1F2F}" presName="vert1" presStyleCnt="0"/>
      <dgm:spPr/>
    </dgm:pt>
    <dgm:pt modelId="{248C92EB-E5FF-489A-8319-897FE9C2B84F}" type="pres">
      <dgm:prSet presAssocID="{723092CC-5C04-42EC-A156-96777F45CCA9}" presName="thickLine" presStyleLbl="alignNode1" presStyleIdx="1" presStyleCnt="4"/>
      <dgm:spPr/>
    </dgm:pt>
    <dgm:pt modelId="{15EB58DF-DE37-4D9D-9FF4-7071224F1762}" type="pres">
      <dgm:prSet presAssocID="{723092CC-5C04-42EC-A156-96777F45CCA9}" presName="horz1" presStyleCnt="0"/>
      <dgm:spPr/>
    </dgm:pt>
    <dgm:pt modelId="{77A20992-4A68-4C49-BC77-B458BE315370}" type="pres">
      <dgm:prSet presAssocID="{723092CC-5C04-42EC-A156-96777F45CCA9}" presName="tx1" presStyleLbl="revTx" presStyleIdx="1" presStyleCnt="4"/>
      <dgm:spPr/>
    </dgm:pt>
    <dgm:pt modelId="{2BB3CF1B-EE87-4928-AE01-BB79F61688CF}" type="pres">
      <dgm:prSet presAssocID="{723092CC-5C04-42EC-A156-96777F45CCA9}" presName="vert1" presStyleCnt="0"/>
      <dgm:spPr/>
    </dgm:pt>
    <dgm:pt modelId="{C344F426-22D8-4FFF-8C17-D699366314C7}" type="pres">
      <dgm:prSet presAssocID="{FB038E7F-0DD0-4DFD-8BB4-AB3AC8DA85FD}" presName="thickLine" presStyleLbl="alignNode1" presStyleIdx="2" presStyleCnt="4"/>
      <dgm:spPr/>
    </dgm:pt>
    <dgm:pt modelId="{576DCF3E-D0C1-4570-A350-60717D563CA0}" type="pres">
      <dgm:prSet presAssocID="{FB038E7F-0DD0-4DFD-8BB4-AB3AC8DA85FD}" presName="horz1" presStyleCnt="0"/>
      <dgm:spPr/>
    </dgm:pt>
    <dgm:pt modelId="{38DCFE3B-2F1B-4A7A-A66A-CC348A1D10FB}" type="pres">
      <dgm:prSet presAssocID="{FB038E7F-0DD0-4DFD-8BB4-AB3AC8DA85FD}" presName="tx1" presStyleLbl="revTx" presStyleIdx="2" presStyleCnt="4"/>
      <dgm:spPr/>
    </dgm:pt>
    <dgm:pt modelId="{86B3B7CA-DCA4-4F99-85C6-EA83AABC3551}" type="pres">
      <dgm:prSet presAssocID="{FB038E7F-0DD0-4DFD-8BB4-AB3AC8DA85FD}" presName="vert1" presStyleCnt="0"/>
      <dgm:spPr/>
    </dgm:pt>
    <dgm:pt modelId="{BB3EC2DD-A988-4221-B68D-8274EE214E0C}" type="pres">
      <dgm:prSet presAssocID="{5BC96359-CA84-4CE6-9EC9-EFC621AB00FE}" presName="thickLine" presStyleLbl="alignNode1" presStyleIdx="3" presStyleCnt="4"/>
      <dgm:spPr/>
    </dgm:pt>
    <dgm:pt modelId="{506F61A4-A6E0-41BC-A58C-5795A2307DDA}" type="pres">
      <dgm:prSet presAssocID="{5BC96359-CA84-4CE6-9EC9-EFC621AB00FE}" presName="horz1" presStyleCnt="0"/>
      <dgm:spPr/>
    </dgm:pt>
    <dgm:pt modelId="{8D970E4E-4FAA-45D6-8427-E3C5180A1BD1}" type="pres">
      <dgm:prSet presAssocID="{5BC96359-CA84-4CE6-9EC9-EFC621AB00FE}" presName="tx1" presStyleLbl="revTx" presStyleIdx="3" presStyleCnt="4"/>
      <dgm:spPr/>
    </dgm:pt>
    <dgm:pt modelId="{E46B7BEE-93C8-4C32-A1E9-48FCD9E4616B}" type="pres">
      <dgm:prSet presAssocID="{5BC96359-CA84-4CE6-9EC9-EFC621AB00FE}" presName="vert1" presStyleCnt="0"/>
      <dgm:spPr/>
    </dgm:pt>
  </dgm:ptLst>
  <dgm:cxnLst>
    <dgm:cxn modelId="{33D40513-7D42-49CE-B812-63280BA0EC8F}" srcId="{97455A2A-ECA2-4A96-AA46-5784B48F6891}" destId="{723092CC-5C04-42EC-A156-96777F45CCA9}" srcOrd="1" destOrd="0" parTransId="{BC6A603A-4B59-44B5-B340-42D95D833FF2}" sibTransId="{CE22295E-E140-4DB8-89FD-1155367C2AA4}"/>
    <dgm:cxn modelId="{3A87CA1F-E53C-4877-8828-DD245B27D3C3}" type="presOf" srcId="{113BF7CC-BCA7-4D55-87B8-DD23055C1F2F}" destId="{041144F8-6AB8-4D1E-A074-1CA9189C0282}" srcOrd="0" destOrd="0" presId="urn:microsoft.com/office/officeart/2008/layout/LinedList"/>
    <dgm:cxn modelId="{91112C48-5FEA-4F7F-94F9-A39502C20E96}" srcId="{97455A2A-ECA2-4A96-AA46-5784B48F6891}" destId="{5BC96359-CA84-4CE6-9EC9-EFC621AB00FE}" srcOrd="3" destOrd="0" parTransId="{0961527A-A271-4FA5-8077-C793B9C22ABC}" sibTransId="{98BEE132-7833-48B0-AF28-4183C92D4BBD}"/>
    <dgm:cxn modelId="{B818BE6F-8574-4479-9AF4-8850CFC248AC}" srcId="{97455A2A-ECA2-4A96-AA46-5784B48F6891}" destId="{113BF7CC-BCA7-4D55-87B8-DD23055C1F2F}" srcOrd="0" destOrd="0" parTransId="{01F1170C-94AD-4F5D-9919-81E29CBC66BC}" sibTransId="{51369840-EA01-4989-BA51-53F53563E394}"/>
    <dgm:cxn modelId="{EC5B0C55-5486-4B2F-8F11-66488E365E1B}" type="presOf" srcId="{723092CC-5C04-42EC-A156-96777F45CCA9}" destId="{77A20992-4A68-4C49-BC77-B458BE315370}" srcOrd="0" destOrd="0" presId="urn:microsoft.com/office/officeart/2008/layout/LinedList"/>
    <dgm:cxn modelId="{6A3E528E-B674-47CD-B5A6-B8ECAE87E050}" type="presOf" srcId="{FB038E7F-0DD0-4DFD-8BB4-AB3AC8DA85FD}" destId="{38DCFE3B-2F1B-4A7A-A66A-CC348A1D10FB}" srcOrd="0" destOrd="0" presId="urn:microsoft.com/office/officeart/2008/layout/LinedList"/>
    <dgm:cxn modelId="{03F2C4AA-2635-462C-9B2D-BB0D9B82CC2A}" type="presOf" srcId="{5BC96359-CA84-4CE6-9EC9-EFC621AB00FE}" destId="{8D970E4E-4FAA-45D6-8427-E3C5180A1BD1}" srcOrd="0" destOrd="0" presId="urn:microsoft.com/office/officeart/2008/layout/LinedList"/>
    <dgm:cxn modelId="{9E06D7E7-3127-49C4-BE76-2969C9067EF7}" srcId="{97455A2A-ECA2-4A96-AA46-5784B48F6891}" destId="{FB038E7F-0DD0-4DFD-8BB4-AB3AC8DA85FD}" srcOrd="2" destOrd="0" parTransId="{660479BC-EB23-4D97-8FF2-C27B4CF7B791}" sibTransId="{D532C550-5705-42E9-A6C2-6A028EBD52EC}"/>
    <dgm:cxn modelId="{A9EF70F8-EB0E-43E6-9F71-9B8FF3A4F94A}" type="presOf" srcId="{97455A2A-ECA2-4A96-AA46-5784B48F6891}" destId="{B4E30A6E-7717-4F6C-82CA-B30F145B6088}" srcOrd="0" destOrd="0" presId="urn:microsoft.com/office/officeart/2008/layout/LinedList"/>
    <dgm:cxn modelId="{0CD50E4E-7070-4C70-8873-1CE3BACCA352}" type="presParOf" srcId="{B4E30A6E-7717-4F6C-82CA-B30F145B6088}" destId="{3512416B-EB8A-4ABD-BDD9-24EDCEF0DD2E}" srcOrd="0" destOrd="0" presId="urn:microsoft.com/office/officeart/2008/layout/LinedList"/>
    <dgm:cxn modelId="{1DF47411-001A-4E60-AA5B-C50834478898}" type="presParOf" srcId="{B4E30A6E-7717-4F6C-82CA-B30F145B6088}" destId="{2F718045-7651-430D-A9B1-15D2CF7B0407}" srcOrd="1" destOrd="0" presId="urn:microsoft.com/office/officeart/2008/layout/LinedList"/>
    <dgm:cxn modelId="{003F20D0-FE7A-446F-8848-BE0BE269DC8A}" type="presParOf" srcId="{2F718045-7651-430D-A9B1-15D2CF7B0407}" destId="{041144F8-6AB8-4D1E-A074-1CA9189C0282}" srcOrd="0" destOrd="0" presId="urn:microsoft.com/office/officeart/2008/layout/LinedList"/>
    <dgm:cxn modelId="{D78A819B-CA0C-44FA-B108-CE819C269632}" type="presParOf" srcId="{2F718045-7651-430D-A9B1-15D2CF7B0407}" destId="{AEF203C4-F6A1-470F-B7E7-D7D668A54B12}" srcOrd="1" destOrd="0" presId="urn:microsoft.com/office/officeart/2008/layout/LinedList"/>
    <dgm:cxn modelId="{371C63DC-A5DD-45DC-998D-9FAEBA0B0462}" type="presParOf" srcId="{B4E30A6E-7717-4F6C-82CA-B30F145B6088}" destId="{248C92EB-E5FF-489A-8319-897FE9C2B84F}" srcOrd="2" destOrd="0" presId="urn:microsoft.com/office/officeart/2008/layout/LinedList"/>
    <dgm:cxn modelId="{4569E9A0-A4DF-498A-B9A9-EE9694AB3E8C}" type="presParOf" srcId="{B4E30A6E-7717-4F6C-82CA-B30F145B6088}" destId="{15EB58DF-DE37-4D9D-9FF4-7071224F1762}" srcOrd="3" destOrd="0" presId="urn:microsoft.com/office/officeart/2008/layout/LinedList"/>
    <dgm:cxn modelId="{1B9D28E7-2FF4-446F-B777-EC65BCA24864}" type="presParOf" srcId="{15EB58DF-DE37-4D9D-9FF4-7071224F1762}" destId="{77A20992-4A68-4C49-BC77-B458BE315370}" srcOrd="0" destOrd="0" presId="urn:microsoft.com/office/officeart/2008/layout/LinedList"/>
    <dgm:cxn modelId="{F5AE99B7-30BD-44E3-84E3-524773384E8C}" type="presParOf" srcId="{15EB58DF-DE37-4D9D-9FF4-7071224F1762}" destId="{2BB3CF1B-EE87-4928-AE01-BB79F61688CF}" srcOrd="1" destOrd="0" presId="urn:microsoft.com/office/officeart/2008/layout/LinedList"/>
    <dgm:cxn modelId="{792E708C-A8EA-465E-92BE-6E664726EEBF}" type="presParOf" srcId="{B4E30A6E-7717-4F6C-82CA-B30F145B6088}" destId="{C344F426-22D8-4FFF-8C17-D699366314C7}" srcOrd="4" destOrd="0" presId="urn:microsoft.com/office/officeart/2008/layout/LinedList"/>
    <dgm:cxn modelId="{5EE9D132-48EC-4819-8528-A4935195CFE5}" type="presParOf" srcId="{B4E30A6E-7717-4F6C-82CA-B30F145B6088}" destId="{576DCF3E-D0C1-4570-A350-60717D563CA0}" srcOrd="5" destOrd="0" presId="urn:microsoft.com/office/officeart/2008/layout/LinedList"/>
    <dgm:cxn modelId="{4403FB6D-2273-4D5C-AFB0-0A96BF1C397B}" type="presParOf" srcId="{576DCF3E-D0C1-4570-A350-60717D563CA0}" destId="{38DCFE3B-2F1B-4A7A-A66A-CC348A1D10FB}" srcOrd="0" destOrd="0" presId="urn:microsoft.com/office/officeart/2008/layout/LinedList"/>
    <dgm:cxn modelId="{81758547-0679-4980-BA28-FBACCFD5C0AC}" type="presParOf" srcId="{576DCF3E-D0C1-4570-A350-60717D563CA0}" destId="{86B3B7CA-DCA4-4F99-85C6-EA83AABC3551}" srcOrd="1" destOrd="0" presId="urn:microsoft.com/office/officeart/2008/layout/LinedList"/>
    <dgm:cxn modelId="{DCF3B635-F0E3-4D3E-9761-BBF0F9EEA4E7}" type="presParOf" srcId="{B4E30A6E-7717-4F6C-82CA-B30F145B6088}" destId="{BB3EC2DD-A988-4221-B68D-8274EE214E0C}" srcOrd="6" destOrd="0" presId="urn:microsoft.com/office/officeart/2008/layout/LinedList"/>
    <dgm:cxn modelId="{E668C9EC-99A0-4EFF-A528-FAEE588254C4}" type="presParOf" srcId="{B4E30A6E-7717-4F6C-82CA-B30F145B6088}" destId="{506F61A4-A6E0-41BC-A58C-5795A2307DDA}" srcOrd="7" destOrd="0" presId="urn:microsoft.com/office/officeart/2008/layout/LinedList"/>
    <dgm:cxn modelId="{56BA573E-4F8B-49D4-9590-7653695146D8}" type="presParOf" srcId="{506F61A4-A6E0-41BC-A58C-5795A2307DDA}" destId="{8D970E4E-4FAA-45D6-8427-E3C5180A1BD1}" srcOrd="0" destOrd="0" presId="urn:microsoft.com/office/officeart/2008/layout/LinedList"/>
    <dgm:cxn modelId="{D4CBFB13-2387-4D00-A4D0-919201F8F76A}" type="presParOf" srcId="{506F61A4-A6E0-41BC-A58C-5795A2307DDA}" destId="{E46B7BEE-93C8-4C32-A1E9-48FCD9E461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C061D-2890-4D18-B6A9-D2BE81389B5B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44CDB-2E08-4A3C-8FD9-E637598A3199}">
      <dsp:nvSpPr>
        <dsp:cNvPr id="0" name=""/>
        <dsp:cNvSpPr/>
      </dsp:nvSpPr>
      <dsp:spPr>
        <a:xfrm>
          <a:off x="0" y="6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700" kern="1200"/>
            <a:t>Descripción del problema</a:t>
          </a:r>
          <a:endParaRPr lang="en-US" sz="3700" kern="1200"/>
        </a:p>
      </dsp:txBody>
      <dsp:txXfrm>
        <a:off x="0" y="689"/>
        <a:ext cx="6797675" cy="806933"/>
      </dsp:txXfrm>
    </dsp:sp>
    <dsp:sp modelId="{8AE3E34C-CD41-4845-80F2-8810AEC19C54}">
      <dsp:nvSpPr>
        <dsp:cNvPr id="0" name=""/>
        <dsp:cNvSpPr/>
      </dsp:nvSpPr>
      <dsp:spPr>
        <a:xfrm>
          <a:off x="0" y="807622"/>
          <a:ext cx="6797675" cy="0"/>
        </a:xfrm>
        <a:prstGeom prst="line">
          <a:avLst/>
        </a:prstGeom>
        <a:solidFill>
          <a:schemeClr val="accent2">
            <a:hueOff val="-221971"/>
            <a:satOff val="-98"/>
            <a:lumOff val="261"/>
            <a:alphaOff val="0"/>
          </a:schemeClr>
        </a:solidFill>
        <a:ln w="15875" cap="flat" cmpd="sng" algn="ctr">
          <a:solidFill>
            <a:schemeClr val="accent2">
              <a:hueOff val="-221971"/>
              <a:satOff val="-98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6FFD4-C328-4B8A-8EBF-E49421B1BC49}">
      <dsp:nvSpPr>
        <dsp:cNvPr id="0" name=""/>
        <dsp:cNvSpPr/>
      </dsp:nvSpPr>
      <dsp:spPr>
        <a:xfrm>
          <a:off x="0" y="8076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700" kern="1200"/>
            <a:t>Datos</a:t>
          </a:r>
          <a:endParaRPr lang="en-US" sz="3700" kern="1200"/>
        </a:p>
      </dsp:txBody>
      <dsp:txXfrm>
        <a:off x="0" y="807622"/>
        <a:ext cx="6797675" cy="806933"/>
      </dsp:txXfrm>
    </dsp:sp>
    <dsp:sp modelId="{2E3F5D57-8D54-42FA-994D-3D0308CF325D}">
      <dsp:nvSpPr>
        <dsp:cNvPr id="0" name=""/>
        <dsp:cNvSpPr/>
      </dsp:nvSpPr>
      <dsp:spPr>
        <a:xfrm>
          <a:off x="0" y="1614556"/>
          <a:ext cx="6797675" cy="0"/>
        </a:xfrm>
        <a:prstGeom prst="lin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23171-D136-4582-A555-0202DD36EB98}">
      <dsp:nvSpPr>
        <dsp:cNvPr id="0" name=""/>
        <dsp:cNvSpPr/>
      </dsp:nvSpPr>
      <dsp:spPr>
        <a:xfrm>
          <a:off x="0" y="1614556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700" kern="1200"/>
            <a:t>Análisis Exploratorio</a:t>
          </a:r>
          <a:endParaRPr lang="en-US" sz="3700" kern="1200"/>
        </a:p>
      </dsp:txBody>
      <dsp:txXfrm>
        <a:off x="0" y="1614556"/>
        <a:ext cx="6797675" cy="806933"/>
      </dsp:txXfrm>
    </dsp:sp>
    <dsp:sp modelId="{DA92A15F-E443-4BBD-BD9D-44A8C5904F5F}">
      <dsp:nvSpPr>
        <dsp:cNvPr id="0" name=""/>
        <dsp:cNvSpPr/>
      </dsp:nvSpPr>
      <dsp:spPr>
        <a:xfrm>
          <a:off x="0" y="2421489"/>
          <a:ext cx="6797675" cy="0"/>
        </a:xfrm>
        <a:prstGeom prst="line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7B596-9993-43D5-A533-523426055E6E}">
      <dsp:nvSpPr>
        <dsp:cNvPr id="0" name=""/>
        <dsp:cNvSpPr/>
      </dsp:nvSpPr>
      <dsp:spPr>
        <a:xfrm>
          <a:off x="0" y="24214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Ajuste Machine Learning</a:t>
          </a:r>
        </a:p>
      </dsp:txBody>
      <dsp:txXfrm>
        <a:off x="0" y="2421489"/>
        <a:ext cx="6797675" cy="806933"/>
      </dsp:txXfrm>
    </dsp:sp>
    <dsp:sp modelId="{5DAAD2E0-4704-4F08-A4F3-705214EA67A9}">
      <dsp:nvSpPr>
        <dsp:cNvPr id="0" name=""/>
        <dsp:cNvSpPr/>
      </dsp:nvSpPr>
      <dsp:spPr>
        <a:xfrm>
          <a:off x="0" y="3228422"/>
          <a:ext cx="6797675" cy="0"/>
        </a:xfrm>
        <a:prstGeom prst="lin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45621-5701-429E-999E-3FB3C947C72B}">
      <dsp:nvSpPr>
        <dsp:cNvPr id="0" name=""/>
        <dsp:cNvSpPr/>
      </dsp:nvSpPr>
      <dsp:spPr>
        <a:xfrm>
          <a:off x="0" y="32284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700" kern="1200"/>
            <a:t>Resultados de Modelos</a:t>
          </a:r>
          <a:endParaRPr lang="en-US" sz="3700" kern="1200"/>
        </a:p>
      </dsp:txBody>
      <dsp:txXfrm>
        <a:off x="0" y="3228422"/>
        <a:ext cx="6797675" cy="806933"/>
      </dsp:txXfrm>
    </dsp:sp>
    <dsp:sp modelId="{8228BF2D-C484-4FD9-8C2B-6D6B2BDF295E}">
      <dsp:nvSpPr>
        <dsp:cNvPr id="0" name=""/>
        <dsp:cNvSpPr/>
      </dsp:nvSpPr>
      <dsp:spPr>
        <a:xfrm>
          <a:off x="0" y="4035355"/>
          <a:ext cx="6797675" cy="0"/>
        </a:xfrm>
        <a:prstGeom prst="line">
          <a:avLst/>
        </a:prstGeom>
        <a:solidFill>
          <a:schemeClr val="accent2">
            <a:hueOff val="-1109853"/>
            <a:satOff val="-488"/>
            <a:lumOff val="1307"/>
            <a:alphaOff val="0"/>
          </a:schemeClr>
        </a:solidFill>
        <a:ln w="15875" cap="flat" cmpd="sng" algn="ctr">
          <a:solidFill>
            <a:schemeClr val="accent2">
              <a:hueOff val="-1109853"/>
              <a:satOff val="-488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EAA6C-FDB0-4B0A-9320-55C84DFE6843}">
      <dsp:nvSpPr>
        <dsp:cNvPr id="0" name=""/>
        <dsp:cNvSpPr/>
      </dsp:nvSpPr>
      <dsp:spPr>
        <a:xfrm>
          <a:off x="0" y="4035355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700" kern="1200"/>
            <a:t>Score y Precio</a:t>
          </a:r>
          <a:endParaRPr lang="en-US" sz="3700" kern="1200"/>
        </a:p>
      </dsp:txBody>
      <dsp:txXfrm>
        <a:off x="0" y="4035355"/>
        <a:ext cx="6797675" cy="806933"/>
      </dsp:txXfrm>
    </dsp:sp>
    <dsp:sp modelId="{AF39AFE6-216F-489E-80F3-8AA1C4DB6AB2}">
      <dsp:nvSpPr>
        <dsp:cNvPr id="0" name=""/>
        <dsp:cNvSpPr/>
      </dsp:nvSpPr>
      <dsp:spPr>
        <a:xfrm>
          <a:off x="0" y="4842289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AC9C2-7222-4B43-A951-EDD529C77ED8}">
      <dsp:nvSpPr>
        <dsp:cNvPr id="0" name=""/>
        <dsp:cNvSpPr/>
      </dsp:nvSpPr>
      <dsp:spPr>
        <a:xfrm>
          <a:off x="0" y="48422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Conclusión</a:t>
          </a:r>
        </a:p>
      </dsp:txBody>
      <dsp:txXfrm>
        <a:off x="0" y="4842289"/>
        <a:ext cx="6797675" cy="806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2416B-EB8A-4ABD-BDD9-24EDCEF0DD2E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144F8-6AB8-4D1E-A074-1CA9189C0282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 esta reuni</a:t>
          </a:r>
          <a:r>
            <a:rPr lang="es-419" sz="1800" kern="1200"/>
            <a:t>ón hemos discutido el ajuste de distintos modelos de Machine Learning para el cálculo del score crediticio y el consecuente precio base de los seguros al crédito.</a:t>
          </a:r>
          <a:endParaRPr lang="en-US" sz="1800" kern="1200"/>
        </a:p>
      </dsp:txBody>
      <dsp:txXfrm>
        <a:off x="0" y="0"/>
        <a:ext cx="6797675" cy="1412477"/>
      </dsp:txXfrm>
    </dsp:sp>
    <dsp:sp modelId="{248C92EB-E5FF-489A-8319-897FE9C2B84F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20992-4A68-4C49-BC77-B458BE315370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/>
            <a:t>El mejor modelo ajusta con un poder de predicción de un 77.13% contra validación (nuevos datos), y con una tasa de clasificar malos como buenos de un 17.78% en la muestra.</a:t>
          </a:r>
          <a:endParaRPr lang="en-US" sz="1800" kern="1200"/>
        </a:p>
      </dsp:txBody>
      <dsp:txXfrm>
        <a:off x="0" y="1412477"/>
        <a:ext cx="6797675" cy="1412477"/>
      </dsp:txXfrm>
    </dsp:sp>
    <dsp:sp modelId="{C344F426-22D8-4FFF-8C17-D699366314C7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CFE3B-2F1B-4A7A-A66A-CC348A1D10F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/>
            <a:t>No obstante lo anterior, al considerar toda la data disponible, la tasa de mala clasificación de malos como buenos cae al 7.33%.</a:t>
          </a:r>
          <a:endParaRPr lang="en-US" sz="1800" kern="1200"/>
        </a:p>
      </dsp:txBody>
      <dsp:txXfrm>
        <a:off x="0" y="2824955"/>
        <a:ext cx="6797675" cy="1412477"/>
      </dsp:txXfrm>
    </dsp:sp>
    <dsp:sp modelId="{BB3EC2DD-A988-4221-B68D-8274EE214E0C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70E4E-4FAA-45D6-8427-E3C5180A1BD1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/>
            <a:t>Se recomienda el uso de este modelo para la evaluación de los clientes, sin embargo se insta a explorar alternativas como el uso de un mayor volumen de variables numéricas y también evaluar un modelo multiplicativo que permita dar cuenta de interacciones entre las variables categóricas.</a:t>
          </a:r>
          <a:endParaRPr lang="en-US" sz="1800" kern="120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9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0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7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0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F9C75-F925-4A23-8DD8-ED8AB1631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0D891-CCB8-474F-9747-3E894B713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419" sz="3800" dirty="0">
                <a:solidFill>
                  <a:schemeClr val="tx1"/>
                </a:solidFill>
              </a:rPr>
              <a:t>Desafío Técnico </a:t>
            </a:r>
            <a:br>
              <a:rPr lang="es-419" sz="3800" dirty="0">
                <a:solidFill>
                  <a:schemeClr val="tx1"/>
                </a:solidFill>
              </a:rPr>
            </a:br>
            <a:r>
              <a:rPr lang="es-419" sz="3800" dirty="0" err="1">
                <a:solidFill>
                  <a:schemeClr val="tx1"/>
                </a:solidFill>
              </a:rPr>
              <a:t>Scoring</a:t>
            </a:r>
            <a:r>
              <a:rPr lang="es-419" sz="3800" dirty="0">
                <a:solidFill>
                  <a:schemeClr val="tx1"/>
                </a:solidFill>
              </a:rPr>
              <a:t> de seguros</a:t>
            </a:r>
            <a:endParaRPr lang="es-CL" sz="3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58FC-D51A-4FFD-88EF-56A260DE6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s-419" dirty="0"/>
              <a:t>Tomás Fontecilla C.</a:t>
            </a:r>
            <a:endParaRPr lang="es-C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3336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D5111-121D-4520-9133-DD515F1A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419" sz="3600">
                <a:solidFill>
                  <a:schemeClr val="bg1"/>
                </a:solidFill>
              </a:rPr>
              <a:t>Contenido</a:t>
            </a:r>
            <a:endParaRPr lang="es-CL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2FBFF-6100-4917-83B4-AAB2073B3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27618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33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7CCF-C0C3-4FB4-822D-F834EECB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del problema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09E06-76C0-43E9-B311-53AFAFEFB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Solicitud de presupuesto. </a:t>
                </a:r>
              </a:p>
              <a:p>
                <a:r>
                  <a:rPr lang="es-CL" dirty="0"/>
                  <a:t>Entregar el precio base estimado de los seguros al crédito, el cual se ocupa como parámetro posteriormente para tarificar los distinto productos. </a:t>
                </a:r>
              </a:p>
              <a:p>
                <a:r>
                  <a:rPr lang="es-CL" dirty="0"/>
                  <a:t>El precio se calcula siguiendo la siguiente fórmula:</a:t>
                </a:r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𝑃𝑟𝑒𝑐𝑖𝑜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=3∙</m:t>
                    </m:r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1.03+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𝑈𝐹</m:t>
                    </m:r>
                  </m:oMath>
                </a14:m>
                <a:endParaRPr lang="es-419" b="0" dirty="0">
                  <a:ea typeface="Cambria Math" panose="02040503050406030204" pitchFamily="18" charset="0"/>
                </a:endParaRPr>
              </a:p>
              <a:p>
                <a:r>
                  <a:rPr lang="es-CL" dirty="0"/>
                  <a:t>Donde p corresponde al factor de penalización por riesgo con fórmula: </a:t>
                </a:r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=0.1∙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</m:oMath>
                </a14:m>
                <a:endParaRPr lang="es-CL" dirty="0"/>
              </a:p>
              <a:p>
                <a:r>
                  <a:rPr lang="es-CL" dirty="0"/>
                  <a:t>Y el score de riesgo está en el intervalo [0,1]  y reflejar qué tan probable es que un cliente caiga en mora. Se le ha encargado calcular este score a partir de los datos que han sido entregados por el Banco.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09E06-76C0-43E9-B311-53AFAFEFB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50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5BC6-7294-4E2D-8605-035944F3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Datos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77C8-97FC-4689-A57E-0D3197FF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Los datos son entregados en archivo sin extensión, y sin nombres de variables. En documento aparte se entrega los encabezados de cada columna.</a:t>
            </a:r>
          </a:p>
          <a:p>
            <a:r>
              <a:rPr lang="es-419" dirty="0"/>
              <a:t>Disponemos de una muestra de 900 individuos con 21 columnas.</a:t>
            </a:r>
          </a:p>
          <a:p>
            <a:r>
              <a:rPr lang="es-419" dirty="0"/>
              <a:t>No se ha detectado valores faltantes.</a:t>
            </a:r>
          </a:p>
          <a:p>
            <a:r>
              <a:rPr lang="es-419" dirty="0"/>
              <a:t>7 de 21 variables son variables numéricas. </a:t>
            </a:r>
          </a:p>
          <a:p>
            <a:r>
              <a:rPr lang="es-419" dirty="0"/>
              <a:t>La variable Propósito cuenta con 10 clases, siendo la con mayor número de subclases disponibles.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742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0B53-97E3-40D7-947F-BA71CD80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Análisis Exploratorio</a:t>
            </a:r>
            <a:endParaRPr lang="es-CL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B07CAF-BFFF-4C18-9359-8972A79F719B}"/>
              </a:ext>
            </a:extLst>
          </p:cNvPr>
          <p:cNvGrpSpPr/>
          <p:nvPr/>
        </p:nvGrpSpPr>
        <p:grpSpPr>
          <a:xfrm>
            <a:off x="5115831" y="2554600"/>
            <a:ext cx="2992283" cy="3309176"/>
            <a:chOff x="5115831" y="2554600"/>
            <a:chExt cx="2992283" cy="33091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C9AA13-568F-421B-A6B7-7F5684EBE805}"/>
                </a:ext>
              </a:extLst>
            </p:cNvPr>
            <p:cNvSpPr txBox="1"/>
            <p:nvPr/>
          </p:nvSpPr>
          <p:spPr>
            <a:xfrm>
              <a:off x="5204562" y="2554600"/>
              <a:ext cx="29035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Clasificación</a:t>
              </a:r>
              <a:r>
                <a:rPr lang="en-US" dirty="0"/>
                <a:t> y Estado </a:t>
              </a:r>
              <a:r>
                <a:rPr lang="en-US" dirty="0" err="1"/>
                <a:t>Cta</a:t>
              </a:r>
              <a:r>
                <a:rPr lang="en-US" dirty="0"/>
                <a:t> </a:t>
              </a:r>
              <a:r>
                <a:rPr lang="en-US" dirty="0" err="1"/>
                <a:t>Cte</a:t>
              </a:r>
              <a:endParaRPr lang="es-CL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6650CF-6BDF-440F-B828-3B442DB9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5831" y="2923932"/>
              <a:ext cx="2676630" cy="293984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CB1788-D3DF-40EE-B712-C16ED87A2A07}"/>
              </a:ext>
            </a:extLst>
          </p:cNvPr>
          <p:cNvSpPr txBox="1"/>
          <p:nvPr/>
        </p:nvSpPr>
        <p:spPr>
          <a:xfrm>
            <a:off x="1311352" y="2020186"/>
            <a:ext cx="98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desarroll</a:t>
            </a:r>
            <a:r>
              <a:rPr lang="es-419" dirty="0" err="1"/>
              <a:t>ó</a:t>
            </a:r>
            <a:r>
              <a:rPr lang="es-419" dirty="0"/>
              <a:t> el análisis exploratorio de datos respectivo, siendo los siguientes algunos de los resultados</a:t>
            </a:r>
            <a:endParaRPr lang="es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C79FC-AF1E-428E-929D-88B73DCAC80F}"/>
              </a:ext>
            </a:extLst>
          </p:cNvPr>
          <p:cNvSpPr txBox="1"/>
          <p:nvPr/>
        </p:nvSpPr>
        <p:spPr>
          <a:xfrm>
            <a:off x="1097280" y="5911749"/>
            <a:ext cx="304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El banco tiene una alta tasa de clientes clasificados como malos</a:t>
            </a:r>
            <a:endParaRPr lang="es-C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D86AB-4598-42E7-9438-DFF23F57E099}"/>
              </a:ext>
            </a:extLst>
          </p:cNvPr>
          <p:cNvSpPr txBox="1"/>
          <p:nvPr/>
        </p:nvSpPr>
        <p:spPr>
          <a:xfrm>
            <a:off x="4981874" y="5874970"/>
            <a:ext cx="347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La mayor parte de los malos clientes no cuenta con </a:t>
            </a:r>
            <a:r>
              <a:rPr lang="es-419" sz="1400" dirty="0" err="1"/>
              <a:t>cta</a:t>
            </a:r>
            <a:r>
              <a:rPr lang="es-419" sz="1400" dirty="0"/>
              <a:t> </a:t>
            </a:r>
            <a:r>
              <a:rPr lang="es-419" sz="1400" dirty="0" err="1"/>
              <a:t>cte</a:t>
            </a:r>
            <a:r>
              <a:rPr lang="es-419" sz="1400" dirty="0"/>
              <a:t>, o tiene con monto </a:t>
            </a:r>
            <a:r>
              <a:rPr lang="en-US" sz="1400" dirty="0"/>
              <a:t>&lt; 200</a:t>
            </a:r>
            <a:endParaRPr lang="es-C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97621-6B61-4F58-8BC3-98E814F2455B}"/>
              </a:ext>
            </a:extLst>
          </p:cNvPr>
          <p:cNvSpPr txBox="1"/>
          <p:nvPr/>
        </p:nvSpPr>
        <p:spPr>
          <a:xfrm>
            <a:off x="8401939" y="5853620"/>
            <a:ext cx="347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 </a:t>
            </a:r>
            <a:r>
              <a:rPr lang="en-US" sz="1400" dirty="0" err="1"/>
              <a:t>tasa</a:t>
            </a:r>
            <a:r>
              <a:rPr lang="en-US" sz="1400" dirty="0"/>
              <a:t> de </a:t>
            </a:r>
            <a:r>
              <a:rPr lang="en-US" sz="1400" dirty="0" err="1"/>
              <a:t>migración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país</a:t>
            </a:r>
            <a:r>
              <a:rPr lang="en-US" sz="1400" dirty="0"/>
              <a:t> se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reflejada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número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r>
              <a:rPr lang="en-US" sz="1400" dirty="0"/>
              <a:t> del banco</a:t>
            </a:r>
            <a:endParaRPr lang="es-CL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85A7AD-062A-4801-B599-8B2183C3E5BF}"/>
              </a:ext>
            </a:extLst>
          </p:cNvPr>
          <p:cNvGrpSpPr/>
          <p:nvPr/>
        </p:nvGrpSpPr>
        <p:grpSpPr>
          <a:xfrm>
            <a:off x="1052463" y="2148091"/>
            <a:ext cx="4063368" cy="4286878"/>
            <a:chOff x="1052463" y="2148091"/>
            <a:chExt cx="4063368" cy="4286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0D9441-FB98-4618-8D82-DF7FDD96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463" y="2148091"/>
              <a:ext cx="3747715" cy="42868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38448B-46DB-4A89-B0C3-5CD6426ACEFF}"/>
                </a:ext>
              </a:extLst>
            </p:cNvPr>
            <p:cNvSpPr txBox="1"/>
            <p:nvPr/>
          </p:nvSpPr>
          <p:spPr>
            <a:xfrm>
              <a:off x="3777323" y="3803980"/>
              <a:ext cx="13385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Clasificación</a:t>
              </a:r>
              <a:endParaRPr lang="es-C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0B3E2C-6F0A-48F9-A29B-98C062506B99}"/>
                </a:ext>
              </a:extLst>
            </p:cNvPr>
            <p:cNvSpPr txBox="1"/>
            <p:nvPr/>
          </p:nvSpPr>
          <p:spPr>
            <a:xfrm>
              <a:off x="1198767" y="2554600"/>
              <a:ext cx="25221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Distribución</a:t>
              </a:r>
              <a:r>
                <a:rPr lang="en-US" dirty="0"/>
                <a:t> </a:t>
              </a:r>
              <a:r>
                <a:rPr lang="en-US" dirty="0" err="1"/>
                <a:t>Clasificación</a:t>
              </a:r>
              <a:endParaRPr lang="es-CL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19E35-69B0-4880-9F4B-59D070A583CC}"/>
                </a:ext>
              </a:extLst>
            </p:cNvPr>
            <p:cNvGrpSpPr/>
            <p:nvPr/>
          </p:nvGrpSpPr>
          <p:grpSpPr>
            <a:xfrm>
              <a:off x="4243604" y="4166612"/>
              <a:ext cx="495649" cy="402641"/>
              <a:chOff x="4243604" y="4166612"/>
              <a:chExt cx="495649" cy="40264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0F0EE6-7D09-4212-90F2-99BBDF003B76}"/>
                  </a:ext>
                </a:extLst>
              </p:cNvPr>
              <p:cNvSpPr txBox="1"/>
              <p:nvPr/>
            </p:nvSpPr>
            <p:spPr>
              <a:xfrm>
                <a:off x="4243604" y="4166612"/>
                <a:ext cx="4956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Buenos</a:t>
                </a:r>
                <a:endParaRPr lang="es-CL" sz="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66170B-4AB9-4D64-B4F6-45200400732B}"/>
                  </a:ext>
                </a:extLst>
              </p:cNvPr>
              <p:cNvSpPr txBox="1"/>
              <p:nvPr/>
            </p:nvSpPr>
            <p:spPr>
              <a:xfrm>
                <a:off x="4243604" y="4353809"/>
                <a:ext cx="44114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Malos</a:t>
                </a:r>
                <a:endParaRPr lang="es-CL" sz="80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C2637-3CDE-488F-95A0-1CDF9C2A81A4}"/>
              </a:ext>
            </a:extLst>
          </p:cNvPr>
          <p:cNvGrpSpPr/>
          <p:nvPr/>
        </p:nvGrpSpPr>
        <p:grpSpPr>
          <a:xfrm>
            <a:off x="8464547" y="2598844"/>
            <a:ext cx="3275436" cy="1945128"/>
            <a:chOff x="8464547" y="2598844"/>
            <a:chExt cx="3275436" cy="19451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E6A546-8F80-4CC4-83DF-0DEE472E3208}"/>
                </a:ext>
              </a:extLst>
            </p:cNvPr>
            <p:cNvSpPr txBox="1"/>
            <p:nvPr/>
          </p:nvSpPr>
          <p:spPr>
            <a:xfrm>
              <a:off x="8464547" y="2598844"/>
              <a:ext cx="24233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Distribución</a:t>
              </a:r>
              <a:r>
                <a:rPr lang="en-US" dirty="0"/>
                <a:t> </a:t>
              </a:r>
              <a:r>
                <a:rPr lang="en-US" dirty="0" err="1"/>
                <a:t>Extranjeros</a:t>
              </a:r>
              <a:endParaRPr lang="es-CL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16CCE6-6478-4DB9-A9AA-E1158F1556AA}"/>
                </a:ext>
              </a:extLst>
            </p:cNvPr>
            <p:cNvGrpSpPr/>
            <p:nvPr/>
          </p:nvGrpSpPr>
          <p:grpSpPr>
            <a:xfrm>
              <a:off x="10590053" y="3803712"/>
              <a:ext cx="1149930" cy="740260"/>
              <a:chOff x="10590053" y="3803712"/>
              <a:chExt cx="1149930" cy="7402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0AECCD-E4D6-4431-B549-ACE7681F7C90}"/>
                  </a:ext>
                </a:extLst>
              </p:cNvPr>
              <p:cNvSpPr txBox="1"/>
              <p:nvPr/>
            </p:nvSpPr>
            <p:spPr>
              <a:xfrm>
                <a:off x="10590053" y="3803712"/>
                <a:ext cx="11499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Extranjero</a:t>
                </a:r>
                <a:endParaRPr lang="es-CL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9E4CCA4-4932-4B6A-90B7-55E236506100}"/>
                  </a:ext>
                </a:extLst>
              </p:cNvPr>
              <p:cNvGrpSpPr/>
              <p:nvPr/>
            </p:nvGrpSpPr>
            <p:grpSpPr>
              <a:xfrm>
                <a:off x="11012385" y="4166249"/>
                <a:ext cx="304892" cy="377723"/>
                <a:chOff x="11012385" y="4166249"/>
                <a:chExt cx="304892" cy="377723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656BF8-6AA6-4435-9F0F-F975AE4D0910}"/>
                    </a:ext>
                  </a:extLst>
                </p:cNvPr>
                <p:cNvSpPr txBox="1"/>
                <p:nvPr/>
              </p:nvSpPr>
              <p:spPr>
                <a:xfrm>
                  <a:off x="11012385" y="4166249"/>
                  <a:ext cx="304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No</a:t>
                  </a:r>
                  <a:endParaRPr lang="es-CL" sz="8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AFAFCD-D9B6-40CE-86B5-10FEC8BF3C4E}"/>
                    </a:ext>
                  </a:extLst>
                </p:cNvPr>
                <p:cNvSpPr txBox="1"/>
                <p:nvPr/>
              </p:nvSpPr>
              <p:spPr>
                <a:xfrm>
                  <a:off x="11012385" y="4328528"/>
                  <a:ext cx="25519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Si</a:t>
                  </a:r>
                  <a:endParaRPr lang="es-CL" sz="800" dirty="0"/>
                </a:p>
              </p:txBody>
            </p:sp>
          </p:grpSp>
        </p:grpSp>
      </p:grpSp>
      <p:grpSp>
        <p:nvGrpSpPr>
          <p:cNvPr id="31" name="Group 4">
            <a:extLst>
              <a:ext uri="{FF2B5EF4-FFF2-40B4-BE49-F238E27FC236}">
                <a16:creationId xmlns:a16="http://schemas.microsoft.com/office/drawing/2014/main" id="{BF328F74-F88C-40FE-9D5B-689F81B617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86511" y="2389518"/>
            <a:ext cx="3287713" cy="3760787"/>
            <a:chOff x="5178" y="1519"/>
            <a:chExt cx="2071" cy="2369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1A42EABF-BE49-4083-801A-F7D494D27AB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8" y="1519"/>
              <a:ext cx="2071" cy="2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9BFA5E-78E4-4AF3-A87D-2E7159712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" y="2052"/>
              <a:ext cx="157" cy="337"/>
            </a:xfrm>
            <a:custGeom>
              <a:avLst/>
              <a:gdLst>
                <a:gd name="T0" fmla="*/ 79 w 157"/>
                <a:gd name="T1" fmla="*/ 337 h 337"/>
                <a:gd name="T2" fmla="*/ 83 w 157"/>
                <a:gd name="T3" fmla="*/ 315 h 337"/>
                <a:gd name="T4" fmla="*/ 87 w 157"/>
                <a:gd name="T5" fmla="*/ 289 h 337"/>
                <a:gd name="T6" fmla="*/ 96 w 157"/>
                <a:gd name="T7" fmla="*/ 267 h 337"/>
                <a:gd name="T8" fmla="*/ 100 w 157"/>
                <a:gd name="T9" fmla="*/ 245 h 337"/>
                <a:gd name="T10" fmla="*/ 105 w 157"/>
                <a:gd name="T11" fmla="*/ 223 h 337"/>
                <a:gd name="T12" fmla="*/ 109 w 157"/>
                <a:gd name="T13" fmla="*/ 201 h 337"/>
                <a:gd name="T14" fmla="*/ 118 w 157"/>
                <a:gd name="T15" fmla="*/ 179 h 337"/>
                <a:gd name="T16" fmla="*/ 122 w 157"/>
                <a:gd name="T17" fmla="*/ 153 h 337"/>
                <a:gd name="T18" fmla="*/ 126 w 157"/>
                <a:gd name="T19" fmla="*/ 131 h 337"/>
                <a:gd name="T20" fmla="*/ 135 w 157"/>
                <a:gd name="T21" fmla="*/ 110 h 337"/>
                <a:gd name="T22" fmla="*/ 140 w 157"/>
                <a:gd name="T23" fmla="*/ 88 h 337"/>
                <a:gd name="T24" fmla="*/ 144 w 157"/>
                <a:gd name="T25" fmla="*/ 66 h 337"/>
                <a:gd name="T26" fmla="*/ 148 w 157"/>
                <a:gd name="T27" fmla="*/ 44 h 337"/>
                <a:gd name="T28" fmla="*/ 157 w 157"/>
                <a:gd name="T29" fmla="*/ 18 h 337"/>
                <a:gd name="T30" fmla="*/ 135 w 157"/>
                <a:gd name="T31" fmla="*/ 13 h 337"/>
                <a:gd name="T32" fmla="*/ 113 w 157"/>
                <a:gd name="T33" fmla="*/ 9 h 337"/>
                <a:gd name="T34" fmla="*/ 87 w 157"/>
                <a:gd name="T35" fmla="*/ 5 h 337"/>
                <a:gd name="T36" fmla="*/ 65 w 157"/>
                <a:gd name="T37" fmla="*/ 5 h 337"/>
                <a:gd name="T38" fmla="*/ 44 w 157"/>
                <a:gd name="T39" fmla="*/ 0 h 337"/>
                <a:gd name="T40" fmla="*/ 22 w 157"/>
                <a:gd name="T41" fmla="*/ 0 h 337"/>
                <a:gd name="T42" fmla="*/ 0 w 157"/>
                <a:gd name="T43" fmla="*/ 0 h 337"/>
                <a:gd name="T44" fmla="*/ 0 w 157"/>
                <a:gd name="T45" fmla="*/ 22 h 337"/>
                <a:gd name="T46" fmla="*/ 0 w 157"/>
                <a:gd name="T47" fmla="*/ 48 h 337"/>
                <a:gd name="T48" fmla="*/ 0 w 157"/>
                <a:gd name="T49" fmla="*/ 70 h 337"/>
                <a:gd name="T50" fmla="*/ 0 w 157"/>
                <a:gd name="T51" fmla="*/ 92 h 337"/>
                <a:gd name="T52" fmla="*/ 0 w 157"/>
                <a:gd name="T53" fmla="*/ 118 h 337"/>
                <a:gd name="T54" fmla="*/ 0 w 157"/>
                <a:gd name="T55" fmla="*/ 140 h 337"/>
                <a:gd name="T56" fmla="*/ 0 w 157"/>
                <a:gd name="T57" fmla="*/ 162 h 337"/>
                <a:gd name="T58" fmla="*/ 0 w 157"/>
                <a:gd name="T59" fmla="*/ 188 h 337"/>
                <a:gd name="T60" fmla="*/ 0 w 157"/>
                <a:gd name="T61" fmla="*/ 210 h 337"/>
                <a:gd name="T62" fmla="*/ 0 w 157"/>
                <a:gd name="T63" fmla="*/ 232 h 337"/>
                <a:gd name="T64" fmla="*/ 0 w 157"/>
                <a:gd name="T65" fmla="*/ 258 h 337"/>
                <a:gd name="T66" fmla="*/ 0 w 157"/>
                <a:gd name="T67" fmla="*/ 280 h 337"/>
                <a:gd name="T68" fmla="*/ 0 w 157"/>
                <a:gd name="T69" fmla="*/ 302 h 337"/>
                <a:gd name="T70" fmla="*/ 0 w 157"/>
                <a:gd name="T71" fmla="*/ 328 h 337"/>
                <a:gd name="T72" fmla="*/ 26 w 157"/>
                <a:gd name="T73" fmla="*/ 328 h 337"/>
                <a:gd name="T74" fmla="*/ 52 w 157"/>
                <a:gd name="T75" fmla="*/ 328 h 337"/>
                <a:gd name="T76" fmla="*/ 79 w 157"/>
                <a:gd name="T7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7" h="337">
                  <a:moveTo>
                    <a:pt x="79" y="337"/>
                  </a:moveTo>
                  <a:lnTo>
                    <a:pt x="83" y="315"/>
                  </a:lnTo>
                  <a:lnTo>
                    <a:pt x="87" y="289"/>
                  </a:lnTo>
                  <a:lnTo>
                    <a:pt x="96" y="267"/>
                  </a:lnTo>
                  <a:lnTo>
                    <a:pt x="100" y="245"/>
                  </a:lnTo>
                  <a:lnTo>
                    <a:pt x="105" y="223"/>
                  </a:lnTo>
                  <a:lnTo>
                    <a:pt x="109" y="201"/>
                  </a:lnTo>
                  <a:lnTo>
                    <a:pt x="118" y="179"/>
                  </a:lnTo>
                  <a:lnTo>
                    <a:pt x="122" y="153"/>
                  </a:lnTo>
                  <a:lnTo>
                    <a:pt x="126" y="131"/>
                  </a:lnTo>
                  <a:lnTo>
                    <a:pt x="135" y="110"/>
                  </a:lnTo>
                  <a:lnTo>
                    <a:pt x="140" y="88"/>
                  </a:lnTo>
                  <a:lnTo>
                    <a:pt x="144" y="66"/>
                  </a:lnTo>
                  <a:lnTo>
                    <a:pt x="148" y="44"/>
                  </a:lnTo>
                  <a:lnTo>
                    <a:pt x="157" y="18"/>
                  </a:lnTo>
                  <a:lnTo>
                    <a:pt x="135" y="13"/>
                  </a:lnTo>
                  <a:lnTo>
                    <a:pt x="113" y="9"/>
                  </a:lnTo>
                  <a:lnTo>
                    <a:pt x="87" y="5"/>
                  </a:lnTo>
                  <a:lnTo>
                    <a:pt x="65" y="5"/>
                  </a:lnTo>
                  <a:lnTo>
                    <a:pt x="44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48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0" y="162"/>
                  </a:lnTo>
                  <a:lnTo>
                    <a:pt x="0" y="188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0" y="258"/>
                  </a:lnTo>
                  <a:lnTo>
                    <a:pt x="0" y="280"/>
                  </a:lnTo>
                  <a:lnTo>
                    <a:pt x="0" y="302"/>
                  </a:lnTo>
                  <a:lnTo>
                    <a:pt x="0" y="328"/>
                  </a:lnTo>
                  <a:lnTo>
                    <a:pt x="26" y="328"/>
                  </a:lnTo>
                  <a:lnTo>
                    <a:pt x="52" y="328"/>
                  </a:lnTo>
                  <a:lnTo>
                    <a:pt x="79" y="33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6F1166C-A0BA-4940-ABA0-B13B3C8B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" y="2052"/>
              <a:ext cx="157" cy="337"/>
            </a:xfrm>
            <a:custGeom>
              <a:avLst/>
              <a:gdLst>
                <a:gd name="T0" fmla="*/ 18 w 36"/>
                <a:gd name="T1" fmla="*/ 77 h 77"/>
                <a:gd name="T2" fmla="*/ 19 w 36"/>
                <a:gd name="T3" fmla="*/ 72 h 77"/>
                <a:gd name="T4" fmla="*/ 20 w 36"/>
                <a:gd name="T5" fmla="*/ 66 h 77"/>
                <a:gd name="T6" fmla="*/ 22 w 36"/>
                <a:gd name="T7" fmla="*/ 61 h 77"/>
                <a:gd name="T8" fmla="*/ 23 w 36"/>
                <a:gd name="T9" fmla="*/ 56 h 77"/>
                <a:gd name="T10" fmla="*/ 24 w 36"/>
                <a:gd name="T11" fmla="*/ 51 h 77"/>
                <a:gd name="T12" fmla="*/ 25 w 36"/>
                <a:gd name="T13" fmla="*/ 46 h 77"/>
                <a:gd name="T14" fmla="*/ 27 w 36"/>
                <a:gd name="T15" fmla="*/ 41 h 77"/>
                <a:gd name="T16" fmla="*/ 28 w 36"/>
                <a:gd name="T17" fmla="*/ 35 h 77"/>
                <a:gd name="T18" fmla="*/ 29 w 36"/>
                <a:gd name="T19" fmla="*/ 30 h 77"/>
                <a:gd name="T20" fmla="*/ 31 w 36"/>
                <a:gd name="T21" fmla="*/ 25 h 77"/>
                <a:gd name="T22" fmla="*/ 32 w 36"/>
                <a:gd name="T23" fmla="*/ 20 h 77"/>
                <a:gd name="T24" fmla="*/ 33 w 36"/>
                <a:gd name="T25" fmla="*/ 15 h 77"/>
                <a:gd name="T26" fmla="*/ 34 w 36"/>
                <a:gd name="T27" fmla="*/ 10 h 77"/>
                <a:gd name="T28" fmla="*/ 36 w 36"/>
                <a:gd name="T29" fmla="*/ 4 h 77"/>
                <a:gd name="T30" fmla="*/ 31 w 36"/>
                <a:gd name="T31" fmla="*/ 3 h 77"/>
                <a:gd name="T32" fmla="*/ 26 w 36"/>
                <a:gd name="T33" fmla="*/ 2 h 77"/>
                <a:gd name="T34" fmla="*/ 20 w 36"/>
                <a:gd name="T35" fmla="*/ 1 h 77"/>
                <a:gd name="T36" fmla="*/ 15 w 36"/>
                <a:gd name="T37" fmla="*/ 1 h 77"/>
                <a:gd name="T38" fmla="*/ 10 w 36"/>
                <a:gd name="T39" fmla="*/ 0 h 77"/>
                <a:gd name="T40" fmla="*/ 5 w 36"/>
                <a:gd name="T41" fmla="*/ 0 h 77"/>
                <a:gd name="T42" fmla="*/ 0 w 36"/>
                <a:gd name="T43" fmla="*/ 0 h 77"/>
                <a:gd name="T44" fmla="*/ 0 w 36"/>
                <a:gd name="T45" fmla="*/ 5 h 77"/>
                <a:gd name="T46" fmla="*/ 0 w 36"/>
                <a:gd name="T47" fmla="*/ 11 h 77"/>
                <a:gd name="T48" fmla="*/ 0 w 36"/>
                <a:gd name="T49" fmla="*/ 16 h 77"/>
                <a:gd name="T50" fmla="*/ 0 w 36"/>
                <a:gd name="T51" fmla="*/ 21 h 77"/>
                <a:gd name="T52" fmla="*/ 0 w 36"/>
                <a:gd name="T53" fmla="*/ 27 h 77"/>
                <a:gd name="T54" fmla="*/ 0 w 36"/>
                <a:gd name="T55" fmla="*/ 32 h 77"/>
                <a:gd name="T56" fmla="*/ 0 w 36"/>
                <a:gd name="T57" fmla="*/ 37 h 77"/>
                <a:gd name="T58" fmla="*/ 0 w 36"/>
                <a:gd name="T59" fmla="*/ 43 h 77"/>
                <a:gd name="T60" fmla="*/ 0 w 36"/>
                <a:gd name="T61" fmla="*/ 48 h 77"/>
                <a:gd name="T62" fmla="*/ 0 w 36"/>
                <a:gd name="T63" fmla="*/ 53 h 77"/>
                <a:gd name="T64" fmla="*/ 0 w 36"/>
                <a:gd name="T65" fmla="*/ 59 h 77"/>
                <a:gd name="T66" fmla="*/ 0 w 36"/>
                <a:gd name="T67" fmla="*/ 64 h 77"/>
                <a:gd name="T68" fmla="*/ 0 w 36"/>
                <a:gd name="T69" fmla="*/ 69 h 77"/>
                <a:gd name="T70" fmla="*/ 0 w 36"/>
                <a:gd name="T71" fmla="*/ 75 h 77"/>
                <a:gd name="T72" fmla="*/ 6 w 36"/>
                <a:gd name="T73" fmla="*/ 75 h 77"/>
                <a:gd name="T74" fmla="*/ 12 w 36"/>
                <a:gd name="T75" fmla="*/ 75 h 77"/>
                <a:gd name="T76" fmla="*/ 18 w 36"/>
                <a:gd name="T77" fmla="*/ 77 h 77"/>
                <a:gd name="T78" fmla="*/ 18 w 36"/>
                <a:gd name="T7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" h="77">
                  <a:moveTo>
                    <a:pt x="18" y="77"/>
                  </a:moveTo>
                  <a:lnTo>
                    <a:pt x="19" y="72"/>
                  </a:lnTo>
                  <a:lnTo>
                    <a:pt x="20" y="66"/>
                  </a:lnTo>
                  <a:lnTo>
                    <a:pt x="22" y="61"/>
                  </a:lnTo>
                  <a:lnTo>
                    <a:pt x="23" y="56"/>
                  </a:lnTo>
                  <a:lnTo>
                    <a:pt x="24" y="51"/>
                  </a:lnTo>
                  <a:lnTo>
                    <a:pt x="25" y="46"/>
                  </a:lnTo>
                  <a:lnTo>
                    <a:pt x="27" y="41"/>
                  </a:lnTo>
                  <a:lnTo>
                    <a:pt x="28" y="35"/>
                  </a:lnTo>
                  <a:lnTo>
                    <a:pt x="29" y="30"/>
                  </a:lnTo>
                  <a:lnTo>
                    <a:pt x="31" y="25"/>
                  </a:lnTo>
                  <a:lnTo>
                    <a:pt x="32" y="20"/>
                  </a:lnTo>
                  <a:lnTo>
                    <a:pt x="33" y="15"/>
                  </a:lnTo>
                  <a:lnTo>
                    <a:pt x="34" y="10"/>
                  </a:lnTo>
                  <a:lnTo>
                    <a:pt x="36" y="4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1"/>
                  </a:lnTo>
                  <a:lnTo>
                    <a:pt x="15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6" y="75"/>
                  </a:lnTo>
                  <a:lnTo>
                    <a:pt x="12" y="75"/>
                  </a:lnTo>
                  <a:lnTo>
                    <a:pt x="18" y="77"/>
                  </a:lnTo>
                  <a:lnTo>
                    <a:pt x="18" y="7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A4A56ADC-7837-4144-9F11-7E0601ADD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2052"/>
              <a:ext cx="1300" cy="1303"/>
            </a:xfrm>
            <a:custGeom>
              <a:avLst/>
              <a:gdLst>
                <a:gd name="T0" fmla="*/ 650 w 1300"/>
                <a:gd name="T1" fmla="*/ 232 h 1303"/>
                <a:gd name="T2" fmla="*/ 650 w 1300"/>
                <a:gd name="T3" fmla="*/ 118 h 1303"/>
                <a:gd name="T4" fmla="*/ 650 w 1300"/>
                <a:gd name="T5" fmla="*/ 0 h 1303"/>
                <a:gd name="T6" fmla="*/ 541 w 1300"/>
                <a:gd name="T7" fmla="*/ 9 h 1303"/>
                <a:gd name="T8" fmla="*/ 432 w 1300"/>
                <a:gd name="T9" fmla="*/ 40 h 1303"/>
                <a:gd name="T10" fmla="*/ 332 w 1300"/>
                <a:gd name="T11" fmla="*/ 83 h 1303"/>
                <a:gd name="T12" fmla="*/ 240 w 1300"/>
                <a:gd name="T13" fmla="*/ 144 h 1303"/>
                <a:gd name="T14" fmla="*/ 162 w 1300"/>
                <a:gd name="T15" fmla="*/ 219 h 1303"/>
                <a:gd name="T16" fmla="*/ 96 w 1300"/>
                <a:gd name="T17" fmla="*/ 311 h 1303"/>
                <a:gd name="T18" fmla="*/ 48 w 1300"/>
                <a:gd name="T19" fmla="*/ 407 h 1303"/>
                <a:gd name="T20" fmla="*/ 13 w 1300"/>
                <a:gd name="T21" fmla="*/ 512 h 1303"/>
                <a:gd name="T22" fmla="*/ 0 w 1300"/>
                <a:gd name="T23" fmla="*/ 621 h 1303"/>
                <a:gd name="T24" fmla="*/ 5 w 1300"/>
                <a:gd name="T25" fmla="*/ 735 h 1303"/>
                <a:gd name="T26" fmla="*/ 26 w 1300"/>
                <a:gd name="T27" fmla="*/ 839 h 1303"/>
                <a:gd name="T28" fmla="*/ 70 w 1300"/>
                <a:gd name="T29" fmla="*/ 944 h 1303"/>
                <a:gd name="T30" fmla="*/ 127 w 1300"/>
                <a:gd name="T31" fmla="*/ 1036 h 1303"/>
                <a:gd name="T32" fmla="*/ 197 w 1300"/>
                <a:gd name="T33" fmla="*/ 1119 h 1303"/>
                <a:gd name="T34" fmla="*/ 284 w 1300"/>
                <a:gd name="T35" fmla="*/ 1189 h 1303"/>
                <a:gd name="T36" fmla="*/ 380 w 1300"/>
                <a:gd name="T37" fmla="*/ 1246 h 1303"/>
                <a:gd name="T38" fmla="*/ 484 w 1300"/>
                <a:gd name="T39" fmla="*/ 1281 h 1303"/>
                <a:gd name="T40" fmla="*/ 593 w 1300"/>
                <a:gd name="T41" fmla="*/ 1298 h 1303"/>
                <a:gd name="T42" fmla="*/ 702 w 1300"/>
                <a:gd name="T43" fmla="*/ 1298 h 1303"/>
                <a:gd name="T44" fmla="*/ 811 w 1300"/>
                <a:gd name="T45" fmla="*/ 1281 h 1303"/>
                <a:gd name="T46" fmla="*/ 916 w 1300"/>
                <a:gd name="T47" fmla="*/ 1246 h 1303"/>
                <a:gd name="T48" fmla="*/ 1012 w 1300"/>
                <a:gd name="T49" fmla="*/ 1193 h 1303"/>
                <a:gd name="T50" fmla="*/ 1095 w 1300"/>
                <a:gd name="T51" fmla="*/ 1124 h 1303"/>
                <a:gd name="T52" fmla="*/ 1169 w 1300"/>
                <a:gd name="T53" fmla="*/ 1041 h 1303"/>
                <a:gd name="T54" fmla="*/ 1226 w 1300"/>
                <a:gd name="T55" fmla="*/ 949 h 1303"/>
                <a:gd name="T56" fmla="*/ 1269 w 1300"/>
                <a:gd name="T57" fmla="*/ 844 h 1303"/>
                <a:gd name="T58" fmla="*/ 1291 w 1300"/>
                <a:gd name="T59" fmla="*/ 739 h 1303"/>
                <a:gd name="T60" fmla="*/ 1300 w 1300"/>
                <a:gd name="T61" fmla="*/ 625 h 1303"/>
                <a:gd name="T62" fmla="*/ 1287 w 1300"/>
                <a:gd name="T63" fmla="*/ 516 h 1303"/>
                <a:gd name="T64" fmla="*/ 1252 w 1300"/>
                <a:gd name="T65" fmla="*/ 411 h 1303"/>
                <a:gd name="T66" fmla="*/ 1204 w 1300"/>
                <a:gd name="T67" fmla="*/ 315 h 1303"/>
                <a:gd name="T68" fmla="*/ 1138 w 1300"/>
                <a:gd name="T69" fmla="*/ 223 h 1303"/>
                <a:gd name="T70" fmla="*/ 1060 w 1300"/>
                <a:gd name="T71" fmla="*/ 149 h 1303"/>
                <a:gd name="T72" fmla="*/ 968 w 1300"/>
                <a:gd name="T73" fmla="*/ 83 h 1303"/>
                <a:gd name="T74" fmla="*/ 868 w 1300"/>
                <a:gd name="T75" fmla="*/ 40 h 1303"/>
                <a:gd name="T76" fmla="*/ 794 w 1300"/>
                <a:gd name="T77" fmla="*/ 66 h 1303"/>
                <a:gd name="T78" fmla="*/ 768 w 1300"/>
                <a:gd name="T79" fmla="*/ 179 h 1303"/>
                <a:gd name="T80" fmla="*/ 737 w 1300"/>
                <a:gd name="T81" fmla="*/ 289 h 1303"/>
                <a:gd name="T82" fmla="*/ 790 w 1300"/>
                <a:gd name="T83" fmla="*/ 359 h 1303"/>
                <a:gd name="T84" fmla="*/ 877 w 1300"/>
                <a:gd name="T85" fmla="*/ 420 h 1303"/>
                <a:gd name="T86" fmla="*/ 942 w 1300"/>
                <a:gd name="T87" fmla="*/ 512 h 1303"/>
                <a:gd name="T88" fmla="*/ 973 w 1300"/>
                <a:gd name="T89" fmla="*/ 617 h 1303"/>
                <a:gd name="T90" fmla="*/ 964 w 1300"/>
                <a:gd name="T91" fmla="*/ 726 h 1303"/>
                <a:gd name="T92" fmla="*/ 920 w 1300"/>
                <a:gd name="T93" fmla="*/ 826 h 1303"/>
                <a:gd name="T94" fmla="*/ 846 w 1300"/>
                <a:gd name="T95" fmla="*/ 909 h 1303"/>
                <a:gd name="T96" fmla="*/ 750 w 1300"/>
                <a:gd name="T97" fmla="*/ 962 h 1303"/>
                <a:gd name="T98" fmla="*/ 641 w 1300"/>
                <a:gd name="T99" fmla="*/ 975 h 1303"/>
                <a:gd name="T100" fmla="*/ 537 w 1300"/>
                <a:gd name="T101" fmla="*/ 957 h 1303"/>
                <a:gd name="T102" fmla="*/ 441 w 1300"/>
                <a:gd name="T103" fmla="*/ 901 h 1303"/>
                <a:gd name="T104" fmla="*/ 371 w 1300"/>
                <a:gd name="T105" fmla="*/ 818 h 1303"/>
                <a:gd name="T106" fmla="*/ 332 w 1300"/>
                <a:gd name="T107" fmla="*/ 713 h 1303"/>
                <a:gd name="T108" fmla="*/ 327 w 1300"/>
                <a:gd name="T109" fmla="*/ 603 h 1303"/>
                <a:gd name="T110" fmla="*/ 362 w 1300"/>
                <a:gd name="T111" fmla="*/ 499 h 1303"/>
                <a:gd name="T112" fmla="*/ 428 w 1300"/>
                <a:gd name="T113" fmla="*/ 411 h 1303"/>
                <a:gd name="T114" fmla="*/ 519 w 1300"/>
                <a:gd name="T115" fmla="*/ 354 h 1303"/>
                <a:gd name="T116" fmla="*/ 628 w 1300"/>
                <a:gd name="T117" fmla="*/ 32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00" h="1303">
                  <a:moveTo>
                    <a:pt x="650" y="328"/>
                  </a:moveTo>
                  <a:lnTo>
                    <a:pt x="650" y="302"/>
                  </a:lnTo>
                  <a:lnTo>
                    <a:pt x="650" y="280"/>
                  </a:lnTo>
                  <a:lnTo>
                    <a:pt x="650" y="258"/>
                  </a:lnTo>
                  <a:lnTo>
                    <a:pt x="650" y="232"/>
                  </a:lnTo>
                  <a:lnTo>
                    <a:pt x="650" y="210"/>
                  </a:lnTo>
                  <a:lnTo>
                    <a:pt x="650" y="188"/>
                  </a:lnTo>
                  <a:lnTo>
                    <a:pt x="650" y="162"/>
                  </a:lnTo>
                  <a:lnTo>
                    <a:pt x="650" y="140"/>
                  </a:lnTo>
                  <a:lnTo>
                    <a:pt x="650" y="118"/>
                  </a:lnTo>
                  <a:lnTo>
                    <a:pt x="650" y="92"/>
                  </a:lnTo>
                  <a:lnTo>
                    <a:pt x="650" y="70"/>
                  </a:lnTo>
                  <a:lnTo>
                    <a:pt x="650" y="48"/>
                  </a:lnTo>
                  <a:lnTo>
                    <a:pt x="650" y="22"/>
                  </a:lnTo>
                  <a:lnTo>
                    <a:pt x="650" y="0"/>
                  </a:lnTo>
                  <a:lnTo>
                    <a:pt x="628" y="0"/>
                  </a:lnTo>
                  <a:lnTo>
                    <a:pt x="606" y="0"/>
                  </a:lnTo>
                  <a:lnTo>
                    <a:pt x="585" y="5"/>
                  </a:lnTo>
                  <a:lnTo>
                    <a:pt x="563" y="5"/>
                  </a:lnTo>
                  <a:lnTo>
                    <a:pt x="541" y="9"/>
                  </a:lnTo>
                  <a:lnTo>
                    <a:pt x="519" y="13"/>
                  </a:lnTo>
                  <a:lnTo>
                    <a:pt x="497" y="18"/>
                  </a:lnTo>
                  <a:lnTo>
                    <a:pt x="476" y="22"/>
                  </a:lnTo>
                  <a:lnTo>
                    <a:pt x="454" y="31"/>
                  </a:lnTo>
                  <a:lnTo>
                    <a:pt x="432" y="40"/>
                  </a:lnTo>
                  <a:lnTo>
                    <a:pt x="410" y="44"/>
                  </a:lnTo>
                  <a:lnTo>
                    <a:pt x="393" y="53"/>
                  </a:lnTo>
                  <a:lnTo>
                    <a:pt x="371" y="61"/>
                  </a:lnTo>
                  <a:lnTo>
                    <a:pt x="354" y="75"/>
                  </a:lnTo>
                  <a:lnTo>
                    <a:pt x="332" y="83"/>
                  </a:lnTo>
                  <a:lnTo>
                    <a:pt x="314" y="92"/>
                  </a:lnTo>
                  <a:lnTo>
                    <a:pt x="292" y="105"/>
                  </a:lnTo>
                  <a:lnTo>
                    <a:pt x="275" y="118"/>
                  </a:lnTo>
                  <a:lnTo>
                    <a:pt x="258" y="131"/>
                  </a:lnTo>
                  <a:lnTo>
                    <a:pt x="240" y="144"/>
                  </a:lnTo>
                  <a:lnTo>
                    <a:pt x="223" y="158"/>
                  </a:lnTo>
                  <a:lnTo>
                    <a:pt x="210" y="175"/>
                  </a:lnTo>
                  <a:lnTo>
                    <a:pt x="192" y="188"/>
                  </a:lnTo>
                  <a:lnTo>
                    <a:pt x="175" y="206"/>
                  </a:lnTo>
                  <a:lnTo>
                    <a:pt x="162" y="219"/>
                  </a:lnTo>
                  <a:lnTo>
                    <a:pt x="149" y="236"/>
                  </a:lnTo>
                  <a:lnTo>
                    <a:pt x="136" y="254"/>
                  </a:lnTo>
                  <a:lnTo>
                    <a:pt x="122" y="271"/>
                  </a:lnTo>
                  <a:lnTo>
                    <a:pt x="109" y="289"/>
                  </a:lnTo>
                  <a:lnTo>
                    <a:pt x="96" y="311"/>
                  </a:lnTo>
                  <a:lnTo>
                    <a:pt x="83" y="328"/>
                  </a:lnTo>
                  <a:lnTo>
                    <a:pt x="74" y="350"/>
                  </a:lnTo>
                  <a:lnTo>
                    <a:pt x="66" y="367"/>
                  </a:lnTo>
                  <a:lnTo>
                    <a:pt x="57" y="389"/>
                  </a:lnTo>
                  <a:lnTo>
                    <a:pt x="48" y="407"/>
                  </a:lnTo>
                  <a:lnTo>
                    <a:pt x="40" y="429"/>
                  </a:lnTo>
                  <a:lnTo>
                    <a:pt x="31" y="450"/>
                  </a:lnTo>
                  <a:lnTo>
                    <a:pt x="26" y="472"/>
                  </a:lnTo>
                  <a:lnTo>
                    <a:pt x="18" y="490"/>
                  </a:lnTo>
                  <a:lnTo>
                    <a:pt x="13" y="512"/>
                  </a:lnTo>
                  <a:lnTo>
                    <a:pt x="9" y="533"/>
                  </a:lnTo>
                  <a:lnTo>
                    <a:pt x="5" y="555"/>
                  </a:lnTo>
                  <a:lnTo>
                    <a:pt x="5" y="577"/>
                  </a:lnTo>
                  <a:lnTo>
                    <a:pt x="0" y="599"/>
                  </a:lnTo>
                  <a:lnTo>
                    <a:pt x="0" y="621"/>
                  </a:lnTo>
                  <a:lnTo>
                    <a:pt x="0" y="643"/>
                  </a:lnTo>
                  <a:lnTo>
                    <a:pt x="0" y="669"/>
                  </a:lnTo>
                  <a:lnTo>
                    <a:pt x="0" y="691"/>
                  </a:lnTo>
                  <a:lnTo>
                    <a:pt x="0" y="713"/>
                  </a:lnTo>
                  <a:lnTo>
                    <a:pt x="5" y="735"/>
                  </a:lnTo>
                  <a:lnTo>
                    <a:pt x="9" y="756"/>
                  </a:lnTo>
                  <a:lnTo>
                    <a:pt x="13" y="778"/>
                  </a:lnTo>
                  <a:lnTo>
                    <a:pt x="18" y="800"/>
                  </a:lnTo>
                  <a:lnTo>
                    <a:pt x="22" y="818"/>
                  </a:lnTo>
                  <a:lnTo>
                    <a:pt x="26" y="839"/>
                  </a:lnTo>
                  <a:lnTo>
                    <a:pt x="35" y="861"/>
                  </a:lnTo>
                  <a:lnTo>
                    <a:pt x="40" y="883"/>
                  </a:lnTo>
                  <a:lnTo>
                    <a:pt x="48" y="905"/>
                  </a:lnTo>
                  <a:lnTo>
                    <a:pt x="57" y="923"/>
                  </a:lnTo>
                  <a:lnTo>
                    <a:pt x="70" y="944"/>
                  </a:lnTo>
                  <a:lnTo>
                    <a:pt x="79" y="962"/>
                  </a:lnTo>
                  <a:lnTo>
                    <a:pt x="88" y="984"/>
                  </a:lnTo>
                  <a:lnTo>
                    <a:pt x="101" y="1001"/>
                  </a:lnTo>
                  <a:lnTo>
                    <a:pt x="114" y="1019"/>
                  </a:lnTo>
                  <a:lnTo>
                    <a:pt x="127" y="1036"/>
                  </a:lnTo>
                  <a:lnTo>
                    <a:pt x="140" y="1054"/>
                  </a:lnTo>
                  <a:lnTo>
                    <a:pt x="153" y="1071"/>
                  </a:lnTo>
                  <a:lnTo>
                    <a:pt x="166" y="1089"/>
                  </a:lnTo>
                  <a:lnTo>
                    <a:pt x="183" y="1106"/>
                  </a:lnTo>
                  <a:lnTo>
                    <a:pt x="197" y="1119"/>
                  </a:lnTo>
                  <a:lnTo>
                    <a:pt x="214" y="1137"/>
                  </a:lnTo>
                  <a:lnTo>
                    <a:pt x="231" y="1150"/>
                  </a:lnTo>
                  <a:lnTo>
                    <a:pt x="249" y="1163"/>
                  </a:lnTo>
                  <a:lnTo>
                    <a:pt x="266" y="1176"/>
                  </a:lnTo>
                  <a:lnTo>
                    <a:pt x="284" y="1189"/>
                  </a:lnTo>
                  <a:lnTo>
                    <a:pt x="301" y="1202"/>
                  </a:lnTo>
                  <a:lnTo>
                    <a:pt x="319" y="1215"/>
                  </a:lnTo>
                  <a:lnTo>
                    <a:pt x="340" y="1224"/>
                  </a:lnTo>
                  <a:lnTo>
                    <a:pt x="358" y="1233"/>
                  </a:lnTo>
                  <a:lnTo>
                    <a:pt x="380" y="1246"/>
                  </a:lnTo>
                  <a:lnTo>
                    <a:pt x="401" y="1255"/>
                  </a:lnTo>
                  <a:lnTo>
                    <a:pt x="419" y="1259"/>
                  </a:lnTo>
                  <a:lnTo>
                    <a:pt x="441" y="1268"/>
                  </a:lnTo>
                  <a:lnTo>
                    <a:pt x="463" y="1277"/>
                  </a:lnTo>
                  <a:lnTo>
                    <a:pt x="484" y="1281"/>
                  </a:lnTo>
                  <a:lnTo>
                    <a:pt x="506" y="1285"/>
                  </a:lnTo>
                  <a:lnTo>
                    <a:pt x="528" y="1290"/>
                  </a:lnTo>
                  <a:lnTo>
                    <a:pt x="550" y="1294"/>
                  </a:lnTo>
                  <a:lnTo>
                    <a:pt x="572" y="1298"/>
                  </a:lnTo>
                  <a:lnTo>
                    <a:pt x="593" y="1298"/>
                  </a:lnTo>
                  <a:lnTo>
                    <a:pt x="615" y="1303"/>
                  </a:lnTo>
                  <a:lnTo>
                    <a:pt x="637" y="1303"/>
                  </a:lnTo>
                  <a:lnTo>
                    <a:pt x="659" y="1303"/>
                  </a:lnTo>
                  <a:lnTo>
                    <a:pt x="681" y="1303"/>
                  </a:lnTo>
                  <a:lnTo>
                    <a:pt x="702" y="1298"/>
                  </a:lnTo>
                  <a:lnTo>
                    <a:pt x="724" y="1298"/>
                  </a:lnTo>
                  <a:lnTo>
                    <a:pt x="746" y="1294"/>
                  </a:lnTo>
                  <a:lnTo>
                    <a:pt x="768" y="1290"/>
                  </a:lnTo>
                  <a:lnTo>
                    <a:pt x="790" y="1285"/>
                  </a:lnTo>
                  <a:lnTo>
                    <a:pt x="811" y="1281"/>
                  </a:lnTo>
                  <a:lnTo>
                    <a:pt x="833" y="1277"/>
                  </a:lnTo>
                  <a:lnTo>
                    <a:pt x="851" y="1268"/>
                  </a:lnTo>
                  <a:lnTo>
                    <a:pt x="872" y="1263"/>
                  </a:lnTo>
                  <a:lnTo>
                    <a:pt x="894" y="1255"/>
                  </a:lnTo>
                  <a:lnTo>
                    <a:pt x="916" y="1246"/>
                  </a:lnTo>
                  <a:lnTo>
                    <a:pt x="933" y="1237"/>
                  </a:lnTo>
                  <a:lnTo>
                    <a:pt x="955" y="1228"/>
                  </a:lnTo>
                  <a:lnTo>
                    <a:pt x="973" y="1215"/>
                  </a:lnTo>
                  <a:lnTo>
                    <a:pt x="990" y="1207"/>
                  </a:lnTo>
                  <a:lnTo>
                    <a:pt x="1012" y="1193"/>
                  </a:lnTo>
                  <a:lnTo>
                    <a:pt x="1029" y="1180"/>
                  </a:lnTo>
                  <a:lnTo>
                    <a:pt x="1047" y="1167"/>
                  </a:lnTo>
                  <a:lnTo>
                    <a:pt x="1064" y="1154"/>
                  </a:lnTo>
                  <a:lnTo>
                    <a:pt x="1082" y="1137"/>
                  </a:lnTo>
                  <a:lnTo>
                    <a:pt x="1095" y="1124"/>
                  </a:lnTo>
                  <a:lnTo>
                    <a:pt x="1112" y="1106"/>
                  </a:lnTo>
                  <a:lnTo>
                    <a:pt x="1125" y="1093"/>
                  </a:lnTo>
                  <a:lnTo>
                    <a:pt x="1143" y="1075"/>
                  </a:lnTo>
                  <a:lnTo>
                    <a:pt x="1156" y="1058"/>
                  </a:lnTo>
                  <a:lnTo>
                    <a:pt x="1169" y="1041"/>
                  </a:lnTo>
                  <a:lnTo>
                    <a:pt x="1182" y="1023"/>
                  </a:lnTo>
                  <a:lnTo>
                    <a:pt x="1195" y="1006"/>
                  </a:lnTo>
                  <a:lnTo>
                    <a:pt x="1208" y="988"/>
                  </a:lnTo>
                  <a:lnTo>
                    <a:pt x="1217" y="966"/>
                  </a:lnTo>
                  <a:lnTo>
                    <a:pt x="1226" y="949"/>
                  </a:lnTo>
                  <a:lnTo>
                    <a:pt x="1239" y="927"/>
                  </a:lnTo>
                  <a:lnTo>
                    <a:pt x="1247" y="909"/>
                  </a:lnTo>
                  <a:lnTo>
                    <a:pt x="1256" y="888"/>
                  </a:lnTo>
                  <a:lnTo>
                    <a:pt x="1260" y="866"/>
                  </a:lnTo>
                  <a:lnTo>
                    <a:pt x="1269" y="844"/>
                  </a:lnTo>
                  <a:lnTo>
                    <a:pt x="1274" y="822"/>
                  </a:lnTo>
                  <a:lnTo>
                    <a:pt x="1282" y="804"/>
                  </a:lnTo>
                  <a:lnTo>
                    <a:pt x="1287" y="783"/>
                  </a:lnTo>
                  <a:lnTo>
                    <a:pt x="1291" y="761"/>
                  </a:lnTo>
                  <a:lnTo>
                    <a:pt x="1291" y="739"/>
                  </a:lnTo>
                  <a:lnTo>
                    <a:pt x="1295" y="717"/>
                  </a:lnTo>
                  <a:lnTo>
                    <a:pt x="1295" y="695"/>
                  </a:lnTo>
                  <a:lnTo>
                    <a:pt x="1300" y="673"/>
                  </a:lnTo>
                  <a:lnTo>
                    <a:pt x="1300" y="652"/>
                  </a:lnTo>
                  <a:lnTo>
                    <a:pt x="1300" y="625"/>
                  </a:lnTo>
                  <a:lnTo>
                    <a:pt x="1295" y="603"/>
                  </a:lnTo>
                  <a:lnTo>
                    <a:pt x="1295" y="582"/>
                  </a:lnTo>
                  <a:lnTo>
                    <a:pt x="1291" y="560"/>
                  </a:lnTo>
                  <a:lnTo>
                    <a:pt x="1287" y="538"/>
                  </a:lnTo>
                  <a:lnTo>
                    <a:pt x="1287" y="516"/>
                  </a:lnTo>
                  <a:lnTo>
                    <a:pt x="1278" y="494"/>
                  </a:lnTo>
                  <a:lnTo>
                    <a:pt x="1274" y="477"/>
                  </a:lnTo>
                  <a:lnTo>
                    <a:pt x="1269" y="455"/>
                  </a:lnTo>
                  <a:lnTo>
                    <a:pt x="1260" y="433"/>
                  </a:lnTo>
                  <a:lnTo>
                    <a:pt x="1252" y="411"/>
                  </a:lnTo>
                  <a:lnTo>
                    <a:pt x="1243" y="394"/>
                  </a:lnTo>
                  <a:lnTo>
                    <a:pt x="1234" y="372"/>
                  </a:lnTo>
                  <a:lnTo>
                    <a:pt x="1226" y="350"/>
                  </a:lnTo>
                  <a:lnTo>
                    <a:pt x="1217" y="332"/>
                  </a:lnTo>
                  <a:lnTo>
                    <a:pt x="1204" y="315"/>
                  </a:lnTo>
                  <a:lnTo>
                    <a:pt x="1191" y="293"/>
                  </a:lnTo>
                  <a:lnTo>
                    <a:pt x="1178" y="276"/>
                  </a:lnTo>
                  <a:lnTo>
                    <a:pt x="1169" y="258"/>
                  </a:lnTo>
                  <a:lnTo>
                    <a:pt x="1151" y="241"/>
                  </a:lnTo>
                  <a:lnTo>
                    <a:pt x="1138" y="223"/>
                  </a:lnTo>
                  <a:lnTo>
                    <a:pt x="1125" y="206"/>
                  </a:lnTo>
                  <a:lnTo>
                    <a:pt x="1108" y="193"/>
                  </a:lnTo>
                  <a:lnTo>
                    <a:pt x="1095" y="175"/>
                  </a:lnTo>
                  <a:lnTo>
                    <a:pt x="1077" y="162"/>
                  </a:lnTo>
                  <a:lnTo>
                    <a:pt x="1060" y="149"/>
                  </a:lnTo>
                  <a:lnTo>
                    <a:pt x="1042" y="136"/>
                  </a:lnTo>
                  <a:lnTo>
                    <a:pt x="1025" y="123"/>
                  </a:lnTo>
                  <a:lnTo>
                    <a:pt x="1008" y="110"/>
                  </a:lnTo>
                  <a:lnTo>
                    <a:pt x="990" y="96"/>
                  </a:lnTo>
                  <a:lnTo>
                    <a:pt x="968" y="83"/>
                  </a:lnTo>
                  <a:lnTo>
                    <a:pt x="951" y="75"/>
                  </a:lnTo>
                  <a:lnTo>
                    <a:pt x="929" y="66"/>
                  </a:lnTo>
                  <a:lnTo>
                    <a:pt x="912" y="57"/>
                  </a:lnTo>
                  <a:lnTo>
                    <a:pt x="890" y="48"/>
                  </a:lnTo>
                  <a:lnTo>
                    <a:pt x="868" y="40"/>
                  </a:lnTo>
                  <a:lnTo>
                    <a:pt x="846" y="31"/>
                  </a:lnTo>
                  <a:lnTo>
                    <a:pt x="829" y="26"/>
                  </a:lnTo>
                  <a:lnTo>
                    <a:pt x="807" y="18"/>
                  </a:lnTo>
                  <a:lnTo>
                    <a:pt x="798" y="44"/>
                  </a:lnTo>
                  <a:lnTo>
                    <a:pt x="794" y="66"/>
                  </a:lnTo>
                  <a:lnTo>
                    <a:pt x="790" y="88"/>
                  </a:lnTo>
                  <a:lnTo>
                    <a:pt x="785" y="110"/>
                  </a:lnTo>
                  <a:lnTo>
                    <a:pt x="776" y="131"/>
                  </a:lnTo>
                  <a:lnTo>
                    <a:pt x="772" y="153"/>
                  </a:lnTo>
                  <a:lnTo>
                    <a:pt x="768" y="179"/>
                  </a:lnTo>
                  <a:lnTo>
                    <a:pt x="759" y="201"/>
                  </a:lnTo>
                  <a:lnTo>
                    <a:pt x="755" y="223"/>
                  </a:lnTo>
                  <a:lnTo>
                    <a:pt x="750" y="245"/>
                  </a:lnTo>
                  <a:lnTo>
                    <a:pt x="746" y="267"/>
                  </a:lnTo>
                  <a:lnTo>
                    <a:pt x="737" y="289"/>
                  </a:lnTo>
                  <a:lnTo>
                    <a:pt x="733" y="315"/>
                  </a:lnTo>
                  <a:lnTo>
                    <a:pt x="729" y="337"/>
                  </a:lnTo>
                  <a:lnTo>
                    <a:pt x="750" y="341"/>
                  </a:lnTo>
                  <a:lnTo>
                    <a:pt x="768" y="350"/>
                  </a:lnTo>
                  <a:lnTo>
                    <a:pt x="790" y="359"/>
                  </a:lnTo>
                  <a:lnTo>
                    <a:pt x="807" y="367"/>
                  </a:lnTo>
                  <a:lnTo>
                    <a:pt x="829" y="381"/>
                  </a:lnTo>
                  <a:lnTo>
                    <a:pt x="846" y="394"/>
                  </a:lnTo>
                  <a:lnTo>
                    <a:pt x="864" y="407"/>
                  </a:lnTo>
                  <a:lnTo>
                    <a:pt x="877" y="420"/>
                  </a:lnTo>
                  <a:lnTo>
                    <a:pt x="894" y="437"/>
                  </a:lnTo>
                  <a:lnTo>
                    <a:pt x="907" y="455"/>
                  </a:lnTo>
                  <a:lnTo>
                    <a:pt x="920" y="472"/>
                  </a:lnTo>
                  <a:lnTo>
                    <a:pt x="933" y="490"/>
                  </a:lnTo>
                  <a:lnTo>
                    <a:pt x="942" y="512"/>
                  </a:lnTo>
                  <a:lnTo>
                    <a:pt x="951" y="533"/>
                  </a:lnTo>
                  <a:lnTo>
                    <a:pt x="960" y="551"/>
                  </a:lnTo>
                  <a:lnTo>
                    <a:pt x="964" y="573"/>
                  </a:lnTo>
                  <a:lnTo>
                    <a:pt x="968" y="595"/>
                  </a:lnTo>
                  <a:lnTo>
                    <a:pt x="973" y="617"/>
                  </a:lnTo>
                  <a:lnTo>
                    <a:pt x="973" y="638"/>
                  </a:lnTo>
                  <a:lnTo>
                    <a:pt x="973" y="660"/>
                  </a:lnTo>
                  <a:lnTo>
                    <a:pt x="973" y="682"/>
                  </a:lnTo>
                  <a:lnTo>
                    <a:pt x="968" y="704"/>
                  </a:lnTo>
                  <a:lnTo>
                    <a:pt x="964" y="726"/>
                  </a:lnTo>
                  <a:lnTo>
                    <a:pt x="960" y="748"/>
                  </a:lnTo>
                  <a:lnTo>
                    <a:pt x="951" y="770"/>
                  </a:lnTo>
                  <a:lnTo>
                    <a:pt x="942" y="791"/>
                  </a:lnTo>
                  <a:lnTo>
                    <a:pt x="933" y="809"/>
                  </a:lnTo>
                  <a:lnTo>
                    <a:pt x="920" y="826"/>
                  </a:lnTo>
                  <a:lnTo>
                    <a:pt x="907" y="848"/>
                  </a:lnTo>
                  <a:lnTo>
                    <a:pt x="894" y="866"/>
                  </a:lnTo>
                  <a:lnTo>
                    <a:pt x="881" y="879"/>
                  </a:lnTo>
                  <a:lnTo>
                    <a:pt x="864" y="896"/>
                  </a:lnTo>
                  <a:lnTo>
                    <a:pt x="846" y="909"/>
                  </a:lnTo>
                  <a:lnTo>
                    <a:pt x="829" y="923"/>
                  </a:lnTo>
                  <a:lnTo>
                    <a:pt x="811" y="936"/>
                  </a:lnTo>
                  <a:lnTo>
                    <a:pt x="790" y="944"/>
                  </a:lnTo>
                  <a:lnTo>
                    <a:pt x="772" y="953"/>
                  </a:lnTo>
                  <a:lnTo>
                    <a:pt x="750" y="962"/>
                  </a:lnTo>
                  <a:lnTo>
                    <a:pt x="729" y="966"/>
                  </a:lnTo>
                  <a:lnTo>
                    <a:pt x="707" y="971"/>
                  </a:lnTo>
                  <a:lnTo>
                    <a:pt x="685" y="975"/>
                  </a:lnTo>
                  <a:lnTo>
                    <a:pt x="663" y="975"/>
                  </a:lnTo>
                  <a:lnTo>
                    <a:pt x="641" y="975"/>
                  </a:lnTo>
                  <a:lnTo>
                    <a:pt x="619" y="975"/>
                  </a:lnTo>
                  <a:lnTo>
                    <a:pt x="598" y="975"/>
                  </a:lnTo>
                  <a:lnTo>
                    <a:pt x="576" y="971"/>
                  </a:lnTo>
                  <a:lnTo>
                    <a:pt x="554" y="962"/>
                  </a:lnTo>
                  <a:lnTo>
                    <a:pt x="537" y="957"/>
                  </a:lnTo>
                  <a:lnTo>
                    <a:pt x="515" y="949"/>
                  </a:lnTo>
                  <a:lnTo>
                    <a:pt x="493" y="940"/>
                  </a:lnTo>
                  <a:lnTo>
                    <a:pt x="476" y="927"/>
                  </a:lnTo>
                  <a:lnTo>
                    <a:pt x="458" y="914"/>
                  </a:lnTo>
                  <a:lnTo>
                    <a:pt x="441" y="901"/>
                  </a:lnTo>
                  <a:lnTo>
                    <a:pt x="423" y="888"/>
                  </a:lnTo>
                  <a:lnTo>
                    <a:pt x="410" y="870"/>
                  </a:lnTo>
                  <a:lnTo>
                    <a:pt x="393" y="853"/>
                  </a:lnTo>
                  <a:lnTo>
                    <a:pt x="380" y="835"/>
                  </a:lnTo>
                  <a:lnTo>
                    <a:pt x="371" y="818"/>
                  </a:lnTo>
                  <a:lnTo>
                    <a:pt x="358" y="796"/>
                  </a:lnTo>
                  <a:lnTo>
                    <a:pt x="349" y="778"/>
                  </a:lnTo>
                  <a:lnTo>
                    <a:pt x="340" y="756"/>
                  </a:lnTo>
                  <a:lnTo>
                    <a:pt x="336" y="735"/>
                  </a:lnTo>
                  <a:lnTo>
                    <a:pt x="332" y="713"/>
                  </a:lnTo>
                  <a:lnTo>
                    <a:pt x="327" y="691"/>
                  </a:lnTo>
                  <a:lnTo>
                    <a:pt x="323" y="669"/>
                  </a:lnTo>
                  <a:lnTo>
                    <a:pt x="323" y="647"/>
                  </a:lnTo>
                  <a:lnTo>
                    <a:pt x="323" y="625"/>
                  </a:lnTo>
                  <a:lnTo>
                    <a:pt x="327" y="603"/>
                  </a:lnTo>
                  <a:lnTo>
                    <a:pt x="332" y="582"/>
                  </a:lnTo>
                  <a:lnTo>
                    <a:pt x="336" y="560"/>
                  </a:lnTo>
                  <a:lnTo>
                    <a:pt x="345" y="538"/>
                  </a:lnTo>
                  <a:lnTo>
                    <a:pt x="354" y="520"/>
                  </a:lnTo>
                  <a:lnTo>
                    <a:pt x="362" y="499"/>
                  </a:lnTo>
                  <a:lnTo>
                    <a:pt x="371" y="481"/>
                  </a:lnTo>
                  <a:lnTo>
                    <a:pt x="384" y="464"/>
                  </a:lnTo>
                  <a:lnTo>
                    <a:pt x="397" y="446"/>
                  </a:lnTo>
                  <a:lnTo>
                    <a:pt x="415" y="429"/>
                  </a:lnTo>
                  <a:lnTo>
                    <a:pt x="428" y="411"/>
                  </a:lnTo>
                  <a:lnTo>
                    <a:pt x="445" y="398"/>
                  </a:lnTo>
                  <a:lnTo>
                    <a:pt x="463" y="385"/>
                  </a:lnTo>
                  <a:lnTo>
                    <a:pt x="480" y="372"/>
                  </a:lnTo>
                  <a:lnTo>
                    <a:pt x="502" y="363"/>
                  </a:lnTo>
                  <a:lnTo>
                    <a:pt x="519" y="354"/>
                  </a:lnTo>
                  <a:lnTo>
                    <a:pt x="541" y="346"/>
                  </a:lnTo>
                  <a:lnTo>
                    <a:pt x="563" y="337"/>
                  </a:lnTo>
                  <a:lnTo>
                    <a:pt x="585" y="332"/>
                  </a:lnTo>
                  <a:lnTo>
                    <a:pt x="606" y="328"/>
                  </a:lnTo>
                  <a:lnTo>
                    <a:pt x="628" y="328"/>
                  </a:lnTo>
                  <a:lnTo>
                    <a:pt x="650" y="32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36CAE24-1A07-4EE9-BD4F-D8AF21C4A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2052"/>
              <a:ext cx="1300" cy="1303"/>
            </a:xfrm>
            <a:custGeom>
              <a:avLst/>
              <a:gdLst>
                <a:gd name="T0" fmla="*/ 149 w 298"/>
                <a:gd name="T1" fmla="*/ 53 h 298"/>
                <a:gd name="T2" fmla="*/ 149 w 298"/>
                <a:gd name="T3" fmla="*/ 27 h 298"/>
                <a:gd name="T4" fmla="*/ 149 w 298"/>
                <a:gd name="T5" fmla="*/ 0 h 298"/>
                <a:gd name="T6" fmla="*/ 124 w 298"/>
                <a:gd name="T7" fmla="*/ 2 h 298"/>
                <a:gd name="T8" fmla="*/ 99 w 298"/>
                <a:gd name="T9" fmla="*/ 9 h 298"/>
                <a:gd name="T10" fmla="*/ 76 w 298"/>
                <a:gd name="T11" fmla="*/ 19 h 298"/>
                <a:gd name="T12" fmla="*/ 55 w 298"/>
                <a:gd name="T13" fmla="*/ 33 h 298"/>
                <a:gd name="T14" fmla="*/ 37 w 298"/>
                <a:gd name="T15" fmla="*/ 50 h 298"/>
                <a:gd name="T16" fmla="*/ 22 w 298"/>
                <a:gd name="T17" fmla="*/ 71 h 298"/>
                <a:gd name="T18" fmla="*/ 11 w 298"/>
                <a:gd name="T19" fmla="*/ 93 h 298"/>
                <a:gd name="T20" fmla="*/ 3 w 298"/>
                <a:gd name="T21" fmla="*/ 117 h 298"/>
                <a:gd name="T22" fmla="*/ 0 w 298"/>
                <a:gd name="T23" fmla="*/ 142 h 298"/>
                <a:gd name="T24" fmla="*/ 1 w 298"/>
                <a:gd name="T25" fmla="*/ 168 h 298"/>
                <a:gd name="T26" fmla="*/ 6 w 298"/>
                <a:gd name="T27" fmla="*/ 192 h 298"/>
                <a:gd name="T28" fmla="*/ 16 w 298"/>
                <a:gd name="T29" fmla="*/ 216 h 298"/>
                <a:gd name="T30" fmla="*/ 29 w 298"/>
                <a:gd name="T31" fmla="*/ 237 h 298"/>
                <a:gd name="T32" fmla="*/ 45 w 298"/>
                <a:gd name="T33" fmla="*/ 256 h 298"/>
                <a:gd name="T34" fmla="*/ 65 w 298"/>
                <a:gd name="T35" fmla="*/ 272 h 298"/>
                <a:gd name="T36" fmla="*/ 87 w 298"/>
                <a:gd name="T37" fmla="*/ 285 h 298"/>
                <a:gd name="T38" fmla="*/ 111 w 298"/>
                <a:gd name="T39" fmla="*/ 293 h 298"/>
                <a:gd name="T40" fmla="*/ 136 w 298"/>
                <a:gd name="T41" fmla="*/ 297 h 298"/>
                <a:gd name="T42" fmla="*/ 161 w 298"/>
                <a:gd name="T43" fmla="*/ 297 h 298"/>
                <a:gd name="T44" fmla="*/ 186 w 298"/>
                <a:gd name="T45" fmla="*/ 293 h 298"/>
                <a:gd name="T46" fmla="*/ 210 w 298"/>
                <a:gd name="T47" fmla="*/ 285 h 298"/>
                <a:gd name="T48" fmla="*/ 232 w 298"/>
                <a:gd name="T49" fmla="*/ 273 h 298"/>
                <a:gd name="T50" fmla="*/ 251 w 298"/>
                <a:gd name="T51" fmla="*/ 257 h 298"/>
                <a:gd name="T52" fmla="*/ 268 w 298"/>
                <a:gd name="T53" fmla="*/ 238 h 298"/>
                <a:gd name="T54" fmla="*/ 281 w 298"/>
                <a:gd name="T55" fmla="*/ 217 h 298"/>
                <a:gd name="T56" fmla="*/ 291 w 298"/>
                <a:gd name="T57" fmla="*/ 193 h 298"/>
                <a:gd name="T58" fmla="*/ 296 w 298"/>
                <a:gd name="T59" fmla="*/ 169 h 298"/>
                <a:gd name="T60" fmla="*/ 298 w 298"/>
                <a:gd name="T61" fmla="*/ 143 h 298"/>
                <a:gd name="T62" fmla="*/ 295 w 298"/>
                <a:gd name="T63" fmla="*/ 118 h 298"/>
                <a:gd name="T64" fmla="*/ 287 w 298"/>
                <a:gd name="T65" fmla="*/ 94 h 298"/>
                <a:gd name="T66" fmla="*/ 276 w 298"/>
                <a:gd name="T67" fmla="*/ 72 h 298"/>
                <a:gd name="T68" fmla="*/ 261 w 298"/>
                <a:gd name="T69" fmla="*/ 51 h 298"/>
                <a:gd name="T70" fmla="*/ 243 w 298"/>
                <a:gd name="T71" fmla="*/ 34 h 298"/>
                <a:gd name="T72" fmla="*/ 222 w 298"/>
                <a:gd name="T73" fmla="*/ 19 h 298"/>
                <a:gd name="T74" fmla="*/ 199 w 298"/>
                <a:gd name="T75" fmla="*/ 9 h 298"/>
                <a:gd name="T76" fmla="*/ 182 w 298"/>
                <a:gd name="T77" fmla="*/ 15 h 298"/>
                <a:gd name="T78" fmla="*/ 176 w 298"/>
                <a:gd name="T79" fmla="*/ 41 h 298"/>
                <a:gd name="T80" fmla="*/ 169 w 298"/>
                <a:gd name="T81" fmla="*/ 66 h 298"/>
                <a:gd name="T82" fmla="*/ 181 w 298"/>
                <a:gd name="T83" fmla="*/ 82 h 298"/>
                <a:gd name="T84" fmla="*/ 201 w 298"/>
                <a:gd name="T85" fmla="*/ 96 h 298"/>
                <a:gd name="T86" fmla="*/ 216 w 298"/>
                <a:gd name="T87" fmla="*/ 117 h 298"/>
                <a:gd name="T88" fmla="*/ 223 w 298"/>
                <a:gd name="T89" fmla="*/ 141 h 298"/>
                <a:gd name="T90" fmla="*/ 221 w 298"/>
                <a:gd name="T91" fmla="*/ 166 h 298"/>
                <a:gd name="T92" fmla="*/ 211 w 298"/>
                <a:gd name="T93" fmla="*/ 189 h 298"/>
                <a:gd name="T94" fmla="*/ 194 w 298"/>
                <a:gd name="T95" fmla="*/ 208 h 298"/>
                <a:gd name="T96" fmla="*/ 172 w 298"/>
                <a:gd name="T97" fmla="*/ 220 h 298"/>
                <a:gd name="T98" fmla="*/ 147 w 298"/>
                <a:gd name="T99" fmla="*/ 223 h 298"/>
                <a:gd name="T100" fmla="*/ 123 w 298"/>
                <a:gd name="T101" fmla="*/ 219 h 298"/>
                <a:gd name="T102" fmla="*/ 101 w 298"/>
                <a:gd name="T103" fmla="*/ 206 h 298"/>
                <a:gd name="T104" fmla="*/ 85 w 298"/>
                <a:gd name="T105" fmla="*/ 187 h 298"/>
                <a:gd name="T106" fmla="*/ 76 w 298"/>
                <a:gd name="T107" fmla="*/ 163 h 298"/>
                <a:gd name="T108" fmla="*/ 75 w 298"/>
                <a:gd name="T109" fmla="*/ 138 h 298"/>
                <a:gd name="T110" fmla="*/ 83 w 298"/>
                <a:gd name="T111" fmla="*/ 114 h 298"/>
                <a:gd name="T112" fmla="*/ 98 w 298"/>
                <a:gd name="T113" fmla="*/ 94 h 298"/>
                <a:gd name="T114" fmla="*/ 119 w 298"/>
                <a:gd name="T115" fmla="*/ 81 h 298"/>
                <a:gd name="T116" fmla="*/ 144 w 298"/>
                <a:gd name="T117" fmla="*/ 7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8" h="298">
                  <a:moveTo>
                    <a:pt x="149" y="75"/>
                  </a:moveTo>
                  <a:lnTo>
                    <a:pt x="149" y="69"/>
                  </a:lnTo>
                  <a:lnTo>
                    <a:pt x="149" y="64"/>
                  </a:lnTo>
                  <a:lnTo>
                    <a:pt x="149" y="59"/>
                  </a:lnTo>
                  <a:lnTo>
                    <a:pt x="149" y="53"/>
                  </a:lnTo>
                  <a:lnTo>
                    <a:pt x="149" y="48"/>
                  </a:lnTo>
                  <a:lnTo>
                    <a:pt x="149" y="43"/>
                  </a:lnTo>
                  <a:lnTo>
                    <a:pt x="149" y="37"/>
                  </a:lnTo>
                  <a:lnTo>
                    <a:pt x="149" y="32"/>
                  </a:lnTo>
                  <a:lnTo>
                    <a:pt x="149" y="27"/>
                  </a:lnTo>
                  <a:lnTo>
                    <a:pt x="149" y="21"/>
                  </a:lnTo>
                  <a:lnTo>
                    <a:pt x="149" y="16"/>
                  </a:lnTo>
                  <a:lnTo>
                    <a:pt x="149" y="11"/>
                  </a:lnTo>
                  <a:lnTo>
                    <a:pt x="149" y="5"/>
                  </a:lnTo>
                  <a:lnTo>
                    <a:pt x="149" y="0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4" y="1"/>
                  </a:lnTo>
                  <a:lnTo>
                    <a:pt x="129" y="1"/>
                  </a:lnTo>
                  <a:lnTo>
                    <a:pt x="124" y="2"/>
                  </a:lnTo>
                  <a:lnTo>
                    <a:pt x="119" y="3"/>
                  </a:lnTo>
                  <a:lnTo>
                    <a:pt x="114" y="4"/>
                  </a:lnTo>
                  <a:lnTo>
                    <a:pt x="109" y="5"/>
                  </a:lnTo>
                  <a:lnTo>
                    <a:pt x="104" y="7"/>
                  </a:lnTo>
                  <a:lnTo>
                    <a:pt x="99" y="9"/>
                  </a:lnTo>
                  <a:lnTo>
                    <a:pt x="94" y="10"/>
                  </a:lnTo>
                  <a:lnTo>
                    <a:pt x="90" y="12"/>
                  </a:lnTo>
                  <a:lnTo>
                    <a:pt x="85" y="14"/>
                  </a:lnTo>
                  <a:lnTo>
                    <a:pt x="81" y="17"/>
                  </a:lnTo>
                  <a:lnTo>
                    <a:pt x="76" y="19"/>
                  </a:lnTo>
                  <a:lnTo>
                    <a:pt x="72" y="21"/>
                  </a:lnTo>
                  <a:lnTo>
                    <a:pt x="67" y="24"/>
                  </a:lnTo>
                  <a:lnTo>
                    <a:pt x="63" y="27"/>
                  </a:lnTo>
                  <a:lnTo>
                    <a:pt x="59" y="30"/>
                  </a:lnTo>
                  <a:lnTo>
                    <a:pt x="55" y="33"/>
                  </a:lnTo>
                  <a:lnTo>
                    <a:pt x="51" y="36"/>
                  </a:lnTo>
                  <a:lnTo>
                    <a:pt x="48" y="40"/>
                  </a:lnTo>
                  <a:lnTo>
                    <a:pt x="44" y="43"/>
                  </a:lnTo>
                  <a:lnTo>
                    <a:pt x="40" y="47"/>
                  </a:lnTo>
                  <a:lnTo>
                    <a:pt x="37" y="50"/>
                  </a:lnTo>
                  <a:lnTo>
                    <a:pt x="34" y="54"/>
                  </a:lnTo>
                  <a:lnTo>
                    <a:pt x="31" y="58"/>
                  </a:lnTo>
                  <a:lnTo>
                    <a:pt x="28" y="62"/>
                  </a:lnTo>
                  <a:lnTo>
                    <a:pt x="25" y="66"/>
                  </a:lnTo>
                  <a:lnTo>
                    <a:pt x="22" y="71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15" y="84"/>
                  </a:lnTo>
                  <a:lnTo>
                    <a:pt x="13" y="89"/>
                  </a:lnTo>
                  <a:lnTo>
                    <a:pt x="11" y="93"/>
                  </a:lnTo>
                  <a:lnTo>
                    <a:pt x="9" y="98"/>
                  </a:lnTo>
                  <a:lnTo>
                    <a:pt x="7" y="103"/>
                  </a:lnTo>
                  <a:lnTo>
                    <a:pt x="6" y="108"/>
                  </a:lnTo>
                  <a:lnTo>
                    <a:pt x="4" y="112"/>
                  </a:lnTo>
                  <a:lnTo>
                    <a:pt x="3" y="117"/>
                  </a:lnTo>
                  <a:lnTo>
                    <a:pt x="2" y="122"/>
                  </a:lnTo>
                  <a:lnTo>
                    <a:pt x="1" y="127"/>
                  </a:lnTo>
                  <a:lnTo>
                    <a:pt x="1" y="132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0" y="153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1" y="168"/>
                  </a:lnTo>
                  <a:lnTo>
                    <a:pt x="2" y="173"/>
                  </a:lnTo>
                  <a:lnTo>
                    <a:pt x="3" y="178"/>
                  </a:lnTo>
                  <a:lnTo>
                    <a:pt x="4" y="183"/>
                  </a:lnTo>
                  <a:lnTo>
                    <a:pt x="5" y="187"/>
                  </a:lnTo>
                  <a:lnTo>
                    <a:pt x="6" y="192"/>
                  </a:lnTo>
                  <a:lnTo>
                    <a:pt x="8" y="197"/>
                  </a:lnTo>
                  <a:lnTo>
                    <a:pt x="9" y="202"/>
                  </a:lnTo>
                  <a:lnTo>
                    <a:pt x="11" y="207"/>
                  </a:lnTo>
                  <a:lnTo>
                    <a:pt x="13" y="211"/>
                  </a:lnTo>
                  <a:lnTo>
                    <a:pt x="16" y="216"/>
                  </a:lnTo>
                  <a:lnTo>
                    <a:pt x="18" y="220"/>
                  </a:lnTo>
                  <a:lnTo>
                    <a:pt x="20" y="225"/>
                  </a:lnTo>
                  <a:lnTo>
                    <a:pt x="23" y="229"/>
                  </a:lnTo>
                  <a:lnTo>
                    <a:pt x="26" y="233"/>
                  </a:lnTo>
                  <a:lnTo>
                    <a:pt x="29" y="237"/>
                  </a:lnTo>
                  <a:lnTo>
                    <a:pt x="32" y="241"/>
                  </a:lnTo>
                  <a:lnTo>
                    <a:pt x="35" y="245"/>
                  </a:lnTo>
                  <a:lnTo>
                    <a:pt x="38" y="249"/>
                  </a:lnTo>
                  <a:lnTo>
                    <a:pt x="42" y="253"/>
                  </a:lnTo>
                  <a:lnTo>
                    <a:pt x="45" y="256"/>
                  </a:lnTo>
                  <a:lnTo>
                    <a:pt x="49" y="260"/>
                  </a:lnTo>
                  <a:lnTo>
                    <a:pt x="53" y="263"/>
                  </a:lnTo>
                  <a:lnTo>
                    <a:pt x="57" y="266"/>
                  </a:lnTo>
                  <a:lnTo>
                    <a:pt x="61" y="269"/>
                  </a:lnTo>
                  <a:lnTo>
                    <a:pt x="65" y="272"/>
                  </a:lnTo>
                  <a:lnTo>
                    <a:pt x="69" y="275"/>
                  </a:lnTo>
                  <a:lnTo>
                    <a:pt x="73" y="278"/>
                  </a:lnTo>
                  <a:lnTo>
                    <a:pt x="78" y="280"/>
                  </a:lnTo>
                  <a:lnTo>
                    <a:pt x="82" y="282"/>
                  </a:lnTo>
                  <a:lnTo>
                    <a:pt x="87" y="285"/>
                  </a:lnTo>
                  <a:lnTo>
                    <a:pt x="92" y="287"/>
                  </a:lnTo>
                  <a:lnTo>
                    <a:pt x="96" y="288"/>
                  </a:lnTo>
                  <a:lnTo>
                    <a:pt x="101" y="290"/>
                  </a:lnTo>
                  <a:lnTo>
                    <a:pt x="106" y="292"/>
                  </a:lnTo>
                  <a:lnTo>
                    <a:pt x="111" y="293"/>
                  </a:lnTo>
                  <a:lnTo>
                    <a:pt x="116" y="294"/>
                  </a:lnTo>
                  <a:lnTo>
                    <a:pt x="121" y="295"/>
                  </a:lnTo>
                  <a:lnTo>
                    <a:pt x="126" y="296"/>
                  </a:lnTo>
                  <a:lnTo>
                    <a:pt x="131" y="297"/>
                  </a:lnTo>
                  <a:lnTo>
                    <a:pt x="136" y="297"/>
                  </a:lnTo>
                  <a:lnTo>
                    <a:pt x="141" y="298"/>
                  </a:lnTo>
                  <a:lnTo>
                    <a:pt x="146" y="298"/>
                  </a:lnTo>
                  <a:lnTo>
                    <a:pt x="151" y="298"/>
                  </a:lnTo>
                  <a:lnTo>
                    <a:pt x="156" y="298"/>
                  </a:lnTo>
                  <a:lnTo>
                    <a:pt x="161" y="297"/>
                  </a:lnTo>
                  <a:lnTo>
                    <a:pt x="166" y="297"/>
                  </a:lnTo>
                  <a:lnTo>
                    <a:pt x="171" y="296"/>
                  </a:lnTo>
                  <a:lnTo>
                    <a:pt x="176" y="295"/>
                  </a:lnTo>
                  <a:lnTo>
                    <a:pt x="181" y="294"/>
                  </a:lnTo>
                  <a:lnTo>
                    <a:pt x="186" y="293"/>
                  </a:lnTo>
                  <a:lnTo>
                    <a:pt x="191" y="292"/>
                  </a:lnTo>
                  <a:lnTo>
                    <a:pt x="195" y="290"/>
                  </a:lnTo>
                  <a:lnTo>
                    <a:pt x="200" y="289"/>
                  </a:lnTo>
                  <a:lnTo>
                    <a:pt x="205" y="287"/>
                  </a:lnTo>
                  <a:lnTo>
                    <a:pt x="210" y="285"/>
                  </a:lnTo>
                  <a:lnTo>
                    <a:pt x="214" y="283"/>
                  </a:lnTo>
                  <a:lnTo>
                    <a:pt x="219" y="281"/>
                  </a:lnTo>
                  <a:lnTo>
                    <a:pt x="223" y="278"/>
                  </a:lnTo>
                  <a:lnTo>
                    <a:pt x="227" y="276"/>
                  </a:lnTo>
                  <a:lnTo>
                    <a:pt x="232" y="273"/>
                  </a:lnTo>
                  <a:lnTo>
                    <a:pt x="236" y="270"/>
                  </a:lnTo>
                  <a:lnTo>
                    <a:pt x="240" y="267"/>
                  </a:lnTo>
                  <a:lnTo>
                    <a:pt x="244" y="264"/>
                  </a:lnTo>
                  <a:lnTo>
                    <a:pt x="248" y="260"/>
                  </a:lnTo>
                  <a:lnTo>
                    <a:pt x="251" y="257"/>
                  </a:lnTo>
                  <a:lnTo>
                    <a:pt x="255" y="253"/>
                  </a:lnTo>
                  <a:lnTo>
                    <a:pt x="258" y="250"/>
                  </a:lnTo>
                  <a:lnTo>
                    <a:pt x="262" y="246"/>
                  </a:lnTo>
                  <a:lnTo>
                    <a:pt x="265" y="242"/>
                  </a:lnTo>
                  <a:lnTo>
                    <a:pt x="268" y="238"/>
                  </a:lnTo>
                  <a:lnTo>
                    <a:pt x="271" y="234"/>
                  </a:lnTo>
                  <a:lnTo>
                    <a:pt x="274" y="230"/>
                  </a:lnTo>
                  <a:lnTo>
                    <a:pt x="277" y="226"/>
                  </a:lnTo>
                  <a:lnTo>
                    <a:pt x="279" y="221"/>
                  </a:lnTo>
                  <a:lnTo>
                    <a:pt x="281" y="217"/>
                  </a:lnTo>
                  <a:lnTo>
                    <a:pt x="284" y="212"/>
                  </a:lnTo>
                  <a:lnTo>
                    <a:pt x="286" y="208"/>
                  </a:lnTo>
                  <a:lnTo>
                    <a:pt x="288" y="203"/>
                  </a:lnTo>
                  <a:lnTo>
                    <a:pt x="289" y="198"/>
                  </a:lnTo>
                  <a:lnTo>
                    <a:pt x="291" y="193"/>
                  </a:lnTo>
                  <a:lnTo>
                    <a:pt x="292" y="188"/>
                  </a:lnTo>
                  <a:lnTo>
                    <a:pt x="294" y="184"/>
                  </a:lnTo>
                  <a:lnTo>
                    <a:pt x="295" y="179"/>
                  </a:lnTo>
                  <a:lnTo>
                    <a:pt x="296" y="174"/>
                  </a:lnTo>
                  <a:lnTo>
                    <a:pt x="296" y="169"/>
                  </a:lnTo>
                  <a:lnTo>
                    <a:pt x="297" y="164"/>
                  </a:lnTo>
                  <a:lnTo>
                    <a:pt x="297" y="159"/>
                  </a:lnTo>
                  <a:lnTo>
                    <a:pt x="298" y="154"/>
                  </a:lnTo>
                  <a:lnTo>
                    <a:pt x="298" y="149"/>
                  </a:lnTo>
                  <a:lnTo>
                    <a:pt x="298" y="143"/>
                  </a:lnTo>
                  <a:lnTo>
                    <a:pt x="297" y="138"/>
                  </a:lnTo>
                  <a:lnTo>
                    <a:pt x="297" y="133"/>
                  </a:lnTo>
                  <a:lnTo>
                    <a:pt x="296" y="128"/>
                  </a:lnTo>
                  <a:lnTo>
                    <a:pt x="295" y="123"/>
                  </a:lnTo>
                  <a:lnTo>
                    <a:pt x="295" y="118"/>
                  </a:lnTo>
                  <a:lnTo>
                    <a:pt x="293" y="113"/>
                  </a:lnTo>
                  <a:lnTo>
                    <a:pt x="292" y="109"/>
                  </a:lnTo>
                  <a:lnTo>
                    <a:pt x="291" y="104"/>
                  </a:lnTo>
                  <a:lnTo>
                    <a:pt x="289" y="99"/>
                  </a:lnTo>
                  <a:lnTo>
                    <a:pt x="287" y="94"/>
                  </a:lnTo>
                  <a:lnTo>
                    <a:pt x="285" y="90"/>
                  </a:lnTo>
                  <a:lnTo>
                    <a:pt x="283" y="85"/>
                  </a:lnTo>
                  <a:lnTo>
                    <a:pt x="281" y="80"/>
                  </a:lnTo>
                  <a:lnTo>
                    <a:pt x="279" y="76"/>
                  </a:lnTo>
                  <a:lnTo>
                    <a:pt x="276" y="72"/>
                  </a:lnTo>
                  <a:lnTo>
                    <a:pt x="273" y="67"/>
                  </a:lnTo>
                  <a:lnTo>
                    <a:pt x="270" y="63"/>
                  </a:lnTo>
                  <a:lnTo>
                    <a:pt x="268" y="59"/>
                  </a:lnTo>
                  <a:lnTo>
                    <a:pt x="264" y="55"/>
                  </a:lnTo>
                  <a:lnTo>
                    <a:pt x="261" y="51"/>
                  </a:lnTo>
                  <a:lnTo>
                    <a:pt x="258" y="47"/>
                  </a:lnTo>
                  <a:lnTo>
                    <a:pt x="254" y="44"/>
                  </a:lnTo>
                  <a:lnTo>
                    <a:pt x="251" y="40"/>
                  </a:lnTo>
                  <a:lnTo>
                    <a:pt x="247" y="37"/>
                  </a:lnTo>
                  <a:lnTo>
                    <a:pt x="243" y="34"/>
                  </a:lnTo>
                  <a:lnTo>
                    <a:pt x="239" y="31"/>
                  </a:lnTo>
                  <a:lnTo>
                    <a:pt x="235" y="28"/>
                  </a:lnTo>
                  <a:lnTo>
                    <a:pt x="231" y="25"/>
                  </a:lnTo>
                  <a:lnTo>
                    <a:pt x="227" y="22"/>
                  </a:lnTo>
                  <a:lnTo>
                    <a:pt x="222" y="19"/>
                  </a:lnTo>
                  <a:lnTo>
                    <a:pt x="218" y="17"/>
                  </a:lnTo>
                  <a:lnTo>
                    <a:pt x="213" y="15"/>
                  </a:lnTo>
                  <a:lnTo>
                    <a:pt x="209" y="13"/>
                  </a:lnTo>
                  <a:lnTo>
                    <a:pt x="204" y="11"/>
                  </a:lnTo>
                  <a:lnTo>
                    <a:pt x="199" y="9"/>
                  </a:lnTo>
                  <a:lnTo>
                    <a:pt x="194" y="7"/>
                  </a:lnTo>
                  <a:lnTo>
                    <a:pt x="190" y="6"/>
                  </a:lnTo>
                  <a:lnTo>
                    <a:pt x="185" y="4"/>
                  </a:lnTo>
                  <a:lnTo>
                    <a:pt x="183" y="10"/>
                  </a:lnTo>
                  <a:lnTo>
                    <a:pt x="182" y="15"/>
                  </a:lnTo>
                  <a:lnTo>
                    <a:pt x="181" y="20"/>
                  </a:lnTo>
                  <a:lnTo>
                    <a:pt x="180" y="25"/>
                  </a:lnTo>
                  <a:lnTo>
                    <a:pt x="178" y="30"/>
                  </a:lnTo>
                  <a:lnTo>
                    <a:pt x="177" y="35"/>
                  </a:lnTo>
                  <a:lnTo>
                    <a:pt x="176" y="41"/>
                  </a:lnTo>
                  <a:lnTo>
                    <a:pt x="174" y="46"/>
                  </a:lnTo>
                  <a:lnTo>
                    <a:pt x="173" y="51"/>
                  </a:lnTo>
                  <a:lnTo>
                    <a:pt x="172" y="56"/>
                  </a:lnTo>
                  <a:lnTo>
                    <a:pt x="171" y="61"/>
                  </a:lnTo>
                  <a:lnTo>
                    <a:pt x="169" y="66"/>
                  </a:lnTo>
                  <a:lnTo>
                    <a:pt x="168" y="72"/>
                  </a:lnTo>
                  <a:lnTo>
                    <a:pt x="167" y="77"/>
                  </a:lnTo>
                  <a:lnTo>
                    <a:pt x="172" y="78"/>
                  </a:lnTo>
                  <a:lnTo>
                    <a:pt x="176" y="80"/>
                  </a:lnTo>
                  <a:lnTo>
                    <a:pt x="181" y="82"/>
                  </a:lnTo>
                  <a:lnTo>
                    <a:pt x="185" y="84"/>
                  </a:lnTo>
                  <a:lnTo>
                    <a:pt x="190" y="87"/>
                  </a:lnTo>
                  <a:lnTo>
                    <a:pt x="194" y="90"/>
                  </a:lnTo>
                  <a:lnTo>
                    <a:pt x="198" y="93"/>
                  </a:lnTo>
                  <a:lnTo>
                    <a:pt x="201" y="96"/>
                  </a:lnTo>
                  <a:lnTo>
                    <a:pt x="205" y="100"/>
                  </a:lnTo>
                  <a:lnTo>
                    <a:pt x="208" y="104"/>
                  </a:lnTo>
                  <a:lnTo>
                    <a:pt x="211" y="108"/>
                  </a:lnTo>
                  <a:lnTo>
                    <a:pt x="214" y="112"/>
                  </a:lnTo>
                  <a:lnTo>
                    <a:pt x="216" y="117"/>
                  </a:lnTo>
                  <a:lnTo>
                    <a:pt x="218" y="122"/>
                  </a:lnTo>
                  <a:lnTo>
                    <a:pt x="220" y="126"/>
                  </a:lnTo>
                  <a:lnTo>
                    <a:pt x="221" y="131"/>
                  </a:lnTo>
                  <a:lnTo>
                    <a:pt x="222" y="136"/>
                  </a:lnTo>
                  <a:lnTo>
                    <a:pt x="223" y="141"/>
                  </a:lnTo>
                  <a:lnTo>
                    <a:pt x="223" y="146"/>
                  </a:lnTo>
                  <a:lnTo>
                    <a:pt x="223" y="151"/>
                  </a:lnTo>
                  <a:lnTo>
                    <a:pt x="223" y="156"/>
                  </a:lnTo>
                  <a:lnTo>
                    <a:pt x="222" y="161"/>
                  </a:lnTo>
                  <a:lnTo>
                    <a:pt x="221" y="166"/>
                  </a:lnTo>
                  <a:lnTo>
                    <a:pt x="220" y="171"/>
                  </a:lnTo>
                  <a:lnTo>
                    <a:pt x="218" y="176"/>
                  </a:lnTo>
                  <a:lnTo>
                    <a:pt x="216" y="181"/>
                  </a:lnTo>
                  <a:lnTo>
                    <a:pt x="214" y="185"/>
                  </a:lnTo>
                  <a:lnTo>
                    <a:pt x="211" y="189"/>
                  </a:lnTo>
                  <a:lnTo>
                    <a:pt x="208" y="194"/>
                  </a:lnTo>
                  <a:lnTo>
                    <a:pt x="205" y="198"/>
                  </a:lnTo>
                  <a:lnTo>
                    <a:pt x="202" y="201"/>
                  </a:lnTo>
                  <a:lnTo>
                    <a:pt x="198" y="205"/>
                  </a:lnTo>
                  <a:lnTo>
                    <a:pt x="194" y="208"/>
                  </a:lnTo>
                  <a:lnTo>
                    <a:pt x="190" y="211"/>
                  </a:lnTo>
                  <a:lnTo>
                    <a:pt x="186" y="214"/>
                  </a:lnTo>
                  <a:lnTo>
                    <a:pt x="181" y="216"/>
                  </a:lnTo>
                  <a:lnTo>
                    <a:pt x="177" y="218"/>
                  </a:lnTo>
                  <a:lnTo>
                    <a:pt x="172" y="220"/>
                  </a:lnTo>
                  <a:lnTo>
                    <a:pt x="167" y="221"/>
                  </a:lnTo>
                  <a:lnTo>
                    <a:pt x="162" y="222"/>
                  </a:lnTo>
                  <a:lnTo>
                    <a:pt x="157" y="223"/>
                  </a:lnTo>
                  <a:lnTo>
                    <a:pt x="152" y="223"/>
                  </a:lnTo>
                  <a:lnTo>
                    <a:pt x="147" y="223"/>
                  </a:lnTo>
                  <a:lnTo>
                    <a:pt x="142" y="223"/>
                  </a:lnTo>
                  <a:lnTo>
                    <a:pt x="137" y="223"/>
                  </a:lnTo>
                  <a:lnTo>
                    <a:pt x="132" y="222"/>
                  </a:lnTo>
                  <a:lnTo>
                    <a:pt x="127" y="220"/>
                  </a:lnTo>
                  <a:lnTo>
                    <a:pt x="123" y="219"/>
                  </a:lnTo>
                  <a:lnTo>
                    <a:pt x="118" y="217"/>
                  </a:lnTo>
                  <a:lnTo>
                    <a:pt x="113" y="215"/>
                  </a:lnTo>
                  <a:lnTo>
                    <a:pt x="109" y="212"/>
                  </a:lnTo>
                  <a:lnTo>
                    <a:pt x="105" y="209"/>
                  </a:lnTo>
                  <a:lnTo>
                    <a:pt x="101" y="206"/>
                  </a:lnTo>
                  <a:lnTo>
                    <a:pt x="97" y="203"/>
                  </a:lnTo>
                  <a:lnTo>
                    <a:pt x="94" y="199"/>
                  </a:lnTo>
                  <a:lnTo>
                    <a:pt x="90" y="195"/>
                  </a:lnTo>
                  <a:lnTo>
                    <a:pt x="87" y="191"/>
                  </a:lnTo>
                  <a:lnTo>
                    <a:pt x="85" y="187"/>
                  </a:lnTo>
                  <a:lnTo>
                    <a:pt x="82" y="182"/>
                  </a:lnTo>
                  <a:lnTo>
                    <a:pt x="80" y="178"/>
                  </a:lnTo>
                  <a:lnTo>
                    <a:pt x="78" y="173"/>
                  </a:lnTo>
                  <a:lnTo>
                    <a:pt x="77" y="168"/>
                  </a:lnTo>
                  <a:lnTo>
                    <a:pt x="76" y="163"/>
                  </a:lnTo>
                  <a:lnTo>
                    <a:pt x="75" y="158"/>
                  </a:lnTo>
                  <a:lnTo>
                    <a:pt x="74" y="153"/>
                  </a:lnTo>
                  <a:lnTo>
                    <a:pt x="74" y="148"/>
                  </a:lnTo>
                  <a:lnTo>
                    <a:pt x="74" y="143"/>
                  </a:lnTo>
                  <a:lnTo>
                    <a:pt x="75" y="138"/>
                  </a:lnTo>
                  <a:lnTo>
                    <a:pt x="76" y="133"/>
                  </a:lnTo>
                  <a:lnTo>
                    <a:pt x="77" y="128"/>
                  </a:lnTo>
                  <a:lnTo>
                    <a:pt x="79" y="123"/>
                  </a:lnTo>
                  <a:lnTo>
                    <a:pt x="81" y="119"/>
                  </a:lnTo>
                  <a:lnTo>
                    <a:pt x="83" y="114"/>
                  </a:lnTo>
                  <a:lnTo>
                    <a:pt x="85" y="110"/>
                  </a:lnTo>
                  <a:lnTo>
                    <a:pt x="88" y="106"/>
                  </a:lnTo>
                  <a:lnTo>
                    <a:pt x="91" y="102"/>
                  </a:lnTo>
                  <a:lnTo>
                    <a:pt x="95" y="98"/>
                  </a:lnTo>
                  <a:lnTo>
                    <a:pt x="98" y="94"/>
                  </a:lnTo>
                  <a:lnTo>
                    <a:pt x="102" y="91"/>
                  </a:lnTo>
                  <a:lnTo>
                    <a:pt x="106" y="88"/>
                  </a:lnTo>
                  <a:lnTo>
                    <a:pt x="110" y="85"/>
                  </a:lnTo>
                  <a:lnTo>
                    <a:pt x="115" y="83"/>
                  </a:lnTo>
                  <a:lnTo>
                    <a:pt x="119" y="81"/>
                  </a:lnTo>
                  <a:lnTo>
                    <a:pt x="124" y="79"/>
                  </a:lnTo>
                  <a:lnTo>
                    <a:pt x="129" y="77"/>
                  </a:lnTo>
                  <a:lnTo>
                    <a:pt x="134" y="76"/>
                  </a:lnTo>
                  <a:lnTo>
                    <a:pt x="139" y="75"/>
                  </a:lnTo>
                  <a:lnTo>
                    <a:pt x="144" y="75"/>
                  </a:lnTo>
                  <a:lnTo>
                    <a:pt x="149" y="75"/>
                  </a:lnTo>
                  <a:lnTo>
                    <a:pt x="149" y="7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id="{3B5D09C8-2499-40BA-8EA8-63E426F67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7" y="3163"/>
              <a:ext cx="20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96.11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009C919E-B3CC-4D08-86E1-2C204107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" y="2120"/>
              <a:ext cx="1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3.89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D7CEDC7B-D08E-4CF2-A63C-209A2648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" y="2655"/>
              <a:ext cx="96" cy="9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51C54720-73E2-441E-B54C-76D039E56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" y="2655"/>
              <a:ext cx="96" cy="92"/>
            </a:xfrm>
            <a:prstGeom prst="rect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192AB08E-4E8E-4C9B-B0C5-54C279D49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" y="2756"/>
              <a:ext cx="96" cy="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38FDA1CB-434E-4535-8BF6-FB375185E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" y="2756"/>
              <a:ext cx="96" cy="92"/>
            </a:xfrm>
            <a:prstGeom prst="rect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06237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799-162E-4786-9AEC-E19C4077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Ajuste</a:t>
            </a:r>
            <a:r>
              <a:rPr lang="en-US" dirty="0"/>
              <a:t> Machine Learning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AEF4-12D5-445D-8582-F625217C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1334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Para el cálculo del score crediticio se utilizó distintas metodologías de Machine </a:t>
            </a:r>
            <a:r>
              <a:rPr lang="es-419" dirty="0" err="1"/>
              <a:t>Learning</a:t>
            </a:r>
            <a:r>
              <a:rPr lang="es-419" dirty="0"/>
              <a:t> para comparar y obtener la que de un mejor pronóstico del comportamiento del cliente.</a:t>
            </a:r>
            <a:br>
              <a:rPr lang="es-419" dirty="0"/>
            </a:br>
            <a:r>
              <a:rPr lang="es-419" dirty="0"/>
              <a:t>La principal consideración es que no se cuenta con los días de mora que tenga el cliente, sino que sólo la clasificación de “malo/bueno” dispuesto en la variable correspondiente.</a:t>
            </a:r>
          </a:p>
          <a:p>
            <a:endParaRPr lang="es-419" dirty="0"/>
          </a:p>
          <a:p>
            <a:r>
              <a:rPr lang="es-419" dirty="0"/>
              <a:t>Los modelos que fueron considerados son los siguientes:</a:t>
            </a:r>
          </a:p>
          <a:p>
            <a:pPr lvl="1"/>
            <a:r>
              <a:rPr lang="es-419" dirty="0"/>
              <a:t>Regresión Logística: Modelo para clasificar entre dos categorías.</a:t>
            </a:r>
          </a:p>
          <a:p>
            <a:pPr lvl="1"/>
            <a:r>
              <a:rPr lang="es-419" dirty="0" err="1"/>
              <a:t>Random</a:t>
            </a:r>
            <a:r>
              <a:rPr lang="es-419" dirty="0"/>
              <a:t> Forest: Modelo de clasificación que promedia los resultados de varios árboles de decisión.</a:t>
            </a:r>
          </a:p>
          <a:p>
            <a:pPr lvl="1"/>
            <a:r>
              <a:rPr lang="es-419" dirty="0"/>
              <a:t>SVM: Modelo de clasificación que optimiza la separación entre grupos de clasificación.</a:t>
            </a:r>
          </a:p>
          <a:p>
            <a:pPr lvl="1"/>
            <a:r>
              <a:rPr lang="es-419" dirty="0" err="1"/>
              <a:t>AdaBoost</a:t>
            </a:r>
            <a:r>
              <a:rPr lang="es-419" dirty="0"/>
              <a:t>: Modelo de clasificación tipo “ensamblaje” que permite potenciar la clasificación.</a:t>
            </a:r>
          </a:p>
          <a:p>
            <a:pPr lvl="1"/>
            <a:endParaRPr lang="es-419" dirty="0"/>
          </a:p>
          <a:p>
            <a:pPr marL="201168" lvl="1" indent="0">
              <a:buNone/>
            </a:pPr>
            <a:r>
              <a:rPr lang="es-419" dirty="0"/>
              <a:t>Entre ellos se optará por el que tenga mejor predicción y adicionalmente cuente con un error </a:t>
            </a:r>
            <a:r>
              <a:rPr lang="es-419" i="1" dirty="0"/>
              <a:t>Falso Positivo </a:t>
            </a:r>
            <a:r>
              <a:rPr lang="es-419" dirty="0"/>
              <a:t>menor.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236060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BB85-529D-491E-8AB7-01926B3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de Modelos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D3772F-6110-44DE-B367-CC2060086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9784"/>
              </p:ext>
            </p:extLst>
          </p:nvPr>
        </p:nvGraphicFramePr>
        <p:xfrm>
          <a:off x="3453627" y="3496069"/>
          <a:ext cx="4533601" cy="178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2609">
                  <a:extLst>
                    <a:ext uri="{9D8B030D-6E8A-4147-A177-3AD203B41FA5}">
                      <a16:colId xmlns:a16="http://schemas.microsoft.com/office/drawing/2014/main" val="1834846401"/>
                    </a:ext>
                  </a:extLst>
                </a:gridCol>
                <a:gridCol w="1322024">
                  <a:extLst>
                    <a:ext uri="{9D8B030D-6E8A-4147-A177-3AD203B41FA5}">
                      <a16:colId xmlns:a16="http://schemas.microsoft.com/office/drawing/2014/main" val="1041246336"/>
                    </a:ext>
                  </a:extLst>
                </a:gridCol>
                <a:gridCol w="947451">
                  <a:extLst>
                    <a:ext uri="{9D8B030D-6E8A-4147-A177-3AD203B41FA5}">
                      <a16:colId xmlns:a16="http://schemas.microsoft.com/office/drawing/2014/main" val="2643961845"/>
                    </a:ext>
                  </a:extLst>
                </a:gridCol>
                <a:gridCol w="991517">
                  <a:extLst>
                    <a:ext uri="{9D8B030D-6E8A-4147-A177-3AD203B41FA5}">
                      <a16:colId xmlns:a16="http://schemas.microsoft.com/office/drawing/2014/main" val="3961432786"/>
                    </a:ext>
                  </a:extLst>
                </a:gridCol>
              </a:tblGrid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Modelo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Area</a:t>
                      </a:r>
                      <a:r>
                        <a:rPr lang="es-CL" sz="1400" u="none" strike="noStrike" dirty="0">
                          <a:effectLst/>
                        </a:rPr>
                        <a:t> bajo Curva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Tasa Falsos+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Tasa de Error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953019"/>
                  </a:ext>
                </a:extLst>
              </a:tr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Logit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76.79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18.52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25.93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98948"/>
                  </a:ext>
                </a:extLst>
              </a:tr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Logit</a:t>
                      </a:r>
                      <a:r>
                        <a:rPr lang="es-CL" sz="1400" u="none" strike="noStrike" dirty="0">
                          <a:effectLst/>
                        </a:rPr>
                        <a:t>-Step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77.13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17.78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25.19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2109"/>
                  </a:ext>
                </a:extLst>
              </a:tr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Logit-interaction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75.61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18.89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26.3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366823"/>
                  </a:ext>
                </a:extLst>
              </a:tr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Interaction</a:t>
                      </a:r>
                      <a:r>
                        <a:rPr lang="es-CL" sz="1400" u="none" strike="noStrike" dirty="0">
                          <a:effectLst/>
                        </a:rPr>
                        <a:t>-Step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76.07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17.78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25.56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1361512"/>
                  </a:ext>
                </a:extLst>
              </a:tr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RandomForest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18.89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24.44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6404"/>
                  </a:ext>
                </a:extLst>
              </a:tr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SVM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25.93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27.41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373926"/>
                  </a:ext>
                </a:extLst>
              </a:tr>
              <a:tr h="1897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AdaBoost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17.78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 dirty="0">
                          <a:effectLst/>
                        </a:rPr>
                        <a:t>25.19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363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412C80-6BEE-4F03-A029-7C6832869D70}"/>
              </a:ext>
            </a:extLst>
          </p:cNvPr>
          <p:cNvSpPr txBox="1"/>
          <p:nvPr/>
        </p:nvSpPr>
        <p:spPr>
          <a:xfrm>
            <a:off x="1180214" y="2200940"/>
            <a:ext cx="997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Al ajustar el modelo se validaron las predicciones con datos dejados fuera del análisis (30% de éstos). El método de selección entonces se basó en la precisión y la menor tasa de Falsos Positivos (clasificar como “malo” un cliente que no lo es).</a:t>
            </a:r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9948C-FBF6-46C0-8405-E3D09897FCA9}"/>
              </a:ext>
            </a:extLst>
          </p:cNvPr>
          <p:cNvSpPr txBox="1"/>
          <p:nvPr/>
        </p:nvSpPr>
        <p:spPr>
          <a:xfrm>
            <a:off x="1299564" y="5471113"/>
            <a:ext cx="997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Siguiendo lo anterior, el mejor modelo es el llamado </a:t>
            </a:r>
            <a:r>
              <a:rPr lang="es-419" dirty="0" err="1"/>
              <a:t>Logit</a:t>
            </a:r>
            <a:r>
              <a:rPr lang="es-419" dirty="0"/>
              <a:t>-Step, correspondiente al modelo de regresión logística después de utilizar el algoritmo de selección de variables </a:t>
            </a:r>
            <a:r>
              <a:rPr lang="es-419" dirty="0" err="1"/>
              <a:t>stepwise</a:t>
            </a:r>
            <a:r>
              <a:rPr lang="es-419" dirty="0"/>
              <a:t> para optimizar el ajuste.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409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82DE-1A07-468B-AE3C-1385A368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Score y Precio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2ED0-910B-4015-A2E7-4518ACED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Luego de determinar el modelo a ejecutar, se calculó el score crediticio para todos los clientes:</a:t>
            </a:r>
          </a:p>
          <a:p>
            <a:r>
              <a:rPr lang="es-419" dirty="0"/>
              <a:t> </a:t>
            </a:r>
            <a:endParaRPr lang="es-C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13FCB-3D66-40B1-9631-4D49892D9004}"/>
              </a:ext>
            </a:extLst>
          </p:cNvPr>
          <p:cNvGrpSpPr/>
          <p:nvPr/>
        </p:nvGrpSpPr>
        <p:grpSpPr>
          <a:xfrm>
            <a:off x="684169" y="2114820"/>
            <a:ext cx="4215249" cy="4172959"/>
            <a:chOff x="684169" y="2114820"/>
            <a:chExt cx="4215249" cy="4172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1E3543-8930-4BC7-9326-478E94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69" y="2114820"/>
              <a:ext cx="3648124" cy="41729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B49A23-2110-4C1E-B865-BB7C2E4AC213}"/>
                </a:ext>
              </a:extLst>
            </p:cNvPr>
            <p:cNvSpPr txBox="1"/>
            <p:nvPr/>
          </p:nvSpPr>
          <p:spPr>
            <a:xfrm>
              <a:off x="3481437" y="3873827"/>
              <a:ext cx="141798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Bueno</a:t>
              </a:r>
            </a:p>
            <a:p>
              <a:r>
                <a:rPr lang="en-US" sz="1200" dirty="0" err="1"/>
                <a:t>Falso</a:t>
              </a:r>
              <a:r>
                <a:rPr lang="en-US" sz="1200" dirty="0"/>
                <a:t> </a:t>
              </a:r>
              <a:r>
                <a:rPr lang="en-US" sz="1200" dirty="0" err="1"/>
                <a:t>Positivo</a:t>
              </a:r>
              <a:endParaRPr lang="en-US" sz="1200" dirty="0"/>
            </a:p>
            <a:p>
              <a:r>
                <a:rPr lang="en-US" sz="1200" dirty="0"/>
                <a:t>Malo</a:t>
              </a:r>
              <a:br>
                <a:rPr lang="en-US" sz="1200" dirty="0"/>
              </a:br>
              <a:r>
                <a:rPr lang="en-US" sz="1200" dirty="0" err="1"/>
                <a:t>Falso</a:t>
              </a:r>
              <a:r>
                <a:rPr lang="en-US" sz="1200" dirty="0"/>
                <a:t> </a:t>
              </a:r>
              <a:r>
                <a:rPr lang="en-US" sz="1200" dirty="0" err="1"/>
                <a:t>Negativo</a:t>
              </a:r>
              <a:endParaRPr lang="es-CL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FDD98D-1904-4069-BA33-AE560760CC7D}"/>
                </a:ext>
              </a:extLst>
            </p:cNvPr>
            <p:cNvSpPr txBox="1"/>
            <p:nvPr/>
          </p:nvSpPr>
          <p:spPr>
            <a:xfrm>
              <a:off x="3246342" y="3502986"/>
              <a:ext cx="14179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Clasificación</a:t>
              </a:r>
              <a:endParaRPr lang="es-CL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69753AC-E128-4A74-A307-E87C9974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84" y="2494630"/>
            <a:ext cx="3414949" cy="3906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022153-C3C6-4984-BD90-4896AB94D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47" y="2494630"/>
            <a:ext cx="3390447" cy="38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7BF6E-962E-4965-B8B1-E62B8E7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Conclusión</a:t>
            </a:r>
            <a:endParaRPr lang="es-CL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4A4CA7-2FBE-404B-9844-50C0BE158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73551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919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RetrospectVTI</vt:lpstr>
      <vt:lpstr>Desafío Técnico  Scoring de seguros</vt:lpstr>
      <vt:lpstr>Contenido</vt:lpstr>
      <vt:lpstr>Descripción del problema</vt:lpstr>
      <vt:lpstr>Datos</vt:lpstr>
      <vt:lpstr>Análisis Exploratorio</vt:lpstr>
      <vt:lpstr>Ajuste Machine Learning</vt:lpstr>
      <vt:lpstr>Resultados de Modelos</vt:lpstr>
      <vt:lpstr>Score y Precio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Técnico  Scoring de seguros</dc:title>
  <dc:creator>Tomas Fontecilla</dc:creator>
  <cp:lastModifiedBy>Tomas Fontecilla</cp:lastModifiedBy>
  <cp:revision>1</cp:revision>
  <dcterms:created xsi:type="dcterms:W3CDTF">2019-06-24T02:51:55Z</dcterms:created>
  <dcterms:modified xsi:type="dcterms:W3CDTF">2019-06-24T02:52:37Z</dcterms:modified>
</cp:coreProperties>
</file>