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86" r:id="rId2"/>
    <p:sldId id="277" r:id="rId3"/>
    <p:sldId id="256" r:id="rId4"/>
    <p:sldId id="278" r:id="rId5"/>
    <p:sldId id="279" r:id="rId6"/>
    <p:sldId id="280" r:id="rId7"/>
    <p:sldId id="281" r:id="rId8"/>
    <p:sldId id="282" r:id="rId9"/>
    <p:sldId id="283" r:id="rId10"/>
    <p:sldId id="257" r:id="rId11"/>
    <p:sldId id="285" r:id="rId12"/>
    <p:sldId id="287" r:id="rId13"/>
    <p:sldId id="284" r:id="rId14"/>
    <p:sldId id="288" r:id="rId15"/>
    <p:sldId id="289" r:id="rId16"/>
    <p:sldId id="264" r:id="rId17"/>
    <p:sldId id="291" r:id="rId18"/>
    <p:sldId id="290" r:id="rId19"/>
    <p:sldId id="292" r:id="rId20"/>
    <p:sldId id="272" r:id="rId21"/>
    <p:sldId id="293" r:id="rId22"/>
    <p:sldId id="267" r:id="rId23"/>
    <p:sldId id="268" r:id="rId24"/>
    <p:sldId id="269" r:id="rId25"/>
    <p:sldId id="301" r:id="rId26"/>
    <p:sldId id="294" r:id="rId27"/>
    <p:sldId id="270" r:id="rId28"/>
    <p:sldId id="295" r:id="rId29"/>
    <p:sldId id="303" r:id="rId30"/>
    <p:sldId id="304" r:id="rId31"/>
    <p:sldId id="296" r:id="rId32"/>
    <p:sldId id="297" r:id="rId33"/>
    <p:sldId id="298" r:id="rId34"/>
    <p:sldId id="299" r:id="rId35"/>
    <p:sldId id="300" r:id="rId36"/>
    <p:sldId id="302" r:id="rId37"/>
    <p:sldId id="271" r:id="rId38"/>
    <p:sldId id="306" r:id="rId39"/>
    <p:sldId id="305" r:id="rId40"/>
    <p:sldId id="307" r:id="rId41"/>
    <p:sldId id="308" r:id="rId42"/>
    <p:sldId id="30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97" autoAdjust="0"/>
  </p:normalViewPr>
  <p:slideViewPr>
    <p:cSldViewPr>
      <p:cViewPr varScale="1">
        <p:scale>
          <a:sx n="57" d="100"/>
          <a:sy n="57" d="100"/>
        </p:scale>
        <p:origin x="-5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33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6B62D-35DC-4254-A8EB-C9CAD8121ED4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14CD2-3A83-44A2-A2DE-FAF2D7113D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4585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14CD2-3A83-44A2-A2DE-FAF2D7113DDA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1682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936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194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702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403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414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632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89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695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176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319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002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919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0729"/>
            <a:ext cx="7772400" cy="2016223"/>
          </a:xfrm>
        </p:spPr>
        <p:txBody>
          <a:bodyPr/>
          <a:lstStyle/>
          <a:p>
            <a:r>
              <a:rPr lang="en-IE" dirty="0">
                <a:solidFill>
                  <a:schemeClr val="accent6">
                    <a:lumMod val="75000"/>
                  </a:schemeClr>
                </a:solidFill>
              </a:rPr>
              <a:t>Irish</a:t>
            </a: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 Enzymes</a:t>
            </a:r>
            <a:endParaRPr lang="en-I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3068960"/>
            <a:ext cx="6400800" cy="1752600"/>
          </a:xfrm>
        </p:spPr>
        <p:txBody>
          <a:bodyPr/>
          <a:lstStyle/>
          <a:p>
            <a:pPr indent="1435100" algn="l"/>
            <a:r>
              <a:rPr lang="en-IE" sz="2400" dirty="0" smtClean="0"/>
              <a:t>Thomas Dowling</a:t>
            </a:r>
          </a:p>
          <a:p>
            <a:pPr indent="1435100" algn="l"/>
            <a:r>
              <a:rPr lang="en-IE" sz="2400" dirty="0" smtClean="0"/>
              <a:t>(X11107049)</a:t>
            </a:r>
          </a:p>
          <a:p>
            <a:pPr indent="1435100" algn="l"/>
            <a:r>
              <a:rPr lang="en-IE" sz="2400" dirty="0" smtClean="0"/>
              <a:t>National College of Ireland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8528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98716"/>
            <a:ext cx="8229600" cy="1527447"/>
          </a:xfrm>
        </p:spPr>
        <p:txBody>
          <a:bodyPr>
            <a:normAutofit fontScale="92500" lnSpcReduction="10000"/>
          </a:bodyPr>
          <a:lstStyle/>
          <a:p>
            <a:endParaRPr lang="en-IE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E" sz="3000" dirty="0" smtClean="0">
                <a:solidFill>
                  <a:schemeClr val="accent6">
                    <a:lumMod val="50000"/>
                  </a:schemeClr>
                </a:solidFill>
              </a:rPr>
              <a:t>Clicking </a:t>
            </a:r>
            <a:r>
              <a:rPr lang="en-IE" sz="3000" dirty="0">
                <a:solidFill>
                  <a:schemeClr val="accent6">
                    <a:lumMod val="50000"/>
                  </a:schemeClr>
                </a:solidFill>
              </a:rPr>
              <a:t>on Select from a Search Result gives </a:t>
            </a:r>
          </a:p>
          <a:p>
            <a:pPr marL="0" indent="0">
              <a:buNone/>
            </a:pPr>
            <a:r>
              <a:rPr lang="en-IE" sz="3000" dirty="0" smtClean="0">
                <a:solidFill>
                  <a:schemeClr val="accent6">
                    <a:lumMod val="50000"/>
                  </a:schemeClr>
                </a:solidFill>
              </a:rPr>
              <a:t>     Details of the Orders Placed by that Customer</a:t>
            </a:r>
            <a:endParaRPr lang="en-IE" sz="3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 descr="C:\Users\md\Desktop\meslides\SearchTw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46" y="25410"/>
            <a:ext cx="6985912" cy="41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509120"/>
            <a:ext cx="8218488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400"/>
              </a:spcAft>
              <a:buFont typeface="Arial" pitchFamily="34" charset="0"/>
              <a:buNone/>
            </a:pPr>
            <a:r>
              <a:rPr lang="en-IE" dirty="0" smtClean="0">
                <a:solidFill>
                  <a:srgbClr val="00B0F0"/>
                </a:solidFill>
              </a:rPr>
              <a:t>‘Master-Detail’ Effect with Search</a:t>
            </a:r>
          </a:p>
        </p:txBody>
      </p:sp>
    </p:spTree>
    <p:extLst>
      <p:ext uri="{BB962C8B-B14F-4D97-AF65-F5344CB8AC3E}">
        <p14:creationId xmlns:p14="http://schemas.microsoft.com/office/powerpoint/2010/main" val="3560661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FF0000"/>
                </a:solidFill>
              </a:rPr>
              <a:t>Part Two 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 algn="ctr">
              <a:buNone/>
            </a:pPr>
            <a:r>
              <a:rPr lang="en-IE" sz="4000" dirty="0" smtClean="0">
                <a:solidFill>
                  <a:srgbClr val="00B0F0"/>
                </a:solidFill>
              </a:rPr>
              <a:t>Management of Customer Details</a:t>
            </a:r>
            <a:endParaRPr lang="en-IE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650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161704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IE" sz="4100" dirty="0" smtClean="0">
                <a:solidFill>
                  <a:srgbClr val="00B0F0"/>
                </a:solidFill>
              </a:rPr>
              <a:t>Customer Details</a:t>
            </a:r>
          </a:p>
          <a:p>
            <a:r>
              <a:rPr lang="en-IE" sz="4000" dirty="0" smtClean="0">
                <a:solidFill>
                  <a:schemeClr val="accent6">
                    <a:lumMod val="50000"/>
                  </a:schemeClr>
                </a:solidFill>
              </a:rPr>
              <a:t>May Create </a:t>
            </a:r>
            <a:r>
              <a:rPr lang="en-IE" sz="4000" dirty="0">
                <a:solidFill>
                  <a:schemeClr val="accent6">
                    <a:lumMod val="50000"/>
                  </a:schemeClr>
                </a:solidFill>
              </a:rPr>
              <a:t>New Customer</a:t>
            </a:r>
          </a:p>
          <a:p>
            <a:r>
              <a:rPr lang="en-IE" sz="4000" dirty="0">
                <a:solidFill>
                  <a:schemeClr val="accent6">
                    <a:lumMod val="50000"/>
                  </a:schemeClr>
                </a:solidFill>
              </a:rPr>
              <a:t>May Edit or Delete a </a:t>
            </a:r>
            <a:r>
              <a:rPr lang="en-IE" sz="4000" dirty="0" smtClean="0">
                <a:solidFill>
                  <a:schemeClr val="accent6">
                    <a:lumMod val="50000"/>
                  </a:schemeClr>
                </a:solidFill>
              </a:rPr>
              <a:t>Customer’s </a:t>
            </a:r>
            <a:r>
              <a:rPr lang="en-IE" sz="4000" dirty="0">
                <a:solidFill>
                  <a:schemeClr val="accent6">
                    <a:lumMod val="50000"/>
                  </a:schemeClr>
                </a:solidFill>
              </a:rPr>
              <a:t>Details </a:t>
            </a:r>
            <a:endParaRPr lang="en-IE" sz="4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E" sz="4000" dirty="0" smtClean="0">
                <a:solidFill>
                  <a:schemeClr val="accent6">
                    <a:lumMod val="50000"/>
                  </a:schemeClr>
                </a:solidFill>
              </a:rPr>
              <a:t>May Browse Customer Details </a:t>
            </a:r>
            <a:endParaRPr lang="en-IE" sz="4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sz="4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170" name="Picture 2" descr="C:\Users\md\Desktop\meslides\Goodies(2nd Attempt)\Customers_manage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0"/>
            <a:ext cx="5566032" cy="423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571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md\Desktop\meslides\Goodies(2nd Attempt)\customers_add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1925"/>
            <a:ext cx="7058026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161704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IE" sz="4100" dirty="0" smtClean="0">
                <a:solidFill>
                  <a:srgbClr val="00B0F0"/>
                </a:solidFill>
              </a:rPr>
              <a:t>Create a New Customer </a:t>
            </a:r>
          </a:p>
          <a:p>
            <a:r>
              <a:rPr lang="en-IE" sz="4000" dirty="0" smtClean="0">
                <a:solidFill>
                  <a:schemeClr val="accent6">
                    <a:lumMod val="50000"/>
                  </a:schemeClr>
                </a:solidFill>
              </a:rPr>
              <a:t>May Create </a:t>
            </a:r>
            <a:r>
              <a:rPr lang="en-IE" sz="4000" dirty="0">
                <a:solidFill>
                  <a:schemeClr val="accent6">
                    <a:lumMod val="50000"/>
                  </a:schemeClr>
                </a:solidFill>
              </a:rPr>
              <a:t>New Customer</a:t>
            </a:r>
          </a:p>
          <a:p>
            <a:r>
              <a:rPr lang="en-IE" sz="4000" dirty="0">
                <a:solidFill>
                  <a:schemeClr val="accent6">
                    <a:lumMod val="50000"/>
                  </a:schemeClr>
                </a:solidFill>
              </a:rPr>
              <a:t>May Edit or Delete a </a:t>
            </a:r>
            <a:r>
              <a:rPr lang="en-IE" sz="4000" dirty="0" smtClean="0">
                <a:solidFill>
                  <a:schemeClr val="accent6">
                    <a:lumMod val="50000"/>
                  </a:schemeClr>
                </a:solidFill>
              </a:rPr>
              <a:t>Customer’s </a:t>
            </a:r>
            <a:r>
              <a:rPr lang="en-IE" sz="4000" dirty="0">
                <a:solidFill>
                  <a:schemeClr val="accent6">
                    <a:lumMod val="50000"/>
                  </a:schemeClr>
                </a:solidFill>
              </a:rPr>
              <a:t>Details </a:t>
            </a:r>
            <a:endParaRPr lang="en-IE" sz="4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E" sz="4000" dirty="0" smtClean="0">
                <a:solidFill>
                  <a:schemeClr val="accent6">
                    <a:lumMod val="50000"/>
                  </a:schemeClr>
                </a:solidFill>
              </a:rPr>
              <a:t>May Browse Customer Details </a:t>
            </a:r>
            <a:endParaRPr lang="en-IE" sz="4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sz="45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282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md\Desktop\meslides\Goodies(2nd Attempt)\Customer_upd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6632"/>
            <a:ext cx="6800851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2800" dirty="0" smtClean="0">
                <a:solidFill>
                  <a:srgbClr val="00B0F0"/>
                </a:solidFill>
              </a:rPr>
              <a:t>Update a Customer’s Details</a:t>
            </a:r>
          </a:p>
          <a:p>
            <a:endParaRPr lang="en-IE" sz="45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702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d\Desktop\meslides\Goodies(2nd Attempt)\Customers_delete_are_you_s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1940"/>
            <a:ext cx="5600858" cy="395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367674"/>
            <a:ext cx="8229600" cy="1758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dirty="0" smtClean="0">
                <a:solidFill>
                  <a:srgbClr val="00B0F0"/>
                </a:solidFill>
              </a:rPr>
              <a:t>Confirm Before Delete </a:t>
            </a:r>
          </a:p>
          <a:p>
            <a:r>
              <a:rPr lang="en-IE" sz="3000" dirty="0" smtClean="0">
                <a:solidFill>
                  <a:schemeClr val="accent6">
                    <a:lumMod val="50000"/>
                  </a:schemeClr>
                </a:solidFill>
              </a:rPr>
              <a:t>This effect was achieved with the </a:t>
            </a:r>
            <a:r>
              <a:rPr lang="en-IE" sz="3000" dirty="0" err="1" smtClean="0">
                <a:solidFill>
                  <a:schemeClr val="accent6">
                    <a:lumMod val="50000"/>
                  </a:schemeClr>
                </a:solidFill>
              </a:rPr>
              <a:t>ConfirmButtonExtender</a:t>
            </a:r>
            <a:r>
              <a:rPr lang="en-IE" sz="3000" dirty="0" smtClean="0">
                <a:solidFill>
                  <a:schemeClr val="accent6">
                    <a:lumMod val="50000"/>
                  </a:schemeClr>
                </a:solidFill>
              </a:rPr>
              <a:t> (Ajax Toolbox)</a:t>
            </a:r>
            <a:endParaRPr lang="en-IE" sz="3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sz="4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sz="45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4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5593015"/>
            <a:ext cx="8229600" cy="12135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dirty="0">
                <a:solidFill>
                  <a:srgbClr val="00B0F0"/>
                </a:solidFill>
              </a:rPr>
              <a:t>A </a:t>
            </a:r>
            <a:r>
              <a:rPr lang="en-IE" dirty="0" err="1">
                <a:solidFill>
                  <a:srgbClr val="00B0F0"/>
                </a:solidFill>
              </a:rPr>
              <a:t>GridView</a:t>
            </a:r>
            <a:r>
              <a:rPr lang="en-IE" dirty="0">
                <a:solidFill>
                  <a:srgbClr val="00B0F0"/>
                </a:solidFill>
              </a:rPr>
              <a:t> of Customer Details </a:t>
            </a:r>
          </a:p>
        </p:txBody>
      </p:sp>
      <p:pic>
        <p:nvPicPr>
          <p:cNvPr id="8194" name="Picture 2" descr="C:\Users\md\Desktop\meslides\Full_customer_lis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5631"/>
            <a:ext cx="762952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249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md\Desktop\meslides\master_details_Upda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848"/>
            <a:ext cx="5472608" cy="447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941168"/>
            <a:ext cx="8363272" cy="1224136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IE" dirty="0" smtClean="0">
                <a:solidFill>
                  <a:srgbClr val="00B0F0"/>
                </a:solidFill>
              </a:rPr>
              <a:t>Master-Details with Customers</a:t>
            </a:r>
          </a:p>
          <a:p>
            <a:endParaRPr lang="en-IE" sz="4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sz="45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2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FF0000"/>
                </a:solidFill>
              </a:rPr>
              <a:t>Part Three 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 algn="ctr">
              <a:buNone/>
            </a:pPr>
            <a:r>
              <a:rPr lang="en-IE" sz="4000" dirty="0" smtClean="0">
                <a:solidFill>
                  <a:srgbClr val="00B0F0"/>
                </a:solidFill>
              </a:rPr>
              <a:t>Management of Stock </a:t>
            </a:r>
            <a:endParaRPr lang="en-IE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947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13175"/>
            <a:ext cx="8229600" cy="1112987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IE" dirty="0" smtClean="0">
                <a:solidFill>
                  <a:srgbClr val="00B0F0"/>
                </a:solidFill>
              </a:rPr>
              <a:t>Data Access Layer Connected to the Stock Table</a:t>
            </a:r>
            <a:endParaRPr lang="en-IE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12290" name="Picture 2" descr="C:\Users\md\Desktop\meslides\stock_D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1940"/>
            <a:ext cx="6124575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FF0000"/>
                </a:solidFill>
              </a:rPr>
              <a:t>Part One 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 algn="ctr">
              <a:buNone/>
            </a:pPr>
            <a:r>
              <a:rPr lang="en-IE" sz="4000" dirty="0" smtClean="0">
                <a:solidFill>
                  <a:srgbClr val="00B0F0"/>
                </a:solidFill>
              </a:rPr>
              <a:t>Searching  (with Ajax enabled) </a:t>
            </a:r>
            <a:endParaRPr lang="en-IE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452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d\Desktop\meslides\Valid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651"/>
            <a:ext cx="7021513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517232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200"/>
              </a:spcAft>
              <a:buFont typeface="Arial" pitchFamily="34" charset="0"/>
              <a:buNone/>
            </a:pPr>
            <a:r>
              <a:rPr lang="en-IE" dirty="0" smtClean="0">
                <a:solidFill>
                  <a:srgbClr val="00B0F0"/>
                </a:solidFill>
              </a:rPr>
              <a:t>Validation of Update Fields prior to Submission</a:t>
            </a:r>
          </a:p>
        </p:txBody>
      </p:sp>
    </p:spTree>
    <p:extLst>
      <p:ext uri="{BB962C8B-B14F-4D97-AF65-F5344CB8AC3E}">
        <p14:creationId xmlns:p14="http://schemas.microsoft.com/office/powerpoint/2010/main" val="1833497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md\Desktop\meslides\PopUpPromptDeleteSt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48680"/>
            <a:ext cx="56007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517232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200"/>
              </a:spcAft>
              <a:buFont typeface="Arial" pitchFamily="34" charset="0"/>
              <a:buNone/>
            </a:pPr>
            <a:r>
              <a:rPr lang="en-IE" dirty="0" smtClean="0">
                <a:solidFill>
                  <a:srgbClr val="00B0F0"/>
                </a:solidFill>
              </a:rPr>
              <a:t>Validation before Delete</a:t>
            </a:r>
          </a:p>
        </p:txBody>
      </p:sp>
    </p:spTree>
    <p:extLst>
      <p:ext uri="{BB962C8B-B14F-4D97-AF65-F5344CB8AC3E}">
        <p14:creationId xmlns:p14="http://schemas.microsoft.com/office/powerpoint/2010/main" val="4126194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19256" cy="13290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E" sz="28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E" sz="2800" dirty="0" smtClean="0">
                <a:solidFill>
                  <a:srgbClr val="00B0F0"/>
                </a:solidFill>
              </a:rPr>
              <a:t>Generate </a:t>
            </a:r>
            <a:r>
              <a:rPr lang="en-IE" sz="2800" dirty="0">
                <a:solidFill>
                  <a:srgbClr val="00B0F0"/>
                </a:solidFill>
              </a:rPr>
              <a:t>and View XML File detailing Current Stock </a:t>
            </a:r>
            <a:endParaRPr lang="en-IE" sz="28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E" sz="28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E" sz="2800" dirty="0" smtClean="0">
                <a:solidFill>
                  <a:schemeClr val="accent6">
                    <a:lumMod val="50000"/>
                  </a:schemeClr>
                </a:solidFill>
              </a:rPr>
              <a:t>Accounts/Stock/currentStock.xml)</a:t>
            </a:r>
            <a:endParaRPr lang="en-IE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E" sz="2800" dirty="0">
              <a:solidFill>
                <a:srgbClr val="00B0F0"/>
              </a:solidFill>
            </a:endParaRPr>
          </a:p>
        </p:txBody>
      </p:sp>
      <p:pic>
        <p:nvPicPr>
          <p:cNvPr id="4098" name="Picture 2" descr="C:\Users\md\Desktop\Visual Studio Project\Presentation\meslides\xml_NN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0648"/>
            <a:ext cx="719137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527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md\Desktop\meslides\xmLLL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52703"/>
            <a:ext cx="4896544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4942756"/>
            <a:ext cx="8219256" cy="11834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E" sz="28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E" sz="2800" dirty="0" smtClean="0">
                <a:solidFill>
                  <a:srgbClr val="00B0F0"/>
                </a:solidFill>
              </a:rPr>
              <a:t>An Example of a Typical XML File Output</a:t>
            </a:r>
            <a:endParaRPr lang="en-IE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233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797151"/>
            <a:ext cx="8219256" cy="15121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E" sz="28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E" sz="2800" dirty="0" smtClean="0">
                <a:solidFill>
                  <a:srgbClr val="00B0F0"/>
                </a:solidFill>
              </a:rPr>
              <a:t>The Formatted Current Stock XML file</a:t>
            </a:r>
          </a:p>
          <a:p>
            <a:r>
              <a:rPr lang="en-IE" sz="2800" dirty="0" smtClean="0">
                <a:solidFill>
                  <a:schemeClr val="accent6">
                    <a:lumMod val="50000"/>
                  </a:schemeClr>
                </a:solidFill>
              </a:rPr>
              <a:t>(Accounts/Stock/formattedXML.aspx)</a:t>
            </a:r>
            <a:endParaRPr lang="en-IE" sz="2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E" sz="28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E" sz="2800" dirty="0">
              <a:solidFill>
                <a:srgbClr val="00B0F0"/>
              </a:solidFill>
            </a:endParaRPr>
          </a:p>
        </p:txBody>
      </p:sp>
      <p:pic>
        <p:nvPicPr>
          <p:cNvPr id="3075" name="Picture 3" descr="C:\Users\md\Desktop\Visual Studio Project\Presentation\meslides\formatted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-3550"/>
            <a:ext cx="644842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631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5589240"/>
            <a:ext cx="8085584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>
                <a:solidFill>
                  <a:srgbClr val="00B0F0"/>
                </a:solidFill>
              </a:rPr>
              <a:t>The </a:t>
            </a:r>
            <a:r>
              <a:rPr lang="en-IE" i="1" dirty="0" smtClean="0">
                <a:solidFill>
                  <a:srgbClr val="00B0F0"/>
                </a:solidFill>
              </a:rPr>
              <a:t>CurrentStock.xml</a:t>
            </a:r>
            <a:r>
              <a:rPr lang="en-IE" dirty="0" smtClean="0">
                <a:solidFill>
                  <a:srgbClr val="00B0F0"/>
                </a:solidFill>
              </a:rPr>
              <a:t> file may be updated…</a:t>
            </a:r>
            <a:endParaRPr lang="en-IE" dirty="0">
              <a:solidFill>
                <a:srgbClr val="00B0F0"/>
              </a:solidFill>
            </a:endParaRPr>
          </a:p>
        </p:txBody>
      </p:sp>
      <p:pic>
        <p:nvPicPr>
          <p:cNvPr id="5122" name="Picture 2" descr="C:\Users\md\Desktop\Visual Studio Project\Presentation\meslides\updateStl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60648"/>
            <a:ext cx="4320480" cy="502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541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FF0000"/>
                </a:solidFill>
              </a:rPr>
              <a:t>Part Four 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 algn="ctr">
              <a:buNone/>
            </a:pPr>
            <a:r>
              <a:rPr lang="en-IE" sz="4000" dirty="0" smtClean="0">
                <a:solidFill>
                  <a:srgbClr val="00B0F0"/>
                </a:solidFill>
              </a:rPr>
              <a:t>Management of Suppliers</a:t>
            </a:r>
            <a:endParaRPr lang="en-IE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966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md\Desktop\meslides\Supplier_detai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731520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157192"/>
            <a:ext cx="8219256" cy="1296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E" sz="2800" dirty="0" smtClean="0">
              <a:solidFill>
                <a:srgbClr val="00B0F0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IE" sz="2800" dirty="0" smtClean="0">
                <a:solidFill>
                  <a:srgbClr val="00B0F0"/>
                </a:solidFill>
              </a:rPr>
              <a:t>Supplier Details as Visualized with an ADO.net Connection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IE" sz="2800" dirty="0" smtClean="0">
                <a:solidFill>
                  <a:srgbClr val="00B0F0"/>
                </a:solidFill>
              </a:rPr>
              <a:t> to the Suppliers Table</a:t>
            </a:r>
            <a:endParaRPr lang="en-IE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780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md\Desktop\meslides\supplies_d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5519"/>
            <a:ext cx="6172201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4869160"/>
            <a:ext cx="8291264" cy="1368152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IE" dirty="0" smtClean="0">
                <a:solidFill>
                  <a:srgbClr val="00B0F0"/>
                </a:solidFill>
              </a:rPr>
              <a:t>Data Access Layer Connected to the Suppliers Table</a:t>
            </a:r>
            <a:endParaRPr lang="en-IE" dirty="0">
              <a:solidFill>
                <a:srgbClr val="00B0F0"/>
              </a:solidFill>
            </a:endParaRPr>
          </a:p>
          <a:p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The functionality is similar to  that of the DAL </a:t>
            </a:r>
          </a:p>
          <a:p>
            <a:pPr marL="0" indent="0">
              <a:buNone/>
            </a:pPr>
            <a:r>
              <a:rPr lang="en-IE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     Layer connected to the Stock Table (Described Above) 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11286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3717032"/>
            <a:ext cx="8147248" cy="2409131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IE" dirty="0" smtClean="0">
                <a:solidFill>
                  <a:srgbClr val="00B0F0"/>
                </a:solidFill>
              </a:rPr>
              <a:t>Generate an XML File for a new Supplier</a:t>
            </a:r>
            <a:endParaRPr lang="en-IE" dirty="0">
              <a:solidFill>
                <a:srgbClr val="00B0F0"/>
              </a:solidFill>
            </a:endParaRPr>
          </a:p>
          <a:p>
            <a:r>
              <a:rPr lang="en-IE" dirty="0" err="1" smtClean="0">
                <a:solidFill>
                  <a:schemeClr val="accent6">
                    <a:lumMod val="50000"/>
                  </a:schemeClr>
                </a:solidFill>
              </a:rPr>
              <a:t>MasterPage</a:t>
            </a: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 did not work (for me) with this one</a:t>
            </a:r>
          </a:p>
          <a:p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(Stock/Suppliers/newSupplier.xml)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146" name="Picture 2" descr="C:\Users\md\Desktop\Visual Studio Project\Presentation\meslides\createNOMA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260648"/>
            <a:ext cx="58102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67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4296680"/>
            <a:ext cx="7416824" cy="2084648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IE" sz="2400" dirty="0" smtClean="0">
                <a:solidFill>
                  <a:srgbClr val="00B0F0"/>
                </a:solidFill>
              </a:rPr>
              <a:t>Searching of Customers Table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E" sz="2400" dirty="0" smtClean="0">
                <a:solidFill>
                  <a:schemeClr val="accent6">
                    <a:lumMod val="50000"/>
                  </a:schemeClr>
                </a:solidFill>
              </a:rPr>
              <a:t>May Search by Surname or </a:t>
            </a:r>
            <a:r>
              <a:rPr lang="en-IE" sz="2400" dirty="0" err="1" smtClean="0">
                <a:solidFill>
                  <a:schemeClr val="accent6">
                    <a:lumMod val="50000"/>
                  </a:schemeClr>
                </a:solidFill>
              </a:rPr>
              <a:t>Firstname</a:t>
            </a:r>
            <a:endParaRPr lang="en-IE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IE" sz="2400" dirty="0" smtClean="0">
                <a:solidFill>
                  <a:schemeClr val="accent6">
                    <a:lumMod val="50000"/>
                  </a:schemeClr>
                </a:solidFill>
              </a:rPr>
              <a:t>Auto-completion configured with both parameters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E" sz="2400" dirty="0" smtClean="0">
                <a:solidFill>
                  <a:schemeClr val="accent6">
                    <a:lumMod val="50000"/>
                  </a:schemeClr>
                </a:solidFill>
              </a:rPr>
              <a:t>Drop-Shadow and Rounded Corners done with extenders from the Ajax Control Toolkit</a:t>
            </a:r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1026" name="Picture 2" descr="C:\Users\md\Desktop\Search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331"/>
            <a:ext cx="7560840" cy="428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319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13176"/>
            <a:ext cx="8229600" cy="1440160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IE" dirty="0" smtClean="0">
                <a:solidFill>
                  <a:srgbClr val="00B0F0"/>
                </a:solidFill>
              </a:rPr>
              <a:t>The newSupplier.xml File may be Edited..</a:t>
            </a:r>
            <a:endParaRPr lang="en-IE" dirty="0">
              <a:solidFill>
                <a:srgbClr val="00B0F0"/>
              </a:solidFill>
            </a:endParaRPr>
          </a:p>
          <a:p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E" dirty="0">
                <a:solidFill>
                  <a:schemeClr val="accent6">
                    <a:lumMod val="50000"/>
                  </a:schemeClr>
                </a:solidFill>
              </a:rPr>
              <a:t>Stock/Suppliers/newSupplier.xml)</a:t>
            </a:r>
          </a:p>
          <a:p>
            <a:endParaRPr lang="en-IE" dirty="0"/>
          </a:p>
        </p:txBody>
      </p:sp>
      <p:pic>
        <p:nvPicPr>
          <p:cNvPr id="7170" name="Picture 2" descr="C:\Users\md\Desktop\Visual Studio Project\Presentation\meslides\editNewSuPPX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386"/>
            <a:ext cx="5184575" cy="462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726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FF0000"/>
                </a:solidFill>
              </a:rPr>
              <a:t>Part Five  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 algn="ctr">
              <a:buNone/>
            </a:pPr>
            <a:r>
              <a:rPr lang="en-IE" sz="4000" dirty="0" smtClean="0">
                <a:solidFill>
                  <a:srgbClr val="00B0F0"/>
                </a:solidFill>
              </a:rPr>
              <a:t>Login</a:t>
            </a:r>
            <a:endParaRPr lang="en-IE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483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49" y="5576739"/>
            <a:ext cx="8229600" cy="1272724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IE" dirty="0" smtClean="0">
                <a:solidFill>
                  <a:srgbClr val="00B0F0"/>
                </a:solidFill>
              </a:rPr>
              <a:t> Login Screen</a:t>
            </a:r>
            <a:endParaRPr lang="en-IE" dirty="0">
              <a:solidFill>
                <a:srgbClr val="00B0F0"/>
              </a:solidFill>
            </a:endParaRPr>
          </a:p>
          <a:p>
            <a:endParaRPr lang="en-IE" dirty="0"/>
          </a:p>
        </p:txBody>
      </p:sp>
      <p:pic>
        <p:nvPicPr>
          <p:cNvPr id="1026" name="Picture 2" descr="C:\Users\md\Desktop\Visual Studio Project\Presentation\meslides\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4663"/>
            <a:ext cx="6953250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547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5301209"/>
            <a:ext cx="8229600" cy="129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 smtClean="0">
                <a:solidFill>
                  <a:srgbClr val="00B0F0"/>
                </a:solidFill>
              </a:rPr>
              <a:t>Successful Login</a:t>
            </a:r>
            <a:endParaRPr lang="en-IE" dirty="0">
              <a:solidFill>
                <a:srgbClr val="00B0F0"/>
              </a:solidFill>
            </a:endParaRPr>
          </a:p>
          <a:p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Successful Login redirects to Home Page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dirty="0"/>
          </a:p>
        </p:txBody>
      </p:sp>
      <p:pic>
        <p:nvPicPr>
          <p:cNvPr id="2050" name="Picture 2" descr="C:\Users\md\Desktop\Visual Studio Project\Presentation\meslides\loginSuccessfull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5807"/>
            <a:ext cx="8838930" cy="438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638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rgbClr val="00B0F0"/>
                </a:solidFill>
              </a:rPr>
              <a:t>A Problem with Login 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>
                <a:solidFill>
                  <a:srgbClr val="FF0000"/>
                </a:solidFill>
              </a:rPr>
              <a:t>"The connection name '</a:t>
            </a:r>
            <a:r>
              <a:rPr lang="en-IE" dirty="0" err="1">
                <a:solidFill>
                  <a:srgbClr val="FF0000"/>
                </a:solidFill>
              </a:rPr>
              <a:t>ApplicationServices</a:t>
            </a:r>
            <a:r>
              <a:rPr lang="en-IE" dirty="0">
                <a:solidFill>
                  <a:srgbClr val="FF0000"/>
                </a:solidFill>
              </a:rPr>
              <a:t>' was not found in the applications configuration or the connection string is empty</a:t>
            </a:r>
            <a:r>
              <a:rPr lang="en-IE" dirty="0" smtClean="0">
                <a:solidFill>
                  <a:srgbClr val="FF0000"/>
                </a:solidFill>
              </a:rPr>
              <a:t>.“</a:t>
            </a:r>
          </a:p>
          <a:p>
            <a:endParaRPr lang="en-IE" dirty="0"/>
          </a:p>
          <a:p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The above problem was </a:t>
            </a:r>
            <a:r>
              <a:rPr lang="en-IE" dirty="0" smtClean="0">
                <a:solidFill>
                  <a:srgbClr val="FF0000"/>
                </a:solidFill>
              </a:rPr>
              <a:t>SOLVED</a:t>
            </a: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 (eventually)</a:t>
            </a:r>
          </a:p>
          <a:p>
            <a:pPr marL="0" indent="0">
              <a:buNone/>
            </a:pP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by appropriately modifying the </a:t>
            </a:r>
            <a:r>
              <a:rPr lang="en-IE" dirty="0" err="1" smtClean="0">
                <a:solidFill>
                  <a:schemeClr val="accent6">
                    <a:lumMod val="50000"/>
                  </a:schemeClr>
                </a:solidFill>
              </a:rPr>
              <a:t>web.config</a:t>
            </a: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 file with </a:t>
            </a:r>
            <a:r>
              <a:rPr lang="en-IE" dirty="0">
                <a:solidFill>
                  <a:schemeClr val="accent6">
                    <a:lumMod val="50000"/>
                  </a:schemeClr>
                </a:solidFill>
              </a:rPr>
              <a:t>the following code </a:t>
            </a:r>
            <a:endParaRPr lang="en-IE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See (from Stack Overflow): </a:t>
            </a:r>
            <a:r>
              <a:rPr lang="en-IE" dirty="0">
                <a:solidFill>
                  <a:schemeClr val="accent6">
                    <a:lumMod val="50000"/>
                  </a:schemeClr>
                </a:solidFill>
              </a:rPr>
              <a:t>http://</a:t>
            </a: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stackoverflow.com/questions/4645009/how-to-change-asp-net-configuration-tool-connection-string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68453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00B0F0"/>
                </a:solidFill>
              </a:rPr>
              <a:t>Stack </a:t>
            </a:r>
            <a:r>
              <a:rPr lang="en-IE" dirty="0" err="1" smtClean="0">
                <a:solidFill>
                  <a:srgbClr val="00B0F0"/>
                </a:solidFill>
              </a:rPr>
              <a:t>OverFlow</a:t>
            </a:r>
            <a:r>
              <a:rPr lang="en-IE" dirty="0" smtClean="0">
                <a:solidFill>
                  <a:srgbClr val="00B0F0"/>
                </a:solidFill>
              </a:rPr>
              <a:t> Code (</a:t>
            </a:r>
            <a:r>
              <a:rPr lang="en-IE" dirty="0" err="1" smtClean="0">
                <a:solidFill>
                  <a:srgbClr val="00B0F0"/>
                </a:solidFill>
              </a:rPr>
              <a:t>web.config</a:t>
            </a:r>
            <a:r>
              <a:rPr lang="en-IE" dirty="0" smtClean="0">
                <a:solidFill>
                  <a:srgbClr val="00B0F0"/>
                </a:solidFill>
              </a:rPr>
              <a:t>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600200"/>
            <a:ext cx="6984776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E" dirty="0"/>
              <a:t>&lt;membership&gt;</a:t>
            </a:r>
            <a:br>
              <a:rPr lang="en-IE" dirty="0"/>
            </a:br>
            <a:r>
              <a:rPr lang="en-IE" dirty="0"/>
              <a:t>&lt;providers&gt;</a:t>
            </a:r>
            <a:br>
              <a:rPr lang="en-IE" dirty="0"/>
            </a:br>
            <a:r>
              <a:rPr lang="en-IE" dirty="0"/>
              <a:t>&lt;clear/&gt;</a:t>
            </a:r>
            <a:br>
              <a:rPr lang="en-IE" dirty="0"/>
            </a:br>
            <a:r>
              <a:rPr lang="en-IE" dirty="0"/>
              <a:t>&lt;add name="</a:t>
            </a:r>
            <a:r>
              <a:rPr lang="en-IE" dirty="0" err="1"/>
              <a:t>AspNetSqlMembershipProvider</a:t>
            </a:r>
            <a:r>
              <a:rPr lang="en-IE" dirty="0"/>
              <a:t>" type="</a:t>
            </a:r>
            <a:r>
              <a:rPr lang="en-IE" dirty="0" err="1"/>
              <a:t>System.Web.Security.SqlMembershipProvider</a:t>
            </a:r>
            <a:r>
              <a:rPr lang="en-IE" dirty="0"/>
              <a:t>" </a:t>
            </a:r>
            <a:r>
              <a:rPr lang="en-IE" dirty="0" err="1"/>
              <a:t>connectionStringName</a:t>
            </a:r>
            <a:r>
              <a:rPr lang="en-IE" dirty="0"/>
              <a:t>="</a:t>
            </a:r>
            <a:r>
              <a:rPr lang="en-IE" dirty="0" err="1"/>
              <a:t>LocalSqlServer</a:t>
            </a:r>
            <a:r>
              <a:rPr lang="en-IE" dirty="0"/>
              <a:t>"</a:t>
            </a:r>
            <a:br>
              <a:rPr lang="en-IE" dirty="0"/>
            </a:br>
            <a:r>
              <a:rPr lang="en-IE" dirty="0" err="1"/>
              <a:t>enablePasswordRetrieval</a:t>
            </a:r>
            <a:r>
              <a:rPr lang="en-IE" dirty="0"/>
              <a:t>="false"</a:t>
            </a:r>
            <a:br>
              <a:rPr lang="en-IE" dirty="0"/>
            </a:br>
            <a:r>
              <a:rPr lang="en-IE" dirty="0" err="1"/>
              <a:t>enablePasswordReset</a:t>
            </a:r>
            <a:r>
              <a:rPr lang="en-IE" dirty="0"/>
              <a:t>="true"</a:t>
            </a:r>
            <a:br>
              <a:rPr lang="en-IE" dirty="0"/>
            </a:br>
            <a:r>
              <a:rPr lang="en-IE" dirty="0" err="1"/>
              <a:t>requiresQuestionAndAnswer</a:t>
            </a:r>
            <a:r>
              <a:rPr lang="en-IE" dirty="0"/>
              <a:t>="false"</a:t>
            </a:r>
            <a:br>
              <a:rPr lang="en-IE" dirty="0"/>
            </a:br>
            <a:r>
              <a:rPr lang="en-IE" dirty="0" err="1"/>
              <a:t>requiresUniqueEmail</a:t>
            </a:r>
            <a:r>
              <a:rPr lang="en-IE" dirty="0"/>
              <a:t>="false"</a:t>
            </a:r>
            <a:br>
              <a:rPr lang="en-IE" dirty="0"/>
            </a:br>
            <a:r>
              <a:rPr lang="en-IE" dirty="0" err="1"/>
              <a:t>maxInvalidPasswordAttempts</a:t>
            </a:r>
            <a:r>
              <a:rPr lang="en-IE" dirty="0"/>
              <a:t>="5"</a:t>
            </a:r>
            <a:br>
              <a:rPr lang="en-IE" dirty="0"/>
            </a:br>
            <a:r>
              <a:rPr lang="en-IE" dirty="0" err="1"/>
              <a:t>minRequiredPasswordLength</a:t>
            </a:r>
            <a:r>
              <a:rPr lang="en-IE" dirty="0"/>
              <a:t>="6"</a:t>
            </a:r>
            <a:br>
              <a:rPr lang="en-IE" dirty="0"/>
            </a:br>
            <a:r>
              <a:rPr lang="en-IE" dirty="0" err="1"/>
              <a:t>minRequiredNonalphanumericCharacters</a:t>
            </a:r>
            <a:r>
              <a:rPr lang="en-IE" dirty="0"/>
              <a:t>="0"</a:t>
            </a:r>
            <a:br>
              <a:rPr lang="en-IE" dirty="0"/>
            </a:br>
            <a:r>
              <a:rPr lang="en-IE" dirty="0" err="1"/>
              <a:t>passwordAttemptWindow</a:t>
            </a:r>
            <a:r>
              <a:rPr lang="en-IE" dirty="0"/>
              <a:t>="10"</a:t>
            </a:r>
            <a:br>
              <a:rPr lang="en-IE" dirty="0"/>
            </a:br>
            <a:r>
              <a:rPr lang="en-IE" dirty="0" err="1"/>
              <a:t>applicationName</a:t>
            </a:r>
            <a:r>
              <a:rPr lang="en-IE" dirty="0"/>
              <a:t>="/"/&gt;</a:t>
            </a:r>
            <a:br>
              <a:rPr lang="en-IE" dirty="0"/>
            </a:br>
            <a:r>
              <a:rPr lang="en-IE" dirty="0"/>
              <a:t>&lt;/providers&gt;</a:t>
            </a:r>
            <a:br>
              <a:rPr lang="en-IE" dirty="0"/>
            </a:br>
            <a:r>
              <a:rPr lang="en-IE" dirty="0"/>
              <a:t>&lt;/membership</a:t>
            </a:r>
            <a:r>
              <a:rPr lang="en-IE" dirty="0" smtClean="0"/>
              <a:t>&gt;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52169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FF0000"/>
                </a:solidFill>
              </a:rPr>
              <a:t>Part Six 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 algn="ctr">
              <a:buNone/>
            </a:pPr>
            <a:r>
              <a:rPr lang="en-IE" sz="4000" dirty="0" smtClean="0">
                <a:solidFill>
                  <a:srgbClr val="00B0F0"/>
                </a:solidFill>
              </a:rPr>
              <a:t>Custom Error Message</a:t>
            </a:r>
            <a:endParaRPr lang="en-IE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447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d\Desktop\meslides\Errrr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81271"/>
            <a:ext cx="291465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4869160"/>
            <a:ext cx="8291264" cy="1368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200"/>
              </a:spcAft>
              <a:buFont typeface="Arial" pitchFamily="34" charset="0"/>
              <a:buNone/>
            </a:pPr>
            <a:r>
              <a:rPr lang="en-IE" dirty="0" smtClean="0">
                <a:solidFill>
                  <a:srgbClr val="00B0F0"/>
                </a:solidFill>
              </a:rPr>
              <a:t>Custom Error Message</a:t>
            </a:r>
          </a:p>
          <a:p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When an error occurs the user is directed to a </a:t>
            </a:r>
          </a:p>
          <a:p>
            <a:pPr marL="0" indent="0">
              <a:buNone/>
            </a:pPr>
            <a:r>
              <a:rPr lang="en-IE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     custom  error page. </a:t>
            </a:r>
          </a:p>
          <a:p>
            <a:pPr marL="0" indent="0">
              <a:buFont typeface="Arial" pitchFamily="34" charset="0"/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76316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FF0000"/>
                </a:solidFill>
              </a:rPr>
              <a:t>Part Seven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5288" y="1628775"/>
            <a:ext cx="8229600" cy="4525963"/>
          </a:xfrm>
        </p:spPr>
        <p:txBody>
          <a:bodyPr>
            <a:normAutofit lnSpcReduction="10000"/>
          </a:bodyPr>
          <a:lstStyle/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 algn="ctr">
              <a:buNone/>
            </a:pPr>
            <a:r>
              <a:rPr lang="en-IE" sz="4000" dirty="0" smtClean="0">
                <a:solidFill>
                  <a:srgbClr val="00B0F0"/>
                </a:solidFill>
              </a:rPr>
              <a:t>Flow Diagrams</a:t>
            </a:r>
          </a:p>
          <a:p>
            <a:pPr marL="0" indent="0" algn="ctr">
              <a:buNone/>
            </a:pPr>
            <a:endParaRPr lang="en-IE" sz="4000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IE" sz="4000" dirty="0" smtClean="0">
                <a:solidFill>
                  <a:schemeClr val="accent6">
                    <a:lumMod val="50000"/>
                  </a:schemeClr>
                </a:solidFill>
              </a:rPr>
              <a:t>Each flow diagram describes the functionality on the drop-down menu items in </a:t>
            </a:r>
            <a:r>
              <a:rPr lang="en-IE" sz="4000" smtClean="0">
                <a:solidFill>
                  <a:schemeClr val="accent6">
                    <a:lumMod val="50000"/>
                  </a:schemeClr>
                </a:solidFill>
              </a:rPr>
              <a:t>the Website</a:t>
            </a:r>
            <a:endParaRPr lang="en-IE" sz="40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2212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17032"/>
          </a:xfrm>
        </p:spPr>
        <p:txBody>
          <a:bodyPr/>
          <a:lstStyle/>
          <a:p>
            <a:r>
              <a:rPr lang="en-IE" dirty="0"/>
              <a:t>  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556792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4127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buFont typeface="Arial" pitchFamily="34" charset="0"/>
              <a:buNone/>
            </a:pPr>
            <a:r>
              <a:rPr lang="en-IE" dirty="0" smtClean="0">
                <a:solidFill>
                  <a:srgbClr val="00B0F0"/>
                </a:solidFill>
              </a:rPr>
              <a:t> </a:t>
            </a:r>
            <a:br>
              <a:rPr lang="en-IE" dirty="0" smtClean="0">
                <a:solidFill>
                  <a:srgbClr val="00B0F0"/>
                </a:solidFill>
              </a:rPr>
            </a:br>
            <a:r>
              <a:rPr lang="en-IE" dirty="0">
                <a:solidFill>
                  <a:srgbClr val="00B0F0"/>
                </a:solidFill>
              </a:rPr>
              <a:t/>
            </a:r>
            <a:br>
              <a:rPr lang="en-IE" dirty="0">
                <a:solidFill>
                  <a:srgbClr val="00B0F0"/>
                </a:solidFill>
              </a:rPr>
            </a:br>
            <a:r>
              <a:rPr lang="en-IE" dirty="0" smtClean="0">
                <a:solidFill>
                  <a:srgbClr val="00B0F0"/>
                </a:solidFill>
              </a:rPr>
              <a:t>Search Functionality </a:t>
            </a:r>
          </a:p>
          <a:p>
            <a:pPr marL="0" indent="0">
              <a:spcBef>
                <a:spcPts val="1200"/>
              </a:spcBef>
              <a:buFont typeface="Arial" pitchFamily="34" charset="0"/>
              <a:buNone/>
            </a:pPr>
            <a:endParaRPr lang="en-IE" dirty="0" smtClean="0">
              <a:solidFill>
                <a:srgbClr val="00B0F0"/>
              </a:solidFill>
            </a:endParaRPr>
          </a:p>
          <a:p>
            <a:endParaRPr lang="en-IE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11560" y="5301209"/>
            <a:ext cx="8229600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Ajax (auto-completion) enabled in all cases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7843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329011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IE" dirty="0">
                <a:solidFill>
                  <a:srgbClr val="00B0F0"/>
                </a:solidFill>
              </a:rPr>
              <a:t>Searching of Customers </a:t>
            </a:r>
            <a:r>
              <a:rPr lang="en-IE" dirty="0" smtClean="0">
                <a:solidFill>
                  <a:srgbClr val="00B0F0"/>
                </a:solidFill>
              </a:rPr>
              <a:t>Table</a:t>
            </a:r>
          </a:p>
          <a:p>
            <a:r>
              <a:rPr lang="en-IE" sz="2400" dirty="0" smtClean="0">
                <a:solidFill>
                  <a:schemeClr val="accent6">
                    <a:lumMod val="50000"/>
                  </a:schemeClr>
                </a:solidFill>
              </a:rPr>
              <a:t>Ajax (</a:t>
            </a:r>
            <a:r>
              <a:rPr lang="en-IE" sz="2400" dirty="0" err="1" smtClean="0">
                <a:solidFill>
                  <a:schemeClr val="accent6">
                    <a:lumMod val="50000"/>
                  </a:schemeClr>
                </a:solidFill>
              </a:rPr>
              <a:t>autocompletion</a:t>
            </a:r>
            <a:r>
              <a:rPr lang="en-IE" sz="2400" dirty="0" smtClean="0">
                <a:solidFill>
                  <a:schemeClr val="accent6">
                    <a:lumMod val="50000"/>
                  </a:schemeClr>
                </a:solidFill>
              </a:rPr>
              <a:t>) with </a:t>
            </a:r>
            <a:r>
              <a:rPr lang="en-IE" sz="2400" dirty="0" err="1" smtClean="0">
                <a:solidFill>
                  <a:schemeClr val="accent6">
                    <a:lumMod val="50000"/>
                  </a:schemeClr>
                </a:solidFill>
              </a:rPr>
              <a:t>firstname</a:t>
            </a:r>
            <a:r>
              <a:rPr lang="en-IE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IE" sz="2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dirty="0"/>
          </a:p>
        </p:txBody>
      </p:sp>
      <p:pic>
        <p:nvPicPr>
          <p:cNvPr id="1026" name="Picture 2" descr="C:\Users\md\Desktop\meslides\Goodies(2nd Attempt)\search_customers_with_aj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0648"/>
            <a:ext cx="4896545" cy="40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109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678311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4127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buFont typeface="Arial" pitchFamily="34" charset="0"/>
              <a:buNone/>
            </a:pPr>
            <a:r>
              <a:rPr lang="en-IE" dirty="0" smtClean="0">
                <a:solidFill>
                  <a:srgbClr val="00B0F0"/>
                </a:solidFill>
              </a:rPr>
              <a:t> </a:t>
            </a:r>
            <a:br>
              <a:rPr lang="en-IE" dirty="0" smtClean="0">
                <a:solidFill>
                  <a:srgbClr val="00B0F0"/>
                </a:solidFill>
              </a:rPr>
            </a:br>
            <a:r>
              <a:rPr lang="en-IE" dirty="0">
                <a:solidFill>
                  <a:srgbClr val="00B0F0"/>
                </a:solidFill>
              </a:rPr>
              <a:t/>
            </a:r>
            <a:br>
              <a:rPr lang="en-IE" dirty="0">
                <a:solidFill>
                  <a:srgbClr val="00B0F0"/>
                </a:solidFill>
              </a:rPr>
            </a:br>
            <a:r>
              <a:rPr lang="en-IE" dirty="0" smtClean="0">
                <a:solidFill>
                  <a:srgbClr val="00B0F0"/>
                </a:solidFill>
              </a:rPr>
              <a:t>Customers Flowchart </a:t>
            </a:r>
          </a:p>
          <a:p>
            <a:pPr marL="0" indent="0">
              <a:spcBef>
                <a:spcPts val="1200"/>
              </a:spcBef>
              <a:buFont typeface="Arial" pitchFamily="34" charset="0"/>
              <a:buNone/>
            </a:pPr>
            <a:endParaRPr lang="en-IE" dirty="0" smtClean="0">
              <a:solidFill>
                <a:srgbClr val="00B0F0"/>
              </a:solidFill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045000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buFont typeface="Arial" pitchFamily="34" charset="0"/>
              <a:buNone/>
            </a:pPr>
            <a:r>
              <a:rPr lang="en-IE" dirty="0" smtClean="0">
                <a:solidFill>
                  <a:srgbClr val="00B0F0"/>
                </a:solidFill>
              </a:rPr>
              <a:t> </a:t>
            </a:r>
            <a:br>
              <a:rPr lang="en-IE" dirty="0" smtClean="0">
                <a:solidFill>
                  <a:srgbClr val="00B0F0"/>
                </a:solidFill>
              </a:rPr>
            </a:br>
            <a:r>
              <a:rPr lang="en-IE" dirty="0">
                <a:solidFill>
                  <a:srgbClr val="00B0F0"/>
                </a:solidFill>
              </a:rPr>
              <a:t/>
            </a:r>
            <a:br>
              <a:rPr lang="en-IE" dirty="0">
                <a:solidFill>
                  <a:srgbClr val="00B0F0"/>
                </a:solidFill>
              </a:rPr>
            </a:br>
            <a:r>
              <a:rPr lang="en-IE" dirty="0" smtClean="0">
                <a:solidFill>
                  <a:srgbClr val="00B0F0"/>
                </a:solidFill>
              </a:rPr>
              <a:t>Stock Flowchart </a:t>
            </a:r>
          </a:p>
          <a:p>
            <a:pPr marL="0" indent="0">
              <a:spcBef>
                <a:spcPts val="1200"/>
              </a:spcBef>
              <a:buFont typeface="Arial" pitchFamily="34" charset="0"/>
              <a:buNone/>
            </a:pPr>
            <a:endParaRPr lang="en-IE" dirty="0" smtClean="0">
              <a:solidFill>
                <a:srgbClr val="00B0F0"/>
              </a:solidFill>
            </a:endParaRPr>
          </a:p>
          <a:p>
            <a:endParaRPr lang="en-IE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22" y="1600200"/>
            <a:ext cx="791175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73470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buFont typeface="Arial" pitchFamily="34" charset="0"/>
              <a:buNone/>
            </a:pPr>
            <a:r>
              <a:rPr lang="en-IE" dirty="0" smtClean="0">
                <a:solidFill>
                  <a:srgbClr val="00B0F0"/>
                </a:solidFill>
              </a:rPr>
              <a:t> </a:t>
            </a:r>
            <a:br>
              <a:rPr lang="en-IE" dirty="0" smtClean="0">
                <a:solidFill>
                  <a:srgbClr val="00B0F0"/>
                </a:solidFill>
              </a:rPr>
            </a:br>
            <a:r>
              <a:rPr lang="en-IE" dirty="0">
                <a:solidFill>
                  <a:srgbClr val="00B0F0"/>
                </a:solidFill>
              </a:rPr>
              <a:t/>
            </a:r>
            <a:br>
              <a:rPr lang="en-IE" dirty="0">
                <a:solidFill>
                  <a:srgbClr val="00B0F0"/>
                </a:solidFill>
              </a:rPr>
            </a:br>
            <a:r>
              <a:rPr lang="en-IE" dirty="0" smtClean="0">
                <a:solidFill>
                  <a:srgbClr val="00B0F0"/>
                </a:solidFill>
              </a:rPr>
              <a:t>Suppliers Flowchart </a:t>
            </a:r>
          </a:p>
          <a:p>
            <a:pPr marL="0" indent="0">
              <a:spcBef>
                <a:spcPts val="1200"/>
              </a:spcBef>
              <a:buFont typeface="Arial" pitchFamily="34" charset="0"/>
              <a:buNone/>
            </a:pPr>
            <a:endParaRPr lang="en-IE" dirty="0" smtClean="0">
              <a:solidFill>
                <a:srgbClr val="00B0F0"/>
              </a:solidFill>
            </a:endParaRPr>
          </a:p>
          <a:p>
            <a:endParaRPr lang="en-IE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22" y="1600200"/>
            <a:ext cx="791175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07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89798"/>
            <a:ext cx="8229600" cy="1236365"/>
          </a:xfrm>
        </p:spPr>
        <p:txBody>
          <a:bodyPr>
            <a:normAutofit lnSpcReduction="10000"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IE" dirty="0">
                <a:solidFill>
                  <a:srgbClr val="00B0F0"/>
                </a:solidFill>
              </a:rPr>
              <a:t>Searching of Customers Table</a:t>
            </a:r>
          </a:p>
          <a:p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And with Surname…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0" name="Picture 2" descr="C:\Users\md\Desktop\meslides\search_customers_ajax_Surn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5724525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90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d\Desktop\meslides\Goodies(2nd Attempt)\Search_orders_with_aj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"/>
            <a:ext cx="5735723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861048"/>
            <a:ext cx="8229600" cy="226511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IE" dirty="0">
                <a:solidFill>
                  <a:srgbClr val="00B0F0"/>
                </a:solidFill>
              </a:rPr>
              <a:t>Searching of </a:t>
            </a:r>
            <a:r>
              <a:rPr lang="en-IE" dirty="0" smtClean="0">
                <a:solidFill>
                  <a:srgbClr val="00B0F0"/>
                </a:solidFill>
              </a:rPr>
              <a:t>Orders Table</a:t>
            </a:r>
            <a:endParaRPr lang="en-IE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E" dirty="0" err="1" smtClean="0">
                <a:solidFill>
                  <a:schemeClr val="accent6">
                    <a:lumMod val="50000"/>
                  </a:schemeClr>
                </a:solidFill>
              </a:rPr>
              <a:t>Autocompletion</a:t>
            </a: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 (Ajax) with either </a:t>
            </a:r>
          </a:p>
          <a:p>
            <a:pPr indent="382588"/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Customer-id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  <a:p>
            <a:pPr indent="382588"/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Item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148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57156"/>
            <a:ext cx="8229600" cy="186900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IE" dirty="0">
                <a:solidFill>
                  <a:srgbClr val="00B0F0"/>
                </a:solidFill>
              </a:rPr>
              <a:t>Searching of </a:t>
            </a:r>
            <a:r>
              <a:rPr lang="en-IE" dirty="0" smtClean="0">
                <a:solidFill>
                  <a:srgbClr val="00B0F0"/>
                </a:solidFill>
              </a:rPr>
              <a:t>Stock Table</a:t>
            </a:r>
            <a:endParaRPr lang="en-IE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E" dirty="0" err="1">
                <a:solidFill>
                  <a:schemeClr val="accent6">
                    <a:lumMod val="50000"/>
                  </a:schemeClr>
                </a:solidFill>
              </a:rPr>
              <a:t>Autocompletion</a:t>
            </a:r>
            <a:r>
              <a:rPr lang="en-IE" dirty="0">
                <a:solidFill>
                  <a:schemeClr val="accent6">
                    <a:lumMod val="50000"/>
                  </a:schemeClr>
                </a:solidFill>
              </a:rPr>
              <a:t> (Ajax) with either </a:t>
            </a:r>
          </a:p>
          <a:p>
            <a:pPr indent="382588"/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Stock-ID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  <a:p>
            <a:pPr indent="382588"/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Description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dirty="0"/>
          </a:p>
        </p:txBody>
      </p:sp>
      <p:pic>
        <p:nvPicPr>
          <p:cNvPr id="4098" name="Picture 2" descr="C:\Users\md\Desktop\meslides\Goodies(2nd Attempt)\search_stock_with_aj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0647"/>
            <a:ext cx="4824536" cy="399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899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d\Desktop\meslides\Goodies(2nd Attempt)\Search_suppliers_with_aj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2656"/>
            <a:ext cx="500062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371256"/>
            <a:ext cx="8229600" cy="1754907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IE" dirty="0">
                <a:solidFill>
                  <a:srgbClr val="00B0F0"/>
                </a:solidFill>
              </a:rPr>
              <a:t>Searching of </a:t>
            </a:r>
            <a:r>
              <a:rPr lang="en-IE" dirty="0" smtClean="0">
                <a:solidFill>
                  <a:srgbClr val="00B0F0"/>
                </a:solidFill>
              </a:rPr>
              <a:t>Suppliers Table</a:t>
            </a:r>
            <a:endParaRPr lang="en-IE" dirty="0">
              <a:solidFill>
                <a:srgbClr val="00B0F0"/>
              </a:solidFill>
            </a:endParaRPr>
          </a:p>
          <a:p>
            <a:r>
              <a:rPr lang="en-IE" sz="2800" dirty="0" err="1">
                <a:solidFill>
                  <a:schemeClr val="accent6">
                    <a:lumMod val="50000"/>
                  </a:schemeClr>
                </a:solidFill>
              </a:rPr>
              <a:t>Autocompletion</a:t>
            </a:r>
            <a:r>
              <a:rPr lang="en-IE" sz="2800" dirty="0">
                <a:solidFill>
                  <a:schemeClr val="accent6">
                    <a:lumMod val="50000"/>
                  </a:schemeClr>
                </a:solidFill>
              </a:rPr>
              <a:t> (Ajax) with </a:t>
            </a:r>
            <a:r>
              <a:rPr lang="en-IE" sz="2800" dirty="0" smtClean="0">
                <a:solidFill>
                  <a:schemeClr val="accent6">
                    <a:lumMod val="50000"/>
                  </a:schemeClr>
                </a:solidFill>
              </a:rPr>
              <a:t>Suppliers Name</a:t>
            </a:r>
            <a:endParaRPr lang="en-IE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5614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d\Desktop\meslides\typical_search_custom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8450"/>
            <a:ext cx="77724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509119"/>
            <a:ext cx="8218488" cy="1617043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IE" dirty="0" smtClean="0">
                <a:solidFill>
                  <a:srgbClr val="00B0F0"/>
                </a:solidFill>
              </a:rPr>
              <a:t>Results of a Typical Customers Search</a:t>
            </a:r>
            <a:endParaRPr lang="en-IE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8330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462</Words>
  <Application>Microsoft Office PowerPoint</Application>
  <PresentationFormat>On-screen Show (4:3)</PresentationFormat>
  <Paragraphs>116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Irish Enzymes</vt:lpstr>
      <vt:lpstr>Part One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Two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Three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Four </vt:lpstr>
      <vt:lpstr>PowerPoint Presentation</vt:lpstr>
      <vt:lpstr>PowerPoint Presentation</vt:lpstr>
      <vt:lpstr>PowerPoint Presentation</vt:lpstr>
      <vt:lpstr>PowerPoint Presentation</vt:lpstr>
      <vt:lpstr>Part Five  </vt:lpstr>
      <vt:lpstr>PowerPoint Presentation</vt:lpstr>
      <vt:lpstr>PowerPoint Presentation</vt:lpstr>
      <vt:lpstr>A Problem with Login …</vt:lpstr>
      <vt:lpstr>Stack OverFlow Code (web.config)</vt:lpstr>
      <vt:lpstr>Part Six </vt:lpstr>
      <vt:lpstr>PowerPoint Presentation</vt:lpstr>
      <vt:lpstr>Part Seven</vt:lpstr>
      <vt:lpstr>   Search Functionality   </vt:lpstr>
      <vt:lpstr>   Customers Flowchart   </vt:lpstr>
      <vt:lpstr>   Stock Flowchart   </vt:lpstr>
      <vt:lpstr>   Suppliers Flowchart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Dowling</dc:creator>
  <cp:lastModifiedBy>Thomas Dowling</cp:lastModifiedBy>
  <cp:revision>43</cp:revision>
  <dcterms:created xsi:type="dcterms:W3CDTF">2013-04-27T05:29:38Z</dcterms:created>
  <dcterms:modified xsi:type="dcterms:W3CDTF">2013-04-29T14:50:25Z</dcterms:modified>
</cp:coreProperties>
</file>