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5" r:id="rId6"/>
    <p:sldId id="272" r:id="rId8"/>
    <p:sldId id="259" r:id="rId9"/>
    <p:sldId id="260" r:id="rId10"/>
    <p:sldId id="273" r:id="rId11"/>
    <p:sldId id="264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selection-sort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https://www.runoob.com/w3cnote/selection-sort.html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从小到大排序和从大到小排序的区别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选择排序和计数</a:t>
            </a:r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桶的范围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如果需要对数据范围在 </a:t>
            </a:r>
            <a:r>
              <a:rPr lang="en-US" altLang="zh-CN" dirty="0"/>
              <a:t>0~1000 </a:t>
            </a:r>
            <a:r>
              <a:rPr lang="zh-CN" altLang="en-US" dirty="0"/>
              <a:t>之间的整数进行排序，我们需要 </a:t>
            </a:r>
            <a:r>
              <a:rPr lang="en-US" altLang="zh-CN" dirty="0"/>
              <a:t>1001 </a:t>
            </a:r>
            <a:r>
              <a:rPr lang="zh-CN" altLang="en-US" dirty="0"/>
              <a:t>个桶，来表示 </a:t>
            </a:r>
            <a:r>
              <a:rPr lang="en-US" altLang="zh-CN" dirty="0"/>
              <a:t>0~1000</a:t>
            </a:r>
            <a:r>
              <a:rPr lang="zh-CN" altLang="en-US" dirty="0"/>
              <a:t>之间每一个数出现的次数，这一点一定要注意。</a:t>
            </a:r>
            <a:endParaRPr lang="en-US" altLang="zh-CN" dirty="0"/>
          </a:p>
          <a:p>
            <a:r>
              <a:rPr lang="zh-CN" altLang="en-US" dirty="0"/>
              <a:t>每一个桶的作用其实就是“标记”每个数出现的次数，因此建议作为桶的数组的名字是 </a:t>
            </a:r>
            <a:r>
              <a:rPr lang="en-US" altLang="zh-CN" dirty="0"/>
              <a:t>book</a:t>
            </a:r>
            <a:r>
              <a:rPr lang="zh-CN" altLang="en-US" dirty="0"/>
              <a:t>（</a:t>
            </a:r>
            <a:r>
              <a:rPr lang="en-US" altLang="zh-CN" dirty="0"/>
              <a:t>book </a:t>
            </a:r>
            <a:r>
              <a:rPr lang="zh-CN" altLang="en-US" dirty="0"/>
              <a:t>有记录、标记的意思）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给定小写英文字符串，计算每个字母出现的次数？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给定字符串</a:t>
            </a:r>
            <a:r>
              <a:rPr lang="en-US" altLang="zh-CN" dirty="0"/>
              <a:t>(</a:t>
            </a:r>
            <a:r>
              <a:rPr lang="zh-CN" altLang="en-US" dirty="0"/>
              <a:t>字符串的字符可以是大写小写字母，数字，下划线等可见字符</a:t>
            </a:r>
            <a:r>
              <a:rPr lang="en-US" altLang="zh-CN" dirty="0"/>
              <a:t>)</a:t>
            </a:r>
            <a:r>
              <a:rPr lang="zh-CN" altLang="en-US" dirty="0"/>
              <a:t>，输出每个字符出现的次数。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桶排序时间复杂度计算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设桶的个数为</a:t>
            </a:r>
            <a:r>
              <a:rPr lang="en-US" altLang="zh-CN" dirty="0"/>
              <a:t>m</a:t>
            </a:r>
            <a:r>
              <a:rPr lang="zh-CN" altLang="en-US" dirty="0"/>
              <a:t>，待排序的数据为</a:t>
            </a:r>
            <a:r>
              <a:rPr lang="en-US" altLang="zh-CN" dirty="0"/>
              <a:t>n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桶的初始化需要循环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r>
              <a:rPr lang="en-US" altLang="zh-CN" dirty="0"/>
              <a:t>n</a:t>
            </a:r>
            <a:r>
              <a:rPr lang="zh-CN" altLang="en-US" dirty="0"/>
              <a:t>个数据录入桶共需要循环</a:t>
            </a:r>
            <a:r>
              <a:rPr lang="en-US" altLang="zh-CN" dirty="0"/>
              <a:t>n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输出桶的时候，需要遍历每个桶，而且总共有</a:t>
            </a:r>
            <a:r>
              <a:rPr lang="en-US" altLang="zh-CN" dirty="0"/>
              <a:t>n</a:t>
            </a:r>
            <a:r>
              <a:rPr lang="zh-CN" altLang="en-US" dirty="0"/>
              <a:t>个元素会被输出，所以输出桶花费</a:t>
            </a:r>
            <a:r>
              <a:rPr lang="en-US" altLang="zh-CN" dirty="0" err="1"/>
              <a:t>m+n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时间复杂度用大写</a:t>
            </a:r>
            <a:r>
              <a:rPr lang="en-US" altLang="zh-CN" dirty="0"/>
              <a:t>O</a:t>
            </a:r>
            <a:r>
              <a:rPr lang="zh-CN" altLang="en-US" dirty="0"/>
              <a:t>表示，本算法的时间复杂度就是 </a:t>
            </a:r>
            <a:r>
              <a:rPr lang="en-US" altLang="zh-CN" dirty="0"/>
              <a:t>O(</a:t>
            </a:r>
            <a:r>
              <a:rPr lang="en-US" altLang="zh-CN" dirty="0" err="1"/>
              <a:t>m+n+m+n</a:t>
            </a:r>
            <a:r>
              <a:rPr lang="en-US" altLang="zh-CN" dirty="0"/>
              <a:t>) </a:t>
            </a:r>
            <a:r>
              <a:rPr lang="zh-CN" altLang="en-US" dirty="0"/>
              <a:t>也就是 </a:t>
            </a:r>
            <a:r>
              <a:rPr lang="en-US" altLang="zh-CN" dirty="0"/>
              <a:t>O(2(</a:t>
            </a:r>
            <a:r>
              <a:rPr lang="en-US" altLang="zh-CN" dirty="0" err="1"/>
              <a:t>m+n</a:t>
            </a:r>
            <a:r>
              <a:rPr lang="en-US" altLang="zh-CN" dirty="0"/>
              <a:t>))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讨论时间复杂度时一般省略常数，就保留未知数。并且一般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用大写</a:t>
            </a:r>
            <a:r>
              <a:rPr lang="en-US" altLang="zh-CN" dirty="0"/>
              <a:t>M,N</a:t>
            </a:r>
            <a:r>
              <a:rPr lang="zh-CN" altLang="en-US" dirty="0"/>
              <a:t>表示，所以时间复杂度是</a:t>
            </a:r>
            <a:endParaRPr lang="en-US" altLang="zh-CN" dirty="0"/>
          </a:p>
          <a:p>
            <a:r>
              <a:rPr lang="en-US" altLang="zh-CN" dirty="0"/>
              <a:t>O(M+N)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生活中，处处都有排序的存在。</a:t>
            </a:r>
            <a:endParaRPr lang="en-US" altLang="zh-CN" dirty="0"/>
          </a:p>
          <a:p>
            <a:pPr lvl="1"/>
            <a:r>
              <a:rPr lang="zh-CN" altLang="en-US" dirty="0"/>
              <a:t>站队时按身高排序，</a:t>
            </a:r>
            <a:endParaRPr lang="en-US" altLang="zh-CN" dirty="0"/>
          </a:p>
          <a:p>
            <a:pPr lvl="1"/>
            <a:r>
              <a:rPr lang="zh-CN" altLang="en-US" dirty="0"/>
              <a:t>考试时名次按照分数排序，</a:t>
            </a:r>
            <a:endParaRPr lang="en-US" altLang="zh-CN" dirty="0"/>
          </a:p>
          <a:p>
            <a:pPr lvl="1"/>
            <a:r>
              <a:rPr lang="zh-CN" altLang="en-US" dirty="0"/>
              <a:t>网上购物按照价格排序，</a:t>
            </a:r>
            <a:endParaRPr lang="en-US" altLang="zh-CN" dirty="0"/>
          </a:p>
          <a:p>
            <a:pPr lvl="1"/>
            <a:r>
              <a:rPr lang="zh-CN" altLang="en-US" dirty="0"/>
              <a:t>电子邮件中邮件按照时间排序，，，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01295" lvl="1" indent="0">
              <a:buNone/>
            </a:pPr>
            <a:r>
              <a:rPr lang="zh-CN" altLang="en-US" dirty="0"/>
              <a:t>排序无处不在。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试想如何排序几个数字？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 </a:t>
            </a:r>
            <a:r>
              <a:rPr lang="zh-CN" altLang="en-US" dirty="0"/>
              <a:t>个同学分别考了 </a:t>
            </a:r>
            <a:r>
              <a:rPr lang="en-US" altLang="zh-CN" dirty="0"/>
              <a:t>5</a:t>
            </a:r>
            <a:r>
              <a:rPr lang="zh-CN" altLang="en-US" dirty="0"/>
              <a:t>分、</a:t>
            </a:r>
            <a:r>
              <a:rPr lang="en-US" altLang="zh-CN" dirty="0"/>
              <a:t>3 </a:t>
            </a:r>
            <a:r>
              <a:rPr lang="zh-CN" altLang="en-US" dirty="0"/>
              <a:t>分、</a:t>
            </a:r>
            <a:r>
              <a:rPr lang="en-US" altLang="zh-CN" dirty="0"/>
              <a:t>5 </a:t>
            </a:r>
            <a:r>
              <a:rPr lang="zh-CN" altLang="en-US" dirty="0"/>
              <a:t>分、</a:t>
            </a:r>
            <a:r>
              <a:rPr lang="en-US" altLang="zh-CN" dirty="0"/>
              <a:t>2 </a:t>
            </a:r>
            <a:r>
              <a:rPr lang="zh-CN" altLang="en-US" dirty="0"/>
              <a:t>分和 </a:t>
            </a:r>
            <a:r>
              <a:rPr lang="en-US" altLang="zh-CN" dirty="0"/>
              <a:t>8 </a:t>
            </a:r>
            <a:r>
              <a:rPr lang="zh-CN" altLang="en-US" dirty="0"/>
              <a:t>分。</a:t>
            </a:r>
            <a:r>
              <a:rPr lang="en-US" altLang="zh-CN" dirty="0"/>
              <a:t>(</a:t>
            </a:r>
            <a:r>
              <a:rPr lang="zh-CN" altLang="en-US" dirty="0"/>
              <a:t>满分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接下来将分数进行从大到小排序，</a:t>
            </a:r>
            <a:endParaRPr lang="zh-CN" altLang="en-US" dirty="0"/>
          </a:p>
          <a:p>
            <a:r>
              <a:rPr lang="zh-CN" altLang="en-US" dirty="0"/>
              <a:t>排序后是 </a:t>
            </a:r>
            <a:r>
              <a:rPr lang="en-US" altLang="zh-CN" dirty="0"/>
              <a:t>8 5 5 3 2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如何排序直观并且很快？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大家心目中的排序方法？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如何在计算机中排序？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估计大家最多的想法就是挑出一个最大的。放在一边，再从剩下的再挑最大的，再放到一边。</a:t>
            </a:r>
            <a:endParaRPr lang="en-US" altLang="zh-CN" dirty="0"/>
          </a:p>
          <a:p>
            <a:r>
              <a:rPr lang="zh-CN" altLang="en-US" dirty="0"/>
              <a:t>将这种思想用计算机描述出来，就是选择排序。</a:t>
            </a:r>
            <a:endParaRPr lang="en-US" altLang="zh-CN" dirty="0"/>
          </a:p>
          <a:p>
            <a:r>
              <a:rPr lang="zh-CN" altLang="en-US" dirty="0"/>
              <a:t>直观，但效率不高，每次都要遍历一遍才能选出最小的。时间复杂度</a:t>
            </a:r>
            <a:r>
              <a:rPr lang="en-US" altLang="zh-CN" dirty="0"/>
              <a:t>O(N^</a:t>
            </a:r>
            <a:r>
              <a:rPr lang="en-US" altLang="zh-CN"/>
              <a:t>2)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7280" y="3726785"/>
            <a:ext cx="7724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选择排序代码实现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874520"/>
            <a:ext cx="723455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记录每种分数出现次数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申请一个大小为 </a:t>
            </a:r>
            <a:r>
              <a:rPr lang="en-US" altLang="zh-CN" dirty="0"/>
              <a:t>11 </a:t>
            </a:r>
            <a:r>
              <a:rPr lang="zh-CN" altLang="en-US" dirty="0"/>
              <a:t>的数组 </a:t>
            </a:r>
            <a:r>
              <a:rPr lang="en-US" altLang="zh-CN" dirty="0"/>
              <a:t>int a[11]</a:t>
            </a:r>
            <a:r>
              <a:rPr lang="zh-CN" altLang="en-US" dirty="0"/>
              <a:t>，编号从</a:t>
            </a:r>
            <a:r>
              <a:rPr lang="en-US" altLang="zh-CN" dirty="0"/>
              <a:t>a[0]</a:t>
            </a:r>
            <a:r>
              <a:rPr lang="zh-CN" altLang="en-US" dirty="0"/>
              <a:t>到</a:t>
            </a:r>
            <a:r>
              <a:rPr lang="en-US" altLang="zh-CN" dirty="0"/>
              <a:t>a[10].</a:t>
            </a:r>
            <a:endParaRPr lang="en-US" altLang="zh-CN" dirty="0"/>
          </a:p>
          <a:p>
            <a:r>
              <a:rPr lang="zh-CN" altLang="en-US" dirty="0"/>
              <a:t>刚开始的时候，我们将 </a:t>
            </a:r>
            <a:r>
              <a:rPr lang="en-US" altLang="zh-CN" dirty="0"/>
              <a:t>a[0]~a[10]</a:t>
            </a:r>
            <a:r>
              <a:rPr lang="zh-CN" altLang="en-US" dirty="0"/>
              <a:t>都初始化为 </a:t>
            </a:r>
            <a:r>
              <a:rPr lang="en-US" altLang="zh-CN" dirty="0"/>
              <a:t>0</a:t>
            </a:r>
            <a:r>
              <a:rPr lang="zh-CN" altLang="en-US" dirty="0"/>
              <a:t>，表示这些分数还都没有人得过。例如 </a:t>
            </a:r>
            <a:r>
              <a:rPr lang="en-US" altLang="zh-CN" dirty="0"/>
              <a:t>a[0]</a:t>
            </a:r>
            <a:r>
              <a:rPr lang="zh-CN" altLang="en-US" dirty="0"/>
              <a:t>等于 </a:t>
            </a:r>
            <a:r>
              <a:rPr lang="en-US" altLang="zh-CN" dirty="0"/>
              <a:t>0 </a:t>
            </a:r>
            <a:r>
              <a:rPr lang="zh-CN" altLang="en-US" dirty="0"/>
              <a:t>就表示目前还没有人得过 </a:t>
            </a:r>
            <a:r>
              <a:rPr lang="en-US" altLang="zh-CN" dirty="0"/>
              <a:t>0 </a:t>
            </a:r>
            <a:r>
              <a:rPr lang="zh-CN" altLang="en-US" dirty="0"/>
              <a:t>分，同理 </a:t>
            </a:r>
            <a:r>
              <a:rPr lang="en-US" altLang="zh-CN" dirty="0"/>
              <a:t>a[1]</a:t>
            </a:r>
            <a:r>
              <a:rPr lang="zh-CN" altLang="en-US" dirty="0"/>
              <a:t>等于 </a:t>
            </a:r>
            <a:r>
              <a:rPr lang="en-US" altLang="zh-CN" dirty="0"/>
              <a:t>0 </a:t>
            </a:r>
            <a:r>
              <a:rPr lang="zh-CN" altLang="en-US" dirty="0"/>
              <a:t>就表示目前还没有人得过 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r>
              <a:rPr lang="en-US" altLang="zh-CN" dirty="0"/>
              <a:t>……a[10]</a:t>
            </a:r>
            <a:r>
              <a:rPr lang="zh-CN" altLang="en-US" dirty="0"/>
              <a:t>等于 </a:t>
            </a:r>
            <a:r>
              <a:rPr lang="en-US" altLang="zh-CN" dirty="0"/>
              <a:t>0 </a:t>
            </a:r>
            <a:r>
              <a:rPr lang="zh-CN" altLang="en-US" dirty="0"/>
              <a:t>就表示目前还没有人得过 </a:t>
            </a:r>
            <a:r>
              <a:rPr lang="en-US" altLang="zh-CN" dirty="0"/>
              <a:t>10 </a:t>
            </a:r>
            <a:r>
              <a:rPr lang="zh-CN" altLang="en-US" dirty="0"/>
              <a:t>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51" y="3590167"/>
            <a:ext cx="6374729" cy="1873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这种排序方法我们暂且叫它“桶排序”。因为其实真正的桶排序要比这个复杂一些，以</a:t>
            </a:r>
            <a:endParaRPr lang="zh-CN" altLang="en-US" dirty="0"/>
          </a:p>
          <a:p>
            <a:r>
              <a:rPr lang="zh-CN" altLang="en-US" dirty="0"/>
              <a:t>后再详细讨论，目前此算法已经能够满足我们的需求了。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3134004"/>
            <a:ext cx="7962155" cy="2371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计数排序过程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untingS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1845945"/>
            <a:ext cx="7722870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桶排序是典型的空间换</a:t>
            </a:r>
            <a:r>
              <a:rPr lang="zh-CN" altLang="en-US"/>
              <a:t>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类比有一箱杂乱的大大小小面值的人民币，如果让我们将其按面值大小 从小到大排序，我们会潜意识考虑到桶排序的思想。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将钱币挑出，</a:t>
            </a:r>
            <a:r>
              <a:rPr lang="en-US" altLang="zh-CN" dirty="0"/>
              <a:t>100</a:t>
            </a:r>
            <a:r>
              <a:rPr lang="zh-CN" altLang="en-US" dirty="0"/>
              <a:t>的放在一起，</a:t>
            </a:r>
            <a:r>
              <a:rPr lang="en-US" altLang="zh-CN" dirty="0"/>
              <a:t>50</a:t>
            </a:r>
            <a:r>
              <a:rPr lang="zh-CN" altLang="en-US" dirty="0"/>
              <a:t>的放在一起，</a:t>
            </a:r>
            <a:r>
              <a:rPr lang="en-US" altLang="zh-CN" dirty="0"/>
              <a:t>20</a:t>
            </a:r>
            <a:r>
              <a:rPr lang="zh-CN" altLang="en-US" dirty="0"/>
              <a:t>的放在一起</a:t>
            </a:r>
            <a:r>
              <a:rPr lang="en-US" altLang="zh-CN" dirty="0"/>
              <a:t>,….1</a:t>
            </a:r>
            <a:r>
              <a:rPr lang="zh-CN" altLang="en-US" dirty="0"/>
              <a:t>元的放在一起。最后从</a:t>
            </a:r>
            <a:r>
              <a:rPr lang="en-US" altLang="zh-CN" dirty="0"/>
              <a:t>1</a:t>
            </a:r>
            <a:r>
              <a:rPr lang="zh-CN" altLang="en-US" dirty="0"/>
              <a:t>元开始，将所有钱币合为一起就排好序了。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1102</Words>
  <Application>WPS 演示</Application>
  <PresentationFormat>宽屏</PresentationFormat>
  <Paragraphs>75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选择排序和计数排序</vt:lpstr>
      <vt:lpstr>排序</vt:lpstr>
      <vt:lpstr>试想如何排序几个数字？</vt:lpstr>
      <vt:lpstr>选择排序过程</vt:lpstr>
      <vt:lpstr>选择排序代码实现</vt:lpstr>
      <vt:lpstr>记录每种分数出现次数</vt:lpstr>
      <vt:lpstr>桶排序(计数排序)</vt:lpstr>
      <vt:lpstr>计数排序过程</vt:lpstr>
      <vt:lpstr>特点</vt:lpstr>
      <vt:lpstr>桶的范围</vt:lpstr>
      <vt:lpstr>字符出现次数</vt:lpstr>
      <vt:lpstr>桶排序时间复杂度计算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136</cp:revision>
  <dcterms:created xsi:type="dcterms:W3CDTF">2020-08-31T14:18:00Z</dcterms:created>
  <dcterms:modified xsi:type="dcterms:W3CDTF">2020-12-07T12:29:21Z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