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2.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3.xml" ContentType="application/vnd.openxmlformats-officedocument.presentationml.tags+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4.xml" ContentType="application/vnd.openxmlformats-officedocument.presentationml.tags+xml"/>
  <Override PartName="/ppt/notesSlides/notesSlide19.xml" ContentType="application/vnd.openxmlformats-officedocument.presentationml.notesSlide+xml"/>
  <Override PartName="/ppt/tags/tag5.xml" ContentType="application/vnd.openxmlformats-officedocument.presentationml.tags+xml"/>
  <Override PartName="/ppt/notesSlides/notesSlide20.xml" ContentType="application/vnd.openxmlformats-officedocument.presentationml.notesSlide+xml"/>
  <Override PartName="/ppt/tags/tag6.xml" ContentType="application/vnd.openxmlformats-officedocument.presentationml.tags+xml"/>
  <Override PartName="/ppt/notesSlides/notesSlide21.xml" ContentType="application/vnd.openxmlformats-officedocument.presentationml.notesSlide+xml"/>
  <Override PartName="/ppt/tags/tag7.xml" ContentType="application/vnd.openxmlformats-officedocument.presentationml.tags+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10.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tags/tag11.xml" ContentType="application/vnd.openxmlformats-officedocument.presentationml.tags+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tags/tag12.xml" ContentType="application/vnd.openxmlformats-officedocument.presentationml.tags+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13.xml" ContentType="application/vnd.openxmlformats-officedocument.presentationml.tags+xml"/>
  <Override PartName="/ppt/notesSlides/notesSlide65.xml" ContentType="application/vnd.openxmlformats-officedocument.presentationml.notesSlide+xml"/>
  <Override PartName="/ppt/tags/tag14.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15.xml" ContentType="application/vnd.openxmlformats-officedocument.presentationml.tags+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4"/>
  </p:notesMasterIdLst>
  <p:sldIdLst>
    <p:sldId id="256" r:id="rId2"/>
    <p:sldId id="1115" r:id="rId3"/>
    <p:sldId id="928" r:id="rId4"/>
    <p:sldId id="929" r:id="rId5"/>
    <p:sldId id="875" r:id="rId6"/>
    <p:sldId id="816" r:id="rId7"/>
    <p:sldId id="948" r:id="rId8"/>
    <p:sldId id="1035" r:id="rId9"/>
    <p:sldId id="1116" r:id="rId10"/>
    <p:sldId id="1117" r:id="rId11"/>
    <p:sldId id="1118" r:id="rId12"/>
    <p:sldId id="1119" r:id="rId13"/>
    <p:sldId id="1048" r:id="rId14"/>
    <p:sldId id="1054" r:id="rId15"/>
    <p:sldId id="1020" r:id="rId16"/>
    <p:sldId id="1021" r:id="rId17"/>
    <p:sldId id="1022" r:id="rId18"/>
    <p:sldId id="1042" r:id="rId19"/>
    <p:sldId id="989" r:id="rId20"/>
    <p:sldId id="990" r:id="rId21"/>
    <p:sldId id="991" r:id="rId22"/>
    <p:sldId id="992" r:id="rId23"/>
    <p:sldId id="993" r:id="rId24"/>
    <p:sldId id="1071" r:id="rId25"/>
    <p:sldId id="1072" r:id="rId26"/>
    <p:sldId id="1073" r:id="rId27"/>
    <p:sldId id="1074" r:id="rId28"/>
    <p:sldId id="1075" r:id="rId29"/>
    <p:sldId id="1076" r:id="rId30"/>
    <p:sldId id="1077" r:id="rId31"/>
    <p:sldId id="996" r:id="rId32"/>
    <p:sldId id="1000" r:id="rId33"/>
    <p:sldId id="1061" r:id="rId34"/>
    <p:sldId id="1088" r:id="rId35"/>
    <p:sldId id="1089" r:id="rId36"/>
    <p:sldId id="1090" r:id="rId37"/>
    <p:sldId id="1091" r:id="rId38"/>
    <p:sldId id="1092" r:id="rId39"/>
    <p:sldId id="1127" r:id="rId40"/>
    <p:sldId id="1128" r:id="rId41"/>
    <p:sldId id="1129" r:id="rId42"/>
    <p:sldId id="1130" r:id="rId43"/>
    <p:sldId id="1131" r:id="rId44"/>
    <p:sldId id="1132" r:id="rId45"/>
    <p:sldId id="1062" r:id="rId46"/>
    <p:sldId id="1133" r:id="rId47"/>
    <p:sldId id="1063" r:id="rId48"/>
    <p:sldId id="1134" r:id="rId49"/>
    <p:sldId id="1004" r:id="rId50"/>
    <p:sldId id="1078" r:id="rId51"/>
    <p:sldId id="1079" r:id="rId52"/>
    <p:sldId id="1136" r:id="rId53"/>
    <p:sldId id="1137" r:id="rId54"/>
    <p:sldId id="1138" r:id="rId55"/>
    <p:sldId id="1139" r:id="rId56"/>
    <p:sldId id="1140" r:id="rId57"/>
    <p:sldId id="1141" r:id="rId58"/>
    <p:sldId id="1142" r:id="rId59"/>
    <p:sldId id="1143" r:id="rId60"/>
    <p:sldId id="1144" r:id="rId61"/>
    <p:sldId id="1145" r:id="rId62"/>
    <p:sldId id="1009" r:id="rId63"/>
    <p:sldId id="1120" r:id="rId64"/>
    <p:sldId id="1121" r:id="rId65"/>
    <p:sldId id="1123" r:id="rId66"/>
    <p:sldId id="1125" r:id="rId67"/>
    <p:sldId id="1126" r:id="rId68"/>
    <p:sldId id="1043" r:id="rId69"/>
    <p:sldId id="1109" r:id="rId70"/>
    <p:sldId id="1010" r:id="rId71"/>
    <p:sldId id="1013" r:id="rId72"/>
    <p:sldId id="1011" r:id="rId73"/>
  </p:sldIdLst>
  <p:sldSz cx="9144000" cy="6858000" type="screen4x3"/>
  <p:notesSz cx="6858000" cy="9144000"/>
  <p:custDataLst>
    <p:tags r:id="rId7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006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391" autoAdjust="0"/>
  </p:normalViewPr>
  <p:slideViewPr>
    <p:cSldViewPr>
      <p:cViewPr varScale="1">
        <p:scale>
          <a:sx n="67" d="100"/>
          <a:sy n="67" d="100"/>
        </p:scale>
        <p:origin x="-960" y="-10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6ABAE4-DFF8-4AA2-A763-0BD96F79CD62}" type="datetimeFigureOut">
              <a:rPr lang="zh-CN" altLang="en-US" smtClean="0"/>
              <a:pPr/>
              <a:t>2017/3/28</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1049880-5997-49F2-8F31-2944F76044EA}" type="slidenum">
              <a:rPr lang="zh-CN" altLang="en-US" smtClean="0"/>
              <a:pPr/>
              <a:t>‹#›</a:t>
            </a:fld>
            <a:endParaRPr lang="zh-CN" altLang="en-US"/>
          </a:p>
        </p:txBody>
      </p:sp>
    </p:spTree>
    <p:extLst>
      <p:ext uri="{BB962C8B-B14F-4D97-AF65-F5344CB8AC3E}">
        <p14:creationId xmlns:p14="http://schemas.microsoft.com/office/powerpoint/2010/main" val="31222041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10</a:t>
            </a:fld>
            <a:endParaRPr lang="zh-CN" altLang="en-US"/>
          </a:p>
        </p:txBody>
      </p:sp>
    </p:spTree>
    <p:extLst>
      <p:ext uri="{BB962C8B-B14F-4D97-AF65-F5344CB8AC3E}">
        <p14:creationId xmlns:p14="http://schemas.microsoft.com/office/powerpoint/2010/main" val="3140286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11</a:t>
            </a:fld>
            <a:endParaRPr lang="zh-CN" altLang="en-US"/>
          </a:p>
        </p:txBody>
      </p:sp>
    </p:spTree>
    <p:extLst>
      <p:ext uri="{BB962C8B-B14F-4D97-AF65-F5344CB8AC3E}">
        <p14:creationId xmlns:p14="http://schemas.microsoft.com/office/powerpoint/2010/main" val="4052940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12</a:t>
            </a:fld>
            <a:endParaRPr lang="zh-CN" altLang="en-US"/>
          </a:p>
        </p:txBody>
      </p:sp>
    </p:spTree>
    <p:extLst>
      <p:ext uri="{BB962C8B-B14F-4D97-AF65-F5344CB8AC3E}">
        <p14:creationId xmlns:p14="http://schemas.microsoft.com/office/powerpoint/2010/main" val="3544026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E3CE01FF-3969-4ABF-AA9A-6BCC20724AB3}" type="slidenum">
              <a:rPr lang="he-IL"/>
              <a:pPr/>
              <a:t>13</a:t>
            </a:fld>
            <a:endParaRPr lang="en-US" altLang="zh-CN"/>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altLang="zh-CN" dirty="0" smtClean="0"/>
              <a:t>So, modern CPU contains</a:t>
            </a:r>
            <a:r>
              <a:rPr lang="en-US" altLang="zh-CN" baseline="0" dirty="0" smtClean="0"/>
              <a:t> 4 components – ALU, CU, Register Set, MMU</a:t>
            </a:r>
            <a:endParaRPr lang="he-IL" dirty="0"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12FF327-8A08-4329-8D76-41D197E867BB}" type="slidenum">
              <a:rPr lang="he-IL"/>
              <a:pPr/>
              <a:t>16</a:t>
            </a:fld>
            <a:endParaRPr lang="en-US" altLang="zh-CN"/>
          </a:p>
        </p:txBody>
      </p:sp>
      <p:sp>
        <p:nvSpPr>
          <p:cNvPr id="785410" name="Rectangle 2"/>
          <p:cNvSpPr>
            <a:spLocks noGrp="1" noRot="1" noChangeAspect="1" noChangeArrowheads="1" noTextEdit="1"/>
          </p:cNvSpPr>
          <p:nvPr>
            <p:ph type="sldImg"/>
          </p:nvPr>
        </p:nvSpPr>
        <p:spPr>
          <a:xfrm>
            <a:off x="1144588" y="687388"/>
            <a:ext cx="4572000" cy="3429000"/>
          </a:xfrm>
          <a:ln w="12700" cap="flat">
            <a:solidFill>
              <a:schemeClr val="tx1"/>
            </a:solidFill>
          </a:ln>
        </p:spPr>
      </p:sp>
      <p:sp>
        <p:nvSpPr>
          <p:cNvPr id="785411" name="Rectangle 3"/>
          <p:cNvSpPr>
            <a:spLocks noGrp="1" noChangeArrowheads="1"/>
          </p:cNvSpPr>
          <p:nvPr>
            <p:ph type="body" idx="1"/>
          </p:nvPr>
        </p:nvSpPr>
        <p:spPr>
          <a:xfrm>
            <a:off x="913651" y="4344242"/>
            <a:ext cx="5029093" cy="4114288"/>
          </a:xfrm>
          <a:ln/>
        </p:spPr>
        <p:txBody>
          <a:bodyPr wrap="square" lIns="91999" tIns="45192" rIns="91999" bIns="45192" anchor="t"/>
          <a:lstStyle/>
          <a:p>
            <a:pPr>
              <a:spcBef>
                <a:spcPct val="0"/>
              </a:spcBef>
            </a:pPr>
            <a:endParaRPr lang="zh-CN" altLang="zh-CN" sz="24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664321-6288-4023-9EE5-55592607F748}" type="slidenum">
              <a:rPr lang="he-IL"/>
              <a:pPr/>
              <a:t>19</a:t>
            </a:fld>
            <a:endParaRPr lang="en-US" altLang="zh-CN"/>
          </a:p>
        </p:txBody>
      </p:sp>
      <p:sp>
        <p:nvSpPr>
          <p:cNvPr id="666626" name="Rectangle 2"/>
          <p:cNvSpPr>
            <a:spLocks noGrp="1" noRot="1" noChangeAspect="1" noChangeArrowheads="1" noTextEdit="1"/>
          </p:cNvSpPr>
          <p:nvPr>
            <p:ph type="sldImg"/>
          </p:nvPr>
        </p:nvSpPr>
        <p:spPr>
          <a:xfrm>
            <a:off x="1144588" y="687388"/>
            <a:ext cx="4572000" cy="3429000"/>
          </a:xfrm>
          <a:ln/>
        </p:spPr>
      </p:sp>
      <p:sp>
        <p:nvSpPr>
          <p:cNvPr id="666627"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2012</a:t>
            </a:r>
            <a:r>
              <a:rPr lang="zh-CN" altLang="en-US" dirty="0" smtClean="0"/>
              <a:t>年</a:t>
            </a:r>
            <a:r>
              <a:rPr lang="en-US" altLang="zh-CN" dirty="0" smtClean="0"/>
              <a:t>6</a:t>
            </a:r>
            <a:r>
              <a:rPr lang="zh-CN" altLang="en-US" dirty="0" smtClean="0"/>
              <a:t>月</a:t>
            </a:r>
            <a:r>
              <a:rPr lang="en-US" altLang="zh-CN" dirty="0" smtClean="0"/>
              <a:t>19</a:t>
            </a:r>
            <a:r>
              <a:rPr lang="zh-CN" altLang="en-US" dirty="0" smtClean="0"/>
              <a:t>日</a:t>
            </a:r>
            <a:r>
              <a:rPr lang="en-US" altLang="zh-CN" smtClean="0"/>
              <a:t>19:57:28</a:t>
            </a:r>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2</a:t>
            </a:fld>
            <a:endParaRPr lang="zh-CN" altLang="en-US"/>
          </a:p>
        </p:txBody>
      </p:sp>
    </p:spTree>
    <p:extLst>
      <p:ext uri="{BB962C8B-B14F-4D97-AF65-F5344CB8AC3E}">
        <p14:creationId xmlns:p14="http://schemas.microsoft.com/office/powerpoint/2010/main" val="330458961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70633E5-32FC-40B0-AF9D-46DCCE33BB33}" type="slidenum">
              <a:rPr lang="he-IL"/>
              <a:pPr/>
              <a:t>20</a:t>
            </a:fld>
            <a:endParaRPr lang="en-US" altLang="zh-CN"/>
          </a:p>
        </p:txBody>
      </p:sp>
      <p:sp>
        <p:nvSpPr>
          <p:cNvPr id="668674" name="Rectangle 2"/>
          <p:cNvSpPr>
            <a:spLocks noGrp="1" noRot="1" noChangeAspect="1" noChangeArrowheads="1" noTextEdit="1"/>
          </p:cNvSpPr>
          <p:nvPr>
            <p:ph type="sldImg"/>
          </p:nvPr>
        </p:nvSpPr>
        <p:spPr>
          <a:xfrm>
            <a:off x="1144588" y="687388"/>
            <a:ext cx="4572000" cy="3429000"/>
          </a:xfrm>
          <a:ln/>
        </p:spPr>
      </p:sp>
      <p:sp>
        <p:nvSpPr>
          <p:cNvPr id="668675"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D9CCF99-2889-4443-9A4E-F5167EA3E4B4}" type="slidenum">
              <a:rPr lang="he-IL"/>
              <a:pPr/>
              <a:t>21</a:t>
            </a:fld>
            <a:endParaRPr lang="en-US" altLang="zh-CN"/>
          </a:p>
        </p:txBody>
      </p:sp>
      <p:sp>
        <p:nvSpPr>
          <p:cNvPr id="674818" name="Rectangle 2"/>
          <p:cNvSpPr>
            <a:spLocks noGrp="1" noRot="1" noChangeAspect="1" noChangeArrowheads="1" noTextEdit="1"/>
          </p:cNvSpPr>
          <p:nvPr>
            <p:ph type="sldImg"/>
          </p:nvPr>
        </p:nvSpPr>
        <p:spPr>
          <a:xfrm>
            <a:off x="1144588" y="687388"/>
            <a:ext cx="4572000" cy="3429000"/>
          </a:xfrm>
          <a:ln w="12700" cap="flat">
            <a:solidFill>
              <a:schemeClr val="tx1"/>
            </a:solidFill>
          </a:ln>
        </p:spPr>
      </p:sp>
      <p:sp>
        <p:nvSpPr>
          <p:cNvPr id="674819" name="Rectangle 3"/>
          <p:cNvSpPr>
            <a:spLocks noGrp="1" noChangeArrowheads="1"/>
          </p:cNvSpPr>
          <p:nvPr>
            <p:ph type="body" idx="1"/>
          </p:nvPr>
        </p:nvSpPr>
        <p:spPr>
          <a:xfrm>
            <a:off x="913651" y="4344242"/>
            <a:ext cx="5029093" cy="4114288"/>
          </a:xfrm>
          <a:ln/>
        </p:spPr>
        <p:txBody>
          <a:bodyPr wrap="square" lIns="91999" tIns="45192" rIns="91999" bIns="45192" anchor="t"/>
          <a:lstStyle/>
          <a:p>
            <a:pPr>
              <a:spcBef>
                <a:spcPct val="0"/>
              </a:spcBef>
            </a:pPr>
            <a:endParaRPr lang="zh-CN" altLang="zh-CN" sz="24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28E4677-EF5A-457A-829E-EEED64D9785C}" type="slidenum">
              <a:rPr lang="he-IL"/>
              <a:pPr/>
              <a:t>22</a:t>
            </a:fld>
            <a:endParaRPr lang="en-US" altLang="zh-CN"/>
          </a:p>
        </p:txBody>
      </p:sp>
      <p:sp>
        <p:nvSpPr>
          <p:cNvPr id="676866" name="Rectangle 2"/>
          <p:cNvSpPr>
            <a:spLocks noGrp="1" noRot="1" noChangeAspect="1" noChangeArrowheads="1" noTextEdit="1"/>
          </p:cNvSpPr>
          <p:nvPr>
            <p:ph type="sldImg"/>
          </p:nvPr>
        </p:nvSpPr>
        <p:spPr>
          <a:xfrm>
            <a:off x="1144588" y="687388"/>
            <a:ext cx="4572000" cy="3429000"/>
          </a:xfrm>
          <a:ln/>
        </p:spPr>
      </p:sp>
      <p:sp>
        <p:nvSpPr>
          <p:cNvPr id="676867"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A20D67A-ADF5-4978-9E5A-D32C67463850}" type="slidenum">
              <a:rPr lang="he-IL"/>
              <a:pPr/>
              <a:t>23</a:t>
            </a:fld>
            <a:endParaRPr lang="en-US" altLang="zh-CN"/>
          </a:p>
        </p:txBody>
      </p:sp>
      <p:sp>
        <p:nvSpPr>
          <p:cNvPr id="678914" name="Rectangle 2"/>
          <p:cNvSpPr>
            <a:spLocks noGrp="1" noRot="1" noChangeAspect="1" noChangeArrowheads="1" noTextEdit="1"/>
          </p:cNvSpPr>
          <p:nvPr>
            <p:ph type="sldImg"/>
          </p:nvPr>
        </p:nvSpPr>
        <p:spPr>
          <a:xfrm>
            <a:off x="1144588" y="687388"/>
            <a:ext cx="4572000" cy="3429000"/>
          </a:xfrm>
          <a:ln/>
        </p:spPr>
      </p:sp>
      <p:sp>
        <p:nvSpPr>
          <p:cNvPr id="678915"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42F7DE-E128-4EBD-B10C-D24D1AC09C9D}" type="slidenum">
              <a:rPr lang="he-IL"/>
              <a:pPr/>
              <a:t>31</a:t>
            </a:fld>
            <a:endParaRPr lang="en-US" altLang="zh-CN"/>
          </a:p>
        </p:txBody>
      </p:sp>
      <p:sp>
        <p:nvSpPr>
          <p:cNvPr id="759810" name="Rectangle 2"/>
          <p:cNvSpPr>
            <a:spLocks noGrp="1" noRot="1" noChangeAspect="1" noChangeArrowheads="1" noTextEdit="1"/>
          </p:cNvSpPr>
          <p:nvPr>
            <p:ph type="sldImg"/>
          </p:nvPr>
        </p:nvSpPr>
        <p:spPr>
          <a:ln/>
        </p:spPr>
      </p:sp>
      <p:sp>
        <p:nvSpPr>
          <p:cNvPr id="75981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on demand </a:t>
            </a:r>
            <a:r>
              <a:rPr lang="zh-CN" altLang="en-US" dirty="0" smtClean="0"/>
              <a:t>一经要求 </a:t>
            </a:r>
          </a:p>
          <a:p>
            <a:r>
              <a:rPr lang="zh-CN" altLang="en-US" dirty="0" smtClean="0"/>
              <a:t> </a:t>
            </a:r>
            <a:r>
              <a:rPr lang="en-US" altLang="zh-CN" dirty="0" smtClean="0"/>
              <a:t>This check is payable on demand. </a:t>
            </a:r>
          </a:p>
          <a:p>
            <a:r>
              <a:rPr lang="en-US" altLang="zh-CN" dirty="0" smtClean="0"/>
              <a:t> </a:t>
            </a:r>
            <a:r>
              <a:rPr lang="zh-CN" altLang="en-US" dirty="0" smtClean="0"/>
              <a:t>这是一张见票即付的支票。 </a:t>
            </a:r>
          </a:p>
          <a:p>
            <a:r>
              <a:rPr lang="zh-CN" altLang="en-US" dirty="0" smtClean="0"/>
              <a:t> </a:t>
            </a:r>
            <a:r>
              <a:rPr lang="en-US" altLang="zh-CN" dirty="0" smtClean="0"/>
              <a:t>Passengers must show their tickets on demand. </a:t>
            </a:r>
          </a:p>
          <a:p>
            <a:r>
              <a:rPr lang="en-US" altLang="zh-CN" dirty="0" smtClean="0"/>
              <a:t> </a:t>
            </a:r>
            <a:r>
              <a:rPr lang="zh-CN" altLang="en-US" dirty="0" smtClean="0"/>
              <a:t>查票时乘客须出示车票。 </a:t>
            </a:r>
          </a:p>
          <a:p>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81C798-6EBB-4495-86A3-8EA33FA84559}" type="slidenum">
              <a:rPr lang="he-IL"/>
              <a:pPr/>
              <a:t>49</a:t>
            </a:fld>
            <a:endParaRPr lang="en-US" altLang="zh-CN"/>
          </a:p>
        </p:txBody>
      </p:sp>
      <p:sp>
        <p:nvSpPr>
          <p:cNvPr id="761858" name="Rectangle 2"/>
          <p:cNvSpPr>
            <a:spLocks noGrp="1" noRot="1" noChangeAspect="1" noChangeArrowheads="1" noTextEdit="1"/>
          </p:cNvSpPr>
          <p:nvPr>
            <p:ph type="sldImg"/>
          </p:nvPr>
        </p:nvSpPr>
        <p:spPr>
          <a:ln/>
        </p:spPr>
      </p:sp>
      <p:sp>
        <p:nvSpPr>
          <p:cNvPr id="761859"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[2012-10-19]</a:t>
            </a:r>
          </a:p>
          <a:p>
            <a:r>
              <a:rPr lang="en-US" altLang="zh-CN" dirty="0" smtClean="0"/>
              <a:t>1. </a:t>
            </a:r>
            <a:r>
              <a:rPr lang="zh-CN" altLang="en-US" dirty="0" smtClean="0"/>
              <a:t>有些内容已经删除了</a:t>
            </a:r>
            <a:r>
              <a:rPr lang="en-US" altLang="zh-CN" dirty="0" smtClean="0"/>
              <a:t>, </a:t>
            </a:r>
            <a:r>
              <a:rPr lang="zh-CN" altLang="en-US" dirty="0" smtClean="0"/>
              <a:t>但是</a:t>
            </a:r>
            <a:r>
              <a:rPr lang="en-US" altLang="zh-CN" dirty="0" smtClean="0"/>
              <a:t>, </a:t>
            </a:r>
            <a:r>
              <a:rPr lang="zh-CN" altLang="en-US" dirty="0" smtClean="0"/>
              <a:t>新幻灯片没有更正 </a:t>
            </a:r>
            <a:r>
              <a:rPr lang="en-US" altLang="zh-CN" dirty="0" smtClean="0"/>
              <a:t>– </a:t>
            </a:r>
            <a:r>
              <a:rPr lang="zh-CN" altLang="en-US" dirty="0" smtClean="0"/>
              <a:t>已更正这里的目录</a:t>
            </a:r>
            <a:endParaRPr lang="en-US" altLang="zh-CN" dirty="0" smtClean="0"/>
          </a:p>
          <a:p>
            <a:r>
              <a:rPr lang="en-US" altLang="zh-CN" dirty="0" smtClean="0"/>
              <a:t>2. </a:t>
            </a:r>
            <a:r>
              <a:rPr lang="zh-CN" altLang="en-US" dirty="0" smtClean="0"/>
              <a:t>内存管理就是做两件事</a:t>
            </a:r>
            <a:r>
              <a:rPr lang="en-US" altLang="zh-CN" dirty="0" smtClean="0"/>
              <a:t>: </a:t>
            </a:r>
            <a:r>
              <a:rPr lang="zh-CN" altLang="en-US" dirty="0" smtClean="0"/>
              <a:t>空间分配和地址翻译</a:t>
            </a:r>
            <a:r>
              <a:rPr lang="en-US" altLang="zh-CN" dirty="0" smtClean="0"/>
              <a:t>(</a:t>
            </a:r>
            <a:r>
              <a:rPr lang="zh-CN" altLang="en-US" dirty="0" smtClean="0"/>
              <a:t>重定位</a:t>
            </a:r>
            <a:r>
              <a:rPr lang="en-US" altLang="zh-CN" dirty="0" smtClean="0"/>
              <a:t>)</a:t>
            </a:r>
          </a:p>
          <a:p>
            <a:r>
              <a:rPr lang="zh-CN" altLang="en-US" dirty="0" smtClean="0"/>
              <a:t>   在空间分配时</a:t>
            </a:r>
            <a:r>
              <a:rPr lang="en-US" altLang="zh-CN" dirty="0" smtClean="0"/>
              <a:t>, </a:t>
            </a:r>
            <a:r>
              <a:rPr lang="zh-CN" altLang="en-US" dirty="0" smtClean="0"/>
              <a:t>早期有分区和覆盖</a:t>
            </a:r>
            <a:r>
              <a:rPr lang="en-US" altLang="zh-CN" dirty="0" smtClean="0"/>
              <a:t>; </a:t>
            </a:r>
            <a:r>
              <a:rPr lang="zh-CN" altLang="en-US" dirty="0" smtClean="0"/>
              <a:t>当然现在主要是虚拟内存</a:t>
            </a:r>
            <a:r>
              <a:rPr lang="en-US" altLang="zh-CN" dirty="0" smtClean="0"/>
              <a:t>(</a:t>
            </a:r>
            <a:r>
              <a:rPr lang="zh-CN" altLang="en-US" dirty="0" smtClean="0"/>
              <a:t>分页</a:t>
            </a:r>
            <a:r>
              <a:rPr lang="en-US" altLang="zh-CN" dirty="0" smtClean="0"/>
              <a:t>, </a:t>
            </a:r>
            <a:r>
              <a:rPr lang="zh-CN" altLang="en-US" dirty="0" smtClean="0"/>
              <a:t>分段</a:t>
            </a:r>
            <a:r>
              <a:rPr lang="en-US" altLang="zh-CN" dirty="0" smtClean="0"/>
              <a:t>, </a:t>
            </a:r>
            <a:r>
              <a:rPr lang="zh-CN" altLang="en-US" dirty="0" smtClean="0"/>
              <a:t>段页</a:t>
            </a:r>
            <a:r>
              <a:rPr lang="en-US" altLang="zh-CN" dirty="0" smtClean="0"/>
              <a:t>)</a:t>
            </a:r>
            <a:r>
              <a:rPr lang="zh-CN" altLang="en-US" dirty="0" smtClean="0"/>
              <a:t>等</a:t>
            </a:r>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61049880-5997-49F2-8F31-2944F76044EA}" type="slidenum">
              <a:rPr lang="zh-CN" altLang="en-US" smtClean="0"/>
              <a:pPr/>
              <a:t>60</a:t>
            </a:fld>
            <a:endParaRPr lang="zh-CN" altLang="en-US"/>
          </a:p>
        </p:txBody>
      </p:sp>
    </p:spTree>
    <p:extLst>
      <p:ext uri="{BB962C8B-B14F-4D97-AF65-F5344CB8AC3E}">
        <p14:creationId xmlns:p14="http://schemas.microsoft.com/office/powerpoint/2010/main" val="418921205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535F956-4F8C-4783-AF33-A5C63747C1B1}" type="slidenum">
              <a:rPr lang="he-IL"/>
              <a:pPr/>
              <a:t>62</a:t>
            </a:fld>
            <a:endParaRPr lang="en-US" altLang="zh-CN"/>
          </a:p>
        </p:txBody>
      </p:sp>
      <p:sp>
        <p:nvSpPr>
          <p:cNvPr id="691202" name="Rectangle 2"/>
          <p:cNvSpPr>
            <a:spLocks noGrp="1" noRot="1" noChangeAspect="1" noChangeArrowheads="1" noTextEdit="1"/>
          </p:cNvSpPr>
          <p:nvPr>
            <p:ph type="sldImg"/>
          </p:nvPr>
        </p:nvSpPr>
        <p:spPr>
          <a:xfrm>
            <a:off x="1144588" y="687388"/>
            <a:ext cx="4572000" cy="3429000"/>
          </a:xfrm>
          <a:ln/>
        </p:spPr>
      </p:sp>
      <p:sp>
        <p:nvSpPr>
          <p:cNvPr id="691203"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63</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C83B342-6272-428C-8097-391385D72BD9}" type="slidenum">
              <a:rPr lang="he-IL"/>
              <a:pPr/>
              <a:t>64</a:t>
            </a:fld>
            <a:endParaRPr lang="en-US" altLang="zh-CN"/>
          </a:p>
        </p:txBody>
      </p:sp>
      <p:sp>
        <p:nvSpPr>
          <p:cNvPr id="822274" name="Rectangle 2"/>
          <p:cNvSpPr>
            <a:spLocks noGrp="1" noRot="1" noChangeAspect="1" noChangeArrowheads="1" noTextEdit="1"/>
          </p:cNvSpPr>
          <p:nvPr>
            <p:ph type="sldImg"/>
          </p:nvPr>
        </p:nvSpPr>
        <p:spPr>
          <a:ln/>
        </p:spPr>
      </p:sp>
      <p:sp>
        <p:nvSpPr>
          <p:cNvPr id="822275"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65</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19394E7-7655-444D-9BA5-AC44149C9515}" type="slidenum">
              <a:rPr lang="he-IL"/>
              <a:pPr/>
              <a:t>66</a:t>
            </a:fld>
            <a:endParaRPr lang="en-US" altLang="zh-CN"/>
          </a:p>
        </p:txBody>
      </p:sp>
      <p:sp>
        <p:nvSpPr>
          <p:cNvPr id="826370" name="Rectangle 2"/>
          <p:cNvSpPr>
            <a:spLocks noGrp="1" noRot="1" noChangeAspect="1" noChangeArrowheads="1" noTextEdit="1"/>
          </p:cNvSpPr>
          <p:nvPr>
            <p:ph type="sldImg"/>
          </p:nvPr>
        </p:nvSpPr>
        <p:spPr>
          <a:ln/>
        </p:spPr>
      </p:sp>
      <p:sp>
        <p:nvSpPr>
          <p:cNvPr id="826371" name="Rectangle 3"/>
          <p:cNvSpPr>
            <a:spLocks noGrp="1" noChangeArrowheads="1"/>
          </p:cNvSpPr>
          <p:nvPr>
            <p:ph type="body" idx="1"/>
          </p:nvPr>
        </p:nvSpPr>
        <p:spPr/>
        <p:txBody>
          <a:bodyPr/>
          <a:lstStyle/>
          <a:p>
            <a:endParaRPr lang="zh-CN" altLang="zh-CN"/>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7E32906-C457-427D-97BD-8B39DC991C63}" type="slidenum">
              <a:rPr lang="he-IL"/>
              <a:pPr/>
              <a:t>67</a:t>
            </a:fld>
            <a:endParaRPr lang="en-US" altLang="zh-CN"/>
          </a:p>
        </p:txBody>
      </p:sp>
      <p:sp>
        <p:nvSpPr>
          <p:cNvPr id="804866" name="Rectangle 2"/>
          <p:cNvSpPr>
            <a:spLocks noGrp="1" noRot="1" noChangeAspect="1" noChangeArrowheads="1" noTextEdit="1"/>
          </p:cNvSpPr>
          <p:nvPr>
            <p:ph type="sldImg"/>
          </p:nvPr>
        </p:nvSpPr>
        <p:spPr>
          <a:ln/>
        </p:spPr>
      </p:sp>
      <p:sp>
        <p:nvSpPr>
          <p:cNvPr id="804867" name="Rectangle 3"/>
          <p:cNvSpPr>
            <a:spLocks noGrp="1" noChangeArrowheads="1"/>
          </p:cNvSpPr>
          <p:nvPr>
            <p:ph type="body" idx="1"/>
          </p:nvPr>
        </p:nvSpPr>
        <p:spPr>
          <a:xfrm>
            <a:off x="913652" y="4342778"/>
            <a:ext cx="5030698" cy="4115752"/>
          </a:xfrm>
        </p:spPr>
        <p:txBody>
          <a:bodyPr/>
          <a:lstStyle/>
          <a:p>
            <a:endParaRPr lang="zh-CN" altLang="zh-CN"/>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68</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altLang="zh-CN" dirty="0" smtClean="0"/>
              <a:t>MacDonald Knuth (</a:t>
            </a:r>
            <a:r>
              <a:rPr lang="zh-CN" altLang="en-US" dirty="0" smtClean="0"/>
              <a:t>唐纳德</a:t>
            </a:r>
            <a:r>
              <a:rPr lang="en-US" altLang="zh-CN" dirty="0" smtClean="0"/>
              <a:t>). This book</a:t>
            </a:r>
            <a:r>
              <a:rPr lang="en-US" altLang="zh-CN" baseline="0" dirty="0" smtClean="0"/>
              <a:t> once is called the Bible of learning programming. </a:t>
            </a:r>
            <a:endParaRPr lang="zh-CN" altLang="en-US" dirty="0"/>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69</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70</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71</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5899E36-F885-4FE0-8D8C-79BC207BDBD7}" type="slidenum">
              <a:rPr lang="he-IL"/>
              <a:pPr/>
              <a:t>72</a:t>
            </a:fld>
            <a:endParaRPr lang="en-US" altLang="zh-CN"/>
          </a:p>
        </p:txBody>
      </p:sp>
      <p:sp>
        <p:nvSpPr>
          <p:cNvPr id="606210" name="Rectangle 2"/>
          <p:cNvSpPr>
            <a:spLocks noGrp="1" noRot="1" noChangeAspect="1" noChangeArrowheads="1" noTextEdit="1"/>
          </p:cNvSpPr>
          <p:nvPr>
            <p:ph type="sldImg"/>
          </p:nvPr>
        </p:nvSpPr>
        <p:spPr>
          <a:xfrm>
            <a:off x="1144588" y="687388"/>
            <a:ext cx="4572000" cy="3429000"/>
          </a:xfrm>
          <a:ln/>
        </p:spPr>
      </p:sp>
      <p:sp>
        <p:nvSpPr>
          <p:cNvPr id="606211" name="Rectangle 3"/>
          <p:cNvSpPr>
            <a:spLocks noGrp="1" noChangeArrowheads="1"/>
          </p:cNvSpPr>
          <p:nvPr>
            <p:ph type="body" idx="1"/>
          </p:nvPr>
        </p:nvSpPr>
        <p:spPr>
          <a:xfrm>
            <a:off x="913651" y="4344242"/>
            <a:ext cx="5029093" cy="4114288"/>
          </a:xfrm>
        </p:spPr>
        <p:txBody>
          <a:bodyPr/>
          <a:lstStyle/>
          <a:p>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zh-CN" altLang="en-US"/>
          </a:p>
        </p:txBody>
      </p:sp>
      <p:sp>
        <p:nvSpPr>
          <p:cNvPr id="4" name="Slide Number Placeholder 3"/>
          <p:cNvSpPr>
            <a:spLocks noGrp="1"/>
          </p:cNvSpPr>
          <p:nvPr>
            <p:ph type="sldNum" sz="quarter" idx="10"/>
          </p:nvPr>
        </p:nvSpPr>
        <p:spPr/>
        <p:txBody>
          <a:bodyPr/>
          <a:lstStyle/>
          <a:p>
            <a:fld id="{61049880-5997-49F2-8F31-2944F76044EA}"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ltLang="zh-CN" smtClean="0"/>
              <a:t>Click to edit Master title style</a:t>
            </a:r>
            <a:endParaRPr lang="zh-CN" alt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smtClean="0"/>
              <a:t>Click to edit Master subtitle style</a:t>
            </a:r>
            <a:endParaRPr lang="zh-CN" altLang="en-US"/>
          </a:p>
        </p:txBody>
      </p:sp>
      <p:sp>
        <p:nvSpPr>
          <p:cNvPr id="4" name="Date Placeholder 3"/>
          <p:cNvSpPr>
            <a:spLocks noGrp="1"/>
          </p:cNvSpPr>
          <p:nvPr>
            <p:ph type="dt" sz="half" idx="10"/>
          </p:nvPr>
        </p:nvSpPr>
        <p:spPr/>
        <p:txBody>
          <a:bodyPr/>
          <a:lstStyle/>
          <a:p>
            <a:fld id="{A0EA9DFD-E049-41C8-9D80-6609E094B18C}" type="datetime1">
              <a:rPr lang="zh-CN" altLang="en-US" smtClean="0"/>
              <a:pPr/>
              <a:t>2017/3/28</a:t>
            </a:fld>
            <a:endParaRPr lang="zh-CN" altLang="en-US"/>
          </a:p>
        </p:txBody>
      </p:sp>
      <p:sp>
        <p:nvSpPr>
          <p:cNvPr id="5" name="Footer Placeholder 4"/>
          <p:cNvSpPr>
            <a:spLocks noGrp="1"/>
          </p:cNvSpPr>
          <p:nvPr>
            <p:ph type="ftr" sz="quarter" idx="11"/>
          </p:nvPr>
        </p:nvSpPr>
        <p:spPr>
          <a:xfrm>
            <a:off x="3124200" y="6356350"/>
            <a:ext cx="3090874" cy="365125"/>
          </a:xfrm>
        </p:spPr>
        <p:txBody>
          <a:bodyPr/>
          <a:lstStyle/>
          <a:p>
            <a:r>
              <a:rPr lang="en-US" altLang="zh-CN" smtClean="0"/>
              <a:t>Operating system Part I Introduction</a:t>
            </a:r>
            <a:endParaRPr lang="zh-CN" altLang="en-US" dirty="0"/>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smtClean="0"/>
              <a:t>Click to edit Master title style</a:t>
            </a:r>
            <a:endParaRPr lang="zh-CN" alt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E34FE1C9-E2BC-4555-94DF-5B3D76BB11F2}" type="datetime1">
              <a:rPr lang="zh-CN" altLang="en-US" smtClean="0"/>
              <a:pPr/>
              <a:t>2017/3/28</a:t>
            </a:fld>
            <a:endParaRPr lang="zh-CN" altLang="en-US"/>
          </a:p>
        </p:txBody>
      </p:sp>
      <p:sp>
        <p:nvSpPr>
          <p:cNvPr id="6" name="Footer Placeholder 5"/>
          <p:cNvSpPr>
            <a:spLocks noGrp="1"/>
          </p:cNvSpPr>
          <p:nvPr>
            <p:ph type="ftr" sz="quarter" idx="11"/>
          </p:nvPr>
        </p:nvSpPr>
        <p:spPr/>
        <p:txBody>
          <a:bodyPr/>
          <a:lstStyle/>
          <a:p>
            <a:r>
              <a:rPr lang="en-US" altLang="zh-CN" smtClean="0"/>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67BD800D-8007-4A42-8AFE-42B1E43873E5}"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smtClean="0"/>
              <a:t>Click to edit Master title style</a:t>
            </a:r>
            <a:endParaRPr lang="zh-CN" alt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Date Placeholder 3"/>
          <p:cNvSpPr>
            <a:spLocks noGrp="1"/>
          </p:cNvSpPr>
          <p:nvPr>
            <p:ph type="dt" sz="half" idx="10"/>
          </p:nvPr>
        </p:nvSpPr>
        <p:spPr/>
        <p:txBody>
          <a:bodyPr/>
          <a:lstStyle/>
          <a:p>
            <a:fld id="{76E10DA2-23BF-4369-8E4F-51B43FB283BE}"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762000" y="762000"/>
            <a:ext cx="8382000" cy="609600"/>
          </a:xfrm>
        </p:spPr>
        <p:txBody>
          <a:bodyPr/>
          <a:lstStyle/>
          <a:p>
            <a:r>
              <a:rPr lang="en-US" altLang="zh-CN" smtClean="0"/>
              <a:t>Click to edit Master title style</a:t>
            </a:r>
            <a:endParaRPr lang="zh-CN" altLang="en-US"/>
          </a:p>
        </p:txBody>
      </p:sp>
      <p:sp>
        <p:nvSpPr>
          <p:cNvPr id="3" name="Text Placeholder 2"/>
          <p:cNvSpPr>
            <a:spLocks noGrp="1"/>
          </p:cNvSpPr>
          <p:nvPr>
            <p:ph type="body" sz="half" idx="1"/>
          </p:nvPr>
        </p:nvSpPr>
        <p:spPr>
          <a:xfrm>
            <a:off x="762000" y="1600200"/>
            <a:ext cx="4114800" cy="5181600"/>
          </a:xfrm>
        </p:spPr>
        <p:txBody>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lipArt Placeholder 3"/>
          <p:cNvSpPr>
            <a:spLocks noGrp="1"/>
          </p:cNvSpPr>
          <p:nvPr>
            <p:ph type="clipArt" sz="half" idx="2"/>
          </p:nvPr>
        </p:nvSpPr>
        <p:spPr>
          <a:xfrm>
            <a:off x="5029200" y="1600200"/>
            <a:ext cx="4114800" cy="5181600"/>
          </a:xfrm>
        </p:spPr>
        <p:txBody>
          <a:bodyPr/>
          <a:lstStyle/>
          <a:p>
            <a:endParaRPr lang="zh-CN" altLang="en-US"/>
          </a:p>
        </p:txBody>
      </p:sp>
      <p:sp>
        <p:nvSpPr>
          <p:cNvPr id="5" name="Footer Placeholder 4"/>
          <p:cNvSpPr>
            <a:spLocks noGrp="1"/>
          </p:cNvSpPr>
          <p:nvPr>
            <p:ph type="ftr" sz="quarter" idx="10"/>
          </p:nvPr>
        </p:nvSpPr>
        <p:spPr>
          <a:xfrm>
            <a:off x="3124200" y="6400800"/>
            <a:ext cx="2895600" cy="457200"/>
          </a:xfrm>
        </p:spPr>
        <p:txBody>
          <a:bodyPr/>
          <a:lstStyle>
            <a:lvl1pPr>
              <a:defRPr/>
            </a:lvl1pPr>
          </a:lstStyle>
          <a:p>
            <a:r>
              <a:rPr lang="en-US" altLang="en-US" smtClean="0"/>
              <a:t>Part IX Memory management</a:t>
            </a:r>
            <a:endParaRPr lang="en-US"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85852" cy="6858000"/>
          </a:xfrm>
          <a:solidFill>
            <a:schemeClr val="bg1">
              <a:lumMod val="75000"/>
            </a:schemeClr>
          </a:solidFill>
        </p:spPr>
        <p:txBody>
          <a:bodyPr vert="vert270" anchor="ctr"/>
          <a:lstStyle/>
          <a:p>
            <a:r>
              <a:rPr lang="en-US" altLang="zh-CN" dirty="0" smtClean="0"/>
              <a:t>Click to edit Master title style</a:t>
            </a:r>
            <a:endParaRPr lang="zh-CN" altLang="en-US" dirty="0"/>
          </a:p>
        </p:txBody>
      </p:sp>
      <p:sp>
        <p:nvSpPr>
          <p:cNvPr id="3" name="Date Placeholder 2"/>
          <p:cNvSpPr>
            <a:spLocks noGrp="1"/>
          </p:cNvSpPr>
          <p:nvPr>
            <p:ph type="dt" sz="half" idx="10"/>
          </p:nvPr>
        </p:nvSpPr>
        <p:spPr>
          <a:xfrm>
            <a:off x="1366830" y="6356350"/>
            <a:ext cx="1276344" cy="365125"/>
          </a:xfrm>
        </p:spPr>
        <p:txBody>
          <a:bodyPr/>
          <a:lstStyle/>
          <a:p>
            <a:fld id="{2C99A850-D7B3-44EC-AB75-386F09793F9A}" type="datetime1">
              <a:rPr lang="zh-CN" altLang="en-US" smtClean="0"/>
              <a:pPr/>
              <a:t>2017/3/28</a:t>
            </a:fld>
            <a:endParaRPr lang="zh-CN" altLang="en-US"/>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
        <p:nvSpPr>
          <p:cNvPr id="7" name="Content Placeholder 2"/>
          <p:cNvSpPr>
            <a:spLocks noGrp="1"/>
          </p:cNvSpPr>
          <p:nvPr>
            <p:ph idx="1"/>
          </p:nvPr>
        </p:nvSpPr>
        <p:spPr>
          <a:xfrm>
            <a:off x="1285852" y="571480"/>
            <a:ext cx="7572396" cy="5197493"/>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ltLang="zh-CN" dirty="0" smtClean="0"/>
              <a:t>Click to edit Master title style</a:t>
            </a:r>
            <a:endParaRPr lang="zh-CN" altLang="en-US" dirty="0"/>
          </a:p>
        </p:txBody>
      </p:sp>
      <p:sp>
        <p:nvSpPr>
          <p:cNvPr id="3" name="Content Placeholder 2"/>
          <p:cNvSpPr>
            <a:spLocks noGrp="1"/>
          </p:cNvSpPr>
          <p:nvPr>
            <p:ph idx="1"/>
          </p:nvPr>
        </p:nvSpPr>
        <p:spPr>
          <a:xfrm>
            <a:off x="457200" y="1000108"/>
            <a:ext cx="8686800" cy="5126055"/>
          </a:xfrm>
        </p:spPr>
        <p:txBody>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10"/>
          </p:nvPr>
        </p:nvSpPr>
        <p:spPr/>
        <p:txBody>
          <a:bodyPr/>
          <a:lstStyle/>
          <a:p>
            <a:fld id="{2C4EA70A-5381-4927-AA32-194D970F23E6}"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smtClean="0"/>
              <a:t>Click to edit Master text styles</a:t>
            </a:r>
          </a:p>
        </p:txBody>
      </p:sp>
      <p:sp>
        <p:nvSpPr>
          <p:cNvPr id="4" name="Date Placeholder 3"/>
          <p:cNvSpPr>
            <a:spLocks noGrp="1"/>
          </p:cNvSpPr>
          <p:nvPr>
            <p:ph type="dt" sz="half" idx="10"/>
          </p:nvPr>
        </p:nvSpPr>
        <p:spPr/>
        <p:txBody>
          <a:bodyPr/>
          <a:lstStyle/>
          <a:p>
            <a:fld id="{33F1569D-0367-4BD3-ABA5-A6E1EE728C10}" type="datetime1">
              <a:rPr lang="zh-CN" altLang="en-US" smtClean="0"/>
              <a:pPr/>
              <a:t>2017/3/28</a:t>
            </a:fld>
            <a:endParaRPr lang="zh-CN" altLang="en-US"/>
          </a:p>
        </p:txBody>
      </p:sp>
      <p:sp>
        <p:nvSpPr>
          <p:cNvPr id="5" name="Footer Placeholder 4"/>
          <p:cNvSpPr>
            <a:spLocks noGrp="1"/>
          </p:cNvSpPr>
          <p:nvPr>
            <p:ph type="ftr" sz="quarter" idx="11"/>
          </p:nvPr>
        </p:nvSpPr>
        <p:spPr/>
        <p:txBody>
          <a:bodyPr/>
          <a:lstStyle/>
          <a:p>
            <a:r>
              <a:rPr lang="en-US" altLang="zh-CN" smtClean="0"/>
              <a:t>Operating system Part I Introduction</a:t>
            </a:r>
            <a:endParaRPr lang="zh-CN" altLang="en-US"/>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Date Placeholder 4"/>
          <p:cNvSpPr>
            <a:spLocks noGrp="1"/>
          </p:cNvSpPr>
          <p:nvPr>
            <p:ph type="dt" sz="half" idx="10"/>
          </p:nvPr>
        </p:nvSpPr>
        <p:spPr/>
        <p:txBody>
          <a:bodyPr/>
          <a:lstStyle/>
          <a:p>
            <a:fld id="{6D56287B-E294-429F-A377-C8F9E0F86FE1}" type="datetime1">
              <a:rPr lang="zh-CN" altLang="en-US" smtClean="0"/>
              <a:pPr/>
              <a:t>2017/3/28</a:t>
            </a:fld>
            <a:endParaRPr lang="zh-CN" altLang="en-US"/>
          </a:p>
        </p:txBody>
      </p:sp>
      <p:sp>
        <p:nvSpPr>
          <p:cNvPr id="6" name="Footer Placeholder 5"/>
          <p:cNvSpPr>
            <a:spLocks noGrp="1"/>
          </p:cNvSpPr>
          <p:nvPr>
            <p:ph type="ftr" sz="quarter" idx="11"/>
          </p:nvPr>
        </p:nvSpPr>
        <p:spPr/>
        <p:txBody>
          <a:bodyPr/>
          <a:lstStyle/>
          <a:p>
            <a:r>
              <a:rPr lang="en-US" altLang="zh-CN" smtClean="0"/>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smtClean="0"/>
              <a:t>Click to edit Master title style</a:t>
            </a:r>
            <a:endParaRPr lang="zh-CN" alt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7" name="Date Placeholder 6"/>
          <p:cNvSpPr>
            <a:spLocks noGrp="1"/>
          </p:cNvSpPr>
          <p:nvPr>
            <p:ph type="dt" sz="half" idx="10"/>
          </p:nvPr>
        </p:nvSpPr>
        <p:spPr/>
        <p:txBody>
          <a:bodyPr/>
          <a:lstStyle/>
          <a:p>
            <a:fld id="{E64BD07E-5211-4861-9CA3-F1AF1C027FCC}" type="datetime1">
              <a:rPr lang="zh-CN" altLang="en-US" smtClean="0"/>
              <a:pPr/>
              <a:t>2017/3/28</a:t>
            </a:fld>
            <a:endParaRPr lang="zh-CN" altLang="en-US"/>
          </a:p>
        </p:txBody>
      </p:sp>
      <p:sp>
        <p:nvSpPr>
          <p:cNvPr id="8" name="Footer Placeholder 7"/>
          <p:cNvSpPr>
            <a:spLocks noGrp="1"/>
          </p:cNvSpPr>
          <p:nvPr>
            <p:ph type="ftr" sz="quarter" idx="11"/>
          </p:nvPr>
        </p:nvSpPr>
        <p:spPr/>
        <p:txBody>
          <a:bodyPr/>
          <a:lstStyle/>
          <a:p>
            <a:r>
              <a:rPr lang="en-US" altLang="zh-CN" smtClean="0"/>
              <a:t>Operating system Part I Introduction</a:t>
            </a:r>
            <a:endParaRPr lang="zh-CN" altLang="en-US"/>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smtClean="0"/>
              <a:t>Click to edit Master title style</a:t>
            </a:r>
            <a:endParaRPr lang="zh-CN" altLang="en-US"/>
          </a:p>
        </p:txBody>
      </p:sp>
      <p:sp>
        <p:nvSpPr>
          <p:cNvPr id="3" name="Date Placeholder 2"/>
          <p:cNvSpPr>
            <a:spLocks noGrp="1"/>
          </p:cNvSpPr>
          <p:nvPr>
            <p:ph type="dt" sz="half" idx="10"/>
          </p:nvPr>
        </p:nvSpPr>
        <p:spPr/>
        <p:txBody>
          <a:bodyPr/>
          <a:lstStyle/>
          <a:p>
            <a:fld id="{01F09851-7C59-4E70-ABC6-7EFF4AB29B25}" type="datetime1">
              <a:rPr lang="zh-CN" altLang="en-US" smtClean="0"/>
              <a:pPr/>
              <a:t>2017/3/28</a:t>
            </a:fld>
            <a:endParaRPr lang="zh-CN" altLang="en-US"/>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01EC77-93FC-4FA4-9E4A-7A975A0DE331}" type="datetime1">
              <a:rPr lang="zh-CN" altLang="en-US" smtClean="0"/>
              <a:pPr/>
              <a:t>2017/3/28</a:t>
            </a:fld>
            <a:endParaRPr lang="zh-CN" altLang="en-US"/>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4" name="Slide Number Placeholder 3"/>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smtClean="0"/>
              <a:t>Click to edit Master title style</a:t>
            </a:r>
            <a:endParaRPr lang="zh-CN" alt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smtClean="0"/>
              <a:t>Click to edit Master text styles</a:t>
            </a:r>
          </a:p>
        </p:txBody>
      </p:sp>
      <p:sp>
        <p:nvSpPr>
          <p:cNvPr id="5" name="Date Placeholder 4"/>
          <p:cNvSpPr>
            <a:spLocks noGrp="1"/>
          </p:cNvSpPr>
          <p:nvPr>
            <p:ph type="dt" sz="half" idx="10"/>
          </p:nvPr>
        </p:nvSpPr>
        <p:spPr/>
        <p:txBody>
          <a:bodyPr/>
          <a:lstStyle/>
          <a:p>
            <a:fld id="{2EEA3D3A-D115-48AF-8B80-86798A4100B9}" type="datetime1">
              <a:rPr lang="zh-CN" altLang="en-US" smtClean="0"/>
              <a:pPr/>
              <a:t>2017/3/28</a:t>
            </a:fld>
            <a:endParaRPr lang="zh-CN" altLang="en-US"/>
          </a:p>
        </p:txBody>
      </p:sp>
      <p:sp>
        <p:nvSpPr>
          <p:cNvPr id="6" name="Footer Placeholder 5"/>
          <p:cNvSpPr>
            <a:spLocks noGrp="1"/>
          </p:cNvSpPr>
          <p:nvPr>
            <p:ph type="ftr" sz="quarter" idx="11"/>
          </p:nvPr>
        </p:nvSpPr>
        <p:spPr/>
        <p:txBody>
          <a:bodyPr/>
          <a:lstStyle/>
          <a:p>
            <a:r>
              <a:rPr lang="en-US" altLang="zh-CN" smtClean="0"/>
              <a:t>Operating system Part I Introduction</a:t>
            </a:r>
            <a:endParaRPr lang="zh-CN" altLang="en-US"/>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285728"/>
            <a:ext cx="8229600" cy="654032"/>
          </a:xfrm>
          <a:prstGeom prst="rect">
            <a:avLst/>
          </a:prstGeom>
        </p:spPr>
        <p:txBody>
          <a:bodyPr vert="horz" lIns="91440" tIns="45720" rIns="91440" bIns="45720" rtlCol="0" anchor="ctr">
            <a:normAutofit/>
          </a:bodyPr>
          <a:lstStyle/>
          <a:p>
            <a:r>
              <a:rPr lang="en-US" altLang="zh-CN" dirty="0" smtClean="0"/>
              <a:t>Click to edit Master title style</a:t>
            </a:r>
            <a:endParaRPr lang="zh-CN" altLang="en-US" dirty="0"/>
          </a:p>
        </p:txBody>
      </p:sp>
      <p:sp>
        <p:nvSpPr>
          <p:cNvPr id="3" name="Text Placeholder 2"/>
          <p:cNvSpPr>
            <a:spLocks noGrp="1"/>
          </p:cNvSpPr>
          <p:nvPr>
            <p:ph type="body" idx="1"/>
          </p:nvPr>
        </p:nvSpPr>
        <p:spPr>
          <a:xfrm>
            <a:off x="457200" y="1000108"/>
            <a:ext cx="8229600" cy="5126055"/>
          </a:xfrm>
          <a:prstGeom prst="rect">
            <a:avLst/>
          </a:prstGeom>
        </p:spPr>
        <p:txBody>
          <a:bodyPr vert="horz" lIns="91440" tIns="45720" rIns="91440" bIns="45720" rtlCol="0">
            <a:normAutofit/>
          </a:bodyPr>
          <a:lstStyle/>
          <a:p>
            <a:pPr lvl="0"/>
            <a:r>
              <a:rPr lang="en-US" altLang="zh-CN" dirty="0" smtClean="0"/>
              <a:t>Click to edit Master text styles</a:t>
            </a:r>
          </a:p>
          <a:p>
            <a:pPr lvl="1"/>
            <a:r>
              <a:rPr lang="en-US" altLang="zh-CN" dirty="0" smtClean="0"/>
              <a:t>Second level</a:t>
            </a:r>
          </a:p>
          <a:p>
            <a:pPr lvl="2"/>
            <a:r>
              <a:rPr lang="en-US" altLang="zh-CN" dirty="0" smtClean="0"/>
              <a:t>Third level</a:t>
            </a:r>
          </a:p>
          <a:p>
            <a:pPr lvl="3"/>
            <a:r>
              <a:rPr lang="en-US" altLang="zh-CN" dirty="0" smtClean="0"/>
              <a:t>Fourth level</a:t>
            </a:r>
          </a:p>
          <a:p>
            <a:pPr lvl="4"/>
            <a:r>
              <a:rPr lang="en-US" altLang="zh-CN" dirty="0" smtClean="0"/>
              <a:t>Fifth level</a:t>
            </a:r>
            <a:endParaRPr lang="zh-CN" alt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ACE2910-E0EA-4DA2-9850-417E7EC86851}" type="datetime1">
              <a:rPr lang="zh-CN" altLang="en-US" smtClean="0"/>
              <a:pPr/>
              <a:t>2017/3/28</a:t>
            </a:fld>
            <a:endParaRPr lang="zh-CN" altLang="en-US"/>
          </a:p>
        </p:txBody>
      </p:sp>
      <p:sp>
        <p:nvSpPr>
          <p:cNvPr id="5" name="Footer Placeholder 4"/>
          <p:cNvSpPr>
            <a:spLocks noGrp="1"/>
          </p:cNvSpPr>
          <p:nvPr>
            <p:ph type="ftr" sz="quarter" idx="3"/>
          </p:nvPr>
        </p:nvSpPr>
        <p:spPr>
          <a:xfrm>
            <a:off x="3124200" y="6356350"/>
            <a:ext cx="3090874"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Operating system Part I Introduction</a:t>
            </a:r>
            <a:endParaRPr lang="zh-CN"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744B62-10FC-4232-9218-76AF922FA42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1" r:id="rId13"/>
  </p:sldLayoutIdLst>
  <p:timing>
    <p:tnLst>
      <p:par>
        <p:cTn id="1" dur="indefinite" restart="never" nodeType="tmRoot"/>
      </p:par>
    </p:tnLst>
  </p:timing>
  <p:hf sldNum="0"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xml"/><Relationship Id="rId1" Type="http://schemas.openxmlformats.org/officeDocument/2006/relationships/tags" Target="../tags/tag2.xml"/><Relationship Id="rId4" Type="http://schemas.openxmlformats.org/officeDocument/2006/relationships/image" Target="../media/image7.jpeg"/></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5.xml"/><Relationship Id="rId1" Type="http://schemas.openxmlformats.org/officeDocument/2006/relationships/vmlDrawing" Target="../drawings/vmlDrawing1.vml"/><Relationship Id="rId6" Type="http://schemas.openxmlformats.org/officeDocument/2006/relationships/image" Target="../media/image11.png"/><Relationship Id="rId5" Type="http://schemas.openxmlformats.org/officeDocument/2006/relationships/oleObject" Target="../embeddings/oleObject1.bin"/><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3.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7.xml"/><Relationship Id="rId1" Type="http://schemas.openxmlformats.org/officeDocument/2006/relationships/vmlDrawing" Target="../drawings/vmlDrawing2.vml"/><Relationship Id="rId6" Type="http://schemas.openxmlformats.org/officeDocument/2006/relationships/image" Target="../media/image12.png"/><Relationship Id="rId5" Type="http://schemas.openxmlformats.org/officeDocument/2006/relationships/oleObject" Target="../embeddings/oleObject2.bin"/><Relationship Id="rId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image" Target="../media/image13.png"/><Relationship Id="rId5" Type="http://schemas.openxmlformats.org/officeDocument/2006/relationships/oleObject" Target="../embeddings/oleObject3.bin"/><Relationship Id="rId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en.wikipedia.org/wiki/Paging"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en.wikipedia.org/wiki/Random-access_memory" TargetMode="External"/><Relationship Id="rId4" Type="http://schemas.openxmlformats.org/officeDocument/2006/relationships/hyperlink" Target="http://en.wikipedia.org/wiki/Virtual_memory"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3.xml"/><Relationship Id="rId1" Type="http://schemas.openxmlformats.org/officeDocument/2006/relationships/tags" Target="../tags/tag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16.png"/><Relationship Id="rId4" Type="http://schemas.openxmlformats.org/officeDocument/2006/relationships/image" Target="../media/image15.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3.xml"/><Relationship Id="rId1" Type="http://schemas.openxmlformats.org/officeDocument/2006/relationships/tags" Target="../tags/tag10.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3.xml"/><Relationship Id="rId1" Type="http://schemas.openxmlformats.org/officeDocument/2006/relationships/tags" Target="../tags/tag12.xml"/></Relationships>
</file>

<file path=ppt/slides/_rels/slide6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4.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3.xml"/><Relationship Id="rId1" Type="http://schemas.openxmlformats.org/officeDocument/2006/relationships/tags" Target="../tags/tag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3.xml"/><Relationship Id="rId1" Type="http://schemas.openxmlformats.org/officeDocument/2006/relationships/tags" Target="../tags/tag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8.xml"/><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7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9.xml"/><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7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0.xml"/><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3.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130425"/>
            <a:ext cx="9144000" cy="1470025"/>
          </a:xfrm>
          <a:solidFill>
            <a:schemeClr val="accent3"/>
          </a:solidFill>
        </p:spPr>
        <p:txBody>
          <a:bodyPr/>
          <a:lstStyle/>
          <a:p>
            <a:r>
              <a:rPr lang="en-US" altLang="zh-CN" b="1" dirty="0" smtClean="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rPr>
              <a:t>Operating system</a:t>
            </a:r>
            <a:endParaRPr lang="zh-CN" altLang="en-US" b="1" dirty="0">
              <a:ln w="31550" cmpd="sng">
                <a:gradFill>
                  <a:gsLst>
                    <a:gs pos="70000">
                      <a:schemeClr val="accent6">
                        <a:shade val="50000"/>
                        <a:satMod val="190000"/>
                      </a:schemeClr>
                    </a:gs>
                    <a:gs pos="0">
                      <a:schemeClr val="accent6">
                        <a:tint val="77000"/>
                        <a:satMod val="180000"/>
                      </a:schemeClr>
                    </a:gs>
                  </a:gsLst>
                  <a:lin ang="5400000"/>
                </a:gradFill>
                <a:prstDash val="solid"/>
              </a:ln>
              <a:solidFill>
                <a:schemeClr val="accent6">
                  <a:tint val="15000"/>
                  <a:satMod val="200000"/>
                </a:schemeClr>
              </a:solidFill>
              <a:effectLst>
                <a:outerShdw blurRad="50800" dist="40000" dir="5400000" algn="tl" rotWithShape="0">
                  <a:srgbClr val="000000">
                    <a:shade val="5000"/>
                    <a:satMod val="120000"/>
                    <a:alpha val="33000"/>
                  </a:srgbClr>
                </a:outerShdw>
              </a:effectLst>
            </a:endParaRPr>
          </a:p>
        </p:txBody>
      </p:sp>
      <p:sp>
        <p:nvSpPr>
          <p:cNvPr id="3" name="Subtitle 2"/>
          <p:cNvSpPr>
            <a:spLocks noGrp="1"/>
          </p:cNvSpPr>
          <p:nvPr>
            <p:ph type="subTitle" idx="1"/>
          </p:nvPr>
        </p:nvSpPr>
        <p:spPr>
          <a:xfrm>
            <a:off x="500034" y="3886200"/>
            <a:ext cx="8001056" cy="1752600"/>
          </a:xfrm>
        </p:spPr>
        <p:txBody>
          <a:bodyPr/>
          <a:lstStyle/>
          <a:p>
            <a:r>
              <a:rPr lang="en-US" altLang="zh-CN" b="1" dirty="0" smtClean="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Part VIII: Memory (basic)</a:t>
            </a:r>
          </a:p>
        </p:txBody>
      </p:sp>
      <p:sp>
        <p:nvSpPr>
          <p:cNvPr id="4" name="TextBox 3"/>
          <p:cNvSpPr txBox="1"/>
          <p:nvPr/>
        </p:nvSpPr>
        <p:spPr>
          <a:xfrm>
            <a:off x="2865147" y="4572008"/>
            <a:ext cx="3923190" cy="523220"/>
          </a:xfrm>
          <a:prstGeom prst="rect">
            <a:avLst/>
          </a:prstGeom>
          <a:noFill/>
        </p:spPr>
        <p:txBody>
          <a:bodyPr wrap="none" rtlCol="0">
            <a:spAutoFit/>
          </a:bodyPr>
          <a:lstStyle/>
          <a:p>
            <a:pPr algn="ctr"/>
            <a:r>
              <a:rPr lang="en-US" altLang="zh-CN" sz="2800" dirty="0" smtClean="0"/>
              <a:t>By KONG </a:t>
            </a:r>
            <a:r>
              <a:rPr lang="en-US" altLang="zh-CN" sz="2800" dirty="0" err="1" smtClean="0"/>
              <a:t>LingBo</a:t>
            </a:r>
            <a:r>
              <a:rPr lang="en-US" altLang="zh-CN" sz="2800" dirty="0" smtClean="0"/>
              <a:t> (</a:t>
            </a:r>
            <a:r>
              <a:rPr lang="zh-CN" altLang="en-US" sz="2800" b="1" dirty="0" smtClean="0">
                <a:latin typeface="楷体" pitchFamily="49" charset="-122"/>
                <a:ea typeface="楷体" pitchFamily="49" charset="-122"/>
              </a:rPr>
              <a:t>孔令波</a:t>
            </a:r>
            <a:r>
              <a:rPr lang="en-US" altLang="zh-CN" sz="2800" dirty="0" smtClean="0"/>
              <a:t>)</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5300" b="1" dirty="0" smtClean="0">
                <a:solidFill>
                  <a:srgbClr val="FF0000"/>
                </a:solidFill>
              </a:rPr>
              <a:t>2</a:t>
            </a:r>
            <a:r>
              <a:rPr lang="en-US" altLang="zh-CN" dirty="0" smtClean="0"/>
              <a:t> </a:t>
            </a:r>
            <a:r>
              <a:rPr lang="en-US" altLang="zh-CN" dirty="0" smtClean="0"/>
              <a:t>tasks for </a:t>
            </a:r>
            <a:r>
              <a:rPr lang="en-US" altLang="zh-CN" dirty="0" smtClean="0"/>
              <a:t>MM – also for HDD</a:t>
            </a:r>
            <a:endParaRPr lang="zh-CN" altLang="en-US" dirty="0"/>
          </a:p>
        </p:txBody>
      </p:sp>
      <p:sp>
        <p:nvSpPr>
          <p:cNvPr id="3" name="内容占位符 2"/>
          <p:cNvSpPr>
            <a:spLocks noGrp="1"/>
          </p:cNvSpPr>
          <p:nvPr>
            <p:ph idx="1"/>
          </p:nvPr>
        </p:nvSpPr>
        <p:spPr>
          <a:xfrm>
            <a:off x="179512" y="1000108"/>
            <a:ext cx="5760640" cy="5126055"/>
          </a:xfrm>
        </p:spPr>
        <p:txBody>
          <a:bodyPr>
            <a:noAutofit/>
          </a:bodyPr>
          <a:lstStyle/>
          <a:p>
            <a:r>
              <a:rPr lang="en-US" altLang="zh-CN" dirty="0" smtClean="0"/>
              <a:t>With the mapping slide, we can infer there are 2 </a:t>
            </a:r>
            <a:r>
              <a:rPr lang="en-US" altLang="zh-CN" dirty="0" smtClean="0"/>
              <a:t>tasks</a:t>
            </a:r>
            <a:endParaRPr lang="en-US" altLang="zh-CN" dirty="0" smtClean="0"/>
          </a:p>
          <a:p>
            <a:pPr lvl="1"/>
            <a:r>
              <a:rPr lang="en-US" altLang="zh-CN" b="1" u="sng" dirty="0" smtClean="0">
                <a:solidFill>
                  <a:srgbClr val="0070C0"/>
                </a:solidFill>
              </a:rPr>
              <a:t>Memory allocation</a:t>
            </a:r>
          </a:p>
          <a:p>
            <a:pPr lvl="2"/>
            <a:r>
              <a:rPr lang="en-US" altLang="zh-CN" dirty="0" smtClean="0"/>
              <a:t>Given the segment of a program, assign a </a:t>
            </a:r>
            <a:r>
              <a:rPr lang="en-US" altLang="zh-CN" dirty="0" smtClean="0"/>
              <a:t>block/region </a:t>
            </a:r>
            <a:r>
              <a:rPr lang="en-US" altLang="zh-CN" dirty="0" smtClean="0"/>
              <a:t>in MM to </a:t>
            </a:r>
            <a:r>
              <a:rPr lang="en-US" altLang="zh-CN" dirty="0" smtClean="0"/>
              <a:t>keep that </a:t>
            </a:r>
            <a:r>
              <a:rPr lang="en-US" altLang="zh-CN" dirty="0" smtClean="0"/>
              <a:t>segment – namely copy the numbered instructions together with the necessary data to that </a:t>
            </a:r>
            <a:r>
              <a:rPr lang="en-US" altLang="zh-CN" dirty="0" smtClean="0"/>
              <a:t>block/region</a:t>
            </a:r>
            <a:endParaRPr lang="en-US" altLang="zh-CN" dirty="0" smtClean="0"/>
          </a:p>
          <a:p>
            <a:pPr lvl="1"/>
            <a:r>
              <a:rPr lang="en-US" altLang="zh-CN" b="1" u="sng" dirty="0" smtClean="0">
                <a:solidFill>
                  <a:srgbClr val="0070C0"/>
                </a:solidFill>
              </a:rPr>
              <a:t>Address translation</a:t>
            </a:r>
          </a:p>
          <a:p>
            <a:pPr lvl="2"/>
            <a:r>
              <a:rPr lang="en-US" altLang="zh-CN" dirty="0" smtClean="0"/>
              <a:t>Even the instructions are copied to the memory block, some logic addresses are </a:t>
            </a:r>
            <a:r>
              <a:rPr lang="en-US" altLang="zh-CN" dirty="0" smtClean="0"/>
              <a:t>also kept</a:t>
            </a:r>
            <a:r>
              <a:rPr lang="en-US" altLang="zh-CN" dirty="0" smtClean="0"/>
              <a:t> with some instructions</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pic>
        <p:nvPicPr>
          <p:cNvPr id="521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0" y="30286"/>
            <a:ext cx="2126036" cy="2055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 descr="D:\Downloads\seginMM.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44208" y="2085453"/>
            <a:ext cx="2276475" cy="4467225"/>
          </a:xfrm>
          <a:prstGeom prst="rect">
            <a:avLst/>
          </a:prstGeom>
          <a:noFill/>
          <a:extLst>
            <a:ext uri="{909E8E84-426E-40DD-AFC4-6F175D3DCCD1}">
              <a14:hiddenFill xmlns:a14="http://schemas.microsoft.com/office/drawing/2010/main">
                <a:solidFill>
                  <a:srgbClr val="FFFFFF"/>
                </a:solidFill>
              </a14:hiddenFill>
            </a:ext>
          </a:extLst>
        </p:spPr>
      </p:pic>
      <p:pic>
        <p:nvPicPr>
          <p:cNvPr id="521219" name="Picture 3" descr="D:\Downloads\bkcolor.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263" y="2872551"/>
            <a:ext cx="1715677" cy="2932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9099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1000"/>
                                        <p:tgtEl>
                                          <p:spTgt spid="3">
                                            <p:txEl>
                                              <p:pRg st="3" end="3"/>
                                            </p:txEl>
                                          </p:spTgt>
                                        </p:tgtEl>
                                      </p:cBhvr>
                                    </p:animEffect>
                                    <p:anim calcmode="lin" valueType="num">
                                      <p:cBhvr>
                                        <p:cTn id="8"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anim calcmode="lin" valueType="num">
                                      <p:cBhvr>
                                        <p:cTn id="13"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4" dur="1000" fill="hold"/>
                                        <p:tgtEl>
                                          <p:spTgt spid="3">
                                            <p:txEl>
                                              <p:pRg st="4" end="4"/>
                                            </p:txEl>
                                          </p:spTgt>
                                        </p:tgtEl>
                                        <p:attrNameLst>
                                          <p:attrName>ppt_y</p:attrName>
                                        </p:attrNameLst>
                                      </p:cBhvr>
                                      <p:tavLst>
                                        <p:tav tm="0">
                                          <p:val>
                                            <p:strVal val="#ppt_y+.1"/>
                                          </p:val>
                                        </p:tav>
                                        <p:tav tm="100000">
                                          <p:val>
                                            <p:strVal val="#ppt_y"/>
                                          </p:val>
                                        </p:tav>
                                      </p:tavLst>
                                    </p:anim>
                                  </p:childTnLst>
                                </p:cTn>
                              </p:par>
                              <p:par>
                                <p:cTn id="15" presetID="22" presetClass="exit" presetSubtype="4" fill="hold" nodeType="withEffect">
                                  <p:stCondLst>
                                    <p:cond delay="0"/>
                                  </p:stCondLst>
                                  <p:childTnLst>
                                    <p:animEffect transition="out" filter="wipe(down)">
                                      <p:cBhvr>
                                        <p:cTn id="16" dur="500"/>
                                        <p:tgtEl>
                                          <p:spTgt spid="521219"/>
                                        </p:tgtEl>
                                      </p:cBhvr>
                                    </p:animEffect>
                                    <p:set>
                                      <p:cBhvr>
                                        <p:cTn id="17" dur="1" fill="hold">
                                          <p:stCondLst>
                                            <p:cond delay="499"/>
                                          </p:stCondLst>
                                        </p:cTn>
                                        <p:tgtEl>
                                          <p:spTgt spid="52121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457200" y="692696"/>
            <a:ext cx="8686800" cy="5126055"/>
          </a:xfrm>
        </p:spPr>
        <p:txBody>
          <a:bodyPr/>
          <a:lstStyle/>
          <a:p>
            <a:r>
              <a:rPr lang="en-US" altLang="zh-CN" dirty="0"/>
              <a:t>some logic addresses are still conveyed into the MM as the parameters of some instructions</a:t>
            </a:r>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
        <p:nvSpPr>
          <p:cNvPr id="5" name="TextBox 4"/>
          <p:cNvSpPr txBox="1"/>
          <p:nvPr/>
        </p:nvSpPr>
        <p:spPr>
          <a:xfrm>
            <a:off x="1403648" y="2479248"/>
            <a:ext cx="1159613" cy="1323439"/>
          </a:xfrm>
          <a:prstGeom prst="rect">
            <a:avLst/>
          </a:prstGeom>
          <a:noFill/>
          <a:ln w="6350">
            <a:solidFill>
              <a:schemeClr val="tx1"/>
            </a:solidFill>
          </a:ln>
        </p:spPr>
        <p:txBody>
          <a:bodyPr wrap="none" rtlCol="0">
            <a:spAutoFit/>
          </a:bodyPr>
          <a:lstStyle/>
          <a:p>
            <a:r>
              <a:rPr lang="en-US" altLang="zh-CN" sz="2000" b="1" dirty="0" smtClean="0">
                <a:solidFill>
                  <a:srgbClr val="FF0000"/>
                </a:solidFill>
              </a:rPr>
              <a:t>Program</a:t>
            </a:r>
          </a:p>
          <a:p>
            <a:r>
              <a:rPr lang="en-US" altLang="zh-CN" sz="2000" dirty="0" smtClean="0"/>
              <a:t>    X=14; </a:t>
            </a:r>
          </a:p>
          <a:p>
            <a:r>
              <a:rPr lang="en-US" altLang="zh-CN" sz="2000" dirty="0" smtClean="0"/>
              <a:t>    Y= -10;</a:t>
            </a:r>
          </a:p>
          <a:p>
            <a:r>
              <a:rPr lang="en-US" altLang="zh-CN" sz="2000" dirty="0" smtClean="0"/>
              <a:t>    Z= X+Y;</a:t>
            </a:r>
            <a:endParaRPr lang="zh-CN" altLang="en-US" sz="2000" dirty="0"/>
          </a:p>
        </p:txBody>
      </p:sp>
      <p:sp>
        <p:nvSpPr>
          <p:cNvPr id="8" name="TextBox 7"/>
          <p:cNvSpPr txBox="1"/>
          <p:nvPr/>
        </p:nvSpPr>
        <p:spPr>
          <a:xfrm>
            <a:off x="676128" y="4221088"/>
            <a:ext cx="2654894" cy="2554545"/>
          </a:xfrm>
          <a:prstGeom prst="rect">
            <a:avLst/>
          </a:prstGeom>
          <a:noFill/>
          <a:ln w="38100">
            <a:solidFill>
              <a:srgbClr val="FF0000"/>
            </a:solidFill>
          </a:ln>
        </p:spPr>
        <p:txBody>
          <a:bodyPr wrap="none" rtlCol="0">
            <a:spAutoFit/>
          </a:bodyPr>
          <a:lstStyle/>
          <a:p>
            <a:r>
              <a:rPr lang="en-US" altLang="zh-CN" sz="2000" b="1" dirty="0" smtClean="0">
                <a:solidFill>
                  <a:srgbClr val="FF0000"/>
                </a:solidFill>
              </a:rPr>
              <a:t>Machine code</a:t>
            </a:r>
          </a:p>
          <a:p>
            <a:r>
              <a:rPr lang="en-US" altLang="zh-CN" sz="2000" dirty="0" smtClean="0"/>
              <a:t>  [00] 14 (should be bin)</a:t>
            </a:r>
            <a:endParaRPr lang="en-US" altLang="zh-CN" sz="2000" b="1" dirty="0" smtClean="0"/>
          </a:p>
          <a:p>
            <a:r>
              <a:rPr lang="en-US" altLang="zh-CN" sz="2000" dirty="0" smtClean="0"/>
              <a:t>  [01] -10</a:t>
            </a:r>
          </a:p>
          <a:p>
            <a:r>
              <a:rPr lang="en-US" altLang="zh-CN" sz="2000" dirty="0"/>
              <a:t> </a:t>
            </a:r>
            <a:r>
              <a:rPr lang="en-US" altLang="zh-CN" sz="2000" dirty="0" smtClean="0"/>
              <a:t> [02] (used later)</a:t>
            </a:r>
          </a:p>
          <a:p>
            <a:r>
              <a:rPr lang="en-US" altLang="zh-CN" sz="2000" dirty="0" smtClean="0"/>
              <a:t>  [03] 0001 </a:t>
            </a:r>
            <a:r>
              <a:rPr lang="en-US" altLang="zh-CN" sz="2000" b="1" dirty="0" smtClean="0"/>
              <a:t>00000000</a:t>
            </a:r>
          </a:p>
          <a:p>
            <a:r>
              <a:rPr lang="en-US" altLang="zh-CN" sz="2000" dirty="0" smtClean="0"/>
              <a:t>  [04] 0010 </a:t>
            </a:r>
            <a:r>
              <a:rPr lang="en-US" altLang="zh-CN" sz="2000" b="1" dirty="0" smtClean="0"/>
              <a:t>00000001</a:t>
            </a:r>
          </a:p>
          <a:p>
            <a:r>
              <a:rPr lang="en-US" altLang="zh-CN" sz="2000" dirty="0" smtClean="0"/>
              <a:t>  [05] 0011</a:t>
            </a:r>
          </a:p>
          <a:p>
            <a:r>
              <a:rPr lang="en-US" altLang="zh-CN" sz="2000" dirty="0" smtClean="0"/>
              <a:t>  [06] 0100 </a:t>
            </a:r>
            <a:r>
              <a:rPr lang="en-US" altLang="zh-CN" sz="2000" b="1" dirty="0" smtClean="0"/>
              <a:t>00000010</a:t>
            </a:r>
            <a:endParaRPr lang="zh-CN" altLang="en-US" sz="2000" b="1" dirty="0"/>
          </a:p>
        </p:txBody>
      </p:sp>
      <p:sp>
        <p:nvSpPr>
          <p:cNvPr id="9" name="Down Arrow 13"/>
          <p:cNvSpPr/>
          <p:nvPr/>
        </p:nvSpPr>
        <p:spPr>
          <a:xfrm>
            <a:off x="1855092" y="3789040"/>
            <a:ext cx="256724" cy="43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6372200" y="3879046"/>
            <a:ext cx="2489200" cy="2862322"/>
          </a:xfrm>
          <a:prstGeom prst="rect">
            <a:avLst/>
          </a:prstGeom>
          <a:noFill/>
          <a:ln w="38100">
            <a:solidFill>
              <a:srgbClr val="FF0000"/>
            </a:solidFill>
          </a:ln>
        </p:spPr>
        <p:txBody>
          <a:bodyPr wrap="square" rtlCol="0">
            <a:spAutoFit/>
          </a:bodyPr>
          <a:lstStyle/>
          <a:p>
            <a:r>
              <a:rPr lang="en-US" altLang="zh-CN" sz="2000" b="1" dirty="0" smtClean="0">
                <a:solidFill>
                  <a:srgbClr val="0070C0"/>
                </a:solidFill>
              </a:rPr>
              <a:t>Machine code in MM</a:t>
            </a:r>
          </a:p>
          <a:p>
            <a:r>
              <a:rPr lang="en-US" altLang="zh-CN" sz="2000" dirty="0" smtClean="0"/>
              <a:t> [200] 14</a:t>
            </a:r>
            <a:endParaRPr lang="en-US" altLang="zh-CN" sz="2000" b="1" dirty="0" smtClean="0">
              <a:solidFill>
                <a:srgbClr val="FF0000"/>
              </a:solidFill>
            </a:endParaRPr>
          </a:p>
          <a:p>
            <a:r>
              <a:rPr lang="en-US" altLang="zh-CN" sz="2000" dirty="0" smtClean="0"/>
              <a:t> [201] -10</a:t>
            </a:r>
            <a:endParaRPr lang="en-US" altLang="zh-CN" sz="2000" b="1" dirty="0" smtClean="0">
              <a:solidFill>
                <a:srgbClr val="FF0000"/>
              </a:solidFill>
            </a:endParaRPr>
          </a:p>
          <a:p>
            <a:r>
              <a:rPr lang="en-US" altLang="zh-CN" sz="2000" dirty="0" smtClean="0"/>
              <a:t> [202]</a:t>
            </a:r>
          </a:p>
          <a:p>
            <a:r>
              <a:rPr lang="en-US" altLang="zh-CN" sz="2000" dirty="0"/>
              <a:t> </a:t>
            </a:r>
            <a:endParaRPr lang="en-US" altLang="zh-CN" sz="2000" dirty="0" smtClean="0"/>
          </a:p>
          <a:p>
            <a:r>
              <a:rPr lang="en-US" altLang="zh-CN" sz="2000" dirty="0"/>
              <a:t> </a:t>
            </a:r>
            <a:r>
              <a:rPr lang="en-US" altLang="zh-CN" sz="2000" dirty="0" smtClean="0"/>
              <a:t>[070] 0001 </a:t>
            </a:r>
            <a:r>
              <a:rPr lang="en-US" altLang="zh-CN" sz="2000" b="1" dirty="0" smtClean="0">
                <a:solidFill>
                  <a:srgbClr val="FF0000"/>
                </a:solidFill>
              </a:rPr>
              <a:t>00000000</a:t>
            </a:r>
          </a:p>
          <a:p>
            <a:r>
              <a:rPr lang="en-US" altLang="zh-CN" sz="2000" dirty="0" smtClean="0"/>
              <a:t> [071] 0010 </a:t>
            </a:r>
            <a:r>
              <a:rPr lang="en-US" altLang="zh-CN" sz="2000" b="1" dirty="0" smtClean="0">
                <a:solidFill>
                  <a:srgbClr val="FF0000"/>
                </a:solidFill>
              </a:rPr>
              <a:t>00000001</a:t>
            </a:r>
          </a:p>
          <a:p>
            <a:r>
              <a:rPr lang="en-US" altLang="zh-CN" sz="2000" dirty="0" smtClean="0"/>
              <a:t> [072] 0011</a:t>
            </a:r>
          </a:p>
          <a:p>
            <a:r>
              <a:rPr lang="en-US" altLang="zh-CN" sz="2000" dirty="0" smtClean="0"/>
              <a:t> [073] 0100 </a:t>
            </a:r>
            <a:r>
              <a:rPr lang="en-US" altLang="zh-CN" sz="2000" b="1" dirty="0" smtClean="0">
                <a:solidFill>
                  <a:srgbClr val="FF0000"/>
                </a:solidFill>
              </a:rPr>
              <a:t>00000011</a:t>
            </a:r>
            <a:endParaRPr lang="zh-CN" altLang="en-US" sz="2000" b="1" dirty="0" smtClean="0">
              <a:solidFill>
                <a:srgbClr val="FF0000"/>
              </a:solidFill>
            </a:endParaRPr>
          </a:p>
        </p:txBody>
      </p:sp>
      <p:sp>
        <p:nvSpPr>
          <p:cNvPr id="12" name="矩形 11"/>
          <p:cNvSpPr/>
          <p:nvPr/>
        </p:nvSpPr>
        <p:spPr>
          <a:xfrm>
            <a:off x="1855092" y="5498360"/>
            <a:ext cx="1192908" cy="27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1866924" y="5822227"/>
            <a:ext cx="1192908" cy="27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866924" y="6407816"/>
            <a:ext cx="1192908" cy="27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7630590" y="5473799"/>
            <a:ext cx="1192908" cy="27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7642422" y="5797666"/>
            <a:ext cx="1192908" cy="27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7642422" y="6383255"/>
            <a:ext cx="1192908" cy="2710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8" name="Picture 2" descr="D:\Downloads\seginM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7904" y="1655787"/>
            <a:ext cx="2276475" cy="446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566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1000"/>
                                        <p:tgtEl>
                                          <p:spTgt spid="12"/>
                                        </p:tgtEl>
                                      </p:cBhvr>
                                    </p:animEffect>
                                    <p:anim calcmode="lin" valueType="num">
                                      <p:cBhvr>
                                        <p:cTn id="8" dur="1000" fill="hold"/>
                                        <p:tgtEl>
                                          <p:spTgt spid="12"/>
                                        </p:tgtEl>
                                        <p:attrNameLst>
                                          <p:attrName>ppt_x</p:attrName>
                                        </p:attrNameLst>
                                      </p:cBhvr>
                                      <p:tavLst>
                                        <p:tav tm="0">
                                          <p:val>
                                            <p:strVal val="#ppt_x"/>
                                          </p:val>
                                        </p:tav>
                                        <p:tav tm="100000">
                                          <p:val>
                                            <p:strVal val="#ppt_x"/>
                                          </p:val>
                                        </p:tav>
                                      </p:tavLst>
                                    </p:anim>
                                    <p:anim calcmode="lin" valueType="num">
                                      <p:cBhvr>
                                        <p:cTn id="9" dur="1000" fill="hold"/>
                                        <p:tgtEl>
                                          <p:spTgt spid="12"/>
                                        </p:tgtEl>
                                        <p:attrNameLst>
                                          <p:attrName>ppt_y</p:attrName>
                                        </p:attrNameLst>
                                      </p:cBhvr>
                                      <p:tavLst>
                                        <p:tav tm="0">
                                          <p:val>
                                            <p:strVal val="#ppt_y-.1"/>
                                          </p:val>
                                        </p:tav>
                                        <p:tav tm="100000">
                                          <p:val>
                                            <p:strVal val="#ppt_y"/>
                                          </p:val>
                                        </p:tav>
                                      </p:tavLst>
                                    </p:anim>
                                  </p:childTnLst>
                                </p:cTn>
                              </p:par>
                              <p:par>
                                <p:cTn id="10" presetID="47" presetClass="entr" presetSubtype="0" fill="hold" grpId="0" nodeType="with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1000"/>
                                        <p:tgtEl>
                                          <p:spTgt spid="15"/>
                                        </p:tgtEl>
                                      </p:cBhvr>
                                    </p:animEffect>
                                    <p:anim calcmode="lin" valueType="num">
                                      <p:cBhvr>
                                        <p:cTn id="13" dur="1000" fill="hold"/>
                                        <p:tgtEl>
                                          <p:spTgt spid="15"/>
                                        </p:tgtEl>
                                        <p:attrNameLst>
                                          <p:attrName>ppt_x</p:attrName>
                                        </p:attrNameLst>
                                      </p:cBhvr>
                                      <p:tavLst>
                                        <p:tav tm="0">
                                          <p:val>
                                            <p:strVal val="#ppt_x"/>
                                          </p:val>
                                        </p:tav>
                                        <p:tav tm="100000">
                                          <p:val>
                                            <p:strVal val="#ppt_x"/>
                                          </p:val>
                                        </p:tav>
                                      </p:tavLst>
                                    </p:anim>
                                    <p:anim calcmode="lin" valueType="num">
                                      <p:cBhvr>
                                        <p:cTn id="14" dur="1000" fill="hold"/>
                                        <p:tgtEl>
                                          <p:spTgt spid="15"/>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7" presetClass="entr" presetSubtype="0" fill="hold" grpId="0" nodeType="after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1000"/>
                                        <p:tgtEl>
                                          <p:spTgt spid="13"/>
                                        </p:tgtEl>
                                      </p:cBhvr>
                                    </p:animEffect>
                                    <p:anim calcmode="lin" valueType="num">
                                      <p:cBhvr>
                                        <p:cTn id="19" dur="1000" fill="hold"/>
                                        <p:tgtEl>
                                          <p:spTgt spid="13"/>
                                        </p:tgtEl>
                                        <p:attrNameLst>
                                          <p:attrName>ppt_x</p:attrName>
                                        </p:attrNameLst>
                                      </p:cBhvr>
                                      <p:tavLst>
                                        <p:tav tm="0">
                                          <p:val>
                                            <p:strVal val="#ppt_x"/>
                                          </p:val>
                                        </p:tav>
                                        <p:tav tm="100000">
                                          <p:val>
                                            <p:strVal val="#ppt_x"/>
                                          </p:val>
                                        </p:tav>
                                      </p:tavLst>
                                    </p:anim>
                                    <p:anim calcmode="lin" valueType="num">
                                      <p:cBhvr>
                                        <p:cTn id="20" dur="1000" fill="hold"/>
                                        <p:tgtEl>
                                          <p:spTgt spid="13"/>
                                        </p:tgtEl>
                                        <p:attrNameLst>
                                          <p:attrName>ppt_y</p:attrName>
                                        </p:attrNameLst>
                                      </p:cBhvr>
                                      <p:tavLst>
                                        <p:tav tm="0">
                                          <p:val>
                                            <p:strVal val="#ppt_y-.1"/>
                                          </p:val>
                                        </p:tav>
                                        <p:tav tm="100000">
                                          <p:val>
                                            <p:strVal val="#ppt_y"/>
                                          </p:val>
                                        </p:tav>
                                      </p:tavLst>
                                    </p:anim>
                                  </p:childTnLst>
                                </p:cTn>
                              </p:par>
                              <p:par>
                                <p:cTn id="21" presetID="47" presetClass="entr" presetSubtype="0" fill="hold" grpId="0" nodeType="with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1000"/>
                                        <p:tgtEl>
                                          <p:spTgt spid="16"/>
                                        </p:tgtEl>
                                      </p:cBhvr>
                                    </p:animEffect>
                                    <p:anim calcmode="lin" valueType="num">
                                      <p:cBhvr>
                                        <p:cTn id="24" dur="1000" fill="hold"/>
                                        <p:tgtEl>
                                          <p:spTgt spid="16"/>
                                        </p:tgtEl>
                                        <p:attrNameLst>
                                          <p:attrName>ppt_x</p:attrName>
                                        </p:attrNameLst>
                                      </p:cBhvr>
                                      <p:tavLst>
                                        <p:tav tm="0">
                                          <p:val>
                                            <p:strVal val="#ppt_x"/>
                                          </p:val>
                                        </p:tav>
                                        <p:tav tm="100000">
                                          <p:val>
                                            <p:strVal val="#ppt_x"/>
                                          </p:val>
                                        </p:tav>
                                      </p:tavLst>
                                    </p:anim>
                                    <p:anim calcmode="lin" valueType="num">
                                      <p:cBhvr>
                                        <p:cTn id="25" dur="1000" fill="hold"/>
                                        <p:tgtEl>
                                          <p:spTgt spid="16"/>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7" presetClass="entr" presetSubtype="0" fill="hold" grpId="0"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fade">
                                      <p:cBhvr>
                                        <p:cTn id="29" dur="1000"/>
                                        <p:tgtEl>
                                          <p:spTgt spid="14"/>
                                        </p:tgtEl>
                                      </p:cBhvr>
                                    </p:animEffect>
                                    <p:anim calcmode="lin" valueType="num">
                                      <p:cBhvr>
                                        <p:cTn id="30" dur="1000" fill="hold"/>
                                        <p:tgtEl>
                                          <p:spTgt spid="14"/>
                                        </p:tgtEl>
                                        <p:attrNameLst>
                                          <p:attrName>ppt_x</p:attrName>
                                        </p:attrNameLst>
                                      </p:cBhvr>
                                      <p:tavLst>
                                        <p:tav tm="0">
                                          <p:val>
                                            <p:strVal val="#ppt_x"/>
                                          </p:val>
                                        </p:tav>
                                        <p:tav tm="100000">
                                          <p:val>
                                            <p:strVal val="#ppt_x"/>
                                          </p:val>
                                        </p:tav>
                                      </p:tavLst>
                                    </p:anim>
                                    <p:anim calcmode="lin" valueType="num">
                                      <p:cBhvr>
                                        <p:cTn id="31" dur="1000" fill="hold"/>
                                        <p:tgtEl>
                                          <p:spTgt spid="14"/>
                                        </p:tgtEl>
                                        <p:attrNameLst>
                                          <p:attrName>ppt_y</p:attrName>
                                        </p:attrNameLst>
                                      </p:cBhvr>
                                      <p:tavLst>
                                        <p:tav tm="0">
                                          <p:val>
                                            <p:strVal val="#ppt_y-.1"/>
                                          </p:val>
                                        </p:tav>
                                        <p:tav tm="100000">
                                          <p:val>
                                            <p:strVal val="#ppt_y"/>
                                          </p:val>
                                        </p:tav>
                                      </p:tavLst>
                                    </p:anim>
                                  </p:childTnLst>
                                </p:cTn>
                              </p:par>
                              <p:par>
                                <p:cTn id="32" presetID="47" presetClass="entr" presetSubtype="0" fill="hold" grpId="0" nodeType="with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1000"/>
                                        <p:tgtEl>
                                          <p:spTgt spid="17"/>
                                        </p:tgtEl>
                                      </p:cBhvr>
                                    </p:animEffect>
                                    <p:anim calcmode="lin" valueType="num">
                                      <p:cBhvr>
                                        <p:cTn id="35" dur="1000" fill="hold"/>
                                        <p:tgtEl>
                                          <p:spTgt spid="17"/>
                                        </p:tgtEl>
                                        <p:attrNameLst>
                                          <p:attrName>ppt_x</p:attrName>
                                        </p:attrNameLst>
                                      </p:cBhvr>
                                      <p:tavLst>
                                        <p:tav tm="0">
                                          <p:val>
                                            <p:strVal val="#ppt_x"/>
                                          </p:val>
                                        </p:tav>
                                        <p:tav tm="100000">
                                          <p:val>
                                            <p:strVal val="#ppt_x"/>
                                          </p:val>
                                        </p:tav>
                                      </p:tavLst>
                                    </p:anim>
                                    <p:anim calcmode="lin" valueType="num">
                                      <p:cBhvr>
                                        <p:cTn id="3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P spid="15" grpId="0" animBg="1"/>
      <p:bldP spid="16" grpId="0" animBg="1"/>
      <p:bldP spid="1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285728"/>
            <a:ext cx="9144000" cy="654032"/>
          </a:xfrm>
        </p:spPr>
        <p:txBody>
          <a:bodyPr>
            <a:normAutofit fontScale="90000"/>
          </a:bodyPr>
          <a:lstStyle/>
          <a:p>
            <a:r>
              <a:rPr lang="en-US" altLang="zh-CN" dirty="0" smtClean="0"/>
              <a:t>Relocation [</a:t>
            </a:r>
            <a:r>
              <a:rPr lang="zh-CN" altLang="en-US" sz="3100" dirty="0" smtClean="0"/>
              <a:t>重定位</a:t>
            </a:r>
            <a:r>
              <a:rPr lang="en-US" altLang="zh-CN" dirty="0" smtClean="0"/>
              <a:t>] – </a:t>
            </a:r>
            <a:r>
              <a:rPr lang="en-US" altLang="zh-CN" b="1" u="sng" dirty="0">
                <a:solidFill>
                  <a:srgbClr val="0070C0"/>
                </a:solidFill>
              </a:rPr>
              <a:t>Address translation</a:t>
            </a:r>
            <a:endParaRPr lang="zh-CN" altLang="en-US" dirty="0">
              <a:solidFill>
                <a:srgbClr val="0070C0"/>
              </a:solidFill>
            </a:endParaRPr>
          </a:p>
        </p:txBody>
      </p:sp>
      <p:sp>
        <p:nvSpPr>
          <p:cNvPr id="3" name="内容占位符 2"/>
          <p:cNvSpPr>
            <a:spLocks noGrp="1"/>
          </p:cNvSpPr>
          <p:nvPr>
            <p:ph idx="1"/>
          </p:nvPr>
        </p:nvSpPr>
        <p:spPr/>
        <p:txBody>
          <a:bodyPr>
            <a:normAutofit lnSpcReduction="10000"/>
          </a:bodyPr>
          <a:lstStyle/>
          <a:p>
            <a:r>
              <a:rPr lang="en-US" altLang="zh-CN" dirty="0" smtClean="0"/>
              <a:t>The concept to compute the physical addresses of </a:t>
            </a:r>
            <a:r>
              <a:rPr lang="en-US" altLang="zh-CN" dirty="0"/>
              <a:t>the logic addresses like </a:t>
            </a:r>
            <a:r>
              <a:rPr lang="en-US" altLang="zh-CN" dirty="0" smtClean="0"/>
              <a:t>above</a:t>
            </a:r>
          </a:p>
          <a:p>
            <a:pPr lvl="1"/>
            <a:r>
              <a:rPr lang="en-US" altLang="zh-CN" b="1" u="sng" dirty="0" smtClean="0"/>
              <a:t>Problem</a:t>
            </a:r>
            <a:r>
              <a:rPr lang="en-US" altLang="zh-CN" dirty="0" smtClean="0"/>
              <a:t>: given the start position and the size of the block which is assigned to the segment, you are asked to compute the physical address of the memory unit to store the corresponding logic address</a:t>
            </a:r>
          </a:p>
          <a:p>
            <a:pPr lvl="1"/>
            <a:r>
              <a:rPr lang="en-US" altLang="zh-CN" dirty="0" smtClean="0"/>
              <a:t>Called relocation!</a:t>
            </a:r>
            <a:endParaRPr lang="en-US" altLang="zh-CN" dirty="0"/>
          </a:p>
          <a:p>
            <a:r>
              <a:rPr lang="en-US" altLang="zh-CN" b="1" u="sng" dirty="0" smtClean="0"/>
              <a:t>MMU</a:t>
            </a:r>
            <a:r>
              <a:rPr lang="en-US" altLang="zh-CN" dirty="0" smtClean="0"/>
              <a:t> – Memory Management Unit</a:t>
            </a:r>
          </a:p>
          <a:p>
            <a:pPr lvl="1"/>
            <a:r>
              <a:rPr lang="en-US" altLang="zh-CN" dirty="0" smtClean="0"/>
              <a:t>The </a:t>
            </a:r>
            <a:r>
              <a:rPr lang="en-US" altLang="zh-CN" dirty="0"/>
              <a:t>run-time mapping from logical to physical addresses is done by a hardware device called the memory-management </a:t>
            </a:r>
            <a:r>
              <a:rPr lang="en-US" altLang="zh-CN" dirty="0" smtClean="0"/>
              <a:t>unit.</a:t>
            </a:r>
            <a:endParaRPr lang="en-US" altLang="zh-CN" dirty="0" smtClean="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98043941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ltLang="en-US" smtClean="0"/>
              <a:t>A. Frank - P. Weisberg</a:t>
            </a:r>
          </a:p>
        </p:txBody>
      </p:sp>
      <p:sp>
        <p:nvSpPr>
          <p:cNvPr id="32771" name="Rectangle 2"/>
          <p:cNvSpPr>
            <a:spLocks noGrp="1" noChangeArrowheads="1"/>
          </p:cNvSpPr>
          <p:nvPr>
            <p:ph type="title"/>
          </p:nvPr>
        </p:nvSpPr>
        <p:spPr>
          <a:xfrm>
            <a:off x="0" y="332656"/>
            <a:ext cx="8382000" cy="776986"/>
          </a:xfrm>
        </p:spPr>
        <p:txBody>
          <a:bodyPr>
            <a:noAutofit/>
          </a:bodyPr>
          <a:lstStyle/>
          <a:p>
            <a:pPr eaLnBrk="1" hangingPunct="1"/>
            <a:r>
              <a:rPr lang="en-US" altLang="zh-CN" sz="3600" dirty="0" smtClean="0">
                <a:ea typeface="宋体" charset="-122"/>
              </a:rPr>
              <a:t>CPU, </a:t>
            </a:r>
            <a:r>
              <a:rPr lang="en-US" altLang="zh-CN" sz="3600" b="1" u="sng" dirty="0" smtClean="0">
                <a:ea typeface="宋体" charset="-122"/>
              </a:rPr>
              <a:t>MMU</a:t>
            </a:r>
            <a:r>
              <a:rPr lang="en-US" altLang="zh-CN" sz="3600" dirty="0" smtClean="0">
                <a:ea typeface="宋体" charset="-122"/>
              </a:rPr>
              <a:t> and Memory</a:t>
            </a:r>
            <a:endParaRPr lang="en-US" altLang="zh-CN" sz="2800" dirty="0" smtClean="0">
              <a:ea typeface="宋体" charset="-122"/>
            </a:endParaRPr>
          </a:p>
        </p:txBody>
      </p:sp>
      <p:pic>
        <p:nvPicPr>
          <p:cNvPr id="32772" name="Picture 3" descr="4-9"/>
          <p:cNvPicPr>
            <a:picLocks noChangeAspect="1" noChangeArrowheads="1"/>
          </p:cNvPicPr>
          <p:nvPr/>
        </p:nvPicPr>
        <p:blipFill>
          <a:blip r:embed="rId4" cstate="print"/>
          <a:srcRect/>
          <a:stretch>
            <a:fillRect/>
          </a:stretch>
        </p:blipFill>
        <p:spPr bwMode="auto">
          <a:xfrm>
            <a:off x="571472" y="1000108"/>
            <a:ext cx="8345487" cy="5140325"/>
          </a:xfrm>
          <a:prstGeom prst="rect">
            <a:avLst/>
          </a:prstGeom>
          <a:noFill/>
          <a:ln w="9525">
            <a:noFill/>
            <a:miter lim="800000"/>
            <a:headEnd/>
            <a:tailEnd/>
          </a:ln>
        </p:spPr>
      </p:pic>
    </p:spTree>
    <p:custDataLst>
      <p:tags r:id="rId1"/>
    </p:custData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1708999" y="2209009"/>
            <a:ext cx="5214974" cy="1225536"/>
          </a:xfrm>
        </p:spPr>
        <p:txBody>
          <a:bodyPr>
            <a:normAutofit fontScale="90000"/>
          </a:bodyPr>
          <a:lstStyle/>
          <a:p>
            <a:r>
              <a:rPr lang="en-US" altLang="zh-CN" dirty="0" smtClean="0">
                <a:ea typeface="宋体" charset="-122"/>
              </a:rPr>
              <a:t>Logical and Physical Address Spaces</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 name="Picture 3" descr="10_0027"/>
          <p:cNvPicPr>
            <a:picLocks noGrp="1" noChangeAspect="1" noChangeArrowheads="1"/>
          </p:cNvPicPr>
          <p:nvPr>
            <p:ph idx="1"/>
          </p:nvPr>
        </p:nvPicPr>
        <p:blipFill>
          <a:blip r:embed="rId3" cstate="print"/>
          <a:srcRect/>
          <a:stretch>
            <a:fillRect/>
          </a:stretch>
        </p:blipFill>
        <p:spPr bwMode="auto">
          <a:xfrm>
            <a:off x="2143108" y="0"/>
            <a:ext cx="5435503" cy="6858000"/>
          </a:xfrm>
          <a:prstGeom prst="rect">
            <a:avLst/>
          </a:prstGeom>
          <a:noFill/>
          <a:ln w="9525">
            <a:noFill/>
            <a:miter lim="800000"/>
            <a:headEnd/>
            <a:tailEnd/>
          </a:ln>
        </p:spPr>
      </p:pic>
      <p:sp>
        <p:nvSpPr>
          <p:cNvPr id="6" name="Cloud Callout 5"/>
          <p:cNvSpPr/>
          <p:nvPr/>
        </p:nvSpPr>
        <p:spPr>
          <a:xfrm>
            <a:off x="-252536" y="4221088"/>
            <a:ext cx="4572000" cy="2130030"/>
          </a:xfrm>
          <a:prstGeom prst="cloudCallout">
            <a:avLst>
              <a:gd name="adj1" fmla="val 52810"/>
              <a:gd name="adj2" fmla="val -6280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Region information should be kept – starting address, and size</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4624"/>
            <a:ext cx="9144000" cy="654032"/>
          </a:xfrm>
        </p:spPr>
        <p:txBody>
          <a:bodyPr>
            <a:normAutofit/>
          </a:bodyPr>
          <a:lstStyle/>
          <a:p>
            <a:r>
              <a:rPr lang="en-US" altLang="zh-CN" sz="3600" dirty="0" smtClean="0"/>
              <a:t>MMU – starting address + size as parameters</a:t>
            </a:r>
            <a:endParaRPr lang="zh-CN" altLang="en-US" sz="3600"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16098" name="Picture 2"/>
          <p:cNvPicPr>
            <a:picLocks noChangeAspect="1" noChangeArrowheads="1"/>
          </p:cNvPicPr>
          <p:nvPr/>
        </p:nvPicPr>
        <p:blipFill>
          <a:blip r:embed="rId3" cstate="print"/>
          <a:srcRect/>
          <a:stretch>
            <a:fillRect/>
          </a:stretch>
        </p:blipFill>
        <p:spPr bwMode="auto">
          <a:xfrm>
            <a:off x="899592" y="770747"/>
            <a:ext cx="7380312" cy="6014724"/>
          </a:xfrm>
          <a:prstGeom prst="rect">
            <a:avLst/>
          </a:prstGeom>
          <a:noFill/>
          <a:ln w="9525">
            <a:noFill/>
            <a:miter lim="800000"/>
            <a:headEnd/>
            <a:tailEnd/>
          </a:ln>
          <a:effectLst/>
        </p:spPr>
      </p:pic>
      <p:sp>
        <p:nvSpPr>
          <p:cNvPr id="5" name="Cloud Callout 5"/>
          <p:cNvSpPr/>
          <p:nvPr/>
        </p:nvSpPr>
        <p:spPr>
          <a:xfrm>
            <a:off x="-468560" y="548680"/>
            <a:ext cx="4572000" cy="2130030"/>
          </a:xfrm>
          <a:prstGeom prst="cloudCallout">
            <a:avLst>
              <a:gd name="adj1" fmla="val 41872"/>
              <a:gd name="adj2" fmla="val 55253"/>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Starting address of the region assigned to your program</a:t>
            </a:r>
            <a:endParaRPr lang="zh-CN" altLang="en-US" sz="2800" dirty="0"/>
          </a:p>
        </p:txBody>
      </p:sp>
      <p:sp>
        <p:nvSpPr>
          <p:cNvPr id="6" name="Cloud Callout 5"/>
          <p:cNvSpPr/>
          <p:nvPr/>
        </p:nvSpPr>
        <p:spPr>
          <a:xfrm>
            <a:off x="0" y="4437112"/>
            <a:ext cx="3272333" cy="1296144"/>
          </a:xfrm>
          <a:prstGeom prst="cloudCallout">
            <a:avLst>
              <a:gd name="adj1" fmla="val 28349"/>
              <a:gd name="adj2" fmla="val -77422"/>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Logical address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39" presetClass="entr" presetSubtype="0" accel="10000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500" fill="hold"/>
                                        <p:tgtEl>
                                          <p:spTgt spid="5"/>
                                        </p:tgtEl>
                                        <p:attrNameLst>
                                          <p:attrName>ppt_h</p:attrName>
                                        </p:attrNameLst>
                                      </p:cBhvr>
                                      <p:tavLst>
                                        <p:tav tm="0">
                                          <p:val>
                                            <p:strVal val="#ppt_h/20"/>
                                          </p:val>
                                        </p:tav>
                                        <p:tav tm="50000">
                                          <p:val>
                                            <p:strVal val="#ppt_h/20"/>
                                          </p:val>
                                        </p:tav>
                                        <p:tav tm="100000">
                                          <p:val>
                                            <p:strVal val="#ppt_h"/>
                                          </p:val>
                                        </p:tav>
                                      </p:tavLst>
                                    </p:anim>
                                    <p:anim calcmode="lin" valueType="num">
                                      <p:cBhvr>
                                        <p:cTn id="16" dur="500" fill="hold"/>
                                        <p:tgtEl>
                                          <p:spTgt spid="5"/>
                                        </p:tgtEl>
                                        <p:attrNameLst>
                                          <p:attrName>ppt_w</p:attrName>
                                        </p:attrNameLst>
                                      </p:cBhvr>
                                      <p:tavLst>
                                        <p:tav tm="0">
                                          <p:val>
                                            <p:strVal val="#ppt_w+.3"/>
                                          </p:val>
                                        </p:tav>
                                        <p:tav tm="50000">
                                          <p:val>
                                            <p:strVal val="#ppt_w+.3"/>
                                          </p:val>
                                        </p:tav>
                                        <p:tav tm="100000">
                                          <p:val>
                                            <p:strVal val="#ppt_w"/>
                                          </p:val>
                                        </p:tav>
                                      </p:tavLst>
                                    </p:anim>
                                    <p:anim calcmode="lin" valueType="num">
                                      <p:cBhvr>
                                        <p:cTn id="17" dur="500" fill="hold"/>
                                        <p:tgtEl>
                                          <p:spTgt spid="5"/>
                                        </p:tgtEl>
                                        <p:attrNameLst>
                                          <p:attrName>ppt_x</p:attrName>
                                        </p:attrNameLst>
                                      </p:cBhvr>
                                      <p:tavLst>
                                        <p:tav tm="0">
                                          <p:val>
                                            <p:strVal val="#ppt_x-.3"/>
                                          </p:val>
                                        </p:tav>
                                        <p:tav tm="50000">
                                          <p:val>
                                            <p:strVal val="#ppt_x"/>
                                          </p:val>
                                        </p:tav>
                                        <p:tav tm="100000">
                                          <p:val>
                                            <p:strVal val="#ppt_x"/>
                                          </p:val>
                                        </p:tav>
                                      </p:tavLst>
                                    </p:anim>
                                    <p:anim calcmode="lin" valueType="num">
                                      <p:cBhvr>
                                        <p:cTn id="1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84386" name="Rectangle 2"/>
          <p:cNvSpPr>
            <a:spLocks noGrp="1" noChangeArrowheads="1"/>
          </p:cNvSpPr>
          <p:nvPr>
            <p:ph type="title"/>
          </p:nvPr>
        </p:nvSpPr>
        <p:spPr>
          <a:xfrm>
            <a:off x="0" y="428604"/>
            <a:ext cx="8382000" cy="609600"/>
          </a:xfrm>
          <a:noFill/>
          <a:ln/>
        </p:spPr>
        <p:txBody>
          <a:bodyPr lIns="90488" tIns="44450" rIns="90488" bIns="44450" anchor="ctr">
            <a:noAutofit/>
          </a:bodyPr>
          <a:lstStyle/>
          <a:p>
            <a:r>
              <a:rPr lang="en-US" altLang="zh-CN" sz="4000" dirty="0">
                <a:ea typeface="宋体" charset="-122"/>
              </a:rPr>
              <a:t>Memory Management Requirements (2)</a:t>
            </a:r>
          </a:p>
        </p:txBody>
      </p:sp>
      <p:sp>
        <p:nvSpPr>
          <p:cNvPr id="784387" name="Rectangle 3"/>
          <p:cNvSpPr>
            <a:spLocks noGrp="1" noChangeArrowheads="1"/>
          </p:cNvSpPr>
          <p:nvPr>
            <p:ph type="body" idx="1"/>
          </p:nvPr>
        </p:nvSpPr>
        <p:spPr>
          <a:noFill/>
          <a:ln/>
        </p:spPr>
        <p:txBody>
          <a:bodyPr lIns="90488" tIns="44450" rIns="90488" bIns="44450"/>
          <a:lstStyle/>
          <a:p>
            <a:r>
              <a:rPr lang="en-US" altLang="zh-CN" sz="3600" b="1" dirty="0">
                <a:ea typeface="宋体" charset="-122"/>
              </a:rPr>
              <a:t>Protection</a:t>
            </a:r>
            <a:r>
              <a:rPr lang="en-US" altLang="zh-CN" sz="3600" dirty="0">
                <a:ea typeface="宋体" charset="-122"/>
              </a:rPr>
              <a:t>:</a:t>
            </a:r>
          </a:p>
          <a:p>
            <a:pPr lvl="1"/>
            <a:r>
              <a:rPr lang="en-US" altLang="zh-CN" sz="3200" dirty="0">
                <a:ea typeface="宋体" charset="-122"/>
              </a:rPr>
              <a:t>Processes should not be able to reference memory locations in another process without permission.</a:t>
            </a:r>
          </a:p>
          <a:p>
            <a:pPr lvl="1"/>
            <a:r>
              <a:rPr lang="en-US" altLang="zh-CN" sz="3200" dirty="0">
                <a:ea typeface="宋体" charset="-122"/>
              </a:rPr>
              <a:t>Impossible to check addresses in programs at compile/load-time since the program could be relocated.</a:t>
            </a:r>
          </a:p>
          <a:p>
            <a:pPr lvl="1"/>
            <a:r>
              <a:rPr lang="en-US" altLang="zh-CN" sz="3200" dirty="0">
                <a:ea typeface="宋体" charset="-122"/>
              </a:rPr>
              <a:t>Address references must be checked at execution-time by hardware.</a:t>
            </a:r>
          </a:p>
        </p:txBody>
      </p:sp>
      <p:sp>
        <p:nvSpPr>
          <p:cNvPr id="5" name="Rectangle 4"/>
          <p:cNvSpPr/>
          <p:nvPr/>
        </p:nvSpPr>
        <p:spPr>
          <a:xfrm>
            <a:off x="4572000" y="5715016"/>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Frank\OS381\os7-1_rea.ppt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16</a:t>
            </a:fld>
            <a:endParaRPr lang="zh-CN" altLang="en-US"/>
          </a:p>
        </p:txBody>
      </p:sp>
    </p:spTree>
    <p:custDataLst>
      <p:tags r:id="rId1"/>
    </p:custData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a:xfrm>
            <a:off x="457200" y="3571876"/>
            <a:ext cx="8686800" cy="2857520"/>
          </a:xfrm>
        </p:spPr>
        <p:txBody>
          <a:bodyPr>
            <a:normAutofit fontScale="92500" lnSpcReduction="20000"/>
          </a:bodyPr>
          <a:lstStyle/>
          <a:p>
            <a:r>
              <a:rPr lang="en-US" altLang="zh-CN" dirty="0" smtClean="0"/>
              <a:t>Protection of memory space is accomplished by having the CPU hardware compare every address generated in user mode with the registers. </a:t>
            </a:r>
          </a:p>
          <a:p>
            <a:r>
              <a:rPr lang="en-US" altLang="zh-CN" dirty="0" smtClean="0"/>
              <a:t>Any attempt by a program executing in user mode to access operating-system memory or other users’ memory results in a trap to the operating system, which treats the attempt as a fatal error</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17122" name="Picture 2"/>
          <p:cNvPicPr>
            <a:picLocks noChangeAspect="1" noChangeArrowheads="1"/>
          </p:cNvPicPr>
          <p:nvPr/>
        </p:nvPicPr>
        <p:blipFill>
          <a:blip r:embed="rId3" cstate="print"/>
          <a:srcRect/>
          <a:stretch>
            <a:fillRect/>
          </a:stretch>
        </p:blipFill>
        <p:spPr bwMode="auto">
          <a:xfrm>
            <a:off x="1142976" y="0"/>
            <a:ext cx="6694487" cy="3448050"/>
          </a:xfrm>
          <a:prstGeom prst="rect">
            <a:avLst/>
          </a:prstGeom>
          <a:noFill/>
          <a:ln w="9525">
            <a:noFill/>
            <a:miter lim="800000"/>
            <a:headEnd/>
            <a:tailEnd/>
          </a:ln>
          <a:effectLst/>
        </p:spPr>
      </p:pic>
      <p:sp>
        <p:nvSpPr>
          <p:cNvPr id="6" name="Cloud Callout 5"/>
          <p:cNvSpPr/>
          <p:nvPr/>
        </p:nvSpPr>
        <p:spPr>
          <a:xfrm>
            <a:off x="5551463" y="548680"/>
            <a:ext cx="4572000" cy="2130030"/>
          </a:xfrm>
          <a:prstGeom prst="cloudCallout">
            <a:avLst>
              <a:gd name="adj1" fmla="val -45315"/>
              <a:gd name="adj2" fmla="val -5676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Limit corresponds to the Size of the region assigned to your program</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6"/>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6"/>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572164"/>
          </a:xfrm>
        </p:spPr>
        <p:txBody>
          <a:bodyPr anchor="ctr">
            <a:normAutofit lnSpcReduction="10000"/>
          </a:bodyPr>
          <a:lstStyle/>
          <a:p>
            <a:r>
              <a:rPr lang="en-US" altLang="zh-CN" dirty="0" smtClean="0"/>
              <a:t>Basic concepts</a:t>
            </a:r>
          </a:p>
          <a:p>
            <a:pPr lvl="1"/>
            <a:r>
              <a:rPr lang="en-US" altLang="zh-CN" dirty="0" smtClean="0"/>
              <a:t>Memory in storage hierarchy</a:t>
            </a:r>
          </a:p>
          <a:p>
            <a:pPr lvl="1"/>
            <a:r>
              <a:rPr lang="en-US" altLang="zh-CN" dirty="0" smtClean="0"/>
              <a:t>From program to process</a:t>
            </a:r>
          </a:p>
          <a:p>
            <a:pPr lvl="2"/>
            <a:r>
              <a:rPr lang="en-US" altLang="zh-CN" dirty="0" smtClean="0"/>
              <a:t>Static &amp; Dynamic linking</a:t>
            </a:r>
          </a:p>
          <a:p>
            <a:pPr lvl="1"/>
            <a:r>
              <a:rPr lang="en-US" altLang="zh-CN" dirty="0" smtClean="0"/>
              <a:t>Requirements of MM</a:t>
            </a:r>
          </a:p>
          <a:p>
            <a:r>
              <a:rPr lang="en-US" altLang="zh-CN" dirty="0" smtClean="0">
                <a:solidFill>
                  <a:schemeClr val="accent6">
                    <a:lumMod val="75000"/>
                  </a:schemeClr>
                </a:solidFill>
              </a:rPr>
              <a:t>Basic techniques of real memory management</a:t>
            </a:r>
          </a:p>
          <a:p>
            <a:pPr lvl="1"/>
            <a:r>
              <a:rPr lang="en-US" altLang="zh-CN" dirty="0" smtClean="0">
                <a:solidFill>
                  <a:srgbClr val="0070C0"/>
                </a:solidFill>
                <a:ea typeface="宋体" charset="-122"/>
              </a:rPr>
              <a:t>Partitioning (Static &amp; Dynamic)</a:t>
            </a:r>
          </a:p>
          <a:p>
            <a:pPr lvl="1"/>
            <a:r>
              <a:rPr lang="en-US" altLang="zh-CN" dirty="0">
                <a:solidFill>
                  <a:schemeClr val="accent6">
                    <a:lumMod val="75000"/>
                  </a:schemeClr>
                </a:solidFill>
              </a:rPr>
              <a:t>Other auxiliary skills – Overlay and DDL</a:t>
            </a:r>
          </a:p>
          <a:p>
            <a:r>
              <a:rPr lang="en-US" altLang="zh-CN" dirty="0" smtClean="0">
                <a:ea typeface="宋体" charset="-122"/>
              </a:rPr>
              <a:t>For OS space </a:t>
            </a:r>
          </a:p>
          <a:p>
            <a:pPr lvl="1"/>
            <a:r>
              <a:rPr lang="en-US" altLang="zh-CN" dirty="0" smtClean="0">
                <a:ea typeface="宋体" charset="-122"/>
              </a:rPr>
              <a:t>Knuth’s Buddy System</a:t>
            </a:r>
            <a:endParaRPr lang="zh-CN" altLang="en-US" dirty="0" smtClean="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665602" name="Rectangle 2"/>
          <p:cNvSpPr>
            <a:spLocks noGrp="1" noChangeArrowheads="1"/>
          </p:cNvSpPr>
          <p:nvPr>
            <p:ph type="title"/>
          </p:nvPr>
        </p:nvSpPr>
        <p:spPr>
          <a:xfrm>
            <a:off x="0" y="571480"/>
            <a:ext cx="8324850" cy="673100"/>
          </a:xfrm>
        </p:spPr>
        <p:txBody>
          <a:bodyPr>
            <a:noAutofit/>
          </a:bodyPr>
          <a:lstStyle/>
          <a:p>
            <a:r>
              <a:rPr lang="en-US" altLang="zh-CN" sz="4000" dirty="0">
                <a:ea typeface="宋体" charset="-122"/>
              </a:rPr>
              <a:t>Real Memory Management Techniques</a:t>
            </a:r>
          </a:p>
        </p:txBody>
      </p:sp>
      <p:sp>
        <p:nvSpPr>
          <p:cNvPr id="665603" name="Rectangle 3"/>
          <p:cNvSpPr>
            <a:spLocks noGrp="1" noChangeArrowheads="1"/>
          </p:cNvSpPr>
          <p:nvPr>
            <p:ph type="body" idx="1"/>
          </p:nvPr>
        </p:nvSpPr>
        <p:spPr>
          <a:xfrm>
            <a:off x="357158" y="1428736"/>
            <a:ext cx="8580439" cy="4304520"/>
          </a:xfrm>
        </p:spPr>
        <p:txBody>
          <a:bodyPr>
            <a:normAutofit fontScale="92500" lnSpcReduction="10000"/>
          </a:bodyPr>
          <a:lstStyle/>
          <a:p>
            <a:r>
              <a:rPr lang="en-US" altLang="zh-CN" dirty="0">
                <a:ea typeface="宋体" charset="-122"/>
              </a:rPr>
              <a:t>Although the following simple/basic memory management techniques are not used in  modern OSs, they lay the ground for a later proper discussion of </a:t>
            </a:r>
            <a:r>
              <a:rPr lang="en-US" altLang="zh-CN" b="1" dirty="0">
                <a:ea typeface="宋体" charset="-122"/>
              </a:rPr>
              <a:t>virtual memory</a:t>
            </a:r>
            <a:r>
              <a:rPr lang="en-US" altLang="zh-CN" dirty="0">
                <a:ea typeface="宋体" charset="-122"/>
              </a:rPr>
              <a:t>: </a:t>
            </a:r>
            <a:endParaRPr lang="en-US" altLang="zh-CN" sz="3400" dirty="0">
              <a:ea typeface="宋体" charset="-122"/>
            </a:endParaRPr>
          </a:p>
          <a:p>
            <a:pPr lvl="1"/>
            <a:r>
              <a:rPr lang="en-US" altLang="zh-CN" sz="3000" dirty="0">
                <a:ea typeface="宋体" charset="-122"/>
              </a:rPr>
              <a:t>Fixed/Static Partitioning </a:t>
            </a:r>
          </a:p>
          <a:p>
            <a:pPr lvl="1"/>
            <a:r>
              <a:rPr lang="en-US" altLang="zh-CN" sz="3000" dirty="0">
                <a:ea typeface="宋体" charset="-122"/>
              </a:rPr>
              <a:t>Variable/Dynamic Partitioning </a:t>
            </a:r>
            <a:endParaRPr lang="en-US" altLang="zh-CN" sz="3000" dirty="0" smtClean="0">
              <a:ea typeface="宋体" charset="-122"/>
            </a:endParaRPr>
          </a:p>
          <a:p>
            <a:pPr lvl="1"/>
            <a:endParaRPr lang="en-US" altLang="zh-CN" sz="3000" dirty="0">
              <a:ea typeface="宋体" charset="-122"/>
            </a:endParaRPr>
          </a:p>
          <a:p>
            <a:r>
              <a:rPr lang="en-US" altLang="zh-CN" sz="3400" dirty="0" smtClean="0">
                <a:ea typeface="宋体" charset="-122"/>
              </a:rPr>
              <a:t>In fact, I think that the basis of modern MM is partition and swapping</a:t>
            </a:r>
            <a:endParaRPr lang="en-US" altLang="zh-CN" sz="3400" dirty="0">
              <a:ea typeface="宋体" charset="-122"/>
            </a:endParaRPr>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19</a:t>
            </a:fld>
            <a:endParaRPr lang="zh-CN" altLang="en-US"/>
          </a:p>
        </p:txBody>
      </p:sp>
    </p:spTree>
    <p:custDataLst>
      <p:tags r:id="rId1"/>
    </p:custData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a:xfrm>
            <a:off x="179512" y="404664"/>
            <a:ext cx="8964488" cy="6062159"/>
          </a:xfrm>
        </p:spPr>
        <p:txBody>
          <a:bodyPr>
            <a:noAutofit/>
          </a:bodyPr>
          <a:lstStyle/>
          <a:p>
            <a:r>
              <a:rPr lang="en-US" altLang="zh-CN" sz="4000" dirty="0" smtClean="0"/>
              <a:t>Problems:</a:t>
            </a:r>
          </a:p>
          <a:p>
            <a:pPr lvl="1"/>
            <a:r>
              <a:rPr lang="en-US" altLang="zh-CN" sz="3600" dirty="0" smtClean="0"/>
              <a:t>VM (Virtual Memory) is usually considered as the modern way to overcome the memory limitation for </a:t>
            </a:r>
            <a:r>
              <a:rPr lang="en-US" altLang="zh-CN" sz="3600" b="1" dirty="0" smtClean="0"/>
              <a:t>running a program whose size is </a:t>
            </a:r>
            <a:r>
              <a:rPr lang="en-US" altLang="zh-CN" sz="3600" b="1" dirty="0"/>
              <a:t>larger </a:t>
            </a:r>
            <a:r>
              <a:rPr lang="en-US" altLang="zh-CN" sz="3600" b="1" dirty="0" smtClean="0"/>
              <a:t>than the physical memory – “Large program but small memory”</a:t>
            </a:r>
          </a:p>
          <a:p>
            <a:pPr lvl="1"/>
            <a:r>
              <a:rPr lang="en-US" altLang="zh-CN" sz="3600" dirty="0" smtClean="0"/>
              <a:t>However, overlay, dynamic linking etc. can also be used for that</a:t>
            </a:r>
          </a:p>
          <a:p>
            <a:pPr lvl="1"/>
            <a:r>
              <a:rPr lang="en-US" altLang="zh-CN" sz="3600" dirty="0" smtClean="0"/>
              <a:t>What’s exactly the difference?</a:t>
            </a:r>
            <a:endParaRPr lang="zh-CN" altLang="en-US" sz="3600"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380508637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650" name="Rectangle 2"/>
          <p:cNvSpPr>
            <a:spLocks noGrp="1" noChangeArrowheads="1"/>
          </p:cNvSpPr>
          <p:nvPr>
            <p:ph type="title"/>
          </p:nvPr>
        </p:nvSpPr>
        <p:spPr>
          <a:xfrm>
            <a:off x="0" y="428604"/>
            <a:ext cx="4311650" cy="515938"/>
          </a:xfrm>
        </p:spPr>
        <p:txBody>
          <a:bodyPr>
            <a:noAutofit/>
          </a:bodyPr>
          <a:lstStyle/>
          <a:p>
            <a:pPr algn="l"/>
            <a:r>
              <a:rPr lang="en-US" altLang="zh-CN" sz="4000">
                <a:ea typeface="宋体" charset="-122"/>
              </a:rPr>
              <a:t>Fixed Partitioning</a:t>
            </a:r>
          </a:p>
        </p:txBody>
      </p:sp>
      <p:sp>
        <p:nvSpPr>
          <p:cNvPr id="667651" name="Rectangle 3"/>
          <p:cNvSpPr>
            <a:spLocks noGrp="1" noChangeArrowheads="1"/>
          </p:cNvSpPr>
          <p:nvPr>
            <p:ph type="body" sz="half" idx="1"/>
          </p:nvPr>
        </p:nvSpPr>
        <p:spPr>
          <a:xfrm>
            <a:off x="142844" y="1142984"/>
            <a:ext cx="4929222" cy="5181600"/>
          </a:xfrm>
        </p:spPr>
        <p:txBody>
          <a:bodyPr>
            <a:normAutofit lnSpcReduction="10000"/>
          </a:bodyPr>
          <a:lstStyle/>
          <a:p>
            <a:pPr>
              <a:lnSpc>
                <a:spcPct val="110000"/>
              </a:lnSpc>
            </a:pPr>
            <a:r>
              <a:rPr lang="en-US" altLang="zh-CN" sz="2800" dirty="0">
                <a:ea typeface="宋体" charset="-122"/>
              </a:rPr>
              <a:t>Partition main memory into a set of non-overlapping memory regions called </a:t>
            </a:r>
            <a:r>
              <a:rPr lang="en-US" altLang="zh-CN" sz="2800" b="1" dirty="0">
                <a:solidFill>
                  <a:srgbClr val="FF0000"/>
                </a:solidFill>
                <a:ea typeface="宋体" charset="-122"/>
              </a:rPr>
              <a:t>partitions</a:t>
            </a:r>
            <a:r>
              <a:rPr lang="en-US" altLang="zh-CN" sz="2800" dirty="0">
                <a:ea typeface="宋体" charset="-122"/>
              </a:rPr>
              <a:t>.</a:t>
            </a:r>
          </a:p>
          <a:p>
            <a:pPr>
              <a:lnSpc>
                <a:spcPct val="110000"/>
              </a:lnSpc>
            </a:pPr>
            <a:r>
              <a:rPr lang="en-US" altLang="zh-CN" sz="2800" dirty="0">
                <a:ea typeface="宋体" charset="-122"/>
              </a:rPr>
              <a:t>Fixed partitions can be of </a:t>
            </a:r>
            <a:r>
              <a:rPr lang="en-US" altLang="zh-CN" sz="2800" b="1" dirty="0">
                <a:ea typeface="宋体" charset="-122"/>
              </a:rPr>
              <a:t>equal</a:t>
            </a:r>
            <a:r>
              <a:rPr lang="en-US" altLang="zh-CN" sz="2800" dirty="0">
                <a:ea typeface="宋体" charset="-122"/>
              </a:rPr>
              <a:t> or </a:t>
            </a:r>
            <a:r>
              <a:rPr lang="en-US" altLang="zh-CN" sz="2800" b="1" dirty="0">
                <a:ea typeface="宋体" charset="-122"/>
              </a:rPr>
              <a:t>unequal</a:t>
            </a:r>
            <a:r>
              <a:rPr lang="en-US" altLang="zh-CN" sz="2800" dirty="0">
                <a:ea typeface="宋体" charset="-122"/>
              </a:rPr>
              <a:t> sizes.</a:t>
            </a:r>
          </a:p>
          <a:p>
            <a:pPr>
              <a:lnSpc>
                <a:spcPct val="110000"/>
              </a:lnSpc>
            </a:pPr>
            <a:r>
              <a:rPr lang="en-US" altLang="zh-CN" sz="2800" dirty="0">
                <a:ea typeface="宋体" charset="-122"/>
              </a:rPr>
              <a:t>Leftover </a:t>
            </a:r>
            <a:r>
              <a:rPr lang="en-US" altLang="zh-CN" sz="2800" dirty="0" smtClean="0">
                <a:ea typeface="宋体" charset="-122"/>
              </a:rPr>
              <a:t>[</a:t>
            </a:r>
            <a:r>
              <a:rPr lang="zh-CN" altLang="en-US" sz="2000" dirty="0" smtClean="0">
                <a:ea typeface="宋体" charset="-122"/>
              </a:rPr>
              <a:t>剩余的；边角料的</a:t>
            </a:r>
            <a:r>
              <a:rPr lang="en-US" altLang="zh-CN" sz="2800" dirty="0" smtClean="0">
                <a:ea typeface="宋体" charset="-122"/>
              </a:rPr>
              <a:t>] space </a:t>
            </a:r>
            <a:r>
              <a:rPr lang="en-US" altLang="zh-CN" sz="2800" dirty="0">
                <a:ea typeface="宋体" charset="-122"/>
              </a:rPr>
              <a:t>in partition, after program assignment, is called </a:t>
            </a:r>
            <a:r>
              <a:rPr lang="en-US" altLang="zh-CN" sz="2800" b="1" dirty="0">
                <a:ea typeface="宋体" charset="-122"/>
              </a:rPr>
              <a:t>internal </a:t>
            </a:r>
            <a:r>
              <a:rPr lang="en-US" altLang="zh-CN" sz="2800" b="1" dirty="0" smtClean="0">
                <a:ea typeface="宋体" charset="-122"/>
              </a:rPr>
              <a:t>fragmentation [</a:t>
            </a:r>
            <a:r>
              <a:rPr lang="zh-CN" altLang="en-US" sz="2400" b="1" dirty="0" smtClean="0">
                <a:ea typeface="宋体" charset="-122"/>
              </a:rPr>
              <a:t>内部碎片；内零头</a:t>
            </a:r>
            <a:r>
              <a:rPr lang="en-US" altLang="zh-CN" sz="2800" b="1" dirty="0" smtClean="0">
                <a:ea typeface="宋体" charset="-122"/>
              </a:rPr>
              <a:t>]</a:t>
            </a:r>
            <a:r>
              <a:rPr lang="en-US" altLang="zh-CN" sz="2800" dirty="0" smtClean="0">
                <a:ea typeface="宋体" charset="-122"/>
              </a:rPr>
              <a:t>.</a:t>
            </a:r>
            <a:endParaRPr lang="en-US" altLang="zh-CN" sz="2800" dirty="0">
              <a:ea typeface="宋体" charset="-122"/>
            </a:endParaRPr>
          </a:p>
        </p:txBody>
      </p:sp>
      <p:graphicFrame>
        <p:nvGraphicFramePr>
          <p:cNvPr id="667652" name="Object 4"/>
          <p:cNvGraphicFramePr>
            <a:graphicFrameLocks noGrp="1" noChangeAspect="1"/>
          </p:cNvGraphicFramePr>
          <p:nvPr>
            <p:ph type="clipArt" sz="half" idx="2"/>
          </p:nvPr>
        </p:nvGraphicFramePr>
        <p:xfrm>
          <a:off x="5167313" y="57150"/>
          <a:ext cx="3925887" cy="6800850"/>
        </p:xfrm>
        <a:graphic>
          <a:graphicData uri="http://schemas.openxmlformats.org/presentationml/2006/ole">
            <mc:AlternateContent xmlns:mc="http://schemas.openxmlformats.org/markup-compatibility/2006">
              <mc:Choice xmlns:v="urn:schemas-microsoft-com:vml" Requires="v">
                <p:oleObj spid="_x0000_s518221" name="Artwork" r:id="rId5" imgW="4667902" imgH="7973538" progId="">
                  <p:embed/>
                </p:oleObj>
              </mc:Choice>
              <mc:Fallback>
                <p:oleObj name="Artwork" r:id="rId5" imgW="4667902" imgH="7973538"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67313" y="57150"/>
                        <a:ext cx="3925887" cy="6800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Footer Placeholder 5"/>
          <p:cNvSpPr>
            <a:spLocks noGrp="1"/>
          </p:cNvSpPr>
          <p:nvPr>
            <p:ph type="ftr" sz="quarter" idx="10"/>
          </p:nvPr>
        </p:nvSpPr>
        <p:spPr/>
        <p:txBody>
          <a:bodyPr/>
          <a:lstStyle/>
          <a:p>
            <a:r>
              <a:rPr lang="en-US" altLang="en-US" smtClean="0"/>
              <a:t>Part IX Memory management</a:t>
            </a:r>
            <a:endParaRPr lang="en-US" altLang="en-US"/>
          </a:p>
        </p:txBody>
      </p:sp>
      <p:sp>
        <p:nvSpPr>
          <p:cNvPr id="7" name="Rectangle 6"/>
          <p:cNvSpPr/>
          <p:nvPr/>
        </p:nvSpPr>
        <p:spPr>
          <a:xfrm>
            <a:off x="5176842" y="5532452"/>
            <a:ext cx="1541458" cy="285752"/>
          </a:xfrm>
          <a:prstGeom prst="rect">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67651">
                                            <p:txEl>
                                              <p:pRg st="2" end="2"/>
                                            </p:txEl>
                                          </p:spTgt>
                                        </p:tgtEl>
                                        <p:attrNameLst>
                                          <p:attrName>style.visibility</p:attrName>
                                        </p:attrNameLst>
                                      </p:cBhvr>
                                      <p:to>
                                        <p:strVal val="visible"/>
                                      </p:to>
                                    </p:set>
                                    <p:anim calcmode="lin" valueType="num">
                                      <p:cBhvr additive="base">
                                        <p:cTn id="7" dur="500" fill="hold"/>
                                        <p:tgtEl>
                                          <p:spTgt spid="66765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67651">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ppt_x"/>
                                          </p:val>
                                        </p:tav>
                                        <p:tav tm="100000">
                                          <p:val>
                                            <p:strVal val="#ppt_x"/>
                                          </p:val>
                                        </p:tav>
                                      </p:tavLst>
                                    </p:anim>
                                    <p:anim calcmode="lin" valueType="num">
                                      <p:cBhvr additive="base">
                                        <p:cTn id="13"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673794" name="Rectangle 2"/>
          <p:cNvSpPr>
            <a:spLocks noGrp="1" noChangeArrowheads="1"/>
          </p:cNvSpPr>
          <p:nvPr>
            <p:ph type="title"/>
          </p:nvPr>
        </p:nvSpPr>
        <p:spPr>
          <a:xfrm>
            <a:off x="0" y="357166"/>
            <a:ext cx="8382000" cy="609600"/>
          </a:xfrm>
          <a:noFill/>
          <a:ln/>
        </p:spPr>
        <p:txBody>
          <a:bodyPr lIns="92075" tIns="46038" rIns="92075" bIns="46038">
            <a:noAutofit/>
          </a:bodyPr>
          <a:lstStyle/>
          <a:p>
            <a:r>
              <a:rPr lang="en-US" altLang="zh-CN" sz="4000">
                <a:ea typeface="宋体" charset="-122"/>
              </a:rPr>
              <a:t>Placement Algorithm with Partitions</a:t>
            </a:r>
          </a:p>
        </p:txBody>
      </p:sp>
      <p:sp>
        <p:nvSpPr>
          <p:cNvPr id="673795" name="Rectangle 3"/>
          <p:cNvSpPr>
            <a:spLocks noGrp="1" noChangeArrowheads="1"/>
          </p:cNvSpPr>
          <p:nvPr>
            <p:ph type="body" idx="1"/>
          </p:nvPr>
        </p:nvSpPr>
        <p:spPr>
          <a:noFill/>
          <a:ln/>
        </p:spPr>
        <p:txBody>
          <a:bodyPr lIns="92075" tIns="46038" rIns="92075" bIns="46038"/>
          <a:lstStyle/>
          <a:p>
            <a:r>
              <a:rPr lang="en-US" altLang="zh-CN" sz="3600" dirty="0">
                <a:ea typeface="宋体" charset="-122"/>
              </a:rPr>
              <a:t>Equal-size partitions:</a:t>
            </a:r>
          </a:p>
          <a:p>
            <a:pPr marL="971550" lvl="1" indent="-514350">
              <a:buFont typeface="+mj-lt"/>
              <a:buAutoNum type="arabicPeriod"/>
            </a:pPr>
            <a:r>
              <a:rPr lang="en-US" altLang="zh-CN" sz="3200" dirty="0">
                <a:ea typeface="宋体" charset="-122"/>
              </a:rPr>
              <a:t>If there is an available partition, a process can be loaded into that partition – </a:t>
            </a:r>
          </a:p>
          <a:p>
            <a:pPr lvl="2"/>
            <a:r>
              <a:rPr lang="en-US" altLang="zh-CN" sz="2800" dirty="0">
                <a:ea typeface="宋体" charset="-122"/>
              </a:rPr>
              <a:t>because all partitions are of equal size, it does not matter which partition is used.</a:t>
            </a:r>
          </a:p>
          <a:p>
            <a:pPr marL="971550" lvl="1" indent="-514350">
              <a:buFont typeface="+mj-lt"/>
              <a:buAutoNum type="arabicPeriod"/>
            </a:pPr>
            <a:r>
              <a:rPr lang="en-US" altLang="zh-CN" sz="3200" dirty="0">
                <a:ea typeface="宋体" charset="-122"/>
              </a:rPr>
              <a:t>If all partitions are occupied by blocked processes, choose one process to swap out to make room for the new process.</a:t>
            </a:r>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21</a:t>
            </a:fld>
            <a:endParaRPr lang="zh-CN" altLang="en-US"/>
          </a:p>
        </p:txBody>
      </p:sp>
    </p:spTree>
    <p:custDataLst>
      <p:tags r:id="rId1"/>
    </p:custData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Rectangle 2"/>
          <p:cNvSpPr>
            <a:spLocks noGrp="1" noChangeArrowheads="1"/>
          </p:cNvSpPr>
          <p:nvPr>
            <p:ph type="title"/>
          </p:nvPr>
        </p:nvSpPr>
        <p:spPr>
          <a:xfrm>
            <a:off x="0" y="500042"/>
            <a:ext cx="8382000" cy="609600"/>
          </a:xfrm>
        </p:spPr>
        <p:txBody>
          <a:bodyPr>
            <a:noAutofit/>
          </a:bodyPr>
          <a:lstStyle/>
          <a:p>
            <a:pPr algn="l"/>
            <a:r>
              <a:rPr lang="en-US" altLang="zh-CN" sz="4000" dirty="0">
                <a:ea typeface="宋体" charset="-122"/>
              </a:rPr>
              <a:t>Placement Algorithm with Partitions</a:t>
            </a:r>
          </a:p>
        </p:txBody>
      </p:sp>
      <p:sp>
        <p:nvSpPr>
          <p:cNvPr id="675843" name="Rectangle 3"/>
          <p:cNvSpPr>
            <a:spLocks noGrp="1" noChangeArrowheads="1"/>
          </p:cNvSpPr>
          <p:nvPr>
            <p:ph type="body" sz="half" idx="1"/>
          </p:nvPr>
        </p:nvSpPr>
        <p:spPr>
          <a:xfrm>
            <a:off x="0" y="1214422"/>
            <a:ext cx="5214942" cy="5105400"/>
          </a:xfrm>
        </p:spPr>
        <p:txBody>
          <a:bodyPr/>
          <a:lstStyle/>
          <a:p>
            <a:r>
              <a:rPr lang="en-US" altLang="zh-CN" sz="2800" dirty="0">
                <a:ea typeface="宋体" charset="-122"/>
              </a:rPr>
              <a:t>Unequal-size partitions, </a:t>
            </a:r>
            <a:r>
              <a:rPr lang="en-US" altLang="zh-CN" sz="2800" dirty="0" smtClean="0">
                <a:ea typeface="宋体" charset="-122"/>
              </a:rPr>
              <a:t>using </a:t>
            </a:r>
            <a:r>
              <a:rPr lang="en-US" altLang="zh-CN" sz="2800" dirty="0">
                <a:solidFill>
                  <a:srgbClr val="FF0000"/>
                </a:solidFill>
                <a:ea typeface="宋体" charset="-122"/>
              </a:rPr>
              <a:t>multiple queues</a:t>
            </a:r>
            <a:r>
              <a:rPr lang="en-US" altLang="zh-CN" sz="2800" dirty="0">
                <a:ea typeface="宋体" charset="-122"/>
              </a:rPr>
              <a:t>:</a:t>
            </a:r>
          </a:p>
          <a:p>
            <a:pPr lvl="1"/>
            <a:r>
              <a:rPr lang="en-US" altLang="zh-CN" sz="2400" dirty="0">
                <a:ea typeface="宋体" charset="-122"/>
              </a:rPr>
              <a:t>assign each process to the smallest partition within which it will fit.</a:t>
            </a:r>
          </a:p>
          <a:p>
            <a:pPr lvl="1"/>
            <a:r>
              <a:rPr lang="en-US" altLang="zh-CN" sz="2400" dirty="0">
                <a:ea typeface="宋体" charset="-122"/>
              </a:rPr>
              <a:t>a queue exists for each partition size.</a:t>
            </a:r>
          </a:p>
          <a:p>
            <a:pPr lvl="1"/>
            <a:r>
              <a:rPr lang="en-US" altLang="zh-CN" sz="2400" dirty="0">
                <a:ea typeface="宋体" charset="-122"/>
              </a:rPr>
              <a:t>tries to minimize internal fragmentation.</a:t>
            </a:r>
          </a:p>
          <a:p>
            <a:pPr lvl="1"/>
            <a:r>
              <a:rPr lang="en-US" altLang="zh-CN" sz="2400" dirty="0">
                <a:ea typeface="宋体" charset="-122"/>
              </a:rPr>
              <a:t>problem: some queues might be empty while some might be loaded.</a:t>
            </a:r>
          </a:p>
        </p:txBody>
      </p:sp>
      <p:graphicFrame>
        <p:nvGraphicFramePr>
          <p:cNvPr id="675844" name="Object 4"/>
          <p:cNvGraphicFramePr>
            <a:graphicFrameLocks noGrp="1" noChangeAspect="1"/>
          </p:cNvGraphicFramePr>
          <p:nvPr>
            <p:ph type="clipArt" sz="half" idx="2"/>
          </p:nvPr>
        </p:nvGraphicFramePr>
        <p:xfrm>
          <a:off x="4999038" y="1214422"/>
          <a:ext cx="4144962" cy="5089525"/>
        </p:xfrm>
        <a:graphic>
          <a:graphicData uri="http://schemas.openxmlformats.org/presentationml/2006/ole">
            <mc:AlternateContent xmlns:mc="http://schemas.openxmlformats.org/markup-compatibility/2006">
              <mc:Choice xmlns:v="urn:schemas-microsoft-com:vml" Requires="v">
                <p:oleObj spid="_x0000_s519245" name="Artwork" r:id="rId5" imgW="3657143" imgH="4676190" progId="">
                  <p:embed/>
                </p:oleObj>
              </mc:Choice>
              <mc:Fallback>
                <p:oleObj name="Artwork" r:id="rId5" imgW="3657143" imgH="467619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9038" y="1214422"/>
                        <a:ext cx="4144962" cy="5089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Footer Placeholder 5"/>
          <p:cNvSpPr>
            <a:spLocks noGrp="1"/>
          </p:cNvSpPr>
          <p:nvPr>
            <p:ph type="ftr" sz="quarter" idx="10"/>
          </p:nvPr>
        </p:nvSpPr>
        <p:spPr/>
        <p:txBody>
          <a:bodyPr/>
          <a:lstStyle/>
          <a:p>
            <a:r>
              <a:rPr lang="en-US" altLang="en-US" smtClean="0"/>
              <a:t>Part IX Memory management</a:t>
            </a:r>
            <a:endParaRPr lang="en-US" altLang="en-US"/>
          </a:p>
        </p:txBody>
      </p:sp>
    </p:spTree>
    <p:custDataLst>
      <p:tags r:id="rId2"/>
    </p:custData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890" name="Rectangle 2"/>
          <p:cNvSpPr>
            <a:spLocks noGrp="1" noChangeArrowheads="1"/>
          </p:cNvSpPr>
          <p:nvPr>
            <p:ph type="title"/>
          </p:nvPr>
        </p:nvSpPr>
        <p:spPr>
          <a:xfrm>
            <a:off x="0" y="500042"/>
            <a:ext cx="8382000" cy="517525"/>
          </a:xfrm>
        </p:spPr>
        <p:txBody>
          <a:bodyPr>
            <a:noAutofit/>
          </a:bodyPr>
          <a:lstStyle/>
          <a:p>
            <a:pPr algn="l"/>
            <a:r>
              <a:rPr lang="en-US" altLang="zh-CN" sz="4000">
                <a:ea typeface="宋体" charset="-122"/>
              </a:rPr>
              <a:t>Placement Algorithm with Partitions</a:t>
            </a:r>
          </a:p>
        </p:txBody>
      </p:sp>
      <p:sp>
        <p:nvSpPr>
          <p:cNvPr id="677891" name="Rectangle 3"/>
          <p:cNvSpPr>
            <a:spLocks noGrp="1" noChangeArrowheads="1"/>
          </p:cNvSpPr>
          <p:nvPr>
            <p:ph type="body" sz="half" idx="1"/>
          </p:nvPr>
        </p:nvSpPr>
        <p:spPr>
          <a:xfrm>
            <a:off x="214282" y="1214422"/>
            <a:ext cx="4857784" cy="5643578"/>
          </a:xfrm>
        </p:spPr>
        <p:txBody>
          <a:bodyPr>
            <a:normAutofit fontScale="92500" lnSpcReduction="10000"/>
          </a:bodyPr>
          <a:lstStyle/>
          <a:p>
            <a:r>
              <a:rPr lang="en-US" altLang="zh-CN" sz="2800" dirty="0">
                <a:ea typeface="宋体" charset="-122"/>
              </a:rPr>
              <a:t>Unequal-size partitions, </a:t>
            </a:r>
            <a:r>
              <a:rPr lang="en-US" altLang="zh-CN" sz="2800" dirty="0" smtClean="0">
                <a:ea typeface="宋体" charset="-122"/>
              </a:rPr>
              <a:t>using a </a:t>
            </a:r>
            <a:r>
              <a:rPr lang="en-US" altLang="zh-CN" sz="2800" dirty="0">
                <a:solidFill>
                  <a:srgbClr val="FF0000"/>
                </a:solidFill>
                <a:ea typeface="宋体" charset="-122"/>
              </a:rPr>
              <a:t>single queue</a:t>
            </a:r>
            <a:r>
              <a:rPr lang="en-US" altLang="zh-CN" sz="2800" dirty="0">
                <a:ea typeface="宋体" charset="-122"/>
              </a:rPr>
              <a:t>:</a:t>
            </a:r>
          </a:p>
          <a:p>
            <a:pPr lvl="1"/>
            <a:r>
              <a:rPr lang="en-US" altLang="zh-CN" dirty="0">
                <a:ea typeface="宋体" charset="-122"/>
              </a:rPr>
              <a:t>when its time to load a process into memory, the smallest available partition that will hold the process is selected.</a:t>
            </a:r>
          </a:p>
          <a:p>
            <a:pPr lvl="1"/>
            <a:r>
              <a:rPr lang="en-US" altLang="zh-CN" dirty="0">
                <a:ea typeface="宋体" charset="-122"/>
              </a:rPr>
              <a:t>increases the level of multiprogramming at the expense of internal fragmentation</a:t>
            </a:r>
            <a:r>
              <a:rPr lang="en-US" altLang="zh-CN" dirty="0" smtClean="0">
                <a:ea typeface="宋体" charset="-122"/>
              </a:rPr>
              <a:t>.</a:t>
            </a:r>
          </a:p>
          <a:p>
            <a:pPr lvl="2"/>
            <a:r>
              <a:rPr lang="en-US" altLang="zh-CN" dirty="0" smtClean="0">
                <a:ea typeface="宋体" charset="-122"/>
              </a:rPr>
              <a:t>Because, maybe later process requires smaller space, but there is no available partition</a:t>
            </a:r>
            <a:endParaRPr lang="en-US" altLang="zh-CN" dirty="0">
              <a:ea typeface="宋体" charset="-122"/>
            </a:endParaRPr>
          </a:p>
        </p:txBody>
      </p:sp>
      <p:graphicFrame>
        <p:nvGraphicFramePr>
          <p:cNvPr id="677892" name="Object 4"/>
          <p:cNvGraphicFramePr>
            <a:graphicFrameLocks noGrp="1" noChangeAspect="1"/>
          </p:cNvGraphicFramePr>
          <p:nvPr>
            <p:ph type="clipArt" sz="half" idx="2"/>
          </p:nvPr>
        </p:nvGraphicFramePr>
        <p:xfrm>
          <a:off x="5099050" y="1285860"/>
          <a:ext cx="4044950" cy="5183188"/>
        </p:xfrm>
        <a:graphic>
          <a:graphicData uri="http://schemas.openxmlformats.org/presentationml/2006/ole">
            <mc:AlternateContent xmlns:mc="http://schemas.openxmlformats.org/markup-compatibility/2006">
              <mc:Choice xmlns:v="urn:schemas-microsoft-com:vml" Requires="v">
                <p:oleObj spid="_x0000_s520269" name="Artwork" r:id="rId5" imgW="3638095" imgH="4676190" progId="">
                  <p:embed/>
                </p:oleObj>
              </mc:Choice>
              <mc:Fallback>
                <p:oleObj name="Artwork" r:id="rId5" imgW="3638095" imgH="4676190" progId="">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99050" y="1285860"/>
                        <a:ext cx="4044950" cy="51831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Footer Placeholder 5"/>
          <p:cNvSpPr>
            <a:spLocks noGrp="1"/>
          </p:cNvSpPr>
          <p:nvPr>
            <p:ph type="ftr" sz="quarter" idx="10"/>
          </p:nvPr>
        </p:nvSpPr>
        <p:spPr/>
        <p:txBody>
          <a:bodyPr/>
          <a:lstStyle/>
          <a:p>
            <a:r>
              <a:rPr lang="en-US" altLang="en-US" smtClean="0"/>
              <a:t>Part IX Memory management</a:t>
            </a:r>
            <a:endParaRPr lang="en-US" altLang="en-US"/>
          </a:p>
        </p:txBody>
      </p:sp>
    </p:spTree>
    <p:custDataLst>
      <p:tags r:id="rId2"/>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77891">
                                            <p:txEl>
                                              <p:pRg st="2" end="2"/>
                                            </p:txEl>
                                          </p:spTgt>
                                        </p:tgtEl>
                                        <p:attrNameLst>
                                          <p:attrName>style.visibility</p:attrName>
                                        </p:attrNameLst>
                                      </p:cBhvr>
                                      <p:to>
                                        <p:strVal val="visible"/>
                                      </p:to>
                                    </p:set>
                                    <p:anim calcmode="lin" valueType="num">
                                      <p:cBhvr additive="base">
                                        <p:cTn id="7" dur="500" fill="hold"/>
                                        <p:tgtEl>
                                          <p:spTgt spid="677891">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77891">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77891">
                                            <p:txEl>
                                              <p:pRg st="3" end="3"/>
                                            </p:txEl>
                                          </p:spTgt>
                                        </p:tgtEl>
                                        <p:attrNameLst>
                                          <p:attrName>style.visibility</p:attrName>
                                        </p:attrNameLst>
                                      </p:cBhvr>
                                      <p:to>
                                        <p:strVal val="visible"/>
                                      </p:to>
                                    </p:set>
                                    <p:anim calcmode="lin" valueType="num">
                                      <p:cBhvr additive="base">
                                        <p:cTn id="11" dur="500" fill="hold"/>
                                        <p:tgtEl>
                                          <p:spTgt spid="677891">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778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P3</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3584"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18" name="Slide Number Placeholder 17"/>
          <p:cNvSpPr>
            <a:spLocks noGrp="1"/>
          </p:cNvSpPr>
          <p:nvPr>
            <p:ph type="sldNum" sz="quarter" idx="12"/>
          </p:nvPr>
        </p:nvSpPr>
        <p:spPr/>
        <p:txBody>
          <a:bodyPr/>
          <a:lstStyle/>
          <a:p>
            <a:pPr>
              <a:lnSpc>
                <a:spcPct val="80000"/>
              </a:lnSpc>
            </a:pPr>
            <a:fld id="{6301AA94-23B5-478F-B96A-DC6392AD5E1D}" type="slidenum">
              <a:rPr lang="en-US" altLang="zh-CN" sz="1200"/>
              <a:pPr>
                <a:lnSpc>
                  <a:spcPct val="80000"/>
                </a:lnSpc>
              </a:pPr>
              <a:t>24</a:t>
            </a:fld>
            <a:endParaRPr lang="en-US" altLang="zh-CN" sz="1200"/>
          </a:p>
        </p:txBody>
      </p:sp>
      <p:sp>
        <p:nvSpPr>
          <p:cNvPr id="19" name="Rectangle 18"/>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P3</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4608" name="TextBox 6"/>
          <p:cNvSpPr txBox="1">
            <a:spLocks noChangeArrowheads="1"/>
          </p:cNvSpPr>
          <p:nvPr/>
        </p:nvSpPr>
        <p:spPr bwMode="auto">
          <a:xfrm>
            <a:off x="2292350" y="2495550"/>
            <a:ext cx="1365250" cy="646113"/>
          </a:xfrm>
          <a:prstGeom prst="rect">
            <a:avLst/>
          </a:prstGeom>
          <a:noFill/>
          <a:ln w="9525">
            <a:noFill/>
            <a:miter lim="800000"/>
            <a:headEnd/>
            <a:tailEnd/>
          </a:ln>
        </p:spPr>
        <p:txBody>
          <a:bodyPr>
            <a:spAutoFit/>
          </a:bodyPr>
          <a:lstStyle/>
          <a:p>
            <a:r>
              <a:rPr lang="en-US" altLang="zh-CN"/>
              <a:t>Swap out</a:t>
            </a:r>
          </a:p>
          <a:p>
            <a:r>
              <a:rPr lang="en-US" altLang="zh-CN"/>
              <a:t> P1</a:t>
            </a:r>
          </a:p>
        </p:txBody>
      </p:sp>
      <p:sp>
        <p:nvSpPr>
          <p:cNvPr id="24609"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cxnSp>
        <p:nvCxnSpPr>
          <p:cNvPr id="20" name="Straight Arrow Connector 19"/>
          <p:cNvCxnSpPr>
            <a:cxnSpLocks noChangeShapeType="1"/>
          </p:cNvCxnSpPr>
          <p:nvPr/>
        </p:nvCxnSpPr>
        <p:spPr bwMode="auto">
          <a:xfrm rot="10800000" flipV="1">
            <a:off x="2292350" y="3141663"/>
            <a:ext cx="1365250" cy="192087"/>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23" name="Rectangle 22"/>
          <p:cNvSpPr>
            <a:spLocks noChangeArrowheads="1"/>
          </p:cNvSpPr>
          <p:nvPr/>
        </p:nvSpPr>
        <p:spPr bwMode="auto">
          <a:xfrm>
            <a:off x="66294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P1</a:t>
            </a:r>
          </a:p>
        </p:txBody>
      </p:sp>
      <p:sp>
        <p:nvSpPr>
          <p:cNvPr id="19" name="Slide Number Placeholder 18"/>
          <p:cNvSpPr>
            <a:spLocks noGrp="1"/>
          </p:cNvSpPr>
          <p:nvPr>
            <p:ph type="sldNum" sz="quarter" idx="12"/>
          </p:nvPr>
        </p:nvSpPr>
        <p:spPr/>
        <p:txBody>
          <a:bodyPr/>
          <a:lstStyle/>
          <a:p>
            <a:pPr>
              <a:lnSpc>
                <a:spcPct val="80000"/>
              </a:lnSpc>
            </a:pPr>
            <a:fld id="{A64F6BC8-EC98-49CA-B72C-7930E644DC93}" type="slidenum">
              <a:rPr lang="en-US" altLang="zh-CN" sz="1200"/>
              <a:pPr>
                <a:lnSpc>
                  <a:spcPct val="80000"/>
                </a:lnSpc>
              </a:pPr>
              <a:t>25</a:t>
            </a:fld>
            <a:endParaRPr lang="en-US" altLang="zh-CN" sz="1200"/>
          </a:p>
        </p:txBody>
      </p:sp>
      <p:sp>
        <p:nvSpPr>
          <p:cNvPr id="21" name="Rectangle 20"/>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P1</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5632" name="TextBox 6"/>
          <p:cNvSpPr txBox="1">
            <a:spLocks noChangeArrowheads="1"/>
          </p:cNvSpPr>
          <p:nvPr/>
        </p:nvSpPr>
        <p:spPr bwMode="auto">
          <a:xfrm>
            <a:off x="2292350" y="2495550"/>
            <a:ext cx="1365250" cy="646113"/>
          </a:xfrm>
          <a:prstGeom prst="rect">
            <a:avLst/>
          </a:prstGeom>
          <a:noFill/>
          <a:ln w="9525">
            <a:noFill/>
            <a:miter lim="800000"/>
            <a:headEnd/>
            <a:tailEnd/>
          </a:ln>
        </p:spPr>
        <p:txBody>
          <a:bodyPr>
            <a:spAutoFit/>
          </a:bodyPr>
          <a:lstStyle/>
          <a:p>
            <a:r>
              <a:rPr lang="en-US" altLang="zh-CN"/>
              <a:t>Swap in</a:t>
            </a:r>
          </a:p>
          <a:p>
            <a:r>
              <a:rPr lang="en-US" altLang="zh-CN"/>
              <a:t> P3</a:t>
            </a:r>
          </a:p>
        </p:txBody>
      </p:sp>
      <p:cxnSp>
        <p:nvCxnSpPr>
          <p:cNvPr id="20" name="Straight Arrow Connector 19"/>
          <p:cNvCxnSpPr>
            <a:cxnSpLocks noChangeShapeType="1"/>
            <a:stCxn id="17" idx="4"/>
          </p:cNvCxnSpPr>
          <p:nvPr/>
        </p:nvCxnSpPr>
        <p:spPr bwMode="auto">
          <a:xfrm flipV="1">
            <a:off x="2292350" y="3141663"/>
            <a:ext cx="1136650" cy="344487"/>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25634"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18" name="Slide Number Placeholder 17"/>
          <p:cNvSpPr>
            <a:spLocks noGrp="1"/>
          </p:cNvSpPr>
          <p:nvPr>
            <p:ph type="sldNum" sz="quarter" idx="12"/>
          </p:nvPr>
        </p:nvSpPr>
        <p:spPr/>
        <p:txBody>
          <a:bodyPr/>
          <a:lstStyle/>
          <a:p>
            <a:pPr>
              <a:lnSpc>
                <a:spcPct val="80000"/>
              </a:lnSpc>
            </a:pPr>
            <a:fld id="{FF0161A5-A2BE-45E9-82D0-76F7A8F2842F}" type="slidenum">
              <a:rPr lang="en-US" altLang="zh-CN" sz="1200"/>
              <a:pPr>
                <a:lnSpc>
                  <a:spcPct val="80000"/>
                </a:lnSpc>
              </a:pPr>
              <a:t>26</a:t>
            </a:fld>
            <a:endParaRPr lang="en-US" altLang="zh-CN" sz="1200"/>
          </a:p>
        </p:txBody>
      </p:sp>
      <p:sp>
        <p:nvSpPr>
          <p:cNvPr id="19" name="Rectangle 18"/>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P3</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P1</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6656"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18" name="Slide Number Placeholder 17"/>
          <p:cNvSpPr>
            <a:spLocks noGrp="1"/>
          </p:cNvSpPr>
          <p:nvPr>
            <p:ph type="sldNum" sz="quarter" idx="12"/>
          </p:nvPr>
        </p:nvSpPr>
        <p:spPr/>
        <p:txBody>
          <a:bodyPr/>
          <a:lstStyle/>
          <a:p>
            <a:pPr>
              <a:lnSpc>
                <a:spcPct val="80000"/>
              </a:lnSpc>
            </a:pPr>
            <a:fld id="{E6D9B661-A72A-4FAB-BE18-D78584C1A54F}" type="slidenum">
              <a:rPr lang="en-US" altLang="zh-CN" sz="1200"/>
              <a:pPr>
                <a:lnSpc>
                  <a:spcPct val="80000"/>
                </a:lnSpc>
              </a:pPr>
              <a:t>27</a:t>
            </a:fld>
            <a:endParaRPr lang="en-US" altLang="zh-CN" sz="1200"/>
          </a:p>
        </p:txBody>
      </p:sp>
      <p:sp>
        <p:nvSpPr>
          <p:cNvPr id="19" name="Rectangle 18"/>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P1</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7680" name="TextBox 6"/>
          <p:cNvSpPr txBox="1">
            <a:spLocks noChangeArrowheads="1"/>
          </p:cNvSpPr>
          <p:nvPr/>
        </p:nvSpPr>
        <p:spPr bwMode="auto">
          <a:xfrm>
            <a:off x="2292350" y="2495550"/>
            <a:ext cx="1365250" cy="646113"/>
          </a:xfrm>
          <a:prstGeom prst="rect">
            <a:avLst/>
          </a:prstGeom>
          <a:noFill/>
          <a:ln w="9525">
            <a:noFill/>
            <a:miter lim="800000"/>
            <a:headEnd/>
            <a:tailEnd/>
          </a:ln>
        </p:spPr>
        <p:txBody>
          <a:bodyPr>
            <a:spAutoFit/>
          </a:bodyPr>
          <a:lstStyle/>
          <a:p>
            <a:r>
              <a:rPr lang="en-US" altLang="zh-CN"/>
              <a:t>Swap out</a:t>
            </a:r>
          </a:p>
          <a:p>
            <a:r>
              <a:rPr lang="en-US" altLang="zh-CN"/>
              <a:t> P3</a:t>
            </a:r>
          </a:p>
        </p:txBody>
      </p:sp>
      <p:sp>
        <p:nvSpPr>
          <p:cNvPr id="27681"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cxnSp>
        <p:nvCxnSpPr>
          <p:cNvPr id="20" name="Straight Arrow Connector 19"/>
          <p:cNvCxnSpPr>
            <a:cxnSpLocks noChangeShapeType="1"/>
          </p:cNvCxnSpPr>
          <p:nvPr/>
        </p:nvCxnSpPr>
        <p:spPr bwMode="auto">
          <a:xfrm rot="10800000" flipV="1">
            <a:off x="2292350" y="3141663"/>
            <a:ext cx="1365250" cy="192087"/>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23" name="Rectangle 22"/>
          <p:cNvSpPr>
            <a:spLocks noChangeArrowheads="1"/>
          </p:cNvSpPr>
          <p:nvPr/>
        </p:nvSpPr>
        <p:spPr bwMode="auto">
          <a:xfrm>
            <a:off x="66294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P3</a:t>
            </a:r>
          </a:p>
        </p:txBody>
      </p:sp>
      <p:sp>
        <p:nvSpPr>
          <p:cNvPr id="19" name="Slide Number Placeholder 18"/>
          <p:cNvSpPr>
            <a:spLocks noGrp="1"/>
          </p:cNvSpPr>
          <p:nvPr>
            <p:ph type="sldNum" sz="quarter" idx="12"/>
          </p:nvPr>
        </p:nvSpPr>
        <p:spPr/>
        <p:txBody>
          <a:bodyPr/>
          <a:lstStyle/>
          <a:p>
            <a:pPr>
              <a:lnSpc>
                <a:spcPct val="80000"/>
              </a:lnSpc>
            </a:pPr>
            <a:fld id="{4A411DF9-F972-4E6A-801C-C989189B63BC}" type="slidenum">
              <a:rPr lang="en-US" altLang="zh-CN" sz="1200"/>
              <a:pPr>
                <a:lnSpc>
                  <a:spcPct val="80000"/>
                </a:lnSpc>
              </a:pPr>
              <a:t>28</a:t>
            </a:fld>
            <a:endParaRPr lang="en-US" altLang="zh-CN" sz="1200"/>
          </a:p>
        </p:txBody>
      </p:sp>
      <p:sp>
        <p:nvSpPr>
          <p:cNvPr id="21" name="Rectangle 20"/>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P3</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8704" name="TextBox 6"/>
          <p:cNvSpPr txBox="1">
            <a:spLocks noChangeArrowheads="1"/>
          </p:cNvSpPr>
          <p:nvPr/>
        </p:nvSpPr>
        <p:spPr bwMode="auto">
          <a:xfrm>
            <a:off x="2292350" y="2495550"/>
            <a:ext cx="1365250" cy="646113"/>
          </a:xfrm>
          <a:prstGeom prst="rect">
            <a:avLst/>
          </a:prstGeom>
          <a:noFill/>
          <a:ln w="9525">
            <a:noFill/>
            <a:miter lim="800000"/>
            <a:headEnd/>
            <a:tailEnd/>
          </a:ln>
        </p:spPr>
        <p:txBody>
          <a:bodyPr>
            <a:spAutoFit/>
          </a:bodyPr>
          <a:lstStyle/>
          <a:p>
            <a:r>
              <a:rPr lang="en-US" altLang="zh-CN"/>
              <a:t>Swap in</a:t>
            </a:r>
          </a:p>
          <a:p>
            <a:r>
              <a:rPr lang="en-US" altLang="zh-CN"/>
              <a:t> P1</a:t>
            </a:r>
          </a:p>
        </p:txBody>
      </p:sp>
      <p:cxnSp>
        <p:nvCxnSpPr>
          <p:cNvPr id="20" name="Straight Arrow Connector 19"/>
          <p:cNvCxnSpPr>
            <a:cxnSpLocks noChangeShapeType="1"/>
            <a:stCxn id="17" idx="4"/>
          </p:cNvCxnSpPr>
          <p:nvPr/>
        </p:nvCxnSpPr>
        <p:spPr bwMode="auto">
          <a:xfrm flipV="1">
            <a:off x="2292350" y="3141663"/>
            <a:ext cx="1136650" cy="344487"/>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28706"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18" name="Slide Number Placeholder 17"/>
          <p:cNvSpPr>
            <a:spLocks noGrp="1"/>
          </p:cNvSpPr>
          <p:nvPr>
            <p:ph type="sldNum" sz="quarter" idx="12"/>
          </p:nvPr>
        </p:nvSpPr>
        <p:spPr/>
        <p:txBody>
          <a:bodyPr/>
          <a:lstStyle/>
          <a:p>
            <a:pPr>
              <a:lnSpc>
                <a:spcPct val="80000"/>
              </a:lnSpc>
            </a:pPr>
            <a:fld id="{6ABF0304-3C5C-4698-AEB4-BE90B2D6F16D}" type="slidenum">
              <a:rPr lang="en-US" altLang="zh-CN" sz="1200"/>
              <a:pPr>
                <a:lnSpc>
                  <a:spcPct val="80000"/>
                </a:lnSpc>
              </a:pPr>
              <a:t>29</a:t>
            </a:fld>
            <a:endParaRPr lang="en-US" altLang="zh-CN" sz="1200"/>
          </a:p>
        </p:txBody>
      </p:sp>
      <p:sp>
        <p:nvSpPr>
          <p:cNvPr id="19" name="Rectangle 18"/>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FF0000"/>
          </a:solidFill>
        </p:spPr>
        <p:txBody>
          <a:bodyPr>
            <a:normAutofit fontScale="90000"/>
          </a:bodyPr>
          <a:lstStyle/>
          <a:p>
            <a:r>
              <a:rPr lang="en-US" altLang="zh-CN" dirty="0" smtClean="0"/>
              <a:t>Declaration </a:t>
            </a:r>
            <a:endParaRPr lang="zh-CN" altLang="en-US" dirty="0"/>
          </a:p>
        </p:txBody>
      </p:sp>
      <p:sp>
        <p:nvSpPr>
          <p:cNvPr id="3" name="Content Placeholder 2"/>
          <p:cNvSpPr>
            <a:spLocks noGrp="1"/>
          </p:cNvSpPr>
          <p:nvPr>
            <p:ph idx="1"/>
          </p:nvPr>
        </p:nvSpPr>
        <p:spPr/>
        <p:txBody>
          <a:bodyPr>
            <a:noAutofit/>
          </a:bodyPr>
          <a:lstStyle/>
          <a:p>
            <a:r>
              <a:rPr lang="en-US" altLang="zh-CN" sz="3600" dirty="0" smtClean="0"/>
              <a:t>The content of </a:t>
            </a:r>
            <a:r>
              <a:rPr lang="en-US" altLang="zh-CN" sz="3600" dirty="0" err="1" smtClean="0"/>
              <a:t>Silbersatz’s</a:t>
            </a:r>
            <a:r>
              <a:rPr lang="en-US" altLang="zh-CN" sz="3600" dirty="0" smtClean="0"/>
              <a:t> book leads to a confusion</a:t>
            </a:r>
          </a:p>
          <a:p>
            <a:pPr lvl="1"/>
            <a:r>
              <a:rPr lang="en-US" altLang="zh-CN" sz="3200" dirty="0" smtClean="0"/>
              <a:t>It splits Paging, Segmenting techniques from the concept of virtual memory. </a:t>
            </a:r>
          </a:p>
          <a:p>
            <a:pPr lvl="1"/>
            <a:r>
              <a:rPr lang="en-US" altLang="zh-CN" sz="3200" dirty="0" smtClean="0"/>
              <a:t>In fact, they are part of the techniques used to support VM concept!</a:t>
            </a:r>
          </a:p>
          <a:p>
            <a:pPr lvl="2"/>
            <a:r>
              <a:rPr lang="en-US" altLang="zh-CN" sz="2800" dirty="0" smtClean="0">
                <a:hlinkClick r:id="rId3"/>
              </a:rPr>
              <a:t>http://en.wikipedia.org/wiki/Paging</a:t>
            </a:r>
            <a:endParaRPr lang="en-US" altLang="zh-CN" sz="2800" dirty="0" smtClean="0"/>
          </a:p>
          <a:p>
            <a:pPr lvl="3"/>
            <a:r>
              <a:rPr lang="en-US" altLang="zh-CN" sz="2400" dirty="0" smtClean="0"/>
              <a:t>“Paging is an important part of </a:t>
            </a:r>
            <a:r>
              <a:rPr lang="en-US" altLang="zh-CN" sz="2400" dirty="0" smtClean="0">
                <a:hlinkClick r:id="rId4" tooltip="Virtual memory"/>
              </a:rPr>
              <a:t>virtual memory</a:t>
            </a:r>
            <a:r>
              <a:rPr lang="en-US" altLang="zh-CN" sz="2400" dirty="0" smtClean="0"/>
              <a:t> implementation in most contemporary general-purpose operating systems, allowing them to use disk storage for data that does not fit into physical </a:t>
            </a:r>
            <a:r>
              <a:rPr lang="en-US" altLang="zh-CN" sz="2400" dirty="0" smtClean="0">
                <a:hlinkClick r:id="rId5" tooltip="Random-access memory"/>
              </a:rPr>
              <a:t>random-access memory</a:t>
            </a:r>
            <a:r>
              <a:rPr lang="en-US" altLang="zh-CN" sz="2400" dirty="0" smtClean="0"/>
              <a:t> (RAM).”</a:t>
            </a:r>
            <a:endParaRPr lang="zh-CN" altLang="en-US" sz="2400"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612775" y="228600"/>
            <a:ext cx="8153400" cy="990600"/>
          </a:xfrm>
        </p:spPr>
        <p:txBody>
          <a:bodyPr/>
          <a:lstStyle/>
          <a:p>
            <a:pPr eaLnBrk="1" hangingPunct="1"/>
            <a:r>
              <a:rPr lang="en-US" altLang="zh-CN" smtClean="0"/>
              <a:t>Fixed Partitioning with Swapping</a:t>
            </a:r>
          </a:p>
        </p:txBody>
      </p:sp>
      <p:graphicFrame>
        <p:nvGraphicFramePr>
          <p:cNvPr id="4" name="Content Placeholder 3"/>
          <p:cNvGraphicFramePr>
            <a:graphicFrameLocks noGrp="1"/>
          </p:cNvGraphicFramePr>
          <p:nvPr/>
        </p:nvGraphicFramePr>
        <p:xfrm>
          <a:off x="2895600" y="1641475"/>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P1</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P2</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grpSp>
        <p:nvGrpSpPr>
          <p:cNvPr id="2" name="Group 14"/>
          <p:cNvGrpSpPr>
            <a:grpSpLocks/>
          </p:cNvGrpSpPr>
          <p:nvPr/>
        </p:nvGrpSpPr>
        <p:grpSpPr bwMode="auto">
          <a:xfrm>
            <a:off x="5638800" y="2819400"/>
            <a:ext cx="1905000" cy="2286000"/>
            <a:chOff x="2743200" y="2819400"/>
            <a:chExt cx="1905000" cy="2286000"/>
          </a:xfrm>
        </p:grpSpPr>
        <p:sp>
          <p:nvSpPr>
            <p:cNvPr id="5" name="Rectangle 4"/>
            <p:cNvSpPr>
              <a:spLocks noChangeArrowheads="1"/>
            </p:cNvSpPr>
            <p:nvPr/>
          </p:nvSpPr>
          <p:spPr bwMode="auto">
            <a:xfrm>
              <a:off x="3124200" y="28194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P3</a:t>
              </a:r>
            </a:p>
          </p:txBody>
        </p:sp>
        <p:cxnSp>
          <p:nvCxnSpPr>
            <p:cNvPr id="7" name="Straight Arrow Connector 6"/>
            <p:cNvCxnSpPr>
              <a:cxnSpLocks noChangeShapeType="1"/>
              <a:stCxn id="5" idx="1"/>
            </p:cNvCxnSpPr>
            <p:nvPr/>
          </p:nvCxnSpPr>
          <p:spPr bwMode="auto">
            <a:xfrm rot="10800000">
              <a:off x="2743200" y="30480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Rectangle 7"/>
            <p:cNvSpPr>
              <a:spLocks noChangeArrowheads="1"/>
            </p:cNvSpPr>
            <p:nvPr/>
          </p:nvSpPr>
          <p:spPr bwMode="auto">
            <a:xfrm>
              <a:off x="3733800" y="2819400"/>
              <a:ext cx="9144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9" name="Rectangle 8"/>
            <p:cNvSpPr>
              <a:spLocks noChangeArrowheads="1"/>
            </p:cNvSpPr>
            <p:nvPr/>
          </p:nvSpPr>
          <p:spPr bwMode="auto">
            <a:xfrm>
              <a:off x="31242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a:t>
              </a:r>
            </a:p>
          </p:txBody>
        </p:sp>
        <p:cxnSp>
          <p:nvCxnSpPr>
            <p:cNvPr id="10" name="Straight Arrow Connector 9"/>
            <p:cNvCxnSpPr>
              <a:cxnSpLocks noChangeShapeType="1"/>
              <a:stCxn id="9" idx="1"/>
            </p:cNvCxnSpPr>
            <p:nvPr/>
          </p:nvCxnSpPr>
          <p:spPr bwMode="auto">
            <a:xfrm rot="10800000">
              <a:off x="2743200" y="36576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1" name="Rectangle 10"/>
            <p:cNvSpPr>
              <a:spLocks noChangeArrowheads="1"/>
            </p:cNvSpPr>
            <p:nvPr/>
          </p:nvSpPr>
          <p:spPr bwMode="auto">
            <a:xfrm>
              <a:off x="4343400" y="3429000"/>
              <a:ext cx="3048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endParaRPr lang="zh-CN" altLang="zh-CN">
                <a:latin typeface="Tw Cen MT" charset="-18"/>
              </a:endParaRPr>
            </a:p>
          </p:txBody>
        </p:sp>
        <p:sp>
          <p:nvSpPr>
            <p:cNvPr id="12" name="Rectangle 11"/>
            <p:cNvSpPr>
              <a:spLocks noChangeArrowheads="1"/>
            </p:cNvSpPr>
            <p:nvPr/>
          </p:nvSpPr>
          <p:spPr bwMode="auto">
            <a:xfrm>
              <a:off x="3124200" y="4648200"/>
              <a:ext cx="1524000" cy="457200"/>
            </a:xfrm>
            <a:prstGeom prst="rect">
              <a:avLst/>
            </a:prstGeom>
            <a:solidFill>
              <a:srgbClr val="FFFFFF"/>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empty</a:t>
              </a:r>
            </a:p>
          </p:txBody>
        </p:sp>
        <p:cxnSp>
          <p:nvCxnSpPr>
            <p:cNvPr id="13" name="Straight Arrow Connector 12"/>
            <p:cNvCxnSpPr>
              <a:cxnSpLocks noChangeShapeType="1"/>
              <a:stCxn id="12" idx="1"/>
            </p:cNvCxnSpPr>
            <p:nvPr/>
          </p:nvCxnSpPr>
          <p:spPr bwMode="auto">
            <a:xfrm rot="10800000">
              <a:off x="2743200" y="4876800"/>
              <a:ext cx="381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16" name="Rectangle 15"/>
            <p:cNvSpPr>
              <a:spLocks noChangeArrowheads="1"/>
            </p:cNvSpPr>
            <p:nvPr/>
          </p:nvSpPr>
          <p:spPr bwMode="auto">
            <a:xfrm>
              <a:off x="3733800" y="3429000"/>
              <a:ext cx="609600" cy="457200"/>
            </a:xfrm>
            <a:prstGeom prst="rect">
              <a:avLst/>
            </a:prstGeom>
            <a:solidFill>
              <a:srgbClr val="EAF0F6"/>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a:t>
              </a:r>
            </a:p>
          </p:txBody>
        </p:sp>
      </p:grpSp>
      <p:sp>
        <p:nvSpPr>
          <p:cNvPr id="17" name="Can 16"/>
          <p:cNvSpPr>
            <a:spLocks noChangeArrowheads="1"/>
          </p:cNvSpPr>
          <p:nvPr/>
        </p:nvSpPr>
        <p:spPr bwMode="auto">
          <a:xfrm>
            <a:off x="612775" y="299085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29728" name="TextBox 7"/>
          <p:cNvSpPr txBox="1">
            <a:spLocks noChangeArrowheads="1"/>
          </p:cNvSpPr>
          <p:nvPr/>
        </p:nvSpPr>
        <p:spPr bwMode="auto">
          <a:xfrm>
            <a:off x="804863" y="3273425"/>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18" name="Slide Number Placeholder 17"/>
          <p:cNvSpPr>
            <a:spLocks noGrp="1"/>
          </p:cNvSpPr>
          <p:nvPr>
            <p:ph type="sldNum" sz="quarter" idx="12"/>
          </p:nvPr>
        </p:nvSpPr>
        <p:spPr/>
        <p:txBody>
          <a:bodyPr/>
          <a:lstStyle/>
          <a:p>
            <a:pPr>
              <a:lnSpc>
                <a:spcPct val="80000"/>
              </a:lnSpc>
            </a:pPr>
            <a:fld id="{2511E906-FE34-4DAD-8F0D-342392902258}" type="slidenum">
              <a:rPr lang="en-US" altLang="zh-CN" sz="1200"/>
              <a:pPr>
                <a:lnSpc>
                  <a:spcPct val="80000"/>
                </a:lnSpc>
              </a:pPr>
              <a:t>30</a:t>
            </a:fld>
            <a:endParaRPr lang="en-US" altLang="zh-CN" sz="1200"/>
          </a:p>
        </p:txBody>
      </p:sp>
      <p:sp>
        <p:nvSpPr>
          <p:cNvPr id="19" name="Rectangle 18"/>
          <p:cNvSpPr/>
          <p:nvPr/>
        </p:nvSpPr>
        <p:spPr>
          <a:xfrm>
            <a:off x="3571852" y="6072206"/>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52642" name="Rectangle 2"/>
          <p:cNvSpPr>
            <a:spLocks noGrp="1" noChangeArrowheads="1"/>
          </p:cNvSpPr>
          <p:nvPr>
            <p:ph type="title"/>
          </p:nvPr>
        </p:nvSpPr>
        <p:spPr>
          <a:xfrm>
            <a:off x="0" y="571480"/>
            <a:ext cx="8382000" cy="609600"/>
          </a:xfrm>
          <a:solidFill>
            <a:schemeClr val="accent6">
              <a:lumMod val="75000"/>
            </a:schemeClr>
          </a:solidFill>
        </p:spPr>
        <p:txBody>
          <a:bodyPr>
            <a:noAutofit/>
          </a:bodyPr>
          <a:lstStyle/>
          <a:p>
            <a:r>
              <a:rPr lang="en-US" altLang="zh-CN" sz="4000" dirty="0">
                <a:ea typeface="宋体" charset="-122"/>
              </a:rPr>
              <a:t>Variable Partitioning</a:t>
            </a:r>
          </a:p>
        </p:txBody>
      </p:sp>
      <p:sp>
        <p:nvSpPr>
          <p:cNvPr id="752643" name="Rectangle 3"/>
          <p:cNvSpPr>
            <a:spLocks noGrp="1" noChangeArrowheads="1"/>
          </p:cNvSpPr>
          <p:nvPr>
            <p:ph type="body" idx="1"/>
          </p:nvPr>
        </p:nvSpPr>
        <p:spPr>
          <a:xfrm>
            <a:off x="285720" y="1214422"/>
            <a:ext cx="8858280" cy="3214710"/>
          </a:xfrm>
        </p:spPr>
        <p:txBody>
          <a:bodyPr/>
          <a:lstStyle/>
          <a:p>
            <a:pPr lvl="1"/>
            <a:r>
              <a:rPr lang="en-US" altLang="zh-CN" dirty="0">
                <a:ea typeface="宋体" charset="-122"/>
              </a:rPr>
              <a:t>When a process arrives, it is allocated </a:t>
            </a:r>
            <a:r>
              <a:rPr lang="en-US" altLang="zh-CN" dirty="0" smtClean="0">
                <a:ea typeface="宋体" charset="-122"/>
              </a:rPr>
              <a:t>with memory </a:t>
            </a:r>
            <a:r>
              <a:rPr lang="en-US" altLang="zh-CN" dirty="0">
                <a:ea typeface="宋体" charset="-122"/>
              </a:rPr>
              <a:t>from a hole large enough to accommodate it.</a:t>
            </a:r>
          </a:p>
          <a:p>
            <a:pPr lvl="2"/>
            <a:r>
              <a:rPr lang="en-US" altLang="zh-CN" b="1" i="1" dirty="0">
                <a:ea typeface="宋体" charset="-122"/>
              </a:rPr>
              <a:t>Hole</a:t>
            </a:r>
            <a:r>
              <a:rPr lang="en-US" altLang="zh-CN" dirty="0">
                <a:ea typeface="宋体" charset="-122"/>
              </a:rPr>
              <a:t> – </a:t>
            </a:r>
            <a:r>
              <a:rPr lang="en-US" altLang="zh-CN" dirty="0" smtClean="0">
                <a:ea typeface="宋体" charset="-122"/>
              </a:rPr>
              <a:t>block/region </a:t>
            </a:r>
            <a:r>
              <a:rPr lang="en-US" altLang="zh-CN" dirty="0">
                <a:ea typeface="宋体" charset="-122"/>
              </a:rPr>
              <a:t>of available memory; holes of various sizes are scattered throughout memory.</a:t>
            </a:r>
          </a:p>
          <a:p>
            <a:pPr lvl="1"/>
            <a:r>
              <a:rPr lang="en-US" altLang="zh-CN" dirty="0">
                <a:ea typeface="宋体" charset="-122"/>
              </a:rPr>
              <a:t>Operating system maintains information about:</a:t>
            </a:r>
            <a:br>
              <a:rPr lang="en-US" altLang="zh-CN" dirty="0">
                <a:ea typeface="宋体" charset="-122"/>
              </a:rPr>
            </a:br>
            <a:r>
              <a:rPr lang="en-US" altLang="zh-CN" dirty="0">
                <a:ea typeface="宋体" charset="-122"/>
              </a:rPr>
              <a:t>a) allocated partitions    b) free partitions (</a:t>
            </a:r>
            <a:r>
              <a:rPr lang="en-US" altLang="zh-CN" dirty="0" smtClean="0">
                <a:ea typeface="宋体" charset="-122"/>
              </a:rPr>
              <a:t>holes/regions)</a:t>
            </a:r>
            <a:endParaRPr lang="en-US" altLang="zh-CN" dirty="0">
              <a:ea typeface="宋体" charset="-122"/>
            </a:endParaRPr>
          </a:p>
        </p:txBody>
      </p:sp>
      <p:sp>
        <p:nvSpPr>
          <p:cNvPr id="752644" name="Rectangle 4"/>
          <p:cNvSpPr>
            <a:spLocks noChangeArrowheads="1"/>
          </p:cNvSpPr>
          <p:nvPr/>
        </p:nvSpPr>
        <p:spPr bwMode="auto">
          <a:xfrm>
            <a:off x="1428728" y="4365104"/>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2645" name="Line 5"/>
          <p:cNvSpPr>
            <a:spLocks noChangeShapeType="1"/>
          </p:cNvSpPr>
          <p:nvPr/>
        </p:nvSpPr>
        <p:spPr bwMode="auto">
          <a:xfrm>
            <a:off x="1428728" y="4728641"/>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46" name="Line 6"/>
          <p:cNvSpPr>
            <a:spLocks noChangeShapeType="1"/>
          </p:cNvSpPr>
          <p:nvPr/>
        </p:nvSpPr>
        <p:spPr bwMode="auto">
          <a:xfrm>
            <a:off x="1428728" y="5139804"/>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47" name="Line 7"/>
          <p:cNvSpPr>
            <a:spLocks noChangeShapeType="1"/>
          </p:cNvSpPr>
          <p:nvPr/>
        </p:nvSpPr>
        <p:spPr bwMode="auto">
          <a:xfrm>
            <a:off x="1428728" y="6071666"/>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48" name="Text Box 8"/>
          <p:cNvSpPr txBox="1">
            <a:spLocks noChangeArrowheads="1"/>
          </p:cNvSpPr>
          <p:nvPr/>
        </p:nvSpPr>
        <p:spPr bwMode="auto">
          <a:xfrm>
            <a:off x="1733528" y="4365104"/>
            <a:ext cx="441325" cy="304800"/>
          </a:xfrm>
          <a:prstGeom prst="rect">
            <a:avLst/>
          </a:prstGeom>
          <a:noFill/>
          <a:ln w="9525">
            <a:noFill/>
            <a:miter lim="800000"/>
            <a:headEnd/>
            <a:tailEnd/>
          </a:ln>
          <a:effectLst/>
        </p:spPr>
        <p:txBody>
          <a:bodyPr wrap="none" anchor="ctr">
            <a:spAutoFit/>
          </a:bodyPr>
          <a:lstStyle/>
          <a:p>
            <a:pPr algn="ctr" rtl="0" eaLnBrk="0" hangingPunct="0">
              <a:spcBef>
                <a:spcPct val="50000"/>
              </a:spcBef>
            </a:pPr>
            <a:r>
              <a:rPr lang="en-US" altLang="zh-CN" sz="1400">
                <a:latin typeface="Helvetica" pitchFamily="34" charset="0"/>
                <a:ea typeface="宋体" charset="-122"/>
              </a:rPr>
              <a:t>OS</a:t>
            </a:r>
          </a:p>
        </p:txBody>
      </p:sp>
      <p:sp>
        <p:nvSpPr>
          <p:cNvPr id="752649" name="Text Box 9"/>
          <p:cNvSpPr txBox="1">
            <a:spLocks noChangeArrowheads="1"/>
          </p:cNvSpPr>
          <p:nvPr/>
        </p:nvSpPr>
        <p:spPr bwMode="auto">
          <a:xfrm>
            <a:off x="1428728" y="48096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5</a:t>
            </a:r>
          </a:p>
        </p:txBody>
      </p:sp>
      <p:sp>
        <p:nvSpPr>
          <p:cNvPr id="752650" name="Text Box 10"/>
          <p:cNvSpPr txBox="1">
            <a:spLocks noChangeArrowheads="1"/>
          </p:cNvSpPr>
          <p:nvPr/>
        </p:nvSpPr>
        <p:spPr bwMode="auto">
          <a:xfrm>
            <a:off x="1428728" y="5492229"/>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8</a:t>
            </a:r>
          </a:p>
        </p:txBody>
      </p:sp>
      <p:sp>
        <p:nvSpPr>
          <p:cNvPr id="752651" name="Text Box 11"/>
          <p:cNvSpPr txBox="1">
            <a:spLocks noChangeArrowheads="1"/>
          </p:cNvSpPr>
          <p:nvPr/>
        </p:nvSpPr>
        <p:spPr bwMode="auto">
          <a:xfrm>
            <a:off x="1428728" y="6089129"/>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2</a:t>
            </a:r>
          </a:p>
        </p:txBody>
      </p:sp>
      <p:sp>
        <p:nvSpPr>
          <p:cNvPr id="752652" name="Rectangle 12"/>
          <p:cNvSpPr>
            <a:spLocks noChangeArrowheads="1"/>
          </p:cNvSpPr>
          <p:nvPr/>
        </p:nvSpPr>
        <p:spPr bwMode="auto">
          <a:xfrm>
            <a:off x="3257528" y="4365104"/>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2653" name="Line 13"/>
          <p:cNvSpPr>
            <a:spLocks noChangeShapeType="1"/>
          </p:cNvSpPr>
          <p:nvPr/>
        </p:nvSpPr>
        <p:spPr bwMode="auto">
          <a:xfrm>
            <a:off x="3257528" y="4728641"/>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54" name="Line 14"/>
          <p:cNvSpPr>
            <a:spLocks noChangeShapeType="1"/>
          </p:cNvSpPr>
          <p:nvPr/>
        </p:nvSpPr>
        <p:spPr bwMode="auto">
          <a:xfrm>
            <a:off x="3257528" y="5139804"/>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55" name="Line 15"/>
          <p:cNvSpPr>
            <a:spLocks noChangeShapeType="1"/>
          </p:cNvSpPr>
          <p:nvPr/>
        </p:nvSpPr>
        <p:spPr bwMode="auto">
          <a:xfrm>
            <a:off x="3257528" y="6071666"/>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56" name="Text Box 16"/>
          <p:cNvSpPr txBox="1">
            <a:spLocks noChangeArrowheads="1"/>
          </p:cNvSpPr>
          <p:nvPr/>
        </p:nvSpPr>
        <p:spPr bwMode="auto">
          <a:xfrm>
            <a:off x="3562328" y="4365104"/>
            <a:ext cx="441325" cy="304800"/>
          </a:xfrm>
          <a:prstGeom prst="rect">
            <a:avLst/>
          </a:prstGeom>
          <a:noFill/>
          <a:ln w="9525">
            <a:noFill/>
            <a:miter lim="800000"/>
            <a:headEnd/>
            <a:tailEnd/>
          </a:ln>
          <a:effectLst/>
        </p:spPr>
        <p:txBody>
          <a:bodyPr wrap="none" anchor="ctr">
            <a:spAutoFit/>
          </a:bodyPr>
          <a:lstStyle/>
          <a:p>
            <a:pPr algn="ctr" rtl="0" eaLnBrk="0" hangingPunct="0">
              <a:spcBef>
                <a:spcPct val="50000"/>
              </a:spcBef>
            </a:pPr>
            <a:r>
              <a:rPr lang="en-US" altLang="zh-CN" sz="1400">
                <a:latin typeface="Helvetica" pitchFamily="34" charset="0"/>
                <a:ea typeface="宋体" charset="-122"/>
              </a:rPr>
              <a:t>OS</a:t>
            </a:r>
          </a:p>
        </p:txBody>
      </p:sp>
      <p:sp>
        <p:nvSpPr>
          <p:cNvPr id="752657" name="Text Box 17"/>
          <p:cNvSpPr txBox="1">
            <a:spLocks noChangeArrowheads="1"/>
          </p:cNvSpPr>
          <p:nvPr/>
        </p:nvSpPr>
        <p:spPr bwMode="auto">
          <a:xfrm>
            <a:off x="3257528" y="48096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5</a:t>
            </a:r>
          </a:p>
        </p:txBody>
      </p:sp>
      <p:sp>
        <p:nvSpPr>
          <p:cNvPr id="752658" name="Text Box 18"/>
          <p:cNvSpPr txBox="1">
            <a:spLocks noChangeArrowheads="1"/>
          </p:cNvSpPr>
          <p:nvPr/>
        </p:nvSpPr>
        <p:spPr bwMode="auto">
          <a:xfrm>
            <a:off x="3257528" y="6089129"/>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2</a:t>
            </a:r>
          </a:p>
        </p:txBody>
      </p:sp>
      <p:sp>
        <p:nvSpPr>
          <p:cNvPr id="752659" name="Rectangle 19"/>
          <p:cNvSpPr>
            <a:spLocks noChangeArrowheads="1"/>
          </p:cNvSpPr>
          <p:nvPr/>
        </p:nvSpPr>
        <p:spPr bwMode="auto">
          <a:xfrm>
            <a:off x="5086328" y="4365104"/>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2660" name="Line 20"/>
          <p:cNvSpPr>
            <a:spLocks noChangeShapeType="1"/>
          </p:cNvSpPr>
          <p:nvPr/>
        </p:nvSpPr>
        <p:spPr bwMode="auto">
          <a:xfrm>
            <a:off x="5086328" y="4728641"/>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61" name="Line 21"/>
          <p:cNvSpPr>
            <a:spLocks noChangeShapeType="1"/>
          </p:cNvSpPr>
          <p:nvPr/>
        </p:nvSpPr>
        <p:spPr bwMode="auto">
          <a:xfrm>
            <a:off x="5086328" y="5139804"/>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62" name="Line 22"/>
          <p:cNvSpPr>
            <a:spLocks noChangeShapeType="1"/>
          </p:cNvSpPr>
          <p:nvPr/>
        </p:nvSpPr>
        <p:spPr bwMode="auto">
          <a:xfrm>
            <a:off x="5086328" y="6071666"/>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63" name="Text Box 23"/>
          <p:cNvSpPr txBox="1">
            <a:spLocks noChangeArrowheads="1"/>
          </p:cNvSpPr>
          <p:nvPr/>
        </p:nvSpPr>
        <p:spPr bwMode="auto">
          <a:xfrm>
            <a:off x="5391128" y="4365104"/>
            <a:ext cx="441325" cy="304800"/>
          </a:xfrm>
          <a:prstGeom prst="rect">
            <a:avLst/>
          </a:prstGeom>
          <a:noFill/>
          <a:ln w="9525">
            <a:noFill/>
            <a:miter lim="800000"/>
            <a:headEnd/>
            <a:tailEnd/>
          </a:ln>
          <a:effectLst/>
        </p:spPr>
        <p:txBody>
          <a:bodyPr wrap="none" anchor="ctr">
            <a:spAutoFit/>
          </a:bodyPr>
          <a:lstStyle/>
          <a:p>
            <a:pPr algn="ctr" rtl="0" eaLnBrk="0" hangingPunct="0">
              <a:spcBef>
                <a:spcPct val="50000"/>
              </a:spcBef>
            </a:pPr>
            <a:r>
              <a:rPr lang="en-US" altLang="zh-CN" sz="1400">
                <a:latin typeface="Helvetica" pitchFamily="34" charset="0"/>
                <a:ea typeface="宋体" charset="-122"/>
              </a:rPr>
              <a:t>OS</a:t>
            </a:r>
          </a:p>
        </p:txBody>
      </p:sp>
      <p:sp>
        <p:nvSpPr>
          <p:cNvPr id="752664" name="Text Box 24"/>
          <p:cNvSpPr txBox="1">
            <a:spLocks noChangeArrowheads="1"/>
          </p:cNvSpPr>
          <p:nvPr/>
        </p:nvSpPr>
        <p:spPr bwMode="auto">
          <a:xfrm>
            <a:off x="5086328" y="48096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5</a:t>
            </a:r>
          </a:p>
        </p:txBody>
      </p:sp>
      <p:sp>
        <p:nvSpPr>
          <p:cNvPr id="752665" name="Text Box 25"/>
          <p:cNvSpPr txBox="1">
            <a:spLocks noChangeArrowheads="1"/>
          </p:cNvSpPr>
          <p:nvPr/>
        </p:nvSpPr>
        <p:spPr bwMode="auto">
          <a:xfrm>
            <a:off x="5086328" y="6089129"/>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2</a:t>
            </a:r>
          </a:p>
        </p:txBody>
      </p:sp>
      <p:sp>
        <p:nvSpPr>
          <p:cNvPr id="752666" name="Rectangle 26"/>
          <p:cNvSpPr>
            <a:spLocks noChangeArrowheads="1"/>
          </p:cNvSpPr>
          <p:nvPr/>
        </p:nvSpPr>
        <p:spPr bwMode="auto">
          <a:xfrm>
            <a:off x="6915128" y="4365104"/>
            <a:ext cx="1143000" cy="2133600"/>
          </a:xfrm>
          <a:prstGeom prst="rect">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2667" name="Line 27"/>
          <p:cNvSpPr>
            <a:spLocks noChangeShapeType="1"/>
          </p:cNvSpPr>
          <p:nvPr/>
        </p:nvSpPr>
        <p:spPr bwMode="auto">
          <a:xfrm>
            <a:off x="6915128" y="4728641"/>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68" name="Line 28"/>
          <p:cNvSpPr>
            <a:spLocks noChangeShapeType="1"/>
          </p:cNvSpPr>
          <p:nvPr/>
        </p:nvSpPr>
        <p:spPr bwMode="auto">
          <a:xfrm>
            <a:off x="6915128" y="5139804"/>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69" name="Line 29"/>
          <p:cNvSpPr>
            <a:spLocks noChangeShapeType="1"/>
          </p:cNvSpPr>
          <p:nvPr/>
        </p:nvSpPr>
        <p:spPr bwMode="auto">
          <a:xfrm>
            <a:off x="6915128" y="6071666"/>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70" name="Text Box 30"/>
          <p:cNvSpPr txBox="1">
            <a:spLocks noChangeArrowheads="1"/>
          </p:cNvSpPr>
          <p:nvPr/>
        </p:nvSpPr>
        <p:spPr bwMode="auto">
          <a:xfrm>
            <a:off x="7219928" y="4365104"/>
            <a:ext cx="441325" cy="304800"/>
          </a:xfrm>
          <a:prstGeom prst="rect">
            <a:avLst/>
          </a:prstGeom>
          <a:noFill/>
          <a:ln w="9525">
            <a:noFill/>
            <a:miter lim="800000"/>
            <a:headEnd/>
            <a:tailEnd/>
          </a:ln>
          <a:effectLst/>
        </p:spPr>
        <p:txBody>
          <a:bodyPr wrap="none" anchor="ctr">
            <a:spAutoFit/>
          </a:bodyPr>
          <a:lstStyle/>
          <a:p>
            <a:pPr algn="ctr" rtl="0" eaLnBrk="0" hangingPunct="0">
              <a:spcBef>
                <a:spcPct val="50000"/>
              </a:spcBef>
            </a:pPr>
            <a:r>
              <a:rPr lang="en-US" altLang="zh-CN" sz="1400">
                <a:latin typeface="Helvetica" pitchFamily="34" charset="0"/>
                <a:ea typeface="宋体" charset="-122"/>
              </a:rPr>
              <a:t>OS</a:t>
            </a:r>
          </a:p>
        </p:txBody>
      </p:sp>
      <p:sp>
        <p:nvSpPr>
          <p:cNvPr id="752671" name="Text Box 31"/>
          <p:cNvSpPr txBox="1">
            <a:spLocks noChangeArrowheads="1"/>
          </p:cNvSpPr>
          <p:nvPr/>
        </p:nvSpPr>
        <p:spPr bwMode="auto">
          <a:xfrm>
            <a:off x="6915128" y="48096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5</a:t>
            </a:r>
          </a:p>
        </p:txBody>
      </p:sp>
      <p:sp>
        <p:nvSpPr>
          <p:cNvPr id="752672" name="Text Box 32"/>
          <p:cNvSpPr txBox="1">
            <a:spLocks noChangeArrowheads="1"/>
          </p:cNvSpPr>
          <p:nvPr/>
        </p:nvSpPr>
        <p:spPr bwMode="auto">
          <a:xfrm>
            <a:off x="6915128" y="51271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9</a:t>
            </a:r>
          </a:p>
        </p:txBody>
      </p:sp>
      <p:sp>
        <p:nvSpPr>
          <p:cNvPr id="752673" name="Text Box 33"/>
          <p:cNvSpPr txBox="1">
            <a:spLocks noChangeArrowheads="1"/>
          </p:cNvSpPr>
          <p:nvPr/>
        </p:nvSpPr>
        <p:spPr bwMode="auto">
          <a:xfrm>
            <a:off x="6915128" y="6089129"/>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2</a:t>
            </a:r>
          </a:p>
        </p:txBody>
      </p:sp>
      <p:sp>
        <p:nvSpPr>
          <p:cNvPr id="752674" name="Rectangle 34"/>
          <p:cNvSpPr>
            <a:spLocks noChangeArrowheads="1"/>
          </p:cNvSpPr>
          <p:nvPr/>
        </p:nvSpPr>
        <p:spPr bwMode="auto">
          <a:xfrm>
            <a:off x="3257528" y="5127104"/>
            <a:ext cx="1143000" cy="99060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752675" name="Rectangle 35"/>
          <p:cNvSpPr>
            <a:spLocks noChangeArrowheads="1"/>
          </p:cNvSpPr>
          <p:nvPr/>
        </p:nvSpPr>
        <p:spPr bwMode="auto">
          <a:xfrm>
            <a:off x="5086328" y="5508104"/>
            <a:ext cx="1143000" cy="60960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752676" name="Text Box 36"/>
          <p:cNvSpPr txBox="1">
            <a:spLocks noChangeArrowheads="1"/>
          </p:cNvSpPr>
          <p:nvPr/>
        </p:nvSpPr>
        <p:spPr bwMode="auto">
          <a:xfrm>
            <a:off x="5086328" y="51271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9</a:t>
            </a:r>
          </a:p>
        </p:txBody>
      </p:sp>
      <p:sp>
        <p:nvSpPr>
          <p:cNvPr id="752677" name="Rectangle 37"/>
          <p:cNvSpPr>
            <a:spLocks noChangeArrowheads="1"/>
          </p:cNvSpPr>
          <p:nvPr/>
        </p:nvSpPr>
        <p:spPr bwMode="auto">
          <a:xfrm>
            <a:off x="6915128" y="5812904"/>
            <a:ext cx="1143000" cy="304800"/>
          </a:xfrm>
          <a:prstGeom prst="rect">
            <a:avLst/>
          </a:prstGeom>
          <a:solidFill>
            <a:srgbClr val="DDDDDD"/>
          </a:solidFill>
          <a:ln w="9525">
            <a:solidFill>
              <a:schemeClr val="tx1"/>
            </a:solidFill>
            <a:miter lim="800000"/>
            <a:headEnd/>
            <a:tailEnd/>
          </a:ln>
          <a:effectLst/>
        </p:spPr>
        <p:txBody>
          <a:bodyPr wrap="none" anchor="ctr"/>
          <a:lstStyle/>
          <a:p>
            <a:endParaRPr lang="zh-CN" altLang="en-US"/>
          </a:p>
        </p:txBody>
      </p:sp>
      <p:sp>
        <p:nvSpPr>
          <p:cNvPr id="752678" name="Line 38"/>
          <p:cNvSpPr>
            <a:spLocks noChangeShapeType="1"/>
          </p:cNvSpPr>
          <p:nvPr/>
        </p:nvSpPr>
        <p:spPr bwMode="auto">
          <a:xfrm>
            <a:off x="6915128" y="5463654"/>
            <a:ext cx="1143000" cy="0"/>
          </a:xfrm>
          <a:prstGeom prst="line">
            <a:avLst/>
          </a:prstGeom>
          <a:noFill/>
          <a:ln w="9525">
            <a:solidFill>
              <a:schemeClr val="tx1"/>
            </a:solidFill>
            <a:round/>
            <a:headEnd/>
            <a:tailEnd/>
          </a:ln>
          <a:effectLst/>
        </p:spPr>
        <p:txBody>
          <a:bodyPr wrap="none" anchor="ctr"/>
          <a:lstStyle/>
          <a:p>
            <a:endParaRPr lang="zh-CN" altLang="en-US"/>
          </a:p>
        </p:txBody>
      </p:sp>
      <p:sp>
        <p:nvSpPr>
          <p:cNvPr id="752679" name="Text Box 39"/>
          <p:cNvSpPr txBox="1">
            <a:spLocks noChangeArrowheads="1"/>
          </p:cNvSpPr>
          <p:nvPr/>
        </p:nvSpPr>
        <p:spPr bwMode="auto">
          <a:xfrm>
            <a:off x="6915128" y="5508104"/>
            <a:ext cx="1066800" cy="304800"/>
          </a:xfrm>
          <a:prstGeom prst="rect">
            <a:avLst/>
          </a:prstGeom>
          <a:noFill/>
          <a:ln w="9525">
            <a:noFill/>
            <a:miter lim="800000"/>
            <a:headEnd/>
            <a:tailEnd/>
          </a:ln>
          <a:effectLst/>
        </p:spPr>
        <p:txBody>
          <a:bodyPr anchor="ctr">
            <a:spAutoFit/>
          </a:bodyPr>
          <a:lstStyle/>
          <a:p>
            <a:pPr algn="ctr" rtl="0" eaLnBrk="0" hangingPunct="0">
              <a:spcBef>
                <a:spcPct val="50000"/>
              </a:spcBef>
            </a:pPr>
            <a:r>
              <a:rPr lang="en-US" altLang="zh-CN" sz="1400">
                <a:latin typeface="Helvetica" pitchFamily="34" charset="0"/>
                <a:ea typeface="宋体" charset="-122"/>
              </a:rPr>
              <a:t>process 10</a:t>
            </a:r>
          </a:p>
        </p:txBody>
      </p:sp>
      <p:sp>
        <p:nvSpPr>
          <p:cNvPr id="752680" name="AutoShape 40"/>
          <p:cNvSpPr>
            <a:spLocks noChangeArrowheads="1"/>
          </p:cNvSpPr>
          <p:nvPr/>
        </p:nvSpPr>
        <p:spPr bwMode="auto">
          <a:xfrm>
            <a:off x="2647928" y="5508104"/>
            <a:ext cx="533400" cy="228600"/>
          </a:xfrm>
          <a:prstGeom prst="rightArrow">
            <a:avLst>
              <a:gd name="adj1" fmla="val 50000"/>
              <a:gd name="adj2" fmla="val 58333"/>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2681" name="AutoShape 41"/>
          <p:cNvSpPr>
            <a:spLocks noChangeArrowheads="1"/>
          </p:cNvSpPr>
          <p:nvPr/>
        </p:nvSpPr>
        <p:spPr bwMode="auto">
          <a:xfrm>
            <a:off x="4476728" y="5508104"/>
            <a:ext cx="533400" cy="228600"/>
          </a:xfrm>
          <a:prstGeom prst="rightArrow">
            <a:avLst>
              <a:gd name="adj1" fmla="val 50000"/>
              <a:gd name="adj2" fmla="val 58333"/>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752682" name="AutoShape 42"/>
          <p:cNvSpPr>
            <a:spLocks noChangeArrowheads="1"/>
          </p:cNvSpPr>
          <p:nvPr/>
        </p:nvSpPr>
        <p:spPr bwMode="auto">
          <a:xfrm>
            <a:off x="6305528" y="5508104"/>
            <a:ext cx="533400" cy="228600"/>
          </a:xfrm>
          <a:prstGeom prst="rightArrow">
            <a:avLst>
              <a:gd name="adj1" fmla="val 50000"/>
              <a:gd name="adj2" fmla="val 58333"/>
            </a:avLst>
          </a:prstGeom>
          <a:solidFill>
            <a:schemeClr val="bg1"/>
          </a:solidFill>
          <a:ln w="9525">
            <a:solidFill>
              <a:schemeClr val="tx1"/>
            </a:solidFill>
            <a:miter lim="800000"/>
            <a:headEnd/>
            <a:tailEnd/>
          </a:ln>
          <a:effectLst/>
        </p:spPr>
        <p:txBody>
          <a:bodyPr wrap="none" anchor="ctr"/>
          <a:lstStyle/>
          <a:p>
            <a:endParaRPr lang="zh-CN" altLang="en-US"/>
          </a:p>
        </p:txBody>
      </p:sp>
      <p:sp>
        <p:nvSpPr>
          <p:cNvPr id="44" name="Rectangle 43"/>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45" name="Slide Number Placeholder 44"/>
          <p:cNvSpPr>
            <a:spLocks noGrp="1"/>
          </p:cNvSpPr>
          <p:nvPr>
            <p:ph type="sldNum" sz="quarter" idx="12"/>
          </p:nvPr>
        </p:nvSpPr>
        <p:spPr/>
        <p:txBody>
          <a:bodyPr/>
          <a:lstStyle/>
          <a:p>
            <a:fld id="{10744B62-10FC-4232-9218-76AF922FA420}" type="slidenum">
              <a:rPr lang="zh-CN" altLang="en-US" smtClean="0"/>
              <a:pPr/>
              <a:t>31</a:t>
            </a:fld>
            <a:endParaRPr lang="zh-CN" altLang="en-US"/>
          </a:p>
        </p:txBody>
      </p:sp>
    </p:spTree>
    <p:custDataLst>
      <p:tags r:id="rId1"/>
    </p:custData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7E85EAB6-FEBF-4EFD-B436-8CF08DB92065}" type="slidenum">
              <a:rPr lang="zh-CN" altLang="en-US"/>
              <a:pPr/>
              <a:t>32</a:t>
            </a:fld>
            <a:endParaRPr lang="en-US" altLang="zh-CN"/>
          </a:p>
        </p:txBody>
      </p:sp>
      <p:sp>
        <p:nvSpPr>
          <p:cNvPr id="670722" name="Rectangle 2"/>
          <p:cNvSpPr>
            <a:spLocks noGrp="1" noChangeArrowheads="1"/>
          </p:cNvSpPr>
          <p:nvPr>
            <p:ph type="title"/>
          </p:nvPr>
        </p:nvSpPr>
        <p:spPr>
          <a:xfrm>
            <a:off x="0" y="488952"/>
            <a:ext cx="9144000" cy="654032"/>
          </a:xfrm>
        </p:spPr>
        <p:txBody>
          <a:bodyPr>
            <a:normAutofit fontScale="90000"/>
          </a:bodyPr>
          <a:lstStyle/>
          <a:p>
            <a:r>
              <a:rPr lang="en-US" altLang="zh-CN" dirty="0">
                <a:ea typeface="宋体" pitchFamily="2" charset="-122"/>
              </a:rPr>
              <a:t>Dynamic Partitioning Placement Algorithm</a:t>
            </a:r>
          </a:p>
        </p:txBody>
      </p:sp>
      <p:sp>
        <p:nvSpPr>
          <p:cNvPr id="670723" name="Rectangle 3"/>
          <p:cNvSpPr>
            <a:spLocks noGrp="1" noChangeArrowheads="1"/>
          </p:cNvSpPr>
          <p:nvPr>
            <p:ph type="body" idx="1"/>
          </p:nvPr>
        </p:nvSpPr>
        <p:spPr>
          <a:xfrm>
            <a:off x="457200" y="1374779"/>
            <a:ext cx="8686800" cy="5126055"/>
          </a:xfrm>
        </p:spPr>
        <p:txBody>
          <a:bodyPr/>
          <a:lstStyle/>
          <a:p>
            <a:pPr>
              <a:lnSpc>
                <a:spcPct val="90000"/>
              </a:lnSpc>
            </a:pPr>
            <a:r>
              <a:rPr lang="en-US" altLang="zh-CN" dirty="0">
                <a:ea typeface="宋体" pitchFamily="2" charset="-122"/>
              </a:rPr>
              <a:t>Operating system must decide which free block to allocate to a process</a:t>
            </a:r>
          </a:p>
          <a:p>
            <a:pPr>
              <a:lnSpc>
                <a:spcPct val="90000"/>
              </a:lnSpc>
            </a:pPr>
            <a:r>
              <a:rPr lang="en-US" altLang="zh-CN" b="1" dirty="0">
                <a:ea typeface="宋体" pitchFamily="2" charset="-122"/>
              </a:rPr>
              <a:t>Best-fit algorithm</a:t>
            </a:r>
            <a:r>
              <a:rPr lang="en-US" altLang="zh-CN" dirty="0">
                <a:ea typeface="宋体" pitchFamily="2" charset="-122"/>
              </a:rPr>
              <a:t>(</a:t>
            </a:r>
            <a:r>
              <a:rPr lang="zh-CN" altLang="en-US" sz="2400" dirty="0">
                <a:ea typeface="宋体" pitchFamily="2" charset="-122"/>
              </a:rPr>
              <a:t>最佳适配</a:t>
            </a:r>
            <a:r>
              <a:rPr lang="en-US" altLang="zh-CN" dirty="0">
                <a:ea typeface="宋体" pitchFamily="2" charset="-122"/>
              </a:rPr>
              <a:t>)</a:t>
            </a:r>
          </a:p>
          <a:p>
            <a:pPr lvl="1">
              <a:lnSpc>
                <a:spcPct val="90000"/>
              </a:lnSpc>
            </a:pPr>
            <a:r>
              <a:rPr lang="en-US" altLang="zh-CN" dirty="0">
                <a:ea typeface="宋体" pitchFamily="2" charset="-122"/>
              </a:rPr>
              <a:t>Chooses the block that is closest in size to the request</a:t>
            </a:r>
          </a:p>
          <a:p>
            <a:pPr lvl="1">
              <a:lnSpc>
                <a:spcPct val="90000"/>
              </a:lnSpc>
            </a:pPr>
            <a:r>
              <a:rPr lang="en-US" altLang="zh-CN" dirty="0">
                <a:ea typeface="宋体" pitchFamily="2" charset="-122"/>
              </a:rPr>
              <a:t>Worst performer overall</a:t>
            </a:r>
          </a:p>
          <a:p>
            <a:pPr lvl="1">
              <a:lnSpc>
                <a:spcPct val="90000"/>
              </a:lnSpc>
            </a:pPr>
            <a:r>
              <a:rPr lang="en-US" altLang="zh-CN" dirty="0">
                <a:ea typeface="宋体" pitchFamily="2" charset="-122"/>
              </a:rPr>
              <a:t>Since smallest block is found for process, the smallest amount of fragmentation is left</a:t>
            </a:r>
          </a:p>
          <a:p>
            <a:pPr lvl="1">
              <a:lnSpc>
                <a:spcPct val="90000"/>
              </a:lnSpc>
            </a:pPr>
            <a:r>
              <a:rPr lang="en-US" altLang="zh-CN" dirty="0">
                <a:ea typeface="宋体" pitchFamily="2" charset="-122"/>
              </a:rPr>
              <a:t>Memory compaction must be done more often</a:t>
            </a:r>
          </a:p>
          <a:p>
            <a:pPr>
              <a:lnSpc>
                <a:spcPct val="90000"/>
              </a:lnSpc>
            </a:pPr>
            <a:endParaRPr lang="en-US" altLang="zh-CN" dirty="0">
              <a:ea typeface="宋体" pitchFamily="2" charset="-122"/>
            </a:endParaRPr>
          </a:p>
        </p:txBody>
      </p:sp>
      <p:sp>
        <p:nvSpPr>
          <p:cNvPr id="5" name="Rectangle 4"/>
          <p:cNvSpPr/>
          <p:nvPr/>
        </p:nvSpPr>
        <p:spPr>
          <a:xfrm>
            <a:off x="4572000" y="5286388"/>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565943" y="923109"/>
            <a:ext cx="1785918" cy="654032"/>
          </a:xfrm>
          <a:solidFill>
            <a:srgbClr val="00B0F0"/>
          </a:solidFill>
        </p:spPr>
        <p:txBody>
          <a:bodyPr>
            <a:normAutofit fontScale="90000"/>
          </a:bodyPr>
          <a:lstStyle/>
          <a:p>
            <a:r>
              <a:rPr lang="en-US" altLang="zh-CN" dirty="0" smtClean="0"/>
              <a:t>Best fit</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29410" name="Picture 2"/>
          <p:cNvPicPr>
            <a:picLocks noGrp="1" noChangeAspect="1" noChangeArrowheads="1"/>
          </p:cNvPicPr>
          <p:nvPr>
            <p:ph idx="1"/>
          </p:nvPr>
        </p:nvPicPr>
        <p:blipFill>
          <a:blip r:embed="rId3" cstate="print"/>
          <a:srcRect/>
          <a:stretch>
            <a:fillRect/>
          </a:stretch>
        </p:blipFill>
        <p:spPr bwMode="auto">
          <a:xfrm>
            <a:off x="1071537" y="0"/>
            <a:ext cx="7180953" cy="6858000"/>
          </a:xfrm>
          <a:prstGeom prst="rect">
            <a:avLst/>
          </a:prstGeom>
          <a:noFill/>
          <a:ln w="9525">
            <a:noFill/>
            <a:miter lim="800000"/>
            <a:headEnd/>
            <a:tailEnd/>
          </a:ln>
          <a:effectLst/>
        </p:spPr>
      </p:pic>
      <p:pic>
        <p:nvPicPr>
          <p:cNvPr id="529411" name="Picture 3"/>
          <p:cNvPicPr>
            <a:picLocks noChangeAspect="1" noChangeArrowheads="1"/>
          </p:cNvPicPr>
          <p:nvPr/>
        </p:nvPicPr>
        <p:blipFill>
          <a:blip r:embed="rId4" cstate="print"/>
          <a:srcRect/>
          <a:stretch>
            <a:fillRect/>
          </a:stretch>
        </p:blipFill>
        <p:spPr bwMode="auto">
          <a:xfrm>
            <a:off x="6286512" y="770554"/>
            <a:ext cx="1295400" cy="800100"/>
          </a:xfrm>
          <a:prstGeom prst="rect">
            <a:avLst/>
          </a:prstGeom>
          <a:noFill/>
          <a:ln w="9525">
            <a:noFill/>
            <a:miter lim="800000"/>
            <a:headEnd/>
            <a:tailEnd/>
          </a:ln>
          <a:effectLst/>
        </p:spPr>
      </p:pic>
      <p:pic>
        <p:nvPicPr>
          <p:cNvPr id="529412" name="Picture 4"/>
          <p:cNvPicPr>
            <a:picLocks noChangeAspect="1" noChangeArrowheads="1"/>
          </p:cNvPicPr>
          <p:nvPr/>
        </p:nvPicPr>
        <p:blipFill>
          <a:blip r:embed="rId5" cstate="print"/>
          <a:srcRect/>
          <a:stretch>
            <a:fillRect/>
          </a:stretch>
        </p:blipFill>
        <p:spPr bwMode="auto">
          <a:xfrm>
            <a:off x="6256032" y="5240668"/>
            <a:ext cx="1371600" cy="647700"/>
          </a:xfrm>
          <a:prstGeom prst="rect">
            <a:avLst/>
          </a:prstGeom>
          <a:noFill/>
          <a:ln w="9525">
            <a:noFill/>
            <a:miter lim="800000"/>
            <a:headEnd/>
            <a:tailEnd/>
          </a:ln>
          <a:effectLst/>
        </p:spPr>
      </p:pic>
      <p:sp>
        <p:nvSpPr>
          <p:cNvPr id="8" name="Cloud Callout 7"/>
          <p:cNvSpPr/>
          <p:nvPr/>
        </p:nvSpPr>
        <p:spPr>
          <a:xfrm>
            <a:off x="0" y="2132856"/>
            <a:ext cx="6588224" cy="2439152"/>
          </a:xfrm>
          <a:prstGeom prst="cloudCallout">
            <a:avLst>
              <a:gd name="adj1" fmla="val 51093"/>
              <a:gd name="adj2" fmla="val 630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Could you draw the situation of the memory after the allocations of series requests: 5, 22, 6, 12?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8"/>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8"/>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1"/>
          <p:cNvSpPr>
            <a:spLocks noGrp="1"/>
          </p:cNvSpPr>
          <p:nvPr>
            <p:ph type="title"/>
          </p:nvPr>
        </p:nvSpPr>
        <p:spPr>
          <a:xfrm>
            <a:off x="612775" y="228600"/>
            <a:ext cx="8153400" cy="990600"/>
          </a:xfrm>
        </p:spPr>
        <p:txBody>
          <a:bodyPr/>
          <a:lstStyle/>
          <a:p>
            <a:pPr eaLnBrk="1" hangingPunct="1"/>
            <a:r>
              <a:rPr lang="en-US" altLang="zh-CN" smtClean="0"/>
              <a:t>best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sz="2000" dirty="0">
                <a:solidFill>
                  <a:srgbClr val="000000"/>
                </a:solidFill>
                <a:latin typeface="Tw Cen MT" charset="-18"/>
              </a:rPr>
              <a:t>Initial memory mapping</a:t>
            </a:r>
          </a:p>
        </p:txBody>
      </p:sp>
      <p:sp>
        <p:nvSpPr>
          <p:cNvPr id="5" name="Slide Number Placeholder 4"/>
          <p:cNvSpPr>
            <a:spLocks noGrp="1"/>
          </p:cNvSpPr>
          <p:nvPr>
            <p:ph type="sldNum" sz="quarter" idx="12"/>
          </p:nvPr>
        </p:nvSpPr>
        <p:spPr/>
        <p:txBody>
          <a:bodyPr/>
          <a:lstStyle/>
          <a:p>
            <a:pPr>
              <a:lnSpc>
                <a:spcPct val="80000"/>
              </a:lnSpc>
            </a:pPr>
            <a:fld id="{3479552F-F44A-4C71-91CD-88E6129AC482}" type="slidenum">
              <a:rPr lang="en-US" altLang="zh-CN" sz="1200"/>
              <a:pPr>
                <a:lnSpc>
                  <a:spcPct val="80000"/>
                </a:lnSpc>
              </a:pPr>
              <a:t>34</a:t>
            </a:fld>
            <a:endParaRPr lang="en-US" altLang="zh-CN" sz="120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612775" y="228600"/>
            <a:ext cx="8153400" cy="990600"/>
          </a:xfrm>
        </p:spPr>
        <p:txBody>
          <a:bodyPr/>
          <a:lstStyle/>
          <a:p>
            <a:pPr eaLnBrk="1" hangingPunct="1"/>
            <a:r>
              <a:rPr lang="en-US" altLang="zh-CN" smtClean="0"/>
              <a:t>best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 of 3KB </a:t>
            </a:r>
          </a:p>
          <a:p>
            <a:pPr algn="ctr"/>
            <a:r>
              <a:rPr lang="en-US" altLang="zh-CN">
                <a:solidFill>
                  <a:srgbClr val="000000"/>
                </a:solidFill>
                <a:latin typeface="Tw Cen MT" charset="-18"/>
              </a:rPr>
              <a:t>arrives</a:t>
            </a:r>
          </a:p>
        </p:txBody>
      </p:sp>
      <p:sp>
        <p:nvSpPr>
          <p:cNvPr id="5" name="Slide Number Placeholder 4"/>
          <p:cNvSpPr>
            <a:spLocks noGrp="1"/>
          </p:cNvSpPr>
          <p:nvPr>
            <p:ph type="sldNum" sz="quarter" idx="12"/>
          </p:nvPr>
        </p:nvSpPr>
        <p:spPr/>
        <p:txBody>
          <a:bodyPr/>
          <a:lstStyle/>
          <a:p>
            <a:pPr>
              <a:lnSpc>
                <a:spcPct val="80000"/>
              </a:lnSpc>
            </a:pPr>
            <a:fld id="{AFA1FF82-BBF0-47C3-AA66-30A1141D2486}" type="slidenum">
              <a:rPr lang="en-US" altLang="zh-CN" sz="1200"/>
              <a:pPr>
                <a:lnSpc>
                  <a:spcPct val="80000"/>
                </a:lnSpc>
              </a:pPr>
              <a:t>35</a:t>
            </a:fld>
            <a:endParaRPr lang="en-US" altLang="zh-CN" sz="1200"/>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12775" y="228600"/>
            <a:ext cx="8153400" cy="990600"/>
          </a:xfrm>
        </p:spPr>
        <p:txBody>
          <a:bodyPr/>
          <a:lstStyle/>
          <a:p>
            <a:pPr eaLnBrk="1" hangingPunct="1"/>
            <a:r>
              <a:rPr lang="en-US" altLang="zh-CN" smtClean="0"/>
              <a:t>best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95556"/>
              <a:gd name="adj2" fmla="val 227815"/>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 of 3KB </a:t>
            </a:r>
          </a:p>
          <a:p>
            <a:pPr algn="ctr"/>
            <a:r>
              <a:rPr lang="en-US" altLang="zh-CN">
                <a:solidFill>
                  <a:srgbClr val="000000"/>
                </a:solidFill>
                <a:latin typeface="Tw Cen MT" charset="-18"/>
              </a:rPr>
              <a:t>loaded here by </a:t>
            </a:r>
          </a:p>
          <a:p>
            <a:pPr algn="ctr"/>
            <a:r>
              <a:rPr lang="en-US" altLang="zh-CN">
                <a:solidFill>
                  <a:srgbClr val="000000"/>
                </a:solidFill>
                <a:latin typeface="Tw Cen MT" charset="-18"/>
              </a:rPr>
              <a:t>BEST FIT</a:t>
            </a:r>
          </a:p>
        </p:txBody>
      </p:sp>
      <p:sp>
        <p:nvSpPr>
          <p:cNvPr id="5" name="Slide Number Placeholder 4"/>
          <p:cNvSpPr>
            <a:spLocks noGrp="1"/>
          </p:cNvSpPr>
          <p:nvPr>
            <p:ph type="sldNum" sz="quarter" idx="12"/>
          </p:nvPr>
        </p:nvSpPr>
        <p:spPr/>
        <p:txBody>
          <a:bodyPr/>
          <a:lstStyle/>
          <a:p>
            <a:fld id="{D77E6608-884A-43A4-BBFA-719C4F26688B}" type="slidenum">
              <a:rPr lang="en-US" altLang="zh-CN"/>
              <a:pPr/>
              <a:t>36</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612775" y="228600"/>
            <a:ext cx="8153400" cy="990600"/>
          </a:xfrm>
        </p:spPr>
        <p:txBody>
          <a:bodyPr/>
          <a:lstStyle/>
          <a:p>
            <a:pPr eaLnBrk="1" hangingPunct="1"/>
            <a:r>
              <a:rPr lang="en-US" altLang="zh-CN" smtClean="0"/>
              <a:t>best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8847"/>
              <a:gd name="adj2" fmla="val 4905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 of 15KB </a:t>
            </a:r>
          </a:p>
          <a:p>
            <a:pPr algn="ctr"/>
            <a:r>
              <a:rPr lang="en-US" altLang="zh-CN">
                <a:solidFill>
                  <a:srgbClr val="000000"/>
                </a:solidFill>
                <a:latin typeface="Tw Cen MT" charset="-18"/>
              </a:rPr>
              <a:t>arrives </a:t>
            </a:r>
          </a:p>
        </p:txBody>
      </p:sp>
      <p:sp>
        <p:nvSpPr>
          <p:cNvPr id="5" name="Slide Number Placeholder 4"/>
          <p:cNvSpPr>
            <a:spLocks noGrp="1"/>
          </p:cNvSpPr>
          <p:nvPr>
            <p:ph type="sldNum" sz="quarter" idx="12"/>
          </p:nvPr>
        </p:nvSpPr>
        <p:spPr/>
        <p:txBody>
          <a:bodyPr/>
          <a:lstStyle/>
          <a:p>
            <a:fld id="{F15A6872-EA2A-43BE-A000-129ECD9D1329}" type="slidenum">
              <a:rPr lang="en-US" altLang="zh-CN"/>
              <a:pPr/>
              <a:t>37</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612775" y="228600"/>
            <a:ext cx="8153400" cy="990600"/>
          </a:xfrm>
        </p:spPr>
        <p:txBody>
          <a:bodyPr/>
          <a:lstStyle/>
          <a:p>
            <a:pPr eaLnBrk="1" hangingPunct="1"/>
            <a:r>
              <a:rPr lang="en-US" altLang="zh-CN" smtClean="0"/>
              <a:t>best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P5 15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99023"/>
              <a:gd name="adj2" fmla="val 101134"/>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P5 of 15 KB </a:t>
            </a:r>
          </a:p>
          <a:p>
            <a:pPr algn="ctr"/>
            <a:r>
              <a:rPr lang="en-US" altLang="zh-CN">
                <a:solidFill>
                  <a:srgbClr val="000000"/>
                </a:solidFill>
                <a:latin typeface="Tw Cen MT" charset="-18"/>
              </a:rPr>
              <a:t>loaded here by </a:t>
            </a:r>
          </a:p>
          <a:p>
            <a:pPr algn="ctr"/>
            <a:r>
              <a:rPr lang="en-US" altLang="zh-CN">
                <a:solidFill>
                  <a:srgbClr val="000000"/>
                </a:solidFill>
                <a:latin typeface="Tw Cen MT" charset="-18"/>
              </a:rPr>
              <a:t>BEST FIT</a:t>
            </a:r>
          </a:p>
        </p:txBody>
      </p:sp>
      <p:sp>
        <p:nvSpPr>
          <p:cNvPr id="5" name="Slide Number Placeholder 4"/>
          <p:cNvSpPr>
            <a:spLocks noGrp="1"/>
          </p:cNvSpPr>
          <p:nvPr>
            <p:ph type="sldNum" sz="quarter" idx="12"/>
          </p:nvPr>
        </p:nvSpPr>
        <p:spPr/>
        <p:txBody>
          <a:bodyPr/>
          <a:lstStyle/>
          <a:p>
            <a:fld id="{935CBFC4-F387-4C17-8DB6-5D955E1C0F11}" type="slidenum">
              <a:rPr lang="en-US" altLang="zh-CN"/>
              <a:pPr/>
              <a:t>38</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425AE7-E5C2-4EAB-81DE-6B8E3CA45792}" type="slidenum">
              <a:rPr lang="zh-CN" altLang="en-US"/>
              <a:pPr/>
              <a:t>39</a:t>
            </a:fld>
            <a:endParaRPr lang="en-US" altLang="zh-CN"/>
          </a:p>
        </p:txBody>
      </p:sp>
      <p:sp>
        <p:nvSpPr>
          <p:cNvPr id="672770" name="Rectangle 2"/>
          <p:cNvSpPr>
            <a:spLocks noGrp="1" noChangeArrowheads="1"/>
          </p:cNvSpPr>
          <p:nvPr>
            <p:ph type="title"/>
          </p:nvPr>
        </p:nvSpPr>
        <p:spPr>
          <a:xfrm>
            <a:off x="0" y="285728"/>
            <a:ext cx="9144000" cy="654032"/>
          </a:xfrm>
        </p:spPr>
        <p:txBody>
          <a:bodyPr>
            <a:normAutofit fontScale="90000"/>
          </a:bodyPr>
          <a:lstStyle/>
          <a:p>
            <a:r>
              <a:rPr lang="en-US" altLang="zh-CN" dirty="0">
                <a:ea typeface="宋体" pitchFamily="2" charset="-122"/>
              </a:rPr>
              <a:t>Dynamic Partitioning Placement Algorithm</a:t>
            </a:r>
          </a:p>
        </p:txBody>
      </p:sp>
      <p:sp>
        <p:nvSpPr>
          <p:cNvPr id="672771" name="Rectangle 3"/>
          <p:cNvSpPr>
            <a:spLocks noGrp="1" noChangeArrowheads="1"/>
          </p:cNvSpPr>
          <p:nvPr>
            <p:ph type="body" idx="1"/>
          </p:nvPr>
        </p:nvSpPr>
        <p:spPr/>
        <p:txBody>
          <a:bodyPr/>
          <a:lstStyle/>
          <a:p>
            <a:pPr>
              <a:lnSpc>
                <a:spcPct val="90000"/>
              </a:lnSpc>
            </a:pPr>
            <a:r>
              <a:rPr lang="en-US" altLang="zh-CN" dirty="0" smtClean="0">
                <a:ea typeface="宋体" pitchFamily="2" charset="-122"/>
              </a:rPr>
              <a:t>Worst-fit (</a:t>
            </a:r>
            <a:r>
              <a:rPr lang="zh-CN" altLang="en-US" sz="2400" dirty="0" smtClean="0">
                <a:ea typeface="宋体" pitchFamily="2" charset="-122"/>
              </a:rPr>
              <a:t>最差适</a:t>
            </a:r>
            <a:r>
              <a:rPr lang="zh-CN" altLang="en-US" sz="2400" dirty="0">
                <a:ea typeface="宋体" pitchFamily="2" charset="-122"/>
              </a:rPr>
              <a:t>配</a:t>
            </a:r>
            <a:r>
              <a:rPr lang="en-US" altLang="zh-CN" dirty="0">
                <a:ea typeface="宋体" pitchFamily="2" charset="-122"/>
              </a:rPr>
              <a:t>)</a:t>
            </a:r>
            <a:endParaRPr lang="zh-CN" altLang="en-US" dirty="0">
              <a:ea typeface="宋体" pitchFamily="2" charset="-122"/>
            </a:endParaRPr>
          </a:p>
          <a:p>
            <a:pPr lvl="1">
              <a:lnSpc>
                <a:spcPct val="90000"/>
              </a:lnSpc>
            </a:pPr>
            <a:r>
              <a:rPr lang="en-US" altLang="zh-CN" dirty="0">
                <a:ea typeface="宋体" pitchFamily="2" charset="-122"/>
              </a:rPr>
              <a:t>Scans memory </a:t>
            </a:r>
            <a:r>
              <a:rPr lang="en-US" altLang="zh-CN" dirty="0">
                <a:solidFill>
                  <a:srgbClr val="FF0000"/>
                </a:solidFill>
                <a:ea typeface="宋体" pitchFamily="2" charset="-122"/>
              </a:rPr>
              <a:t>from the location of the last placement</a:t>
            </a:r>
          </a:p>
          <a:p>
            <a:pPr lvl="1">
              <a:lnSpc>
                <a:spcPct val="90000"/>
              </a:lnSpc>
            </a:pPr>
            <a:r>
              <a:rPr lang="en-US" altLang="zh-CN" dirty="0" smtClean="0">
                <a:ea typeface="宋体" pitchFamily="2" charset="-122"/>
              </a:rPr>
              <a:t>Allocate the largest block among those that are large enough for the new process. </a:t>
            </a:r>
          </a:p>
          <a:p>
            <a:pPr lvl="1">
              <a:lnSpc>
                <a:spcPct val="90000"/>
              </a:lnSpc>
            </a:pPr>
            <a:r>
              <a:rPr lang="en-US" altLang="zh-CN" dirty="0" smtClean="0">
                <a:ea typeface="宋体" pitchFamily="2" charset="-122"/>
              </a:rPr>
              <a:t>Again a search of the entire list or sorting it is needed. </a:t>
            </a:r>
          </a:p>
          <a:p>
            <a:pPr lvl="1">
              <a:lnSpc>
                <a:spcPct val="90000"/>
              </a:lnSpc>
            </a:pPr>
            <a:r>
              <a:rPr lang="en-US" altLang="zh-CN" dirty="0" smtClean="0">
                <a:ea typeface="宋体" pitchFamily="2" charset="-122"/>
              </a:rPr>
              <a:t>This algorithm produces the largest over block.</a:t>
            </a:r>
          </a:p>
          <a:p>
            <a:pPr>
              <a:lnSpc>
                <a:spcPct val="90000"/>
              </a:lnSpc>
            </a:pPr>
            <a:endParaRPr lang="en-US" altLang="zh-CN" dirty="0">
              <a:ea typeface="宋体" pitchFamily="2" charset="-122"/>
            </a:endParaRPr>
          </a:p>
        </p:txBody>
      </p:sp>
      <p:sp>
        <p:nvSpPr>
          <p:cNvPr id="5" name="Rectangle 4"/>
          <p:cNvSpPr/>
          <p:nvPr/>
        </p:nvSpPr>
        <p:spPr>
          <a:xfrm>
            <a:off x="4572000" y="5286388"/>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
        <p:nvSpPr>
          <p:cNvPr id="8" name="Rectangle 7"/>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882533301"/>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dirty="0" smtClean="0"/>
              <a:t>More </a:t>
            </a:r>
            <a:r>
              <a:rPr lang="en-US" altLang="zh-CN" b="1" dirty="0" smtClean="0"/>
              <a:t>reasonable</a:t>
            </a:r>
            <a:r>
              <a:rPr lang="en-US" altLang="zh-CN" dirty="0" smtClean="0"/>
              <a:t> organization</a:t>
            </a:r>
            <a:endParaRPr lang="zh-CN" altLang="en-US" dirty="0"/>
          </a:p>
        </p:txBody>
      </p:sp>
      <p:sp>
        <p:nvSpPr>
          <p:cNvPr id="3" name="Content Placeholder 2"/>
          <p:cNvSpPr>
            <a:spLocks noGrp="1"/>
          </p:cNvSpPr>
          <p:nvPr>
            <p:ph idx="1"/>
          </p:nvPr>
        </p:nvSpPr>
        <p:spPr/>
        <p:txBody>
          <a:bodyPr>
            <a:normAutofit/>
          </a:bodyPr>
          <a:lstStyle/>
          <a:p>
            <a:r>
              <a:rPr lang="en-US" altLang="zh-CN" sz="3600" dirty="0" smtClean="0"/>
              <a:t>MM with two parts</a:t>
            </a:r>
          </a:p>
          <a:p>
            <a:pPr lvl="1"/>
            <a:r>
              <a:rPr lang="en-US" altLang="zh-CN" sz="3200" b="1" dirty="0" smtClean="0"/>
              <a:t>Basic concepts and techniques</a:t>
            </a:r>
            <a:r>
              <a:rPr lang="en-US" altLang="zh-CN" sz="3200" dirty="0" smtClean="0"/>
              <a:t> </a:t>
            </a:r>
          </a:p>
          <a:p>
            <a:pPr lvl="2"/>
            <a:r>
              <a:rPr lang="en-US" altLang="zh-CN" sz="2800" dirty="0" smtClean="0"/>
              <a:t>Techniques supporting the mapping from logical address to physical address</a:t>
            </a:r>
          </a:p>
          <a:p>
            <a:pPr lvl="2"/>
            <a:r>
              <a:rPr lang="en-US" altLang="zh-CN" sz="2800" dirty="0" smtClean="0"/>
              <a:t>Old ways </a:t>
            </a:r>
            <a:r>
              <a:rPr lang="en-US" altLang="zh-CN" sz="2800" dirty="0" smtClean="0"/>
              <a:t>to manage main memory for executing programs</a:t>
            </a:r>
          </a:p>
          <a:p>
            <a:pPr lvl="3"/>
            <a:r>
              <a:rPr lang="en-US" altLang="zh-CN" sz="2400" dirty="0" smtClean="0"/>
              <a:t>Partitioning, Overlays/Swapping</a:t>
            </a:r>
          </a:p>
          <a:p>
            <a:pPr lvl="1"/>
            <a:r>
              <a:rPr lang="en-US" altLang="zh-CN" sz="3200" b="1" dirty="0" smtClean="0"/>
              <a:t>Virtual </a:t>
            </a:r>
            <a:r>
              <a:rPr lang="en-US" altLang="zh-CN" sz="3200" b="1" dirty="0" smtClean="0"/>
              <a:t>Memory (VM)</a:t>
            </a:r>
            <a:endParaRPr lang="en-US" altLang="zh-CN" sz="3200" b="1" dirty="0" smtClean="0"/>
          </a:p>
          <a:p>
            <a:pPr lvl="2"/>
            <a:r>
              <a:rPr lang="en-US" altLang="zh-CN" sz="2800" dirty="0" smtClean="0"/>
              <a:t>(On-demand) Paging </a:t>
            </a:r>
            <a:r>
              <a:rPr lang="en-US" altLang="zh-CN" sz="2800" dirty="0" smtClean="0"/>
              <a:t>scheme, Segmenting scheme, Segment-Page scheme</a:t>
            </a:r>
            <a:endParaRPr lang="zh-CN" altLang="en-US" sz="2800"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612775" y="228600"/>
            <a:ext cx="8153400" cy="990600"/>
          </a:xfrm>
        </p:spPr>
        <p:txBody>
          <a:bodyPr/>
          <a:lstStyle/>
          <a:p>
            <a:pPr eaLnBrk="1" hangingPunct="1"/>
            <a:r>
              <a:rPr lang="en-US" altLang="zh-CN" smtClean="0"/>
              <a:t>worst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Initial memory mapping</a:t>
            </a:r>
          </a:p>
        </p:txBody>
      </p:sp>
      <p:sp>
        <p:nvSpPr>
          <p:cNvPr id="5" name="Slide Number Placeholder 4"/>
          <p:cNvSpPr>
            <a:spLocks noGrp="1"/>
          </p:cNvSpPr>
          <p:nvPr>
            <p:ph type="sldNum" sz="quarter" idx="12"/>
          </p:nvPr>
        </p:nvSpPr>
        <p:spPr/>
        <p:txBody>
          <a:bodyPr/>
          <a:lstStyle/>
          <a:p>
            <a:fld id="{4F492AC2-A543-40A2-840F-4452B8274233}" type="slidenum">
              <a:rPr lang="en-US" altLang="zh-CN"/>
              <a:pPr/>
              <a:t>40</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83344199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12775" y="228600"/>
            <a:ext cx="8153400" cy="990600"/>
          </a:xfrm>
        </p:spPr>
        <p:txBody>
          <a:bodyPr/>
          <a:lstStyle/>
          <a:p>
            <a:pPr eaLnBrk="1" hangingPunct="1"/>
            <a:r>
              <a:rPr lang="en-US" altLang="zh-CN" smtClean="0"/>
              <a:t>worst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4905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 of 3KB </a:t>
            </a:r>
          </a:p>
          <a:p>
            <a:pPr algn="ctr"/>
            <a:r>
              <a:rPr lang="en-US" altLang="zh-CN">
                <a:solidFill>
                  <a:srgbClr val="000000"/>
                </a:solidFill>
                <a:latin typeface="Tw Cen MT" charset="-18"/>
              </a:rPr>
              <a:t>arrives</a:t>
            </a:r>
          </a:p>
        </p:txBody>
      </p:sp>
      <p:sp>
        <p:nvSpPr>
          <p:cNvPr id="5" name="Slide Number Placeholder 4"/>
          <p:cNvSpPr>
            <a:spLocks noGrp="1"/>
          </p:cNvSpPr>
          <p:nvPr>
            <p:ph type="sldNum" sz="quarter" idx="12"/>
          </p:nvPr>
        </p:nvSpPr>
        <p:spPr/>
        <p:txBody>
          <a:bodyPr/>
          <a:lstStyle/>
          <a:p>
            <a:fld id="{D748C888-DD98-4296-952F-D6C73A97A38F}" type="slidenum">
              <a:rPr lang="en-US" altLang="zh-CN"/>
              <a:pPr/>
              <a:t>41</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75625789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12775" y="228600"/>
            <a:ext cx="8153400" cy="990600"/>
          </a:xfrm>
        </p:spPr>
        <p:txBody>
          <a:bodyPr/>
          <a:lstStyle/>
          <a:p>
            <a:pPr eaLnBrk="1" hangingPunct="1"/>
            <a:r>
              <a:rPr lang="en-US" altLang="zh-CN" smtClean="0"/>
              <a:t>worst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103352"/>
              <a:gd name="adj2" fmla="val 103949"/>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P4 of 3KB </a:t>
            </a:r>
          </a:p>
          <a:p>
            <a:pPr algn="ctr"/>
            <a:r>
              <a:rPr lang="en-US" altLang="zh-CN">
                <a:solidFill>
                  <a:srgbClr val="000000"/>
                </a:solidFill>
                <a:latin typeface="Tw Cen MT" charset="-18"/>
              </a:rPr>
              <a:t>Loaded here  by </a:t>
            </a:r>
          </a:p>
          <a:p>
            <a:pPr algn="ctr"/>
            <a:r>
              <a:rPr lang="en-US" altLang="zh-CN">
                <a:solidFill>
                  <a:srgbClr val="000000"/>
                </a:solidFill>
                <a:latin typeface="Tw Cen MT" charset="-18"/>
              </a:rPr>
              <a:t>WORST FIT</a:t>
            </a:r>
          </a:p>
        </p:txBody>
      </p:sp>
      <p:sp>
        <p:nvSpPr>
          <p:cNvPr id="5" name="Slide Number Placeholder 4"/>
          <p:cNvSpPr>
            <a:spLocks noGrp="1"/>
          </p:cNvSpPr>
          <p:nvPr>
            <p:ph type="sldNum" sz="quarter" idx="12"/>
          </p:nvPr>
        </p:nvSpPr>
        <p:spPr/>
        <p:txBody>
          <a:bodyPr/>
          <a:lstStyle/>
          <a:p>
            <a:fld id="{F8410A81-AF3E-4AF1-9169-5536F48BFE58}" type="slidenum">
              <a:rPr lang="en-US" altLang="zh-CN"/>
              <a:pPr/>
              <a:t>42</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206804012"/>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12775" y="228600"/>
            <a:ext cx="8153400" cy="990600"/>
          </a:xfrm>
        </p:spPr>
        <p:txBody>
          <a:bodyPr/>
          <a:lstStyle/>
          <a:p>
            <a:pPr eaLnBrk="1" hangingPunct="1"/>
            <a:r>
              <a:rPr lang="en-US" altLang="zh-CN" smtClean="0"/>
              <a:t>worst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No place to load P5 of 15K</a:t>
            </a:r>
          </a:p>
        </p:txBody>
      </p:sp>
      <p:sp>
        <p:nvSpPr>
          <p:cNvPr id="5" name="Slide Number Placeholder 4"/>
          <p:cNvSpPr>
            <a:spLocks noGrp="1"/>
          </p:cNvSpPr>
          <p:nvPr>
            <p:ph type="sldNum" sz="quarter" idx="12"/>
          </p:nvPr>
        </p:nvSpPr>
        <p:spPr/>
        <p:txBody>
          <a:bodyPr/>
          <a:lstStyle/>
          <a:p>
            <a:fld id="{19F0E842-FC44-468F-BD7D-9457E4E3B1DF}" type="slidenum">
              <a:rPr lang="en-US" altLang="zh-CN"/>
              <a:pPr/>
              <a:t>43</a:t>
            </a:fld>
            <a:endParaRPr lang="en-US" altLang="zh-CN"/>
          </a:p>
        </p:txBody>
      </p:sp>
      <p:sp>
        <p:nvSpPr>
          <p:cNvPr id="7" name="Rectangle 6"/>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2221945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12775" y="228600"/>
            <a:ext cx="8153400" cy="990600"/>
          </a:xfrm>
        </p:spPr>
        <p:txBody>
          <a:bodyPr/>
          <a:lstStyle/>
          <a:p>
            <a:pPr eaLnBrk="1" hangingPunct="1"/>
            <a:r>
              <a:rPr lang="en-US" altLang="zh-CN" smtClean="0"/>
              <a:t>worst fit</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No place to load P5 of 15K</a:t>
            </a:r>
          </a:p>
        </p:txBody>
      </p:sp>
      <p:sp>
        <p:nvSpPr>
          <p:cNvPr id="5" name="Explosion 1 4"/>
          <p:cNvSpPr>
            <a:spLocks noChangeArrowheads="1"/>
          </p:cNvSpPr>
          <p:nvPr/>
        </p:nvSpPr>
        <p:spPr bwMode="auto">
          <a:xfrm>
            <a:off x="304800" y="4038600"/>
            <a:ext cx="2971800" cy="2057400"/>
          </a:xfrm>
          <a:prstGeom prst="irregularSeal1">
            <a:avLst/>
          </a:prstGeom>
          <a:solidFill>
            <a:srgbClr val="EAF0F6"/>
          </a:solidFill>
          <a:ln w="10000">
            <a:solidFill>
              <a:srgbClr val="FF6600"/>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Compaction is needed !!</a:t>
            </a:r>
          </a:p>
        </p:txBody>
      </p:sp>
      <p:sp>
        <p:nvSpPr>
          <p:cNvPr id="7" name="Slide Number Placeholder 6"/>
          <p:cNvSpPr>
            <a:spLocks noGrp="1"/>
          </p:cNvSpPr>
          <p:nvPr>
            <p:ph type="sldNum" sz="quarter" idx="12"/>
          </p:nvPr>
        </p:nvSpPr>
        <p:spPr/>
        <p:txBody>
          <a:bodyPr/>
          <a:lstStyle/>
          <a:p>
            <a:pPr>
              <a:lnSpc>
                <a:spcPct val="80000"/>
              </a:lnSpc>
            </a:pPr>
            <a:fld id="{E48DA26F-324B-4104-AC6F-84ADA4A5CE11}" type="slidenum">
              <a:rPr lang="en-US" altLang="zh-CN" sz="1200"/>
              <a:pPr>
                <a:lnSpc>
                  <a:spcPct val="80000"/>
                </a:lnSpc>
              </a:pPr>
              <a:t>44</a:t>
            </a:fld>
            <a:endParaRPr lang="en-US" altLang="zh-CN" sz="1200"/>
          </a:p>
        </p:txBody>
      </p:sp>
      <p:sp>
        <p:nvSpPr>
          <p:cNvPr id="8" name="Rectangle 7"/>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9708297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73100" y="1173142"/>
            <a:ext cx="2000232" cy="654032"/>
          </a:xfrm>
          <a:solidFill>
            <a:srgbClr val="00B0F0"/>
          </a:solidFill>
        </p:spPr>
        <p:txBody>
          <a:bodyPr>
            <a:normAutofit fontScale="90000"/>
          </a:bodyPr>
          <a:lstStyle/>
          <a:p>
            <a:r>
              <a:rPr lang="en-US" altLang="zh-CN" dirty="0" smtClean="0">
                <a:ea typeface="宋体" pitchFamily="2" charset="-122"/>
              </a:rPr>
              <a:t>First-fit</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30434" name="Picture 2"/>
          <p:cNvPicPr>
            <a:picLocks noGrp="1" noChangeAspect="1" noChangeArrowheads="1"/>
          </p:cNvPicPr>
          <p:nvPr>
            <p:ph idx="1"/>
          </p:nvPr>
        </p:nvPicPr>
        <p:blipFill>
          <a:blip r:embed="rId3" cstate="print"/>
          <a:srcRect/>
          <a:stretch>
            <a:fillRect/>
          </a:stretch>
        </p:blipFill>
        <p:spPr bwMode="auto">
          <a:xfrm>
            <a:off x="1357290" y="0"/>
            <a:ext cx="7180952" cy="6858000"/>
          </a:xfrm>
          <a:prstGeom prst="rect">
            <a:avLst/>
          </a:prstGeom>
          <a:noFill/>
          <a:ln w="9525">
            <a:noFill/>
            <a:miter lim="800000"/>
            <a:headEnd/>
            <a:tailEnd/>
          </a:ln>
          <a:effectLst/>
        </p:spPr>
      </p:pic>
      <p:sp>
        <p:nvSpPr>
          <p:cNvPr id="7" name="Cloud Callout 7"/>
          <p:cNvSpPr/>
          <p:nvPr/>
        </p:nvSpPr>
        <p:spPr>
          <a:xfrm>
            <a:off x="0" y="2132856"/>
            <a:ext cx="6588224" cy="2439152"/>
          </a:xfrm>
          <a:prstGeom prst="cloudCallout">
            <a:avLst>
              <a:gd name="adj1" fmla="val 51093"/>
              <a:gd name="adj2" fmla="val 630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Could you draw the situation of the memory after the allocations of series requests: 5, 22, 6, 12?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A34A0CD6-30AE-49A2-9A80-968296A76DF0}" type="slidenum">
              <a:rPr lang="zh-CN" altLang="en-US"/>
              <a:pPr/>
              <a:t>46</a:t>
            </a:fld>
            <a:endParaRPr lang="en-US" altLang="zh-CN"/>
          </a:p>
        </p:txBody>
      </p:sp>
      <p:sp>
        <p:nvSpPr>
          <p:cNvPr id="671746" name="Rectangle 2"/>
          <p:cNvSpPr>
            <a:spLocks noGrp="1" noChangeArrowheads="1"/>
          </p:cNvSpPr>
          <p:nvPr>
            <p:ph type="title"/>
          </p:nvPr>
        </p:nvSpPr>
        <p:spPr>
          <a:xfrm>
            <a:off x="0" y="285728"/>
            <a:ext cx="9144000" cy="654032"/>
          </a:xfrm>
        </p:spPr>
        <p:txBody>
          <a:bodyPr>
            <a:normAutofit fontScale="90000"/>
          </a:bodyPr>
          <a:lstStyle/>
          <a:p>
            <a:r>
              <a:rPr lang="en-US" altLang="zh-CN" dirty="0">
                <a:ea typeface="宋体" pitchFamily="2" charset="-122"/>
              </a:rPr>
              <a:t>Dynamic Partitioning Placement Algorithm</a:t>
            </a:r>
          </a:p>
        </p:txBody>
      </p:sp>
      <p:sp>
        <p:nvSpPr>
          <p:cNvPr id="671747" name="Rectangle 3"/>
          <p:cNvSpPr>
            <a:spLocks noGrp="1" noChangeArrowheads="1"/>
          </p:cNvSpPr>
          <p:nvPr>
            <p:ph type="body" idx="1"/>
          </p:nvPr>
        </p:nvSpPr>
        <p:spPr/>
        <p:txBody>
          <a:bodyPr/>
          <a:lstStyle/>
          <a:p>
            <a:r>
              <a:rPr lang="en-US" altLang="zh-CN" dirty="0">
                <a:ea typeface="宋体" pitchFamily="2" charset="-122"/>
              </a:rPr>
              <a:t>First-fit algorithm(</a:t>
            </a:r>
            <a:r>
              <a:rPr lang="zh-CN" altLang="en-US" sz="2400" dirty="0">
                <a:ea typeface="宋体" pitchFamily="2" charset="-122"/>
              </a:rPr>
              <a:t>首次适配</a:t>
            </a:r>
            <a:r>
              <a:rPr lang="en-US" altLang="zh-CN" dirty="0">
                <a:ea typeface="宋体" pitchFamily="2" charset="-122"/>
              </a:rPr>
              <a:t>)</a:t>
            </a:r>
          </a:p>
          <a:p>
            <a:pPr lvl="1"/>
            <a:r>
              <a:rPr lang="en-US" altLang="zh-CN" dirty="0">
                <a:ea typeface="宋体" pitchFamily="2" charset="-122"/>
              </a:rPr>
              <a:t>Scans memory </a:t>
            </a:r>
            <a:r>
              <a:rPr lang="en-US" altLang="zh-CN" b="1" dirty="0">
                <a:solidFill>
                  <a:srgbClr val="FF0000"/>
                </a:solidFill>
                <a:ea typeface="宋体" pitchFamily="2" charset="-122"/>
              </a:rPr>
              <a:t>form the beginning </a:t>
            </a:r>
            <a:r>
              <a:rPr lang="en-US" altLang="zh-CN" dirty="0">
                <a:ea typeface="宋体" pitchFamily="2" charset="-122"/>
              </a:rPr>
              <a:t>and chooses the first available block that is large enough</a:t>
            </a:r>
          </a:p>
          <a:p>
            <a:pPr lvl="1"/>
            <a:r>
              <a:rPr lang="en-US" altLang="zh-CN" dirty="0">
                <a:ea typeface="宋体" pitchFamily="2" charset="-122"/>
              </a:rPr>
              <a:t>Fastest</a:t>
            </a:r>
          </a:p>
          <a:p>
            <a:pPr lvl="1"/>
            <a:r>
              <a:rPr lang="en-US" altLang="zh-CN" dirty="0">
                <a:ea typeface="宋体" pitchFamily="2" charset="-122"/>
              </a:rPr>
              <a:t>May have many process loaded in the front end of memory that must be searched over when trying to find a free block</a:t>
            </a:r>
          </a:p>
        </p:txBody>
      </p:sp>
      <p:sp>
        <p:nvSpPr>
          <p:cNvPr id="5" name="Rectangle 4"/>
          <p:cNvSpPr/>
          <p:nvPr/>
        </p:nvSpPr>
        <p:spPr>
          <a:xfrm>
            <a:off x="4572000" y="5286388"/>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Tree>
    <p:extLst>
      <p:ext uri="{BB962C8B-B14F-4D97-AF65-F5344CB8AC3E}">
        <p14:creationId xmlns:p14="http://schemas.microsoft.com/office/powerpoint/2010/main" val="1608957838"/>
      </p:ext>
    </p:extLst>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5400000">
            <a:off x="-601662" y="1101704"/>
            <a:ext cx="1857356" cy="654032"/>
          </a:xfrm>
          <a:solidFill>
            <a:srgbClr val="00B0F0"/>
          </a:solidFill>
        </p:spPr>
        <p:txBody>
          <a:bodyPr>
            <a:normAutofit fontScale="90000"/>
          </a:bodyPr>
          <a:lstStyle/>
          <a:p>
            <a:r>
              <a:rPr lang="en-US" altLang="zh-CN" dirty="0" smtClean="0">
                <a:ea typeface="宋体" pitchFamily="2" charset="-122"/>
              </a:rPr>
              <a:t>Next-fit</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pic>
        <p:nvPicPr>
          <p:cNvPr id="531458" name="Picture 2"/>
          <p:cNvPicPr>
            <a:picLocks noGrp="1" noChangeAspect="1" noChangeArrowheads="1"/>
          </p:cNvPicPr>
          <p:nvPr>
            <p:ph idx="1"/>
          </p:nvPr>
        </p:nvPicPr>
        <p:blipFill>
          <a:blip r:embed="rId3" cstate="print"/>
          <a:srcRect/>
          <a:stretch>
            <a:fillRect/>
          </a:stretch>
        </p:blipFill>
        <p:spPr bwMode="auto">
          <a:xfrm>
            <a:off x="1428728" y="0"/>
            <a:ext cx="7180952" cy="6858000"/>
          </a:xfrm>
          <a:prstGeom prst="rect">
            <a:avLst/>
          </a:prstGeom>
          <a:noFill/>
          <a:ln w="9525">
            <a:noFill/>
            <a:miter lim="800000"/>
            <a:headEnd/>
            <a:tailEnd/>
          </a:ln>
          <a:effectLst/>
        </p:spPr>
      </p:pic>
      <p:sp>
        <p:nvSpPr>
          <p:cNvPr id="7" name="Cloud Callout 7"/>
          <p:cNvSpPr/>
          <p:nvPr/>
        </p:nvSpPr>
        <p:spPr>
          <a:xfrm>
            <a:off x="0" y="2132856"/>
            <a:ext cx="6588224" cy="2439152"/>
          </a:xfrm>
          <a:prstGeom prst="cloudCallout">
            <a:avLst>
              <a:gd name="adj1" fmla="val 51093"/>
              <a:gd name="adj2" fmla="val 63095"/>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smtClean="0"/>
              <a:t>Could you draw the situation of the memory after the allocations of series requests: 5, 22, 6, 12? </a:t>
            </a:r>
            <a:endParaRPr lang="zh-CN" altLang="en-US" sz="2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A425AE7-E5C2-4EAB-81DE-6B8E3CA45792}" type="slidenum">
              <a:rPr lang="zh-CN" altLang="en-US"/>
              <a:pPr/>
              <a:t>48</a:t>
            </a:fld>
            <a:endParaRPr lang="en-US" altLang="zh-CN"/>
          </a:p>
        </p:txBody>
      </p:sp>
      <p:sp>
        <p:nvSpPr>
          <p:cNvPr id="672770" name="Rectangle 2"/>
          <p:cNvSpPr>
            <a:spLocks noGrp="1" noChangeArrowheads="1"/>
          </p:cNvSpPr>
          <p:nvPr>
            <p:ph type="title"/>
          </p:nvPr>
        </p:nvSpPr>
        <p:spPr>
          <a:xfrm>
            <a:off x="0" y="285728"/>
            <a:ext cx="9144000" cy="654032"/>
          </a:xfrm>
        </p:spPr>
        <p:txBody>
          <a:bodyPr>
            <a:normAutofit fontScale="90000"/>
          </a:bodyPr>
          <a:lstStyle/>
          <a:p>
            <a:r>
              <a:rPr lang="en-US" altLang="zh-CN" dirty="0">
                <a:ea typeface="宋体" pitchFamily="2" charset="-122"/>
              </a:rPr>
              <a:t>Dynamic Partitioning Placement Algorithm</a:t>
            </a:r>
          </a:p>
        </p:txBody>
      </p:sp>
      <p:sp>
        <p:nvSpPr>
          <p:cNvPr id="672771" name="Rectangle 3"/>
          <p:cNvSpPr>
            <a:spLocks noGrp="1" noChangeArrowheads="1"/>
          </p:cNvSpPr>
          <p:nvPr>
            <p:ph type="body" idx="1"/>
          </p:nvPr>
        </p:nvSpPr>
        <p:spPr/>
        <p:txBody>
          <a:bodyPr/>
          <a:lstStyle/>
          <a:p>
            <a:pPr>
              <a:lnSpc>
                <a:spcPct val="90000"/>
              </a:lnSpc>
            </a:pPr>
            <a:r>
              <a:rPr lang="en-US" altLang="zh-CN" dirty="0">
                <a:ea typeface="宋体" pitchFamily="2" charset="-122"/>
              </a:rPr>
              <a:t>Next-fit(</a:t>
            </a:r>
            <a:r>
              <a:rPr lang="zh-CN" altLang="en-US" sz="2400" dirty="0">
                <a:ea typeface="宋体" pitchFamily="2" charset="-122"/>
              </a:rPr>
              <a:t>邻近适配</a:t>
            </a:r>
            <a:r>
              <a:rPr lang="en-US" altLang="zh-CN" dirty="0">
                <a:ea typeface="宋体" pitchFamily="2" charset="-122"/>
              </a:rPr>
              <a:t>)</a:t>
            </a:r>
            <a:endParaRPr lang="zh-CN" altLang="en-US" dirty="0">
              <a:ea typeface="宋体" pitchFamily="2" charset="-122"/>
            </a:endParaRPr>
          </a:p>
          <a:p>
            <a:pPr lvl="1">
              <a:lnSpc>
                <a:spcPct val="90000"/>
              </a:lnSpc>
            </a:pPr>
            <a:r>
              <a:rPr lang="en-US" altLang="zh-CN" dirty="0">
                <a:ea typeface="宋体" pitchFamily="2" charset="-122"/>
              </a:rPr>
              <a:t>Scans memory </a:t>
            </a:r>
            <a:r>
              <a:rPr lang="en-US" altLang="zh-CN" dirty="0">
                <a:solidFill>
                  <a:srgbClr val="FF0000"/>
                </a:solidFill>
                <a:ea typeface="宋体" pitchFamily="2" charset="-122"/>
              </a:rPr>
              <a:t>from the location of the last placement</a:t>
            </a:r>
          </a:p>
          <a:p>
            <a:pPr lvl="1">
              <a:lnSpc>
                <a:spcPct val="90000"/>
              </a:lnSpc>
            </a:pPr>
            <a:r>
              <a:rPr lang="en-US" altLang="zh-CN" dirty="0">
                <a:ea typeface="宋体" pitchFamily="2" charset="-122"/>
              </a:rPr>
              <a:t>More often allocate a block of memory at the end of memory where the largest block is found</a:t>
            </a:r>
          </a:p>
          <a:p>
            <a:pPr lvl="1">
              <a:lnSpc>
                <a:spcPct val="90000"/>
              </a:lnSpc>
            </a:pPr>
            <a:r>
              <a:rPr lang="en-US" altLang="zh-CN" dirty="0">
                <a:ea typeface="宋体" pitchFamily="2" charset="-122"/>
              </a:rPr>
              <a:t>The largest block of memory is broken up into smaller blocks</a:t>
            </a:r>
          </a:p>
          <a:p>
            <a:pPr lvl="1">
              <a:lnSpc>
                <a:spcPct val="90000"/>
              </a:lnSpc>
            </a:pPr>
            <a:r>
              <a:rPr lang="en-US" altLang="zh-CN" dirty="0">
                <a:ea typeface="宋体" pitchFamily="2" charset="-122"/>
              </a:rPr>
              <a:t>Compaction is required to obtain a large block at the end of memory</a:t>
            </a:r>
          </a:p>
          <a:p>
            <a:pPr>
              <a:lnSpc>
                <a:spcPct val="90000"/>
              </a:lnSpc>
            </a:pPr>
            <a:endParaRPr lang="en-US" altLang="zh-CN" dirty="0">
              <a:ea typeface="宋体" pitchFamily="2" charset="-122"/>
            </a:endParaRPr>
          </a:p>
        </p:txBody>
      </p:sp>
      <p:sp>
        <p:nvSpPr>
          <p:cNvPr id="5" name="Rectangle 4"/>
          <p:cNvSpPr/>
          <p:nvPr/>
        </p:nvSpPr>
        <p:spPr>
          <a:xfrm>
            <a:off x="4572000" y="5286388"/>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Footer Placeholder 6"/>
          <p:cNvSpPr>
            <a:spLocks noGrp="1"/>
          </p:cNvSpPr>
          <p:nvPr>
            <p:ph type="ftr" sz="quarter" idx="11"/>
          </p:nvPr>
        </p:nvSpPr>
        <p:spPr/>
        <p:txBody>
          <a:bodyPr/>
          <a:lstStyle/>
          <a:p>
            <a:r>
              <a:rPr lang="en-US" altLang="zh-CN" smtClean="0"/>
              <a:t>Part IX Memory management</a:t>
            </a:r>
            <a:endParaRPr lang="zh-CN" altLang="en-US"/>
          </a:p>
        </p:txBody>
      </p:sp>
    </p:spTree>
    <p:extLst>
      <p:ext uri="{BB962C8B-B14F-4D97-AF65-F5344CB8AC3E}">
        <p14:creationId xmlns:p14="http://schemas.microsoft.com/office/powerpoint/2010/main" val="1799114638"/>
      </p:ext>
    </p:extLst>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709634" name="Rectangle 2"/>
          <p:cNvSpPr>
            <a:spLocks noGrp="1" noChangeArrowheads="1"/>
          </p:cNvSpPr>
          <p:nvPr>
            <p:ph type="title"/>
          </p:nvPr>
        </p:nvSpPr>
        <p:spPr>
          <a:xfrm>
            <a:off x="0" y="357166"/>
            <a:ext cx="8382000" cy="609600"/>
          </a:xfrm>
          <a:solidFill>
            <a:schemeClr val="tx2">
              <a:lumMod val="60000"/>
              <a:lumOff val="40000"/>
            </a:schemeClr>
          </a:solidFill>
        </p:spPr>
        <p:txBody>
          <a:bodyPr>
            <a:noAutofit/>
          </a:bodyPr>
          <a:lstStyle/>
          <a:p>
            <a:r>
              <a:rPr lang="en-US" altLang="zh-CN" sz="4000" dirty="0">
                <a:ea typeface="宋体" charset="-122"/>
              </a:rPr>
              <a:t>Internal/External Fragmentation</a:t>
            </a:r>
          </a:p>
        </p:txBody>
      </p:sp>
      <p:sp>
        <p:nvSpPr>
          <p:cNvPr id="709635" name="Rectangle 3"/>
          <p:cNvSpPr>
            <a:spLocks noGrp="1" noChangeArrowheads="1"/>
          </p:cNvSpPr>
          <p:nvPr>
            <p:ph type="body" idx="1"/>
          </p:nvPr>
        </p:nvSpPr>
        <p:spPr/>
        <p:txBody>
          <a:bodyPr/>
          <a:lstStyle/>
          <a:p>
            <a:pPr marL="609600" indent="-609600">
              <a:lnSpc>
                <a:spcPct val="90000"/>
              </a:lnSpc>
            </a:pPr>
            <a:r>
              <a:rPr lang="en-US" altLang="zh-CN" sz="3600" dirty="0">
                <a:ea typeface="宋体" charset="-122"/>
              </a:rPr>
              <a:t>There are really two types of fragmentation:</a:t>
            </a:r>
          </a:p>
          <a:p>
            <a:pPr marL="609600" indent="-609600">
              <a:lnSpc>
                <a:spcPct val="90000"/>
              </a:lnSpc>
              <a:buFontTx/>
              <a:buAutoNum type="arabicPeriod"/>
            </a:pPr>
            <a:r>
              <a:rPr lang="en-US" altLang="zh-CN" b="1" dirty="0">
                <a:ea typeface="宋体" charset="-122"/>
              </a:rPr>
              <a:t>Internal Fragmentation</a:t>
            </a:r>
            <a:r>
              <a:rPr lang="en-US" altLang="zh-CN" dirty="0">
                <a:ea typeface="宋体" charset="-122"/>
              </a:rPr>
              <a:t> – allocated memory may be slightly larger than requested memory; this size difference is memory internal to a partition, but not being used.</a:t>
            </a:r>
          </a:p>
          <a:p>
            <a:pPr marL="609600" indent="-609600">
              <a:lnSpc>
                <a:spcPct val="90000"/>
              </a:lnSpc>
              <a:buFontTx/>
              <a:buAutoNum type="arabicPeriod"/>
            </a:pPr>
            <a:r>
              <a:rPr lang="en-US" altLang="zh-CN" b="1" dirty="0">
                <a:ea typeface="宋体" charset="-122"/>
              </a:rPr>
              <a:t>External Fragmentation</a:t>
            </a:r>
            <a:r>
              <a:rPr lang="en-US" altLang="zh-CN" dirty="0">
                <a:ea typeface="宋体" charset="-122"/>
              </a:rPr>
              <a:t> – total memory space exists to satisfy a size </a:t>
            </a:r>
            <a:r>
              <a:rPr lang="en-US" altLang="zh-CN" i="1" dirty="0">
                <a:ea typeface="宋体" charset="-122"/>
              </a:rPr>
              <a:t>n</a:t>
            </a:r>
            <a:r>
              <a:rPr lang="en-US" altLang="zh-CN" dirty="0">
                <a:ea typeface="宋体" charset="-122"/>
              </a:rPr>
              <a:t> request, but </a:t>
            </a:r>
            <a:br>
              <a:rPr lang="en-US" altLang="zh-CN" dirty="0">
                <a:ea typeface="宋体" charset="-122"/>
              </a:rPr>
            </a:br>
            <a:r>
              <a:rPr lang="en-US" altLang="zh-CN" dirty="0">
                <a:ea typeface="宋体" charset="-122"/>
              </a:rPr>
              <a:t>that memory is not contiguous.</a:t>
            </a:r>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49</a:t>
            </a:fld>
            <a:endParaRPr lang="zh-CN" altLang="en-US"/>
          </a:p>
        </p:txBody>
      </p:sp>
    </p:spTree>
    <p:custDataLst>
      <p:tags r:id="rId1"/>
    </p:custData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rgbClr val="00B0F0"/>
          </a:solidFill>
        </p:spPr>
        <p:txBody>
          <a:bodyPr>
            <a:normAutofit fontScale="90000"/>
          </a:bodyPr>
          <a:lstStyle/>
          <a:p>
            <a:r>
              <a:rPr lang="en-US" altLang="zh-CN" dirty="0" smtClean="0"/>
              <a:t>Goals</a:t>
            </a:r>
            <a:endParaRPr lang="zh-CN" altLang="en-US" dirty="0"/>
          </a:p>
        </p:txBody>
      </p:sp>
      <p:sp>
        <p:nvSpPr>
          <p:cNvPr id="3" name="Content Placeholder 2"/>
          <p:cNvSpPr>
            <a:spLocks noGrp="1"/>
          </p:cNvSpPr>
          <p:nvPr>
            <p:ph idx="1"/>
          </p:nvPr>
        </p:nvSpPr>
        <p:spPr/>
        <p:txBody>
          <a:bodyPr>
            <a:normAutofit/>
          </a:bodyPr>
          <a:lstStyle/>
          <a:p>
            <a:r>
              <a:rPr lang="en-US" altLang="zh-CN" dirty="0" smtClean="0"/>
              <a:t>Know the basic concepts of MM</a:t>
            </a:r>
          </a:p>
          <a:p>
            <a:pPr lvl="1"/>
            <a:r>
              <a:rPr lang="en-US" altLang="zh-CN" dirty="0" smtClean="0"/>
              <a:t>Hierarchy of storage medias</a:t>
            </a:r>
          </a:p>
          <a:p>
            <a:pPr lvl="1"/>
            <a:r>
              <a:rPr lang="en-US" altLang="zh-CN" dirty="0" smtClean="0"/>
              <a:t>Static/Dynamic Linking, Relocation, Protection</a:t>
            </a:r>
          </a:p>
          <a:p>
            <a:r>
              <a:rPr lang="en-US" altLang="zh-CN" dirty="0" smtClean="0"/>
              <a:t>Overlay</a:t>
            </a:r>
          </a:p>
          <a:p>
            <a:r>
              <a:rPr lang="en-US" altLang="zh-CN" dirty="0" smtClean="0"/>
              <a:t>Partitioning schemes</a:t>
            </a:r>
          </a:p>
          <a:p>
            <a:pPr lvl="1"/>
            <a:r>
              <a:rPr lang="en-US" altLang="zh-CN" dirty="0" smtClean="0"/>
              <a:t>Fixed/Variable partition</a:t>
            </a:r>
          </a:p>
          <a:p>
            <a:pPr lvl="1"/>
            <a:r>
              <a:rPr lang="en-US" altLang="zh-CN" dirty="0" smtClean="0"/>
              <a:t>Replacement algorithms</a:t>
            </a:r>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0" y="260648"/>
            <a:ext cx="8153400" cy="990600"/>
          </a:xfrm>
        </p:spPr>
        <p:txBody>
          <a:bodyPr/>
          <a:lstStyle/>
          <a:p>
            <a:pPr eaLnBrk="1" hangingPunct="1"/>
            <a:r>
              <a:rPr lang="en-US" altLang="zh-CN" dirty="0" smtClean="0"/>
              <a:t>Fragmentation [</a:t>
            </a:r>
            <a:r>
              <a:rPr lang="zh-CN" altLang="en-US" sz="3200" dirty="0" smtClean="0"/>
              <a:t>碎片整理</a:t>
            </a:r>
            <a:r>
              <a:rPr lang="en-US" altLang="zh-CN" dirty="0" smtClean="0"/>
              <a:t>]</a:t>
            </a:r>
          </a:p>
        </p:txBody>
      </p:sp>
      <p:graphicFrame>
        <p:nvGraphicFramePr>
          <p:cNvPr id="4" name="Content Placeholder 3"/>
          <p:cNvGraphicFramePr>
            <a:graphicFrameLocks noGrp="1"/>
          </p:cNvGraphicFramePr>
          <p:nvPr/>
        </p:nvGraphicFramePr>
        <p:xfrm>
          <a:off x="1600200" y="1214422"/>
          <a:ext cx="2743200" cy="4034790"/>
        </p:xfrm>
        <a:graphic>
          <a:graphicData uri="http://schemas.openxmlformats.org/drawingml/2006/table">
            <a:tbl>
              <a:tblPr/>
              <a:tblGrid>
                <a:gridCol w="842963"/>
                <a:gridCol w="1900237"/>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1" i="0" u="none" strike="noStrike" cap="none" normalizeH="0" baseline="0" smtClean="0">
                        <a:ln>
                          <a:noFill/>
                        </a:ln>
                        <a:solidFill>
                          <a:schemeClr val="tx1"/>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rgbClr val="FFFFFF"/>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chemeClr val="tx1"/>
                          </a:solidFill>
                          <a:effectLst/>
                          <a:latin typeface="Tw Cen MT" charset="-18"/>
                          <a:ea typeface="ＭＳ Ｐゴシック" charset="-128"/>
                        </a:rPr>
                        <a:t>memory</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OS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6K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 (6K)</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CE5EE"/>
                    </a:solidFill>
                  </a:tcPr>
                </a:tc>
              </a:tr>
              <a:tr h="371475">
                <a:tc>
                  <a:txBody>
                    <a:bodyPr/>
                    <a:lstStyle/>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12K</a:t>
                      </a:r>
                    </a:p>
                  </a:txBody>
                  <a:tcPr horzOverflow="overflow">
                    <a:lnL w="12700" cap="flat" cmpd="sng" algn="ctr">
                      <a:solidFill>
                        <a:schemeClr val="bg1"/>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altLang="zh-CN" sz="1800" b="0" i="0" u="none" strike="noStrike" cap="none" normalizeH="0" baseline="0" smtClean="0">
                        <a:ln>
                          <a:noFill/>
                        </a:ln>
                        <a:solidFill>
                          <a:srgbClr val="000000"/>
                        </a:solidFill>
                        <a:effectLst/>
                        <a:latin typeface="Tw Cen MT" charset="-18"/>
                        <a:ea typeface="ＭＳ Ｐゴシック" charset="-128"/>
                      </a:endParaRP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Empty (3K)</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EFF3F7"/>
                    </a:solidFill>
                  </a:tcPr>
                </a:tc>
              </a:tr>
            </a:tbl>
          </a:graphicData>
        </a:graphic>
      </p:graphicFrame>
      <p:sp>
        <p:nvSpPr>
          <p:cNvPr id="14" name="Rectangle 13"/>
          <p:cNvSpPr>
            <a:spLocks noChangeArrowheads="1"/>
          </p:cNvSpPr>
          <p:nvPr/>
        </p:nvSpPr>
        <p:spPr bwMode="auto">
          <a:xfrm>
            <a:off x="2470150" y="3805222"/>
            <a:ext cx="1855788" cy="914400"/>
          </a:xfrm>
          <a:prstGeom prst="rect">
            <a:avLst/>
          </a:prstGeom>
          <a:solidFill>
            <a:schemeClr val="accent1"/>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FFFFFF"/>
                </a:solidFill>
                <a:latin typeface="Tw Cen MT" charset="-18"/>
              </a:rPr>
              <a:t>P2 (9K)</a:t>
            </a:r>
          </a:p>
        </p:txBody>
      </p:sp>
      <p:sp>
        <p:nvSpPr>
          <p:cNvPr id="15" name="Rectangle 14"/>
          <p:cNvSpPr>
            <a:spLocks noChangeArrowheads="1"/>
          </p:cNvSpPr>
          <p:nvPr/>
        </p:nvSpPr>
        <p:spPr bwMode="auto">
          <a:xfrm>
            <a:off x="2470150" y="2509822"/>
            <a:ext cx="1855788" cy="498475"/>
          </a:xfrm>
          <a:prstGeom prst="rect">
            <a:avLst/>
          </a:prstGeom>
          <a:solidFill>
            <a:schemeClr val="accent1"/>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FFFFFF"/>
                </a:solidFill>
                <a:latin typeface="Tw Cen MT" charset="-18"/>
              </a:rPr>
              <a:t>P1 (2K)</a:t>
            </a:r>
          </a:p>
        </p:txBody>
      </p:sp>
      <p:sp>
        <p:nvSpPr>
          <p:cNvPr id="19" name="Rounded Rectangular Callout 18"/>
          <p:cNvSpPr>
            <a:spLocks noChangeArrowheads="1"/>
          </p:cNvSpPr>
          <p:nvPr/>
        </p:nvSpPr>
        <p:spPr bwMode="auto">
          <a:xfrm>
            <a:off x="5334000" y="1519222"/>
            <a:ext cx="2971800" cy="1638300"/>
          </a:xfrm>
          <a:prstGeom prst="wedgeRoundRectCallout">
            <a:avLst>
              <a:gd name="adj1" fmla="val -74440"/>
              <a:gd name="adj2" fmla="val 79722"/>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sz="2000" b="1">
                <a:solidFill>
                  <a:srgbClr val="000000"/>
                </a:solidFill>
                <a:latin typeface="Tw Cen MT" charset="-18"/>
              </a:rPr>
              <a:t>If a whole partition is currently not being used, then it is called </a:t>
            </a:r>
            <a:r>
              <a:rPr lang="en-US" altLang="zh-CN" sz="2000" b="1" i="1">
                <a:solidFill>
                  <a:srgbClr val="000000"/>
                </a:solidFill>
                <a:latin typeface="Tw Cen MT" charset="-18"/>
              </a:rPr>
              <a:t>an </a:t>
            </a:r>
            <a:r>
              <a:rPr lang="en-US" altLang="zh-CN" sz="2000" b="1" i="1">
                <a:solidFill>
                  <a:srgbClr val="558BB8"/>
                </a:solidFill>
                <a:latin typeface="Tw Cen MT" charset="-18"/>
              </a:rPr>
              <a:t>external fragmentation</a:t>
            </a:r>
            <a:r>
              <a:rPr lang="en-US" altLang="zh-CN" sz="2000" b="1">
                <a:solidFill>
                  <a:srgbClr val="558BB8"/>
                </a:solidFill>
                <a:latin typeface="Tw Cen MT" charset="-18"/>
              </a:rPr>
              <a:t>. </a:t>
            </a:r>
          </a:p>
          <a:p>
            <a:pPr algn="ctr"/>
            <a:endParaRPr lang="en-US" altLang="zh-CN" sz="2000" b="1">
              <a:solidFill>
                <a:srgbClr val="FFFFFF"/>
              </a:solidFill>
              <a:latin typeface="Tw Cen MT" charset="-18"/>
            </a:endParaRPr>
          </a:p>
        </p:txBody>
      </p:sp>
      <p:sp>
        <p:nvSpPr>
          <p:cNvPr id="20" name="Rounded Rectangular Callout 19"/>
          <p:cNvSpPr>
            <a:spLocks noChangeArrowheads="1"/>
          </p:cNvSpPr>
          <p:nvPr/>
        </p:nvSpPr>
        <p:spPr bwMode="auto">
          <a:xfrm>
            <a:off x="5562599" y="3805222"/>
            <a:ext cx="3044743" cy="2452710"/>
          </a:xfrm>
          <a:prstGeom prst="wedgeRoundRectCallout">
            <a:avLst>
              <a:gd name="adj1" fmla="val -91662"/>
              <a:gd name="adj2" fmla="val 2657"/>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sz="2000" b="1">
                <a:latin typeface="Tw Cen MT" charset="-18"/>
              </a:rPr>
              <a:t>If a partition is being used by a process requiring some memory smaller than the partition size, then it is called an </a:t>
            </a:r>
            <a:r>
              <a:rPr lang="en-US" altLang="zh-CN" sz="2000" b="1" i="1">
                <a:solidFill>
                  <a:srgbClr val="558BB8"/>
                </a:solidFill>
                <a:latin typeface="Tw Cen MT" charset="-18"/>
              </a:rPr>
              <a:t>internal fragmentation</a:t>
            </a:r>
            <a:r>
              <a:rPr lang="en-US" altLang="zh-CN" sz="2000" b="1">
                <a:solidFill>
                  <a:srgbClr val="558BB8"/>
                </a:solidFill>
                <a:latin typeface="Tw Cen MT" charset="-18"/>
              </a:rPr>
              <a:t>. </a:t>
            </a:r>
          </a:p>
          <a:p>
            <a:pPr algn="ctr"/>
            <a:endParaRPr lang="en-US" altLang="zh-CN" sz="2000" b="1">
              <a:solidFill>
                <a:srgbClr val="FFFFFF"/>
              </a:solidFill>
              <a:latin typeface="Tw Cen MT" charset="-18"/>
            </a:endParaRPr>
          </a:p>
        </p:txBody>
      </p:sp>
      <p:sp>
        <p:nvSpPr>
          <p:cNvPr id="30754" name="Content Placeholder 20"/>
          <p:cNvSpPr>
            <a:spLocks noGrp="1"/>
          </p:cNvSpPr>
          <p:nvPr>
            <p:ph sz="quarter" idx="1"/>
          </p:nvPr>
        </p:nvSpPr>
        <p:spPr>
          <a:xfrm>
            <a:off x="612775" y="1214422"/>
            <a:ext cx="8153400" cy="4495800"/>
          </a:xfrm>
        </p:spPr>
        <p:txBody>
          <a:bodyPr/>
          <a:lstStyle/>
          <a:p>
            <a:pPr eaLnBrk="1" hangingPunct="1">
              <a:buFont typeface="Wingdings" pitchFamily="2" charset="2"/>
              <a:buNone/>
            </a:pPr>
            <a:r>
              <a:rPr lang="en-US" altLang="zh-CN" dirty="0" smtClean="0"/>
              <a:t>   </a:t>
            </a:r>
          </a:p>
        </p:txBody>
      </p:sp>
      <p:cxnSp>
        <p:nvCxnSpPr>
          <p:cNvPr id="11" name="Straight Connector 10"/>
          <p:cNvCxnSpPr>
            <a:cxnSpLocks noChangeShapeType="1"/>
          </p:cNvCxnSpPr>
          <p:nvPr/>
        </p:nvCxnSpPr>
        <p:spPr bwMode="auto">
          <a:xfrm rot="10800000">
            <a:off x="1600200" y="2474897"/>
            <a:ext cx="2725738" cy="0"/>
          </a:xfrm>
          <a:prstGeom prst="line">
            <a:avLst/>
          </a:prstGeom>
          <a:noFill/>
          <a:ln w="19050">
            <a:solidFill>
              <a:schemeClr val="accent1"/>
            </a:solidFill>
            <a:prstDash val="sysDash"/>
            <a:round/>
            <a:headEnd/>
            <a:tailEnd/>
          </a:ln>
          <a:effectLst>
            <a:outerShdw dist="30000" dir="5400000" rotWithShape="0">
              <a:srgbClr val="808080">
                <a:alpha val="45000"/>
              </a:srgbClr>
            </a:outerShdw>
          </a:effectLst>
        </p:spPr>
      </p:cxnSp>
      <p:cxnSp>
        <p:nvCxnSpPr>
          <p:cNvPr id="13" name="Straight Connector 12"/>
          <p:cNvCxnSpPr>
            <a:cxnSpLocks noChangeShapeType="1"/>
          </p:cNvCxnSpPr>
          <p:nvPr/>
        </p:nvCxnSpPr>
        <p:spPr bwMode="auto">
          <a:xfrm rot="10800000">
            <a:off x="1600200" y="3025760"/>
            <a:ext cx="2743200" cy="0"/>
          </a:xfrm>
          <a:prstGeom prst="line">
            <a:avLst/>
          </a:prstGeom>
          <a:noFill/>
          <a:ln w="19050">
            <a:solidFill>
              <a:schemeClr val="accent1"/>
            </a:solidFill>
            <a:prstDash val="sysDash"/>
            <a:round/>
            <a:headEnd/>
            <a:tailEnd/>
          </a:ln>
          <a:effectLst>
            <a:outerShdw dist="30000" dir="5400000" rotWithShape="0">
              <a:srgbClr val="808080">
                <a:alpha val="45000"/>
              </a:srgbClr>
            </a:outerShdw>
          </a:effectLst>
        </p:spPr>
      </p:cxnSp>
      <p:cxnSp>
        <p:nvCxnSpPr>
          <p:cNvPr id="18" name="Straight Connector 17"/>
          <p:cNvCxnSpPr>
            <a:cxnSpLocks noChangeShapeType="1"/>
          </p:cNvCxnSpPr>
          <p:nvPr/>
        </p:nvCxnSpPr>
        <p:spPr bwMode="auto">
          <a:xfrm rot="10800000">
            <a:off x="1600200" y="3763947"/>
            <a:ext cx="2743200" cy="0"/>
          </a:xfrm>
          <a:prstGeom prst="line">
            <a:avLst/>
          </a:prstGeom>
          <a:noFill/>
          <a:ln w="19050">
            <a:solidFill>
              <a:schemeClr val="accent1"/>
            </a:solidFill>
            <a:prstDash val="sysDash"/>
            <a:round/>
            <a:headEnd/>
            <a:tailEnd/>
          </a:ln>
          <a:effectLst>
            <a:outerShdw dist="30000" dir="5400000" rotWithShape="0">
              <a:srgbClr val="808080">
                <a:alpha val="45000"/>
              </a:srgbClr>
            </a:outerShdw>
          </a:effectLst>
        </p:spPr>
      </p:cxnSp>
      <p:cxnSp>
        <p:nvCxnSpPr>
          <p:cNvPr id="21" name="Straight Connector 20"/>
          <p:cNvCxnSpPr>
            <a:cxnSpLocks noChangeShapeType="1"/>
          </p:cNvCxnSpPr>
          <p:nvPr/>
        </p:nvCxnSpPr>
        <p:spPr bwMode="auto">
          <a:xfrm rot="10800000">
            <a:off x="1600200" y="5235560"/>
            <a:ext cx="2743200" cy="0"/>
          </a:xfrm>
          <a:prstGeom prst="line">
            <a:avLst/>
          </a:prstGeom>
          <a:noFill/>
          <a:ln w="19050">
            <a:solidFill>
              <a:schemeClr val="accent1"/>
            </a:solidFill>
            <a:prstDash val="sysDash"/>
            <a:round/>
            <a:headEnd/>
            <a:tailEnd/>
          </a:ln>
          <a:effectLst>
            <a:outerShdw dist="30000" dir="5400000" rotWithShape="0">
              <a:srgbClr val="808080">
                <a:alpha val="45000"/>
              </a:srgbClr>
            </a:outerShdw>
          </a:effectLst>
        </p:spPr>
      </p:cxnSp>
      <p:sp>
        <p:nvSpPr>
          <p:cNvPr id="16" name="Slide Number Placeholder 15"/>
          <p:cNvSpPr>
            <a:spLocks noGrp="1"/>
          </p:cNvSpPr>
          <p:nvPr>
            <p:ph type="sldNum" sz="quarter" idx="12"/>
          </p:nvPr>
        </p:nvSpPr>
        <p:spPr/>
        <p:txBody>
          <a:bodyPr/>
          <a:lstStyle/>
          <a:p>
            <a:pPr>
              <a:lnSpc>
                <a:spcPct val="80000"/>
              </a:lnSpc>
            </a:pPr>
            <a:fld id="{52A1A94C-182A-4412-91D9-509FEB3A34E5}" type="slidenum">
              <a:rPr lang="en-US" altLang="zh-CN" sz="1200"/>
              <a:pPr>
                <a:lnSpc>
                  <a:spcPct val="80000"/>
                </a:lnSpc>
              </a:pPr>
              <a:t>50</a:t>
            </a:fld>
            <a:endParaRPr lang="en-US" altLang="zh-CN" sz="1200" dirty="0"/>
          </a:p>
        </p:txBody>
      </p:sp>
      <p:sp>
        <p:nvSpPr>
          <p:cNvPr id="17" name="Rectangle 16"/>
          <p:cNvSpPr/>
          <p:nvPr/>
        </p:nvSpPr>
        <p:spPr>
          <a:xfrm>
            <a:off x="2214546" y="6366711"/>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r>
              <a:rPr lang="en-US" altLang="en-US"/>
              <a:t>Chapter 9</a:t>
            </a:r>
          </a:p>
        </p:txBody>
      </p:sp>
      <p:sp>
        <p:nvSpPr>
          <p:cNvPr id="5" name="Slide Number Placeholder 5"/>
          <p:cNvSpPr>
            <a:spLocks noGrp="1"/>
          </p:cNvSpPr>
          <p:nvPr>
            <p:ph type="sldNum" sz="quarter" idx="12"/>
          </p:nvPr>
        </p:nvSpPr>
        <p:spPr/>
        <p:txBody>
          <a:bodyPr/>
          <a:lstStyle/>
          <a:p>
            <a:fld id="{AFCF47CF-DB59-4998-AD1B-35DF2F7F11B9}" type="slidenum">
              <a:rPr lang="en-US" altLang="en-US"/>
              <a:pPr/>
              <a:t>51</a:t>
            </a:fld>
            <a:endParaRPr lang="en-US" altLang="en-US"/>
          </a:p>
        </p:txBody>
      </p:sp>
      <p:sp>
        <p:nvSpPr>
          <p:cNvPr id="188418" name="Rectangle 2"/>
          <p:cNvSpPr>
            <a:spLocks noGrp="1" noChangeArrowheads="1"/>
          </p:cNvSpPr>
          <p:nvPr>
            <p:ph type="title"/>
          </p:nvPr>
        </p:nvSpPr>
        <p:spPr>
          <a:xfrm>
            <a:off x="0" y="686736"/>
            <a:ext cx="8892480" cy="654032"/>
          </a:xfrm>
          <a:solidFill>
            <a:schemeClr val="tx2">
              <a:lumMod val="60000"/>
              <a:lumOff val="40000"/>
            </a:schemeClr>
          </a:solidFill>
        </p:spPr>
        <p:txBody>
          <a:bodyPr>
            <a:noAutofit/>
          </a:bodyPr>
          <a:lstStyle/>
          <a:p>
            <a:r>
              <a:rPr lang="en-US" altLang="zh-CN" dirty="0">
                <a:ea typeface="宋体" charset="-122"/>
              </a:rPr>
              <a:t>Compaction – </a:t>
            </a:r>
            <a:r>
              <a:rPr lang="en-US" altLang="zh-CN" sz="2800" dirty="0">
                <a:ea typeface="宋体" charset="-122"/>
              </a:rPr>
              <a:t>Reducing External Fragmentation</a:t>
            </a:r>
          </a:p>
        </p:txBody>
      </p:sp>
      <p:sp>
        <p:nvSpPr>
          <p:cNvPr id="188419" name="Rectangle 3"/>
          <p:cNvSpPr>
            <a:spLocks noGrp="1" noChangeArrowheads="1"/>
          </p:cNvSpPr>
          <p:nvPr>
            <p:ph type="body" idx="1"/>
          </p:nvPr>
        </p:nvSpPr>
        <p:spPr>
          <a:xfrm>
            <a:off x="323528" y="1484784"/>
            <a:ext cx="5770984" cy="4281339"/>
          </a:xfrm>
        </p:spPr>
        <p:txBody>
          <a:bodyPr>
            <a:noAutofit/>
          </a:bodyPr>
          <a:lstStyle/>
          <a:p>
            <a:r>
              <a:rPr lang="en-US" altLang="zh-CN" dirty="0">
                <a:ea typeface="宋体" charset="-122"/>
              </a:rPr>
              <a:t>External fragmentation can be resolved through </a:t>
            </a:r>
            <a:r>
              <a:rPr lang="en-US" altLang="zh-CN" b="1" u="sng" dirty="0" smtClean="0">
                <a:ea typeface="宋体" charset="-122"/>
              </a:rPr>
              <a:t>compaction [</a:t>
            </a:r>
            <a:r>
              <a:rPr lang="zh-CN" altLang="en-US" sz="2400" b="1" dirty="0">
                <a:ea typeface="宋体" charset="-122"/>
              </a:rPr>
              <a:t>压缩</a:t>
            </a:r>
            <a:r>
              <a:rPr lang="en-US" altLang="zh-CN" b="1" u="sng" dirty="0" smtClean="0">
                <a:ea typeface="宋体" charset="-122"/>
              </a:rPr>
              <a:t>]</a:t>
            </a:r>
            <a:endParaRPr lang="en-US" altLang="zh-CN" b="1" u="sng" dirty="0">
              <a:ea typeface="宋体" charset="-122"/>
            </a:endParaRPr>
          </a:p>
          <a:p>
            <a:pPr lvl="1"/>
            <a:r>
              <a:rPr lang="en-US" altLang="zh-CN" dirty="0">
                <a:ea typeface="宋体" charset="-122"/>
              </a:rPr>
              <a:t>Shuffles the memory contents to put all free memory together in one block</a:t>
            </a:r>
          </a:p>
          <a:p>
            <a:endParaRPr lang="en-US" altLang="zh-CN" dirty="0">
              <a:ea typeface="宋体" charset="-122"/>
            </a:endParaRPr>
          </a:p>
          <a:p>
            <a:endParaRPr lang="en-US" altLang="zh-CN" dirty="0">
              <a:ea typeface="宋体" charset="-122"/>
            </a:endParaRPr>
          </a:p>
        </p:txBody>
      </p:sp>
      <p:graphicFrame>
        <p:nvGraphicFramePr>
          <p:cNvPr id="6" name="Content Placeholder 3"/>
          <p:cNvGraphicFramePr>
            <a:graphicFrameLocks/>
          </p:cNvGraphicFramePr>
          <p:nvPr>
            <p:extLst>
              <p:ext uri="{D42A27DB-BD31-4B8C-83A1-F6EECF244321}">
                <p14:modId xmlns:p14="http://schemas.microsoft.com/office/powerpoint/2010/main" val="1488234987"/>
              </p:ext>
            </p:extLst>
          </p:nvPr>
        </p:nvGraphicFramePr>
        <p:xfrm>
          <a:off x="6300192" y="1484784"/>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&lt;FREE&gt; 10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&lt;FREE&gt; 13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&lt;FREE&gt; 4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7" name="Rounded Rectangular Callout 5"/>
          <p:cNvSpPr>
            <a:spLocks noChangeArrowheads="1"/>
          </p:cNvSpPr>
          <p:nvPr/>
        </p:nvSpPr>
        <p:spPr bwMode="auto">
          <a:xfrm>
            <a:off x="3995936" y="5157192"/>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dirty="0">
                <a:solidFill>
                  <a:srgbClr val="000000"/>
                </a:solidFill>
                <a:latin typeface="Tw Cen MT" charset="-18"/>
              </a:rPr>
              <a:t>Memory mapping before compaction</a:t>
            </a:r>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5" name="Slide Number Placeholder 4"/>
          <p:cNvSpPr>
            <a:spLocks noGrp="1"/>
          </p:cNvSpPr>
          <p:nvPr>
            <p:ph type="sldNum" sz="quarter" idx="12"/>
          </p:nvPr>
        </p:nvSpPr>
        <p:spPr/>
        <p:txBody>
          <a:bodyPr/>
          <a:lstStyle/>
          <a:p>
            <a:pPr>
              <a:lnSpc>
                <a:spcPct val="80000"/>
              </a:lnSpc>
            </a:pPr>
            <a:fld id="{A3D59A48-F28F-4E59-9365-5A52ACE9FD6B}" type="slidenum">
              <a:rPr lang="en-US" altLang="zh-CN" sz="1200"/>
              <a:pPr>
                <a:lnSpc>
                  <a:spcPct val="80000"/>
                </a:lnSpc>
              </a:pPr>
              <a:t>52</a:t>
            </a:fld>
            <a:endParaRPr lang="en-US" altLang="zh-CN" sz="1200"/>
          </a:p>
        </p:txBody>
      </p:sp>
      <p:sp>
        <p:nvSpPr>
          <p:cNvPr id="6" name="Can 5"/>
          <p:cNvSpPr>
            <a:spLocks noChangeArrowheads="1"/>
          </p:cNvSpPr>
          <p:nvPr/>
        </p:nvSpPr>
        <p:spPr bwMode="auto">
          <a:xfrm>
            <a:off x="7086600" y="304800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cxnSp>
        <p:nvCxnSpPr>
          <p:cNvPr id="7" name="Straight Arrow Connector 6"/>
          <p:cNvCxnSpPr>
            <a:cxnSpLocks noChangeShapeType="1"/>
          </p:cNvCxnSpPr>
          <p:nvPr/>
        </p:nvCxnSpPr>
        <p:spPr bwMode="auto">
          <a:xfrm>
            <a:off x="5562600" y="3657600"/>
            <a:ext cx="1524000" cy="1588"/>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55327" name="TextBox 9"/>
          <p:cNvSpPr txBox="1">
            <a:spLocks noChangeArrowheads="1"/>
          </p:cNvSpPr>
          <p:nvPr/>
        </p:nvSpPr>
        <p:spPr bwMode="auto">
          <a:xfrm>
            <a:off x="5791200" y="3657600"/>
            <a:ext cx="1524000" cy="646113"/>
          </a:xfrm>
          <a:prstGeom prst="rect">
            <a:avLst/>
          </a:prstGeom>
          <a:noFill/>
          <a:ln w="9525">
            <a:noFill/>
            <a:miter lim="800000"/>
            <a:headEnd/>
            <a:tailEnd/>
          </a:ln>
        </p:spPr>
        <p:txBody>
          <a:bodyPr>
            <a:spAutoFit/>
          </a:bodyPr>
          <a:lstStyle/>
          <a:p>
            <a:r>
              <a:rPr lang="en-US" altLang="zh-CN"/>
              <a:t>Swap out</a:t>
            </a:r>
          </a:p>
          <a:p>
            <a:r>
              <a:rPr lang="en-US" altLang="zh-CN"/>
              <a:t> P2</a:t>
            </a:r>
          </a:p>
        </p:txBody>
      </p:sp>
      <p:sp>
        <p:nvSpPr>
          <p:cNvPr id="8" name="Rectangle 7"/>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20795613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7" name="Can 6"/>
          <p:cNvSpPr>
            <a:spLocks noChangeArrowheads="1"/>
          </p:cNvSpPr>
          <p:nvPr/>
        </p:nvSpPr>
        <p:spPr bwMode="auto">
          <a:xfrm>
            <a:off x="7086600" y="304800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cxnSp>
        <p:nvCxnSpPr>
          <p:cNvPr id="9" name="Straight Arrow Connector 8"/>
          <p:cNvCxnSpPr>
            <a:cxnSpLocks noChangeShapeType="1"/>
          </p:cNvCxnSpPr>
          <p:nvPr/>
        </p:nvCxnSpPr>
        <p:spPr bwMode="auto">
          <a:xfrm rot="10800000">
            <a:off x="5562600" y="2743200"/>
            <a:ext cx="1524000" cy="91440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56350" name="TextBox 9"/>
          <p:cNvSpPr txBox="1">
            <a:spLocks noChangeArrowheads="1"/>
          </p:cNvSpPr>
          <p:nvPr/>
        </p:nvSpPr>
        <p:spPr bwMode="auto">
          <a:xfrm>
            <a:off x="6019800" y="2419350"/>
            <a:ext cx="1524000" cy="646113"/>
          </a:xfrm>
          <a:prstGeom prst="rect">
            <a:avLst/>
          </a:prstGeom>
          <a:noFill/>
          <a:ln w="9525">
            <a:noFill/>
            <a:miter lim="800000"/>
            <a:headEnd/>
            <a:tailEnd/>
          </a:ln>
        </p:spPr>
        <p:txBody>
          <a:bodyPr>
            <a:spAutoFit/>
          </a:bodyPr>
          <a:lstStyle/>
          <a:p>
            <a:r>
              <a:rPr lang="en-US" altLang="zh-CN"/>
              <a:t>Swap in</a:t>
            </a:r>
          </a:p>
          <a:p>
            <a:r>
              <a:rPr lang="en-US" altLang="zh-CN"/>
              <a:t> P2</a:t>
            </a:r>
          </a:p>
        </p:txBody>
      </p:sp>
      <p:sp>
        <p:nvSpPr>
          <p:cNvPr id="56351" name="TextBox 10"/>
          <p:cNvSpPr txBox="1">
            <a:spLocks noChangeArrowheads="1"/>
          </p:cNvSpPr>
          <p:nvPr/>
        </p:nvSpPr>
        <p:spPr bwMode="auto">
          <a:xfrm>
            <a:off x="7346950" y="3333750"/>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8" name="Slide Number Placeholder 7"/>
          <p:cNvSpPr>
            <a:spLocks noGrp="1"/>
          </p:cNvSpPr>
          <p:nvPr>
            <p:ph type="sldNum" sz="quarter" idx="12"/>
          </p:nvPr>
        </p:nvSpPr>
        <p:spPr/>
        <p:txBody>
          <a:bodyPr/>
          <a:lstStyle/>
          <a:p>
            <a:pPr>
              <a:lnSpc>
                <a:spcPct val="80000"/>
              </a:lnSpc>
            </a:pPr>
            <a:fld id="{19DA13E3-97FB-491F-9D44-CD5A669CB005}" type="slidenum">
              <a:rPr lang="en-US" altLang="zh-CN" sz="1200"/>
              <a:pPr>
                <a:lnSpc>
                  <a:spcPct val="80000"/>
                </a:lnSpc>
              </a:pPr>
              <a:t>53</a:t>
            </a:fld>
            <a:endParaRPr lang="en-US" altLang="zh-CN" sz="1200"/>
          </a:p>
        </p:txBody>
      </p:sp>
      <p:sp>
        <p:nvSpPr>
          <p:cNvPr id="10" name="Rectangle 9"/>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246393950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7" name="Can 6"/>
          <p:cNvSpPr>
            <a:spLocks noChangeArrowheads="1"/>
          </p:cNvSpPr>
          <p:nvPr/>
        </p:nvSpPr>
        <p:spPr bwMode="auto">
          <a:xfrm>
            <a:off x="7086600" y="304800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cxnSp>
        <p:nvCxnSpPr>
          <p:cNvPr id="9" name="Straight Arrow Connector 8"/>
          <p:cNvCxnSpPr>
            <a:cxnSpLocks noChangeShapeType="1"/>
          </p:cNvCxnSpPr>
          <p:nvPr/>
        </p:nvCxnSpPr>
        <p:spPr bwMode="auto">
          <a:xfrm flipV="1">
            <a:off x="5562600" y="3657600"/>
            <a:ext cx="1524000" cy="38100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57374" name="TextBox 9"/>
          <p:cNvSpPr txBox="1">
            <a:spLocks noChangeArrowheads="1"/>
          </p:cNvSpPr>
          <p:nvPr/>
        </p:nvSpPr>
        <p:spPr bwMode="auto">
          <a:xfrm>
            <a:off x="5943600" y="4038600"/>
            <a:ext cx="1524000" cy="646113"/>
          </a:xfrm>
          <a:prstGeom prst="rect">
            <a:avLst/>
          </a:prstGeom>
          <a:noFill/>
          <a:ln w="9525">
            <a:noFill/>
            <a:miter lim="800000"/>
            <a:headEnd/>
            <a:tailEnd/>
          </a:ln>
        </p:spPr>
        <p:txBody>
          <a:bodyPr>
            <a:spAutoFit/>
          </a:bodyPr>
          <a:lstStyle/>
          <a:p>
            <a:r>
              <a:rPr lang="en-US" altLang="zh-CN"/>
              <a:t>Swap out</a:t>
            </a:r>
          </a:p>
          <a:p>
            <a:r>
              <a:rPr lang="en-US" altLang="zh-CN"/>
              <a:t> P4</a:t>
            </a:r>
          </a:p>
        </p:txBody>
      </p:sp>
      <p:sp>
        <p:nvSpPr>
          <p:cNvPr id="57375" name="TextBox 10"/>
          <p:cNvSpPr txBox="1">
            <a:spLocks noChangeArrowheads="1"/>
          </p:cNvSpPr>
          <p:nvPr/>
        </p:nvSpPr>
        <p:spPr bwMode="auto">
          <a:xfrm>
            <a:off x="7346950" y="3333750"/>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8" name="Slide Number Placeholder 7"/>
          <p:cNvSpPr>
            <a:spLocks noGrp="1"/>
          </p:cNvSpPr>
          <p:nvPr>
            <p:ph type="sldNum" sz="quarter" idx="12"/>
          </p:nvPr>
        </p:nvSpPr>
        <p:spPr/>
        <p:txBody>
          <a:bodyPr/>
          <a:lstStyle/>
          <a:p>
            <a:pPr>
              <a:lnSpc>
                <a:spcPct val="80000"/>
              </a:lnSpc>
            </a:pPr>
            <a:fld id="{026634E9-3C65-4436-85D4-B06ED97239AA}" type="slidenum">
              <a:rPr lang="en-US" altLang="zh-CN" sz="1200"/>
              <a:pPr>
                <a:lnSpc>
                  <a:spcPct val="80000"/>
                </a:lnSpc>
              </a:pPr>
              <a:t>54</a:t>
            </a:fld>
            <a:endParaRPr lang="en-US" altLang="zh-CN" sz="1200"/>
          </a:p>
        </p:txBody>
      </p:sp>
      <p:sp>
        <p:nvSpPr>
          <p:cNvPr id="10" name="Rectangle 9"/>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20626615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8" name="Can 7"/>
          <p:cNvSpPr>
            <a:spLocks noChangeArrowheads="1"/>
          </p:cNvSpPr>
          <p:nvPr/>
        </p:nvSpPr>
        <p:spPr bwMode="auto">
          <a:xfrm>
            <a:off x="7086600" y="304800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cxnSp>
        <p:nvCxnSpPr>
          <p:cNvPr id="9" name="Straight Arrow Connector 8"/>
          <p:cNvCxnSpPr>
            <a:cxnSpLocks noChangeShapeType="1"/>
            <a:stCxn id="8" idx="2"/>
          </p:cNvCxnSpPr>
          <p:nvPr/>
        </p:nvCxnSpPr>
        <p:spPr bwMode="auto">
          <a:xfrm rot="10800000">
            <a:off x="5562600" y="3048000"/>
            <a:ext cx="1524000" cy="49530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58397" name="TextBox 9"/>
          <p:cNvSpPr txBox="1">
            <a:spLocks noChangeArrowheads="1"/>
          </p:cNvSpPr>
          <p:nvPr/>
        </p:nvSpPr>
        <p:spPr bwMode="auto">
          <a:xfrm>
            <a:off x="5835650" y="3429000"/>
            <a:ext cx="1250950" cy="1477963"/>
          </a:xfrm>
          <a:prstGeom prst="rect">
            <a:avLst/>
          </a:prstGeom>
          <a:noFill/>
          <a:ln w="9525">
            <a:noFill/>
            <a:miter lim="800000"/>
            <a:headEnd/>
            <a:tailEnd/>
          </a:ln>
        </p:spPr>
        <p:txBody>
          <a:bodyPr>
            <a:spAutoFit/>
          </a:bodyPr>
          <a:lstStyle/>
          <a:p>
            <a:r>
              <a:rPr lang="en-US" altLang="zh-CN"/>
              <a:t>Swap in</a:t>
            </a:r>
          </a:p>
          <a:p>
            <a:r>
              <a:rPr lang="en-US" altLang="zh-CN"/>
              <a:t> P4 with a different starting address</a:t>
            </a:r>
          </a:p>
        </p:txBody>
      </p:sp>
      <p:sp>
        <p:nvSpPr>
          <p:cNvPr id="58398" name="TextBox 10"/>
          <p:cNvSpPr txBox="1">
            <a:spLocks noChangeArrowheads="1"/>
          </p:cNvSpPr>
          <p:nvPr/>
        </p:nvSpPr>
        <p:spPr bwMode="auto">
          <a:xfrm>
            <a:off x="7346950" y="3333750"/>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sp>
        <p:nvSpPr>
          <p:cNvPr id="10" name="Slide Number Placeholder 9"/>
          <p:cNvSpPr>
            <a:spLocks noGrp="1"/>
          </p:cNvSpPr>
          <p:nvPr>
            <p:ph type="sldNum" sz="quarter" idx="12"/>
          </p:nvPr>
        </p:nvSpPr>
        <p:spPr/>
        <p:txBody>
          <a:bodyPr/>
          <a:lstStyle/>
          <a:p>
            <a:pPr>
              <a:lnSpc>
                <a:spcPct val="80000"/>
              </a:lnSpc>
            </a:pPr>
            <a:fld id="{88E9F298-F79E-4900-940A-28B211CFCC35}" type="slidenum">
              <a:rPr lang="en-US" altLang="zh-CN" sz="1200"/>
              <a:pPr>
                <a:lnSpc>
                  <a:spcPct val="80000"/>
                </a:lnSpc>
              </a:pPr>
              <a:t>55</a:t>
            </a:fld>
            <a:endParaRPr lang="en-US" altLang="zh-CN" sz="1200"/>
          </a:p>
        </p:txBody>
      </p:sp>
      <p:sp>
        <p:nvSpPr>
          <p:cNvPr id="11" name="Rectangle 10"/>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201395622"/>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5" name="Can 4"/>
          <p:cNvSpPr>
            <a:spLocks noChangeArrowheads="1"/>
          </p:cNvSpPr>
          <p:nvPr/>
        </p:nvSpPr>
        <p:spPr bwMode="auto">
          <a:xfrm>
            <a:off x="7086600" y="304800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59420" name="TextBox 6"/>
          <p:cNvSpPr txBox="1">
            <a:spLocks noChangeArrowheads="1"/>
          </p:cNvSpPr>
          <p:nvPr/>
        </p:nvSpPr>
        <p:spPr bwMode="auto">
          <a:xfrm>
            <a:off x="5562600" y="3981450"/>
            <a:ext cx="1524000" cy="646113"/>
          </a:xfrm>
          <a:prstGeom prst="rect">
            <a:avLst/>
          </a:prstGeom>
          <a:noFill/>
          <a:ln w="9525">
            <a:noFill/>
            <a:miter lim="800000"/>
            <a:headEnd/>
            <a:tailEnd/>
          </a:ln>
        </p:spPr>
        <p:txBody>
          <a:bodyPr>
            <a:spAutoFit/>
          </a:bodyPr>
          <a:lstStyle/>
          <a:p>
            <a:r>
              <a:rPr lang="en-US" altLang="zh-CN"/>
              <a:t>Swap out</a:t>
            </a:r>
          </a:p>
          <a:p>
            <a:r>
              <a:rPr lang="en-US" altLang="zh-CN"/>
              <a:t> P3</a:t>
            </a:r>
          </a:p>
        </p:txBody>
      </p:sp>
      <p:sp>
        <p:nvSpPr>
          <p:cNvPr id="59421" name="TextBox 7"/>
          <p:cNvSpPr txBox="1">
            <a:spLocks noChangeArrowheads="1"/>
          </p:cNvSpPr>
          <p:nvPr/>
        </p:nvSpPr>
        <p:spPr bwMode="auto">
          <a:xfrm>
            <a:off x="7346950" y="3333750"/>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cxnSp>
        <p:nvCxnSpPr>
          <p:cNvPr id="10" name="Straight Arrow Connector 9"/>
          <p:cNvCxnSpPr>
            <a:cxnSpLocks noChangeShapeType="1"/>
          </p:cNvCxnSpPr>
          <p:nvPr/>
        </p:nvCxnSpPr>
        <p:spPr bwMode="auto">
          <a:xfrm flipV="1">
            <a:off x="5562600" y="3981450"/>
            <a:ext cx="1524000" cy="112395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Slide Number Placeholder 7"/>
          <p:cNvSpPr>
            <a:spLocks noGrp="1"/>
          </p:cNvSpPr>
          <p:nvPr>
            <p:ph type="sldNum" sz="quarter" idx="12"/>
          </p:nvPr>
        </p:nvSpPr>
        <p:spPr/>
        <p:txBody>
          <a:bodyPr/>
          <a:lstStyle/>
          <a:p>
            <a:pPr>
              <a:lnSpc>
                <a:spcPct val="80000"/>
              </a:lnSpc>
            </a:pPr>
            <a:fld id="{FA029395-56ED-4B08-A973-E8184D3FEFEB}" type="slidenum">
              <a:rPr lang="en-US" altLang="zh-CN" sz="1200"/>
              <a:pPr>
                <a:lnSpc>
                  <a:spcPct val="80000"/>
                </a:lnSpc>
              </a:pPr>
              <a:t>56</a:t>
            </a:fld>
            <a:endParaRPr lang="en-US" altLang="zh-CN" sz="1200"/>
          </a:p>
        </p:txBody>
      </p:sp>
      <p:sp>
        <p:nvSpPr>
          <p:cNvPr id="9" name="Rectangle 8"/>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147230651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5" name="Can 4"/>
          <p:cNvSpPr>
            <a:spLocks noChangeArrowheads="1"/>
          </p:cNvSpPr>
          <p:nvPr/>
        </p:nvSpPr>
        <p:spPr bwMode="auto">
          <a:xfrm>
            <a:off x="7086600" y="3048000"/>
            <a:ext cx="1679575" cy="990600"/>
          </a:xfrm>
          <a:prstGeom prst="can">
            <a:avLst>
              <a:gd name="adj" fmla="val 25000"/>
            </a:avLst>
          </a:prstGeom>
          <a:solidFill>
            <a:schemeClr val="accent1"/>
          </a:solidFill>
          <a:ln w="10000">
            <a:solidFill>
              <a:schemeClr val="accent1"/>
            </a:solidFill>
            <a:round/>
            <a:headEnd/>
            <a:tailEnd/>
          </a:ln>
          <a:effectLst>
            <a:outerShdw dist="30000" dir="5400000" rotWithShape="0">
              <a:srgbClr val="808080">
                <a:alpha val="45000"/>
              </a:srgbClr>
            </a:outerShdw>
          </a:effectLst>
        </p:spPr>
        <p:txBody>
          <a:bodyPr anchor="ctr"/>
          <a:lstStyle/>
          <a:p>
            <a:pPr algn="ctr"/>
            <a:endParaRPr lang="zh-CN" altLang="zh-CN">
              <a:solidFill>
                <a:srgbClr val="FFFFFF"/>
              </a:solidFill>
              <a:latin typeface="Tw Cen MT" charset="-18"/>
            </a:endParaRPr>
          </a:p>
        </p:txBody>
      </p:sp>
      <p:sp>
        <p:nvSpPr>
          <p:cNvPr id="60443" name="TextBox 6"/>
          <p:cNvSpPr txBox="1">
            <a:spLocks noChangeArrowheads="1"/>
          </p:cNvSpPr>
          <p:nvPr/>
        </p:nvSpPr>
        <p:spPr bwMode="auto">
          <a:xfrm>
            <a:off x="5822950" y="2724150"/>
            <a:ext cx="1524000" cy="647700"/>
          </a:xfrm>
          <a:prstGeom prst="rect">
            <a:avLst/>
          </a:prstGeom>
          <a:noFill/>
          <a:ln w="9525">
            <a:noFill/>
            <a:miter lim="800000"/>
            <a:headEnd/>
            <a:tailEnd/>
          </a:ln>
        </p:spPr>
        <p:txBody>
          <a:bodyPr>
            <a:spAutoFit/>
          </a:bodyPr>
          <a:lstStyle/>
          <a:p>
            <a:r>
              <a:rPr lang="en-US" altLang="zh-CN"/>
              <a:t>Swap in</a:t>
            </a:r>
          </a:p>
          <a:p>
            <a:r>
              <a:rPr lang="en-US" altLang="zh-CN"/>
              <a:t> P3</a:t>
            </a:r>
          </a:p>
        </p:txBody>
      </p:sp>
      <p:sp>
        <p:nvSpPr>
          <p:cNvPr id="60444" name="TextBox 7"/>
          <p:cNvSpPr txBox="1">
            <a:spLocks noChangeArrowheads="1"/>
          </p:cNvSpPr>
          <p:nvPr/>
        </p:nvSpPr>
        <p:spPr bwMode="auto">
          <a:xfrm>
            <a:off x="7346950" y="3333750"/>
            <a:ext cx="1298575" cy="647700"/>
          </a:xfrm>
          <a:prstGeom prst="rect">
            <a:avLst/>
          </a:prstGeom>
          <a:noFill/>
          <a:ln w="9525">
            <a:noFill/>
            <a:miter lim="800000"/>
            <a:headEnd/>
            <a:tailEnd/>
          </a:ln>
        </p:spPr>
        <p:txBody>
          <a:bodyPr>
            <a:spAutoFit/>
          </a:bodyPr>
          <a:lstStyle/>
          <a:p>
            <a:pPr algn="ctr"/>
            <a:r>
              <a:rPr lang="en-US" altLang="zh-CN"/>
              <a:t>Secondary</a:t>
            </a:r>
          </a:p>
          <a:p>
            <a:pPr algn="ctr"/>
            <a:r>
              <a:rPr lang="en-US" altLang="zh-CN"/>
              <a:t>storage</a:t>
            </a:r>
          </a:p>
        </p:txBody>
      </p:sp>
      <p:cxnSp>
        <p:nvCxnSpPr>
          <p:cNvPr id="10" name="Straight Arrow Connector 9"/>
          <p:cNvCxnSpPr>
            <a:cxnSpLocks noChangeShapeType="1"/>
            <a:stCxn id="5" idx="2"/>
          </p:cNvCxnSpPr>
          <p:nvPr/>
        </p:nvCxnSpPr>
        <p:spPr bwMode="auto">
          <a:xfrm rot="10800000">
            <a:off x="5562600" y="3371850"/>
            <a:ext cx="1524000" cy="171450"/>
          </a:xfrm>
          <a:prstGeom prst="straightConnector1">
            <a:avLst/>
          </a:prstGeom>
          <a:noFill/>
          <a:ln w="19050">
            <a:solidFill>
              <a:schemeClr val="accent1"/>
            </a:solidFill>
            <a:round/>
            <a:headEnd/>
            <a:tailEnd type="arrow" w="med" len="med"/>
          </a:ln>
          <a:effectLst>
            <a:outerShdw dist="30000" dir="5400000" rotWithShape="0">
              <a:srgbClr val="808080">
                <a:alpha val="45000"/>
              </a:srgbClr>
            </a:outerShdw>
          </a:effectLst>
        </p:spPr>
      </p:cxnSp>
      <p:sp>
        <p:nvSpPr>
          <p:cNvPr id="8" name="Slide Number Placeholder 7"/>
          <p:cNvSpPr>
            <a:spLocks noGrp="1"/>
          </p:cNvSpPr>
          <p:nvPr>
            <p:ph type="sldNum" sz="quarter" idx="12"/>
          </p:nvPr>
        </p:nvSpPr>
        <p:spPr/>
        <p:txBody>
          <a:bodyPr/>
          <a:lstStyle/>
          <a:p>
            <a:pPr>
              <a:lnSpc>
                <a:spcPct val="80000"/>
              </a:lnSpc>
            </a:pPr>
            <a:fld id="{4C983829-D134-4896-8047-15A442B4D45C}" type="slidenum">
              <a:rPr lang="en-US" altLang="zh-CN" sz="1200"/>
              <a:pPr>
                <a:lnSpc>
                  <a:spcPct val="80000"/>
                </a:lnSpc>
              </a:pPr>
              <a:t>57</a:t>
            </a:fld>
            <a:endParaRPr lang="en-US" altLang="zh-CN" sz="1200"/>
          </a:p>
        </p:txBody>
      </p:sp>
      <p:sp>
        <p:nvSpPr>
          <p:cNvPr id="9" name="Rectangle 8"/>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695808049"/>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27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6" name="Rounded Rectangular Callout 5"/>
          <p:cNvSpPr>
            <a:spLocks noChangeArrowheads="1"/>
          </p:cNvSpPr>
          <p:nvPr/>
        </p:nvSpPr>
        <p:spPr bwMode="auto">
          <a:xfrm>
            <a:off x="612775" y="2209800"/>
            <a:ext cx="1981200" cy="1219200"/>
          </a:xfrm>
          <a:prstGeom prst="wedgeRoundRectCallout">
            <a:avLst>
              <a:gd name="adj1" fmla="val 23648"/>
              <a:gd name="adj2" fmla="val 50463"/>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Memory mapping after compaction </a:t>
            </a:r>
          </a:p>
        </p:txBody>
      </p:sp>
      <p:sp>
        <p:nvSpPr>
          <p:cNvPr id="5" name="Rounded Rectangular Callout 4"/>
          <p:cNvSpPr>
            <a:spLocks noChangeArrowheads="1"/>
          </p:cNvSpPr>
          <p:nvPr/>
        </p:nvSpPr>
        <p:spPr bwMode="auto">
          <a:xfrm>
            <a:off x="6324600" y="3581400"/>
            <a:ext cx="1981200" cy="1219200"/>
          </a:xfrm>
          <a:prstGeom prst="wedgeRoundRectCallout">
            <a:avLst>
              <a:gd name="adj1" fmla="val -83773"/>
              <a:gd name="adj2" fmla="val -2554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Now P5 of 15KB can be loaded here</a:t>
            </a:r>
          </a:p>
        </p:txBody>
      </p:sp>
      <p:sp>
        <p:nvSpPr>
          <p:cNvPr id="7" name="Slide Number Placeholder 6"/>
          <p:cNvSpPr>
            <a:spLocks noGrp="1"/>
          </p:cNvSpPr>
          <p:nvPr>
            <p:ph type="sldNum" sz="quarter" idx="12"/>
          </p:nvPr>
        </p:nvSpPr>
        <p:spPr/>
        <p:txBody>
          <a:bodyPr/>
          <a:lstStyle/>
          <a:p>
            <a:pPr>
              <a:lnSpc>
                <a:spcPct val="80000"/>
              </a:lnSpc>
            </a:pPr>
            <a:fld id="{DF492D8F-8A78-487E-954C-A837F7BC50A4}" type="slidenum">
              <a:rPr lang="en-US" altLang="zh-CN" sz="1200"/>
              <a:pPr>
                <a:lnSpc>
                  <a:spcPct val="80000"/>
                </a:lnSpc>
              </a:pPr>
              <a:t>58</a:t>
            </a:fld>
            <a:endParaRPr lang="en-US" altLang="zh-CN" sz="1200"/>
          </a:p>
        </p:txBody>
      </p:sp>
      <p:sp>
        <p:nvSpPr>
          <p:cNvPr id="8" name="Rectangle 7"/>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3198721806"/>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a:xfrm>
            <a:off x="612775" y="228600"/>
            <a:ext cx="8153400" cy="990600"/>
          </a:xfrm>
        </p:spPr>
        <p:txBody>
          <a:bodyPr/>
          <a:lstStyle/>
          <a:p>
            <a:pPr eaLnBrk="1" hangingPunct="1"/>
            <a:r>
              <a:rPr lang="en-US" altLang="zh-CN" smtClean="0"/>
              <a:t>compaction</a:t>
            </a:r>
          </a:p>
        </p:txBody>
      </p:sp>
      <p:graphicFrame>
        <p:nvGraphicFramePr>
          <p:cNvPr id="4" name="Content Placeholder 3"/>
          <p:cNvGraphicFramePr>
            <a:graphicFrameLocks noGrp="1"/>
          </p:cNvGraphicFramePr>
          <p:nvPr>
            <p:ph sz="quarter" idx="1"/>
          </p:nvPr>
        </p:nvGraphicFramePr>
        <p:xfrm>
          <a:off x="3581400" y="1676400"/>
          <a:ext cx="1981200" cy="4829175"/>
        </p:xfrm>
        <a:graphic>
          <a:graphicData uri="http://schemas.openxmlformats.org/drawingml/2006/table">
            <a:tbl>
              <a:tblPr/>
              <a:tblGrid>
                <a:gridCol w="1981200"/>
              </a:tblGrid>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smtClean="0">
                          <a:ln>
                            <a:noFill/>
                          </a:ln>
                          <a:solidFill>
                            <a:srgbClr val="000000"/>
                          </a:solidFill>
                          <a:effectLst/>
                          <a:latin typeface="Tw Cen MT" charset="-18"/>
                          <a:ea typeface="ＭＳ Ｐゴシック" charset="-128"/>
                        </a:rPr>
                        <a:t>OS</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P1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P2 20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P4   3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P3   6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      P5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w="12700" cap="flat" cmpd="sng" algn="ctr">
                      <a:solidFill>
                        <a:srgbClr val="558BB8"/>
                      </a:solidFill>
                      <a:prstDash val="solid"/>
                      <a:round/>
                      <a:headEnd type="none" w="med" len="med"/>
                      <a:tailEnd type="none" w="med" len="med"/>
                    </a:lnB>
                    <a:lnTlToBr>
                      <a:noFill/>
                    </a:lnTlToBr>
                    <a:lnBlToTr>
                      <a:noFill/>
                    </a:lnBlToTr>
                    <a:solidFill>
                      <a:srgbClr val="BFD3E4"/>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smtClean="0">
                          <a:ln>
                            <a:noFill/>
                          </a:ln>
                          <a:solidFill>
                            <a:srgbClr val="000000"/>
                          </a:solidFill>
                          <a:effectLst/>
                          <a:latin typeface="Tw Cen MT" charset="-18"/>
                          <a:ea typeface="ＭＳ Ｐゴシック" charset="-128"/>
                        </a:rPr>
                        <a:t>&lt;FREE&gt; 12 KB</a:t>
                      </a: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w="12700" cap="flat" cmpd="sng" algn="ctr">
                      <a:solidFill>
                        <a:srgbClr val="558BB8"/>
                      </a:solidFill>
                      <a:prstDash val="solid"/>
                      <a:round/>
                      <a:headEnd type="none" w="med" len="med"/>
                      <a:tailEnd type="none" w="med" len="med"/>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a:noFill/>
                    </a:lnB>
                    <a:lnTlToBr>
                      <a:noFill/>
                    </a:lnTlToBr>
                    <a:lnBlToTr>
                      <a:noFill/>
                    </a:lnBlToTr>
                    <a:solidFill>
                      <a:srgbClr val="EAF0F6"/>
                    </a:solidFill>
                  </a:tcPr>
                </a:tc>
              </a:tr>
              <a:tr h="3714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rgbClr val="000000"/>
                        </a:solidFill>
                        <a:effectLst/>
                        <a:latin typeface="Tw Cen MT" charset="-18"/>
                        <a:ea typeface="ＭＳ Ｐゴシック" charset="-128"/>
                      </a:endParaRPr>
                    </a:p>
                  </a:txBody>
                  <a:tcPr horzOverflow="overflow">
                    <a:lnL w="12700" cap="flat" cmpd="sng" algn="ctr">
                      <a:solidFill>
                        <a:srgbClr val="558BB8"/>
                      </a:solidFill>
                      <a:prstDash val="solid"/>
                      <a:round/>
                      <a:headEnd type="none" w="med" len="med"/>
                      <a:tailEnd type="none" w="med" len="med"/>
                    </a:lnL>
                    <a:lnR w="12700" cap="flat" cmpd="sng" algn="ctr">
                      <a:solidFill>
                        <a:srgbClr val="558BB8"/>
                      </a:solidFill>
                      <a:prstDash val="solid"/>
                      <a:round/>
                      <a:headEnd type="none" w="med" len="med"/>
                      <a:tailEnd type="none" w="med" len="med"/>
                    </a:lnR>
                    <a:lnT>
                      <a:noFill/>
                    </a:lnT>
                    <a:lnB w="12700" cap="flat" cmpd="sng" algn="ctr">
                      <a:solidFill>
                        <a:srgbClr val="558BB8"/>
                      </a:solidFill>
                      <a:prstDash val="solid"/>
                      <a:round/>
                      <a:headEnd type="none" w="med" len="med"/>
                      <a:tailEnd type="none" w="med" len="med"/>
                    </a:lnB>
                    <a:lnTlToBr>
                      <a:noFill/>
                    </a:lnTlToBr>
                    <a:lnBlToTr>
                      <a:noFill/>
                    </a:lnBlToTr>
                    <a:solidFill>
                      <a:srgbClr val="EAF0F6"/>
                    </a:solidFill>
                  </a:tcPr>
                </a:tc>
              </a:tr>
            </a:tbl>
          </a:graphicData>
        </a:graphic>
      </p:graphicFrame>
      <p:sp>
        <p:nvSpPr>
          <p:cNvPr id="7" name="Rounded Rectangular Callout 6"/>
          <p:cNvSpPr>
            <a:spLocks noChangeArrowheads="1"/>
          </p:cNvSpPr>
          <p:nvPr/>
        </p:nvSpPr>
        <p:spPr bwMode="auto">
          <a:xfrm>
            <a:off x="6324600" y="3581400"/>
            <a:ext cx="1981200" cy="1219200"/>
          </a:xfrm>
          <a:prstGeom prst="wedgeRoundRectCallout">
            <a:avLst>
              <a:gd name="adj1" fmla="val -83773"/>
              <a:gd name="adj2" fmla="val -25546"/>
              <a:gd name="adj3" fmla="val 16667"/>
            </a:avLst>
          </a:prstGeom>
          <a:solidFill>
            <a:srgbClr val="F7F0DE"/>
          </a:solidFill>
          <a:ln w="10000">
            <a:solidFill>
              <a:schemeClr val="accent1"/>
            </a:solidFill>
            <a:miter lim="800000"/>
            <a:headEnd/>
            <a:tailEnd/>
          </a:ln>
          <a:effectLst>
            <a:outerShdw dist="30000" dir="5400000" rotWithShape="0">
              <a:srgbClr val="808080">
                <a:alpha val="45000"/>
              </a:srgbClr>
            </a:outerShdw>
          </a:effectLst>
        </p:spPr>
        <p:txBody>
          <a:bodyPr anchor="ctr"/>
          <a:lstStyle/>
          <a:p>
            <a:pPr algn="ctr"/>
            <a:r>
              <a:rPr lang="en-US" altLang="zh-CN">
                <a:solidFill>
                  <a:srgbClr val="000000"/>
                </a:solidFill>
                <a:latin typeface="Tw Cen MT" charset="-18"/>
              </a:rPr>
              <a:t> P5 of 15KB is loaded</a:t>
            </a:r>
          </a:p>
        </p:txBody>
      </p:sp>
      <p:sp>
        <p:nvSpPr>
          <p:cNvPr id="8" name="Slide Number Placeholder 7"/>
          <p:cNvSpPr>
            <a:spLocks noGrp="1"/>
          </p:cNvSpPr>
          <p:nvPr>
            <p:ph type="sldNum" sz="quarter" idx="12"/>
          </p:nvPr>
        </p:nvSpPr>
        <p:spPr/>
        <p:txBody>
          <a:bodyPr/>
          <a:lstStyle/>
          <a:p>
            <a:pPr>
              <a:lnSpc>
                <a:spcPct val="80000"/>
              </a:lnSpc>
            </a:pPr>
            <a:fld id="{27D1A20A-CFB6-46F3-AA61-0768F11698E5}" type="slidenum">
              <a:rPr lang="en-US" altLang="zh-CN" sz="1200"/>
              <a:pPr>
                <a:lnSpc>
                  <a:spcPct val="80000"/>
                </a:lnSpc>
              </a:pPr>
              <a:t>59</a:t>
            </a:fld>
            <a:endParaRPr lang="en-US" altLang="zh-CN" sz="1200"/>
          </a:p>
        </p:txBody>
      </p:sp>
      <p:sp>
        <p:nvSpPr>
          <p:cNvPr id="6" name="Rectangle 5"/>
          <p:cNvSpPr/>
          <p:nvPr/>
        </p:nvSpPr>
        <p:spPr>
          <a:xfrm>
            <a:off x="2214546" y="6509587"/>
            <a:ext cx="5572148" cy="276999"/>
          </a:xfrm>
          <a:prstGeom prst="rect">
            <a:avLst/>
          </a:prstGeom>
        </p:spPr>
        <p:txBody>
          <a:bodyPr wrap="square">
            <a:spAutoFit/>
          </a:bodyPr>
          <a:lstStyle/>
          <a:p>
            <a:r>
              <a:rPr lang="en-US" altLang="zh-CN" sz="1200" dirty="0" smtClean="0">
                <a:solidFill>
                  <a:schemeClr val="bg1">
                    <a:lumMod val="85000"/>
                  </a:schemeClr>
                </a:solidFill>
              </a:rPr>
              <a:t>PPTs.2012\PPTs from others\www.eee.metu.edu.tr_~halici_courses_442\ch3part1.ppt</a:t>
            </a:r>
            <a:endParaRPr lang="zh-CN" altLang="en-US" sz="1200" dirty="0">
              <a:solidFill>
                <a:schemeClr val="bg1">
                  <a:lumMod val="85000"/>
                </a:schemeClr>
              </a:solidFill>
            </a:endParaRPr>
          </a:p>
        </p:txBody>
      </p:sp>
    </p:spTree>
    <p:extLst>
      <p:ext uri="{BB962C8B-B14F-4D97-AF65-F5344CB8AC3E}">
        <p14:creationId xmlns:p14="http://schemas.microsoft.com/office/powerpoint/2010/main" val="20858115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572164"/>
          </a:xfrm>
        </p:spPr>
        <p:txBody>
          <a:bodyPr anchor="ctr">
            <a:normAutofit/>
          </a:bodyPr>
          <a:lstStyle/>
          <a:p>
            <a:r>
              <a:rPr lang="en-US" altLang="zh-CN" dirty="0" smtClean="0">
                <a:solidFill>
                  <a:schemeClr val="accent6">
                    <a:lumMod val="75000"/>
                  </a:schemeClr>
                </a:solidFill>
              </a:rPr>
              <a:t>Basic concepts</a:t>
            </a:r>
          </a:p>
          <a:p>
            <a:pPr lvl="1"/>
            <a:r>
              <a:rPr lang="en-US" altLang="zh-CN" dirty="0" smtClean="0">
                <a:solidFill>
                  <a:schemeClr val="accent6">
                    <a:lumMod val="75000"/>
                  </a:schemeClr>
                </a:solidFill>
              </a:rPr>
              <a:t>From Logic address to physical address</a:t>
            </a:r>
          </a:p>
          <a:p>
            <a:pPr lvl="1"/>
            <a:r>
              <a:rPr lang="en-US" altLang="zh-CN" dirty="0" smtClean="0">
                <a:solidFill>
                  <a:schemeClr val="accent6">
                    <a:lumMod val="75000"/>
                  </a:schemeClr>
                </a:solidFill>
              </a:rPr>
              <a:t>MMU for relocation – address translation</a:t>
            </a:r>
          </a:p>
          <a:p>
            <a:r>
              <a:rPr lang="en-US" altLang="zh-CN" dirty="0" smtClean="0"/>
              <a:t>Basic techniques of real memory management</a:t>
            </a:r>
          </a:p>
          <a:p>
            <a:pPr lvl="1"/>
            <a:r>
              <a:rPr lang="en-US" altLang="zh-CN" dirty="0" smtClean="0"/>
              <a:t>Overlay</a:t>
            </a:r>
          </a:p>
          <a:p>
            <a:pPr lvl="1"/>
            <a:r>
              <a:rPr lang="en-US" altLang="zh-CN" dirty="0" smtClean="0"/>
              <a:t>Dynamic linking</a:t>
            </a:r>
          </a:p>
          <a:p>
            <a:pPr lvl="1"/>
            <a:r>
              <a:rPr lang="en-US" altLang="zh-CN" dirty="0" smtClean="0">
                <a:ea typeface="宋体" charset="-122"/>
              </a:rPr>
              <a:t>Partitioning (Static &amp; Dynamic)</a:t>
            </a:r>
            <a:endParaRPr lang="en-US" altLang="zh-CN" dirty="0" smtClean="0"/>
          </a:p>
          <a:p>
            <a:r>
              <a:rPr lang="en-US" altLang="zh-CN" dirty="0" smtClean="0">
                <a:ea typeface="宋体" charset="-122"/>
              </a:rPr>
              <a:t>For OS space </a:t>
            </a:r>
          </a:p>
          <a:p>
            <a:pPr lvl="1"/>
            <a:r>
              <a:rPr lang="en-US" altLang="zh-CN" dirty="0" smtClean="0">
                <a:ea typeface="宋体" charset="-122"/>
              </a:rPr>
              <a:t>Knuth’s Buddy System</a:t>
            </a:r>
            <a:endParaRPr lang="zh-CN" altLang="en-US"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endParaRPr lang="zh-CN" altLang="en-US"/>
          </a:p>
        </p:txBody>
      </p:sp>
      <p:sp>
        <p:nvSpPr>
          <p:cNvPr id="3" name="内容占位符 2"/>
          <p:cNvSpPr>
            <a:spLocks noGrp="1"/>
          </p:cNvSpPr>
          <p:nvPr>
            <p:ph idx="1"/>
          </p:nvPr>
        </p:nvSpPr>
        <p:spPr/>
        <p:txBody>
          <a:bodyPr>
            <a:normAutofit lnSpcReduction="10000"/>
          </a:bodyPr>
          <a:lstStyle/>
          <a:p>
            <a:r>
              <a:rPr lang="en-US" altLang="zh-CN" dirty="0">
                <a:ea typeface="宋体" charset="-122"/>
              </a:rPr>
              <a:t>Only possible if relocation is dynamic</a:t>
            </a:r>
          </a:p>
          <a:p>
            <a:pPr lvl="1"/>
            <a:r>
              <a:rPr lang="en-US" altLang="zh-CN" dirty="0">
                <a:ea typeface="宋体" charset="-122"/>
              </a:rPr>
              <a:t>Relocation requires moving program and data, changing the base register</a:t>
            </a:r>
          </a:p>
          <a:p>
            <a:endParaRPr lang="en-US" altLang="zh-CN" dirty="0" smtClean="0">
              <a:ea typeface="宋体" charset="-122"/>
            </a:endParaRPr>
          </a:p>
          <a:p>
            <a:r>
              <a:rPr lang="en-US" altLang="zh-CN" dirty="0" smtClean="0">
                <a:ea typeface="宋体" charset="-122"/>
              </a:rPr>
              <a:t>Compaction </a:t>
            </a:r>
            <a:r>
              <a:rPr lang="en-US" altLang="zh-CN" dirty="0">
                <a:ea typeface="宋体" charset="-122"/>
              </a:rPr>
              <a:t>algorithm is expensive, but so is not making efficient use of memory, especially with a lot of concurrent </a:t>
            </a:r>
            <a:r>
              <a:rPr lang="en-US" altLang="zh-CN" dirty="0" smtClean="0">
                <a:ea typeface="宋体" charset="-122"/>
              </a:rPr>
              <a:t>processes</a:t>
            </a:r>
          </a:p>
          <a:p>
            <a:pPr lvl="1">
              <a:lnSpc>
                <a:spcPct val="90000"/>
              </a:lnSpc>
            </a:pPr>
            <a:r>
              <a:rPr lang="en-US" altLang="zh-CN" sz="3200" dirty="0">
                <a:ea typeface="宋体" charset="-122"/>
              </a:rPr>
              <a:t>I/O problem:</a:t>
            </a:r>
          </a:p>
          <a:p>
            <a:pPr lvl="2">
              <a:lnSpc>
                <a:spcPct val="90000"/>
              </a:lnSpc>
            </a:pPr>
            <a:r>
              <a:rPr lang="en-US" altLang="zh-CN" sz="2800" dirty="0">
                <a:ea typeface="宋体" charset="-122"/>
              </a:rPr>
              <a:t>Lock job in memory while it is involved in I/O.</a:t>
            </a:r>
          </a:p>
          <a:p>
            <a:pPr lvl="2">
              <a:lnSpc>
                <a:spcPct val="90000"/>
              </a:lnSpc>
            </a:pPr>
            <a:r>
              <a:rPr lang="en-US" altLang="zh-CN" sz="2800" dirty="0">
                <a:ea typeface="宋体" charset="-122"/>
              </a:rPr>
              <a:t>Do I/O only into OS buffers.</a:t>
            </a:r>
          </a:p>
          <a:p>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18889681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dirty="0" smtClean="0"/>
              <a:t>Concluded rules  </a:t>
            </a:r>
            <a:endParaRPr lang="zh-CN" altLang="en-US" dirty="0"/>
          </a:p>
        </p:txBody>
      </p:sp>
      <p:sp>
        <p:nvSpPr>
          <p:cNvPr id="3" name="内容占位符 2"/>
          <p:cNvSpPr>
            <a:spLocks noGrp="1"/>
          </p:cNvSpPr>
          <p:nvPr>
            <p:ph idx="1"/>
          </p:nvPr>
        </p:nvSpPr>
        <p:spPr/>
        <p:txBody>
          <a:bodyPr>
            <a:normAutofit/>
          </a:bodyPr>
          <a:lstStyle/>
          <a:p>
            <a:r>
              <a:rPr lang="en-US" altLang="zh-CN" dirty="0" smtClean="0"/>
              <a:t>MM and program could be cut into segment </a:t>
            </a:r>
          </a:p>
          <a:p>
            <a:pPr lvl="1"/>
            <a:r>
              <a:rPr lang="en-US" altLang="zh-CN" dirty="0" smtClean="0"/>
              <a:t>why not using same size?</a:t>
            </a:r>
          </a:p>
          <a:p>
            <a:pPr lvl="1"/>
            <a:r>
              <a:rPr lang="en-US" altLang="zh-CN" dirty="0" smtClean="0"/>
              <a:t>Later </a:t>
            </a:r>
            <a:r>
              <a:rPr lang="en-US" altLang="zh-CN" b="1" dirty="0" smtClean="0">
                <a:solidFill>
                  <a:srgbClr val="FF0000"/>
                </a:solidFill>
              </a:rPr>
              <a:t>paging</a:t>
            </a:r>
            <a:r>
              <a:rPr lang="en-US" altLang="zh-CN" dirty="0" smtClean="0">
                <a:solidFill>
                  <a:srgbClr val="FF0000"/>
                </a:solidFill>
              </a:rPr>
              <a:t> </a:t>
            </a:r>
            <a:r>
              <a:rPr lang="en-US" altLang="zh-CN" dirty="0" smtClean="0"/>
              <a:t>scheme inherits this with same sized cutting</a:t>
            </a:r>
          </a:p>
          <a:p>
            <a:pPr lvl="1"/>
            <a:endParaRPr lang="en-US" altLang="zh-CN" dirty="0" smtClean="0"/>
          </a:p>
          <a:p>
            <a:r>
              <a:rPr lang="en-US" altLang="zh-CN" dirty="0" smtClean="0"/>
              <a:t>The segment could be swapped into or out of MM when needed</a:t>
            </a:r>
          </a:p>
          <a:p>
            <a:pPr lvl="1"/>
            <a:r>
              <a:rPr lang="en-US" altLang="zh-CN" b="1" dirty="0" smtClean="0">
                <a:solidFill>
                  <a:srgbClr val="FF0000"/>
                </a:solidFill>
              </a:rPr>
              <a:t>Swapping</a:t>
            </a:r>
            <a:r>
              <a:rPr lang="en-US" altLang="zh-CN" dirty="0" smtClean="0">
                <a:solidFill>
                  <a:srgbClr val="FF0000"/>
                </a:solidFill>
              </a:rPr>
              <a:t> </a:t>
            </a:r>
            <a:r>
              <a:rPr lang="en-US" altLang="zh-CN" dirty="0" smtClean="0"/>
              <a:t>is the basis of later VM</a:t>
            </a:r>
          </a:p>
          <a:p>
            <a:pPr lvl="1"/>
            <a:r>
              <a:rPr lang="en-US" altLang="zh-CN" dirty="0" smtClean="0"/>
              <a:t>Making the MM management to execute your program transparently </a:t>
            </a:r>
            <a:endParaRPr lang="en-US" altLang="zh-CN" dirty="0"/>
          </a:p>
          <a:p>
            <a:endParaRPr lang="zh-CN" altLang="en-US" dirty="0"/>
          </a:p>
        </p:txBody>
      </p:sp>
      <p:sp>
        <p:nvSpPr>
          <p:cNvPr id="4" name="页脚占位符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1962961806"/>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690178" name="Rectangle 2"/>
          <p:cNvSpPr>
            <a:spLocks noGrp="1" noChangeArrowheads="1"/>
          </p:cNvSpPr>
          <p:nvPr>
            <p:ph type="title"/>
          </p:nvPr>
        </p:nvSpPr>
        <p:spPr>
          <a:xfrm>
            <a:off x="0" y="285728"/>
            <a:ext cx="8382000" cy="684214"/>
          </a:xfrm>
          <a:solidFill>
            <a:schemeClr val="tx2">
              <a:lumMod val="60000"/>
              <a:lumOff val="40000"/>
            </a:schemeClr>
          </a:solidFill>
        </p:spPr>
        <p:txBody>
          <a:bodyPr>
            <a:noAutofit/>
          </a:bodyPr>
          <a:lstStyle/>
          <a:p>
            <a:r>
              <a:rPr lang="en-US" altLang="zh-CN" dirty="0">
                <a:ea typeface="宋体" charset="-122"/>
              </a:rPr>
              <a:t>Replacement </a:t>
            </a:r>
            <a:r>
              <a:rPr lang="en-US" altLang="zh-CN" dirty="0" smtClean="0">
                <a:ea typeface="宋体" charset="-122"/>
              </a:rPr>
              <a:t>Algorithm [</a:t>
            </a:r>
            <a:r>
              <a:rPr lang="zh-CN" altLang="en-US" sz="3600" dirty="0" smtClean="0">
                <a:ea typeface="宋体" charset="-122"/>
              </a:rPr>
              <a:t>替换算法</a:t>
            </a:r>
            <a:r>
              <a:rPr lang="en-US" altLang="zh-CN" dirty="0" smtClean="0">
                <a:ea typeface="宋体" charset="-122"/>
              </a:rPr>
              <a:t>]</a:t>
            </a:r>
            <a:endParaRPr lang="en-US" altLang="zh-CN" dirty="0">
              <a:ea typeface="宋体" charset="-122"/>
            </a:endParaRPr>
          </a:p>
        </p:txBody>
      </p:sp>
      <p:sp>
        <p:nvSpPr>
          <p:cNvPr id="690179" name="Rectangle 3"/>
          <p:cNvSpPr>
            <a:spLocks noGrp="1" noChangeArrowheads="1"/>
          </p:cNvSpPr>
          <p:nvPr>
            <p:ph type="body" idx="1"/>
          </p:nvPr>
        </p:nvSpPr>
        <p:spPr>
          <a:xfrm>
            <a:off x="0" y="1160465"/>
            <a:ext cx="9144000" cy="4340237"/>
          </a:xfrm>
        </p:spPr>
        <p:txBody>
          <a:bodyPr>
            <a:normAutofit/>
          </a:bodyPr>
          <a:lstStyle/>
          <a:p>
            <a:r>
              <a:rPr lang="en-US" altLang="zh-CN" sz="3600" dirty="0">
                <a:ea typeface="宋体" charset="-122"/>
              </a:rPr>
              <a:t>When all processes in main memory are blocked, </a:t>
            </a:r>
            <a:r>
              <a:rPr lang="en-US" altLang="zh-CN" sz="3600" dirty="0">
                <a:solidFill>
                  <a:srgbClr val="FF0000"/>
                </a:solidFill>
                <a:ea typeface="宋体" charset="-122"/>
              </a:rPr>
              <a:t>the OS must choose which process to replace</a:t>
            </a:r>
            <a:r>
              <a:rPr lang="en-US" altLang="zh-CN" sz="3600" dirty="0">
                <a:ea typeface="宋体" charset="-122"/>
              </a:rPr>
              <a:t>:</a:t>
            </a:r>
          </a:p>
          <a:p>
            <a:pPr lvl="1"/>
            <a:r>
              <a:rPr lang="en-US" altLang="zh-CN" sz="3200" dirty="0">
                <a:ea typeface="宋体" charset="-122"/>
              </a:rPr>
              <a:t>A process must be swapped out (to a Blocked-Suspend state) and be replaced by </a:t>
            </a:r>
            <a:r>
              <a:rPr lang="en-US" altLang="zh-CN" sz="3200" dirty="0" smtClean="0">
                <a:ea typeface="宋体" charset="-122"/>
              </a:rPr>
              <a:t>a </a:t>
            </a:r>
            <a:r>
              <a:rPr lang="en-US" altLang="zh-CN" sz="3200" dirty="0">
                <a:ea typeface="宋体" charset="-122"/>
              </a:rPr>
              <a:t>process from the Ready-Suspend queue </a:t>
            </a:r>
            <a:r>
              <a:rPr lang="en-US" altLang="zh-CN" sz="3200" dirty="0" smtClean="0">
                <a:ea typeface="宋体" charset="-122"/>
              </a:rPr>
              <a:t>or a </a:t>
            </a:r>
            <a:r>
              <a:rPr lang="en-US" altLang="zh-CN" sz="3200" dirty="0">
                <a:ea typeface="宋体" charset="-122"/>
              </a:rPr>
              <a:t>new process</a:t>
            </a:r>
            <a:r>
              <a:rPr lang="en-US" altLang="zh-CN" sz="3200" dirty="0" smtClean="0">
                <a:ea typeface="宋体" charset="-122"/>
              </a:rPr>
              <a:t>.</a:t>
            </a:r>
          </a:p>
          <a:p>
            <a:pPr lvl="1"/>
            <a:r>
              <a:rPr lang="en-US" altLang="zh-CN" sz="3200" dirty="0" smtClean="0">
                <a:ea typeface="宋体" charset="-122"/>
              </a:rPr>
              <a:t>Will be discussed in later </a:t>
            </a:r>
            <a:r>
              <a:rPr lang="en-US" altLang="zh-CN" sz="3200" b="1" dirty="0" smtClean="0">
                <a:ea typeface="宋体" charset="-122"/>
              </a:rPr>
              <a:t>virtual memory</a:t>
            </a:r>
            <a:endParaRPr lang="en-US" altLang="zh-CN" sz="3200" b="1" dirty="0">
              <a:ea typeface="宋体" charset="-122"/>
            </a:endParaRPr>
          </a:p>
        </p:txBody>
      </p:sp>
      <p:sp>
        <p:nvSpPr>
          <p:cNvPr id="5" name="Rectangle 4"/>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62</a:t>
            </a:fld>
            <a:endParaRPr lang="zh-CN" altLang="en-US"/>
          </a:p>
        </p:txBody>
      </p:sp>
    </p:spTree>
    <p:custDataLst>
      <p:tags r:id="rId1"/>
    </p:custData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572164"/>
          </a:xfrm>
        </p:spPr>
        <p:txBody>
          <a:bodyPr anchor="ctr">
            <a:normAutofit/>
          </a:bodyPr>
          <a:lstStyle/>
          <a:p>
            <a:r>
              <a:rPr lang="en-US" altLang="zh-CN" dirty="0" smtClean="0"/>
              <a:t>Basic concepts</a:t>
            </a:r>
          </a:p>
          <a:p>
            <a:pPr lvl="1"/>
            <a:r>
              <a:rPr lang="en-US" altLang="zh-CN" dirty="0"/>
              <a:t>From Logic address to physical address</a:t>
            </a:r>
          </a:p>
          <a:p>
            <a:pPr lvl="1"/>
            <a:r>
              <a:rPr lang="en-US" altLang="zh-CN" dirty="0"/>
              <a:t>MMU for relocation – address translation</a:t>
            </a:r>
            <a:endParaRPr lang="en-US" altLang="zh-CN" dirty="0" smtClean="0"/>
          </a:p>
          <a:p>
            <a:r>
              <a:rPr lang="en-US" altLang="zh-CN" dirty="0" smtClean="0">
                <a:solidFill>
                  <a:schemeClr val="accent6">
                    <a:lumMod val="75000"/>
                  </a:schemeClr>
                </a:solidFill>
              </a:rPr>
              <a:t>Basic techniques of memory management</a:t>
            </a:r>
          </a:p>
          <a:p>
            <a:pPr lvl="1"/>
            <a:r>
              <a:rPr lang="en-US" altLang="zh-CN" dirty="0" smtClean="0">
                <a:solidFill>
                  <a:schemeClr val="accent6">
                    <a:lumMod val="75000"/>
                  </a:schemeClr>
                </a:solidFill>
                <a:ea typeface="宋体" charset="-122"/>
              </a:rPr>
              <a:t>Partitioning (Static &amp; Dynamic)</a:t>
            </a:r>
          </a:p>
          <a:p>
            <a:pPr lvl="1"/>
            <a:r>
              <a:rPr lang="en-US" altLang="zh-CN" dirty="0" smtClean="0">
                <a:solidFill>
                  <a:srgbClr val="00B0F0"/>
                </a:solidFill>
              </a:rPr>
              <a:t>Other auxiliary skills – Overlay and DDL</a:t>
            </a:r>
            <a:endParaRPr lang="en-US" altLang="zh-CN" dirty="0">
              <a:solidFill>
                <a:srgbClr val="00B0F0"/>
              </a:solidFill>
            </a:endParaRPr>
          </a:p>
          <a:p>
            <a:r>
              <a:rPr lang="en-US" altLang="zh-CN" dirty="0" smtClean="0">
                <a:ea typeface="宋体" charset="-122"/>
              </a:rPr>
              <a:t>For OS space </a:t>
            </a:r>
          </a:p>
          <a:p>
            <a:pPr lvl="1"/>
            <a:r>
              <a:rPr lang="en-US" altLang="zh-CN" dirty="0" smtClean="0">
                <a:ea typeface="宋体" charset="-122"/>
              </a:rPr>
              <a:t>Knuth’s Buddy System</a:t>
            </a:r>
            <a:endParaRPr lang="zh-CN" altLang="en-US" dirty="0" smtClean="0"/>
          </a:p>
        </p:txBody>
      </p:sp>
    </p:spTree>
    <p:extLst>
      <p:ext uri="{BB962C8B-B14F-4D97-AF65-F5344CB8AC3E}">
        <p14:creationId xmlns:p14="http://schemas.microsoft.com/office/powerpoint/2010/main" val="425182681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805890" name="Rectangle 2"/>
          <p:cNvSpPr>
            <a:spLocks noGrp="1" noChangeArrowheads="1"/>
          </p:cNvSpPr>
          <p:nvPr>
            <p:ph type="title"/>
          </p:nvPr>
        </p:nvSpPr>
        <p:spPr>
          <a:xfrm>
            <a:off x="0" y="357166"/>
            <a:ext cx="8382000" cy="609600"/>
          </a:xfrm>
        </p:spPr>
        <p:txBody>
          <a:bodyPr>
            <a:noAutofit/>
          </a:bodyPr>
          <a:lstStyle/>
          <a:p>
            <a:r>
              <a:rPr lang="en-US" altLang="zh-CN" sz="4000">
                <a:ea typeface="宋体" charset="-122"/>
              </a:rPr>
              <a:t>Program vs. </a:t>
            </a:r>
            <a:r>
              <a:rPr lang="en-US" altLang="zh-CN" sz="4000" dirty="0">
                <a:ea typeface="宋体" charset="-122"/>
              </a:rPr>
              <a:t>Memory sizes</a:t>
            </a:r>
          </a:p>
        </p:txBody>
      </p:sp>
      <p:sp>
        <p:nvSpPr>
          <p:cNvPr id="805891" name="Rectangle 3"/>
          <p:cNvSpPr>
            <a:spLocks noGrp="1" noChangeArrowheads="1"/>
          </p:cNvSpPr>
          <p:nvPr>
            <p:ph type="body" idx="1"/>
          </p:nvPr>
        </p:nvSpPr>
        <p:spPr>
          <a:xfrm>
            <a:off x="214282" y="1000108"/>
            <a:ext cx="8929718" cy="5126055"/>
          </a:xfrm>
        </p:spPr>
        <p:txBody>
          <a:bodyPr/>
          <a:lstStyle/>
          <a:p>
            <a:pPr marL="609600" indent="-609600">
              <a:lnSpc>
                <a:spcPct val="110000"/>
              </a:lnSpc>
            </a:pPr>
            <a:r>
              <a:rPr lang="en-US" altLang="zh-CN" dirty="0">
                <a:ea typeface="宋体" charset="-122"/>
              </a:rPr>
              <a:t>What to do when program size is larger than the amount of memory/partition (that exists or can be) allocated to it?</a:t>
            </a:r>
          </a:p>
          <a:p>
            <a:pPr marL="609600" indent="-609600">
              <a:lnSpc>
                <a:spcPct val="110000"/>
              </a:lnSpc>
            </a:pPr>
            <a:r>
              <a:rPr lang="en-US" altLang="zh-CN" dirty="0">
                <a:ea typeface="宋体" charset="-122"/>
              </a:rPr>
              <a:t>There </a:t>
            </a:r>
            <a:r>
              <a:rPr lang="en-US" altLang="zh-CN" b="1" dirty="0" smtClean="0">
                <a:ea typeface="宋体" charset="-122"/>
              </a:rPr>
              <a:t>were</a:t>
            </a:r>
            <a:r>
              <a:rPr lang="en-US" altLang="zh-CN" dirty="0" smtClean="0">
                <a:ea typeface="宋体" charset="-122"/>
              </a:rPr>
              <a:t> </a:t>
            </a:r>
            <a:r>
              <a:rPr lang="en-US" altLang="zh-CN" dirty="0">
                <a:ea typeface="宋体" charset="-122"/>
              </a:rPr>
              <a:t>two basic </a:t>
            </a:r>
            <a:r>
              <a:rPr lang="en-US" altLang="zh-CN" dirty="0" smtClean="0">
                <a:ea typeface="宋体" charset="-122"/>
              </a:rPr>
              <a:t>attempts </a:t>
            </a:r>
            <a:r>
              <a:rPr lang="en-US" altLang="zh-CN" b="1" dirty="0" smtClean="0">
                <a:solidFill>
                  <a:srgbClr val="FF0000"/>
                </a:solidFill>
                <a:ea typeface="宋体" charset="-122"/>
              </a:rPr>
              <a:t>within </a:t>
            </a:r>
            <a:r>
              <a:rPr lang="en-US" altLang="zh-CN" b="1" dirty="0">
                <a:solidFill>
                  <a:srgbClr val="FF0000"/>
                </a:solidFill>
                <a:ea typeface="宋体" charset="-122"/>
              </a:rPr>
              <a:t>real memory management</a:t>
            </a:r>
            <a:r>
              <a:rPr lang="en-US" altLang="zh-CN" dirty="0">
                <a:ea typeface="宋体" charset="-122"/>
              </a:rPr>
              <a:t>:</a:t>
            </a:r>
          </a:p>
          <a:p>
            <a:pPr marL="990600" lvl="1" indent="-533400">
              <a:lnSpc>
                <a:spcPct val="110000"/>
              </a:lnSpc>
              <a:buFontTx/>
              <a:buAutoNum type="arabicPeriod"/>
            </a:pPr>
            <a:r>
              <a:rPr lang="en-US" altLang="zh-CN" sz="3200" dirty="0" smtClean="0">
                <a:ea typeface="宋体" charset="-122"/>
              </a:rPr>
              <a:t>Overlays [</a:t>
            </a:r>
            <a:r>
              <a:rPr lang="zh-CN" altLang="en-US" sz="2400" dirty="0" smtClean="0"/>
              <a:t>覆盖</a:t>
            </a:r>
            <a:r>
              <a:rPr lang="en-US" altLang="zh-CN" sz="2400" dirty="0" smtClean="0"/>
              <a:t>, </a:t>
            </a:r>
            <a:r>
              <a:rPr lang="zh-CN" altLang="en-US" sz="2000" dirty="0" smtClean="0"/>
              <a:t>现在在嵌入式系统中找到了新的应用</a:t>
            </a:r>
            <a:r>
              <a:rPr lang="en-US" altLang="zh-CN" sz="3200" dirty="0" smtClean="0">
                <a:ea typeface="宋体" charset="-122"/>
              </a:rPr>
              <a:t>]</a:t>
            </a:r>
            <a:endParaRPr lang="en-US" altLang="zh-CN" sz="3200" dirty="0">
              <a:ea typeface="宋体" charset="-122"/>
            </a:endParaRPr>
          </a:p>
          <a:p>
            <a:pPr marL="990600" lvl="1" indent="-533400">
              <a:lnSpc>
                <a:spcPct val="110000"/>
              </a:lnSpc>
              <a:buFontTx/>
              <a:buAutoNum type="arabicPeriod"/>
            </a:pPr>
            <a:r>
              <a:rPr lang="en-US" altLang="zh-CN" sz="3200" dirty="0">
                <a:ea typeface="宋体" charset="-122"/>
              </a:rPr>
              <a:t>Dynamic Linking (Libraries – </a:t>
            </a:r>
            <a:r>
              <a:rPr lang="en-US" altLang="zh-CN" sz="3200" b="1" dirty="0">
                <a:ea typeface="宋体" charset="-122"/>
              </a:rPr>
              <a:t>DLLs</a:t>
            </a:r>
            <a:r>
              <a:rPr lang="en-US" altLang="zh-CN" sz="3200" dirty="0">
                <a:ea typeface="宋体" charset="-122"/>
              </a:rPr>
              <a:t>)</a:t>
            </a:r>
          </a:p>
        </p:txBody>
      </p:sp>
      <p:sp>
        <p:nvSpPr>
          <p:cNvPr id="5" name="Rectangle 4"/>
          <p:cNvSpPr/>
          <p:nvPr/>
        </p:nvSpPr>
        <p:spPr>
          <a:xfrm>
            <a:off x="4572000" y="5715016"/>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Frank\OS381\os7-1_rea.ppt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64</a:t>
            </a:fld>
            <a:endParaRPr lang="zh-CN" altLang="en-US"/>
          </a:p>
        </p:txBody>
      </p:sp>
    </p:spTree>
    <p:custDataLst>
      <p:tags r:id="rId1"/>
    </p:custDataLst>
    <p:extLst>
      <p:ext uri="{BB962C8B-B14F-4D97-AF65-F5344CB8AC3E}">
        <p14:creationId xmlns:p14="http://schemas.microsoft.com/office/powerpoint/2010/main" val="1290387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05891">
                                            <p:txEl>
                                              <p:pRg st="1" end="1"/>
                                            </p:txEl>
                                          </p:spTgt>
                                        </p:tgtEl>
                                        <p:attrNameLst>
                                          <p:attrName>style.visibility</p:attrName>
                                        </p:attrNameLst>
                                      </p:cBhvr>
                                      <p:to>
                                        <p:strVal val="visible"/>
                                      </p:to>
                                    </p:set>
                                    <p:anim calcmode="lin" valueType="num">
                                      <p:cBhvr additive="base">
                                        <p:cTn id="7" dur="500" fill="hold"/>
                                        <p:tgtEl>
                                          <p:spTgt spid="805891">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05891">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05891">
                                            <p:txEl>
                                              <p:pRg st="2" end="2"/>
                                            </p:txEl>
                                          </p:spTgt>
                                        </p:tgtEl>
                                        <p:attrNameLst>
                                          <p:attrName>style.visibility</p:attrName>
                                        </p:attrNameLst>
                                      </p:cBhvr>
                                      <p:to>
                                        <p:strVal val="visible"/>
                                      </p:to>
                                    </p:set>
                                    <p:anim calcmode="lin" valueType="num">
                                      <p:cBhvr additive="base">
                                        <p:cTn id="11" dur="500" fill="hold"/>
                                        <p:tgtEl>
                                          <p:spTgt spid="805891">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805891">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05891">
                                            <p:txEl>
                                              <p:pRg st="3" end="3"/>
                                            </p:txEl>
                                          </p:spTgt>
                                        </p:tgtEl>
                                        <p:attrNameLst>
                                          <p:attrName>style.visibility</p:attrName>
                                        </p:attrNameLst>
                                      </p:cBhvr>
                                      <p:to>
                                        <p:strVal val="visible"/>
                                      </p:to>
                                    </p:set>
                                    <p:anim calcmode="lin" valueType="num">
                                      <p:cBhvr additive="base">
                                        <p:cTn id="15" dur="500" fill="hold"/>
                                        <p:tgtEl>
                                          <p:spTgt spid="805891">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80589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Grp="1" noChangeAspect="1" noChangeArrowheads="1"/>
          </p:cNvPicPr>
          <p:nvPr>
            <p:ph idx="1"/>
          </p:nvPr>
        </p:nvPicPr>
        <p:blipFill>
          <a:blip r:embed="rId3" cstate="print"/>
          <a:srcRect/>
          <a:stretch>
            <a:fillRect/>
          </a:stretch>
        </p:blipFill>
        <p:spPr bwMode="auto">
          <a:xfrm>
            <a:off x="0" y="419080"/>
            <a:ext cx="5769614" cy="6000768"/>
          </a:xfrm>
          <a:prstGeom prst="rect">
            <a:avLst/>
          </a:prstGeom>
          <a:noFill/>
          <a:ln w="9525">
            <a:noFill/>
            <a:miter lim="800000"/>
            <a:headEnd/>
            <a:tailEnd/>
          </a:ln>
        </p:spPr>
      </p:pic>
      <p:sp>
        <p:nvSpPr>
          <p:cNvPr id="2" name="Title 1"/>
          <p:cNvSpPr>
            <a:spLocks noGrp="1"/>
          </p:cNvSpPr>
          <p:nvPr>
            <p:ph type="title"/>
          </p:nvPr>
        </p:nvSpPr>
        <p:spPr>
          <a:xfrm>
            <a:off x="0" y="-24"/>
            <a:ext cx="9144000" cy="654032"/>
          </a:xfrm>
        </p:spPr>
        <p:txBody>
          <a:bodyPr>
            <a:normAutofit fontScale="90000"/>
          </a:bodyPr>
          <a:lstStyle/>
          <a:p>
            <a:r>
              <a:rPr lang="en-US" altLang="zh-CN" dirty="0">
                <a:ea typeface="宋体" charset="-122"/>
              </a:rPr>
              <a:t>1. </a:t>
            </a:r>
            <a:r>
              <a:rPr lang="en-US" altLang="zh-CN" dirty="0" smtClean="0"/>
              <a:t>Overlay – </a:t>
            </a:r>
            <a:r>
              <a:rPr lang="en-US" altLang="zh-CN" sz="3600" dirty="0" smtClean="0"/>
              <a:t>once known </a:t>
            </a:r>
            <a:r>
              <a:rPr lang="en-US" altLang="zh-CN" sz="2700" dirty="0" smtClean="0"/>
              <a:t>as “Virtual Memory For 640K DOS”</a:t>
            </a:r>
            <a:endParaRPr lang="zh-CN" altLang="en-US" dirty="0"/>
          </a:p>
        </p:txBody>
      </p:sp>
      <p:sp>
        <p:nvSpPr>
          <p:cNvPr id="4" name="Footer Placeholder 3"/>
          <p:cNvSpPr>
            <a:spLocks noGrp="1"/>
          </p:cNvSpPr>
          <p:nvPr>
            <p:ph type="ftr" sz="quarter" idx="11"/>
          </p:nvPr>
        </p:nvSpPr>
        <p:spPr/>
        <p:txBody>
          <a:bodyPr/>
          <a:lstStyle/>
          <a:p>
            <a:r>
              <a:rPr lang="en-US" altLang="zh-CN" smtClean="0"/>
              <a:t>Part IX Memory management</a:t>
            </a:r>
            <a:endParaRPr lang="zh-CN" altLang="en-US"/>
          </a:p>
        </p:txBody>
      </p:sp>
      <p:sp>
        <p:nvSpPr>
          <p:cNvPr id="6" name="Rectangle 5"/>
          <p:cNvSpPr/>
          <p:nvPr/>
        </p:nvSpPr>
        <p:spPr>
          <a:xfrm>
            <a:off x="5072066" y="571480"/>
            <a:ext cx="3304815" cy="307777"/>
          </a:xfrm>
          <a:prstGeom prst="rect">
            <a:avLst/>
          </a:prstGeom>
        </p:spPr>
        <p:txBody>
          <a:bodyPr wrap="none">
            <a:spAutoFit/>
          </a:bodyPr>
          <a:lstStyle/>
          <a:p>
            <a:r>
              <a:rPr lang="en-US" altLang="zh-CN" sz="1400" dirty="0" smtClean="0">
                <a:solidFill>
                  <a:schemeClr val="bg1">
                    <a:lumMod val="85000"/>
                  </a:schemeClr>
                </a:solidFill>
              </a:rPr>
              <a:t>http://www.digitalmars.com/ctg/vcm.html</a:t>
            </a:r>
            <a:endParaRPr lang="zh-CN" altLang="en-US" sz="1400" dirty="0">
              <a:solidFill>
                <a:schemeClr val="bg1">
                  <a:lumMod val="85000"/>
                </a:schemeClr>
              </a:solidFill>
            </a:endParaRPr>
          </a:p>
        </p:txBody>
      </p:sp>
      <p:sp>
        <p:nvSpPr>
          <p:cNvPr id="7" name="Rectangle 6"/>
          <p:cNvSpPr/>
          <p:nvPr/>
        </p:nvSpPr>
        <p:spPr>
          <a:xfrm>
            <a:off x="2214546" y="881046"/>
            <a:ext cx="6929454" cy="1754326"/>
          </a:xfrm>
          <a:prstGeom prst="rect">
            <a:avLst/>
          </a:prstGeom>
        </p:spPr>
        <p:txBody>
          <a:bodyPr wrap="square">
            <a:spAutoFit/>
          </a:bodyPr>
          <a:lstStyle/>
          <a:p>
            <a:r>
              <a:rPr lang="en-US" altLang="zh-CN" sz="2400" dirty="0" smtClean="0"/>
              <a:t>Overlay schemes work by dividing up a program's code into a </a:t>
            </a:r>
            <a:r>
              <a:rPr lang="en-US" altLang="zh-CN" sz="2400" b="1" dirty="0" smtClean="0"/>
              <a:t>root segment </a:t>
            </a:r>
            <a:r>
              <a:rPr lang="en-US" altLang="zh-CN" sz="2400" dirty="0" smtClean="0"/>
              <a:t>and </a:t>
            </a:r>
            <a:r>
              <a:rPr lang="en-US" altLang="zh-CN" sz="2400" b="1" dirty="0" smtClean="0">
                <a:solidFill>
                  <a:schemeClr val="accent6">
                    <a:lumMod val="75000"/>
                  </a:schemeClr>
                </a:solidFill>
              </a:rPr>
              <a:t>various overlay segments</a:t>
            </a:r>
            <a:r>
              <a:rPr lang="en-US" altLang="zh-CN" sz="2400" dirty="0" smtClean="0"/>
              <a:t>. </a:t>
            </a:r>
          </a:p>
          <a:p>
            <a:pPr>
              <a:buFont typeface="Arial" pitchFamily="34" charset="0"/>
              <a:buChar char="•"/>
            </a:pPr>
            <a:r>
              <a:rPr lang="en-US" altLang="zh-CN" dirty="0" smtClean="0"/>
              <a:t>  The root segment is always resident in memory. </a:t>
            </a:r>
            <a:r>
              <a:rPr lang="en-US" altLang="zh-CN" b="1" dirty="0" smtClean="0"/>
              <a:t>The overlay segments are placed into a reserved section of memory, called the overlay region</a:t>
            </a:r>
            <a:r>
              <a:rPr lang="en-US" altLang="zh-CN" dirty="0" smtClean="0"/>
              <a:t>. </a:t>
            </a:r>
            <a:endParaRPr lang="zh-CN" altLang="en-US" dirty="0"/>
          </a:p>
        </p:txBody>
      </p:sp>
      <p:sp>
        <p:nvSpPr>
          <p:cNvPr id="8" name="Rectangle 7"/>
          <p:cNvSpPr/>
          <p:nvPr/>
        </p:nvSpPr>
        <p:spPr>
          <a:xfrm>
            <a:off x="2143108" y="4857760"/>
            <a:ext cx="7000892" cy="1938992"/>
          </a:xfrm>
          <a:prstGeom prst="rect">
            <a:avLst/>
          </a:prstGeom>
        </p:spPr>
        <p:txBody>
          <a:bodyPr wrap="square">
            <a:spAutoFit/>
          </a:bodyPr>
          <a:lstStyle/>
          <a:p>
            <a:r>
              <a:rPr lang="en-US" altLang="zh-CN" sz="2400" dirty="0" smtClean="0"/>
              <a:t>An overlay is loaded only when the program calls a function in that overlay. </a:t>
            </a:r>
          </a:p>
          <a:p>
            <a:r>
              <a:rPr lang="en-US" altLang="zh-CN" sz="2400" dirty="0" smtClean="0"/>
              <a:t> - When an overlay is loaded, it replaces any existing overlay in the overlay region. The size of the overlay region is the size of the largest overlay segment.</a:t>
            </a:r>
            <a:endParaRPr lang="zh-CN" altLang="en-US" sz="2400" dirty="0"/>
          </a:p>
        </p:txBody>
      </p:sp>
      <p:sp>
        <p:nvSpPr>
          <p:cNvPr id="9" name="Slide Number Placeholder 8"/>
          <p:cNvSpPr>
            <a:spLocks noGrp="1"/>
          </p:cNvSpPr>
          <p:nvPr>
            <p:ph type="sldNum" sz="quarter" idx="12"/>
          </p:nvPr>
        </p:nvSpPr>
        <p:spPr/>
        <p:txBody>
          <a:bodyPr/>
          <a:lstStyle/>
          <a:p>
            <a:fld id="{10744B62-10FC-4232-9218-76AF922FA420}" type="slidenum">
              <a:rPr lang="zh-CN" altLang="en-US" smtClean="0"/>
              <a:pPr/>
              <a:t>65</a:t>
            </a:fld>
            <a:endParaRPr lang="zh-CN" altLang="en-US"/>
          </a:p>
        </p:txBody>
      </p:sp>
    </p:spTree>
    <p:extLst>
      <p:ext uri="{BB962C8B-B14F-4D97-AF65-F5344CB8AC3E}">
        <p14:creationId xmlns:p14="http://schemas.microsoft.com/office/powerpoint/2010/main" val="3174474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1+#ppt_w/2"/>
                                          </p:val>
                                        </p:tav>
                                        <p:tav tm="100000">
                                          <p:val>
                                            <p:strVal val="#ppt_x"/>
                                          </p:val>
                                        </p:tav>
                                      </p:tavLst>
                                    </p:anim>
                                    <p:anim calcmode="lin" valueType="num">
                                      <p:cBhvr additive="base">
                                        <p:cTn id="8" dur="500" fill="hold"/>
                                        <p:tgtEl>
                                          <p:spTgt spid="7"/>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1+#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809986" name="Rectangle 2"/>
          <p:cNvSpPr>
            <a:spLocks noGrp="1" noChangeArrowheads="1"/>
          </p:cNvSpPr>
          <p:nvPr>
            <p:ph type="title"/>
          </p:nvPr>
        </p:nvSpPr>
        <p:spPr>
          <a:xfrm>
            <a:off x="0" y="285728"/>
            <a:ext cx="8382000" cy="609600"/>
          </a:xfrm>
        </p:spPr>
        <p:txBody>
          <a:bodyPr>
            <a:noAutofit/>
          </a:bodyPr>
          <a:lstStyle/>
          <a:p>
            <a:r>
              <a:rPr lang="en-US" altLang="zh-CN" sz="4000" dirty="0">
                <a:ea typeface="宋体" charset="-122"/>
              </a:rPr>
              <a:t>2. Dynamic Linking</a:t>
            </a:r>
          </a:p>
        </p:txBody>
      </p:sp>
      <p:sp>
        <p:nvSpPr>
          <p:cNvPr id="809987" name="Rectangle 3"/>
          <p:cNvSpPr>
            <a:spLocks noGrp="1" noChangeArrowheads="1"/>
          </p:cNvSpPr>
          <p:nvPr>
            <p:ph type="body" idx="1"/>
          </p:nvPr>
        </p:nvSpPr>
        <p:spPr>
          <a:xfrm>
            <a:off x="457200" y="1000108"/>
            <a:ext cx="8686800" cy="5309212"/>
          </a:xfrm>
        </p:spPr>
        <p:txBody>
          <a:bodyPr>
            <a:normAutofit lnSpcReduction="10000"/>
          </a:bodyPr>
          <a:lstStyle/>
          <a:p>
            <a:pPr>
              <a:lnSpc>
                <a:spcPct val="90000"/>
              </a:lnSpc>
            </a:pPr>
            <a:r>
              <a:rPr lang="en-US" altLang="zh-CN" dirty="0">
                <a:solidFill>
                  <a:srgbClr val="C00000"/>
                </a:solidFill>
                <a:ea typeface="宋体" charset="-122"/>
              </a:rPr>
              <a:t>Linking postponed until execution time</a:t>
            </a:r>
            <a:r>
              <a:rPr lang="en-US" altLang="zh-CN" dirty="0">
                <a:ea typeface="宋体" charset="-122"/>
              </a:rPr>
              <a:t>.</a:t>
            </a:r>
          </a:p>
          <a:p>
            <a:pPr>
              <a:lnSpc>
                <a:spcPct val="90000"/>
              </a:lnSpc>
            </a:pPr>
            <a:r>
              <a:rPr lang="en-US" altLang="zh-CN" dirty="0">
                <a:ea typeface="宋体" charset="-122"/>
              </a:rPr>
              <a:t>Small piece of code, stub, used to locate the appropriate memory-resident library routine.</a:t>
            </a:r>
          </a:p>
          <a:p>
            <a:pPr>
              <a:lnSpc>
                <a:spcPct val="90000"/>
              </a:lnSpc>
            </a:pPr>
            <a:r>
              <a:rPr lang="en-US" altLang="zh-CN" dirty="0">
                <a:ea typeface="宋体" charset="-122"/>
              </a:rPr>
              <a:t>Stub replaces itself with the address of the routine, and executes the routine.</a:t>
            </a:r>
          </a:p>
          <a:p>
            <a:pPr>
              <a:lnSpc>
                <a:spcPct val="90000"/>
              </a:lnSpc>
            </a:pPr>
            <a:r>
              <a:rPr lang="en-US" altLang="zh-CN" dirty="0">
                <a:ea typeface="宋体" charset="-122"/>
              </a:rPr>
              <a:t>OS needed to check if routine is in processes’ memory address.</a:t>
            </a:r>
          </a:p>
          <a:p>
            <a:pPr>
              <a:lnSpc>
                <a:spcPct val="90000"/>
              </a:lnSpc>
            </a:pPr>
            <a:endParaRPr lang="en-US" altLang="zh-CN" dirty="0" smtClean="0">
              <a:ea typeface="宋体" charset="-122"/>
            </a:endParaRPr>
          </a:p>
          <a:p>
            <a:pPr>
              <a:lnSpc>
                <a:spcPct val="90000"/>
              </a:lnSpc>
            </a:pPr>
            <a:r>
              <a:rPr lang="en-US" altLang="zh-CN" dirty="0" smtClean="0">
                <a:ea typeface="宋体" charset="-122"/>
              </a:rPr>
              <a:t>Dynamic </a:t>
            </a:r>
            <a:r>
              <a:rPr lang="en-US" altLang="zh-CN" dirty="0">
                <a:ea typeface="宋体" charset="-122"/>
              </a:rPr>
              <a:t>linking is particularly useful for shared/common libraries – here full OS support is needed.</a:t>
            </a:r>
          </a:p>
        </p:txBody>
      </p:sp>
      <p:sp>
        <p:nvSpPr>
          <p:cNvPr id="5" name="Rectangle 4"/>
          <p:cNvSpPr/>
          <p:nvPr/>
        </p:nvSpPr>
        <p:spPr>
          <a:xfrm>
            <a:off x="4572000" y="5715016"/>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Frank\OS381\os7-1_rea.ppt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66</a:t>
            </a:fld>
            <a:endParaRPr lang="zh-CN" altLang="en-US"/>
          </a:p>
        </p:txBody>
      </p:sp>
    </p:spTree>
    <p:custDataLst>
      <p:tags r:id="rId1"/>
    </p:custDataLst>
    <p:extLst>
      <p:ext uri="{BB962C8B-B14F-4D97-AF65-F5344CB8AC3E}">
        <p14:creationId xmlns:p14="http://schemas.microsoft.com/office/powerpoint/2010/main" val="34592652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803842" name="Rectangle 2"/>
          <p:cNvSpPr>
            <a:spLocks noGrp="1" noChangeArrowheads="1"/>
          </p:cNvSpPr>
          <p:nvPr>
            <p:ph type="title"/>
          </p:nvPr>
        </p:nvSpPr>
        <p:spPr>
          <a:xfrm>
            <a:off x="0" y="428604"/>
            <a:ext cx="8382000" cy="609600"/>
          </a:xfrm>
        </p:spPr>
        <p:txBody>
          <a:bodyPr>
            <a:noAutofit/>
          </a:bodyPr>
          <a:lstStyle/>
          <a:p>
            <a:r>
              <a:rPr lang="en-US" altLang="zh-CN" sz="4000">
                <a:ea typeface="宋体" charset="-122"/>
              </a:rPr>
              <a:t>Advantages of Dynamic Linking</a:t>
            </a:r>
          </a:p>
        </p:txBody>
      </p:sp>
      <p:sp>
        <p:nvSpPr>
          <p:cNvPr id="803843" name="Rectangle 3"/>
          <p:cNvSpPr>
            <a:spLocks noGrp="1" noChangeArrowheads="1"/>
          </p:cNvSpPr>
          <p:nvPr>
            <p:ph type="body" idx="1"/>
          </p:nvPr>
        </p:nvSpPr>
        <p:spPr>
          <a:xfrm>
            <a:off x="357159" y="1142984"/>
            <a:ext cx="8786842" cy="4572032"/>
          </a:xfrm>
        </p:spPr>
        <p:txBody>
          <a:bodyPr/>
          <a:lstStyle/>
          <a:p>
            <a:pPr marL="228600" indent="-228600">
              <a:lnSpc>
                <a:spcPct val="90000"/>
              </a:lnSpc>
            </a:pPr>
            <a:r>
              <a:rPr lang="en-US" altLang="zh-CN" sz="2800" dirty="0">
                <a:ea typeface="宋体" charset="-122"/>
              </a:rPr>
              <a:t>Executable files can use another version of the external module without the need of being modified. </a:t>
            </a:r>
          </a:p>
          <a:p>
            <a:pPr marL="228600" indent="-228600">
              <a:lnSpc>
                <a:spcPct val="90000"/>
              </a:lnSpc>
            </a:pPr>
            <a:r>
              <a:rPr lang="en-US" altLang="zh-CN" sz="2800" dirty="0">
                <a:ea typeface="宋体" charset="-122"/>
              </a:rPr>
              <a:t>Each process is linked to the same external module. </a:t>
            </a:r>
          </a:p>
          <a:p>
            <a:pPr lvl="1">
              <a:lnSpc>
                <a:spcPct val="90000"/>
              </a:lnSpc>
            </a:pPr>
            <a:r>
              <a:rPr lang="en-US" altLang="zh-CN" sz="2400" dirty="0">
                <a:ea typeface="宋体" charset="-122"/>
              </a:rPr>
              <a:t>Saves disk space.</a:t>
            </a:r>
          </a:p>
          <a:p>
            <a:pPr marL="228600" indent="-228600">
              <a:lnSpc>
                <a:spcPct val="90000"/>
              </a:lnSpc>
            </a:pPr>
            <a:r>
              <a:rPr lang="en-US" altLang="zh-CN" sz="2800" dirty="0">
                <a:ea typeface="宋体" charset="-122"/>
              </a:rPr>
              <a:t>The same external module needs to be loaded in main memory only once.</a:t>
            </a:r>
          </a:p>
          <a:p>
            <a:pPr lvl="1">
              <a:lnSpc>
                <a:spcPct val="90000"/>
              </a:lnSpc>
            </a:pPr>
            <a:r>
              <a:rPr lang="en-US" altLang="zh-CN" sz="2400" dirty="0">
                <a:ea typeface="宋体" charset="-122"/>
              </a:rPr>
              <a:t>Processes can share code and save memory. </a:t>
            </a:r>
          </a:p>
          <a:p>
            <a:pPr marL="228600" indent="-228600">
              <a:lnSpc>
                <a:spcPct val="90000"/>
              </a:lnSpc>
            </a:pPr>
            <a:r>
              <a:rPr lang="en-US" altLang="zh-CN" sz="2800" dirty="0">
                <a:ea typeface="宋体" charset="-122"/>
              </a:rPr>
              <a:t>Examples:</a:t>
            </a:r>
          </a:p>
          <a:p>
            <a:pPr lvl="1">
              <a:lnSpc>
                <a:spcPct val="90000"/>
              </a:lnSpc>
            </a:pPr>
            <a:r>
              <a:rPr lang="en-US" altLang="zh-CN" dirty="0">
                <a:ea typeface="宋体" charset="-122"/>
              </a:rPr>
              <a:t>Windows: external module</a:t>
            </a:r>
            <a:r>
              <a:rPr lang="fr-CA" dirty="0"/>
              <a:t>s</a:t>
            </a:r>
            <a:r>
              <a:rPr lang="en-US" altLang="zh-CN" dirty="0">
                <a:ea typeface="宋体" charset="-122"/>
              </a:rPr>
              <a:t> a</a:t>
            </a:r>
            <a:r>
              <a:rPr lang="fr-CA" dirty="0" err="1"/>
              <a:t>re</a:t>
            </a:r>
            <a:r>
              <a:rPr lang="en-US" altLang="zh-CN" dirty="0">
                <a:ea typeface="宋体" charset="-122"/>
              </a:rPr>
              <a:t> </a:t>
            </a:r>
            <a:r>
              <a:rPr lang="en-US" altLang="zh-CN" b="1" dirty="0">
                <a:ea typeface="宋体" charset="-122"/>
              </a:rPr>
              <a:t>.DLL </a:t>
            </a:r>
            <a:r>
              <a:rPr lang="en-US" altLang="zh-CN" dirty="0">
                <a:ea typeface="宋体" charset="-122"/>
              </a:rPr>
              <a:t>file</a:t>
            </a:r>
            <a:r>
              <a:rPr lang="fr-CA" dirty="0"/>
              <a:t>s.</a:t>
            </a:r>
            <a:endParaRPr lang="en-US" altLang="zh-CN" dirty="0">
              <a:ea typeface="宋体" charset="-122"/>
            </a:endParaRPr>
          </a:p>
          <a:p>
            <a:pPr lvl="1">
              <a:lnSpc>
                <a:spcPct val="90000"/>
              </a:lnSpc>
            </a:pPr>
            <a:r>
              <a:rPr lang="en-US" altLang="zh-CN" dirty="0">
                <a:ea typeface="宋体" charset="-122"/>
              </a:rPr>
              <a:t>Unix: external module</a:t>
            </a:r>
            <a:r>
              <a:rPr lang="fr-CA" dirty="0"/>
              <a:t>s</a:t>
            </a:r>
            <a:r>
              <a:rPr lang="en-US" altLang="zh-CN" dirty="0">
                <a:ea typeface="宋体" charset="-122"/>
              </a:rPr>
              <a:t> </a:t>
            </a:r>
            <a:r>
              <a:rPr lang="fr-CA" dirty="0"/>
              <a:t>are</a:t>
            </a:r>
            <a:r>
              <a:rPr lang="en-US" altLang="zh-CN" dirty="0">
                <a:ea typeface="宋体" charset="-122"/>
              </a:rPr>
              <a:t> .SO file</a:t>
            </a:r>
            <a:r>
              <a:rPr lang="fr-CA" dirty="0"/>
              <a:t>s</a:t>
            </a:r>
            <a:r>
              <a:rPr lang="en-US" altLang="zh-CN" dirty="0">
                <a:ea typeface="宋体" charset="-122"/>
              </a:rPr>
              <a:t> (shared library).</a:t>
            </a:r>
          </a:p>
        </p:txBody>
      </p:sp>
      <p:sp>
        <p:nvSpPr>
          <p:cNvPr id="5" name="Rectangle 4"/>
          <p:cNvSpPr/>
          <p:nvPr/>
        </p:nvSpPr>
        <p:spPr>
          <a:xfrm>
            <a:off x="4572000" y="5715016"/>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Frank\OS381\os7-1_rea.ppt</a:t>
            </a:r>
            <a:endParaRPr lang="zh-CN" altLang="en-US" sz="1400" dirty="0">
              <a:solidFill>
                <a:schemeClr val="bg1">
                  <a:lumMod val="85000"/>
                </a:schemeClr>
              </a:solidFill>
            </a:endParaRPr>
          </a:p>
        </p:txBody>
      </p:sp>
      <p:sp>
        <p:nvSpPr>
          <p:cNvPr id="6" name="Slide Number Placeholder 5"/>
          <p:cNvSpPr>
            <a:spLocks noGrp="1"/>
          </p:cNvSpPr>
          <p:nvPr>
            <p:ph type="sldNum" sz="quarter" idx="12"/>
          </p:nvPr>
        </p:nvSpPr>
        <p:spPr/>
        <p:txBody>
          <a:bodyPr/>
          <a:lstStyle/>
          <a:p>
            <a:fld id="{10744B62-10FC-4232-9218-76AF922FA420}" type="slidenum">
              <a:rPr lang="zh-CN" altLang="en-US" smtClean="0"/>
              <a:pPr/>
              <a:t>67</a:t>
            </a:fld>
            <a:endParaRPr lang="zh-CN" altLang="en-US"/>
          </a:p>
        </p:txBody>
      </p:sp>
      <p:sp>
        <p:nvSpPr>
          <p:cNvPr id="7" name="Cloud Callout 5"/>
          <p:cNvSpPr/>
          <p:nvPr/>
        </p:nvSpPr>
        <p:spPr>
          <a:xfrm>
            <a:off x="4644008" y="2132856"/>
            <a:ext cx="5328592" cy="1863658"/>
          </a:xfrm>
          <a:prstGeom prst="cloudCallout">
            <a:avLst>
              <a:gd name="adj1" fmla="val -19364"/>
              <a:gd name="adj2" fmla="val 67298"/>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smtClean="0"/>
              <a:t>Your turn to understand this programming skill</a:t>
            </a:r>
            <a:endParaRPr lang="zh-CN" altLang="en-US" sz="3200" dirty="0"/>
          </a:p>
        </p:txBody>
      </p:sp>
    </p:spTree>
    <p:custDataLst>
      <p:tags r:id="rId1"/>
    </p:custDataLst>
    <p:extLst>
      <p:ext uri="{BB962C8B-B14F-4D97-AF65-F5344CB8AC3E}">
        <p14:creationId xmlns:p14="http://schemas.microsoft.com/office/powerpoint/2010/main" val="770156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9" presetClass="entr" presetSubtype="0" accel="10000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3">
              <a:lumMod val="75000"/>
            </a:schemeClr>
          </a:solidFill>
        </p:spPr>
        <p:txBody>
          <a:bodyPr/>
          <a:lstStyle/>
          <a:p>
            <a:r>
              <a:rPr lang="en-US" altLang="zh-CN" dirty="0" smtClean="0">
                <a:solidFill>
                  <a:schemeClr val="bg1"/>
                </a:solidFill>
                <a:latin typeface="Happy" pitchFamily="34" charset="0"/>
              </a:rPr>
              <a:t>Memory</a:t>
            </a:r>
            <a:endParaRPr lang="zh-CN" altLang="en-US" dirty="0">
              <a:solidFill>
                <a:schemeClr val="bg1"/>
              </a:solidFill>
              <a:latin typeface="Happy" pitchFamily="34" charset="0"/>
            </a:endParaRPr>
          </a:p>
        </p:txBody>
      </p:sp>
      <p:sp>
        <p:nvSpPr>
          <p:cNvPr id="3" name="Footer Placeholder 2"/>
          <p:cNvSpPr>
            <a:spLocks noGrp="1"/>
          </p:cNvSpPr>
          <p:nvPr>
            <p:ph type="ftr" sz="quarter" idx="11"/>
          </p:nvPr>
        </p:nvSpPr>
        <p:spPr/>
        <p:txBody>
          <a:bodyPr/>
          <a:lstStyle/>
          <a:p>
            <a:r>
              <a:rPr lang="en-US" altLang="zh-CN" smtClean="0"/>
              <a:t>Operating system Part I Introduction</a:t>
            </a:r>
            <a:endParaRPr lang="zh-CN" altLang="en-US"/>
          </a:p>
        </p:txBody>
      </p:sp>
      <p:sp>
        <p:nvSpPr>
          <p:cNvPr id="5" name="Content Placeholder 4"/>
          <p:cNvSpPr>
            <a:spLocks noGrp="1"/>
          </p:cNvSpPr>
          <p:nvPr>
            <p:ph idx="1"/>
          </p:nvPr>
        </p:nvSpPr>
        <p:spPr>
          <a:xfrm>
            <a:off x="1285852" y="571480"/>
            <a:ext cx="7858148" cy="5572164"/>
          </a:xfrm>
        </p:spPr>
        <p:txBody>
          <a:bodyPr anchor="ctr">
            <a:normAutofit lnSpcReduction="10000"/>
          </a:bodyPr>
          <a:lstStyle/>
          <a:p>
            <a:r>
              <a:rPr lang="en-US" altLang="zh-CN" dirty="0" smtClean="0"/>
              <a:t>Basic concepts</a:t>
            </a:r>
          </a:p>
          <a:p>
            <a:pPr lvl="1"/>
            <a:r>
              <a:rPr lang="en-US" altLang="zh-CN" dirty="0" smtClean="0"/>
              <a:t>Memory in storage hierarchy</a:t>
            </a:r>
          </a:p>
          <a:p>
            <a:pPr lvl="1"/>
            <a:r>
              <a:rPr lang="en-US" altLang="zh-CN" dirty="0" smtClean="0"/>
              <a:t>From program to process</a:t>
            </a:r>
          </a:p>
          <a:p>
            <a:pPr lvl="2"/>
            <a:r>
              <a:rPr lang="en-US" altLang="zh-CN" dirty="0" smtClean="0"/>
              <a:t>Static &amp; Dynamic linking</a:t>
            </a:r>
          </a:p>
          <a:p>
            <a:pPr lvl="1"/>
            <a:r>
              <a:rPr lang="en-US" altLang="zh-CN" dirty="0" smtClean="0"/>
              <a:t>Requirements of MM</a:t>
            </a:r>
          </a:p>
          <a:p>
            <a:r>
              <a:rPr lang="en-US" altLang="zh-CN" dirty="0" smtClean="0"/>
              <a:t>Basic techniques of real memory management</a:t>
            </a:r>
          </a:p>
          <a:p>
            <a:pPr lvl="1"/>
            <a:r>
              <a:rPr lang="en-US" altLang="zh-CN" dirty="0" smtClean="0"/>
              <a:t>Overlay</a:t>
            </a:r>
          </a:p>
          <a:p>
            <a:pPr lvl="1"/>
            <a:r>
              <a:rPr lang="en-US" altLang="zh-CN" dirty="0" smtClean="0">
                <a:ea typeface="宋体" charset="-122"/>
              </a:rPr>
              <a:t>Partitioning (Static &amp; Dynamic)</a:t>
            </a:r>
            <a:endParaRPr lang="en-US" altLang="zh-CN" dirty="0" smtClean="0"/>
          </a:p>
          <a:p>
            <a:r>
              <a:rPr lang="en-US" altLang="zh-CN" dirty="0" smtClean="0">
                <a:solidFill>
                  <a:schemeClr val="accent6">
                    <a:lumMod val="75000"/>
                  </a:schemeClr>
                </a:solidFill>
                <a:ea typeface="宋体" charset="-122"/>
              </a:rPr>
              <a:t>For OS space </a:t>
            </a:r>
          </a:p>
          <a:p>
            <a:pPr lvl="1"/>
            <a:r>
              <a:rPr lang="en-US" altLang="zh-CN" dirty="0" smtClean="0">
                <a:solidFill>
                  <a:schemeClr val="accent6">
                    <a:lumMod val="75000"/>
                  </a:schemeClr>
                </a:solidFill>
                <a:ea typeface="宋体" charset="-122"/>
              </a:rPr>
              <a:t>Knuth’s Buddy System</a:t>
            </a:r>
            <a:endParaRPr lang="zh-CN" altLang="en-US" dirty="0" smtClean="0">
              <a:solidFill>
                <a:schemeClr val="accent6">
                  <a:lumMod val="75000"/>
                </a:schemeClr>
              </a:solidFill>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zh-CN" cap="small" dirty="0" smtClean="0"/>
              <a:t>The </a:t>
            </a:r>
            <a:r>
              <a:rPr lang="en-US" altLang="zh-CN" b="1" cap="small" dirty="0" smtClean="0"/>
              <a:t>Art of Computer Programming</a:t>
            </a:r>
            <a:endParaRPr lang="zh-CN" altLang="en-US" b="1" cap="small" dirty="0"/>
          </a:p>
        </p:txBody>
      </p:sp>
      <p:sp>
        <p:nvSpPr>
          <p:cNvPr id="3" name="Content Placeholder 2"/>
          <p:cNvSpPr>
            <a:spLocks noGrp="1"/>
          </p:cNvSpPr>
          <p:nvPr>
            <p:ph idx="1"/>
          </p:nvPr>
        </p:nvSpPr>
        <p:spPr/>
        <p:txBody>
          <a:bodyPr/>
          <a:lstStyle/>
          <a:p>
            <a:r>
              <a:rPr lang="en-US" altLang="zh-CN" dirty="0" smtClean="0"/>
              <a:t>There is even a book named after that</a:t>
            </a:r>
            <a:endParaRPr lang="zh-CN" altLang="en-US" dirty="0"/>
          </a:p>
        </p:txBody>
      </p:sp>
      <p:sp>
        <p:nvSpPr>
          <p:cNvPr id="4" name="Footer Placeholder 3"/>
          <p:cNvSpPr>
            <a:spLocks noGrp="1"/>
          </p:cNvSpPr>
          <p:nvPr>
            <p:ph type="ftr" sz="quarter" idx="11"/>
          </p:nvPr>
        </p:nvSpPr>
        <p:spPr/>
        <p:txBody>
          <a:bodyPr/>
          <a:lstStyle/>
          <a:p>
            <a:r>
              <a:rPr lang="en-US" altLang="zh-CN" smtClean="0"/>
              <a:t>Part I  Introduction</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69</a:t>
            </a:fld>
            <a:endParaRPr lang="zh-CN" altLang="en-US"/>
          </a:p>
        </p:txBody>
      </p:sp>
      <p:pic>
        <p:nvPicPr>
          <p:cNvPr id="4098" name="Picture 2"/>
          <p:cNvPicPr>
            <a:picLocks noChangeAspect="1" noChangeArrowheads="1"/>
          </p:cNvPicPr>
          <p:nvPr/>
        </p:nvPicPr>
        <p:blipFill>
          <a:blip r:embed="rId3" cstate="print"/>
          <a:srcRect/>
          <a:stretch>
            <a:fillRect/>
          </a:stretch>
        </p:blipFill>
        <p:spPr bwMode="auto">
          <a:xfrm>
            <a:off x="1" y="1507286"/>
            <a:ext cx="5643570" cy="4850672"/>
          </a:xfrm>
          <a:prstGeom prst="rect">
            <a:avLst/>
          </a:prstGeom>
          <a:noFill/>
          <a:ln w="9525">
            <a:noFill/>
            <a:miter lim="800000"/>
            <a:headEnd/>
            <a:tailEnd/>
          </a:ln>
          <a:effectLst/>
        </p:spPr>
      </p:pic>
      <p:pic>
        <p:nvPicPr>
          <p:cNvPr id="4099" name="Picture 3"/>
          <p:cNvPicPr>
            <a:picLocks noChangeAspect="1" noChangeArrowheads="1"/>
          </p:cNvPicPr>
          <p:nvPr/>
        </p:nvPicPr>
        <p:blipFill>
          <a:blip r:embed="rId4" cstate="print"/>
          <a:srcRect/>
          <a:stretch>
            <a:fillRect/>
          </a:stretch>
        </p:blipFill>
        <p:spPr bwMode="auto">
          <a:xfrm>
            <a:off x="5178700" y="1928826"/>
            <a:ext cx="3965300" cy="364807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4" name="Picture 4"/>
          <p:cNvPicPr>
            <a:picLocks noChangeAspect="1" noChangeArrowheads="1"/>
          </p:cNvPicPr>
          <p:nvPr/>
        </p:nvPicPr>
        <p:blipFill>
          <a:blip r:embed="rId3" cstate="print"/>
          <a:srcRect/>
          <a:stretch>
            <a:fillRect/>
          </a:stretch>
        </p:blipFill>
        <p:spPr bwMode="auto">
          <a:xfrm>
            <a:off x="928662" y="371435"/>
            <a:ext cx="6949362" cy="6486565"/>
          </a:xfrm>
          <a:prstGeom prst="rect">
            <a:avLst/>
          </a:prstGeom>
          <a:noFill/>
          <a:ln w="9525">
            <a:noFill/>
            <a:miter lim="800000"/>
            <a:headEnd/>
            <a:tailEnd/>
          </a:ln>
        </p:spPr>
      </p:pic>
      <p:sp>
        <p:nvSpPr>
          <p:cNvPr id="25602" name="灯片编号占位符 3"/>
          <p:cNvSpPr>
            <a:spLocks noGrp="1"/>
          </p:cNvSpPr>
          <p:nvPr>
            <p:ph type="sldNum" sz="quarter" idx="12"/>
          </p:nvPr>
        </p:nvSpPr>
        <p:spPr>
          <a:noFill/>
        </p:spPr>
        <p:txBody>
          <a:bodyPr/>
          <a:lstStyle/>
          <a:p>
            <a:fld id="{CED60C3D-D28B-4399-9D0C-2F39D2DE4AF5}" type="slidenum">
              <a:rPr lang="zh-CN" altLang="en-US">
                <a:latin typeface="Arial" pitchFamily="34" charset="0"/>
              </a:rPr>
              <a:pPr/>
              <a:t>7</a:t>
            </a:fld>
            <a:endParaRPr lang="en-US" altLang="zh-CN">
              <a:latin typeface="Arial" pitchFamily="34" charset="0"/>
            </a:endParaRPr>
          </a:p>
        </p:txBody>
      </p:sp>
      <p:sp>
        <p:nvSpPr>
          <p:cNvPr id="25603" name="Text Box 3"/>
          <p:cNvSpPr txBox="1">
            <a:spLocks noChangeArrowheads="1"/>
          </p:cNvSpPr>
          <p:nvPr/>
        </p:nvSpPr>
        <p:spPr bwMode="auto">
          <a:xfrm>
            <a:off x="2128361" y="0"/>
            <a:ext cx="7015639" cy="584775"/>
          </a:xfrm>
          <a:prstGeom prst="rect">
            <a:avLst/>
          </a:prstGeom>
          <a:noFill/>
          <a:ln w="9525">
            <a:noFill/>
            <a:miter lim="800000"/>
            <a:headEnd/>
            <a:tailEnd/>
          </a:ln>
        </p:spPr>
        <p:txBody>
          <a:bodyPr wrap="none">
            <a:spAutoFit/>
          </a:bodyPr>
          <a:lstStyle/>
          <a:p>
            <a:r>
              <a:rPr lang="en-US" altLang="zh-CN" sz="3200" b="1" dirty="0" smtClean="0">
                <a:solidFill>
                  <a:schemeClr val="accent2"/>
                </a:solidFill>
                <a:latin typeface="Times New Roman" pitchFamily="18" charset="0"/>
                <a:ea typeface="宋体" pitchFamily="2" charset="-122"/>
              </a:rPr>
              <a:t>WE have learned: Building  </a:t>
            </a:r>
            <a:r>
              <a:rPr lang="en-US" altLang="zh-CN" sz="3200" b="1" dirty="0">
                <a:solidFill>
                  <a:schemeClr val="accent2"/>
                </a:solidFill>
                <a:latin typeface="Times New Roman" pitchFamily="18" charset="0"/>
                <a:ea typeface="宋体" pitchFamily="2" charset="-122"/>
              </a:rPr>
              <a:t>a program</a:t>
            </a:r>
          </a:p>
        </p:txBody>
      </p:sp>
      <p:sp>
        <p:nvSpPr>
          <p:cNvPr id="5" name="Rectangle 4"/>
          <p:cNvSpPr/>
          <p:nvPr/>
        </p:nvSpPr>
        <p:spPr>
          <a:xfrm>
            <a:off x="3786150" y="620893"/>
            <a:ext cx="5357850" cy="307777"/>
          </a:xfrm>
          <a:prstGeom prst="rect">
            <a:avLst/>
          </a:prstGeom>
        </p:spPr>
        <p:txBody>
          <a:bodyPr wrap="square">
            <a:spAutoFit/>
          </a:bodyPr>
          <a:lstStyle/>
          <a:p>
            <a:r>
              <a:rPr lang="en-US" altLang="zh-CN" sz="1400" dirty="0" smtClean="0">
                <a:solidFill>
                  <a:schemeClr val="bg1">
                    <a:lumMod val="85000"/>
                  </a:schemeClr>
                </a:solidFill>
              </a:rPr>
              <a:t>00.Computer &amp; Related\PPTs.2009\Part I Program &amp; Programming.pptx</a:t>
            </a:r>
            <a:endParaRPr lang="zh-CN" altLang="en-US" sz="1400" dirty="0">
              <a:solidFill>
                <a:schemeClr val="bg1">
                  <a:lumMod val="85000"/>
                </a:schemeClr>
              </a:solidFill>
            </a:endParaRPr>
          </a:p>
        </p:txBody>
      </p:sp>
      <p:sp>
        <p:nvSpPr>
          <p:cNvPr id="6" name="Footer Placeholder 5"/>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2D110D95-8A4A-4640-ADF7-D8FC353CC4EE}" type="slidenum">
              <a:rPr lang="zh-CN" altLang="en-US"/>
              <a:pPr/>
              <a:t>70</a:t>
            </a:fld>
            <a:endParaRPr lang="en-US" altLang="zh-CN"/>
          </a:p>
        </p:txBody>
      </p:sp>
      <p:sp>
        <p:nvSpPr>
          <p:cNvPr id="674819" name="Rectangle 3"/>
          <p:cNvSpPr>
            <a:spLocks noGrp="1" noChangeArrowheads="1"/>
          </p:cNvSpPr>
          <p:nvPr>
            <p:ph type="body" idx="1"/>
          </p:nvPr>
        </p:nvSpPr>
        <p:spPr>
          <a:xfrm>
            <a:off x="457200" y="1571612"/>
            <a:ext cx="8686800" cy="4449676"/>
          </a:xfrm>
        </p:spPr>
        <p:txBody>
          <a:bodyPr>
            <a:normAutofit/>
          </a:bodyPr>
          <a:lstStyle/>
          <a:p>
            <a:r>
              <a:rPr lang="en-US" altLang="zh-CN" dirty="0">
                <a:ea typeface="宋体" pitchFamily="2" charset="-122"/>
              </a:rPr>
              <a:t>Entire space available is treated as a single block of 2</a:t>
            </a:r>
            <a:r>
              <a:rPr lang="en-US" altLang="zh-CN" baseline="30000" dirty="0">
                <a:ea typeface="宋体" pitchFamily="2" charset="-122"/>
              </a:rPr>
              <a:t>U</a:t>
            </a:r>
          </a:p>
          <a:p>
            <a:endParaRPr lang="en-US" altLang="zh-CN" dirty="0" smtClean="0">
              <a:ea typeface="宋体" pitchFamily="2" charset="-122"/>
            </a:endParaRPr>
          </a:p>
          <a:p>
            <a:r>
              <a:rPr lang="en-US" altLang="zh-CN" dirty="0" smtClean="0">
                <a:ea typeface="宋体" pitchFamily="2" charset="-122"/>
              </a:rPr>
              <a:t>If </a:t>
            </a:r>
            <a:r>
              <a:rPr lang="en-US" altLang="zh-CN" dirty="0">
                <a:ea typeface="宋体" pitchFamily="2" charset="-122"/>
              </a:rPr>
              <a:t>a request of size s such that 2</a:t>
            </a:r>
            <a:r>
              <a:rPr lang="en-US" altLang="zh-CN" baseline="30000" dirty="0">
                <a:ea typeface="宋体" pitchFamily="2" charset="-122"/>
              </a:rPr>
              <a:t>U-1 </a:t>
            </a:r>
            <a:r>
              <a:rPr lang="en-US" altLang="zh-CN" dirty="0">
                <a:ea typeface="宋体" pitchFamily="2" charset="-122"/>
              </a:rPr>
              <a:t>&lt; s &lt;= 2</a:t>
            </a:r>
            <a:r>
              <a:rPr lang="en-US" altLang="zh-CN" baseline="30000" dirty="0">
                <a:ea typeface="宋体" pitchFamily="2" charset="-122"/>
              </a:rPr>
              <a:t>U</a:t>
            </a:r>
            <a:r>
              <a:rPr lang="en-US" altLang="zh-CN" dirty="0">
                <a:ea typeface="宋体" pitchFamily="2" charset="-122"/>
              </a:rPr>
              <a:t>, entire block is allocated</a:t>
            </a:r>
          </a:p>
          <a:p>
            <a:pPr lvl="1"/>
            <a:r>
              <a:rPr lang="en-US" altLang="zh-CN" dirty="0">
                <a:ea typeface="宋体" pitchFamily="2" charset="-122"/>
              </a:rPr>
              <a:t>Otherwise block is split into two equal buddies</a:t>
            </a:r>
          </a:p>
          <a:p>
            <a:pPr lvl="1"/>
            <a:r>
              <a:rPr lang="en-US" altLang="zh-CN" dirty="0">
                <a:ea typeface="宋体" pitchFamily="2" charset="-122"/>
              </a:rPr>
              <a:t>Process continues </a:t>
            </a:r>
            <a:r>
              <a:rPr lang="en-US" altLang="zh-CN" b="1" dirty="0">
                <a:ea typeface="宋体" pitchFamily="2" charset="-122"/>
              </a:rPr>
              <a:t>until smallest block </a:t>
            </a:r>
            <a:r>
              <a:rPr lang="en-US" altLang="zh-CN" b="1" dirty="0">
                <a:solidFill>
                  <a:srgbClr val="FF0000"/>
                </a:solidFill>
                <a:ea typeface="宋体" pitchFamily="2" charset="-122"/>
              </a:rPr>
              <a:t>greater than or equal to s</a:t>
            </a:r>
            <a:r>
              <a:rPr lang="en-US" altLang="zh-CN" b="1" dirty="0">
                <a:ea typeface="宋体" pitchFamily="2" charset="-122"/>
              </a:rPr>
              <a:t> is generated</a:t>
            </a:r>
          </a:p>
        </p:txBody>
      </p:sp>
      <p:pic>
        <p:nvPicPr>
          <p:cNvPr id="5" name="Picture 3"/>
          <p:cNvPicPr>
            <a:picLocks noChangeAspect="1" noChangeArrowheads="1"/>
          </p:cNvPicPr>
          <p:nvPr/>
        </p:nvPicPr>
        <p:blipFill>
          <a:blip r:embed="rId3" cstate="print"/>
          <a:srcRect/>
          <a:stretch>
            <a:fillRect/>
          </a:stretch>
        </p:blipFill>
        <p:spPr bwMode="auto">
          <a:xfrm>
            <a:off x="0" y="0"/>
            <a:ext cx="1205684" cy="1428736"/>
          </a:xfrm>
          <a:prstGeom prst="rect">
            <a:avLst/>
          </a:prstGeom>
          <a:noFill/>
          <a:ln w="9525">
            <a:noFill/>
            <a:miter lim="800000"/>
            <a:headEnd/>
            <a:tailEnd/>
          </a:ln>
        </p:spPr>
      </p:pic>
      <p:pic>
        <p:nvPicPr>
          <p:cNvPr id="7" name="Picture 2"/>
          <p:cNvPicPr>
            <a:picLocks noChangeAspect="1" noChangeArrowheads="1"/>
          </p:cNvPicPr>
          <p:nvPr/>
        </p:nvPicPr>
        <p:blipFill>
          <a:blip r:embed="rId4" cstate="print"/>
          <a:srcRect/>
          <a:stretch>
            <a:fillRect/>
          </a:stretch>
        </p:blipFill>
        <p:spPr bwMode="auto">
          <a:xfrm>
            <a:off x="1214414" y="0"/>
            <a:ext cx="1071570" cy="1469582"/>
          </a:xfrm>
          <a:prstGeom prst="rect">
            <a:avLst/>
          </a:prstGeom>
          <a:noFill/>
          <a:ln w="9525">
            <a:noFill/>
            <a:miter lim="800000"/>
            <a:headEnd/>
            <a:tailEnd/>
          </a:ln>
        </p:spPr>
      </p:pic>
      <p:sp>
        <p:nvSpPr>
          <p:cNvPr id="8" name="Rectangle 7"/>
          <p:cNvSpPr/>
          <p:nvPr/>
        </p:nvSpPr>
        <p:spPr>
          <a:xfrm>
            <a:off x="2285984" y="0"/>
            <a:ext cx="3285708" cy="307777"/>
          </a:xfrm>
          <a:prstGeom prst="rect">
            <a:avLst/>
          </a:prstGeom>
        </p:spPr>
        <p:txBody>
          <a:bodyPr wrap="none">
            <a:spAutoFit/>
          </a:bodyPr>
          <a:lstStyle/>
          <a:p>
            <a:r>
              <a:rPr lang="en-US" altLang="zh-CN" sz="1400" dirty="0" smtClean="0">
                <a:solidFill>
                  <a:schemeClr val="bg1">
                    <a:lumMod val="85000"/>
                  </a:schemeClr>
                </a:solidFill>
              </a:rPr>
              <a:t>http://www-cs-faculty.stanford.edu/~uno/</a:t>
            </a:r>
            <a:endParaRPr lang="zh-CN" altLang="en-US" sz="1400" dirty="0">
              <a:solidFill>
                <a:schemeClr val="bg1">
                  <a:lumMod val="85000"/>
                </a:schemeClr>
              </a:solidFill>
            </a:endParaRPr>
          </a:p>
        </p:txBody>
      </p:sp>
      <p:sp>
        <p:nvSpPr>
          <p:cNvPr id="9" name="Rectangle 2"/>
          <p:cNvSpPr txBox="1">
            <a:spLocks noChangeArrowheads="1"/>
          </p:cNvSpPr>
          <p:nvPr/>
        </p:nvSpPr>
        <p:spPr>
          <a:xfrm>
            <a:off x="2357422" y="1000108"/>
            <a:ext cx="6786578" cy="517525"/>
          </a:xfrm>
          <a:prstGeom prst="rect">
            <a:avLst/>
          </a:prstGeom>
        </p:spPr>
        <p:txBody>
          <a:bodyPr vert="horz" lIns="91440" tIns="45720" rIns="91440" bIns="45720" rtlCol="0" anchor="ctr">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altLang="zh-CN" sz="4400" b="0" i="0" u="none" strike="noStrike" kern="1200" cap="none" spc="0" normalizeH="0" baseline="0" noProof="0" dirty="0" smtClean="0">
                <a:ln>
                  <a:noFill/>
                </a:ln>
                <a:solidFill>
                  <a:schemeClr val="tx1"/>
                </a:solidFill>
                <a:effectLst/>
                <a:uLnTx/>
                <a:uFillTx/>
                <a:latin typeface="+mj-lt"/>
                <a:ea typeface="宋体" charset="-122"/>
                <a:cs typeface="+mj-cs"/>
              </a:rPr>
              <a:t>Example:</a:t>
            </a:r>
            <a:r>
              <a:rPr kumimoji="0" lang="en-US" altLang="zh-CN" sz="4400" b="0" i="0" u="none" strike="noStrike" kern="1200" cap="none" spc="0" normalizeH="0" noProof="0" dirty="0" smtClean="0">
                <a:ln>
                  <a:noFill/>
                </a:ln>
                <a:solidFill>
                  <a:schemeClr val="tx1"/>
                </a:solidFill>
                <a:effectLst/>
                <a:uLnTx/>
                <a:uFillTx/>
                <a:latin typeface="+mj-lt"/>
                <a:ea typeface="宋体" charset="-122"/>
                <a:cs typeface="+mj-cs"/>
              </a:rPr>
              <a:t> </a:t>
            </a:r>
            <a:r>
              <a:rPr kumimoji="0" lang="en-US" altLang="zh-CN" sz="3600" b="0" i="0" u="none" strike="noStrike" kern="1200" cap="none" spc="0" normalizeH="0" baseline="0" noProof="0" dirty="0" smtClean="0">
                <a:ln>
                  <a:noFill/>
                </a:ln>
                <a:solidFill>
                  <a:schemeClr val="tx1"/>
                </a:solidFill>
                <a:effectLst/>
                <a:uLnTx/>
                <a:uFillTx/>
                <a:latin typeface="+mj-lt"/>
                <a:ea typeface="宋体" charset="-122"/>
                <a:cs typeface="+mj-cs"/>
              </a:rPr>
              <a:t>Knuth’s Buddy System</a:t>
            </a:r>
            <a:endParaRPr kumimoji="0" lang="en-US" altLang="zh-CN" sz="4400" b="0" i="0" u="none" strike="noStrike" kern="1200" cap="none" spc="0" normalizeH="0" baseline="0" noProof="0" dirty="0">
              <a:ln>
                <a:noFill/>
              </a:ln>
              <a:solidFill>
                <a:schemeClr val="tx1"/>
              </a:solidFill>
              <a:effectLst/>
              <a:uLnTx/>
              <a:uFillTx/>
              <a:latin typeface="+mj-lt"/>
              <a:ea typeface="宋体" charset="-122"/>
              <a:cs typeface="+mj-cs"/>
            </a:endParaRPr>
          </a:p>
        </p:txBody>
      </p:sp>
      <p:sp>
        <p:nvSpPr>
          <p:cNvPr id="11" name="Footer Placeholder 10"/>
          <p:cNvSpPr>
            <a:spLocks noGrp="1"/>
          </p:cNvSpPr>
          <p:nvPr>
            <p:ph type="ftr" sz="quarter" idx="11"/>
          </p:nvPr>
        </p:nvSpPr>
        <p:spPr/>
        <p:txBody>
          <a:bodyPr/>
          <a:lstStyle/>
          <a:p>
            <a:r>
              <a:rPr lang="en-US" altLang="zh-CN" smtClean="0"/>
              <a:t>Part IX Memory management</a:t>
            </a:r>
            <a:endParaRPr lang="zh-CN" altLang="en-US"/>
          </a:p>
        </p:txBody>
      </p:sp>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290"/>
            <a:ext cx="8229600" cy="654032"/>
          </a:xfrm>
        </p:spPr>
        <p:txBody>
          <a:bodyPr>
            <a:normAutofit fontScale="90000"/>
          </a:bodyPr>
          <a:lstStyle/>
          <a:p>
            <a:r>
              <a:rPr lang="en-US" altLang="zh-CN" dirty="0" smtClean="0">
                <a:ea typeface="宋体" charset="-122"/>
              </a:rPr>
              <a:t>Example of Buddy System</a:t>
            </a:r>
            <a:endParaRPr lang="zh-CN" altLang="en-US" dirty="0"/>
          </a:p>
        </p:txBody>
      </p:sp>
      <p:sp>
        <p:nvSpPr>
          <p:cNvPr id="4" name="Footer Placeholder 3"/>
          <p:cNvSpPr>
            <a:spLocks noGrp="1"/>
          </p:cNvSpPr>
          <p:nvPr>
            <p:ph type="ftr" sz="quarter" idx="11"/>
          </p:nvPr>
        </p:nvSpPr>
        <p:spPr/>
        <p:txBody>
          <a:bodyPr/>
          <a:lstStyle/>
          <a:p>
            <a:r>
              <a:rPr lang="en-US" altLang="zh-CN" smtClean="0"/>
              <a:t>Part IX Memory management</a:t>
            </a:r>
            <a:endParaRPr lang="zh-CN" altLang="en-US"/>
          </a:p>
        </p:txBody>
      </p:sp>
      <p:pic>
        <p:nvPicPr>
          <p:cNvPr id="29698" name="Picture 2"/>
          <p:cNvPicPr>
            <a:picLocks noGrp="1" noChangeAspect="1" noChangeArrowheads="1"/>
          </p:cNvPicPr>
          <p:nvPr>
            <p:ph idx="1"/>
          </p:nvPr>
        </p:nvPicPr>
        <p:blipFill>
          <a:blip r:embed="rId3" cstate="print"/>
          <a:srcRect/>
          <a:stretch>
            <a:fillRect/>
          </a:stretch>
        </p:blipFill>
        <p:spPr bwMode="auto">
          <a:xfrm>
            <a:off x="0" y="1000108"/>
            <a:ext cx="9144000" cy="5459702"/>
          </a:xfrm>
          <a:prstGeom prst="rect">
            <a:avLst/>
          </a:prstGeom>
          <a:noFill/>
          <a:ln w="9525">
            <a:noFill/>
            <a:miter lim="800000"/>
            <a:headEnd/>
            <a:tailEnd/>
          </a:ln>
        </p:spPr>
      </p:pic>
      <p:sp>
        <p:nvSpPr>
          <p:cNvPr id="6" name="Rectangle 5"/>
          <p:cNvSpPr/>
          <p:nvPr/>
        </p:nvSpPr>
        <p:spPr>
          <a:xfrm>
            <a:off x="4572000" y="6550223"/>
            <a:ext cx="4572000" cy="307777"/>
          </a:xfrm>
          <a:prstGeom prst="rect">
            <a:avLst/>
          </a:prstGeom>
        </p:spPr>
        <p:txBody>
          <a:bodyPr>
            <a:spAutoFit/>
          </a:bodyPr>
          <a:lstStyle/>
          <a:p>
            <a:r>
              <a:rPr lang="en-US" altLang="zh-CN" sz="1400" dirty="0" smtClean="0">
                <a:solidFill>
                  <a:schemeClr val="bg1">
                    <a:lumMod val="85000"/>
                  </a:schemeClr>
                </a:solidFill>
              </a:rPr>
              <a:t>PPTs from others\</a:t>
            </a:r>
            <a:r>
              <a:rPr lang="en-US" altLang="zh-CN" sz="1400" dirty="0" err="1" smtClean="0">
                <a:solidFill>
                  <a:schemeClr val="bg1">
                    <a:lumMod val="85000"/>
                  </a:schemeClr>
                </a:solidFill>
              </a:rPr>
              <a:t>SCU_Zhaohui</a:t>
            </a:r>
            <a:r>
              <a:rPr lang="en-US" altLang="zh-CN" sz="1400" dirty="0" smtClean="0">
                <a:solidFill>
                  <a:schemeClr val="bg1">
                    <a:lumMod val="85000"/>
                  </a:schemeClr>
                </a:solidFill>
              </a:rPr>
              <a:t>\OS\Chapter07.ppt</a:t>
            </a:r>
            <a:endParaRPr lang="zh-CN" altLang="en-US" sz="1400" dirty="0">
              <a:solidFill>
                <a:schemeClr val="bg1">
                  <a:lumMod val="85000"/>
                </a:scheme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71</a:t>
            </a:fld>
            <a:endParaRPr lang="zh-CN" altLang="en-US"/>
          </a:p>
        </p:txBody>
      </p:sp>
      <p:sp>
        <p:nvSpPr>
          <p:cNvPr id="8" name="Rectangle 7"/>
          <p:cNvSpPr/>
          <p:nvPr/>
        </p:nvSpPr>
        <p:spPr>
          <a:xfrm>
            <a:off x="1357290" y="1428736"/>
            <a:ext cx="7786710" cy="471490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Rectangle 8"/>
          <p:cNvSpPr/>
          <p:nvPr/>
        </p:nvSpPr>
        <p:spPr>
          <a:xfrm>
            <a:off x="1357290" y="1892300"/>
            <a:ext cx="7786678" cy="42513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Rectangle 9"/>
          <p:cNvSpPr/>
          <p:nvPr/>
        </p:nvSpPr>
        <p:spPr>
          <a:xfrm>
            <a:off x="1357290" y="2374900"/>
            <a:ext cx="7786678" cy="37687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Rectangle 10"/>
          <p:cNvSpPr/>
          <p:nvPr/>
        </p:nvSpPr>
        <p:spPr>
          <a:xfrm>
            <a:off x="1357290" y="2844800"/>
            <a:ext cx="7786678" cy="3298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Rectangle 11"/>
          <p:cNvSpPr/>
          <p:nvPr/>
        </p:nvSpPr>
        <p:spPr>
          <a:xfrm>
            <a:off x="1357290" y="3352800"/>
            <a:ext cx="7786678" cy="2790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Rectangle 12"/>
          <p:cNvSpPr/>
          <p:nvPr/>
        </p:nvSpPr>
        <p:spPr>
          <a:xfrm>
            <a:off x="1357290" y="3805238"/>
            <a:ext cx="7786678" cy="23384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Rectangle 13"/>
          <p:cNvSpPr/>
          <p:nvPr/>
        </p:nvSpPr>
        <p:spPr>
          <a:xfrm>
            <a:off x="1357290" y="4292600"/>
            <a:ext cx="7786678" cy="18510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Rectangle 14"/>
          <p:cNvSpPr/>
          <p:nvPr/>
        </p:nvSpPr>
        <p:spPr>
          <a:xfrm>
            <a:off x="1357290" y="4775200"/>
            <a:ext cx="7786678" cy="13684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Rectangle 15"/>
          <p:cNvSpPr/>
          <p:nvPr/>
        </p:nvSpPr>
        <p:spPr>
          <a:xfrm>
            <a:off x="1357290" y="5257800"/>
            <a:ext cx="7786678" cy="8858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8"/>
                                        </p:tgtEl>
                                        <p:attrNameLst>
                                          <p:attrName>ppt_x</p:attrName>
                                        </p:attrNameLst>
                                      </p:cBhvr>
                                      <p:tavLst>
                                        <p:tav tm="0">
                                          <p:val>
                                            <p:strVal val="ppt_x"/>
                                          </p:val>
                                        </p:tav>
                                        <p:tav tm="100000">
                                          <p:val>
                                            <p:strVal val="ppt_x"/>
                                          </p:val>
                                        </p:tav>
                                      </p:tavLst>
                                    </p:anim>
                                    <p:anim calcmode="lin" valueType="num">
                                      <p:cBhvr additive="base">
                                        <p:cTn id="7" dur="500"/>
                                        <p:tgtEl>
                                          <p:spTgt spid="8"/>
                                        </p:tgtEl>
                                        <p:attrNameLst>
                                          <p:attrName>ppt_y</p:attrName>
                                        </p:attrNameLst>
                                      </p:cBhvr>
                                      <p:tavLst>
                                        <p:tav tm="0">
                                          <p:val>
                                            <p:strVal val="ppt_y"/>
                                          </p:val>
                                        </p:tav>
                                        <p:tav tm="100000">
                                          <p:val>
                                            <p:strVal val="1+ppt_h/2"/>
                                          </p:val>
                                        </p:tav>
                                      </p:tavLst>
                                    </p:anim>
                                    <p:set>
                                      <p:cBhvr>
                                        <p:cTn id="8" dur="1" fill="hold">
                                          <p:stCondLst>
                                            <p:cond delay="499"/>
                                          </p:stCondLst>
                                        </p:cTn>
                                        <p:tgtEl>
                                          <p:spTgt spid="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9"/>
                                        </p:tgtEl>
                                        <p:attrNameLst>
                                          <p:attrName>ppt_x</p:attrName>
                                        </p:attrNameLst>
                                      </p:cBhvr>
                                      <p:tavLst>
                                        <p:tav tm="0">
                                          <p:val>
                                            <p:strVal val="ppt_x"/>
                                          </p:val>
                                        </p:tav>
                                        <p:tav tm="100000">
                                          <p:val>
                                            <p:strVal val="ppt_x"/>
                                          </p:val>
                                        </p:tav>
                                      </p:tavLst>
                                    </p:anim>
                                    <p:anim calcmode="lin" valueType="num">
                                      <p:cBhvr additive="base">
                                        <p:cTn id="13" dur="500"/>
                                        <p:tgtEl>
                                          <p:spTgt spid="9"/>
                                        </p:tgtEl>
                                        <p:attrNameLst>
                                          <p:attrName>ppt_y</p:attrName>
                                        </p:attrNameLst>
                                      </p:cBhvr>
                                      <p:tavLst>
                                        <p:tav tm="0">
                                          <p:val>
                                            <p:strVal val="ppt_y"/>
                                          </p:val>
                                        </p:tav>
                                        <p:tav tm="100000">
                                          <p:val>
                                            <p:strVal val="1+ppt_h/2"/>
                                          </p:val>
                                        </p:tav>
                                      </p:tavLst>
                                    </p:anim>
                                    <p:set>
                                      <p:cBhvr>
                                        <p:cTn id="14" dur="1" fill="hold">
                                          <p:stCondLst>
                                            <p:cond delay="499"/>
                                          </p:stCondLst>
                                        </p:cTn>
                                        <p:tgtEl>
                                          <p:spTgt spid="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0"/>
                                        </p:tgtEl>
                                        <p:attrNameLst>
                                          <p:attrName>ppt_x</p:attrName>
                                        </p:attrNameLst>
                                      </p:cBhvr>
                                      <p:tavLst>
                                        <p:tav tm="0">
                                          <p:val>
                                            <p:strVal val="ppt_x"/>
                                          </p:val>
                                        </p:tav>
                                        <p:tav tm="100000">
                                          <p:val>
                                            <p:strVal val="ppt_x"/>
                                          </p:val>
                                        </p:tav>
                                      </p:tavLst>
                                    </p:anim>
                                    <p:anim calcmode="lin" valueType="num">
                                      <p:cBhvr additive="base">
                                        <p:cTn id="19" dur="500"/>
                                        <p:tgtEl>
                                          <p:spTgt spid="10"/>
                                        </p:tgtEl>
                                        <p:attrNameLst>
                                          <p:attrName>ppt_y</p:attrName>
                                        </p:attrNameLst>
                                      </p:cBhvr>
                                      <p:tavLst>
                                        <p:tav tm="0">
                                          <p:val>
                                            <p:strVal val="ppt_y"/>
                                          </p:val>
                                        </p:tav>
                                        <p:tav tm="100000">
                                          <p:val>
                                            <p:strVal val="1+ppt_h/2"/>
                                          </p:val>
                                        </p:tav>
                                      </p:tavLst>
                                    </p:anim>
                                    <p:set>
                                      <p:cBhvr>
                                        <p:cTn id="20" dur="1" fill="hold">
                                          <p:stCondLst>
                                            <p:cond delay="499"/>
                                          </p:stCondLst>
                                        </p:cTn>
                                        <p:tgtEl>
                                          <p:spTgt spid="10"/>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1"/>
                                        </p:tgtEl>
                                        <p:attrNameLst>
                                          <p:attrName>ppt_x</p:attrName>
                                        </p:attrNameLst>
                                      </p:cBhvr>
                                      <p:tavLst>
                                        <p:tav tm="0">
                                          <p:val>
                                            <p:strVal val="ppt_x"/>
                                          </p:val>
                                        </p:tav>
                                        <p:tav tm="100000">
                                          <p:val>
                                            <p:strVal val="ppt_x"/>
                                          </p:val>
                                        </p:tav>
                                      </p:tavLst>
                                    </p:anim>
                                    <p:anim calcmode="lin" valueType="num">
                                      <p:cBhvr additive="base">
                                        <p:cTn id="25" dur="500"/>
                                        <p:tgtEl>
                                          <p:spTgt spid="11"/>
                                        </p:tgtEl>
                                        <p:attrNameLst>
                                          <p:attrName>ppt_y</p:attrName>
                                        </p:attrNameLst>
                                      </p:cBhvr>
                                      <p:tavLst>
                                        <p:tav tm="0">
                                          <p:val>
                                            <p:strVal val="ppt_y"/>
                                          </p:val>
                                        </p:tav>
                                        <p:tav tm="100000">
                                          <p:val>
                                            <p:strVal val="1+ppt_h/2"/>
                                          </p:val>
                                        </p:tav>
                                      </p:tavLst>
                                    </p:anim>
                                    <p:set>
                                      <p:cBhvr>
                                        <p:cTn id="26" dur="1" fill="hold">
                                          <p:stCondLst>
                                            <p:cond delay="499"/>
                                          </p:stCondLst>
                                        </p:cTn>
                                        <p:tgtEl>
                                          <p:spTgt spid="11"/>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2"/>
                                        </p:tgtEl>
                                        <p:attrNameLst>
                                          <p:attrName>ppt_x</p:attrName>
                                        </p:attrNameLst>
                                      </p:cBhvr>
                                      <p:tavLst>
                                        <p:tav tm="0">
                                          <p:val>
                                            <p:strVal val="ppt_x"/>
                                          </p:val>
                                        </p:tav>
                                        <p:tav tm="100000">
                                          <p:val>
                                            <p:strVal val="ppt_x"/>
                                          </p:val>
                                        </p:tav>
                                      </p:tavLst>
                                    </p:anim>
                                    <p:anim calcmode="lin" valueType="num">
                                      <p:cBhvr additive="base">
                                        <p:cTn id="31" dur="500"/>
                                        <p:tgtEl>
                                          <p:spTgt spid="12"/>
                                        </p:tgtEl>
                                        <p:attrNameLst>
                                          <p:attrName>ppt_y</p:attrName>
                                        </p:attrNameLst>
                                      </p:cBhvr>
                                      <p:tavLst>
                                        <p:tav tm="0">
                                          <p:val>
                                            <p:strVal val="ppt_y"/>
                                          </p:val>
                                        </p:tav>
                                        <p:tav tm="100000">
                                          <p:val>
                                            <p:strVal val="1+ppt_h/2"/>
                                          </p:val>
                                        </p:tav>
                                      </p:tavLst>
                                    </p:anim>
                                    <p:set>
                                      <p:cBhvr>
                                        <p:cTn id="32" dur="1" fill="hold">
                                          <p:stCondLst>
                                            <p:cond delay="499"/>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13"/>
                                        </p:tgtEl>
                                        <p:attrNameLst>
                                          <p:attrName>ppt_x</p:attrName>
                                        </p:attrNameLst>
                                      </p:cBhvr>
                                      <p:tavLst>
                                        <p:tav tm="0">
                                          <p:val>
                                            <p:strVal val="ppt_x"/>
                                          </p:val>
                                        </p:tav>
                                        <p:tav tm="100000">
                                          <p:val>
                                            <p:strVal val="ppt_x"/>
                                          </p:val>
                                        </p:tav>
                                      </p:tavLst>
                                    </p:anim>
                                    <p:anim calcmode="lin" valueType="num">
                                      <p:cBhvr additive="base">
                                        <p:cTn id="37" dur="500"/>
                                        <p:tgtEl>
                                          <p:spTgt spid="13"/>
                                        </p:tgtEl>
                                        <p:attrNameLst>
                                          <p:attrName>ppt_y</p:attrName>
                                        </p:attrNameLst>
                                      </p:cBhvr>
                                      <p:tavLst>
                                        <p:tav tm="0">
                                          <p:val>
                                            <p:strVal val="ppt_y"/>
                                          </p:val>
                                        </p:tav>
                                        <p:tav tm="100000">
                                          <p:val>
                                            <p:strVal val="1+ppt_h/2"/>
                                          </p:val>
                                        </p:tav>
                                      </p:tavLst>
                                    </p:anim>
                                    <p:set>
                                      <p:cBhvr>
                                        <p:cTn id="38" dur="1" fill="hold">
                                          <p:stCondLst>
                                            <p:cond delay="499"/>
                                          </p:stCondLst>
                                        </p:cTn>
                                        <p:tgtEl>
                                          <p:spTgt spid="13"/>
                                        </p:tgtEl>
                                        <p:attrNameLst>
                                          <p:attrName>style.visibility</p:attrName>
                                        </p:attrNameLst>
                                      </p:cBhvr>
                                      <p:to>
                                        <p:strVal val="hidden"/>
                                      </p:to>
                                    </p:set>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4"/>
                                        </p:tgtEl>
                                        <p:attrNameLst>
                                          <p:attrName>ppt_x</p:attrName>
                                        </p:attrNameLst>
                                      </p:cBhvr>
                                      <p:tavLst>
                                        <p:tav tm="0">
                                          <p:val>
                                            <p:strVal val="ppt_x"/>
                                          </p:val>
                                        </p:tav>
                                        <p:tav tm="100000">
                                          <p:val>
                                            <p:strVal val="ppt_x"/>
                                          </p:val>
                                        </p:tav>
                                      </p:tavLst>
                                    </p:anim>
                                    <p:anim calcmode="lin" valueType="num">
                                      <p:cBhvr additive="base">
                                        <p:cTn id="43" dur="500"/>
                                        <p:tgtEl>
                                          <p:spTgt spid="14"/>
                                        </p:tgtEl>
                                        <p:attrNameLst>
                                          <p:attrName>ppt_y</p:attrName>
                                        </p:attrNameLst>
                                      </p:cBhvr>
                                      <p:tavLst>
                                        <p:tav tm="0">
                                          <p:val>
                                            <p:strVal val="ppt_y"/>
                                          </p:val>
                                        </p:tav>
                                        <p:tav tm="100000">
                                          <p:val>
                                            <p:strVal val="1+ppt_h/2"/>
                                          </p:val>
                                        </p:tav>
                                      </p:tavLst>
                                    </p:anim>
                                    <p:set>
                                      <p:cBhvr>
                                        <p:cTn id="44" dur="1" fill="hold">
                                          <p:stCondLst>
                                            <p:cond delay="499"/>
                                          </p:stCondLst>
                                        </p:cTn>
                                        <p:tgtEl>
                                          <p:spTgt spid="14"/>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xit" presetSubtype="4" fill="hold" grpId="0" nodeType="clickEffect">
                                  <p:stCondLst>
                                    <p:cond delay="0"/>
                                  </p:stCondLst>
                                  <p:childTnLst>
                                    <p:anim calcmode="lin" valueType="num">
                                      <p:cBhvr additive="base">
                                        <p:cTn id="48" dur="500"/>
                                        <p:tgtEl>
                                          <p:spTgt spid="15"/>
                                        </p:tgtEl>
                                        <p:attrNameLst>
                                          <p:attrName>ppt_x</p:attrName>
                                        </p:attrNameLst>
                                      </p:cBhvr>
                                      <p:tavLst>
                                        <p:tav tm="0">
                                          <p:val>
                                            <p:strVal val="ppt_x"/>
                                          </p:val>
                                        </p:tav>
                                        <p:tav tm="100000">
                                          <p:val>
                                            <p:strVal val="ppt_x"/>
                                          </p:val>
                                        </p:tav>
                                      </p:tavLst>
                                    </p:anim>
                                    <p:anim calcmode="lin" valueType="num">
                                      <p:cBhvr additive="base">
                                        <p:cTn id="49" dur="500"/>
                                        <p:tgtEl>
                                          <p:spTgt spid="15"/>
                                        </p:tgtEl>
                                        <p:attrNameLst>
                                          <p:attrName>ppt_y</p:attrName>
                                        </p:attrNameLst>
                                      </p:cBhvr>
                                      <p:tavLst>
                                        <p:tav tm="0">
                                          <p:val>
                                            <p:strVal val="ppt_y"/>
                                          </p:val>
                                        </p:tav>
                                        <p:tav tm="100000">
                                          <p:val>
                                            <p:strVal val="1+ppt_h/2"/>
                                          </p:val>
                                        </p:tav>
                                      </p:tavLst>
                                    </p:anim>
                                    <p:set>
                                      <p:cBhvr>
                                        <p:cTn id="50" dur="1" fill="hold">
                                          <p:stCondLst>
                                            <p:cond delay="499"/>
                                          </p:stCondLst>
                                        </p:cTn>
                                        <p:tgtEl>
                                          <p:spTgt spid="15"/>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0" nodeType="clickEffect">
                                  <p:stCondLst>
                                    <p:cond delay="0"/>
                                  </p:stCondLst>
                                  <p:childTnLst>
                                    <p:anim calcmode="lin" valueType="num">
                                      <p:cBhvr additive="base">
                                        <p:cTn id="54" dur="500"/>
                                        <p:tgtEl>
                                          <p:spTgt spid="16"/>
                                        </p:tgtEl>
                                        <p:attrNameLst>
                                          <p:attrName>ppt_x</p:attrName>
                                        </p:attrNameLst>
                                      </p:cBhvr>
                                      <p:tavLst>
                                        <p:tav tm="0">
                                          <p:val>
                                            <p:strVal val="ppt_x"/>
                                          </p:val>
                                        </p:tav>
                                        <p:tav tm="100000">
                                          <p:val>
                                            <p:strVal val="ppt_x"/>
                                          </p:val>
                                        </p:tav>
                                      </p:tavLst>
                                    </p:anim>
                                    <p:anim calcmode="lin" valueType="num">
                                      <p:cBhvr additive="base">
                                        <p:cTn id="55" dur="500"/>
                                        <p:tgtEl>
                                          <p:spTgt spid="16"/>
                                        </p:tgtEl>
                                        <p:attrNameLst>
                                          <p:attrName>ppt_y</p:attrName>
                                        </p:attrNameLst>
                                      </p:cBhvr>
                                      <p:tavLst>
                                        <p:tav tm="0">
                                          <p:val>
                                            <p:strVal val="ppt_y"/>
                                          </p:val>
                                        </p:tav>
                                        <p:tav tm="100000">
                                          <p:val>
                                            <p:strVal val="1+ppt_h/2"/>
                                          </p:val>
                                        </p:tav>
                                      </p:tavLst>
                                    </p:anim>
                                    <p:set>
                                      <p:cBhvr>
                                        <p:cTn id="56" dur="1" fill="hold">
                                          <p:stCondLst>
                                            <p:cond delay="499"/>
                                          </p:stCondLst>
                                        </p:cTn>
                                        <p:tgtEl>
                                          <p:spTgt spid="1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3"/>
          <p:cNvSpPr>
            <a:spLocks noGrp="1"/>
          </p:cNvSpPr>
          <p:nvPr>
            <p:ph type="ftr" sz="quarter" idx="10"/>
          </p:nvPr>
        </p:nvSpPr>
        <p:spPr/>
        <p:txBody>
          <a:bodyPr/>
          <a:lstStyle/>
          <a:p>
            <a:r>
              <a:rPr lang="en-US" altLang="en-US" smtClean="0"/>
              <a:t>Part IX Memory management</a:t>
            </a:r>
            <a:endParaRPr lang="en-US" altLang="en-US"/>
          </a:p>
        </p:txBody>
      </p:sp>
      <p:sp>
        <p:nvSpPr>
          <p:cNvPr id="605186" name="Rectangle 2"/>
          <p:cNvSpPr>
            <a:spLocks noGrp="1" noChangeArrowheads="1"/>
          </p:cNvSpPr>
          <p:nvPr>
            <p:ph type="title"/>
          </p:nvPr>
        </p:nvSpPr>
        <p:spPr>
          <a:xfrm>
            <a:off x="0" y="357166"/>
            <a:ext cx="8382000" cy="469900"/>
          </a:xfrm>
        </p:spPr>
        <p:txBody>
          <a:bodyPr>
            <a:noAutofit/>
          </a:bodyPr>
          <a:lstStyle/>
          <a:p>
            <a:r>
              <a:rPr lang="en-US" altLang="zh-CN" sz="4000" dirty="0">
                <a:ea typeface="宋体" charset="-122"/>
              </a:rPr>
              <a:t>Dynamics of Buddy System (1)</a:t>
            </a:r>
          </a:p>
        </p:txBody>
      </p:sp>
      <p:sp>
        <p:nvSpPr>
          <p:cNvPr id="605187" name="Rectangle 3"/>
          <p:cNvSpPr>
            <a:spLocks noGrp="1" noChangeArrowheads="1"/>
          </p:cNvSpPr>
          <p:nvPr>
            <p:ph type="body" idx="1"/>
          </p:nvPr>
        </p:nvSpPr>
        <p:spPr>
          <a:xfrm>
            <a:off x="214283" y="928671"/>
            <a:ext cx="8929718" cy="5429288"/>
          </a:xfrm>
        </p:spPr>
        <p:txBody>
          <a:bodyPr>
            <a:noAutofit/>
          </a:bodyPr>
          <a:lstStyle/>
          <a:p>
            <a:pPr>
              <a:lnSpc>
                <a:spcPct val="110000"/>
              </a:lnSpc>
            </a:pPr>
            <a:r>
              <a:rPr lang="en-US" altLang="zh-CN" sz="2800" dirty="0">
                <a:ea typeface="宋体" charset="-122"/>
              </a:rPr>
              <a:t>We start with the entire block of size </a:t>
            </a:r>
            <a:r>
              <a:rPr lang="en-US" altLang="zh-CN" sz="2800" dirty="0" smtClean="0">
                <a:ea typeface="宋体" charset="-122"/>
              </a:rPr>
              <a:t>2</a:t>
            </a:r>
            <a:r>
              <a:rPr lang="en-US" altLang="zh-CN" sz="2800" baseline="30000" dirty="0" smtClean="0">
                <a:ea typeface="宋体" charset="-122"/>
              </a:rPr>
              <a:t>U</a:t>
            </a:r>
            <a:r>
              <a:rPr lang="en-US" altLang="zh-CN" sz="2800" dirty="0" smtClean="0">
                <a:ea typeface="宋体" charset="-122"/>
              </a:rPr>
              <a:t>.</a:t>
            </a:r>
            <a:endParaRPr lang="en-US" altLang="zh-CN" sz="2800" dirty="0">
              <a:ea typeface="宋体" charset="-122"/>
            </a:endParaRPr>
          </a:p>
          <a:p>
            <a:pPr>
              <a:lnSpc>
                <a:spcPct val="110000"/>
              </a:lnSpc>
            </a:pPr>
            <a:r>
              <a:rPr lang="en-US" altLang="zh-CN" sz="2800" dirty="0">
                <a:ea typeface="宋体" charset="-122"/>
              </a:rPr>
              <a:t>When a request of size S is made: </a:t>
            </a:r>
          </a:p>
          <a:p>
            <a:pPr lvl="1">
              <a:lnSpc>
                <a:spcPct val="110000"/>
              </a:lnSpc>
            </a:pPr>
            <a:r>
              <a:rPr lang="en-US" altLang="zh-CN" sz="2400" dirty="0">
                <a:ea typeface="宋体" charset="-122"/>
              </a:rPr>
              <a:t>If </a:t>
            </a:r>
            <a:r>
              <a:rPr lang="en-US" altLang="zh-CN" sz="2400" dirty="0" smtClean="0">
                <a:ea typeface="宋体" charset="-122"/>
              </a:rPr>
              <a:t>2</a:t>
            </a:r>
            <a:r>
              <a:rPr lang="en-US" altLang="zh-CN" sz="2400" baseline="30000" dirty="0" smtClean="0">
                <a:ea typeface="宋体" charset="-122"/>
              </a:rPr>
              <a:t>U-1</a:t>
            </a:r>
            <a:r>
              <a:rPr lang="en-US" altLang="zh-CN" sz="2400" dirty="0" smtClean="0">
                <a:ea typeface="宋体" charset="-122"/>
              </a:rPr>
              <a:t> </a:t>
            </a:r>
            <a:r>
              <a:rPr lang="en-US" altLang="zh-CN" sz="2400" dirty="0">
                <a:ea typeface="宋体" charset="-122"/>
              </a:rPr>
              <a:t>&lt; S &lt;= </a:t>
            </a:r>
            <a:r>
              <a:rPr lang="en-US" altLang="zh-CN" sz="2400" dirty="0" smtClean="0">
                <a:ea typeface="宋体" charset="-122"/>
              </a:rPr>
              <a:t>2</a:t>
            </a:r>
            <a:r>
              <a:rPr lang="en-US" altLang="zh-CN" sz="2400" baseline="30000" dirty="0" smtClean="0">
                <a:ea typeface="宋体" charset="-122"/>
              </a:rPr>
              <a:t>U</a:t>
            </a:r>
            <a:r>
              <a:rPr lang="en-US" altLang="zh-CN" sz="2400" dirty="0" smtClean="0">
                <a:ea typeface="宋体" charset="-122"/>
              </a:rPr>
              <a:t> </a:t>
            </a:r>
            <a:r>
              <a:rPr lang="en-US" altLang="zh-CN" sz="2400" dirty="0">
                <a:ea typeface="宋体" charset="-122"/>
              </a:rPr>
              <a:t>then allocate the entire block of size </a:t>
            </a:r>
            <a:r>
              <a:rPr lang="en-US" altLang="zh-CN" sz="2400" dirty="0" smtClean="0">
                <a:ea typeface="宋体" charset="-122"/>
              </a:rPr>
              <a:t>2</a:t>
            </a:r>
            <a:r>
              <a:rPr lang="en-US" altLang="zh-CN" sz="2400" baseline="30000" dirty="0" smtClean="0">
                <a:ea typeface="宋体" charset="-122"/>
              </a:rPr>
              <a:t>U</a:t>
            </a:r>
            <a:r>
              <a:rPr lang="en-US" altLang="zh-CN" sz="2400" dirty="0" smtClean="0">
                <a:ea typeface="宋体" charset="-122"/>
              </a:rPr>
              <a:t>.</a:t>
            </a:r>
          </a:p>
          <a:p>
            <a:pPr lvl="1">
              <a:lnSpc>
                <a:spcPct val="110000"/>
              </a:lnSpc>
            </a:pPr>
            <a:r>
              <a:rPr lang="en-US" altLang="zh-CN" sz="2400" dirty="0" smtClean="0">
                <a:ea typeface="宋体" charset="-122"/>
              </a:rPr>
              <a:t>Else, split this block into two buddies, each of size 2</a:t>
            </a:r>
            <a:r>
              <a:rPr lang="en-US" altLang="zh-CN" sz="2400" baseline="30000" dirty="0" smtClean="0">
                <a:ea typeface="宋体" charset="-122"/>
              </a:rPr>
              <a:t>U-1</a:t>
            </a:r>
            <a:r>
              <a:rPr lang="en-US" altLang="zh-CN" sz="2400" dirty="0" smtClean="0">
                <a:ea typeface="宋体" charset="-122"/>
              </a:rPr>
              <a:t>.</a:t>
            </a:r>
          </a:p>
          <a:p>
            <a:pPr lvl="1">
              <a:lnSpc>
                <a:spcPct val="110000"/>
              </a:lnSpc>
            </a:pPr>
            <a:r>
              <a:rPr lang="en-US" altLang="zh-CN" sz="2400" dirty="0" smtClean="0">
                <a:ea typeface="宋体" charset="-122"/>
              </a:rPr>
              <a:t>If 2</a:t>
            </a:r>
            <a:r>
              <a:rPr lang="en-US" altLang="zh-CN" sz="2400" baseline="30000" dirty="0" smtClean="0">
                <a:ea typeface="宋体" charset="-122"/>
              </a:rPr>
              <a:t>U-2</a:t>
            </a:r>
            <a:r>
              <a:rPr lang="en-US" altLang="zh-CN" sz="2400" dirty="0" smtClean="0">
                <a:ea typeface="宋体" charset="-122"/>
              </a:rPr>
              <a:t> </a:t>
            </a:r>
            <a:r>
              <a:rPr lang="en-US" altLang="zh-CN" sz="2400" dirty="0">
                <a:ea typeface="宋体" charset="-122"/>
              </a:rPr>
              <a:t>&lt; S &lt;= </a:t>
            </a:r>
            <a:r>
              <a:rPr lang="en-US" altLang="zh-CN" sz="2400" dirty="0" smtClean="0">
                <a:ea typeface="宋体" charset="-122"/>
              </a:rPr>
              <a:t>2</a:t>
            </a:r>
            <a:r>
              <a:rPr lang="en-US" altLang="zh-CN" sz="2400" baseline="30000" dirty="0" smtClean="0">
                <a:ea typeface="宋体" charset="-122"/>
              </a:rPr>
              <a:t>U-1</a:t>
            </a:r>
            <a:r>
              <a:rPr lang="en-US" altLang="zh-CN" sz="2400" dirty="0" smtClean="0">
                <a:ea typeface="宋体" charset="-122"/>
              </a:rPr>
              <a:t> </a:t>
            </a:r>
            <a:r>
              <a:rPr lang="en-US" altLang="zh-CN" sz="2400" dirty="0">
                <a:ea typeface="宋体" charset="-122"/>
              </a:rPr>
              <a:t>then allocate one of the 2 buddies</a:t>
            </a:r>
            <a:r>
              <a:rPr lang="en-US" altLang="zh-CN" sz="2400" dirty="0" smtClean="0">
                <a:ea typeface="宋体" charset="-122"/>
              </a:rPr>
              <a:t>.</a:t>
            </a:r>
            <a:endParaRPr lang="en-US" altLang="zh-CN" sz="2400" dirty="0">
              <a:ea typeface="宋体" charset="-122"/>
            </a:endParaRPr>
          </a:p>
          <a:p>
            <a:pPr lvl="1">
              <a:lnSpc>
                <a:spcPct val="110000"/>
              </a:lnSpc>
            </a:pPr>
            <a:r>
              <a:rPr lang="en-US" altLang="zh-CN" sz="2400" dirty="0">
                <a:ea typeface="宋体" charset="-122"/>
              </a:rPr>
              <a:t>Otherwise one of the 2 buddies is split again.</a:t>
            </a:r>
          </a:p>
          <a:p>
            <a:pPr>
              <a:lnSpc>
                <a:spcPct val="110000"/>
              </a:lnSpc>
            </a:pPr>
            <a:r>
              <a:rPr lang="en-US" altLang="zh-CN" sz="2800" dirty="0">
                <a:ea typeface="宋体" charset="-122"/>
              </a:rPr>
              <a:t>This process is repeated until the smallest block greater or equal to S is generated.</a:t>
            </a:r>
          </a:p>
          <a:p>
            <a:pPr>
              <a:lnSpc>
                <a:spcPct val="110000"/>
              </a:lnSpc>
            </a:pPr>
            <a:r>
              <a:rPr lang="en-US" altLang="zh-CN" sz="2800" dirty="0">
                <a:ea typeface="宋体" charset="-122"/>
              </a:rPr>
              <a:t>Two buddies are coalesced whenever both of them become unallocated.</a:t>
            </a:r>
            <a:endParaRPr lang="en-US" altLang="zh-CN" dirty="0">
              <a:ea typeface="宋体" charset="-122"/>
            </a:endParaRPr>
          </a:p>
        </p:txBody>
      </p:sp>
      <p:sp>
        <p:nvSpPr>
          <p:cNvPr id="6" name="Rectangle 5"/>
          <p:cNvSpPr/>
          <p:nvPr/>
        </p:nvSpPr>
        <p:spPr>
          <a:xfrm>
            <a:off x="4572000" y="6357958"/>
            <a:ext cx="4572000" cy="307777"/>
          </a:xfrm>
          <a:prstGeom prst="rect">
            <a:avLst/>
          </a:prstGeom>
        </p:spPr>
        <p:txBody>
          <a:bodyPr>
            <a:spAutoFit/>
          </a:bodyPr>
          <a:lstStyle/>
          <a:p>
            <a:r>
              <a:rPr lang="en-US" altLang="zh-CN" sz="1400" dirty="0" smtClean="0">
                <a:solidFill>
                  <a:schemeClr val="bg1">
                    <a:lumMod val="85000"/>
                  </a:schemeClr>
                </a:solidFill>
              </a:rPr>
              <a:t>PPTs from others\From Ariel J. Frank\OS381\os7-2_rea.ppt</a:t>
            </a:r>
            <a:endParaRPr lang="zh-CN" altLang="en-US" sz="1400" dirty="0">
              <a:solidFill>
                <a:schemeClr val="bg1">
                  <a:lumMod val="85000"/>
                </a:schemeClr>
              </a:solidFill>
            </a:endParaRPr>
          </a:p>
        </p:txBody>
      </p:sp>
      <p:sp>
        <p:nvSpPr>
          <p:cNvPr id="7" name="Slide Number Placeholder 6"/>
          <p:cNvSpPr>
            <a:spLocks noGrp="1"/>
          </p:cNvSpPr>
          <p:nvPr>
            <p:ph type="sldNum" sz="quarter" idx="12"/>
          </p:nvPr>
        </p:nvSpPr>
        <p:spPr/>
        <p:txBody>
          <a:bodyPr/>
          <a:lstStyle/>
          <a:p>
            <a:fld id="{10744B62-10FC-4232-9218-76AF922FA420}" type="slidenum">
              <a:rPr lang="zh-CN" altLang="en-US" smtClean="0"/>
              <a:pPr/>
              <a:t>72</a:t>
            </a:fld>
            <a:endParaRPr lang="zh-CN" altLang="en-US"/>
          </a:p>
        </p:txBody>
      </p:sp>
    </p:spTree>
    <p:custDataLst>
      <p:tags r:id="rId1"/>
    </p:custData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
            <a:ext cx="9144000" cy="785818"/>
          </a:xfrm>
          <a:solidFill>
            <a:schemeClr val="accent6">
              <a:lumMod val="60000"/>
              <a:lumOff val="40000"/>
            </a:schemeClr>
          </a:solidFill>
        </p:spPr>
        <p:txBody>
          <a:bodyPr>
            <a:noAutofit/>
          </a:bodyPr>
          <a:lstStyle/>
          <a:p>
            <a:r>
              <a:rPr lang="en-US" altLang="zh-CN" b="1" dirty="0" smtClean="0"/>
              <a:t>BUT</a:t>
            </a:r>
            <a:r>
              <a:rPr lang="en-US" altLang="zh-CN" sz="3600" dirty="0" smtClean="0"/>
              <a:t>, </a:t>
            </a:r>
            <a:r>
              <a:rPr lang="en-US" altLang="zh-CN" sz="2400" b="1" dirty="0" smtClean="0"/>
              <a:t>How are the instructions transferred into the main memory?</a:t>
            </a:r>
            <a:endParaRPr lang="zh-CN" altLang="en-US" sz="3600" b="1" dirty="0"/>
          </a:p>
        </p:txBody>
      </p:sp>
      <p:pic>
        <p:nvPicPr>
          <p:cNvPr id="6" name="Picture 3"/>
          <p:cNvPicPr>
            <a:picLocks noGrp="1" noChangeAspect="1" noChangeArrowheads="1"/>
          </p:cNvPicPr>
          <p:nvPr>
            <p:ph idx="1"/>
          </p:nvPr>
        </p:nvPicPr>
        <p:blipFill>
          <a:blip r:embed="rId3" cstate="print"/>
          <a:srcRect/>
          <a:stretch>
            <a:fillRect/>
          </a:stretch>
        </p:blipFill>
        <p:spPr bwMode="auto">
          <a:xfrm>
            <a:off x="1" y="5451212"/>
            <a:ext cx="2428860" cy="1406788"/>
          </a:xfrm>
          <a:prstGeom prst="rect">
            <a:avLst/>
          </a:prstGeom>
          <a:noFill/>
          <a:ln w="9525">
            <a:noFill/>
            <a:miter lim="800000"/>
            <a:headEnd/>
            <a:tailEnd/>
          </a:ln>
          <a:effectLst/>
        </p:spPr>
      </p:pic>
      <p:sp>
        <p:nvSpPr>
          <p:cNvPr id="4" name="Footer Placeholder 3"/>
          <p:cNvSpPr>
            <a:spLocks noGrp="1"/>
          </p:cNvSpPr>
          <p:nvPr>
            <p:ph type="ftr" sz="quarter" idx="11"/>
          </p:nvPr>
        </p:nvSpPr>
        <p:spPr/>
        <p:txBody>
          <a:bodyPr/>
          <a:lstStyle/>
          <a:p>
            <a:r>
              <a:rPr lang="en-US" altLang="zh-CN" smtClean="0"/>
              <a:t>Part IX Memory management</a:t>
            </a:r>
            <a:endParaRPr lang="zh-CN" altLang="en-US"/>
          </a:p>
        </p:txBody>
      </p:sp>
      <p:sp>
        <p:nvSpPr>
          <p:cNvPr id="5" name="Slide Number Placeholder 4"/>
          <p:cNvSpPr>
            <a:spLocks noGrp="1"/>
          </p:cNvSpPr>
          <p:nvPr>
            <p:ph type="sldNum" sz="quarter" idx="12"/>
          </p:nvPr>
        </p:nvSpPr>
        <p:spPr/>
        <p:txBody>
          <a:bodyPr/>
          <a:lstStyle/>
          <a:p>
            <a:fld id="{10744B62-10FC-4232-9218-76AF922FA420}" type="slidenum">
              <a:rPr lang="zh-CN" altLang="en-US" smtClean="0"/>
              <a:pPr/>
              <a:t>8</a:t>
            </a:fld>
            <a:endParaRPr lang="zh-CN" altLang="en-US"/>
          </a:p>
        </p:txBody>
      </p:sp>
      <p:sp>
        <p:nvSpPr>
          <p:cNvPr id="9" name="TextBox 8"/>
          <p:cNvSpPr txBox="1"/>
          <p:nvPr/>
        </p:nvSpPr>
        <p:spPr>
          <a:xfrm>
            <a:off x="7514098" y="692696"/>
            <a:ext cx="1159613" cy="1323439"/>
          </a:xfrm>
          <a:prstGeom prst="rect">
            <a:avLst/>
          </a:prstGeom>
          <a:noFill/>
          <a:ln w="6350">
            <a:solidFill>
              <a:schemeClr val="tx1"/>
            </a:solidFill>
          </a:ln>
        </p:spPr>
        <p:txBody>
          <a:bodyPr wrap="none" rtlCol="0">
            <a:spAutoFit/>
          </a:bodyPr>
          <a:lstStyle/>
          <a:p>
            <a:r>
              <a:rPr lang="en-US" altLang="zh-CN" sz="2000" b="1" dirty="0" smtClean="0">
                <a:solidFill>
                  <a:srgbClr val="FF0000"/>
                </a:solidFill>
              </a:rPr>
              <a:t>Program</a:t>
            </a:r>
          </a:p>
          <a:p>
            <a:r>
              <a:rPr lang="en-US" altLang="zh-CN" sz="2000" dirty="0" smtClean="0"/>
              <a:t>    X=14; </a:t>
            </a:r>
          </a:p>
          <a:p>
            <a:r>
              <a:rPr lang="en-US" altLang="zh-CN" sz="2000" dirty="0" smtClean="0"/>
              <a:t>    Y= -10;</a:t>
            </a:r>
          </a:p>
          <a:p>
            <a:r>
              <a:rPr lang="en-US" altLang="zh-CN" sz="2000" dirty="0" smtClean="0"/>
              <a:t>    Z= X+Y;</a:t>
            </a:r>
            <a:endParaRPr lang="zh-CN" altLang="en-US" sz="2000" dirty="0"/>
          </a:p>
        </p:txBody>
      </p:sp>
      <p:sp>
        <p:nvSpPr>
          <p:cNvPr id="10" name="TextBox 9"/>
          <p:cNvSpPr txBox="1"/>
          <p:nvPr/>
        </p:nvSpPr>
        <p:spPr>
          <a:xfrm>
            <a:off x="7129538" y="2456622"/>
            <a:ext cx="1928733" cy="1631216"/>
          </a:xfrm>
          <a:prstGeom prst="rect">
            <a:avLst/>
          </a:prstGeom>
          <a:noFill/>
          <a:ln w="6350">
            <a:solidFill>
              <a:schemeClr val="tx1"/>
            </a:solidFill>
          </a:ln>
        </p:spPr>
        <p:txBody>
          <a:bodyPr wrap="none" rtlCol="0">
            <a:spAutoFit/>
          </a:bodyPr>
          <a:lstStyle/>
          <a:p>
            <a:r>
              <a:rPr lang="en-US" altLang="zh-CN" sz="2000" b="1" dirty="0" smtClean="0">
                <a:solidFill>
                  <a:srgbClr val="FF0000"/>
                </a:solidFill>
              </a:rPr>
              <a:t>Assembly</a:t>
            </a:r>
          </a:p>
          <a:p>
            <a:r>
              <a:rPr lang="en-US" altLang="zh-CN" sz="2000" dirty="0" smtClean="0"/>
              <a:t>    Load </a:t>
            </a:r>
            <a:r>
              <a:rPr lang="en-US" altLang="zh-CN" sz="2000" b="1" dirty="0" smtClean="0"/>
              <a:t>00</a:t>
            </a:r>
            <a:r>
              <a:rPr lang="en-US" altLang="zh-CN" sz="2000" dirty="0" smtClean="0"/>
              <a:t> R1; </a:t>
            </a:r>
          </a:p>
          <a:p>
            <a:r>
              <a:rPr lang="en-US" altLang="zh-CN" sz="2000" dirty="0" smtClean="0"/>
              <a:t>    Load </a:t>
            </a:r>
            <a:r>
              <a:rPr lang="en-US" altLang="zh-CN" sz="2000" b="1" dirty="0" smtClean="0"/>
              <a:t>01</a:t>
            </a:r>
            <a:r>
              <a:rPr lang="en-US" altLang="zh-CN" sz="2000" dirty="0" smtClean="0"/>
              <a:t> R2;</a:t>
            </a:r>
          </a:p>
          <a:p>
            <a:r>
              <a:rPr lang="en-US" altLang="zh-CN" sz="2000" dirty="0" smtClean="0"/>
              <a:t>    ADD R1 R2 R3;</a:t>
            </a:r>
          </a:p>
          <a:p>
            <a:r>
              <a:rPr lang="en-US" altLang="zh-CN" sz="2000" dirty="0" smtClean="0"/>
              <a:t>    Store </a:t>
            </a:r>
            <a:r>
              <a:rPr lang="en-US" altLang="zh-CN" sz="2000" b="1" dirty="0" smtClean="0"/>
              <a:t>02</a:t>
            </a:r>
            <a:r>
              <a:rPr lang="en-US" altLang="zh-CN" sz="2000" dirty="0" smtClean="0"/>
              <a:t> R3;</a:t>
            </a:r>
            <a:endParaRPr lang="zh-CN" altLang="en-US" sz="2000" dirty="0"/>
          </a:p>
        </p:txBody>
      </p:sp>
      <p:sp>
        <p:nvSpPr>
          <p:cNvPr id="11" name="Down Arrow 10"/>
          <p:cNvSpPr/>
          <p:nvPr/>
        </p:nvSpPr>
        <p:spPr>
          <a:xfrm>
            <a:off x="7965542" y="2040359"/>
            <a:ext cx="256724" cy="43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Down Arrow 13"/>
          <p:cNvSpPr/>
          <p:nvPr/>
        </p:nvSpPr>
        <p:spPr>
          <a:xfrm>
            <a:off x="7965542" y="4074505"/>
            <a:ext cx="256724" cy="43828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L-Shape 16"/>
          <p:cNvSpPr/>
          <p:nvPr/>
        </p:nvSpPr>
        <p:spPr>
          <a:xfrm>
            <a:off x="5572132" y="4000504"/>
            <a:ext cx="1214446" cy="1643074"/>
          </a:xfrm>
          <a:prstGeom prst="corner">
            <a:avLst>
              <a:gd name="adj1" fmla="val 30131"/>
              <a:gd name="adj2" fmla="val 33268"/>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Left Arrow 17"/>
          <p:cNvSpPr/>
          <p:nvPr/>
        </p:nvSpPr>
        <p:spPr>
          <a:xfrm>
            <a:off x="4406264" y="3467100"/>
            <a:ext cx="1571636" cy="714380"/>
          </a:xfrm>
          <a:prstGeom prst="lef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2531" name="Picture 3"/>
          <p:cNvPicPr>
            <a:picLocks noChangeAspect="1" noChangeArrowheads="1"/>
          </p:cNvPicPr>
          <p:nvPr/>
        </p:nvPicPr>
        <p:blipFill>
          <a:blip r:embed="rId4" cstate="print"/>
          <a:srcRect/>
          <a:stretch>
            <a:fillRect/>
          </a:stretch>
        </p:blipFill>
        <p:spPr bwMode="auto">
          <a:xfrm>
            <a:off x="4929190" y="1142984"/>
            <a:ext cx="2060575" cy="2146300"/>
          </a:xfrm>
          <a:prstGeom prst="rect">
            <a:avLst/>
          </a:prstGeom>
          <a:noFill/>
          <a:ln w="9525">
            <a:noFill/>
            <a:miter lim="800000"/>
            <a:headEnd/>
            <a:tailEnd/>
          </a:ln>
        </p:spPr>
      </p:pic>
      <p:sp>
        <p:nvSpPr>
          <p:cNvPr id="16" name="TextBox 15"/>
          <p:cNvSpPr txBox="1"/>
          <p:nvPr/>
        </p:nvSpPr>
        <p:spPr>
          <a:xfrm>
            <a:off x="6525618" y="4330839"/>
            <a:ext cx="2654894" cy="2554545"/>
          </a:xfrm>
          <a:prstGeom prst="rect">
            <a:avLst/>
          </a:prstGeom>
          <a:noFill/>
          <a:ln w="38100">
            <a:solidFill>
              <a:srgbClr val="FF0000"/>
            </a:solidFill>
          </a:ln>
        </p:spPr>
        <p:txBody>
          <a:bodyPr wrap="none" rtlCol="0">
            <a:spAutoFit/>
          </a:bodyPr>
          <a:lstStyle/>
          <a:p>
            <a:r>
              <a:rPr lang="en-US" altLang="zh-CN" sz="2000" b="1" dirty="0" smtClean="0">
                <a:solidFill>
                  <a:srgbClr val="FF0000"/>
                </a:solidFill>
              </a:rPr>
              <a:t>Machine code</a:t>
            </a:r>
          </a:p>
          <a:p>
            <a:r>
              <a:rPr lang="en-US" altLang="zh-CN" sz="2000" dirty="0" smtClean="0"/>
              <a:t>  [00] 14 (should be bin)</a:t>
            </a:r>
            <a:endParaRPr lang="en-US" altLang="zh-CN" sz="2000" b="1" dirty="0" smtClean="0"/>
          </a:p>
          <a:p>
            <a:r>
              <a:rPr lang="en-US" altLang="zh-CN" sz="2000" dirty="0" smtClean="0"/>
              <a:t>  [01] -10</a:t>
            </a:r>
          </a:p>
          <a:p>
            <a:r>
              <a:rPr lang="en-US" altLang="zh-CN" sz="2000" dirty="0"/>
              <a:t> </a:t>
            </a:r>
            <a:r>
              <a:rPr lang="en-US" altLang="zh-CN" sz="2000" dirty="0" smtClean="0"/>
              <a:t> [02] (used later)</a:t>
            </a:r>
          </a:p>
          <a:p>
            <a:r>
              <a:rPr lang="en-US" altLang="zh-CN" sz="2000" dirty="0" smtClean="0"/>
              <a:t>  [03] 0001 </a:t>
            </a:r>
            <a:r>
              <a:rPr lang="en-US" altLang="zh-CN" sz="2000" b="1" dirty="0" smtClean="0"/>
              <a:t>00000000</a:t>
            </a:r>
          </a:p>
          <a:p>
            <a:r>
              <a:rPr lang="en-US" altLang="zh-CN" sz="2000" dirty="0" smtClean="0"/>
              <a:t>  [04] 0010 </a:t>
            </a:r>
            <a:r>
              <a:rPr lang="en-US" altLang="zh-CN" sz="2000" b="1" dirty="0" smtClean="0"/>
              <a:t>00000001</a:t>
            </a:r>
          </a:p>
          <a:p>
            <a:r>
              <a:rPr lang="en-US" altLang="zh-CN" sz="2000" dirty="0" smtClean="0"/>
              <a:t>  [05] 0011</a:t>
            </a:r>
          </a:p>
          <a:p>
            <a:r>
              <a:rPr lang="en-US" altLang="zh-CN" sz="2000" dirty="0" smtClean="0"/>
              <a:t>  [06] 0100 </a:t>
            </a:r>
            <a:r>
              <a:rPr lang="en-US" altLang="zh-CN" sz="2000" b="1" dirty="0" smtClean="0"/>
              <a:t>00000010</a:t>
            </a:r>
            <a:endParaRPr lang="zh-CN" altLang="en-US" sz="2000" b="1" dirty="0"/>
          </a:p>
        </p:txBody>
      </p:sp>
      <p:pic>
        <p:nvPicPr>
          <p:cNvPr id="522242" name="Picture 2" descr="D:\Downloads\seginMM.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61638" y="1038617"/>
            <a:ext cx="2276475" cy="4467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2531"/>
                                        </p:tgtEl>
                                        <p:attrNameLst>
                                          <p:attrName>style.visibility</p:attrName>
                                        </p:attrNameLst>
                                      </p:cBhvr>
                                      <p:to>
                                        <p:strVal val="visible"/>
                                      </p:to>
                                    </p:set>
                                    <p:anim calcmode="lin" valueType="num">
                                      <p:cBhvr additive="base">
                                        <p:cTn id="15" dur="500" fill="hold"/>
                                        <p:tgtEl>
                                          <p:spTgt spid="22531"/>
                                        </p:tgtEl>
                                        <p:attrNameLst>
                                          <p:attrName>ppt_x</p:attrName>
                                        </p:attrNameLst>
                                      </p:cBhvr>
                                      <p:tavLst>
                                        <p:tav tm="0">
                                          <p:val>
                                            <p:strVal val="#ppt_x"/>
                                          </p:val>
                                        </p:tav>
                                        <p:tav tm="100000">
                                          <p:val>
                                            <p:strVal val="#ppt_x"/>
                                          </p:val>
                                        </p:tav>
                                      </p:tavLst>
                                    </p:anim>
                                    <p:anim calcmode="lin" valueType="num">
                                      <p:cBhvr additive="base">
                                        <p:cTn id="16" dur="500" fill="hold"/>
                                        <p:tgtEl>
                                          <p:spTgt spid="225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endParaRPr lang="zh-CN" altLang="en-US"/>
          </a:p>
        </p:txBody>
      </p:sp>
      <p:sp>
        <p:nvSpPr>
          <p:cNvPr id="3" name="Content Placeholder 2"/>
          <p:cNvSpPr>
            <a:spLocks noGrp="1"/>
          </p:cNvSpPr>
          <p:nvPr>
            <p:ph idx="1"/>
          </p:nvPr>
        </p:nvSpPr>
        <p:spPr>
          <a:xfrm>
            <a:off x="457200" y="1000108"/>
            <a:ext cx="8686800" cy="5525236"/>
          </a:xfrm>
        </p:spPr>
        <p:txBody>
          <a:bodyPr>
            <a:normAutofit lnSpcReduction="10000"/>
          </a:bodyPr>
          <a:lstStyle/>
          <a:p>
            <a:r>
              <a:rPr lang="en-US" altLang="zh-CN" dirty="0" smtClean="0"/>
              <a:t>Logical address [</a:t>
            </a:r>
            <a:r>
              <a:rPr lang="zh-CN" altLang="en-US" sz="2800" dirty="0" smtClean="0"/>
              <a:t>逻辑地址</a:t>
            </a:r>
            <a:r>
              <a:rPr lang="en-US" altLang="zh-CN" dirty="0" smtClean="0"/>
              <a:t>] </a:t>
            </a:r>
            <a:r>
              <a:rPr lang="en-US" altLang="zh-CN" dirty="0" smtClean="0">
                <a:sym typeface="Wingdings" pitchFamily="2" charset="2"/>
              </a:rPr>
              <a:t> </a:t>
            </a:r>
            <a:r>
              <a:rPr lang="en-US" altLang="zh-CN" b="1" dirty="0" smtClean="0">
                <a:solidFill>
                  <a:srgbClr val="FF0000"/>
                </a:solidFill>
                <a:sym typeface="Wingdings" pitchFamily="2" charset="2"/>
              </a:rPr>
              <a:t>Program space </a:t>
            </a:r>
            <a:r>
              <a:rPr lang="en-US" altLang="zh-CN" dirty="0" smtClean="0">
                <a:sym typeface="Wingdings" pitchFamily="2" charset="2"/>
              </a:rPr>
              <a:t> </a:t>
            </a:r>
            <a:r>
              <a:rPr lang="en-US" altLang="zh-CN" b="1" dirty="0" smtClean="0">
                <a:solidFill>
                  <a:srgbClr val="0070C0"/>
                </a:solidFill>
                <a:sym typeface="Wingdings" pitchFamily="2" charset="2"/>
              </a:rPr>
              <a:t>File Space</a:t>
            </a:r>
            <a:endParaRPr lang="en-US" altLang="zh-CN" b="1" dirty="0" smtClean="0">
              <a:solidFill>
                <a:srgbClr val="0070C0"/>
              </a:solidFill>
            </a:endParaRPr>
          </a:p>
          <a:p>
            <a:pPr lvl="1"/>
            <a:r>
              <a:rPr lang="en-US" altLang="zh-CN" dirty="0" smtClean="0"/>
              <a:t>An a</a:t>
            </a:r>
            <a:r>
              <a:rPr lang="en-US" altLang="zh-CN" dirty="0" smtClean="0"/>
              <a:t>ddress of one instruction or data item inside program space is  </a:t>
            </a:r>
            <a:r>
              <a:rPr lang="en-US" altLang="zh-CN" dirty="0" smtClean="0"/>
              <a:t>commonly referred to as a logical </a:t>
            </a:r>
            <a:r>
              <a:rPr lang="en-US" altLang="zh-CN" dirty="0" smtClean="0"/>
              <a:t>address</a:t>
            </a:r>
            <a:endParaRPr lang="en-US" altLang="zh-CN" dirty="0" smtClean="0"/>
          </a:p>
          <a:p>
            <a:r>
              <a:rPr lang="en-US" altLang="zh-CN" dirty="0" smtClean="0"/>
              <a:t>Physical </a:t>
            </a:r>
            <a:r>
              <a:rPr lang="en-US" altLang="zh-CN" dirty="0" smtClean="0"/>
              <a:t>address [</a:t>
            </a:r>
            <a:r>
              <a:rPr lang="zh-CN" altLang="en-US" sz="2800" dirty="0" smtClean="0"/>
              <a:t>物理地址</a:t>
            </a:r>
            <a:r>
              <a:rPr lang="en-US" altLang="zh-CN" dirty="0" smtClean="0"/>
              <a:t>] </a:t>
            </a:r>
            <a:r>
              <a:rPr lang="en-US" altLang="zh-CN" dirty="0">
                <a:sym typeface="Wingdings" pitchFamily="2" charset="2"/>
              </a:rPr>
              <a:t> </a:t>
            </a:r>
            <a:r>
              <a:rPr lang="en-US" altLang="zh-CN" dirty="0">
                <a:solidFill>
                  <a:srgbClr val="0070C0"/>
                </a:solidFill>
                <a:sym typeface="Wingdings" pitchFamily="2" charset="2"/>
              </a:rPr>
              <a:t>Hard Disk Space </a:t>
            </a:r>
            <a:r>
              <a:rPr lang="en-US" altLang="zh-CN" dirty="0" smtClean="0">
                <a:sym typeface="Wingdings" pitchFamily="2" charset="2"/>
              </a:rPr>
              <a:t> </a:t>
            </a:r>
            <a:r>
              <a:rPr lang="en-US" altLang="zh-CN" b="1" dirty="0" smtClean="0">
                <a:solidFill>
                  <a:srgbClr val="FF0000"/>
                </a:solidFill>
                <a:sym typeface="Wingdings" pitchFamily="2" charset="2"/>
              </a:rPr>
              <a:t>MM Space</a:t>
            </a:r>
            <a:endParaRPr lang="en-US" altLang="zh-CN" b="1" dirty="0" smtClean="0">
              <a:solidFill>
                <a:srgbClr val="FF0000"/>
              </a:solidFill>
            </a:endParaRPr>
          </a:p>
          <a:p>
            <a:pPr lvl="1"/>
            <a:r>
              <a:rPr lang="en-US" altLang="zh-CN" dirty="0" smtClean="0"/>
              <a:t>whereas an address </a:t>
            </a:r>
            <a:r>
              <a:rPr lang="en-US" altLang="zh-CN" dirty="0"/>
              <a:t>of one instruction or data item </a:t>
            </a:r>
            <a:r>
              <a:rPr lang="en-US" altLang="zh-CN" dirty="0" smtClean="0"/>
              <a:t>in</a:t>
            </a:r>
            <a:r>
              <a:rPr lang="en-US" altLang="zh-CN" dirty="0" smtClean="0"/>
              <a:t> </a:t>
            </a:r>
            <a:r>
              <a:rPr lang="en-US" altLang="zh-CN" dirty="0" smtClean="0"/>
              <a:t>the memory </a:t>
            </a:r>
            <a:r>
              <a:rPr lang="en-US" altLang="zh-CN" dirty="0" smtClean="0"/>
              <a:t>unit commonly </a:t>
            </a:r>
            <a:r>
              <a:rPr lang="en-US" altLang="zh-CN" dirty="0" smtClean="0"/>
              <a:t>referred to as a physical </a:t>
            </a:r>
            <a:r>
              <a:rPr lang="en-US" altLang="zh-CN" dirty="0" smtClean="0"/>
              <a:t>address, which could be </a:t>
            </a:r>
            <a:r>
              <a:rPr lang="en-US" altLang="zh-CN" dirty="0" smtClean="0"/>
              <a:t>really </a:t>
            </a:r>
            <a:r>
              <a:rPr lang="en-US" altLang="zh-CN" dirty="0" smtClean="0"/>
              <a:t>accessed by CPU.</a:t>
            </a:r>
          </a:p>
          <a:p>
            <a:pPr lvl="2"/>
            <a:r>
              <a:rPr lang="en-US" altLang="zh-CN" dirty="0" smtClean="0"/>
              <a:t>To </a:t>
            </a:r>
            <a:r>
              <a:rPr lang="en-US" altLang="zh-CN" dirty="0"/>
              <a:t>my </a:t>
            </a:r>
            <a:r>
              <a:rPr lang="en-US" altLang="zh-CN" dirty="0" smtClean="0"/>
              <a:t>thinking, addresses in HDD should also be understood as Physical Address</a:t>
            </a:r>
            <a:endParaRPr lang="zh-CN" altLang="en-US" dirty="0"/>
          </a:p>
        </p:txBody>
      </p:sp>
      <p:sp>
        <p:nvSpPr>
          <p:cNvPr id="4" name="Footer Placeholder 3"/>
          <p:cNvSpPr>
            <a:spLocks noGrp="1"/>
          </p:cNvSpPr>
          <p:nvPr>
            <p:ph type="ftr" sz="quarter" idx="11"/>
          </p:nvPr>
        </p:nvSpPr>
        <p:spPr/>
        <p:txBody>
          <a:bodyPr/>
          <a:lstStyle/>
          <a:p>
            <a:r>
              <a:rPr lang="en-US" altLang="zh-CN" smtClean="0"/>
              <a:t>Operating system Part I Introduction</a:t>
            </a:r>
            <a:endParaRPr lang="zh-CN" altLang="en-US"/>
          </a:p>
        </p:txBody>
      </p:sp>
    </p:spTree>
    <p:extLst>
      <p:ext uri="{BB962C8B-B14F-4D97-AF65-F5344CB8AC3E}">
        <p14:creationId xmlns:p14="http://schemas.microsoft.com/office/powerpoint/2010/main" val="4237780922"/>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DURATION" val="3600"/>
  <p:tag name="ISPRING_ULTRA_SCORM_SLIDE_COUNT" val="58"/>
  <p:tag name="ISPRING_ULTRA_SCORM_TRACKING_SLIDES" val="1"/>
  <p:tag name="ISPRING_SCORM_RATE_SLIDES" val="0"/>
  <p:tag name="ISPRING_SCORM_RATE_QUIZZES" val="0"/>
  <p:tag name="ISPRING_SCORM_PASSING_SCORE" val="0.0000000000"/>
  <p:tag name="GENSWF_OUTPUT_FILE_NAME" val="Part 07 Memory-Basic"/>
  <p:tag name="ISPRING_RESOURCE_PATHS_HASH_2" val="83b9d9a0e76fcc44a2cd233b1ce9c324df6eb086"/>
</p:tagLst>
</file>

<file path=ppt/tags/tag10.xml><?xml version="1.0" encoding="utf-8"?>
<p:tagLst xmlns:a="http://schemas.openxmlformats.org/drawingml/2006/main" xmlns:r="http://schemas.openxmlformats.org/officeDocument/2006/relationships" xmlns:p="http://schemas.openxmlformats.org/presentationml/2006/main">
  <p:tag name="SWI" val="50"/>
  <p:tag name="NBP" val="1"/>
  <p:tag name="CVB" val="50"/>
  <p:tag name="SPT" val="FALSE"/>
  <p:tag name="BSN" val="50"/>
  <p:tag name="LFXCI" val="0"/>
  <p:tag name="SVT" val="TRUE"/>
  <p:tag name="CII" val="50"/>
</p:tagLst>
</file>

<file path=ppt/tags/tag11.xml><?xml version="1.0" encoding="utf-8"?>
<p:tagLst xmlns:a="http://schemas.openxmlformats.org/drawingml/2006/main" xmlns:r="http://schemas.openxmlformats.org/officeDocument/2006/relationships" xmlns:p="http://schemas.openxmlformats.org/presentationml/2006/main">
  <p:tag name="SWI" val="106"/>
  <p:tag name="BSN" val="106"/>
  <p:tag name="SVT" val="FALSE"/>
  <p:tag name="NBP" val="1"/>
  <p:tag name="CVB" val="106"/>
  <p:tag name="SPT" val="FALSE"/>
  <p:tag name="CII" val="106"/>
</p:tagLst>
</file>

<file path=ppt/tags/tag12.xml><?xml version="1.0" encoding="utf-8"?>
<p:tagLst xmlns:a="http://schemas.openxmlformats.org/drawingml/2006/main" xmlns:r="http://schemas.openxmlformats.org/officeDocument/2006/relationships" xmlns:p="http://schemas.openxmlformats.org/presentationml/2006/main">
  <p:tag name="SWI" val="42"/>
  <p:tag name="BSN" val="42"/>
  <p:tag name="SVT" val="FALSE"/>
  <p:tag name="NBP" val="1"/>
  <p:tag name="CVB" val="42"/>
  <p:tag name="SPT" val="FALSE"/>
  <p:tag name="CII" val="42"/>
</p:tagLst>
</file>

<file path=ppt/tags/tag13.xml><?xml version="1.0" encoding="utf-8"?>
<p:tagLst xmlns:a="http://schemas.openxmlformats.org/drawingml/2006/main" xmlns:r="http://schemas.openxmlformats.org/officeDocument/2006/relationships" xmlns:p="http://schemas.openxmlformats.org/presentationml/2006/main">
  <p:tag name="SWI" val="41"/>
  <p:tag name="BSN" val="41"/>
  <p:tag name="SVT" val="FALSE"/>
  <p:tag name="NBP" val="1"/>
  <p:tag name="CVB" val="41"/>
  <p:tag name="SPT" val="FALSE"/>
  <p:tag name="CII" val="41"/>
</p:tagLst>
</file>

<file path=ppt/tags/tag14.xml><?xml version="1.0" encoding="utf-8"?>
<p:tagLst xmlns:a="http://schemas.openxmlformats.org/drawingml/2006/main" xmlns:r="http://schemas.openxmlformats.org/officeDocument/2006/relationships" xmlns:p="http://schemas.openxmlformats.org/presentationml/2006/main">
  <p:tag name="SWI" val="8"/>
  <p:tag name="CVB" val="8"/>
  <p:tag name="BSN" val="8"/>
  <p:tag name="SPT" val="FALSE"/>
  <p:tag name="SVT" val="FALSE"/>
  <p:tag name="NBP" val="1"/>
  <p:tag name="CII" val="8"/>
</p:tagLst>
</file>

<file path=ppt/tags/tag15.xml><?xml version="1.0" encoding="utf-8"?>
<p:tagLst xmlns:a="http://schemas.openxmlformats.org/drawingml/2006/main" xmlns:r="http://schemas.openxmlformats.org/officeDocument/2006/relationships" xmlns:p="http://schemas.openxmlformats.org/presentationml/2006/main">
  <p:tag name="SWI" val="108"/>
  <p:tag name="BSN" val="108"/>
  <p:tag name="SVT" val="FALSE"/>
  <p:tag name="NBP" val="1"/>
  <p:tag name="CVB" val="108"/>
  <p:tag name="SPT" val="FALSE"/>
  <p:tag name="CII" val="108"/>
</p:tagLst>
</file>

<file path=ppt/tags/tag2.xml><?xml version="1.0" encoding="utf-8"?>
<p:tagLst xmlns:a="http://schemas.openxmlformats.org/drawingml/2006/main" xmlns:r="http://schemas.openxmlformats.org/officeDocument/2006/relationships" xmlns:p="http://schemas.openxmlformats.org/presentationml/2006/main">
  <p:tag name="SWI" val="15"/>
  <p:tag name="CVB" val="15"/>
  <p:tag name="BSN" val="15"/>
  <p:tag name="SPT" val="FALSE"/>
  <p:tag name="SVT" val="FALSE"/>
  <p:tag name="NBP" val="1"/>
  <p:tag name="CII" val="15"/>
</p:tagLst>
</file>

<file path=ppt/tags/tag3.xml><?xml version="1.0" encoding="utf-8"?>
<p:tagLst xmlns:a="http://schemas.openxmlformats.org/drawingml/2006/main" xmlns:r="http://schemas.openxmlformats.org/officeDocument/2006/relationships" xmlns:p="http://schemas.openxmlformats.org/presentationml/2006/main">
  <p:tag name="SWI" val="90"/>
  <p:tag name="BSN" val="90"/>
  <p:tag name="SVT" val="FALSE"/>
  <p:tag name="NBP" val="1"/>
  <p:tag name="CVB" val="90"/>
  <p:tag name="SPT" val="FALSE"/>
  <p:tag name="CII" val="90"/>
</p:tagLst>
</file>

<file path=ppt/tags/tag4.xml><?xml version="1.0" encoding="utf-8"?>
<p:tagLst xmlns:a="http://schemas.openxmlformats.org/drawingml/2006/main" xmlns:r="http://schemas.openxmlformats.org/officeDocument/2006/relationships" xmlns:p="http://schemas.openxmlformats.org/presentationml/2006/main">
  <p:tag name="SWI" val="94"/>
  <p:tag name="BSN" val="94"/>
  <p:tag name="SVT" val="FALSE"/>
  <p:tag name="NBP" val="1"/>
  <p:tag name="CVB" val="94"/>
  <p:tag name="SPT" val="FALSE"/>
  <p:tag name="CII" val="94"/>
</p:tagLst>
</file>

<file path=ppt/tags/tag5.xml><?xml version="1.0" encoding="utf-8"?>
<p:tagLst xmlns:a="http://schemas.openxmlformats.org/drawingml/2006/main" xmlns:r="http://schemas.openxmlformats.org/officeDocument/2006/relationships" xmlns:p="http://schemas.openxmlformats.org/presentationml/2006/main">
  <p:tag name="SWI" val="95"/>
  <p:tag name="BSN" val="95"/>
  <p:tag name="SVT" val="FALSE"/>
  <p:tag name="NBP" val="1"/>
  <p:tag name="CVB" val="95"/>
  <p:tag name="SPT" val="FALSE"/>
  <p:tag name="CII" val="95"/>
</p:tagLst>
</file>

<file path=ppt/tags/tag6.xml><?xml version="1.0" encoding="utf-8"?>
<p:tagLst xmlns:a="http://schemas.openxmlformats.org/drawingml/2006/main" xmlns:r="http://schemas.openxmlformats.org/officeDocument/2006/relationships" xmlns:p="http://schemas.openxmlformats.org/presentationml/2006/main">
  <p:tag name="SWI" val="98"/>
  <p:tag name="NBP" val="1"/>
  <p:tag name="CVB" val="98"/>
  <p:tag name="SPT" val="FALSE"/>
  <p:tag name="BSN" val="98"/>
  <p:tag name="LFXCI" val="0"/>
  <p:tag name="SVT" val="TRUE"/>
  <p:tag name="CII" val="98"/>
</p:tagLst>
</file>

<file path=ppt/tags/tag7.xml><?xml version="1.0" encoding="utf-8"?>
<p:tagLst xmlns:a="http://schemas.openxmlformats.org/drawingml/2006/main" xmlns:r="http://schemas.openxmlformats.org/officeDocument/2006/relationships" xmlns:p="http://schemas.openxmlformats.org/presentationml/2006/main">
  <p:tag name="SWI" val="99"/>
  <p:tag name="NBP" val="1"/>
  <p:tag name="CVB" val="99"/>
  <p:tag name="SPT" val="FALSE"/>
  <p:tag name="BSN" val="99"/>
  <p:tag name="LFXCI" val="0"/>
  <p:tag name="SVT" val="TRUE"/>
  <p:tag name="CII" val="99"/>
</p:tagLst>
</file>

<file path=ppt/tags/tag8.xml><?xml version="1.0" encoding="utf-8"?>
<p:tagLst xmlns:a="http://schemas.openxmlformats.org/drawingml/2006/main" xmlns:r="http://schemas.openxmlformats.org/officeDocument/2006/relationships" xmlns:p="http://schemas.openxmlformats.org/presentationml/2006/main">
  <p:tag name="SWI" val="100"/>
  <p:tag name="NBP" val="1"/>
  <p:tag name="CVB" val="100"/>
  <p:tag name="SPT" val="FALSE"/>
  <p:tag name="BSN" val="100"/>
  <p:tag name="LFXCI" val="0"/>
  <p:tag name="SVT" val="TRUE"/>
  <p:tag name="CII" val="100"/>
</p:tagLst>
</file>

<file path=ppt/tags/tag9.xml><?xml version="1.0" encoding="utf-8"?>
<p:tagLst xmlns:a="http://schemas.openxmlformats.org/drawingml/2006/main" xmlns:r="http://schemas.openxmlformats.org/officeDocument/2006/relationships" xmlns:p="http://schemas.openxmlformats.org/presentationml/2006/main">
  <p:tag name="SWI" val="48"/>
  <p:tag name="NBP" val="1"/>
  <p:tag name="CVB" val="48"/>
  <p:tag name="SPT" val="FALSE"/>
  <p:tag name="BSN" val="48"/>
  <p:tag name="LFXCI" val="0"/>
  <p:tag name="SVT" val="TRUE"/>
  <p:tag name="CII" val="48"/>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32285</TotalTime>
  <Words>3995</Words>
  <Application>Microsoft Office PowerPoint</Application>
  <PresentationFormat>全屏显示(4:3)</PresentationFormat>
  <Paragraphs>890</Paragraphs>
  <Slides>72</Slides>
  <Notes>71</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72</vt:i4>
      </vt:variant>
    </vt:vector>
  </HeadingPairs>
  <TitlesOfParts>
    <vt:vector size="74" baseType="lpstr">
      <vt:lpstr>Office Theme</vt:lpstr>
      <vt:lpstr>Artwork</vt:lpstr>
      <vt:lpstr>Operating system</vt:lpstr>
      <vt:lpstr>PowerPoint 演示文稿</vt:lpstr>
      <vt:lpstr>Declaration </vt:lpstr>
      <vt:lpstr>More reasonable organization</vt:lpstr>
      <vt:lpstr>Goals</vt:lpstr>
      <vt:lpstr>Memory</vt:lpstr>
      <vt:lpstr>PowerPoint 演示文稿</vt:lpstr>
      <vt:lpstr>BUT, How are the instructions transferred into the main memory?</vt:lpstr>
      <vt:lpstr>PowerPoint 演示文稿</vt:lpstr>
      <vt:lpstr>2 tasks for MM – also for HDD</vt:lpstr>
      <vt:lpstr>PowerPoint 演示文稿</vt:lpstr>
      <vt:lpstr>Relocation [重定位] – Address translation</vt:lpstr>
      <vt:lpstr>CPU, MMU and Memory</vt:lpstr>
      <vt:lpstr>Logical and Physical Address Spaces</vt:lpstr>
      <vt:lpstr>MMU – starting address + size as parameters</vt:lpstr>
      <vt:lpstr>Memory Management Requirements (2)</vt:lpstr>
      <vt:lpstr>PowerPoint 演示文稿</vt:lpstr>
      <vt:lpstr>Memory</vt:lpstr>
      <vt:lpstr>Real Memory Management Techniques</vt:lpstr>
      <vt:lpstr>Fixed Partitioning</vt:lpstr>
      <vt:lpstr>Placement Algorithm with Partitions</vt:lpstr>
      <vt:lpstr>Placement Algorithm with Partitions</vt:lpstr>
      <vt:lpstr>Placement Algorithm with Partitions</vt:lpstr>
      <vt:lpstr>Fixed Partitioning with Swapping</vt:lpstr>
      <vt:lpstr>Fixed Partitioning with Swapping</vt:lpstr>
      <vt:lpstr>Fixed Partitioning with Swapping</vt:lpstr>
      <vt:lpstr>Fixed Partitioning with Swapping</vt:lpstr>
      <vt:lpstr>Fixed Partitioning with Swapping</vt:lpstr>
      <vt:lpstr>Fixed Partitioning with Swapping</vt:lpstr>
      <vt:lpstr>Fixed Partitioning with Swapping</vt:lpstr>
      <vt:lpstr>Variable Partitioning</vt:lpstr>
      <vt:lpstr>Dynamic Partitioning Placement Algorithm</vt:lpstr>
      <vt:lpstr>Best fit</vt:lpstr>
      <vt:lpstr>best fit</vt:lpstr>
      <vt:lpstr>best fit</vt:lpstr>
      <vt:lpstr>best fit</vt:lpstr>
      <vt:lpstr>best fit</vt:lpstr>
      <vt:lpstr>best fit</vt:lpstr>
      <vt:lpstr>Dynamic Partitioning Placement Algorithm</vt:lpstr>
      <vt:lpstr>worst fit</vt:lpstr>
      <vt:lpstr>worst fit</vt:lpstr>
      <vt:lpstr>worst fit</vt:lpstr>
      <vt:lpstr>worst fit</vt:lpstr>
      <vt:lpstr>worst fit</vt:lpstr>
      <vt:lpstr>First-fit</vt:lpstr>
      <vt:lpstr>Dynamic Partitioning Placement Algorithm</vt:lpstr>
      <vt:lpstr>Next-fit</vt:lpstr>
      <vt:lpstr>Dynamic Partitioning Placement Algorithm</vt:lpstr>
      <vt:lpstr>Internal/External Fragmentation</vt:lpstr>
      <vt:lpstr>Fragmentation [碎片整理]</vt:lpstr>
      <vt:lpstr>Compaction – Reducing External Fragmentation</vt:lpstr>
      <vt:lpstr>compaction</vt:lpstr>
      <vt:lpstr>compaction</vt:lpstr>
      <vt:lpstr>compaction</vt:lpstr>
      <vt:lpstr>compaction</vt:lpstr>
      <vt:lpstr>compaction</vt:lpstr>
      <vt:lpstr>compaction</vt:lpstr>
      <vt:lpstr>compaction</vt:lpstr>
      <vt:lpstr>compaction</vt:lpstr>
      <vt:lpstr>PowerPoint 演示文稿</vt:lpstr>
      <vt:lpstr>Concluded rules  </vt:lpstr>
      <vt:lpstr>Replacement Algorithm [替换算法]</vt:lpstr>
      <vt:lpstr>Memory</vt:lpstr>
      <vt:lpstr>Program vs. Memory sizes</vt:lpstr>
      <vt:lpstr>1. Overlay – once known as “Virtual Memory For 640K DOS”</vt:lpstr>
      <vt:lpstr>2. Dynamic Linking</vt:lpstr>
      <vt:lpstr>Advantages of Dynamic Linking</vt:lpstr>
      <vt:lpstr>Memory</vt:lpstr>
      <vt:lpstr>The Art of Computer Programming</vt:lpstr>
      <vt:lpstr>PowerPoint 演示文稿</vt:lpstr>
      <vt:lpstr>Example of Buddy System</vt:lpstr>
      <vt:lpstr>Dynamics of Buddy System (1)</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OS</dc:title>
  <dc:creator>mlinking</dc:creator>
  <cp:lastModifiedBy>mlinking</cp:lastModifiedBy>
  <cp:revision>1153</cp:revision>
  <dcterms:created xsi:type="dcterms:W3CDTF">2009-03-23T15:53:52Z</dcterms:created>
  <dcterms:modified xsi:type="dcterms:W3CDTF">2017-03-28T06:12:20Z</dcterms:modified>
</cp:coreProperties>
</file>