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2"/>
  </p:notesMasterIdLst>
  <p:handoutMasterIdLst>
    <p:handoutMasterId r:id="rId13"/>
  </p:handoutMasterIdLst>
  <p:sldIdLst>
    <p:sldId id="489" r:id="rId2"/>
    <p:sldId id="508" r:id="rId3"/>
    <p:sldId id="481" r:id="rId4"/>
    <p:sldId id="482" r:id="rId5"/>
    <p:sldId id="483" r:id="rId6"/>
    <p:sldId id="484" r:id="rId7"/>
    <p:sldId id="490" r:id="rId8"/>
    <p:sldId id="486" r:id="rId9"/>
    <p:sldId id="512" r:id="rId10"/>
    <p:sldId id="487" r:id="rId11"/>
  </p:sldIdLst>
  <p:sldSz cx="9144000" cy="6858000" type="screen4x3"/>
  <p:notesSz cx="7048500" cy="9296400"/>
  <p:defaultTextStyle>
    <a:defPPr>
      <a:defRPr lang="en-US"/>
    </a:defPPr>
    <a:lvl1pPr algn="l" rtl="0" eaLnBrk="0" fontAlgn="base" hangingPunct="0">
      <a:spcBef>
        <a:spcPct val="0"/>
      </a:spcBef>
      <a:spcAft>
        <a:spcPct val="0"/>
      </a:spcAft>
      <a:defRPr sz="1600"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sz="1600"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sz="1600"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sz="1600"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sz="1600" kern="1200">
        <a:solidFill>
          <a:schemeClr val="tx1"/>
        </a:solidFill>
        <a:latin typeface="Comic Sans MS" panose="030F0702030302020204" pitchFamily="66" charset="0"/>
        <a:ea typeface="+mn-ea"/>
        <a:cs typeface="+mn-cs"/>
      </a:defRPr>
    </a:lvl5pPr>
    <a:lvl6pPr marL="2286000" algn="l" defTabSz="914400" rtl="0" eaLnBrk="1" latinLnBrk="0" hangingPunct="1">
      <a:defRPr sz="1600" kern="1200">
        <a:solidFill>
          <a:schemeClr val="tx1"/>
        </a:solidFill>
        <a:latin typeface="Comic Sans MS" panose="030F0702030302020204" pitchFamily="66" charset="0"/>
        <a:ea typeface="+mn-ea"/>
        <a:cs typeface="+mn-cs"/>
      </a:defRPr>
    </a:lvl6pPr>
    <a:lvl7pPr marL="2743200" algn="l" defTabSz="914400" rtl="0" eaLnBrk="1" latinLnBrk="0" hangingPunct="1">
      <a:defRPr sz="1600" kern="1200">
        <a:solidFill>
          <a:schemeClr val="tx1"/>
        </a:solidFill>
        <a:latin typeface="Comic Sans MS" panose="030F0702030302020204" pitchFamily="66" charset="0"/>
        <a:ea typeface="+mn-ea"/>
        <a:cs typeface="+mn-cs"/>
      </a:defRPr>
    </a:lvl7pPr>
    <a:lvl8pPr marL="3200400" algn="l" defTabSz="914400" rtl="0" eaLnBrk="1" latinLnBrk="0" hangingPunct="1">
      <a:defRPr sz="1600" kern="1200">
        <a:solidFill>
          <a:schemeClr val="tx1"/>
        </a:solidFill>
        <a:latin typeface="Comic Sans MS" panose="030F0702030302020204" pitchFamily="66" charset="0"/>
        <a:ea typeface="+mn-ea"/>
        <a:cs typeface="+mn-cs"/>
      </a:defRPr>
    </a:lvl8pPr>
    <a:lvl9pPr marL="3657600" algn="l" defTabSz="914400" rtl="0" eaLnBrk="1" latinLnBrk="0" hangingPunct="1">
      <a:defRPr sz="1600"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FF99CC"/>
    <a:srgbClr val="CCFFFF"/>
    <a:srgbClr val="FF0000"/>
    <a:srgbClr val="0099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3" autoAdjust="0"/>
    <p:restoredTop sz="76165" autoAdjust="0"/>
  </p:normalViewPr>
  <p:slideViewPr>
    <p:cSldViewPr snapToGrid="0">
      <p:cViewPr varScale="1">
        <p:scale>
          <a:sx n="100" d="100"/>
          <a:sy n="100" d="100"/>
        </p:scale>
        <p:origin x="118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737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3054350" cy="465138"/>
          </a:xfrm>
          <a:prstGeom prst="rect">
            <a:avLst/>
          </a:prstGeom>
          <a:noFill/>
          <a:ln w="9525">
            <a:noFill/>
            <a:miter lim="800000"/>
            <a:headEnd/>
            <a:tailEnd/>
          </a:ln>
          <a:effectLst/>
        </p:spPr>
        <p:txBody>
          <a:bodyPr vert="horz" wrap="square" lIns="93397" tIns="46698" rIns="93397" bIns="46698" numCol="1" anchor="t" anchorCtr="0" compatLnSpc="1">
            <a:prstTxWarp prst="textNoShape">
              <a:avLst/>
            </a:prstTxWarp>
          </a:bodyPr>
          <a:lstStyle>
            <a:lvl1pPr defTabSz="933450">
              <a:defRPr sz="1200">
                <a:latin typeface="Times New Roman" panose="02020603050405020304" pitchFamily="18" charset="0"/>
              </a:defRPr>
            </a:lvl1pPr>
          </a:lstStyle>
          <a:p>
            <a:pPr>
              <a:defRPr/>
            </a:pPr>
            <a:endParaRPr lang="en-US" altLang="zh-CN"/>
          </a:p>
        </p:txBody>
      </p:sp>
      <p:sp>
        <p:nvSpPr>
          <p:cNvPr id="108547" name="Rectangle 3"/>
          <p:cNvSpPr>
            <a:spLocks noGrp="1" noChangeArrowheads="1"/>
          </p:cNvSpPr>
          <p:nvPr>
            <p:ph type="dt" sz="quarter" idx="1"/>
          </p:nvPr>
        </p:nvSpPr>
        <p:spPr bwMode="auto">
          <a:xfrm>
            <a:off x="3994150" y="0"/>
            <a:ext cx="3054350" cy="465138"/>
          </a:xfrm>
          <a:prstGeom prst="rect">
            <a:avLst/>
          </a:prstGeom>
          <a:noFill/>
          <a:ln w="9525">
            <a:noFill/>
            <a:miter lim="800000"/>
            <a:headEnd/>
            <a:tailEnd/>
          </a:ln>
          <a:effectLst/>
        </p:spPr>
        <p:txBody>
          <a:bodyPr vert="horz" wrap="square" lIns="93397" tIns="46698" rIns="93397" bIns="46698" numCol="1" anchor="t" anchorCtr="0" compatLnSpc="1">
            <a:prstTxWarp prst="textNoShape">
              <a:avLst/>
            </a:prstTxWarp>
          </a:bodyPr>
          <a:lstStyle>
            <a:lvl1pPr algn="r" defTabSz="933450">
              <a:defRPr sz="1200">
                <a:latin typeface="Times New Roman" panose="02020603050405020304" pitchFamily="18" charset="0"/>
              </a:defRPr>
            </a:lvl1pPr>
          </a:lstStyle>
          <a:p>
            <a:pPr>
              <a:defRPr/>
            </a:pPr>
            <a:endParaRPr lang="en-US" altLang="zh-CN"/>
          </a:p>
        </p:txBody>
      </p:sp>
      <p:sp>
        <p:nvSpPr>
          <p:cNvPr id="108548" name="Rectangle 4"/>
          <p:cNvSpPr>
            <a:spLocks noGrp="1" noChangeArrowheads="1"/>
          </p:cNvSpPr>
          <p:nvPr>
            <p:ph type="ftr" sz="quarter" idx="2"/>
          </p:nvPr>
        </p:nvSpPr>
        <p:spPr bwMode="auto">
          <a:xfrm>
            <a:off x="0" y="8831263"/>
            <a:ext cx="3054350" cy="465137"/>
          </a:xfrm>
          <a:prstGeom prst="rect">
            <a:avLst/>
          </a:prstGeom>
          <a:noFill/>
          <a:ln w="9525">
            <a:noFill/>
            <a:miter lim="800000"/>
            <a:headEnd/>
            <a:tailEnd/>
          </a:ln>
          <a:effectLst/>
        </p:spPr>
        <p:txBody>
          <a:bodyPr vert="horz" wrap="square" lIns="93397" tIns="46698" rIns="93397" bIns="46698" numCol="1" anchor="b" anchorCtr="0" compatLnSpc="1">
            <a:prstTxWarp prst="textNoShape">
              <a:avLst/>
            </a:prstTxWarp>
          </a:bodyPr>
          <a:lstStyle>
            <a:lvl1pPr defTabSz="933450">
              <a:defRPr sz="1200">
                <a:latin typeface="Times New Roman" panose="02020603050405020304" pitchFamily="18" charset="0"/>
              </a:defRPr>
            </a:lvl1pPr>
          </a:lstStyle>
          <a:p>
            <a:pPr>
              <a:defRPr/>
            </a:pPr>
            <a:endParaRPr lang="en-US" altLang="zh-CN"/>
          </a:p>
        </p:txBody>
      </p:sp>
      <p:sp>
        <p:nvSpPr>
          <p:cNvPr id="108549" name="Rectangle 5"/>
          <p:cNvSpPr>
            <a:spLocks noGrp="1" noChangeArrowheads="1"/>
          </p:cNvSpPr>
          <p:nvPr>
            <p:ph type="sldNum" sz="quarter" idx="3"/>
          </p:nvPr>
        </p:nvSpPr>
        <p:spPr bwMode="auto">
          <a:xfrm>
            <a:off x="3994150" y="8831263"/>
            <a:ext cx="3054350" cy="465137"/>
          </a:xfrm>
          <a:prstGeom prst="rect">
            <a:avLst/>
          </a:prstGeom>
          <a:noFill/>
          <a:ln w="9525">
            <a:noFill/>
            <a:miter lim="800000"/>
            <a:headEnd/>
            <a:tailEnd/>
          </a:ln>
          <a:effectLst/>
        </p:spPr>
        <p:txBody>
          <a:bodyPr vert="horz" wrap="square" lIns="93397" tIns="46698" rIns="93397" bIns="46698" numCol="1" anchor="b" anchorCtr="0" compatLnSpc="1">
            <a:prstTxWarp prst="textNoShape">
              <a:avLst/>
            </a:prstTxWarp>
          </a:bodyPr>
          <a:lstStyle>
            <a:lvl1pPr algn="r" defTabSz="933450">
              <a:defRPr sz="1200">
                <a:latin typeface="Times New Roman" panose="02020603050405020304" pitchFamily="18" charset="0"/>
              </a:defRPr>
            </a:lvl1pPr>
          </a:lstStyle>
          <a:p>
            <a:pPr>
              <a:defRPr/>
            </a:pPr>
            <a:fld id="{100D969C-F805-4D62-AAA0-6F6715D64FD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54350" cy="465138"/>
          </a:xfrm>
          <a:prstGeom prst="rect">
            <a:avLst/>
          </a:prstGeom>
          <a:noFill/>
          <a:ln w="9525">
            <a:noFill/>
            <a:miter lim="800000"/>
            <a:headEnd/>
            <a:tailEnd/>
          </a:ln>
          <a:effectLst/>
        </p:spPr>
        <p:txBody>
          <a:bodyPr vert="horz" wrap="square" lIns="93397" tIns="46698" rIns="93397" bIns="46698" numCol="1" anchor="t" anchorCtr="0" compatLnSpc="1">
            <a:prstTxWarp prst="textNoShape">
              <a:avLst/>
            </a:prstTxWarp>
          </a:bodyPr>
          <a:lstStyle>
            <a:lvl1pPr defTabSz="933450">
              <a:defRPr sz="1200">
                <a:latin typeface="Times New Roman" panose="02020603050405020304" pitchFamily="18" charset="0"/>
              </a:defRPr>
            </a:lvl1pPr>
          </a:lstStyle>
          <a:p>
            <a:pPr>
              <a:defRPr/>
            </a:pPr>
            <a:endParaRPr lang="en-US" altLang="zh-CN"/>
          </a:p>
        </p:txBody>
      </p:sp>
      <p:sp>
        <p:nvSpPr>
          <p:cNvPr id="3075" name="Rectangle 3"/>
          <p:cNvSpPr>
            <a:spLocks noGrp="1" noChangeArrowheads="1"/>
          </p:cNvSpPr>
          <p:nvPr>
            <p:ph type="dt" idx="1"/>
          </p:nvPr>
        </p:nvSpPr>
        <p:spPr bwMode="auto">
          <a:xfrm>
            <a:off x="3994150" y="0"/>
            <a:ext cx="3054350" cy="465138"/>
          </a:xfrm>
          <a:prstGeom prst="rect">
            <a:avLst/>
          </a:prstGeom>
          <a:noFill/>
          <a:ln w="9525">
            <a:noFill/>
            <a:miter lim="800000"/>
            <a:headEnd/>
            <a:tailEnd/>
          </a:ln>
          <a:effectLst/>
        </p:spPr>
        <p:txBody>
          <a:bodyPr vert="horz" wrap="square" lIns="93397" tIns="46698" rIns="93397" bIns="46698" numCol="1" anchor="t" anchorCtr="0" compatLnSpc="1">
            <a:prstTxWarp prst="textNoShape">
              <a:avLst/>
            </a:prstTxWarp>
          </a:bodyPr>
          <a:lstStyle>
            <a:lvl1pPr algn="r" defTabSz="933450">
              <a:defRPr sz="1200">
                <a:latin typeface="Times New Roman" panose="02020603050405020304" pitchFamily="18"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20015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39800" y="4416425"/>
            <a:ext cx="5168900" cy="4183063"/>
          </a:xfrm>
          <a:prstGeom prst="rect">
            <a:avLst/>
          </a:prstGeom>
          <a:noFill/>
          <a:ln w="9525">
            <a:noFill/>
            <a:miter lim="800000"/>
            <a:headEnd/>
            <a:tailEnd/>
          </a:ln>
          <a:effectLst/>
        </p:spPr>
        <p:txBody>
          <a:bodyPr vert="horz" wrap="square" lIns="93397" tIns="46698" rIns="93397" bIns="4669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8" name="Rectangle 6"/>
          <p:cNvSpPr>
            <a:spLocks noGrp="1" noChangeArrowheads="1"/>
          </p:cNvSpPr>
          <p:nvPr>
            <p:ph type="ftr" sz="quarter" idx="4"/>
          </p:nvPr>
        </p:nvSpPr>
        <p:spPr bwMode="auto">
          <a:xfrm>
            <a:off x="0" y="8831263"/>
            <a:ext cx="3054350" cy="465137"/>
          </a:xfrm>
          <a:prstGeom prst="rect">
            <a:avLst/>
          </a:prstGeom>
          <a:noFill/>
          <a:ln w="9525">
            <a:noFill/>
            <a:miter lim="800000"/>
            <a:headEnd/>
            <a:tailEnd/>
          </a:ln>
          <a:effectLst/>
        </p:spPr>
        <p:txBody>
          <a:bodyPr vert="horz" wrap="square" lIns="93397" tIns="46698" rIns="93397" bIns="46698" numCol="1" anchor="b" anchorCtr="0" compatLnSpc="1">
            <a:prstTxWarp prst="textNoShape">
              <a:avLst/>
            </a:prstTxWarp>
          </a:bodyPr>
          <a:lstStyle>
            <a:lvl1pPr defTabSz="933450">
              <a:defRPr sz="1200">
                <a:latin typeface="Times New Roman" panose="02020603050405020304" pitchFamily="18" charset="0"/>
              </a:defRPr>
            </a:lvl1pPr>
          </a:lstStyle>
          <a:p>
            <a:pPr>
              <a:defRPr/>
            </a:pPr>
            <a:endParaRPr lang="en-US" altLang="zh-CN"/>
          </a:p>
        </p:txBody>
      </p:sp>
      <p:sp>
        <p:nvSpPr>
          <p:cNvPr id="3079" name="Rectangle 7"/>
          <p:cNvSpPr>
            <a:spLocks noGrp="1" noChangeArrowheads="1"/>
          </p:cNvSpPr>
          <p:nvPr>
            <p:ph type="sldNum" sz="quarter" idx="5"/>
          </p:nvPr>
        </p:nvSpPr>
        <p:spPr bwMode="auto">
          <a:xfrm>
            <a:off x="3994150" y="8831263"/>
            <a:ext cx="3054350" cy="465137"/>
          </a:xfrm>
          <a:prstGeom prst="rect">
            <a:avLst/>
          </a:prstGeom>
          <a:noFill/>
          <a:ln w="9525">
            <a:noFill/>
            <a:miter lim="800000"/>
            <a:headEnd/>
            <a:tailEnd/>
          </a:ln>
          <a:effectLst/>
        </p:spPr>
        <p:txBody>
          <a:bodyPr vert="horz" wrap="square" lIns="93397" tIns="46698" rIns="93397" bIns="46698" numCol="1" anchor="b" anchorCtr="0" compatLnSpc="1">
            <a:prstTxWarp prst="textNoShape">
              <a:avLst/>
            </a:prstTxWarp>
          </a:bodyPr>
          <a:lstStyle>
            <a:lvl1pPr algn="r" defTabSz="933450">
              <a:defRPr sz="1200">
                <a:latin typeface="Times New Roman" panose="02020603050405020304" pitchFamily="18" charset="0"/>
              </a:defRPr>
            </a:lvl1pPr>
          </a:lstStyle>
          <a:p>
            <a:pPr>
              <a:defRPr/>
            </a:pPr>
            <a:fld id="{F86B5CA2-EB6A-4D73-9EB8-203B2DB2033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Times New Roman" pitchFamily="18" charset="0"/>
                <a:ea typeface="+mn-ea"/>
                <a:cs typeface="+mn-cs"/>
              </a:rPr>
              <a:t>Hello everyone, now let’s begin our class. First, welcome to the computer networking course, and I’m the course instructor </a:t>
            </a:r>
            <a:r>
              <a:rPr lang="en-US" altLang="zh-CN" sz="1200" kern="1200" dirty="0" err="1" smtClean="0">
                <a:solidFill>
                  <a:schemeClr val="tx1"/>
                </a:solidFill>
                <a:effectLst/>
                <a:latin typeface="Times New Roman" pitchFamily="18" charset="0"/>
                <a:ea typeface="+mn-ea"/>
                <a:cs typeface="+mn-cs"/>
              </a:rPr>
              <a:t>Ruipeng</a:t>
            </a:r>
            <a:r>
              <a:rPr lang="en-US" altLang="zh-CN" sz="1200" kern="1200" dirty="0" smtClean="0">
                <a:solidFill>
                  <a:schemeClr val="tx1"/>
                </a:solidFill>
                <a:effectLst/>
                <a:latin typeface="Times New Roman" pitchFamily="18" charset="0"/>
                <a:ea typeface="+mn-ea"/>
                <a:cs typeface="+mn-cs"/>
              </a:rPr>
              <a:t> Gao. </a:t>
            </a:r>
            <a:endParaRPr lang="zh-CN" altLang="zh-CN" sz="1200" kern="1200" dirty="0">
              <a:solidFill>
                <a:schemeClr val="tx1"/>
              </a:solidFill>
              <a:effectLst/>
              <a:latin typeface="Times New Roman" pitchFamily="18" charset="0"/>
              <a:ea typeface="+mn-ea"/>
              <a:cs typeface="+mn-cs"/>
            </a:endParaRPr>
          </a:p>
        </p:txBody>
      </p:sp>
      <p:sp>
        <p:nvSpPr>
          <p:cNvPr id="4" name="灯片编号占位符 3"/>
          <p:cNvSpPr>
            <a:spLocks noGrp="1"/>
          </p:cNvSpPr>
          <p:nvPr>
            <p:ph type="sldNum" sz="quarter" idx="10"/>
          </p:nvPr>
        </p:nvSpPr>
        <p:spPr/>
        <p:txBody>
          <a:bodyPr/>
          <a:lstStyle/>
          <a:p>
            <a:pPr>
              <a:defRPr/>
            </a:pPr>
            <a:fld id="{F86B5CA2-EB6A-4D73-9EB8-203B2DB2033E}" type="slidenum">
              <a:rPr lang="en-US" altLang="zh-CN" smtClean="0"/>
              <a:pPr>
                <a:defRPr/>
              </a:pPr>
              <a:t>1</a:t>
            </a:fld>
            <a:endParaRPr lang="en-US" altLang="zh-CN"/>
          </a:p>
        </p:txBody>
      </p:sp>
    </p:spTree>
    <p:extLst>
      <p:ext uri="{BB962C8B-B14F-4D97-AF65-F5344CB8AC3E}">
        <p14:creationId xmlns:p14="http://schemas.microsoft.com/office/powerpoint/2010/main" val="380292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spcBef>
                <a:spcPct val="30000"/>
              </a:spcBef>
              <a:defRPr sz="1200">
                <a:solidFill>
                  <a:schemeClr val="tx1"/>
                </a:solidFill>
                <a:latin typeface="Times New Roman" panose="02020603050405020304" pitchFamily="18" charset="0"/>
              </a:defRPr>
            </a:lvl1pPr>
            <a:lvl2pPr marL="742950" indent="-285750" defTabSz="933450">
              <a:spcBef>
                <a:spcPct val="30000"/>
              </a:spcBef>
              <a:defRPr sz="1200">
                <a:solidFill>
                  <a:schemeClr val="tx1"/>
                </a:solidFill>
                <a:latin typeface="Times New Roman" panose="02020603050405020304" pitchFamily="18" charset="0"/>
              </a:defRPr>
            </a:lvl2pPr>
            <a:lvl3pPr marL="1143000" indent="-228600" defTabSz="933450">
              <a:spcBef>
                <a:spcPct val="30000"/>
              </a:spcBef>
              <a:defRPr sz="1200">
                <a:solidFill>
                  <a:schemeClr val="tx1"/>
                </a:solidFill>
                <a:latin typeface="Times New Roman" panose="02020603050405020304" pitchFamily="18" charset="0"/>
              </a:defRPr>
            </a:lvl3pPr>
            <a:lvl4pPr marL="1600200" indent="-228600" defTabSz="933450">
              <a:spcBef>
                <a:spcPct val="30000"/>
              </a:spcBef>
              <a:defRPr sz="1200">
                <a:solidFill>
                  <a:schemeClr val="tx1"/>
                </a:solidFill>
                <a:latin typeface="Times New Roman" panose="02020603050405020304" pitchFamily="18" charset="0"/>
              </a:defRPr>
            </a:lvl4pPr>
            <a:lvl5pPr marL="2057400" indent="-228600" defTabSz="933450">
              <a:spcBef>
                <a:spcPct val="30000"/>
              </a:spcBef>
              <a:defRPr sz="1200">
                <a:solidFill>
                  <a:schemeClr val="tx1"/>
                </a:solidFill>
                <a:latin typeface="Times New Roman" panose="02020603050405020304" pitchFamily="18" charset="0"/>
              </a:defRPr>
            </a:lvl5pPr>
            <a:lvl6pPr marL="2514600" indent="-228600" defTabSz="93345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345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345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345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ED7AD3C7-41F0-4BD6-8A0E-440C06443BDA}" type="slidenum">
              <a:rPr lang="en-US" altLang="zh-CN" smtClean="0">
                <a:latin typeface="Calibri" panose="020F0502020204030204" pitchFamily="34" charset="0"/>
              </a:rPr>
              <a:pPr>
                <a:spcBef>
                  <a:spcPct val="0"/>
                </a:spcBef>
              </a:pPr>
              <a:t>10</a:t>
            </a:fld>
            <a:endParaRPr lang="en-US" altLang="zh-CN" smtClean="0">
              <a:latin typeface="Calibri" panose="020F0502020204030204" pitchFamily="34"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zh-CN" sz="1200" kern="1200" dirty="0" smtClean="0">
                <a:solidFill>
                  <a:schemeClr val="tx1"/>
                </a:solidFill>
                <a:effectLst/>
                <a:latin typeface="Times New Roman" pitchFamily="18" charset="0"/>
                <a:ea typeface="+mn-ea"/>
                <a:cs typeface="+mn-cs"/>
              </a:rPr>
              <a:t>You may care more about the grading guidelines. Our course has 32 class hours during 8 weeks, on every Monday and Thursday morning, and your attendance account for 10% of your final score. Your homework accounts for 15%, and a project with report accounts for another 15%. At last, an open-book final exam accounts for 60%.</a:t>
            </a:r>
            <a:endParaRPr lang="zh-CN" altLang="zh-CN" sz="1200" kern="1200" dirty="0">
              <a:solidFill>
                <a:schemeClr val="tx1"/>
              </a:solidFill>
              <a:effectLst/>
              <a:latin typeface="Times New Roman" pitchFamily="18" charset="0"/>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9163">
              <a:spcBef>
                <a:spcPct val="30000"/>
              </a:spcBef>
              <a:defRPr sz="1200">
                <a:solidFill>
                  <a:schemeClr val="tx1"/>
                </a:solidFill>
                <a:latin typeface="Times New Roman" panose="02020603050405020304" pitchFamily="18" charset="0"/>
              </a:defRPr>
            </a:lvl1pPr>
            <a:lvl2pPr marL="742950" indent="-285750" defTabSz="919163">
              <a:spcBef>
                <a:spcPct val="30000"/>
              </a:spcBef>
              <a:defRPr sz="1200">
                <a:solidFill>
                  <a:schemeClr val="tx1"/>
                </a:solidFill>
                <a:latin typeface="Times New Roman" panose="02020603050405020304" pitchFamily="18" charset="0"/>
              </a:defRPr>
            </a:lvl2pPr>
            <a:lvl3pPr marL="1143000" indent="-228600" defTabSz="919163">
              <a:spcBef>
                <a:spcPct val="30000"/>
              </a:spcBef>
              <a:defRPr sz="1200">
                <a:solidFill>
                  <a:schemeClr val="tx1"/>
                </a:solidFill>
                <a:latin typeface="Times New Roman" panose="02020603050405020304" pitchFamily="18" charset="0"/>
              </a:defRPr>
            </a:lvl3pPr>
            <a:lvl4pPr marL="1600200" indent="-228600" defTabSz="919163">
              <a:spcBef>
                <a:spcPct val="30000"/>
              </a:spcBef>
              <a:defRPr sz="1200">
                <a:solidFill>
                  <a:schemeClr val="tx1"/>
                </a:solidFill>
                <a:latin typeface="Times New Roman" panose="02020603050405020304" pitchFamily="18" charset="0"/>
              </a:defRPr>
            </a:lvl4pPr>
            <a:lvl5pPr marL="2057400" indent="-228600" defTabSz="919163">
              <a:spcBef>
                <a:spcPct val="30000"/>
              </a:spcBef>
              <a:defRPr sz="1200">
                <a:solidFill>
                  <a:schemeClr val="tx1"/>
                </a:solidFill>
                <a:latin typeface="Times New Roman" panose="02020603050405020304" pitchFamily="18" charset="0"/>
              </a:defRPr>
            </a:lvl5pPr>
            <a:lvl6pPr marL="2514600" indent="-228600" defTabSz="9191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191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191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191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5E138FC-5C70-4FAB-860A-557E1821584C}" type="slidenum">
              <a:rPr lang="zh-CN" altLang="en-US" smtClean="0">
                <a:latin typeface="Calibri" panose="020F0502020204030204" pitchFamily="34" charset="0"/>
              </a:rPr>
              <a:pPr>
                <a:spcBef>
                  <a:spcPct val="0"/>
                </a:spcBef>
              </a:pPr>
              <a:t>2</a:t>
            </a:fld>
            <a:endParaRPr lang="en-US" altLang="zh-CN" smtClean="0">
              <a:latin typeface="Calibri" panose="020F0502020204030204" pitchFamily="34"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zh-CN" sz="1200" kern="1200" dirty="0" smtClean="0">
                <a:solidFill>
                  <a:schemeClr val="tx1"/>
                </a:solidFill>
                <a:effectLst/>
                <a:latin typeface="Times New Roman" pitchFamily="18" charset="0"/>
                <a:ea typeface="+mn-ea"/>
                <a:cs typeface="+mn-cs"/>
              </a:rPr>
              <a:t>First, let me introduce myself. I received the </a:t>
            </a:r>
            <a:r>
              <a:rPr lang="en-US" altLang="zh-CN" sz="1200" kern="1200" dirty="0" err="1" smtClean="0">
                <a:solidFill>
                  <a:schemeClr val="tx1"/>
                </a:solidFill>
                <a:effectLst/>
                <a:latin typeface="Times New Roman" pitchFamily="18" charset="0"/>
                <a:ea typeface="+mn-ea"/>
                <a:cs typeface="+mn-cs"/>
              </a:rPr>
              <a:t>Ph.D</a:t>
            </a:r>
            <a:r>
              <a:rPr lang="en-US" altLang="zh-CN" sz="1200" kern="1200" dirty="0" smtClean="0">
                <a:solidFill>
                  <a:schemeClr val="tx1"/>
                </a:solidFill>
                <a:effectLst/>
                <a:latin typeface="Times New Roman" pitchFamily="18" charset="0"/>
                <a:ea typeface="+mn-ea"/>
                <a:cs typeface="+mn-cs"/>
              </a:rPr>
              <a:t> degree from Peking University, and now I’m a faculty member in School of Software Engineering in Beijing </a:t>
            </a:r>
            <a:r>
              <a:rPr lang="en-US" altLang="zh-CN" sz="1200" kern="1200" dirty="0" err="1" smtClean="0">
                <a:solidFill>
                  <a:schemeClr val="tx1"/>
                </a:solidFill>
                <a:effectLst/>
                <a:latin typeface="Times New Roman" pitchFamily="18" charset="0"/>
                <a:ea typeface="+mn-ea"/>
                <a:cs typeface="+mn-cs"/>
              </a:rPr>
              <a:t>Jiaotong</a:t>
            </a:r>
            <a:r>
              <a:rPr lang="en-US" altLang="zh-CN" sz="1200" kern="1200" dirty="0" smtClean="0">
                <a:solidFill>
                  <a:schemeClr val="tx1"/>
                </a:solidFill>
                <a:effectLst/>
                <a:latin typeface="Times New Roman" pitchFamily="18" charset="0"/>
                <a:ea typeface="+mn-ea"/>
                <a:cs typeface="+mn-cs"/>
              </a:rPr>
              <a:t> University. My research interests include wireless networking and mobile computing, such as some indoor navigation and mobile health applications. This is my office room and email information; if you are interested in my research or you have any problems in this course, you can come to my office and we talk together.</a:t>
            </a:r>
            <a:endParaRPr lang="zh-CN" altLang="zh-CN"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3949619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spcBef>
                <a:spcPct val="30000"/>
              </a:spcBef>
              <a:defRPr sz="1200">
                <a:solidFill>
                  <a:schemeClr val="tx1"/>
                </a:solidFill>
                <a:latin typeface="Times New Roman" panose="02020603050405020304" pitchFamily="18" charset="0"/>
              </a:defRPr>
            </a:lvl1pPr>
            <a:lvl2pPr marL="742950" indent="-285750" defTabSz="933450">
              <a:spcBef>
                <a:spcPct val="30000"/>
              </a:spcBef>
              <a:defRPr sz="1200">
                <a:solidFill>
                  <a:schemeClr val="tx1"/>
                </a:solidFill>
                <a:latin typeface="Times New Roman" panose="02020603050405020304" pitchFamily="18" charset="0"/>
              </a:defRPr>
            </a:lvl2pPr>
            <a:lvl3pPr marL="1143000" indent="-228600" defTabSz="933450">
              <a:spcBef>
                <a:spcPct val="30000"/>
              </a:spcBef>
              <a:defRPr sz="1200">
                <a:solidFill>
                  <a:schemeClr val="tx1"/>
                </a:solidFill>
                <a:latin typeface="Times New Roman" panose="02020603050405020304" pitchFamily="18" charset="0"/>
              </a:defRPr>
            </a:lvl3pPr>
            <a:lvl4pPr marL="1600200" indent="-228600" defTabSz="933450">
              <a:spcBef>
                <a:spcPct val="30000"/>
              </a:spcBef>
              <a:defRPr sz="1200">
                <a:solidFill>
                  <a:schemeClr val="tx1"/>
                </a:solidFill>
                <a:latin typeface="Times New Roman" panose="02020603050405020304" pitchFamily="18" charset="0"/>
              </a:defRPr>
            </a:lvl4pPr>
            <a:lvl5pPr marL="2057400" indent="-228600" defTabSz="933450">
              <a:spcBef>
                <a:spcPct val="30000"/>
              </a:spcBef>
              <a:defRPr sz="1200">
                <a:solidFill>
                  <a:schemeClr val="tx1"/>
                </a:solidFill>
                <a:latin typeface="Times New Roman" panose="02020603050405020304" pitchFamily="18" charset="0"/>
              </a:defRPr>
            </a:lvl5pPr>
            <a:lvl6pPr marL="2514600" indent="-228600" defTabSz="93345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345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345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345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C546EF0-0A4E-4970-8614-EDEC90DB0731}" type="slidenum">
              <a:rPr lang="en-US" altLang="zh-CN" smtClean="0">
                <a:latin typeface="Calibri" panose="020F0502020204030204" pitchFamily="34" charset="0"/>
              </a:rPr>
              <a:pPr>
                <a:spcBef>
                  <a:spcPct val="0"/>
                </a:spcBef>
              </a:pPr>
              <a:t>3</a:t>
            </a:fld>
            <a:endParaRPr lang="en-US" altLang="zh-CN" smtClean="0">
              <a:latin typeface="Calibri" panose="020F0502020204030204" pitchFamily="34"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zh-CN" sz="1200" kern="1200" dirty="0" smtClean="0">
                <a:solidFill>
                  <a:schemeClr val="tx1"/>
                </a:solidFill>
                <a:effectLst/>
                <a:latin typeface="Times New Roman" pitchFamily="18" charset="0"/>
                <a:ea typeface="+mn-ea"/>
                <a:cs typeface="+mn-cs"/>
              </a:rPr>
              <a:t>Before this course, you may ask why we must learn the computer networks? First of all, it’s really cool. For nearly all modern devices, from a laptop, to </a:t>
            </a:r>
            <a:r>
              <a:rPr lang="en-US" altLang="zh-CN" sz="1200" kern="1200" dirty="0" err="1" smtClean="0">
                <a:solidFill>
                  <a:schemeClr val="tx1"/>
                </a:solidFill>
                <a:effectLst/>
                <a:latin typeface="Times New Roman" pitchFamily="18" charset="0"/>
                <a:ea typeface="+mn-ea"/>
                <a:cs typeface="+mn-cs"/>
              </a:rPr>
              <a:t>Ipad</a:t>
            </a:r>
            <a:r>
              <a:rPr lang="en-US" altLang="zh-CN" sz="1200" kern="1200" dirty="0" smtClean="0">
                <a:solidFill>
                  <a:schemeClr val="tx1"/>
                </a:solidFill>
                <a:effectLst/>
                <a:latin typeface="Times New Roman" pitchFamily="18" charset="0"/>
                <a:ea typeface="+mn-ea"/>
                <a:cs typeface="+mn-cs"/>
              </a:rPr>
              <a:t>, then to virtual reality devices such as the Google Glass and Leap Motion, they all rely on networks. If you can handle those devices very well, or you present the concept of Big Data and Internet of Things to your girlfriend, she will absolutely admire you.</a:t>
            </a:r>
            <a:endParaRPr lang="zh-CN" altLang="zh-CN" sz="1200" kern="1200" dirty="0">
              <a:solidFill>
                <a:schemeClr val="tx1"/>
              </a:solidFill>
              <a:effectLst/>
              <a:latin typeface="Times New Roman" pitchFamily="18" charset="0"/>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spcBef>
                <a:spcPct val="30000"/>
              </a:spcBef>
              <a:defRPr sz="1200">
                <a:solidFill>
                  <a:schemeClr val="tx1"/>
                </a:solidFill>
                <a:latin typeface="Times New Roman" panose="02020603050405020304" pitchFamily="18" charset="0"/>
              </a:defRPr>
            </a:lvl1pPr>
            <a:lvl2pPr marL="742950" indent="-285750" defTabSz="933450">
              <a:spcBef>
                <a:spcPct val="30000"/>
              </a:spcBef>
              <a:defRPr sz="1200">
                <a:solidFill>
                  <a:schemeClr val="tx1"/>
                </a:solidFill>
                <a:latin typeface="Times New Roman" panose="02020603050405020304" pitchFamily="18" charset="0"/>
              </a:defRPr>
            </a:lvl2pPr>
            <a:lvl3pPr marL="1143000" indent="-228600" defTabSz="933450">
              <a:spcBef>
                <a:spcPct val="30000"/>
              </a:spcBef>
              <a:defRPr sz="1200">
                <a:solidFill>
                  <a:schemeClr val="tx1"/>
                </a:solidFill>
                <a:latin typeface="Times New Roman" panose="02020603050405020304" pitchFamily="18" charset="0"/>
              </a:defRPr>
            </a:lvl3pPr>
            <a:lvl4pPr marL="1600200" indent="-228600" defTabSz="933450">
              <a:spcBef>
                <a:spcPct val="30000"/>
              </a:spcBef>
              <a:defRPr sz="1200">
                <a:solidFill>
                  <a:schemeClr val="tx1"/>
                </a:solidFill>
                <a:latin typeface="Times New Roman" panose="02020603050405020304" pitchFamily="18" charset="0"/>
              </a:defRPr>
            </a:lvl4pPr>
            <a:lvl5pPr marL="2057400" indent="-228600" defTabSz="933450">
              <a:spcBef>
                <a:spcPct val="30000"/>
              </a:spcBef>
              <a:defRPr sz="1200">
                <a:solidFill>
                  <a:schemeClr val="tx1"/>
                </a:solidFill>
                <a:latin typeface="Times New Roman" panose="02020603050405020304" pitchFamily="18" charset="0"/>
              </a:defRPr>
            </a:lvl5pPr>
            <a:lvl6pPr marL="2514600" indent="-228600" defTabSz="93345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345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345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345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EC5C02C-5551-4614-9BDA-739CC30A672A}" type="slidenum">
              <a:rPr lang="en-US" altLang="zh-CN" smtClean="0">
                <a:latin typeface="Calibri" panose="020F0502020204030204" pitchFamily="34" charset="0"/>
              </a:rPr>
              <a:pPr>
                <a:spcBef>
                  <a:spcPct val="0"/>
                </a:spcBef>
              </a:pPr>
              <a:t>4</a:t>
            </a:fld>
            <a:endParaRPr lang="en-US" altLang="zh-CN" smtClean="0">
              <a:latin typeface="Calibri" panose="020F0502020204030204" pitchFamily="34"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zh-CN" sz="1200" kern="1200" dirty="0" smtClean="0">
                <a:solidFill>
                  <a:schemeClr val="tx1"/>
                </a:solidFill>
                <a:effectLst/>
                <a:latin typeface="Times New Roman" pitchFamily="18" charset="0"/>
                <a:ea typeface="+mn-ea"/>
                <a:cs typeface="+mn-cs"/>
              </a:rPr>
              <a:t>In addition, computer networks is promising. When we surf the Internet, we spend most of our time with these apps, and they all require networks. One question, who can open the websites of the last three apps, and do you know why and how they are forbidden in China. After you learn this course, you will find the answer. Attention please, illegal photos and videos are never allowed.</a:t>
            </a:r>
            <a:endParaRPr lang="zh-CN" altLang="zh-CN" sz="1200" kern="1200" dirty="0">
              <a:solidFill>
                <a:schemeClr val="tx1"/>
              </a:solidFill>
              <a:effectLst/>
              <a:latin typeface="Times New Roman" pitchFamily="18"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spcBef>
                <a:spcPct val="30000"/>
              </a:spcBef>
              <a:defRPr sz="1200">
                <a:solidFill>
                  <a:schemeClr val="tx1"/>
                </a:solidFill>
                <a:latin typeface="Times New Roman" panose="02020603050405020304" pitchFamily="18" charset="0"/>
              </a:defRPr>
            </a:lvl1pPr>
            <a:lvl2pPr marL="742950" indent="-285750" defTabSz="933450">
              <a:spcBef>
                <a:spcPct val="30000"/>
              </a:spcBef>
              <a:defRPr sz="1200">
                <a:solidFill>
                  <a:schemeClr val="tx1"/>
                </a:solidFill>
                <a:latin typeface="Times New Roman" panose="02020603050405020304" pitchFamily="18" charset="0"/>
              </a:defRPr>
            </a:lvl2pPr>
            <a:lvl3pPr marL="1143000" indent="-228600" defTabSz="933450">
              <a:spcBef>
                <a:spcPct val="30000"/>
              </a:spcBef>
              <a:defRPr sz="1200">
                <a:solidFill>
                  <a:schemeClr val="tx1"/>
                </a:solidFill>
                <a:latin typeface="Times New Roman" panose="02020603050405020304" pitchFamily="18" charset="0"/>
              </a:defRPr>
            </a:lvl3pPr>
            <a:lvl4pPr marL="1600200" indent="-228600" defTabSz="933450">
              <a:spcBef>
                <a:spcPct val="30000"/>
              </a:spcBef>
              <a:defRPr sz="1200">
                <a:solidFill>
                  <a:schemeClr val="tx1"/>
                </a:solidFill>
                <a:latin typeface="Times New Roman" panose="02020603050405020304" pitchFamily="18" charset="0"/>
              </a:defRPr>
            </a:lvl4pPr>
            <a:lvl5pPr marL="2057400" indent="-228600" defTabSz="933450">
              <a:spcBef>
                <a:spcPct val="30000"/>
              </a:spcBef>
              <a:defRPr sz="1200">
                <a:solidFill>
                  <a:schemeClr val="tx1"/>
                </a:solidFill>
                <a:latin typeface="Times New Roman" panose="02020603050405020304" pitchFamily="18" charset="0"/>
              </a:defRPr>
            </a:lvl5pPr>
            <a:lvl6pPr marL="2514600" indent="-228600" defTabSz="93345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345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345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345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6AEFA370-D1BF-42D5-9209-D0D8C5263926}" type="slidenum">
              <a:rPr lang="en-US" altLang="zh-CN" smtClean="0">
                <a:latin typeface="Calibri" panose="020F0502020204030204" pitchFamily="34" charset="0"/>
              </a:rPr>
              <a:pPr>
                <a:spcBef>
                  <a:spcPct val="0"/>
                </a:spcBef>
              </a:pPr>
              <a:t>5</a:t>
            </a:fld>
            <a:endParaRPr lang="en-US" altLang="zh-CN" smtClean="0">
              <a:latin typeface="Calibri" panose="020F0502020204030204" pitchFamily="34"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zh-CN" sz="1200" kern="1200" dirty="0" smtClean="0">
                <a:solidFill>
                  <a:schemeClr val="tx1"/>
                </a:solidFill>
                <a:effectLst/>
                <a:latin typeface="Times New Roman" pitchFamily="18" charset="0"/>
                <a:ea typeface="+mn-ea"/>
                <a:cs typeface="+mn-cs"/>
              </a:rPr>
              <a:t>At last, computer networks is practical and useful. For ordinary students, you can easily find a job after graduation and earn a better life. For those students with passions and a clever mind, you can pursue advanced degrees, or open companies and become CEOs like these three men. Do you know who they are? </a:t>
            </a:r>
            <a:endParaRPr lang="zh-CN" altLang="zh-CN" sz="1200" kern="1200" dirty="0">
              <a:solidFill>
                <a:schemeClr val="tx1"/>
              </a:solidFill>
              <a:effectLst/>
              <a:latin typeface="Times New Roman" pitchFamily="18" charset="0"/>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spcBef>
                <a:spcPct val="30000"/>
              </a:spcBef>
              <a:defRPr sz="1200">
                <a:solidFill>
                  <a:schemeClr val="tx1"/>
                </a:solidFill>
                <a:latin typeface="Times New Roman" panose="02020603050405020304" pitchFamily="18" charset="0"/>
              </a:defRPr>
            </a:lvl1pPr>
            <a:lvl2pPr marL="742950" indent="-285750" defTabSz="933450">
              <a:spcBef>
                <a:spcPct val="30000"/>
              </a:spcBef>
              <a:defRPr sz="1200">
                <a:solidFill>
                  <a:schemeClr val="tx1"/>
                </a:solidFill>
                <a:latin typeface="Times New Roman" panose="02020603050405020304" pitchFamily="18" charset="0"/>
              </a:defRPr>
            </a:lvl2pPr>
            <a:lvl3pPr marL="1143000" indent="-228600" defTabSz="933450">
              <a:spcBef>
                <a:spcPct val="30000"/>
              </a:spcBef>
              <a:defRPr sz="1200">
                <a:solidFill>
                  <a:schemeClr val="tx1"/>
                </a:solidFill>
                <a:latin typeface="Times New Roman" panose="02020603050405020304" pitchFamily="18" charset="0"/>
              </a:defRPr>
            </a:lvl3pPr>
            <a:lvl4pPr marL="1600200" indent="-228600" defTabSz="933450">
              <a:spcBef>
                <a:spcPct val="30000"/>
              </a:spcBef>
              <a:defRPr sz="1200">
                <a:solidFill>
                  <a:schemeClr val="tx1"/>
                </a:solidFill>
                <a:latin typeface="Times New Roman" panose="02020603050405020304" pitchFamily="18" charset="0"/>
              </a:defRPr>
            </a:lvl4pPr>
            <a:lvl5pPr marL="2057400" indent="-228600" defTabSz="933450">
              <a:spcBef>
                <a:spcPct val="30000"/>
              </a:spcBef>
              <a:defRPr sz="1200">
                <a:solidFill>
                  <a:schemeClr val="tx1"/>
                </a:solidFill>
                <a:latin typeface="Times New Roman" panose="02020603050405020304" pitchFamily="18" charset="0"/>
              </a:defRPr>
            </a:lvl5pPr>
            <a:lvl6pPr marL="2514600" indent="-228600" defTabSz="93345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345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345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345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C5167C7-9F02-478B-8095-F281C12F8D6C}" type="slidenum">
              <a:rPr lang="en-US" altLang="zh-CN" smtClean="0">
                <a:latin typeface="Calibri" panose="020F0502020204030204" pitchFamily="34" charset="0"/>
              </a:rPr>
              <a:pPr>
                <a:spcBef>
                  <a:spcPct val="0"/>
                </a:spcBef>
              </a:pPr>
              <a:t>6</a:t>
            </a:fld>
            <a:endParaRPr lang="en-US" altLang="zh-CN" smtClean="0">
              <a:latin typeface="Calibri" panose="020F0502020204030204" pitchFamily="34"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zh-CN" sz="1200" kern="1200" dirty="0" smtClean="0">
                <a:solidFill>
                  <a:schemeClr val="tx1"/>
                </a:solidFill>
                <a:effectLst/>
                <a:latin typeface="Times New Roman" pitchFamily="18" charset="0"/>
                <a:ea typeface="+mn-ea"/>
                <a:cs typeface="+mn-cs"/>
              </a:rPr>
              <a:t>Then you may ask: why it is an English course, First, we want to be a 1</a:t>
            </a:r>
            <a:r>
              <a:rPr lang="en-US" altLang="zh-CN" sz="1200" kern="1200" baseline="30000" dirty="0" smtClean="0">
                <a:solidFill>
                  <a:schemeClr val="tx1"/>
                </a:solidFill>
                <a:effectLst/>
                <a:latin typeface="Times New Roman" pitchFamily="18" charset="0"/>
                <a:ea typeface="+mn-ea"/>
                <a:cs typeface="+mn-cs"/>
              </a:rPr>
              <a:t>st</a:t>
            </a:r>
            <a:r>
              <a:rPr lang="en-US" altLang="zh-CN" sz="1200" kern="1200" dirty="0" smtClean="0">
                <a:solidFill>
                  <a:schemeClr val="tx1"/>
                </a:solidFill>
                <a:effectLst/>
                <a:latin typeface="Times New Roman" pitchFamily="18" charset="0"/>
                <a:ea typeface="+mn-ea"/>
                <a:cs typeface="+mn-cs"/>
              </a:rPr>
              <a:t>-tier university in the world, since we already have so many foreign students in our class. Second, The Internet is designed mostly by foreign countries, thus English explains the techniques better than Chinese translations. In addition, if you want to write papers, study abroad, or work for foreign companies, it’s a good opportunity to improve your professional English. </a:t>
            </a:r>
            <a:endParaRPr lang="zh-CN" altLang="zh-CN" sz="1200" kern="1200" dirty="0">
              <a:solidFill>
                <a:schemeClr val="tx1"/>
              </a:solidFill>
              <a:effectLst/>
              <a:latin typeface="Times New Roman" pitchFamily="18" charset="0"/>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spcBef>
                <a:spcPct val="30000"/>
              </a:spcBef>
              <a:defRPr sz="1200">
                <a:solidFill>
                  <a:schemeClr val="tx1"/>
                </a:solidFill>
                <a:latin typeface="Times New Roman" panose="02020603050405020304" pitchFamily="18" charset="0"/>
              </a:defRPr>
            </a:lvl1pPr>
            <a:lvl2pPr marL="742950" indent="-285750" defTabSz="933450">
              <a:spcBef>
                <a:spcPct val="30000"/>
              </a:spcBef>
              <a:defRPr sz="1200">
                <a:solidFill>
                  <a:schemeClr val="tx1"/>
                </a:solidFill>
                <a:latin typeface="Times New Roman" panose="02020603050405020304" pitchFamily="18" charset="0"/>
              </a:defRPr>
            </a:lvl2pPr>
            <a:lvl3pPr marL="1143000" indent="-228600" defTabSz="933450">
              <a:spcBef>
                <a:spcPct val="30000"/>
              </a:spcBef>
              <a:defRPr sz="1200">
                <a:solidFill>
                  <a:schemeClr val="tx1"/>
                </a:solidFill>
                <a:latin typeface="Times New Roman" panose="02020603050405020304" pitchFamily="18" charset="0"/>
              </a:defRPr>
            </a:lvl3pPr>
            <a:lvl4pPr marL="1600200" indent="-228600" defTabSz="933450">
              <a:spcBef>
                <a:spcPct val="30000"/>
              </a:spcBef>
              <a:defRPr sz="1200">
                <a:solidFill>
                  <a:schemeClr val="tx1"/>
                </a:solidFill>
                <a:latin typeface="Times New Roman" panose="02020603050405020304" pitchFamily="18" charset="0"/>
              </a:defRPr>
            </a:lvl4pPr>
            <a:lvl5pPr marL="2057400" indent="-228600" defTabSz="933450">
              <a:spcBef>
                <a:spcPct val="30000"/>
              </a:spcBef>
              <a:defRPr sz="1200">
                <a:solidFill>
                  <a:schemeClr val="tx1"/>
                </a:solidFill>
                <a:latin typeface="Times New Roman" panose="02020603050405020304" pitchFamily="18" charset="0"/>
              </a:defRPr>
            </a:lvl5pPr>
            <a:lvl6pPr marL="2514600" indent="-228600" defTabSz="93345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345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345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345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51966540-E7D9-4F30-9288-2C4E016E5BF8}" type="slidenum">
              <a:rPr lang="en-US" altLang="zh-CN" smtClean="0">
                <a:latin typeface="Calibri" panose="020F0502020204030204" pitchFamily="34" charset="0"/>
              </a:rPr>
              <a:pPr>
                <a:spcBef>
                  <a:spcPct val="0"/>
                </a:spcBef>
              </a:pPr>
              <a:t>7</a:t>
            </a:fld>
            <a:endParaRPr lang="en-US" altLang="zh-CN" smtClean="0">
              <a:latin typeface="Calibri" panose="020F050202020403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zh-CN" sz="1200" kern="1200" dirty="0" smtClean="0">
                <a:solidFill>
                  <a:schemeClr val="tx1"/>
                </a:solidFill>
                <a:effectLst/>
                <a:latin typeface="Times New Roman" pitchFamily="18" charset="0"/>
                <a:ea typeface="+mn-ea"/>
                <a:cs typeface="+mn-cs"/>
              </a:rPr>
              <a:t>From this course, you will learn fundamental networking theories. You will also understand the cutting-edge networking researches, including Internet of Things, mobile Internet, dynamic spectrum access, etc. You can also improve your innovation skills, research skills, and critical thinking skills from ideas on real-world networking applications and startups.</a:t>
            </a:r>
            <a:endParaRPr lang="zh-CN" altLang="zh-CN" sz="1200" kern="1200" dirty="0">
              <a:solidFill>
                <a:schemeClr val="tx1"/>
              </a:solidFill>
              <a:effectLst/>
              <a:latin typeface="Times New Roman" pitchFamily="18" charset="0"/>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3450">
              <a:spcBef>
                <a:spcPct val="30000"/>
              </a:spcBef>
              <a:defRPr sz="1200">
                <a:solidFill>
                  <a:schemeClr val="tx1"/>
                </a:solidFill>
                <a:latin typeface="Times New Roman" panose="02020603050405020304" pitchFamily="18" charset="0"/>
              </a:defRPr>
            </a:lvl1pPr>
            <a:lvl2pPr marL="742950" indent="-285750" defTabSz="933450">
              <a:spcBef>
                <a:spcPct val="30000"/>
              </a:spcBef>
              <a:defRPr sz="1200">
                <a:solidFill>
                  <a:schemeClr val="tx1"/>
                </a:solidFill>
                <a:latin typeface="Times New Roman" panose="02020603050405020304" pitchFamily="18" charset="0"/>
              </a:defRPr>
            </a:lvl2pPr>
            <a:lvl3pPr marL="1143000" indent="-228600" defTabSz="933450">
              <a:spcBef>
                <a:spcPct val="30000"/>
              </a:spcBef>
              <a:defRPr sz="1200">
                <a:solidFill>
                  <a:schemeClr val="tx1"/>
                </a:solidFill>
                <a:latin typeface="Times New Roman" panose="02020603050405020304" pitchFamily="18" charset="0"/>
              </a:defRPr>
            </a:lvl3pPr>
            <a:lvl4pPr marL="1600200" indent="-228600" defTabSz="933450">
              <a:spcBef>
                <a:spcPct val="30000"/>
              </a:spcBef>
              <a:defRPr sz="1200">
                <a:solidFill>
                  <a:schemeClr val="tx1"/>
                </a:solidFill>
                <a:latin typeface="Times New Roman" panose="02020603050405020304" pitchFamily="18" charset="0"/>
              </a:defRPr>
            </a:lvl4pPr>
            <a:lvl5pPr marL="2057400" indent="-228600" defTabSz="933450">
              <a:spcBef>
                <a:spcPct val="30000"/>
              </a:spcBef>
              <a:defRPr sz="1200">
                <a:solidFill>
                  <a:schemeClr val="tx1"/>
                </a:solidFill>
                <a:latin typeface="Times New Roman" panose="02020603050405020304" pitchFamily="18" charset="0"/>
              </a:defRPr>
            </a:lvl5pPr>
            <a:lvl6pPr marL="2514600" indent="-228600" defTabSz="93345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345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345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345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1AF747C-A426-49D9-8FFD-7AA93B7A3A8A}" type="slidenum">
              <a:rPr lang="en-US" altLang="zh-CN" smtClean="0">
                <a:latin typeface="Calibri" panose="020F0502020204030204" pitchFamily="34" charset="0"/>
              </a:rPr>
              <a:pPr>
                <a:spcBef>
                  <a:spcPct val="0"/>
                </a:spcBef>
              </a:pPr>
              <a:t>8</a:t>
            </a:fld>
            <a:endParaRPr lang="en-US" altLang="zh-CN" smtClean="0">
              <a:latin typeface="Calibri" panose="020F0502020204030204" pitchFamily="34"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en-US" altLang="zh-CN" sz="1200" kern="1200" dirty="0" smtClean="0">
                <a:solidFill>
                  <a:schemeClr val="tx1"/>
                </a:solidFill>
                <a:effectLst/>
                <a:latin typeface="Times New Roman" pitchFamily="18" charset="0"/>
                <a:ea typeface="+mn-ea"/>
                <a:cs typeface="+mn-cs"/>
              </a:rPr>
              <a:t>The textbook we use is called Computer Networking, a top-down approach. It is the most popular textbook on computer networking, both nationally and abroad, and it has been translated into fourteen languages. </a:t>
            </a:r>
            <a:endParaRPr lang="zh-CN" altLang="zh-CN" sz="1200" kern="1200" dirty="0">
              <a:solidFill>
                <a:schemeClr val="tx1"/>
              </a:solidFill>
              <a:effectLst/>
              <a:latin typeface="Times New Roman" pitchFamily="18" charset="0"/>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r>
              <a:rPr lang="en-US" altLang="zh-CN" sz="1200" kern="1200" dirty="0" smtClean="0">
                <a:solidFill>
                  <a:schemeClr val="tx1"/>
                </a:solidFill>
                <a:effectLst/>
                <a:latin typeface="Times New Roman" pitchFamily="18" charset="0"/>
                <a:ea typeface="+mn-ea"/>
                <a:cs typeface="+mn-cs"/>
              </a:rPr>
              <a:t>Our course is arranged the same as the textbook. In the first two classes, we give an overview and introduction of this course, including some key concepts such as the internet protocol stack. It has five layers, and this figure is used throughout our course. Then we use a top-down approach to look into each layer one by one. Application layer tells what data to transmit and what thing to do, transport layer identifies the sender and receiver of the data, and network layer solves the pathway of the data. In link layer, we find the next station of the data along the pathway, and in physical layer, we solve how to transmit the data, by car or by boat. At last we discuss several hot topics such as the security problem in networking.</a:t>
            </a:r>
            <a:endParaRPr lang="zh-CN" altLang="zh-CN" sz="1200" kern="1200" dirty="0">
              <a:solidFill>
                <a:schemeClr val="tx1"/>
              </a:solidFill>
              <a:effectLst/>
              <a:latin typeface="Times New Roman" pitchFamily="18" charset="0"/>
              <a:ea typeface="+mn-ea"/>
              <a:cs typeface="+mn-cs"/>
            </a:endParaRPr>
          </a:p>
        </p:txBody>
      </p:sp>
      <p:sp>
        <p:nvSpPr>
          <p:cNvPr id="4" name="灯片编号占位符 3"/>
          <p:cNvSpPr>
            <a:spLocks noGrp="1"/>
          </p:cNvSpPr>
          <p:nvPr>
            <p:ph type="sldNum" sz="quarter" idx="10"/>
          </p:nvPr>
        </p:nvSpPr>
        <p:spPr/>
        <p:txBody>
          <a:bodyPr/>
          <a:lstStyle/>
          <a:p>
            <a:pPr>
              <a:defRPr/>
            </a:pPr>
            <a:fld id="{F86B5CA2-EB6A-4D73-9EB8-203B2DB2033E}" type="slidenum">
              <a:rPr lang="en-US" altLang="zh-CN" smtClean="0"/>
              <a:pPr>
                <a:defRPr/>
              </a:pPr>
              <a:t>9</a:t>
            </a:fld>
            <a:endParaRPr lang="en-US" altLang="zh-CN"/>
          </a:p>
        </p:txBody>
      </p:sp>
    </p:spTree>
    <p:extLst>
      <p:ext uri="{BB962C8B-B14F-4D97-AF65-F5344CB8AC3E}">
        <p14:creationId xmlns:p14="http://schemas.microsoft.com/office/powerpoint/2010/main" val="3680508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EF8B7F3-ED9B-48D3-9A57-DDB2D247ED14}" type="slidenum">
              <a:rPr lang="en-US" altLang="zh-CN" smtClean="0"/>
              <a:pPr>
                <a:defRPr/>
              </a:pPr>
              <a:t>‹#›</a:t>
            </a:fld>
            <a:endParaRPr lang="en-US" altLang="zh-CN" dirty="0"/>
          </a:p>
        </p:txBody>
      </p:sp>
    </p:spTree>
    <p:extLst>
      <p:ext uri="{BB962C8B-B14F-4D97-AF65-F5344CB8AC3E}">
        <p14:creationId xmlns:p14="http://schemas.microsoft.com/office/powerpoint/2010/main" val="236051053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5410200" y="6400800"/>
            <a:ext cx="2895600" cy="457200"/>
          </a:xfrm>
          <a:prstGeom prst="rect">
            <a:avLst/>
          </a:prstGeom>
          <a:ln/>
        </p:spPr>
        <p:txBody>
          <a:bodyPr/>
          <a:lstStyle>
            <a:lvl1pPr>
              <a:defRPr/>
            </a:lvl1pPr>
          </a:lstStyle>
          <a:p>
            <a:pPr>
              <a:defRPr/>
            </a:pPr>
            <a:endParaRPr lang="en-US" altLang="zh-CN">
              <a:latin typeface="Times New Roman" panose="02020603050405020304" pitchFamily="18" charset="0"/>
            </a:endParaRP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3-</a:t>
            </a:r>
            <a:fld id="{5669F3E3-CB4A-485B-AA30-30920BC059A2}" type="slidenum">
              <a:rPr lang="en-US" altLang="zh-CN"/>
              <a:pPr>
                <a:defRPr/>
              </a:pPr>
              <a:t>‹#›</a:t>
            </a:fld>
            <a:endParaRPr lang="en-US" altLang="zh-CN"/>
          </a:p>
        </p:txBody>
      </p:sp>
    </p:spTree>
    <p:extLst>
      <p:ext uri="{BB962C8B-B14F-4D97-AF65-F5344CB8AC3E}">
        <p14:creationId xmlns:p14="http://schemas.microsoft.com/office/powerpoint/2010/main" val="402881252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5410200" y="6400800"/>
            <a:ext cx="2895600" cy="457200"/>
          </a:xfrm>
          <a:prstGeom prst="rect">
            <a:avLst/>
          </a:prstGeom>
          <a:ln/>
        </p:spPr>
        <p:txBody>
          <a:bodyPr/>
          <a:lstStyle>
            <a:lvl1pPr>
              <a:defRPr/>
            </a:lvl1pPr>
          </a:lstStyle>
          <a:p>
            <a:pPr>
              <a:defRPr/>
            </a:pPr>
            <a:endParaRPr lang="en-US" altLang="zh-CN">
              <a:latin typeface="Times New Roman" panose="02020603050405020304" pitchFamily="18" charset="0"/>
            </a:endParaRPr>
          </a:p>
        </p:txBody>
      </p:sp>
      <p:sp>
        <p:nvSpPr>
          <p:cNvPr id="6" name="Rectangle 6"/>
          <p:cNvSpPr>
            <a:spLocks noGrp="1" noChangeArrowheads="1"/>
          </p:cNvSpPr>
          <p:nvPr>
            <p:ph type="sldNum" sz="quarter" idx="12"/>
          </p:nvPr>
        </p:nvSpPr>
        <p:spPr>
          <a:ln/>
        </p:spPr>
        <p:txBody>
          <a:bodyPr/>
          <a:lstStyle>
            <a:lvl1pPr>
              <a:defRPr/>
            </a:lvl1pPr>
          </a:lstStyle>
          <a:p>
            <a:pPr>
              <a:defRPr/>
            </a:pPr>
            <a:r>
              <a:rPr lang="en-US" altLang="zh-CN"/>
              <a:t>3-</a:t>
            </a:r>
            <a:fld id="{D066CA3E-3672-4AE3-A3EE-257F57BE8545}" type="slidenum">
              <a:rPr lang="en-US" altLang="zh-CN"/>
              <a:pPr>
                <a:defRPr/>
              </a:pPr>
              <a:t>‹#›</a:t>
            </a:fld>
            <a:endParaRPr lang="en-US" altLang="zh-CN"/>
          </a:p>
        </p:txBody>
      </p:sp>
    </p:spTree>
    <p:extLst>
      <p:ext uri="{BB962C8B-B14F-4D97-AF65-F5344CB8AC3E}">
        <p14:creationId xmlns:p14="http://schemas.microsoft.com/office/powerpoint/2010/main" val="18688518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B15ACDF-5D72-4438-A4BE-88EC1D85C856}" type="slidenum">
              <a:rPr lang="en-US" altLang="zh-CN" smtClean="0"/>
              <a:pPr>
                <a:defRPr/>
              </a:pPr>
              <a:t>‹#›</a:t>
            </a:fld>
            <a:endParaRPr lang="en-US" altLang="zh-CN" dirty="0"/>
          </a:p>
        </p:txBody>
      </p:sp>
    </p:spTree>
    <p:extLst>
      <p:ext uri="{BB962C8B-B14F-4D97-AF65-F5344CB8AC3E}">
        <p14:creationId xmlns:p14="http://schemas.microsoft.com/office/powerpoint/2010/main" val="26483387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D9325DC-1AD9-4CEF-AD2F-92791116A8F8}" type="slidenum">
              <a:rPr lang="en-US" altLang="zh-CN" smtClean="0"/>
              <a:pPr>
                <a:defRPr/>
              </a:pPr>
              <a:t>‹#›</a:t>
            </a:fld>
            <a:endParaRPr lang="en-US" altLang="zh-CN" dirty="0"/>
          </a:p>
        </p:txBody>
      </p:sp>
    </p:spTree>
    <p:extLst>
      <p:ext uri="{BB962C8B-B14F-4D97-AF65-F5344CB8AC3E}">
        <p14:creationId xmlns:p14="http://schemas.microsoft.com/office/powerpoint/2010/main" val="18560138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xfrm>
            <a:off x="8162925" y="6400800"/>
            <a:ext cx="676275" cy="457200"/>
          </a:xfrm>
          <a:ln/>
        </p:spPr>
        <p:txBody>
          <a:bodyPr/>
          <a:lstStyle>
            <a:lvl1pPr>
              <a:defRPr/>
            </a:lvl1pPr>
          </a:lstStyle>
          <a:p>
            <a:pPr>
              <a:defRPr/>
            </a:pPr>
            <a:fld id="{4D9325DC-1AD9-4CEF-AD2F-92791116A8F8}" type="slidenum">
              <a:rPr lang="en-US" altLang="zh-CN" smtClean="0"/>
              <a:pPr>
                <a:defRPr/>
              </a:pPr>
              <a:t>‹#›</a:t>
            </a:fld>
            <a:endParaRPr lang="en-US" altLang="zh-CN" dirty="0"/>
          </a:p>
        </p:txBody>
      </p:sp>
    </p:spTree>
    <p:extLst>
      <p:ext uri="{BB962C8B-B14F-4D97-AF65-F5344CB8AC3E}">
        <p14:creationId xmlns:p14="http://schemas.microsoft.com/office/powerpoint/2010/main" val="29316266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xfrm>
            <a:off x="5410200" y="6400800"/>
            <a:ext cx="2895600" cy="457200"/>
          </a:xfrm>
          <a:prstGeom prst="rect">
            <a:avLst/>
          </a:prstGeom>
          <a:ln/>
        </p:spPr>
        <p:txBody>
          <a:bodyPr/>
          <a:lstStyle>
            <a:lvl1pPr>
              <a:defRPr/>
            </a:lvl1pPr>
          </a:lstStyle>
          <a:p>
            <a:pPr>
              <a:defRPr/>
            </a:pPr>
            <a:endParaRPr lang="en-US" altLang="zh-CN">
              <a:latin typeface="Times New Roman" panose="02020603050405020304" pitchFamily="18" charset="0"/>
            </a:endParaRPr>
          </a:p>
        </p:txBody>
      </p:sp>
      <p:sp>
        <p:nvSpPr>
          <p:cNvPr id="9" name="Rectangle 6"/>
          <p:cNvSpPr>
            <a:spLocks noGrp="1" noChangeArrowheads="1"/>
          </p:cNvSpPr>
          <p:nvPr>
            <p:ph type="sldNum" sz="quarter" idx="12"/>
          </p:nvPr>
        </p:nvSpPr>
        <p:spPr>
          <a:ln/>
        </p:spPr>
        <p:txBody>
          <a:bodyPr/>
          <a:lstStyle>
            <a:lvl1pPr>
              <a:defRPr/>
            </a:lvl1pPr>
          </a:lstStyle>
          <a:p>
            <a:pPr>
              <a:defRPr/>
            </a:pPr>
            <a:r>
              <a:rPr lang="en-US" altLang="zh-CN"/>
              <a:t>3-</a:t>
            </a:r>
            <a:fld id="{20279F30-CF25-45AF-81A0-E5A8A2D3278E}" type="slidenum">
              <a:rPr lang="en-US" altLang="zh-CN"/>
              <a:pPr>
                <a:defRPr/>
              </a:pPr>
              <a:t>‹#›</a:t>
            </a:fld>
            <a:endParaRPr lang="en-US" altLang="zh-CN"/>
          </a:p>
        </p:txBody>
      </p:sp>
    </p:spTree>
    <p:extLst>
      <p:ext uri="{BB962C8B-B14F-4D97-AF65-F5344CB8AC3E}">
        <p14:creationId xmlns:p14="http://schemas.microsoft.com/office/powerpoint/2010/main" val="24822189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8162925" y="6400800"/>
            <a:ext cx="676275" cy="457200"/>
          </a:xfrm>
          <a:ln/>
        </p:spPr>
        <p:txBody>
          <a:bodyPr/>
          <a:lstStyle>
            <a:lvl1pPr>
              <a:defRPr/>
            </a:lvl1pPr>
          </a:lstStyle>
          <a:p>
            <a:pPr>
              <a:defRPr/>
            </a:pPr>
            <a:fld id="{4D9325DC-1AD9-4CEF-AD2F-92791116A8F8}" type="slidenum">
              <a:rPr lang="en-US" altLang="zh-CN" smtClean="0"/>
              <a:pPr>
                <a:defRPr/>
              </a:pPr>
              <a:t>‹#›</a:t>
            </a:fld>
            <a:endParaRPr lang="en-US" altLang="zh-CN" dirty="0"/>
          </a:p>
        </p:txBody>
      </p:sp>
    </p:spTree>
    <p:extLst>
      <p:ext uri="{BB962C8B-B14F-4D97-AF65-F5344CB8AC3E}">
        <p14:creationId xmlns:p14="http://schemas.microsoft.com/office/powerpoint/2010/main" val="30848734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B89BCF2-C753-4044-853B-2DE76C5F2D4D}" type="slidenum">
              <a:rPr lang="en-US" altLang="zh-CN" smtClean="0"/>
              <a:pPr>
                <a:defRPr/>
              </a:pPr>
              <a:t>‹#›</a:t>
            </a:fld>
            <a:endParaRPr lang="en-US" altLang="zh-CN" dirty="0"/>
          </a:p>
        </p:txBody>
      </p:sp>
    </p:spTree>
    <p:extLst>
      <p:ext uri="{BB962C8B-B14F-4D97-AF65-F5344CB8AC3E}">
        <p14:creationId xmlns:p14="http://schemas.microsoft.com/office/powerpoint/2010/main" val="28233584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5410200" y="6400800"/>
            <a:ext cx="2895600" cy="457200"/>
          </a:xfrm>
          <a:prstGeom prst="rect">
            <a:avLst/>
          </a:prstGeom>
          <a:ln/>
        </p:spPr>
        <p:txBody>
          <a:bodyPr/>
          <a:lstStyle>
            <a:lvl1pPr>
              <a:defRPr/>
            </a:lvl1pPr>
          </a:lstStyle>
          <a:p>
            <a:pPr>
              <a:defRPr/>
            </a:pPr>
            <a:endParaRPr lang="en-US" altLang="zh-CN">
              <a:latin typeface="Times New Roman" panose="02020603050405020304" pitchFamily="18"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zh-CN"/>
              <a:t>3-</a:t>
            </a:r>
            <a:fld id="{20903B1D-1FBF-47E5-A79F-94E14D9EEE35}" type="slidenum">
              <a:rPr lang="en-US" altLang="zh-CN"/>
              <a:pPr>
                <a:defRPr/>
              </a:pPr>
              <a:t>‹#›</a:t>
            </a:fld>
            <a:endParaRPr lang="en-US" altLang="zh-CN"/>
          </a:p>
        </p:txBody>
      </p:sp>
    </p:spTree>
    <p:extLst>
      <p:ext uri="{BB962C8B-B14F-4D97-AF65-F5344CB8AC3E}">
        <p14:creationId xmlns:p14="http://schemas.microsoft.com/office/powerpoint/2010/main" val="132135711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5410200" y="6400800"/>
            <a:ext cx="2895600" cy="457200"/>
          </a:xfrm>
          <a:prstGeom prst="rect">
            <a:avLst/>
          </a:prstGeom>
          <a:ln/>
        </p:spPr>
        <p:txBody>
          <a:bodyPr/>
          <a:lstStyle>
            <a:lvl1pPr>
              <a:defRPr/>
            </a:lvl1pPr>
          </a:lstStyle>
          <a:p>
            <a:pPr>
              <a:defRPr/>
            </a:pPr>
            <a:endParaRPr lang="en-US" altLang="zh-CN">
              <a:latin typeface="Times New Roman" panose="02020603050405020304" pitchFamily="18" charset="0"/>
            </a:endParaRPr>
          </a:p>
        </p:txBody>
      </p:sp>
      <p:sp>
        <p:nvSpPr>
          <p:cNvPr id="7" name="Rectangle 6"/>
          <p:cNvSpPr>
            <a:spLocks noGrp="1" noChangeArrowheads="1"/>
          </p:cNvSpPr>
          <p:nvPr>
            <p:ph type="sldNum" sz="quarter" idx="12"/>
          </p:nvPr>
        </p:nvSpPr>
        <p:spPr>
          <a:ln/>
        </p:spPr>
        <p:txBody>
          <a:bodyPr/>
          <a:lstStyle>
            <a:lvl1pPr>
              <a:defRPr/>
            </a:lvl1pPr>
          </a:lstStyle>
          <a:p>
            <a:pPr>
              <a:defRPr/>
            </a:pPr>
            <a:r>
              <a:rPr lang="en-US" altLang="zh-CN"/>
              <a:t>3-</a:t>
            </a:r>
            <a:fld id="{7A761542-F095-4AB7-A949-1A30C9AC573C}" type="slidenum">
              <a:rPr lang="en-US" altLang="zh-CN"/>
              <a:pPr>
                <a:defRPr/>
              </a:pPr>
              <a:t>‹#›</a:t>
            </a:fld>
            <a:endParaRPr lang="en-US" altLang="zh-CN"/>
          </a:p>
        </p:txBody>
      </p:sp>
    </p:spTree>
    <p:extLst>
      <p:ext uri="{BB962C8B-B14F-4D97-AF65-F5344CB8AC3E}">
        <p14:creationId xmlns:p14="http://schemas.microsoft.com/office/powerpoint/2010/main" val="16029747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anose="02020603050405020304" pitchFamily="18" charset="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8162925" y="6400800"/>
            <a:ext cx="6762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panose="020B0604020202020204" pitchFamily="34" charset="0"/>
                <a:ea typeface="宋体" panose="02010600030101010101" pitchFamily="2" charset="-122"/>
              </a:defRPr>
            </a:lvl1pPr>
          </a:lstStyle>
          <a:p>
            <a:pPr>
              <a:defRPr/>
            </a:pPr>
            <a:fld id="{061CFA8E-FCD2-491B-AEBD-E7C17066AFC9}"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5.png"/><Relationship Id="rId11" Type="http://schemas.openxmlformats.org/officeDocument/2006/relationships/image" Target="../media/image20.jpe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5.png"/><Relationship Id="rId11" Type="http://schemas.openxmlformats.org/officeDocument/2006/relationships/image" Target="../media/image30.jpeg"/><Relationship Id="rId5" Type="http://schemas.openxmlformats.org/officeDocument/2006/relationships/image" Target="../media/image24.png"/><Relationship Id="rId10" Type="http://schemas.openxmlformats.org/officeDocument/2006/relationships/image" Target="../media/image29.jpeg"/><Relationship Id="rId4" Type="http://schemas.openxmlformats.org/officeDocument/2006/relationships/image" Target="../media/image23.png"/><Relationship Id="rId9" Type="http://schemas.openxmlformats.org/officeDocument/2006/relationships/image" Target="../media/image28.jpe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1.jpeg"/><Relationship Id="rId7"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jpeg"/><Relationship Id="rId4" Type="http://schemas.openxmlformats.org/officeDocument/2006/relationships/image" Target="../media/image3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7.jpe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ctrTitle"/>
          </p:nvPr>
        </p:nvSpPr>
        <p:spPr>
          <a:xfrm>
            <a:off x="685800" y="760413"/>
            <a:ext cx="7772400" cy="1497012"/>
          </a:xfrm>
        </p:spPr>
        <p:txBody>
          <a:bodyPr/>
          <a:lstStyle/>
          <a:p>
            <a:pPr algn="ctr"/>
            <a:r>
              <a:rPr lang="en-US" altLang="zh-CN" sz="5400" b="1" u="none" dirty="0" smtClean="0">
                <a:ea typeface="宋体" panose="02010600030101010101" pitchFamily="2" charset="-122"/>
              </a:rPr>
              <a:t>Computer Networking</a:t>
            </a:r>
            <a:r>
              <a:rPr lang="en-US" altLang="zh-CN" u="none" dirty="0" smtClean="0">
                <a:ea typeface="宋体" panose="02010600030101010101" pitchFamily="2" charset="-122"/>
              </a:rPr>
              <a:t/>
            </a:r>
            <a:br>
              <a:rPr lang="en-US" altLang="zh-CN" u="none" dirty="0" smtClean="0">
                <a:ea typeface="宋体" panose="02010600030101010101" pitchFamily="2" charset="-122"/>
              </a:rPr>
            </a:br>
            <a:r>
              <a:rPr lang="en-US" altLang="zh-CN" sz="3600" b="1" dirty="0" err="1" smtClean="0">
                <a:solidFill>
                  <a:schemeClr val="tx1"/>
                </a:solidFill>
                <a:ea typeface="宋体" panose="02010600030101010101" pitchFamily="2" charset="-122"/>
              </a:rPr>
              <a:t>Ruipeng</a:t>
            </a:r>
            <a:r>
              <a:rPr lang="en-US" altLang="zh-CN" sz="3600" b="1" dirty="0" smtClean="0">
                <a:solidFill>
                  <a:schemeClr val="tx1"/>
                </a:solidFill>
                <a:ea typeface="宋体" panose="02010600030101010101" pitchFamily="2" charset="-122"/>
              </a:rPr>
              <a:t> Gao</a:t>
            </a:r>
            <a:r>
              <a:rPr lang="zh-CN" altLang="en-US" sz="3600" b="1" dirty="0" smtClean="0">
                <a:solidFill>
                  <a:schemeClr val="tx1"/>
                </a:solidFill>
                <a:ea typeface="宋体" panose="02010600030101010101" pitchFamily="2" charset="-122"/>
              </a:rPr>
              <a:t>（高睿鹏）</a:t>
            </a:r>
          </a:p>
        </p:txBody>
      </p:sp>
      <p:pic>
        <p:nvPicPr>
          <p:cNvPr id="4099"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46336" y="2526848"/>
            <a:ext cx="5651328" cy="4241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9EF8B7F3-ED9B-48D3-9A57-DDB2D247ED14}" type="slidenum">
              <a:rPr lang="en-US" altLang="zh-CN" smtClean="0"/>
              <a:pPr>
                <a:defRPr/>
              </a:pPr>
              <a:t>1</a:t>
            </a:fld>
            <a:endParaRPr lang="en-US" alt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41300"/>
            <a:ext cx="7772400" cy="1143000"/>
          </a:xfrm>
        </p:spPr>
        <p:txBody>
          <a:bodyPr/>
          <a:lstStyle/>
          <a:p>
            <a:r>
              <a:rPr lang="en-US" altLang="zh-CN" smtClean="0">
                <a:ea typeface="宋体" panose="02010600030101010101" pitchFamily="2" charset="-122"/>
              </a:rPr>
              <a:t>Grading</a:t>
            </a:r>
          </a:p>
        </p:txBody>
      </p:sp>
      <p:sp>
        <p:nvSpPr>
          <p:cNvPr id="36869" name="Rectangle 3"/>
          <p:cNvSpPr>
            <a:spLocks noGrp="1" noChangeArrowheads="1"/>
          </p:cNvSpPr>
          <p:nvPr>
            <p:ph type="body" sz="half" idx="1"/>
          </p:nvPr>
        </p:nvSpPr>
        <p:spPr>
          <a:xfrm>
            <a:off x="533400" y="1566863"/>
            <a:ext cx="7943850" cy="4648200"/>
          </a:xfrm>
        </p:spPr>
        <p:txBody>
          <a:bodyPr/>
          <a:lstStyle/>
          <a:p>
            <a:pPr>
              <a:lnSpc>
                <a:spcPct val="90000"/>
              </a:lnSpc>
            </a:pPr>
            <a:r>
              <a:rPr lang="en-US" altLang="zh-CN" sz="2600" dirty="0" smtClean="0">
                <a:ea typeface="宋体" panose="02010600030101010101" pitchFamily="2" charset="-122"/>
              </a:rPr>
              <a:t>32 class hours during 8 weeks </a:t>
            </a:r>
          </a:p>
          <a:p>
            <a:pPr lvl="1">
              <a:lnSpc>
                <a:spcPct val="90000"/>
              </a:lnSpc>
            </a:pPr>
            <a:r>
              <a:rPr lang="en-US" altLang="zh-CN" sz="2200" dirty="0" smtClean="0">
                <a:ea typeface="宋体" panose="02010600030101010101" pitchFamily="2" charset="-122"/>
              </a:rPr>
              <a:t>Every Monday and Thursday morning</a:t>
            </a:r>
          </a:p>
          <a:p>
            <a:pPr lvl="1">
              <a:lnSpc>
                <a:spcPct val="90000"/>
              </a:lnSpc>
            </a:pPr>
            <a:r>
              <a:rPr lang="en-US" altLang="zh-CN" dirty="0" smtClean="0">
                <a:ea typeface="宋体" panose="02010600030101010101" pitchFamily="2" charset="-122"/>
              </a:rPr>
              <a:t>Attendance, 10%</a:t>
            </a:r>
            <a:endParaRPr lang="en-US" altLang="zh-CN" dirty="0">
              <a:ea typeface="宋体" panose="02010600030101010101" pitchFamily="2" charset="-122"/>
            </a:endParaRPr>
          </a:p>
          <a:p>
            <a:pPr>
              <a:lnSpc>
                <a:spcPct val="90000"/>
              </a:lnSpc>
            </a:pPr>
            <a:r>
              <a:rPr lang="en-US" altLang="zh-CN" sz="2600" dirty="0" smtClean="0">
                <a:ea typeface="宋体" panose="02010600030101010101" pitchFamily="2" charset="-122"/>
              </a:rPr>
              <a:t>Homework</a:t>
            </a:r>
          </a:p>
          <a:p>
            <a:pPr lvl="1">
              <a:lnSpc>
                <a:spcPct val="90000"/>
              </a:lnSpc>
            </a:pPr>
            <a:r>
              <a:rPr lang="en-US" altLang="zh-CN" dirty="0" smtClean="0">
                <a:ea typeface="宋体" panose="02010600030101010101" pitchFamily="2" charset="-122"/>
              </a:rPr>
              <a:t>Assignments, 15%</a:t>
            </a:r>
          </a:p>
          <a:p>
            <a:pPr>
              <a:lnSpc>
                <a:spcPct val="90000"/>
              </a:lnSpc>
            </a:pPr>
            <a:r>
              <a:rPr lang="en-US" altLang="zh-CN" sz="2600" dirty="0" smtClean="0">
                <a:ea typeface="宋体" panose="02010600030101010101" pitchFamily="2" charset="-122"/>
              </a:rPr>
              <a:t>Project</a:t>
            </a:r>
          </a:p>
          <a:p>
            <a:pPr lvl="1">
              <a:lnSpc>
                <a:spcPct val="90000"/>
              </a:lnSpc>
            </a:pPr>
            <a:r>
              <a:rPr lang="en-US" altLang="zh-CN" dirty="0" smtClean="0">
                <a:ea typeface="宋体" panose="02010600030101010101" pitchFamily="2" charset="-122"/>
              </a:rPr>
              <a:t>Slides and reports, 15%</a:t>
            </a:r>
          </a:p>
          <a:p>
            <a:pPr>
              <a:lnSpc>
                <a:spcPct val="90000"/>
              </a:lnSpc>
            </a:pPr>
            <a:r>
              <a:rPr lang="en-US" altLang="zh-CN" sz="2600" dirty="0" smtClean="0">
                <a:ea typeface="宋体" panose="02010600030101010101" pitchFamily="2" charset="-122"/>
              </a:rPr>
              <a:t>Exams:</a:t>
            </a:r>
          </a:p>
          <a:p>
            <a:pPr lvl="1">
              <a:lnSpc>
                <a:spcPct val="90000"/>
              </a:lnSpc>
            </a:pPr>
            <a:r>
              <a:rPr lang="en-US" altLang="zh-CN" dirty="0">
                <a:solidFill>
                  <a:srgbClr val="0000FF"/>
                </a:solidFill>
                <a:ea typeface="宋体" panose="02010600030101010101" pitchFamily="2" charset="-122"/>
              </a:rPr>
              <a:t>O</a:t>
            </a:r>
            <a:r>
              <a:rPr lang="en-US" altLang="zh-CN" dirty="0" smtClean="0">
                <a:solidFill>
                  <a:srgbClr val="0000FF"/>
                </a:solidFill>
                <a:ea typeface="宋体" panose="02010600030101010101" pitchFamily="2" charset="-122"/>
              </a:rPr>
              <a:t>pen-book</a:t>
            </a:r>
            <a:r>
              <a:rPr lang="en-US" altLang="zh-CN" dirty="0" smtClean="0">
                <a:ea typeface="宋体" panose="02010600030101010101" pitchFamily="2" charset="-122"/>
              </a:rPr>
              <a:t> final exam, 60%</a:t>
            </a:r>
          </a:p>
          <a:p>
            <a:pPr>
              <a:lnSpc>
                <a:spcPct val="90000"/>
              </a:lnSpc>
            </a:pPr>
            <a:endParaRPr lang="en-US" altLang="zh-CN" sz="2600" dirty="0" smtClean="0">
              <a:ea typeface="宋体" panose="02010600030101010101" pitchFamily="2" charset="-122"/>
            </a:endParaRPr>
          </a:p>
        </p:txBody>
      </p:sp>
      <p:sp>
        <p:nvSpPr>
          <p:cNvPr id="4" name="Rectangle 8"/>
          <p:cNvSpPr>
            <a:spLocks noChangeArrowheads="1"/>
          </p:cNvSpPr>
          <p:nvPr/>
        </p:nvSpPr>
        <p:spPr bwMode="auto">
          <a:xfrm>
            <a:off x="2860675" y="5235575"/>
            <a:ext cx="328930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lnSpc>
                <a:spcPct val="90000"/>
              </a:lnSpc>
              <a:spcBef>
                <a:spcPct val="0"/>
              </a:spcBef>
              <a:buClrTx/>
              <a:buSzTx/>
              <a:buFontTx/>
              <a:buNone/>
            </a:pPr>
            <a:endParaRPr lang="en-US" altLang="zh-CN" sz="3200" b="1">
              <a:solidFill>
                <a:srgbClr val="FF0000"/>
              </a:solidFill>
              <a:latin typeface="Calibri" panose="020F0502020204030204" pitchFamily="34" charset="0"/>
              <a:ea typeface="微软雅黑" panose="020B0503020204020204" pitchFamily="34" charset="-122"/>
            </a:endParaRPr>
          </a:p>
          <a:p>
            <a:pPr algn="ctr" eaLnBrk="1" hangingPunct="1">
              <a:lnSpc>
                <a:spcPct val="90000"/>
              </a:lnSpc>
              <a:spcBef>
                <a:spcPct val="0"/>
              </a:spcBef>
              <a:buClrTx/>
              <a:buSzTx/>
              <a:buFontTx/>
              <a:buNone/>
            </a:pPr>
            <a:r>
              <a:rPr lang="en-US" altLang="zh-CN" sz="3200" b="1">
                <a:solidFill>
                  <a:srgbClr val="FF0000"/>
                </a:solidFill>
                <a:latin typeface="Calibri" panose="020F0502020204030204" pitchFamily="34" charset="0"/>
                <a:ea typeface="微软雅黑" panose="020B0503020204020204" pitchFamily="34" charset="-122"/>
              </a:rPr>
              <a:t>Thanks and enjoy!</a:t>
            </a:r>
          </a:p>
        </p:txBody>
      </p:sp>
      <p:sp>
        <p:nvSpPr>
          <p:cNvPr id="2" name="灯片编号占位符 1"/>
          <p:cNvSpPr>
            <a:spLocks noGrp="1"/>
          </p:cNvSpPr>
          <p:nvPr>
            <p:ph type="sldNum" sz="quarter" idx="12"/>
          </p:nvPr>
        </p:nvSpPr>
        <p:spPr/>
        <p:txBody>
          <a:bodyPr/>
          <a:lstStyle/>
          <a:p>
            <a:pPr>
              <a:defRPr/>
            </a:pPr>
            <a:fld id="{4D9325DC-1AD9-4CEF-AD2F-92791116A8F8}" type="slidenum">
              <a:rPr lang="en-US" altLang="zh-CN" smtClean="0"/>
              <a:pPr>
                <a:defRPr/>
              </a:pPr>
              <a:t>10</a:t>
            </a:fld>
            <a:endParaRPr lang="en-US" altLang="zh-CN"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69">
                                            <p:txEl>
                                              <p:pRg st="3" end="3"/>
                                            </p:txEl>
                                          </p:spTgt>
                                        </p:tgtEl>
                                        <p:attrNameLst>
                                          <p:attrName>style.visibility</p:attrName>
                                        </p:attrNameLst>
                                      </p:cBhvr>
                                      <p:to>
                                        <p:strVal val="visible"/>
                                      </p:to>
                                    </p:set>
                                    <p:animEffect transition="in" filter="blinds(horizontal)">
                                      <p:cBhvr>
                                        <p:cTn id="7" dur="500"/>
                                        <p:tgtEl>
                                          <p:spTgt spid="36869">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6869">
                                            <p:txEl>
                                              <p:pRg st="4" end="4"/>
                                            </p:txEl>
                                          </p:spTgt>
                                        </p:tgtEl>
                                        <p:attrNameLst>
                                          <p:attrName>style.visibility</p:attrName>
                                        </p:attrNameLst>
                                      </p:cBhvr>
                                      <p:to>
                                        <p:strVal val="visible"/>
                                      </p:to>
                                    </p:set>
                                    <p:animEffect transition="in" filter="blinds(horizontal)">
                                      <p:cBhvr>
                                        <p:cTn id="10" dur="500"/>
                                        <p:tgtEl>
                                          <p:spTgt spid="36869">
                                            <p:txEl>
                                              <p:pRg st="4" end="4"/>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6869">
                                            <p:txEl>
                                              <p:pRg st="5" end="5"/>
                                            </p:txEl>
                                          </p:spTgt>
                                        </p:tgtEl>
                                        <p:attrNameLst>
                                          <p:attrName>style.visibility</p:attrName>
                                        </p:attrNameLst>
                                      </p:cBhvr>
                                      <p:to>
                                        <p:strVal val="visible"/>
                                      </p:to>
                                    </p:set>
                                    <p:animEffect transition="in" filter="blinds(horizontal)">
                                      <p:cBhvr>
                                        <p:cTn id="15" dur="500"/>
                                        <p:tgtEl>
                                          <p:spTgt spid="36869">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6869">
                                            <p:txEl>
                                              <p:pRg st="6" end="6"/>
                                            </p:txEl>
                                          </p:spTgt>
                                        </p:tgtEl>
                                        <p:attrNameLst>
                                          <p:attrName>style.visibility</p:attrName>
                                        </p:attrNameLst>
                                      </p:cBhvr>
                                      <p:to>
                                        <p:strVal val="visible"/>
                                      </p:to>
                                    </p:set>
                                    <p:animEffect transition="in" filter="blinds(horizontal)">
                                      <p:cBhvr>
                                        <p:cTn id="18" dur="500"/>
                                        <p:tgtEl>
                                          <p:spTgt spid="36869">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6869">
                                            <p:txEl>
                                              <p:pRg st="7" end="7"/>
                                            </p:txEl>
                                          </p:spTgt>
                                        </p:tgtEl>
                                        <p:attrNameLst>
                                          <p:attrName>style.visibility</p:attrName>
                                        </p:attrNameLst>
                                      </p:cBhvr>
                                      <p:to>
                                        <p:strVal val="visible"/>
                                      </p:to>
                                    </p:set>
                                    <p:animEffect transition="in" filter="blinds(horizontal)">
                                      <p:cBhvr>
                                        <p:cTn id="23" dur="500"/>
                                        <p:tgtEl>
                                          <p:spTgt spid="36869">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6869">
                                            <p:txEl>
                                              <p:pRg st="8" end="8"/>
                                            </p:txEl>
                                          </p:spTgt>
                                        </p:tgtEl>
                                        <p:attrNameLst>
                                          <p:attrName>style.visibility</p:attrName>
                                        </p:attrNameLst>
                                      </p:cBhvr>
                                      <p:to>
                                        <p:strVal val="visible"/>
                                      </p:to>
                                    </p:set>
                                    <p:animEffect transition="in" filter="blinds(horizontal)">
                                      <p:cBhvr>
                                        <p:cTn id="26" dur="500"/>
                                        <p:tgtEl>
                                          <p:spTgt spid="36869">
                                            <p:txEl>
                                              <p:pRg st="8" end="8"/>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body" idx="1"/>
          </p:nvPr>
        </p:nvSpPr>
        <p:spPr>
          <a:xfrm>
            <a:off x="228600" y="1489075"/>
            <a:ext cx="8964637" cy="4794250"/>
          </a:xfrm>
        </p:spPr>
        <p:txBody>
          <a:bodyPr/>
          <a:lstStyle/>
          <a:p>
            <a:pPr eaLnBrk="1" hangingPunct="1">
              <a:defRPr/>
            </a:pPr>
            <a:r>
              <a:rPr lang="en-US" altLang="zh-CN" dirty="0" smtClean="0">
                <a:latin typeface="微软雅黑" panose="020B0503020204020204" pitchFamily="34" charset="-122"/>
                <a:ea typeface="微软雅黑" panose="020B0503020204020204" pitchFamily="34" charset="-122"/>
              </a:rPr>
              <a:t>Ph.D. from Peking University</a:t>
            </a:r>
            <a:endParaRPr lang="en-US" altLang="zh-CN" dirty="0">
              <a:latin typeface="微软雅黑" panose="020B0503020204020204" pitchFamily="34" charset="-122"/>
              <a:ea typeface="微软雅黑" panose="020B0503020204020204" pitchFamily="34" charset="-122"/>
            </a:endParaRPr>
          </a:p>
          <a:p>
            <a:pPr eaLnBrk="1" hangingPunct="1">
              <a:defRPr/>
            </a:pPr>
            <a:endParaRPr lang="en-US" altLang="zh-CN" dirty="0" smtClean="0">
              <a:latin typeface="微软雅黑" panose="020B0503020204020204" pitchFamily="34" charset="-122"/>
              <a:ea typeface="微软雅黑" panose="020B0503020204020204" pitchFamily="34" charset="-122"/>
            </a:endParaRPr>
          </a:p>
          <a:p>
            <a:pPr eaLnBrk="1" hangingPunct="1">
              <a:defRPr/>
            </a:pPr>
            <a:r>
              <a:rPr lang="en-US" altLang="zh-CN" dirty="0" smtClean="0">
                <a:latin typeface="微软雅黑" panose="020B0503020204020204" pitchFamily="34" charset="-122"/>
                <a:ea typeface="微软雅黑" panose="020B0503020204020204" pitchFamily="34" charset="-122"/>
              </a:rPr>
              <a:t>Lecturer in School of Software Engineering, BJTU</a:t>
            </a:r>
          </a:p>
          <a:p>
            <a:pPr lvl="1" eaLnBrk="1" hangingPunct="1">
              <a:defRPr/>
            </a:pPr>
            <a:r>
              <a:rPr lang="en-US" altLang="zh-CN" dirty="0" smtClean="0">
                <a:latin typeface="微软雅黑" panose="020B0503020204020204" pitchFamily="34" charset="-122"/>
                <a:ea typeface="微软雅黑" panose="020B0503020204020204" pitchFamily="34" charset="-122"/>
              </a:rPr>
              <a:t>Research: wireless networking, mobile computing</a:t>
            </a:r>
          </a:p>
          <a:p>
            <a:pPr eaLnBrk="1" hangingPunct="1">
              <a:defRPr/>
            </a:pPr>
            <a:endParaRPr lang="en-US" altLang="zh-CN" dirty="0" smtClean="0">
              <a:latin typeface="微软雅黑" panose="020B0503020204020204" pitchFamily="34" charset="-122"/>
              <a:ea typeface="微软雅黑" panose="020B0503020204020204" pitchFamily="34" charset="-122"/>
            </a:endParaRPr>
          </a:p>
          <a:p>
            <a:pPr eaLnBrk="1" hangingPunct="1">
              <a:defRPr/>
            </a:pPr>
            <a:endParaRPr lang="en-US" altLang="zh-CN" dirty="0">
              <a:latin typeface="微软雅黑" panose="020B0503020204020204" pitchFamily="34" charset="-122"/>
              <a:ea typeface="微软雅黑" panose="020B0503020204020204" pitchFamily="34" charset="-122"/>
            </a:endParaRPr>
          </a:p>
          <a:p>
            <a:pPr eaLnBrk="1" hangingPunct="1">
              <a:defRPr/>
            </a:pPr>
            <a:endParaRPr lang="en-US" altLang="zh-CN" dirty="0" smtClean="0">
              <a:latin typeface="微软雅黑" panose="020B0503020204020204" pitchFamily="34" charset="-122"/>
              <a:ea typeface="微软雅黑" panose="020B0503020204020204" pitchFamily="34" charset="-122"/>
            </a:endParaRPr>
          </a:p>
          <a:p>
            <a:pPr eaLnBrk="1" hangingPunct="1">
              <a:defRPr/>
            </a:pPr>
            <a:r>
              <a:rPr lang="en-US" altLang="zh-CN" dirty="0" smtClean="0">
                <a:latin typeface="微软雅黑" panose="020B0503020204020204" pitchFamily="34" charset="-122"/>
                <a:ea typeface="微软雅黑" panose="020B0503020204020204" pitchFamily="34" charset="-122"/>
              </a:rPr>
              <a:t>Contacts</a:t>
            </a:r>
          </a:p>
          <a:p>
            <a:pPr lvl="1" eaLnBrk="1" hangingPunct="1">
              <a:defRPr/>
            </a:pPr>
            <a:r>
              <a:rPr lang="en-US" altLang="zh-CN" dirty="0" smtClean="0">
                <a:latin typeface="微软雅黑" panose="020B0503020204020204" pitchFamily="34" charset="-122"/>
                <a:ea typeface="微软雅黑" panose="020B0503020204020204" pitchFamily="34" charset="-122"/>
              </a:rPr>
              <a:t>Room 708, </a:t>
            </a:r>
            <a:r>
              <a:rPr lang="en-US" altLang="zh-CN" dirty="0" err="1" smtClean="0">
                <a:latin typeface="微软雅黑" panose="020B0503020204020204" pitchFamily="34" charset="-122"/>
                <a:ea typeface="微软雅黑" panose="020B0503020204020204" pitchFamily="34" charset="-122"/>
              </a:rPr>
              <a:t>Yifu</a:t>
            </a:r>
            <a:r>
              <a:rPr lang="en-US" altLang="zh-CN" dirty="0" smtClean="0">
                <a:latin typeface="微软雅黑" panose="020B0503020204020204" pitchFamily="34" charset="-122"/>
                <a:ea typeface="微软雅黑" panose="020B0503020204020204" pitchFamily="34" charset="-122"/>
              </a:rPr>
              <a:t> Building</a:t>
            </a:r>
          </a:p>
          <a:p>
            <a:pPr lvl="1" eaLnBrk="1" hangingPunct="1">
              <a:defRPr/>
            </a:pPr>
            <a:r>
              <a:rPr lang="en-US" altLang="zh-CN" dirty="0" smtClean="0">
                <a:solidFill>
                  <a:schemeClr val="accent6"/>
                </a:solidFill>
                <a:latin typeface="微软雅黑" panose="020B0503020204020204" pitchFamily="34" charset="-122"/>
                <a:ea typeface="微软雅黑" panose="020B0503020204020204" pitchFamily="34" charset="-122"/>
              </a:rPr>
              <a:t>rpgao@bjtu.edu.cn</a:t>
            </a:r>
          </a:p>
          <a:p>
            <a:pPr eaLnBrk="1" hangingPunct="1">
              <a:defRPr/>
            </a:pPr>
            <a:endParaRPr lang="en-US" altLang="zh-CN" dirty="0" smtClean="0">
              <a:latin typeface="微软雅黑" panose="020B0503020204020204" pitchFamily="34" charset="-122"/>
              <a:ea typeface="微软雅黑" panose="020B0503020204020204" pitchFamily="34" charset="-122"/>
            </a:endParaRPr>
          </a:p>
        </p:txBody>
      </p:sp>
      <p:sp>
        <p:nvSpPr>
          <p:cNvPr id="17412" name="Rectangle 2"/>
          <p:cNvSpPr>
            <a:spLocks noGrp="1" noChangeArrowheads="1"/>
          </p:cNvSpPr>
          <p:nvPr>
            <p:ph type="title"/>
          </p:nvPr>
        </p:nvSpPr>
        <p:spPr/>
        <p:txBody>
          <a:bodyPr/>
          <a:lstStyle/>
          <a:p>
            <a:pPr eaLnBrk="1" hangingPunct="1"/>
            <a:r>
              <a:rPr lang="en-US" altLang="zh-CN" smtClean="0">
                <a:ea typeface="宋体" panose="02010600030101010101" pitchFamily="2" charset="-122"/>
              </a:rPr>
              <a:t>Course instructor</a:t>
            </a:r>
            <a:endParaRPr lang="en-US" altLang="zh-CN" sz="3200" smtClean="0">
              <a:ea typeface="宋体" panose="02010600030101010101" pitchFamily="2" charset="-122"/>
            </a:endParaRPr>
          </a:p>
        </p:txBody>
      </p:sp>
      <p:pic>
        <p:nvPicPr>
          <p:cNvPr id="31750" name="Picture 5" descr="PKU.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24399" y="1235420"/>
            <a:ext cx="10287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图片 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4219" y="1235420"/>
            <a:ext cx="11811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1B15ACDF-5D72-4438-A4BE-88EC1D85C856}" type="slidenum">
              <a:rPr lang="en-US" altLang="zh-CN" smtClean="0"/>
              <a:pPr>
                <a:defRPr/>
              </a:pPr>
              <a:t>2</a:t>
            </a:fld>
            <a:endParaRPr lang="en-US" altLang="zh-CN" dirty="0"/>
          </a:p>
        </p:txBody>
      </p:sp>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0860" y="3496874"/>
            <a:ext cx="2372957" cy="1579095"/>
          </a:xfrm>
          <a:prstGeom prst="rect">
            <a:avLst/>
          </a:prstGeom>
        </p:spPr>
      </p:pic>
      <p:pic>
        <p:nvPicPr>
          <p:cNvPr id="10"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53428" y="3496875"/>
            <a:ext cx="3189283" cy="1579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5389130"/>
      </p:ext>
    </p:extLst>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0" descr="Network.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628775"/>
            <a:ext cx="2389187"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9" descr="kinect-sports-.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2784475"/>
            <a:ext cx="3635375" cy="251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3"/>
          <p:cNvSpPr>
            <a:spLocks noGrp="1" noChangeArrowheads="1"/>
          </p:cNvSpPr>
          <p:nvPr>
            <p:ph type="body" sz="half" idx="1"/>
          </p:nvPr>
        </p:nvSpPr>
        <p:spPr>
          <a:xfrm>
            <a:off x="533400" y="1412875"/>
            <a:ext cx="7943850" cy="4648200"/>
          </a:xfrm>
        </p:spPr>
        <p:txBody>
          <a:bodyPr/>
          <a:lstStyle/>
          <a:p>
            <a:pPr>
              <a:lnSpc>
                <a:spcPct val="90000"/>
              </a:lnSpc>
            </a:pPr>
            <a:r>
              <a:rPr lang="en-US" altLang="zh-CN" sz="3000" b="1" u="sng" smtClean="0">
                <a:solidFill>
                  <a:srgbClr val="0000FF"/>
                </a:solidFill>
                <a:ea typeface="宋体" panose="02010600030101010101" pitchFamily="2" charset="-122"/>
              </a:rPr>
              <a:t>It’s cool.</a:t>
            </a:r>
          </a:p>
        </p:txBody>
      </p:sp>
      <p:sp>
        <p:nvSpPr>
          <p:cNvPr id="5126" name="Rectangle 2"/>
          <p:cNvSpPr>
            <a:spLocks noGrp="1" noChangeArrowheads="1"/>
          </p:cNvSpPr>
          <p:nvPr>
            <p:ph type="title"/>
          </p:nvPr>
        </p:nvSpPr>
        <p:spPr>
          <a:xfrm>
            <a:off x="457200" y="241300"/>
            <a:ext cx="7772400" cy="1143000"/>
          </a:xfrm>
        </p:spPr>
        <p:txBody>
          <a:bodyPr/>
          <a:lstStyle/>
          <a:p>
            <a:r>
              <a:rPr lang="en-US" altLang="zh-CN" sz="3200" smtClean="0">
                <a:ea typeface="宋体" panose="02010600030101010101" pitchFamily="2" charset="-122"/>
              </a:rPr>
              <a:t>Why computer networks? (1/3)</a:t>
            </a:r>
          </a:p>
        </p:txBody>
      </p:sp>
      <p:pic>
        <p:nvPicPr>
          <p:cNvPr id="6151" name="Picture 11" descr="iPad 2 Whit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1989138"/>
            <a:ext cx="1703388" cy="170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
          <p:cNvSpPr txBox="1">
            <a:spLocks noChangeArrowheads="1"/>
          </p:cNvSpPr>
          <p:nvPr/>
        </p:nvSpPr>
        <p:spPr bwMode="auto">
          <a:xfrm>
            <a:off x="2411413" y="2286000"/>
            <a:ext cx="15843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zh-CN" sz="3200" b="1">
                <a:solidFill>
                  <a:srgbClr val="0000FF"/>
                </a:solidFill>
                <a:ea typeface="宋体" panose="02010600030101010101" pitchFamily="2" charset="-122"/>
                <a:sym typeface="Wingdings" panose="05000000000000000000" pitchFamily="2" charset="2"/>
              </a:rPr>
              <a:t></a:t>
            </a:r>
            <a:endParaRPr lang="en-US" altLang="zh-CN" sz="3200" b="1">
              <a:solidFill>
                <a:srgbClr val="0000FF"/>
              </a:solidFill>
              <a:ea typeface="宋体" panose="02010600030101010101" pitchFamily="2" charset="-122"/>
            </a:endParaRPr>
          </a:p>
        </p:txBody>
      </p:sp>
      <p:sp>
        <p:nvSpPr>
          <p:cNvPr id="19" name="Rectangle 2"/>
          <p:cNvSpPr txBox="1">
            <a:spLocks noChangeArrowheads="1"/>
          </p:cNvSpPr>
          <p:nvPr/>
        </p:nvSpPr>
        <p:spPr bwMode="auto">
          <a:xfrm>
            <a:off x="4572000" y="2276475"/>
            <a:ext cx="15843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ZapfDingbats" pitchFamily="82" charset="2"/>
              <a:buChar char="r"/>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zh-CN" sz="3200" b="1">
                <a:solidFill>
                  <a:srgbClr val="0000FF"/>
                </a:solidFill>
                <a:ea typeface="宋体" panose="02010600030101010101" pitchFamily="2" charset="-122"/>
                <a:sym typeface="Wingdings" panose="05000000000000000000" pitchFamily="2" charset="2"/>
              </a:rPr>
              <a:t></a:t>
            </a:r>
            <a:endParaRPr lang="en-US" altLang="zh-CN" sz="3200" b="1">
              <a:solidFill>
                <a:srgbClr val="0000FF"/>
              </a:solidFill>
              <a:ea typeface="宋体" panose="02010600030101010101" pitchFamily="2" charset="-122"/>
            </a:endParaRPr>
          </a:p>
        </p:txBody>
      </p:sp>
      <p:pic>
        <p:nvPicPr>
          <p:cNvPr id="21" name="Picture 20" descr="download.jp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011863" y="1196975"/>
            <a:ext cx="28575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7" descr="IoT.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354513" y="4902539"/>
            <a:ext cx="3086100"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2" descr="big-data.jp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33400" y="4048239"/>
            <a:ext cx="3529012"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4D9325DC-1AD9-4CEF-AD2F-92791116A8F8}" type="slidenum">
              <a:rPr lang="en-US" altLang="zh-CN" smtClean="0"/>
              <a:pPr>
                <a:defRPr/>
              </a:pPr>
              <a:t>3</a:t>
            </a:fld>
            <a:endParaRPr lang="en-US" altLang="zh-CN"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p:cTn id="7" dur="1000" fill="hold"/>
                                        <p:tgtEl>
                                          <p:spTgt spid="1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8">
                                            <p:txEl>
                                              <p:pRg st="0" end="0"/>
                                            </p:txEl>
                                          </p:spTgt>
                                        </p:tgtEl>
                                      </p:cBhvr>
                                    </p:animEffect>
                                  </p:childTnLst>
                                </p:cTn>
                              </p:par>
                              <p:par>
                                <p:cTn id="10" presetID="55" presetClass="entr" presetSubtype="0" fill="hold" nodeType="withEffect">
                                  <p:stCondLst>
                                    <p:cond delay="0"/>
                                  </p:stCondLst>
                                  <p:childTnLst>
                                    <p:set>
                                      <p:cBhvr>
                                        <p:cTn id="11" dur="1" fill="hold">
                                          <p:stCondLst>
                                            <p:cond delay="0"/>
                                          </p:stCondLst>
                                        </p:cTn>
                                        <p:tgtEl>
                                          <p:spTgt spid="6151"/>
                                        </p:tgtEl>
                                        <p:attrNameLst>
                                          <p:attrName>style.visibility</p:attrName>
                                        </p:attrNameLst>
                                      </p:cBhvr>
                                      <p:to>
                                        <p:strVal val="visible"/>
                                      </p:to>
                                    </p:set>
                                    <p:anim calcmode="lin" valueType="num">
                                      <p:cBhvr>
                                        <p:cTn id="12" dur="1000" fill="hold"/>
                                        <p:tgtEl>
                                          <p:spTgt spid="6151"/>
                                        </p:tgtEl>
                                        <p:attrNameLst>
                                          <p:attrName>ppt_w</p:attrName>
                                        </p:attrNameLst>
                                      </p:cBhvr>
                                      <p:tavLst>
                                        <p:tav tm="0">
                                          <p:val>
                                            <p:strVal val="#ppt_w*0.70"/>
                                          </p:val>
                                        </p:tav>
                                        <p:tav tm="100000">
                                          <p:val>
                                            <p:strVal val="#ppt_w"/>
                                          </p:val>
                                        </p:tav>
                                      </p:tavLst>
                                    </p:anim>
                                    <p:anim calcmode="lin" valueType="num">
                                      <p:cBhvr>
                                        <p:cTn id="13" dur="1000" fill="hold"/>
                                        <p:tgtEl>
                                          <p:spTgt spid="6151"/>
                                        </p:tgtEl>
                                        <p:attrNameLst>
                                          <p:attrName>ppt_h</p:attrName>
                                        </p:attrNameLst>
                                      </p:cBhvr>
                                      <p:tavLst>
                                        <p:tav tm="0">
                                          <p:val>
                                            <p:strVal val="#ppt_h"/>
                                          </p:val>
                                        </p:tav>
                                        <p:tav tm="100000">
                                          <p:val>
                                            <p:strVal val="#ppt_h"/>
                                          </p:val>
                                        </p:tav>
                                      </p:tavLst>
                                    </p:anim>
                                    <p:animEffect transition="in" filter="fade">
                                      <p:cBhvr>
                                        <p:cTn id="14" dur="1000"/>
                                        <p:tgtEl>
                                          <p:spTgt spid="615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1000" fill="hold"/>
                                        <p:tgtEl>
                                          <p:spTgt spid="21"/>
                                        </p:tgtEl>
                                        <p:attrNameLst>
                                          <p:attrName>ppt_w</p:attrName>
                                        </p:attrNameLst>
                                      </p:cBhvr>
                                      <p:tavLst>
                                        <p:tav tm="0">
                                          <p:val>
                                            <p:strVal val="#ppt_w*0.70"/>
                                          </p:val>
                                        </p:tav>
                                        <p:tav tm="100000">
                                          <p:val>
                                            <p:strVal val="#ppt_w"/>
                                          </p:val>
                                        </p:tav>
                                      </p:tavLst>
                                    </p:anim>
                                    <p:anim calcmode="lin" valueType="num">
                                      <p:cBhvr>
                                        <p:cTn id="20" dur="1000" fill="hold"/>
                                        <p:tgtEl>
                                          <p:spTgt spid="21"/>
                                        </p:tgtEl>
                                        <p:attrNameLst>
                                          <p:attrName>ppt_h</p:attrName>
                                        </p:attrNameLst>
                                      </p:cBhvr>
                                      <p:tavLst>
                                        <p:tav tm="0">
                                          <p:val>
                                            <p:strVal val="#ppt_h"/>
                                          </p:val>
                                        </p:tav>
                                        <p:tav tm="100000">
                                          <p:val>
                                            <p:strVal val="#ppt_h"/>
                                          </p:val>
                                        </p:tav>
                                      </p:tavLst>
                                    </p:anim>
                                    <p:animEffect transition="in" filter="fade">
                                      <p:cBhvr>
                                        <p:cTn id="21" dur="1000"/>
                                        <p:tgtEl>
                                          <p:spTgt spid="21"/>
                                        </p:tgtEl>
                                      </p:cBhvr>
                                    </p:animEffect>
                                  </p:childTnLst>
                                </p:cTn>
                              </p:par>
                              <p:par>
                                <p:cTn id="22" presetID="55" presetClass="entr" presetSubtype="0" fill="hold" nodeType="withEffect">
                                  <p:stCondLst>
                                    <p:cond delay="0"/>
                                  </p:stCondLst>
                                  <p:childTnLst>
                                    <p:set>
                                      <p:cBhvr>
                                        <p:cTn id="23" dur="1" fill="hold">
                                          <p:stCondLst>
                                            <p:cond delay="0"/>
                                          </p:stCondLst>
                                        </p:cTn>
                                        <p:tgtEl>
                                          <p:spTgt spid="19">
                                            <p:txEl>
                                              <p:pRg st="0" end="0"/>
                                            </p:txEl>
                                          </p:spTgt>
                                        </p:tgtEl>
                                        <p:attrNameLst>
                                          <p:attrName>style.visibility</p:attrName>
                                        </p:attrNameLst>
                                      </p:cBhvr>
                                      <p:to>
                                        <p:strVal val="visible"/>
                                      </p:to>
                                    </p:set>
                                    <p:anim calcmode="lin" valueType="num">
                                      <p:cBhvr>
                                        <p:cTn id="24" dur="1000" fill="hold"/>
                                        <p:tgtEl>
                                          <p:spTgt spid="19">
                                            <p:txEl>
                                              <p:pRg st="0" end="0"/>
                                            </p:txEl>
                                          </p:spTgt>
                                        </p:tgtEl>
                                        <p:attrNameLst>
                                          <p:attrName>ppt_w</p:attrName>
                                        </p:attrNameLst>
                                      </p:cBhvr>
                                      <p:tavLst>
                                        <p:tav tm="0">
                                          <p:val>
                                            <p:strVal val="#ppt_w*0.70"/>
                                          </p:val>
                                        </p:tav>
                                        <p:tav tm="100000">
                                          <p:val>
                                            <p:strVal val="#ppt_w"/>
                                          </p:val>
                                        </p:tav>
                                      </p:tavLst>
                                    </p:anim>
                                    <p:anim calcmode="lin" valueType="num">
                                      <p:cBhvr>
                                        <p:cTn id="25" dur="1000" fill="hold"/>
                                        <p:tgtEl>
                                          <p:spTgt spid="19">
                                            <p:txEl>
                                              <p:pRg st="0" end="0"/>
                                            </p:txEl>
                                          </p:spTgt>
                                        </p:tgtEl>
                                        <p:attrNameLst>
                                          <p:attrName>ppt_h</p:attrName>
                                        </p:attrNameLst>
                                      </p:cBhvr>
                                      <p:tavLst>
                                        <p:tav tm="0">
                                          <p:val>
                                            <p:strVal val="#ppt_h"/>
                                          </p:val>
                                        </p:tav>
                                        <p:tav tm="100000">
                                          <p:val>
                                            <p:strVal val="#ppt_h"/>
                                          </p:val>
                                        </p:tav>
                                      </p:tavLst>
                                    </p:anim>
                                    <p:animEffect transition="in" filter="fade">
                                      <p:cBhvr>
                                        <p:cTn id="26" dur="1000"/>
                                        <p:tgtEl>
                                          <p:spTgt spid="19">
                                            <p:txEl>
                                              <p:pRg st="0" end="0"/>
                                            </p:txEl>
                                          </p:spTgt>
                                        </p:tgtEl>
                                      </p:cBhvr>
                                    </p:animEffect>
                                  </p:childTnLst>
                                </p:cTn>
                              </p:par>
                              <p:par>
                                <p:cTn id="27" presetID="55"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p:cTn id="29" dur="1000" fill="hold"/>
                                        <p:tgtEl>
                                          <p:spTgt spid="20"/>
                                        </p:tgtEl>
                                        <p:attrNameLst>
                                          <p:attrName>ppt_w</p:attrName>
                                        </p:attrNameLst>
                                      </p:cBhvr>
                                      <p:tavLst>
                                        <p:tav tm="0">
                                          <p:val>
                                            <p:strVal val="#ppt_w*0.70"/>
                                          </p:val>
                                        </p:tav>
                                        <p:tav tm="100000">
                                          <p:val>
                                            <p:strVal val="#ppt_w"/>
                                          </p:val>
                                        </p:tav>
                                      </p:tavLst>
                                    </p:anim>
                                    <p:anim calcmode="lin" valueType="num">
                                      <p:cBhvr>
                                        <p:cTn id="30" dur="1000" fill="hold"/>
                                        <p:tgtEl>
                                          <p:spTgt spid="20"/>
                                        </p:tgtEl>
                                        <p:attrNameLst>
                                          <p:attrName>ppt_h</p:attrName>
                                        </p:attrNameLst>
                                      </p:cBhvr>
                                      <p:tavLst>
                                        <p:tav tm="0">
                                          <p:val>
                                            <p:strVal val="#ppt_h"/>
                                          </p:val>
                                        </p:tav>
                                        <p:tav tm="100000">
                                          <p:val>
                                            <p:strVal val="#ppt_h"/>
                                          </p:val>
                                        </p:tav>
                                      </p:tavLst>
                                    </p:anim>
                                    <p:animEffect transition="in" filter="fade">
                                      <p:cBhvr>
                                        <p:cTn id="31" dur="10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p:cTn id="36" dur="1000" fill="hold"/>
                                        <p:tgtEl>
                                          <p:spTgt spid="24"/>
                                        </p:tgtEl>
                                        <p:attrNameLst>
                                          <p:attrName>ppt_w</p:attrName>
                                        </p:attrNameLst>
                                      </p:cBhvr>
                                      <p:tavLst>
                                        <p:tav tm="0">
                                          <p:val>
                                            <p:strVal val="#ppt_w*0.70"/>
                                          </p:val>
                                        </p:tav>
                                        <p:tav tm="100000">
                                          <p:val>
                                            <p:strVal val="#ppt_w"/>
                                          </p:val>
                                        </p:tav>
                                      </p:tavLst>
                                    </p:anim>
                                    <p:anim calcmode="lin" valueType="num">
                                      <p:cBhvr>
                                        <p:cTn id="37" dur="1000" fill="hold"/>
                                        <p:tgtEl>
                                          <p:spTgt spid="24"/>
                                        </p:tgtEl>
                                        <p:attrNameLst>
                                          <p:attrName>ppt_h</p:attrName>
                                        </p:attrNameLst>
                                      </p:cBhvr>
                                      <p:tavLst>
                                        <p:tav tm="0">
                                          <p:val>
                                            <p:strVal val="#ppt_h"/>
                                          </p:val>
                                        </p:tav>
                                        <p:tav tm="100000">
                                          <p:val>
                                            <p:strVal val="#ppt_h"/>
                                          </p:val>
                                        </p:tav>
                                      </p:tavLst>
                                    </p:anim>
                                    <p:animEffect transition="in" filter="fade">
                                      <p:cBhvr>
                                        <p:cTn id="38" dur="1000"/>
                                        <p:tgtEl>
                                          <p:spTgt spid="24"/>
                                        </p:tgtEl>
                                      </p:cBhvr>
                                    </p:animEffect>
                                  </p:childTnLst>
                                </p:cTn>
                              </p:par>
                              <p:par>
                                <p:cTn id="39" presetID="55"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anim calcmode="lin" valueType="num">
                                      <p:cBhvr>
                                        <p:cTn id="41" dur="1000" fill="hold"/>
                                        <p:tgtEl>
                                          <p:spTgt spid="25"/>
                                        </p:tgtEl>
                                        <p:attrNameLst>
                                          <p:attrName>ppt_w</p:attrName>
                                        </p:attrNameLst>
                                      </p:cBhvr>
                                      <p:tavLst>
                                        <p:tav tm="0">
                                          <p:val>
                                            <p:strVal val="#ppt_w*0.70"/>
                                          </p:val>
                                        </p:tav>
                                        <p:tav tm="100000">
                                          <p:val>
                                            <p:strVal val="#ppt_w"/>
                                          </p:val>
                                        </p:tav>
                                      </p:tavLst>
                                    </p:anim>
                                    <p:anim calcmode="lin" valueType="num">
                                      <p:cBhvr>
                                        <p:cTn id="42" dur="1000" fill="hold"/>
                                        <p:tgtEl>
                                          <p:spTgt spid="25"/>
                                        </p:tgtEl>
                                        <p:attrNameLst>
                                          <p:attrName>ppt_h</p:attrName>
                                        </p:attrNameLst>
                                      </p:cBhvr>
                                      <p:tavLst>
                                        <p:tav tm="0">
                                          <p:val>
                                            <p:strVal val="#ppt_h"/>
                                          </p:val>
                                        </p:tav>
                                        <p:tav tm="100000">
                                          <p:val>
                                            <p:strVal val="#ppt_h"/>
                                          </p:val>
                                        </p:tav>
                                      </p:tavLst>
                                    </p:anim>
                                    <p:animEffect transition="in" filter="fade">
                                      <p:cBhvr>
                                        <p:cTn id="43"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41300"/>
            <a:ext cx="7772400" cy="1143000"/>
          </a:xfrm>
        </p:spPr>
        <p:txBody>
          <a:bodyPr/>
          <a:lstStyle/>
          <a:p>
            <a:r>
              <a:rPr lang="en-US" altLang="zh-CN" sz="3200" smtClean="0">
                <a:ea typeface="宋体" panose="02010600030101010101" pitchFamily="2" charset="-122"/>
              </a:rPr>
              <a:t>Why computer networks? (2/3)</a:t>
            </a:r>
          </a:p>
        </p:txBody>
      </p:sp>
      <p:sp>
        <p:nvSpPr>
          <p:cNvPr id="7171" name="Rectangle 3"/>
          <p:cNvSpPr>
            <a:spLocks noGrp="1" noChangeArrowheads="1"/>
          </p:cNvSpPr>
          <p:nvPr>
            <p:ph type="body" sz="half" idx="1"/>
          </p:nvPr>
        </p:nvSpPr>
        <p:spPr>
          <a:xfrm>
            <a:off x="634295" y="1412875"/>
            <a:ext cx="7943850" cy="4648200"/>
          </a:xfrm>
        </p:spPr>
        <p:txBody>
          <a:bodyPr/>
          <a:lstStyle/>
          <a:p>
            <a:pPr>
              <a:lnSpc>
                <a:spcPct val="90000"/>
              </a:lnSpc>
            </a:pPr>
            <a:r>
              <a:rPr lang="en-US" altLang="zh-CN" sz="3000" b="1" u="sng" smtClean="0">
                <a:solidFill>
                  <a:srgbClr val="0000FF"/>
                </a:solidFill>
                <a:ea typeface="宋体" panose="02010600030101010101" pitchFamily="2" charset="-122"/>
              </a:rPr>
              <a:t>It’s promising. </a:t>
            </a:r>
          </a:p>
        </p:txBody>
      </p:sp>
      <p:pic>
        <p:nvPicPr>
          <p:cNvPr id="23" name="Picture 8" descr="yahoo.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8273" y="2440672"/>
            <a:ext cx="1322387"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5" descr="google logo.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82034" y="3591066"/>
            <a:ext cx="1209675"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4" descr="baidu.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76950" y="3459870"/>
            <a:ext cx="1268412"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6" descr="facebook.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577057" y="2508526"/>
            <a:ext cx="1268412"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7" descr="twitter.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145441" y="2532984"/>
            <a:ext cx="119697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16" descr="qq.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372529" y="3654092"/>
            <a:ext cx="1285875"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 descr="C:\Users\Kaigui\Downloads\apple.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90761" y="2651338"/>
            <a:ext cx="1214437" cy="121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图片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26350" y="3578588"/>
            <a:ext cx="1193800" cy="1193800"/>
          </a:xfrm>
          <a:prstGeom prst="rect">
            <a:avLst/>
          </a:prstGeom>
        </p:spPr>
      </p:pic>
      <p:pic>
        <p:nvPicPr>
          <p:cNvPr id="2" name="图片 1"/>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491849" y="3776939"/>
            <a:ext cx="1355564" cy="1268413"/>
          </a:xfrm>
          <a:prstGeom prst="rect">
            <a:avLst/>
          </a:prstGeom>
        </p:spPr>
      </p:pic>
      <p:pic>
        <p:nvPicPr>
          <p:cNvPr id="22" name="Picture 9" descr="windows.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51412" y="2940050"/>
            <a:ext cx="1370013"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pPr>
              <a:defRPr/>
            </a:pPr>
            <a:fld id="{4D9325DC-1AD9-4CEF-AD2F-92791116A8F8}" type="slidenum">
              <a:rPr lang="en-US" altLang="zh-CN" smtClean="0"/>
              <a:pPr>
                <a:defRPr/>
              </a:pPr>
              <a:t>4</a:t>
            </a:fld>
            <a:endParaRPr lang="en-US" altLang="zh-CN"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strVal val="#ppt_w*0.70"/>
                                          </p:val>
                                        </p:tav>
                                        <p:tav tm="100000">
                                          <p:val>
                                            <p:strVal val="#ppt_w"/>
                                          </p:val>
                                        </p:tav>
                                      </p:tavLst>
                                    </p:anim>
                                    <p:anim calcmode="lin" valueType="num">
                                      <p:cBhvr>
                                        <p:cTn id="8" dur="1000" fill="hold"/>
                                        <p:tgtEl>
                                          <p:spTgt spid="22"/>
                                        </p:tgtEl>
                                        <p:attrNameLst>
                                          <p:attrName>ppt_h</p:attrName>
                                        </p:attrNameLst>
                                      </p:cBhvr>
                                      <p:tavLst>
                                        <p:tav tm="0">
                                          <p:val>
                                            <p:strVal val="#ppt_h"/>
                                          </p:val>
                                        </p:tav>
                                        <p:tav tm="100000">
                                          <p:val>
                                            <p:strVal val="#ppt_h"/>
                                          </p:val>
                                        </p:tav>
                                      </p:tavLst>
                                    </p:anim>
                                    <p:animEffect transition="in" filter="fade">
                                      <p:cBhvr>
                                        <p:cTn id="9" dur="1000"/>
                                        <p:tgtEl>
                                          <p:spTgt spid="22"/>
                                        </p:tgtEl>
                                      </p:cBhvr>
                                    </p:animEffect>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childTnLst>
                                </p:cTn>
                              </p:par>
                            </p:childTnLst>
                          </p:cTn>
                        </p:par>
                        <p:par>
                          <p:cTn id="14" fill="hold">
                            <p:stCondLst>
                              <p:cond delay="2000"/>
                            </p:stCondLst>
                            <p:childTnLst>
                              <p:par>
                                <p:cTn id="15" presetID="55" presetClass="entr" presetSubtype="0" fill="hold"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strVal val="#ppt_w*0.70"/>
                                          </p:val>
                                        </p:tav>
                                        <p:tav tm="100000">
                                          <p:val>
                                            <p:strVal val="#ppt_w"/>
                                          </p:val>
                                        </p:tav>
                                      </p:tavLst>
                                    </p:anim>
                                    <p:anim calcmode="lin" valueType="num">
                                      <p:cBhvr>
                                        <p:cTn id="18" dur="1000" fill="hold"/>
                                        <p:tgtEl>
                                          <p:spTgt spid="23"/>
                                        </p:tgtEl>
                                        <p:attrNameLst>
                                          <p:attrName>ppt_h</p:attrName>
                                        </p:attrNameLst>
                                      </p:cBhvr>
                                      <p:tavLst>
                                        <p:tav tm="0">
                                          <p:val>
                                            <p:strVal val="#ppt_h"/>
                                          </p:val>
                                        </p:tav>
                                        <p:tav tm="100000">
                                          <p:val>
                                            <p:strVal val="#ppt_h"/>
                                          </p:val>
                                        </p:tav>
                                      </p:tavLst>
                                    </p:anim>
                                    <p:animEffect transition="in" filter="fade">
                                      <p:cBhvr>
                                        <p:cTn id="19" dur="1000"/>
                                        <p:tgtEl>
                                          <p:spTgt spid="23"/>
                                        </p:tgtEl>
                                      </p:cBhvr>
                                    </p:animEffect>
                                  </p:childTnLst>
                                </p:cTn>
                              </p:par>
                            </p:childTnLst>
                          </p:cTn>
                        </p:par>
                        <p:par>
                          <p:cTn id="20" fill="hold">
                            <p:stCondLst>
                              <p:cond delay="3000"/>
                            </p:stCondLst>
                            <p:childTnLst>
                              <p:par>
                                <p:cTn id="21" presetID="55" presetClass="entr" presetSubtype="0" fill="hold" nodeType="after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1000" fill="hold"/>
                                        <p:tgtEl>
                                          <p:spTgt spid="25"/>
                                        </p:tgtEl>
                                        <p:attrNameLst>
                                          <p:attrName>ppt_w</p:attrName>
                                        </p:attrNameLst>
                                      </p:cBhvr>
                                      <p:tavLst>
                                        <p:tav tm="0">
                                          <p:val>
                                            <p:strVal val="#ppt_w*0.70"/>
                                          </p:val>
                                        </p:tav>
                                        <p:tav tm="100000">
                                          <p:val>
                                            <p:strVal val="#ppt_w"/>
                                          </p:val>
                                        </p:tav>
                                      </p:tavLst>
                                    </p:anim>
                                    <p:anim calcmode="lin" valueType="num">
                                      <p:cBhvr>
                                        <p:cTn id="24" dur="1000" fill="hold"/>
                                        <p:tgtEl>
                                          <p:spTgt spid="25"/>
                                        </p:tgtEl>
                                        <p:attrNameLst>
                                          <p:attrName>ppt_h</p:attrName>
                                        </p:attrNameLst>
                                      </p:cBhvr>
                                      <p:tavLst>
                                        <p:tav tm="0">
                                          <p:val>
                                            <p:strVal val="#ppt_h"/>
                                          </p:val>
                                        </p:tav>
                                        <p:tav tm="100000">
                                          <p:val>
                                            <p:strVal val="#ppt_h"/>
                                          </p:val>
                                        </p:tav>
                                      </p:tavLst>
                                    </p:anim>
                                    <p:animEffect transition="in" filter="fade">
                                      <p:cBhvr>
                                        <p:cTn id="25" dur="1000"/>
                                        <p:tgtEl>
                                          <p:spTgt spid="25"/>
                                        </p:tgtEl>
                                      </p:cBhvr>
                                    </p:animEffect>
                                  </p:childTnLst>
                                </p:cTn>
                              </p:par>
                              <p:par>
                                <p:cTn id="26" presetID="55"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 calcmode="lin" valueType="num">
                                      <p:cBhvr>
                                        <p:cTn id="28" dur="1000" fill="hold"/>
                                        <p:tgtEl>
                                          <p:spTgt spid="27"/>
                                        </p:tgtEl>
                                        <p:attrNameLst>
                                          <p:attrName>ppt_w</p:attrName>
                                        </p:attrNameLst>
                                      </p:cBhvr>
                                      <p:tavLst>
                                        <p:tav tm="0">
                                          <p:val>
                                            <p:strVal val="#ppt_w*0.70"/>
                                          </p:val>
                                        </p:tav>
                                        <p:tav tm="100000">
                                          <p:val>
                                            <p:strVal val="#ppt_w"/>
                                          </p:val>
                                        </p:tav>
                                      </p:tavLst>
                                    </p:anim>
                                    <p:anim calcmode="lin" valueType="num">
                                      <p:cBhvr>
                                        <p:cTn id="29" dur="1000" fill="hold"/>
                                        <p:tgtEl>
                                          <p:spTgt spid="27"/>
                                        </p:tgtEl>
                                        <p:attrNameLst>
                                          <p:attrName>ppt_h</p:attrName>
                                        </p:attrNameLst>
                                      </p:cBhvr>
                                      <p:tavLst>
                                        <p:tav tm="0">
                                          <p:val>
                                            <p:strVal val="#ppt_h"/>
                                          </p:val>
                                        </p:tav>
                                        <p:tav tm="100000">
                                          <p:val>
                                            <p:strVal val="#ppt_h"/>
                                          </p:val>
                                        </p:tav>
                                      </p:tavLst>
                                    </p:anim>
                                    <p:animEffect transition="in" filter="fade">
                                      <p:cBhvr>
                                        <p:cTn id="30" dur="1000"/>
                                        <p:tgtEl>
                                          <p:spTgt spid="27"/>
                                        </p:tgtEl>
                                      </p:cBhvr>
                                    </p:animEffect>
                                  </p:childTnLst>
                                </p:cTn>
                              </p:par>
                              <p:par>
                                <p:cTn id="31" presetID="55"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p:cTn id="33" dur="1000" fill="hold"/>
                                        <p:tgtEl>
                                          <p:spTgt spid="28"/>
                                        </p:tgtEl>
                                        <p:attrNameLst>
                                          <p:attrName>ppt_w</p:attrName>
                                        </p:attrNameLst>
                                      </p:cBhvr>
                                      <p:tavLst>
                                        <p:tav tm="0">
                                          <p:val>
                                            <p:strVal val="#ppt_w*0.70"/>
                                          </p:val>
                                        </p:tav>
                                        <p:tav tm="100000">
                                          <p:val>
                                            <p:strVal val="#ppt_w"/>
                                          </p:val>
                                        </p:tav>
                                      </p:tavLst>
                                    </p:anim>
                                    <p:anim calcmode="lin" valueType="num">
                                      <p:cBhvr>
                                        <p:cTn id="34" dur="1000" fill="hold"/>
                                        <p:tgtEl>
                                          <p:spTgt spid="28"/>
                                        </p:tgtEl>
                                        <p:attrNameLst>
                                          <p:attrName>ppt_h</p:attrName>
                                        </p:attrNameLst>
                                      </p:cBhvr>
                                      <p:tavLst>
                                        <p:tav tm="0">
                                          <p:val>
                                            <p:strVal val="#ppt_h"/>
                                          </p:val>
                                        </p:tav>
                                        <p:tav tm="100000">
                                          <p:val>
                                            <p:strVal val="#ppt_h"/>
                                          </p:val>
                                        </p:tav>
                                      </p:tavLst>
                                    </p:anim>
                                    <p:animEffect transition="in" filter="fade">
                                      <p:cBhvr>
                                        <p:cTn id="35" dur="1000"/>
                                        <p:tgtEl>
                                          <p:spTgt spid="28"/>
                                        </p:tgtEl>
                                      </p:cBhvr>
                                    </p:animEffect>
                                  </p:childTnLst>
                                </p:cTn>
                              </p:par>
                              <p:par>
                                <p:cTn id="36" presetID="55" presetClass="entr" presetSubtype="0" fill="hold" nodeType="with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p:cTn id="38" dur="1000" fill="hold"/>
                                        <p:tgtEl>
                                          <p:spTgt spid="29"/>
                                        </p:tgtEl>
                                        <p:attrNameLst>
                                          <p:attrName>ppt_w</p:attrName>
                                        </p:attrNameLst>
                                      </p:cBhvr>
                                      <p:tavLst>
                                        <p:tav tm="0">
                                          <p:val>
                                            <p:strVal val="#ppt_w*0.70"/>
                                          </p:val>
                                        </p:tav>
                                        <p:tav tm="100000">
                                          <p:val>
                                            <p:strVal val="#ppt_w"/>
                                          </p:val>
                                        </p:tav>
                                      </p:tavLst>
                                    </p:anim>
                                    <p:anim calcmode="lin" valueType="num">
                                      <p:cBhvr>
                                        <p:cTn id="39" dur="1000" fill="hold"/>
                                        <p:tgtEl>
                                          <p:spTgt spid="29"/>
                                        </p:tgtEl>
                                        <p:attrNameLst>
                                          <p:attrName>ppt_h</p:attrName>
                                        </p:attrNameLst>
                                      </p:cBhvr>
                                      <p:tavLst>
                                        <p:tav tm="0">
                                          <p:val>
                                            <p:strVal val="#ppt_h"/>
                                          </p:val>
                                        </p:tav>
                                        <p:tav tm="100000">
                                          <p:val>
                                            <p:strVal val="#ppt_h"/>
                                          </p:val>
                                        </p:tav>
                                      </p:tavLst>
                                    </p:anim>
                                    <p:animEffect transition="in" filter="fade">
                                      <p:cBhvr>
                                        <p:cTn id="40" dur="1000"/>
                                        <p:tgtEl>
                                          <p:spTgt spid="29"/>
                                        </p:tgtEl>
                                      </p:cBhvr>
                                    </p:animEffect>
                                  </p:childTnLst>
                                </p:cTn>
                              </p:par>
                              <p:par>
                                <p:cTn id="41" presetID="55"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p:cTn id="43" dur="1000" fill="hold"/>
                                        <p:tgtEl>
                                          <p:spTgt spid="24"/>
                                        </p:tgtEl>
                                        <p:attrNameLst>
                                          <p:attrName>ppt_w</p:attrName>
                                        </p:attrNameLst>
                                      </p:cBhvr>
                                      <p:tavLst>
                                        <p:tav tm="0">
                                          <p:val>
                                            <p:strVal val="#ppt_w*0.70"/>
                                          </p:val>
                                        </p:tav>
                                        <p:tav tm="100000">
                                          <p:val>
                                            <p:strVal val="#ppt_w"/>
                                          </p:val>
                                        </p:tav>
                                      </p:tavLst>
                                    </p:anim>
                                    <p:anim calcmode="lin" valueType="num">
                                      <p:cBhvr>
                                        <p:cTn id="44" dur="1000" fill="hold"/>
                                        <p:tgtEl>
                                          <p:spTgt spid="24"/>
                                        </p:tgtEl>
                                        <p:attrNameLst>
                                          <p:attrName>ppt_h</p:attrName>
                                        </p:attrNameLst>
                                      </p:cBhvr>
                                      <p:tavLst>
                                        <p:tav tm="0">
                                          <p:val>
                                            <p:strVal val="#ppt_h"/>
                                          </p:val>
                                        </p:tav>
                                        <p:tav tm="100000">
                                          <p:val>
                                            <p:strVal val="#ppt_h"/>
                                          </p:val>
                                        </p:tav>
                                      </p:tavLst>
                                    </p:anim>
                                    <p:animEffect transition="in" filter="fade">
                                      <p:cBhvr>
                                        <p:cTn id="45" dur="1000"/>
                                        <p:tgtEl>
                                          <p:spTgt spid="24"/>
                                        </p:tgtEl>
                                      </p:cBhvr>
                                    </p:animEffect>
                                  </p:childTnLst>
                                </p:cTn>
                              </p:par>
                              <p:par>
                                <p:cTn id="46" presetID="55" presetClass="entr" presetSubtype="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1000" fill="hold"/>
                                        <p:tgtEl>
                                          <p:spTgt spid="26"/>
                                        </p:tgtEl>
                                        <p:attrNameLst>
                                          <p:attrName>ppt_w</p:attrName>
                                        </p:attrNameLst>
                                      </p:cBhvr>
                                      <p:tavLst>
                                        <p:tav tm="0">
                                          <p:val>
                                            <p:strVal val="#ppt_w*0.70"/>
                                          </p:val>
                                        </p:tav>
                                        <p:tav tm="100000">
                                          <p:val>
                                            <p:strVal val="#ppt_w"/>
                                          </p:val>
                                        </p:tav>
                                      </p:tavLst>
                                    </p:anim>
                                    <p:anim calcmode="lin" valueType="num">
                                      <p:cBhvr>
                                        <p:cTn id="49" dur="1000" fill="hold"/>
                                        <p:tgtEl>
                                          <p:spTgt spid="26"/>
                                        </p:tgtEl>
                                        <p:attrNameLst>
                                          <p:attrName>ppt_h</p:attrName>
                                        </p:attrNameLst>
                                      </p:cBhvr>
                                      <p:tavLst>
                                        <p:tav tm="0">
                                          <p:val>
                                            <p:strVal val="#ppt_h"/>
                                          </p:val>
                                        </p:tav>
                                        <p:tav tm="100000">
                                          <p:val>
                                            <p:strVal val="#ppt_h"/>
                                          </p:val>
                                        </p:tav>
                                      </p:tavLst>
                                    </p:anim>
                                    <p:animEffect transition="in" filter="fade">
                                      <p:cBhvr>
                                        <p:cTn id="50" dur="1000"/>
                                        <p:tgtEl>
                                          <p:spTgt spid="26"/>
                                        </p:tgtEl>
                                      </p:cBhvr>
                                    </p:animEffect>
                                  </p:childTnLst>
                                </p:cTn>
                              </p:par>
                              <p:par>
                                <p:cTn id="51" presetID="10"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1000"/>
                                        <p:tgtEl>
                                          <p:spTgt spid="30"/>
                                        </p:tgtEl>
                                      </p:cBhvr>
                                    </p:animEffect>
                                  </p:childTnLst>
                                </p:cTn>
                              </p:par>
                            </p:childTnLst>
                          </p:cTn>
                        </p:par>
                      </p:childTnLst>
                    </p:cTn>
                  </p:par>
                  <p:par>
                    <p:cTn id="54" fill="hold">
                      <p:stCondLst>
                        <p:cond delay="indefinite"/>
                      </p:stCondLst>
                      <p:childTnLst>
                        <p:par>
                          <p:cTn id="55" fill="hold">
                            <p:stCondLst>
                              <p:cond delay="0"/>
                            </p:stCondLst>
                            <p:childTnLst>
                              <p:par>
                                <p:cTn id="56" presetID="8" presetClass="emph" presetSubtype="0" fill="hold" nodeType="clickEffect">
                                  <p:stCondLst>
                                    <p:cond delay="0"/>
                                  </p:stCondLst>
                                  <p:childTnLst>
                                    <p:animRot by="21600000">
                                      <p:cBhvr>
                                        <p:cTn id="57" dur="2000" fill="hold"/>
                                        <p:tgtEl>
                                          <p:spTgt spid="24"/>
                                        </p:tgtEl>
                                        <p:attrNameLst>
                                          <p:attrName>r</p:attrName>
                                        </p:attrNameLst>
                                      </p:cBhvr>
                                    </p:animRot>
                                  </p:childTnLst>
                                </p:cTn>
                              </p:par>
                              <p:par>
                                <p:cTn id="58" presetID="8" presetClass="emph" presetSubtype="0" fill="hold" nodeType="withEffect">
                                  <p:stCondLst>
                                    <p:cond delay="0"/>
                                  </p:stCondLst>
                                  <p:childTnLst>
                                    <p:animRot by="21600000">
                                      <p:cBhvr>
                                        <p:cTn id="59" dur="2000" fill="hold"/>
                                        <p:tgtEl>
                                          <p:spTgt spid="26"/>
                                        </p:tgtEl>
                                        <p:attrNameLst>
                                          <p:attrName>r</p:attrName>
                                        </p:attrNameLst>
                                      </p:cBhvr>
                                    </p:animRot>
                                  </p:childTnLst>
                                </p:cTn>
                              </p:par>
                              <p:par>
                                <p:cTn id="60" presetID="8" presetClass="emph" presetSubtype="0" fill="hold" nodeType="withEffect">
                                  <p:stCondLst>
                                    <p:cond delay="0"/>
                                  </p:stCondLst>
                                  <p:childTnLst>
                                    <p:animRot by="21600000">
                                      <p:cBhvr>
                                        <p:cTn id="61" dur="2000" fill="hold"/>
                                        <p:tgtEl>
                                          <p:spTgt spid="3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sz="half" idx="1"/>
          </p:nvPr>
        </p:nvSpPr>
        <p:spPr>
          <a:xfrm>
            <a:off x="533400" y="1412875"/>
            <a:ext cx="7943850" cy="4648200"/>
          </a:xfrm>
        </p:spPr>
        <p:txBody>
          <a:bodyPr/>
          <a:lstStyle/>
          <a:p>
            <a:pPr>
              <a:lnSpc>
                <a:spcPct val="90000"/>
              </a:lnSpc>
            </a:pPr>
            <a:r>
              <a:rPr lang="en-US" altLang="zh-CN" b="1" u="sng" smtClean="0">
                <a:solidFill>
                  <a:srgbClr val="0000FF"/>
                </a:solidFill>
                <a:ea typeface="宋体" panose="02010600030101010101" pitchFamily="2" charset="-122"/>
              </a:rPr>
              <a:t>It’s practical and useful.</a:t>
            </a:r>
          </a:p>
        </p:txBody>
      </p:sp>
      <p:pic>
        <p:nvPicPr>
          <p:cNvPr id="6" name="Picture 27" descr="appl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492375"/>
            <a:ext cx="1773238" cy="177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pps_bmw.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565400"/>
            <a:ext cx="1495425"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Home.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0" y="4652963"/>
            <a:ext cx="1655763"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Plane.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619250" y="4652963"/>
            <a:ext cx="1728788"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2_201007210936111aznh.jp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900738" y="993105"/>
            <a:ext cx="3243262" cy="227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6" name="Rectangle 2"/>
          <p:cNvSpPr>
            <a:spLocks noGrp="1" noChangeArrowheads="1"/>
          </p:cNvSpPr>
          <p:nvPr>
            <p:ph type="title"/>
          </p:nvPr>
        </p:nvSpPr>
        <p:spPr>
          <a:xfrm>
            <a:off x="457200" y="241300"/>
            <a:ext cx="7772400" cy="1143000"/>
          </a:xfrm>
        </p:spPr>
        <p:txBody>
          <a:bodyPr/>
          <a:lstStyle/>
          <a:p>
            <a:r>
              <a:rPr lang="en-US" altLang="zh-CN" sz="3200" smtClean="0">
                <a:ea typeface="宋体" panose="02010600030101010101" pitchFamily="2" charset="-122"/>
              </a:rPr>
              <a:t>Why computer networks? (3/3)</a:t>
            </a:r>
          </a:p>
        </p:txBody>
      </p:sp>
      <p:pic>
        <p:nvPicPr>
          <p:cNvPr id="9227" name="Picture 3" descr="user.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3284538"/>
            <a:ext cx="3492500"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phd.jp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638550" y="1997076"/>
            <a:ext cx="1600200" cy="12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4D9325DC-1AD9-4CEF-AD2F-92791116A8F8}" type="slidenum">
              <a:rPr lang="en-US" altLang="zh-CN" smtClean="0"/>
              <a:pPr>
                <a:defRPr/>
              </a:pPr>
              <a:t>5</a:t>
            </a:fld>
            <a:endParaRPr lang="en-US" altLang="zh-CN" dirty="0"/>
          </a:p>
        </p:txBody>
      </p:sp>
      <p:pic>
        <p:nvPicPr>
          <p:cNvPr id="11" name="Picture 10" descr="FB_CEO.jp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879844" y="2794128"/>
            <a:ext cx="3241675"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q770m5ot320z.jp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879844" y="4551363"/>
            <a:ext cx="3276600" cy="230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blinds(horizontal)">
                                      <p:cBhvr>
                                        <p:cTn id="19" dur="500"/>
                                        <p:tgtEl>
                                          <p:spTgt spid="15"/>
                                        </p:tgtEl>
                                      </p:cBhvr>
                                    </p:animEffect>
                                  </p:childTnLst>
                                </p:cTn>
                              </p:par>
                            </p:childTnLst>
                          </p:cTn>
                        </p:par>
                      </p:childTnLst>
                    </p:cTn>
                  </p:par>
                  <p:par>
                    <p:cTn id="20" fill="hold">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1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linds(horizontal)">
                                      <p:cBhvr>
                                        <p:cTn id="29" dur="1500"/>
                                        <p:tgtEl>
                                          <p:spTgt spid="13"/>
                                        </p:tgtEl>
                                      </p:cBhvr>
                                    </p:animEffect>
                                  </p:childTnLst>
                                </p:cTn>
                              </p:par>
                            </p:childTnLst>
                          </p:cTn>
                        </p:par>
                        <p:par>
                          <p:cTn id="30" fill="hold">
                            <p:stCondLst>
                              <p:cond delay="1500"/>
                            </p:stCondLst>
                            <p:childTnLst>
                              <p:par>
                                <p:cTn id="31" presetID="3" presetClass="entr" presetSubtype="10" fill="hold"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horizontal)">
                                      <p:cBhvr>
                                        <p:cTn id="33" dur="1500"/>
                                        <p:tgtEl>
                                          <p:spTgt spid="11"/>
                                        </p:tgtEl>
                                      </p:cBhvr>
                                    </p:animEffect>
                                  </p:childTnLst>
                                </p:cTn>
                              </p:par>
                            </p:childTnLst>
                          </p:cTn>
                        </p:par>
                        <p:par>
                          <p:cTn id="34" fill="hold" nodeType="withGroup">
                            <p:stCondLst>
                              <p:cond delay="3000"/>
                            </p:stCondLst>
                            <p:childTnLst>
                              <p:par>
                                <p:cTn id="35" presetID="3" presetClass="entr" presetSubtype="1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41300"/>
            <a:ext cx="7772400" cy="1143000"/>
          </a:xfrm>
        </p:spPr>
        <p:txBody>
          <a:bodyPr/>
          <a:lstStyle/>
          <a:p>
            <a:r>
              <a:rPr lang="en-US" altLang="zh-CN" smtClean="0">
                <a:ea typeface="宋体" panose="02010600030101010101" pitchFamily="2" charset="-122"/>
              </a:rPr>
              <a:t>Why English?</a:t>
            </a:r>
          </a:p>
        </p:txBody>
      </p:sp>
      <p:sp>
        <p:nvSpPr>
          <p:cNvPr id="33797" name="Rectangle 3"/>
          <p:cNvSpPr>
            <a:spLocks noGrp="1" noChangeArrowheads="1"/>
          </p:cNvSpPr>
          <p:nvPr>
            <p:ph type="body" sz="half" idx="1"/>
          </p:nvPr>
        </p:nvSpPr>
        <p:spPr>
          <a:xfrm>
            <a:off x="533400" y="1562100"/>
            <a:ext cx="5907088" cy="4648200"/>
          </a:xfrm>
        </p:spPr>
        <p:txBody>
          <a:bodyPr/>
          <a:lstStyle/>
          <a:p>
            <a:pPr>
              <a:lnSpc>
                <a:spcPct val="90000"/>
              </a:lnSpc>
            </a:pPr>
            <a:r>
              <a:rPr lang="en-US" altLang="zh-CN" sz="2600" u="sng" dirty="0" smtClean="0">
                <a:solidFill>
                  <a:srgbClr val="0000FF"/>
                </a:solidFill>
                <a:ea typeface="宋体" panose="02010600030101010101" pitchFamily="2" charset="-122"/>
              </a:rPr>
              <a:t>The goal to be a 1st-tier university in the world</a:t>
            </a:r>
          </a:p>
          <a:p>
            <a:pPr>
              <a:lnSpc>
                <a:spcPct val="90000"/>
              </a:lnSpc>
            </a:pPr>
            <a:endParaRPr lang="en-US" altLang="zh-CN" sz="2600" u="sng" dirty="0" smtClean="0">
              <a:solidFill>
                <a:srgbClr val="0000FF"/>
              </a:solidFill>
              <a:ea typeface="宋体" panose="02010600030101010101" pitchFamily="2" charset="-122"/>
            </a:endParaRPr>
          </a:p>
          <a:p>
            <a:pPr>
              <a:lnSpc>
                <a:spcPct val="90000"/>
              </a:lnSpc>
            </a:pPr>
            <a:r>
              <a:rPr lang="en-US" altLang="zh-CN" sz="2600" u="sng" dirty="0" smtClean="0">
                <a:solidFill>
                  <a:srgbClr val="0000FF"/>
                </a:solidFill>
                <a:ea typeface="宋体" panose="02010600030101010101" pitchFamily="2" charset="-122"/>
              </a:rPr>
              <a:t>Difference between Chinese and English terms on networking</a:t>
            </a:r>
          </a:p>
          <a:p>
            <a:pPr>
              <a:lnSpc>
                <a:spcPct val="90000"/>
              </a:lnSpc>
            </a:pPr>
            <a:endParaRPr lang="en-US" altLang="zh-CN" sz="2600" u="sng" dirty="0" smtClean="0">
              <a:solidFill>
                <a:srgbClr val="0000FF"/>
              </a:solidFill>
              <a:ea typeface="宋体" panose="02010600030101010101" pitchFamily="2" charset="-122"/>
            </a:endParaRPr>
          </a:p>
          <a:p>
            <a:pPr>
              <a:lnSpc>
                <a:spcPct val="90000"/>
              </a:lnSpc>
            </a:pPr>
            <a:r>
              <a:rPr lang="en-US" altLang="zh-CN" sz="2600" u="sng" dirty="0" smtClean="0">
                <a:solidFill>
                  <a:srgbClr val="0000FF"/>
                </a:solidFill>
                <a:ea typeface="宋体" panose="02010600030101010101" pitchFamily="2" charset="-122"/>
              </a:rPr>
              <a:t>To write research papers</a:t>
            </a:r>
          </a:p>
          <a:p>
            <a:pPr>
              <a:lnSpc>
                <a:spcPct val="90000"/>
              </a:lnSpc>
            </a:pPr>
            <a:endParaRPr lang="en-US" altLang="zh-CN" sz="2600" u="sng" dirty="0" smtClean="0">
              <a:solidFill>
                <a:srgbClr val="0000FF"/>
              </a:solidFill>
              <a:ea typeface="宋体" panose="02010600030101010101" pitchFamily="2" charset="-122"/>
            </a:endParaRPr>
          </a:p>
          <a:p>
            <a:pPr>
              <a:lnSpc>
                <a:spcPct val="90000"/>
              </a:lnSpc>
            </a:pPr>
            <a:r>
              <a:rPr lang="en-US" altLang="zh-CN" sz="2600" u="sng" dirty="0" smtClean="0">
                <a:solidFill>
                  <a:srgbClr val="0000FF"/>
                </a:solidFill>
                <a:ea typeface="宋体" panose="02010600030101010101" pitchFamily="2" charset="-122"/>
              </a:rPr>
              <a:t>To study abroad</a:t>
            </a:r>
          </a:p>
          <a:p>
            <a:pPr>
              <a:lnSpc>
                <a:spcPct val="90000"/>
              </a:lnSpc>
            </a:pPr>
            <a:endParaRPr lang="en-US" altLang="zh-CN" sz="2600" u="sng" dirty="0" smtClean="0">
              <a:solidFill>
                <a:srgbClr val="0000FF"/>
              </a:solidFill>
              <a:ea typeface="宋体" panose="02010600030101010101" pitchFamily="2" charset="-122"/>
            </a:endParaRPr>
          </a:p>
          <a:p>
            <a:pPr>
              <a:lnSpc>
                <a:spcPct val="90000"/>
              </a:lnSpc>
            </a:pPr>
            <a:r>
              <a:rPr lang="en-US" altLang="zh-CN" sz="2600" u="sng" dirty="0" smtClean="0">
                <a:solidFill>
                  <a:srgbClr val="0000FF"/>
                </a:solidFill>
                <a:ea typeface="宋体" panose="02010600030101010101" pitchFamily="2" charset="-122"/>
              </a:rPr>
              <a:t>Work language</a:t>
            </a:r>
          </a:p>
        </p:txBody>
      </p:sp>
      <p:pic>
        <p:nvPicPr>
          <p:cNvPr id="33799" name="Picture 7" descr="http://t3.gstatic.com/images?q=tbn:ANd9GcQRYnOMdO9-RF3pzELMN6QHhzCgj-CZJge1k5FeQ2G0SaO8ebJzKN8Qdo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950" y="3789363"/>
            <a:ext cx="13049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9" descr="http://t0.gstatic.com/images?q=tbn:ANd9GcTjz1ack3XpNBxsA-ZWohyv22-ZLhzZ3hXynOlTRGKZrLn0DlpaTSr929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5825" y="2708275"/>
            <a:ext cx="895350"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1" name="Picture 8" descr="images (1).jp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235825" y="5688013"/>
            <a:ext cx="936625"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MIT_logo.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438900" y="4903788"/>
            <a:ext cx="11366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CarnegieMellonUniversity_wordmark.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015288" y="4899025"/>
            <a:ext cx="9493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图片 10"/>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065963" y="1384300"/>
            <a:ext cx="1182687"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pPr>
              <a:defRPr/>
            </a:pPr>
            <a:fld id="{4D9325DC-1AD9-4CEF-AD2F-92791116A8F8}" type="slidenum">
              <a:rPr lang="en-US" altLang="zh-CN" smtClean="0"/>
              <a:pPr>
                <a:defRPr/>
              </a:pPr>
              <a:t>6</a:t>
            </a:fld>
            <a:endParaRPr lang="en-US" altLang="zh-CN"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7">
                                            <p:txEl>
                                              <p:pRg st="0" end="0"/>
                                            </p:txEl>
                                          </p:spTgt>
                                        </p:tgtEl>
                                        <p:attrNameLst>
                                          <p:attrName>style.visibility</p:attrName>
                                        </p:attrNameLst>
                                      </p:cBhvr>
                                      <p:to>
                                        <p:strVal val="visible"/>
                                      </p:to>
                                    </p:set>
                                    <p:animEffect transition="in" filter="blinds(horizontal)">
                                      <p:cBhvr>
                                        <p:cTn id="7" dur="500"/>
                                        <p:tgtEl>
                                          <p:spTgt spid="33797">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273"/>
                                        </p:tgtEl>
                                        <p:attrNameLst>
                                          <p:attrName>style.visibility</p:attrName>
                                        </p:attrNameLst>
                                      </p:cBhvr>
                                      <p:to>
                                        <p:strVal val="visible"/>
                                      </p:to>
                                    </p:set>
                                    <p:animEffect transition="in" filter="blinds(horizontal)">
                                      <p:cBhvr>
                                        <p:cTn id="10" dur="500"/>
                                        <p:tgtEl>
                                          <p:spTgt spid="1127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33797">
                                            <p:txEl>
                                              <p:pRg st="2" end="2"/>
                                            </p:txEl>
                                          </p:spTgt>
                                        </p:tgtEl>
                                        <p:attrNameLst>
                                          <p:attrName>style.visibility</p:attrName>
                                        </p:attrNameLst>
                                      </p:cBhvr>
                                      <p:to>
                                        <p:strVal val="visible"/>
                                      </p:to>
                                    </p:set>
                                    <p:animEffect transition="in" filter="blinds(horizontal)">
                                      <p:cBhvr>
                                        <p:cTn id="15" dur="500"/>
                                        <p:tgtEl>
                                          <p:spTgt spid="33797">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3800"/>
                                        </p:tgtEl>
                                        <p:attrNameLst>
                                          <p:attrName>style.visibility</p:attrName>
                                        </p:attrNameLst>
                                      </p:cBhvr>
                                      <p:to>
                                        <p:strVal val="visible"/>
                                      </p:to>
                                    </p:set>
                                    <p:animEffect transition="in" filter="blinds(horizontal)">
                                      <p:cBhvr>
                                        <p:cTn id="18" dur="500"/>
                                        <p:tgtEl>
                                          <p:spTgt spid="3380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33797">
                                            <p:txEl>
                                              <p:pRg st="4" end="4"/>
                                            </p:txEl>
                                          </p:spTgt>
                                        </p:tgtEl>
                                        <p:attrNameLst>
                                          <p:attrName>style.visibility</p:attrName>
                                        </p:attrNameLst>
                                      </p:cBhvr>
                                      <p:to>
                                        <p:strVal val="visible"/>
                                      </p:to>
                                    </p:set>
                                    <p:animEffect transition="in" filter="blinds(horizontal)">
                                      <p:cBhvr>
                                        <p:cTn id="23" dur="500"/>
                                        <p:tgtEl>
                                          <p:spTgt spid="33797">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3799"/>
                                        </p:tgtEl>
                                        <p:attrNameLst>
                                          <p:attrName>style.visibility</p:attrName>
                                        </p:attrNameLst>
                                      </p:cBhvr>
                                      <p:to>
                                        <p:strVal val="visible"/>
                                      </p:to>
                                    </p:set>
                                    <p:animEffect transition="in" filter="blinds(horizontal)">
                                      <p:cBhvr>
                                        <p:cTn id="26" dur="500"/>
                                        <p:tgtEl>
                                          <p:spTgt spid="33799"/>
                                        </p:tgtEl>
                                      </p:cBhvr>
                                    </p:animEffect>
                                  </p:childTnLst>
                                </p:cTn>
                              </p:par>
                              <p:par>
                                <p:cTn id="27" presetID="3" presetClass="entr" presetSubtype="10" fill="hold" nodeType="withEffect">
                                  <p:stCondLst>
                                    <p:cond delay="0"/>
                                  </p:stCondLst>
                                  <p:childTnLst>
                                    <p:set>
                                      <p:cBhvr>
                                        <p:cTn id="28" dur="1" fill="hold">
                                          <p:stCondLst>
                                            <p:cond delay="0"/>
                                          </p:stCondLst>
                                        </p:cTn>
                                        <p:tgtEl>
                                          <p:spTgt spid="33797">
                                            <p:txEl>
                                              <p:pRg st="6" end="6"/>
                                            </p:txEl>
                                          </p:spTgt>
                                        </p:tgtEl>
                                        <p:attrNameLst>
                                          <p:attrName>style.visibility</p:attrName>
                                        </p:attrNameLst>
                                      </p:cBhvr>
                                      <p:to>
                                        <p:strVal val="visible"/>
                                      </p:to>
                                    </p:set>
                                    <p:animEffect transition="in" filter="blinds(horizontal)">
                                      <p:cBhvr>
                                        <p:cTn id="29" dur="500"/>
                                        <p:tgtEl>
                                          <p:spTgt spid="33797">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par>
                                <p:cTn id="33" presetID="3" presetClass="entr" presetSubtype="1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linds(horizontal)">
                                      <p:cBhvr>
                                        <p:cTn id="35" dur="500"/>
                                        <p:tgtEl>
                                          <p:spTgt spid="12"/>
                                        </p:tgtEl>
                                      </p:cBhvr>
                                    </p:animEffect>
                                  </p:childTnLst>
                                </p:cTn>
                              </p:par>
                              <p:par>
                                <p:cTn id="36" presetID="3" presetClass="entr" presetSubtype="10" fill="hold" nodeType="withEffect">
                                  <p:stCondLst>
                                    <p:cond delay="0"/>
                                  </p:stCondLst>
                                  <p:childTnLst>
                                    <p:set>
                                      <p:cBhvr>
                                        <p:cTn id="37" dur="1" fill="hold">
                                          <p:stCondLst>
                                            <p:cond delay="0"/>
                                          </p:stCondLst>
                                        </p:cTn>
                                        <p:tgtEl>
                                          <p:spTgt spid="33797">
                                            <p:txEl>
                                              <p:pRg st="8" end="8"/>
                                            </p:txEl>
                                          </p:spTgt>
                                        </p:tgtEl>
                                        <p:attrNameLst>
                                          <p:attrName>style.visibility</p:attrName>
                                        </p:attrNameLst>
                                      </p:cBhvr>
                                      <p:to>
                                        <p:strVal val="visible"/>
                                      </p:to>
                                    </p:set>
                                    <p:animEffect transition="in" filter="blinds(horizontal)">
                                      <p:cBhvr>
                                        <p:cTn id="38" dur="500"/>
                                        <p:tgtEl>
                                          <p:spTgt spid="33797">
                                            <p:txEl>
                                              <p:pRg st="8" end="8"/>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3801"/>
                                        </p:tgtEl>
                                        <p:attrNameLst>
                                          <p:attrName>style.visibility</p:attrName>
                                        </p:attrNameLst>
                                      </p:cBhvr>
                                      <p:to>
                                        <p:strVal val="visible"/>
                                      </p:to>
                                    </p:set>
                                    <p:animEffect transition="in" filter="blinds(horizontal)">
                                      <p:cBhvr>
                                        <p:cTn id="41" dur="500"/>
                                        <p:tgtEl>
                                          <p:spTgt spid="33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241300"/>
            <a:ext cx="8147050" cy="1143000"/>
          </a:xfrm>
        </p:spPr>
        <p:txBody>
          <a:bodyPr/>
          <a:lstStyle/>
          <a:p>
            <a:r>
              <a:rPr lang="en-US" altLang="zh-CN" sz="2800" smtClean="0">
                <a:ea typeface="宋体" panose="02010600030101010101" pitchFamily="2" charset="-122"/>
              </a:rPr>
              <a:t>What’s more in the honor-track class?</a:t>
            </a:r>
          </a:p>
        </p:txBody>
      </p:sp>
      <p:sp>
        <p:nvSpPr>
          <p:cNvPr id="10243" name="Rectangle 3"/>
          <p:cNvSpPr>
            <a:spLocks noGrp="1" noChangeArrowheads="1"/>
          </p:cNvSpPr>
          <p:nvPr>
            <p:ph type="body" sz="half" idx="1"/>
          </p:nvPr>
        </p:nvSpPr>
        <p:spPr>
          <a:xfrm>
            <a:off x="533400" y="1562100"/>
            <a:ext cx="7943850" cy="4648200"/>
          </a:xfrm>
        </p:spPr>
        <p:txBody>
          <a:bodyPr/>
          <a:lstStyle/>
          <a:p>
            <a:pPr marL="342900" lvl="1" indent="-342900">
              <a:lnSpc>
                <a:spcPct val="90000"/>
              </a:lnSpc>
              <a:buFont typeface="Arial" charset="0"/>
              <a:buChar char="•"/>
              <a:defRPr/>
            </a:pPr>
            <a:r>
              <a:rPr lang="en-US" sz="2600" b="1" u="sng" dirty="0" smtClean="0">
                <a:solidFill>
                  <a:srgbClr val="FF0000"/>
                </a:solidFill>
                <a:ea typeface="微软雅黑" pitchFamily="34" charset="-122"/>
              </a:rPr>
              <a:t>Fundamental networking theories</a:t>
            </a:r>
          </a:p>
          <a:p>
            <a:pPr>
              <a:lnSpc>
                <a:spcPct val="90000"/>
              </a:lnSpc>
              <a:buFont typeface="Arial" charset="0"/>
              <a:buChar char="•"/>
              <a:defRPr/>
            </a:pPr>
            <a:endParaRPr lang="en-US" sz="2600" u="sng" dirty="0" smtClean="0">
              <a:solidFill>
                <a:srgbClr val="FFFF00"/>
              </a:solidFill>
              <a:ea typeface="微软雅黑" pitchFamily="34" charset="-122"/>
            </a:endParaRPr>
          </a:p>
          <a:p>
            <a:pPr>
              <a:lnSpc>
                <a:spcPct val="90000"/>
              </a:lnSpc>
              <a:buFont typeface="Arial" charset="0"/>
              <a:buChar char="•"/>
              <a:defRPr/>
            </a:pPr>
            <a:r>
              <a:rPr lang="en-US" sz="2600" u="sng" dirty="0" smtClean="0">
                <a:solidFill>
                  <a:srgbClr val="0000FF"/>
                </a:solidFill>
                <a:ea typeface="微软雅黑" pitchFamily="34" charset="-122"/>
              </a:rPr>
              <a:t>Cutting-edge networking researches</a:t>
            </a:r>
          </a:p>
          <a:p>
            <a:pPr lvl="1">
              <a:lnSpc>
                <a:spcPct val="90000"/>
              </a:lnSpc>
              <a:buFont typeface="Arial" charset="0"/>
              <a:buChar char="–"/>
              <a:defRPr/>
            </a:pPr>
            <a:r>
              <a:rPr lang="en-US" sz="2200" dirty="0" smtClean="0">
                <a:ea typeface="微软雅黑" pitchFamily="34" charset="-122"/>
              </a:rPr>
              <a:t>Internet of things, </a:t>
            </a:r>
            <a:r>
              <a:rPr lang="en-US" altLang="zh-CN" sz="2200" dirty="0" smtClean="0"/>
              <a:t>m</a:t>
            </a:r>
            <a:r>
              <a:rPr lang="en-US" sz="2200" dirty="0" smtClean="0">
                <a:ea typeface="微软雅黑" pitchFamily="34" charset="-122"/>
              </a:rPr>
              <a:t>obile Internet, d</a:t>
            </a:r>
            <a:r>
              <a:rPr lang="en-US" altLang="zh-CN" sz="2200" dirty="0" smtClean="0"/>
              <a:t>ynamic spectrum access, </a:t>
            </a:r>
            <a:r>
              <a:rPr lang="en-US" sz="2200" dirty="0" smtClean="0">
                <a:ea typeface="微软雅黑" pitchFamily="34" charset="-122"/>
              </a:rPr>
              <a:t>etc. </a:t>
            </a:r>
          </a:p>
          <a:p>
            <a:pPr>
              <a:lnSpc>
                <a:spcPct val="90000"/>
              </a:lnSpc>
              <a:buFont typeface="Arial" charset="0"/>
              <a:buChar char="•"/>
              <a:defRPr/>
            </a:pPr>
            <a:r>
              <a:rPr lang="en-US" sz="2600" u="sng" dirty="0" smtClean="0">
                <a:solidFill>
                  <a:srgbClr val="0000FF"/>
                </a:solidFill>
                <a:ea typeface="微软雅黑" pitchFamily="34" charset="-122"/>
              </a:rPr>
              <a:t>Ideas from industry</a:t>
            </a:r>
          </a:p>
          <a:p>
            <a:pPr lvl="1">
              <a:lnSpc>
                <a:spcPct val="90000"/>
              </a:lnSpc>
              <a:buFont typeface="Arial" charset="0"/>
              <a:buChar char="–"/>
              <a:defRPr/>
            </a:pPr>
            <a:r>
              <a:rPr lang="en-US" altLang="zh-CN" sz="2200" dirty="0" smtClean="0">
                <a:ea typeface="微软雅黑" pitchFamily="34" charset="-122"/>
              </a:rPr>
              <a:t>I</a:t>
            </a:r>
            <a:r>
              <a:rPr lang="en-US" sz="2200" dirty="0" smtClean="0">
                <a:ea typeface="微软雅黑" pitchFamily="34" charset="-122"/>
              </a:rPr>
              <a:t>deas on real-world networking applications/startups. </a:t>
            </a:r>
          </a:p>
          <a:p>
            <a:pPr>
              <a:lnSpc>
                <a:spcPct val="90000"/>
              </a:lnSpc>
              <a:buFont typeface="Arial" charset="0"/>
              <a:buChar char="•"/>
              <a:defRPr/>
            </a:pPr>
            <a:r>
              <a:rPr lang="en-US" altLang="zh-CN" sz="2600" u="sng" dirty="0" smtClean="0">
                <a:solidFill>
                  <a:srgbClr val="0000FF"/>
                </a:solidFill>
              </a:rPr>
              <a:t>Many other skills</a:t>
            </a:r>
            <a:endParaRPr lang="en-US" sz="2600" u="sng" dirty="0" smtClean="0">
              <a:solidFill>
                <a:srgbClr val="0000FF"/>
              </a:solidFill>
              <a:ea typeface="微软雅黑" pitchFamily="34" charset="-122"/>
            </a:endParaRPr>
          </a:p>
          <a:p>
            <a:pPr lvl="1">
              <a:lnSpc>
                <a:spcPct val="90000"/>
              </a:lnSpc>
              <a:buFont typeface="Arial" charset="0"/>
              <a:buChar char="–"/>
              <a:defRPr/>
            </a:pPr>
            <a:r>
              <a:rPr lang="en-US" altLang="zh-CN" sz="2200" dirty="0" smtClean="0"/>
              <a:t>R</a:t>
            </a:r>
            <a:r>
              <a:rPr lang="en-US" sz="2200" dirty="0" smtClean="0">
                <a:ea typeface="微软雅黑" pitchFamily="34" charset="-122"/>
              </a:rPr>
              <a:t>esearch skills</a:t>
            </a:r>
          </a:p>
          <a:p>
            <a:pPr lvl="1">
              <a:lnSpc>
                <a:spcPct val="90000"/>
              </a:lnSpc>
              <a:buFont typeface="Arial" charset="0"/>
              <a:buChar char="–"/>
              <a:defRPr/>
            </a:pPr>
            <a:r>
              <a:rPr lang="en-US" sz="2200" dirty="0" smtClean="0">
                <a:ea typeface="微软雅黑" pitchFamily="34" charset="-122"/>
              </a:rPr>
              <a:t>Innovation skills</a:t>
            </a:r>
          </a:p>
        </p:txBody>
      </p:sp>
      <p:sp>
        <p:nvSpPr>
          <p:cNvPr id="2" name="灯片编号占位符 1"/>
          <p:cNvSpPr>
            <a:spLocks noGrp="1"/>
          </p:cNvSpPr>
          <p:nvPr>
            <p:ph type="sldNum" sz="quarter" idx="12"/>
          </p:nvPr>
        </p:nvSpPr>
        <p:spPr/>
        <p:txBody>
          <a:bodyPr/>
          <a:lstStyle/>
          <a:p>
            <a:pPr>
              <a:defRPr/>
            </a:pPr>
            <a:fld id="{4D9325DC-1AD9-4CEF-AD2F-92791116A8F8}" type="slidenum">
              <a:rPr lang="en-US" altLang="zh-CN" smtClean="0"/>
              <a:pPr>
                <a:defRPr/>
              </a:pPr>
              <a:t>7</a:t>
            </a:fld>
            <a:endParaRPr lang="en-US" altLang="zh-CN"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7" dur="500"/>
                                        <p:tgtEl>
                                          <p:spTgt spid="1024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243">
                                            <p:txEl>
                                              <p:pRg st="3" end="3"/>
                                            </p:txEl>
                                          </p:spTgt>
                                        </p:tgtEl>
                                        <p:attrNameLst>
                                          <p:attrName>style.visibility</p:attrName>
                                        </p:attrNameLst>
                                      </p:cBhvr>
                                      <p:to>
                                        <p:strVal val="visible"/>
                                      </p:to>
                                    </p:set>
                                    <p:animEffect transition="in" filter="blinds(horizontal)">
                                      <p:cBhvr>
                                        <p:cTn id="10" dur="500"/>
                                        <p:tgtEl>
                                          <p:spTgt spid="10243">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animEffect transition="in" filter="blinds(horizontal)">
                                      <p:cBhvr>
                                        <p:cTn id="15" dur="500"/>
                                        <p:tgtEl>
                                          <p:spTgt spid="1024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0243">
                                            <p:txEl>
                                              <p:pRg st="5" end="5"/>
                                            </p:txEl>
                                          </p:spTgt>
                                        </p:tgtEl>
                                        <p:attrNameLst>
                                          <p:attrName>style.visibility</p:attrName>
                                        </p:attrNameLst>
                                      </p:cBhvr>
                                      <p:to>
                                        <p:strVal val="visible"/>
                                      </p:to>
                                    </p:set>
                                    <p:animEffect transition="in" filter="blinds(horizontal)">
                                      <p:cBhvr>
                                        <p:cTn id="18" dur="500"/>
                                        <p:tgtEl>
                                          <p:spTgt spid="1024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10243">
                                            <p:txEl>
                                              <p:pRg st="6" end="6"/>
                                            </p:txEl>
                                          </p:spTgt>
                                        </p:tgtEl>
                                        <p:attrNameLst>
                                          <p:attrName>style.visibility</p:attrName>
                                        </p:attrNameLst>
                                      </p:cBhvr>
                                      <p:to>
                                        <p:strVal val="visible"/>
                                      </p:to>
                                    </p:set>
                                    <p:animEffect transition="in" filter="blinds(horizontal)">
                                      <p:cBhvr>
                                        <p:cTn id="21" dur="500"/>
                                        <p:tgtEl>
                                          <p:spTgt spid="10243">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0243">
                                            <p:txEl>
                                              <p:pRg st="7" end="7"/>
                                            </p:txEl>
                                          </p:spTgt>
                                        </p:tgtEl>
                                        <p:attrNameLst>
                                          <p:attrName>style.visibility</p:attrName>
                                        </p:attrNameLst>
                                      </p:cBhvr>
                                      <p:to>
                                        <p:strVal val="visible"/>
                                      </p:to>
                                    </p:set>
                                    <p:animEffect transition="in" filter="blinds(horizontal)">
                                      <p:cBhvr>
                                        <p:cTn id="24" dur="500"/>
                                        <p:tgtEl>
                                          <p:spTgt spid="10243">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0243">
                                            <p:txEl>
                                              <p:pRg st="8" end="8"/>
                                            </p:txEl>
                                          </p:spTgt>
                                        </p:tgtEl>
                                        <p:attrNameLst>
                                          <p:attrName>style.visibility</p:attrName>
                                        </p:attrNameLst>
                                      </p:cBhvr>
                                      <p:to>
                                        <p:strVal val="visible"/>
                                      </p:to>
                                    </p:set>
                                    <p:animEffect transition="in" filter="blinds(horizontal)">
                                      <p:cBhvr>
                                        <p:cTn id="27" dur="500"/>
                                        <p:tgtEl>
                                          <p:spTgt spid="102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type="body" sz="half" idx="1"/>
          </p:nvPr>
        </p:nvSpPr>
        <p:spPr>
          <a:xfrm>
            <a:off x="533400" y="1566863"/>
            <a:ext cx="5694363" cy="4648200"/>
          </a:xfrm>
        </p:spPr>
        <p:txBody>
          <a:bodyPr/>
          <a:lstStyle/>
          <a:p>
            <a:pPr>
              <a:lnSpc>
                <a:spcPct val="90000"/>
              </a:lnSpc>
            </a:pPr>
            <a:r>
              <a:rPr lang="en-US" altLang="zh-CN" sz="2500" dirty="0" smtClean="0">
                <a:ea typeface="宋体" panose="02010600030101010101" pitchFamily="2" charset="-122"/>
              </a:rPr>
              <a:t>Computer networking: </a:t>
            </a:r>
          </a:p>
          <a:p>
            <a:pPr>
              <a:lnSpc>
                <a:spcPct val="90000"/>
              </a:lnSpc>
              <a:buFont typeface="Wingdings" panose="05000000000000000000" pitchFamily="2" charset="2"/>
              <a:buNone/>
            </a:pPr>
            <a:r>
              <a:rPr lang="en-US" altLang="zh-CN" sz="2500" dirty="0" smtClean="0">
                <a:ea typeface="宋体" panose="02010600030101010101" pitchFamily="2" charset="-122"/>
              </a:rPr>
              <a:t>	a top-down approach</a:t>
            </a:r>
          </a:p>
          <a:p>
            <a:pPr lvl="1">
              <a:lnSpc>
                <a:spcPct val="90000"/>
              </a:lnSpc>
            </a:pPr>
            <a:r>
              <a:rPr lang="en-US" altLang="zh-CN" sz="2200" dirty="0" smtClean="0">
                <a:ea typeface="宋体" panose="02010600030101010101" pitchFamily="2" charset="-122"/>
              </a:rPr>
              <a:t>J. F. Kurose</a:t>
            </a:r>
          </a:p>
          <a:p>
            <a:pPr lvl="1">
              <a:lnSpc>
                <a:spcPct val="90000"/>
              </a:lnSpc>
              <a:buFont typeface="Wingdings" panose="05000000000000000000" pitchFamily="2" charset="2"/>
              <a:buNone/>
            </a:pPr>
            <a:r>
              <a:rPr lang="en-US" altLang="zh-CN" sz="2200" dirty="0" smtClean="0">
                <a:solidFill>
                  <a:srgbClr val="0000FF"/>
                </a:solidFill>
                <a:ea typeface="宋体" panose="02010600030101010101" pitchFamily="2" charset="-122"/>
              </a:rPr>
              <a:t>	www.cs.umass.edu/~kurose/</a:t>
            </a:r>
          </a:p>
          <a:p>
            <a:pPr lvl="1">
              <a:lnSpc>
                <a:spcPct val="90000"/>
              </a:lnSpc>
            </a:pPr>
            <a:r>
              <a:rPr lang="en-US" altLang="zh-CN" sz="2200" dirty="0" smtClean="0">
                <a:ea typeface="宋体" panose="02010600030101010101" pitchFamily="2" charset="-122"/>
              </a:rPr>
              <a:t>K. W. Ross </a:t>
            </a:r>
            <a:r>
              <a:rPr lang="en-US" altLang="zh-CN" sz="2200" dirty="0" smtClean="0">
                <a:solidFill>
                  <a:srgbClr val="0000FF"/>
                </a:solidFill>
                <a:ea typeface="宋体" panose="02010600030101010101" pitchFamily="2" charset="-122"/>
              </a:rPr>
              <a:t>cis.poly.edu/~ross</a:t>
            </a:r>
            <a:r>
              <a:rPr lang="en-US" altLang="zh-CN" sz="2200" dirty="0" smtClean="0">
                <a:solidFill>
                  <a:srgbClr val="0000FF"/>
                </a:solidFill>
                <a:ea typeface="宋体" panose="02010600030101010101" pitchFamily="2" charset="-122"/>
              </a:rPr>
              <a:t>/</a:t>
            </a:r>
            <a:endParaRPr lang="en-US" altLang="zh-CN" sz="2500" dirty="0" smtClean="0">
              <a:ea typeface="宋体" panose="02010600030101010101" pitchFamily="2" charset="-122"/>
            </a:endParaRPr>
          </a:p>
          <a:p>
            <a:pPr>
              <a:lnSpc>
                <a:spcPct val="90000"/>
              </a:lnSpc>
            </a:pPr>
            <a:r>
              <a:rPr lang="en-US" altLang="zh-CN" sz="2500" dirty="0" smtClean="0">
                <a:ea typeface="宋体" panose="02010600030101010101" pitchFamily="2" charset="-122"/>
              </a:rPr>
              <a:t>“It is the </a:t>
            </a:r>
            <a:r>
              <a:rPr lang="en-US" altLang="zh-CN" b="1" u="sng" dirty="0" smtClean="0">
                <a:solidFill>
                  <a:srgbClr val="0000FF"/>
                </a:solidFill>
                <a:ea typeface="宋体" panose="02010600030101010101" pitchFamily="2" charset="-122"/>
              </a:rPr>
              <a:t>most popular</a:t>
            </a:r>
            <a:r>
              <a:rPr lang="en-US" altLang="zh-CN" dirty="0" smtClean="0">
                <a:solidFill>
                  <a:srgbClr val="0000FF"/>
                </a:solidFill>
                <a:ea typeface="宋体" panose="02010600030101010101" pitchFamily="2" charset="-122"/>
              </a:rPr>
              <a:t> </a:t>
            </a:r>
            <a:r>
              <a:rPr lang="en-US" altLang="zh-CN" sz="2500" dirty="0" smtClean="0">
                <a:ea typeface="宋体" panose="02010600030101010101" pitchFamily="2" charset="-122"/>
              </a:rPr>
              <a:t>textbook on computer networking, both nationally and internationally, and has been translated into </a:t>
            </a:r>
            <a:r>
              <a:rPr lang="en-US" altLang="zh-CN" sz="2500" dirty="0" smtClean="0">
                <a:solidFill>
                  <a:srgbClr val="0000FF"/>
                </a:solidFill>
                <a:ea typeface="宋体" panose="02010600030101010101" pitchFamily="2" charset="-122"/>
              </a:rPr>
              <a:t>fourteen</a:t>
            </a:r>
            <a:r>
              <a:rPr lang="en-US" altLang="zh-CN" sz="2500" dirty="0" smtClean="0">
                <a:ea typeface="宋体" panose="02010600030101010101" pitchFamily="2" charset="-122"/>
              </a:rPr>
              <a:t> languages</a:t>
            </a:r>
            <a:r>
              <a:rPr lang="en-US" altLang="zh-CN" sz="2500" dirty="0" smtClean="0">
                <a:ea typeface="宋体" panose="02010600030101010101" pitchFamily="2" charset="-122"/>
              </a:rPr>
              <a:t>.”</a:t>
            </a:r>
          </a:p>
          <a:p>
            <a:pPr>
              <a:lnSpc>
                <a:spcPct val="90000"/>
              </a:lnSpc>
            </a:pPr>
            <a:endParaRPr lang="en-US" altLang="zh-CN" sz="2500" dirty="0" smtClean="0">
              <a:ea typeface="宋体" panose="02010600030101010101" pitchFamily="2" charset="-122"/>
            </a:endParaRPr>
          </a:p>
          <a:p>
            <a:pPr>
              <a:lnSpc>
                <a:spcPct val="90000"/>
              </a:lnSpc>
            </a:pPr>
            <a:r>
              <a:rPr lang="en-US" altLang="zh-CN" sz="2500" dirty="0" smtClean="0">
                <a:ea typeface="宋体" panose="02010600030101010101" pitchFamily="2" charset="-122"/>
              </a:rPr>
              <a:t>Computer Networks </a:t>
            </a:r>
          </a:p>
          <a:p>
            <a:pPr lvl="1">
              <a:lnSpc>
                <a:spcPct val="90000"/>
              </a:lnSpc>
            </a:pPr>
            <a:r>
              <a:rPr lang="en-US" altLang="zh-CN" sz="2100" dirty="0" smtClean="0">
                <a:ea typeface="宋体" panose="02010600030101010101" pitchFamily="2" charset="-122"/>
              </a:rPr>
              <a:t>Andrew S. </a:t>
            </a:r>
            <a:r>
              <a:rPr lang="en-US" altLang="zh-CN" sz="2100" dirty="0" err="1" smtClean="0">
                <a:ea typeface="宋体" panose="02010600030101010101" pitchFamily="2" charset="-122"/>
              </a:rPr>
              <a:t>Tanenbaum</a:t>
            </a:r>
            <a:endParaRPr lang="en-US" altLang="zh-CN" sz="2100" dirty="0" smtClean="0">
              <a:ea typeface="宋体" panose="02010600030101010101" pitchFamily="2" charset="-122"/>
            </a:endParaRPr>
          </a:p>
          <a:p>
            <a:pPr>
              <a:lnSpc>
                <a:spcPct val="90000"/>
              </a:lnSpc>
            </a:pPr>
            <a:endParaRPr lang="en-US" altLang="zh-CN" sz="2600" dirty="0" smtClean="0">
              <a:ea typeface="宋体" panose="02010600030101010101" pitchFamily="2" charset="-122"/>
            </a:endParaRPr>
          </a:p>
        </p:txBody>
      </p:sp>
      <p:sp>
        <p:nvSpPr>
          <p:cNvPr id="15363" name="Rectangle 2"/>
          <p:cNvSpPr>
            <a:spLocks noGrp="1" noChangeArrowheads="1"/>
          </p:cNvSpPr>
          <p:nvPr>
            <p:ph type="title"/>
          </p:nvPr>
        </p:nvSpPr>
        <p:spPr>
          <a:xfrm>
            <a:off x="457200" y="241300"/>
            <a:ext cx="7772400" cy="1143000"/>
          </a:xfrm>
        </p:spPr>
        <p:txBody>
          <a:bodyPr/>
          <a:lstStyle/>
          <a:p>
            <a:r>
              <a:rPr lang="en-US" altLang="zh-CN" smtClean="0">
                <a:ea typeface="宋体" panose="02010600030101010101" pitchFamily="2" charset="-122"/>
              </a:rPr>
              <a:t>About the textbook</a:t>
            </a:r>
          </a:p>
        </p:txBody>
      </p:sp>
      <p:pic>
        <p:nvPicPr>
          <p:cNvPr id="35846" name="Picture 9"/>
          <p:cNvPicPr>
            <a:picLocks noChangeAspect="1" noChangeArrowheads="1"/>
          </p:cNvPicPr>
          <p:nvPr/>
        </p:nvPicPr>
        <p:blipFill>
          <a:blip r:embed="rId3" cstate="print"/>
          <a:srcRect/>
          <a:stretch>
            <a:fillRect/>
          </a:stretch>
        </p:blipFill>
        <p:spPr bwMode="auto">
          <a:xfrm>
            <a:off x="6672845" y="188640"/>
            <a:ext cx="2152489" cy="2664296"/>
          </a:xfrm>
          <a:prstGeom prst="rect">
            <a:avLst/>
          </a:prstGeom>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5" name="Picture 4" descr="dang_20146617.jpg"/>
          <p:cNvPicPr>
            <a:picLocks noChangeAspect="1"/>
          </p:cNvPicPr>
          <p:nvPr/>
        </p:nvPicPr>
        <p:blipFill>
          <a:blip r:embed="rId4" cstate="print"/>
          <a:stretch>
            <a:fillRect/>
          </a:stretch>
        </p:blipFill>
        <p:spPr>
          <a:xfrm>
            <a:off x="6703437" y="3789040"/>
            <a:ext cx="2189043" cy="2736304"/>
          </a:xfrm>
          <a:prstGeom prst="rect">
            <a:avLst/>
          </a:prstGeom>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2" name="灯片编号占位符 1"/>
          <p:cNvSpPr>
            <a:spLocks noGrp="1"/>
          </p:cNvSpPr>
          <p:nvPr>
            <p:ph type="sldNum" sz="quarter" idx="12"/>
          </p:nvPr>
        </p:nvSpPr>
        <p:spPr/>
        <p:txBody>
          <a:bodyPr/>
          <a:lstStyle/>
          <a:p>
            <a:pPr>
              <a:defRPr/>
            </a:pPr>
            <a:fld id="{4D9325DC-1AD9-4CEF-AD2F-92791116A8F8}" type="slidenum">
              <a:rPr lang="en-US" altLang="zh-CN" smtClean="0"/>
              <a:pPr>
                <a:defRPr/>
              </a:pPr>
              <a:t>8</a:t>
            </a:fld>
            <a:endParaRPr lang="en-US" altLang="zh-CN"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845">
                                            <p:txEl>
                                              <p:pRg st="5" end="5"/>
                                            </p:txEl>
                                          </p:spTgt>
                                        </p:tgtEl>
                                        <p:attrNameLst>
                                          <p:attrName>style.visibility</p:attrName>
                                        </p:attrNameLst>
                                      </p:cBhvr>
                                      <p:to>
                                        <p:strVal val="visible"/>
                                      </p:to>
                                    </p:set>
                                    <p:animEffect transition="in" filter="blinds(horizontal)">
                                      <p:cBhvr>
                                        <p:cTn id="7" dur="500"/>
                                        <p:tgtEl>
                                          <p:spTgt spid="35845">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845">
                                            <p:txEl>
                                              <p:pRg st="7" end="7"/>
                                            </p:txEl>
                                          </p:spTgt>
                                        </p:tgtEl>
                                        <p:attrNameLst>
                                          <p:attrName>style.visibility</p:attrName>
                                        </p:attrNameLst>
                                      </p:cBhvr>
                                      <p:to>
                                        <p:strVal val="visible"/>
                                      </p:to>
                                    </p:set>
                                    <p:animEffect transition="in" filter="blinds(horizontal)">
                                      <p:cBhvr>
                                        <p:cTn id="12" dur="500"/>
                                        <p:tgtEl>
                                          <p:spTgt spid="35845">
                                            <p:txEl>
                                              <p:pRg st="7" end="7"/>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5845">
                                            <p:txEl>
                                              <p:pRg st="8" end="8"/>
                                            </p:txEl>
                                          </p:spTgt>
                                        </p:tgtEl>
                                        <p:attrNameLst>
                                          <p:attrName>style.visibility</p:attrName>
                                        </p:attrNameLst>
                                      </p:cBhvr>
                                      <p:to>
                                        <p:strVal val="visible"/>
                                      </p:to>
                                    </p:set>
                                    <p:animEffect transition="in" filter="blinds(horizontal)">
                                      <p:cBhvr>
                                        <p:cTn id="15" dur="500"/>
                                        <p:tgtEl>
                                          <p:spTgt spid="3584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Course </a:t>
            </a:r>
            <a:r>
              <a:rPr lang="en-US" altLang="zh-CN" dirty="0"/>
              <a:t>arrangement</a:t>
            </a:r>
            <a:endParaRPr lang="zh-CN" altLang="en-US" dirty="0"/>
          </a:p>
        </p:txBody>
      </p:sp>
      <p:sp>
        <p:nvSpPr>
          <p:cNvPr id="3" name="内容占位符 2"/>
          <p:cNvSpPr>
            <a:spLocks noGrp="1"/>
          </p:cNvSpPr>
          <p:nvPr>
            <p:ph idx="1"/>
          </p:nvPr>
        </p:nvSpPr>
        <p:spPr/>
        <p:txBody>
          <a:bodyPr/>
          <a:lstStyle/>
          <a:p>
            <a:r>
              <a:rPr lang="en-US" altLang="zh-CN" dirty="0" smtClean="0"/>
              <a:t>Chap. 0 Overview</a:t>
            </a:r>
          </a:p>
          <a:p>
            <a:r>
              <a:rPr lang="en-US" altLang="zh-CN" dirty="0" smtClean="0"/>
              <a:t>Chap. 1 Introduction</a:t>
            </a:r>
          </a:p>
          <a:p>
            <a:r>
              <a:rPr lang="en-US" altLang="zh-CN" dirty="0" smtClean="0"/>
              <a:t>Chap. 2 Application layer</a:t>
            </a:r>
          </a:p>
          <a:p>
            <a:r>
              <a:rPr lang="en-US" altLang="zh-CN" dirty="0" smtClean="0"/>
              <a:t>Chap. 3 Transport layer</a:t>
            </a:r>
          </a:p>
          <a:p>
            <a:r>
              <a:rPr lang="en-US" altLang="zh-CN" dirty="0" smtClean="0"/>
              <a:t>Chap. 4 Network layer</a:t>
            </a:r>
          </a:p>
          <a:p>
            <a:r>
              <a:rPr lang="en-US" altLang="zh-CN" dirty="0" smtClean="0"/>
              <a:t>Chap. 5 Link layer</a:t>
            </a:r>
          </a:p>
          <a:p>
            <a:r>
              <a:rPr lang="en-US" altLang="zh-CN" dirty="0" smtClean="0"/>
              <a:t>Chap. 6 Wireless &amp; mobile networks</a:t>
            </a:r>
          </a:p>
          <a:p>
            <a:r>
              <a:rPr lang="en-US" altLang="zh-CN" dirty="0" smtClean="0"/>
              <a:t>Chap. 7 Security</a:t>
            </a:r>
            <a:endParaRPr lang="zh-CN" altLang="en-US" dirty="0"/>
          </a:p>
        </p:txBody>
      </p:sp>
      <p:sp>
        <p:nvSpPr>
          <p:cNvPr id="6" name="Text Box 8"/>
          <p:cNvSpPr txBox="1">
            <a:spLocks noChangeArrowheads="1"/>
          </p:cNvSpPr>
          <p:nvPr/>
        </p:nvSpPr>
        <p:spPr bwMode="auto">
          <a:xfrm>
            <a:off x="5205412" y="2670175"/>
            <a:ext cx="3305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zh-CN" altLang="en-US" sz="2200" b="1" u="sng" dirty="0">
                <a:solidFill>
                  <a:srgbClr val="0000FF"/>
                </a:solidFill>
                <a:latin typeface="Arial" panose="020B0604020202020204" pitchFamily="34" charset="0"/>
                <a:ea typeface="宋体" panose="02010600030101010101" pitchFamily="2" charset="-122"/>
              </a:rPr>
              <a:t>传什么样数据？干什么事</a:t>
            </a:r>
          </a:p>
        </p:txBody>
      </p:sp>
      <p:sp>
        <p:nvSpPr>
          <p:cNvPr id="7" name="Text Box 8"/>
          <p:cNvSpPr txBox="1">
            <a:spLocks noChangeArrowheads="1"/>
          </p:cNvSpPr>
          <p:nvPr/>
        </p:nvSpPr>
        <p:spPr bwMode="auto">
          <a:xfrm>
            <a:off x="5195887" y="3011488"/>
            <a:ext cx="330517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zh-CN" altLang="en-US" sz="2200" b="1" u="sng" dirty="0">
                <a:solidFill>
                  <a:srgbClr val="0000FF"/>
                </a:solidFill>
                <a:latin typeface="Arial" panose="020B0604020202020204" pitchFamily="34" charset="0"/>
                <a:ea typeface="宋体" panose="02010600030101010101" pitchFamily="2" charset="-122"/>
              </a:rPr>
              <a:t>从哪里到哪里？</a:t>
            </a:r>
            <a:endParaRPr lang="en-US" altLang="zh-CN" sz="2200" b="1" u="sng" dirty="0">
              <a:solidFill>
                <a:srgbClr val="0000FF"/>
              </a:solidFill>
              <a:latin typeface="Arial" panose="020B0604020202020204" pitchFamily="34" charset="0"/>
              <a:ea typeface="宋体" panose="02010600030101010101" pitchFamily="2" charset="-122"/>
            </a:endParaRPr>
          </a:p>
          <a:p>
            <a:pPr algn="ctr" eaLnBrk="1" hangingPunct="1">
              <a:spcBef>
                <a:spcPct val="0"/>
              </a:spcBef>
              <a:buClrTx/>
              <a:buSzTx/>
              <a:buFontTx/>
              <a:buNone/>
            </a:pPr>
            <a:r>
              <a:rPr lang="zh-CN" altLang="en-US" sz="2200" b="1" u="sng" dirty="0">
                <a:solidFill>
                  <a:srgbClr val="0000FF"/>
                </a:solidFill>
                <a:latin typeface="Arial" panose="020B0604020202020204" pitchFamily="34" charset="0"/>
                <a:ea typeface="宋体" panose="02010600030101010101" pitchFamily="2" charset="-122"/>
              </a:rPr>
              <a:t>需要确认吗？可靠传输？</a:t>
            </a:r>
          </a:p>
        </p:txBody>
      </p:sp>
      <p:sp>
        <p:nvSpPr>
          <p:cNvPr id="8" name="Text Box 8"/>
          <p:cNvSpPr txBox="1">
            <a:spLocks noChangeArrowheads="1"/>
          </p:cNvSpPr>
          <p:nvPr/>
        </p:nvSpPr>
        <p:spPr bwMode="auto">
          <a:xfrm>
            <a:off x="5862638" y="3726657"/>
            <a:ext cx="217011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zh-CN" altLang="en-US" sz="2200" b="1" u="sng" dirty="0">
                <a:solidFill>
                  <a:srgbClr val="0000FF"/>
                </a:solidFill>
                <a:latin typeface="Arial" panose="020B0604020202020204" pitchFamily="34" charset="0"/>
                <a:ea typeface="宋体" panose="02010600030101010101" pitchFamily="2" charset="-122"/>
              </a:rPr>
              <a:t>途径哪些地方？</a:t>
            </a:r>
          </a:p>
        </p:txBody>
      </p:sp>
      <p:sp>
        <p:nvSpPr>
          <p:cNvPr id="9" name="Text Box 8"/>
          <p:cNvSpPr txBox="1">
            <a:spLocks noChangeArrowheads="1"/>
          </p:cNvSpPr>
          <p:nvPr/>
        </p:nvSpPr>
        <p:spPr bwMode="auto">
          <a:xfrm>
            <a:off x="5862638" y="4170362"/>
            <a:ext cx="18859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zh-CN" altLang="en-US" sz="2200" b="1" u="sng" dirty="0">
                <a:solidFill>
                  <a:srgbClr val="0000FF"/>
                </a:solidFill>
                <a:latin typeface="Arial" panose="020B0604020202020204" pitchFamily="34" charset="0"/>
                <a:ea typeface="宋体" panose="02010600030101010101" pitchFamily="2" charset="-122"/>
              </a:rPr>
              <a:t>下一站是哪？</a:t>
            </a:r>
          </a:p>
        </p:txBody>
      </p:sp>
      <p:sp>
        <p:nvSpPr>
          <p:cNvPr id="10" name="Text Box 8"/>
          <p:cNvSpPr txBox="1">
            <a:spLocks noChangeArrowheads="1"/>
          </p:cNvSpPr>
          <p:nvPr/>
        </p:nvSpPr>
        <p:spPr bwMode="auto">
          <a:xfrm>
            <a:off x="5295106" y="5110162"/>
            <a:ext cx="330517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a:lstStyle>
          <a:p>
            <a:pPr algn="ctr" eaLnBrk="1" hangingPunct="1">
              <a:spcBef>
                <a:spcPct val="0"/>
              </a:spcBef>
              <a:buClrTx/>
              <a:buSzTx/>
              <a:buFontTx/>
              <a:buNone/>
            </a:pPr>
            <a:r>
              <a:rPr lang="zh-CN" altLang="en-US" sz="2200" b="1" u="sng" dirty="0">
                <a:solidFill>
                  <a:srgbClr val="0000FF"/>
                </a:solidFill>
                <a:latin typeface="Arial" panose="020B0604020202020204" pitchFamily="34" charset="0"/>
                <a:ea typeface="宋体" panose="02010600030101010101" pitchFamily="2" charset="-122"/>
              </a:rPr>
              <a:t>物理层具体怎么传数据？</a:t>
            </a:r>
            <a:endParaRPr lang="en-US" altLang="zh-CN" sz="2200" b="1" u="sng" dirty="0">
              <a:solidFill>
                <a:srgbClr val="0000FF"/>
              </a:solidFill>
              <a:latin typeface="Arial" panose="020B0604020202020204" pitchFamily="34" charset="0"/>
              <a:ea typeface="宋体" panose="02010600030101010101" pitchFamily="2" charset="-122"/>
            </a:endParaRPr>
          </a:p>
          <a:p>
            <a:pPr algn="ctr" eaLnBrk="1" hangingPunct="1">
              <a:spcBef>
                <a:spcPct val="0"/>
              </a:spcBef>
              <a:buClrTx/>
              <a:buSzTx/>
              <a:buFontTx/>
              <a:buNone/>
            </a:pPr>
            <a:r>
              <a:rPr lang="zh-CN" altLang="en-US" sz="2200" b="1" u="sng" dirty="0">
                <a:solidFill>
                  <a:srgbClr val="0000FF"/>
                </a:solidFill>
                <a:latin typeface="Arial" panose="020B0604020202020204" pitchFamily="34" charset="0"/>
                <a:ea typeface="宋体" panose="02010600030101010101" pitchFamily="2" charset="-122"/>
              </a:rPr>
              <a:t>（坐车还是坐船？）</a:t>
            </a:r>
          </a:p>
        </p:txBody>
      </p:sp>
      <p:pic>
        <p:nvPicPr>
          <p:cNvPr id="19" name="图片 18"/>
          <p:cNvPicPr>
            <a:picLocks noChangeAspect="1"/>
          </p:cNvPicPr>
          <p:nvPr/>
        </p:nvPicPr>
        <p:blipFill>
          <a:blip r:embed="rId3"/>
          <a:stretch>
            <a:fillRect/>
          </a:stretch>
        </p:blipFill>
        <p:spPr>
          <a:xfrm>
            <a:off x="6644127" y="81360"/>
            <a:ext cx="1388623" cy="2617787"/>
          </a:xfrm>
          <a:prstGeom prst="rect">
            <a:avLst/>
          </a:prstGeom>
        </p:spPr>
      </p:pic>
      <p:sp>
        <p:nvSpPr>
          <p:cNvPr id="20" name="下箭头 19"/>
          <p:cNvSpPr/>
          <p:nvPr/>
        </p:nvSpPr>
        <p:spPr bwMode="auto">
          <a:xfrm>
            <a:off x="6267450" y="228600"/>
            <a:ext cx="181415" cy="2441575"/>
          </a:xfrm>
          <a:prstGeom prst="downArrow">
            <a:avLst/>
          </a:prstGeom>
          <a:solidFill>
            <a:srgbClr val="C00000"/>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CN" altLang="en-US" sz="1600" b="0" i="0" u="none" strike="noStrike" cap="none" normalizeH="0" baseline="0" smtClean="0">
              <a:ln>
                <a:noFill/>
              </a:ln>
              <a:solidFill>
                <a:schemeClr val="tx1"/>
              </a:solidFill>
              <a:effectLst/>
              <a:latin typeface="Comic Sans MS" pitchFamily="66" charset="0"/>
            </a:endParaRPr>
          </a:p>
        </p:txBody>
      </p:sp>
      <p:sp>
        <p:nvSpPr>
          <p:cNvPr id="21" name="灯片编号占位符 20"/>
          <p:cNvSpPr>
            <a:spLocks noGrp="1"/>
          </p:cNvSpPr>
          <p:nvPr>
            <p:ph type="sldNum" sz="quarter" idx="12"/>
          </p:nvPr>
        </p:nvSpPr>
        <p:spPr/>
        <p:txBody>
          <a:bodyPr/>
          <a:lstStyle/>
          <a:p>
            <a:pPr>
              <a:defRPr/>
            </a:pPr>
            <a:fld id="{1B15ACDF-5D72-4438-A4BE-88EC1D85C856}" type="slidenum">
              <a:rPr lang="en-US" altLang="zh-CN" smtClean="0"/>
              <a:pPr>
                <a:defRPr/>
              </a:pPr>
              <a:t>9</a:t>
            </a:fld>
            <a:endParaRPr lang="en-US" altLang="zh-CN" dirty="0"/>
          </a:p>
        </p:txBody>
      </p:sp>
    </p:spTree>
    <p:extLst>
      <p:ext uri="{BB962C8B-B14F-4D97-AF65-F5344CB8AC3E}">
        <p14:creationId xmlns:p14="http://schemas.microsoft.com/office/powerpoint/2010/main" val="167726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up)">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20" grpId="0" animBg="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12461</TotalTime>
  <Words>1024</Words>
  <Application>Microsoft Office PowerPoint</Application>
  <PresentationFormat>全屏显示(4:3)</PresentationFormat>
  <Paragraphs>108</Paragraphs>
  <Slides>10</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10</vt:i4>
      </vt:variant>
    </vt:vector>
  </HeadingPairs>
  <TitlesOfParts>
    <vt:vector size="19" baseType="lpstr">
      <vt:lpstr>ZapfDingbats</vt:lpstr>
      <vt:lpstr>宋体</vt:lpstr>
      <vt:lpstr>微软雅黑</vt:lpstr>
      <vt:lpstr>Arial</vt:lpstr>
      <vt:lpstr>Calibri</vt:lpstr>
      <vt:lpstr>Comic Sans MS</vt:lpstr>
      <vt:lpstr>Times New Roman</vt:lpstr>
      <vt:lpstr>Wingdings</vt:lpstr>
      <vt:lpstr>Default Design</vt:lpstr>
      <vt:lpstr>Computer Networking Ruipeng Gao（高睿鹏）</vt:lpstr>
      <vt:lpstr>Course instructor</vt:lpstr>
      <vt:lpstr>Why computer networks? (1/3)</vt:lpstr>
      <vt:lpstr>Why computer networks? (2/3)</vt:lpstr>
      <vt:lpstr>Why computer networks? (3/3)</vt:lpstr>
      <vt:lpstr>Why English?</vt:lpstr>
      <vt:lpstr>What’s more in the honor-track class?</vt:lpstr>
      <vt:lpstr>About the textbook</vt:lpstr>
      <vt:lpstr>Course arrangement</vt:lpstr>
      <vt:lpstr>Grading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3rd Edition: Chapter 3</dc:title>
  <dc:creator>Jim Kurose &amp; Keith Ross</dc:creator>
  <dc:description/>
  <cp:lastModifiedBy>Computer</cp:lastModifiedBy>
  <cp:revision>482</cp:revision>
  <cp:lastPrinted>2000-04-27T09:23:27Z</cp:lastPrinted>
  <dcterms:created xsi:type="dcterms:W3CDTF">1999-10-08T19:08:27Z</dcterms:created>
  <dcterms:modified xsi:type="dcterms:W3CDTF">2017-04-24T00:52:37Z</dcterms:modified>
</cp:coreProperties>
</file>