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66"/>
  </p:notesMasterIdLst>
  <p:sldIdLst>
    <p:sldId id="256" r:id="rId3"/>
    <p:sldId id="1411" r:id="rId4"/>
    <p:sldId id="1436" r:id="rId5"/>
    <p:sldId id="1510" r:id="rId6"/>
    <p:sldId id="1487" r:id="rId7"/>
    <p:sldId id="1440" r:id="rId8"/>
    <p:sldId id="1443" r:id="rId9"/>
    <p:sldId id="1456" r:id="rId10"/>
    <p:sldId id="1446" r:id="rId11"/>
    <p:sldId id="1454" r:id="rId12"/>
    <p:sldId id="1457" r:id="rId13"/>
    <p:sldId id="1450" r:id="rId14"/>
    <p:sldId id="1451" r:id="rId15"/>
    <p:sldId id="1452" r:id="rId16"/>
    <p:sldId id="1504" r:id="rId17"/>
    <p:sldId id="1512" r:id="rId18"/>
    <p:sldId id="1458" r:id="rId19"/>
    <p:sldId id="1459" r:id="rId20"/>
    <p:sldId id="1460" r:id="rId21"/>
    <p:sldId id="1461" r:id="rId22"/>
    <p:sldId id="1462" r:id="rId23"/>
    <p:sldId id="1463" r:id="rId24"/>
    <p:sldId id="1464" r:id="rId25"/>
    <p:sldId id="1465" r:id="rId26"/>
    <p:sldId id="1466" r:id="rId27"/>
    <p:sldId id="1467" r:id="rId28"/>
    <p:sldId id="1468" r:id="rId29"/>
    <p:sldId id="1499" r:id="rId30"/>
    <p:sldId id="1469" r:id="rId31"/>
    <p:sldId id="1502" r:id="rId32"/>
    <p:sldId id="1470" r:id="rId33"/>
    <p:sldId id="1471" r:id="rId34"/>
    <p:sldId id="1472" r:id="rId35"/>
    <p:sldId id="1505" r:id="rId36"/>
    <p:sldId id="1474" r:id="rId37"/>
    <p:sldId id="1497" r:id="rId38"/>
    <p:sldId id="1511" r:id="rId39"/>
    <p:sldId id="1506" r:id="rId40"/>
    <p:sldId id="1507" r:id="rId41"/>
    <p:sldId id="1508" r:id="rId42"/>
    <p:sldId id="1489" r:id="rId43"/>
    <p:sldId id="1475" r:id="rId44"/>
    <p:sldId id="1479" r:id="rId45"/>
    <p:sldId id="1478" r:id="rId46"/>
    <p:sldId id="1485" r:id="rId47"/>
    <p:sldId id="1477" r:id="rId48"/>
    <p:sldId id="1480" r:id="rId49"/>
    <p:sldId id="1476" r:id="rId50"/>
    <p:sldId id="1075" r:id="rId51"/>
    <p:sldId id="1272" r:id="rId52"/>
    <p:sldId id="1274" r:id="rId53"/>
    <p:sldId id="1275" r:id="rId54"/>
    <p:sldId id="1276" r:id="rId55"/>
    <p:sldId id="1500" r:id="rId56"/>
    <p:sldId id="909" r:id="rId57"/>
    <p:sldId id="910" r:id="rId58"/>
    <p:sldId id="1420" r:id="rId59"/>
    <p:sldId id="1501" r:id="rId60"/>
    <p:sldId id="1496" r:id="rId61"/>
    <p:sldId id="1493" r:id="rId62"/>
    <p:sldId id="1495" r:id="rId63"/>
    <p:sldId id="1503" r:id="rId64"/>
    <p:sldId id="1498" r:id="rId65"/>
  </p:sldIdLst>
  <p:sldSz cx="9144000" cy="6858000" type="screen4x3"/>
  <p:notesSz cx="6858000" cy="9144000"/>
  <p:custDataLst>
    <p:tags r:id="rId6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00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07" autoAdjust="0"/>
  </p:normalViewPr>
  <p:slideViewPr>
    <p:cSldViewPr>
      <p:cViewPr>
        <p:scale>
          <a:sx n="66" d="100"/>
          <a:sy n="66" d="100"/>
        </p:scale>
        <p:origin x="-141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9CF04D-4E2C-4C67-B045-AA5F8C87D6DD}" type="datetimeFigureOut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1FC5218-7482-49C4-890D-310615C919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177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CA0F029-91E6-4A87-8470-A9499718F5A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smtClean="0"/>
              <a:t>Boot block </a:t>
            </a:r>
            <a:r>
              <a:rPr lang="en-US" altLang="zh-CN" dirty="0" smtClean="0"/>
              <a:t>(loads OS in kernel space)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b="1" dirty="0" smtClean="0"/>
              <a:t>Superblock</a:t>
            </a:r>
            <a:r>
              <a:rPr lang="en-US" altLang="zh-CN" dirty="0" smtClean="0"/>
              <a:t> (contains key info about file system which is read into memory at boot time)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Free space management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List of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-nodes (or other data structure) giving info about all files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Directories and Files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14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30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0A6D7A-CC47-43D5-96C1-C8317460232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zh-CN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9A5E98-5AF5-45A3-8ED1-AB7F5002F4EB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zh-CN"/>
          </a:p>
        </p:txBody>
      </p:sp>
      <p:sp>
        <p:nvSpPr>
          <p:cNvPr id="70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6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0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85C7F1-480A-4C4B-AA00-BD14A28B2B4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zh-CN"/>
          </a:p>
        </p:txBody>
      </p:sp>
      <p:sp>
        <p:nvSpPr>
          <p:cNvPr id="7086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D16AB26-A617-4C5E-947E-C94D8153D15E}" type="slidenum">
              <a:rPr lang="en-US" altLang="zh-CN" sz="1200">
                <a:latin typeface="Times New Roman" pitchFamily="18" charset="0"/>
                <a:ea typeface="MS PGothic" pitchFamily="34" charset="-128"/>
              </a:rPr>
              <a:pPr algn="r"/>
              <a:t>14</a:t>
            </a:fld>
            <a:endParaRPr lang="en-US" altLang="zh-CN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0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84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03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AB021F-2EAB-40B4-8E8B-787101973B7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altLang="zh-CN"/>
          </a:p>
        </p:txBody>
      </p:sp>
      <p:sp>
        <p:nvSpPr>
          <p:cNvPr id="6451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9812752-28F9-444C-BF28-DA427E65C5D7}" type="slidenum">
              <a:rPr lang="en-US" altLang="zh-CN" sz="1200">
                <a:latin typeface="Times New Roman" pitchFamily="18" charset="0"/>
                <a:ea typeface="MS PGothic" pitchFamily="34" charset="-128"/>
              </a:rPr>
              <a:pPr algn="r"/>
              <a:t>19</a:t>
            </a:fld>
            <a:endParaRPr lang="en-US" altLang="zh-CN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82A2EE-4AD7-4DA7-804B-649FE7BE2EC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zh-CN"/>
          </a:p>
        </p:txBody>
      </p:sp>
      <p:sp>
        <p:nvSpPr>
          <p:cNvPr id="6522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B7543E16-2799-41B4-A0F4-18A73623ADA7}" type="slidenum">
              <a:rPr lang="en-US" altLang="zh-CN" sz="1200">
                <a:latin typeface="Times New Roman" pitchFamily="18" charset="0"/>
                <a:ea typeface="MS PGothic" pitchFamily="34" charset="-128"/>
              </a:rPr>
              <a:pPr algn="r"/>
              <a:t>20</a:t>
            </a:fld>
            <a:endParaRPr lang="en-US" altLang="zh-CN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5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22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0A929CD-D772-4040-BE3A-D921BFA466C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altLang="zh-CN"/>
          </a:p>
        </p:txBody>
      </p:sp>
      <p:sp>
        <p:nvSpPr>
          <p:cNvPr id="6543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13AFBAE-47AA-4F60-A56B-E82259614D36}" type="slidenum">
              <a:rPr lang="en-US" altLang="zh-CN" sz="1200">
                <a:latin typeface="Times New Roman" pitchFamily="18" charset="0"/>
                <a:ea typeface="MS PGothic" pitchFamily="34" charset="-128"/>
              </a:rPr>
              <a:pPr algn="r"/>
              <a:t>21</a:t>
            </a:fld>
            <a:endParaRPr lang="en-US" altLang="zh-CN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5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43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69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64AF96-D7C9-45A5-B610-EC06B695C5B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altLang="zh-CN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34166C-D86A-45F7-9CF3-87B1532A93B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altLang="zh-CN"/>
          </a:p>
        </p:txBody>
      </p:sp>
      <p:sp>
        <p:nvSpPr>
          <p:cNvPr id="66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DDBB343-F296-4E4C-B321-19BA14E04982}" type="slidenum">
              <a:rPr lang="en-US" altLang="zh-CN" sz="1200">
                <a:latin typeface="Times New Roman" pitchFamily="18" charset="0"/>
                <a:ea typeface="MS PGothic" pitchFamily="34" charset="-128"/>
              </a:rPr>
              <a:pPr algn="r"/>
              <a:t>23</a:t>
            </a:fld>
            <a:endParaRPr lang="en-US" altLang="zh-CN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6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35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262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12676B-92D4-4367-9DB3-1DBFF171698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altLang="zh-CN"/>
          </a:p>
        </p:txBody>
      </p:sp>
      <p:sp>
        <p:nvSpPr>
          <p:cNvPr id="66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1BC2C57-5B84-4EE9-8FF1-3F36FE4B3B4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altLang="zh-CN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Directories can also be represented using FAT: just store the necessary information of files in one directory. 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683DC-38B8-4011-A6BB-12E2812214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Directories can also be represented using FAT: just store the necessary information of files in one directory. </a:t>
            </a:r>
            <a:endParaRPr lang="zh-CN" altLang="en-US" smtClean="0"/>
          </a:p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7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B683DC-38B8-4011-A6BB-12E28122148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59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 many blocks ? – 40G/1K = 40*2</a:t>
            </a:r>
            <a:r>
              <a:rPr lang="en-US" altLang="zh-CN" baseline="30000" dirty="0" smtClean="0"/>
              <a:t>20</a:t>
            </a:r>
          </a:p>
          <a:p>
            <a:r>
              <a:rPr lang="en-US" altLang="zh-CN" dirty="0" smtClean="0"/>
              <a:t>Each entry needs 20bits – 3B</a:t>
            </a:r>
          </a:p>
          <a:p>
            <a:r>
              <a:rPr lang="en-US" altLang="zh-CN" dirty="0" smtClean="0"/>
              <a:t>Each</a:t>
            </a:r>
            <a:r>
              <a:rPr lang="en-US" altLang="zh-CN" baseline="0" dirty="0" smtClean="0"/>
              <a:t> block could contain how many entries? – 1KB/3B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We have </a:t>
            </a:r>
            <a:r>
              <a:rPr lang="en-US" altLang="zh-CN" dirty="0" smtClean="0"/>
              <a:t>40*2</a:t>
            </a:r>
            <a:r>
              <a:rPr lang="en-US" altLang="zh-CN" baseline="30000" dirty="0" smtClean="0"/>
              <a:t>20</a:t>
            </a:r>
            <a:r>
              <a:rPr lang="en-US" altLang="zh-CN" baseline="0" dirty="0" smtClean="0"/>
              <a:t>/ (1KB/3B) = 120 MB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144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355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829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4321C2-0F26-4A99-8A3F-EB933936B21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altLang="zh-CN"/>
          </a:p>
        </p:txBody>
      </p:sp>
      <p:sp>
        <p:nvSpPr>
          <p:cNvPr id="68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7434EA-7857-4AD1-8A7E-42C2D6297FDF}" type="slidenum">
              <a:rPr lang="en-US" altLang="zh-CN" sz="1200">
                <a:latin typeface="Times New Roman" pitchFamily="18" charset="0"/>
                <a:ea typeface="MS PGothic" pitchFamily="34" charset="-128"/>
              </a:rPr>
              <a:pPr algn="r"/>
              <a:t>32</a:t>
            </a:fld>
            <a:endParaRPr lang="en-US" altLang="zh-CN" sz="12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8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099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5934B5-3883-DC49-94A6-93AC960CFB20}" type="slidenum">
              <a:rPr lang="en-US">
                <a:solidFill>
                  <a:prstClr val="black"/>
                </a:solidFill>
              </a:rPr>
              <a:pPr/>
              <a:t>34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350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18652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34" charset="0"/>
              </a:rPr>
              <a:t>A data</a:t>
            </a:r>
            <a:r>
              <a:rPr lang="en-US" baseline="0" dirty="0" smtClean="0">
                <a:latin typeface="Arial" pitchFamily="34" charset="0"/>
              </a:rPr>
              <a:t> block for a directory consists of entries where an entry consists of the </a:t>
            </a:r>
            <a:r>
              <a:rPr lang="en-US" baseline="0" dirty="0" err="1" smtClean="0">
                <a:latin typeface="Arial" pitchFamily="34" charset="0"/>
              </a:rPr>
              <a:t>i</a:t>
            </a:r>
            <a:r>
              <a:rPr lang="en-US" baseline="0" dirty="0" smtClean="0">
                <a:latin typeface="Arial" pitchFamily="34" charset="0"/>
              </a:rPr>
              <a:t>-block and the file name.</a:t>
            </a:r>
          </a:p>
          <a:p>
            <a:r>
              <a:rPr lang="en-US" baseline="0" dirty="0" err="1" smtClean="0">
                <a:latin typeface="Arial" pitchFamily="34" charset="0"/>
              </a:rPr>
              <a:t>i</a:t>
            </a:r>
            <a:r>
              <a:rPr lang="en-US" baseline="0" dirty="0" smtClean="0">
                <a:latin typeface="Arial" pitchFamily="34" charset="0"/>
              </a:rPr>
              <a:t>-nodes are uniquely identified</a:t>
            </a:r>
          </a:p>
          <a:p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86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6CF0C5-3C44-4064-B9AC-0DC907E29372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altLang="zh-CN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7B2345-238A-4009-AFCA-98F47D76BD27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87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[2012-10-26]</a:t>
            </a:r>
            <a:r>
              <a:rPr lang="zh-CN" altLang="en-US" dirty="0" smtClean="0"/>
              <a:t>给研究生讲到这里的时候</a:t>
            </a:r>
            <a:r>
              <a:rPr lang="en-US" altLang="zh-CN" dirty="0" smtClean="0"/>
              <a:t>, </a:t>
            </a:r>
            <a:r>
              <a:rPr lang="zh-CN" altLang="en-US" dirty="0" smtClean="0"/>
              <a:t>理得更顺了</a:t>
            </a:r>
            <a:r>
              <a:rPr lang="en-US" altLang="zh-CN" dirty="0" smtClean="0"/>
              <a:t>: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dirty="0" smtClean="0"/>
              <a:t>文件到硬盘空间的映射有两个子映射</a:t>
            </a:r>
            <a:r>
              <a:rPr lang="en-US" altLang="zh-CN" dirty="0" smtClean="0"/>
              <a:t>: File space </a:t>
            </a:r>
            <a:r>
              <a:rPr lang="en-US" altLang="zh-CN" dirty="0" smtClean="0">
                <a:sym typeface="Wingdings" pitchFamily="2" charset="2"/>
              </a:rPr>
              <a:t> addressed Blocks, </a:t>
            </a:r>
            <a:r>
              <a:rPr lang="zh-CN" altLang="en-US" dirty="0" smtClean="0">
                <a:sym typeface="Wingdings" pitchFamily="2" charset="2"/>
              </a:rPr>
              <a:t>和 </a:t>
            </a:r>
            <a:r>
              <a:rPr lang="en-US" altLang="zh-CN" dirty="0" smtClean="0">
                <a:sym typeface="Wingdings" pitchFamily="2" charset="2"/>
              </a:rPr>
              <a:t>Block  addressed</a:t>
            </a:r>
            <a:r>
              <a:rPr lang="en-US" altLang="zh-CN" baseline="0" dirty="0" smtClean="0">
                <a:sym typeface="Wingdings" pitchFamily="2" charset="2"/>
              </a:rPr>
              <a:t> sectors. </a:t>
            </a:r>
            <a:r>
              <a:rPr lang="zh-CN" altLang="en-US" baseline="0" dirty="0" smtClean="0">
                <a:sym typeface="Wingdings" pitchFamily="2" charset="2"/>
              </a:rPr>
              <a:t>他们就</a:t>
            </a:r>
            <a:r>
              <a:rPr lang="zh-CN" altLang="en-US" dirty="0" smtClean="0"/>
              <a:t>跟文件到内存的基于页面的映射相类似</a:t>
            </a:r>
            <a:r>
              <a:rPr lang="en-US" altLang="zh-CN" dirty="0" smtClean="0"/>
              <a:t>: </a:t>
            </a:r>
            <a:r>
              <a:rPr lang="zh-CN" altLang="en-US" dirty="0" smtClean="0"/>
              <a:t>文件的一堆</a:t>
            </a:r>
            <a:r>
              <a:rPr lang="en-US" altLang="zh-CN" dirty="0" smtClean="0"/>
              <a:t>0</a:t>
            </a:r>
            <a:r>
              <a:rPr lang="zh-CN" altLang="en-US" dirty="0" smtClean="0"/>
              <a:t>或</a:t>
            </a:r>
            <a:r>
              <a:rPr lang="en-US" altLang="zh-CN" dirty="0" smtClean="0"/>
              <a:t>1, </a:t>
            </a:r>
            <a:r>
              <a:rPr lang="zh-CN" altLang="en-US" dirty="0" smtClean="0"/>
              <a:t>按照一定的</a:t>
            </a:r>
            <a:r>
              <a:rPr lang="en-US" altLang="zh-CN" dirty="0" smtClean="0"/>
              <a:t>size</a:t>
            </a:r>
            <a:r>
              <a:rPr lang="zh-CN" altLang="en-US" dirty="0" smtClean="0"/>
              <a:t>分割成固定大小的</a:t>
            </a:r>
            <a:r>
              <a:rPr lang="en-US" altLang="zh-CN" dirty="0" smtClean="0"/>
              <a:t>block,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然后每一个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又分割成更小的</a:t>
            </a:r>
            <a:r>
              <a:rPr lang="en-US" altLang="zh-CN" baseline="0" dirty="0" smtClean="0"/>
              <a:t>sector. </a:t>
            </a:r>
            <a:r>
              <a:rPr lang="zh-CN" altLang="en-US" baseline="0" dirty="0" smtClean="0"/>
              <a:t>他们的映射就是查找是否有可用的</a:t>
            </a:r>
            <a:r>
              <a:rPr lang="en-US" altLang="zh-CN" baseline="0" dirty="0" smtClean="0"/>
              <a:t>bock/sector</a:t>
            </a:r>
            <a:r>
              <a:rPr lang="zh-CN" altLang="en-US" baseline="0" dirty="0" smtClean="0"/>
              <a:t>存放而已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当然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需要有数据结构支持</a:t>
            </a:r>
            <a:endParaRPr lang="en-US" altLang="zh-CN" baseline="0" dirty="0" smtClean="0"/>
          </a:p>
          <a:p>
            <a:pPr marL="171450" indent="-171450">
              <a:buFont typeface="Arial" pitchFamily="34" charset="0"/>
              <a:buChar char="•"/>
            </a:pPr>
            <a:r>
              <a:rPr lang="zh-CN" altLang="en-US" baseline="0" dirty="0" smtClean="0"/>
              <a:t>那些数据结构也跟内存管理类似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显然要有整个空间的管理结构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以及每个文件</a:t>
            </a:r>
            <a:r>
              <a:rPr lang="en-US" altLang="zh-CN" baseline="0" dirty="0" smtClean="0"/>
              <a:t>/block</a:t>
            </a:r>
            <a:r>
              <a:rPr lang="zh-CN" altLang="en-US" baseline="0" dirty="0" smtClean="0"/>
              <a:t>映射到</a:t>
            </a:r>
            <a:r>
              <a:rPr lang="en-US" altLang="zh-CN" baseline="0" dirty="0" smtClean="0"/>
              <a:t>(block</a:t>
            </a:r>
            <a:r>
              <a:rPr lang="zh-CN" altLang="en-US" baseline="0" dirty="0" smtClean="0"/>
              <a:t>空间</a:t>
            </a:r>
            <a:r>
              <a:rPr lang="en-US" altLang="zh-CN" baseline="0" dirty="0" smtClean="0"/>
              <a:t>)/(sector</a:t>
            </a:r>
            <a:r>
              <a:rPr lang="zh-CN" altLang="en-US" baseline="0" dirty="0" smtClean="0"/>
              <a:t>集合</a:t>
            </a:r>
            <a:r>
              <a:rPr lang="en-US" altLang="zh-CN" baseline="0" dirty="0" smtClean="0"/>
              <a:t>)</a:t>
            </a:r>
            <a:r>
              <a:rPr lang="zh-CN" altLang="en-US" baseline="0" dirty="0" smtClean="0"/>
              <a:t>的映射表</a:t>
            </a:r>
            <a:r>
              <a:rPr lang="en-US" altLang="zh-CN" baseline="0" dirty="0" smtClean="0"/>
              <a:t>.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baseline="0" dirty="0" smtClean="0"/>
              <a:t>那么剩下的就是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那些数据结构以及相应操作都存在哪里</a:t>
            </a:r>
            <a:r>
              <a:rPr lang="en-US" altLang="zh-CN" baseline="0" dirty="0" smtClean="0"/>
              <a:t>? </a:t>
            </a:r>
            <a:r>
              <a:rPr lang="zh-CN" altLang="en-US" baseline="0" dirty="0" smtClean="0"/>
              <a:t>操作系统将之分成了两步骤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专门的文件系统对文件进行管理 </a:t>
            </a:r>
            <a:r>
              <a:rPr lang="en-US" altLang="zh-CN" baseline="0" dirty="0" smtClean="0"/>
              <a:t>– </a:t>
            </a:r>
            <a:r>
              <a:rPr lang="zh-CN" altLang="en-US" baseline="0" dirty="0" smtClean="0"/>
              <a:t>它们的组织结构以及文件到</a:t>
            </a:r>
            <a:r>
              <a:rPr lang="en-US" altLang="zh-CN" baseline="0" dirty="0" smtClean="0"/>
              <a:t>Blocks</a:t>
            </a:r>
            <a:r>
              <a:rPr lang="zh-CN" altLang="en-US" baseline="0" dirty="0" smtClean="0"/>
              <a:t>的映射</a:t>
            </a:r>
            <a:r>
              <a:rPr lang="en-US" altLang="zh-CN" baseline="0" dirty="0" smtClean="0"/>
              <a:t>; </a:t>
            </a:r>
            <a:r>
              <a:rPr lang="zh-CN" altLang="en-US" baseline="0" dirty="0" smtClean="0"/>
              <a:t>驱动程序保存了硬盘的</a:t>
            </a:r>
            <a:r>
              <a:rPr lang="en-US" altLang="zh-CN" baseline="0" dirty="0" smtClean="0"/>
              <a:t>Sector</a:t>
            </a:r>
            <a:r>
              <a:rPr lang="zh-CN" altLang="en-US" baseline="0" dirty="0" smtClean="0"/>
              <a:t>空间以及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到</a:t>
            </a:r>
            <a:r>
              <a:rPr lang="en-US" altLang="zh-CN" baseline="0" dirty="0" smtClean="0"/>
              <a:t>sector </a:t>
            </a:r>
            <a:r>
              <a:rPr lang="zh-CN" altLang="en-US" baseline="0" dirty="0" smtClean="0"/>
              <a:t>的映射表</a:t>
            </a:r>
            <a:r>
              <a:rPr lang="en-US" altLang="zh-CN" baseline="0" dirty="0" smtClean="0"/>
              <a:t>.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baseline="0" dirty="0" smtClean="0"/>
              <a:t>处理流程如下</a:t>
            </a:r>
            <a:r>
              <a:rPr lang="en-US" altLang="zh-CN" baseline="0" dirty="0" smtClean="0"/>
              <a:t>: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baseline="0" dirty="0" smtClean="0"/>
              <a:t>当创建一个新文件时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意味着在文件系统维护的数据结构中添加一个文件实例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属性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目录等</a:t>
            </a:r>
            <a:r>
              <a:rPr lang="en-US" altLang="zh-CN" baseline="0" dirty="0" smtClean="0"/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baseline="0" dirty="0" smtClean="0"/>
              <a:t>当写入数据时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意味着修改的内容从内存的页面保存到相应的</a:t>
            </a:r>
            <a:r>
              <a:rPr lang="en-US" altLang="zh-CN" baseline="0" dirty="0" smtClean="0"/>
              <a:t>Sector</a:t>
            </a:r>
            <a:r>
              <a:rPr lang="zh-CN" altLang="en-US" baseline="0" dirty="0" smtClean="0"/>
              <a:t>集合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并且每一个页面要保存时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也就意味着对应的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中的</a:t>
            </a:r>
            <a:r>
              <a:rPr lang="en-US" altLang="zh-CN" baseline="0" dirty="0" smtClean="0"/>
              <a:t>0/1</a:t>
            </a:r>
            <a:r>
              <a:rPr lang="zh-CN" altLang="en-US" baseline="0" dirty="0" smtClean="0"/>
              <a:t>写入实际的</a:t>
            </a:r>
            <a:r>
              <a:rPr lang="en-US" altLang="zh-CN" baseline="0" dirty="0" smtClean="0"/>
              <a:t>Sector</a:t>
            </a:r>
            <a:r>
              <a:rPr lang="zh-CN" altLang="en-US" baseline="0" dirty="0" smtClean="0"/>
              <a:t>集合</a:t>
            </a:r>
            <a:r>
              <a:rPr lang="en-US" altLang="zh-CN" baseline="0" dirty="0" smtClean="0"/>
              <a:t>. </a:t>
            </a:r>
            <a:r>
              <a:rPr lang="zh-CN" altLang="en-US" baseline="0" dirty="0" smtClean="0"/>
              <a:t>分成两步</a:t>
            </a:r>
            <a:r>
              <a:rPr lang="en-US" altLang="zh-CN" baseline="0" dirty="0" smtClean="0"/>
              <a:t>: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zh-CN" altLang="en-US" baseline="0" dirty="0" smtClean="0"/>
              <a:t>查找文件系统维护的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表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按照给定数据寻求可用的</a:t>
            </a:r>
            <a:r>
              <a:rPr lang="en-US" altLang="zh-CN" baseline="0" dirty="0" smtClean="0"/>
              <a:t>Blocks, </a:t>
            </a:r>
            <a:r>
              <a:rPr lang="zh-CN" altLang="en-US" baseline="0" dirty="0" smtClean="0"/>
              <a:t>也就意味着对应每一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Sector</a:t>
            </a:r>
            <a:r>
              <a:rPr lang="zh-CN" altLang="en-US" baseline="0" dirty="0" smtClean="0"/>
              <a:t>也确定了</a:t>
            </a:r>
            <a:r>
              <a:rPr lang="en-US" altLang="zh-CN" baseline="0" dirty="0" smtClean="0"/>
              <a:t>; 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写入</a:t>
            </a:r>
            <a:r>
              <a:rPr lang="en-US" altLang="zh-CN" baseline="0" dirty="0" smtClean="0"/>
              <a:t>Sector, </a:t>
            </a:r>
            <a:r>
              <a:rPr lang="zh-CN" altLang="en-US" baseline="0" dirty="0" smtClean="0"/>
              <a:t>即将</a:t>
            </a:r>
            <a:r>
              <a:rPr lang="en-US" altLang="zh-CN" baseline="0" dirty="0" smtClean="0"/>
              <a:t>Block</a:t>
            </a:r>
            <a:r>
              <a:rPr lang="zh-CN" altLang="en-US" baseline="0" dirty="0" smtClean="0"/>
              <a:t>中的</a:t>
            </a:r>
            <a:r>
              <a:rPr lang="en-US" altLang="zh-CN" baseline="0" dirty="0" smtClean="0"/>
              <a:t>0/1</a:t>
            </a:r>
            <a:r>
              <a:rPr lang="zh-CN" altLang="en-US" baseline="0" dirty="0" smtClean="0"/>
              <a:t>集合分割成固定大小的小段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然后交由磁盘的驱动程序找到相应的</a:t>
            </a:r>
            <a:r>
              <a:rPr lang="en-US" altLang="zh-CN" baseline="0" dirty="0" smtClean="0"/>
              <a:t>Sector</a:t>
            </a:r>
            <a:r>
              <a:rPr lang="zh-CN" altLang="en-US" baseline="0" dirty="0" smtClean="0"/>
              <a:t>写入即可</a:t>
            </a:r>
            <a:endParaRPr lang="en-US" altLang="zh-CN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baseline="0" dirty="0" smtClean="0"/>
              <a:t>其他的操作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如修改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删除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可以类似理解</a:t>
            </a:r>
            <a:r>
              <a:rPr lang="en-US" altLang="zh-CN" baseline="0" dirty="0" smtClean="0"/>
              <a:t>. </a:t>
            </a:r>
          </a:p>
          <a:p>
            <a:pPr marL="171450" indent="-171450">
              <a:buFont typeface="Arial" pitchFamily="34" charset="0"/>
              <a:buChar char="•"/>
            </a:pPr>
            <a:endParaRPr lang="en-US" altLang="zh-CN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dirty="0" smtClean="0"/>
              <a:t>从上述描述知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dirty="0" smtClean="0"/>
              <a:t>硬盘就是一个小的</a:t>
            </a:r>
            <a:r>
              <a:rPr lang="en-US" altLang="zh-CN" dirty="0" smtClean="0"/>
              <a:t>“</a:t>
            </a:r>
            <a:r>
              <a:rPr lang="zh-CN" altLang="en-US" dirty="0" smtClean="0"/>
              <a:t>电脑系统</a:t>
            </a:r>
            <a:r>
              <a:rPr lang="en-US" altLang="zh-CN" dirty="0" smtClean="0"/>
              <a:t>”: </a:t>
            </a:r>
            <a:r>
              <a:rPr lang="zh-CN" altLang="en-US" dirty="0" smtClean="0"/>
              <a:t>电子部件对应电脑的</a:t>
            </a:r>
            <a:r>
              <a:rPr lang="en-US" altLang="zh-CN" dirty="0" smtClean="0"/>
              <a:t>CPU – </a:t>
            </a:r>
            <a:r>
              <a:rPr lang="zh-CN" altLang="en-US" dirty="0" smtClean="0"/>
              <a:t>能够</a:t>
            </a:r>
            <a:r>
              <a:rPr lang="zh-CN" altLang="en-US" b="1" u="sng" dirty="0" smtClean="0"/>
              <a:t>理解和执行一套指令</a:t>
            </a:r>
            <a:r>
              <a:rPr lang="zh-CN" altLang="en-US" dirty="0" smtClean="0"/>
              <a:t>以控制读写和数据的传输</a:t>
            </a:r>
            <a:r>
              <a:rPr lang="en-US" altLang="zh-CN" dirty="0" smtClean="0"/>
              <a:t>;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而驱动程序的作用就是提供给文件系统接口</a:t>
            </a:r>
            <a:r>
              <a:rPr lang="en-US" altLang="zh-CN" baseline="0" dirty="0" smtClean="0"/>
              <a:t>: </a:t>
            </a:r>
            <a:r>
              <a:rPr lang="zh-CN" altLang="en-US" baseline="0" dirty="0" smtClean="0"/>
              <a:t>驱动程序显然是程序的集合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类似操作系统</a:t>
            </a:r>
            <a:r>
              <a:rPr lang="en-US" altLang="zh-CN" baseline="0" dirty="0" smtClean="0"/>
              <a:t>), </a:t>
            </a:r>
            <a:r>
              <a:rPr lang="zh-CN" altLang="en-US" baseline="0" dirty="0" smtClean="0"/>
              <a:t>接收传来的指令和数据</a:t>
            </a:r>
            <a:r>
              <a:rPr lang="en-US" altLang="zh-CN" baseline="0" dirty="0" smtClean="0"/>
              <a:t>(</a:t>
            </a:r>
            <a:r>
              <a:rPr lang="zh-CN" altLang="en-US" baseline="0" dirty="0" smtClean="0"/>
              <a:t>往往是一个或多个</a:t>
            </a:r>
            <a:r>
              <a:rPr lang="en-US" altLang="zh-CN" baseline="0" dirty="0" smtClean="0"/>
              <a:t>Block)</a:t>
            </a:r>
            <a:r>
              <a:rPr lang="zh-CN" altLang="en-US" baseline="0" dirty="0" smtClean="0"/>
              <a:t>将写入到相应的</a:t>
            </a:r>
            <a:r>
              <a:rPr lang="en-US" altLang="zh-CN" baseline="0" dirty="0" smtClean="0"/>
              <a:t>Sector. </a:t>
            </a:r>
            <a:endParaRPr lang="en-US" altLang="zh-CN" dirty="0" smtClean="0"/>
          </a:p>
          <a:p>
            <a:pPr marL="171450" indent="-171450">
              <a:buFont typeface="Arial" pitchFamily="34" charset="0"/>
              <a:buChar char="•"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62F9D7-1C44-4400-9838-FB30EE1DCF2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D0B88A-265B-4A6E-8A02-0F772E1C548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287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0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AB7B83-E376-42FA-A8BB-09F093275B57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altLang="zh-CN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437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8F1381B-B435-4DF2-9C47-A25A1E9997A4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altLang="zh-CN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588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321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508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74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49880-5997-49F2-8F31-2944F76044E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0475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40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B704713-DDFA-4614-90D7-4A5495C961A1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95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553E5DE-0766-4D94-A640-25FAF3609D9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7E1B0E-07DC-42E1-A069-3FDB4467DB3E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altLang="zh-CN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mtClean="0"/>
              <a:t>Zh 4-28</a:t>
            </a:r>
            <a:endParaRPr lang="zh-CN" altLang="zh-CN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702E89-954D-451E-8AFD-5C3B977C2BBD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altLang="zh-CN"/>
          </a:p>
        </p:txBody>
      </p:sp>
      <p:sp>
        <p:nvSpPr>
          <p:cNvPr id="63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4507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62F9D7-1C44-4400-9838-FB30EE1DCF2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altLang="zh-CN"/>
          </a:p>
        </p:txBody>
      </p:sp>
      <p:sp>
        <p:nvSpPr>
          <p:cNvPr id="69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23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6523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81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90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311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777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FC5218-7482-49C4-890D-310615C9193C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44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8FD36-D00E-4CA3-8EFD-064B08D50493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F0D8-91EB-41E4-B5AB-0B8ABAA849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3BF0F-2B6F-4725-B4B0-D99E3562F911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DC934-C5FE-430A-A45F-91D2D95394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F6F83-3346-407E-9FAC-2583DA0D5B53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19612-23E7-4974-A035-189D1FA0CE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80B3F-FCEC-48F3-8E92-1A4BD12BE234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DB09A-3C78-41EF-8FD9-32C1B7FF19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0118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7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095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239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039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0880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79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85852" cy="6858000"/>
          </a:xfrm>
          <a:solidFill>
            <a:schemeClr val="bg1">
              <a:lumMod val="75000"/>
            </a:schemeClr>
          </a:solidFill>
        </p:spPr>
        <p:txBody>
          <a:bodyPr vert="vert270"/>
          <a:lstStyle/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85852" y="571480"/>
            <a:ext cx="7572396" cy="5197493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1366838" y="6356350"/>
            <a:ext cx="12763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E816C-70CB-466D-B775-CB72FDF711C4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F6C5B-46F8-40B7-8974-DDB087A1BD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488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65388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5859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2130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686800" cy="5126055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1E6EB-ECA5-4207-A983-1F13004D3132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AF381-5848-462A-B36F-7F4D1E2CAF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52A62-221B-4B2E-91F1-44AEEA473B91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FD7B7-2C8F-4873-B94B-3F3BA4710B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8A22A-3252-4E23-B5E6-D3BE7D9832F6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DA53A-32B0-4D4F-A3BD-F0335F880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99EFD-B384-4680-B568-D5F9F4EA58A8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B336-D26D-4B29-ABF0-023761394D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FA576-8DDF-4164-8E3A-71FE2B32FEEB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22CB0-49F4-4E06-919F-90A77BFF0C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8BB63-3EC9-40A1-A2A8-FBDD805D6E2B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9C1BE-8453-4956-966A-7ABC635EF7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249CC-6DFF-40AD-8946-36263A289B58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B6E46-23BD-4EBE-89F8-D7FD238F25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28575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  <a:endParaRPr lang="zh-CN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00125"/>
            <a:ext cx="8229600" cy="5126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4F64228-AC5E-4D4A-B2B6-E59787A259EE}" type="datetime1">
              <a:rPr lang="zh-CN" altLang="en-US"/>
              <a:pPr>
                <a:defRPr/>
              </a:pPr>
              <a:t>2017/4/11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3090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CACA204-91C0-41F5-8441-61F2081650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84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chemeClr val="accent3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Operating system</a:t>
            </a:r>
            <a:endParaRPr lang="zh-CN" altLang="en-US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034" y="3886200"/>
            <a:ext cx="8643966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Part X: File System (Interface &amp; Implementation) </a:t>
            </a:r>
          </a:p>
        </p:txBody>
      </p:sp>
      <p:sp>
        <p:nvSpPr>
          <p:cNvPr id="16387" name="TextBox 3"/>
          <p:cNvSpPr txBox="1">
            <a:spLocks noChangeArrowheads="1"/>
          </p:cNvSpPr>
          <p:nvPr/>
        </p:nvSpPr>
        <p:spPr bwMode="auto">
          <a:xfrm>
            <a:off x="2865199" y="4572000"/>
            <a:ext cx="39231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>
                <a:latin typeface="Calibri" pitchFamily="34" charset="0"/>
              </a:rPr>
              <a:t>By KONG </a:t>
            </a:r>
            <a:r>
              <a:rPr lang="en-US" altLang="zh-CN" sz="2800" dirty="0" err="1">
                <a:latin typeface="Calibri" pitchFamily="34" charset="0"/>
              </a:rPr>
              <a:t>LingBo</a:t>
            </a:r>
            <a:r>
              <a:rPr lang="en-US" altLang="zh-CN" sz="2800" dirty="0">
                <a:latin typeface="Calibri" pitchFamily="34" charset="0"/>
              </a:rPr>
              <a:t> (</a:t>
            </a:r>
            <a:r>
              <a:rPr lang="zh-CN" altLang="en-US" sz="2800" b="1" dirty="0">
                <a:latin typeface="楷体"/>
                <a:ea typeface="楷体"/>
                <a:cs typeface="楷体"/>
              </a:rPr>
              <a:t>孔令波</a:t>
            </a:r>
            <a:r>
              <a:rPr lang="en-US" altLang="zh-CN" sz="2800" dirty="0" smtClean="0">
                <a:latin typeface="Calibri" pitchFamily="34" charset="0"/>
              </a:rPr>
              <a:t>)</a:t>
            </a:r>
            <a:endParaRPr lang="en-US" altLang="zh-CN" sz="28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8964488" cy="864096"/>
          </a:xfrm>
        </p:spPr>
        <p:txBody>
          <a:bodyPr/>
          <a:lstStyle/>
          <a:p>
            <a:r>
              <a:rPr lang="en-US" altLang="zh-CN" dirty="0" err="1" smtClean="0"/>
              <a:t>Cont</a:t>
            </a:r>
            <a:r>
              <a:rPr lang="en-US" altLang="zh-CN" dirty="0" smtClean="0"/>
              <a:t>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686800" cy="4713387"/>
          </a:xfrm>
        </p:spPr>
        <p:txBody>
          <a:bodyPr/>
          <a:lstStyle/>
          <a:p>
            <a:r>
              <a:rPr lang="en-US" altLang="zh-CN" dirty="0" smtClean="0"/>
              <a:t>UNIX like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pic>
        <p:nvPicPr>
          <p:cNvPr id="6" name="Picture 4" descr="C:\B\b4\JPG\foo\6-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650" y="2119191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336104" y="5619328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zh-CN" smtClean="0"/>
              <a:t>A possible file system layout w</a:t>
            </a:r>
            <a:r>
              <a:rPr lang="en-US" altLang="zh-CN" i="1" smtClean="0"/>
              <a:t>ith a </a:t>
            </a:r>
            <a:r>
              <a:rPr lang="en-US" altLang="zh-CN" b="1" i="1" u="sng" smtClean="0"/>
              <a:t>Unix</a:t>
            </a:r>
            <a:r>
              <a:rPr lang="en-US" altLang="zh-CN" i="1" smtClean="0"/>
              <a:t> partition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79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Happy" pitchFamily="34" charset="0"/>
              </a:rPr>
              <a:t>File System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Mapping 2: File to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(</a:t>
            </a:r>
            <a:r>
              <a:rPr lang="en-US" altLang="zh-CN" sz="2400" dirty="0" smtClean="0"/>
              <a:t>Linear addressed block Space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Organize blocks into semantic regions</a:t>
            </a:r>
          </a:p>
          <a:p>
            <a:pPr lvl="2"/>
            <a:r>
              <a:rPr lang="en-US" altLang="zh-CN" dirty="0"/>
              <a:t>Boot block, superblock, directory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Free space</a:t>
            </a:r>
          </a:p>
          <a:p>
            <a:pPr lvl="2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You need know where available blocks are.</a:t>
            </a:r>
          </a:p>
          <a:p>
            <a:pPr lvl="1"/>
            <a:r>
              <a:rPr lang="en-US" altLang="zh-CN" dirty="0"/>
              <a:t>Map a file (collection of bits) into blocks</a:t>
            </a:r>
          </a:p>
          <a:p>
            <a:pPr lvl="2"/>
            <a:r>
              <a:rPr lang="en-US" altLang="zh-CN" dirty="0"/>
              <a:t>Needed blocks, and how to indicate them?</a:t>
            </a:r>
          </a:p>
          <a:p>
            <a:pPr lvl="1"/>
            <a:r>
              <a:rPr lang="en-US" altLang="zh-CN" dirty="0"/>
              <a:t>How to organize so many files?</a:t>
            </a:r>
          </a:p>
          <a:p>
            <a:pPr lvl="2"/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F6C5B-46F8-40B7-8974-DDB087A1BD8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30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50B20A-130E-4F2A-AC28-86954C0E6C7D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91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39800"/>
          </a:xfrm>
          <a:solidFill>
            <a:srgbClr val="92D05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100" dirty="0" smtClean="0"/>
              <a:t>File System Implementation: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		</a:t>
            </a:r>
            <a:r>
              <a:rPr lang="en-US" altLang="zh-CN" dirty="0" smtClean="0"/>
              <a:t>Free </a:t>
            </a:r>
            <a:r>
              <a:rPr lang="en-US" altLang="zh-CN" dirty="0"/>
              <a:t>Space Management</a:t>
            </a:r>
          </a:p>
        </p:txBody>
      </p:sp>
      <p:sp>
        <p:nvSpPr>
          <p:cNvPr id="1916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How can we keep track of </a:t>
            </a:r>
            <a:r>
              <a:rPr lang="en-US" altLang="zh-CN" dirty="0">
                <a:solidFill>
                  <a:srgbClr val="FF0000"/>
                </a:solidFill>
              </a:rPr>
              <a:t>free blocks </a:t>
            </a:r>
            <a:r>
              <a:rPr lang="en-US" altLang="zh-CN" dirty="0"/>
              <a:t>of the disk?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Which blocks are free?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We </a:t>
            </a:r>
            <a:r>
              <a:rPr lang="en-US" altLang="zh-CN" dirty="0"/>
              <a:t>need this info when we want to allocate a new block to a file.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Allocate a block that is free.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There </a:t>
            </a:r>
            <a:r>
              <a:rPr lang="en-US" altLang="zh-CN" dirty="0"/>
              <a:t>are several methods to keep track of free blocks: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Bit </a:t>
            </a:r>
            <a:r>
              <a:rPr lang="en-US" altLang="zh-CN" dirty="0"/>
              <a:t>vector (bitmap) method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3497263" algn="l"/>
              </a:tabLst>
              <a:defRPr/>
            </a:pPr>
            <a:r>
              <a:rPr lang="en-US" altLang="zh-CN" dirty="0"/>
              <a:t>Linked list method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3497263" algn="l"/>
              </a:tabLs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Grouping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tabLst>
                <a:tab pos="3497263" algn="l"/>
              </a:tabLst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97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7EF5C1-E7F8-46B3-9B34-5C991697773B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918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5888"/>
            <a:ext cx="8229600" cy="10556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Free-Space Management: </a:t>
            </a:r>
            <a:br>
              <a:rPr lang="en-US" altLang="zh-CN" dirty="0"/>
            </a:b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Bit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Vector (Bit 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map: </a:t>
            </a:r>
            <a:r>
              <a:rPr lang="zh-CN" altLang="en-US" sz="3600" b="1" dirty="0" smtClean="0">
                <a:solidFill>
                  <a:schemeClr val="accent6">
                    <a:lumMod val="75000"/>
                  </a:schemeClr>
                </a:solidFill>
              </a:rPr>
              <a:t>位图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1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57313"/>
            <a:ext cx="8686800" cy="2357437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We have a bit vector (bitmap) where we have </a:t>
            </a:r>
            <a:r>
              <a:rPr lang="en-US" altLang="zh-CN" dirty="0">
                <a:solidFill>
                  <a:srgbClr val="FF0000"/>
                </a:solidFill>
              </a:rPr>
              <a:t>one bit per block </a:t>
            </a:r>
            <a:r>
              <a:rPr lang="en-US" altLang="zh-CN" dirty="0"/>
              <a:t>indicating if the block is used or free.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If the block is free the corresponding bit can be 1, else it can be 0 (or vice versa).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705541" name="Rectangle 8"/>
          <p:cNvSpPr>
            <a:spLocks noChangeArrowheads="1"/>
          </p:cNvSpPr>
          <p:nvPr/>
        </p:nvSpPr>
        <p:spPr bwMode="auto">
          <a:xfrm>
            <a:off x="1697038" y="4229100"/>
            <a:ext cx="574675" cy="11509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1600" b="1">
                <a:latin typeface="Calibri" pitchFamily="34" charset="0"/>
              </a:rPr>
              <a:t>0000</a:t>
            </a:r>
            <a:br>
              <a:rPr lang="en-US" altLang="zh-CN" sz="1600" b="1">
                <a:latin typeface="Calibri" pitchFamily="34" charset="0"/>
              </a:rPr>
            </a:br>
            <a:r>
              <a:rPr lang="en-US" altLang="zh-CN" sz="1600" b="1">
                <a:latin typeface="Calibri" pitchFamily="34" charset="0"/>
              </a:rPr>
              <a:t>1101</a:t>
            </a:r>
            <a:br>
              <a:rPr lang="en-US" altLang="zh-CN" sz="1600" b="1">
                <a:latin typeface="Calibri" pitchFamily="34" charset="0"/>
              </a:rPr>
            </a:br>
            <a:r>
              <a:rPr lang="en-US" altLang="zh-CN" sz="1600" b="1">
                <a:latin typeface="Calibri" pitchFamily="34" charset="0"/>
              </a:rPr>
              <a:t>0110</a:t>
            </a:r>
          </a:p>
          <a:p>
            <a:endParaRPr lang="en-US" altLang="zh-CN" sz="1600">
              <a:latin typeface="Calibri" pitchFamily="34" charset="0"/>
            </a:endParaRPr>
          </a:p>
        </p:txBody>
      </p:sp>
      <p:sp>
        <p:nvSpPr>
          <p:cNvPr id="705542" name="Rectangle 10"/>
          <p:cNvSpPr>
            <a:spLocks noChangeArrowheads="1"/>
          </p:cNvSpPr>
          <p:nvPr/>
        </p:nvSpPr>
        <p:spPr bwMode="auto">
          <a:xfrm>
            <a:off x="2849563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3" name="Rectangle 11"/>
          <p:cNvSpPr>
            <a:spLocks noChangeArrowheads="1"/>
          </p:cNvSpPr>
          <p:nvPr/>
        </p:nvSpPr>
        <p:spPr bwMode="auto">
          <a:xfrm>
            <a:off x="3424238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4" name="Rectangle 12"/>
          <p:cNvSpPr>
            <a:spLocks noChangeArrowheads="1"/>
          </p:cNvSpPr>
          <p:nvPr/>
        </p:nvSpPr>
        <p:spPr bwMode="auto">
          <a:xfrm>
            <a:off x="4000500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5" name="Rectangle 14"/>
          <p:cNvSpPr>
            <a:spLocks noChangeArrowheads="1"/>
          </p:cNvSpPr>
          <p:nvPr/>
        </p:nvSpPr>
        <p:spPr bwMode="auto">
          <a:xfrm>
            <a:off x="5151438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6" name="Rectangle 15"/>
          <p:cNvSpPr>
            <a:spLocks noChangeArrowheads="1"/>
          </p:cNvSpPr>
          <p:nvPr/>
        </p:nvSpPr>
        <p:spPr bwMode="auto">
          <a:xfrm>
            <a:off x="5726113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7" name="Rectangle 16"/>
          <p:cNvSpPr>
            <a:spLocks noChangeArrowheads="1"/>
          </p:cNvSpPr>
          <p:nvPr/>
        </p:nvSpPr>
        <p:spPr bwMode="auto">
          <a:xfrm>
            <a:off x="6302375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8" name="Rectangle 17"/>
          <p:cNvSpPr>
            <a:spLocks noChangeArrowheads="1"/>
          </p:cNvSpPr>
          <p:nvPr/>
        </p:nvSpPr>
        <p:spPr bwMode="auto">
          <a:xfrm>
            <a:off x="6877050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49" name="Rectangle 18"/>
          <p:cNvSpPr>
            <a:spLocks noChangeArrowheads="1"/>
          </p:cNvSpPr>
          <p:nvPr/>
        </p:nvSpPr>
        <p:spPr bwMode="auto">
          <a:xfrm>
            <a:off x="7453313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50" name="Rectangle 19"/>
          <p:cNvSpPr>
            <a:spLocks noChangeArrowheads="1"/>
          </p:cNvSpPr>
          <p:nvPr/>
        </p:nvSpPr>
        <p:spPr bwMode="auto">
          <a:xfrm>
            <a:off x="8029575" y="4229100"/>
            <a:ext cx="574675" cy="11509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51" name="Rectangle 32"/>
          <p:cNvSpPr>
            <a:spLocks noChangeArrowheads="1"/>
          </p:cNvSpPr>
          <p:nvPr/>
        </p:nvSpPr>
        <p:spPr bwMode="auto">
          <a:xfrm>
            <a:off x="4572000" y="4227513"/>
            <a:ext cx="576263" cy="11525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52" name="Text Box 34"/>
          <p:cNvSpPr txBox="1">
            <a:spLocks noChangeArrowheads="1"/>
          </p:cNvSpPr>
          <p:nvPr/>
        </p:nvSpPr>
        <p:spPr bwMode="auto">
          <a:xfrm>
            <a:off x="1897063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0</a:t>
            </a:r>
          </a:p>
        </p:txBody>
      </p:sp>
      <p:sp>
        <p:nvSpPr>
          <p:cNvPr id="705553" name="Text Box 35"/>
          <p:cNvSpPr txBox="1">
            <a:spLocks noChangeArrowheads="1"/>
          </p:cNvSpPr>
          <p:nvPr/>
        </p:nvSpPr>
        <p:spPr bwMode="auto">
          <a:xfrm>
            <a:off x="2381250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</a:t>
            </a:r>
          </a:p>
        </p:txBody>
      </p:sp>
      <p:sp>
        <p:nvSpPr>
          <p:cNvPr id="705554" name="Text Box 36"/>
          <p:cNvSpPr txBox="1">
            <a:spLocks noChangeArrowheads="1"/>
          </p:cNvSpPr>
          <p:nvPr/>
        </p:nvSpPr>
        <p:spPr bwMode="auto">
          <a:xfrm>
            <a:off x="2976563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2</a:t>
            </a:r>
          </a:p>
        </p:txBody>
      </p:sp>
      <p:sp>
        <p:nvSpPr>
          <p:cNvPr id="705555" name="Text Box 37"/>
          <p:cNvSpPr txBox="1">
            <a:spLocks noChangeArrowheads="1"/>
          </p:cNvSpPr>
          <p:nvPr/>
        </p:nvSpPr>
        <p:spPr bwMode="auto">
          <a:xfrm>
            <a:off x="3605213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705556" name="Text Box 38"/>
          <p:cNvSpPr txBox="1">
            <a:spLocks noChangeArrowheads="1"/>
          </p:cNvSpPr>
          <p:nvPr/>
        </p:nvSpPr>
        <p:spPr bwMode="auto">
          <a:xfrm>
            <a:off x="4089400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4</a:t>
            </a:r>
          </a:p>
        </p:txBody>
      </p:sp>
      <p:sp>
        <p:nvSpPr>
          <p:cNvPr id="705557" name="Text Box 39"/>
          <p:cNvSpPr txBox="1">
            <a:spLocks noChangeArrowheads="1"/>
          </p:cNvSpPr>
          <p:nvPr/>
        </p:nvSpPr>
        <p:spPr bwMode="auto">
          <a:xfrm>
            <a:off x="4684713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5</a:t>
            </a:r>
          </a:p>
        </p:txBody>
      </p:sp>
      <p:sp>
        <p:nvSpPr>
          <p:cNvPr id="705558" name="Text Box 40"/>
          <p:cNvSpPr txBox="1">
            <a:spLocks noChangeArrowheads="1"/>
          </p:cNvSpPr>
          <p:nvPr/>
        </p:nvSpPr>
        <p:spPr bwMode="auto">
          <a:xfrm>
            <a:off x="5334000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6</a:t>
            </a:r>
          </a:p>
        </p:txBody>
      </p:sp>
      <p:sp>
        <p:nvSpPr>
          <p:cNvPr id="705559" name="Text Box 41"/>
          <p:cNvSpPr txBox="1">
            <a:spLocks noChangeArrowheads="1"/>
          </p:cNvSpPr>
          <p:nvPr/>
        </p:nvSpPr>
        <p:spPr bwMode="auto">
          <a:xfrm>
            <a:off x="5818188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7</a:t>
            </a:r>
          </a:p>
        </p:txBody>
      </p:sp>
      <p:sp>
        <p:nvSpPr>
          <p:cNvPr id="705560" name="Text Box 42"/>
          <p:cNvSpPr txBox="1">
            <a:spLocks noChangeArrowheads="1"/>
          </p:cNvSpPr>
          <p:nvPr/>
        </p:nvSpPr>
        <p:spPr bwMode="auto">
          <a:xfrm>
            <a:off x="6413500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8</a:t>
            </a:r>
          </a:p>
        </p:txBody>
      </p:sp>
      <p:sp>
        <p:nvSpPr>
          <p:cNvPr id="705561" name="Text Box 43"/>
          <p:cNvSpPr txBox="1">
            <a:spLocks noChangeArrowheads="1"/>
          </p:cNvSpPr>
          <p:nvPr/>
        </p:nvSpPr>
        <p:spPr bwMode="auto">
          <a:xfrm>
            <a:off x="7081838" y="3797300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9</a:t>
            </a:r>
          </a:p>
        </p:txBody>
      </p:sp>
      <p:sp>
        <p:nvSpPr>
          <p:cNvPr id="705562" name="Text Box 44"/>
          <p:cNvSpPr txBox="1">
            <a:spLocks noChangeArrowheads="1"/>
          </p:cNvSpPr>
          <p:nvPr/>
        </p:nvSpPr>
        <p:spPr bwMode="auto">
          <a:xfrm>
            <a:off x="7502525" y="3797300"/>
            <a:ext cx="434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10</a:t>
            </a:r>
          </a:p>
        </p:txBody>
      </p:sp>
      <p:sp>
        <p:nvSpPr>
          <p:cNvPr id="705563" name="Text Box 45"/>
          <p:cNvSpPr txBox="1">
            <a:spLocks noChangeArrowheads="1"/>
          </p:cNvSpPr>
          <p:nvPr/>
        </p:nvSpPr>
        <p:spPr bwMode="auto">
          <a:xfrm>
            <a:off x="8097838" y="3797300"/>
            <a:ext cx="434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11</a:t>
            </a:r>
          </a:p>
        </p:txBody>
      </p:sp>
      <p:sp>
        <p:nvSpPr>
          <p:cNvPr id="705564" name="Rectangle 53"/>
          <p:cNvSpPr>
            <a:spLocks noChangeArrowheads="1"/>
          </p:cNvSpPr>
          <p:nvPr/>
        </p:nvSpPr>
        <p:spPr bwMode="auto">
          <a:xfrm>
            <a:off x="2281238" y="4227513"/>
            <a:ext cx="574675" cy="11509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65" name="Rectangle 54"/>
          <p:cNvSpPr>
            <a:spLocks noChangeArrowheads="1"/>
          </p:cNvSpPr>
          <p:nvPr/>
        </p:nvSpPr>
        <p:spPr bwMode="auto">
          <a:xfrm>
            <a:off x="2268538" y="4227513"/>
            <a:ext cx="574675" cy="11509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66" name="Rectangle 55"/>
          <p:cNvSpPr>
            <a:spLocks noChangeArrowheads="1"/>
          </p:cNvSpPr>
          <p:nvPr/>
        </p:nvSpPr>
        <p:spPr bwMode="auto">
          <a:xfrm>
            <a:off x="2844800" y="4227513"/>
            <a:ext cx="574675" cy="11509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67" name="Rectangle 56"/>
          <p:cNvSpPr>
            <a:spLocks noChangeArrowheads="1"/>
          </p:cNvSpPr>
          <p:nvPr/>
        </p:nvSpPr>
        <p:spPr bwMode="auto">
          <a:xfrm>
            <a:off x="3421063" y="4227513"/>
            <a:ext cx="574675" cy="11509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68" name="Rectangle 57"/>
          <p:cNvSpPr>
            <a:spLocks noChangeArrowheads="1"/>
          </p:cNvSpPr>
          <p:nvPr/>
        </p:nvSpPr>
        <p:spPr bwMode="auto">
          <a:xfrm>
            <a:off x="5146675" y="4227513"/>
            <a:ext cx="574675" cy="11509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69" name="Rectangle 58"/>
          <p:cNvSpPr>
            <a:spLocks noChangeArrowheads="1"/>
          </p:cNvSpPr>
          <p:nvPr/>
        </p:nvSpPr>
        <p:spPr bwMode="auto">
          <a:xfrm>
            <a:off x="6300788" y="4227513"/>
            <a:ext cx="574675" cy="11509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70" name="Rectangle 59"/>
          <p:cNvSpPr>
            <a:spLocks noChangeArrowheads="1"/>
          </p:cNvSpPr>
          <p:nvPr/>
        </p:nvSpPr>
        <p:spPr bwMode="auto">
          <a:xfrm>
            <a:off x="8029575" y="4227513"/>
            <a:ext cx="574675" cy="11509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5571" name="Line 60"/>
          <p:cNvSpPr>
            <a:spLocks noChangeShapeType="1"/>
          </p:cNvSpPr>
          <p:nvPr/>
        </p:nvSpPr>
        <p:spPr bwMode="auto">
          <a:xfrm>
            <a:off x="2554288" y="5164138"/>
            <a:ext cx="217487" cy="5048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5572" name="Text Box 61"/>
          <p:cNvSpPr txBox="1">
            <a:spLocks noChangeArrowheads="1"/>
          </p:cNvSpPr>
          <p:nvPr/>
        </p:nvSpPr>
        <p:spPr bwMode="auto">
          <a:xfrm>
            <a:off x="2238375" y="5616575"/>
            <a:ext cx="7778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Used </a:t>
            </a:r>
          </a:p>
        </p:txBody>
      </p:sp>
      <p:sp>
        <p:nvSpPr>
          <p:cNvPr id="705573" name="Line 62"/>
          <p:cNvSpPr>
            <a:spLocks noChangeShapeType="1"/>
          </p:cNvSpPr>
          <p:nvPr/>
        </p:nvSpPr>
        <p:spPr bwMode="auto">
          <a:xfrm>
            <a:off x="4138613" y="5164138"/>
            <a:ext cx="649287" cy="7207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5574" name="Text Box 63"/>
          <p:cNvSpPr txBox="1">
            <a:spLocks noChangeArrowheads="1"/>
          </p:cNvSpPr>
          <p:nvPr/>
        </p:nvSpPr>
        <p:spPr bwMode="auto">
          <a:xfrm>
            <a:off x="4643438" y="5832475"/>
            <a:ext cx="5746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free</a:t>
            </a:r>
          </a:p>
        </p:txBody>
      </p:sp>
      <p:sp>
        <p:nvSpPr>
          <p:cNvPr id="705575" name="Line 64"/>
          <p:cNvSpPr>
            <a:spLocks noChangeShapeType="1"/>
          </p:cNvSpPr>
          <p:nvPr/>
        </p:nvSpPr>
        <p:spPr bwMode="auto">
          <a:xfrm flipH="1">
            <a:off x="1187450" y="5164138"/>
            <a:ext cx="719138" cy="3603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5576" name="Text Box 65"/>
          <p:cNvSpPr txBox="1">
            <a:spLocks noChangeArrowheads="1"/>
          </p:cNvSpPr>
          <p:nvPr/>
        </p:nvSpPr>
        <p:spPr bwMode="auto">
          <a:xfrm>
            <a:off x="727075" y="5492750"/>
            <a:ext cx="8921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BitMap</a:t>
            </a:r>
          </a:p>
        </p:txBody>
      </p:sp>
      <p:sp>
        <p:nvSpPr>
          <p:cNvPr id="705577" name="Text Box 66"/>
          <p:cNvSpPr txBox="1">
            <a:spLocks noChangeArrowheads="1"/>
          </p:cNvSpPr>
          <p:nvPr/>
        </p:nvSpPr>
        <p:spPr bwMode="auto">
          <a:xfrm>
            <a:off x="466725" y="3789363"/>
            <a:ext cx="13620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Disk Blocks</a:t>
            </a:r>
          </a:p>
        </p:txBody>
      </p:sp>
      <p:sp>
        <p:nvSpPr>
          <p:cNvPr id="705578" name="Text Box 67"/>
          <p:cNvSpPr txBox="1">
            <a:spLocks noChangeArrowheads="1"/>
          </p:cNvSpPr>
          <p:nvPr/>
        </p:nvSpPr>
        <p:spPr bwMode="auto">
          <a:xfrm>
            <a:off x="500063" y="3429000"/>
            <a:ext cx="11334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Example:</a:t>
            </a:r>
          </a:p>
        </p:txBody>
      </p:sp>
      <p:sp>
        <p:nvSpPr>
          <p:cNvPr id="705579" name="Text Box 68"/>
          <p:cNvSpPr txBox="1">
            <a:spLocks noChangeArrowheads="1"/>
          </p:cNvSpPr>
          <p:nvPr/>
        </p:nvSpPr>
        <p:spPr bwMode="auto">
          <a:xfrm>
            <a:off x="1274763" y="5794375"/>
            <a:ext cx="9937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1: free</a:t>
            </a:r>
          </a:p>
          <a:p>
            <a:r>
              <a:rPr lang="en-US" altLang="zh-CN">
                <a:latin typeface="Calibri" pitchFamily="34" charset="0"/>
              </a:rPr>
              <a:t> 0: used</a:t>
            </a:r>
          </a:p>
        </p:txBody>
      </p:sp>
    </p:spTree>
    <p:extLst>
      <p:ext uri="{BB962C8B-B14F-4D97-AF65-F5344CB8AC3E}">
        <p14:creationId xmlns:p14="http://schemas.microsoft.com/office/powerpoint/2010/main" val="365504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B1DBA4-F3DE-4AD4-A87C-3B388CCE0C9D}" type="slidenum">
              <a:rPr lang="en-US" altLang="zh-CN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70758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8229600" cy="928688"/>
          </a:xfrm>
        </p:spPr>
        <p:txBody>
          <a:bodyPr anchor="b"/>
          <a:lstStyle/>
          <a:p>
            <a:pPr eaLnBrk="1" hangingPunct="1"/>
            <a:r>
              <a:rPr lang="en-US" altLang="zh-CN" sz="3600" smtClean="0"/>
              <a:t>Cont’</a:t>
            </a:r>
          </a:p>
        </p:txBody>
      </p:sp>
      <p:sp>
        <p:nvSpPr>
          <p:cNvPr id="1804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214438"/>
            <a:ext cx="8470900" cy="519112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Bit vector   (</a:t>
            </a:r>
            <a:r>
              <a:rPr lang="en-US" altLang="zh-CN" i="1" dirty="0"/>
              <a:t>n</a:t>
            </a:r>
            <a:r>
              <a:rPr lang="en-US" altLang="zh-CN" dirty="0"/>
              <a:t> blocks in disk)</a:t>
            </a:r>
          </a:p>
        </p:txBody>
      </p:sp>
      <p:sp>
        <p:nvSpPr>
          <p:cNvPr id="707589" name="Rectangle 4"/>
          <p:cNvSpPr>
            <a:spLocks noChangeArrowheads="1"/>
          </p:cNvSpPr>
          <p:nvPr/>
        </p:nvSpPr>
        <p:spPr bwMode="auto">
          <a:xfrm>
            <a:off x="287178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0" name="Rectangle 5"/>
          <p:cNvSpPr>
            <a:spLocks noChangeArrowheads="1"/>
          </p:cNvSpPr>
          <p:nvPr/>
        </p:nvSpPr>
        <p:spPr bwMode="auto">
          <a:xfrm>
            <a:off x="32004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1" name="Rectangle 6"/>
          <p:cNvSpPr>
            <a:spLocks noChangeArrowheads="1"/>
          </p:cNvSpPr>
          <p:nvPr/>
        </p:nvSpPr>
        <p:spPr bwMode="auto">
          <a:xfrm>
            <a:off x="3529013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2" name="Rectangle 7"/>
          <p:cNvSpPr>
            <a:spLocks noChangeArrowheads="1"/>
          </p:cNvSpPr>
          <p:nvPr/>
        </p:nvSpPr>
        <p:spPr bwMode="auto">
          <a:xfrm>
            <a:off x="3857625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3" name="Rectangle 8"/>
          <p:cNvSpPr>
            <a:spLocks noChangeArrowheads="1"/>
          </p:cNvSpPr>
          <p:nvPr/>
        </p:nvSpPr>
        <p:spPr bwMode="auto">
          <a:xfrm>
            <a:off x="4186238" y="2085975"/>
            <a:ext cx="360362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4" name="Rectangle 9"/>
          <p:cNvSpPr>
            <a:spLocks noChangeArrowheads="1"/>
          </p:cNvSpPr>
          <p:nvPr/>
        </p:nvSpPr>
        <p:spPr bwMode="auto">
          <a:xfrm>
            <a:off x="451485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5" name="Rectangle 10"/>
          <p:cNvSpPr>
            <a:spLocks noChangeArrowheads="1"/>
          </p:cNvSpPr>
          <p:nvPr/>
        </p:nvSpPr>
        <p:spPr bwMode="auto">
          <a:xfrm>
            <a:off x="4876800" y="2085975"/>
            <a:ext cx="1219200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 sz="2000">
                <a:latin typeface="Helvetica" pitchFamily="34" charset="0"/>
                <a:ea typeface="MS PGothic" pitchFamily="34" charset="-128"/>
              </a:rPr>
              <a:t>…</a:t>
            </a:r>
            <a:endParaRPr lang="en-US" altLang="zh-CN"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707596" name="Rectangle 11"/>
          <p:cNvSpPr>
            <a:spLocks noChangeArrowheads="1"/>
          </p:cNvSpPr>
          <p:nvPr/>
        </p:nvSpPr>
        <p:spPr bwMode="auto">
          <a:xfrm>
            <a:off x="6096000" y="2085975"/>
            <a:ext cx="360363" cy="361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707597" name="Text Box 12"/>
          <p:cNvSpPr txBox="1">
            <a:spLocks noChangeArrowheads="1"/>
          </p:cNvSpPr>
          <p:nvPr/>
        </p:nvSpPr>
        <p:spPr bwMode="auto">
          <a:xfrm>
            <a:off x="2895600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0</a:t>
            </a:r>
          </a:p>
        </p:txBody>
      </p:sp>
      <p:sp>
        <p:nvSpPr>
          <p:cNvPr id="707598" name="Text Box 13"/>
          <p:cNvSpPr txBox="1">
            <a:spLocks noChangeArrowheads="1"/>
          </p:cNvSpPr>
          <p:nvPr/>
        </p:nvSpPr>
        <p:spPr bwMode="auto">
          <a:xfrm>
            <a:off x="3200400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1</a:t>
            </a:r>
          </a:p>
        </p:txBody>
      </p:sp>
      <p:sp>
        <p:nvSpPr>
          <p:cNvPr id="707599" name="Text Box 14"/>
          <p:cNvSpPr txBox="1">
            <a:spLocks noChangeArrowheads="1"/>
          </p:cNvSpPr>
          <p:nvPr/>
        </p:nvSpPr>
        <p:spPr bwMode="auto">
          <a:xfrm>
            <a:off x="3657600" y="16764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2</a:t>
            </a:r>
          </a:p>
        </p:txBody>
      </p:sp>
      <p:sp>
        <p:nvSpPr>
          <p:cNvPr id="707600" name="Text Box 15"/>
          <p:cNvSpPr txBox="1">
            <a:spLocks noChangeArrowheads="1"/>
          </p:cNvSpPr>
          <p:nvPr/>
        </p:nvSpPr>
        <p:spPr bwMode="auto">
          <a:xfrm>
            <a:off x="5994400" y="167640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n-1</a:t>
            </a:r>
          </a:p>
        </p:txBody>
      </p:sp>
      <p:sp>
        <p:nvSpPr>
          <p:cNvPr id="707601" name="Text Box 16"/>
          <p:cNvSpPr txBox="1">
            <a:spLocks noChangeArrowheads="1"/>
          </p:cNvSpPr>
          <p:nvPr/>
        </p:nvSpPr>
        <p:spPr bwMode="auto">
          <a:xfrm>
            <a:off x="2647950" y="2940050"/>
            <a:ext cx="800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bit[</a:t>
            </a:r>
            <a:r>
              <a:rPr lang="en-US" altLang="zh-CN" i="1">
                <a:latin typeface="Helvetica" pitchFamily="34" charset="0"/>
                <a:ea typeface="MS PGothic" pitchFamily="34" charset="-128"/>
              </a:rPr>
              <a:t>i</a:t>
            </a:r>
            <a:r>
              <a:rPr lang="en-US" altLang="zh-CN">
                <a:latin typeface="Helvetica" pitchFamily="34" charset="0"/>
                <a:ea typeface="MS PGothic" pitchFamily="34" charset="-128"/>
              </a:rPr>
              <a:t>] =</a:t>
            </a:r>
          </a:p>
        </p:txBody>
      </p:sp>
      <p:sp>
        <p:nvSpPr>
          <p:cNvPr id="707602" name="Text Box 18"/>
          <p:cNvSpPr txBox="1">
            <a:spLocks noChangeArrowheads="1"/>
          </p:cNvSpPr>
          <p:nvPr/>
        </p:nvSpPr>
        <p:spPr bwMode="auto">
          <a:xfrm>
            <a:off x="3733800" y="2743200"/>
            <a:ext cx="1933575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0 </a:t>
            </a:r>
            <a:r>
              <a:rPr lang="en-US" altLang="zh-CN">
                <a:latin typeface="Helvetica" pitchFamily="34" charset="0"/>
                <a:ea typeface="MS PGothic" pitchFamily="34" charset="-128"/>
                <a:sym typeface="Symbol" pitchFamily="18" charset="2"/>
              </a:rPr>
              <a:t> block[</a:t>
            </a:r>
            <a:r>
              <a:rPr lang="en-US" altLang="zh-CN" i="1">
                <a:latin typeface="Helvetica" pitchFamily="34" charset="0"/>
                <a:ea typeface="MS PGothic" pitchFamily="34" charset="-128"/>
                <a:sym typeface="Symbol" pitchFamily="18" charset="2"/>
              </a:rPr>
              <a:t>i</a:t>
            </a:r>
            <a:r>
              <a:rPr lang="en-US" altLang="zh-CN">
                <a:latin typeface="Helvetica" pitchFamily="34" charset="0"/>
                <a:ea typeface="MS PGothic" pitchFamily="34" charset="-128"/>
                <a:sym typeface="Symbol" pitchFamily="18" charset="2"/>
              </a:rPr>
              <a:t>] used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  <a:sym typeface="Symbol" pitchFamily="18" charset="2"/>
              </a:rPr>
              <a:t>1 </a:t>
            </a:r>
            <a:r>
              <a:rPr lang="en-US" altLang="zh-CN">
                <a:latin typeface="Helvetica" pitchFamily="34" charset="0"/>
                <a:ea typeface="MS PGothic" pitchFamily="34" charset="-128"/>
              </a:rPr>
              <a:t> </a:t>
            </a:r>
            <a:r>
              <a:rPr lang="en-US" altLang="zh-CN">
                <a:latin typeface="Helvetica" pitchFamily="34" charset="0"/>
                <a:ea typeface="MS PGothic" pitchFamily="34" charset="-128"/>
                <a:sym typeface="Symbol" pitchFamily="18" charset="2"/>
              </a:rPr>
              <a:t> block[</a:t>
            </a:r>
            <a:r>
              <a:rPr lang="en-US" altLang="zh-CN" i="1">
                <a:latin typeface="Helvetica" pitchFamily="34" charset="0"/>
                <a:ea typeface="MS PGothic" pitchFamily="34" charset="-128"/>
                <a:sym typeface="Symbol" pitchFamily="18" charset="2"/>
              </a:rPr>
              <a:t>i</a:t>
            </a:r>
            <a:r>
              <a:rPr lang="en-US" altLang="zh-CN">
                <a:latin typeface="Helvetica" pitchFamily="34" charset="0"/>
                <a:ea typeface="MS PGothic" pitchFamily="34" charset="-128"/>
                <a:sym typeface="Symbol" pitchFamily="18" charset="2"/>
              </a:rPr>
              <a:t>] free</a:t>
            </a:r>
          </a:p>
        </p:txBody>
      </p:sp>
      <p:sp>
        <p:nvSpPr>
          <p:cNvPr id="707603" name="Rectangle 19"/>
          <p:cNvSpPr>
            <a:spLocks noChangeArrowheads="1"/>
          </p:cNvSpPr>
          <p:nvPr/>
        </p:nvSpPr>
        <p:spPr bwMode="auto">
          <a:xfrm>
            <a:off x="611560" y="3886200"/>
            <a:ext cx="7029450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Font typeface="Monotype Sorts"/>
              <a:buNone/>
            </a:pPr>
            <a:r>
              <a:rPr kumimoji="1" lang="en-US" altLang="zh-CN">
                <a:latin typeface="Helvetica" pitchFamily="34" charset="0"/>
                <a:ea typeface="MS PGothic" pitchFamily="34" charset="-128"/>
              </a:rPr>
              <a:t>Finding a free block (i.e. its number)</a:t>
            </a:r>
          </a:p>
        </p:txBody>
      </p:sp>
      <p:sp>
        <p:nvSpPr>
          <p:cNvPr id="707604" name="Text Box 20"/>
          <p:cNvSpPr txBox="1">
            <a:spLocks noChangeArrowheads="1"/>
          </p:cNvSpPr>
          <p:nvPr/>
        </p:nvSpPr>
        <p:spPr bwMode="auto">
          <a:xfrm>
            <a:off x="611188" y="5013325"/>
            <a:ext cx="5746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dirty="0">
                <a:latin typeface="Helvetica" pitchFamily="34" charset="0"/>
                <a:ea typeface="MS PGothic" pitchFamily="34" charset="-128"/>
              </a:rPr>
              <a:t>First Free Block Number = </a:t>
            </a:r>
          </a:p>
          <a:p>
            <a:pPr eaLnBrk="0" hangingPunct="0"/>
            <a:r>
              <a:rPr lang="en-US" altLang="zh-CN" dirty="0">
                <a:latin typeface="Helvetica" pitchFamily="34" charset="0"/>
                <a:ea typeface="MS PGothic" pitchFamily="34" charset="-128"/>
              </a:rPr>
              <a:t> (number of 0-value words) * </a:t>
            </a:r>
            <a:r>
              <a:rPr lang="en-US" altLang="zh-CN" dirty="0">
                <a:latin typeface="Calibri" pitchFamily="34" charset="0"/>
              </a:rPr>
              <a:t>(number of bits per word) </a:t>
            </a:r>
            <a:endParaRPr lang="en-US" altLang="zh-CN" dirty="0">
              <a:latin typeface="Helvetica" pitchFamily="34" charset="0"/>
              <a:ea typeface="MS PGothic" pitchFamily="34" charset="-128"/>
            </a:endParaRPr>
          </a:p>
          <a:p>
            <a:pPr eaLnBrk="0" hangingPunct="0"/>
            <a:r>
              <a:rPr lang="en-US" altLang="zh-CN" dirty="0">
                <a:latin typeface="Helvetica" pitchFamily="34" charset="0"/>
                <a:ea typeface="MS PGothic" pitchFamily="34" charset="-128"/>
              </a:rPr>
              <a:t> + offset of first 1-valued-bit</a:t>
            </a:r>
          </a:p>
        </p:txBody>
      </p:sp>
      <p:sp>
        <p:nvSpPr>
          <p:cNvPr id="707605" name="Text Box 21"/>
          <p:cNvSpPr txBox="1">
            <a:spLocks noChangeArrowheads="1"/>
          </p:cNvSpPr>
          <p:nvPr/>
        </p:nvSpPr>
        <p:spPr bwMode="auto">
          <a:xfrm>
            <a:off x="5795963" y="2924175"/>
            <a:ext cx="1495425" cy="3714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Calibri" pitchFamily="34" charset="0"/>
              </a:rPr>
              <a:t>(or vice versa)</a:t>
            </a:r>
          </a:p>
        </p:txBody>
      </p:sp>
      <p:sp>
        <p:nvSpPr>
          <p:cNvPr id="707606" name="Text Box 22"/>
          <p:cNvSpPr txBox="1">
            <a:spLocks noChangeArrowheads="1"/>
          </p:cNvSpPr>
          <p:nvPr/>
        </p:nvSpPr>
        <p:spPr bwMode="auto">
          <a:xfrm>
            <a:off x="899393" y="4292600"/>
            <a:ext cx="51847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latin typeface="Calibri" pitchFamily="34" charset="0"/>
              </a:rPr>
              <a:t>Start searching from the beginning of the bitmap: </a:t>
            </a:r>
          </a:p>
          <a:p>
            <a:r>
              <a:rPr lang="en-US" altLang="zh-CN" dirty="0">
                <a:latin typeface="Calibri" pitchFamily="34" charset="0"/>
              </a:rPr>
              <a:t>Search for the first 1</a:t>
            </a:r>
          </a:p>
        </p:txBody>
      </p:sp>
      <p:sp>
        <p:nvSpPr>
          <p:cNvPr id="707607" name="Rectangle 23"/>
          <p:cNvSpPr>
            <a:spLocks noChangeArrowheads="1"/>
          </p:cNvSpPr>
          <p:nvPr/>
        </p:nvSpPr>
        <p:spPr bwMode="auto">
          <a:xfrm>
            <a:off x="250825" y="3716338"/>
            <a:ext cx="6265863" cy="23764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7608" name="Rectangle 24"/>
          <p:cNvSpPr>
            <a:spLocks noChangeArrowheads="1"/>
          </p:cNvSpPr>
          <p:nvPr/>
        </p:nvSpPr>
        <p:spPr bwMode="auto">
          <a:xfrm>
            <a:off x="611188" y="3644900"/>
            <a:ext cx="5616575" cy="25209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707609" name="Text Box 25"/>
          <p:cNvSpPr txBox="1">
            <a:spLocks noChangeArrowheads="1"/>
          </p:cNvSpPr>
          <p:nvPr/>
        </p:nvSpPr>
        <p:spPr bwMode="auto">
          <a:xfrm>
            <a:off x="6443663" y="3573463"/>
            <a:ext cx="2212975" cy="22891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0000000000000000</a:t>
            </a:r>
          </a:p>
          <a:p>
            <a:r>
              <a:rPr lang="en-US" altLang="zh-CN">
                <a:latin typeface="Calibri" pitchFamily="34" charset="0"/>
              </a:rPr>
              <a:t>0000000000000000</a:t>
            </a:r>
          </a:p>
          <a:p>
            <a:r>
              <a:rPr lang="en-US" altLang="zh-CN">
                <a:latin typeface="Calibri" pitchFamily="34" charset="0"/>
              </a:rPr>
              <a:t>0000000000000000</a:t>
            </a:r>
          </a:p>
          <a:p>
            <a:r>
              <a:rPr lang="en-US" altLang="zh-CN">
                <a:latin typeface="Calibri" pitchFamily="34" charset="0"/>
              </a:rPr>
              <a:t>00000000</a:t>
            </a:r>
            <a:r>
              <a:rPr lang="en-US" altLang="zh-CN">
                <a:solidFill>
                  <a:srgbClr val="FFFF00"/>
                </a:solidFill>
                <a:latin typeface="Calibri" pitchFamily="34" charset="0"/>
              </a:rPr>
              <a:t>1</a:t>
            </a:r>
            <a:r>
              <a:rPr lang="en-US" altLang="zh-CN">
                <a:latin typeface="Calibri" pitchFamily="34" charset="0"/>
              </a:rPr>
              <a:t>0000000</a:t>
            </a:r>
          </a:p>
          <a:p>
            <a:r>
              <a:rPr lang="en-US" altLang="zh-CN">
                <a:latin typeface="Calibri" pitchFamily="34" charset="0"/>
              </a:rPr>
              <a:t>0000000000000000</a:t>
            </a:r>
          </a:p>
          <a:p>
            <a:r>
              <a:rPr lang="en-US" altLang="zh-CN">
                <a:latin typeface="Calibri" pitchFamily="34" charset="0"/>
              </a:rPr>
              <a:t>0000000000011000</a:t>
            </a:r>
          </a:p>
          <a:p>
            <a:r>
              <a:rPr lang="en-US" altLang="zh-CN">
                <a:latin typeface="Calibri" pitchFamily="34" charset="0"/>
              </a:rPr>
              <a:t>0001100010000000</a:t>
            </a:r>
          </a:p>
          <a:p>
            <a:r>
              <a:rPr lang="en-US" altLang="zh-CN">
                <a:latin typeface="Calibri" pitchFamily="34" charset="0"/>
              </a:rPr>
              <a:t>0000000011110000</a:t>
            </a:r>
          </a:p>
        </p:txBody>
      </p:sp>
      <p:sp>
        <p:nvSpPr>
          <p:cNvPr id="707610" name="Text Box 26"/>
          <p:cNvSpPr txBox="1">
            <a:spLocks noChangeArrowheads="1"/>
          </p:cNvSpPr>
          <p:nvPr/>
        </p:nvSpPr>
        <p:spPr bwMode="auto">
          <a:xfrm>
            <a:off x="6792913" y="5876925"/>
            <a:ext cx="1397000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3x16+8 = </a:t>
            </a:r>
            <a:r>
              <a:rPr lang="en-US" altLang="zh-CN" sz="2400" b="1">
                <a:solidFill>
                  <a:srgbClr val="FF0000"/>
                </a:solidFill>
                <a:latin typeface="Calibri" pitchFamily="34" charset="0"/>
              </a:rPr>
              <a:t>56</a:t>
            </a:r>
            <a:endParaRPr lang="en-US" altLang="zh-CN" b="1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82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Simple check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the block size is 4KB, and the hard disk size (or a partition) is 500 GB, how many blocks are used to store the bitmap?</a:t>
            </a:r>
          </a:p>
          <a:p>
            <a:pPr lvl="1"/>
            <a:r>
              <a:rPr lang="en-US" altLang="zh-CN" dirty="0" smtClean="0"/>
              <a:t>1 GB = 2</a:t>
            </a:r>
            <a:r>
              <a:rPr lang="en-US" altLang="zh-CN" baseline="30000" dirty="0" smtClean="0"/>
              <a:t>30</a:t>
            </a:r>
            <a:r>
              <a:rPr lang="en-US" altLang="zh-CN" dirty="0" smtClean="0"/>
              <a:t> B</a:t>
            </a:r>
          </a:p>
          <a:p>
            <a:endParaRPr lang="en-US" altLang="zh-CN" dirty="0"/>
          </a:p>
          <a:p>
            <a:r>
              <a:rPr lang="en-US" altLang="zh-CN" dirty="0" smtClean="0"/>
              <a:t>You’ll meet this kind of questions all the time</a:t>
            </a:r>
          </a:p>
          <a:p>
            <a:pPr lvl="1"/>
            <a:r>
              <a:rPr lang="en-US" altLang="zh-CN" dirty="0" smtClean="0"/>
              <a:t>How many blocks are used to store the needed information? </a:t>
            </a:r>
          </a:p>
          <a:p>
            <a:pPr lvl="1"/>
            <a:r>
              <a:rPr lang="en-US" altLang="zh-CN" dirty="0" smtClean="0"/>
              <a:t>Do you know in HDD, GB means 10</a:t>
            </a:r>
            <a:r>
              <a:rPr lang="en-US" altLang="zh-CN" baseline="30000" dirty="0" smtClean="0"/>
              <a:t>6</a:t>
            </a:r>
            <a:r>
              <a:rPr lang="en-US" altLang="zh-CN" dirty="0" smtClean="0"/>
              <a:t> B?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# of blocks of HD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/>
                          </a:rPr>
                          <m:t>500∗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30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</m:num>
                      <m:den>
                        <m:r>
                          <a:rPr lang="en-US" altLang="zh-CN" b="0" i="1" smtClean="0">
                            <a:latin typeface="Cambria Math"/>
                          </a:rPr>
                          <m:t>4∗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10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𝑏𝑙𝑜𝑐𝑘</m:t>
                        </m:r>
                      </m:den>
                    </m:f>
                    <m:r>
                      <a:rPr lang="en-US" altLang="zh-CN" b="0" i="1" smtClean="0">
                        <a:latin typeface="Cambria Math"/>
                      </a:rPr>
                      <m:t>=125∗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𝑏𝑙𝑜𝑐𝑘𝑠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Which is also the bits # of the bitmap</a:t>
                </a:r>
                <a:endParaRPr lang="en-US" altLang="zh-CN" dirty="0"/>
              </a:p>
              <a:p>
                <a:r>
                  <a:rPr lang="en-US" altLang="zh-CN" dirty="0" smtClean="0"/>
                  <a:t># of bits for bitmap=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125∗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dirty="0" smtClean="0"/>
                  <a:t>bits</a:t>
                </a:r>
              </a:p>
              <a:p>
                <a:r>
                  <a:rPr lang="en-US" altLang="zh-CN" dirty="0" smtClean="0"/>
                  <a:t># of bits per block=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4∗</m:t>
                    </m:r>
                    <m:sSup>
                      <m:sSupPr>
                        <m:ctrlPr>
                          <a:rPr lang="en-US" altLang="zh-CN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10</m:t>
                        </m:r>
                      </m:sup>
                    </m:sSup>
                    <m:r>
                      <a:rPr lang="en-US" altLang="zh-CN" b="0" i="1" smtClean="0">
                        <a:latin typeface="Cambria Math"/>
                      </a:rPr>
                      <m:t>∗8</m:t>
                    </m:r>
                    <m:r>
                      <a:rPr lang="en-US" altLang="zh-CN" b="0" i="1" smtClean="0">
                        <a:latin typeface="Cambria Math"/>
                      </a:rPr>
                      <m:t>𝑏𝑖𝑡𝑠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r>
                      <a:rPr lang="en-US" altLang="zh-CN" i="1">
                        <a:latin typeface="Cambria Math"/>
                      </a:rPr>
                      <m:t>𝑏𝑙𝑜𝑐𝑘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# of blocks for bitmap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#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𝑏𝑖𝑡𝑠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𝑓𝑜𝑟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𝑏𝑖𝑡𝑚𝑎𝑝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#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𝑜𝑓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𝑏𝑖𝑡𝑠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𝑝𝑒𝑟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𝑏𝑙𝑜𝑐𝑘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125∗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20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dirty="0"/>
                              <m:t>bits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4∗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10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∗8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𝑏𝑖𝑡𝑠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𝑏𝑙𝑜𝑐𝑘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3.9∗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/>
                      </a:rPr>
                      <m:t>=4000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6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Happy" pitchFamily="34" charset="0"/>
              </a:rPr>
              <a:t>File System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Mapping 2: File to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(</a:t>
            </a:r>
            <a:r>
              <a:rPr lang="en-US" altLang="zh-CN" sz="2400" dirty="0" smtClean="0"/>
              <a:t>Linear addressed block Space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Organize blocks into semantic regions</a:t>
            </a:r>
          </a:p>
          <a:p>
            <a:pPr lvl="2"/>
            <a:r>
              <a:rPr lang="en-US" altLang="zh-CN" dirty="0"/>
              <a:t>Boot block, superblock, directory</a:t>
            </a:r>
          </a:p>
          <a:p>
            <a:pPr lvl="1"/>
            <a:r>
              <a:rPr lang="en-US" altLang="zh-CN" dirty="0"/>
              <a:t>Free space</a:t>
            </a:r>
          </a:p>
          <a:p>
            <a:pPr lvl="2"/>
            <a:r>
              <a:rPr lang="en-US" altLang="zh-CN" dirty="0"/>
              <a:t>You need know where available blocks are.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Map a file (collection of bits) into blocks</a:t>
            </a:r>
          </a:p>
          <a:p>
            <a:pPr lvl="2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Needed blocks, and how to indicate them?</a:t>
            </a:r>
          </a:p>
          <a:p>
            <a:pPr lvl="1"/>
            <a:r>
              <a:rPr lang="en-US" altLang="zh-CN" dirty="0"/>
              <a:t>How to organize so many files?</a:t>
            </a:r>
          </a:p>
          <a:p>
            <a:pPr lvl="2"/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F6C5B-46F8-40B7-8974-DDB087A1BD8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39800"/>
          </a:xfrm>
          <a:solidFill>
            <a:srgbClr val="92D05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 smtClean="0"/>
              <a:t>File System Implementation: </a:t>
            </a:r>
            <a:br>
              <a:rPr lang="en-US" altLang="zh-CN" sz="3200" dirty="0" smtClean="0"/>
            </a:br>
            <a:r>
              <a:rPr lang="en-US" altLang="zh-CN" sz="3200" dirty="0" smtClean="0"/>
              <a:t>		</a:t>
            </a:r>
            <a:r>
              <a:rPr lang="en-US" altLang="zh-CN" dirty="0" smtClean="0"/>
              <a:t>File Space Allocation</a:t>
            </a:r>
            <a:endParaRPr lang="en-US" altLang="zh-CN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Goals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Fast sequential access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Fast random access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Ability to dynamically grow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Minimum fragmentation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Standard schemes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Contiguous allocation (fixed)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Linked list allocation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Linked list with file allocation table (FAT)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Linked list with Indexing (I-nodes)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7BEE7A-83CC-490D-9151-B3EB98B6CA65}" type="slidenum">
              <a:rPr lang="zh-CN" altLang="en-US"/>
              <a:pPr>
                <a:defRPr/>
              </a:pPr>
              <a:t>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61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13F6C-210A-4CA1-85FB-C45062C26BEF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1773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211638" y="285750"/>
            <a:ext cx="4932362" cy="654050"/>
          </a:xfrm>
          <a:solidFill>
            <a:srgbClr val="FF9900"/>
          </a:solidFill>
        </p:spPr>
        <p:txBody>
          <a:bodyPr rtlCol="0" anchor="b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Contiguous Allocation</a:t>
            </a:r>
          </a:p>
        </p:txBody>
      </p:sp>
      <p:sp>
        <p:nvSpPr>
          <p:cNvPr id="64410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000125"/>
            <a:ext cx="8248650" cy="2500313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Each file occupies a set of contiguous blocks on the disk</a:t>
            </a:r>
          </a:p>
          <a:p>
            <a:pPr eaLnBrk="1" hangingPunct="1"/>
            <a:r>
              <a:rPr lang="en-US" altLang="zh-CN" sz="2400" smtClean="0"/>
              <a:t>+ Simple – only starting location (block #) and length (number of blocks) are required to find out the </a:t>
            </a:r>
            <a:r>
              <a:rPr lang="en-US" altLang="zh-CN" sz="2400" i="1" smtClean="0"/>
              <a:t>disk data blocks of file</a:t>
            </a:r>
          </a:p>
          <a:p>
            <a:pPr eaLnBrk="1" hangingPunct="1"/>
            <a:r>
              <a:rPr lang="en-US" altLang="zh-CN" sz="2400" smtClean="0"/>
              <a:t>+ Random access is fast </a:t>
            </a:r>
          </a:p>
          <a:p>
            <a:pPr eaLnBrk="1" hangingPunct="1"/>
            <a:r>
              <a:rPr lang="en-US" altLang="zh-CN" sz="2400" smtClean="0"/>
              <a:t>- Wasteful of space (dynamic storage-allocation problem)</a:t>
            </a:r>
          </a:p>
          <a:p>
            <a:pPr eaLnBrk="1" hangingPunct="1"/>
            <a:r>
              <a:rPr lang="en-US" altLang="zh-CN" sz="2400" smtClean="0"/>
              <a:t>- Files cannot grow</a:t>
            </a:r>
          </a:p>
        </p:txBody>
      </p:sp>
      <p:sp>
        <p:nvSpPr>
          <p:cNvPr id="644101" name="Rectangle 4"/>
          <p:cNvSpPr>
            <a:spLocks noChangeArrowheads="1"/>
          </p:cNvSpPr>
          <p:nvPr/>
        </p:nvSpPr>
        <p:spPr bwMode="auto">
          <a:xfrm>
            <a:off x="882650" y="5399088"/>
            <a:ext cx="702945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zh-CN" altLang="zh-CN" sz="240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4102" name="Text Box 37"/>
          <p:cNvSpPr txBox="1">
            <a:spLocks noChangeArrowheads="1"/>
          </p:cNvSpPr>
          <p:nvPr/>
        </p:nvSpPr>
        <p:spPr bwMode="auto">
          <a:xfrm>
            <a:off x="3111500" y="62579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0</a:t>
            </a:r>
          </a:p>
        </p:txBody>
      </p:sp>
      <p:sp>
        <p:nvSpPr>
          <p:cNvPr id="644103" name="Rectangle 90"/>
          <p:cNvSpPr>
            <a:spLocks noChangeArrowheads="1"/>
          </p:cNvSpPr>
          <p:nvPr/>
        </p:nvSpPr>
        <p:spPr bwMode="auto">
          <a:xfrm>
            <a:off x="1189038" y="3860800"/>
            <a:ext cx="2303462" cy="7905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3200">
                <a:latin typeface="Calibri" pitchFamily="34" charset="0"/>
              </a:rPr>
              <a:t>file data</a:t>
            </a:r>
          </a:p>
        </p:txBody>
      </p:sp>
      <p:sp>
        <p:nvSpPr>
          <p:cNvPr id="644104" name="Rectangle 94"/>
          <p:cNvSpPr>
            <a:spLocks noChangeArrowheads="1"/>
          </p:cNvSpPr>
          <p:nvPr/>
        </p:nvSpPr>
        <p:spPr bwMode="auto">
          <a:xfrm>
            <a:off x="1119188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05" name="Rectangle 95"/>
          <p:cNvSpPr>
            <a:spLocks noChangeArrowheads="1"/>
          </p:cNvSpPr>
          <p:nvPr/>
        </p:nvSpPr>
        <p:spPr bwMode="auto">
          <a:xfrm>
            <a:off x="1695450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06" name="Rectangle 96"/>
          <p:cNvSpPr>
            <a:spLocks noChangeArrowheads="1"/>
          </p:cNvSpPr>
          <p:nvPr/>
        </p:nvSpPr>
        <p:spPr bwMode="auto">
          <a:xfrm>
            <a:off x="2271713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07" name="Rectangle 97"/>
          <p:cNvSpPr>
            <a:spLocks noChangeArrowheads="1"/>
          </p:cNvSpPr>
          <p:nvPr/>
        </p:nvSpPr>
        <p:spPr bwMode="auto">
          <a:xfrm>
            <a:off x="2846388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08" name="Rectangle 98"/>
          <p:cNvSpPr>
            <a:spLocks noChangeArrowheads="1"/>
          </p:cNvSpPr>
          <p:nvPr/>
        </p:nvSpPr>
        <p:spPr bwMode="auto">
          <a:xfrm>
            <a:off x="3422650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09" name="Rectangle 99"/>
          <p:cNvSpPr>
            <a:spLocks noChangeArrowheads="1"/>
          </p:cNvSpPr>
          <p:nvPr/>
        </p:nvSpPr>
        <p:spPr bwMode="auto">
          <a:xfrm>
            <a:off x="3998913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0" name="Rectangle 103"/>
          <p:cNvSpPr>
            <a:spLocks noChangeArrowheads="1"/>
          </p:cNvSpPr>
          <p:nvPr/>
        </p:nvSpPr>
        <p:spPr bwMode="auto">
          <a:xfrm>
            <a:off x="4573588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1" name="Rectangle 104"/>
          <p:cNvSpPr>
            <a:spLocks noChangeArrowheads="1"/>
          </p:cNvSpPr>
          <p:nvPr/>
        </p:nvSpPr>
        <p:spPr bwMode="auto">
          <a:xfrm>
            <a:off x="5148263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2" name="Rectangle 105"/>
          <p:cNvSpPr>
            <a:spLocks noChangeArrowheads="1"/>
          </p:cNvSpPr>
          <p:nvPr/>
        </p:nvSpPr>
        <p:spPr bwMode="auto">
          <a:xfrm>
            <a:off x="5724525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3" name="Rectangle 106"/>
          <p:cNvSpPr>
            <a:spLocks noChangeArrowheads="1"/>
          </p:cNvSpPr>
          <p:nvPr/>
        </p:nvSpPr>
        <p:spPr bwMode="auto">
          <a:xfrm>
            <a:off x="6299200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4" name="Rectangle 107"/>
          <p:cNvSpPr>
            <a:spLocks noChangeArrowheads="1"/>
          </p:cNvSpPr>
          <p:nvPr/>
        </p:nvSpPr>
        <p:spPr bwMode="auto">
          <a:xfrm>
            <a:off x="6875463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5" name="Rectangle 108"/>
          <p:cNvSpPr>
            <a:spLocks noChangeArrowheads="1"/>
          </p:cNvSpPr>
          <p:nvPr/>
        </p:nvSpPr>
        <p:spPr bwMode="auto">
          <a:xfrm>
            <a:off x="7451725" y="5446713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4116" name="Text Box 109"/>
          <p:cNvSpPr txBox="1">
            <a:spLocks noChangeArrowheads="1"/>
          </p:cNvSpPr>
          <p:nvPr/>
        </p:nvSpPr>
        <p:spPr bwMode="auto">
          <a:xfrm>
            <a:off x="1262063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0</a:t>
            </a:r>
          </a:p>
        </p:txBody>
      </p:sp>
      <p:sp>
        <p:nvSpPr>
          <p:cNvPr id="644117" name="Text Box 110"/>
          <p:cNvSpPr txBox="1">
            <a:spLocks noChangeArrowheads="1"/>
          </p:cNvSpPr>
          <p:nvPr/>
        </p:nvSpPr>
        <p:spPr bwMode="auto">
          <a:xfrm>
            <a:off x="1746250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</a:t>
            </a:r>
          </a:p>
        </p:txBody>
      </p:sp>
      <p:sp>
        <p:nvSpPr>
          <p:cNvPr id="644118" name="Text Box 111"/>
          <p:cNvSpPr txBox="1">
            <a:spLocks noChangeArrowheads="1"/>
          </p:cNvSpPr>
          <p:nvPr/>
        </p:nvSpPr>
        <p:spPr bwMode="auto">
          <a:xfrm>
            <a:off x="2341563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2</a:t>
            </a:r>
          </a:p>
        </p:txBody>
      </p:sp>
      <p:sp>
        <p:nvSpPr>
          <p:cNvPr id="644119" name="Text Box 112"/>
          <p:cNvSpPr txBox="1">
            <a:spLocks noChangeArrowheads="1"/>
          </p:cNvSpPr>
          <p:nvPr/>
        </p:nvSpPr>
        <p:spPr bwMode="auto">
          <a:xfrm>
            <a:off x="2970213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644120" name="Text Box 113"/>
          <p:cNvSpPr txBox="1">
            <a:spLocks noChangeArrowheads="1"/>
          </p:cNvSpPr>
          <p:nvPr/>
        </p:nvSpPr>
        <p:spPr bwMode="auto">
          <a:xfrm>
            <a:off x="3454400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4</a:t>
            </a:r>
          </a:p>
        </p:txBody>
      </p:sp>
      <p:sp>
        <p:nvSpPr>
          <p:cNvPr id="644121" name="Text Box 114"/>
          <p:cNvSpPr txBox="1">
            <a:spLocks noChangeArrowheads="1"/>
          </p:cNvSpPr>
          <p:nvPr/>
        </p:nvSpPr>
        <p:spPr bwMode="auto">
          <a:xfrm>
            <a:off x="4049713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5</a:t>
            </a:r>
          </a:p>
        </p:txBody>
      </p:sp>
      <p:sp>
        <p:nvSpPr>
          <p:cNvPr id="644122" name="Text Box 115"/>
          <p:cNvSpPr txBox="1">
            <a:spLocks noChangeArrowheads="1"/>
          </p:cNvSpPr>
          <p:nvPr/>
        </p:nvSpPr>
        <p:spPr bwMode="auto">
          <a:xfrm>
            <a:off x="4699000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6</a:t>
            </a:r>
          </a:p>
        </p:txBody>
      </p:sp>
      <p:sp>
        <p:nvSpPr>
          <p:cNvPr id="644123" name="Text Box 116"/>
          <p:cNvSpPr txBox="1">
            <a:spLocks noChangeArrowheads="1"/>
          </p:cNvSpPr>
          <p:nvPr/>
        </p:nvSpPr>
        <p:spPr bwMode="auto">
          <a:xfrm>
            <a:off x="5183188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7</a:t>
            </a:r>
          </a:p>
        </p:txBody>
      </p:sp>
      <p:sp>
        <p:nvSpPr>
          <p:cNvPr id="644124" name="Text Box 117"/>
          <p:cNvSpPr txBox="1">
            <a:spLocks noChangeArrowheads="1"/>
          </p:cNvSpPr>
          <p:nvPr/>
        </p:nvSpPr>
        <p:spPr bwMode="auto">
          <a:xfrm>
            <a:off x="5778500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8</a:t>
            </a:r>
          </a:p>
        </p:txBody>
      </p:sp>
      <p:sp>
        <p:nvSpPr>
          <p:cNvPr id="644125" name="Text Box 118"/>
          <p:cNvSpPr txBox="1">
            <a:spLocks noChangeArrowheads="1"/>
          </p:cNvSpPr>
          <p:nvPr/>
        </p:nvSpPr>
        <p:spPr bwMode="auto">
          <a:xfrm>
            <a:off x="6446838" y="5084763"/>
            <a:ext cx="307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9</a:t>
            </a:r>
          </a:p>
        </p:txBody>
      </p:sp>
      <p:sp>
        <p:nvSpPr>
          <p:cNvPr id="644126" name="Text Box 119"/>
          <p:cNvSpPr txBox="1">
            <a:spLocks noChangeArrowheads="1"/>
          </p:cNvSpPr>
          <p:nvPr/>
        </p:nvSpPr>
        <p:spPr bwMode="auto">
          <a:xfrm>
            <a:off x="6867525" y="5084763"/>
            <a:ext cx="434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10</a:t>
            </a:r>
          </a:p>
        </p:txBody>
      </p:sp>
      <p:sp>
        <p:nvSpPr>
          <p:cNvPr id="644127" name="Text Box 120"/>
          <p:cNvSpPr txBox="1">
            <a:spLocks noChangeArrowheads="1"/>
          </p:cNvSpPr>
          <p:nvPr/>
        </p:nvSpPr>
        <p:spPr bwMode="auto">
          <a:xfrm>
            <a:off x="7462838" y="5084763"/>
            <a:ext cx="434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11</a:t>
            </a:r>
          </a:p>
        </p:txBody>
      </p:sp>
      <p:sp>
        <p:nvSpPr>
          <p:cNvPr id="644128" name="Text Box 122"/>
          <p:cNvSpPr txBox="1">
            <a:spLocks noChangeArrowheads="1"/>
          </p:cNvSpPr>
          <p:nvPr/>
        </p:nvSpPr>
        <p:spPr bwMode="auto">
          <a:xfrm>
            <a:off x="971550" y="4816475"/>
            <a:ext cx="30511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disk blocks (physical blocks)</a:t>
            </a:r>
          </a:p>
        </p:txBody>
      </p:sp>
      <p:sp>
        <p:nvSpPr>
          <p:cNvPr id="1773691" name="Rectangle 123"/>
          <p:cNvSpPr>
            <a:spLocks noChangeArrowheads="1"/>
          </p:cNvSpPr>
          <p:nvPr/>
        </p:nvSpPr>
        <p:spPr bwMode="auto">
          <a:xfrm>
            <a:off x="4584700" y="5445125"/>
            <a:ext cx="574675" cy="7905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773692" name="Rectangle 124"/>
          <p:cNvSpPr>
            <a:spLocks noChangeArrowheads="1"/>
          </p:cNvSpPr>
          <p:nvPr/>
        </p:nvSpPr>
        <p:spPr bwMode="auto">
          <a:xfrm>
            <a:off x="5160963" y="5445125"/>
            <a:ext cx="574675" cy="7905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773693" name="Rectangle 125"/>
          <p:cNvSpPr>
            <a:spLocks noChangeArrowheads="1"/>
          </p:cNvSpPr>
          <p:nvPr/>
        </p:nvSpPr>
        <p:spPr bwMode="auto">
          <a:xfrm>
            <a:off x="5726113" y="5445125"/>
            <a:ext cx="574675" cy="7905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773694" name="Rectangle 126"/>
          <p:cNvSpPr>
            <a:spLocks noChangeArrowheads="1"/>
          </p:cNvSpPr>
          <p:nvPr/>
        </p:nvSpPr>
        <p:spPr bwMode="auto">
          <a:xfrm>
            <a:off x="6300788" y="5445125"/>
            <a:ext cx="574675" cy="79057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773695" name="Text Box 127"/>
          <p:cNvSpPr txBox="1">
            <a:spLocks noChangeArrowheads="1"/>
          </p:cNvSpPr>
          <p:nvPr/>
        </p:nvSpPr>
        <p:spPr bwMode="auto">
          <a:xfrm>
            <a:off x="4714875" y="3838575"/>
            <a:ext cx="234632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Start address = 6</a:t>
            </a:r>
          </a:p>
          <a:p>
            <a:r>
              <a:rPr lang="en-US" altLang="zh-CN">
                <a:latin typeface="Calibri" pitchFamily="34" charset="0"/>
              </a:rPr>
              <a:t>Number of blocks = 4</a:t>
            </a:r>
          </a:p>
        </p:txBody>
      </p:sp>
      <p:sp>
        <p:nvSpPr>
          <p:cNvPr id="1773696" name="Rectangle 128"/>
          <p:cNvSpPr>
            <a:spLocks noChangeArrowheads="1"/>
          </p:cNvSpPr>
          <p:nvPr/>
        </p:nvSpPr>
        <p:spPr bwMode="auto">
          <a:xfrm>
            <a:off x="4643438" y="3789363"/>
            <a:ext cx="2592387" cy="7207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7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73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73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73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3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691" grpId="0" animBg="1"/>
      <p:bldP spid="1773692" grpId="0" animBg="1"/>
      <p:bldP spid="1773693" grpId="0" animBg="1"/>
      <p:bldP spid="1773694" grpId="0" animBg="1"/>
      <p:bldP spid="1773695" grpId="0"/>
      <p:bldP spid="17736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Goals</a:t>
            </a:r>
            <a:endParaRPr lang="zh-CN" altLang="en-US" sz="4000" dirty="0" smtClean="0"/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Know the basic concepts related to file system</a:t>
            </a:r>
          </a:p>
          <a:p>
            <a:pPr lvl="1" eaLnBrk="1" hangingPunct="1"/>
            <a:r>
              <a:rPr lang="en-US" altLang="zh-CN" smtClean="0"/>
              <a:t>File, directory, </a:t>
            </a:r>
          </a:p>
          <a:p>
            <a:pPr eaLnBrk="1" hangingPunct="1"/>
            <a:r>
              <a:rPr lang="en-US" altLang="zh-CN" smtClean="0"/>
              <a:t>Know the implementation techniques </a:t>
            </a:r>
          </a:p>
          <a:p>
            <a:pPr lvl="1" eaLnBrk="1" hangingPunct="1"/>
            <a:r>
              <a:rPr lang="en-US" altLang="zh-CN" smtClean="0"/>
              <a:t>File organization</a:t>
            </a:r>
          </a:p>
          <a:p>
            <a:pPr lvl="1" eaLnBrk="1" hangingPunct="1"/>
            <a:r>
              <a:rPr lang="en-US" altLang="zh-CN" smtClean="0"/>
              <a:t>Directory implementation</a:t>
            </a:r>
          </a:p>
          <a:p>
            <a:pPr eaLnBrk="1" hangingPunct="1"/>
            <a:r>
              <a:rPr lang="en-US" altLang="zh-CN" smtClean="0"/>
              <a:t>Samples of File systems</a:t>
            </a:r>
          </a:p>
          <a:p>
            <a:pPr lvl="1" eaLnBrk="1" hangingPunct="1"/>
            <a:r>
              <a:rPr lang="en-US" altLang="zh-CN" smtClean="0"/>
              <a:t>NFS, NTFS …</a:t>
            </a:r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3F07E-98F2-4C53-997E-E5262E58036C}" type="slidenum">
              <a:rPr lang="zh-CN" altLang="en-US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B07166-54A7-4A0E-97BA-67520716E595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17776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1200" y="277813"/>
            <a:ext cx="8229600" cy="576262"/>
          </a:xfrm>
        </p:spPr>
        <p:txBody>
          <a:bodyPr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Contiguous Allocation of Disk Space</a:t>
            </a:r>
            <a:endParaRPr lang="en-US" altLang="zh-CN" sz="2400"/>
          </a:p>
        </p:txBody>
      </p:sp>
      <p:pic>
        <p:nvPicPr>
          <p:cNvPr id="65126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975" y="1557338"/>
            <a:ext cx="4752975" cy="431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7953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B5ED05-AA10-416F-8238-38E4D3934596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781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292725" y="285750"/>
            <a:ext cx="3851275" cy="654050"/>
          </a:xfrm>
          <a:solidFill>
            <a:srgbClr val="FF9900"/>
          </a:solidFill>
        </p:spPr>
        <p:txBody>
          <a:bodyPr rtlCol="0" anchor="b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Linked Allocation</a:t>
            </a:r>
          </a:p>
        </p:txBody>
      </p:sp>
      <p:sp>
        <p:nvSpPr>
          <p:cNvPr id="6533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81075"/>
            <a:ext cx="8496300" cy="1079500"/>
          </a:xfrm>
        </p:spPr>
        <p:txBody>
          <a:bodyPr/>
          <a:lstStyle/>
          <a:p>
            <a:pPr eaLnBrk="1" hangingPunct="1"/>
            <a:r>
              <a:rPr lang="en-US" altLang="zh-CN" smtClean="0"/>
              <a:t>Each file is a </a:t>
            </a:r>
            <a:r>
              <a:rPr lang="en-US" altLang="zh-CN" smtClean="0">
                <a:solidFill>
                  <a:srgbClr val="FF0000"/>
                </a:solidFill>
              </a:rPr>
              <a:t>linked list of disk blocks</a:t>
            </a:r>
            <a:r>
              <a:rPr lang="en-US" altLang="zh-CN" smtClean="0"/>
              <a:t>: blocks may be scattered anywhere on the disk.</a:t>
            </a:r>
          </a:p>
        </p:txBody>
      </p:sp>
      <p:sp>
        <p:nvSpPr>
          <p:cNvPr id="653317" name="Text Box 8"/>
          <p:cNvSpPr txBox="1">
            <a:spLocks noChangeArrowheads="1"/>
          </p:cNvSpPr>
          <p:nvPr/>
        </p:nvSpPr>
        <p:spPr bwMode="auto">
          <a:xfrm>
            <a:off x="684213" y="2636838"/>
            <a:ext cx="2990850" cy="6492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  <a:latin typeface="Calibri" pitchFamily="34" charset="0"/>
              </a:rPr>
              <a:t>block structure</a:t>
            </a:r>
          </a:p>
        </p:txBody>
      </p:sp>
      <p:sp>
        <p:nvSpPr>
          <p:cNvPr id="653318" name="Text Box 26"/>
          <p:cNvSpPr txBox="1">
            <a:spLocks noChangeArrowheads="1"/>
          </p:cNvSpPr>
          <p:nvPr/>
        </p:nvSpPr>
        <p:spPr bwMode="auto">
          <a:xfrm>
            <a:off x="5822950" y="2073275"/>
            <a:ext cx="3275013" cy="12017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pointer </a:t>
            </a:r>
          </a:p>
          <a:p>
            <a:r>
              <a:rPr lang="en-US" altLang="zh-CN" sz="2400">
                <a:latin typeface="Calibri" pitchFamily="34" charset="0"/>
              </a:rPr>
              <a:t>(</a:t>
            </a:r>
            <a:r>
              <a:rPr lang="en-US" altLang="zh-CN" sz="2000">
                <a:latin typeface="Calibri" pitchFamily="34" charset="0"/>
              </a:rPr>
              <a:t>to the next block allocated to the file X</a:t>
            </a:r>
            <a:r>
              <a:rPr lang="en-US" altLang="zh-CN" sz="2400">
                <a:latin typeface="Calibri" pitchFamily="34" charset="0"/>
              </a:rPr>
              <a:t>)</a:t>
            </a:r>
          </a:p>
        </p:txBody>
      </p:sp>
      <p:sp>
        <p:nvSpPr>
          <p:cNvPr id="653319" name="Text Box 32"/>
          <p:cNvSpPr txBox="1">
            <a:spLocks noChangeArrowheads="1"/>
          </p:cNvSpPr>
          <p:nvPr/>
        </p:nvSpPr>
        <p:spPr bwMode="auto">
          <a:xfrm>
            <a:off x="323850" y="5649913"/>
            <a:ext cx="8940800" cy="587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>
                <a:latin typeface="Calibri" pitchFamily="34" charset="0"/>
              </a:rPr>
              <a:t>File data size in a disk block is no longer a power of 2</a:t>
            </a:r>
          </a:p>
        </p:txBody>
      </p:sp>
      <p:sp>
        <p:nvSpPr>
          <p:cNvPr id="653320" name="Rectangle 51"/>
          <p:cNvSpPr>
            <a:spLocks noChangeArrowheads="1"/>
          </p:cNvSpPr>
          <p:nvPr/>
        </p:nvSpPr>
        <p:spPr bwMode="auto">
          <a:xfrm>
            <a:off x="3913188" y="3103563"/>
            <a:ext cx="9366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latin typeface="Calibri" pitchFamily="34" charset="0"/>
              </a:rPr>
              <a:t>Pointer</a:t>
            </a:r>
          </a:p>
        </p:txBody>
      </p:sp>
      <p:sp>
        <p:nvSpPr>
          <p:cNvPr id="653321" name="Rectangle 52"/>
          <p:cNvSpPr>
            <a:spLocks noChangeArrowheads="1"/>
          </p:cNvSpPr>
          <p:nvPr/>
        </p:nvSpPr>
        <p:spPr bwMode="auto">
          <a:xfrm>
            <a:off x="3913188" y="3390900"/>
            <a:ext cx="936625" cy="11525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800">
                <a:latin typeface="Calibri" pitchFamily="34" charset="0"/>
              </a:rPr>
              <a:t>data</a:t>
            </a:r>
          </a:p>
        </p:txBody>
      </p:sp>
      <p:sp>
        <p:nvSpPr>
          <p:cNvPr id="653322" name="Line 53"/>
          <p:cNvSpPr>
            <a:spLocks noChangeShapeType="1"/>
          </p:cNvSpPr>
          <p:nvPr/>
        </p:nvSpPr>
        <p:spPr bwMode="auto">
          <a:xfrm>
            <a:off x="4992688" y="3103563"/>
            <a:ext cx="0" cy="14398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53323" name="Text Box 54"/>
          <p:cNvSpPr txBox="1">
            <a:spLocks noChangeArrowheads="1"/>
          </p:cNvSpPr>
          <p:nvPr/>
        </p:nvSpPr>
        <p:spPr bwMode="auto">
          <a:xfrm>
            <a:off x="5049838" y="3560763"/>
            <a:ext cx="2259012" cy="8334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DiskBlockSize</a:t>
            </a:r>
          </a:p>
          <a:p>
            <a:r>
              <a:rPr lang="en-US" altLang="zh-CN" sz="2400">
                <a:latin typeface="Calibri" pitchFamily="34" charset="0"/>
              </a:rPr>
              <a:t>(power of 2)</a:t>
            </a:r>
          </a:p>
        </p:txBody>
      </p:sp>
      <p:sp>
        <p:nvSpPr>
          <p:cNvPr id="653324" name="Line 55"/>
          <p:cNvSpPr>
            <a:spLocks noChangeShapeType="1"/>
          </p:cNvSpPr>
          <p:nvPr/>
        </p:nvSpPr>
        <p:spPr bwMode="auto">
          <a:xfrm>
            <a:off x="4489450" y="4327525"/>
            <a:ext cx="431800" cy="7921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53325" name="Text Box 56"/>
          <p:cNvSpPr txBox="1">
            <a:spLocks noChangeArrowheads="1"/>
          </p:cNvSpPr>
          <p:nvPr/>
        </p:nvSpPr>
        <p:spPr bwMode="auto">
          <a:xfrm>
            <a:off x="4356100" y="5013325"/>
            <a:ext cx="1401763" cy="5254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latin typeface="Calibri" pitchFamily="34" charset="0"/>
              </a:rPr>
              <a:t>file data</a:t>
            </a:r>
          </a:p>
        </p:txBody>
      </p:sp>
      <p:sp>
        <p:nvSpPr>
          <p:cNvPr id="653326" name="Line 57"/>
          <p:cNvSpPr>
            <a:spLocks noChangeShapeType="1"/>
          </p:cNvSpPr>
          <p:nvPr/>
        </p:nvSpPr>
        <p:spPr bwMode="auto">
          <a:xfrm>
            <a:off x="3841750" y="3390900"/>
            <a:ext cx="0" cy="10810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53327" name="Text Box 58"/>
          <p:cNvSpPr txBox="1">
            <a:spLocks noChangeArrowheads="1"/>
          </p:cNvSpPr>
          <p:nvPr/>
        </p:nvSpPr>
        <p:spPr bwMode="auto">
          <a:xfrm>
            <a:off x="2484438" y="3716338"/>
            <a:ext cx="1273175" cy="4651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DataSize</a:t>
            </a:r>
          </a:p>
        </p:txBody>
      </p:sp>
      <p:sp>
        <p:nvSpPr>
          <p:cNvPr id="653328" name="Freeform 59"/>
          <p:cNvSpPr>
            <a:spLocks/>
          </p:cNvSpPr>
          <p:nvPr/>
        </p:nvSpPr>
        <p:spPr bwMode="auto">
          <a:xfrm>
            <a:off x="4703763" y="2349500"/>
            <a:ext cx="1163637" cy="815975"/>
          </a:xfrm>
          <a:custGeom>
            <a:avLst/>
            <a:gdLst>
              <a:gd name="T0" fmla="*/ 12700 w 733"/>
              <a:gd name="T1" fmla="*/ 792162 h 514"/>
              <a:gd name="T2" fmla="*/ 84137 w 733"/>
              <a:gd name="T3" fmla="*/ 719137 h 514"/>
              <a:gd name="T4" fmla="*/ 515937 w 733"/>
              <a:gd name="T5" fmla="*/ 215900 h 514"/>
              <a:gd name="T6" fmla="*/ 1163637 w 733"/>
              <a:gd name="T7" fmla="*/ 0 h 514"/>
              <a:gd name="T8" fmla="*/ 0 60000 65536"/>
              <a:gd name="T9" fmla="*/ 0 60000 65536"/>
              <a:gd name="T10" fmla="*/ 0 60000 65536"/>
              <a:gd name="T11" fmla="*/ 0 60000 65536"/>
              <a:gd name="T12" fmla="*/ 0 w 733"/>
              <a:gd name="T13" fmla="*/ 0 h 514"/>
              <a:gd name="T14" fmla="*/ 733 w 733"/>
              <a:gd name="T15" fmla="*/ 514 h 51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33" h="514">
                <a:moveTo>
                  <a:pt x="8" y="499"/>
                </a:moveTo>
                <a:cubicBezTo>
                  <a:pt x="4" y="506"/>
                  <a:pt x="0" y="514"/>
                  <a:pt x="53" y="453"/>
                </a:cubicBezTo>
                <a:cubicBezTo>
                  <a:pt x="106" y="392"/>
                  <a:pt x="212" y="211"/>
                  <a:pt x="325" y="136"/>
                </a:cubicBezTo>
                <a:cubicBezTo>
                  <a:pt x="438" y="61"/>
                  <a:pt x="585" y="30"/>
                  <a:pt x="733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68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F24CF3-4729-450A-9E6F-4D2F040BAA10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1889284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Linked </a:t>
            </a:r>
            <a:r>
              <a:rPr lang="en-US" altLang="zh-CN" dirty="0" smtClean="0"/>
              <a:t>Allocation (cont’)</a:t>
            </a:r>
            <a:endParaRPr lang="en-US" altLang="zh-CN" dirty="0"/>
          </a:p>
        </p:txBody>
      </p:sp>
      <p:sp>
        <p:nvSpPr>
          <p:cNvPr id="655364" name="Rectangle 9"/>
          <p:cNvSpPr>
            <a:spLocks noChangeArrowheads="1"/>
          </p:cNvSpPr>
          <p:nvPr/>
        </p:nvSpPr>
        <p:spPr bwMode="auto">
          <a:xfrm>
            <a:off x="1481138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65" name="Rectangle 10"/>
          <p:cNvSpPr>
            <a:spLocks noChangeArrowheads="1"/>
          </p:cNvSpPr>
          <p:nvPr/>
        </p:nvSpPr>
        <p:spPr bwMode="auto">
          <a:xfrm>
            <a:off x="2057400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66" name="Rectangle 11"/>
          <p:cNvSpPr>
            <a:spLocks noChangeArrowheads="1"/>
          </p:cNvSpPr>
          <p:nvPr/>
        </p:nvSpPr>
        <p:spPr bwMode="auto">
          <a:xfrm>
            <a:off x="2633663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67" name="Rectangle 12"/>
          <p:cNvSpPr>
            <a:spLocks noChangeArrowheads="1"/>
          </p:cNvSpPr>
          <p:nvPr/>
        </p:nvSpPr>
        <p:spPr bwMode="auto">
          <a:xfrm>
            <a:off x="3208338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68" name="Rectangle 13"/>
          <p:cNvSpPr>
            <a:spLocks noChangeArrowheads="1"/>
          </p:cNvSpPr>
          <p:nvPr/>
        </p:nvSpPr>
        <p:spPr bwMode="auto">
          <a:xfrm>
            <a:off x="3784600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69" name="Rectangle 14"/>
          <p:cNvSpPr>
            <a:spLocks noChangeArrowheads="1"/>
          </p:cNvSpPr>
          <p:nvPr/>
        </p:nvSpPr>
        <p:spPr bwMode="auto">
          <a:xfrm>
            <a:off x="4360863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0" name="Rectangle 15"/>
          <p:cNvSpPr>
            <a:spLocks noChangeArrowheads="1"/>
          </p:cNvSpPr>
          <p:nvPr/>
        </p:nvSpPr>
        <p:spPr bwMode="auto">
          <a:xfrm>
            <a:off x="4935538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1" name="Rectangle 16"/>
          <p:cNvSpPr>
            <a:spLocks noChangeArrowheads="1"/>
          </p:cNvSpPr>
          <p:nvPr/>
        </p:nvSpPr>
        <p:spPr bwMode="auto">
          <a:xfrm>
            <a:off x="5510213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2" name="Rectangle 17"/>
          <p:cNvSpPr>
            <a:spLocks noChangeArrowheads="1"/>
          </p:cNvSpPr>
          <p:nvPr/>
        </p:nvSpPr>
        <p:spPr bwMode="auto">
          <a:xfrm>
            <a:off x="6086475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3" name="Rectangle 18"/>
          <p:cNvSpPr>
            <a:spLocks noChangeArrowheads="1"/>
          </p:cNvSpPr>
          <p:nvPr/>
        </p:nvSpPr>
        <p:spPr bwMode="auto">
          <a:xfrm>
            <a:off x="6661150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4" name="Rectangle 19"/>
          <p:cNvSpPr>
            <a:spLocks noChangeArrowheads="1"/>
          </p:cNvSpPr>
          <p:nvPr/>
        </p:nvSpPr>
        <p:spPr bwMode="auto">
          <a:xfrm>
            <a:off x="7237413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5" name="Rectangle 20"/>
          <p:cNvSpPr>
            <a:spLocks noChangeArrowheads="1"/>
          </p:cNvSpPr>
          <p:nvPr/>
        </p:nvSpPr>
        <p:spPr bwMode="auto">
          <a:xfrm>
            <a:off x="7813675" y="4156075"/>
            <a:ext cx="574675" cy="79057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76" name="Text Box 21"/>
          <p:cNvSpPr txBox="1">
            <a:spLocks noChangeArrowheads="1"/>
          </p:cNvSpPr>
          <p:nvPr/>
        </p:nvSpPr>
        <p:spPr bwMode="auto">
          <a:xfrm>
            <a:off x="1624013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0</a:t>
            </a:r>
          </a:p>
        </p:txBody>
      </p:sp>
      <p:sp>
        <p:nvSpPr>
          <p:cNvPr id="655377" name="Text Box 22"/>
          <p:cNvSpPr txBox="1">
            <a:spLocks noChangeArrowheads="1"/>
          </p:cNvSpPr>
          <p:nvPr/>
        </p:nvSpPr>
        <p:spPr bwMode="auto">
          <a:xfrm>
            <a:off x="2108200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</a:t>
            </a:r>
          </a:p>
        </p:txBody>
      </p:sp>
      <p:sp>
        <p:nvSpPr>
          <p:cNvPr id="655378" name="Text Box 23"/>
          <p:cNvSpPr txBox="1">
            <a:spLocks noChangeArrowheads="1"/>
          </p:cNvSpPr>
          <p:nvPr/>
        </p:nvSpPr>
        <p:spPr bwMode="auto">
          <a:xfrm>
            <a:off x="2703513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2</a:t>
            </a:r>
          </a:p>
        </p:txBody>
      </p:sp>
      <p:sp>
        <p:nvSpPr>
          <p:cNvPr id="655379" name="Text Box 24"/>
          <p:cNvSpPr txBox="1">
            <a:spLocks noChangeArrowheads="1"/>
          </p:cNvSpPr>
          <p:nvPr/>
        </p:nvSpPr>
        <p:spPr bwMode="auto">
          <a:xfrm>
            <a:off x="3332163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655380" name="Text Box 25"/>
          <p:cNvSpPr txBox="1">
            <a:spLocks noChangeArrowheads="1"/>
          </p:cNvSpPr>
          <p:nvPr/>
        </p:nvSpPr>
        <p:spPr bwMode="auto">
          <a:xfrm>
            <a:off x="3816350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4</a:t>
            </a:r>
          </a:p>
        </p:txBody>
      </p:sp>
      <p:sp>
        <p:nvSpPr>
          <p:cNvPr id="655381" name="Text Box 26"/>
          <p:cNvSpPr txBox="1">
            <a:spLocks noChangeArrowheads="1"/>
          </p:cNvSpPr>
          <p:nvPr/>
        </p:nvSpPr>
        <p:spPr bwMode="auto">
          <a:xfrm>
            <a:off x="4411663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5</a:t>
            </a:r>
          </a:p>
        </p:txBody>
      </p:sp>
      <p:sp>
        <p:nvSpPr>
          <p:cNvPr id="655382" name="Text Box 27"/>
          <p:cNvSpPr txBox="1">
            <a:spLocks noChangeArrowheads="1"/>
          </p:cNvSpPr>
          <p:nvPr/>
        </p:nvSpPr>
        <p:spPr bwMode="auto">
          <a:xfrm>
            <a:off x="5060950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6</a:t>
            </a:r>
          </a:p>
        </p:txBody>
      </p:sp>
      <p:sp>
        <p:nvSpPr>
          <p:cNvPr id="655383" name="Text Box 28"/>
          <p:cNvSpPr txBox="1">
            <a:spLocks noChangeArrowheads="1"/>
          </p:cNvSpPr>
          <p:nvPr/>
        </p:nvSpPr>
        <p:spPr bwMode="auto">
          <a:xfrm>
            <a:off x="5545138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7</a:t>
            </a:r>
          </a:p>
        </p:txBody>
      </p:sp>
      <p:sp>
        <p:nvSpPr>
          <p:cNvPr id="655384" name="Text Box 29"/>
          <p:cNvSpPr txBox="1">
            <a:spLocks noChangeArrowheads="1"/>
          </p:cNvSpPr>
          <p:nvPr/>
        </p:nvSpPr>
        <p:spPr bwMode="auto">
          <a:xfrm>
            <a:off x="6140450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8</a:t>
            </a:r>
          </a:p>
        </p:txBody>
      </p:sp>
      <p:sp>
        <p:nvSpPr>
          <p:cNvPr id="655385" name="Text Box 30"/>
          <p:cNvSpPr txBox="1">
            <a:spLocks noChangeArrowheads="1"/>
          </p:cNvSpPr>
          <p:nvPr/>
        </p:nvSpPr>
        <p:spPr bwMode="auto">
          <a:xfrm>
            <a:off x="6808788" y="3794125"/>
            <a:ext cx="307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9</a:t>
            </a:r>
          </a:p>
        </p:txBody>
      </p:sp>
      <p:sp>
        <p:nvSpPr>
          <p:cNvPr id="655386" name="Text Box 31"/>
          <p:cNvSpPr txBox="1">
            <a:spLocks noChangeArrowheads="1"/>
          </p:cNvSpPr>
          <p:nvPr/>
        </p:nvSpPr>
        <p:spPr bwMode="auto">
          <a:xfrm>
            <a:off x="7229475" y="3794125"/>
            <a:ext cx="434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10</a:t>
            </a:r>
          </a:p>
        </p:txBody>
      </p:sp>
      <p:sp>
        <p:nvSpPr>
          <p:cNvPr id="655387" name="Text Box 32"/>
          <p:cNvSpPr txBox="1">
            <a:spLocks noChangeArrowheads="1"/>
          </p:cNvSpPr>
          <p:nvPr/>
        </p:nvSpPr>
        <p:spPr bwMode="auto">
          <a:xfrm>
            <a:off x="7824788" y="3794125"/>
            <a:ext cx="4349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11</a:t>
            </a:r>
          </a:p>
        </p:txBody>
      </p:sp>
      <p:sp>
        <p:nvSpPr>
          <p:cNvPr id="655388" name="Text Box 34"/>
          <p:cNvSpPr txBox="1">
            <a:spLocks noChangeArrowheads="1"/>
          </p:cNvSpPr>
          <p:nvPr/>
        </p:nvSpPr>
        <p:spPr bwMode="auto">
          <a:xfrm>
            <a:off x="1449388" y="3429000"/>
            <a:ext cx="4311650" cy="5254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Calibri" pitchFamily="34" charset="0"/>
              </a:rPr>
              <a:t>disk blocks (physical blocks)</a:t>
            </a:r>
          </a:p>
        </p:txBody>
      </p:sp>
      <p:sp>
        <p:nvSpPr>
          <p:cNvPr id="1889330" name="Rectangle 50"/>
          <p:cNvSpPr>
            <a:spLocks noChangeArrowheads="1"/>
          </p:cNvSpPr>
          <p:nvPr/>
        </p:nvSpPr>
        <p:spPr bwMode="auto">
          <a:xfrm>
            <a:off x="3203575" y="4154488"/>
            <a:ext cx="576263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8</a:t>
            </a:r>
          </a:p>
        </p:txBody>
      </p:sp>
      <p:sp>
        <p:nvSpPr>
          <p:cNvPr id="655390" name="Rectangle 51"/>
          <p:cNvSpPr>
            <a:spLocks noChangeArrowheads="1"/>
          </p:cNvSpPr>
          <p:nvPr/>
        </p:nvSpPr>
        <p:spPr bwMode="auto">
          <a:xfrm>
            <a:off x="3779838" y="4154488"/>
            <a:ext cx="576262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32" name="Rectangle 52"/>
          <p:cNvSpPr>
            <a:spLocks noChangeArrowheads="1"/>
          </p:cNvSpPr>
          <p:nvPr/>
        </p:nvSpPr>
        <p:spPr bwMode="auto">
          <a:xfrm>
            <a:off x="4356100" y="4154488"/>
            <a:ext cx="576263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3</a:t>
            </a:r>
          </a:p>
        </p:txBody>
      </p:sp>
      <p:sp>
        <p:nvSpPr>
          <p:cNvPr id="655392" name="Rectangle 53"/>
          <p:cNvSpPr>
            <a:spLocks noChangeArrowheads="1"/>
          </p:cNvSpPr>
          <p:nvPr/>
        </p:nvSpPr>
        <p:spPr bwMode="auto">
          <a:xfrm>
            <a:off x="4930775" y="4154488"/>
            <a:ext cx="576263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93" name="Rectangle 54"/>
          <p:cNvSpPr>
            <a:spLocks noChangeArrowheads="1"/>
          </p:cNvSpPr>
          <p:nvPr/>
        </p:nvSpPr>
        <p:spPr bwMode="auto">
          <a:xfrm>
            <a:off x="5507038" y="4154488"/>
            <a:ext cx="576262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35" name="Rectangle 55"/>
          <p:cNvSpPr>
            <a:spLocks noChangeArrowheads="1"/>
          </p:cNvSpPr>
          <p:nvPr/>
        </p:nvSpPr>
        <p:spPr bwMode="auto">
          <a:xfrm>
            <a:off x="6083300" y="4154488"/>
            <a:ext cx="576263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10</a:t>
            </a:r>
          </a:p>
        </p:txBody>
      </p:sp>
      <p:sp>
        <p:nvSpPr>
          <p:cNvPr id="655395" name="Rectangle 56"/>
          <p:cNvSpPr>
            <a:spLocks noChangeArrowheads="1"/>
          </p:cNvSpPr>
          <p:nvPr/>
        </p:nvSpPr>
        <p:spPr bwMode="auto">
          <a:xfrm>
            <a:off x="6659563" y="4154488"/>
            <a:ext cx="576262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96" name="Rectangle 57"/>
          <p:cNvSpPr>
            <a:spLocks noChangeArrowheads="1"/>
          </p:cNvSpPr>
          <p:nvPr/>
        </p:nvSpPr>
        <p:spPr bwMode="auto">
          <a:xfrm>
            <a:off x="7235825" y="4154488"/>
            <a:ext cx="576263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55397" name="Rectangle 58"/>
          <p:cNvSpPr>
            <a:spLocks noChangeArrowheads="1"/>
          </p:cNvSpPr>
          <p:nvPr/>
        </p:nvSpPr>
        <p:spPr bwMode="auto">
          <a:xfrm>
            <a:off x="7812088" y="4154488"/>
            <a:ext cx="576262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98" name="Rectangle 59"/>
          <p:cNvSpPr>
            <a:spLocks noChangeArrowheads="1"/>
          </p:cNvSpPr>
          <p:nvPr/>
        </p:nvSpPr>
        <p:spPr bwMode="auto">
          <a:xfrm>
            <a:off x="1474788" y="4154488"/>
            <a:ext cx="576262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399" name="Rectangle 60"/>
          <p:cNvSpPr>
            <a:spLocks noChangeArrowheads="1"/>
          </p:cNvSpPr>
          <p:nvPr/>
        </p:nvSpPr>
        <p:spPr bwMode="auto">
          <a:xfrm>
            <a:off x="2051050" y="4154488"/>
            <a:ext cx="576263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400" name="Rectangle 61"/>
          <p:cNvSpPr>
            <a:spLocks noChangeArrowheads="1"/>
          </p:cNvSpPr>
          <p:nvPr/>
        </p:nvSpPr>
        <p:spPr bwMode="auto">
          <a:xfrm>
            <a:off x="2627313" y="4154488"/>
            <a:ext cx="576262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55401" name="Rectangle 62"/>
          <p:cNvSpPr>
            <a:spLocks noChangeArrowheads="1"/>
          </p:cNvSpPr>
          <p:nvPr/>
        </p:nvSpPr>
        <p:spPr bwMode="auto">
          <a:xfrm>
            <a:off x="4356100" y="4370388"/>
            <a:ext cx="576263" cy="5762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43" name="Rectangle 63"/>
          <p:cNvSpPr>
            <a:spLocks noChangeArrowheads="1"/>
          </p:cNvSpPr>
          <p:nvPr/>
        </p:nvSpPr>
        <p:spPr bwMode="auto">
          <a:xfrm>
            <a:off x="4356100" y="4370388"/>
            <a:ext cx="576263" cy="57626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44" name="Rectangle 64"/>
          <p:cNvSpPr>
            <a:spLocks noChangeArrowheads="1"/>
          </p:cNvSpPr>
          <p:nvPr/>
        </p:nvSpPr>
        <p:spPr bwMode="auto">
          <a:xfrm>
            <a:off x="3203575" y="4370388"/>
            <a:ext cx="576263" cy="57626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45" name="Rectangle 65"/>
          <p:cNvSpPr>
            <a:spLocks noChangeArrowheads="1"/>
          </p:cNvSpPr>
          <p:nvPr/>
        </p:nvSpPr>
        <p:spPr bwMode="auto">
          <a:xfrm>
            <a:off x="6083300" y="4370388"/>
            <a:ext cx="576263" cy="57626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46" name="Rectangle 66"/>
          <p:cNvSpPr>
            <a:spLocks noChangeArrowheads="1"/>
          </p:cNvSpPr>
          <p:nvPr/>
        </p:nvSpPr>
        <p:spPr bwMode="auto">
          <a:xfrm>
            <a:off x="7235825" y="4370388"/>
            <a:ext cx="576263" cy="57626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89347" name="Text Box 67"/>
          <p:cNvSpPr txBox="1">
            <a:spLocks noChangeArrowheads="1"/>
          </p:cNvSpPr>
          <p:nvPr/>
        </p:nvSpPr>
        <p:spPr bwMode="auto">
          <a:xfrm>
            <a:off x="5076825" y="2276475"/>
            <a:ext cx="3730625" cy="5254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>
                <a:latin typeface="Calibri" pitchFamily="34" charset="0"/>
              </a:rPr>
              <a:t>File starts at disk block 5</a:t>
            </a:r>
          </a:p>
        </p:txBody>
      </p:sp>
      <p:sp>
        <p:nvSpPr>
          <p:cNvPr id="655407" name="Rectangle 74"/>
          <p:cNvSpPr>
            <a:spLocks noChangeArrowheads="1"/>
          </p:cNvSpPr>
          <p:nvPr/>
        </p:nvSpPr>
        <p:spPr bwMode="auto">
          <a:xfrm>
            <a:off x="1187450" y="1628775"/>
            <a:ext cx="2305050" cy="576263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3600">
                <a:latin typeface="Calibri" pitchFamily="34" charset="0"/>
              </a:rPr>
              <a:t>File X</a:t>
            </a:r>
          </a:p>
        </p:txBody>
      </p:sp>
      <p:sp>
        <p:nvSpPr>
          <p:cNvPr id="655408" name="Line 75"/>
          <p:cNvSpPr>
            <a:spLocks noChangeShapeType="1"/>
          </p:cNvSpPr>
          <p:nvPr/>
        </p:nvSpPr>
        <p:spPr bwMode="auto">
          <a:xfrm flipH="1" flipV="1">
            <a:off x="1042988" y="3722688"/>
            <a:ext cx="649287" cy="576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55409" name="Line 76"/>
          <p:cNvSpPr>
            <a:spLocks noChangeShapeType="1"/>
          </p:cNvSpPr>
          <p:nvPr/>
        </p:nvSpPr>
        <p:spPr bwMode="auto">
          <a:xfrm flipH="1">
            <a:off x="971550" y="4730750"/>
            <a:ext cx="792163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55410" name="Text Box 77"/>
          <p:cNvSpPr txBox="1">
            <a:spLocks noChangeArrowheads="1"/>
          </p:cNvSpPr>
          <p:nvPr/>
        </p:nvSpPr>
        <p:spPr bwMode="auto">
          <a:xfrm>
            <a:off x="227013" y="4462463"/>
            <a:ext cx="752475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data</a:t>
            </a:r>
          </a:p>
        </p:txBody>
      </p:sp>
      <p:sp>
        <p:nvSpPr>
          <p:cNvPr id="655411" name="Text Box 78"/>
          <p:cNvSpPr txBox="1">
            <a:spLocks noChangeArrowheads="1"/>
          </p:cNvSpPr>
          <p:nvPr/>
        </p:nvSpPr>
        <p:spPr bwMode="auto">
          <a:xfrm>
            <a:off x="34925" y="3357563"/>
            <a:ext cx="1117600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latin typeface="Calibri" pitchFamily="34" charset="0"/>
              </a:rPr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36379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8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8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8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89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8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89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9343" grpId="0" animBg="1"/>
      <p:bldP spid="1889344" grpId="0" animBg="1"/>
      <p:bldP spid="1889345" grpId="0" animBg="1"/>
      <p:bldP spid="1889346" grpId="0" animBg="1"/>
      <p:bldP spid="188934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B5D8B-7725-42DE-ACDA-8F206BB2CB72}" type="slidenum">
              <a:rPr lang="en-US" altLang="zh-CN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7858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rtlCol="0" anchor="b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Linked Allocation</a:t>
            </a:r>
            <a:endParaRPr lang="en-US" altLang="zh-CN" sz="2400"/>
          </a:p>
        </p:txBody>
      </p:sp>
      <p:pic>
        <p:nvPicPr>
          <p:cNvPr id="662532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313" y="1773238"/>
            <a:ext cx="4676775" cy="438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772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Linked Allocation (cont.)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lvl="1" eaLnBrk="1" hangingPunct="1"/>
            <a:r>
              <a:rPr lang="en-US" altLang="zh-CN" sz="3200" smtClean="0"/>
              <a:t>Slow - defies principle of locality.  </a:t>
            </a:r>
          </a:p>
          <a:p>
            <a:pPr lvl="3" eaLnBrk="1" hangingPunct="1"/>
            <a:r>
              <a:rPr lang="en-US" altLang="zh-CN" sz="2400" smtClean="0"/>
              <a:t>Need to read through linked list nodes sequentially to find the record of interest.</a:t>
            </a:r>
          </a:p>
          <a:p>
            <a:pPr lvl="1" eaLnBrk="1" hangingPunct="1"/>
            <a:r>
              <a:rPr lang="en-US" altLang="zh-CN" sz="3200" smtClean="0"/>
              <a:t>Not very reliable</a:t>
            </a:r>
          </a:p>
          <a:p>
            <a:pPr lvl="3" eaLnBrk="1" hangingPunct="1"/>
            <a:r>
              <a:rPr lang="en-US" altLang="zh-CN" sz="2400" smtClean="0"/>
              <a:t>System crashes can scramble files being updated.</a:t>
            </a:r>
          </a:p>
          <a:p>
            <a:pPr lvl="1" eaLnBrk="1" hangingPunct="1"/>
            <a:r>
              <a:rPr lang="en-US" altLang="zh-CN" sz="3200" smtClean="0"/>
              <a:t>Important variation on linked allocation method</a:t>
            </a:r>
          </a:p>
          <a:p>
            <a:pPr lvl="2" eaLnBrk="1" hangingPunct="1"/>
            <a:r>
              <a:rPr lang="en-US" altLang="zh-CN" sz="2800" smtClean="0"/>
              <a:t>File-allocation table (FAT) - disk-space allocation used by MS-DOS and OS/2.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00F60-8CB2-4CFB-9A6F-916CE10BC597}" type="slidenum">
              <a:rPr lang="zh-CN" altLang="en-US"/>
              <a:pPr>
                <a:defRPr/>
              </a:pPr>
              <a:t>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Cloud Callout 5"/>
          <p:cNvSpPr/>
          <p:nvPr/>
        </p:nvSpPr>
        <p:spPr>
          <a:xfrm>
            <a:off x="4787900" y="908050"/>
            <a:ext cx="5545138" cy="3213100"/>
          </a:xfrm>
          <a:prstGeom prst="cloudCallout">
            <a:avLst>
              <a:gd name="adj1" fmla="val -64811"/>
              <a:gd name="adj2" fmla="val -1766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Just as those shortcomings of linked list you learned in DSA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5669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58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8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F2AA65-3C22-4F5F-913F-D5EC6408C28F}" type="slidenum">
              <a:rPr lang="en-US" altLang="zh-CN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185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4284663" cy="654050"/>
          </a:xfrm>
          <a:solidFill>
            <a:schemeClr val="bg1">
              <a:lumMod val="85000"/>
            </a:schemeClr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File Allocation Table</a:t>
            </a:r>
          </a:p>
        </p:txBody>
      </p:sp>
      <p:sp>
        <p:nvSpPr>
          <p:cNvPr id="1857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6613"/>
            <a:ext cx="9144000" cy="5472112"/>
          </a:xfrm>
        </p:spPr>
        <p:txBody>
          <a:bodyPr/>
          <a:lstStyle/>
          <a:p>
            <a:pPr>
              <a:buClr>
                <a:schemeClr val="folHlink"/>
              </a:buClr>
            </a:pPr>
            <a:r>
              <a:rPr kumimoji="1" lang="en-US" altLang="zh-CN" sz="2800" dirty="0" smtClean="0"/>
              <a:t>The File Allocation Table (</a:t>
            </a:r>
            <a:r>
              <a:rPr kumimoji="1" lang="en-US" altLang="zh-CN" sz="4000" b="1" dirty="0" smtClean="0">
                <a:solidFill>
                  <a:srgbClr val="C00000"/>
                </a:solidFill>
              </a:rPr>
              <a:t>FAT</a:t>
            </a:r>
            <a:r>
              <a:rPr kumimoji="1" lang="en-US" altLang="zh-CN" sz="2800" dirty="0" smtClean="0"/>
              <a:t>) is </a:t>
            </a:r>
            <a:r>
              <a:rPr kumimoji="1" lang="en-US" altLang="zh-CN" sz="2800" b="1" dirty="0" smtClean="0">
                <a:solidFill>
                  <a:srgbClr val="0070C0"/>
                </a:solidFill>
              </a:rPr>
              <a:t>a variation to the linked allocation</a:t>
            </a:r>
            <a:r>
              <a:rPr kumimoji="1" lang="en-US" altLang="zh-CN" sz="2800" dirty="0" smtClean="0"/>
              <a:t> method used to support direct access</a:t>
            </a:r>
          </a:p>
          <a:p>
            <a:pPr lvl="1">
              <a:buClr>
                <a:schemeClr val="folHlink"/>
              </a:buClr>
            </a:pPr>
            <a:r>
              <a:rPr kumimoji="1" lang="en-US" altLang="zh-CN" sz="2000" dirty="0" smtClean="0"/>
              <a:t>disk-space allocation used by MS-DOS and OS/2.</a:t>
            </a:r>
          </a:p>
          <a:p>
            <a:pPr eaLnBrk="1" hangingPunct="1"/>
            <a:r>
              <a:rPr lang="en-US" altLang="zh-CN" sz="2800" dirty="0" smtClean="0"/>
              <a:t>The FAT file system is a simple file system originally designed for small disks and simple folder structures. </a:t>
            </a:r>
          </a:p>
          <a:p>
            <a:pPr lvl="1" eaLnBrk="1" hangingPunct="1"/>
            <a:r>
              <a:rPr lang="en-US" altLang="zh-CN" sz="2000" dirty="0" smtClean="0"/>
              <a:t>named for its method of organization, the </a:t>
            </a:r>
            <a:r>
              <a:rPr lang="en-US" altLang="zh-CN" sz="2000" b="1" dirty="0" smtClean="0"/>
              <a:t>file allocation table</a:t>
            </a:r>
            <a:r>
              <a:rPr lang="en-US" altLang="zh-CN" sz="2000" dirty="0" smtClean="0"/>
              <a:t>, which resides at the beginning of the volume. </a:t>
            </a:r>
          </a:p>
          <a:p>
            <a:pPr eaLnBrk="1" hangingPunct="1"/>
            <a:r>
              <a:rPr lang="en-US" altLang="zh-CN" sz="2800" dirty="0" smtClean="0"/>
              <a:t>To protect the volume, two copies of the table are kept, in case one becomes damaged. </a:t>
            </a:r>
          </a:p>
          <a:p>
            <a:pPr lvl="1" eaLnBrk="1" hangingPunct="1"/>
            <a:r>
              <a:rPr lang="en-US" altLang="zh-CN" sz="2400" dirty="0" smtClean="0"/>
              <a:t>In addition, the file allocation tables and the root folder must be stored in a fixed location so that the files needed to start the system can be correctly located</a:t>
            </a: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3553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7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5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7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A0884-22F8-4E99-9397-51B11F1A1BAD}" type="slidenum">
              <a:rPr lang="en-US" altLang="zh-CN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185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250"/>
            <a:ext cx="7164388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File Allocation Table</a:t>
            </a:r>
          </a:p>
        </p:txBody>
      </p:sp>
      <p:sp>
        <p:nvSpPr>
          <p:cNvPr id="66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686800" cy="5000625"/>
          </a:xfrm>
        </p:spPr>
        <p:txBody>
          <a:bodyPr/>
          <a:lstStyle/>
          <a:p>
            <a:pPr>
              <a:buClr>
                <a:schemeClr val="folHlink"/>
              </a:buClr>
            </a:pPr>
            <a:r>
              <a:rPr kumimoji="1" lang="en-US" altLang="zh-CN" sz="3600" smtClean="0"/>
              <a:t>The File Allocation Table (FAT) has many versions: FAT12, 16, 32 …</a:t>
            </a:r>
            <a:endParaRPr kumimoji="1" lang="en-US" altLang="zh-CN" smtClean="0"/>
          </a:p>
          <a:p>
            <a:pPr lvl="1" eaLnBrk="1" hangingPunct="1"/>
            <a:r>
              <a:rPr lang="en-US" altLang="zh-CN" b="1" smtClean="0"/>
              <a:t>FAT12</a:t>
            </a:r>
            <a:r>
              <a:rPr lang="en-US" altLang="zh-CN" smtClean="0"/>
              <a:t> is only seen on floppy disks and very small storage media, while </a:t>
            </a:r>
            <a:r>
              <a:rPr lang="en-US" altLang="zh-CN" b="1" smtClean="0"/>
              <a:t>FAT16</a:t>
            </a:r>
            <a:r>
              <a:rPr lang="en-US" altLang="zh-CN" smtClean="0"/>
              <a:t> is the older version of FAT from the Windows 95 days, and </a:t>
            </a:r>
            <a:r>
              <a:rPr lang="en-US" altLang="zh-CN" b="1" smtClean="0"/>
              <a:t>FAT32</a:t>
            </a:r>
            <a:r>
              <a:rPr lang="en-US" altLang="zh-CN" smtClean="0"/>
              <a:t> is newer, from the Windows 98 days.</a:t>
            </a:r>
          </a:p>
          <a:p>
            <a:pPr eaLnBrk="1" hangingPunct="1"/>
            <a:r>
              <a:rPr lang="en-US" altLang="zh-CN" sz="3600" smtClean="0"/>
              <a:t>NT, 2000, XP, Vista, and Windows 7 can use all the FAT file systems, plus the </a:t>
            </a:r>
            <a:r>
              <a:rPr lang="en-US" altLang="zh-CN" sz="3600" b="1" smtClean="0"/>
              <a:t>NTFS</a:t>
            </a:r>
            <a:r>
              <a:rPr lang="en-US" altLang="zh-CN" sz="3600" smtClean="0"/>
              <a:t> (New Technology File System)</a:t>
            </a:r>
            <a:endParaRPr lang="zh-CN" altLang="en-US" sz="3600" smtClean="0"/>
          </a:p>
        </p:txBody>
      </p:sp>
    </p:spTree>
    <p:extLst>
      <p:ext uri="{BB962C8B-B14F-4D97-AF65-F5344CB8AC3E}">
        <p14:creationId xmlns:p14="http://schemas.microsoft.com/office/powerpoint/2010/main" val="394944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Cont’</a:t>
            </a:r>
            <a:endParaRPr lang="zh-CN" altLang="en-US" dirty="0"/>
          </a:p>
        </p:txBody>
      </p:sp>
      <p:sp>
        <p:nvSpPr>
          <p:cNvPr id="669698" name="Content Placeholder 2"/>
          <p:cNvSpPr>
            <a:spLocks noGrp="1"/>
          </p:cNvSpPr>
          <p:nvPr>
            <p:ph idx="1"/>
          </p:nvPr>
        </p:nvSpPr>
        <p:spPr>
          <a:xfrm>
            <a:off x="457200" y="620713"/>
            <a:ext cx="8686800" cy="5126037"/>
          </a:xfrm>
        </p:spPr>
        <p:txBody>
          <a:bodyPr/>
          <a:lstStyle/>
          <a:p>
            <a:pPr>
              <a:buClr>
                <a:schemeClr val="folHlink"/>
              </a:buClr>
            </a:pPr>
            <a:r>
              <a:rPr kumimoji="1" lang="en-US" altLang="zh-CN" sz="3600" b="1" dirty="0" smtClean="0">
                <a:solidFill>
                  <a:srgbClr val="C00000"/>
                </a:solidFill>
              </a:rPr>
              <a:t>Pointers are kept in a table (FAT)</a:t>
            </a:r>
            <a:endParaRPr kumimoji="1" lang="en-US" altLang="zh-CN" b="1" dirty="0" smtClean="0">
              <a:solidFill>
                <a:srgbClr val="C00000"/>
              </a:solidFill>
            </a:endParaRPr>
          </a:p>
          <a:p>
            <a:pPr>
              <a:buClr>
                <a:schemeClr val="folHlink"/>
              </a:buClr>
            </a:pPr>
            <a:r>
              <a:rPr kumimoji="1" lang="en-US" altLang="zh-CN" dirty="0" smtClean="0"/>
              <a:t>Data Block does not hold a pointer; hence data size in a block is a power of 2. 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11F64-0529-403C-A6F7-C6EFD7195A10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pic>
        <p:nvPicPr>
          <p:cNvPr id="66970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013" y="2431876"/>
            <a:ext cx="622935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loud Callout 7"/>
          <p:cNvSpPr/>
          <p:nvPr/>
        </p:nvSpPr>
        <p:spPr>
          <a:xfrm>
            <a:off x="4751387" y="1802086"/>
            <a:ext cx="4392613" cy="2879725"/>
          </a:xfrm>
          <a:prstGeom prst="cloudCallout">
            <a:avLst>
              <a:gd name="adj1" fmla="val -49977"/>
              <a:gd name="adj2" fmla="val 4398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Directories can also be represented using FAT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84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450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Cont’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11F64-0529-403C-A6F7-C6EFD7195A10}" type="slidenum">
              <a:rPr lang="zh-CN" altLang="en-US"/>
              <a:pPr>
                <a:defRPr/>
              </a:pPr>
              <a:t>28</a:t>
            </a:fld>
            <a:endParaRPr lang="zh-CN" altLang="en-US"/>
          </a:p>
        </p:txBody>
      </p:sp>
      <p:pic>
        <p:nvPicPr>
          <p:cNvPr id="66970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052736"/>
            <a:ext cx="7252551" cy="5101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" y="2564904"/>
            <a:ext cx="2724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42664" y="225566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70C0"/>
                </a:solidFill>
              </a:rPr>
              <a:t>Free blocks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7" name="肘形连接符 6"/>
          <p:cNvCxnSpPr>
            <a:stCxn id="1026" idx="3"/>
          </p:cNvCxnSpPr>
          <p:nvPr/>
        </p:nvCxnSpPr>
        <p:spPr>
          <a:xfrm flipV="1">
            <a:off x="2757686" y="2440330"/>
            <a:ext cx="1094234" cy="238874"/>
          </a:xfrm>
          <a:prstGeom prst="bentConnector3">
            <a:avLst>
              <a:gd name="adj1" fmla="val 61606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788024" y="3603327"/>
            <a:ext cx="21602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rot="5400000">
            <a:off x="4335128" y="4056223"/>
            <a:ext cx="1121817" cy="216024"/>
          </a:xfrm>
          <a:prstGeom prst="bentConnector3">
            <a:avLst>
              <a:gd name="adj1" fmla="val 9984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" y="3680435"/>
            <a:ext cx="2724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-36512" y="3356992"/>
            <a:ext cx="1633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A directory file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2" name="肘形连接符 31"/>
          <p:cNvCxnSpPr>
            <a:stCxn id="30" idx="3"/>
          </p:cNvCxnSpPr>
          <p:nvPr/>
        </p:nvCxnSpPr>
        <p:spPr>
          <a:xfrm flipV="1">
            <a:off x="2757686" y="3603327"/>
            <a:ext cx="1094234" cy="19140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780767" y="2405899"/>
            <a:ext cx="216024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/>
          <p:nvPr/>
        </p:nvCxnSpPr>
        <p:spPr>
          <a:xfrm rot="5400000">
            <a:off x="4694977" y="2491689"/>
            <a:ext cx="387606" cy="216025"/>
          </a:xfrm>
          <a:prstGeom prst="bentConnector3">
            <a:avLst>
              <a:gd name="adj1" fmla="val 99148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66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Cont’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Of course the FAT is also stored in blocks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So the size limit of a file is determined by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number of FAT entries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Size of block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Given: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Block size = 4096 bytes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Length of a entry in FAT = 8 bytes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 one block can contain 4096/8 = 512 entries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zh-CN" dirty="0" smtClean="0">
                <a:sym typeface="Wingdings" pitchFamily="2" charset="2"/>
              </a:rPr>
              <a:t>      So the size of a file by using only one block could be: 512* 4KB = 2048KB = 2GB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02F5C1-FBBE-4D4E-BE94-0D75C676C86D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087B6C-622C-41F7-95B6-033072D770F2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-34925" y="-26988"/>
            <a:ext cx="9144000" cy="1125538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We’ve learned - Disk Space Organization</a:t>
            </a:r>
            <a:endParaRPr lang="en-US" altLang="zh-CN" sz="3600" dirty="0" smtClean="0"/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08050"/>
            <a:ext cx="9144000" cy="506095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Disk can be </a:t>
            </a:r>
            <a:r>
              <a:rPr lang="en-US" altLang="zh-CN" b="1" cap="small" dirty="0">
                <a:solidFill>
                  <a:srgbClr val="0070C0"/>
                </a:solidFill>
              </a:rPr>
              <a:t>partition</a:t>
            </a:r>
            <a:r>
              <a:rPr lang="en-US" altLang="zh-CN" dirty="0"/>
              <a:t>ed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Each partition can have a different OS and/or different file system</a:t>
            </a:r>
          </a:p>
          <a:p>
            <a:pPr lvl="2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One partition can be swap space for main memory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Each </a:t>
            </a:r>
            <a:r>
              <a:rPr lang="en-US" altLang="zh-CN" dirty="0"/>
              <a:t>partition has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pic>
        <p:nvPicPr>
          <p:cNvPr id="6" name="Picture 4" descr="C:\B\b4\JPG\foo\6-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5576" y="3260576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186944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502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03352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33520" y="6078314"/>
            <a:ext cx="2143760" cy="368935"/>
          </a:xfrm>
          <a:prstGeom prst="rect">
            <a:avLst/>
          </a:prstGeom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7728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273568" y="6076409"/>
            <a:ext cx="1186864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04992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0</a:t>
            </a:r>
            <a:endParaRPr lang="zh-CN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66900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1</a:t>
            </a:r>
            <a:endParaRPr lang="zh-CN" altLang="en-US" b="1" dirty="0"/>
          </a:p>
        </p:txBody>
      </p:sp>
      <p:sp>
        <p:nvSpPr>
          <p:cNvPr id="18" name="椭圆 17"/>
          <p:cNvSpPr/>
          <p:nvPr/>
        </p:nvSpPr>
        <p:spPr>
          <a:xfrm>
            <a:off x="4283968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4660667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037366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5414065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790764" y="6190773"/>
            <a:ext cx="144016" cy="14401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996731" y="6444466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2</a:t>
            </a:r>
            <a:endParaRPr lang="zh-CN" alt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305224" y="644446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Block K</a:t>
            </a:r>
            <a:endParaRPr lang="zh-CN" altLang="en-US" b="1" dirty="0"/>
          </a:p>
        </p:txBody>
      </p:sp>
      <p:sp>
        <p:nvSpPr>
          <p:cNvPr id="10" name="矩形 9"/>
          <p:cNvSpPr/>
          <p:nvPr/>
        </p:nvSpPr>
        <p:spPr>
          <a:xfrm>
            <a:off x="2951480" y="6076409"/>
            <a:ext cx="1071880" cy="372745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Cloud 10"/>
          <p:cNvSpPr/>
          <p:nvPr/>
        </p:nvSpPr>
        <p:spPr>
          <a:xfrm>
            <a:off x="4758495" y="2204864"/>
            <a:ext cx="5429487" cy="163298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MBR style is the traditional way to partition the disk. You can browse GUID style in the Internet. 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7147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 hard disk has 40G, </a:t>
            </a:r>
            <a:r>
              <a:rPr lang="en-US" altLang="zh-CN" dirty="0" smtClean="0"/>
              <a:t>its </a:t>
            </a:r>
            <a:r>
              <a:rPr lang="en-US" altLang="zh-CN" dirty="0"/>
              <a:t>each block size is 1K</a:t>
            </a:r>
            <a:r>
              <a:rPr lang="zh-CN" altLang="zh-CN" dirty="0"/>
              <a:t>，</a:t>
            </a:r>
            <a:r>
              <a:rPr lang="en-US" altLang="zh-CN" dirty="0"/>
              <a:t>and each table entry of FAT needs 20 bits</a:t>
            </a:r>
            <a:r>
              <a:rPr lang="zh-CN" altLang="zh-CN" dirty="0"/>
              <a:t>，</a:t>
            </a:r>
            <a:r>
              <a:rPr lang="en-US" altLang="zh-CN" dirty="0"/>
              <a:t>then Its FAT (File Allocation Table) need </a:t>
            </a:r>
            <a:r>
              <a:rPr lang="zh-CN" altLang="zh-CN" dirty="0"/>
              <a:t>（</a:t>
            </a:r>
            <a:r>
              <a:rPr lang="en-US" altLang="zh-CN" dirty="0"/>
              <a:t>      </a:t>
            </a:r>
            <a:r>
              <a:rPr lang="zh-CN" altLang="zh-CN" dirty="0"/>
              <a:t>）</a:t>
            </a:r>
            <a:r>
              <a:rPr lang="en-US" altLang="zh-CN" dirty="0"/>
              <a:t>memory </a:t>
            </a:r>
            <a:r>
              <a:rPr lang="en-US" altLang="zh-CN" dirty="0" smtClean="0"/>
              <a:t>space</a:t>
            </a:r>
            <a:br>
              <a:rPr lang="en-US" altLang="zh-CN" dirty="0" smtClean="0"/>
            </a:br>
            <a:r>
              <a:rPr lang="en-US" altLang="zh-CN" dirty="0" smtClean="0"/>
              <a:t>	A</a:t>
            </a:r>
            <a:r>
              <a:rPr lang="zh-CN" altLang="zh-CN" dirty="0"/>
              <a:t>）</a:t>
            </a:r>
            <a:r>
              <a:rPr lang="en-US" altLang="zh-CN" dirty="0"/>
              <a:t>100M          </a:t>
            </a:r>
            <a:r>
              <a:rPr lang="en-US" altLang="zh-CN" dirty="0" smtClean="0"/>
              <a:t>	B</a:t>
            </a:r>
            <a:r>
              <a:rPr lang="zh-CN" altLang="zh-CN" dirty="0"/>
              <a:t>）</a:t>
            </a:r>
            <a:r>
              <a:rPr lang="en-US" altLang="zh-CN" dirty="0"/>
              <a:t>120M       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	C</a:t>
            </a:r>
            <a:r>
              <a:rPr lang="zh-CN" altLang="zh-CN" dirty="0"/>
              <a:t>）</a:t>
            </a:r>
            <a:r>
              <a:rPr lang="en-US" altLang="zh-CN" dirty="0"/>
              <a:t>140M      </a:t>
            </a:r>
            <a:r>
              <a:rPr lang="en-US" altLang="zh-CN" dirty="0" smtClean="0"/>
              <a:t>	D</a:t>
            </a:r>
            <a:r>
              <a:rPr lang="zh-CN" altLang="zh-CN" dirty="0"/>
              <a:t>）</a:t>
            </a:r>
            <a:r>
              <a:rPr lang="en-US" altLang="zh-CN" dirty="0"/>
              <a:t>160M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3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64163" y="285750"/>
            <a:ext cx="3779837" cy="654050"/>
          </a:xfrm>
          <a:solidFill>
            <a:srgbClr val="FF9900"/>
          </a:solidFill>
        </p:spPr>
        <p:txBody>
          <a:bodyPr rtlCol="0" anchor="b">
            <a:normAutofit fontScale="90000"/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Indexed Allocation</a:t>
            </a:r>
          </a:p>
        </p:txBody>
      </p:sp>
      <p:sp>
        <p:nvSpPr>
          <p:cNvPr id="67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Brings all pointers together into the index block.</a:t>
            </a:r>
          </a:p>
          <a:p>
            <a:pPr eaLnBrk="1" hangingPunct="1"/>
            <a:r>
              <a:rPr lang="en-US" altLang="zh-CN" smtClean="0"/>
              <a:t>Logical view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mtClean="0"/>
          </a:p>
        </p:txBody>
      </p:sp>
      <p:sp>
        <p:nvSpPr>
          <p:cNvPr id="672771" name="Rectangle 4"/>
          <p:cNvSpPr>
            <a:spLocks noChangeArrowheads="1"/>
          </p:cNvSpPr>
          <p:nvPr/>
        </p:nvSpPr>
        <p:spPr bwMode="auto">
          <a:xfrm>
            <a:off x="3505200" y="3124200"/>
            <a:ext cx="685800" cy="167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72" name="Line 5"/>
          <p:cNvSpPr>
            <a:spLocks noChangeShapeType="1"/>
          </p:cNvSpPr>
          <p:nvPr/>
        </p:nvSpPr>
        <p:spPr bwMode="auto">
          <a:xfrm>
            <a:off x="35052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3" name="Line 6"/>
          <p:cNvSpPr>
            <a:spLocks noChangeShapeType="1"/>
          </p:cNvSpPr>
          <p:nvPr/>
        </p:nvSpPr>
        <p:spPr bwMode="auto">
          <a:xfrm>
            <a:off x="3505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4" name="Line 7"/>
          <p:cNvSpPr>
            <a:spLocks noChangeShapeType="1"/>
          </p:cNvSpPr>
          <p:nvPr/>
        </p:nvSpPr>
        <p:spPr bwMode="auto">
          <a:xfrm>
            <a:off x="3505200" y="4191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5" name="Line 8"/>
          <p:cNvSpPr>
            <a:spLocks noChangeShapeType="1"/>
          </p:cNvSpPr>
          <p:nvPr/>
        </p:nvSpPr>
        <p:spPr bwMode="auto">
          <a:xfrm>
            <a:off x="3505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6" name="Line 9"/>
          <p:cNvSpPr>
            <a:spLocks noChangeShapeType="1"/>
          </p:cNvSpPr>
          <p:nvPr/>
        </p:nvSpPr>
        <p:spPr bwMode="auto">
          <a:xfrm>
            <a:off x="3505200" y="3352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77" name="Rectangle 10"/>
          <p:cNvSpPr>
            <a:spLocks noChangeArrowheads="1"/>
          </p:cNvSpPr>
          <p:nvPr/>
        </p:nvSpPr>
        <p:spPr bwMode="auto">
          <a:xfrm>
            <a:off x="4953000" y="2667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78" name="Rectangle 11"/>
          <p:cNvSpPr>
            <a:spLocks noChangeArrowheads="1"/>
          </p:cNvSpPr>
          <p:nvPr/>
        </p:nvSpPr>
        <p:spPr bwMode="auto">
          <a:xfrm>
            <a:off x="4953000" y="32004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79" name="Rectangle 12"/>
          <p:cNvSpPr>
            <a:spLocks noChangeArrowheads="1"/>
          </p:cNvSpPr>
          <p:nvPr/>
        </p:nvSpPr>
        <p:spPr bwMode="auto">
          <a:xfrm>
            <a:off x="4953000" y="36576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80" name="Rectangle 13"/>
          <p:cNvSpPr>
            <a:spLocks noChangeArrowheads="1"/>
          </p:cNvSpPr>
          <p:nvPr/>
        </p:nvSpPr>
        <p:spPr bwMode="auto">
          <a:xfrm>
            <a:off x="4953000" y="41148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81" name="Rectangle 14"/>
          <p:cNvSpPr>
            <a:spLocks noChangeArrowheads="1"/>
          </p:cNvSpPr>
          <p:nvPr/>
        </p:nvSpPr>
        <p:spPr bwMode="auto">
          <a:xfrm>
            <a:off x="4953000" y="45720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82" name="Rectangle 15"/>
          <p:cNvSpPr>
            <a:spLocks noChangeArrowheads="1"/>
          </p:cNvSpPr>
          <p:nvPr/>
        </p:nvSpPr>
        <p:spPr bwMode="auto">
          <a:xfrm>
            <a:off x="4953000" y="5029200"/>
            <a:ext cx="304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72783" name="Line 16"/>
          <p:cNvSpPr>
            <a:spLocks noChangeShapeType="1"/>
          </p:cNvSpPr>
          <p:nvPr/>
        </p:nvSpPr>
        <p:spPr bwMode="auto">
          <a:xfrm>
            <a:off x="4191000" y="3810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84" name="Line 17"/>
          <p:cNvSpPr>
            <a:spLocks noChangeShapeType="1"/>
          </p:cNvSpPr>
          <p:nvPr/>
        </p:nvSpPr>
        <p:spPr bwMode="auto">
          <a:xfrm>
            <a:off x="4191000" y="4038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85" name="Line 18"/>
          <p:cNvSpPr>
            <a:spLocks noChangeShapeType="1"/>
          </p:cNvSpPr>
          <p:nvPr/>
        </p:nvSpPr>
        <p:spPr bwMode="auto">
          <a:xfrm>
            <a:off x="4191000" y="4343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86" name="Line 19"/>
          <p:cNvSpPr>
            <a:spLocks noChangeShapeType="1"/>
          </p:cNvSpPr>
          <p:nvPr/>
        </p:nvSpPr>
        <p:spPr bwMode="auto">
          <a:xfrm>
            <a:off x="4191000" y="4648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87" name="Line 20"/>
          <p:cNvSpPr>
            <a:spLocks noChangeShapeType="1"/>
          </p:cNvSpPr>
          <p:nvPr/>
        </p:nvSpPr>
        <p:spPr bwMode="auto">
          <a:xfrm flipV="1">
            <a:off x="4191000" y="2819400"/>
            <a:ext cx="762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88" name="Line 21"/>
          <p:cNvSpPr>
            <a:spLocks noChangeShapeType="1"/>
          </p:cNvSpPr>
          <p:nvPr/>
        </p:nvSpPr>
        <p:spPr bwMode="auto">
          <a:xfrm flipV="1">
            <a:off x="4191000" y="33528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2789" name="Text Box 22"/>
          <p:cNvSpPr txBox="1">
            <a:spLocks noChangeArrowheads="1"/>
          </p:cNvSpPr>
          <p:nvPr/>
        </p:nvSpPr>
        <p:spPr bwMode="auto">
          <a:xfrm>
            <a:off x="3108325" y="4862513"/>
            <a:ext cx="11287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600" b="1" i="1">
                <a:latin typeface="Times New Roman" pitchFamily="18" charset="0"/>
              </a:rPr>
              <a:t>Index table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039855-2CB3-43A6-9E50-E5903E634BE5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95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3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843458-CC80-4CA7-91C4-43DC80132710}" type="slidenum">
              <a:rPr lang="en-US" altLang="zh-CN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8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44450"/>
            <a:ext cx="8496300" cy="1143000"/>
          </a:xfrm>
        </p:spPr>
        <p:txBody>
          <a:bodyPr anchor="b"/>
          <a:lstStyle/>
          <a:p>
            <a:pPr eaLnBrk="1" hangingPunct="1"/>
            <a:r>
              <a:rPr lang="en-US" altLang="zh-CN" smtClean="0"/>
              <a:t>Indexed Allocation – Mapping (Cont.)</a:t>
            </a:r>
          </a:p>
        </p:txBody>
      </p:sp>
      <p:sp>
        <p:nvSpPr>
          <p:cNvPr id="684036" name="Rectangle 3"/>
          <p:cNvSpPr>
            <a:spLocks noChangeArrowheads="1"/>
          </p:cNvSpPr>
          <p:nvPr/>
        </p:nvSpPr>
        <p:spPr bwMode="auto">
          <a:xfrm>
            <a:off x="4357688" y="1854200"/>
            <a:ext cx="1674812" cy="3824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37" name="Rectangle 4"/>
          <p:cNvSpPr>
            <a:spLocks noChangeArrowheads="1"/>
          </p:cNvSpPr>
          <p:nvPr/>
        </p:nvSpPr>
        <p:spPr bwMode="auto">
          <a:xfrm>
            <a:off x="4646613" y="2157413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38" name="Rectangle 5"/>
          <p:cNvSpPr>
            <a:spLocks noChangeArrowheads="1"/>
          </p:cNvSpPr>
          <p:nvPr/>
        </p:nvSpPr>
        <p:spPr bwMode="auto">
          <a:xfrm>
            <a:off x="4648200" y="23876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….</a:t>
            </a:r>
          </a:p>
        </p:txBody>
      </p:sp>
      <p:sp>
        <p:nvSpPr>
          <p:cNvPr id="684039" name="Rectangle 6"/>
          <p:cNvSpPr>
            <a:spLocks noChangeArrowheads="1"/>
          </p:cNvSpPr>
          <p:nvPr/>
        </p:nvSpPr>
        <p:spPr bwMode="auto">
          <a:xfrm>
            <a:off x="4649788" y="2663825"/>
            <a:ext cx="1096962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40" name="Rectangle 7"/>
          <p:cNvSpPr>
            <a:spLocks noChangeArrowheads="1"/>
          </p:cNvSpPr>
          <p:nvPr/>
        </p:nvSpPr>
        <p:spPr bwMode="auto">
          <a:xfrm>
            <a:off x="4646613" y="3300413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41" name="Rectangle 8"/>
          <p:cNvSpPr>
            <a:spLocks noChangeArrowheads="1"/>
          </p:cNvSpPr>
          <p:nvPr/>
        </p:nvSpPr>
        <p:spPr bwMode="auto">
          <a:xfrm>
            <a:off x="4648200" y="357822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42" name="Rectangle 9"/>
          <p:cNvSpPr>
            <a:spLocks noChangeArrowheads="1"/>
          </p:cNvSpPr>
          <p:nvPr/>
        </p:nvSpPr>
        <p:spPr bwMode="auto">
          <a:xfrm>
            <a:off x="4648200" y="4492625"/>
            <a:ext cx="10668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….</a:t>
            </a:r>
          </a:p>
        </p:txBody>
      </p:sp>
      <p:sp>
        <p:nvSpPr>
          <p:cNvPr id="684043" name="Rectangle 10"/>
          <p:cNvSpPr>
            <a:spLocks noChangeArrowheads="1"/>
          </p:cNvSpPr>
          <p:nvPr/>
        </p:nvSpPr>
        <p:spPr bwMode="auto">
          <a:xfrm>
            <a:off x="6858000" y="1673225"/>
            <a:ext cx="1066800" cy="4038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44" name="Rectangle 11"/>
          <p:cNvSpPr>
            <a:spLocks noChangeArrowheads="1"/>
          </p:cNvSpPr>
          <p:nvPr/>
        </p:nvSpPr>
        <p:spPr bwMode="auto">
          <a:xfrm>
            <a:off x="7038975" y="1901825"/>
            <a:ext cx="733425" cy="685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Data</a:t>
            </a:r>
          </a:p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block</a:t>
            </a:r>
          </a:p>
        </p:txBody>
      </p:sp>
      <p:sp>
        <p:nvSpPr>
          <p:cNvPr id="684045" name="Rectangle 12"/>
          <p:cNvSpPr>
            <a:spLocks noChangeArrowheads="1"/>
          </p:cNvSpPr>
          <p:nvPr/>
        </p:nvSpPr>
        <p:spPr bwMode="auto">
          <a:xfrm>
            <a:off x="7038975" y="2816225"/>
            <a:ext cx="733425" cy="685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Data </a:t>
            </a:r>
          </a:p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block</a:t>
            </a:r>
          </a:p>
        </p:txBody>
      </p:sp>
      <p:sp>
        <p:nvSpPr>
          <p:cNvPr id="684046" name="Rectangle 13"/>
          <p:cNvSpPr>
            <a:spLocks noChangeArrowheads="1"/>
          </p:cNvSpPr>
          <p:nvPr/>
        </p:nvSpPr>
        <p:spPr bwMode="auto">
          <a:xfrm>
            <a:off x="7038975" y="3730625"/>
            <a:ext cx="733425" cy="68580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Data</a:t>
            </a:r>
          </a:p>
          <a:p>
            <a:pPr eaLnBrk="0" hangingPunct="0"/>
            <a:r>
              <a:rPr lang="en-US" altLang="zh-CN">
                <a:latin typeface="Verdana" pitchFamily="34" charset="0"/>
                <a:ea typeface="MS PGothic" pitchFamily="34" charset="-128"/>
              </a:rPr>
              <a:t>block</a:t>
            </a:r>
          </a:p>
        </p:txBody>
      </p:sp>
      <p:sp>
        <p:nvSpPr>
          <p:cNvPr id="684047" name="Rectangle 14"/>
          <p:cNvSpPr>
            <a:spLocks noChangeArrowheads="1"/>
          </p:cNvSpPr>
          <p:nvPr/>
        </p:nvSpPr>
        <p:spPr bwMode="auto">
          <a:xfrm>
            <a:off x="2665413" y="2386013"/>
            <a:ext cx="1096962" cy="274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48" name="Rectangle 15"/>
          <p:cNvSpPr>
            <a:spLocks noChangeArrowheads="1"/>
          </p:cNvSpPr>
          <p:nvPr/>
        </p:nvSpPr>
        <p:spPr bwMode="auto">
          <a:xfrm>
            <a:off x="2667000" y="2616200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49" name="Rectangle 16"/>
          <p:cNvSpPr>
            <a:spLocks noChangeArrowheads="1"/>
          </p:cNvSpPr>
          <p:nvPr/>
        </p:nvSpPr>
        <p:spPr bwMode="auto">
          <a:xfrm>
            <a:off x="2667000" y="2892425"/>
            <a:ext cx="1096963" cy="1752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50" name="Rectangle 17"/>
          <p:cNvSpPr>
            <a:spLocks noChangeArrowheads="1"/>
          </p:cNvSpPr>
          <p:nvPr/>
        </p:nvSpPr>
        <p:spPr bwMode="auto">
          <a:xfrm>
            <a:off x="2667000" y="464502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51" name="Rectangle 18"/>
          <p:cNvSpPr>
            <a:spLocks noChangeArrowheads="1"/>
          </p:cNvSpPr>
          <p:nvPr/>
        </p:nvSpPr>
        <p:spPr bwMode="auto">
          <a:xfrm>
            <a:off x="1028700" y="2359025"/>
            <a:ext cx="1096963" cy="274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684052" name="Line 19"/>
          <p:cNvSpPr>
            <a:spLocks noChangeShapeType="1"/>
          </p:cNvSpPr>
          <p:nvPr/>
        </p:nvSpPr>
        <p:spPr bwMode="auto">
          <a:xfrm>
            <a:off x="2133600" y="248285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53" name="Line 20"/>
          <p:cNvSpPr>
            <a:spLocks noChangeShapeType="1"/>
          </p:cNvSpPr>
          <p:nvPr/>
        </p:nvSpPr>
        <p:spPr bwMode="auto">
          <a:xfrm flipV="1">
            <a:off x="3757613" y="2282825"/>
            <a:ext cx="890587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54" name="Line 21"/>
          <p:cNvSpPr>
            <a:spLocks noChangeShapeType="1"/>
          </p:cNvSpPr>
          <p:nvPr/>
        </p:nvSpPr>
        <p:spPr bwMode="auto">
          <a:xfrm>
            <a:off x="3757613" y="2735263"/>
            <a:ext cx="8858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55" name="Line 22"/>
          <p:cNvSpPr>
            <a:spLocks noChangeShapeType="1"/>
          </p:cNvSpPr>
          <p:nvPr/>
        </p:nvSpPr>
        <p:spPr bwMode="auto">
          <a:xfrm>
            <a:off x="3767138" y="4754563"/>
            <a:ext cx="885825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56" name="Text Box 23"/>
          <p:cNvSpPr txBox="1">
            <a:spLocks noChangeArrowheads="1"/>
          </p:cNvSpPr>
          <p:nvPr/>
        </p:nvSpPr>
        <p:spPr bwMode="auto">
          <a:xfrm>
            <a:off x="3094038" y="3463925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  <a:sym typeface="MT Extra" pitchFamily="18" charset="2"/>
              </a:rPr>
              <a:t></a:t>
            </a:r>
            <a:endParaRPr lang="en-US" altLang="zh-CN">
              <a:latin typeface="Helvetica" pitchFamily="34" charset="0"/>
              <a:ea typeface="MS PGothic" pitchFamily="34" charset="-128"/>
            </a:endParaRPr>
          </a:p>
        </p:txBody>
      </p:sp>
      <p:sp>
        <p:nvSpPr>
          <p:cNvPr id="684057" name="Line 24"/>
          <p:cNvSpPr>
            <a:spLocks noChangeShapeType="1"/>
          </p:cNvSpPr>
          <p:nvPr/>
        </p:nvSpPr>
        <p:spPr bwMode="auto">
          <a:xfrm flipH="1" flipV="1">
            <a:off x="5734050" y="3440113"/>
            <a:ext cx="1309688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58" name="Line 25"/>
          <p:cNvSpPr>
            <a:spLocks noChangeShapeType="1"/>
          </p:cNvSpPr>
          <p:nvPr/>
        </p:nvSpPr>
        <p:spPr bwMode="auto">
          <a:xfrm flipH="1" flipV="1">
            <a:off x="5738813" y="2511425"/>
            <a:ext cx="1295400" cy="623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59" name="Line 26"/>
          <p:cNvSpPr>
            <a:spLocks noChangeShapeType="1"/>
          </p:cNvSpPr>
          <p:nvPr/>
        </p:nvSpPr>
        <p:spPr bwMode="auto">
          <a:xfrm flipH="1">
            <a:off x="5729288" y="2139950"/>
            <a:ext cx="13096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4060" name="Text Box 27"/>
          <p:cNvSpPr txBox="1">
            <a:spLocks noChangeArrowheads="1"/>
          </p:cNvSpPr>
          <p:nvPr/>
        </p:nvSpPr>
        <p:spPr bwMode="auto">
          <a:xfrm>
            <a:off x="2582863" y="4983163"/>
            <a:ext cx="1327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outer-index</a:t>
            </a:r>
          </a:p>
        </p:txBody>
      </p:sp>
      <p:sp>
        <p:nvSpPr>
          <p:cNvPr id="684061" name="Text Box 28"/>
          <p:cNvSpPr txBox="1">
            <a:spLocks noChangeArrowheads="1"/>
          </p:cNvSpPr>
          <p:nvPr/>
        </p:nvSpPr>
        <p:spPr bwMode="auto">
          <a:xfrm>
            <a:off x="4529138" y="5799138"/>
            <a:ext cx="128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index table</a:t>
            </a:r>
          </a:p>
        </p:txBody>
      </p:sp>
      <p:sp>
        <p:nvSpPr>
          <p:cNvPr id="684062" name="Text Box 29"/>
          <p:cNvSpPr txBox="1">
            <a:spLocks noChangeArrowheads="1"/>
          </p:cNvSpPr>
          <p:nvPr/>
        </p:nvSpPr>
        <p:spPr bwMode="auto">
          <a:xfrm>
            <a:off x="7239000" y="5778500"/>
            <a:ext cx="476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Helvetica" pitchFamily="34" charset="0"/>
                <a:ea typeface="MS PGothic" pitchFamily="34" charset="-128"/>
              </a:rPr>
              <a:t>file</a:t>
            </a:r>
          </a:p>
        </p:txBody>
      </p:sp>
      <p:sp>
        <p:nvSpPr>
          <p:cNvPr id="684063" name="Rectangle 30"/>
          <p:cNvSpPr>
            <a:spLocks noChangeArrowheads="1"/>
          </p:cNvSpPr>
          <p:nvPr/>
        </p:nvSpPr>
        <p:spPr bwMode="auto">
          <a:xfrm>
            <a:off x="539750" y="1484313"/>
            <a:ext cx="17684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Two-level index</a:t>
            </a:r>
          </a:p>
        </p:txBody>
      </p:sp>
      <p:sp>
        <p:nvSpPr>
          <p:cNvPr id="684064" name="Text Box 31"/>
          <p:cNvSpPr txBox="1">
            <a:spLocks noChangeArrowheads="1"/>
          </p:cNvSpPr>
          <p:nvPr/>
        </p:nvSpPr>
        <p:spPr bwMode="auto">
          <a:xfrm>
            <a:off x="4305300" y="1819275"/>
            <a:ext cx="18573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inner index table</a:t>
            </a:r>
          </a:p>
        </p:txBody>
      </p:sp>
      <p:sp>
        <p:nvSpPr>
          <p:cNvPr id="684065" name="Text Box 32"/>
          <p:cNvSpPr txBox="1">
            <a:spLocks noChangeArrowheads="1"/>
          </p:cNvSpPr>
          <p:nvPr/>
        </p:nvSpPr>
        <p:spPr bwMode="auto">
          <a:xfrm>
            <a:off x="4287838" y="2978150"/>
            <a:ext cx="18573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inner index table</a:t>
            </a:r>
          </a:p>
        </p:txBody>
      </p:sp>
      <p:sp>
        <p:nvSpPr>
          <p:cNvPr id="684066" name="Text Box 33"/>
          <p:cNvSpPr txBox="1">
            <a:spLocks noChangeArrowheads="1"/>
          </p:cNvSpPr>
          <p:nvPr/>
        </p:nvSpPr>
        <p:spPr bwMode="auto">
          <a:xfrm>
            <a:off x="4284663" y="4179888"/>
            <a:ext cx="18573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inner index table</a:t>
            </a:r>
          </a:p>
        </p:txBody>
      </p:sp>
      <p:sp>
        <p:nvSpPr>
          <p:cNvPr id="684067" name="Text Box 34"/>
          <p:cNvSpPr txBox="1">
            <a:spLocks noChangeArrowheads="1"/>
          </p:cNvSpPr>
          <p:nvPr/>
        </p:nvSpPr>
        <p:spPr bwMode="auto">
          <a:xfrm>
            <a:off x="639763" y="2565400"/>
            <a:ext cx="1870075" cy="11906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pointer to </a:t>
            </a:r>
          </a:p>
          <a:p>
            <a:r>
              <a:rPr lang="en-US" altLang="zh-CN">
                <a:latin typeface="Calibri" pitchFamily="34" charset="0"/>
              </a:rPr>
              <a:t>outer index table</a:t>
            </a:r>
          </a:p>
          <a:p>
            <a:r>
              <a:rPr lang="en-US" altLang="zh-CN">
                <a:latin typeface="Calibri" pitchFamily="34" charset="0"/>
              </a:rPr>
              <a:t>(keep in FCB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for the file)</a:t>
            </a:r>
          </a:p>
        </p:txBody>
      </p:sp>
      <p:sp>
        <p:nvSpPr>
          <p:cNvPr id="684068" name="Text Box 35"/>
          <p:cNvSpPr txBox="1">
            <a:spLocks noChangeArrowheads="1"/>
          </p:cNvSpPr>
          <p:nvPr/>
        </p:nvSpPr>
        <p:spPr bwMode="auto">
          <a:xfrm>
            <a:off x="5003800" y="3789363"/>
            <a:ext cx="4730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….</a:t>
            </a: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2633881" y="2327493"/>
            <a:ext cx="1176119" cy="2654082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4607034" y="2136884"/>
            <a:ext cx="1211154" cy="841266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4610100" y="3256409"/>
            <a:ext cx="1211154" cy="648841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4613557" y="4469467"/>
            <a:ext cx="1211154" cy="893108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zh-CN" altLang="zh-CN"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39" name="Cloud Callout 38"/>
          <p:cNvSpPr/>
          <p:nvPr/>
        </p:nvSpPr>
        <p:spPr>
          <a:xfrm>
            <a:off x="4067175" y="3429000"/>
            <a:ext cx="6445250" cy="3816350"/>
          </a:xfrm>
          <a:prstGeom prst="cloudCallout">
            <a:avLst>
              <a:gd name="adj1" fmla="val -48739"/>
              <a:gd name="adj2" fmla="val -2095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/>
              <a:t>We can also compute the size limit of a file following the idea introduced in FAT. Attention to the levels </a:t>
            </a:r>
            <a:r>
              <a:rPr lang="en-US" altLang="zh-CN" sz="3200" dirty="0">
                <a:sym typeface="Wingdings" pitchFamily="2" charset="2"/>
              </a:rPr>
              <a:t>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79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Indexed Allocation - Mapping</a:t>
            </a:r>
          </a:p>
        </p:txBody>
      </p:sp>
      <p:sp>
        <p:nvSpPr>
          <p:cNvPr id="688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lvl="1" eaLnBrk="1" hangingPunct="1"/>
            <a:r>
              <a:rPr lang="en-US" altLang="zh-CN" smtClean="0"/>
              <a:t>Mapping from logical to physical in a file of unbounded length.</a:t>
            </a:r>
          </a:p>
          <a:p>
            <a:pPr lvl="1" eaLnBrk="1" hangingPunct="1"/>
            <a:r>
              <a:rPr lang="en-US" altLang="zh-CN" smtClean="0"/>
              <a:t>Linked scheme - </a:t>
            </a:r>
          </a:p>
          <a:p>
            <a:pPr lvl="2" eaLnBrk="1" hangingPunct="1"/>
            <a:r>
              <a:rPr lang="en-US" altLang="zh-CN" smtClean="0"/>
              <a:t>Link blocks of index tables (no limit on size)</a:t>
            </a:r>
          </a:p>
          <a:p>
            <a:pPr lvl="1" eaLnBrk="1" hangingPunct="1"/>
            <a:r>
              <a:rPr lang="en-US" altLang="zh-CN" smtClean="0"/>
              <a:t>Multilevel Index</a:t>
            </a:r>
          </a:p>
          <a:p>
            <a:pPr lvl="2" eaLnBrk="1" hangingPunct="1"/>
            <a:r>
              <a:rPr lang="en-US" altLang="zh-CN" smtClean="0"/>
              <a:t>E.g. Two Level Index - first level index block points to a set of second level index blocks, which in turn point to file blocks.</a:t>
            </a:r>
          </a:p>
          <a:p>
            <a:pPr lvl="2" eaLnBrk="1" hangingPunct="1"/>
            <a:r>
              <a:rPr lang="en-US" altLang="zh-CN" smtClean="0"/>
              <a:t>Increase number of levels based on maximum file size desired.</a:t>
            </a:r>
          </a:p>
          <a:p>
            <a:pPr lvl="2" eaLnBrk="1" hangingPunct="1"/>
            <a:r>
              <a:rPr lang="en-US" altLang="zh-CN" smtClean="0"/>
              <a:t>Maximum size of file is bounded.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F4E589-11DD-4867-896E-969024A97DAE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6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03200"/>
            <a:ext cx="8229600" cy="457200"/>
          </a:xfrm>
        </p:spPr>
        <p:txBody>
          <a:bodyPr/>
          <a:lstStyle/>
          <a:p>
            <a:r>
              <a:rPr lang="en-US" sz="2800" dirty="0"/>
              <a:t>Combined Scheme:  UNIX (4K bytes per block)</a:t>
            </a:r>
            <a:endParaRPr lang="en-US" sz="2400" dirty="0"/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101725"/>
            <a:ext cx="6580188" cy="494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5943600"/>
            <a:ext cx="5895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Comic Sans MS"/>
                <a:ea typeface="+mn-ea"/>
                <a:cs typeface="Arial" pitchFamily="34" charset="0"/>
              </a:rPr>
              <a:t>FCB</a:t>
            </a:r>
            <a:r>
              <a:rPr lang="en-US" sz="2800" b="1" dirty="0" smtClean="0">
                <a:solidFill>
                  <a:srgbClr val="2D2DB9"/>
                </a:solidFill>
                <a:latin typeface="Comic Sans MS"/>
                <a:ea typeface="+mn-ea"/>
                <a:cs typeface="Arial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mic Sans MS"/>
                <a:ea typeface="+mn-ea"/>
                <a:cs typeface="Arial" pitchFamily="34" charset="0"/>
              </a:rPr>
              <a:t>– in Unix this is called </a:t>
            </a:r>
            <a:r>
              <a:rPr lang="en-US" sz="2800" dirty="0" err="1" smtClean="0">
                <a:solidFill>
                  <a:srgbClr val="FF0000"/>
                </a:solidFill>
                <a:latin typeface="Comic Sans MS"/>
                <a:ea typeface="+mn-ea"/>
                <a:cs typeface="Arial" pitchFamily="34" charset="0"/>
              </a:rPr>
              <a:t>i</a:t>
            </a:r>
            <a:r>
              <a:rPr lang="en-US" sz="2800" dirty="0" smtClean="0">
                <a:solidFill>
                  <a:srgbClr val="FF0000"/>
                </a:solidFill>
                <a:latin typeface="Comic Sans MS"/>
                <a:ea typeface="+mn-ea"/>
                <a:cs typeface="Arial" pitchFamily="34" charset="0"/>
              </a:rPr>
              <a:t>-Node</a:t>
            </a:r>
            <a:endParaRPr lang="en-US" sz="2800" dirty="0">
              <a:solidFill>
                <a:srgbClr val="FF0000"/>
              </a:solidFill>
              <a:latin typeface="Comic Sans MS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0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 noGrp="1"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B5F6B89-5B02-4454-A835-08FFD266FB29}" type="slidenum"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35</a:t>
            </a:fld>
            <a:endParaRPr lang="en-US" altLang="zh-CN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9462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55700"/>
            <a:ext cx="8534400" cy="531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462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smtClean="0"/>
              <a:t>Unix i-node</a:t>
            </a:r>
          </a:p>
        </p:txBody>
      </p:sp>
      <p:sp>
        <p:nvSpPr>
          <p:cNvPr id="5" name="Footer Placeholder 4"/>
          <p:cNvSpPr txBox="1">
            <a:spLocks noGrp="1"/>
          </p:cNvSpPr>
          <p:nvPr/>
        </p:nvSpPr>
        <p:spPr>
          <a:xfrm>
            <a:off x="3124200" y="6356350"/>
            <a:ext cx="3090863" cy="365125"/>
          </a:xfrm>
          <a:prstGeom prst="rect">
            <a:avLst/>
          </a:prstGeom>
          <a:noFill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Part XI: File System</a:t>
            </a:r>
            <a:endParaRPr lang="zh-CN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15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+mj-ea"/>
                <a:cs typeface="+mj-cs"/>
              </a:rPr>
              <a:t>The UNIX I-node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q"/>
              <a:defRPr/>
            </a:pPr>
            <a:r>
              <a:rPr lang="en-US" smtClean="0">
                <a:ea typeface="+mn-ea"/>
                <a:cs typeface="+mn-cs"/>
              </a:rPr>
              <a:t> 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70000"/>
            <a:ext cx="6781800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7" name="Rectangle 5"/>
          <p:cNvSpPr>
            <a:spLocks noChangeArrowheads="1"/>
          </p:cNvSpPr>
          <p:nvPr/>
        </p:nvSpPr>
        <p:spPr bwMode="auto">
          <a:xfrm>
            <a:off x="342900" y="1295400"/>
            <a:ext cx="3986213" cy="406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zh-CN" sz="2400" smtClean="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09900" y="0"/>
            <a:ext cx="617443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/>
              <a:t>PPTs.2013-64\PPTs from other\web.cecs.pdx.edu_~walpole_class_cs533_winter2005_slides\2013 Winter Introduction to Operating </a:t>
            </a:r>
            <a:r>
              <a:rPr lang="en-US" altLang="zh-CN" sz="1000" dirty="0" smtClean="0"/>
              <a:t>Systems\17.ppt</a:t>
            </a:r>
            <a:endParaRPr lang="zh-CN" altLang="en-US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110837"/>
            <a:ext cx="3534710" cy="2120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任意多边形 1"/>
          <p:cNvSpPr/>
          <p:nvPr/>
        </p:nvSpPr>
        <p:spPr bwMode="auto">
          <a:xfrm>
            <a:off x="3033486" y="1828800"/>
            <a:ext cx="1306285" cy="2264229"/>
          </a:xfrm>
          <a:custGeom>
            <a:avLst/>
            <a:gdLst>
              <a:gd name="connsiteX0" fmla="*/ 0 w 1306285"/>
              <a:gd name="connsiteY0" fmla="*/ 2148114 h 2264229"/>
              <a:gd name="connsiteX1" fmla="*/ 58057 w 1306285"/>
              <a:gd name="connsiteY1" fmla="*/ 2220686 h 2264229"/>
              <a:gd name="connsiteX2" fmla="*/ 101600 w 1306285"/>
              <a:gd name="connsiteY2" fmla="*/ 2235200 h 2264229"/>
              <a:gd name="connsiteX3" fmla="*/ 246743 w 1306285"/>
              <a:gd name="connsiteY3" fmla="*/ 2249714 h 2264229"/>
              <a:gd name="connsiteX4" fmla="*/ 348343 w 1306285"/>
              <a:gd name="connsiteY4" fmla="*/ 2264229 h 2264229"/>
              <a:gd name="connsiteX5" fmla="*/ 595085 w 1306285"/>
              <a:gd name="connsiteY5" fmla="*/ 2249714 h 2264229"/>
              <a:gd name="connsiteX6" fmla="*/ 638628 w 1306285"/>
              <a:gd name="connsiteY6" fmla="*/ 2235200 h 2264229"/>
              <a:gd name="connsiteX7" fmla="*/ 725714 w 1306285"/>
              <a:gd name="connsiteY7" fmla="*/ 2177143 h 2264229"/>
              <a:gd name="connsiteX8" fmla="*/ 769257 w 1306285"/>
              <a:gd name="connsiteY8" fmla="*/ 2148114 h 2264229"/>
              <a:gd name="connsiteX9" fmla="*/ 798285 w 1306285"/>
              <a:gd name="connsiteY9" fmla="*/ 2104571 h 2264229"/>
              <a:gd name="connsiteX10" fmla="*/ 885371 w 1306285"/>
              <a:gd name="connsiteY10" fmla="*/ 2017486 h 2264229"/>
              <a:gd name="connsiteX11" fmla="*/ 957943 w 1306285"/>
              <a:gd name="connsiteY11" fmla="*/ 1944914 h 2264229"/>
              <a:gd name="connsiteX12" fmla="*/ 1045028 w 1306285"/>
              <a:gd name="connsiteY12" fmla="*/ 1770743 h 2264229"/>
              <a:gd name="connsiteX13" fmla="*/ 1059543 w 1306285"/>
              <a:gd name="connsiteY13" fmla="*/ 1727200 h 2264229"/>
              <a:gd name="connsiteX14" fmla="*/ 1045028 w 1306285"/>
              <a:gd name="connsiteY14" fmla="*/ 1175657 h 2264229"/>
              <a:gd name="connsiteX15" fmla="*/ 1016000 w 1306285"/>
              <a:gd name="connsiteY15" fmla="*/ 1030514 h 2264229"/>
              <a:gd name="connsiteX16" fmla="*/ 1001485 w 1306285"/>
              <a:gd name="connsiteY16" fmla="*/ 986971 h 2264229"/>
              <a:gd name="connsiteX17" fmla="*/ 986971 w 1306285"/>
              <a:gd name="connsiteY17" fmla="*/ 928914 h 2264229"/>
              <a:gd name="connsiteX18" fmla="*/ 972457 w 1306285"/>
              <a:gd name="connsiteY18" fmla="*/ 856343 h 2264229"/>
              <a:gd name="connsiteX19" fmla="*/ 943428 w 1306285"/>
              <a:gd name="connsiteY19" fmla="*/ 769257 h 2264229"/>
              <a:gd name="connsiteX20" fmla="*/ 885371 w 1306285"/>
              <a:gd name="connsiteY20" fmla="*/ 595086 h 2264229"/>
              <a:gd name="connsiteX21" fmla="*/ 856343 w 1306285"/>
              <a:gd name="connsiteY21" fmla="*/ 508000 h 2264229"/>
              <a:gd name="connsiteX22" fmla="*/ 841828 w 1306285"/>
              <a:gd name="connsiteY22" fmla="*/ 464457 h 2264229"/>
              <a:gd name="connsiteX23" fmla="*/ 856343 w 1306285"/>
              <a:gd name="connsiteY23" fmla="*/ 203200 h 2264229"/>
              <a:gd name="connsiteX24" fmla="*/ 972457 w 1306285"/>
              <a:gd name="connsiteY24" fmla="*/ 101600 h 2264229"/>
              <a:gd name="connsiteX25" fmla="*/ 1016000 w 1306285"/>
              <a:gd name="connsiteY25" fmla="*/ 72571 h 2264229"/>
              <a:gd name="connsiteX26" fmla="*/ 1059543 w 1306285"/>
              <a:gd name="connsiteY26" fmla="*/ 43543 h 2264229"/>
              <a:gd name="connsiteX27" fmla="*/ 1103085 w 1306285"/>
              <a:gd name="connsiteY27" fmla="*/ 0 h 2264229"/>
              <a:gd name="connsiteX28" fmla="*/ 1190171 w 1306285"/>
              <a:gd name="connsiteY28" fmla="*/ 14514 h 2264229"/>
              <a:gd name="connsiteX29" fmla="*/ 1277257 w 1306285"/>
              <a:gd name="connsiteY29" fmla="*/ 72571 h 2264229"/>
              <a:gd name="connsiteX30" fmla="*/ 1306285 w 1306285"/>
              <a:gd name="connsiteY30" fmla="*/ 87086 h 2264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06285" h="2264229">
                <a:moveTo>
                  <a:pt x="0" y="2148114"/>
                </a:moveTo>
                <a:cubicBezTo>
                  <a:pt x="19352" y="2172305"/>
                  <a:pt x="34536" y="2200525"/>
                  <a:pt x="58057" y="2220686"/>
                </a:cubicBezTo>
                <a:cubicBezTo>
                  <a:pt x="69673" y="2230643"/>
                  <a:pt x="86478" y="2232874"/>
                  <a:pt x="101600" y="2235200"/>
                </a:cubicBezTo>
                <a:cubicBezTo>
                  <a:pt x="149657" y="2242593"/>
                  <a:pt x="198454" y="2244033"/>
                  <a:pt x="246743" y="2249714"/>
                </a:cubicBezTo>
                <a:cubicBezTo>
                  <a:pt x="280719" y="2253711"/>
                  <a:pt x="314476" y="2259391"/>
                  <a:pt x="348343" y="2264229"/>
                </a:cubicBezTo>
                <a:cubicBezTo>
                  <a:pt x="430590" y="2259391"/>
                  <a:pt x="513104" y="2257912"/>
                  <a:pt x="595085" y="2249714"/>
                </a:cubicBezTo>
                <a:cubicBezTo>
                  <a:pt x="610308" y="2248192"/>
                  <a:pt x="625254" y="2242630"/>
                  <a:pt x="638628" y="2235200"/>
                </a:cubicBezTo>
                <a:cubicBezTo>
                  <a:pt x="669126" y="2218257"/>
                  <a:pt x="696685" y="2196495"/>
                  <a:pt x="725714" y="2177143"/>
                </a:cubicBezTo>
                <a:lnTo>
                  <a:pt x="769257" y="2148114"/>
                </a:lnTo>
                <a:cubicBezTo>
                  <a:pt x="778933" y="2133600"/>
                  <a:pt x="786696" y="2117609"/>
                  <a:pt x="798285" y="2104571"/>
                </a:cubicBezTo>
                <a:cubicBezTo>
                  <a:pt x="825559" y="2073888"/>
                  <a:pt x="862599" y="2051644"/>
                  <a:pt x="885371" y="2017486"/>
                </a:cubicBezTo>
                <a:cubicBezTo>
                  <a:pt x="924076" y="1959429"/>
                  <a:pt x="899886" y="1983619"/>
                  <a:pt x="957943" y="1944914"/>
                </a:cubicBezTo>
                <a:cubicBezTo>
                  <a:pt x="1032975" y="1832366"/>
                  <a:pt x="1004966" y="1890929"/>
                  <a:pt x="1045028" y="1770743"/>
                </a:cubicBezTo>
                <a:lnTo>
                  <a:pt x="1059543" y="1727200"/>
                </a:lnTo>
                <a:cubicBezTo>
                  <a:pt x="1054705" y="1543352"/>
                  <a:pt x="1053379" y="1359379"/>
                  <a:pt x="1045028" y="1175657"/>
                </a:cubicBezTo>
                <a:cubicBezTo>
                  <a:pt x="1043487" y="1141751"/>
                  <a:pt x="1026635" y="1067737"/>
                  <a:pt x="1016000" y="1030514"/>
                </a:cubicBezTo>
                <a:cubicBezTo>
                  <a:pt x="1011797" y="1015803"/>
                  <a:pt x="1005688" y="1001682"/>
                  <a:pt x="1001485" y="986971"/>
                </a:cubicBezTo>
                <a:cubicBezTo>
                  <a:pt x="996005" y="967791"/>
                  <a:pt x="991298" y="948387"/>
                  <a:pt x="986971" y="928914"/>
                </a:cubicBezTo>
                <a:cubicBezTo>
                  <a:pt x="981620" y="904832"/>
                  <a:pt x="978948" y="880143"/>
                  <a:pt x="972457" y="856343"/>
                </a:cubicBezTo>
                <a:cubicBezTo>
                  <a:pt x="964406" y="826822"/>
                  <a:pt x="953104" y="798286"/>
                  <a:pt x="943428" y="769257"/>
                </a:cubicBezTo>
                <a:lnTo>
                  <a:pt x="885371" y="595086"/>
                </a:lnTo>
                <a:lnTo>
                  <a:pt x="856343" y="508000"/>
                </a:lnTo>
                <a:lnTo>
                  <a:pt x="841828" y="464457"/>
                </a:lnTo>
                <a:cubicBezTo>
                  <a:pt x="846666" y="377371"/>
                  <a:pt x="844008" y="289543"/>
                  <a:pt x="856343" y="203200"/>
                </a:cubicBezTo>
                <a:cubicBezTo>
                  <a:pt x="862709" y="158637"/>
                  <a:pt x="954885" y="113315"/>
                  <a:pt x="972457" y="101600"/>
                </a:cubicBezTo>
                <a:lnTo>
                  <a:pt x="1016000" y="72571"/>
                </a:lnTo>
                <a:cubicBezTo>
                  <a:pt x="1030514" y="62895"/>
                  <a:pt x="1047208" y="55878"/>
                  <a:pt x="1059543" y="43543"/>
                </a:cubicBezTo>
                <a:lnTo>
                  <a:pt x="1103085" y="0"/>
                </a:lnTo>
                <a:cubicBezTo>
                  <a:pt x="1132114" y="4838"/>
                  <a:pt x="1163006" y="3195"/>
                  <a:pt x="1190171" y="14514"/>
                </a:cubicBezTo>
                <a:cubicBezTo>
                  <a:pt x="1222375" y="27932"/>
                  <a:pt x="1246053" y="56968"/>
                  <a:pt x="1277257" y="72571"/>
                </a:cubicBezTo>
                <a:lnTo>
                  <a:pt x="1306285" y="87086"/>
                </a:lnTo>
              </a:path>
            </a:pathLst>
          </a:custGeom>
          <a:noFill/>
          <a:ln w="57150" cap="sq" cmpd="sng" algn="ctr">
            <a:solidFill>
              <a:srgbClr val="00B0F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29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Assume that the index-node of a file has 7 pointers, among which 4 are </a:t>
            </a:r>
            <a:r>
              <a:rPr lang="en-US" altLang="zh-CN" dirty="0" smtClean="0"/>
              <a:t>for</a:t>
            </a:r>
            <a:r>
              <a:rPr lang="en-US" altLang="zh-CN" dirty="0" smtClean="0"/>
              <a:t> </a:t>
            </a:r>
            <a:r>
              <a:rPr lang="en-US" altLang="zh-CN" dirty="0"/>
              <a:t>data blocks, 2 </a:t>
            </a:r>
            <a:r>
              <a:rPr lang="en-US" altLang="zh-CN" dirty="0" smtClean="0"/>
              <a:t>pointers for </a:t>
            </a:r>
            <a:r>
              <a:rPr lang="en-US" altLang="zh-CN" dirty="0"/>
              <a:t>“indirect block”, and 1 </a:t>
            </a:r>
            <a:r>
              <a:rPr lang="en-US" altLang="zh-CN" dirty="0" smtClean="0"/>
              <a:t>pointer for </a:t>
            </a:r>
            <a:r>
              <a:rPr lang="en-US" altLang="zh-CN" dirty="0"/>
              <a:t>“doubly indirect block”.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size of both data block and index block are 256KB. The length of a pointer is </a:t>
            </a:r>
            <a:r>
              <a:rPr lang="en-US" altLang="zh-CN" dirty="0" smtClean="0"/>
              <a:t>4 Bytes. </a:t>
            </a:r>
          </a:p>
          <a:p>
            <a:r>
              <a:rPr lang="en-US" altLang="zh-CN" dirty="0" smtClean="0"/>
              <a:t>What </a:t>
            </a:r>
            <a:r>
              <a:rPr lang="en-US" altLang="zh-CN" dirty="0"/>
              <a:t>is the max file size this file system can support</a:t>
            </a:r>
            <a:r>
              <a:rPr lang="en-US" altLang="zh-CN" dirty="0" smtClean="0"/>
              <a:t>?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38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Entry Lookup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   In Unix systems</a:t>
            </a:r>
          </a:p>
          <a:p>
            <a:pPr lvl="1"/>
            <a:r>
              <a:rPr lang="en-US" smtClean="0"/>
              <a:t>The </a:t>
            </a:r>
            <a:r>
              <a:rPr lang="en-US" smtClean="0">
                <a:solidFill>
                  <a:srgbClr val="FF0000"/>
                </a:solidFill>
              </a:rPr>
              <a:t>superblock</a:t>
            </a:r>
            <a:r>
              <a:rPr lang="en-US" smtClean="0"/>
              <a:t> (among other things) has the location of the i-node which represents the root directory</a:t>
            </a:r>
          </a:p>
          <a:p>
            <a:r>
              <a:rPr lang="en-US" smtClean="0"/>
              <a:t>Once the root directory is located  a search through the directory tree finds the desired directory entry</a:t>
            </a:r>
          </a:p>
          <a:p>
            <a:r>
              <a:rPr lang="en-US" smtClean="0"/>
              <a:t>The directory entry provides the information needed to find the disk blocks for the requested file </a:t>
            </a:r>
          </a:p>
          <a:p>
            <a:pPr lvl="1"/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115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CA" dirty="0" smtClean="0"/>
              <a:t>Entry Lookup</a:t>
            </a:r>
            <a:endParaRPr lang="en-CA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This discussion focuses on Unix-related file systems</a:t>
            </a:r>
          </a:p>
          <a:p>
            <a:r>
              <a:rPr lang="en-CA" dirty="0" smtClean="0"/>
              <a:t>When a file is opened, the file system must take the file name supplied and locate its disk blocks</a:t>
            </a:r>
          </a:p>
          <a:p>
            <a:r>
              <a:rPr lang="en-CA" dirty="0" smtClean="0"/>
              <a:t>Let’s see how this is done for the path name </a:t>
            </a:r>
            <a:r>
              <a:rPr lang="en-CA" i="1" dirty="0" smtClean="0">
                <a:solidFill>
                  <a:schemeClr val="accent6"/>
                </a:solidFill>
              </a:rPr>
              <a:t>/</a:t>
            </a:r>
            <a:r>
              <a:rPr lang="en-CA" i="1" dirty="0" err="1" smtClean="0">
                <a:solidFill>
                  <a:schemeClr val="accent6"/>
                </a:solidFill>
              </a:rPr>
              <a:t>usr</a:t>
            </a:r>
            <a:r>
              <a:rPr lang="en-CA" i="1" dirty="0" smtClean="0">
                <a:solidFill>
                  <a:schemeClr val="accent6"/>
                </a:solidFill>
              </a:rPr>
              <a:t>/</a:t>
            </a:r>
            <a:r>
              <a:rPr lang="en-CA" i="1" dirty="0" err="1" smtClean="0">
                <a:solidFill>
                  <a:schemeClr val="accent6"/>
                </a:solidFill>
              </a:rPr>
              <a:t>ast</a:t>
            </a:r>
            <a:r>
              <a:rPr lang="en-CA" i="1" dirty="0" smtClean="0">
                <a:solidFill>
                  <a:schemeClr val="accent6"/>
                </a:solidFill>
              </a:rPr>
              <a:t>/</a:t>
            </a:r>
            <a:r>
              <a:rPr lang="en-CA" i="1" dirty="0" err="1" smtClean="0">
                <a:solidFill>
                  <a:schemeClr val="accent6"/>
                </a:solidFill>
              </a:rPr>
              <a:t>mbox</a:t>
            </a:r>
            <a:endParaRPr lang="en-CA" i="1" dirty="0" smtClean="0">
              <a:solidFill>
                <a:schemeClr val="accent6"/>
              </a:solidFill>
            </a:endParaRP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6036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Part X IO System (Basic)</a:t>
            </a:r>
            <a:endParaRPr lang="en-US" altLang="zh-CN">
              <a:ea typeface="宋体" charset="-122"/>
            </a:endParaRPr>
          </a:p>
        </p:txBody>
      </p:sp>
      <p:sp>
        <p:nvSpPr>
          <p:cNvPr id="6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69224" y="6381328"/>
            <a:ext cx="2133600" cy="365125"/>
          </a:xfrm>
        </p:spPr>
        <p:txBody>
          <a:bodyPr/>
          <a:lstStyle/>
          <a:p>
            <a:fld id="{58366B65-7E1E-4BFB-9A45-22024CB68ECC}" type="slidenum">
              <a:rPr lang="en-US" altLang="zh-CN"/>
              <a:pPr/>
              <a:t>4</a:t>
            </a:fld>
            <a:endParaRPr lang="en-US" altLang="zh-CN" dirty="0"/>
          </a:p>
        </p:txBody>
      </p:sp>
      <p:sp>
        <p:nvSpPr>
          <p:cNvPr id="187187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40768"/>
          </a:xfr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zh-CN" dirty="0"/>
              <a:t>We’ve known - linear addressed block space for files</a:t>
            </a:r>
          </a:p>
        </p:txBody>
      </p:sp>
      <p:sp>
        <p:nvSpPr>
          <p:cNvPr id="1871934" name="Rectangle 62"/>
          <p:cNvSpPr>
            <a:spLocks noChangeArrowheads="1"/>
          </p:cNvSpPr>
          <p:nvPr/>
        </p:nvSpPr>
        <p:spPr bwMode="auto">
          <a:xfrm>
            <a:off x="2051050" y="5707202"/>
            <a:ext cx="1944688" cy="31544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ea typeface="宋体" charset="-122"/>
              </a:rPr>
              <a:t>Disk Controller</a:t>
            </a:r>
          </a:p>
        </p:txBody>
      </p:sp>
      <p:sp>
        <p:nvSpPr>
          <p:cNvPr id="1871935" name="Rectangle 63"/>
          <p:cNvSpPr>
            <a:spLocks noChangeArrowheads="1"/>
          </p:cNvSpPr>
          <p:nvPr/>
        </p:nvSpPr>
        <p:spPr bwMode="auto">
          <a:xfrm>
            <a:off x="2051050" y="5156423"/>
            <a:ext cx="1944688" cy="5048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宋体" charset="-122"/>
              </a:rPr>
              <a:t>Disk Driver</a:t>
            </a:r>
          </a:p>
        </p:txBody>
      </p:sp>
      <p:sp>
        <p:nvSpPr>
          <p:cNvPr id="1871936" name="Oval 64"/>
          <p:cNvSpPr>
            <a:spLocks noChangeArrowheads="1"/>
          </p:cNvSpPr>
          <p:nvPr/>
        </p:nvSpPr>
        <p:spPr bwMode="auto">
          <a:xfrm>
            <a:off x="2338388" y="6513756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37" name="Oval 65"/>
          <p:cNvSpPr>
            <a:spLocks noChangeArrowheads="1"/>
          </p:cNvSpPr>
          <p:nvPr/>
        </p:nvSpPr>
        <p:spPr bwMode="auto">
          <a:xfrm>
            <a:off x="2338388" y="6370881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38" name="Oval 66"/>
          <p:cNvSpPr>
            <a:spLocks noChangeArrowheads="1"/>
          </p:cNvSpPr>
          <p:nvPr/>
        </p:nvSpPr>
        <p:spPr bwMode="auto">
          <a:xfrm>
            <a:off x="2338388" y="6228006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39" name="Line 67"/>
          <p:cNvSpPr>
            <a:spLocks noChangeShapeType="1"/>
          </p:cNvSpPr>
          <p:nvPr/>
        </p:nvSpPr>
        <p:spPr bwMode="auto">
          <a:xfrm flipV="1">
            <a:off x="3059113" y="6085131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40" name="Line 68"/>
          <p:cNvSpPr>
            <a:spLocks noChangeShapeType="1"/>
          </p:cNvSpPr>
          <p:nvPr/>
        </p:nvSpPr>
        <p:spPr bwMode="auto">
          <a:xfrm flipV="1">
            <a:off x="3059113" y="6732831"/>
            <a:ext cx="0" cy="125169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41" name="Text Box 69"/>
          <p:cNvSpPr txBox="1">
            <a:spLocks noChangeArrowheads="1"/>
          </p:cNvSpPr>
          <p:nvPr/>
        </p:nvSpPr>
        <p:spPr bwMode="auto">
          <a:xfrm>
            <a:off x="1547813" y="6229594"/>
            <a:ext cx="6254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ea typeface="宋体" charset="-122"/>
              </a:rPr>
              <a:t>Disk</a:t>
            </a:r>
          </a:p>
        </p:txBody>
      </p:sp>
      <p:sp>
        <p:nvSpPr>
          <p:cNvPr id="1871942" name="Line 70"/>
          <p:cNvSpPr>
            <a:spLocks noChangeShapeType="1"/>
          </p:cNvSpPr>
          <p:nvPr/>
        </p:nvSpPr>
        <p:spPr bwMode="auto">
          <a:xfrm>
            <a:off x="3059113" y="6085131"/>
            <a:ext cx="4333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43" name="Line 71"/>
          <p:cNvSpPr>
            <a:spLocks noChangeShapeType="1"/>
          </p:cNvSpPr>
          <p:nvPr/>
        </p:nvSpPr>
        <p:spPr bwMode="auto">
          <a:xfrm>
            <a:off x="3492500" y="6085131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44" name="Line 72"/>
          <p:cNvSpPr>
            <a:spLocks noChangeShapeType="1"/>
          </p:cNvSpPr>
          <p:nvPr/>
        </p:nvSpPr>
        <p:spPr bwMode="auto">
          <a:xfrm>
            <a:off x="3059113" y="6022644"/>
            <a:ext cx="0" cy="6248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45" name="Text Box 73"/>
          <p:cNvSpPr txBox="1">
            <a:spLocks noChangeArrowheads="1"/>
          </p:cNvSpPr>
          <p:nvPr/>
        </p:nvSpPr>
        <p:spPr bwMode="auto">
          <a:xfrm>
            <a:off x="4067299" y="6011167"/>
            <a:ext cx="1622409" cy="9255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 u="sng" dirty="0">
                <a:solidFill>
                  <a:srgbClr val="0070C0"/>
                </a:solidFill>
                <a:ea typeface="宋体" charset="-122"/>
              </a:rPr>
              <a:t>C</a:t>
            </a:r>
            <a:r>
              <a:rPr lang="en-US" altLang="zh-CN" dirty="0" smtClean="0">
                <a:ea typeface="宋体" charset="-122"/>
              </a:rPr>
              <a:t>ylinders</a:t>
            </a:r>
            <a:r>
              <a:rPr lang="en-US" altLang="zh-CN" dirty="0">
                <a:ea typeface="宋体" charset="-122"/>
              </a:rPr>
              <a:t>, </a:t>
            </a:r>
          </a:p>
          <a:p>
            <a:r>
              <a:rPr lang="en-US" altLang="zh-CN" b="1" u="sng" dirty="0">
                <a:solidFill>
                  <a:srgbClr val="0070C0"/>
                </a:solidFill>
                <a:ea typeface="宋体" charset="-122"/>
              </a:rPr>
              <a:t>H</a:t>
            </a:r>
            <a:r>
              <a:rPr lang="en-US" altLang="zh-CN" dirty="0" smtClean="0">
                <a:ea typeface="宋体" charset="-122"/>
              </a:rPr>
              <a:t>eader/tracks</a:t>
            </a:r>
            <a:r>
              <a:rPr lang="en-US" altLang="zh-CN" dirty="0">
                <a:ea typeface="宋体" charset="-122"/>
              </a:rPr>
              <a:t>, </a:t>
            </a:r>
          </a:p>
          <a:p>
            <a:r>
              <a:rPr lang="en-US" altLang="zh-CN" b="1" u="sng" dirty="0" smtClean="0">
                <a:solidFill>
                  <a:srgbClr val="0070C0"/>
                </a:solidFill>
                <a:ea typeface="宋体" charset="-122"/>
              </a:rPr>
              <a:t>S</a:t>
            </a:r>
            <a:r>
              <a:rPr lang="en-US" altLang="zh-CN" dirty="0" smtClean="0">
                <a:ea typeface="宋体" charset="-122"/>
              </a:rPr>
              <a:t>ectors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871947" name="Rectangle 75"/>
          <p:cNvSpPr>
            <a:spLocks noChangeArrowheads="1"/>
          </p:cNvSpPr>
          <p:nvPr/>
        </p:nvSpPr>
        <p:spPr bwMode="auto">
          <a:xfrm>
            <a:off x="2051050" y="2276475"/>
            <a:ext cx="1944688" cy="2889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File System Calls</a:t>
            </a:r>
          </a:p>
        </p:txBody>
      </p:sp>
      <p:sp>
        <p:nvSpPr>
          <p:cNvPr id="1871948" name="Oval 76"/>
          <p:cNvSpPr>
            <a:spLocks noChangeArrowheads="1"/>
          </p:cNvSpPr>
          <p:nvPr/>
        </p:nvSpPr>
        <p:spPr bwMode="auto">
          <a:xfrm>
            <a:off x="2195513" y="1485900"/>
            <a:ext cx="1728787" cy="71913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Processes</a:t>
            </a:r>
          </a:p>
        </p:txBody>
      </p:sp>
      <p:sp>
        <p:nvSpPr>
          <p:cNvPr id="1871949" name="Rectangle 77"/>
          <p:cNvSpPr>
            <a:spLocks noChangeArrowheads="1"/>
          </p:cNvSpPr>
          <p:nvPr/>
        </p:nvSpPr>
        <p:spPr bwMode="auto">
          <a:xfrm>
            <a:off x="4211638" y="4312856"/>
            <a:ext cx="576262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871961" name="Rectangle 89"/>
          <p:cNvSpPr>
            <a:spLocks noChangeArrowheads="1"/>
          </p:cNvSpPr>
          <p:nvPr/>
        </p:nvSpPr>
        <p:spPr bwMode="auto">
          <a:xfrm>
            <a:off x="5003800" y="4312856"/>
            <a:ext cx="576263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871962" name="Rectangle 90"/>
          <p:cNvSpPr>
            <a:spLocks noChangeArrowheads="1"/>
          </p:cNvSpPr>
          <p:nvPr/>
        </p:nvSpPr>
        <p:spPr bwMode="auto">
          <a:xfrm>
            <a:off x="5795963" y="4312856"/>
            <a:ext cx="576262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1871963" name="Rectangle 91"/>
          <p:cNvSpPr>
            <a:spLocks noChangeArrowheads="1"/>
          </p:cNvSpPr>
          <p:nvPr/>
        </p:nvSpPr>
        <p:spPr bwMode="auto">
          <a:xfrm>
            <a:off x="6588125" y="4312856"/>
            <a:ext cx="576263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1871964" name="Rectangle 92"/>
          <p:cNvSpPr>
            <a:spLocks noChangeArrowheads="1"/>
          </p:cNvSpPr>
          <p:nvPr/>
        </p:nvSpPr>
        <p:spPr bwMode="auto">
          <a:xfrm>
            <a:off x="7380288" y="4312856"/>
            <a:ext cx="576262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871970" name="Rectangle 98"/>
          <p:cNvSpPr>
            <a:spLocks noChangeArrowheads="1"/>
          </p:cNvSpPr>
          <p:nvPr/>
        </p:nvSpPr>
        <p:spPr bwMode="auto">
          <a:xfrm>
            <a:off x="4067175" y="4168393"/>
            <a:ext cx="4679950" cy="734060"/>
          </a:xfrm>
          <a:prstGeom prst="rect">
            <a:avLst/>
          </a:prstGeom>
          <a:noFill/>
          <a:ln w="31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71" name="Text Box 99"/>
          <p:cNvSpPr txBox="1">
            <a:spLocks noChangeArrowheads="1"/>
          </p:cNvSpPr>
          <p:nvPr/>
        </p:nvSpPr>
        <p:spPr bwMode="auto">
          <a:xfrm>
            <a:off x="5076825" y="4566856"/>
            <a:ext cx="30511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ea typeface="宋体" charset="-122"/>
              </a:rPr>
              <a:t>file system’s view of the disk</a:t>
            </a:r>
          </a:p>
        </p:txBody>
      </p:sp>
      <p:sp>
        <p:nvSpPr>
          <p:cNvPr id="1871972" name="Rectangle 100"/>
          <p:cNvSpPr>
            <a:spLocks noChangeArrowheads="1"/>
          </p:cNvSpPr>
          <p:nvPr/>
        </p:nvSpPr>
        <p:spPr bwMode="auto">
          <a:xfrm>
            <a:off x="4500563" y="2420938"/>
            <a:ext cx="1150937" cy="2889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File 1</a:t>
            </a:r>
          </a:p>
        </p:txBody>
      </p:sp>
      <p:sp>
        <p:nvSpPr>
          <p:cNvPr id="1871973" name="Rectangle 101"/>
          <p:cNvSpPr>
            <a:spLocks noChangeArrowheads="1"/>
          </p:cNvSpPr>
          <p:nvPr/>
        </p:nvSpPr>
        <p:spPr bwMode="auto">
          <a:xfrm>
            <a:off x="6516688" y="2420938"/>
            <a:ext cx="1727200" cy="2889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File 2</a:t>
            </a:r>
          </a:p>
        </p:txBody>
      </p:sp>
      <p:sp>
        <p:nvSpPr>
          <p:cNvPr id="1871974" name="Rectangle 102"/>
          <p:cNvSpPr>
            <a:spLocks noChangeArrowheads="1"/>
          </p:cNvSpPr>
          <p:nvPr/>
        </p:nvSpPr>
        <p:spPr bwMode="auto">
          <a:xfrm>
            <a:off x="4068763" y="2205038"/>
            <a:ext cx="4679950" cy="649287"/>
          </a:xfrm>
          <a:prstGeom prst="rect">
            <a:avLst/>
          </a:prstGeom>
          <a:noFill/>
          <a:ln w="3175" algn="ctr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71975" name="Text Box 103"/>
          <p:cNvSpPr txBox="1">
            <a:spLocks noChangeArrowheads="1"/>
          </p:cNvSpPr>
          <p:nvPr/>
        </p:nvSpPr>
        <p:spPr bwMode="auto">
          <a:xfrm>
            <a:off x="4865688" y="1894920"/>
            <a:ext cx="32543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>
                <a:ea typeface="宋体" charset="-122"/>
              </a:rPr>
              <a:t>User’s (process’s) view of files</a:t>
            </a:r>
          </a:p>
        </p:txBody>
      </p:sp>
      <p:sp>
        <p:nvSpPr>
          <p:cNvPr id="1871990" name="Rectangle 118"/>
          <p:cNvSpPr>
            <a:spLocks noChangeArrowheads="1"/>
          </p:cNvSpPr>
          <p:nvPr/>
        </p:nvSpPr>
        <p:spPr bwMode="auto">
          <a:xfrm>
            <a:off x="5645919" y="6082604"/>
            <a:ext cx="288925" cy="287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0</a:t>
            </a:r>
          </a:p>
        </p:txBody>
      </p:sp>
      <p:sp>
        <p:nvSpPr>
          <p:cNvPr id="1871991" name="Rectangle 119"/>
          <p:cNvSpPr>
            <a:spLocks noChangeArrowheads="1"/>
          </p:cNvSpPr>
          <p:nvPr/>
        </p:nvSpPr>
        <p:spPr bwMode="auto">
          <a:xfrm>
            <a:off x="6004694" y="6082604"/>
            <a:ext cx="288925" cy="287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1</a:t>
            </a:r>
          </a:p>
        </p:txBody>
      </p:sp>
      <p:sp>
        <p:nvSpPr>
          <p:cNvPr id="1871992" name="Rectangle 120"/>
          <p:cNvSpPr>
            <a:spLocks noChangeArrowheads="1"/>
          </p:cNvSpPr>
          <p:nvPr/>
        </p:nvSpPr>
        <p:spPr bwMode="auto">
          <a:xfrm>
            <a:off x="6365056" y="6082604"/>
            <a:ext cx="288925" cy="287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2</a:t>
            </a:r>
          </a:p>
        </p:txBody>
      </p:sp>
      <p:sp>
        <p:nvSpPr>
          <p:cNvPr id="1871993" name="Rectangle 121"/>
          <p:cNvSpPr>
            <a:spLocks noChangeArrowheads="1"/>
          </p:cNvSpPr>
          <p:nvPr/>
        </p:nvSpPr>
        <p:spPr bwMode="auto">
          <a:xfrm>
            <a:off x="6725419" y="6082604"/>
            <a:ext cx="288925" cy="287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3</a:t>
            </a:r>
          </a:p>
        </p:txBody>
      </p:sp>
      <p:sp>
        <p:nvSpPr>
          <p:cNvPr id="1871994" name="Rectangle 122"/>
          <p:cNvSpPr>
            <a:spLocks noChangeArrowheads="1"/>
          </p:cNvSpPr>
          <p:nvPr/>
        </p:nvSpPr>
        <p:spPr bwMode="auto">
          <a:xfrm>
            <a:off x="7085781" y="6082604"/>
            <a:ext cx="288925" cy="287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4</a:t>
            </a:r>
          </a:p>
        </p:txBody>
      </p:sp>
      <p:sp>
        <p:nvSpPr>
          <p:cNvPr id="1871995" name="Rectangle 123"/>
          <p:cNvSpPr>
            <a:spLocks noChangeArrowheads="1"/>
          </p:cNvSpPr>
          <p:nvPr/>
        </p:nvSpPr>
        <p:spPr bwMode="auto">
          <a:xfrm>
            <a:off x="7446144" y="6082604"/>
            <a:ext cx="288925" cy="2873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5</a:t>
            </a:r>
          </a:p>
        </p:txBody>
      </p:sp>
      <p:sp>
        <p:nvSpPr>
          <p:cNvPr id="1871996" name="Rectangle 124"/>
          <p:cNvSpPr>
            <a:spLocks noChangeArrowheads="1"/>
          </p:cNvSpPr>
          <p:nvPr/>
        </p:nvSpPr>
        <p:spPr bwMode="auto">
          <a:xfrm>
            <a:off x="5647506" y="6442967"/>
            <a:ext cx="2889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6</a:t>
            </a:r>
          </a:p>
        </p:txBody>
      </p:sp>
      <p:sp>
        <p:nvSpPr>
          <p:cNvPr id="1871997" name="Rectangle 125"/>
          <p:cNvSpPr>
            <a:spLocks noChangeArrowheads="1"/>
          </p:cNvSpPr>
          <p:nvPr/>
        </p:nvSpPr>
        <p:spPr bwMode="auto">
          <a:xfrm>
            <a:off x="6006281" y="6442967"/>
            <a:ext cx="2889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7</a:t>
            </a:r>
          </a:p>
        </p:txBody>
      </p:sp>
      <p:sp>
        <p:nvSpPr>
          <p:cNvPr id="1871998" name="Rectangle 126"/>
          <p:cNvSpPr>
            <a:spLocks noChangeArrowheads="1"/>
          </p:cNvSpPr>
          <p:nvPr/>
        </p:nvSpPr>
        <p:spPr bwMode="auto">
          <a:xfrm>
            <a:off x="6366644" y="6442967"/>
            <a:ext cx="2889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8</a:t>
            </a:r>
          </a:p>
        </p:txBody>
      </p:sp>
      <p:sp>
        <p:nvSpPr>
          <p:cNvPr id="1871999" name="Rectangle 127"/>
          <p:cNvSpPr>
            <a:spLocks noChangeArrowheads="1"/>
          </p:cNvSpPr>
          <p:nvPr/>
        </p:nvSpPr>
        <p:spPr bwMode="auto">
          <a:xfrm>
            <a:off x="6727006" y="6442967"/>
            <a:ext cx="2889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9</a:t>
            </a:r>
          </a:p>
        </p:txBody>
      </p:sp>
      <p:sp>
        <p:nvSpPr>
          <p:cNvPr id="1872000" name="Rectangle 128"/>
          <p:cNvSpPr>
            <a:spLocks noChangeArrowheads="1"/>
          </p:cNvSpPr>
          <p:nvPr/>
        </p:nvSpPr>
        <p:spPr bwMode="auto">
          <a:xfrm>
            <a:off x="7087369" y="6442967"/>
            <a:ext cx="2889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>
                <a:ea typeface="宋体" charset="-122"/>
              </a:rPr>
              <a:t>10</a:t>
            </a:r>
          </a:p>
        </p:txBody>
      </p:sp>
      <p:sp>
        <p:nvSpPr>
          <p:cNvPr id="1872002" name="Rectangle 130"/>
          <p:cNvSpPr>
            <a:spLocks noChangeArrowheads="1"/>
          </p:cNvSpPr>
          <p:nvPr/>
        </p:nvSpPr>
        <p:spPr bwMode="auto">
          <a:xfrm>
            <a:off x="7446144" y="6442967"/>
            <a:ext cx="288925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/>
            <a:r>
              <a:rPr lang="en-US" altLang="zh-CN" dirty="0">
                <a:ea typeface="宋体" charset="-122"/>
              </a:rPr>
              <a:t>11</a:t>
            </a:r>
          </a:p>
        </p:txBody>
      </p:sp>
      <p:sp>
        <p:nvSpPr>
          <p:cNvPr id="1872012" name="Rectangle 140"/>
          <p:cNvSpPr>
            <a:spLocks noChangeArrowheads="1"/>
          </p:cNvSpPr>
          <p:nvPr/>
        </p:nvSpPr>
        <p:spPr bwMode="auto">
          <a:xfrm>
            <a:off x="8099425" y="4312856"/>
            <a:ext cx="576263" cy="2873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r>
              <a:rPr lang="en-US" altLang="zh-CN">
                <a:ea typeface="宋体" charset="-122"/>
              </a:rPr>
              <a:t>5</a:t>
            </a:r>
          </a:p>
        </p:txBody>
      </p:sp>
      <p:pic>
        <p:nvPicPr>
          <p:cNvPr id="47" name="Picture 16" descr="C:\Users\mlinking\Pictures\CD-Driver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81" y="6253912"/>
            <a:ext cx="876354" cy="56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C:\Users\mlinking\Pictures\HDDClipart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6" y="5814488"/>
            <a:ext cx="753924" cy="7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C:\Users\mlinking\Pictures\Files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2581"/>
            <a:ext cx="1949872" cy="143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组合 52"/>
          <p:cNvGrpSpPr/>
          <p:nvPr/>
        </p:nvGrpSpPr>
        <p:grpSpPr>
          <a:xfrm rot="900000">
            <a:off x="1236336" y="2578135"/>
            <a:ext cx="3184295" cy="2288082"/>
            <a:chOff x="1744661" y="1894504"/>
            <a:chExt cx="4308425" cy="3095828"/>
          </a:xfrm>
          <a:solidFill>
            <a:srgbClr val="FF0000"/>
          </a:solidFill>
        </p:grpSpPr>
        <p:sp>
          <p:nvSpPr>
            <p:cNvPr id="54" name="闪电形 53"/>
            <p:cNvSpPr/>
            <p:nvPr/>
          </p:nvSpPr>
          <p:spPr>
            <a:xfrm rot="900000" flipH="1">
              <a:off x="1744661" y="2873384"/>
              <a:ext cx="3121026" cy="2116948"/>
            </a:xfrm>
            <a:prstGeom prst="lightningBol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闪电形 54"/>
            <p:cNvSpPr/>
            <p:nvPr/>
          </p:nvSpPr>
          <p:spPr>
            <a:xfrm rot="11700000" flipH="1">
              <a:off x="2932060" y="1894504"/>
              <a:ext cx="3121026" cy="2116948"/>
            </a:xfrm>
            <a:prstGeom prst="lightningBol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TextBox 55"/>
          <p:cNvSpPr txBox="1"/>
          <p:nvPr/>
        </p:nvSpPr>
        <p:spPr>
          <a:xfrm rot="900000">
            <a:off x="4553610" y="2128766"/>
            <a:ext cx="1005403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altLang="zh-CN" sz="138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?</a:t>
            </a:r>
            <a:endParaRPr lang="zh-CN" altLang="en-US" sz="138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7" name="Cloud 10"/>
          <p:cNvSpPr/>
          <p:nvPr/>
        </p:nvSpPr>
        <p:spPr>
          <a:xfrm>
            <a:off x="4975160" y="2588101"/>
            <a:ext cx="5311359" cy="91027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Manage files based on blocks? – Need data structures</a:t>
            </a:r>
            <a:endParaRPr lang="zh-CN" altLang="en-US" sz="2000" b="1" dirty="0"/>
          </a:p>
        </p:txBody>
      </p:sp>
      <p:sp>
        <p:nvSpPr>
          <p:cNvPr id="52" name="Text Box 156"/>
          <p:cNvSpPr txBox="1">
            <a:spLocks noChangeArrowheads="1"/>
          </p:cNvSpPr>
          <p:nvPr/>
        </p:nvSpPr>
        <p:spPr bwMode="auto">
          <a:xfrm>
            <a:off x="7790090" y="5949280"/>
            <a:ext cx="1390422" cy="92551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Sector space</a:t>
            </a:r>
          </a:p>
          <a:p>
            <a:r>
              <a:rPr lang="en-US" altLang="zh-CN" dirty="0" smtClean="0">
                <a:ea typeface="宋体" charset="-122"/>
              </a:rPr>
              <a:t>(like storage </a:t>
            </a:r>
          </a:p>
          <a:p>
            <a:r>
              <a:rPr lang="en-US" altLang="zh-CN" dirty="0" smtClean="0">
                <a:ea typeface="宋体" charset="-122"/>
              </a:rPr>
              <a:t>units in MM)</a:t>
            </a:r>
            <a:endParaRPr lang="en-US" altLang="zh-CN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7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Looking up for an entry</a:t>
            </a:r>
            <a:endParaRPr lang="en-US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096000"/>
            <a:ext cx="7772400" cy="381000"/>
          </a:xfrm>
        </p:spPr>
        <p:txBody>
          <a:bodyPr/>
          <a:lstStyle/>
          <a:p>
            <a:pPr algn="ctr">
              <a:lnSpc>
                <a:spcPct val="90000"/>
              </a:lnSpc>
              <a:buFont typeface="ZapfDingbats"/>
              <a:buNone/>
            </a:pPr>
            <a:r>
              <a:rPr lang="en-US" smtClean="0"/>
              <a:t>The steps in looking up </a:t>
            </a:r>
            <a:r>
              <a:rPr lang="en-US" smtClean="0">
                <a:solidFill>
                  <a:srgbClr val="0000FF"/>
                </a:solidFill>
              </a:rPr>
              <a:t>/usr/ast/mbox</a:t>
            </a:r>
            <a:endParaRPr lang="en-US" sz="2400" smtClean="0">
              <a:solidFill>
                <a:srgbClr val="0000FF"/>
              </a:solidFill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066800"/>
            <a:ext cx="8001000" cy="4621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9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Part X IO System (Basic)</a:t>
            </a: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E52DBF-6486-4087-BEC2-2234E183002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28"/>
            <a:ext cx="9144000" cy="65403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Fragmentation and </a:t>
            </a:r>
            <a:r>
              <a:rPr lang="en-US" altLang="zh-CN" dirty="0" smtClean="0">
                <a:ea typeface="宋体" pitchFamily="2" charset="-122"/>
              </a:rPr>
              <a:t>Defragmenting for disks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81251" name="Picture 3" descr="D:\FIGURES\DISCOVER\PROJECT5\FIG5-15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6000" y="1066800"/>
            <a:ext cx="8128000" cy="5410200"/>
          </a:xfrm>
          <a:prstGeom prst="rect">
            <a:avLst/>
          </a:prstGeom>
          <a:noFill/>
        </p:spPr>
      </p:pic>
      <p:pic>
        <p:nvPicPr>
          <p:cNvPr id="181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3429000"/>
            <a:ext cx="2462213" cy="31718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887531" y="6357958"/>
            <a:ext cx="32564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PPTs\Part XII\Part XII magnetic media].</a:t>
            </a:r>
            <a:r>
              <a:rPr lang="en-US" altLang="zh-CN" sz="1400" dirty="0" err="1" smtClean="0">
                <a:solidFill>
                  <a:schemeClr val="bg1">
                    <a:lumMod val="85000"/>
                  </a:schemeClr>
                </a:solidFill>
              </a:rPr>
              <a:t>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28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Happy" pitchFamily="34" charset="0"/>
              </a:rPr>
              <a:t>File System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Mapping 2: File to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(</a:t>
            </a:r>
            <a:r>
              <a:rPr lang="en-US" altLang="zh-CN" sz="2400" dirty="0" smtClean="0"/>
              <a:t>Linear addressed block Space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Organize blocks into semantic regions</a:t>
            </a:r>
          </a:p>
          <a:p>
            <a:pPr lvl="2"/>
            <a:r>
              <a:rPr lang="en-US" altLang="zh-CN" dirty="0"/>
              <a:t>Boot block, superblock, directory</a:t>
            </a:r>
          </a:p>
          <a:p>
            <a:pPr lvl="1"/>
            <a:r>
              <a:rPr lang="en-US" altLang="zh-CN" dirty="0"/>
              <a:t>Free space</a:t>
            </a:r>
          </a:p>
          <a:p>
            <a:pPr lvl="2"/>
            <a:r>
              <a:rPr lang="en-US" altLang="zh-CN" dirty="0"/>
              <a:t>You need know where available blocks are.</a:t>
            </a:r>
          </a:p>
          <a:p>
            <a:pPr lvl="1"/>
            <a:r>
              <a:rPr lang="en-US" altLang="zh-CN" dirty="0"/>
              <a:t>Map a file (collection of bits) into blocks</a:t>
            </a:r>
          </a:p>
          <a:p>
            <a:pPr lvl="2"/>
            <a:r>
              <a:rPr lang="en-US" altLang="zh-CN" dirty="0"/>
              <a:t>Needed blocks, and how to indicate them?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How to organize so many files?</a:t>
            </a:r>
          </a:p>
          <a:p>
            <a:pPr lvl="2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Directory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F6C5B-46F8-40B7-8974-DDB087A1BD86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D211C6-67E6-454E-925C-F8792D1D3B0A}" type="slidenum">
              <a:rPr lang="en-US" altLang="zh-CN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167629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Files and Directories</a:t>
            </a:r>
          </a:p>
        </p:txBody>
      </p:sp>
      <p:sp>
        <p:nvSpPr>
          <p:cNvPr id="1676316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2428875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There are two basic things that are stored on disk as part of the area controlled by the file system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/>
              <a:t>	- </a:t>
            </a:r>
            <a:r>
              <a:rPr lang="en-US" altLang="zh-CN" dirty="0">
                <a:solidFill>
                  <a:srgbClr val="FF0000"/>
                </a:solidFill>
              </a:rPr>
              <a:t>files</a:t>
            </a:r>
            <a:r>
              <a:rPr lang="en-US" altLang="zh-CN" dirty="0"/>
              <a:t> (store content)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zh-CN" dirty="0"/>
              <a:t>	- </a:t>
            </a:r>
            <a:r>
              <a:rPr lang="en-US" altLang="zh-CN" dirty="0">
                <a:solidFill>
                  <a:srgbClr val="FF0000"/>
                </a:solidFill>
              </a:rPr>
              <a:t>directory</a:t>
            </a:r>
            <a:r>
              <a:rPr lang="en-US" altLang="zh-CN" dirty="0"/>
              <a:t> information (can be a tree): keeps info about files, their attributes or locations</a:t>
            </a: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395288" y="3429000"/>
            <a:ext cx="8353425" cy="273685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60134" name="Text Box 6"/>
          <p:cNvSpPr txBox="1">
            <a:spLocks noChangeArrowheads="1"/>
          </p:cNvSpPr>
          <p:nvPr/>
        </p:nvSpPr>
        <p:spPr bwMode="auto">
          <a:xfrm>
            <a:off x="7631113" y="3500438"/>
            <a:ext cx="901700" cy="587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3200" b="1">
                <a:latin typeface="Calibri" pitchFamily="34" charset="0"/>
              </a:rPr>
              <a:t>Disk</a:t>
            </a:r>
          </a:p>
        </p:txBody>
      </p:sp>
      <p:sp>
        <p:nvSpPr>
          <p:cNvPr id="560135" name="Rectangle 7"/>
          <p:cNvSpPr>
            <a:spLocks noChangeArrowheads="1"/>
          </p:cNvSpPr>
          <p:nvPr/>
        </p:nvSpPr>
        <p:spPr bwMode="auto">
          <a:xfrm>
            <a:off x="1042988" y="3933825"/>
            <a:ext cx="2305050" cy="1871663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5364163" y="4005263"/>
            <a:ext cx="1584325" cy="360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</a:t>
            </a:r>
          </a:p>
        </p:txBody>
      </p:sp>
      <p:sp>
        <p:nvSpPr>
          <p:cNvPr id="560137" name="Rectangle 9"/>
          <p:cNvSpPr>
            <a:spLocks noChangeArrowheads="1"/>
          </p:cNvSpPr>
          <p:nvPr/>
        </p:nvSpPr>
        <p:spPr bwMode="auto">
          <a:xfrm>
            <a:off x="5724525" y="4581525"/>
            <a:ext cx="1584325" cy="360363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</a:t>
            </a:r>
          </a:p>
        </p:txBody>
      </p:sp>
      <p:sp>
        <p:nvSpPr>
          <p:cNvPr id="560138" name="Rectangle 10"/>
          <p:cNvSpPr>
            <a:spLocks noChangeArrowheads="1"/>
          </p:cNvSpPr>
          <p:nvPr/>
        </p:nvSpPr>
        <p:spPr bwMode="auto">
          <a:xfrm>
            <a:off x="5292725" y="5373688"/>
            <a:ext cx="1584325" cy="360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 (content)</a:t>
            </a:r>
          </a:p>
        </p:txBody>
      </p:sp>
      <p:sp>
        <p:nvSpPr>
          <p:cNvPr id="560139" name="Rectangle 11"/>
          <p:cNvSpPr>
            <a:spLocks noChangeArrowheads="1"/>
          </p:cNvSpPr>
          <p:nvPr/>
        </p:nvSpPr>
        <p:spPr bwMode="auto">
          <a:xfrm>
            <a:off x="4572000" y="5373688"/>
            <a:ext cx="576263" cy="360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attrs</a:t>
            </a:r>
          </a:p>
        </p:txBody>
      </p:sp>
      <p:sp>
        <p:nvSpPr>
          <p:cNvPr id="560140" name="Rectangle 12"/>
          <p:cNvSpPr>
            <a:spLocks noChangeArrowheads="1"/>
          </p:cNvSpPr>
          <p:nvPr/>
        </p:nvSpPr>
        <p:spPr bwMode="auto">
          <a:xfrm>
            <a:off x="4787900" y="4652963"/>
            <a:ext cx="576263" cy="360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attrs</a:t>
            </a:r>
          </a:p>
        </p:txBody>
      </p:sp>
      <p:sp>
        <p:nvSpPr>
          <p:cNvPr id="560141" name="Rectangle 13"/>
          <p:cNvSpPr>
            <a:spLocks noChangeArrowheads="1"/>
          </p:cNvSpPr>
          <p:nvPr/>
        </p:nvSpPr>
        <p:spPr bwMode="auto">
          <a:xfrm>
            <a:off x="4643438" y="4005263"/>
            <a:ext cx="576262" cy="360362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attrs</a:t>
            </a:r>
          </a:p>
        </p:txBody>
      </p:sp>
      <p:sp>
        <p:nvSpPr>
          <p:cNvPr id="560142" name="Rectangle 14"/>
          <p:cNvSpPr>
            <a:spLocks noChangeArrowheads="1"/>
          </p:cNvSpPr>
          <p:nvPr/>
        </p:nvSpPr>
        <p:spPr bwMode="auto">
          <a:xfrm>
            <a:off x="1547813" y="4797425"/>
            <a:ext cx="1079500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filename</a:t>
            </a:r>
          </a:p>
        </p:txBody>
      </p:sp>
      <p:sp>
        <p:nvSpPr>
          <p:cNvPr id="560143" name="Text Box 16"/>
          <p:cNvSpPr txBox="1">
            <a:spLocks noChangeArrowheads="1"/>
          </p:cNvSpPr>
          <p:nvPr/>
        </p:nvSpPr>
        <p:spPr bwMode="auto">
          <a:xfrm>
            <a:off x="1547813" y="4005263"/>
            <a:ext cx="10953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Directory</a:t>
            </a:r>
          </a:p>
        </p:txBody>
      </p:sp>
      <p:sp>
        <p:nvSpPr>
          <p:cNvPr id="560144" name="Rectangle 17"/>
          <p:cNvSpPr>
            <a:spLocks noChangeArrowheads="1"/>
          </p:cNvSpPr>
          <p:nvPr/>
        </p:nvSpPr>
        <p:spPr bwMode="auto">
          <a:xfrm>
            <a:off x="2627313" y="4797425"/>
            <a:ext cx="431800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60145" name="Freeform 18"/>
          <p:cNvSpPr>
            <a:spLocks/>
          </p:cNvSpPr>
          <p:nvPr/>
        </p:nvSpPr>
        <p:spPr bwMode="auto">
          <a:xfrm>
            <a:off x="2987675" y="3849688"/>
            <a:ext cx="1655763" cy="1019175"/>
          </a:xfrm>
          <a:custGeom>
            <a:avLst/>
            <a:gdLst>
              <a:gd name="T0" fmla="*/ 0 w 1043"/>
              <a:gd name="T1" fmla="*/ 1019175 h 642"/>
              <a:gd name="T2" fmla="*/ 647700 w 1043"/>
              <a:gd name="T3" fmla="*/ 658812 h 642"/>
              <a:gd name="T4" fmla="*/ 792163 w 1043"/>
              <a:gd name="T5" fmla="*/ 84137 h 642"/>
              <a:gd name="T6" fmla="*/ 1655763 w 1043"/>
              <a:gd name="T7" fmla="*/ 155575 h 642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642"/>
              <a:gd name="T14" fmla="*/ 1043 w 1043"/>
              <a:gd name="T15" fmla="*/ 642 h 6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642">
                <a:moveTo>
                  <a:pt x="0" y="642"/>
                </a:moveTo>
                <a:cubicBezTo>
                  <a:pt x="162" y="577"/>
                  <a:pt x="325" y="513"/>
                  <a:pt x="408" y="415"/>
                </a:cubicBezTo>
                <a:cubicBezTo>
                  <a:pt x="491" y="317"/>
                  <a:pt x="393" y="106"/>
                  <a:pt x="499" y="53"/>
                </a:cubicBezTo>
                <a:cubicBezTo>
                  <a:pt x="605" y="0"/>
                  <a:pt x="952" y="90"/>
                  <a:pt x="1043" y="98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0146" name="Freeform 19"/>
          <p:cNvSpPr>
            <a:spLocks/>
          </p:cNvSpPr>
          <p:nvPr/>
        </p:nvSpPr>
        <p:spPr bwMode="auto">
          <a:xfrm>
            <a:off x="5016500" y="3778250"/>
            <a:ext cx="419100" cy="298450"/>
          </a:xfrm>
          <a:custGeom>
            <a:avLst/>
            <a:gdLst>
              <a:gd name="T0" fmla="*/ 60325 w 264"/>
              <a:gd name="T1" fmla="*/ 298450 h 188"/>
              <a:gd name="T2" fmla="*/ 60325 w 264"/>
              <a:gd name="T3" fmla="*/ 11112 h 188"/>
              <a:gd name="T4" fmla="*/ 419100 w 264"/>
              <a:gd name="T5" fmla="*/ 227013 h 188"/>
              <a:gd name="T6" fmla="*/ 0 60000 65536"/>
              <a:gd name="T7" fmla="*/ 0 60000 65536"/>
              <a:gd name="T8" fmla="*/ 0 60000 65536"/>
              <a:gd name="T9" fmla="*/ 0 w 264"/>
              <a:gd name="T10" fmla="*/ 0 h 188"/>
              <a:gd name="T11" fmla="*/ 264 w 264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188">
                <a:moveTo>
                  <a:pt x="38" y="188"/>
                </a:moveTo>
                <a:cubicBezTo>
                  <a:pt x="19" y="101"/>
                  <a:pt x="0" y="14"/>
                  <a:pt x="38" y="7"/>
                </a:cubicBezTo>
                <a:cubicBezTo>
                  <a:pt x="76" y="0"/>
                  <a:pt x="170" y="71"/>
                  <a:pt x="264" y="143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0147" name="Freeform 20"/>
          <p:cNvSpPr>
            <a:spLocks/>
          </p:cNvSpPr>
          <p:nvPr/>
        </p:nvSpPr>
        <p:spPr bwMode="auto">
          <a:xfrm>
            <a:off x="5364163" y="4497388"/>
            <a:ext cx="360362" cy="155575"/>
          </a:xfrm>
          <a:custGeom>
            <a:avLst/>
            <a:gdLst>
              <a:gd name="T0" fmla="*/ 0 w 227"/>
              <a:gd name="T1" fmla="*/ 155575 h 98"/>
              <a:gd name="T2" fmla="*/ 71437 w 227"/>
              <a:gd name="T3" fmla="*/ 11112 h 98"/>
              <a:gd name="T4" fmla="*/ 360362 w 227"/>
              <a:gd name="T5" fmla="*/ 84137 h 98"/>
              <a:gd name="T6" fmla="*/ 0 60000 65536"/>
              <a:gd name="T7" fmla="*/ 0 60000 65536"/>
              <a:gd name="T8" fmla="*/ 0 60000 65536"/>
              <a:gd name="T9" fmla="*/ 0 w 227"/>
              <a:gd name="T10" fmla="*/ 0 h 98"/>
              <a:gd name="T11" fmla="*/ 227 w 227"/>
              <a:gd name="T12" fmla="*/ 98 h 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98">
                <a:moveTo>
                  <a:pt x="0" y="98"/>
                </a:moveTo>
                <a:cubicBezTo>
                  <a:pt x="3" y="56"/>
                  <a:pt x="7" y="14"/>
                  <a:pt x="45" y="7"/>
                </a:cubicBezTo>
                <a:cubicBezTo>
                  <a:pt x="83" y="0"/>
                  <a:pt x="212" y="38"/>
                  <a:pt x="227" y="53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0148" name="Freeform 21"/>
          <p:cNvSpPr>
            <a:spLocks/>
          </p:cNvSpPr>
          <p:nvPr/>
        </p:nvSpPr>
        <p:spPr bwMode="auto">
          <a:xfrm>
            <a:off x="5003800" y="5145088"/>
            <a:ext cx="360363" cy="228600"/>
          </a:xfrm>
          <a:custGeom>
            <a:avLst/>
            <a:gdLst>
              <a:gd name="T0" fmla="*/ 0 w 227"/>
              <a:gd name="T1" fmla="*/ 228600 h 144"/>
              <a:gd name="T2" fmla="*/ 73025 w 227"/>
              <a:gd name="T3" fmla="*/ 12700 h 144"/>
              <a:gd name="T4" fmla="*/ 360363 w 227"/>
              <a:gd name="T5" fmla="*/ 155575 h 144"/>
              <a:gd name="T6" fmla="*/ 0 60000 65536"/>
              <a:gd name="T7" fmla="*/ 0 60000 65536"/>
              <a:gd name="T8" fmla="*/ 0 60000 65536"/>
              <a:gd name="T9" fmla="*/ 0 w 227"/>
              <a:gd name="T10" fmla="*/ 0 h 144"/>
              <a:gd name="T11" fmla="*/ 227 w 227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44">
                <a:moveTo>
                  <a:pt x="0" y="144"/>
                </a:moveTo>
                <a:cubicBezTo>
                  <a:pt x="4" y="80"/>
                  <a:pt x="8" y="16"/>
                  <a:pt x="46" y="8"/>
                </a:cubicBezTo>
                <a:cubicBezTo>
                  <a:pt x="84" y="0"/>
                  <a:pt x="227" y="60"/>
                  <a:pt x="227" y="98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0149" name="Rectangle 22"/>
          <p:cNvSpPr>
            <a:spLocks noChangeArrowheads="1"/>
          </p:cNvSpPr>
          <p:nvPr/>
        </p:nvSpPr>
        <p:spPr bwMode="auto">
          <a:xfrm>
            <a:off x="1547813" y="5013325"/>
            <a:ext cx="1079500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filename</a:t>
            </a:r>
          </a:p>
        </p:txBody>
      </p:sp>
      <p:sp>
        <p:nvSpPr>
          <p:cNvPr id="560150" name="Rectangle 23"/>
          <p:cNvSpPr>
            <a:spLocks noChangeArrowheads="1"/>
          </p:cNvSpPr>
          <p:nvPr/>
        </p:nvSpPr>
        <p:spPr bwMode="auto">
          <a:xfrm>
            <a:off x="2627313" y="5013325"/>
            <a:ext cx="431800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60151" name="Rectangle 24"/>
          <p:cNvSpPr>
            <a:spLocks noChangeArrowheads="1"/>
          </p:cNvSpPr>
          <p:nvPr/>
        </p:nvSpPr>
        <p:spPr bwMode="auto">
          <a:xfrm>
            <a:off x="1547813" y="5373688"/>
            <a:ext cx="1079500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filename</a:t>
            </a:r>
          </a:p>
        </p:txBody>
      </p:sp>
      <p:sp>
        <p:nvSpPr>
          <p:cNvPr id="560152" name="Rectangle 25"/>
          <p:cNvSpPr>
            <a:spLocks noChangeArrowheads="1"/>
          </p:cNvSpPr>
          <p:nvPr/>
        </p:nvSpPr>
        <p:spPr bwMode="auto">
          <a:xfrm>
            <a:off x="2627313" y="5373688"/>
            <a:ext cx="431800" cy="215900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60153" name="Freeform 26"/>
          <p:cNvSpPr>
            <a:spLocks/>
          </p:cNvSpPr>
          <p:nvPr/>
        </p:nvSpPr>
        <p:spPr bwMode="auto">
          <a:xfrm>
            <a:off x="2916238" y="4652963"/>
            <a:ext cx="1871662" cy="431800"/>
          </a:xfrm>
          <a:custGeom>
            <a:avLst/>
            <a:gdLst>
              <a:gd name="T0" fmla="*/ 0 w 1179"/>
              <a:gd name="T1" fmla="*/ 431800 h 272"/>
              <a:gd name="T2" fmla="*/ 863600 w 1179"/>
              <a:gd name="T3" fmla="*/ 360362 h 272"/>
              <a:gd name="T4" fmla="*/ 1008062 w 1179"/>
              <a:gd name="T5" fmla="*/ 144462 h 272"/>
              <a:gd name="T6" fmla="*/ 1871662 w 1179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1179"/>
              <a:gd name="T13" fmla="*/ 0 h 272"/>
              <a:gd name="T14" fmla="*/ 1179 w 1179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9" h="272">
                <a:moveTo>
                  <a:pt x="0" y="272"/>
                </a:moveTo>
                <a:cubicBezTo>
                  <a:pt x="219" y="264"/>
                  <a:pt x="438" y="257"/>
                  <a:pt x="544" y="227"/>
                </a:cubicBezTo>
                <a:cubicBezTo>
                  <a:pt x="650" y="197"/>
                  <a:pt x="529" y="129"/>
                  <a:pt x="635" y="91"/>
                </a:cubicBezTo>
                <a:cubicBezTo>
                  <a:pt x="741" y="53"/>
                  <a:pt x="1096" y="15"/>
                  <a:pt x="1179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60154" name="Freeform 27"/>
          <p:cNvSpPr>
            <a:spLocks/>
          </p:cNvSpPr>
          <p:nvPr/>
        </p:nvSpPr>
        <p:spPr bwMode="auto">
          <a:xfrm>
            <a:off x="2916238" y="5218113"/>
            <a:ext cx="1655762" cy="263525"/>
          </a:xfrm>
          <a:custGeom>
            <a:avLst/>
            <a:gdLst>
              <a:gd name="T0" fmla="*/ 0 w 1043"/>
              <a:gd name="T1" fmla="*/ 227013 h 166"/>
              <a:gd name="T2" fmla="*/ 647700 w 1043"/>
              <a:gd name="T3" fmla="*/ 227013 h 166"/>
              <a:gd name="T4" fmla="*/ 1008062 w 1043"/>
              <a:gd name="T5" fmla="*/ 11112 h 166"/>
              <a:gd name="T6" fmla="*/ 1655762 w 1043"/>
              <a:gd name="T7" fmla="*/ 155575 h 166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166"/>
              <a:gd name="T14" fmla="*/ 1043 w 1043"/>
              <a:gd name="T15" fmla="*/ 166 h 1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166">
                <a:moveTo>
                  <a:pt x="0" y="143"/>
                </a:moveTo>
                <a:cubicBezTo>
                  <a:pt x="151" y="154"/>
                  <a:pt x="302" y="166"/>
                  <a:pt x="408" y="143"/>
                </a:cubicBezTo>
                <a:cubicBezTo>
                  <a:pt x="514" y="120"/>
                  <a:pt x="529" y="14"/>
                  <a:pt x="635" y="7"/>
                </a:cubicBezTo>
                <a:cubicBezTo>
                  <a:pt x="741" y="0"/>
                  <a:pt x="990" y="75"/>
                  <a:pt x="1043" y="98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2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3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2EA43C-A723-4B6C-8B30-23DBD237284D}" type="slidenum">
              <a:rPr lang="en-US" altLang="zh-CN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19005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Directory Implementation: directory entries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539750" y="2420938"/>
            <a:ext cx="1368425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games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1908175" y="2420938"/>
            <a:ext cx="1871663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attributes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39750" y="2709863"/>
            <a:ext cx="1368425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mail</a:t>
            </a:r>
          </a:p>
        </p:txBody>
      </p:sp>
      <p:sp>
        <p:nvSpPr>
          <p:cNvPr id="695303" name="Rectangle 7"/>
          <p:cNvSpPr>
            <a:spLocks noChangeArrowheads="1"/>
          </p:cNvSpPr>
          <p:nvPr/>
        </p:nvSpPr>
        <p:spPr bwMode="auto">
          <a:xfrm>
            <a:off x="1908175" y="2709863"/>
            <a:ext cx="1871663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attributes</a:t>
            </a:r>
          </a:p>
        </p:txBody>
      </p:sp>
      <p:sp>
        <p:nvSpPr>
          <p:cNvPr id="695304" name="Rectangle 8"/>
          <p:cNvSpPr>
            <a:spLocks noChangeArrowheads="1"/>
          </p:cNvSpPr>
          <p:nvPr/>
        </p:nvSpPr>
        <p:spPr bwMode="auto">
          <a:xfrm>
            <a:off x="539750" y="2997200"/>
            <a:ext cx="1368425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news</a:t>
            </a:r>
          </a:p>
        </p:txBody>
      </p:sp>
      <p:sp>
        <p:nvSpPr>
          <p:cNvPr id="695305" name="Rectangle 9"/>
          <p:cNvSpPr>
            <a:spLocks noChangeArrowheads="1"/>
          </p:cNvSpPr>
          <p:nvPr/>
        </p:nvSpPr>
        <p:spPr bwMode="auto">
          <a:xfrm>
            <a:off x="1908175" y="2997200"/>
            <a:ext cx="1871663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attributes</a:t>
            </a:r>
          </a:p>
        </p:txBody>
      </p:sp>
      <p:sp>
        <p:nvSpPr>
          <p:cNvPr id="695306" name="Rectangle 10"/>
          <p:cNvSpPr>
            <a:spLocks noChangeArrowheads="1"/>
          </p:cNvSpPr>
          <p:nvPr/>
        </p:nvSpPr>
        <p:spPr bwMode="auto">
          <a:xfrm>
            <a:off x="539750" y="3286125"/>
            <a:ext cx="1368425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work</a:t>
            </a:r>
          </a:p>
        </p:txBody>
      </p:sp>
      <p:sp>
        <p:nvSpPr>
          <p:cNvPr id="695307" name="Rectangle 11"/>
          <p:cNvSpPr>
            <a:spLocks noChangeArrowheads="1"/>
          </p:cNvSpPr>
          <p:nvPr/>
        </p:nvSpPr>
        <p:spPr bwMode="auto">
          <a:xfrm>
            <a:off x="1908175" y="3286125"/>
            <a:ext cx="1871663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attributes</a:t>
            </a:r>
          </a:p>
        </p:txBody>
      </p:sp>
      <p:sp>
        <p:nvSpPr>
          <p:cNvPr id="695308" name="Text Box 12"/>
          <p:cNvSpPr txBox="1">
            <a:spLocks noChangeArrowheads="1"/>
          </p:cNvSpPr>
          <p:nvPr/>
        </p:nvSpPr>
        <p:spPr bwMode="auto">
          <a:xfrm>
            <a:off x="323850" y="3716338"/>
            <a:ext cx="36099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a directory with fixed sized entries</a:t>
            </a:r>
          </a:p>
        </p:txBody>
      </p:sp>
      <p:sp>
        <p:nvSpPr>
          <p:cNvPr id="695309" name="Text Box 13"/>
          <p:cNvSpPr txBox="1">
            <a:spLocks noChangeArrowheads="1"/>
          </p:cNvSpPr>
          <p:nvPr/>
        </p:nvSpPr>
        <p:spPr bwMode="auto">
          <a:xfrm>
            <a:off x="692150" y="4292600"/>
            <a:ext cx="2822575" cy="91598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attributes include location </a:t>
            </a:r>
          </a:p>
          <a:p>
            <a:r>
              <a:rPr lang="en-US" altLang="zh-CN">
                <a:latin typeface="Calibri" pitchFamily="34" charset="0"/>
              </a:rPr>
              <a:t>info for data blocks</a:t>
            </a:r>
            <a:br>
              <a:rPr lang="en-US" altLang="zh-CN">
                <a:latin typeface="Calibri" pitchFamily="34" charset="0"/>
              </a:rPr>
            </a:br>
            <a:r>
              <a:rPr lang="en-US" altLang="zh-CN">
                <a:latin typeface="Calibri" pitchFamily="34" charset="0"/>
              </a:rPr>
              <a:t>of the file</a:t>
            </a:r>
          </a:p>
        </p:txBody>
      </p:sp>
      <p:sp>
        <p:nvSpPr>
          <p:cNvPr id="695310" name="Rectangle 14"/>
          <p:cNvSpPr>
            <a:spLocks noChangeArrowheads="1"/>
          </p:cNvSpPr>
          <p:nvPr/>
        </p:nvSpPr>
        <p:spPr bwMode="auto">
          <a:xfrm>
            <a:off x="5148263" y="2420938"/>
            <a:ext cx="1368425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games</a:t>
            </a:r>
          </a:p>
        </p:txBody>
      </p:sp>
      <p:sp>
        <p:nvSpPr>
          <p:cNvPr id="695311" name="Rectangle 15"/>
          <p:cNvSpPr>
            <a:spLocks noChangeArrowheads="1"/>
          </p:cNvSpPr>
          <p:nvPr/>
        </p:nvSpPr>
        <p:spPr bwMode="auto">
          <a:xfrm>
            <a:off x="5148263" y="2709863"/>
            <a:ext cx="1368425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mail</a:t>
            </a:r>
          </a:p>
        </p:txBody>
      </p:sp>
      <p:sp>
        <p:nvSpPr>
          <p:cNvPr id="695312" name="Rectangle 16"/>
          <p:cNvSpPr>
            <a:spLocks noChangeArrowheads="1"/>
          </p:cNvSpPr>
          <p:nvPr/>
        </p:nvSpPr>
        <p:spPr bwMode="auto">
          <a:xfrm>
            <a:off x="5148263" y="2997200"/>
            <a:ext cx="1368425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news</a:t>
            </a:r>
          </a:p>
        </p:txBody>
      </p:sp>
      <p:sp>
        <p:nvSpPr>
          <p:cNvPr id="695313" name="Rectangle 17"/>
          <p:cNvSpPr>
            <a:spLocks noChangeArrowheads="1"/>
          </p:cNvSpPr>
          <p:nvPr/>
        </p:nvSpPr>
        <p:spPr bwMode="auto">
          <a:xfrm>
            <a:off x="5148263" y="3273425"/>
            <a:ext cx="1368425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work</a:t>
            </a:r>
          </a:p>
        </p:txBody>
      </p:sp>
      <p:sp>
        <p:nvSpPr>
          <p:cNvPr id="695314" name="Rectangle 18"/>
          <p:cNvSpPr>
            <a:spLocks noChangeArrowheads="1"/>
          </p:cNvSpPr>
          <p:nvPr/>
        </p:nvSpPr>
        <p:spPr bwMode="auto">
          <a:xfrm>
            <a:off x="6516688" y="2420938"/>
            <a:ext cx="431800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5" name="Rectangle 19"/>
          <p:cNvSpPr>
            <a:spLocks noChangeArrowheads="1"/>
          </p:cNvSpPr>
          <p:nvPr/>
        </p:nvSpPr>
        <p:spPr bwMode="auto">
          <a:xfrm>
            <a:off x="6516688" y="2708275"/>
            <a:ext cx="431800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6" name="Rectangle 20"/>
          <p:cNvSpPr>
            <a:spLocks noChangeArrowheads="1"/>
          </p:cNvSpPr>
          <p:nvPr/>
        </p:nvSpPr>
        <p:spPr bwMode="auto">
          <a:xfrm>
            <a:off x="6516688" y="2984500"/>
            <a:ext cx="431800" cy="2873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7" name="Rectangle 21"/>
          <p:cNvSpPr>
            <a:spLocks noChangeArrowheads="1"/>
          </p:cNvSpPr>
          <p:nvPr/>
        </p:nvSpPr>
        <p:spPr bwMode="auto">
          <a:xfrm>
            <a:off x="6516688" y="3271838"/>
            <a:ext cx="431800" cy="287337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8" name="Rectangle 22"/>
          <p:cNvSpPr>
            <a:spLocks noChangeArrowheads="1"/>
          </p:cNvSpPr>
          <p:nvPr/>
        </p:nvSpPr>
        <p:spPr bwMode="auto">
          <a:xfrm>
            <a:off x="7812088" y="1773238"/>
            <a:ext cx="576262" cy="5032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19" name="Rectangle 23"/>
          <p:cNvSpPr>
            <a:spLocks noChangeArrowheads="1"/>
          </p:cNvSpPr>
          <p:nvPr/>
        </p:nvSpPr>
        <p:spPr bwMode="auto">
          <a:xfrm>
            <a:off x="7812088" y="2565400"/>
            <a:ext cx="576262" cy="5032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20" name="Rectangle 24"/>
          <p:cNvSpPr>
            <a:spLocks noChangeArrowheads="1"/>
          </p:cNvSpPr>
          <p:nvPr/>
        </p:nvSpPr>
        <p:spPr bwMode="auto">
          <a:xfrm>
            <a:off x="7812088" y="3500438"/>
            <a:ext cx="576262" cy="503237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21" name="Rectangle 25"/>
          <p:cNvSpPr>
            <a:spLocks noChangeArrowheads="1"/>
          </p:cNvSpPr>
          <p:nvPr/>
        </p:nvSpPr>
        <p:spPr bwMode="auto">
          <a:xfrm>
            <a:off x="7812088" y="4365625"/>
            <a:ext cx="576262" cy="503238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22" name="Text Box 26"/>
          <p:cNvSpPr txBox="1">
            <a:spLocks noChangeArrowheads="1"/>
          </p:cNvSpPr>
          <p:nvPr/>
        </p:nvSpPr>
        <p:spPr bwMode="auto">
          <a:xfrm>
            <a:off x="6011863" y="5084763"/>
            <a:ext cx="27463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FCB containing attributes</a:t>
            </a:r>
          </a:p>
        </p:txBody>
      </p:sp>
      <p:sp>
        <p:nvSpPr>
          <p:cNvPr id="695323" name="Line 27"/>
          <p:cNvSpPr>
            <a:spLocks noChangeShapeType="1"/>
          </p:cNvSpPr>
          <p:nvPr/>
        </p:nvSpPr>
        <p:spPr bwMode="auto">
          <a:xfrm flipH="1">
            <a:off x="7235825" y="4724400"/>
            <a:ext cx="792163" cy="433388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4" name="Line 28"/>
          <p:cNvSpPr>
            <a:spLocks noChangeShapeType="1"/>
          </p:cNvSpPr>
          <p:nvPr/>
        </p:nvSpPr>
        <p:spPr bwMode="auto">
          <a:xfrm flipV="1">
            <a:off x="6732588" y="1916113"/>
            <a:ext cx="1079500" cy="576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5" name="Line 29"/>
          <p:cNvSpPr>
            <a:spLocks noChangeShapeType="1"/>
          </p:cNvSpPr>
          <p:nvPr/>
        </p:nvSpPr>
        <p:spPr bwMode="auto">
          <a:xfrm flipV="1">
            <a:off x="6732588" y="2708275"/>
            <a:ext cx="1008062" cy="1444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>
            <a:off x="6804025" y="3068638"/>
            <a:ext cx="936625" cy="5762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7" name="Line 31"/>
          <p:cNvSpPr>
            <a:spLocks noChangeShapeType="1"/>
          </p:cNvSpPr>
          <p:nvPr/>
        </p:nvSpPr>
        <p:spPr bwMode="auto">
          <a:xfrm>
            <a:off x="6804025" y="3429000"/>
            <a:ext cx="936625" cy="11525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8" name="Line 32"/>
          <p:cNvSpPr>
            <a:spLocks noChangeShapeType="1"/>
          </p:cNvSpPr>
          <p:nvPr/>
        </p:nvSpPr>
        <p:spPr bwMode="auto">
          <a:xfrm>
            <a:off x="4572000" y="1773238"/>
            <a:ext cx="0" cy="40322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9" name="Text Box 33"/>
          <p:cNvSpPr txBox="1">
            <a:spLocks noChangeArrowheads="1"/>
          </p:cNvSpPr>
          <p:nvPr/>
        </p:nvSpPr>
        <p:spPr bwMode="auto">
          <a:xfrm>
            <a:off x="3152775" y="5876925"/>
            <a:ext cx="26574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Using fixed sized names</a:t>
            </a:r>
          </a:p>
        </p:txBody>
      </p:sp>
    </p:spTree>
    <p:extLst>
      <p:ext uri="{BB962C8B-B14F-4D97-AF65-F5344CB8AC3E}">
        <p14:creationId xmlns:p14="http://schemas.microsoft.com/office/powerpoint/2010/main" val="239308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AE80C6-70D3-4E3D-9E40-6F6E665BFEAB}" type="slidenum">
              <a:rPr lang="en-US" altLang="zh-CN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17561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282"/>
            <a:ext cx="82296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A Typical File Control Block</a:t>
            </a:r>
          </a:p>
        </p:txBody>
      </p:sp>
      <p:pic>
        <p:nvPicPr>
          <p:cNvPr id="175616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2138" y="1848966"/>
            <a:ext cx="4248150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636933" name="Rectangle 6"/>
          <p:cNvSpPr>
            <a:spLocks noChangeArrowheads="1"/>
          </p:cNvSpPr>
          <p:nvPr/>
        </p:nvSpPr>
        <p:spPr bwMode="auto">
          <a:xfrm>
            <a:off x="323850" y="666279"/>
            <a:ext cx="1584325" cy="36036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Filename=X</a:t>
            </a:r>
          </a:p>
        </p:txBody>
      </p:sp>
      <p:sp>
        <p:nvSpPr>
          <p:cNvPr id="636934" name="Rectangle 7"/>
          <p:cNvSpPr>
            <a:spLocks noChangeArrowheads="1"/>
          </p:cNvSpPr>
          <p:nvPr/>
        </p:nvSpPr>
        <p:spPr bwMode="auto">
          <a:xfrm>
            <a:off x="1906588" y="666279"/>
            <a:ext cx="3025775" cy="360362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>
                <a:latin typeface="Calibri" pitchFamily="34" charset="0"/>
              </a:rPr>
              <a:t>info about locating the FCB</a:t>
            </a:r>
          </a:p>
        </p:txBody>
      </p:sp>
      <p:sp>
        <p:nvSpPr>
          <p:cNvPr id="636935" name="Text Box 8"/>
          <p:cNvSpPr txBox="1">
            <a:spLocks noChangeArrowheads="1"/>
          </p:cNvSpPr>
          <p:nvPr/>
        </p:nvSpPr>
        <p:spPr bwMode="auto">
          <a:xfrm>
            <a:off x="4932363" y="666279"/>
            <a:ext cx="16287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directory entry</a:t>
            </a:r>
          </a:p>
        </p:txBody>
      </p:sp>
      <p:sp>
        <p:nvSpPr>
          <p:cNvPr id="636936" name="Freeform 10"/>
          <p:cNvSpPr>
            <a:spLocks/>
          </p:cNvSpPr>
          <p:nvPr/>
        </p:nvSpPr>
        <p:spPr bwMode="auto">
          <a:xfrm>
            <a:off x="2003425" y="953616"/>
            <a:ext cx="1055688" cy="1800225"/>
          </a:xfrm>
          <a:custGeom>
            <a:avLst/>
            <a:gdLst>
              <a:gd name="T0" fmla="*/ 1055688 w 665"/>
              <a:gd name="T1" fmla="*/ 0 h 1134"/>
              <a:gd name="T2" fmla="*/ 192088 w 665"/>
              <a:gd name="T3" fmla="*/ 576262 h 1134"/>
              <a:gd name="T4" fmla="*/ 120650 w 665"/>
              <a:gd name="T5" fmla="*/ 1223962 h 1134"/>
              <a:gd name="T6" fmla="*/ 912813 w 665"/>
              <a:gd name="T7" fmla="*/ 1800225 h 1134"/>
              <a:gd name="T8" fmla="*/ 0 60000 65536"/>
              <a:gd name="T9" fmla="*/ 0 60000 65536"/>
              <a:gd name="T10" fmla="*/ 0 60000 65536"/>
              <a:gd name="T11" fmla="*/ 0 60000 65536"/>
              <a:gd name="T12" fmla="*/ 0 w 665"/>
              <a:gd name="T13" fmla="*/ 0 h 1134"/>
              <a:gd name="T14" fmla="*/ 665 w 665"/>
              <a:gd name="T15" fmla="*/ 1134 h 113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65" h="1134">
                <a:moveTo>
                  <a:pt x="665" y="0"/>
                </a:moveTo>
                <a:cubicBezTo>
                  <a:pt x="442" y="117"/>
                  <a:pt x="219" y="235"/>
                  <a:pt x="121" y="363"/>
                </a:cubicBezTo>
                <a:cubicBezTo>
                  <a:pt x="23" y="491"/>
                  <a:pt x="0" y="643"/>
                  <a:pt x="76" y="771"/>
                </a:cubicBezTo>
                <a:cubicBezTo>
                  <a:pt x="152" y="899"/>
                  <a:pt x="363" y="1016"/>
                  <a:pt x="575" y="1134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6937" name="Freeform 11"/>
          <p:cNvSpPr>
            <a:spLocks/>
          </p:cNvSpPr>
          <p:nvPr/>
        </p:nvSpPr>
        <p:spPr bwMode="auto">
          <a:xfrm>
            <a:off x="4284663" y="4266729"/>
            <a:ext cx="1366837" cy="935037"/>
          </a:xfrm>
          <a:custGeom>
            <a:avLst/>
            <a:gdLst>
              <a:gd name="T0" fmla="*/ 1295400 w 861"/>
              <a:gd name="T1" fmla="*/ 0 h 589"/>
              <a:gd name="T2" fmla="*/ 935037 w 861"/>
              <a:gd name="T3" fmla="*/ 358775 h 589"/>
              <a:gd name="T4" fmla="*/ 71437 w 861"/>
              <a:gd name="T5" fmla="*/ 792162 h 589"/>
              <a:gd name="T6" fmla="*/ 1366837 w 861"/>
              <a:gd name="T7" fmla="*/ 935037 h 589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589"/>
              <a:gd name="T14" fmla="*/ 861 w 861"/>
              <a:gd name="T15" fmla="*/ 589 h 58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589">
                <a:moveTo>
                  <a:pt x="816" y="0"/>
                </a:moveTo>
                <a:cubicBezTo>
                  <a:pt x="766" y="71"/>
                  <a:pt x="717" y="143"/>
                  <a:pt x="589" y="226"/>
                </a:cubicBezTo>
                <a:cubicBezTo>
                  <a:pt x="461" y="309"/>
                  <a:pt x="0" y="439"/>
                  <a:pt x="45" y="499"/>
                </a:cubicBezTo>
                <a:cubicBezTo>
                  <a:pt x="90" y="559"/>
                  <a:pt x="475" y="574"/>
                  <a:pt x="861" y="589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6938" name="Text Box 12"/>
          <p:cNvSpPr txBox="1">
            <a:spLocks noChangeArrowheads="1"/>
          </p:cNvSpPr>
          <p:nvPr/>
        </p:nvSpPr>
        <p:spPr bwMode="auto">
          <a:xfrm>
            <a:off x="5580063" y="5006504"/>
            <a:ext cx="23018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File Data Blocks of X</a:t>
            </a:r>
          </a:p>
        </p:txBody>
      </p:sp>
      <p:sp>
        <p:nvSpPr>
          <p:cNvPr id="636939" name="Text Box 14"/>
          <p:cNvSpPr txBox="1">
            <a:spLocks noChangeArrowheads="1"/>
          </p:cNvSpPr>
          <p:nvPr/>
        </p:nvSpPr>
        <p:spPr bwMode="auto">
          <a:xfrm>
            <a:off x="3097213" y="1529879"/>
            <a:ext cx="43846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File Control Block of a file with filename X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01408" y="5200172"/>
            <a:ext cx="8331201" cy="1537022"/>
            <a:chOff x="107504" y="4581128"/>
            <a:chExt cx="8908107" cy="2157660"/>
          </a:xfrm>
        </p:grpSpPr>
        <p:sp>
          <p:nvSpPr>
            <p:cNvPr id="14" name="矩形 13"/>
            <p:cNvSpPr/>
            <p:nvPr/>
          </p:nvSpPr>
          <p:spPr>
            <a:xfrm>
              <a:off x="231330" y="5082753"/>
              <a:ext cx="1511300" cy="5746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smtClean="0"/>
                <a:t>Tom</a:t>
              </a:r>
              <a:endParaRPr lang="zh-CN" altLang="en-US" sz="24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742630" y="5082753"/>
              <a:ext cx="360362" cy="574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463355" y="5082753"/>
              <a:ext cx="1511300" cy="5746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smtClean="0"/>
                <a:t>John</a:t>
              </a:r>
              <a:endParaRPr lang="zh-CN" altLang="en-US" sz="24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3974655" y="5082753"/>
              <a:ext cx="360362" cy="574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695380" y="5082753"/>
              <a:ext cx="1511300" cy="5746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smtClean="0"/>
                <a:t>Jane</a:t>
              </a:r>
              <a:endParaRPr lang="zh-CN" altLang="en-US" sz="2400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6206680" y="5082753"/>
              <a:ext cx="360362" cy="574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27405" y="5082753"/>
              <a:ext cx="1511300" cy="574675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 dirty="0" smtClean="0"/>
                <a:t>Jonas</a:t>
              </a:r>
              <a:endParaRPr lang="zh-CN" altLang="en-US" sz="20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438705" y="5082753"/>
              <a:ext cx="360362" cy="5746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1526730" y="6073353"/>
              <a:ext cx="1512887" cy="576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 smtClean="0"/>
                <a:t>Kong</a:t>
              </a:r>
              <a:endParaRPr lang="zh-CN" altLang="en-US" sz="2000" dirty="0"/>
            </a:p>
          </p:txBody>
        </p:sp>
        <p:sp>
          <p:nvSpPr>
            <p:cNvPr id="23" name="矩形 22"/>
            <p:cNvSpPr/>
            <p:nvPr/>
          </p:nvSpPr>
          <p:spPr>
            <a:xfrm>
              <a:off x="3039617" y="6073353"/>
              <a:ext cx="358775" cy="57626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3830192" y="6073353"/>
              <a:ext cx="1512888" cy="57626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 smtClean="0"/>
                <a:t>Mary</a:t>
              </a:r>
              <a:endParaRPr lang="zh-CN" altLang="en-US" sz="20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343080" y="6073353"/>
              <a:ext cx="360362" cy="57626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6" name="直接箭头连接符 25"/>
            <p:cNvCxnSpPr>
              <a:stCxn id="15" idx="3"/>
              <a:endCxn id="16" idx="1"/>
            </p:cNvCxnSpPr>
            <p:nvPr/>
          </p:nvCxnSpPr>
          <p:spPr>
            <a:xfrm>
              <a:off x="2102992" y="5370090"/>
              <a:ext cx="3603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4335017" y="5371678"/>
              <a:ext cx="3603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6567042" y="5371678"/>
              <a:ext cx="3603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endCxn id="24" idx="1"/>
            </p:cNvCxnSpPr>
            <p:nvPr/>
          </p:nvCxnSpPr>
          <p:spPr>
            <a:xfrm>
              <a:off x="3398392" y="6362278"/>
              <a:ext cx="431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/>
            <p:nvPr/>
          </p:nvCxnSpPr>
          <p:spPr>
            <a:xfrm>
              <a:off x="5703442" y="6378153"/>
              <a:ext cx="360363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6206680" y="6378153"/>
              <a:ext cx="1081087" cy="0"/>
            </a:xfrm>
            <a:prstGeom prst="line">
              <a:avLst/>
            </a:prstGeom>
            <a:ln w="571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21" idx="3"/>
            </p:cNvCxnSpPr>
            <p:nvPr/>
          </p:nvCxnSpPr>
          <p:spPr>
            <a:xfrm flipH="1">
              <a:off x="986980" y="5370090"/>
              <a:ext cx="7812087" cy="487363"/>
            </a:xfrm>
            <a:prstGeom prst="bentConnector3">
              <a:avLst>
                <a:gd name="adj1" fmla="val -1138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22" idx="1"/>
            </p:cNvCxnSpPr>
            <p:nvPr/>
          </p:nvCxnSpPr>
          <p:spPr>
            <a:xfrm>
              <a:off x="986980" y="5857453"/>
              <a:ext cx="539750" cy="504825"/>
            </a:xfrm>
            <a:prstGeom prst="bentConnector3">
              <a:avLst>
                <a:gd name="adj1" fmla="val 5320"/>
              </a:avLst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107504" y="5013176"/>
              <a:ext cx="8908107" cy="1725612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>
                <a:latin typeface="Calibri" pitchFamily="34" charset="0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997649" y="4581128"/>
              <a:ext cx="0" cy="501623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med"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" name="矩形 3"/>
          <p:cNvSpPr/>
          <p:nvPr/>
        </p:nvSpPr>
        <p:spPr>
          <a:xfrm>
            <a:off x="1058862" y="5085184"/>
            <a:ext cx="143620" cy="11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7367960" y="4099891"/>
            <a:ext cx="143620" cy="1165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肘形连接符 34"/>
          <p:cNvCxnSpPr>
            <a:stCxn id="40" idx="1"/>
            <a:endCxn id="4" idx="2"/>
          </p:cNvCxnSpPr>
          <p:nvPr/>
        </p:nvCxnSpPr>
        <p:spPr>
          <a:xfrm rot="10800000" flipV="1">
            <a:off x="1130672" y="4158182"/>
            <a:ext cx="6237288" cy="1043584"/>
          </a:xfrm>
          <a:prstGeom prst="bentConnector4">
            <a:avLst>
              <a:gd name="adj1" fmla="val -10133"/>
              <a:gd name="adj2" fmla="val 5892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65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Cont’</a:t>
            </a:r>
            <a:endParaRPr lang="en-US" altLang="zh-CN" dirty="0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30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Linear list of file names with pointers to the data blocks</a:t>
            </a:r>
          </a:p>
          <a:p>
            <a:pPr lvl="1" indent="-2286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simple to program</a:t>
            </a:r>
          </a:p>
          <a:p>
            <a:pPr lvl="1" indent="-2286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time-consuming to execute - linear search to find entry.</a:t>
            </a:r>
          </a:p>
          <a:p>
            <a:pPr lvl="1" indent="-2286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Sorted list helps - allows binary search and decreases search time.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sz="2800" dirty="0"/>
              <a:t>Hash Table - linear list with hash data structure</a:t>
            </a:r>
          </a:p>
          <a:p>
            <a:pPr lvl="1" indent="-2286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decreases directory search time</a:t>
            </a:r>
          </a:p>
          <a:p>
            <a:pPr lvl="1" indent="-2286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collisions - situations where two file names hash to the same location.</a:t>
            </a:r>
          </a:p>
          <a:p>
            <a:pPr lvl="1" indent="-228600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Each hash entry can be a linked list - resolve collisions by adding new entry to linked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D98B87-07E7-4F53-86A9-1EA04CA54AFC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38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9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9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9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491C1D-E049-4A44-BEDD-E5B057805B32}" type="slidenum">
              <a:rPr lang="en-US" altLang="zh-CN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164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65405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Of course, you should provide</a:t>
            </a:r>
            <a:r>
              <a:rPr lang="en-US" altLang="zh-CN" dirty="0" smtClean="0"/>
              <a:t> File </a:t>
            </a:r>
            <a:r>
              <a:rPr lang="en-US" altLang="zh-CN" dirty="0"/>
              <a:t>Operations</a:t>
            </a:r>
          </a:p>
        </p:txBody>
      </p:sp>
      <p:sp>
        <p:nvSpPr>
          <p:cNvPr id="164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File is an </a:t>
            </a:r>
            <a:r>
              <a:rPr lang="en-US" altLang="zh-CN" b="1" dirty="0"/>
              <a:t>abstract data type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/>
              <a:t>Common Operations that are supported by the Operating System: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Create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Write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Read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Reposition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within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Delete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Truncate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altLang="zh-CN" dirty="0">
              <a:solidFill>
                <a:srgbClr val="FFFF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Open(</a:t>
            </a:r>
            <a:r>
              <a:rPr lang="en-US" altLang="zh-CN" b="1" dirty="0" err="1">
                <a:solidFill>
                  <a:srgbClr val="FF0000"/>
                </a:solidFill>
              </a:rPr>
              <a:t>F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– search the directory structure on disk for entry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and move the content of entry to memory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b="1" dirty="0">
                <a:solidFill>
                  <a:srgbClr val="FF0000"/>
                </a:solidFill>
              </a:rPr>
              <a:t>Close (</a:t>
            </a:r>
            <a:r>
              <a:rPr lang="en-US" altLang="zh-CN" b="1" dirty="0" err="1">
                <a:solidFill>
                  <a:srgbClr val="FF0000"/>
                </a:solidFill>
              </a:rPr>
              <a:t>F</a:t>
            </a:r>
            <a:r>
              <a:rPr lang="en-US" altLang="zh-CN" b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 </a:t>
            </a:r>
            <a:r>
              <a:rPr lang="en-US" altLang="zh-CN" dirty="0"/>
              <a:t>– move the content of entry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 in memory to directory structure on disk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216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9800"/>
          </a:xfrm>
          <a:solidFill>
            <a:srgbClr val="92D050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800" dirty="0" smtClean="0"/>
              <a:t>File System Implementation: </a:t>
            </a:r>
            <a:br>
              <a:rPr lang="en-US" altLang="zh-CN" sz="2800" dirty="0" smtClean="0"/>
            </a:br>
            <a:r>
              <a:rPr lang="en-US" altLang="zh-CN" sz="2800" dirty="0" smtClean="0"/>
              <a:t>                          </a:t>
            </a:r>
            <a:r>
              <a:rPr lang="en-US" altLang="zh-CN" sz="4000" dirty="0" smtClean="0"/>
              <a:t>Directory Implementation</a:t>
            </a:r>
            <a:endParaRPr lang="zh-CN" altLang="en-US" sz="4000" dirty="0"/>
          </a:p>
        </p:txBody>
      </p:sp>
      <p:sp>
        <p:nvSpPr>
          <p:cNvPr id="693250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126038"/>
          </a:xfrm>
        </p:spPr>
        <p:txBody>
          <a:bodyPr/>
          <a:lstStyle/>
          <a:p>
            <a:pPr eaLnBrk="1" hangingPunct="1"/>
            <a:r>
              <a:rPr lang="en-US" altLang="zh-CN" smtClean="0"/>
              <a:t>A directory entry provides the info needed to find the disk data blocks of a file</a:t>
            </a:r>
          </a:p>
          <a:p>
            <a:pPr lvl="1" eaLnBrk="1" hangingPunct="1"/>
            <a:r>
              <a:rPr lang="en-US" altLang="zh-CN" smtClean="0"/>
              <a:t>disk address of first block and size</a:t>
            </a:r>
          </a:p>
          <a:p>
            <a:pPr lvl="1" eaLnBrk="1" hangingPunct="1"/>
            <a:r>
              <a:rPr lang="en-US" altLang="zh-CN" smtClean="0"/>
              <a:t>address of first block</a:t>
            </a:r>
          </a:p>
          <a:p>
            <a:pPr lvl="1" eaLnBrk="1" hangingPunct="1"/>
            <a:r>
              <a:rPr lang="en-US" altLang="zh-CN" smtClean="0"/>
              <a:t>number of associated i-node</a:t>
            </a:r>
          </a:p>
          <a:p>
            <a:pPr eaLnBrk="1" hangingPunct="1"/>
            <a:r>
              <a:rPr lang="en-US" altLang="zh-CN" smtClean="0"/>
              <a:t>File attributes can be stored in the directory entry (Windows) or in its i-node (Unix)</a:t>
            </a:r>
          </a:p>
          <a:p>
            <a:pPr eaLnBrk="1" hangingPunct="1"/>
            <a:r>
              <a:rPr lang="en-US" altLang="zh-CN" smtClean="0"/>
              <a:t>File name and support of variable length and long file names (255 chars)</a:t>
            </a:r>
          </a:p>
          <a:p>
            <a:pPr eaLnBrk="1" hangingPunct="1"/>
            <a:endParaRPr lang="zh-CN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C4E6C-8DF4-458B-BA76-5BAE051060E7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6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2CBAC1-3C7A-4817-A278-C4586C0BD060}" type="slidenum">
              <a:rPr lang="en-US" altLang="zh-CN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1662980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4000" dirty="0"/>
              <a:t>Directory Structure</a:t>
            </a:r>
          </a:p>
        </p:txBody>
      </p:sp>
      <p:sp>
        <p:nvSpPr>
          <p:cNvPr id="572420" name="Rectangle 5"/>
          <p:cNvSpPr>
            <a:spLocks noChangeArrowheads="1"/>
          </p:cNvSpPr>
          <p:nvPr/>
        </p:nvSpPr>
        <p:spPr bwMode="auto">
          <a:xfrm>
            <a:off x="0" y="1052513"/>
            <a:ext cx="9144000" cy="504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Calibri" pitchFamily="34" charset="0"/>
              </a:rPr>
              <a:t>A collection of nodes containing information about all files</a:t>
            </a:r>
          </a:p>
        </p:txBody>
      </p:sp>
      <p:sp>
        <p:nvSpPr>
          <p:cNvPr id="572421" name="Oval 6"/>
          <p:cNvSpPr>
            <a:spLocks noChangeArrowheads="1"/>
          </p:cNvSpPr>
          <p:nvPr/>
        </p:nvSpPr>
        <p:spPr bwMode="auto">
          <a:xfrm>
            <a:off x="2819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72422" name="Oval 7"/>
          <p:cNvSpPr>
            <a:spLocks noChangeArrowheads="1"/>
          </p:cNvSpPr>
          <p:nvPr/>
        </p:nvSpPr>
        <p:spPr bwMode="auto">
          <a:xfrm>
            <a:off x="3581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72423" name="Oval 8"/>
          <p:cNvSpPr>
            <a:spLocks noChangeArrowheads="1"/>
          </p:cNvSpPr>
          <p:nvPr/>
        </p:nvSpPr>
        <p:spPr bwMode="auto">
          <a:xfrm>
            <a:off x="4343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72424" name="Oval 9"/>
          <p:cNvSpPr>
            <a:spLocks noChangeArrowheads="1"/>
          </p:cNvSpPr>
          <p:nvPr/>
        </p:nvSpPr>
        <p:spPr bwMode="auto">
          <a:xfrm>
            <a:off x="5105400" y="22860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72425" name="Oval 10"/>
          <p:cNvSpPr>
            <a:spLocks noChangeArrowheads="1"/>
          </p:cNvSpPr>
          <p:nvPr/>
        </p:nvSpPr>
        <p:spPr bwMode="auto">
          <a:xfrm>
            <a:off x="5867400" y="2590800"/>
            <a:ext cx="5334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72426" name="Rectangle 11"/>
          <p:cNvSpPr>
            <a:spLocks noChangeArrowheads="1"/>
          </p:cNvSpPr>
          <p:nvPr/>
        </p:nvSpPr>
        <p:spPr bwMode="auto">
          <a:xfrm>
            <a:off x="2819400" y="4267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Helvetica" pitchFamily="34" charset="0"/>
              </a:rPr>
              <a:t>F 1</a:t>
            </a:r>
          </a:p>
        </p:txBody>
      </p:sp>
      <p:sp>
        <p:nvSpPr>
          <p:cNvPr id="572427" name="Rectangle 12"/>
          <p:cNvSpPr>
            <a:spLocks noChangeArrowheads="1"/>
          </p:cNvSpPr>
          <p:nvPr/>
        </p:nvSpPr>
        <p:spPr bwMode="auto">
          <a:xfrm>
            <a:off x="3581400" y="4267200"/>
            <a:ext cx="457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Helvetica" pitchFamily="34" charset="0"/>
              </a:rPr>
              <a:t>F 2</a:t>
            </a:r>
          </a:p>
        </p:txBody>
      </p:sp>
      <p:sp>
        <p:nvSpPr>
          <p:cNvPr id="572428" name="Rectangle 13"/>
          <p:cNvSpPr>
            <a:spLocks noChangeArrowheads="1"/>
          </p:cNvSpPr>
          <p:nvPr/>
        </p:nvSpPr>
        <p:spPr bwMode="auto">
          <a:xfrm>
            <a:off x="4343400" y="4267200"/>
            <a:ext cx="457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Helvetica" pitchFamily="34" charset="0"/>
              </a:rPr>
              <a:t>F 3</a:t>
            </a:r>
          </a:p>
        </p:txBody>
      </p:sp>
      <p:sp>
        <p:nvSpPr>
          <p:cNvPr id="572429" name="Rectangle 14"/>
          <p:cNvSpPr>
            <a:spLocks noChangeArrowheads="1"/>
          </p:cNvSpPr>
          <p:nvPr/>
        </p:nvSpPr>
        <p:spPr bwMode="auto">
          <a:xfrm>
            <a:off x="5105400" y="4267200"/>
            <a:ext cx="4572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Helvetica" pitchFamily="34" charset="0"/>
              </a:rPr>
              <a:t>F 4</a:t>
            </a:r>
          </a:p>
        </p:txBody>
      </p:sp>
      <p:sp>
        <p:nvSpPr>
          <p:cNvPr id="572430" name="Rectangle 15"/>
          <p:cNvSpPr>
            <a:spLocks noChangeArrowheads="1"/>
          </p:cNvSpPr>
          <p:nvPr/>
        </p:nvSpPr>
        <p:spPr bwMode="auto">
          <a:xfrm>
            <a:off x="5867400" y="4648200"/>
            <a:ext cx="4572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altLang="zh-CN">
                <a:latin typeface="Helvetica" pitchFamily="34" charset="0"/>
              </a:rPr>
              <a:t>F n</a:t>
            </a:r>
          </a:p>
        </p:txBody>
      </p:sp>
      <p:sp>
        <p:nvSpPr>
          <p:cNvPr id="572431" name="Line 16"/>
          <p:cNvSpPr>
            <a:spLocks noChangeShapeType="1"/>
          </p:cNvSpPr>
          <p:nvPr/>
        </p:nvSpPr>
        <p:spPr bwMode="auto">
          <a:xfrm>
            <a:off x="3838575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2" name="Line 17"/>
          <p:cNvSpPr>
            <a:spLocks noChangeShapeType="1"/>
          </p:cNvSpPr>
          <p:nvPr/>
        </p:nvSpPr>
        <p:spPr bwMode="auto">
          <a:xfrm>
            <a:off x="4572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3" name="Line 18"/>
          <p:cNvSpPr>
            <a:spLocks noChangeShapeType="1"/>
          </p:cNvSpPr>
          <p:nvPr/>
        </p:nvSpPr>
        <p:spPr bwMode="auto">
          <a:xfrm>
            <a:off x="6096000" y="3048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4" name="Line 19"/>
          <p:cNvSpPr>
            <a:spLocks noChangeShapeType="1"/>
          </p:cNvSpPr>
          <p:nvPr/>
        </p:nvSpPr>
        <p:spPr bwMode="auto">
          <a:xfrm>
            <a:off x="5334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5" name="Line 20"/>
          <p:cNvSpPr>
            <a:spLocks noChangeShapeType="1"/>
          </p:cNvSpPr>
          <p:nvPr/>
        </p:nvSpPr>
        <p:spPr bwMode="auto">
          <a:xfrm>
            <a:off x="3048000" y="2743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6" name="Freeform 21"/>
          <p:cNvSpPr>
            <a:spLocks/>
          </p:cNvSpPr>
          <p:nvPr/>
        </p:nvSpPr>
        <p:spPr bwMode="auto">
          <a:xfrm>
            <a:off x="2538413" y="1962150"/>
            <a:ext cx="4186237" cy="1473200"/>
          </a:xfrm>
          <a:custGeom>
            <a:avLst/>
            <a:gdLst>
              <a:gd name="T0" fmla="*/ 15875 w 2637"/>
              <a:gd name="T1" fmla="*/ 520700 h 928"/>
              <a:gd name="T2" fmla="*/ 44450 w 2637"/>
              <a:gd name="T3" fmla="*/ 347663 h 928"/>
              <a:gd name="T4" fmla="*/ 650875 w 2637"/>
              <a:gd name="T5" fmla="*/ 58738 h 928"/>
              <a:gd name="T6" fmla="*/ 925512 w 2637"/>
              <a:gd name="T7" fmla="*/ 15875 h 928"/>
              <a:gd name="T8" fmla="*/ 1617662 w 2637"/>
              <a:gd name="T9" fmla="*/ 0 h 928"/>
              <a:gd name="T10" fmla="*/ 2224087 w 2637"/>
              <a:gd name="T11" fmla="*/ 15875 h 928"/>
              <a:gd name="T12" fmla="*/ 2627312 w 2637"/>
              <a:gd name="T13" fmla="*/ 87313 h 928"/>
              <a:gd name="T14" fmla="*/ 3017837 w 2637"/>
              <a:gd name="T15" fmla="*/ 203200 h 928"/>
              <a:gd name="T16" fmla="*/ 3205162 w 2637"/>
              <a:gd name="T17" fmla="*/ 260350 h 928"/>
              <a:gd name="T18" fmla="*/ 3565525 w 2637"/>
              <a:gd name="T19" fmla="*/ 333375 h 928"/>
              <a:gd name="T20" fmla="*/ 3781425 w 2637"/>
              <a:gd name="T21" fmla="*/ 404812 h 928"/>
              <a:gd name="T22" fmla="*/ 3998912 w 2637"/>
              <a:gd name="T23" fmla="*/ 620713 h 928"/>
              <a:gd name="T24" fmla="*/ 4084637 w 2637"/>
              <a:gd name="T25" fmla="*/ 708025 h 928"/>
              <a:gd name="T26" fmla="*/ 4157662 w 2637"/>
              <a:gd name="T27" fmla="*/ 909638 h 928"/>
              <a:gd name="T28" fmla="*/ 4186237 w 2637"/>
              <a:gd name="T29" fmla="*/ 996950 h 928"/>
              <a:gd name="T30" fmla="*/ 4157662 w 2637"/>
              <a:gd name="T31" fmla="*/ 1169988 h 928"/>
              <a:gd name="T32" fmla="*/ 3811587 w 2637"/>
              <a:gd name="T33" fmla="*/ 1385888 h 928"/>
              <a:gd name="T34" fmla="*/ 3494087 w 2637"/>
              <a:gd name="T35" fmla="*/ 1458913 h 928"/>
              <a:gd name="T36" fmla="*/ 1819275 w 2637"/>
              <a:gd name="T37" fmla="*/ 1385888 h 928"/>
              <a:gd name="T38" fmla="*/ 752475 w 2637"/>
              <a:gd name="T39" fmla="*/ 1111250 h 928"/>
              <a:gd name="T40" fmla="*/ 708025 w 2637"/>
              <a:gd name="T41" fmla="*/ 1096963 h 928"/>
              <a:gd name="T42" fmla="*/ 650875 w 2637"/>
              <a:gd name="T43" fmla="*/ 1068388 h 928"/>
              <a:gd name="T44" fmla="*/ 131762 w 2637"/>
              <a:gd name="T45" fmla="*/ 895350 h 928"/>
              <a:gd name="T46" fmla="*/ 44450 w 2637"/>
              <a:gd name="T47" fmla="*/ 635000 h 928"/>
              <a:gd name="T48" fmla="*/ 1587 w 2637"/>
              <a:gd name="T49" fmla="*/ 506413 h 928"/>
              <a:gd name="T50" fmla="*/ 15875 w 2637"/>
              <a:gd name="T51" fmla="*/ 520700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7" name="Freeform 22"/>
          <p:cNvSpPr>
            <a:spLocks/>
          </p:cNvSpPr>
          <p:nvPr/>
        </p:nvSpPr>
        <p:spPr bwMode="auto">
          <a:xfrm>
            <a:off x="2362200" y="3886200"/>
            <a:ext cx="4262438" cy="1600200"/>
          </a:xfrm>
          <a:custGeom>
            <a:avLst/>
            <a:gdLst>
              <a:gd name="T0" fmla="*/ 16164 w 2637"/>
              <a:gd name="T1" fmla="*/ 565588 h 928"/>
              <a:gd name="T2" fmla="*/ 45259 w 2637"/>
              <a:gd name="T3" fmla="*/ 377633 h 928"/>
              <a:gd name="T4" fmla="*/ 662723 w 2637"/>
              <a:gd name="T5" fmla="*/ 63801 h 928"/>
              <a:gd name="T6" fmla="*/ 942359 w 2637"/>
              <a:gd name="T7" fmla="*/ 17244 h 928"/>
              <a:gd name="T8" fmla="*/ 1647108 w 2637"/>
              <a:gd name="T9" fmla="*/ 0 h 928"/>
              <a:gd name="T10" fmla="*/ 2264572 w 2637"/>
              <a:gd name="T11" fmla="*/ 17244 h 928"/>
              <a:gd name="T12" fmla="*/ 2675136 w 2637"/>
              <a:gd name="T13" fmla="*/ 94839 h 928"/>
              <a:gd name="T14" fmla="*/ 3072770 w 2637"/>
              <a:gd name="T15" fmla="*/ 220717 h 928"/>
              <a:gd name="T16" fmla="*/ 3263504 w 2637"/>
              <a:gd name="T17" fmla="*/ 282794 h 928"/>
              <a:gd name="T18" fmla="*/ 3630427 w 2637"/>
              <a:gd name="T19" fmla="*/ 362114 h 928"/>
              <a:gd name="T20" fmla="*/ 3850257 w 2637"/>
              <a:gd name="T21" fmla="*/ 439710 h 928"/>
              <a:gd name="T22" fmla="*/ 4071703 w 2637"/>
              <a:gd name="T23" fmla="*/ 674222 h 928"/>
              <a:gd name="T24" fmla="*/ 4158989 w 2637"/>
              <a:gd name="T25" fmla="*/ 769062 h 928"/>
              <a:gd name="T26" fmla="*/ 4233343 w 2637"/>
              <a:gd name="T27" fmla="*/ 988055 h 928"/>
              <a:gd name="T28" fmla="*/ 4262438 w 2637"/>
              <a:gd name="T29" fmla="*/ 1082894 h 928"/>
              <a:gd name="T30" fmla="*/ 4233343 w 2637"/>
              <a:gd name="T31" fmla="*/ 1270849 h 928"/>
              <a:gd name="T32" fmla="*/ 3880969 w 2637"/>
              <a:gd name="T33" fmla="*/ 1505361 h 928"/>
              <a:gd name="T34" fmla="*/ 3557689 w 2637"/>
              <a:gd name="T35" fmla="*/ 1584681 h 928"/>
              <a:gd name="T36" fmla="*/ 1852391 w 2637"/>
              <a:gd name="T37" fmla="*/ 1505361 h 928"/>
              <a:gd name="T38" fmla="*/ 766172 w 2637"/>
              <a:gd name="T39" fmla="*/ 1207048 h 928"/>
              <a:gd name="T40" fmla="*/ 720913 w 2637"/>
              <a:gd name="T41" fmla="*/ 1191528 h 928"/>
              <a:gd name="T42" fmla="*/ 662723 w 2637"/>
              <a:gd name="T43" fmla="*/ 1160490 h 928"/>
              <a:gd name="T44" fmla="*/ 134161 w 2637"/>
              <a:gd name="T45" fmla="*/ 972536 h 928"/>
              <a:gd name="T46" fmla="*/ 45259 w 2637"/>
              <a:gd name="T47" fmla="*/ 689741 h 928"/>
              <a:gd name="T48" fmla="*/ 1616 w 2637"/>
              <a:gd name="T49" fmla="*/ 550069 h 928"/>
              <a:gd name="T50" fmla="*/ 16164 w 2637"/>
              <a:gd name="T51" fmla="*/ 565588 h 928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2637"/>
              <a:gd name="T79" fmla="*/ 0 h 928"/>
              <a:gd name="T80" fmla="*/ 2637 w 2637"/>
              <a:gd name="T81" fmla="*/ 928 h 928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2637" h="928">
                <a:moveTo>
                  <a:pt x="10" y="328"/>
                </a:moveTo>
                <a:cubicBezTo>
                  <a:pt x="14" y="291"/>
                  <a:pt x="6" y="248"/>
                  <a:pt x="28" y="219"/>
                </a:cubicBezTo>
                <a:cubicBezTo>
                  <a:pt x="124" y="92"/>
                  <a:pt x="264" y="66"/>
                  <a:pt x="410" y="37"/>
                </a:cubicBezTo>
                <a:cubicBezTo>
                  <a:pt x="516" y="16"/>
                  <a:pt x="457" y="14"/>
                  <a:pt x="583" y="10"/>
                </a:cubicBezTo>
                <a:cubicBezTo>
                  <a:pt x="728" y="5"/>
                  <a:pt x="874" y="3"/>
                  <a:pt x="1019" y="0"/>
                </a:cubicBezTo>
                <a:cubicBezTo>
                  <a:pt x="1146" y="3"/>
                  <a:pt x="1274" y="3"/>
                  <a:pt x="1401" y="10"/>
                </a:cubicBezTo>
                <a:cubicBezTo>
                  <a:pt x="1485" y="15"/>
                  <a:pt x="1571" y="41"/>
                  <a:pt x="1655" y="55"/>
                </a:cubicBezTo>
                <a:cubicBezTo>
                  <a:pt x="1733" y="86"/>
                  <a:pt x="1819" y="108"/>
                  <a:pt x="1901" y="128"/>
                </a:cubicBezTo>
                <a:cubicBezTo>
                  <a:pt x="1942" y="148"/>
                  <a:pt x="1975" y="152"/>
                  <a:pt x="2019" y="164"/>
                </a:cubicBezTo>
                <a:cubicBezTo>
                  <a:pt x="2098" y="185"/>
                  <a:pt x="2162" y="200"/>
                  <a:pt x="2246" y="210"/>
                </a:cubicBezTo>
                <a:cubicBezTo>
                  <a:pt x="2293" y="226"/>
                  <a:pt x="2338" y="230"/>
                  <a:pt x="2382" y="255"/>
                </a:cubicBezTo>
                <a:cubicBezTo>
                  <a:pt x="2439" y="287"/>
                  <a:pt x="2477" y="343"/>
                  <a:pt x="2519" y="391"/>
                </a:cubicBezTo>
                <a:cubicBezTo>
                  <a:pt x="2536" y="410"/>
                  <a:pt x="2562" y="423"/>
                  <a:pt x="2573" y="446"/>
                </a:cubicBezTo>
                <a:cubicBezTo>
                  <a:pt x="2594" y="488"/>
                  <a:pt x="2606" y="529"/>
                  <a:pt x="2619" y="573"/>
                </a:cubicBezTo>
                <a:cubicBezTo>
                  <a:pt x="2624" y="591"/>
                  <a:pt x="2637" y="628"/>
                  <a:pt x="2637" y="628"/>
                </a:cubicBezTo>
                <a:cubicBezTo>
                  <a:pt x="2634" y="654"/>
                  <a:pt x="2634" y="707"/>
                  <a:pt x="2619" y="737"/>
                </a:cubicBezTo>
                <a:cubicBezTo>
                  <a:pt x="2582" y="812"/>
                  <a:pt x="2477" y="854"/>
                  <a:pt x="2401" y="873"/>
                </a:cubicBezTo>
                <a:cubicBezTo>
                  <a:pt x="2341" y="911"/>
                  <a:pt x="2270" y="909"/>
                  <a:pt x="2201" y="919"/>
                </a:cubicBezTo>
                <a:cubicBezTo>
                  <a:pt x="1832" y="915"/>
                  <a:pt x="1500" y="928"/>
                  <a:pt x="1146" y="873"/>
                </a:cubicBezTo>
                <a:cubicBezTo>
                  <a:pt x="917" y="837"/>
                  <a:pt x="702" y="728"/>
                  <a:pt x="474" y="700"/>
                </a:cubicBezTo>
                <a:cubicBezTo>
                  <a:pt x="465" y="697"/>
                  <a:pt x="455" y="695"/>
                  <a:pt x="446" y="691"/>
                </a:cubicBezTo>
                <a:cubicBezTo>
                  <a:pt x="434" y="686"/>
                  <a:pt x="423" y="677"/>
                  <a:pt x="410" y="673"/>
                </a:cubicBezTo>
                <a:cubicBezTo>
                  <a:pt x="297" y="636"/>
                  <a:pt x="185" y="632"/>
                  <a:pt x="83" y="564"/>
                </a:cubicBezTo>
                <a:cubicBezTo>
                  <a:pt x="47" y="512"/>
                  <a:pt x="45" y="458"/>
                  <a:pt x="28" y="400"/>
                </a:cubicBezTo>
                <a:cubicBezTo>
                  <a:pt x="28" y="400"/>
                  <a:pt x="5" y="332"/>
                  <a:pt x="1" y="319"/>
                </a:cubicBezTo>
                <a:cubicBezTo>
                  <a:pt x="0" y="315"/>
                  <a:pt x="7" y="325"/>
                  <a:pt x="10" y="328"/>
                </a:cubicBez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2438" name="Text Box 23"/>
          <p:cNvSpPr txBox="1">
            <a:spLocks noChangeArrowheads="1"/>
          </p:cNvSpPr>
          <p:nvPr/>
        </p:nvSpPr>
        <p:spPr bwMode="auto">
          <a:xfrm>
            <a:off x="1209675" y="2092325"/>
            <a:ext cx="1417638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Directory</a:t>
            </a:r>
          </a:p>
        </p:txBody>
      </p:sp>
      <p:sp>
        <p:nvSpPr>
          <p:cNvPr id="572439" name="Text Box 24"/>
          <p:cNvSpPr txBox="1">
            <a:spLocks noChangeArrowheads="1"/>
          </p:cNvSpPr>
          <p:nvPr/>
        </p:nvSpPr>
        <p:spPr bwMode="auto">
          <a:xfrm>
            <a:off x="1576388" y="3997325"/>
            <a:ext cx="8350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>
                <a:latin typeface="Helvetica" pitchFamily="34" charset="0"/>
              </a:rPr>
              <a:t>Files</a:t>
            </a:r>
          </a:p>
        </p:txBody>
      </p:sp>
      <p:sp>
        <p:nvSpPr>
          <p:cNvPr id="1663001" name="Rectangle 25"/>
          <p:cNvSpPr>
            <a:spLocks noChangeArrowheads="1"/>
          </p:cNvSpPr>
          <p:nvPr/>
        </p:nvSpPr>
        <p:spPr bwMode="auto">
          <a:xfrm>
            <a:off x="990600" y="5638800"/>
            <a:ext cx="7974013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buFont typeface="Arial" charset="0"/>
              <a:buChar char="•"/>
            </a:pPr>
            <a:r>
              <a:rPr lang="en-US" altLang="zh-CN" sz="2400">
                <a:latin typeface="Helvetica" pitchFamily="34" charset="0"/>
              </a:rPr>
              <a:t>  Both the directory structure and the files reside on disk</a:t>
            </a:r>
          </a:p>
          <a:p>
            <a:pPr eaLnBrk="0" hangingPunct="0">
              <a:buFont typeface="Arial" charset="0"/>
              <a:buChar char="•"/>
            </a:pPr>
            <a:r>
              <a:rPr lang="en-US" altLang="zh-CN" sz="2400">
                <a:latin typeface="Helvetica" pitchFamily="34" charset="0"/>
              </a:rPr>
              <a:t>  Backups of these two structures could be kept on tapes</a:t>
            </a:r>
          </a:p>
        </p:txBody>
      </p:sp>
      <p:sp>
        <p:nvSpPr>
          <p:cNvPr id="572441" name="Line 26"/>
          <p:cNvSpPr>
            <a:spLocks noChangeShapeType="1"/>
          </p:cNvSpPr>
          <p:nvPr/>
        </p:nvSpPr>
        <p:spPr bwMode="auto">
          <a:xfrm flipV="1">
            <a:off x="6156325" y="2420938"/>
            <a:ext cx="792163" cy="360362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72442" name="Text Box 27"/>
          <p:cNvSpPr txBox="1">
            <a:spLocks noChangeArrowheads="1"/>
          </p:cNvSpPr>
          <p:nvPr/>
        </p:nvSpPr>
        <p:spPr bwMode="auto">
          <a:xfrm>
            <a:off x="6948488" y="2101850"/>
            <a:ext cx="1279525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filename</a:t>
            </a:r>
          </a:p>
        </p:txBody>
      </p:sp>
      <p:sp>
        <p:nvSpPr>
          <p:cNvPr id="572443" name="Line 28"/>
          <p:cNvSpPr>
            <a:spLocks noChangeShapeType="1"/>
          </p:cNvSpPr>
          <p:nvPr/>
        </p:nvSpPr>
        <p:spPr bwMode="auto">
          <a:xfrm flipV="1">
            <a:off x="6227763" y="4437063"/>
            <a:ext cx="1008062" cy="2873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572444" name="Text Box 29"/>
          <p:cNvSpPr txBox="1">
            <a:spLocks noChangeArrowheads="1"/>
          </p:cNvSpPr>
          <p:nvPr/>
        </p:nvSpPr>
        <p:spPr bwMode="auto">
          <a:xfrm>
            <a:off x="6729413" y="3973513"/>
            <a:ext cx="2411412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>
                <a:latin typeface="Calibri" pitchFamily="34" charset="0"/>
              </a:rPr>
              <a:t>file content (data)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3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3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30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smtClean="0"/>
              <a:t>Part X IO System (Basic)</a:t>
            </a:r>
            <a:endParaRPr lang="en-US" altLang="zh-CN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4290"/>
            <a:ext cx="8077200" cy="762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ea typeface="宋体" pitchFamily="2" charset="-122"/>
              </a:rPr>
              <a:t>File &amp; Device Management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7699" name="Rectangle 3"/>
          <p:cNvSpPr>
            <a:spLocks noChangeArrowheads="1"/>
          </p:cNvSpPr>
          <p:nvPr/>
        </p:nvSpPr>
        <p:spPr bwMode="auto">
          <a:xfrm>
            <a:off x="4052910" y="1000108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>
                <a:ea typeface="宋体" pitchFamily="2" charset="-122"/>
              </a:rPr>
              <a:t>Application</a:t>
            </a:r>
          </a:p>
          <a:p>
            <a:pPr algn="ctr" eaLnBrk="0" hangingPunct="0"/>
            <a:r>
              <a:rPr lang="en-US" altLang="zh-CN">
                <a:ea typeface="宋体" pitchFamily="2" charset="-122"/>
              </a:rPr>
              <a:t>Process</a:t>
            </a:r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300310" y="2371708"/>
            <a:ext cx="16002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File</a:t>
            </a:r>
            <a:endParaRPr lang="en-US" altLang="zh-CN" b="1" dirty="0">
              <a:solidFill>
                <a:srgbClr val="FF0000"/>
              </a:solidFill>
              <a:ea typeface="宋体" pitchFamily="2" charset="-122"/>
            </a:endParaRPr>
          </a:p>
          <a:p>
            <a:pPr algn="ctr" eaLnBrk="0" hangingPunct="0"/>
            <a:r>
              <a:rPr lang="en-US" altLang="zh-CN" b="1" dirty="0">
                <a:ea typeface="宋体" pitchFamily="2" charset="-122"/>
              </a:rPr>
              <a:t>Manager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833710" y="5114908"/>
            <a:ext cx="4419600" cy="990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928926" y="5648308"/>
            <a:ext cx="23902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b="1" dirty="0">
                <a:ea typeface="宋体" pitchFamily="2" charset="-122"/>
              </a:rPr>
              <a:t>Device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Controller</a:t>
            </a: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909910" y="5191108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ea typeface="宋体" pitchFamily="2" charset="-122"/>
              </a:rPr>
              <a:t>Command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4357710" y="5191108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ea typeface="宋体" pitchFamily="2" charset="-122"/>
              </a:rPr>
              <a:t>Status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5805510" y="5191108"/>
            <a:ext cx="12954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>
                <a:ea typeface="宋体" pitchFamily="2" charset="-122"/>
              </a:rPr>
              <a:t>Data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157706" name="Line 10"/>
          <p:cNvSpPr>
            <a:spLocks noChangeShapeType="1"/>
          </p:cNvSpPr>
          <p:nvPr/>
        </p:nvSpPr>
        <p:spPr bwMode="auto">
          <a:xfrm>
            <a:off x="1843110" y="4886308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7" name="Line 11"/>
          <p:cNvSpPr>
            <a:spLocks noChangeShapeType="1"/>
          </p:cNvSpPr>
          <p:nvPr/>
        </p:nvSpPr>
        <p:spPr bwMode="auto">
          <a:xfrm>
            <a:off x="1843110" y="2025633"/>
            <a:ext cx="5943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8" name="Line 12"/>
          <p:cNvSpPr>
            <a:spLocks noChangeShapeType="1"/>
          </p:cNvSpPr>
          <p:nvPr/>
        </p:nvSpPr>
        <p:spPr bwMode="auto">
          <a:xfrm>
            <a:off x="4738710" y="183830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9" name="Line 13"/>
          <p:cNvSpPr>
            <a:spLocks noChangeShapeType="1"/>
          </p:cNvSpPr>
          <p:nvPr/>
        </p:nvSpPr>
        <p:spPr bwMode="auto">
          <a:xfrm flipH="1" flipV="1">
            <a:off x="5272110" y="1838308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0" name="Line 14"/>
          <p:cNvSpPr>
            <a:spLocks noChangeShapeType="1"/>
          </p:cNvSpPr>
          <p:nvPr/>
        </p:nvSpPr>
        <p:spPr bwMode="auto">
          <a:xfrm flipH="1">
            <a:off x="3976710" y="4581508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1" name="Line 15"/>
          <p:cNvSpPr>
            <a:spLocks noChangeShapeType="1"/>
          </p:cNvSpPr>
          <p:nvPr/>
        </p:nvSpPr>
        <p:spPr bwMode="auto">
          <a:xfrm flipV="1">
            <a:off x="5043510" y="458150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2" name="Line 16"/>
          <p:cNvSpPr>
            <a:spLocks noChangeShapeType="1"/>
          </p:cNvSpPr>
          <p:nvPr/>
        </p:nvSpPr>
        <p:spPr bwMode="auto">
          <a:xfrm flipH="1" flipV="1">
            <a:off x="5653110" y="458150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3" name="Line 17"/>
          <p:cNvSpPr>
            <a:spLocks noChangeShapeType="1"/>
          </p:cNvSpPr>
          <p:nvPr/>
        </p:nvSpPr>
        <p:spPr bwMode="auto">
          <a:xfrm>
            <a:off x="5424510" y="4581508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14" name="Text Box 18"/>
          <p:cNvSpPr txBox="1">
            <a:spLocks noChangeArrowheads="1"/>
          </p:cNvSpPr>
          <p:nvPr/>
        </p:nvSpPr>
        <p:spPr bwMode="auto">
          <a:xfrm>
            <a:off x="1233510" y="4429108"/>
            <a:ext cx="2543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Hardware Interface</a:t>
            </a:r>
          </a:p>
        </p:txBody>
      </p:sp>
      <p:sp>
        <p:nvSpPr>
          <p:cNvPr id="157715" name="Text Box 19"/>
          <p:cNvSpPr txBox="1">
            <a:spLocks noChangeArrowheads="1"/>
          </p:cNvSpPr>
          <p:nvPr/>
        </p:nvSpPr>
        <p:spPr bwMode="auto">
          <a:xfrm>
            <a:off x="1433535" y="1533508"/>
            <a:ext cx="2238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pitchFamily="2" charset="-122"/>
              </a:rPr>
              <a:t>System Interface</a:t>
            </a:r>
          </a:p>
        </p:txBody>
      </p:sp>
      <p:sp>
        <p:nvSpPr>
          <p:cNvPr id="157716" name="Freeform 20"/>
          <p:cNvSpPr>
            <a:spLocks/>
          </p:cNvSpPr>
          <p:nvPr/>
        </p:nvSpPr>
        <p:spPr bwMode="auto">
          <a:xfrm>
            <a:off x="3595710" y="3209908"/>
            <a:ext cx="1524000" cy="381000"/>
          </a:xfrm>
          <a:custGeom>
            <a:avLst/>
            <a:gdLst/>
            <a:ahLst/>
            <a:cxnLst>
              <a:cxn ang="0">
                <a:pos x="960" y="240"/>
              </a:cxn>
              <a:cxn ang="0">
                <a:pos x="960" y="96"/>
              </a:cxn>
              <a:cxn ang="0">
                <a:pos x="0" y="96"/>
              </a:cxn>
              <a:cxn ang="0">
                <a:pos x="0" y="0"/>
              </a:cxn>
            </a:cxnLst>
            <a:rect l="0" t="0" r="r" b="b"/>
            <a:pathLst>
              <a:path w="960" h="240">
                <a:moveTo>
                  <a:pt x="960" y="240"/>
                </a:moveTo>
                <a:lnTo>
                  <a:pt x="960" y="96"/>
                </a:lnTo>
                <a:lnTo>
                  <a:pt x="0" y="9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7717" name="Freeform 21"/>
          <p:cNvSpPr>
            <a:spLocks/>
          </p:cNvSpPr>
          <p:nvPr/>
        </p:nvSpPr>
        <p:spPr bwMode="auto">
          <a:xfrm>
            <a:off x="2833710" y="3209908"/>
            <a:ext cx="1752600" cy="381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4"/>
              </a:cxn>
              <a:cxn ang="0">
                <a:pos x="1104" y="144"/>
              </a:cxn>
              <a:cxn ang="0">
                <a:pos x="1104" y="240"/>
              </a:cxn>
            </a:cxnLst>
            <a:rect l="0" t="0" r="r" b="b"/>
            <a:pathLst>
              <a:path w="1104" h="240">
                <a:moveTo>
                  <a:pt x="0" y="0"/>
                </a:moveTo>
                <a:lnTo>
                  <a:pt x="0" y="144"/>
                </a:lnTo>
                <a:lnTo>
                  <a:pt x="1104" y="144"/>
                </a:lnTo>
                <a:lnTo>
                  <a:pt x="1104" y="24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7718" name="Freeform 22"/>
          <p:cNvSpPr>
            <a:spLocks/>
          </p:cNvSpPr>
          <p:nvPr/>
        </p:nvSpPr>
        <p:spPr bwMode="auto">
          <a:xfrm>
            <a:off x="3595710" y="1838308"/>
            <a:ext cx="1600200" cy="533400"/>
          </a:xfrm>
          <a:custGeom>
            <a:avLst/>
            <a:gdLst/>
            <a:ahLst/>
            <a:cxnLst>
              <a:cxn ang="0">
                <a:pos x="0" y="336"/>
              </a:cxn>
              <a:cxn ang="0">
                <a:pos x="0" y="240"/>
              </a:cxn>
              <a:cxn ang="0">
                <a:pos x="1008" y="240"/>
              </a:cxn>
              <a:cxn ang="0">
                <a:pos x="1008" y="0"/>
              </a:cxn>
            </a:cxnLst>
            <a:rect l="0" t="0" r="r" b="b"/>
            <a:pathLst>
              <a:path w="1008" h="336">
                <a:moveTo>
                  <a:pt x="0" y="336"/>
                </a:moveTo>
                <a:lnTo>
                  <a:pt x="0" y="240"/>
                </a:lnTo>
                <a:lnTo>
                  <a:pt x="1008" y="240"/>
                </a:lnTo>
                <a:lnTo>
                  <a:pt x="1008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7719" name="Freeform 23"/>
          <p:cNvSpPr>
            <a:spLocks/>
          </p:cNvSpPr>
          <p:nvPr/>
        </p:nvSpPr>
        <p:spPr bwMode="auto">
          <a:xfrm>
            <a:off x="2833710" y="1838308"/>
            <a:ext cx="1828800" cy="533400"/>
          </a:xfrm>
          <a:custGeom>
            <a:avLst/>
            <a:gdLst/>
            <a:ahLst/>
            <a:cxnLst>
              <a:cxn ang="0">
                <a:pos x="1152" y="0"/>
              </a:cxn>
              <a:cxn ang="0">
                <a:pos x="1152" y="192"/>
              </a:cxn>
              <a:cxn ang="0">
                <a:pos x="0" y="192"/>
              </a:cxn>
              <a:cxn ang="0">
                <a:pos x="0" y="336"/>
              </a:cxn>
            </a:cxnLst>
            <a:rect l="0" t="0" r="r" b="b"/>
            <a:pathLst>
              <a:path w="1152" h="336">
                <a:moveTo>
                  <a:pt x="1152" y="0"/>
                </a:moveTo>
                <a:lnTo>
                  <a:pt x="1152" y="192"/>
                </a:lnTo>
                <a:lnTo>
                  <a:pt x="0" y="192"/>
                </a:lnTo>
                <a:lnTo>
                  <a:pt x="0" y="33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7720" name="Rectangle 24"/>
          <p:cNvSpPr>
            <a:spLocks noChangeArrowheads="1"/>
          </p:cNvSpPr>
          <p:nvPr/>
        </p:nvSpPr>
        <p:spPr bwMode="auto">
          <a:xfrm>
            <a:off x="3748110" y="3590908"/>
            <a:ext cx="2667000" cy="4572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b="1" dirty="0">
                <a:ea typeface="宋体" pitchFamily="2" charset="-122"/>
              </a:rPr>
              <a:t>Device-Independent</a:t>
            </a:r>
          </a:p>
        </p:txBody>
      </p:sp>
      <p:sp>
        <p:nvSpPr>
          <p:cNvPr id="157721" name="Rectangle 25"/>
          <p:cNvSpPr>
            <a:spLocks noChangeArrowheads="1"/>
          </p:cNvSpPr>
          <p:nvPr/>
        </p:nvSpPr>
        <p:spPr bwMode="auto">
          <a:xfrm>
            <a:off x="3748110" y="4048108"/>
            <a:ext cx="2667000" cy="5334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lang="en-US" altLang="zh-CN" sz="2000" b="1">
                <a:ea typeface="宋体" pitchFamily="2" charset="-122"/>
              </a:rPr>
              <a:t>Device-Dependent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714920" y="6550223"/>
            <a:ext cx="3429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85000"/>
                  </a:schemeClr>
                </a:solidFill>
              </a:rPr>
              <a:t>PPTs from others\cms.dt.uh.edu\chap05.ppt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4B62-10FC-4232-9218-76AF922FA42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68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0350"/>
            <a:ext cx="8229600" cy="65405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/>
              <a:t>Directory Structure: </a:t>
            </a:r>
            <a:br>
              <a:rPr lang="en-US" altLang="zh-CN" sz="3600" dirty="0" smtClean="0"/>
            </a:br>
            <a:r>
              <a:rPr lang="en-US" altLang="zh-CN" sz="3600" dirty="0" smtClean="0"/>
              <a:t>		</a:t>
            </a:r>
            <a:r>
              <a:rPr lang="en-US" altLang="zh-CN" dirty="0" smtClean="0"/>
              <a:t>Tree </a:t>
            </a:r>
            <a:r>
              <a:rPr lang="en-US" altLang="zh-CN" dirty="0"/>
              <a:t>structured Directories</a:t>
            </a:r>
          </a:p>
        </p:txBody>
      </p:sp>
      <p:pic>
        <p:nvPicPr>
          <p:cNvPr id="578562" name="Picture 3" descr="F:\extralink\classes\cs323uiuc\Lectures\10\talk\img3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557338"/>
            <a:ext cx="914400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2F37ED-67F6-469D-A977-C64E8CDE5A7A}" type="slidenum">
              <a:rPr lang="zh-CN" altLang="en-US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Cont’</a:t>
            </a:r>
            <a:endParaRPr lang="en-US" altLang="zh-CN" dirty="0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12603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Absolute or relative path name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Absolute from root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Relative paths from current working directory pointer.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Creating a new file is done in current directory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Creating a new subdirectory is done in current 	directory, e.g. </a:t>
            </a:r>
            <a:r>
              <a:rPr lang="en-US" altLang="zh-CN" dirty="0" err="1"/>
              <a:t>mkdir</a:t>
            </a:r>
            <a:r>
              <a:rPr lang="en-US" altLang="zh-CN" dirty="0"/>
              <a:t> &lt;dir-name&gt;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Delete a file , e.g. </a:t>
            </a:r>
            <a:r>
              <a:rPr lang="en-US" altLang="zh-CN" dirty="0" err="1"/>
              <a:t>rm</a:t>
            </a:r>
            <a:r>
              <a:rPr lang="en-US" altLang="zh-CN" dirty="0"/>
              <a:t> file-name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Deletion of directory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Option 1 : Only delete if directory is empty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Option 2: delete all files and subdirectories under </a:t>
            </a:r>
            <a:r>
              <a:rPr lang="en-US" altLang="zh-CN" dirty="0" smtClean="0"/>
              <a:t>directory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78E0F-5A78-417C-85E6-DD2C93904314}" type="slidenum">
              <a:rPr lang="zh-CN" altLang="en-US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/>
              <a:t>Directory Structure: </a:t>
            </a:r>
            <a:br>
              <a:rPr lang="en-US" altLang="zh-CN" sz="3600" dirty="0" smtClean="0"/>
            </a:br>
            <a:r>
              <a:rPr lang="en-US" altLang="zh-CN" dirty="0" smtClean="0"/>
              <a:t>Acyclic </a:t>
            </a:r>
            <a:r>
              <a:rPr lang="en-US" altLang="zh-CN" dirty="0"/>
              <a:t>Graph </a:t>
            </a:r>
            <a:r>
              <a:rPr lang="en-US" altLang="zh-CN" dirty="0" smtClean="0"/>
              <a:t>Directories [</a:t>
            </a:r>
            <a:r>
              <a:rPr lang="zh-CN" altLang="en-US" sz="3600" dirty="0" smtClean="0"/>
              <a:t>无环图目录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  <p:pic>
        <p:nvPicPr>
          <p:cNvPr id="581634" name="Picture 3" descr="F:\extralink\classes\cs323uiuc\Lectures\10\talk\img4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13" y="1143000"/>
            <a:ext cx="8093075" cy="521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746AB-8CC2-4891-9DCD-7108CE004FF4}" type="slidenum">
              <a:rPr lang="zh-CN" altLang="en-US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6" name="Cloud 10"/>
          <p:cNvSpPr/>
          <p:nvPr/>
        </p:nvSpPr>
        <p:spPr>
          <a:xfrm>
            <a:off x="4067944" y="1143000"/>
            <a:ext cx="5868489" cy="3412058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Given this structure, do you have any idea to represent the corresponding data structure?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Cont’</a:t>
            </a:r>
            <a:endParaRPr lang="en-US" altLang="zh-CN" dirty="0"/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53086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Acyclic graphs allow sharing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Implementation by links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Links are pointers to other files or subdirectories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Symbolic links or relative path name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Directory entry is marked as a link and name of real file/directory is given. Need to resolve link to locate file.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Implementation by shared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Duplicate information in sharing directories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Original and copy indistinguishable.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Need to maintain consistency if one of them is modified.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C15FCC-A6FF-41B2-AC47-9FE1B1821ED4}" type="slidenum">
              <a:rPr lang="zh-CN" altLang="en-US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3573016"/>
            <a:ext cx="7772400" cy="96353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In summary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linking\Pictures\summary-almost-ther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1" y="1700808"/>
            <a:ext cx="3438525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21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39800"/>
          </a:xfrm>
          <a:solidFill>
            <a:schemeClr val="tx2">
              <a:lumMod val="40000"/>
              <a:lumOff val="6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dirty="0" smtClean="0"/>
              <a:t>File system [</a:t>
            </a:r>
            <a:r>
              <a:rPr lang="zh-CN" altLang="en-US" sz="2800" dirty="0" smtClean="0"/>
              <a:t>文件系统</a:t>
            </a:r>
            <a:r>
              <a:rPr lang="en-US" altLang="zh-CN" sz="4000" dirty="0" smtClean="0"/>
              <a:t>]</a:t>
            </a:r>
            <a:endParaRPr lang="zh-CN" altLang="en-US" sz="40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25"/>
            <a:ext cx="8686800" cy="5500688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The collection of algorithms and data structures which perform the translation from </a:t>
            </a:r>
            <a:r>
              <a:rPr lang="en-US" altLang="zh-CN" b="1" dirty="0" smtClean="0"/>
              <a:t>logical file operation</a:t>
            </a:r>
            <a:r>
              <a:rPr lang="en-US" altLang="zh-CN" dirty="0" smtClean="0"/>
              <a:t>s (system calls) to </a:t>
            </a:r>
            <a:r>
              <a:rPr lang="en-US" altLang="zh-CN" b="1" dirty="0" smtClean="0"/>
              <a:t>actual physical storage of information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Provide storage of data and manipulation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Guarantee consistency of data and minimize errors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Optimize performance (system and user)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Eliminate data loss (data destruction)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Support variety of I/O devices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Provide a standard user interface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 smtClean="0"/>
              <a:t>Support multiple users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FA59D-A1D3-409B-8833-BB0EB5E8A116}" type="slidenum">
              <a:rPr lang="zh-CN" altLang="en-US"/>
              <a:pPr>
                <a:defRPr/>
              </a:pPr>
              <a:t>55</a:t>
            </a:fld>
            <a:endParaRPr lang="zh-CN" altLang="en-US"/>
          </a:p>
        </p:txBody>
      </p:sp>
      <p:sp>
        <p:nvSpPr>
          <p:cNvPr id="6" name="Rectangle 5"/>
          <p:cNvSpPr/>
          <p:nvPr/>
        </p:nvSpPr>
        <p:spPr>
          <a:xfrm>
            <a:off x="3643313" y="6072188"/>
            <a:ext cx="5500687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others\www.ceng.metu.edu.tr_courses_ceng334\Ch_4_FS.ppt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File </a:t>
            </a:r>
            <a:r>
              <a:rPr lang="en-US" altLang="zh-CN" dirty="0" smtClean="0"/>
              <a:t>System</a:t>
            </a:r>
            <a:endParaRPr lang="en-US" altLang="zh-CN" dirty="0"/>
          </a:p>
        </p:txBody>
      </p:sp>
      <p:sp>
        <p:nvSpPr>
          <p:cNvPr id="618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4438"/>
            <a:ext cx="5643563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The file system should provide an </a:t>
            </a:r>
            <a:r>
              <a:rPr lang="en-US" altLang="zh-CN" sz="2600" smtClean="0">
                <a:solidFill>
                  <a:srgbClr val="FF0000"/>
                </a:solidFill>
              </a:rPr>
              <a:t>efficient</a:t>
            </a:r>
            <a:r>
              <a:rPr lang="en-US" altLang="zh-CN" sz="2600" smtClean="0"/>
              <a:t> implementation of the interface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smtClean="0"/>
              <a:t>storing, locating, retrieving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The problem: define </a:t>
            </a:r>
            <a:r>
              <a:rPr lang="en-US" altLang="zh-CN" sz="2600" smtClean="0">
                <a:solidFill>
                  <a:srgbClr val="FF0000"/>
                </a:solidFill>
              </a:rPr>
              <a:t>data structures</a:t>
            </a:r>
            <a:r>
              <a:rPr lang="en-US" altLang="zh-CN" sz="2600" smtClean="0"/>
              <a:t> and </a:t>
            </a:r>
            <a:r>
              <a:rPr lang="en-US" altLang="zh-CN" sz="2600" smtClean="0">
                <a:solidFill>
                  <a:srgbClr val="FF0000"/>
                </a:solidFill>
              </a:rPr>
              <a:t>algorithms</a:t>
            </a:r>
            <a:r>
              <a:rPr lang="en-US" altLang="zh-CN" sz="2600" smtClean="0"/>
              <a:t> to map the </a:t>
            </a:r>
            <a:r>
              <a:rPr lang="en-US" altLang="zh-CN" sz="2600" b="1" smtClean="0"/>
              <a:t>logical File System</a:t>
            </a:r>
            <a:r>
              <a:rPr lang="en-US" altLang="zh-CN" sz="2600" smtClean="0"/>
              <a:t> onto the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some data structures live on disk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some data structures live (temporarily)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smtClean="0"/>
              <a:t>Typical layer organization: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Good for modularity and code re-use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smtClean="0"/>
              <a:t>Bad for overhead</a:t>
            </a:r>
          </a:p>
        </p:txBody>
      </p:sp>
      <p:pic>
        <p:nvPicPr>
          <p:cNvPr id="61849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9813" y="1000125"/>
            <a:ext cx="271938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0" y="6215063"/>
            <a:ext cx="6858000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</a:rPr>
              <a:t>PPTs from others\navet.ics.hawaii.edu_~casanova_courses_ics412_fall09\ics412_fs2.ppt</a:t>
            </a:r>
            <a:endParaRPr lang="zh-CN" altLang="en-US" sz="1400" dirty="0">
              <a:solidFill>
                <a:schemeClr val="bg1">
                  <a:lumMod val="8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270DEB-CADB-4E75-96DE-375359F2767B}" type="slidenum">
              <a:rPr lang="zh-CN" altLang="en-US"/>
              <a:pPr>
                <a:defRPr/>
              </a:pPr>
              <a:t>56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0E3A7-F60B-45B0-8E4D-AD5F8FE87BAC}" type="slidenum">
              <a:rPr lang="en-US" altLang="zh-CN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1866756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Layered Software</a:t>
            </a:r>
          </a:p>
        </p:txBody>
      </p:sp>
      <p:sp>
        <p:nvSpPr>
          <p:cNvPr id="626692" name="Rectangle 5"/>
          <p:cNvSpPr>
            <a:spLocks noChangeArrowheads="1"/>
          </p:cNvSpPr>
          <p:nvPr/>
        </p:nvSpPr>
        <p:spPr bwMode="auto">
          <a:xfrm>
            <a:off x="2051050" y="4652963"/>
            <a:ext cx="1944688" cy="504825"/>
          </a:xfrm>
          <a:prstGeom prst="rect">
            <a:avLst/>
          </a:prstGeom>
          <a:noFill/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b="1">
                <a:solidFill>
                  <a:srgbClr val="002060"/>
                </a:solidFill>
                <a:latin typeface="Calibri" pitchFamily="34" charset="0"/>
              </a:rPr>
              <a:t>Disk Controller</a:t>
            </a:r>
          </a:p>
        </p:txBody>
      </p:sp>
      <p:sp>
        <p:nvSpPr>
          <p:cNvPr id="626693" name="Rectangle 6"/>
          <p:cNvSpPr>
            <a:spLocks noChangeArrowheads="1"/>
          </p:cNvSpPr>
          <p:nvPr/>
        </p:nvSpPr>
        <p:spPr bwMode="auto">
          <a:xfrm>
            <a:off x="2051050" y="3860800"/>
            <a:ext cx="1944688" cy="5048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</a:rPr>
              <a:t>Disk Driver</a:t>
            </a:r>
          </a:p>
        </p:txBody>
      </p:sp>
      <p:sp>
        <p:nvSpPr>
          <p:cNvPr id="626694" name="Oval 7"/>
          <p:cNvSpPr>
            <a:spLocks noChangeArrowheads="1"/>
          </p:cNvSpPr>
          <p:nvPr/>
        </p:nvSpPr>
        <p:spPr bwMode="auto">
          <a:xfrm>
            <a:off x="2338388" y="5873750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26695" name="Oval 8"/>
          <p:cNvSpPr>
            <a:spLocks noChangeArrowheads="1"/>
          </p:cNvSpPr>
          <p:nvPr/>
        </p:nvSpPr>
        <p:spPr bwMode="auto">
          <a:xfrm>
            <a:off x="2338388" y="5730875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26696" name="Oval 9"/>
          <p:cNvSpPr>
            <a:spLocks noChangeArrowheads="1"/>
          </p:cNvSpPr>
          <p:nvPr/>
        </p:nvSpPr>
        <p:spPr bwMode="auto">
          <a:xfrm>
            <a:off x="2338388" y="5588000"/>
            <a:ext cx="1512887" cy="217488"/>
          </a:xfrm>
          <a:prstGeom prst="ellipse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26697" name="Line 10"/>
          <p:cNvSpPr>
            <a:spLocks noChangeShapeType="1"/>
          </p:cNvSpPr>
          <p:nvPr/>
        </p:nvSpPr>
        <p:spPr bwMode="auto">
          <a:xfrm flipV="1">
            <a:off x="3059113" y="54451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698" name="Line 11"/>
          <p:cNvSpPr>
            <a:spLocks noChangeShapeType="1"/>
          </p:cNvSpPr>
          <p:nvPr/>
        </p:nvSpPr>
        <p:spPr bwMode="auto">
          <a:xfrm flipV="1">
            <a:off x="3059113" y="60928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699" name="Text Box 12"/>
          <p:cNvSpPr txBox="1">
            <a:spLocks noChangeArrowheads="1"/>
          </p:cNvSpPr>
          <p:nvPr/>
        </p:nvSpPr>
        <p:spPr bwMode="auto">
          <a:xfrm>
            <a:off x="1547813" y="5589588"/>
            <a:ext cx="631825" cy="40163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Disk</a:t>
            </a:r>
          </a:p>
        </p:txBody>
      </p:sp>
      <p:sp>
        <p:nvSpPr>
          <p:cNvPr id="626700" name="Line 13"/>
          <p:cNvSpPr>
            <a:spLocks noChangeShapeType="1"/>
          </p:cNvSpPr>
          <p:nvPr/>
        </p:nvSpPr>
        <p:spPr bwMode="auto">
          <a:xfrm>
            <a:off x="3059113" y="5445125"/>
            <a:ext cx="433387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1" name="Line 15"/>
          <p:cNvSpPr>
            <a:spLocks noChangeShapeType="1"/>
          </p:cNvSpPr>
          <p:nvPr/>
        </p:nvSpPr>
        <p:spPr bwMode="auto">
          <a:xfrm>
            <a:off x="3492500" y="5445125"/>
            <a:ext cx="0" cy="2159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2" name="Line 17"/>
          <p:cNvSpPr>
            <a:spLocks noChangeShapeType="1"/>
          </p:cNvSpPr>
          <p:nvPr/>
        </p:nvSpPr>
        <p:spPr bwMode="auto">
          <a:xfrm>
            <a:off x="3059113" y="5157788"/>
            <a:ext cx="0" cy="2873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3" name="Text Box 18"/>
          <p:cNvSpPr txBox="1">
            <a:spLocks noChangeArrowheads="1"/>
          </p:cNvSpPr>
          <p:nvPr/>
        </p:nvSpPr>
        <p:spPr bwMode="auto">
          <a:xfrm>
            <a:off x="3833813" y="5661025"/>
            <a:ext cx="2765425" cy="4016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latin typeface="Calibri" pitchFamily="34" charset="0"/>
              </a:rPr>
              <a:t>cylinders, tracks, sectors</a:t>
            </a:r>
          </a:p>
        </p:txBody>
      </p:sp>
      <p:sp>
        <p:nvSpPr>
          <p:cNvPr id="626704" name="Rectangle 19"/>
          <p:cNvSpPr>
            <a:spLocks noChangeArrowheads="1"/>
          </p:cNvSpPr>
          <p:nvPr/>
        </p:nvSpPr>
        <p:spPr bwMode="auto">
          <a:xfrm>
            <a:off x="2051050" y="2636838"/>
            <a:ext cx="1944688" cy="9366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</a:rPr>
              <a:t>File System</a:t>
            </a:r>
          </a:p>
        </p:txBody>
      </p:sp>
      <p:sp>
        <p:nvSpPr>
          <p:cNvPr id="626705" name="Rectangle 20"/>
          <p:cNvSpPr>
            <a:spLocks noChangeArrowheads="1"/>
          </p:cNvSpPr>
          <p:nvPr/>
        </p:nvSpPr>
        <p:spPr bwMode="auto">
          <a:xfrm>
            <a:off x="2051050" y="2276475"/>
            <a:ext cx="1944688" cy="288925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solidFill>
                  <a:srgbClr val="FFFF00"/>
                </a:solidFill>
                <a:latin typeface="Calibri" pitchFamily="34" charset="0"/>
              </a:rPr>
              <a:t>File System Calls</a:t>
            </a:r>
          </a:p>
        </p:txBody>
      </p:sp>
      <p:sp>
        <p:nvSpPr>
          <p:cNvPr id="626706" name="Oval 21"/>
          <p:cNvSpPr>
            <a:spLocks noChangeArrowheads="1"/>
          </p:cNvSpPr>
          <p:nvPr/>
        </p:nvSpPr>
        <p:spPr bwMode="auto">
          <a:xfrm>
            <a:off x="2195513" y="1485900"/>
            <a:ext cx="1728787" cy="719138"/>
          </a:xfrm>
          <a:prstGeom prst="ellipse">
            <a:avLst/>
          </a:prstGeom>
          <a:noFill/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/>
            <a:r>
              <a:rPr lang="en-US" altLang="zh-CN" sz="2400" b="1">
                <a:latin typeface="Calibri" pitchFamily="34" charset="0"/>
              </a:rPr>
              <a:t>Processes</a:t>
            </a:r>
          </a:p>
        </p:txBody>
      </p:sp>
      <p:sp>
        <p:nvSpPr>
          <p:cNvPr id="626707" name="Line 22"/>
          <p:cNvSpPr>
            <a:spLocks noChangeShapeType="1"/>
          </p:cNvSpPr>
          <p:nvPr/>
        </p:nvSpPr>
        <p:spPr bwMode="auto">
          <a:xfrm>
            <a:off x="1835150" y="2276475"/>
            <a:ext cx="0" cy="20161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08" name="Text Box 23"/>
          <p:cNvSpPr txBox="1">
            <a:spLocks noChangeArrowheads="1"/>
          </p:cNvSpPr>
          <p:nvPr/>
        </p:nvSpPr>
        <p:spPr bwMode="auto">
          <a:xfrm>
            <a:off x="684213" y="2924175"/>
            <a:ext cx="1046162" cy="9255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Kernel</a:t>
            </a:r>
          </a:p>
          <a:p>
            <a:r>
              <a:rPr lang="en-US" altLang="zh-CN" b="1">
                <a:latin typeface="Calibri" pitchFamily="34" charset="0"/>
              </a:rPr>
              <a:t>Mode</a:t>
            </a:r>
          </a:p>
          <a:p>
            <a:r>
              <a:rPr lang="en-US" altLang="zh-CN" b="1">
                <a:latin typeface="Calibri" pitchFamily="34" charset="0"/>
              </a:rPr>
              <a:t>Software</a:t>
            </a:r>
          </a:p>
        </p:txBody>
      </p:sp>
      <p:sp>
        <p:nvSpPr>
          <p:cNvPr id="626709" name="Line 24"/>
          <p:cNvSpPr>
            <a:spLocks noChangeShapeType="1"/>
          </p:cNvSpPr>
          <p:nvPr/>
        </p:nvSpPr>
        <p:spPr bwMode="auto">
          <a:xfrm>
            <a:off x="1547813" y="4652963"/>
            <a:ext cx="0" cy="1584325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10" name="Text Box 25"/>
          <p:cNvSpPr txBox="1">
            <a:spLocks noChangeArrowheads="1"/>
          </p:cNvSpPr>
          <p:nvPr/>
        </p:nvSpPr>
        <p:spPr bwMode="auto">
          <a:xfrm>
            <a:off x="376238" y="5176838"/>
            <a:ext cx="1120775" cy="3714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Hardware</a:t>
            </a:r>
          </a:p>
        </p:txBody>
      </p:sp>
      <p:sp>
        <p:nvSpPr>
          <p:cNvPr id="626711" name="Line 26"/>
          <p:cNvSpPr>
            <a:spLocks noChangeShapeType="1"/>
          </p:cNvSpPr>
          <p:nvPr/>
        </p:nvSpPr>
        <p:spPr bwMode="auto">
          <a:xfrm>
            <a:off x="3851275" y="3429000"/>
            <a:ext cx="0" cy="576263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66779" name="Text Box 27"/>
          <p:cNvSpPr txBox="1">
            <a:spLocks noChangeArrowheads="1"/>
          </p:cNvSpPr>
          <p:nvPr/>
        </p:nvSpPr>
        <p:spPr bwMode="auto">
          <a:xfrm>
            <a:off x="4073525" y="3475038"/>
            <a:ext cx="2011363" cy="5810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 i="1">
                <a:latin typeface="Calibri" pitchFamily="34" charset="0"/>
              </a:rPr>
              <a:t>write disk block x, ..</a:t>
            </a:r>
          </a:p>
          <a:p>
            <a:r>
              <a:rPr lang="en-US" altLang="zh-CN" sz="1600" i="1">
                <a:latin typeface="Calibri" pitchFamily="34" charset="0"/>
              </a:rPr>
              <a:t>read disk block x, …</a:t>
            </a:r>
          </a:p>
        </p:txBody>
      </p:sp>
      <p:sp>
        <p:nvSpPr>
          <p:cNvPr id="626713" name="Line 30"/>
          <p:cNvSpPr>
            <a:spLocks noChangeShapeType="1"/>
          </p:cNvSpPr>
          <p:nvPr/>
        </p:nvSpPr>
        <p:spPr bwMode="auto">
          <a:xfrm>
            <a:off x="3756025" y="4292600"/>
            <a:ext cx="0" cy="4318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866783" name="Text Box 31"/>
          <p:cNvSpPr txBox="1">
            <a:spLocks noChangeArrowheads="1"/>
          </p:cNvSpPr>
          <p:nvPr/>
        </p:nvSpPr>
        <p:spPr bwMode="auto">
          <a:xfrm>
            <a:off x="4067175" y="4149725"/>
            <a:ext cx="4130675" cy="77152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>
                <a:latin typeface="Calibri" pitchFamily="34" charset="0"/>
              </a:rPr>
              <a:t>[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cylinder#, track#, sector#</a:t>
            </a:r>
            <a:r>
              <a:rPr lang="en-US" altLang="zh-CN" sz="1600">
                <a:latin typeface="Calibri" pitchFamily="34" charset="0"/>
              </a:rPr>
              <a:t>]</a:t>
            </a:r>
            <a:r>
              <a:rPr lang="en-US" altLang="zh-CN" sz="1600" i="1">
                <a:latin typeface="Calibri" pitchFamily="34" charset="0"/>
              </a:rPr>
              <a:t>, </a:t>
            </a:r>
          </a:p>
          <a:p>
            <a:r>
              <a:rPr lang="en-US" altLang="zh-CN" sz="1600" i="1">
                <a:latin typeface="Calibri" pitchFamily="34" charset="0"/>
              </a:rPr>
              <a:t>operation code: R,W</a:t>
            </a:r>
          </a:p>
        </p:txBody>
      </p:sp>
      <p:sp>
        <p:nvSpPr>
          <p:cNvPr id="626715" name="Line 34"/>
          <p:cNvSpPr>
            <a:spLocks noChangeShapeType="1"/>
          </p:cNvSpPr>
          <p:nvPr/>
        </p:nvSpPr>
        <p:spPr bwMode="auto">
          <a:xfrm>
            <a:off x="4427538" y="1700213"/>
            <a:ext cx="0" cy="5032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26716" name="Text Box 35"/>
          <p:cNvSpPr txBox="1">
            <a:spLocks noChangeArrowheads="1"/>
          </p:cNvSpPr>
          <p:nvPr/>
        </p:nvSpPr>
        <p:spPr bwMode="auto">
          <a:xfrm>
            <a:off x="4424363" y="1401763"/>
            <a:ext cx="2163762" cy="587375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 i="1">
                <a:latin typeface="Calibri" pitchFamily="34" charset="0"/>
              </a:rPr>
              <a:t>read file </a:t>
            </a:r>
            <a:r>
              <a:rPr lang="en-US" altLang="zh-CN" sz="3200" b="1" i="1">
                <a:solidFill>
                  <a:srgbClr val="FF0000"/>
                </a:solidFill>
                <a:latin typeface="Calibri" pitchFamily="34" charset="0"/>
              </a:rPr>
              <a:t>f</a:t>
            </a:r>
            <a:r>
              <a:rPr lang="en-US" altLang="zh-CN" sz="1600" i="1">
                <a:latin typeface="Calibri" pitchFamily="34" charset="0"/>
              </a:rPr>
              <a:t>, write file f, ..</a:t>
            </a:r>
          </a:p>
        </p:txBody>
      </p:sp>
      <p:sp>
        <p:nvSpPr>
          <p:cNvPr id="626717" name="Text Box 36"/>
          <p:cNvSpPr txBox="1">
            <a:spLocks noChangeArrowheads="1"/>
          </p:cNvSpPr>
          <p:nvPr/>
        </p:nvSpPr>
        <p:spPr bwMode="auto">
          <a:xfrm>
            <a:off x="4006850" y="2060575"/>
            <a:ext cx="3236913" cy="52546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1600" i="1">
                <a:latin typeface="Calibri" pitchFamily="34" charset="0"/>
              </a:rPr>
              <a:t>(operation will be offset 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p</a:t>
            </a:r>
            <a:r>
              <a:rPr lang="en-US" altLang="zh-CN" sz="1600" i="1">
                <a:latin typeface="Calibri" pitchFamily="34" charset="0"/>
              </a:rPr>
              <a:t>, </a:t>
            </a:r>
            <a:r>
              <a:rPr lang="en-US" altLang="zh-CN" sz="2800" b="1" i="1">
                <a:solidFill>
                  <a:srgbClr val="FF0000"/>
                </a:solidFill>
                <a:latin typeface="Calibri" pitchFamily="34" charset="0"/>
              </a:rPr>
              <a:t>n</a:t>
            </a:r>
            <a:r>
              <a:rPr lang="en-US" altLang="zh-CN" sz="1600" i="1">
                <a:latin typeface="Calibri" pitchFamily="34" charset="0"/>
              </a:rPr>
              <a:t> bytes)</a:t>
            </a:r>
          </a:p>
        </p:txBody>
      </p:sp>
      <p:sp>
        <p:nvSpPr>
          <p:cNvPr id="1866789" name="Text Box 37"/>
          <p:cNvSpPr txBox="1">
            <a:spLocks noChangeArrowheads="1"/>
          </p:cNvSpPr>
          <p:nvPr/>
        </p:nvSpPr>
        <p:spPr bwMode="auto">
          <a:xfrm>
            <a:off x="4084638" y="2636838"/>
            <a:ext cx="4452937" cy="8636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find file info for f</a:t>
            </a:r>
          </a:p>
          <a:p>
            <a:r>
              <a:rPr lang="en-US" altLang="zh-CN">
                <a:latin typeface="Calibri" pitchFamily="34" charset="0"/>
              </a:rPr>
              <a:t>(</a:t>
            </a:r>
            <a:r>
              <a:rPr lang="en-US" altLang="zh-CN" sz="2000" b="1">
                <a:latin typeface="Calibri" pitchFamily="34" charset="0"/>
              </a:rPr>
              <a:t>f, p, n</a:t>
            </a:r>
            <a:r>
              <a:rPr lang="en-US" altLang="zh-CN">
                <a:latin typeface="Calibri" pitchFamily="34" charset="0"/>
              </a:rPr>
              <a:t>) </a:t>
            </a:r>
            <a:r>
              <a:rPr lang="en-US" altLang="zh-CN">
                <a:latin typeface="Calibri" pitchFamily="34" charset="0"/>
                <a:sym typeface="Wingdings" pitchFamily="2" charset="2"/>
              </a:rPr>
              <a:t> </a:t>
            </a:r>
            <a:r>
              <a:rPr lang="en-US" altLang="zh-CN" sz="3200">
                <a:solidFill>
                  <a:srgbClr val="FF0000"/>
                </a:solidFill>
                <a:latin typeface="Calibri" pitchFamily="34" charset="0"/>
                <a:sym typeface="Wingdings" pitchFamily="2" charset="2"/>
              </a:rPr>
              <a:t>disk block numbers</a:t>
            </a:r>
            <a:endParaRPr lang="en-US" altLang="zh-CN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2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66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66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66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66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6779" grpId="0"/>
      <p:bldP spid="1866783" grpId="0"/>
      <p:bldP spid="186678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Part XI: File System</a:t>
            </a:r>
            <a:endParaRPr lang="en-US" altLang="zh-CN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48CB63-A870-4A94-A5B2-CD5B6932227D}" type="slidenum">
              <a:rPr lang="en-US" altLang="zh-CN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17541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File System Implementation</a:t>
            </a:r>
          </a:p>
        </p:txBody>
      </p:sp>
      <p:sp>
        <p:nvSpPr>
          <p:cNvPr id="1754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00125"/>
            <a:ext cx="8686800" cy="271462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</a:rPr>
              <a:t>Major On-disk Structures (information):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Boot control block </a:t>
            </a:r>
            <a:r>
              <a:rPr lang="en-US" altLang="zh-CN" dirty="0"/>
              <a:t>contains info needed by system to boot OS from that volume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>
                <a:solidFill>
                  <a:srgbClr val="FF0000"/>
                </a:solidFill>
              </a:rPr>
              <a:t>Volume control block </a:t>
            </a:r>
            <a:r>
              <a:rPr lang="en-US" altLang="zh-CN" dirty="0"/>
              <a:t>contains volume details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Directory structure organizes the files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Per-file </a:t>
            </a:r>
            <a:r>
              <a:rPr lang="en-US" altLang="zh-CN" dirty="0">
                <a:solidFill>
                  <a:srgbClr val="FF0000"/>
                </a:solidFill>
              </a:rPr>
              <a:t>File Control Block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FCB</a:t>
            </a:r>
            <a:r>
              <a:rPr lang="en-US" altLang="zh-CN" dirty="0"/>
              <a:t>) contains many details about the file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634885" name="Rectangle 17"/>
          <p:cNvSpPr>
            <a:spLocks noChangeArrowheads="1"/>
          </p:cNvSpPr>
          <p:nvPr/>
        </p:nvSpPr>
        <p:spPr bwMode="auto">
          <a:xfrm>
            <a:off x="827088" y="4508500"/>
            <a:ext cx="865187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86" name="Rectangle 18"/>
          <p:cNvSpPr>
            <a:spLocks noChangeArrowheads="1"/>
          </p:cNvSpPr>
          <p:nvPr/>
        </p:nvSpPr>
        <p:spPr bwMode="auto">
          <a:xfrm>
            <a:off x="1835150" y="4508500"/>
            <a:ext cx="865188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87" name="Line 20"/>
          <p:cNvSpPr>
            <a:spLocks noChangeShapeType="1"/>
          </p:cNvSpPr>
          <p:nvPr/>
        </p:nvSpPr>
        <p:spPr bwMode="auto">
          <a:xfrm>
            <a:off x="684213" y="4221163"/>
            <a:ext cx="0" cy="12954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888" name="Text Box 21"/>
          <p:cNvSpPr txBox="1">
            <a:spLocks noChangeArrowheads="1"/>
          </p:cNvSpPr>
          <p:nvPr/>
        </p:nvSpPr>
        <p:spPr bwMode="auto">
          <a:xfrm>
            <a:off x="276225" y="3789363"/>
            <a:ext cx="2782888" cy="4635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400" b="1">
                <a:solidFill>
                  <a:srgbClr val="002060"/>
                </a:solidFill>
                <a:latin typeface="Calibri" pitchFamily="34" charset="0"/>
              </a:rPr>
              <a:t>partition</a:t>
            </a:r>
            <a:r>
              <a:rPr lang="en-US" altLang="zh-CN" sz="2400">
                <a:latin typeface="Calibri" pitchFamily="34" charset="0"/>
              </a:rPr>
              <a:t> </a:t>
            </a:r>
            <a:r>
              <a:rPr lang="en-US" altLang="zh-CN">
                <a:latin typeface="Calibri" pitchFamily="34" charset="0"/>
              </a:rPr>
              <a:t>(volume) starts</a:t>
            </a:r>
          </a:p>
        </p:txBody>
      </p:sp>
      <p:sp>
        <p:nvSpPr>
          <p:cNvPr id="634889" name="Text Box 22"/>
          <p:cNvSpPr txBox="1">
            <a:spLocks noChangeArrowheads="1"/>
          </p:cNvSpPr>
          <p:nvPr/>
        </p:nvSpPr>
        <p:spPr bwMode="auto">
          <a:xfrm>
            <a:off x="774700" y="5157788"/>
            <a:ext cx="917575" cy="915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Boot</a:t>
            </a:r>
          </a:p>
          <a:p>
            <a:r>
              <a:rPr lang="en-US" altLang="zh-CN">
                <a:latin typeface="Calibri" pitchFamily="34" charset="0"/>
              </a:rPr>
              <a:t>Control</a:t>
            </a:r>
          </a:p>
          <a:p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34890" name="Text Box 23"/>
          <p:cNvSpPr txBox="1">
            <a:spLocks noChangeArrowheads="1"/>
          </p:cNvSpPr>
          <p:nvPr/>
        </p:nvSpPr>
        <p:spPr bwMode="auto">
          <a:xfrm>
            <a:off x="1763713" y="5157788"/>
            <a:ext cx="955675" cy="915987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Volume</a:t>
            </a:r>
          </a:p>
          <a:p>
            <a:r>
              <a:rPr lang="en-US" altLang="zh-CN">
                <a:latin typeface="Calibri" pitchFamily="34" charset="0"/>
              </a:rPr>
              <a:t>Control</a:t>
            </a:r>
          </a:p>
          <a:p>
            <a:r>
              <a:rPr lang="en-US" altLang="zh-CN">
                <a:latin typeface="Calibri" pitchFamily="34" charset="0"/>
              </a:rPr>
              <a:t>Block</a:t>
            </a:r>
          </a:p>
        </p:txBody>
      </p:sp>
      <p:sp>
        <p:nvSpPr>
          <p:cNvPr id="634891" name="Rectangle 24"/>
          <p:cNvSpPr>
            <a:spLocks noChangeArrowheads="1"/>
          </p:cNvSpPr>
          <p:nvPr/>
        </p:nvSpPr>
        <p:spPr bwMode="auto">
          <a:xfrm>
            <a:off x="4356100" y="4508500"/>
            <a:ext cx="2160588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2" name="Text Box 25"/>
          <p:cNvSpPr txBox="1">
            <a:spLocks noChangeArrowheads="1"/>
          </p:cNvSpPr>
          <p:nvPr/>
        </p:nvSpPr>
        <p:spPr bwMode="auto">
          <a:xfrm>
            <a:off x="4859338" y="5157788"/>
            <a:ext cx="11080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Directory</a:t>
            </a:r>
          </a:p>
          <a:p>
            <a:r>
              <a:rPr lang="en-US" altLang="zh-CN">
                <a:latin typeface="Calibri" pitchFamily="34" charset="0"/>
              </a:rPr>
              <a:t>Structure</a:t>
            </a:r>
          </a:p>
        </p:txBody>
      </p:sp>
      <p:sp>
        <p:nvSpPr>
          <p:cNvPr id="634893" name="Rectangle 26"/>
          <p:cNvSpPr>
            <a:spLocks noChangeArrowheads="1"/>
          </p:cNvSpPr>
          <p:nvPr/>
        </p:nvSpPr>
        <p:spPr bwMode="auto">
          <a:xfrm>
            <a:off x="7235825" y="4508500"/>
            <a:ext cx="504825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4" name="Rectangle 27"/>
          <p:cNvSpPr>
            <a:spLocks noChangeArrowheads="1"/>
          </p:cNvSpPr>
          <p:nvPr/>
        </p:nvSpPr>
        <p:spPr bwMode="auto">
          <a:xfrm>
            <a:off x="7812088" y="4508500"/>
            <a:ext cx="504825" cy="64928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34895" name="Text Box 28"/>
          <p:cNvSpPr txBox="1">
            <a:spLocks noChangeArrowheads="1"/>
          </p:cNvSpPr>
          <p:nvPr/>
        </p:nvSpPr>
        <p:spPr bwMode="auto">
          <a:xfrm>
            <a:off x="6659563" y="5229225"/>
            <a:ext cx="2085975" cy="64135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File Control Blocks</a:t>
            </a:r>
          </a:p>
          <a:p>
            <a:r>
              <a:rPr lang="en-US" altLang="zh-CN">
                <a:latin typeface="Calibri" pitchFamily="34" charset="0"/>
              </a:rPr>
              <a:t>(FCBs)</a:t>
            </a:r>
          </a:p>
        </p:txBody>
      </p:sp>
      <p:sp>
        <p:nvSpPr>
          <p:cNvPr id="634896" name="Line 29"/>
          <p:cNvSpPr>
            <a:spLocks noChangeShapeType="1"/>
          </p:cNvSpPr>
          <p:nvPr/>
        </p:nvSpPr>
        <p:spPr bwMode="auto">
          <a:xfrm flipH="1" flipV="1">
            <a:off x="7524750" y="4005263"/>
            <a:ext cx="0" cy="719137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34897" name="Text Box 30"/>
          <p:cNvSpPr txBox="1">
            <a:spLocks noChangeArrowheads="1"/>
          </p:cNvSpPr>
          <p:nvPr/>
        </p:nvSpPr>
        <p:spPr bwMode="auto">
          <a:xfrm>
            <a:off x="4826000" y="3644900"/>
            <a:ext cx="4364038" cy="401638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Calibri" pitchFamily="34" charset="0"/>
              </a:rPr>
              <a:t>info about a file and its location on disk</a:t>
            </a:r>
          </a:p>
        </p:txBody>
      </p:sp>
      <p:sp>
        <p:nvSpPr>
          <p:cNvPr id="634898" name="Text Box 31"/>
          <p:cNvSpPr txBox="1">
            <a:spLocks noChangeArrowheads="1"/>
          </p:cNvSpPr>
          <p:nvPr/>
        </p:nvSpPr>
        <p:spPr bwMode="auto">
          <a:xfrm>
            <a:off x="4535488" y="4673600"/>
            <a:ext cx="1908175" cy="366713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Pointers to FCBs</a:t>
            </a:r>
          </a:p>
        </p:txBody>
      </p:sp>
      <p:sp>
        <p:nvSpPr>
          <p:cNvPr id="634899" name="Text Box 32"/>
          <p:cNvSpPr txBox="1">
            <a:spLocks noChangeArrowheads="1"/>
          </p:cNvSpPr>
          <p:nvPr/>
        </p:nvSpPr>
        <p:spPr bwMode="auto">
          <a:xfrm>
            <a:off x="3748088" y="5726113"/>
            <a:ext cx="2911475" cy="366712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(filename to FCB mapping)</a:t>
            </a:r>
          </a:p>
        </p:txBody>
      </p:sp>
      <p:sp>
        <p:nvSpPr>
          <p:cNvPr id="634900" name="Text Box 33"/>
          <p:cNvSpPr txBox="1">
            <a:spLocks noChangeArrowheads="1"/>
          </p:cNvSpPr>
          <p:nvPr/>
        </p:nvSpPr>
        <p:spPr bwMode="auto">
          <a:xfrm>
            <a:off x="1403350" y="5969000"/>
            <a:ext cx="1806575" cy="366713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>
                <a:latin typeface="Calibri" pitchFamily="34" charset="0"/>
              </a:rPr>
              <a:t>(i.e. superblock)</a:t>
            </a:r>
          </a:p>
        </p:txBody>
      </p:sp>
      <p:sp>
        <p:nvSpPr>
          <p:cNvPr id="1754146" name="Freeform 34"/>
          <p:cNvSpPr>
            <a:spLocks/>
          </p:cNvSpPr>
          <p:nvPr/>
        </p:nvSpPr>
        <p:spPr bwMode="auto">
          <a:xfrm>
            <a:off x="2484438" y="4173538"/>
            <a:ext cx="1943100" cy="407987"/>
          </a:xfrm>
          <a:custGeom>
            <a:avLst/>
            <a:gdLst>
              <a:gd name="T0" fmla="*/ 0 w 1224"/>
              <a:gd name="T1" fmla="*/ 407987 h 257"/>
              <a:gd name="T2" fmla="*/ 358775 w 1224"/>
              <a:gd name="T3" fmla="*/ 119062 h 257"/>
              <a:gd name="T4" fmla="*/ 1079500 w 1224"/>
              <a:gd name="T5" fmla="*/ 47625 h 257"/>
              <a:gd name="T6" fmla="*/ 1943100 w 1224"/>
              <a:gd name="T7" fmla="*/ 40798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224"/>
              <a:gd name="T13" fmla="*/ 0 h 257"/>
              <a:gd name="T14" fmla="*/ 1224 w 1224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24" h="257">
                <a:moveTo>
                  <a:pt x="0" y="257"/>
                </a:moveTo>
                <a:cubicBezTo>
                  <a:pt x="56" y="185"/>
                  <a:pt x="113" y="113"/>
                  <a:pt x="226" y="75"/>
                </a:cubicBezTo>
                <a:cubicBezTo>
                  <a:pt x="339" y="37"/>
                  <a:pt x="514" y="0"/>
                  <a:pt x="680" y="30"/>
                </a:cubicBezTo>
                <a:cubicBezTo>
                  <a:pt x="846" y="60"/>
                  <a:pt x="1035" y="158"/>
                  <a:pt x="1224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54147" name="Freeform 35"/>
          <p:cNvSpPr>
            <a:spLocks/>
          </p:cNvSpPr>
          <p:nvPr/>
        </p:nvSpPr>
        <p:spPr bwMode="auto">
          <a:xfrm>
            <a:off x="5148263" y="4173538"/>
            <a:ext cx="2089150" cy="407987"/>
          </a:xfrm>
          <a:custGeom>
            <a:avLst/>
            <a:gdLst>
              <a:gd name="T0" fmla="*/ 0 w 1316"/>
              <a:gd name="T1" fmla="*/ 407987 h 257"/>
              <a:gd name="T2" fmla="*/ 576262 w 1316"/>
              <a:gd name="T3" fmla="*/ 119062 h 257"/>
              <a:gd name="T4" fmla="*/ 1512887 w 1316"/>
              <a:gd name="T5" fmla="*/ 47625 h 257"/>
              <a:gd name="T6" fmla="*/ 2089150 w 1316"/>
              <a:gd name="T7" fmla="*/ 407987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57"/>
              <a:gd name="T14" fmla="*/ 1316 w 1316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57">
                <a:moveTo>
                  <a:pt x="0" y="257"/>
                </a:moveTo>
                <a:cubicBezTo>
                  <a:pt x="102" y="185"/>
                  <a:pt x="204" y="113"/>
                  <a:pt x="363" y="75"/>
                </a:cubicBezTo>
                <a:cubicBezTo>
                  <a:pt x="522" y="37"/>
                  <a:pt x="794" y="0"/>
                  <a:pt x="953" y="30"/>
                </a:cubicBezTo>
                <a:cubicBezTo>
                  <a:pt x="1112" y="60"/>
                  <a:pt x="1214" y="158"/>
                  <a:pt x="1316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754148" name="Freeform 36"/>
          <p:cNvSpPr>
            <a:spLocks/>
          </p:cNvSpPr>
          <p:nvPr/>
        </p:nvSpPr>
        <p:spPr bwMode="auto">
          <a:xfrm>
            <a:off x="5435600" y="4149725"/>
            <a:ext cx="2378075" cy="431800"/>
          </a:xfrm>
          <a:custGeom>
            <a:avLst/>
            <a:gdLst>
              <a:gd name="T0" fmla="*/ 0 w 1316"/>
              <a:gd name="T1" fmla="*/ 431800 h 257"/>
              <a:gd name="T2" fmla="*/ 655958 w 1316"/>
              <a:gd name="T3" fmla="*/ 126012 h 257"/>
              <a:gd name="T4" fmla="*/ 1722116 w 1316"/>
              <a:gd name="T5" fmla="*/ 50405 h 257"/>
              <a:gd name="T6" fmla="*/ 2378075 w 1316"/>
              <a:gd name="T7" fmla="*/ 431800 h 257"/>
              <a:gd name="T8" fmla="*/ 0 60000 65536"/>
              <a:gd name="T9" fmla="*/ 0 60000 65536"/>
              <a:gd name="T10" fmla="*/ 0 60000 65536"/>
              <a:gd name="T11" fmla="*/ 0 60000 65536"/>
              <a:gd name="T12" fmla="*/ 0 w 1316"/>
              <a:gd name="T13" fmla="*/ 0 h 257"/>
              <a:gd name="T14" fmla="*/ 1316 w 1316"/>
              <a:gd name="T15" fmla="*/ 257 h 2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16" h="257">
                <a:moveTo>
                  <a:pt x="0" y="257"/>
                </a:moveTo>
                <a:cubicBezTo>
                  <a:pt x="102" y="185"/>
                  <a:pt x="204" y="113"/>
                  <a:pt x="363" y="75"/>
                </a:cubicBezTo>
                <a:cubicBezTo>
                  <a:pt x="522" y="37"/>
                  <a:pt x="794" y="0"/>
                  <a:pt x="953" y="30"/>
                </a:cubicBezTo>
                <a:cubicBezTo>
                  <a:pt x="1112" y="60"/>
                  <a:pt x="1214" y="158"/>
                  <a:pt x="1316" y="257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4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5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4146" grpId="0" animBg="1"/>
      <p:bldP spid="1754147" grpId="0" animBg="1"/>
      <p:bldP spid="17541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22CB0-49F4-4E06-919F-90A77BFF0CC7}" type="slidenum">
              <a:rPr lang="zh-CN" altLang="en-US" smtClean="0"/>
              <a:pPr>
                <a:defRPr/>
              </a:pPr>
              <a:t>59</a:t>
            </a:fld>
            <a:endParaRPr lang="zh-CN" altLang="en-US"/>
          </a:p>
        </p:txBody>
      </p:sp>
      <p:pic>
        <p:nvPicPr>
          <p:cNvPr id="5" name="Picture 4" descr="C:\B\b4\JPG\foo\6-1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844" y="165100"/>
            <a:ext cx="7758112" cy="321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63940"/>
            <a:ext cx="2488184" cy="192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任意多边形 11"/>
          <p:cNvSpPr/>
          <p:nvPr/>
        </p:nvSpPr>
        <p:spPr>
          <a:xfrm>
            <a:off x="5229726" y="3352800"/>
            <a:ext cx="802106" cy="753979"/>
          </a:xfrm>
          <a:custGeom>
            <a:avLst/>
            <a:gdLst>
              <a:gd name="connsiteX0" fmla="*/ 802106 w 802106"/>
              <a:gd name="connsiteY0" fmla="*/ 0 h 753979"/>
              <a:gd name="connsiteX1" fmla="*/ 786063 w 802106"/>
              <a:gd name="connsiteY1" fmla="*/ 80211 h 753979"/>
              <a:gd name="connsiteX2" fmla="*/ 737937 w 802106"/>
              <a:gd name="connsiteY2" fmla="*/ 112295 h 753979"/>
              <a:gd name="connsiteX3" fmla="*/ 689811 w 802106"/>
              <a:gd name="connsiteY3" fmla="*/ 160421 h 753979"/>
              <a:gd name="connsiteX4" fmla="*/ 657727 w 802106"/>
              <a:gd name="connsiteY4" fmla="*/ 208547 h 753979"/>
              <a:gd name="connsiteX5" fmla="*/ 609600 w 802106"/>
              <a:gd name="connsiteY5" fmla="*/ 224589 h 753979"/>
              <a:gd name="connsiteX6" fmla="*/ 481263 w 802106"/>
              <a:gd name="connsiteY6" fmla="*/ 320842 h 753979"/>
              <a:gd name="connsiteX7" fmla="*/ 385011 w 802106"/>
              <a:gd name="connsiteY7" fmla="*/ 352926 h 753979"/>
              <a:gd name="connsiteX8" fmla="*/ 336885 w 802106"/>
              <a:gd name="connsiteY8" fmla="*/ 368968 h 753979"/>
              <a:gd name="connsiteX9" fmla="*/ 256674 w 802106"/>
              <a:gd name="connsiteY9" fmla="*/ 449179 h 753979"/>
              <a:gd name="connsiteX10" fmla="*/ 224590 w 802106"/>
              <a:gd name="connsiteY10" fmla="*/ 497305 h 753979"/>
              <a:gd name="connsiteX11" fmla="*/ 128337 w 802106"/>
              <a:gd name="connsiteY11" fmla="*/ 593558 h 753979"/>
              <a:gd name="connsiteX12" fmla="*/ 48127 w 802106"/>
              <a:gd name="connsiteY12" fmla="*/ 673768 h 753979"/>
              <a:gd name="connsiteX13" fmla="*/ 32085 w 802106"/>
              <a:gd name="connsiteY13" fmla="*/ 721895 h 753979"/>
              <a:gd name="connsiteX14" fmla="*/ 0 w 802106"/>
              <a:gd name="connsiteY14" fmla="*/ 753979 h 753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02106" h="753979">
                <a:moveTo>
                  <a:pt x="802106" y="0"/>
                </a:moveTo>
                <a:cubicBezTo>
                  <a:pt x="796758" y="26737"/>
                  <a:pt x="799591" y="56537"/>
                  <a:pt x="786063" y="80211"/>
                </a:cubicBezTo>
                <a:cubicBezTo>
                  <a:pt x="776497" y="96951"/>
                  <a:pt x="752748" y="99952"/>
                  <a:pt x="737937" y="112295"/>
                </a:cubicBezTo>
                <a:cubicBezTo>
                  <a:pt x="720509" y="126819"/>
                  <a:pt x="704335" y="142993"/>
                  <a:pt x="689811" y="160421"/>
                </a:cubicBezTo>
                <a:cubicBezTo>
                  <a:pt x="677468" y="175232"/>
                  <a:pt x="672782" y="196503"/>
                  <a:pt x="657727" y="208547"/>
                </a:cubicBezTo>
                <a:cubicBezTo>
                  <a:pt x="644522" y="219111"/>
                  <a:pt x="625642" y="219242"/>
                  <a:pt x="609600" y="224589"/>
                </a:cubicBezTo>
                <a:cubicBezTo>
                  <a:pt x="571594" y="262597"/>
                  <a:pt x="535685" y="302701"/>
                  <a:pt x="481263" y="320842"/>
                </a:cubicBezTo>
                <a:lnTo>
                  <a:pt x="385011" y="352926"/>
                </a:lnTo>
                <a:lnTo>
                  <a:pt x="336885" y="368968"/>
                </a:lnTo>
                <a:cubicBezTo>
                  <a:pt x="251324" y="497308"/>
                  <a:pt x="363623" y="342230"/>
                  <a:pt x="256674" y="449179"/>
                </a:cubicBezTo>
                <a:cubicBezTo>
                  <a:pt x="243041" y="462812"/>
                  <a:pt x="237399" y="482895"/>
                  <a:pt x="224590" y="497305"/>
                </a:cubicBezTo>
                <a:cubicBezTo>
                  <a:pt x="194445" y="531218"/>
                  <a:pt x="153506" y="555804"/>
                  <a:pt x="128337" y="593558"/>
                </a:cubicBezTo>
                <a:cubicBezTo>
                  <a:pt x="85558" y="657726"/>
                  <a:pt x="112295" y="630989"/>
                  <a:pt x="48127" y="673768"/>
                </a:cubicBezTo>
                <a:cubicBezTo>
                  <a:pt x="42780" y="689810"/>
                  <a:pt x="40785" y="707395"/>
                  <a:pt x="32085" y="721895"/>
                </a:cubicBezTo>
                <a:cubicBezTo>
                  <a:pt x="24303" y="734864"/>
                  <a:pt x="0" y="753979"/>
                  <a:pt x="0" y="75397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6804249" y="3830434"/>
            <a:ext cx="1473478" cy="276345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6804248" y="4478580"/>
            <a:ext cx="1260375" cy="251619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Rectangle 24"/>
          <p:cNvSpPr>
            <a:spLocks noChangeArrowheads="1"/>
          </p:cNvSpPr>
          <p:nvPr/>
        </p:nvSpPr>
        <p:spPr bwMode="auto">
          <a:xfrm>
            <a:off x="6804249" y="5140098"/>
            <a:ext cx="1728191" cy="25161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804248" y="4795519"/>
            <a:ext cx="1473478" cy="276345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04247" y="5443665"/>
            <a:ext cx="1260375" cy="251619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6804249" y="4171977"/>
            <a:ext cx="1728191" cy="25161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4247" y="5796799"/>
            <a:ext cx="1903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Blocks for files 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and directories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052060" y="4023360"/>
            <a:ext cx="1737360" cy="960120"/>
          </a:xfrm>
          <a:custGeom>
            <a:avLst/>
            <a:gdLst>
              <a:gd name="connsiteX0" fmla="*/ 0 w 1737360"/>
              <a:gd name="connsiteY0" fmla="*/ 769620 h 960120"/>
              <a:gd name="connsiteX1" fmla="*/ 15240 w 1737360"/>
              <a:gd name="connsiteY1" fmla="*/ 830580 h 960120"/>
              <a:gd name="connsiteX2" fmla="*/ 30480 w 1737360"/>
              <a:gd name="connsiteY2" fmla="*/ 853440 h 960120"/>
              <a:gd name="connsiteX3" fmla="*/ 76200 w 1737360"/>
              <a:gd name="connsiteY3" fmla="*/ 883920 h 960120"/>
              <a:gd name="connsiteX4" fmla="*/ 91440 w 1737360"/>
              <a:gd name="connsiteY4" fmla="*/ 906780 h 960120"/>
              <a:gd name="connsiteX5" fmla="*/ 137160 w 1737360"/>
              <a:gd name="connsiteY5" fmla="*/ 937260 h 960120"/>
              <a:gd name="connsiteX6" fmla="*/ 182880 w 1737360"/>
              <a:gd name="connsiteY6" fmla="*/ 960120 h 960120"/>
              <a:gd name="connsiteX7" fmla="*/ 312420 w 1737360"/>
              <a:gd name="connsiteY7" fmla="*/ 944880 h 960120"/>
              <a:gd name="connsiteX8" fmla="*/ 365760 w 1737360"/>
              <a:gd name="connsiteY8" fmla="*/ 929640 h 960120"/>
              <a:gd name="connsiteX9" fmla="*/ 411480 w 1737360"/>
              <a:gd name="connsiteY9" fmla="*/ 899160 h 960120"/>
              <a:gd name="connsiteX10" fmla="*/ 480060 w 1737360"/>
              <a:gd name="connsiteY10" fmla="*/ 868680 h 960120"/>
              <a:gd name="connsiteX11" fmla="*/ 502920 w 1737360"/>
              <a:gd name="connsiteY11" fmla="*/ 861060 h 960120"/>
              <a:gd name="connsiteX12" fmla="*/ 586740 w 1737360"/>
              <a:gd name="connsiteY12" fmla="*/ 876300 h 960120"/>
              <a:gd name="connsiteX13" fmla="*/ 632460 w 1737360"/>
              <a:gd name="connsiteY13" fmla="*/ 891540 h 960120"/>
              <a:gd name="connsiteX14" fmla="*/ 655320 w 1737360"/>
              <a:gd name="connsiteY14" fmla="*/ 899160 h 960120"/>
              <a:gd name="connsiteX15" fmla="*/ 685800 w 1737360"/>
              <a:gd name="connsiteY15" fmla="*/ 906780 h 960120"/>
              <a:gd name="connsiteX16" fmla="*/ 708660 w 1737360"/>
              <a:gd name="connsiteY16" fmla="*/ 914400 h 960120"/>
              <a:gd name="connsiteX17" fmla="*/ 762000 w 1737360"/>
              <a:gd name="connsiteY17" fmla="*/ 922020 h 960120"/>
              <a:gd name="connsiteX18" fmla="*/ 1120140 w 1737360"/>
              <a:gd name="connsiteY18" fmla="*/ 914400 h 960120"/>
              <a:gd name="connsiteX19" fmla="*/ 1173480 w 1737360"/>
              <a:gd name="connsiteY19" fmla="*/ 906780 h 960120"/>
              <a:gd name="connsiteX20" fmla="*/ 1257300 w 1737360"/>
              <a:gd name="connsiteY20" fmla="*/ 899160 h 960120"/>
              <a:gd name="connsiteX21" fmla="*/ 1371600 w 1737360"/>
              <a:gd name="connsiteY21" fmla="*/ 876300 h 960120"/>
              <a:gd name="connsiteX22" fmla="*/ 1417320 w 1737360"/>
              <a:gd name="connsiteY22" fmla="*/ 861060 h 960120"/>
              <a:gd name="connsiteX23" fmla="*/ 1463040 w 1737360"/>
              <a:gd name="connsiteY23" fmla="*/ 815340 h 960120"/>
              <a:gd name="connsiteX24" fmla="*/ 1493520 w 1737360"/>
              <a:gd name="connsiteY24" fmla="*/ 746760 h 960120"/>
              <a:gd name="connsiteX25" fmla="*/ 1501140 w 1737360"/>
              <a:gd name="connsiteY25" fmla="*/ 655320 h 960120"/>
              <a:gd name="connsiteX26" fmla="*/ 1508760 w 1737360"/>
              <a:gd name="connsiteY26" fmla="*/ 518160 h 960120"/>
              <a:gd name="connsiteX27" fmla="*/ 1516380 w 1737360"/>
              <a:gd name="connsiteY27" fmla="*/ 472440 h 960120"/>
              <a:gd name="connsiteX28" fmla="*/ 1524000 w 1737360"/>
              <a:gd name="connsiteY28" fmla="*/ 396240 h 960120"/>
              <a:gd name="connsiteX29" fmla="*/ 1539240 w 1737360"/>
              <a:gd name="connsiteY29" fmla="*/ 289560 h 960120"/>
              <a:gd name="connsiteX30" fmla="*/ 1546860 w 1737360"/>
              <a:gd name="connsiteY30" fmla="*/ 228600 h 960120"/>
              <a:gd name="connsiteX31" fmla="*/ 1554480 w 1737360"/>
              <a:gd name="connsiteY31" fmla="*/ 205740 h 960120"/>
              <a:gd name="connsiteX32" fmla="*/ 1577340 w 1737360"/>
              <a:gd name="connsiteY32" fmla="*/ 121920 h 960120"/>
              <a:gd name="connsiteX33" fmla="*/ 1615440 w 1737360"/>
              <a:gd name="connsiteY33" fmla="*/ 76200 h 960120"/>
              <a:gd name="connsiteX34" fmla="*/ 1645920 w 1737360"/>
              <a:gd name="connsiteY34" fmla="*/ 30480 h 960120"/>
              <a:gd name="connsiteX35" fmla="*/ 1714500 w 1737360"/>
              <a:gd name="connsiteY35" fmla="*/ 0 h 960120"/>
              <a:gd name="connsiteX36" fmla="*/ 1737360 w 1737360"/>
              <a:gd name="connsiteY36" fmla="*/ 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37360" h="960120">
                <a:moveTo>
                  <a:pt x="0" y="769620"/>
                </a:moveTo>
                <a:cubicBezTo>
                  <a:pt x="2898" y="784111"/>
                  <a:pt x="7430" y="814959"/>
                  <a:pt x="15240" y="830580"/>
                </a:cubicBezTo>
                <a:cubicBezTo>
                  <a:pt x="19336" y="838771"/>
                  <a:pt x="23588" y="847409"/>
                  <a:pt x="30480" y="853440"/>
                </a:cubicBezTo>
                <a:cubicBezTo>
                  <a:pt x="44264" y="865501"/>
                  <a:pt x="76200" y="883920"/>
                  <a:pt x="76200" y="883920"/>
                </a:cubicBezTo>
                <a:cubicBezTo>
                  <a:pt x="81280" y="891540"/>
                  <a:pt x="84548" y="900749"/>
                  <a:pt x="91440" y="906780"/>
                </a:cubicBezTo>
                <a:cubicBezTo>
                  <a:pt x="105224" y="918841"/>
                  <a:pt x="121920" y="927100"/>
                  <a:pt x="137160" y="937260"/>
                </a:cubicBezTo>
                <a:cubicBezTo>
                  <a:pt x="166703" y="956955"/>
                  <a:pt x="151332" y="949604"/>
                  <a:pt x="182880" y="960120"/>
                </a:cubicBezTo>
                <a:cubicBezTo>
                  <a:pt x="261498" y="953568"/>
                  <a:pt x="255223" y="957590"/>
                  <a:pt x="312420" y="944880"/>
                </a:cubicBezTo>
                <a:cubicBezTo>
                  <a:pt x="318996" y="943419"/>
                  <a:pt x="357274" y="934354"/>
                  <a:pt x="365760" y="929640"/>
                </a:cubicBezTo>
                <a:cubicBezTo>
                  <a:pt x="381771" y="920745"/>
                  <a:pt x="396240" y="909320"/>
                  <a:pt x="411480" y="899160"/>
                </a:cubicBezTo>
                <a:cubicBezTo>
                  <a:pt x="447706" y="875009"/>
                  <a:pt x="425652" y="886816"/>
                  <a:pt x="480060" y="868680"/>
                </a:cubicBezTo>
                <a:lnTo>
                  <a:pt x="502920" y="861060"/>
                </a:lnTo>
                <a:cubicBezTo>
                  <a:pt x="517856" y="863549"/>
                  <a:pt x="570004" y="871736"/>
                  <a:pt x="586740" y="876300"/>
                </a:cubicBezTo>
                <a:cubicBezTo>
                  <a:pt x="602238" y="880527"/>
                  <a:pt x="617220" y="886460"/>
                  <a:pt x="632460" y="891540"/>
                </a:cubicBezTo>
                <a:cubicBezTo>
                  <a:pt x="640080" y="894080"/>
                  <a:pt x="647528" y="897212"/>
                  <a:pt x="655320" y="899160"/>
                </a:cubicBezTo>
                <a:cubicBezTo>
                  <a:pt x="665480" y="901700"/>
                  <a:pt x="675730" y="903903"/>
                  <a:pt x="685800" y="906780"/>
                </a:cubicBezTo>
                <a:cubicBezTo>
                  <a:pt x="693523" y="908987"/>
                  <a:pt x="700784" y="912825"/>
                  <a:pt x="708660" y="914400"/>
                </a:cubicBezTo>
                <a:cubicBezTo>
                  <a:pt x="726272" y="917922"/>
                  <a:pt x="744220" y="919480"/>
                  <a:pt x="762000" y="922020"/>
                </a:cubicBezTo>
                <a:lnTo>
                  <a:pt x="1120140" y="914400"/>
                </a:lnTo>
                <a:cubicBezTo>
                  <a:pt x="1138088" y="913735"/>
                  <a:pt x="1155629" y="908763"/>
                  <a:pt x="1173480" y="906780"/>
                </a:cubicBezTo>
                <a:cubicBezTo>
                  <a:pt x="1201364" y="903682"/>
                  <a:pt x="1229360" y="901700"/>
                  <a:pt x="1257300" y="899160"/>
                </a:cubicBezTo>
                <a:cubicBezTo>
                  <a:pt x="1338917" y="866513"/>
                  <a:pt x="1244809" y="900073"/>
                  <a:pt x="1371600" y="876300"/>
                </a:cubicBezTo>
                <a:cubicBezTo>
                  <a:pt x="1387389" y="873340"/>
                  <a:pt x="1417320" y="861060"/>
                  <a:pt x="1417320" y="861060"/>
                </a:cubicBezTo>
                <a:cubicBezTo>
                  <a:pt x="1432560" y="845820"/>
                  <a:pt x="1456224" y="835787"/>
                  <a:pt x="1463040" y="815340"/>
                </a:cubicBezTo>
                <a:cubicBezTo>
                  <a:pt x="1481176" y="760932"/>
                  <a:pt x="1469369" y="782986"/>
                  <a:pt x="1493520" y="746760"/>
                </a:cubicBezTo>
                <a:cubicBezTo>
                  <a:pt x="1496060" y="716280"/>
                  <a:pt x="1499105" y="685838"/>
                  <a:pt x="1501140" y="655320"/>
                </a:cubicBezTo>
                <a:cubicBezTo>
                  <a:pt x="1504186" y="609631"/>
                  <a:pt x="1504957" y="563792"/>
                  <a:pt x="1508760" y="518160"/>
                </a:cubicBezTo>
                <a:cubicBezTo>
                  <a:pt x="1510043" y="502763"/>
                  <a:pt x="1514464" y="487771"/>
                  <a:pt x="1516380" y="472440"/>
                </a:cubicBezTo>
                <a:cubicBezTo>
                  <a:pt x="1519546" y="447110"/>
                  <a:pt x="1520834" y="421570"/>
                  <a:pt x="1524000" y="396240"/>
                </a:cubicBezTo>
                <a:cubicBezTo>
                  <a:pt x="1528455" y="360596"/>
                  <a:pt x="1534785" y="325204"/>
                  <a:pt x="1539240" y="289560"/>
                </a:cubicBezTo>
                <a:cubicBezTo>
                  <a:pt x="1541780" y="269240"/>
                  <a:pt x="1543197" y="248748"/>
                  <a:pt x="1546860" y="228600"/>
                </a:cubicBezTo>
                <a:cubicBezTo>
                  <a:pt x="1548297" y="220697"/>
                  <a:pt x="1552532" y="213532"/>
                  <a:pt x="1554480" y="205740"/>
                </a:cubicBezTo>
                <a:cubicBezTo>
                  <a:pt x="1560205" y="182839"/>
                  <a:pt x="1564262" y="141537"/>
                  <a:pt x="1577340" y="121920"/>
                </a:cubicBezTo>
                <a:cubicBezTo>
                  <a:pt x="1631798" y="40232"/>
                  <a:pt x="1546990" y="164207"/>
                  <a:pt x="1615440" y="76200"/>
                </a:cubicBezTo>
                <a:cubicBezTo>
                  <a:pt x="1626685" y="61742"/>
                  <a:pt x="1630680" y="40640"/>
                  <a:pt x="1645920" y="30480"/>
                </a:cubicBezTo>
                <a:cubicBezTo>
                  <a:pt x="1666638" y="16668"/>
                  <a:pt x="1687296" y="0"/>
                  <a:pt x="1714500" y="0"/>
                </a:cubicBezTo>
                <a:lnTo>
                  <a:pt x="1737360" y="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5791200" y="4792980"/>
            <a:ext cx="1013460" cy="274320"/>
          </a:xfrm>
          <a:custGeom>
            <a:avLst/>
            <a:gdLst>
              <a:gd name="connsiteX0" fmla="*/ 0 w 1013460"/>
              <a:gd name="connsiteY0" fmla="*/ 0 h 274320"/>
              <a:gd name="connsiteX1" fmla="*/ 22860 w 1013460"/>
              <a:gd name="connsiteY1" fmla="*/ 38100 h 274320"/>
              <a:gd name="connsiteX2" fmla="*/ 68580 w 1013460"/>
              <a:gd name="connsiteY2" fmla="*/ 83820 h 274320"/>
              <a:gd name="connsiteX3" fmla="*/ 114300 w 1013460"/>
              <a:gd name="connsiteY3" fmla="*/ 121920 h 274320"/>
              <a:gd name="connsiteX4" fmla="*/ 175260 w 1013460"/>
              <a:gd name="connsiteY4" fmla="*/ 190500 h 274320"/>
              <a:gd name="connsiteX5" fmla="*/ 198120 w 1013460"/>
              <a:gd name="connsiteY5" fmla="*/ 198120 h 274320"/>
              <a:gd name="connsiteX6" fmla="*/ 220980 w 1013460"/>
              <a:gd name="connsiteY6" fmla="*/ 213360 h 274320"/>
              <a:gd name="connsiteX7" fmla="*/ 251460 w 1013460"/>
              <a:gd name="connsiteY7" fmla="*/ 220980 h 274320"/>
              <a:gd name="connsiteX8" fmla="*/ 297180 w 1013460"/>
              <a:gd name="connsiteY8" fmla="*/ 236220 h 274320"/>
              <a:gd name="connsiteX9" fmla="*/ 320040 w 1013460"/>
              <a:gd name="connsiteY9" fmla="*/ 243840 h 274320"/>
              <a:gd name="connsiteX10" fmla="*/ 342900 w 1013460"/>
              <a:gd name="connsiteY10" fmla="*/ 251460 h 274320"/>
              <a:gd name="connsiteX11" fmla="*/ 365760 w 1013460"/>
              <a:gd name="connsiteY11" fmla="*/ 266700 h 274320"/>
              <a:gd name="connsiteX12" fmla="*/ 426720 w 1013460"/>
              <a:gd name="connsiteY12" fmla="*/ 274320 h 274320"/>
              <a:gd name="connsiteX13" fmla="*/ 739140 w 1013460"/>
              <a:gd name="connsiteY13" fmla="*/ 266700 h 274320"/>
              <a:gd name="connsiteX14" fmla="*/ 784860 w 1013460"/>
              <a:gd name="connsiteY14" fmla="*/ 243840 h 274320"/>
              <a:gd name="connsiteX15" fmla="*/ 861060 w 1013460"/>
              <a:gd name="connsiteY15" fmla="*/ 205740 h 274320"/>
              <a:gd name="connsiteX16" fmla="*/ 883920 w 1013460"/>
              <a:gd name="connsiteY16" fmla="*/ 182880 h 274320"/>
              <a:gd name="connsiteX17" fmla="*/ 929640 w 1013460"/>
              <a:gd name="connsiteY17" fmla="*/ 167640 h 274320"/>
              <a:gd name="connsiteX18" fmla="*/ 975360 w 1013460"/>
              <a:gd name="connsiteY18" fmla="*/ 152400 h 274320"/>
              <a:gd name="connsiteX19" fmla="*/ 998220 w 1013460"/>
              <a:gd name="connsiteY19" fmla="*/ 144780 h 274320"/>
              <a:gd name="connsiteX20" fmla="*/ 1013460 w 1013460"/>
              <a:gd name="connsiteY20" fmla="*/ 144780 h 27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13460" h="274320">
                <a:moveTo>
                  <a:pt x="0" y="0"/>
                </a:moveTo>
                <a:cubicBezTo>
                  <a:pt x="7620" y="12700"/>
                  <a:pt x="13481" y="26637"/>
                  <a:pt x="22860" y="38100"/>
                </a:cubicBezTo>
                <a:cubicBezTo>
                  <a:pt x="36508" y="54781"/>
                  <a:pt x="53340" y="68580"/>
                  <a:pt x="68580" y="83820"/>
                </a:cubicBezTo>
                <a:cubicBezTo>
                  <a:pt x="97916" y="113156"/>
                  <a:pt x="82474" y="100702"/>
                  <a:pt x="114300" y="121920"/>
                </a:cubicBezTo>
                <a:cubicBezTo>
                  <a:pt x="128822" y="143702"/>
                  <a:pt x="152890" y="183043"/>
                  <a:pt x="175260" y="190500"/>
                </a:cubicBezTo>
                <a:cubicBezTo>
                  <a:pt x="182880" y="193040"/>
                  <a:pt x="190936" y="194528"/>
                  <a:pt x="198120" y="198120"/>
                </a:cubicBezTo>
                <a:cubicBezTo>
                  <a:pt x="206311" y="202216"/>
                  <a:pt x="212562" y="209752"/>
                  <a:pt x="220980" y="213360"/>
                </a:cubicBezTo>
                <a:cubicBezTo>
                  <a:pt x="230606" y="217485"/>
                  <a:pt x="241429" y="217971"/>
                  <a:pt x="251460" y="220980"/>
                </a:cubicBezTo>
                <a:cubicBezTo>
                  <a:pt x="266847" y="225596"/>
                  <a:pt x="281940" y="231140"/>
                  <a:pt x="297180" y="236220"/>
                </a:cubicBezTo>
                <a:lnTo>
                  <a:pt x="320040" y="243840"/>
                </a:lnTo>
                <a:cubicBezTo>
                  <a:pt x="327660" y="246380"/>
                  <a:pt x="336217" y="247005"/>
                  <a:pt x="342900" y="251460"/>
                </a:cubicBezTo>
                <a:cubicBezTo>
                  <a:pt x="350520" y="256540"/>
                  <a:pt x="356925" y="264290"/>
                  <a:pt x="365760" y="266700"/>
                </a:cubicBezTo>
                <a:cubicBezTo>
                  <a:pt x="385517" y="272088"/>
                  <a:pt x="406400" y="271780"/>
                  <a:pt x="426720" y="274320"/>
                </a:cubicBezTo>
                <a:cubicBezTo>
                  <a:pt x="530860" y="271780"/>
                  <a:pt x="635076" y="271430"/>
                  <a:pt x="739140" y="266700"/>
                </a:cubicBezTo>
                <a:cubicBezTo>
                  <a:pt x="759005" y="265797"/>
                  <a:pt x="768638" y="252575"/>
                  <a:pt x="784860" y="243840"/>
                </a:cubicBezTo>
                <a:cubicBezTo>
                  <a:pt x="809864" y="230376"/>
                  <a:pt x="836875" y="220623"/>
                  <a:pt x="861060" y="205740"/>
                </a:cubicBezTo>
                <a:cubicBezTo>
                  <a:pt x="870238" y="200092"/>
                  <a:pt x="874500" y="188113"/>
                  <a:pt x="883920" y="182880"/>
                </a:cubicBezTo>
                <a:cubicBezTo>
                  <a:pt x="897963" y="175078"/>
                  <a:pt x="914400" y="172720"/>
                  <a:pt x="929640" y="167640"/>
                </a:cubicBezTo>
                <a:lnTo>
                  <a:pt x="975360" y="152400"/>
                </a:lnTo>
                <a:cubicBezTo>
                  <a:pt x="982980" y="149860"/>
                  <a:pt x="990188" y="144780"/>
                  <a:pt x="998220" y="144780"/>
                </a:cubicBezTo>
                <a:lnTo>
                  <a:pt x="1013460" y="144780"/>
                </a:ln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5417820" y="5539740"/>
            <a:ext cx="1379220" cy="99060"/>
          </a:xfrm>
          <a:custGeom>
            <a:avLst/>
            <a:gdLst>
              <a:gd name="connsiteX0" fmla="*/ 0 w 1379220"/>
              <a:gd name="connsiteY0" fmla="*/ 38100 h 99060"/>
              <a:gd name="connsiteX1" fmla="*/ 38100 w 1379220"/>
              <a:gd name="connsiteY1" fmla="*/ 45720 h 99060"/>
              <a:gd name="connsiteX2" fmla="*/ 106680 w 1379220"/>
              <a:gd name="connsiteY2" fmla="*/ 76200 h 99060"/>
              <a:gd name="connsiteX3" fmla="*/ 152400 w 1379220"/>
              <a:gd name="connsiteY3" fmla="*/ 83820 h 99060"/>
              <a:gd name="connsiteX4" fmla="*/ 198120 w 1379220"/>
              <a:gd name="connsiteY4" fmla="*/ 99060 h 99060"/>
              <a:gd name="connsiteX5" fmla="*/ 327660 w 1379220"/>
              <a:gd name="connsiteY5" fmla="*/ 91440 h 99060"/>
              <a:gd name="connsiteX6" fmla="*/ 358140 w 1379220"/>
              <a:gd name="connsiteY6" fmla="*/ 83820 h 99060"/>
              <a:gd name="connsiteX7" fmla="*/ 381000 w 1379220"/>
              <a:gd name="connsiteY7" fmla="*/ 68580 h 99060"/>
              <a:gd name="connsiteX8" fmla="*/ 426720 w 1379220"/>
              <a:gd name="connsiteY8" fmla="*/ 53340 h 99060"/>
              <a:gd name="connsiteX9" fmla="*/ 472440 w 1379220"/>
              <a:gd name="connsiteY9" fmla="*/ 30480 h 99060"/>
              <a:gd name="connsiteX10" fmla="*/ 502920 w 1379220"/>
              <a:gd name="connsiteY10" fmla="*/ 15240 h 99060"/>
              <a:gd name="connsiteX11" fmla="*/ 548640 w 1379220"/>
              <a:gd name="connsiteY11" fmla="*/ 0 h 99060"/>
              <a:gd name="connsiteX12" fmla="*/ 685800 w 1379220"/>
              <a:gd name="connsiteY12" fmla="*/ 7620 h 99060"/>
              <a:gd name="connsiteX13" fmla="*/ 739140 w 1379220"/>
              <a:gd name="connsiteY13" fmla="*/ 22860 h 99060"/>
              <a:gd name="connsiteX14" fmla="*/ 769620 w 1379220"/>
              <a:gd name="connsiteY14" fmla="*/ 38100 h 99060"/>
              <a:gd name="connsiteX15" fmla="*/ 822960 w 1379220"/>
              <a:gd name="connsiteY15" fmla="*/ 45720 h 99060"/>
              <a:gd name="connsiteX16" fmla="*/ 861060 w 1379220"/>
              <a:gd name="connsiteY16" fmla="*/ 53340 h 99060"/>
              <a:gd name="connsiteX17" fmla="*/ 906780 w 1379220"/>
              <a:gd name="connsiteY17" fmla="*/ 60960 h 99060"/>
              <a:gd name="connsiteX18" fmla="*/ 1143000 w 1379220"/>
              <a:gd name="connsiteY18" fmla="*/ 53340 h 99060"/>
              <a:gd name="connsiteX19" fmla="*/ 1226820 w 1379220"/>
              <a:gd name="connsiteY19" fmla="*/ 30480 h 99060"/>
              <a:gd name="connsiteX20" fmla="*/ 1249680 w 1379220"/>
              <a:gd name="connsiteY20" fmla="*/ 22860 h 99060"/>
              <a:gd name="connsiteX21" fmla="*/ 1379220 w 1379220"/>
              <a:gd name="connsiteY21" fmla="*/ 15240 h 9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379220" h="99060">
                <a:moveTo>
                  <a:pt x="0" y="38100"/>
                </a:moveTo>
                <a:cubicBezTo>
                  <a:pt x="12700" y="40640"/>
                  <a:pt x="25973" y="41172"/>
                  <a:pt x="38100" y="45720"/>
                </a:cubicBezTo>
                <a:cubicBezTo>
                  <a:pt x="100229" y="69019"/>
                  <a:pt x="6835" y="59559"/>
                  <a:pt x="106680" y="76200"/>
                </a:cubicBezTo>
                <a:cubicBezTo>
                  <a:pt x="121920" y="78740"/>
                  <a:pt x="137411" y="80073"/>
                  <a:pt x="152400" y="83820"/>
                </a:cubicBezTo>
                <a:cubicBezTo>
                  <a:pt x="167985" y="87716"/>
                  <a:pt x="198120" y="99060"/>
                  <a:pt x="198120" y="99060"/>
                </a:cubicBezTo>
                <a:cubicBezTo>
                  <a:pt x="241300" y="96520"/>
                  <a:pt x="284600" y="95541"/>
                  <a:pt x="327660" y="91440"/>
                </a:cubicBezTo>
                <a:cubicBezTo>
                  <a:pt x="338086" y="90447"/>
                  <a:pt x="348514" y="87945"/>
                  <a:pt x="358140" y="83820"/>
                </a:cubicBezTo>
                <a:cubicBezTo>
                  <a:pt x="366558" y="80212"/>
                  <a:pt x="372631" y="72299"/>
                  <a:pt x="381000" y="68580"/>
                </a:cubicBezTo>
                <a:cubicBezTo>
                  <a:pt x="395680" y="62056"/>
                  <a:pt x="413354" y="62251"/>
                  <a:pt x="426720" y="53340"/>
                </a:cubicBezTo>
                <a:cubicBezTo>
                  <a:pt x="470651" y="24052"/>
                  <a:pt x="428273" y="49409"/>
                  <a:pt x="472440" y="30480"/>
                </a:cubicBezTo>
                <a:cubicBezTo>
                  <a:pt x="482881" y="26005"/>
                  <a:pt x="492373" y="19459"/>
                  <a:pt x="502920" y="15240"/>
                </a:cubicBezTo>
                <a:cubicBezTo>
                  <a:pt x="517835" y="9274"/>
                  <a:pt x="548640" y="0"/>
                  <a:pt x="548640" y="0"/>
                </a:cubicBezTo>
                <a:cubicBezTo>
                  <a:pt x="594360" y="2540"/>
                  <a:pt x="640198" y="3474"/>
                  <a:pt x="685800" y="7620"/>
                </a:cubicBezTo>
                <a:cubicBezTo>
                  <a:pt x="693980" y="8364"/>
                  <a:pt x="729425" y="18696"/>
                  <a:pt x="739140" y="22860"/>
                </a:cubicBezTo>
                <a:cubicBezTo>
                  <a:pt x="749581" y="27335"/>
                  <a:pt x="758661" y="35111"/>
                  <a:pt x="769620" y="38100"/>
                </a:cubicBezTo>
                <a:cubicBezTo>
                  <a:pt x="786948" y="42826"/>
                  <a:pt x="805244" y="42767"/>
                  <a:pt x="822960" y="45720"/>
                </a:cubicBezTo>
                <a:cubicBezTo>
                  <a:pt x="835735" y="47849"/>
                  <a:pt x="848317" y="51023"/>
                  <a:pt x="861060" y="53340"/>
                </a:cubicBezTo>
                <a:cubicBezTo>
                  <a:pt x="876261" y="56104"/>
                  <a:pt x="891540" y="58420"/>
                  <a:pt x="906780" y="60960"/>
                </a:cubicBezTo>
                <a:cubicBezTo>
                  <a:pt x="985520" y="58420"/>
                  <a:pt x="1064340" y="57710"/>
                  <a:pt x="1143000" y="53340"/>
                </a:cubicBezTo>
                <a:cubicBezTo>
                  <a:pt x="1168849" y="51904"/>
                  <a:pt x="1203547" y="38238"/>
                  <a:pt x="1226820" y="30480"/>
                </a:cubicBezTo>
                <a:cubicBezTo>
                  <a:pt x="1234440" y="27940"/>
                  <a:pt x="1241804" y="24435"/>
                  <a:pt x="1249680" y="22860"/>
                </a:cubicBezTo>
                <a:cubicBezTo>
                  <a:pt x="1317668" y="9262"/>
                  <a:pt x="1274828" y="15240"/>
                  <a:pt x="1379220" y="1524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4541520" y="5279721"/>
            <a:ext cx="2240280" cy="557199"/>
          </a:xfrm>
          <a:custGeom>
            <a:avLst/>
            <a:gdLst>
              <a:gd name="connsiteX0" fmla="*/ 0 w 2240280"/>
              <a:gd name="connsiteY0" fmla="*/ 107619 h 557199"/>
              <a:gd name="connsiteX1" fmla="*/ 22860 w 2240280"/>
              <a:gd name="connsiteY1" fmla="*/ 153339 h 557199"/>
              <a:gd name="connsiteX2" fmla="*/ 53340 w 2240280"/>
              <a:gd name="connsiteY2" fmla="*/ 221919 h 557199"/>
              <a:gd name="connsiteX3" fmla="*/ 60960 w 2240280"/>
              <a:gd name="connsiteY3" fmla="*/ 260019 h 557199"/>
              <a:gd name="connsiteX4" fmla="*/ 114300 w 2240280"/>
              <a:gd name="connsiteY4" fmla="*/ 328599 h 557199"/>
              <a:gd name="connsiteX5" fmla="*/ 144780 w 2240280"/>
              <a:gd name="connsiteY5" fmla="*/ 351459 h 557199"/>
              <a:gd name="connsiteX6" fmla="*/ 175260 w 2240280"/>
              <a:gd name="connsiteY6" fmla="*/ 366699 h 557199"/>
              <a:gd name="connsiteX7" fmla="*/ 228600 w 2240280"/>
              <a:gd name="connsiteY7" fmla="*/ 397179 h 557199"/>
              <a:gd name="connsiteX8" fmla="*/ 251460 w 2240280"/>
              <a:gd name="connsiteY8" fmla="*/ 404799 h 557199"/>
              <a:gd name="connsiteX9" fmla="*/ 289560 w 2240280"/>
              <a:gd name="connsiteY9" fmla="*/ 420039 h 557199"/>
              <a:gd name="connsiteX10" fmla="*/ 327660 w 2240280"/>
              <a:gd name="connsiteY10" fmla="*/ 427659 h 557199"/>
              <a:gd name="connsiteX11" fmla="*/ 350520 w 2240280"/>
              <a:gd name="connsiteY11" fmla="*/ 435279 h 557199"/>
              <a:gd name="connsiteX12" fmla="*/ 388620 w 2240280"/>
              <a:gd name="connsiteY12" fmla="*/ 442899 h 557199"/>
              <a:gd name="connsiteX13" fmla="*/ 457200 w 2240280"/>
              <a:gd name="connsiteY13" fmla="*/ 465759 h 557199"/>
              <a:gd name="connsiteX14" fmla="*/ 510540 w 2240280"/>
              <a:gd name="connsiteY14" fmla="*/ 488619 h 557199"/>
              <a:gd name="connsiteX15" fmla="*/ 571500 w 2240280"/>
              <a:gd name="connsiteY15" fmla="*/ 503859 h 557199"/>
              <a:gd name="connsiteX16" fmla="*/ 601980 w 2240280"/>
              <a:gd name="connsiteY16" fmla="*/ 511479 h 557199"/>
              <a:gd name="connsiteX17" fmla="*/ 624840 w 2240280"/>
              <a:gd name="connsiteY17" fmla="*/ 519099 h 557199"/>
              <a:gd name="connsiteX18" fmla="*/ 655320 w 2240280"/>
              <a:gd name="connsiteY18" fmla="*/ 526719 h 557199"/>
              <a:gd name="connsiteX19" fmla="*/ 685800 w 2240280"/>
              <a:gd name="connsiteY19" fmla="*/ 541959 h 557199"/>
              <a:gd name="connsiteX20" fmla="*/ 746760 w 2240280"/>
              <a:gd name="connsiteY20" fmla="*/ 557199 h 557199"/>
              <a:gd name="connsiteX21" fmla="*/ 967740 w 2240280"/>
              <a:gd name="connsiteY21" fmla="*/ 549579 h 557199"/>
              <a:gd name="connsiteX22" fmla="*/ 1021080 w 2240280"/>
              <a:gd name="connsiteY22" fmla="*/ 526719 h 557199"/>
              <a:gd name="connsiteX23" fmla="*/ 1051560 w 2240280"/>
              <a:gd name="connsiteY23" fmla="*/ 519099 h 557199"/>
              <a:gd name="connsiteX24" fmla="*/ 1104900 w 2240280"/>
              <a:gd name="connsiteY24" fmla="*/ 488619 h 557199"/>
              <a:gd name="connsiteX25" fmla="*/ 1127760 w 2240280"/>
              <a:gd name="connsiteY25" fmla="*/ 480999 h 557199"/>
              <a:gd name="connsiteX26" fmla="*/ 1333500 w 2240280"/>
              <a:gd name="connsiteY26" fmla="*/ 465759 h 557199"/>
              <a:gd name="connsiteX27" fmla="*/ 1394460 w 2240280"/>
              <a:gd name="connsiteY27" fmla="*/ 442899 h 557199"/>
              <a:gd name="connsiteX28" fmla="*/ 1440180 w 2240280"/>
              <a:gd name="connsiteY28" fmla="*/ 427659 h 557199"/>
              <a:gd name="connsiteX29" fmla="*/ 1485900 w 2240280"/>
              <a:gd name="connsiteY29" fmla="*/ 404799 h 557199"/>
              <a:gd name="connsiteX30" fmla="*/ 1508760 w 2240280"/>
              <a:gd name="connsiteY30" fmla="*/ 389559 h 557199"/>
              <a:gd name="connsiteX31" fmla="*/ 1546860 w 2240280"/>
              <a:gd name="connsiteY31" fmla="*/ 343839 h 557199"/>
              <a:gd name="connsiteX32" fmla="*/ 1562100 w 2240280"/>
              <a:gd name="connsiteY32" fmla="*/ 320979 h 557199"/>
              <a:gd name="connsiteX33" fmla="*/ 1607820 w 2240280"/>
              <a:gd name="connsiteY33" fmla="*/ 290499 h 557199"/>
              <a:gd name="connsiteX34" fmla="*/ 1630680 w 2240280"/>
              <a:gd name="connsiteY34" fmla="*/ 244779 h 557199"/>
              <a:gd name="connsiteX35" fmla="*/ 1653540 w 2240280"/>
              <a:gd name="connsiteY35" fmla="*/ 229539 h 557199"/>
              <a:gd name="connsiteX36" fmla="*/ 1676400 w 2240280"/>
              <a:gd name="connsiteY36" fmla="*/ 206679 h 557199"/>
              <a:gd name="connsiteX37" fmla="*/ 1722120 w 2240280"/>
              <a:gd name="connsiteY37" fmla="*/ 176199 h 557199"/>
              <a:gd name="connsiteX38" fmla="*/ 1744980 w 2240280"/>
              <a:gd name="connsiteY38" fmla="*/ 160959 h 557199"/>
              <a:gd name="connsiteX39" fmla="*/ 1760220 w 2240280"/>
              <a:gd name="connsiteY39" fmla="*/ 138099 h 557199"/>
              <a:gd name="connsiteX40" fmla="*/ 1828800 w 2240280"/>
              <a:gd name="connsiteY40" fmla="*/ 99999 h 557199"/>
              <a:gd name="connsiteX41" fmla="*/ 1851660 w 2240280"/>
              <a:gd name="connsiteY41" fmla="*/ 84759 h 557199"/>
              <a:gd name="connsiteX42" fmla="*/ 1927860 w 2240280"/>
              <a:gd name="connsiteY42" fmla="*/ 61899 h 557199"/>
              <a:gd name="connsiteX43" fmla="*/ 1996440 w 2240280"/>
              <a:gd name="connsiteY43" fmla="*/ 39039 h 557199"/>
              <a:gd name="connsiteX44" fmla="*/ 2019300 w 2240280"/>
              <a:gd name="connsiteY44" fmla="*/ 31419 h 557199"/>
              <a:gd name="connsiteX45" fmla="*/ 2049780 w 2240280"/>
              <a:gd name="connsiteY45" fmla="*/ 23799 h 557199"/>
              <a:gd name="connsiteX46" fmla="*/ 2072640 w 2240280"/>
              <a:gd name="connsiteY46" fmla="*/ 16179 h 557199"/>
              <a:gd name="connsiteX47" fmla="*/ 2103120 w 2240280"/>
              <a:gd name="connsiteY47" fmla="*/ 8559 h 557199"/>
              <a:gd name="connsiteX48" fmla="*/ 2125980 w 2240280"/>
              <a:gd name="connsiteY48" fmla="*/ 939 h 557199"/>
              <a:gd name="connsiteX49" fmla="*/ 2240280 w 2240280"/>
              <a:gd name="connsiteY49" fmla="*/ 939 h 55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240280" h="557199">
                <a:moveTo>
                  <a:pt x="0" y="107619"/>
                </a:moveTo>
                <a:cubicBezTo>
                  <a:pt x="7620" y="122859"/>
                  <a:pt x="15809" y="137827"/>
                  <a:pt x="22860" y="153339"/>
                </a:cubicBezTo>
                <a:cubicBezTo>
                  <a:pt x="71507" y="260362"/>
                  <a:pt x="7744" y="130726"/>
                  <a:pt x="53340" y="221919"/>
                </a:cubicBezTo>
                <a:cubicBezTo>
                  <a:pt x="55880" y="234619"/>
                  <a:pt x="55601" y="248228"/>
                  <a:pt x="60960" y="260019"/>
                </a:cubicBezTo>
                <a:cubicBezTo>
                  <a:pt x="71938" y="284170"/>
                  <a:pt x="93479" y="310753"/>
                  <a:pt x="114300" y="328599"/>
                </a:cubicBezTo>
                <a:cubicBezTo>
                  <a:pt x="123943" y="336864"/>
                  <a:pt x="134010" y="344728"/>
                  <a:pt x="144780" y="351459"/>
                </a:cubicBezTo>
                <a:cubicBezTo>
                  <a:pt x="154413" y="357479"/>
                  <a:pt x="165397" y="361063"/>
                  <a:pt x="175260" y="366699"/>
                </a:cubicBezTo>
                <a:cubicBezTo>
                  <a:pt x="213524" y="388564"/>
                  <a:pt x="182546" y="377442"/>
                  <a:pt x="228600" y="397179"/>
                </a:cubicBezTo>
                <a:cubicBezTo>
                  <a:pt x="235983" y="400343"/>
                  <a:pt x="243939" y="401979"/>
                  <a:pt x="251460" y="404799"/>
                </a:cubicBezTo>
                <a:cubicBezTo>
                  <a:pt x="264267" y="409602"/>
                  <a:pt x="276459" y="416109"/>
                  <a:pt x="289560" y="420039"/>
                </a:cubicBezTo>
                <a:cubicBezTo>
                  <a:pt x="301965" y="423761"/>
                  <a:pt x="315095" y="424518"/>
                  <a:pt x="327660" y="427659"/>
                </a:cubicBezTo>
                <a:cubicBezTo>
                  <a:pt x="335452" y="429607"/>
                  <a:pt x="342728" y="433331"/>
                  <a:pt x="350520" y="435279"/>
                </a:cubicBezTo>
                <a:cubicBezTo>
                  <a:pt x="363085" y="438420"/>
                  <a:pt x="375920" y="440359"/>
                  <a:pt x="388620" y="442899"/>
                </a:cubicBezTo>
                <a:cubicBezTo>
                  <a:pt x="465232" y="481205"/>
                  <a:pt x="368570" y="436216"/>
                  <a:pt x="457200" y="465759"/>
                </a:cubicBezTo>
                <a:cubicBezTo>
                  <a:pt x="550872" y="496983"/>
                  <a:pt x="437300" y="468645"/>
                  <a:pt x="510540" y="488619"/>
                </a:cubicBezTo>
                <a:cubicBezTo>
                  <a:pt x="530747" y="494130"/>
                  <a:pt x="551180" y="498779"/>
                  <a:pt x="571500" y="503859"/>
                </a:cubicBezTo>
                <a:cubicBezTo>
                  <a:pt x="581660" y="506399"/>
                  <a:pt x="592045" y="508167"/>
                  <a:pt x="601980" y="511479"/>
                </a:cubicBezTo>
                <a:cubicBezTo>
                  <a:pt x="609600" y="514019"/>
                  <a:pt x="617117" y="516892"/>
                  <a:pt x="624840" y="519099"/>
                </a:cubicBezTo>
                <a:cubicBezTo>
                  <a:pt x="634910" y="521976"/>
                  <a:pt x="645514" y="523042"/>
                  <a:pt x="655320" y="526719"/>
                </a:cubicBezTo>
                <a:cubicBezTo>
                  <a:pt x="665956" y="530707"/>
                  <a:pt x="675359" y="537484"/>
                  <a:pt x="685800" y="541959"/>
                </a:cubicBezTo>
                <a:cubicBezTo>
                  <a:pt x="706302" y="550746"/>
                  <a:pt x="724397" y="552726"/>
                  <a:pt x="746760" y="557199"/>
                </a:cubicBezTo>
                <a:cubicBezTo>
                  <a:pt x="820420" y="554659"/>
                  <a:pt x="894171" y="554038"/>
                  <a:pt x="967740" y="549579"/>
                </a:cubicBezTo>
                <a:cubicBezTo>
                  <a:pt x="1010206" y="547005"/>
                  <a:pt x="986794" y="541413"/>
                  <a:pt x="1021080" y="526719"/>
                </a:cubicBezTo>
                <a:cubicBezTo>
                  <a:pt x="1030706" y="522594"/>
                  <a:pt x="1041754" y="522776"/>
                  <a:pt x="1051560" y="519099"/>
                </a:cubicBezTo>
                <a:cubicBezTo>
                  <a:pt x="1104997" y="499060"/>
                  <a:pt x="1060684" y="510727"/>
                  <a:pt x="1104900" y="488619"/>
                </a:cubicBezTo>
                <a:cubicBezTo>
                  <a:pt x="1112084" y="485027"/>
                  <a:pt x="1120037" y="483206"/>
                  <a:pt x="1127760" y="480999"/>
                </a:cubicBezTo>
                <a:cubicBezTo>
                  <a:pt x="1202111" y="459756"/>
                  <a:pt x="1219570" y="470712"/>
                  <a:pt x="1333500" y="465759"/>
                </a:cubicBezTo>
                <a:cubicBezTo>
                  <a:pt x="1399492" y="449261"/>
                  <a:pt x="1328048" y="469464"/>
                  <a:pt x="1394460" y="442899"/>
                </a:cubicBezTo>
                <a:cubicBezTo>
                  <a:pt x="1409375" y="436933"/>
                  <a:pt x="1426814" y="436570"/>
                  <a:pt x="1440180" y="427659"/>
                </a:cubicBezTo>
                <a:cubicBezTo>
                  <a:pt x="1505694" y="383983"/>
                  <a:pt x="1422804" y="436347"/>
                  <a:pt x="1485900" y="404799"/>
                </a:cubicBezTo>
                <a:cubicBezTo>
                  <a:pt x="1494091" y="400703"/>
                  <a:pt x="1501140" y="394639"/>
                  <a:pt x="1508760" y="389559"/>
                </a:cubicBezTo>
                <a:cubicBezTo>
                  <a:pt x="1546598" y="332802"/>
                  <a:pt x="1497967" y="402511"/>
                  <a:pt x="1546860" y="343839"/>
                </a:cubicBezTo>
                <a:cubicBezTo>
                  <a:pt x="1552723" y="336804"/>
                  <a:pt x="1555208" y="327010"/>
                  <a:pt x="1562100" y="320979"/>
                </a:cubicBezTo>
                <a:cubicBezTo>
                  <a:pt x="1575884" y="308918"/>
                  <a:pt x="1607820" y="290499"/>
                  <a:pt x="1607820" y="290499"/>
                </a:cubicBezTo>
                <a:cubicBezTo>
                  <a:pt x="1614018" y="271906"/>
                  <a:pt x="1615908" y="259551"/>
                  <a:pt x="1630680" y="244779"/>
                </a:cubicBezTo>
                <a:cubicBezTo>
                  <a:pt x="1637156" y="238303"/>
                  <a:pt x="1646505" y="235402"/>
                  <a:pt x="1653540" y="229539"/>
                </a:cubicBezTo>
                <a:cubicBezTo>
                  <a:pt x="1661819" y="222640"/>
                  <a:pt x="1667894" y="213295"/>
                  <a:pt x="1676400" y="206679"/>
                </a:cubicBezTo>
                <a:cubicBezTo>
                  <a:pt x="1690858" y="195434"/>
                  <a:pt x="1706880" y="186359"/>
                  <a:pt x="1722120" y="176199"/>
                </a:cubicBezTo>
                <a:lnTo>
                  <a:pt x="1744980" y="160959"/>
                </a:lnTo>
                <a:cubicBezTo>
                  <a:pt x="1750060" y="153339"/>
                  <a:pt x="1753328" y="144130"/>
                  <a:pt x="1760220" y="138099"/>
                </a:cubicBezTo>
                <a:cubicBezTo>
                  <a:pt x="1824289" y="82038"/>
                  <a:pt x="1783448" y="122675"/>
                  <a:pt x="1828800" y="99999"/>
                </a:cubicBezTo>
                <a:cubicBezTo>
                  <a:pt x="1836991" y="95903"/>
                  <a:pt x="1843291" y="88478"/>
                  <a:pt x="1851660" y="84759"/>
                </a:cubicBezTo>
                <a:cubicBezTo>
                  <a:pt x="1888963" y="68180"/>
                  <a:pt x="1893760" y="72129"/>
                  <a:pt x="1927860" y="61899"/>
                </a:cubicBezTo>
                <a:cubicBezTo>
                  <a:pt x="1950940" y="54975"/>
                  <a:pt x="1973580" y="46659"/>
                  <a:pt x="1996440" y="39039"/>
                </a:cubicBezTo>
                <a:cubicBezTo>
                  <a:pt x="2004060" y="36499"/>
                  <a:pt x="2011508" y="33367"/>
                  <a:pt x="2019300" y="31419"/>
                </a:cubicBezTo>
                <a:cubicBezTo>
                  <a:pt x="2029460" y="28879"/>
                  <a:pt x="2039710" y="26676"/>
                  <a:pt x="2049780" y="23799"/>
                </a:cubicBezTo>
                <a:cubicBezTo>
                  <a:pt x="2057503" y="21592"/>
                  <a:pt x="2064917" y="18386"/>
                  <a:pt x="2072640" y="16179"/>
                </a:cubicBezTo>
                <a:cubicBezTo>
                  <a:pt x="2082710" y="13302"/>
                  <a:pt x="2093050" y="11436"/>
                  <a:pt x="2103120" y="8559"/>
                </a:cubicBezTo>
                <a:cubicBezTo>
                  <a:pt x="2110843" y="6352"/>
                  <a:pt x="2117960" y="1385"/>
                  <a:pt x="2125980" y="939"/>
                </a:cubicBezTo>
                <a:cubicBezTo>
                  <a:pt x="2164021" y="-1174"/>
                  <a:pt x="2202180" y="939"/>
                  <a:pt x="2240280" y="939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5074920" y="4237095"/>
            <a:ext cx="1706880" cy="91065"/>
          </a:xfrm>
          <a:custGeom>
            <a:avLst/>
            <a:gdLst>
              <a:gd name="connsiteX0" fmla="*/ 0 w 1706880"/>
              <a:gd name="connsiteY0" fmla="*/ 22485 h 91065"/>
              <a:gd name="connsiteX1" fmla="*/ 45720 w 1706880"/>
              <a:gd name="connsiteY1" fmla="*/ 37725 h 91065"/>
              <a:gd name="connsiteX2" fmla="*/ 91440 w 1706880"/>
              <a:gd name="connsiteY2" fmla="*/ 60585 h 91065"/>
              <a:gd name="connsiteX3" fmla="*/ 129540 w 1706880"/>
              <a:gd name="connsiteY3" fmla="*/ 68205 h 91065"/>
              <a:gd name="connsiteX4" fmla="*/ 220980 w 1706880"/>
              <a:gd name="connsiteY4" fmla="*/ 91065 h 91065"/>
              <a:gd name="connsiteX5" fmla="*/ 480060 w 1706880"/>
              <a:gd name="connsiteY5" fmla="*/ 83445 h 91065"/>
              <a:gd name="connsiteX6" fmla="*/ 556260 w 1706880"/>
              <a:gd name="connsiteY6" fmla="*/ 75825 h 91065"/>
              <a:gd name="connsiteX7" fmla="*/ 853440 w 1706880"/>
              <a:gd name="connsiteY7" fmla="*/ 68205 h 91065"/>
              <a:gd name="connsiteX8" fmla="*/ 891540 w 1706880"/>
              <a:gd name="connsiteY8" fmla="*/ 60585 h 91065"/>
              <a:gd name="connsiteX9" fmla="*/ 914400 w 1706880"/>
              <a:gd name="connsiteY9" fmla="*/ 52965 h 91065"/>
              <a:gd name="connsiteX10" fmla="*/ 967740 w 1706880"/>
              <a:gd name="connsiteY10" fmla="*/ 45345 h 91065"/>
              <a:gd name="connsiteX11" fmla="*/ 1028700 w 1706880"/>
              <a:gd name="connsiteY11" fmla="*/ 30105 h 91065"/>
              <a:gd name="connsiteX12" fmla="*/ 1051560 w 1706880"/>
              <a:gd name="connsiteY12" fmla="*/ 22485 h 91065"/>
              <a:gd name="connsiteX13" fmla="*/ 1120140 w 1706880"/>
              <a:gd name="connsiteY13" fmla="*/ 14865 h 91065"/>
              <a:gd name="connsiteX14" fmla="*/ 1303020 w 1706880"/>
              <a:gd name="connsiteY14" fmla="*/ 14865 h 91065"/>
              <a:gd name="connsiteX15" fmla="*/ 1348740 w 1706880"/>
              <a:gd name="connsiteY15" fmla="*/ 30105 h 91065"/>
              <a:gd name="connsiteX16" fmla="*/ 1371600 w 1706880"/>
              <a:gd name="connsiteY16" fmla="*/ 37725 h 91065"/>
              <a:gd name="connsiteX17" fmla="*/ 1600200 w 1706880"/>
              <a:gd name="connsiteY17" fmla="*/ 45345 h 91065"/>
              <a:gd name="connsiteX18" fmla="*/ 1645920 w 1706880"/>
              <a:gd name="connsiteY18" fmla="*/ 60585 h 91065"/>
              <a:gd name="connsiteX19" fmla="*/ 1668780 w 1706880"/>
              <a:gd name="connsiteY19" fmla="*/ 75825 h 91065"/>
              <a:gd name="connsiteX20" fmla="*/ 1691640 w 1706880"/>
              <a:gd name="connsiteY20" fmla="*/ 83445 h 91065"/>
              <a:gd name="connsiteX21" fmla="*/ 1706880 w 1706880"/>
              <a:gd name="connsiteY21" fmla="*/ 91065 h 91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706880" h="91065">
                <a:moveTo>
                  <a:pt x="0" y="22485"/>
                </a:moveTo>
                <a:cubicBezTo>
                  <a:pt x="15240" y="27565"/>
                  <a:pt x="30891" y="31546"/>
                  <a:pt x="45720" y="37725"/>
                </a:cubicBezTo>
                <a:cubicBezTo>
                  <a:pt x="61448" y="44278"/>
                  <a:pt x="75427" y="54762"/>
                  <a:pt x="91440" y="60585"/>
                </a:cubicBezTo>
                <a:cubicBezTo>
                  <a:pt x="103612" y="65011"/>
                  <a:pt x="117135" y="64483"/>
                  <a:pt x="129540" y="68205"/>
                </a:cubicBezTo>
                <a:cubicBezTo>
                  <a:pt x="219173" y="95095"/>
                  <a:pt x="108329" y="74972"/>
                  <a:pt x="220980" y="91065"/>
                </a:cubicBezTo>
                <a:lnTo>
                  <a:pt x="480060" y="83445"/>
                </a:lnTo>
                <a:cubicBezTo>
                  <a:pt x="505560" y="82286"/>
                  <a:pt x="530755" y="76866"/>
                  <a:pt x="556260" y="75825"/>
                </a:cubicBezTo>
                <a:cubicBezTo>
                  <a:pt x="655270" y="71784"/>
                  <a:pt x="754380" y="70745"/>
                  <a:pt x="853440" y="68205"/>
                </a:cubicBezTo>
                <a:cubicBezTo>
                  <a:pt x="866140" y="65665"/>
                  <a:pt x="878975" y="63726"/>
                  <a:pt x="891540" y="60585"/>
                </a:cubicBezTo>
                <a:cubicBezTo>
                  <a:pt x="899332" y="58637"/>
                  <a:pt x="906524" y="54540"/>
                  <a:pt x="914400" y="52965"/>
                </a:cubicBezTo>
                <a:cubicBezTo>
                  <a:pt x="932012" y="49443"/>
                  <a:pt x="950128" y="48867"/>
                  <a:pt x="967740" y="45345"/>
                </a:cubicBezTo>
                <a:cubicBezTo>
                  <a:pt x="988279" y="41237"/>
                  <a:pt x="1008829" y="36729"/>
                  <a:pt x="1028700" y="30105"/>
                </a:cubicBezTo>
                <a:cubicBezTo>
                  <a:pt x="1036320" y="27565"/>
                  <a:pt x="1043637" y="23805"/>
                  <a:pt x="1051560" y="22485"/>
                </a:cubicBezTo>
                <a:cubicBezTo>
                  <a:pt x="1074248" y="18704"/>
                  <a:pt x="1097280" y="17405"/>
                  <a:pt x="1120140" y="14865"/>
                </a:cubicBezTo>
                <a:cubicBezTo>
                  <a:pt x="1190049" y="-8438"/>
                  <a:pt x="1158983" y="-1139"/>
                  <a:pt x="1303020" y="14865"/>
                </a:cubicBezTo>
                <a:cubicBezTo>
                  <a:pt x="1318986" y="16639"/>
                  <a:pt x="1333500" y="25025"/>
                  <a:pt x="1348740" y="30105"/>
                </a:cubicBezTo>
                <a:cubicBezTo>
                  <a:pt x="1356360" y="32645"/>
                  <a:pt x="1363572" y="37457"/>
                  <a:pt x="1371600" y="37725"/>
                </a:cubicBezTo>
                <a:lnTo>
                  <a:pt x="1600200" y="45345"/>
                </a:lnTo>
                <a:cubicBezTo>
                  <a:pt x="1615440" y="50425"/>
                  <a:pt x="1632554" y="51674"/>
                  <a:pt x="1645920" y="60585"/>
                </a:cubicBezTo>
                <a:cubicBezTo>
                  <a:pt x="1653540" y="65665"/>
                  <a:pt x="1660589" y="71729"/>
                  <a:pt x="1668780" y="75825"/>
                </a:cubicBezTo>
                <a:cubicBezTo>
                  <a:pt x="1675964" y="79417"/>
                  <a:pt x="1684182" y="80462"/>
                  <a:pt x="1691640" y="83445"/>
                </a:cubicBezTo>
                <a:cubicBezTo>
                  <a:pt x="1696913" y="85554"/>
                  <a:pt x="1701800" y="88525"/>
                  <a:pt x="1706880" y="91065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>
            <a:off x="5913120" y="4526280"/>
            <a:ext cx="891540" cy="281940"/>
          </a:xfrm>
          <a:custGeom>
            <a:avLst/>
            <a:gdLst>
              <a:gd name="connsiteX0" fmla="*/ 0 w 891540"/>
              <a:gd name="connsiteY0" fmla="*/ 281940 h 281940"/>
              <a:gd name="connsiteX1" fmla="*/ 152400 w 891540"/>
              <a:gd name="connsiteY1" fmla="*/ 274320 h 281940"/>
              <a:gd name="connsiteX2" fmla="*/ 175260 w 891540"/>
              <a:gd name="connsiteY2" fmla="*/ 266700 h 281940"/>
              <a:gd name="connsiteX3" fmla="*/ 220980 w 891540"/>
              <a:gd name="connsiteY3" fmla="*/ 236220 h 281940"/>
              <a:gd name="connsiteX4" fmla="*/ 243840 w 891540"/>
              <a:gd name="connsiteY4" fmla="*/ 220980 h 281940"/>
              <a:gd name="connsiteX5" fmla="*/ 312420 w 891540"/>
              <a:gd name="connsiteY5" fmla="*/ 182880 h 281940"/>
              <a:gd name="connsiteX6" fmla="*/ 335280 w 891540"/>
              <a:gd name="connsiteY6" fmla="*/ 160020 h 281940"/>
              <a:gd name="connsiteX7" fmla="*/ 381000 w 891540"/>
              <a:gd name="connsiteY7" fmla="*/ 129540 h 281940"/>
              <a:gd name="connsiteX8" fmla="*/ 403860 w 891540"/>
              <a:gd name="connsiteY8" fmla="*/ 114300 h 281940"/>
              <a:gd name="connsiteX9" fmla="*/ 426720 w 891540"/>
              <a:gd name="connsiteY9" fmla="*/ 99060 h 281940"/>
              <a:gd name="connsiteX10" fmla="*/ 449580 w 891540"/>
              <a:gd name="connsiteY10" fmla="*/ 83820 h 281940"/>
              <a:gd name="connsiteX11" fmla="*/ 472440 w 891540"/>
              <a:gd name="connsiteY11" fmla="*/ 76200 h 281940"/>
              <a:gd name="connsiteX12" fmla="*/ 495300 w 891540"/>
              <a:gd name="connsiteY12" fmla="*/ 60960 h 281940"/>
              <a:gd name="connsiteX13" fmla="*/ 556260 w 891540"/>
              <a:gd name="connsiteY13" fmla="*/ 45720 h 281940"/>
              <a:gd name="connsiteX14" fmla="*/ 586740 w 891540"/>
              <a:gd name="connsiteY14" fmla="*/ 38100 h 281940"/>
              <a:gd name="connsiteX15" fmla="*/ 678180 w 891540"/>
              <a:gd name="connsiteY15" fmla="*/ 22860 h 281940"/>
              <a:gd name="connsiteX16" fmla="*/ 723900 w 891540"/>
              <a:gd name="connsiteY16" fmla="*/ 0 h 281940"/>
              <a:gd name="connsiteX17" fmla="*/ 746760 w 891540"/>
              <a:gd name="connsiteY17" fmla="*/ 7620 h 281940"/>
              <a:gd name="connsiteX18" fmla="*/ 784860 w 891540"/>
              <a:gd name="connsiteY18" fmla="*/ 53340 h 281940"/>
              <a:gd name="connsiteX19" fmla="*/ 807720 w 891540"/>
              <a:gd name="connsiteY19" fmla="*/ 60960 h 281940"/>
              <a:gd name="connsiteX20" fmla="*/ 861060 w 891540"/>
              <a:gd name="connsiteY20" fmla="*/ 91440 h 281940"/>
              <a:gd name="connsiteX21" fmla="*/ 891540 w 891540"/>
              <a:gd name="connsiteY21" fmla="*/ 106680 h 281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91540" h="281940">
                <a:moveTo>
                  <a:pt x="0" y="281940"/>
                </a:moveTo>
                <a:cubicBezTo>
                  <a:pt x="50800" y="279400"/>
                  <a:pt x="101728" y="278726"/>
                  <a:pt x="152400" y="274320"/>
                </a:cubicBezTo>
                <a:cubicBezTo>
                  <a:pt x="160402" y="273624"/>
                  <a:pt x="168239" y="270601"/>
                  <a:pt x="175260" y="266700"/>
                </a:cubicBezTo>
                <a:cubicBezTo>
                  <a:pt x="191271" y="257805"/>
                  <a:pt x="205740" y="246380"/>
                  <a:pt x="220980" y="236220"/>
                </a:cubicBezTo>
                <a:cubicBezTo>
                  <a:pt x="228600" y="231140"/>
                  <a:pt x="235152" y="223876"/>
                  <a:pt x="243840" y="220980"/>
                </a:cubicBezTo>
                <a:cubicBezTo>
                  <a:pt x="272586" y="211398"/>
                  <a:pt x="286218" y="209082"/>
                  <a:pt x="312420" y="182880"/>
                </a:cubicBezTo>
                <a:cubicBezTo>
                  <a:pt x="320040" y="175260"/>
                  <a:pt x="326774" y="166636"/>
                  <a:pt x="335280" y="160020"/>
                </a:cubicBezTo>
                <a:cubicBezTo>
                  <a:pt x="349738" y="148775"/>
                  <a:pt x="365760" y="139700"/>
                  <a:pt x="381000" y="129540"/>
                </a:cubicBezTo>
                <a:lnTo>
                  <a:pt x="403860" y="114300"/>
                </a:lnTo>
                <a:lnTo>
                  <a:pt x="426720" y="99060"/>
                </a:lnTo>
                <a:cubicBezTo>
                  <a:pt x="434340" y="93980"/>
                  <a:pt x="440892" y="86716"/>
                  <a:pt x="449580" y="83820"/>
                </a:cubicBezTo>
                <a:cubicBezTo>
                  <a:pt x="457200" y="81280"/>
                  <a:pt x="465256" y="79792"/>
                  <a:pt x="472440" y="76200"/>
                </a:cubicBezTo>
                <a:cubicBezTo>
                  <a:pt x="480631" y="72104"/>
                  <a:pt x="487109" y="65056"/>
                  <a:pt x="495300" y="60960"/>
                </a:cubicBezTo>
                <a:cubicBezTo>
                  <a:pt x="511640" y="52790"/>
                  <a:pt x="540609" y="49198"/>
                  <a:pt x="556260" y="45720"/>
                </a:cubicBezTo>
                <a:cubicBezTo>
                  <a:pt x="566483" y="43448"/>
                  <a:pt x="576410" y="39822"/>
                  <a:pt x="586740" y="38100"/>
                </a:cubicBezTo>
                <a:cubicBezTo>
                  <a:pt x="693768" y="20262"/>
                  <a:pt x="609588" y="40008"/>
                  <a:pt x="678180" y="22860"/>
                </a:cubicBezTo>
                <a:cubicBezTo>
                  <a:pt x="689738" y="15155"/>
                  <a:pt x="708126" y="0"/>
                  <a:pt x="723900" y="0"/>
                </a:cubicBezTo>
                <a:cubicBezTo>
                  <a:pt x="731932" y="0"/>
                  <a:pt x="739140" y="5080"/>
                  <a:pt x="746760" y="7620"/>
                </a:cubicBezTo>
                <a:cubicBezTo>
                  <a:pt x="758005" y="24488"/>
                  <a:pt x="767259" y="41606"/>
                  <a:pt x="784860" y="53340"/>
                </a:cubicBezTo>
                <a:cubicBezTo>
                  <a:pt x="791543" y="57795"/>
                  <a:pt x="800536" y="57368"/>
                  <a:pt x="807720" y="60960"/>
                </a:cubicBezTo>
                <a:cubicBezTo>
                  <a:pt x="884247" y="99224"/>
                  <a:pt x="767546" y="51363"/>
                  <a:pt x="861060" y="91440"/>
                </a:cubicBezTo>
                <a:cubicBezTo>
                  <a:pt x="891706" y="104574"/>
                  <a:pt x="876283" y="91423"/>
                  <a:pt x="891540" y="106680"/>
                </a:cubicBezTo>
              </a:path>
            </a:pathLst>
          </a:custGeom>
          <a:noFill/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>
            <a:off x="4768974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3347864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7309440" y="3429000"/>
            <a:ext cx="286896" cy="3007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218362" y="3795821"/>
            <a:ext cx="574675" cy="1150938"/>
          </a:xfrm>
          <a:prstGeom prst="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1600" b="1" dirty="0">
                <a:latin typeface="Calibri" pitchFamily="34" charset="0"/>
              </a:rPr>
              <a:t>0000</a:t>
            </a:r>
            <a:br>
              <a:rPr lang="en-US" altLang="zh-CN" sz="1600" b="1" dirty="0">
                <a:latin typeface="Calibri" pitchFamily="34" charset="0"/>
              </a:rPr>
            </a:br>
            <a:r>
              <a:rPr lang="en-US" altLang="zh-CN" sz="1600" b="1" dirty="0">
                <a:latin typeface="Calibri" pitchFamily="34" charset="0"/>
              </a:rPr>
              <a:t>1101</a:t>
            </a:r>
            <a:br>
              <a:rPr lang="en-US" altLang="zh-CN" sz="1600" b="1" dirty="0">
                <a:latin typeface="Calibri" pitchFamily="34" charset="0"/>
              </a:rPr>
            </a:br>
            <a:r>
              <a:rPr lang="en-US" altLang="zh-CN" sz="1600" b="1" dirty="0">
                <a:latin typeface="Calibri" pitchFamily="34" charset="0"/>
              </a:rPr>
              <a:t>0110</a:t>
            </a:r>
          </a:p>
          <a:p>
            <a:endParaRPr lang="en-US" altLang="zh-CN" sz="16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74346" y="4917924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Bitmap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Cloud 10"/>
          <p:cNvSpPr/>
          <p:nvPr/>
        </p:nvSpPr>
        <p:spPr>
          <a:xfrm>
            <a:off x="-757202" y="6040030"/>
            <a:ext cx="7777474" cy="93818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Disk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 Partitions  Blocks  FS</a:t>
            </a:r>
            <a:endParaRPr lang="zh-CN" altLang="en-US" sz="2800" b="1" dirty="0"/>
          </a:p>
        </p:txBody>
      </p:sp>
      <p:sp>
        <p:nvSpPr>
          <p:cNvPr id="8" name="任意多边形 7"/>
          <p:cNvSpPr/>
          <p:nvPr/>
        </p:nvSpPr>
        <p:spPr>
          <a:xfrm>
            <a:off x="762000" y="2793926"/>
            <a:ext cx="2082800" cy="169407"/>
          </a:xfrm>
          <a:custGeom>
            <a:avLst/>
            <a:gdLst>
              <a:gd name="connsiteX0" fmla="*/ 0 w 2082800"/>
              <a:gd name="connsiteY0" fmla="*/ 152474 h 169407"/>
              <a:gd name="connsiteX1" fmla="*/ 948267 w 2082800"/>
              <a:gd name="connsiteY1" fmla="*/ 74 h 169407"/>
              <a:gd name="connsiteX2" fmla="*/ 2082800 w 2082800"/>
              <a:gd name="connsiteY2" fmla="*/ 169407 h 169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0" h="169407">
                <a:moveTo>
                  <a:pt x="0" y="152474"/>
                </a:moveTo>
                <a:cubicBezTo>
                  <a:pt x="300567" y="74863"/>
                  <a:pt x="601134" y="-2748"/>
                  <a:pt x="948267" y="74"/>
                </a:cubicBezTo>
                <a:cubicBezTo>
                  <a:pt x="1295400" y="2896"/>
                  <a:pt x="1689100" y="86151"/>
                  <a:pt x="2082800" y="169407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1016000" y="2445767"/>
            <a:ext cx="4673600" cy="568366"/>
          </a:xfrm>
          <a:custGeom>
            <a:avLst/>
            <a:gdLst>
              <a:gd name="connsiteX0" fmla="*/ 0 w 4673600"/>
              <a:gd name="connsiteY0" fmla="*/ 517566 h 568366"/>
              <a:gd name="connsiteX1" fmla="*/ 1676400 w 4673600"/>
              <a:gd name="connsiteY1" fmla="*/ 60366 h 568366"/>
              <a:gd name="connsiteX2" fmla="*/ 3522133 w 4673600"/>
              <a:gd name="connsiteY2" fmla="*/ 60366 h 568366"/>
              <a:gd name="connsiteX3" fmla="*/ 4673600 w 4673600"/>
              <a:gd name="connsiteY3" fmla="*/ 568366 h 56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3600" h="568366">
                <a:moveTo>
                  <a:pt x="0" y="517566"/>
                </a:moveTo>
                <a:cubicBezTo>
                  <a:pt x="544689" y="327066"/>
                  <a:pt x="1089378" y="136566"/>
                  <a:pt x="1676400" y="60366"/>
                </a:cubicBezTo>
                <a:cubicBezTo>
                  <a:pt x="2263422" y="-15834"/>
                  <a:pt x="3022600" y="-24301"/>
                  <a:pt x="3522133" y="60366"/>
                </a:cubicBezTo>
                <a:cubicBezTo>
                  <a:pt x="4021666" y="145033"/>
                  <a:pt x="4347633" y="356699"/>
                  <a:pt x="4673600" y="56836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78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 smtClean="0">
                <a:solidFill>
                  <a:srgbClr val="FF0000"/>
                </a:solidFill>
              </a:rPr>
              <a:t>Problems</a:t>
            </a:r>
            <a:r>
              <a:rPr lang="en-US" altLang="zh-CN" dirty="0" smtClean="0"/>
              <a:t>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Like Mapping 1, we need following information – data structures &amp; Related Operations</a:t>
            </a:r>
          </a:p>
          <a:p>
            <a:pPr lvl="1"/>
            <a:r>
              <a:rPr lang="en-US" altLang="zh-CN" dirty="0"/>
              <a:t>Organize blocks into semantic regions</a:t>
            </a:r>
          </a:p>
          <a:p>
            <a:pPr lvl="2"/>
            <a:r>
              <a:rPr lang="en-US" altLang="zh-CN" dirty="0"/>
              <a:t>Boot block, superblock, directory</a:t>
            </a:r>
          </a:p>
          <a:p>
            <a:pPr lvl="1"/>
            <a:r>
              <a:rPr lang="en-US" altLang="zh-CN" dirty="0" smtClean="0"/>
              <a:t>Free space</a:t>
            </a:r>
          </a:p>
          <a:p>
            <a:pPr lvl="2"/>
            <a:r>
              <a:rPr lang="en-US" altLang="zh-CN" dirty="0" smtClean="0"/>
              <a:t>You need know where available blocks are.</a:t>
            </a:r>
          </a:p>
          <a:p>
            <a:pPr lvl="1"/>
            <a:r>
              <a:rPr lang="en-US" altLang="zh-CN" dirty="0" smtClean="0"/>
              <a:t>Map a file (collection of bits) into blocks</a:t>
            </a:r>
          </a:p>
          <a:p>
            <a:pPr lvl="2"/>
            <a:r>
              <a:rPr lang="en-US" altLang="zh-CN" dirty="0" smtClean="0"/>
              <a:t>Needed blocks, and how to indicate them?</a:t>
            </a:r>
          </a:p>
          <a:p>
            <a:pPr lvl="1"/>
            <a:r>
              <a:rPr lang="en-US" altLang="zh-CN" dirty="0" smtClean="0"/>
              <a:t>How to organize so many files?</a:t>
            </a:r>
          </a:p>
          <a:p>
            <a:pPr lvl="2"/>
            <a:r>
              <a:rPr lang="en-US" altLang="zh-CN" dirty="0" smtClean="0"/>
              <a:t>Directory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25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0" name="Rectangle 14"/>
          <p:cNvSpPr>
            <a:spLocks noChangeArrowheads="1"/>
          </p:cNvSpPr>
          <p:nvPr/>
        </p:nvSpPr>
        <p:spPr bwMode="auto">
          <a:xfrm>
            <a:off x="555180" y="1360289"/>
            <a:ext cx="1368425" cy="287337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 dirty="0" smtClean="0">
                <a:latin typeface="Calibri" pitchFamily="34" charset="0"/>
              </a:rPr>
              <a:t>game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695311" name="Rectangle 15"/>
          <p:cNvSpPr>
            <a:spLocks noChangeArrowheads="1"/>
          </p:cNvSpPr>
          <p:nvPr/>
        </p:nvSpPr>
        <p:spPr bwMode="auto">
          <a:xfrm>
            <a:off x="555180" y="1649214"/>
            <a:ext cx="1368425" cy="287337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latin typeface="Calibri" pitchFamily="34" charset="0"/>
              </a:rPr>
              <a:t>mail</a:t>
            </a:r>
          </a:p>
        </p:txBody>
      </p:sp>
      <p:sp>
        <p:nvSpPr>
          <p:cNvPr id="695312" name="Rectangle 16"/>
          <p:cNvSpPr>
            <a:spLocks noChangeArrowheads="1"/>
          </p:cNvSpPr>
          <p:nvPr/>
        </p:nvSpPr>
        <p:spPr bwMode="auto">
          <a:xfrm>
            <a:off x="555180" y="1936551"/>
            <a:ext cx="1368425" cy="287338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latin typeface="Calibri" pitchFamily="34" charset="0"/>
              </a:rPr>
              <a:t>news</a:t>
            </a:r>
          </a:p>
        </p:txBody>
      </p:sp>
      <p:sp>
        <p:nvSpPr>
          <p:cNvPr id="695313" name="Rectangle 17"/>
          <p:cNvSpPr>
            <a:spLocks noChangeArrowheads="1"/>
          </p:cNvSpPr>
          <p:nvPr/>
        </p:nvSpPr>
        <p:spPr bwMode="auto">
          <a:xfrm>
            <a:off x="555180" y="2212776"/>
            <a:ext cx="1368425" cy="287338"/>
          </a:xfrm>
          <a:prstGeom prst="rect">
            <a:avLst/>
          </a:prstGeom>
          <a:solidFill>
            <a:srgbClr val="FF9900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r>
              <a:rPr lang="en-US" altLang="zh-CN" sz="2000" b="1">
                <a:latin typeface="Calibri" pitchFamily="34" charset="0"/>
              </a:rPr>
              <a:t>work</a:t>
            </a:r>
          </a:p>
        </p:txBody>
      </p:sp>
      <p:sp>
        <p:nvSpPr>
          <p:cNvPr id="695314" name="Rectangle 18"/>
          <p:cNvSpPr>
            <a:spLocks noChangeArrowheads="1"/>
          </p:cNvSpPr>
          <p:nvPr/>
        </p:nvSpPr>
        <p:spPr bwMode="auto">
          <a:xfrm>
            <a:off x="1923605" y="1360289"/>
            <a:ext cx="431800" cy="287337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5" name="Rectangle 19"/>
          <p:cNvSpPr>
            <a:spLocks noChangeArrowheads="1"/>
          </p:cNvSpPr>
          <p:nvPr/>
        </p:nvSpPr>
        <p:spPr bwMode="auto">
          <a:xfrm>
            <a:off x="1923605" y="1647626"/>
            <a:ext cx="431800" cy="287338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6" name="Rectangle 20"/>
          <p:cNvSpPr>
            <a:spLocks noChangeArrowheads="1"/>
          </p:cNvSpPr>
          <p:nvPr/>
        </p:nvSpPr>
        <p:spPr bwMode="auto">
          <a:xfrm>
            <a:off x="1923605" y="1923851"/>
            <a:ext cx="431800" cy="287338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7" name="Rectangle 21"/>
          <p:cNvSpPr>
            <a:spLocks noChangeArrowheads="1"/>
          </p:cNvSpPr>
          <p:nvPr/>
        </p:nvSpPr>
        <p:spPr bwMode="auto">
          <a:xfrm>
            <a:off x="1923605" y="2211189"/>
            <a:ext cx="431800" cy="287337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95318" name="Rectangle 22"/>
          <p:cNvSpPr>
            <a:spLocks noChangeArrowheads="1"/>
          </p:cNvSpPr>
          <p:nvPr/>
        </p:nvSpPr>
        <p:spPr bwMode="auto">
          <a:xfrm>
            <a:off x="3219004" y="319956"/>
            <a:ext cx="3096815" cy="503237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19" name="Rectangle 23"/>
          <p:cNvSpPr>
            <a:spLocks noChangeArrowheads="1"/>
          </p:cNvSpPr>
          <p:nvPr/>
        </p:nvSpPr>
        <p:spPr bwMode="auto">
          <a:xfrm>
            <a:off x="3219004" y="968102"/>
            <a:ext cx="2520751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20" name="Rectangle 24"/>
          <p:cNvSpPr>
            <a:spLocks noChangeArrowheads="1"/>
          </p:cNvSpPr>
          <p:nvPr/>
        </p:nvSpPr>
        <p:spPr bwMode="auto">
          <a:xfrm>
            <a:off x="3219005" y="1629619"/>
            <a:ext cx="3197786" cy="503237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95324" name="Line 28"/>
          <p:cNvSpPr>
            <a:spLocks noChangeShapeType="1"/>
          </p:cNvSpPr>
          <p:nvPr/>
        </p:nvSpPr>
        <p:spPr bwMode="auto">
          <a:xfrm flipV="1">
            <a:off x="2139505" y="571573"/>
            <a:ext cx="1079500" cy="86015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5" name="Line 29"/>
          <p:cNvSpPr>
            <a:spLocks noChangeShapeType="1"/>
          </p:cNvSpPr>
          <p:nvPr/>
        </p:nvSpPr>
        <p:spPr bwMode="auto">
          <a:xfrm flipV="1">
            <a:off x="2139505" y="1219721"/>
            <a:ext cx="1079500" cy="57236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6" name="Line 30"/>
          <p:cNvSpPr>
            <a:spLocks noChangeShapeType="1"/>
          </p:cNvSpPr>
          <p:nvPr/>
        </p:nvSpPr>
        <p:spPr bwMode="auto">
          <a:xfrm flipV="1">
            <a:off x="2210942" y="1881238"/>
            <a:ext cx="1008063" cy="1267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695327" name="Line 31"/>
          <p:cNvSpPr>
            <a:spLocks noChangeShapeType="1"/>
          </p:cNvSpPr>
          <p:nvPr/>
        </p:nvSpPr>
        <p:spPr bwMode="auto">
          <a:xfrm>
            <a:off x="2210943" y="2368352"/>
            <a:ext cx="1008062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05336" y="352549"/>
            <a:ext cx="1120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 smtClean="0"/>
              <a:t>Header</a:t>
            </a:r>
          </a:p>
          <a:p>
            <a:pPr algn="ctr"/>
            <a:r>
              <a:rPr lang="en-US" altLang="zh-CN" b="1" dirty="0" smtClean="0"/>
              <a:t>(pointer)</a:t>
            </a:r>
          </a:p>
          <a:p>
            <a:pPr algn="ctr"/>
            <a:r>
              <a:rPr lang="en-US" altLang="zh-CN" b="1" dirty="0" smtClean="0"/>
              <a:t>column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139084" y="-273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File space 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231330" y="5082753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Tom</a:t>
            </a:r>
            <a:endParaRPr lang="zh-CN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1742630" y="5082753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2463355" y="5082753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John</a:t>
            </a:r>
            <a:endParaRPr lang="zh-CN" altLang="en-US" sz="2400" dirty="0"/>
          </a:p>
        </p:txBody>
      </p:sp>
      <p:sp>
        <p:nvSpPr>
          <p:cNvPr id="66" name="矩形 65"/>
          <p:cNvSpPr/>
          <p:nvPr/>
        </p:nvSpPr>
        <p:spPr>
          <a:xfrm>
            <a:off x="3974655" y="5082753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4695380" y="5082753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Jane</a:t>
            </a:r>
            <a:endParaRPr lang="zh-CN" altLang="en-US" sz="2400" dirty="0"/>
          </a:p>
        </p:txBody>
      </p:sp>
      <p:sp>
        <p:nvSpPr>
          <p:cNvPr id="68" name="矩形 67"/>
          <p:cNvSpPr/>
          <p:nvPr/>
        </p:nvSpPr>
        <p:spPr>
          <a:xfrm>
            <a:off x="6206680" y="5082753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927405" y="5082753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Jonas</a:t>
            </a:r>
            <a:endParaRPr lang="zh-CN" altLang="en-US" sz="2000" dirty="0"/>
          </a:p>
        </p:txBody>
      </p:sp>
      <p:sp>
        <p:nvSpPr>
          <p:cNvPr id="70" name="矩形 69"/>
          <p:cNvSpPr/>
          <p:nvPr/>
        </p:nvSpPr>
        <p:spPr>
          <a:xfrm>
            <a:off x="8438705" y="5082753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526730" y="6073353"/>
            <a:ext cx="1512887" cy="5762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/>
              <a:t>Kong</a:t>
            </a:r>
            <a:endParaRPr lang="zh-CN" altLang="en-US" sz="2000" dirty="0"/>
          </a:p>
        </p:txBody>
      </p:sp>
      <p:sp>
        <p:nvSpPr>
          <p:cNvPr id="72" name="矩形 71"/>
          <p:cNvSpPr/>
          <p:nvPr/>
        </p:nvSpPr>
        <p:spPr>
          <a:xfrm>
            <a:off x="3039617" y="6073353"/>
            <a:ext cx="358775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3830192" y="6073353"/>
            <a:ext cx="1512888" cy="5762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/>
              <a:t>Mary</a:t>
            </a:r>
            <a:endParaRPr lang="zh-CN" altLang="en-US" sz="2000" dirty="0"/>
          </a:p>
        </p:txBody>
      </p:sp>
      <p:sp>
        <p:nvSpPr>
          <p:cNvPr id="74" name="矩形 73"/>
          <p:cNvSpPr/>
          <p:nvPr/>
        </p:nvSpPr>
        <p:spPr>
          <a:xfrm>
            <a:off x="5343080" y="6073353"/>
            <a:ext cx="360362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75" name="直接箭头连接符 74"/>
          <p:cNvCxnSpPr>
            <a:stCxn id="64" idx="3"/>
            <a:endCxn id="65" idx="1"/>
          </p:cNvCxnSpPr>
          <p:nvPr/>
        </p:nvCxnSpPr>
        <p:spPr>
          <a:xfrm>
            <a:off x="2102992" y="5370090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4335017" y="5371678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/>
          <p:nvPr/>
        </p:nvCxnSpPr>
        <p:spPr>
          <a:xfrm>
            <a:off x="6567042" y="5371678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endCxn id="73" idx="1"/>
          </p:cNvCxnSpPr>
          <p:nvPr/>
        </p:nvCxnSpPr>
        <p:spPr>
          <a:xfrm>
            <a:off x="3398392" y="6362278"/>
            <a:ext cx="431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>
            <a:off x="5703442" y="6378153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6206680" y="6378153"/>
            <a:ext cx="1081087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70" idx="3"/>
          </p:cNvCxnSpPr>
          <p:nvPr/>
        </p:nvCxnSpPr>
        <p:spPr>
          <a:xfrm flipH="1">
            <a:off x="986980" y="5370090"/>
            <a:ext cx="7812087" cy="487363"/>
          </a:xfrm>
          <a:prstGeom prst="bentConnector3">
            <a:avLst>
              <a:gd name="adj1" fmla="val -11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endCxn id="71" idx="1"/>
          </p:cNvCxnSpPr>
          <p:nvPr/>
        </p:nvCxnSpPr>
        <p:spPr>
          <a:xfrm>
            <a:off x="986980" y="5857453"/>
            <a:ext cx="539750" cy="504825"/>
          </a:xfrm>
          <a:prstGeom prst="bentConnector3">
            <a:avLst>
              <a:gd name="adj1" fmla="val 53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4"/>
          <p:cNvSpPr>
            <a:spLocks noChangeArrowheads="1"/>
          </p:cNvSpPr>
          <p:nvPr/>
        </p:nvSpPr>
        <p:spPr bwMode="auto">
          <a:xfrm>
            <a:off x="107504" y="5013176"/>
            <a:ext cx="8908107" cy="1725612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9004" y="2216695"/>
            <a:ext cx="3348038" cy="2018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42" name="Text Box 14"/>
          <p:cNvSpPr txBox="1">
            <a:spLocks noChangeArrowheads="1"/>
          </p:cNvSpPr>
          <p:nvPr/>
        </p:nvSpPr>
        <p:spPr bwMode="auto">
          <a:xfrm>
            <a:off x="6567042" y="2259526"/>
            <a:ext cx="1276348" cy="120251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b="1" u="sng" dirty="0">
                <a:latin typeface="Calibri" pitchFamily="34" charset="0"/>
              </a:rPr>
              <a:t>F</a:t>
            </a:r>
            <a:r>
              <a:rPr lang="en-US" altLang="zh-CN" b="1" dirty="0">
                <a:latin typeface="Calibri" pitchFamily="34" charset="0"/>
              </a:rPr>
              <a:t>ile </a:t>
            </a:r>
            <a:r>
              <a:rPr lang="en-US" altLang="zh-CN" b="1" u="sng" dirty="0">
                <a:latin typeface="Calibri" pitchFamily="34" charset="0"/>
              </a:rPr>
              <a:t>C</a:t>
            </a:r>
            <a:r>
              <a:rPr lang="en-US" altLang="zh-CN" b="1" dirty="0">
                <a:latin typeface="Calibri" pitchFamily="34" charset="0"/>
              </a:rPr>
              <a:t>ontrol </a:t>
            </a:r>
            <a:r>
              <a:rPr lang="en-US" altLang="zh-CN" b="1" u="sng" dirty="0">
                <a:latin typeface="Calibri" pitchFamily="34" charset="0"/>
              </a:rPr>
              <a:t>B</a:t>
            </a:r>
            <a:r>
              <a:rPr lang="en-US" altLang="zh-CN" b="1" dirty="0">
                <a:latin typeface="Calibri" pitchFamily="34" charset="0"/>
              </a:rPr>
              <a:t>lock of a file with filename X</a:t>
            </a:r>
          </a:p>
        </p:txBody>
      </p:sp>
      <p:cxnSp>
        <p:nvCxnSpPr>
          <p:cNvPr id="43" name="肘形连接符 42"/>
          <p:cNvCxnSpPr/>
          <p:nvPr/>
        </p:nvCxnSpPr>
        <p:spPr>
          <a:xfrm rot="10800000" flipV="1">
            <a:off x="986982" y="4005064"/>
            <a:ext cx="5580061" cy="576064"/>
          </a:xfrm>
          <a:prstGeom prst="bentConnector3">
            <a:avLst>
              <a:gd name="adj1" fmla="val -514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ne 31"/>
          <p:cNvSpPr>
            <a:spLocks noChangeShapeType="1"/>
          </p:cNvSpPr>
          <p:nvPr/>
        </p:nvSpPr>
        <p:spPr bwMode="auto">
          <a:xfrm>
            <a:off x="997649" y="4581128"/>
            <a:ext cx="0" cy="501623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44" name="Cloud 10"/>
          <p:cNvSpPr/>
          <p:nvPr/>
        </p:nvSpPr>
        <p:spPr>
          <a:xfrm>
            <a:off x="5343080" y="-64168"/>
            <a:ext cx="4639031" cy="938187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/>
              <a:t>A Directory </a:t>
            </a:r>
            <a:r>
              <a:rPr lang="en-US" altLang="zh-CN" sz="2800" b="1" dirty="0" smtClean="0">
                <a:sym typeface="Wingdings" panose="05000000000000000000" pitchFamily="2" charset="2"/>
              </a:rPr>
              <a:t> Files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6768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22CB0-49F4-4E06-919F-90A77BFF0CC7}" type="slidenum">
              <a:rPr lang="zh-CN" altLang="en-US" smtClean="0"/>
              <a:pPr>
                <a:defRPr/>
              </a:pPr>
              <a:t>61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267744" y="54868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11760" y="54868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55776" y="54868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99792" y="54868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915816" y="69269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062523" y="69269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209230" y="69269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23"/>
          <p:cNvSpPr>
            <a:spLocks noChangeArrowheads="1"/>
          </p:cNvSpPr>
          <p:nvPr/>
        </p:nvSpPr>
        <p:spPr bwMode="auto">
          <a:xfrm>
            <a:off x="2203004" y="460102"/>
            <a:ext cx="1120767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9814" y="50730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Directory node</a:t>
            </a:r>
            <a:endParaRPr lang="zh-CN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339752" y="11663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C: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4332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108348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52364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396380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612404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759111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905818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899592" y="1556792"/>
            <a:ext cx="1120767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456176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600192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744208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888224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104248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250955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397662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2391436" y="1556792"/>
            <a:ext cx="1120767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17104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161120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305136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449152" y="1645370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665176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811883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958590" y="17893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952364" y="1556792"/>
            <a:ext cx="1120767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305164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449180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593196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37212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953236" y="3013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2099943" y="3013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2246650" y="3013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23"/>
          <p:cNvSpPr>
            <a:spLocks noChangeArrowheads="1"/>
          </p:cNvSpPr>
          <p:nvPr/>
        </p:nvSpPr>
        <p:spPr bwMode="auto">
          <a:xfrm>
            <a:off x="1240424" y="2780928"/>
            <a:ext cx="1120767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980556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3124572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268588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3412604" y="2869506"/>
            <a:ext cx="14401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628628" y="3013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775335" y="3013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922042" y="3013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23"/>
          <p:cNvSpPr>
            <a:spLocks noChangeArrowheads="1"/>
          </p:cNvSpPr>
          <p:nvPr/>
        </p:nvSpPr>
        <p:spPr bwMode="auto">
          <a:xfrm>
            <a:off x="2915816" y="2780928"/>
            <a:ext cx="1120767" cy="503238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0087" y="2636912"/>
            <a:ext cx="2456782" cy="1480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cxnSp>
        <p:nvCxnSpPr>
          <p:cNvPr id="81" name="肘形连接符 80"/>
          <p:cNvCxnSpPr/>
          <p:nvPr/>
        </p:nvCxnSpPr>
        <p:spPr>
          <a:xfrm rot="10800000" flipV="1">
            <a:off x="1045029" y="3935636"/>
            <a:ext cx="6281840" cy="447678"/>
          </a:xfrm>
          <a:prstGeom prst="bentConnector3">
            <a:avLst>
              <a:gd name="adj1" fmla="val -3373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Line 31"/>
          <p:cNvSpPr>
            <a:spLocks noChangeShapeType="1"/>
          </p:cNvSpPr>
          <p:nvPr/>
        </p:nvSpPr>
        <p:spPr bwMode="auto">
          <a:xfrm>
            <a:off x="1083647" y="4383315"/>
            <a:ext cx="0" cy="341978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cxnSp>
        <p:nvCxnSpPr>
          <p:cNvPr id="84" name="直接箭头连接符 83"/>
          <p:cNvCxnSpPr>
            <a:endCxn id="16" idx="1"/>
          </p:cNvCxnSpPr>
          <p:nvPr/>
        </p:nvCxnSpPr>
        <p:spPr>
          <a:xfrm>
            <a:off x="231330" y="711721"/>
            <a:ext cx="1971674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4022032" y="18883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4166048" y="18883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4310064" y="18883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4454080" y="18883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2269432" y="7707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2413448" y="7707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2557464" y="7707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2701480" y="77073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971492" y="187690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1115508" y="187690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/>
          <p:cNvSpPr/>
          <p:nvPr/>
        </p:nvSpPr>
        <p:spPr>
          <a:xfrm>
            <a:off x="1259524" y="187690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/>
          <p:cNvSpPr/>
          <p:nvPr/>
        </p:nvSpPr>
        <p:spPr>
          <a:xfrm>
            <a:off x="1403540" y="187690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/>
          <p:cNvSpPr/>
          <p:nvPr/>
        </p:nvSpPr>
        <p:spPr>
          <a:xfrm>
            <a:off x="2465012" y="186928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/>
          <p:cNvSpPr/>
          <p:nvPr/>
        </p:nvSpPr>
        <p:spPr>
          <a:xfrm>
            <a:off x="2609028" y="186928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/>
          <p:cNvSpPr/>
          <p:nvPr/>
        </p:nvSpPr>
        <p:spPr>
          <a:xfrm>
            <a:off x="2753044" y="186928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2897060" y="186928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1306772" y="311134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/>
          <p:cNvSpPr/>
          <p:nvPr/>
        </p:nvSpPr>
        <p:spPr>
          <a:xfrm>
            <a:off x="1450788" y="311134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1594804" y="311134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1738820" y="311134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2983172" y="311896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/>
          <p:cNvSpPr/>
          <p:nvPr/>
        </p:nvSpPr>
        <p:spPr>
          <a:xfrm>
            <a:off x="3127188" y="311896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/>
          <p:cNvSpPr/>
          <p:nvPr/>
        </p:nvSpPr>
        <p:spPr>
          <a:xfrm>
            <a:off x="3271204" y="311896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3415220" y="3118961"/>
            <a:ext cx="144016" cy="1275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Line 29"/>
          <p:cNvSpPr>
            <a:spLocks noChangeShapeType="1"/>
          </p:cNvSpPr>
          <p:nvPr/>
        </p:nvSpPr>
        <p:spPr bwMode="auto">
          <a:xfrm flipH="1">
            <a:off x="1459976" y="836712"/>
            <a:ext cx="858682" cy="720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2" name="Line 29"/>
          <p:cNvSpPr>
            <a:spLocks noChangeShapeType="1"/>
          </p:cNvSpPr>
          <p:nvPr/>
        </p:nvSpPr>
        <p:spPr bwMode="auto">
          <a:xfrm>
            <a:off x="2485456" y="836712"/>
            <a:ext cx="474776" cy="7200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3" name="Line 29"/>
          <p:cNvSpPr>
            <a:spLocks noChangeShapeType="1"/>
          </p:cNvSpPr>
          <p:nvPr/>
        </p:nvSpPr>
        <p:spPr bwMode="auto">
          <a:xfrm>
            <a:off x="2644140" y="822960"/>
            <a:ext cx="1881948" cy="7338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4" name="Line 29"/>
          <p:cNvSpPr>
            <a:spLocks noChangeShapeType="1"/>
          </p:cNvSpPr>
          <p:nvPr/>
        </p:nvSpPr>
        <p:spPr bwMode="auto">
          <a:xfrm flipH="1">
            <a:off x="1809220" y="1933066"/>
            <a:ext cx="718964" cy="847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25" name="Line 29"/>
          <p:cNvSpPr>
            <a:spLocks noChangeShapeType="1"/>
          </p:cNvSpPr>
          <p:nvPr/>
        </p:nvSpPr>
        <p:spPr bwMode="auto">
          <a:xfrm>
            <a:off x="2825052" y="1933066"/>
            <a:ext cx="662176" cy="847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2" name="Line 29"/>
          <p:cNvSpPr>
            <a:spLocks noChangeShapeType="1"/>
          </p:cNvSpPr>
          <p:nvPr/>
        </p:nvSpPr>
        <p:spPr bwMode="auto">
          <a:xfrm flipH="1">
            <a:off x="3479800" y="3182746"/>
            <a:ext cx="4414" cy="427229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3" name="Line 29"/>
          <p:cNvSpPr>
            <a:spLocks noChangeShapeType="1"/>
          </p:cNvSpPr>
          <p:nvPr/>
        </p:nvSpPr>
        <p:spPr bwMode="auto">
          <a:xfrm>
            <a:off x="3476625" y="3590925"/>
            <a:ext cx="1116543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4" name="Line 29"/>
          <p:cNvSpPr>
            <a:spLocks noChangeShapeType="1"/>
          </p:cNvSpPr>
          <p:nvPr/>
        </p:nvSpPr>
        <p:spPr bwMode="auto">
          <a:xfrm flipV="1">
            <a:off x="4561557" y="2838450"/>
            <a:ext cx="10443" cy="771525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5" name="Line 29"/>
          <p:cNvSpPr>
            <a:spLocks noChangeShapeType="1"/>
          </p:cNvSpPr>
          <p:nvPr/>
        </p:nvSpPr>
        <p:spPr bwMode="auto">
          <a:xfrm>
            <a:off x="4562476" y="2857500"/>
            <a:ext cx="330548" cy="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37" name="任意多边形 136"/>
          <p:cNvSpPr/>
          <p:nvPr/>
        </p:nvSpPr>
        <p:spPr>
          <a:xfrm>
            <a:off x="449179" y="80211"/>
            <a:ext cx="4956398" cy="3835883"/>
          </a:xfrm>
          <a:custGeom>
            <a:avLst/>
            <a:gdLst>
              <a:gd name="connsiteX0" fmla="*/ 1187116 w 4956398"/>
              <a:gd name="connsiteY0" fmla="*/ 112294 h 3835883"/>
              <a:gd name="connsiteX1" fmla="*/ 1155032 w 4956398"/>
              <a:gd name="connsiteY1" fmla="*/ 192505 h 3835883"/>
              <a:gd name="connsiteX2" fmla="*/ 1138989 w 4956398"/>
              <a:gd name="connsiteY2" fmla="*/ 240631 h 3835883"/>
              <a:gd name="connsiteX3" fmla="*/ 1026695 w 4956398"/>
              <a:gd name="connsiteY3" fmla="*/ 368968 h 3835883"/>
              <a:gd name="connsiteX4" fmla="*/ 946484 w 4956398"/>
              <a:gd name="connsiteY4" fmla="*/ 465221 h 3835883"/>
              <a:gd name="connsiteX5" fmla="*/ 834189 w 4956398"/>
              <a:gd name="connsiteY5" fmla="*/ 593557 h 3835883"/>
              <a:gd name="connsiteX6" fmla="*/ 689810 w 4956398"/>
              <a:gd name="connsiteY6" fmla="*/ 770021 h 3835883"/>
              <a:gd name="connsiteX7" fmla="*/ 593558 w 4956398"/>
              <a:gd name="connsiteY7" fmla="*/ 834189 h 3835883"/>
              <a:gd name="connsiteX8" fmla="*/ 545432 w 4956398"/>
              <a:gd name="connsiteY8" fmla="*/ 866273 h 3835883"/>
              <a:gd name="connsiteX9" fmla="*/ 433137 w 4956398"/>
              <a:gd name="connsiteY9" fmla="*/ 978568 h 3835883"/>
              <a:gd name="connsiteX10" fmla="*/ 336884 w 4956398"/>
              <a:gd name="connsiteY10" fmla="*/ 1074821 h 3835883"/>
              <a:gd name="connsiteX11" fmla="*/ 272716 w 4956398"/>
              <a:gd name="connsiteY11" fmla="*/ 1171073 h 3835883"/>
              <a:gd name="connsiteX12" fmla="*/ 224589 w 4956398"/>
              <a:gd name="connsiteY12" fmla="*/ 1219200 h 3835883"/>
              <a:gd name="connsiteX13" fmla="*/ 112295 w 4956398"/>
              <a:gd name="connsiteY13" fmla="*/ 1347536 h 3835883"/>
              <a:gd name="connsiteX14" fmla="*/ 96253 w 4956398"/>
              <a:gd name="connsiteY14" fmla="*/ 1395663 h 3835883"/>
              <a:gd name="connsiteX15" fmla="*/ 64168 w 4956398"/>
              <a:gd name="connsiteY15" fmla="*/ 1427747 h 3835883"/>
              <a:gd name="connsiteX16" fmla="*/ 32084 w 4956398"/>
              <a:gd name="connsiteY16" fmla="*/ 1524000 h 3835883"/>
              <a:gd name="connsiteX17" fmla="*/ 16042 w 4956398"/>
              <a:gd name="connsiteY17" fmla="*/ 1572126 h 3835883"/>
              <a:gd name="connsiteX18" fmla="*/ 0 w 4956398"/>
              <a:gd name="connsiteY18" fmla="*/ 1620252 h 3835883"/>
              <a:gd name="connsiteX19" fmla="*/ 16042 w 4956398"/>
              <a:gd name="connsiteY19" fmla="*/ 2326105 h 3835883"/>
              <a:gd name="connsiteX20" fmla="*/ 32084 w 4956398"/>
              <a:gd name="connsiteY20" fmla="*/ 2374231 h 3835883"/>
              <a:gd name="connsiteX21" fmla="*/ 64168 w 4956398"/>
              <a:gd name="connsiteY21" fmla="*/ 2438400 h 3835883"/>
              <a:gd name="connsiteX22" fmla="*/ 112295 w 4956398"/>
              <a:gd name="connsiteY22" fmla="*/ 2534652 h 3835883"/>
              <a:gd name="connsiteX23" fmla="*/ 128337 w 4956398"/>
              <a:gd name="connsiteY23" fmla="*/ 2582778 h 3835883"/>
              <a:gd name="connsiteX24" fmla="*/ 160421 w 4956398"/>
              <a:gd name="connsiteY24" fmla="*/ 2630905 h 3835883"/>
              <a:gd name="connsiteX25" fmla="*/ 224589 w 4956398"/>
              <a:gd name="connsiteY25" fmla="*/ 2775284 h 3835883"/>
              <a:gd name="connsiteX26" fmla="*/ 256674 w 4956398"/>
              <a:gd name="connsiteY26" fmla="*/ 2807368 h 3835883"/>
              <a:gd name="connsiteX27" fmla="*/ 288758 w 4956398"/>
              <a:gd name="connsiteY27" fmla="*/ 2871536 h 3835883"/>
              <a:gd name="connsiteX28" fmla="*/ 304800 w 4956398"/>
              <a:gd name="connsiteY28" fmla="*/ 2919663 h 3835883"/>
              <a:gd name="connsiteX29" fmla="*/ 385010 w 4956398"/>
              <a:gd name="connsiteY29" fmla="*/ 3015915 h 3835883"/>
              <a:gd name="connsiteX30" fmla="*/ 417095 w 4956398"/>
              <a:gd name="connsiteY30" fmla="*/ 3064042 h 3835883"/>
              <a:gd name="connsiteX31" fmla="*/ 465221 w 4956398"/>
              <a:gd name="connsiteY31" fmla="*/ 3112168 h 3835883"/>
              <a:gd name="connsiteX32" fmla="*/ 545432 w 4956398"/>
              <a:gd name="connsiteY32" fmla="*/ 3224463 h 3835883"/>
              <a:gd name="connsiteX33" fmla="*/ 641684 w 4956398"/>
              <a:gd name="connsiteY33" fmla="*/ 3320715 h 3835883"/>
              <a:gd name="connsiteX34" fmla="*/ 673768 w 4956398"/>
              <a:gd name="connsiteY34" fmla="*/ 3352800 h 3835883"/>
              <a:gd name="connsiteX35" fmla="*/ 721895 w 4956398"/>
              <a:gd name="connsiteY35" fmla="*/ 3384884 h 3835883"/>
              <a:gd name="connsiteX36" fmla="*/ 770021 w 4956398"/>
              <a:gd name="connsiteY36" fmla="*/ 3433010 h 3835883"/>
              <a:gd name="connsiteX37" fmla="*/ 802105 w 4956398"/>
              <a:gd name="connsiteY37" fmla="*/ 3481136 h 3835883"/>
              <a:gd name="connsiteX38" fmla="*/ 898358 w 4956398"/>
              <a:gd name="connsiteY38" fmla="*/ 3545305 h 3835883"/>
              <a:gd name="connsiteX39" fmla="*/ 946484 w 4956398"/>
              <a:gd name="connsiteY39" fmla="*/ 3577389 h 3835883"/>
              <a:gd name="connsiteX40" fmla="*/ 994610 w 4956398"/>
              <a:gd name="connsiteY40" fmla="*/ 3625515 h 3835883"/>
              <a:gd name="connsiteX41" fmla="*/ 1058779 w 4956398"/>
              <a:gd name="connsiteY41" fmla="*/ 3641557 h 3835883"/>
              <a:gd name="connsiteX42" fmla="*/ 1155032 w 4956398"/>
              <a:gd name="connsiteY42" fmla="*/ 3705726 h 3835883"/>
              <a:gd name="connsiteX43" fmla="*/ 1283368 w 4956398"/>
              <a:gd name="connsiteY43" fmla="*/ 3737810 h 3835883"/>
              <a:gd name="connsiteX44" fmla="*/ 1347537 w 4956398"/>
              <a:gd name="connsiteY44" fmla="*/ 3753852 h 3835883"/>
              <a:gd name="connsiteX45" fmla="*/ 1427747 w 4956398"/>
              <a:gd name="connsiteY45" fmla="*/ 3769894 h 3835883"/>
              <a:gd name="connsiteX46" fmla="*/ 1556084 w 4956398"/>
              <a:gd name="connsiteY46" fmla="*/ 3801978 h 3835883"/>
              <a:gd name="connsiteX47" fmla="*/ 1620253 w 4956398"/>
              <a:gd name="connsiteY47" fmla="*/ 3834063 h 3835883"/>
              <a:gd name="connsiteX48" fmla="*/ 1941095 w 4956398"/>
              <a:gd name="connsiteY48" fmla="*/ 3801978 h 3835883"/>
              <a:gd name="connsiteX49" fmla="*/ 2053389 w 4956398"/>
              <a:gd name="connsiteY49" fmla="*/ 3753852 h 3835883"/>
              <a:gd name="connsiteX50" fmla="*/ 2133600 w 4956398"/>
              <a:gd name="connsiteY50" fmla="*/ 3737810 h 3835883"/>
              <a:gd name="connsiteX51" fmla="*/ 2181726 w 4956398"/>
              <a:gd name="connsiteY51" fmla="*/ 3721768 h 3835883"/>
              <a:gd name="connsiteX52" fmla="*/ 2326105 w 4956398"/>
              <a:gd name="connsiteY52" fmla="*/ 3689684 h 3835883"/>
              <a:gd name="connsiteX53" fmla="*/ 2374232 w 4956398"/>
              <a:gd name="connsiteY53" fmla="*/ 3673642 h 3835883"/>
              <a:gd name="connsiteX54" fmla="*/ 2935705 w 4956398"/>
              <a:gd name="connsiteY54" fmla="*/ 3641557 h 3835883"/>
              <a:gd name="connsiteX55" fmla="*/ 3080084 w 4956398"/>
              <a:gd name="connsiteY55" fmla="*/ 3561347 h 3835883"/>
              <a:gd name="connsiteX56" fmla="*/ 3128210 w 4956398"/>
              <a:gd name="connsiteY56" fmla="*/ 3529263 h 3835883"/>
              <a:gd name="connsiteX57" fmla="*/ 3208421 w 4956398"/>
              <a:gd name="connsiteY57" fmla="*/ 3465094 h 3835883"/>
              <a:gd name="connsiteX58" fmla="*/ 3256547 w 4956398"/>
              <a:gd name="connsiteY58" fmla="*/ 3449052 h 3835883"/>
              <a:gd name="connsiteX59" fmla="*/ 3336758 w 4956398"/>
              <a:gd name="connsiteY59" fmla="*/ 3384884 h 3835883"/>
              <a:gd name="connsiteX60" fmla="*/ 3609474 w 4956398"/>
              <a:gd name="connsiteY60" fmla="*/ 3336757 h 3835883"/>
              <a:gd name="connsiteX61" fmla="*/ 3737810 w 4956398"/>
              <a:gd name="connsiteY61" fmla="*/ 3304673 h 3835883"/>
              <a:gd name="connsiteX62" fmla="*/ 3801979 w 4956398"/>
              <a:gd name="connsiteY62" fmla="*/ 3208421 h 3835883"/>
              <a:gd name="connsiteX63" fmla="*/ 3866147 w 4956398"/>
              <a:gd name="connsiteY63" fmla="*/ 3128210 h 3835883"/>
              <a:gd name="connsiteX64" fmla="*/ 3882189 w 4956398"/>
              <a:gd name="connsiteY64" fmla="*/ 3080084 h 3835883"/>
              <a:gd name="connsiteX65" fmla="*/ 3930316 w 4956398"/>
              <a:gd name="connsiteY65" fmla="*/ 3048000 h 3835883"/>
              <a:gd name="connsiteX66" fmla="*/ 3962400 w 4956398"/>
              <a:gd name="connsiteY66" fmla="*/ 3015915 h 3835883"/>
              <a:gd name="connsiteX67" fmla="*/ 3978442 w 4956398"/>
              <a:gd name="connsiteY67" fmla="*/ 2967789 h 3835883"/>
              <a:gd name="connsiteX68" fmla="*/ 4042610 w 4956398"/>
              <a:gd name="connsiteY68" fmla="*/ 2887578 h 3835883"/>
              <a:gd name="connsiteX69" fmla="*/ 4074695 w 4956398"/>
              <a:gd name="connsiteY69" fmla="*/ 2839452 h 3835883"/>
              <a:gd name="connsiteX70" fmla="*/ 4106779 w 4956398"/>
              <a:gd name="connsiteY70" fmla="*/ 2598821 h 3835883"/>
              <a:gd name="connsiteX71" fmla="*/ 4203032 w 4956398"/>
              <a:gd name="connsiteY71" fmla="*/ 2470484 h 3835883"/>
              <a:gd name="connsiteX72" fmla="*/ 4331368 w 4956398"/>
              <a:gd name="connsiteY72" fmla="*/ 2326105 h 3835883"/>
              <a:gd name="connsiteX73" fmla="*/ 4379495 w 4956398"/>
              <a:gd name="connsiteY73" fmla="*/ 2310063 h 3835883"/>
              <a:gd name="connsiteX74" fmla="*/ 4459705 w 4956398"/>
              <a:gd name="connsiteY74" fmla="*/ 2261936 h 3835883"/>
              <a:gd name="connsiteX75" fmla="*/ 4507832 w 4956398"/>
              <a:gd name="connsiteY75" fmla="*/ 2229852 h 3835883"/>
              <a:gd name="connsiteX76" fmla="*/ 4604084 w 4956398"/>
              <a:gd name="connsiteY76" fmla="*/ 2197768 h 3835883"/>
              <a:gd name="connsiteX77" fmla="*/ 4652210 w 4956398"/>
              <a:gd name="connsiteY77" fmla="*/ 2181726 h 3835883"/>
              <a:gd name="connsiteX78" fmla="*/ 4732421 w 4956398"/>
              <a:gd name="connsiteY78" fmla="*/ 2165684 h 3835883"/>
              <a:gd name="connsiteX79" fmla="*/ 4828674 w 4956398"/>
              <a:gd name="connsiteY79" fmla="*/ 2133600 h 3835883"/>
              <a:gd name="connsiteX80" fmla="*/ 4860758 w 4956398"/>
              <a:gd name="connsiteY80" fmla="*/ 2101515 h 3835883"/>
              <a:gd name="connsiteX81" fmla="*/ 4924926 w 4956398"/>
              <a:gd name="connsiteY81" fmla="*/ 1989221 h 3835883"/>
              <a:gd name="connsiteX82" fmla="*/ 4924926 w 4956398"/>
              <a:gd name="connsiteY82" fmla="*/ 1427747 h 3835883"/>
              <a:gd name="connsiteX83" fmla="*/ 4892842 w 4956398"/>
              <a:gd name="connsiteY83" fmla="*/ 1299410 h 3835883"/>
              <a:gd name="connsiteX84" fmla="*/ 4860758 w 4956398"/>
              <a:gd name="connsiteY84" fmla="*/ 1122947 h 3835883"/>
              <a:gd name="connsiteX85" fmla="*/ 4828674 w 4956398"/>
              <a:gd name="connsiteY85" fmla="*/ 994610 h 3835883"/>
              <a:gd name="connsiteX86" fmla="*/ 4796589 w 4956398"/>
              <a:gd name="connsiteY86" fmla="*/ 770021 h 3835883"/>
              <a:gd name="connsiteX87" fmla="*/ 4764505 w 4956398"/>
              <a:gd name="connsiteY87" fmla="*/ 673768 h 3835883"/>
              <a:gd name="connsiteX88" fmla="*/ 4700337 w 4956398"/>
              <a:gd name="connsiteY88" fmla="*/ 593557 h 3835883"/>
              <a:gd name="connsiteX89" fmla="*/ 4620126 w 4956398"/>
              <a:gd name="connsiteY89" fmla="*/ 529389 h 3835883"/>
              <a:gd name="connsiteX90" fmla="*/ 4555958 w 4956398"/>
              <a:gd name="connsiteY90" fmla="*/ 449178 h 3835883"/>
              <a:gd name="connsiteX91" fmla="*/ 4507832 w 4956398"/>
              <a:gd name="connsiteY91" fmla="*/ 417094 h 3835883"/>
              <a:gd name="connsiteX92" fmla="*/ 4475747 w 4956398"/>
              <a:gd name="connsiteY92" fmla="*/ 368968 h 3835883"/>
              <a:gd name="connsiteX93" fmla="*/ 4331368 w 4956398"/>
              <a:gd name="connsiteY93" fmla="*/ 288757 h 3835883"/>
              <a:gd name="connsiteX94" fmla="*/ 4203032 w 4956398"/>
              <a:gd name="connsiteY94" fmla="*/ 240631 h 3835883"/>
              <a:gd name="connsiteX95" fmla="*/ 4074695 w 4956398"/>
              <a:gd name="connsiteY95" fmla="*/ 208547 h 3835883"/>
              <a:gd name="connsiteX96" fmla="*/ 4010526 w 4956398"/>
              <a:gd name="connsiteY96" fmla="*/ 192505 h 3835883"/>
              <a:gd name="connsiteX97" fmla="*/ 3946358 w 4956398"/>
              <a:gd name="connsiteY97" fmla="*/ 160421 h 3835883"/>
              <a:gd name="connsiteX98" fmla="*/ 3368842 w 4956398"/>
              <a:gd name="connsiteY98" fmla="*/ 160421 h 3835883"/>
              <a:gd name="connsiteX99" fmla="*/ 3096126 w 4956398"/>
              <a:gd name="connsiteY99" fmla="*/ 144378 h 3835883"/>
              <a:gd name="connsiteX100" fmla="*/ 2999874 w 4956398"/>
              <a:gd name="connsiteY100" fmla="*/ 112294 h 3835883"/>
              <a:gd name="connsiteX101" fmla="*/ 2967789 w 4956398"/>
              <a:gd name="connsiteY101" fmla="*/ 80210 h 3835883"/>
              <a:gd name="connsiteX102" fmla="*/ 2823410 w 4956398"/>
              <a:gd name="connsiteY102" fmla="*/ 32084 h 3835883"/>
              <a:gd name="connsiteX103" fmla="*/ 2775284 w 4956398"/>
              <a:gd name="connsiteY103" fmla="*/ 16042 h 3835883"/>
              <a:gd name="connsiteX104" fmla="*/ 2727158 w 4956398"/>
              <a:gd name="connsiteY104" fmla="*/ 0 h 3835883"/>
              <a:gd name="connsiteX105" fmla="*/ 2358189 w 4956398"/>
              <a:gd name="connsiteY105" fmla="*/ 16042 h 3835883"/>
              <a:gd name="connsiteX106" fmla="*/ 2197768 w 4956398"/>
              <a:gd name="connsiteY106" fmla="*/ 48126 h 3835883"/>
              <a:gd name="connsiteX107" fmla="*/ 2101516 w 4956398"/>
              <a:gd name="connsiteY107" fmla="*/ 80210 h 3835883"/>
              <a:gd name="connsiteX108" fmla="*/ 2053389 w 4956398"/>
              <a:gd name="connsiteY108" fmla="*/ 96252 h 3835883"/>
              <a:gd name="connsiteX109" fmla="*/ 1187116 w 4956398"/>
              <a:gd name="connsiteY109" fmla="*/ 112294 h 383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956398" h="3835883">
                <a:moveTo>
                  <a:pt x="1187116" y="112294"/>
                </a:moveTo>
                <a:cubicBezTo>
                  <a:pt x="1037390" y="128336"/>
                  <a:pt x="1165143" y="165542"/>
                  <a:pt x="1155032" y="192505"/>
                </a:cubicBezTo>
                <a:cubicBezTo>
                  <a:pt x="1149094" y="208338"/>
                  <a:pt x="1146551" y="225506"/>
                  <a:pt x="1138989" y="240631"/>
                </a:cubicBezTo>
                <a:cubicBezTo>
                  <a:pt x="1091140" y="336327"/>
                  <a:pt x="1110322" y="243531"/>
                  <a:pt x="1026695" y="368968"/>
                </a:cubicBezTo>
                <a:cubicBezTo>
                  <a:pt x="912030" y="540960"/>
                  <a:pt x="1090606" y="279919"/>
                  <a:pt x="946484" y="465221"/>
                </a:cubicBezTo>
                <a:cubicBezTo>
                  <a:pt x="845709" y="594790"/>
                  <a:pt x="927356" y="531447"/>
                  <a:pt x="834189" y="593557"/>
                </a:cubicBezTo>
                <a:cubicBezTo>
                  <a:pt x="792888" y="655509"/>
                  <a:pt x="754297" y="727030"/>
                  <a:pt x="689810" y="770021"/>
                </a:cubicBezTo>
                <a:lnTo>
                  <a:pt x="593558" y="834189"/>
                </a:lnTo>
                <a:cubicBezTo>
                  <a:pt x="577516" y="844884"/>
                  <a:pt x="559065" y="852640"/>
                  <a:pt x="545432" y="866273"/>
                </a:cubicBezTo>
                <a:lnTo>
                  <a:pt x="433137" y="978568"/>
                </a:lnTo>
                <a:lnTo>
                  <a:pt x="336884" y="1074821"/>
                </a:lnTo>
                <a:cubicBezTo>
                  <a:pt x="315495" y="1106905"/>
                  <a:pt x="299982" y="1143807"/>
                  <a:pt x="272716" y="1171073"/>
                </a:cubicBezTo>
                <a:cubicBezTo>
                  <a:pt x="256674" y="1187115"/>
                  <a:pt x="238518" y="1201292"/>
                  <a:pt x="224589" y="1219200"/>
                </a:cubicBezTo>
                <a:cubicBezTo>
                  <a:pt x="123812" y="1348770"/>
                  <a:pt x="205462" y="1285425"/>
                  <a:pt x="112295" y="1347536"/>
                </a:cubicBezTo>
                <a:cubicBezTo>
                  <a:pt x="106948" y="1363578"/>
                  <a:pt x="104953" y="1381163"/>
                  <a:pt x="96253" y="1395663"/>
                </a:cubicBezTo>
                <a:cubicBezTo>
                  <a:pt x="88471" y="1408632"/>
                  <a:pt x="70932" y="1414219"/>
                  <a:pt x="64168" y="1427747"/>
                </a:cubicBezTo>
                <a:cubicBezTo>
                  <a:pt x="49043" y="1457996"/>
                  <a:pt x="42779" y="1491916"/>
                  <a:pt x="32084" y="1524000"/>
                </a:cubicBezTo>
                <a:lnTo>
                  <a:pt x="16042" y="1572126"/>
                </a:lnTo>
                <a:lnTo>
                  <a:pt x="0" y="1620252"/>
                </a:lnTo>
                <a:cubicBezTo>
                  <a:pt x="5347" y="1855536"/>
                  <a:pt x="6036" y="2090973"/>
                  <a:pt x="16042" y="2326105"/>
                </a:cubicBezTo>
                <a:cubicBezTo>
                  <a:pt x="16761" y="2342999"/>
                  <a:pt x="25423" y="2358688"/>
                  <a:pt x="32084" y="2374231"/>
                </a:cubicBezTo>
                <a:cubicBezTo>
                  <a:pt x="41504" y="2396212"/>
                  <a:pt x="54748" y="2416419"/>
                  <a:pt x="64168" y="2438400"/>
                </a:cubicBezTo>
                <a:cubicBezTo>
                  <a:pt x="104016" y="2531380"/>
                  <a:pt x="50638" y="2442170"/>
                  <a:pt x="112295" y="2534652"/>
                </a:cubicBezTo>
                <a:cubicBezTo>
                  <a:pt x="117642" y="2550694"/>
                  <a:pt x="120775" y="2567653"/>
                  <a:pt x="128337" y="2582778"/>
                </a:cubicBezTo>
                <a:cubicBezTo>
                  <a:pt x="136959" y="2600023"/>
                  <a:pt x="152591" y="2613286"/>
                  <a:pt x="160421" y="2630905"/>
                </a:cubicBezTo>
                <a:cubicBezTo>
                  <a:pt x="204938" y="2731069"/>
                  <a:pt x="170134" y="2707215"/>
                  <a:pt x="224589" y="2775284"/>
                </a:cubicBezTo>
                <a:cubicBezTo>
                  <a:pt x="234037" y="2787094"/>
                  <a:pt x="245979" y="2796673"/>
                  <a:pt x="256674" y="2807368"/>
                </a:cubicBezTo>
                <a:cubicBezTo>
                  <a:pt x="267369" y="2828757"/>
                  <a:pt x="279338" y="2849556"/>
                  <a:pt x="288758" y="2871536"/>
                </a:cubicBezTo>
                <a:cubicBezTo>
                  <a:pt x="295419" y="2887079"/>
                  <a:pt x="297238" y="2904538"/>
                  <a:pt x="304800" y="2919663"/>
                </a:cubicBezTo>
                <a:cubicBezTo>
                  <a:pt x="334671" y="2979406"/>
                  <a:pt x="340663" y="2962699"/>
                  <a:pt x="385010" y="3015915"/>
                </a:cubicBezTo>
                <a:cubicBezTo>
                  <a:pt x="397353" y="3030727"/>
                  <a:pt x="404752" y="3049230"/>
                  <a:pt x="417095" y="3064042"/>
                </a:cubicBezTo>
                <a:cubicBezTo>
                  <a:pt x="431619" y="3081470"/>
                  <a:pt x="450697" y="3094740"/>
                  <a:pt x="465221" y="3112168"/>
                </a:cubicBezTo>
                <a:cubicBezTo>
                  <a:pt x="562862" y="3229337"/>
                  <a:pt x="415391" y="3079974"/>
                  <a:pt x="545432" y="3224463"/>
                </a:cubicBezTo>
                <a:cubicBezTo>
                  <a:pt x="575785" y="3258189"/>
                  <a:pt x="609600" y="3288631"/>
                  <a:pt x="641684" y="3320715"/>
                </a:cubicBezTo>
                <a:cubicBezTo>
                  <a:pt x="652379" y="3331410"/>
                  <a:pt x="661183" y="3344410"/>
                  <a:pt x="673768" y="3352800"/>
                </a:cubicBezTo>
                <a:cubicBezTo>
                  <a:pt x="689810" y="3363495"/>
                  <a:pt x="707083" y="3372541"/>
                  <a:pt x="721895" y="3384884"/>
                </a:cubicBezTo>
                <a:cubicBezTo>
                  <a:pt x="739324" y="3399408"/>
                  <a:pt x="755497" y="3415582"/>
                  <a:pt x="770021" y="3433010"/>
                </a:cubicBezTo>
                <a:cubicBezTo>
                  <a:pt x="782364" y="3447821"/>
                  <a:pt x="787595" y="3468440"/>
                  <a:pt x="802105" y="3481136"/>
                </a:cubicBezTo>
                <a:cubicBezTo>
                  <a:pt x="831125" y="3506528"/>
                  <a:pt x="866274" y="3523915"/>
                  <a:pt x="898358" y="3545305"/>
                </a:cubicBezTo>
                <a:cubicBezTo>
                  <a:pt x="914400" y="3556000"/>
                  <a:pt x="932851" y="3563756"/>
                  <a:pt x="946484" y="3577389"/>
                </a:cubicBezTo>
                <a:cubicBezTo>
                  <a:pt x="962526" y="3593431"/>
                  <a:pt x="974912" y="3614259"/>
                  <a:pt x="994610" y="3625515"/>
                </a:cubicBezTo>
                <a:cubicBezTo>
                  <a:pt x="1013753" y="3636454"/>
                  <a:pt x="1037389" y="3636210"/>
                  <a:pt x="1058779" y="3641557"/>
                </a:cubicBezTo>
                <a:cubicBezTo>
                  <a:pt x="1090863" y="3662947"/>
                  <a:pt x="1118450" y="3693532"/>
                  <a:pt x="1155032" y="3705726"/>
                </a:cubicBezTo>
                <a:cubicBezTo>
                  <a:pt x="1241029" y="3734392"/>
                  <a:pt x="1167220" y="3712000"/>
                  <a:pt x="1283368" y="3737810"/>
                </a:cubicBezTo>
                <a:cubicBezTo>
                  <a:pt x="1304891" y="3742593"/>
                  <a:pt x="1326014" y="3749069"/>
                  <a:pt x="1347537" y="3753852"/>
                </a:cubicBezTo>
                <a:cubicBezTo>
                  <a:pt x="1374154" y="3759767"/>
                  <a:pt x="1401179" y="3763763"/>
                  <a:pt x="1427747" y="3769894"/>
                </a:cubicBezTo>
                <a:cubicBezTo>
                  <a:pt x="1470713" y="3779809"/>
                  <a:pt x="1556084" y="3801978"/>
                  <a:pt x="1556084" y="3801978"/>
                </a:cubicBezTo>
                <a:cubicBezTo>
                  <a:pt x="1577474" y="3812673"/>
                  <a:pt x="1596372" y="3832806"/>
                  <a:pt x="1620253" y="3834063"/>
                </a:cubicBezTo>
                <a:cubicBezTo>
                  <a:pt x="1761615" y="3841504"/>
                  <a:pt x="1824955" y="3825207"/>
                  <a:pt x="1941095" y="3801978"/>
                </a:cubicBezTo>
                <a:cubicBezTo>
                  <a:pt x="1987006" y="3779023"/>
                  <a:pt x="2006181" y="3765654"/>
                  <a:pt x="2053389" y="3753852"/>
                </a:cubicBezTo>
                <a:cubicBezTo>
                  <a:pt x="2079841" y="3747239"/>
                  <a:pt x="2107148" y="3744423"/>
                  <a:pt x="2133600" y="3737810"/>
                </a:cubicBezTo>
                <a:cubicBezTo>
                  <a:pt x="2150005" y="3733709"/>
                  <a:pt x="2165321" y="3725869"/>
                  <a:pt x="2181726" y="3721768"/>
                </a:cubicBezTo>
                <a:cubicBezTo>
                  <a:pt x="2314058" y="3688685"/>
                  <a:pt x="2210821" y="3722622"/>
                  <a:pt x="2326105" y="3689684"/>
                </a:cubicBezTo>
                <a:cubicBezTo>
                  <a:pt x="2342364" y="3685038"/>
                  <a:pt x="2357519" y="3676213"/>
                  <a:pt x="2374232" y="3673642"/>
                </a:cubicBezTo>
                <a:cubicBezTo>
                  <a:pt x="2528937" y="3649841"/>
                  <a:pt x="2826615" y="3645921"/>
                  <a:pt x="2935705" y="3641557"/>
                </a:cubicBezTo>
                <a:cubicBezTo>
                  <a:pt x="3020413" y="3613321"/>
                  <a:pt x="2969762" y="3634895"/>
                  <a:pt x="3080084" y="3561347"/>
                </a:cubicBezTo>
                <a:cubicBezTo>
                  <a:pt x="3096126" y="3550652"/>
                  <a:pt x="3114577" y="3542896"/>
                  <a:pt x="3128210" y="3529263"/>
                </a:cubicBezTo>
                <a:cubicBezTo>
                  <a:pt x="3158052" y="3499421"/>
                  <a:pt x="3167947" y="3485331"/>
                  <a:pt x="3208421" y="3465094"/>
                </a:cubicBezTo>
                <a:cubicBezTo>
                  <a:pt x="3223546" y="3457532"/>
                  <a:pt x="3240505" y="3454399"/>
                  <a:pt x="3256547" y="3449052"/>
                </a:cubicBezTo>
                <a:cubicBezTo>
                  <a:pt x="3279585" y="3426015"/>
                  <a:pt x="3304959" y="3396447"/>
                  <a:pt x="3336758" y="3384884"/>
                </a:cubicBezTo>
                <a:cubicBezTo>
                  <a:pt x="3446477" y="3344986"/>
                  <a:pt x="3493300" y="3353354"/>
                  <a:pt x="3609474" y="3336757"/>
                </a:cubicBezTo>
                <a:cubicBezTo>
                  <a:pt x="3677229" y="3327077"/>
                  <a:pt x="3681824" y="3323335"/>
                  <a:pt x="3737810" y="3304673"/>
                </a:cubicBezTo>
                <a:cubicBezTo>
                  <a:pt x="3759200" y="3272589"/>
                  <a:pt x="3774713" y="3235688"/>
                  <a:pt x="3801979" y="3208421"/>
                </a:cubicBezTo>
                <a:cubicBezTo>
                  <a:pt x="3831820" y="3178579"/>
                  <a:pt x="3845911" y="3168682"/>
                  <a:pt x="3866147" y="3128210"/>
                </a:cubicBezTo>
                <a:cubicBezTo>
                  <a:pt x="3873709" y="3113085"/>
                  <a:pt x="3871625" y="3093288"/>
                  <a:pt x="3882189" y="3080084"/>
                </a:cubicBezTo>
                <a:cubicBezTo>
                  <a:pt x="3894233" y="3065029"/>
                  <a:pt x="3915261" y="3060044"/>
                  <a:pt x="3930316" y="3048000"/>
                </a:cubicBezTo>
                <a:cubicBezTo>
                  <a:pt x="3942126" y="3038552"/>
                  <a:pt x="3951705" y="3026610"/>
                  <a:pt x="3962400" y="3015915"/>
                </a:cubicBezTo>
                <a:cubicBezTo>
                  <a:pt x="3967747" y="2999873"/>
                  <a:pt x="3970880" y="2982914"/>
                  <a:pt x="3978442" y="2967789"/>
                </a:cubicBezTo>
                <a:cubicBezTo>
                  <a:pt x="4011356" y="2901961"/>
                  <a:pt x="4002823" y="2937311"/>
                  <a:pt x="4042610" y="2887578"/>
                </a:cubicBezTo>
                <a:cubicBezTo>
                  <a:pt x="4054654" y="2872523"/>
                  <a:pt x="4064000" y="2855494"/>
                  <a:pt x="4074695" y="2839452"/>
                </a:cubicBezTo>
                <a:cubicBezTo>
                  <a:pt x="4115681" y="2716495"/>
                  <a:pt x="4071887" y="2860515"/>
                  <a:pt x="4106779" y="2598821"/>
                </a:cubicBezTo>
                <a:cubicBezTo>
                  <a:pt x="4117214" y="2520557"/>
                  <a:pt x="4150137" y="2549828"/>
                  <a:pt x="4203032" y="2470484"/>
                </a:cubicBezTo>
                <a:cubicBezTo>
                  <a:pt x="4233603" y="2424626"/>
                  <a:pt x="4284273" y="2341803"/>
                  <a:pt x="4331368" y="2326105"/>
                </a:cubicBezTo>
                <a:lnTo>
                  <a:pt x="4379495" y="2310063"/>
                </a:lnTo>
                <a:cubicBezTo>
                  <a:pt x="4442161" y="2247396"/>
                  <a:pt x="4376408" y="2303584"/>
                  <a:pt x="4459705" y="2261936"/>
                </a:cubicBezTo>
                <a:cubicBezTo>
                  <a:pt x="4476950" y="2253314"/>
                  <a:pt x="4490213" y="2237682"/>
                  <a:pt x="4507832" y="2229852"/>
                </a:cubicBezTo>
                <a:cubicBezTo>
                  <a:pt x="4538737" y="2216117"/>
                  <a:pt x="4572000" y="2208463"/>
                  <a:pt x="4604084" y="2197768"/>
                </a:cubicBezTo>
                <a:cubicBezTo>
                  <a:pt x="4620126" y="2192421"/>
                  <a:pt x="4635629" y="2185042"/>
                  <a:pt x="4652210" y="2181726"/>
                </a:cubicBezTo>
                <a:cubicBezTo>
                  <a:pt x="4678947" y="2176379"/>
                  <a:pt x="4706115" y="2172858"/>
                  <a:pt x="4732421" y="2165684"/>
                </a:cubicBezTo>
                <a:cubicBezTo>
                  <a:pt x="4765049" y="2156786"/>
                  <a:pt x="4828674" y="2133600"/>
                  <a:pt x="4828674" y="2133600"/>
                </a:cubicBezTo>
                <a:cubicBezTo>
                  <a:pt x="4839369" y="2122905"/>
                  <a:pt x="4851310" y="2113326"/>
                  <a:pt x="4860758" y="2101515"/>
                </a:cubicBezTo>
                <a:cubicBezTo>
                  <a:pt x="4890991" y="2063723"/>
                  <a:pt x="4902968" y="2033136"/>
                  <a:pt x="4924926" y="1989221"/>
                </a:cubicBezTo>
                <a:cubicBezTo>
                  <a:pt x="4979877" y="1769413"/>
                  <a:pt x="4951578" y="1907490"/>
                  <a:pt x="4924926" y="1427747"/>
                </a:cubicBezTo>
                <a:cubicBezTo>
                  <a:pt x="4920702" y="1351723"/>
                  <a:pt x="4908120" y="1360524"/>
                  <a:pt x="4892842" y="1299410"/>
                </a:cubicBezTo>
                <a:cubicBezTo>
                  <a:pt x="4863648" y="1182632"/>
                  <a:pt x="4889363" y="1251669"/>
                  <a:pt x="4860758" y="1122947"/>
                </a:cubicBezTo>
                <a:cubicBezTo>
                  <a:pt x="4833766" y="1001480"/>
                  <a:pt x="4851786" y="1167952"/>
                  <a:pt x="4828674" y="994610"/>
                </a:cubicBezTo>
                <a:cubicBezTo>
                  <a:pt x="4810833" y="860804"/>
                  <a:pt x="4825505" y="866405"/>
                  <a:pt x="4796589" y="770021"/>
                </a:cubicBezTo>
                <a:cubicBezTo>
                  <a:pt x="4786871" y="737628"/>
                  <a:pt x="4783265" y="701908"/>
                  <a:pt x="4764505" y="673768"/>
                </a:cubicBezTo>
                <a:cubicBezTo>
                  <a:pt x="4665754" y="525642"/>
                  <a:pt x="4791771" y="707851"/>
                  <a:pt x="4700337" y="593557"/>
                </a:cubicBezTo>
                <a:cubicBezTo>
                  <a:pt x="4647566" y="527592"/>
                  <a:pt x="4696461" y="554834"/>
                  <a:pt x="4620126" y="529389"/>
                </a:cubicBezTo>
                <a:cubicBezTo>
                  <a:pt x="4596305" y="493657"/>
                  <a:pt x="4588611" y="475301"/>
                  <a:pt x="4555958" y="449178"/>
                </a:cubicBezTo>
                <a:cubicBezTo>
                  <a:pt x="4540903" y="437134"/>
                  <a:pt x="4523874" y="427789"/>
                  <a:pt x="4507832" y="417094"/>
                </a:cubicBezTo>
                <a:cubicBezTo>
                  <a:pt x="4497137" y="401052"/>
                  <a:pt x="4490257" y="381664"/>
                  <a:pt x="4475747" y="368968"/>
                </a:cubicBezTo>
                <a:cubicBezTo>
                  <a:pt x="4340868" y="250950"/>
                  <a:pt x="4426845" y="336496"/>
                  <a:pt x="4331368" y="288757"/>
                </a:cubicBezTo>
                <a:cubicBezTo>
                  <a:pt x="4208712" y="227428"/>
                  <a:pt x="4375465" y="280423"/>
                  <a:pt x="4203032" y="240631"/>
                </a:cubicBezTo>
                <a:cubicBezTo>
                  <a:pt x="4160066" y="230716"/>
                  <a:pt x="4117474" y="219242"/>
                  <a:pt x="4074695" y="208547"/>
                </a:cubicBezTo>
                <a:lnTo>
                  <a:pt x="4010526" y="192505"/>
                </a:lnTo>
                <a:cubicBezTo>
                  <a:pt x="3989137" y="181810"/>
                  <a:pt x="3969741" y="165432"/>
                  <a:pt x="3946358" y="160421"/>
                </a:cubicBezTo>
                <a:cubicBezTo>
                  <a:pt x="3782627" y="125335"/>
                  <a:pt x="3489776" y="155769"/>
                  <a:pt x="3368842" y="160421"/>
                </a:cubicBezTo>
                <a:cubicBezTo>
                  <a:pt x="3277937" y="155073"/>
                  <a:pt x="3186424" y="156156"/>
                  <a:pt x="3096126" y="144378"/>
                </a:cubicBezTo>
                <a:cubicBezTo>
                  <a:pt x="3062591" y="140004"/>
                  <a:pt x="2999874" y="112294"/>
                  <a:pt x="2999874" y="112294"/>
                </a:cubicBezTo>
                <a:cubicBezTo>
                  <a:pt x="2989179" y="101599"/>
                  <a:pt x="2981317" y="86974"/>
                  <a:pt x="2967789" y="80210"/>
                </a:cubicBezTo>
                <a:cubicBezTo>
                  <a:pt x="2967783" y="80207"/>
                  <a:pt x="2847476" y="40106"/>
                  <a:pt x="2823410" y="32084"/>
                </a:cubicBezTo>
                <a:lnTo>
                  <a:pt x="2775284" y="16042"/>
                </a:lnTo>
                <a:lnTo>
                  <a:pt x="2727158" y="0"/>
                </a:lnTo>
                <a:cubicBezTo>
                  <a:pt x="2604168" y="5347"/>
                  <a:pt x="2480789" y="4897"/>
                  <a:pt x="2358189" y="16042"/>
                </a:cubicBezTo>
                <a:cubicBezTo>
                  <a:pt x="2303880" y="20979"/>
                  <a:pt x="2249502" y="30881"/>
                  <a:pt x="2197768" y="48126"/>
                </a:cubicBezTo>
                <a:lnTo>
                  <a:pt x="2101516" y="80210"/>
                </a:lnTo>
                <a:cubicBezTo>
                  <a:pt x="2085474" y="85557"/>
                  <a:pt x="2070287" y="95602"/>
                  <a:pt x="2053389" y="96252"/>
                </a:cubicBezTo>
                <a:cubicBezTo>
                  <a:pt x="1475993" y="118459"/>
                  <a:pt x="1336842" y="96252"/>
                  <a:pt x="1187116" y="112294"/>
                </a:cubicBezTo>
                <a:close/>
              </a:path>
            </a:pathLst>
          </a:custGeom>
          <a:noFill/>
          <a:ln w="571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/>
          <p:cNvSpPr txBox="1"/>
          <p:nvPr/>
        </p:nvSpPr>
        <p:spPr>
          <a:xfrm>
            <a:off x="4788024" y="229966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FCB of “students.doc”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69" y="6349244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File space: </a:t>
            </a:r>
            <a:r>
              <a:rPr lang="en-US" altLang="zh-CN" dirty="0" smtClean="0">
                <a:solidFill>
                  <a:srgbClr val="C00000"/>
                </a:solidFill>
              </a:rPr>
              <a:t>collection of blocks used to store the data of the file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454466" y="910461"/>
            <a:ext cx="206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7030A0"/>
                </a:solidFill>
              </a:rPr>
              <a:t>Tree structure of </a:t>
            </a:r>
          </a:p>
          <a:p>
            <a:r>
              <a:rPr lang="en-US" altLang="zh-CN" b="1" dirty="0" smtClean="0">
                <a:solidFill>
                  <a:srgbClr val="7030A0"/>
                </a:solidFill>
              </a:rPr>
              <a:t>directories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2919542" y="125946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lbkong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3419872" y="248360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thesis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31330" y="4751179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Tom</a:t>
            </a:r>
            <a:endParaRPr lang="zh-CN" altLang="en-US" sz="2400" dirty="0"/>
          </a:p>
        </p:txBody>
      </p:sp>
      <p:sp>
        <p:nvSpPr>
          <p:cNvPr id="136" name="矩形 135"/>
          <p:cNvSpPr/>
          <p:nvPr/>
        </p:nvSpPr>
        <p:spPr>
          <a:xfrm>
            <a:off x="1742630" y="4751179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8" name="矩形 137"/>
          <p:cNvSpPr/>
          <p:nvPr/>
        </p:nvSpPr>
        <p:spPr>
          <a:xfrm>
            <a:off x="2463355" y="4751179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John</a:t>
            </a:r>
            <a:endParaRPr lang="zh-CN" altLang="en-US" sz="2400" dirty="0"/>
          </a:p>
        </p:txBody>
      </p:sp>
      <p:sp>
        <p:nvSpPr>
          <p:cNvPr id="139" name="矩形 138"/>
          <p:cNvSpPr/>
          <p:nvPr/>
        </p:nvSpPr>
        <p:spPr>
          <a:xfrm>
            <a:off x="3974655" y="4751179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4695380" y="4751179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Jane</a:t>
            </a:r>
            <a:endParaRPr lang="zh-CN" altLang="en-US" sz="2400" dirty="0"/>
          </a:p>
        </p:txBody>
      </p:sp>
      <p:sp>
        <p:nvSpPr>
          <p:cNvPr id="141" name="矩形 140"/>
          <p:cNvSpPr/>
          <p:nvPr/>
        </p:nvSpPr>
        <p:spPr>
          <a:xfrm>
            <a:off x="6206680" y="4751179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2" name="矩形 141"/>
          <p:cNvSpPr/>
          <p:nvPr/>
        </p:nvSpPr>
        <p:spPr>
          <a:xfrm>
            <a:off x="6927405" y="4751179"/>
            <a:ext cx="1511300" cy="57467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400" dirty="0" smtClean="0"/>
              <a:t>Jonas</a:t>
            </a:r>
            <a:endParaRPr lang="zh-CN" altLang="en-US" sz="2000" dirty="0"/>
          </a:p>
        </p:txBody>
      </p:sp>
      <p:sp>
        <p:nvSpPr>
          <p:cNvPr id="143" name="矩形 142"/>
          <p:cNvSpPr/>
          <p:nvPr/>
        </p:nvSpPr>
        <p:spPr>
          <a:xfrm>
            <a:off x="8438705" y="4751179"/>
            <a:ext cx="360362" cy="5746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1526730" y="5741779"/>
            <a:ext cx="1512887" cy="5762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/>
              <a:t>Kong</a:t>
            </a:r>
            <a:endParaRPr lang="zh-CN" altLang="en-US" sz="2000" dirty="0"/>
          </a:p>
        </p:txBody>
      </p:sp>
      <p:sp>
        <p:nvSpPr>
          <p:cNvPr id="145" name="矩形 144"/>
          <p:cNvSpPr/>
          <p:nvPr/>
        </p:nvSpPr>
        <p:spPr>
          <a:xfrm>
            <a:off x="3039617" y="5741779"/>
            <a:ext cx="358775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6" name="矩形 145"/>
          <p:cNvSpPr/>
          <p:nvPr/>
        </p:nvSpPr>
        <p:spPr>
          <a:xfrm>
            <a:off x="3830192" y="5741779"/>
            <a:ext cx="1512888" cy="5762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 smtClean="0"/>
              <a:t>Mary</a:t>
            </a:r>
            <a:endParaRPr lang="zh-CN" altLang="en-US" sz="2000" dirty="0"/>
          </a:p>
        </p:txBody>
      </p:sp>
      <p:sp>
        <p:nvSpPr>
          <p:cNvPr id="147" name="矩形 146"/>
          <p:cNvSpPr/>
          <p:nvPr/>
        </p:nvSpPr>
        <p:spPr>
          <a:xfrm>
            <a:off x="5343080" y="5741779"/>
            <a:ext cx="360362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48" name="直接箭头连接符 147"/>
          <p:cNvCxnSpPr>
            <a:stCxn id="136" idx="3"/>
            <a:endCxn id="138" idx="1"/>
          </p:cNvCxnSpPr>
          <p:nvPr/>
        </p:nvCxnSpPr>
        <p:spPr>
          <a:xfrm>
            <a:off x="2102992" y="5038516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4335017" y="5040104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>
            <a:off x="6567042" y="5040104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endCxn id="146" idx="1"/>
          </p:cNvCxnSpPr>
          <p:nvPr/>
        </p:nvCxnSpPr>
        <p:spPr>
          <a:xfrm>
            <a:off x="3398392" y="6030704"/>
            <a:ext cx="431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5703442" y="6046579"/>
            <a:ext cx="3603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6206680" y="6046579"/>
            <a:ext cx="1081087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肘形连接符 153"/>
          <p:cNvCxnSpPr>
            <a:stCxn id="143" idx="3"/>
          </p:cNvCxnSpPr>
          <p:nvPr/>
        </p:nvCxnSpPr>
        <p:spPr>
          <a:xfrm flipH="1">
            <a:off x="986980" y="5038516"/>
            <a:ext cx="7812087" cy="487363"/>
          </a:xfrm>
          <a:prstGeom prst="bentConnector3">
            <a:avLst>
              <a:gd name="adj1" fmla="val -1138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肘形连接符 154"/>
          <p:cNvCxnSpPr>
            <a:endCxn id="144" idx="1"/>
          </p:cNvCxnSpPr>
          <p:nvPr/>
        </p:nvCxnSpPr>
        <p:spPr>
          <a:xfrm>
            <a:off x="986980" y="5525879"/>
            <a:ext cx="539750" cy="504825"/>
          </a:xfrm>
          <a:prstGeom prst="bentConnector3">
            <a:avLst>
              <a:gd name="adj1" fmla="val 532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24"/>
          <p:cNvSpPr>
            <a:spLocks noChangeArrowheads="1"/>
          </p:cNvSpPr>
          <p:nvPr/>
        </p:nvSpPr>
        <p:spPr bwMode="auto">
          <a:xfrm>
            <a:off x="107504" y="4681602"/>
            <a:ext cx="8908107" cy="1725612"/>
          </a:xfrm>
          <a:prstGeom prst="rect">
            <a:avLst/>
          </a:prstGeom>
          <a:noFill/>
          <a:ln w="38100" algn="ctr">
            <a:solidFill>
              <a:srgbClr val="C00000"/>
            </a:solidFill>
            <a:prstDash val="dash"/>
            <a:miter lim="800000"/>
            <a:headEnd/>
            <a:tailEnd/>
          </a:ln>
        </p:spPr>
        <p:txBody>
          <a:bodyPr wrap="none" lIns="90000" tIns="46800" rIns="90000" bIns="46800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157" name="Cloud 10"/>
          <p:cNvSpPr/>
          <p:nvPr/>
        </p:nvSpPr>
        <p:spPr>
          <a:xfrm>
            <a:off x="4765786" y="0"/>
            <a:ext cx="5408883" cy="46909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/>
              <a:t>C:\lbkong\thesis\students.doc</a:t>
            </a:r>
            <a:endParaRPr lang="zh-CN" altLang="en-US" sz="2000" b="1" dirty="0"/>
          </a:p>
        </p:txBody>
      </p:sp>
      <p:sp>
        <p:nvSpPr>
          <p:cNvPr id="158" name="Cloud 10"/>
          <p:cNvSpPr/>
          <p:nvPr/>
        </p:nvSpPr>
        <p:spPr>
          <a:xfrm>
            <a:off x="3811339" y="4089512"/>
            <a:ext cx="6886672" cy="308614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With your DSA experience, you should consider the related operations on this data structure. Could you imagine how to locate “students.doc”? And other file operations??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20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Compared with MM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31029" y="5661248"/>
            <a:ext cx="4443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Addressed </a:t>
            </a:r>
            <a:r>
              <a:rPr lang="en-US" altLang="zh-CN" sz="2400" b="1" u="sng" dirty="0" smtClean="0"/>
              <a:t>Storage unit </a:t>
            </a:r>
            <a:r>
              <a:rPr lang="en-US" altLang="zh-CN" sz="2400" dirty="0" smtClean="0"/>
              <a:t>space</a:t>
            </a:r>
          </a:p>
          <a:p>
            <a:pPr algn="ctr"/>
            <a:r>
              <a:rPr lang="en-US" altLang="zh-CN" sz="2400" dirty="0" smtClean="0"/>
              <a:t>(1 byte) </a:t>
            </a: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044590" y="5661248"/>
            <a:ext cx="36086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Addressed </a:t>
            </a:r>
            <a:r>
              <a:rPr lang="en-US" altLang="zh-CN" sz="2400" b="1" u="sng" dirty="0" smtClean="0"/>
              <a:t>Sector </a:t>
            </a:r>
            <a:r>
              <a:rPr lang="en-US" altLang="zh-CN" sz="2400" dirty="0" smtClean="0"/>
              <a:t>space</a:t>
            </a:r>
          </a:p>
          <a:p>
            <a:pPr algn="ctr"/>
            <a:r>
              <a:rPr lang="en-US" altLang="zh-CN" sz="2400" dirty="0" smtClean="0"/>
              <a:t>(512 bytes) 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0232" y="4235026"/>
            <a:ext cx="42931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Addressed </a:t>
            </a:r>
            <a:r>
              <a:rPr lang="en-US" altLang="zh-CN" sz="2400" b="1" u="sng" dirty="0" smtClean="0"/>
              <a:t>frame/page</a:t>
            </a:r>
            <a:r>
              <a:rPr lang="en-US" altLang="zh-CN" sz="2400" dirty="0" smtClean="0"/>
              <a:t> space</a:t>
            </a:r>
          </a:p>
          <a:p>
            <a:pPr algn="ctr"/>
            <a:r>
              <a:rPr lang="en-US" altLang="zh-CN" sz="2400" dirty="0" smtClean="0"/>
              <a:t>(usually 4KB)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97451" y="4235027"/>
            <a:ext cx="34531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 smtClean="0"/>
              <a:t>Addressed </a:t>
            </a:r>
            <a:r>
              <a:rPr lang="en-US" altLang="zh-CN" sz="2400" b="1" u="sng" dirty="0" smtClean="0"/>
              <a:t>block</a:t>
            </a:r>
            <a:r>
              <a:rPr lang="en-US" altLang="zh-CN" sz="2400" dirty="0" smtClean="0"/>
              <a:t> space</a:t>
            </a:r>
          </a:p>
          <a:p>
            <a:pPr algn="ctr"/>
            <a:r>
              <a:rPr lang="en-US" altLang="zh-CN" sz="2400" dirty="0" smtClean="0"/>
              <a:t>(</a:t>
            </a:r>
            <a:r>
              <a:rPr lang="en-US" altLang="zh-CN" sz="2400" dirty="0"/>
              <a:t>usually </a:t>
            </a:r>
            <a:r>
              <a:rPr lang="en-US" altLang="zh-CN" sz="2400" dirty="0" smtClean="0"/>
              <a:t>4KB)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59880" y="1124744"/>
            <a:ext cx="372832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Our program exists first as file </a:t>
            </a:r>
          </a:p>
          <a:p>
            <a:pPr algn="ctr"/>
            <a:r>
              <a:rPr lang="en-US" altLang="zh-CN" sz="2400" dirty="0" smtClean="0"/>
              <a:t>which may contain many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page</a:t>
            </a:r>
            <a:r>
              <a:rPr lang="en-US" altLang="zh-CN" sz="2400" dirty="0" smtClean="0"/>
              <a:t>s</a:t>
            </a:r>
          </a:p>
          <a:p>
            <a:pPr algn="ctr"/>
            <a:r>
              <a:rPr lang="en-US" altLang="zh-CN" sz="2400" dirty="0" smtClean="0"/>
              <a:t>(</a:t>
            </a:r>
            <a:r>
              <a:rPr lang="en-US" altLang="zh-CN" sz="2000" dirty="0" smtClean="0"/>
              <a:t>filename </a:t>
            </a:r>
            <a:r>
              <a:rPr lang="en-US" altLang="zh-CN" sz="2000" dirty="0" smtClean="0">
                <a:sym typeface="Wingdings" pitchFamily="2" charset="2"/>
              </a:rPr>
              <a:t> FCB  Efficient data structure (like Hash, </a:t>
            </a:r>
            <a:r>
              <a:rPr lang="en-US" altLang="zh-CN" sz="2000" dirty="0" err="1" smtClean="0">
                <a:sym typeface="Wingdings" pitchFamily="2" charset="2"/>
              </a:rPr>
              <a:t>i</a:t>
            </a:r>
            <a:r>
              <a:rPr lang="en-US" altLang="zh-CN" sz="2000" dirty="0" smtClean="0">
                <a:sym typeface="Wingdings" pitchFamily="2" charset="2"/>
              </a:rPr>
              <a:t>-node,…)</a:t>
            </a:r>
            <a:r>
              <a:rPr lang="en-US" altLang="zh-CN" sz="2000" b="1" dirty="0" smtClean="0">
                <a:solidFill>
                  <a:srgbClr val="0070C0"/>
                </a:solidFill>
                <a:sym typeface="Wingdings" pitchFamily="2" charset="2"/>
              </a:rPr>
              <a:t>Block</a:t>
            </a:r>
            <a:r>
              <a:rPr lang="en-US" altLang="zh-CN" sz="2000" dirty="0" smtClean="0">
                <a:sym typeface="Wingdings" pitchFamily="2" charset="2"/>
              </a:rPr>
              <a:t>s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5496" y="1124744"/>
            <a:ext cx="47953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To run our program, the needed pages should be fetched into MM</a:t>
            </a:r>
          </a:p>
          <a:p>
            <a:pPr algn="ctr"/>
            <a:r>
              <a:rPr lang="en-US" altLang="zh-CN" sz="2400" dirty="0" smtClean="0"/>
              <a:t> (</a:t>
            </a:r>
            <a:r>
              <a:rPr lang="en-US" altLang="zh-CN" sz="2000" dirty="0">
                <a:sym typeface="Wingdings" pitchFamily="2" charset="2"/>
              </a:rPr>
              <a:t>PCB </a:t>
            </a:r>
            <a:r>
              <a:rPr lang="en-US" altLang="zh-CN" sz="2000" dirty="0" smtClean="0">
                <a:sym typeface="Wingdings" pitchFamily="2" charset="2"/>
              </a:rPr>
              <a:t>maintains the reference for our program file</a:t>
            </a:r>
            <a:r>
              <a:rPr lang="en-US" altLang="zh-CN" sz="2400" dirty="0" smtClean="0"/>
              <a:t>)</a:t>
            </a:r>
          </a:p>
          <a:p>
            <a:pPr algn="ctr"/>
            <a:r>
              <a:rPr lang="en-US" altLang="zh-CN" sz="2800" dirty="0"/>
              <a:t> </a:t>
            </a:r>
            <a:r>
              <a:rPr lang="en-US" altLang="zh-CN" sz="2800" dirty="0" smtClean="0"/>
              <a:t>(</a:t>
            </a:r>
            <a:r>
              <a:rPr lang="en-US" altLang="zh-CN" sz="2000" dirty="0" smtClean="0">
                <a:sym typeface="Wingdings" pitchFamily="2" charset="2"/>
              </a:rPr>
              <a:t>OS maintains </a:t>
            </a:r>
            <a:r>
              <a:rPr lang="en-US" altLang="zh-CN" sz="2000" dirty="0">
                <a:sym typeface="Wingdings" pitchFamily="2" charset="2"/>
              </a:rPr>
              <a:t>the </a:t>
            </a:r>
            <a:r>
              <a:rPr lang="en-US" altLang="zh-CN" sz="2000" b="1" dirty="0" smtClean="0">
                <a:sym typeface="Wingdings" pitchFamily="2" charset="2"/>
              </a:rPr>
              <a:t>mapping info</a:t>
            </a:r>
            <a:r>
              <a:rPr lang="en-US" altLang="zh-CN" sz="2000" dirty="0" smtClean="0">
                <a:sym typeface="Wingdings" pitchFamily="2" charset="2"/>
              </a:rPr>
              <a:t> between program pages and blocks</a:t>
            </a:r>
            <a:r>
              <a:rPr lang="en-US" altLang="zh-CN" sz="2800" dirty="0" smtClean="0"/>
              <a:t>)</a:t>
            </a:r>
            <a:endParaRPr lang="en-US" altLang="zh-CN" sz="2800" dirty="0"/>
          </a:p>
        </p:txBody>
      </p:sp>
      <p:sp>
        <p:nvSpPr>
          <p:cNvPr id="14" name="上箭头 13"/>
          <p:cNvSpPr/>
          <p:nvPr/>
        </p:nvSpPr>
        <p:spPr>
          <a:xfrm rot="10800000">
            <a:off x="1859004" y="5167066"/>
            <a:ext cx="576064" cy="39313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上箭头 14"/>
          <p:cNvSpPr/>
          <p:nvPr/>
        </p:nvSpPr>
        <p:spPr>
          <a:xfrm>
            <a:off x="6804248" y="5167067"/>
            <a:ext cx="576064" cy="39313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6736012" y="3740845"/>
            <a:ext cx="576064" cy="39313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 rot="16200000">
            <a:off x="4664643" y="2236224"/>
            <a:ext cx="576064" cy="39313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上箭头 17"/>
          <p:cNvSpPr/>
          <p:nvPr/>
        </p:nvSpPr>
        <p:spPr>
          <a:xfrm rot="10800000">
            <a:off x="1842836" y="3740844"/>
            <a:ext cx="576064" cy="393139"/>
          </a:xfrm>
          <a:prstGeom prst="up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9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10654"/>
            <a:ext cx="8229600" cy="654050"/>
          </a:xfrm>
        </p:spPr>
        <p:txBody>
          <a:bodyPr/>
          <a:lstStyle/>
          <a:p>
            <a:r>
              <a:rPr lang="en-US" altLang="zh-CN" dirty="0" smtClean="0"/>
              <a:t>Suggest for deeper study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836712"/>
            <a:ext cx="9036496" cy="5126055"/>
          </a:xfrm>
        </p:spPr>
        <p:txBody>
          <a:bodyPr/>
          <a:lstStyle/>
          <a:p>
            <a:r>
              <a:rPr lang="en-US" altLang="zh-CN" dirty="0" smtClean="0"/>
              <a:t>You can try to implement a simulation program to support file + directory</a:t>
            </a:r>
          </a:p>
          <a:p>
            <a:pPr lvl="1"/>
            <a:r>
              <a:rPr lang="en-US" altLang="zh-CN" dirty="0" smtClean="0"/>
              <a:t>Data structure + Operators</a:t>
            </a:r>
          </a:p>
          <a:p>
            <a:pPr lvl="2"/>
            <a:r>
              <a:rPr lang="en-US" altLang="zh-CN" dirty="0" smtClean="0"/>
              <a:t>New file, Delete, Rename, …</a:t>
            </a:r>
            <a:endParaRPr lang="en-US" altLang="zh-CN" dirty="0"/>
          </a:p>
          <a:p>
            <a:r>
              <a:rPr lang="en-US" altLang="zh-CN" dirty="0" smtClean="0"/>
              <a:t>Continue to consider how to support concurrent access of a file by many user?</a:t>
            </a:r>
          </a:p>
          <a:p>
            <a:pPr lvl="1"/>
            <a:r>
              <a:rPr lang="en-US" altLang="zh-CN" dirty="0" smtClean="0"/>
              <a:t>What should we consider ? – Data structure + Operators</a:t>
            </a:r>
          </a:p>
          <a:p>
            <a:r>
              <a:rPr lang="en-US" altLang="zh-CN" dirty="0" smtClean="0"/>
              <a:t>Have you ever considered how to store an array of </a:t>
            </a:r>
            <a:r>
              <a:rPr lang="en-US" altLang="zh-CN" dirty="0" err="1" smtClean="0"/>
              <a:t>structs</a:t>
            </a:r>
            <a:r>
              <a:rPr lang="en-US" altLang="zh-CN" dirty="0" smtClean="0"/>
              <a:t> into a file? – Don’t forget to reconstruct their structure when reading into MM</a:t>
            </a:r>
          </a:p>
          <a:p>
            <a:pPr lvl="1"/>
            <a:r>
              <a:rPr lang="en-US" altLang="zh-CN" dirty="0" smtClean="0"/>
              <a:t>This is quite helpful for your understanding DBMS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63</a:t>
            </a:fld>
            <a:endParaRPr lang="zh-CN" altLang="en-US"/>
          </a:p>
        </p:txBody>
      </p:sp>
      <p:sp>
        <p:nvSpPr>
          <p:cNvPr id="6" name="Cloud 10"/>
          <p:cNvSpPr/>
          <p:nvPr/>
        </p:nvSpPr>
        <p:spPr>
          <a:xfrm>
            <a:off x="3923928" y="1268760"/>
            <a:ext cx="6336704" cy="2450516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 smtClean="0"/>
              <a:t>Helpful for your understanding about the implementation of DBMS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41997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vert="vert270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spcAft>
                <a:spcPts val="0"/>
              </a:spcAft>
            </a:pPr>
            <a:r>
              <a:rPr lang="en-US" altLang="zh-CN" dirty="0">
                <a:solidFill>
                  <a:schemeClr val="bg1"/>
                </a:solidFill>
                <a:latin typeface="Happy" pitchFamily="34" charset="0"/>
              </a:rPr>
              <a:t>File System</a:t>
            </a:r>
            <a:endParaRPr lang="zh-CN" altLang="en-US" dirty="0">
              <a:solidFill>
                <a:schemeClr val="bg1"/>
              </a:solidFill>
              <a:latin typeface="Happy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zh-CN" dirty="0" smtClean="0"/>
              <a:t>Mapping 2: File to </a:t>
            </a:r>
            <a:r>
              <a:rPr lang="en-US" altLang="zh-CN" dirty="0" err="1" smtClean="0"/>
              <a:t>HDisk</a:t>
            </a:r>
            <a:r>
              <a:rPr lang="en-US" altLang="zh-CN" dirty="0" smtClean="0"/>
              <a:t> (</a:t>
            </a:r>
            <a:r>
              <a:rPr lang="en-US" altLang="zh-CN" sz="2400" dirty="0" smtClean="0"/>
              <a:t>Linear addressed block Space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Organize blocks into semantic regions</a:t>
            </a:r>
          </a:p>
          <a:p>
            <a:pPr lvl="2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Boot block, superblock, directory</a:t>
            </a:r>
          </a:p>
          <a:p>
            <a:pPr lvl="1"/>
            <a:r>
              <a:rPr lang="en-US" altLang="zh-CN" dirty="0"/>
              <a:t>Free space</a:t>
            </a:r>
          </a:p>
          <a:p>
            <a:pPr lvl="2"/>
            <a:r>
              <a:rPr lang="en-US" altLang="zh-CN" dirty="0"/>
              <a:t>You need know where available blocks are.</a:t>
            </a:r>
          </a:p>
          <a:p>
            <a:pPr lvl="1"/>
            <a:r>
              <a:rPr lang="en-US" altLang="zh-CN" dirty="0"/>
              <a:t>Map a file (collection of bits) into blocks</a:t>
            </a:r>
          </a:p>
          <a:p>
            <a:pPr lvl="2"/>
            <a:r>
              <a:rPr lang="en-US" altLang="zh-CN" dirty="0"/>
              <a:t>Needed blocks, and how to indicate them?</a:t>
            </a:r>
          </a:p>
          <a:p>
            <a:pPr lvl="1"/>
            <a:r>
              <a:rPr lang="en-US" altLang="zh-CN" dirty="0"/>
              <a:t>How to organize so many files?</a:t>
            </a:r>
          </a:p>
          <a:p>
            <a:pPr lvl="2"/>
            <a:r>
              <a:rPr lang="en-US" altLang="zh-CN" dirty="0" smtClean="0"/>
              <a:t>Directory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9F6C5B-46F8-40B7-8974-DDB087A1BD8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8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block (or sector)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00108"/>
            <a:ext cx="8748464" cy="5126055"/>
          </a:xfrm>
        </p:spPr>
        <p:txBody>
          <a:bodyPr/>
          <a:lstStyle/>
          <a:p>
            <a:r>
              <a:rPr lang="en-US" altLang="zh-CN" dirty="0" smtClean="0"/>
              <a:t>Like the MBR for the hard disk, </a:t>
            </a:r>
            <a:r>
              <a:rPr lang="en-US" altLang="zh-CN" b="1" dirty="0" smtClean="0"/>
              <a:t>each partition usually uses </a:t>
            </a:r>
            <a:r>
              <a:rPr lang="en-US" altLang="zh-CN" b="1" dirty="0"/>
              <a:t>the 1</a:t>
            </a:r>
            <a:r>
              <a:rPr lang="en-US" altLang="zh-CN" b="1" baseline="30000" dirty="0"/>
              <a:t>st</a:t>
            </a:r>
            <a:r>
              <a:rPr lang="en-US" altLang="zh-CN" b="1" dirty="0"/>
              <a:t> block </a:t>
            </a:r>
            <a:r>
              <a:rPr lang="en-US" altLang="zh-CN" b="1" dirty="0" smtClean="0"/>
              <a:t>for special usage</a:t>
            </a:r>
            <a:r>
              <a:rPr lang="en-US" altLang="zh-CN" dirty="0" smtClean="0"/>
              <a:t>, called “</a:t>
            </a:r>
            <a:r>
              <a:rPr lang="en-US" altLang="zh-CN" b="1" u="sng" dirty="0" smtClean="0">
                <a:solidFill>
                  <a:srgbClr val="C00000"/>
                </a:solidFill>
              </a:rPr>
              <a:t>boot block</a:t>
            </a:r>
            <a:r>
              <a:rPr lang="en-US" altLang="zh-CN" dirty="0" smtClean="0"/>
              <a:t>”</a:t>
            </a:r>
          </a:p>
          <a:p>
            <a:pPr lvl="1"/>
            <a:r>
              <a:rPr lang="en-US" altLang="zh-CN" dirty="0" smtClean="0"/>
              <a:t>to record some critical information of how those blocks are used, such as regions for </a:t>
            </a:r>
          </a:p>
          <a:p>
            <a:pPr lvl="2"/>
            <a:r>
              <a:rPr lang="en-US" altLang="zh-CN" dirty="0" smtClean="0"/>
              <a:t>Free space, files, directory, …</a:t>
            </a:r>
          </a:p>
          <a:p>
            <a:r>
              <a:rPr lang="en-US" altLang="zh-CN" dirty="0" smtClean="0"/>
              <a:t>If the partition contains OS, the boot block also records the information to locate the “bootstrap loader”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Part XI: File System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9AF381-5848-462A-B36F-7F4D1E2CAF9A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994219" y="548680"/>
            <a:ext cx="4134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Some old system uses only one sector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48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927D-D057-45A3-9BCD-02948DEFC7CA}" type="slidenum">
              <a:rPr lang="en-US" altLang="zh-CN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We have many partition layouts</a:t>
            </a:r>
            <a:endParaRPr lang="en-US" altLang="zh-CN" sz="4000" dirty="0"/>
          </a:p>
        </p:txBody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2850"/>
            <a:ext cx="6083300" cy="54165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MS-DOS layout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 smtClean="0"/>
              <a:t>System </a:t>
            </a:r>
            <a:r>
              <a:rPr lang="en-US" altLang="zh-CN" dirty="0"/>
              <a:t>disk contains boot block in first block of each partition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Boot block has bootstrap executable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zh-CN" dirty="0"/>
              <a:t>Bootstrap loader copies bootstrap program into memory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altLang="zh-CN" dirty="0"/>
              <a:t>Bootstrap program initializes all registers, finds OS kernel on disk, loads OS, and jumps to the initial address of </a:t>
            </a:r>
            <a:r>
              <a:rPr lang="en-US" altLang="zh-CN" dirty="0" smtClean="0"/>
              <a:t>OS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altLang="zh-CN" dirty="0"/>
          </a:p>
        </p:txBody>
      </p:sp>
      <p:sp>
        <p:nvSpPr>
          <p:cNvPr id="641028" name="Rectangle 4"/>
          <p:cNvSpPr>
            <a:spLocks noChangeArrowheads="1"/>
          </p:cNvSpPr>
          <p:nvPr/>
        </p:nvSpPr>
        <p:spPr bwMode="auto">
          <a:xfrm>
            <a:off x="7010400" y="1778000"/>
            <a:ext cx="1739900" cy="44704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Calibri" pitchFamily="34" charset="0"/>
            </a:endParaRPr>
          </a:p>
        </p:txBody>
      </p:sp>
      <p:sp>
        <p:nvSpPr>
          <p:cNvPr id="641029" name="Line 5"/>
          <p:cNvSpPr>
            <a:spLocks noChangeShapeType="1"/>
          </p:cNvSpPr>
          <p:nvPr/>
        </p:nvSpPr>
        <p:spPr bwMode="auto">
          <a:xfrm>
            <a:off x="7035800" y="2120900"/>
            <a:ext cx="1701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7061200" y="2921000"/>
            <a:ext cx="1701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1031" name="Line 7"/>
          <p:cNvSpPr>
            <a:spLocks noChangeShapeType="1"/>
          </p:cNvSpPr>
          <p:nvPr/>
        </p:nvSpPr>
        <p:spPr bwMode="auto">
          <a:xfrm>
            <a:off x="7061200" y="3302000"/>
            <a:ext cx="1701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41032" name="Text Box 8"/>
          <p:cNvSpPr txBox="1">
            <a:spLocks noChangeArrowheads="1"/>
          </p:cNvSpPr>
          <p:nvPr/>
        </p:nvSpPr>
        <p:spPr bwMode="auto">
          <a:xfrm>
            <a:off x="7159625" y="1736725"/>
            <a:ext cx="13652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Boot block</a:t>
            </a:r>
          </a:p>
        </p:txBody>
      </p:sp>
      <p:sp>
        <p:nvSpPr>
          <p:cNvPr id="641033" name="Text Box 9"/>
          <p:cNvSpPr txBox="1">
            <a:spLocks noChangeArrowheads="1"/>
          </p:cNvSpPr>
          <p:nvPr/>
        </p:nvSpPr>
        <p:spPr bwMode="auto">
          <a:xfrm>
            <a:off x="7464425" y="2320925"/>
            <a:ext cx="6286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FAT</a:t>
            </a:r>
          </a:p>
        </p:txBody>
      </p:sp>
      <p:sp>
        <p:nvSpPr>
          <p:cNvPr id="641034" name="Text Box 10"/>
          <p:cNvSpPr txBox="1">
            <a:spLocks noChangeArrowheads="1"/>
          </p:cNvSpPr>
          <p:nvPr/>
        </p:nvSpPr>
        <p:spPr bwMode="auto">
          <a:xfrm>
            <a:off x="6994525" y="2968625"/>
            <a:ext cx="17462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Root directory</a:t>
            </a:r>
          </a:p>
        </p:txBody>
      </p:sp>
      <p:sp>
        <p:nvSpPr>
          <p:cNvPr id="641035" name="Text Box 11"/>
          <p:cNvSpPr txBox="1">
            <a:spLocks noChangeArrowheads="1"/>
          </p:cNvSpPr>
          <p:nvPr/>
        </p:nvSpPr>
        <p:spPr bwMode="auto">
          <a:xfrm>
            <a:off x="6702425" y="1546225"/>
            <a:ext cx="3111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0</a:t>
            </a:r>
          </a:p>
        </p:txBody>
      </p:sp>
      <p:sp>
        <p:nvSpPr>
          <p:cNvPr id="641036" name="Text Box 12"/>
          <p:cNvSpPr txBox="1">
            <a:spLocks noChangeArrowheads="1"/>
          </p:cNvSpPr>
          <p:nvPr/>
        </p:nvSpPr>
        <p:spPr bwMode="auto">
          <a:xfrm>
            <a:off x="6727825" y="1978025"/>
            <a:ext cx="3111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1</a:t>
            </a:r>
          </a:p>
        </p:txBody>
      </p:sp>
      <p:sp>
        <p:nvSpPr>
          <p:cNvPr id="641037" name="Text Box 13"/>
          <p:cNvSpPr txBox="1">
            <a:spLocks noChangeArrowheads="1"/>
          </p:cNvSpPr>
          <p:nvPr/>
        </p:nvSpPr>
        <p:spPr bwMode="auto">
          <a:xfrm>
            <a:off x="6572250" y="6296025"/>
            <a:ext cx="23558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latin typeface="Calibri" pitchFamily="34" charset="0"/>
              </a:rPr>
              <a:t>MS-DOS disk layout</a:t>
            </a:r>
          </a:p>
        </p:txBody>
      </p:sp>
      <p:sp>
        <p:nvSpPr>
          <p:cNvPr id="641038" name="Text Box 14"/>
          <p:cNvSpPr txBox="1">
            <a:spLocks noChangeArrowheads="1"/>
          </p:cNvSpPr>
          <p:nvPr/>
        </p:nvSpPr>
        <p:spPr bwMode="auto">
          <a:xfrm>
            <a:off x="6461125" y="1196752"/>
            <a:ext cx="1797050" cy="366713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itchFamily="34" charset="0"/>
              </a:rPr>
              <a:t>Sector number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Part XI: File System</a:t>
            </a:r>
            <a:endParaRPr lang="zh-CN" altLang="en-US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553325" y="3633286"/>
            <a:ext cx="609462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Files</a:t>
            </a:r>
            <a:endParaRPr lang="en-US" altLang="zh-CN" b="1" dirty="0">
              <a:latin typeface="Calibri" pitchFamily="34" charset="0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7048500" y="4581128"/>
            <a:ext cx="17018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cxnSp>
        <p:nvCxnSpPr>
          <p:cNvPr id="3" name="肘形连接符 2"/>
          <p:cNvCxnSpPr/>
          <p:nvPr/>
        </p:nvCxnSpPr>
        <p:spPr>
          <a:xfrm>
            <a:off x="8093075" y="2568450"/>
            <a:ext cx="69712" cy="1313670"/>
          </a:xfrm>
          <a:prstGeom prst="bentConnector3">
            <a:avLst>
              <a:gd name="adj1" fmla="val 1118279"/>
            </a:avLst>
          </a:prstGeom>
          <a:ln w="285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7279853" y="5013176"/>
            <a:ext cx="1252587" cy="369332"/>
          </a:xfrm>
          <a:prstGeom prst="rect">
            <a:avLst/>
          </a:prstGeom>
          <a:noFill/>
          <a:ln w="317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Calibri" pitchFamily="34" charset="0"/>
              </a:rPr>
              <a:t>Free blocks</a:t>
            </a:r>
            <a:endParaRPr lang="en-US" altLang="zh-CN" b="1" dirty="0">
              <a:latin typeface="Calibri" pitchFamily="34" charset="0"/>
            </a:endParaRPr>
          </a:p>
        </p:txBody>
      </p:sp>
      <p:cxnSp>
        <p:nvCxnSpPr>
          <p:cNvPr id="6" name="肘形连接符 5"/>
          <p:cNvCxnSpPr>
            <a:stCxn id="641033" idx="3"/>
            <a:endCxn id="22" idx="3"/>
          </p:cNvCxnSpPr>
          <p:nvPr/>
        </p:nvCxnSpPr>
        <p:spPr>
          <a:xfrm>
            <a:off x="8093075" y="2504282"/>
            <a:ext cx="439365" cy="2693560"/>
          </a:xfrm>
          <a:prstGeom prst="bentConnector3">
            <a:avLst>
              <a:gd name="adj1" fmla="val 2141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0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DURATION" val="3600"/>
  <p:tag name="ISPRING_ULTRA_SCORM_SLIDE_COUNT" val="58"/>
  <p:tag name="ISPRING_SCORM_RATE_SLIDES" val="0"/>
  <p:tag name="ISPRING_SCORM_RATE_QUIZZES" val="0"/>
  <p:tag name="ISPRING_SCORM_PASSING_SCORE" val="0.0000000000"/>
  <p:tag name="GENSWF_OUTPUT_FILE_NAME" val="Part 10 File System"/>
  <p:tag name="ISPRING_RESOURCE_PATHS_HASH_2" val="6167bc6d5f64ebc0256cf074ecaa6f4074e0af2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35034</TotalTime>
  <Words>4236</Words>
  <Application>Microsoft Office PowerPoint</Application>
  <PresentationFormat>全屏显示(4:3)</PresentationFormat>
  <Paragraphs>805</Paragraphs>
  <Slides>63</Slides>
  <Notes>58</Notes>
  <HiddenSlides>1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63</vt:i4>
      </vt:variant>
    </vt:vector>
  </HeadingPairs>
  <TitlesOfParts>
    <vt:vector size="65" baseType="lpstr">
      <vt:lpstr>Office Theme</vt:lpstr>
      <vt:lpstr>1_Default Design</vt:lpstr>
      <vt:lpstr>Operating system</vt:lpstr>
      <vt:lpstr>Goals</vt:lpstr>
      <vt:lpstr>We’ve learned - Disk Space Organization</vt:lpstr>
      <vt:lpstr>We’ve known - linear addressed block space for files</vt:lpstr>
      <vt:lpstr>File &amp; Device Management</vt:lpstr>
      <vt:lpstr>Problems? </vt:lpstr>
      <vt:lpstr>File System</vt:lpstr>
      <vt:lpstr>Boot block (or sector)</vt:lpstr>
      <vt:lpstr>We have many partition layouts</vt:lpstr>
      <vt:lpstr>Cont’</vt:lpstr>
      <vt:lpstr>File System</vt:lpstr>
      <vt:lpstr>File System Implementation:    Free Space Management</vt:lpstr>
      <vt:lpstr>Free-Space Management:    Bit Vector (Bit map: 位图)</vt:lpstr>
      <vt:lpstr>Cont’</vt:lpstr>
      <vt:lpstr>Simple check</vt:lpstr>
      <vt:lpstr>PowerPoint 演示文稿</vt:lpstr>
      <vt:lpstr>File System</vt:lpstr>
      <vt:lpstr>File System Implementation:    File Space Allocation</vt:lpstr>
      <vt:lpstr>Contiguous Allocation</vt:lpstr>
      <vt:lpstr>Contiguous Allocation of Disk Space</vt:lpstr>
      <vt:lpstr>Linked Allocation</vt:lpstr>
      <vt:lpstr>Linked Allocation (cont’)</vt:lpstr>
      <vt:lpstr>Linked Allocation</vt:lpstr>
      <vt:lpstr>Linked Allocation (cont.)</vt:lpstr>
      <vt:lpstr>File Allocation Table</vt:lpstr>
      <vt:lpstr>File Allocation Table</vt:lpstr>
      <vt:lpstr>Cont’</vt:lpstr>
      <vt:lpstr>Cont’</vt:lpstr>
      <vt:lpstr>Cont’</vt:lpstr>
      <vt:lpstr>Questions</vt:lpstr>
      <vt:lpstr>Indexed Allocation</vt:lpstr>
      <vt:lpstr>Indexed Allocation – Mapping (Cont.)</vt:lpstr>
      <vt:lpstr>Indexed Allocation - Mapping</vt:lpstr>
      <vt:lpstr>Combined Scheme:  UNIX (4K bytes per block)</vt:lpstr>
      <vt:lpstr>Unix i-node</vt:lpstr>
      <vt:lpstr>The UNIX I-node</vt:lpstr>
      <vt:lpstr>PowerPoint 演示文稿</vt:lpstr>
      <vt:lpstr> Entry Lookup</vt:lpstr>
      <vt:lpstr>Entry Lookup</vt:lpstr>
      <vt:lpstr> Looking up for an entry</vt:lpstr>
      <vt:lpstr>Fragmentation and Defragmenting for disks</vt:lpstr>
      <vt:lpstr>File System</vt:lpstr>
      <vt:lpstr>Files and Directories</vt:lpstr>
      <vt:lpstr>Directory Implementation: directory entries</vt:lpstr>
      <vt:lpstr>A Typical File Control Block</vt:lpstr>
      <vt:lpstr>Cont’</vt:lpstr>
      <vt:lpstr>Of course, you should provide File Operations</vt:lpstr>
      <vt:lpstr>File System Implementation:                            Directory Implementation</vt:lpstr>
      <vt:lpstr>Directory Structure</vt:lpstr>
      <vt:lpstr>Directory Structure:    Tree structured Directories</vt:lpstr>
      <vt:lpstr>Cont’</vt:lpstr>
      <vt:lpstr>Directory Structure:  Acyclic Graph Directories [无环图目录]</vt:lpstr>
      <vt:lpstr>Cont’</vt:lpstr>
      <vt:lpstr>In summary</vt:lpstr>
      <vt:lpstr>File system [文件系统]</vt:lpstr>
      <vt:lpstr>File System</vt:lpstr>
      <vt:lpstr>Layered Software</vt:lpstr>
      <vt:lpstr>File System Implementation</vt:lpstr>
      <vt:lpstr>PowerPoint 演示文稿</vt:lpstr>
      <vt:lpstr>PowerPoint 演示文稿</vt:lpstr>
      <vt:lpstr>PowerPoint 演示文稿</vt:lpstr>
      <vt:lpstr>Compared with MM</vt:lpstr>
      <vt:lpstr>Suggest for deeper study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mlinking</dc:creator>
  <cp:lastModifiedBy>mlinking</cp:lastModifiedBy>
  <cp:revision>1201</cp:revision>
  <dcterms:created xsi:type="dcterms:W3CDTF">2009-03-23T15:53:52Z</dcterms:created>
  <dcterms:modified xsi:type="dcterms:W3CDTF">2017-04-11T12:59:37Z</dcterms:modified>
</cp:coreProperties>
</file>