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1"/>
  </p:notesMasterIdLst>
  <p:sldIdLst>
    <p:sldId id="1192" r:id="rId2"/>
    <p:sldId id="1188" r:id="rId3"/>
    <p:sldId id="1189" r:id="rId4"/>
    <p:sldId id="1261" r:id="rId5"/>
    <p:sldId id="1235" r:id="rId6"/>
    <p:sldId id="1236" r:id="rId7"/>
    <p:sldId id="1237" r:id="rId8"/>
    <p:sldId id="1238" r:id="rId9"/>
    <p:sldId id="1239" r:id="rId10"/>
    <p:sldId id="1241" r:id="rId11"/>
    <p:sldId id="1243" r:id="rId12"/>
    <p:sldId id="1244" r:id="rId13"/>
    <p:sldId id="1245" r:id="rId14"/>
    <p:sldId id="1247" r:id="rId15"/>
    <p:sldId id="1248" r:id="rId16"/>
    <p:sldId id="1249" r:id="rId17"/>
    <p:sldId id="1252" r:id="rId18"/>
    <p:sldId id="1253" r:id="rId19"/>
    <p:sldId id="1260" r:id="rId20"/>
    <p:sldId id="1255" r:id="rId21"/>
    <p:sldId id="1256" r:id="rId22"/>
    <p:sldId id="1257" r:id="rId23"/>
    <p:sldId id="1258" r:id="rId24"/>
    <p:sldId id="1262" r:id="rId25"/>
    <p:sldId id="1206" r:id="rId26"/>
    <p:sldId id="1202" r:id="rId27"/>
    <p:sldId id="1194" r:id="rId28"/>
    <p:sldId id="1198" r:id="rId29"/>
    <p:sldId id="1204" r:id="rId30"/>
    <p:sldId id="1207" r:id="rId31"/>
    <p:sldId id="1212" r:id="rId32"/>
    <p:sldId id="1208" r:id="rId33"/>
    <p:sldId id="1209" r:id="rId34"/>
    <p:sldId id="1199" r:id="rId35"/>
    <p:sldId id="1205" r:id="rId36"/>
    <p:sldId id="1263" r:id="rId37"/>
    <p:sldId id="1267" r:id="rId38"/>
    <p:sldId id="1268" r:id="rId39"/>
    <p:sldId id="1270" r:id="rId40"/>
    <p:sldId id="1271" r:id="rId41"/>
    <p:sldId id="1272" r:id="rId42"/>
    <p:sldId id="1273" r:id="rId43"/>
    <p:sldId id="1274" r:id="rId44"/>
    <p:sldId id="1275" r:id="rId45"/>
    <p:sldId id="1264" r:id="rId46"/>
    <p:sldId id="1276" r:id="rId47"/>
    <p:sldId id="1277" r:id="rId48"/>
    <p:sldId id="1278" r:id="rId49"/>
    <p:sldId id="1279" r:id="rId50"/>
    <p:sldId id="1280" r:id="rId51"/>
    <p:sldId id="1281" r:id="rId52"/>
    <p:sldId id="1265" r:id="rId53"/>
    <p:sldId id="1285" r:id="rId54"/>
    <p:sldId id="1286" r:id="rId55"/>
    <p:sldId id="1287" r:id="rId56"/>
    <p:sldId id="1284" r:id="rId57"/>
    <p:sldId id="1288" r:id="rId58"/>
    <p:sldId id="1289" r:id="rId59"/>
    <p:sldId id="1290" r:id="rId60"/>
  </p:sldIdLst>
  <p:sldSz cx="9144000" cy="6858000" type="screen4x3"/>
  <p:notesSz cx="6858000" cy="9144000"/>
  <p:custDataLst>
    <p:tags r:id="rId6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E12"/>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957" autoAdjust="0"/>
  </p:normalViewPr>
  <p:slideViewPr>
    <p:cSldViewPr>
      <p:cViewPr>
        <p:scale>
          <a:sx n="100" d="100"/>
          <a:sy n="100" d="100"/>
        </p:scale>
        <p:origin x="-420" y="1422"/>
      </p:cViewPr>
      <p:guideLst>
        <p:guide orient="horz" pos="2115"/>
        <p:guide orient="horz" pos="2795"/>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6ABAE4-DFF8-4AA2-A763-0BD96F79CD62}" type="datetimeFigureOut">
              <a:rPr lang="zh-CN" altLang="en-US" smtClean="0"/>
              <a:pPr/>
              <a:t>2017/4/19</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049880-5997-49F2-8F31-2944F76044EA}" type="slidenum">
              <a:rPr lang="zh-CN" altLang="en-US" smtClean="0"/>
              <a:pPr/>
              <a:t>‹#›</a:t>
            </a:fld>
            <a:endParaRPr lang="zh-CN" altLang="en-US"/>
          </a:p>
        </p:txBody>
      </p:sp>
    </p:spTree>
    <p:extLst>
      <p:ext uri="{BB962C8B-B14F-4D97-AF65-F5344CB8AC3E}">
        <p14:creationId xmlns:p14="http://schemas.microsoft.com/office/powerpoint/2010/main" val="2502237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[2012-11-05] SSTF: </a:t>
            </a:r>
            <a:r>
              <a:rPr lang="zh-CN" altLang="en-US" dirty="0" smtClean="0"/>
              <a:t>简便处理</a:t>
            </a:r>
            <a:endParaRPr lang="en-US" altLang="zh-CN" dirty="0" smtClean="0"/>
          </a:p>
          <a:p>
            <a:r>
              <a:rPr lang="zh-CN" altLang="en-US" dirty="0" smtClean="0"/>
              <a:t>先是排序 </a:t>
            </a:r>
            <a:r>
              <a:rPr lang="en-US" altLang="zh-CN" dirty="0" smtClean="0"/>
              <a:t>– 14, 37, 65, 67, 98,</a:t>
            </a:r>
            <a:r>
              <a:rPr lang="en-US" altLang="zh-CN" baseline="0" dirty="0" smtClean="0"/>
              <a:t> 122, 124, 183 </a:t>
            </a:r>
          </a:p>
          <a:p>
            <a:r>
              <a:rPr lang="zh-CN" altLang="en-US" baseline="0" dirty="0" smtClean="0"/>
              <a:t>起始位置也加入其中 </a:t>
            </a:r>
            <a:r>
              <a:rPr lang="en-US" altLang="zh-CN" baseline="0" dirty="0" smtClean="0"/>
              <a:t>- </a:t>
            </a:r>
            <a:r>
              <a:rPr lang="en-US" altLang="zh-CN" dirty="0" smtClean="0"/>
              <a:t>14, 37, [53], 65, 67, 98,</a:t>
            </a:r>
            <a:r>
              <a:rPr lang="en-US" altLang="zh-CN" baseline="0" dirty="0" smtClean="0"/>
              <a:t> 122, 124, 183</a:t>
            </a:r>
          </a:p>
          <a:p>
            <a:r>
              <a:rPr lang="zh-CN" altLang="en-US" baseline="0" dirty="0" smtClean="0"/>
              <a:t>那么</a:t>
            </a:r>
            <a:r>
              <a:rPr lang="en-US" altLang="zh-CN" baseline="0" dirty="0" smtClean="0"/>
              <a:t>, SSTF </a:t>
            </a:r>
            <a:r>
              <a:rPr lang="zh-CN" altLang="en-US" baseline="0" dirty="0" smtClean="0"/>
              <a:t>的规律就是每次选离当前位置最近的</a:t>
            </a:r>
            <a:r>
              <a:rPr lang="en-US" altLang="zh-CN" baseline="0" dirty="0" smtClean="0"/>
              <a:t>. 53 </a:t>
            </a:r>
            <a:r>
              <a:rPr lang="en-US" altLang="zh-CN" baseline="0" dirty="0" smtClean="0">
                <a:sym typeface="Wingdings" pitchFamily="2" charset="2"/>
              </a:rPr>
              <a:t>65[12] 67[2] 37[30]  14[23] 98[84] 122[24] 124[2] 183[59]</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10</a:t>
            </a:fld>
            <a:endParaRPr lang="zh-CN" altLang="en-US"/>
          </a:p>
        </p:txBody>
      </p:sp>
    </p:spTree>
    <p:extLst>
      <p:ext uri="{BB962C8B-B14F-4D97-AF65-F5344CB8AC3E}">
        <p14:creationId xmlns:p14="http://schemas.microsoft.com/office/powerpoint/2010/main" val="3396560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F8DBD055-563E-430E-BF87-89E9177F808B}" type="slidenum">
              <a:rPr lang="he-IL"/>
              <a:pPr/>
              <a:t>12</a:t>
            </a:fld>
            <a:endParaRPr lang="en-US" altLang="zh-CN"/>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he-IL"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13</a:t>
            </a:fld>
            <a:endParaRPr lang="zh-CN" altLang="en-US"/>
          </a:p>
        </p:txBody>
      </p:sp>
    </p:spTree>
    <p:extLst>
      <p:ext uri="{BB962C8B-B14F-4D97-AF65-F5344CB8AC3E}">
        <p14:creationId xmlns:p14="http://schemas.microsoft.com/office/powerpoint/2010/main" val="799068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16</a:t>
            </a:fld>
            <a:endParaRPr lang="zh-CN" altLang="en-US"/>
          </a:p>
        </p:txBody>
      </p:sp>
    </p:spTree>
    <p:extLst>
      <p:ext uri="{BB962C8B-B14F-4D97-AF65-F5344CB8AC3E}">
        <p14:creationId xmlns:p14="http://schemas.microsoft.com/office/powerpoint/2010/main" val="1587796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err="1" smtClean="0"/>
              <a:t>Zh</a:t>
            </a:r>
            <a:r>
              <a:rPr lang="en-US" altLang="zh-CN" smtClean="0"/>
              <a:t> 5-7</a:t>
            </a:r>
            <a:endParaRPr lang="zh-CN" altLang="en-US" dirty="0"/>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19</a:t>
            </a:fld>
            <a:endParaRPr lang="zh-CN" altLang="en-US"/>
          </a:p>
        </p:txBody>
      </p:sp>
    </p:spTree>
    <p:extLst>
      <p:ext uri="{BB962C8B-B14F-4D97-AF65-F5344CB8AC3E}">
        <p14:creationId xmlns:p14="http://schemas.microsoft.com/office/powerpoint/2010/main" val="1120305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BD1BD6-91E8-4855-B35C-4057013C2FEE}" type="slidenum">
              <a:rPr lang="zh-CN" altLang="en-US"/>
              <a:pPr fontAlgn="base">
                <a:spcBef>
                  <a:spcPct val="0"/>
                </a:spcBef>
                <a:spcAft>
                  <a:spcPct val="0"/>
                </a:spcAft>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25</a:t>
            </a:fld>
            <a:endParaRPr lang="zh-CN" altLang="en-US"/>
          </a:p>
        </p:txBody>
      </p:sp>
    </p:spTree>
    <p:extLst>
      <p:ext uri="{BB962C8B-B14F-4D97-AF65-F5344CB8AC3E}">
        <p14:creationId xmlns:p14="http://schemas.microsoft.com/office/powerpoint/2010/main" val="8349233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26</a:t>
            </a:fld>
            <a:endParaRPr lang="zh-CN" altLang="en-US"/>
          </a:p>
        </p:txBody>
      </p:sp>
    </p:spTree>
    <p:extLst>
      <p:ext uri="{BB962C8B-B14F-4D97-AF65-F5344CB8AC3E}">
        <p14:creationId xmlns:p14="http://schemas.microsoft.com/office/powerpoint/2010/main" val="1972748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27</a:t>
            </a:fld>
            <a:endParaRPr lang="zh-CN" altLang="en-US"/>
          </a:p>
        </p:txBody>
      </p:sp>
    </p:spTree>
    <p:extLst>
      <p:ext uri="{BB962C8B-B14F-4D97-AF65-F5344CB8AC3E}">
        <p14:creationId xmlns:p14="http://schemas.microsoft.com/office/powerpoint/2010/main" val="39037675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28</a:t>
            </a:fld>
            <a:endParaRPr lang="zh-CN" altLang="en-US"/>
          </a:p>
        </p:txBody>
      </p:sp>
    </p:spTree>
    <p:extLst>
      <p:ext uri="{BB962C8B-B14F-4D97-AF65-F5344CB8AC3E}">
        <p14:creationId xmlns:p14="http://schemas.microsoft.com/office/powerpoint/2010/main" val="1164163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[2012-11-02 Friday] </a:t>
            </a:r>
            <a:r>
              <a:rPr lang="zh-CN" altLang="en-US" dirty="0" smtClean="0"/>
              <a:t>讲到这里</a:t>
            </a:r>
            <a:r>
              <a:rPr lang="en-US" altLang="zh-CN" dirty="0" smtClean="0"/>
              <a:t>,</a:t>
            </a:r>
            <a:r>
              <a:rPr lang="en-US" altLang="zh-CN" baseline="0" dirty="0" smtClean="0"/>
              <a:t> </a:t>
            </a:r>
            <a:r>
              <a:rPr lang="zh-CN" altLang="en-US" baseline="0" dirty="0" smtClean="0"/>
              <a:t>觉得可以将之前的一些概念联系起来</a:t>
            </a:r>
            <a:r>
              <a:rPr lang="en-US" altLang="zh-CN" baseline="0" dirty="0" smtClean="0"/>
              <a:t>:</a:t>
            </a:r>
          </a:p>
          <a:p>
            <a:pPr marL="171450" indent="-171450">
              <a:buFont typeface="Arial" pitchFamily="34" charset="0"/>
              <a:buChar char="•"/>
            </a:pPr>
            <a:r>
              <a:rPr lang="en-US" altLang="zh-CN" baseline="0" dirty="0" err="1" smtClean="0"/>
              <a:t>SPOOLer</a:t>
            </a:r>
            <a:r>
              <a:rPr lang="en-US" altLang="zh-CN" baseline="0" dirty="0" smtClean="0"/>
              <a:t> </a:t>
            </a:r>
            <a:r>
              <a:rPr lang="zh-CN" altLang="en-US" baseline="0" dirty="0" smtClean="0"/>
              <a:t>其实就是一个简单的服务程序 </a:t>
            </a:r>
            <a:r>
              <a:rPr lang="en-US" altLang="zh-CN" baseline="0" dirty="0" smtClean="0"/>
              <a:t>(</a:t>
            </a:r>
            <a:r>
              <a:rPr lang="zh-CN" altLang="en-US" baseline="0" dirty="0" smtClean="0"/>
              <a:t>可称之为 </a:t>
            </a:r>
            <a:r>
              <a:rPr lang="en-US" altLang="zh-CN" baseline="0" dirty="0" smtClean="0"/>
              <a:t>Daemon </a:t>
            </a:r>
            <a:r>
              <a:rPr lang="zh-CN" altLang="en-US" baseline="0" dirty="0" smtClean="0"/>
              <a:t>程序</a:t>
            </a:r>
            <a:r>
              <a:rPr lang="en-US" altLang="zh-CN" baseline="0" dirty="0" smtClean="0"/>
              <a:t>): </a:t>
            </a:r>
            <a:r>
              <a:rPr lang="zh-CN" altLang="en-US" baseline="0" dirty="0" smtClean="0"/>
              <a:t>所有访问某一资源</a:t>
            </a:r>
            <a:r>
              <a:rPr lang="en-US" altLang="zh-CN" baseline="0" dirty="0" smtClean="0"/>
              <a:t>(</a:t>
            </a:r>
            <a:r>
              <a:rPr lang="zh-CN" altLang="en-US" baseline="0" dirty="0" smtClean="0"/>
              <a:t>打印机</a:t>
            </a:r>
            <a:r>
              <a:rPr lang="en-US" altLang="zh-CN" baseline="0" dirty="0" smtClean="0"/>
              <a:t>, </a:t>
            </a:r>
            <a:r>
              <a:rPr lang="zh-CN" altLang="en-US" baseline="0" dirty="0" smtClean="0"/>
              <a:t>邮件服务器收发</a:t>
            </a:r>
            <a:r>
              <a:rPr lang="en-US" altLang="zh-CN" baseline="0" dirty="0" smtClean="0"/>
              <a:t> </a:t>
            </a:r>
            <a:r>
              <a:rPr lang="zh-CN" altLang="en-US" baseline="0" dirty="0" smtClean="0"/>
              <a:t>等等</a:t>
            </a:r>
            <a:r>
              <a:rPr lang="en-US" altLang="zh-CN" baseline="0" dirty="0" smtClean="0"/>
              <a:t>)</a:t>
            </a:r>
            <a:r>
              <a:rPr lang="zh-CN" altLang="en-US" baseline="0" dirty="0" smtClean="0"/>
              <a:t>的请求都由之处理 </a:t>
            </a:r>
            <a:r>
              <a:rPr lang="en-US" altLang="zh-CN" baseline="0" dirty="0" smtClean="0"/>
              <a:t>– </a:t>
            </a:r>
            <a:r>
              <a:rPr lang="zh-CN" altLang="en-US" baseline="0" dirty="0" smtClean="0"/>
              <a:t>将提交的作业保存到临时位置 </a:t>
            </a:r>
            <a:r>
              <a:rPr lang="en-US" altLang="zh-CN" baseline="0" dirty="0" smtClean="0"/>
              <a:t>(</a:t>
            </a:r>
            <a:r>
              <a:rPr lang="zh-CN" altLang="en-US" baseline="0" dirty="0" smtClean="0"/>
              <a:t>输入</a:t>
            </a:r>
            <a:r>
              <a:rPr lang="en-US" altLang="zh-CN" baseline="0" dirty="0" smtClean="0"/>
              <a:t>/</a:t>
            </a:r>
            <a:r>
              <a:rPr lang="zh-CN" altLang="en-US" baseline="0" dirty="0" smtClean="0"/>
              <a:t>输出井</a:t>
            </a:r>
            <a:r>
              <a:rPr lang="en-US" altLang="zh-CN" baseline="0" dirty="0" smtClean="0"/>
              <a:t>, </a:t>
            </a:r>
            <a:r>
              <a:rPr lang="zh-CN" altLang="en-US" baseline="0" dirty="0" smtClean="0"/>
              <a:t>也就意味着</a:t>
            </a:r>
            <a:r>
              <a:rPr lang="en-US" altLang="zh-CN" baseline="0" dirty="0" err="1" smtClean="0"/>
              <a:t>SPOOLer</a:t>
            </a:r>
            <a:r>
              <a:rPr lang="zh-CN" altLang="en-US" baseline="0" dirty="0" smtClean="0"/>
              <a:t>可以从文件系统申请磁盘空间</a:t>
            </a:r>
            <a:r>
              <a:rPr lang="en-US" altLang="zh-CN" baseline="0" dirty="0" smtClean="0"/>
              <a:t>, </a:t>
            </a:r>
            <a:r>
              <a:rPr lang="zh-CN" altLang="en-US" baseline="0" dirty="0" smtClean="0"/>
              <a:t>以及可以实现内外存的交换</a:t>
            </a:r>
            <a:r>
              <a:rPr lang="en-US" altLang="zh-CN" baseline="0" dirty="0" smtClean="0"/>
              <a:t>), </a:t>
            </a:r>
            <a:r>
              <a:rPr lang="zh-CN" altLang="en-US" baseline="0" dirty="0" smtClean="0"/>
              <a:t>之后</a:t>
            </a:r>
            <a:r>
              <a:rPr lang="en-US" altLang="zh-CN" baseline="0" dirty="0" smtClean="0"/>
              <a:t>, </a:t>
            </a:r>
            <a:r>
              <a:rPr lang="zh-CN" altLang="en-US" baseline="0" dirty="0" smtClean="0"/>
              <a:t>由它来调度队列中的作业顺序使用资源 </a:t>
            </a:r>
            <a:r>
              <a:rPr lang="en-US" altLang="zh-CN" baseline="0" dirty="0" smtClean="0"/>
              <a:t>(</a:t>
            </a:r>
            <a:r>
              <a:rPr lang="zh-CN" altLang="en-US" baseline="0" dirty="0" smtClean="0"/>
              <a:t>应该有专门的</a:t>
            </a:r>
            <a:r>
              <a:rPr lang="en-US" altLang="zh-CN" baseline="0" dirty="0" smtClean="0"/>
              <a:t>Controller</a:t>
            </a:r>
            <a:r>
              <a:rPr lang="zh-CN" altLang="en-US" baseline="0" dirty="0" smtClean="0"/>
              <a:t>和</a:t>
            </a:r>
            <a:r>
              <a:rPr lang="en-US" altLang="zh-CN" baseline="0" dirty="0" smtClean="0"/>
              <a:t>Driver</a:t>
            </a:r>
            <a:r>
              <a:rPr lang="zh-CN" altLang="en-US" baseline="0" dirty="0" smtClean="0"/>
              <a:t>来支持与</a:t>
            </a:r>
            <a:r>
              <a:rPr lang="en-US" altLang="zh-CN" baseline="0" dirty="0" smtClean="0"/>
              <a:t>CPU</a:t>
            </a:r>
            <a:r>
              <a:rPr lang="zh-CN" altLang="en-US" baseline="0" dirty="0" smtClean="0"/>
              <a:t>的并发执行 </a:t>
            </a:r>
            <a:r>
              <a:rPr lang="en-US" altLang="zh-CN" baseline="0" dirty="0" smtClean="0"/>
              <a:t>– </a:t>
            </a:r>
            <a:r>
              <a:rPr lang="zh-CN" altLang="en-US" baseline="0" dirty="0" smtClean="0"/>
              <a:t>就像</a:t>
            </a:r>
            <a:r>
              <a:rPr lang="en-US" altLang="zh-CN" baseline="0" dirty="0" smtClean="0"/>
              <a:t>DMA</a:t>
            </a:r>
            <a:r>
              <a:rPr lang="zh-CN" altLang="en-US" baseline="0" dirty="0" smtClean="0"/>
              <a:t>可以实现</a:t>
            </a:r>
            <a:r>
              <a:rPr lang="en-US" altLang="zh-CN" baseline="0" dirty="0" smtClean="0"/>
              <a:t>IO</a:t>
            </a:r>
            <a:r>
              <a:rPr lang="zh-CN" altLang="en-US" baseline="0" dirty="0" smtClean="0"/>
              <a:t>操作与</a:t>
            </a:r>
            <a:r>
              <a:rPr lang="en-US" altLang="zh-CN" baseline="0" dirty="0" smtClean="0"/>
              <a:t>CPU</a:t>
            </a:r>
            <a:r>
              <a:rPr lang="zh-CN" altLang="en-US" baseline="0" dirty="0" smtClean="0"/>
              <a:t>的并行一样</a:t>
            </a:r>
            <a:r>
              <a:rPr lang="en-US" altLang="zh-CN" baseline="0" dirty="0" smtClean="0"/>
              <a:t>)</a:t>
            </a:r>
          </a:p>
          <a:p>
            <a:pPr marL="171450" indent="-171450">
              <a:buFont typeface="Arial" pitchFamily="34" charset="0"/>
              <a:buChar char="•"/>
            </a:pPr>
            <a:r>
              <a:rPr lang="zh-CN" altLang="en-US" baseline="0" dirty="0" smtClean="0"/>
              <a:t>有了 </a:t>
            </a:r>
            <a:r>
              <a:rPr lang="en-US" altLang="zh-CN" baseline="0" dirty="0" err="1" smtClean="0"/>
              <a:t>SPOOLer</a:t>
            </a:r>
            <a:r>
              <a:rPr lang="en-US" altLang="zh-CN" baseline="0" dirty="0" smtClean="0"/>
              <a:t> </a:t>
            </a:r>
            <a:r>
              <a:rPr lang="zh-CN" altLang="en-US" baseline="0" dirty="0" smtClean="0"/>
              <a:t>控制专用资源的使用</a:t>
            </a:r>
            <a:r>
              <a:rPr lang="en-US" altLang="zh-CN" baseline="0" dirty="0" smtClean="0"/>
              <a:t>, </a:t>
            </a:r>
            <a:r>
              <a:rPr lang="zh-CN" altLang="en-US" baseline="0" dirty="0" smtClean="0"/>
              <a:t>也就意味着那个资源在服务程序的包装下体现为新的特性 </a:t>
            </a:r>
            <a:r>
              <a:rPr lang="en-US" altLang="zh-CN" baseline="0" dirty="0" smtClean="0"/>
              <a:t>– </a:t>
            </a:r>
            <a:r>
              <a:rPr lang="zh-CN" altLang="en-US" baseline="0" dirty="0" smtClean="0"/>
              <a:t>这显然也就是虚拟机的概念</a:t>
            </a:r>
            <a:r>
              <a:rPr lang="en-US" altLang="zh-CN" baseline="0" dirty="0" smtClean="0"/>
              <a:t>: OS </a:t>
            </a:r>
            <a:r>
              <a:rPr lang="zh-CN" altLang="en-US" baseline="0" dirty="0" smtClean="0"/>
              <a:t>将计算机硬件包装了起来</a:t>
            </a:r>
            <a:r>
              <a:rPr lang="en-US" altLang="zh-CN" baseline="0" dirty="0" smtClean="0"/>
              <a:t>, </a:t>
            </a:r>
            <a:r>
              <a:rPr lang="zh-CN" altLang="en-US" baseline="0" dirty="0" smtClean="0"/>
              <a:t>体现出了易于用户使用的特性</a:t>
            </a:r>
            <a:r>
              <a:rPr lang="en-US" altLang="zh-CN" baseline="0" dirty="0" smtClean="0"/>
              <a:t>. </a:t>
            </a:r>
          </a:p>
          <a:p>
            <a:pPr marL="171450" indent="-171450">
              <a:buFont typeface="Arial" pitchFamily="34" charset="0"/>
              <a:buChar char="•"/>
            </a:pPr>
            <a:endParaRPr lang="en-US" altLang="zh-CN" baseline="0" dirty="0" smtClean="0"/>
          </a:p>
          <a:p>
            <a:endParaRPr lang="zh-CN" altLang="en-US" dirty="0"/>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dirty="0"/>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31</a:t>
            </a:fld>
            <a:endParaRPr lang="zh-CN" altLang="en-US"/>
          </a:p>
        </p:txBody>
      </p:sp>
    </p:spTree>
    <p:extLst>
      <p:ext uri="{BB962C8B-B14F-4D97-AF65-F5344CB8AC3E}">
        <p14:creationId xmlns:p14="http://schemas.microsoft.com/office/powerpoint/2010/main" val="28805982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34</a:t>
            </a:fld>
            <a:endParaRPr lang="zh-CN" altLang="en-US"/>
          </a:p>
        </p:txBody>
      </p:sp>
    </p:spTree>
    <p:extLst>
      <p:ext uri="{BB962C8B-B14F-4D97-AF65-F5344CB8AC3E}">
        <p14:creationId xmlns:p14="http://schemas.microsoft.com/office/powerpoint/2010/main" val="947437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35</a:t>
            </a:fld>
            <a:endParaRPr lang="zh-CN" altLang="en-US"/>
          </a:p>
        </p:txBody>
      </p:sp>
    </p:spTree>
    <p:extLst>
      <p:ext uri="{BB962C8B-B14F-4D97-AF65-F5344CB8AC3E}">
        <p14:creationId xmlns:p14="http://schemas.microsoft.com/office/powerpoint/2010/main" val="39600474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BD1BD6-91E8-4855-B35C-4057013C2FEE}" type="slidenum">
              <a:rPr lang="zh-CN" altLang="en-US"/>
              <a:pPr fontAlgn="base">
                <a:spcBef>
                  <a:spcPct val="0"/>
                </a:spcBef>
                <a:spcAft>
                  <a:spcPct val="0"/>
                </a:spcAft>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BD1BD6-91E8-4855-B35C-4057013C2FEE}" type="slidenum">
              <a:rPr lang="zh-CN" altLang="en-US"/>
              <a:pPr fontAlgn="base">
                <a:spcBef>
                  <a:spcPct val="0"/>
                </a:spcBef>
                <a:spcAft>
                  <a:spcPct val="0"/>
                </a:spcAft>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40</a:t>
            </a:fld>
            <a:endParaRPr lang="zh-CN" altLang="en-US"/>
          </a:p>
        </p:txBody>
      </p:sp>
    </p:spTree>
    <p:extLst>
      <p:ext uri="{BB962C8B-B14F-4D97-AF65-F5344CB8AC3E}">
        <p14:creationId xmlns:p14="http://schemas.microsoft.com/office/powerpoint/2010/main" val="29133550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Number of data bits: k = 2</a:t>
            </a:r>
            <a:r>
              <a:rPr lang="en-US" altLang="zh-CN" baseline="30000" dirty="0" smtClean="0"/>
              <a:t>m</a:t>
            </a:r>
            <a:r>
              <a:rPr lang="en-US" altLang="zh-CN" dirty="0" smtClean="0"/>
              <a:t> – m – 1</a:t>
            </a:r>
          </a:p>
          <a:p>
            <a:r>
              <a:rPr lang="en-US" altLang="zh-CN" dirty="0" smtClean="0"/>
              <a:t>4=2</a:t>
            </a:r>
            <a:r>
              <a:rPr lang="en-US" altLang="zh-CN" baseline="30000" dirty="0" smtClean="0"/>
              <a:t>m</a:t>
            </a:r>
            <a:r>
              <a:rPr lang="en-US" altLang="zh-CN" dirty="0" smtClean="0"/>
              <a:t>-m-1 </a:t>
            </a:r>
            <a:r>
              <a:rPr lang="en-US" altLang="zh-CN" dirty="0" smtClean="0">
                <a:sym typeface="Wingdings" panose="05000000000000000000" pitchFamily="2" charset="2"/>
              </a:rPr>
              <a:t> m=3</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BD1BD6-91E8-4855-B35C-4057013C2FEE}" type="slidenum">
              <a:rPr lang="zh-CN" altLang="en-US"/>
              <a:pPr fontAlgn="base">
                <a:spcBef>
                  <a:spcPct val="0"/>
                </a:spcBef>
                <a:spcAft>
                  <a:spcPct val="0"/>
                </a:spcAft>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In electronics, the term crosstalk (XT) refers to any phenomenon by which a signal transmitted on one circuit or channel of a transmission system creates an undesired effect in another circuit or channel.</a:t>
            </a:r>
          </a:p>
          <a:p>
            <a:r>
              <a:rPr lang="en-US" altLang="zh-CN" dirty="0" smtClean="0"/>
              <a:t> ------- http://en.wikipedia.org/wiki/Crosstalk_%28electronics%29</a:t>
            </a:r>
          </a:p>
          <a:p>
            <a:endParaRPr lang="en-US" altLang="zh-CN" dirty="0" smtClean="0"/>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smtClean="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BD1BD6-91E8-4855-B35C-4057013C2FEE}" type="slidenum">
              <a:rPr lang="zh-CN" altLang="en-US"/>
              <a:pPr fontAlgn="base">
                <a:spcBef>
                  <a:spcPct val="0"/>
                </a:spcBef>
                <a:spcAft>
                  <a:spcPct val="0"/>
                </a:spcAft>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53</a:t>
            </a:fld>
            <a:endParaRPr lang="zh-CN" altLang="en-US"/>
          </a:p>
        </p:txBody>
      </p:sp>
    </p:spTree>
    <p:extLst>
      <p:ext uri="{BB962C8B-B14F-4D97-AF65-F5344CB8AC3E}">
        <p14:creationId xmlns:p14="http://schemas.microsoft.com/office/powerpoint/2010/main" val="1558505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54</a:t>
            </a:fld>
            <a:endParaRPr lang="zh-CN" altLang="en-US"/>
          </a:p>
        </p:txBody>
      </p:sp>
    </p:spTree>
    <p:extLst>
      <p:ext uri="{BB962C8B-B14F-4D97-AF65-F5344CB8AC3E}">
        <p14:creationId xmlns:p14="http://schemas.microsoft.com/office/powerpoint/2010/main" val="10247815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55</a:t>
            </a:fld>
            <a:endParaRPr lang="zh-CN" altLang="en-US"/>
          </a:p>
        </p:txBody>
      </p:sp>
    </p:spTree>
    <p:extLst>
      <p:ext uri="{BB962C8B-B14F-4D97-AF65-F5344CB8AC3E}">
        <p14:creationId xmlns:p14="http://schemas.microsoft.com/office/powerpoint/2010/main" val="10692556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56</a:t>
            </a:fld>
            <a:endParaRPr lang="zh-CN" altLang="en-US"/>
          </a:p>
        </p:txBody>
      </p:sp>
    </p:spTree>
    <p:extLst>
      <p:ext uri="{BB962C8B-B14F-4D97-AF65-F5344CB8AC3E}">
        <p14:creationId xmlns:p14="http://schemas.microsoft.com/office/powerpoint/2010/main" val="41779140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59068C-92D3-4379-B60A-14945BBBB116}" type="slidenum">
              <a:rPr lang="zh-CN" altLang="en-US" smtClean="0"/>
              <a:pPr/>
              <a:t>57</a:t>
            </a:fld>
            <a:endParaRPr lang="zh-CN" altLang="en-US"/>
          </a:p>
        </p:txBody>
      </p:sp>
    </p:spTree>
    <p:extLst>
      <p:ext uri="{BB962C8B-B14F-4D97-AF65-F5344CB8AC3E}">
        <p14:creationId xmlns:p14="http://schemas.microsoft.com/office/powerpoint/2010/main" val="27613466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C59068C-92D3-4379-B60A-14945BBBB116}" type="slidenum">
              <a:rPr lang="zh-CN" altLang="en-US" smtClean="0"/>
              <a:pPr/>
              <a:t>59</a:t>
            </a:fld>
            <a:endParaRPr lang="zh-CN" altLang="en-US"/>
          </a:p>
        </p:txBody>
      </p:sp>
    </p:spTree>
    <p:extLst>
      <p:ext uri="{BB962C8B-B14F-4D97-AF65-F5344CB8AC3E}">
        <p14:creationId xmlns:p14="http://schemas.microsoft.com/office/powerpoint/2010/main" val="418714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[2012-11-05] </a:t>
            </a:r>
            <a:r>
              <a:rPr lang="zh-CN" altLang="en-US" dirty="0" smtClean="0"/>
              <a:t>上周五讲了这一部分</a:t>
            </a:r>
            <a:r>
              <a:rPr lang="en-US" altLang="zh-CN" dirty="0" smtClean="0"/>
              <a:t>,</a:t>
            </a:r>
            <a:r>
              <a:rPr lang="en-US" altLang="zh-CN" baseline="0" dirty="0" smtClean="0"/>
              <a:t> </a:t>
            </a:r>
            <a:r>
              <a:rPr lang="zh-CN" altLang="en-US" baseline="0" dirty="0" smtClean="0"/>
              <a:t>觉得其中的例子应该统一</a:t>
            </a:r>
            <a:r>
              <a:rPr lang="en-US" altLang="zh-CN" baseline="0" dirty="0" smtClean="0"/>
              <a:t>!</a:t>
            </a:r>
          </a:p>
          <a:p>
            <a:endParaRPr lang="en-US" altLang="zh-CN" baseline="0" dirty="0" smtClean="0"/>
          </a:p>
          <a:p>
            <a:r>
              <a:rPr lang="en-US" altLang="zh-CN" baseline="0" dirty="0" smtClean="0"/>
              <a:t>FCFS </a:t>
            </a:r>
            <a:r>
              <a:rPr lang="zh-CN" altLang="en-US" baseline="0" dirty="0" smtClean="0"/>
              <a:t>的寻道距离计算技巧</a:t>
            </a:r>
            <a:r>
              <a:rPr lang="en-US" altLang="zh-CN" baseline="0" dirty="0" smtClean="0"/>
              <a:t>: (</a:t>
            </a:r>
            <a:r>
              <a:rPr lang="zh-CN" altLang="en-US" baseline="0" dirty="0" smtClean="0"/>
              <a:t>止</a:t>
            </a:r>
            <a:r>
              <a:rPr lang="en-US" altLang="zh-CN" baseline="0" dirty="0" smtClean="0"/>
              <a:t>–</a:t>
            </a:r>
            <a:r>
              <a:rPr lang="zh-CN" altLang="en-US" baseline="0" dirty="0" smtClean="0"/>
              <a:t>起</a:t>
            </a:r>
            <a:r>
              <a:rPr lang="en-US" altLang="zh-CN" baseline="0" dirty="0" smtClean="0"/>
              <a:t>)</a:t>
            </a:r>
            <a:r>
              <a:rPr lang="zh-CN" altLang="en-US" baseline="0" dirty="0" smtClean="0"/>
              <a:t> </a:t>
            </a:r>
            <a:r>
              <a:rPr lang="en-US" altLang="zh-CN" baseline="0" dirty="0" smtClean="0"/>
              <a:t>+ [</a:t>
            </a:r>
            <a:r>
              <a:rPr lang="zh-CN" altLang="en-US" baseline="0" dirty="0" smtClean="0"/>
              <a:t>上层节点之和 </a:t>
            </a:r>
            <a:r>
              <a:rPr lang="en-US" altLang="zh-CN" baseline="0" dirty="0" smtClean="0"/>
              <a:t>– </a:t>
            </a:r>
            <a:r>
              <a:rPr lang="zh-CN" altLang="en-US" baseline="0" dirty="0" smtClean="0"/>
              <a:t>下层节点之和</a:t>
            </a:r>
            <a:r>
              <a:rPr lang="en-US" altLang="zh-CN" baseline="0" dirty="0" smtClean="0"/>
              <a:t>]</a:t>
            </a:r>
            <a:r>
              <a:rPr lang="zh-CN" altLang="en-US" baseline="0" dirty="0" smtClean="0"/>
              <a:t>*</a:t>
            </a:r>
            <a:r>
              <a:rPr lang="en-US" altLang="zh-CN" baseline="0" dirty="0" smtClean="0"/>
              <a:t>2 </a:t>
            </a:r>
          </a:p>
          <a:p>
            <a:r>
              <a:rPr lang="en-US" altLang="zh-CN" b="1" u="sng" baseline="0" dirty="0" smtClean="0"/>
              <a:t>NB</a:t>
            </a:r>
            <a:r>
              <a:rPr lang="en-US" altLang="zh-CN" baseline="0" dirty="0" smtClean="0"/>
              <a:t>: </a:t>
            </a:r>
            <a:r>
              <a:rPr lang="zh-CN" altLang="en-US" baseline="0" dirty="0" smtClean="0"/>
              <a:t>凡是不上不下的 </a:t>
            </a:r>
            <a:r>
              <a:rPr lang="en-US" altLang="zh-CN" baseline="0" dirty="0" smtClean="0"/>
              <a:t>(</a:t>
            </a:r>
            <a:r>
              <a:rPr lang="zh-CN" altLang="en-US" baseline="0" dirty="0" smtClean="0"/>
              <a:t>如 此处的</a:t>
            </a:r>
            <a:r>
              <a:rPr lang="en-US" altLang="zh-CN" baseline="0" dirty="0" smtClean="0"/>
              <a:t>98) </a:t>
            </a:r>
            <a:r>
              <a:rPr lang="zh-CN" altLang="en-US" baseline="0" dirty="0" smtClean="0"/>
              <a:t>可以忽略不计</a:t>
            </a:r>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9</a:t>
            </a:fld>
            <a:endParaRPr lang="zh-CN" altLang="en-US"/>
          </a:p>
        </p:txBody>
      </p:sp>
    </p:spTree>
    <p:extLst>
      <p:ext uri="{BB962C8B-B14F-4D97-AF65-F5344CB8AC3E}">
        <p14:creationId xmlns:p14="http://schemas.microsoft.com/office/powerpoint/2010/main" val="1685325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15B27F1F-D037-47DE-8A72-7380C4DCAA9D}" type="datetime1">
              <a:rPr lang="zh-CN" altLang="en-US" smtClean="0"/>
              <a:pPr/>
              <a:t>2017/4/19</a:t>
            </a:fld>
            <a:endParaRPr lang="zh-CN" altLang="en-US"/>
          </a:p>
        </p:txBody>
      </p:sp>
      <p:sp>
        <p:nvSpPr>
          <p:cNvPr id="5" name="Footer Placeholder 4"/>
          <p:cNvSpPr>
            <a:spLocks noGrp="1"/>
          </p:cNvSpPr>
          <p:nvPr>
            <p:ph type="ftr" sz="quarter" idx="11"/>
          </p:nvPr>
        </p:nvSpPr>
        <p:spPr>
          <a:xfrm>
            <a:off x="3124200" y="6356350"/>
            <a:ext cx="3090874" cy="365125"/>
          </a:xfrm>
        </p:spPr>
        <p:txBody>
          <a:bodyPr/>
          <a:lstStyle/>
          <a:p>
            <a:r>
              <a:rPr lang="en-US" altLang="zh-CN" smtClean="0"/>
              <a:t>Part XII IO System</a:t>
            </a:r>
            <a:endParaRPr lang="zh-CN" altLang="en-US" dirty="0"/>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E5741513-B522-4D3C-B745-39BE39061295}" type="datetime1">
              <a:rPr lang="zh-CN" altLang="en-US" smtClean="0"/>
              <a:pPr/>
              <a:t>2017/4/19</a:t>
            </a:fld>
            <a:endParaRPr lang="zh-CN" altLang="en-US"/>
          </a:p>
        </p:txBody>
      </p:sp>
      <p:sp>
        <p:nvSpPr>
          <p:cNvPr id="6" name="Footer Placeholder 5"/>
          <p:cNvSpPr>
            <a:spLocks noGrp="1"/>
          </p:cNvSpPr>
          <p:nvPr>
            <p:ph type="ftr" sz="quarter" idx="11"/>
          </p:nvPr>
        </p:nvSpPr>
        <p:spPr/>
        <p:txBody>
          <a:bodyPr/>
          <a:lstStyle/>
          <a:p>
            <a:r>
              <a:rPr lang="en-US" altLang="zh-CN" smtClean="0"/>
              <a:t>Part XII IO System</a:t>
            </a:r>
            <a:endParaRPr lang="zh-CN" altLang="en-US"/>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2F791CEB-58A0-42B0-88D8-0BA061017FB2}" type="datetime1">
              <a:rPr lang="zh-CN" altLang="en-US" smtClean="0"/>
              <a:pPr/>
              <a:t>2017/4/19</a:t>
            </a:fld>
            <a:endParaRPr lang="zh-CN" altLang="en-US"/>
          </a:p>
        </p:txBody>
      </p:sp>
      <p:sp>
        <p:nvSpPr>
          <p:cNvPr id="5" name="Footer Placeholder 4"/>
          <p:cNvSpPr>
            <a:spLocks noGrp="1"/>
          </p:cNvSpPr>
          <p:nvPr>
            <p:ph type="ftr" sz="quarter" idx="11"/>
          </p:nvPr>
        </p:nvSpPr>
        <p:spPr/>
        <p:txBody>
          <a:bodyPr/>
          <a:lstStyle/>
          <a:p>
            <a:r>
              <a:rPr lang="en-US" altLang="zh-CN" smtClean="0"/>
              <a:t>Part XII IO System</a:t>
            </a:r>
            <a:endParaRPr lang="zh-CN" altLang="en-US"/>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7C67E1C1-564D-4BB7-A302-DFFBCFE6AAC7}" type="datetime1">
              <a:rPr lang="zh-CN" altLang="en-US" smtClean="0"/>
              <a:pPr/>
              <a:t>2017/4/19</a:t>
            </a:fld>
            <a:endParaRPr lang="zh-CN" altLang="en-US"/>
          </a:p>
        </p:txBody>
      </p:sp>
      <p:sp>
        <p:nvSpPr>
          <p:cNvPr id="5" name="Footer Placeholder 4"/>
          <p:cNvSpPr>
            <a:spLocks noGrp="1"/>
          </p:cNvSpPr>
          <p:nvPr>
            <p:ph type="ftr" sz="quarter" idx="11"/>
          </p:nvPr>
        </p:nvSpPr>
        <p:spPr/>
        <p:txBody>
          <a:bodyPr/>
          <a:lstStyle/>
          <a:p>
            <a:r>
              <a:rPr lang="en-US" altLang="zh-CN" smtClean="0"/>
              <a:t>Part XII IO System</a:t>
            </a:r>
            <a:endParaRPr lang="zh-CN" altLang="en-US"/>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247650"/>
            <a:ext cx="7772400" cy="666750"/>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685800" y="990600"/>
            <a:ext cx="7772400" cy="2590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85800" y="3733800"/>
            <a:ext cx="7772400" cy="2590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a:xfrm>
            <a:off x="685800" y="6400800"/>
            <a:ext cx="1905000" cy="304800"/>
          </a:xfrm>
        </p:spPr>
        <p:txBody>
          <a:bodyPr/>
          <a:lstStyle>
            <a:lvl1pPr>
              <a:defRPr/>
            </a:lvl1pPr>
          </a:lstStyle>
          <a:p>
            <a:endParaRPr lang="en-US" altLang="zh-CN"/>
          </a:p>
        </p:txBody>
      </p:sp>
      <p:sp>
        <p:nvSpPr>
          <p:cNvPr id="6" name="Footer Placeholder 5"/>
          <p:cNvSpPr>
            <a:spLocks noGrp="1"/>
          </p:cNvSpPr>
          <p:nvPr>
            <p:ph type="ftr" sz="quarter" idx="11"/>
          </p:nvPr>
        </p:nvSpPr>
        <p:spPr>
          <a:xfrm>
            <a:off x="3124200" y="6400800"/>
            <a:ext cx="2895600" cy="304800"/>
          </a:xfrm>
        </p:spPr>
        <p:txBody>
          <a:bodyPr/>
          <a:lstStyle>
            <a:lvl1pPr>
              <a:defRPr/>
            </a:lvl1pPr>
          </a:lstStyle>
          <a:p>
            <a:r>
              <a:rPr lang="en-US" altLang="zh-CN"/>
              <a:t>Printing LISA 98 (c) 1997-1998 Patrick Powell http://www.astart.com</a:t>
            </a:r>
          </a:p>
        </p:txBody>
      </p:sp>
      <p:sp>
        <p:nvSpPr>
          <p:cNvPr id="7" name="Slide Number Placeholder 6"/>
          <p:cNvSpPr>
            <a:spLocks noGrp="1"/>
          </p:cNvSpPr>
          <p:nvPr>
            <p:ph type="sldNum" sz="quarter" idx="12"/>
          </p:nvPr>
        </p:nvSpPr>
        <p:spPr>
          <a:xfrm>
            <a:off x="6553200" y="6400800"/>
            <a:ext cx="1905000" cy="304800"/>
          </a:xfrm>
        </p:spPr>
        <p:txBody>
          <a:bodyPr/>
          <a:lstStyle>
            <a:lvl1pPr>
              <a:defRPr/>
            </a:lvl1pPr>
          </a:lstStyle>
          <a:p>
            <a:fld id="{30291FBD-2FF8-4C3C-90A2-8286208CD308}" type="slidenum">
              <a:rPr lang="en-US" altLang="zh-CN"/>
              <a:pPr/>
              <a:t>‹#›</a:t>
            </a:fld>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85852" cy="6858000"/>
          </a:xfrm>
          <a:solidFill>
            <a:schemeClr val="bg1">
              <a:lumMod val="75000"/>
            </a:schemeClr>
          </a:solidFill>
        </p:spPr>
        <p:txBody>
          <a:bodyPr vert="vert270" anchor="ctr"/>
          <a:lstStyle/>
          <a:p>
            <a:r>
              <a:rPr lang="en-US" altLang="zh-CN" dirty="0" smtClean="0"/>
              <a:t>Click to edit Master title style</a:t>
            </a:r>
            <a:endParaRPr lang="zh-CN" altLang="en-US" dirty="0"/>
          </a:p>
        </p:txBody>
      </p:sp>
      <p:sp>
        <p:nvSpPr>
          <p:cNvPr id="3" name="Date Placeholder 2"/>
          <p:cNvSpPr>
            <a:spLocks noGrp="1"/>
          </p:cNvSpPr>
          <p:nvPr>
            <p:ph type="dt" sz="half" idx="10"/>
          </p:nvPr>
        </p:nvSpPr>
        <p:spPr>
          <a:xfrm>
            <a:off x="1366830" y="6356350"/>
            <a:ext cx="1276344" cy="365125"/>
          </a:xfrm>
        </p:spPr>
        <p:txBody>
          <a:bodyPr/>
          <a:lstStyle/>
          <a:p>
            <a:fld id="{70558B1B-0F5A-4E8C-AA67-19CE5B1FD24A}" type="datetime1">
              <a:rPr lang="zh-CN" altLang="en-US" smtClean="0"/>
              <a:pPr/>
              <a:t>2017/4/19</a:t>
            </a:fld>
            <a:endParaRPr lang="zh-CN" altLang="en-US"/>
          </a:p>
        </p:txBody>
      </p:sp>
      <p:sp>
        <p:nvSpPr>
          <p:cNvPr id="4" name="Footer Placeholder 3"/>
          <p:cNvSpPr>
            <a:spLocks noGrp="1"/>
          </p:cNvSpPr>
          <p:nvPr>
            <p:ph type="ftr" sz="quarter" idx="11"/>
          </p:nvPr>
        </p:nvSpPr>
        <p:spPr/>
        <p:txBody>
          <a:bodyPr/>
          <a:lstStyle/>
          <a:p>
            <a:r>
              <a:rPr lang="en-US" altLang="zh-CN" smtClean="0"/>
              <a:t>Part XII IO System</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a:t>
            </a:fld>
            <a:endParaRPr lang="zh-CN" altLang="en-US"/>
          </a:p>
        </p:txBody>
      </p:sp>
      <p:sp>
        <p:nvSpPr>
          <p:cNvPr id="7" name="Content Placeholder 2"/>
          <p:cNvSpPr>
            <a:spLocks noGrp="1"/>
          </p:cNvSpPr>
          <p:nvPr>
            <p:ph idx="1"/>
          </p:nvPr>
        </p:nvSpPr>
        <p:spPr>
          <a:xfrm>
            <a:off x="1285852" y="571480"/>
            <a:ext cx="7572396" cy="5197493"/>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a:xfrm>
            <a:off x="457200" y="1000108"/>
            <a:ext cx="8686800" cy="5126055"/>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10"/>
          </p:nvPr>
        </p:nvSpPr>
        <p:spPr/>
        <p:txBody>
          <a:bodyPr/>
          <a:lstStyle/>
          <a:p>
            <a:fld id="{E054854B-B7A1-4C84-93F4-45530D2BDAC2}" type="datetime1">
              <a:rPr lang="zh-CN" altLang="en-US" smtClean="0"/>
              <a:pPr/>
              <a:t>2017/4/19</a:t>
            </a:fld>
            <a:endParaRPr lang="zh-CN" altLang="en-US"/>
          </a:p>
        </p:txBody>
      </p:sp>
      <p:sp>
        <p:nvSpPr>
          <p:cNvPr id="5" name="Footer Placeholder 4"/>
          <p:cNvSpPr>
            <a:spLocks noGrp="1"/>
          </p:cNvSpPr>
          <p:nvPr>
            <p:ph type="ftr" sz="quarter" idx="11"/>
          </p:nvPr>
        </p:nvSpPr>
        <p:spPr/>
        <p:txBody>
          <a:bodyPr/>
          <a:lstStyle/>
          <a:p>
            <a:r>
              <a:rPr lang="en-US" altLang="zh-CN" smtClean="0"/>
              <a:t>Part XII IO System</a:t>
            </a:r>
            <a:endParaRPr lang="zh-CN" altLang="en-US"/>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C894094-AB33-4BC4-A8DA-9A7FD3D30CF4}" type="datetime1">
              <a:rPr lang="zh-CN" altLang="en-US" smtClean="0"/>
              <a:pPr/>
              <a:t>2017/4/19</a:t>
            </a:fld>
            <a:endParaRPr lang="zh-CN" altLang="en-US"/>
          </a:p>
        </p:txBody>
      </p:sp>
      <p:sp>
        <p:nvSpPr>
          <p:cNvPr id="5" name="Footer Placeholder 4"/>
          <p:cNvSpPr>
            <a:spLocks noGrp="1"/>
          </p:cNvSpPr>
          <p:nvPr>
            <p:ph type="ftr" sz="quarter" idx="11"/>
          </p:nvPr>
        </p:nvSpPr>
        <p:spPr/>
        <p:txBody>
          <a:bodyPr/>
          <a:lstStyle/>
          <a:p>
            <a:r>
              <a:rPr lang="en-US" altLang="zh-CN" smtClean="0"/>
              <a:t>Part XII IO System</a:t>
            </a:r>
            <a:endParaRPr lang="zh-CN" altLang="en-US"/>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DE3EA986-7B2F-496E-8939-4163BB392398}" type="datetime1">
              <a:rPr lang="zh-CN" altLang="en-US" smtClean="0"/>
              <a:pPr/>
              <a:t>2017/4/19</a:t>
            </a:fld>
            <a:endParaRPr lang="zh-CN" altLang="en-US"/>
          </a:p>
        </p:txBody>
      </p:sp>
      <p:sp>
        <p:nvSpPr>
          <p:cNvPr id="6" name="Footer Placeholder 5"/>
          <p:cNvSpPr>
            <a:spLocks noGrp="1"/>
          </p:cNvSpPr>
          <p:nvPr>
            <p:ph type="ftr" sz="quarter" idx="11"/>
          </p:nvPr>
        </p:nvSpPr>
        <p:spPr/>
        <p:txBody>
          <a:bodyPr/>
          <a:lstStyle/>
          <a:p>
            <a:r>
              <a:rPr lang="en-US" altLang="zh-CN" smtClean="0"/>
              <a:t>Part XII IO System</a:t>
            </a:r>
            <a:endParaRPr lang="zh-CN" altLang="en-US"/>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0CC8CA71-07B8-4C04-AA05-D3FB8933F70B}" type="datetime1">
              <a:rPr lang="zh-CN" altLang="en-US" smtClean="0"/>
              <a:pPr/>
              <a:t>2017/4/19</a:t>
            </a:fld>
            <a:endParaRPr lang="zh-CN" altLang="en-US"/>
          </a:p>
        </p:txBody>
      </p:sp>
      <p:sp>
        <p:nvSpPr>
          <p:cNvPr id="8" name="Footer Placeholder 7"/>
          <p:cNvSpPr>
            <a:spLocks noGrp="1"/>
          </p:cNvSpPr>
          <p:nvPr>
            <p:ph type="ftr" sz="quarter" idx="11"/>
          </p:nvPr>
        </p:nvSpPr>
        <p:spPr/>
        <p:txBody>
          <a:bodyPr/>
          <a:lstStyle/>
          <a:p>
            <a:r>
              <a:rPr lang="en-US" altLang="zh-CN" smtClean="0"/>
              <a:t>Part XII IO System</a:t>
            </a:r>
            <a:endParaRPr lang="zh-CN" altLang="en-US"/>
          </a:p>
        </p:txBody>
      </p:sp>
      <p:sp>
        <p:nvSpPr>
          <p:cNvPr id="9" name="Slide Number Placeholder 8"/>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60292F52-80AA-466A-A6CF-E81580FE1DBE}" type="datetime1">
              <a:rPr lang="zh-CN" altLang="en-US" smtClean="0"/>
              <a:pPr/>
              <a:t>2017/4/19</a:t>
            </a:fld>
            <a:endParaRPr lang="zh-CN" altLang="en-US"/>
          </a:p>
        </p:txBody>
      </p:sp>
      <p:sp>
        <p:nvSpPr>
          <p:cNvPr id="4" name="Footer Placeholder 3"/>
          <p:cNvSpPr>
            <a:spLocks noGrp="1"/>
          </p:cNvSpPr>
          <p:nvPr>
            <p:ph type="ftr" sz="quarter" idx="11"/>
          </p:nvPr>
        </p:nvSpPr>
        <p:spPr/>
        <p:txBody>
          <a:bodyPr/>
          <a:lstStyle/>
          <a:p>
            <a:r>
              <a:rPr lang="en-US" altLang="zh-CN" smtClean="0"/>
              <a:t>Part XII IO System</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8F726-DB17-4314-8490-127F652ABC12}" type="datetime1">
              <a:rPr lang="zh-CN" altLang="en-US" smtClean="0"/>
              <a:pPr/>
              <a:t>2017/4/19</a:t>
            </a:fld>
            <a:endParaRPr lang="zh-CN" altLang="en-US"/>
          </a:p>
        </p:txBody>
      </p:sp>
      <p:sp>
        <p:nvSpPr>
          <p:cNvPr id="3" name="Footer Placeholder 2"/>
          <p:cNvSpPr>
            <a:spLocks noGrp="1"/>
          </p:cNvSpPr>
          <p:nvPr>
            <p:ph type="ftr" sz="quarter" idx="11"/>
          </p:nvPr>
        </p:nvSpPr>
        <p:spPr/>
        <p:txBody>
          <a:bodyPr/>
          <a:lstStyle/>
          <a:p>
            <a:r>
              <a:rPr lang="en-US" altLang="zh-CN" smtClean="0"/>
              <a:t>Part XII IO System</a:t>
            </a:r>
            <a:endParaRPr lang="zh-CN" altLang="en-US"/>
          </a:p>
        </p:txBody>
      </p:sp>
      <p:sp>
        <p:nvSpPr>
          <p:cNvPr id="4" name="Slide Number Placeholder 3"/>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529059C6-6A44-46C5-8F77-0653B90ADEA5}" type="datetime1">
              <a:rPr lang="zh-CN" altLang="en-US" smtClean="0"/>
              <a:pPr/>
              <a:t>2017/4/19</a:t>
            </a:fld>
            <a:endParaRPr lang="zh-CN" altLang="en-US"/>
          </a:p>
        </p:txBody>
      </p:sp>
      <p:sp>
        <p:nvSpPr>
          <p:cNvPr id="6" name="Footer Placeholder 5"/>
          <p:cNvSpPr>
            <a:spLocks noGrp="1"/>
          </p:cNvSpPr>
          <p:nvPr>
            <p:ph type="ftr" sz="quarter" idx="11"/>
          </p:nvPr>
        </p:nvSpPr>
        <p:spPr/>
        <p:txBody>
          <a:bodyPr/>
          <a:lstStyle/>
          <a:p>
            <a:r>
              <a:rPr lang="en-US" altLang="zh-CN" smtClean="0"/>
              <a:t>Part XII IO System</a:t>
            </a:r>
            <a:endParaRPr lang="zh-CN" altLang="en-US"/>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85728"/>
            <a:ext cx="8229600" cy="654032"/>
          </a:xfrm>
          <a:prstGeom prst="rect">
            <a:avLst/>
          </a:prstGeom>
        </p:spPr>
        <p:txBody>
          <a:bodyPr vert="horz" lIns="91440" tIns="45720" rIns="91440" bIns="45720" rtlCol="0" anchor="ctr">
            <a:normAutofit/>
          </a:body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457200" y="1000108"/>
            <a:ext cx="8229600" cy="5126055"/>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BB07B-F8E6-4FF3-BCFA-DB46BDB7325B}" type="datetime1">
              <a:rPr lang="zh-CN" altLang="en-US" smtClean="0"/>
              <a:pPr/>
              <a:t>2017/4/19</a:t>
            </a:fld>
            <a:endParaRPr lang="zh-CN" altLang="en-US"/>
          </a:p>
        </p:txBody>
      </p:sp>
      <p:sp>
        <p:nvSpPr>
          <p:cNvPr id="5" name="Footer Placeholder 4"/>
          <p:cNvSpPr>
            <a:spLocks noGrp="1"/>
          </p:cNvSpPr>
          <p:nvPr>
            <p:ph type="ftr" sz="quarter" idx="3"/>
          </p:nvPr>
        </p:nvSpPr>
        <p:spPr>
          <a:xfrm>
            <a:off x="3124200" y="6356350"/>
            <a:ext cx="309087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Part XII IO System</a:t>
            </a:r>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44B62-10FC-4232-9218-76AF922FA42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1.xml"/><Relationship Id="rId1" Type="http://schemas.openxmlformats.org/officeDocument/2006/relationships/slideLayout" Target="../slideLayouts/slideLayout3.xml"/><Relationship Id="rId5" Type="http://schemas.openxmlformats.org/officeDocument/2006/relationships/image" Target="../media/image22.jpeg"/><Relationship Id="rId4" Type="http://schemas.openxmlformats.org/officeDocument/2006/relationships/image" Target="../media/image21.jpe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53.xml"/><Relationship Id="rId7"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jpeg"/><Relationship Id="rId9" Type="http://schemas.openxmlformats.org/officeDocument/2006/relationships/image" Target="../media/image27.wmf"/></Relationships>
</file>

<file path=ppt/slides/_rels/slide5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54.xml"/><Relationship Id="rId1" Type="http://schemas.openxmlformats.org/officeDocument/2006/relationships/slideLayout" Target="../slideLayouts/slideLayout3.xml"/><Relationship Id="rId5" Type="http://schemas.openxmlformats.org/officeDocument/2006/relationships/image" Target="../media/image28.wmf"/><Relationship Id="rId4" Type="http://schemas.openxmlformats.org/officeDocument/2006/relationships/image" Target="../media/image27.wmf"/></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28.wmf"/><Relationship Id="rId2" Type="http://schemas.openxmlformats.org/officeDocument/2006/relationships/notesSlide" Target="../notesSlides/notesSlide56.xml"/><Relationship Id="rId1" Type="http://schemas.openxmlformats.org/officeDocument/2006/relationships/slideLayout" Target="../slideLayouts/slideLayout3.xml"/><Relationship Id="rId6" Type="http://schemas.openxmlformats.org/officeDocument/2006/relationships/image" Target="../media/image26.wmf"/><Relationship Id="rId5" Type="http://schemas.openxmlformats.org/officeDocument/2006/relationships/image" Target="../media/image30.jpeg"/><Relationship Id="rId4" Type="http://schemas.openxmlformats.org/officeDocument/2006/relationships/image" Target="../media/image24.jpeg"/></Relationships>
</file>

<file path=ppt/slides/_rels/slide5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59.xml"/><Relationship Id="rId1" Type="http://schemas.openxmlformats.org/officeDocument/2006/relationships/slideLayout" Target="../slideLayouts/slideLayout3.xml"/><Relationship Id="rId5" Type="http://schemas.openxmlformats.org/officeDocument/2006/relationships/image" Target="../media/image34.jpeg"/><Relationship Id="rId4" Type="http://schemas.openxmlformats.org/officeDocument/2006/relationships/image" Target="../media/image3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a:solidFill>
            <a:schemeClr val="accent3"/>
          </a:solidFill>
        </p:spPr>
        <p:txBody>
          <a:bodyPr/>
          <a:lstStyle/>
          <a:p>
            <a:r>
              <a:rPr lang="en-US" altLang="zh-CN"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Operating system</a:t>
            </a:r>
            <a:endParaRPr lang="zh-CN" alt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3" name="Subtitle 2"/>
          <p:cNvSpPr>
            <a:spLocks noGrp="1"/>
          </p:cNvSpPr>
          <p:nvPr>
            <p:ph type="subTitle" idx="1"/>
          </p:nvPr>
        </p:nvSpPr>
        <p:spPr>
          <a:xfrm>
            <a:off x="500034" y="3886200"/>
            <a:ext cx="8643966" cy="1752600"/>
          </a:xfrm>
        </p:spPr>
        <p:txBody>
          <a:bodyPr/>
          <a:lstStyle/>
          <a:p>
            <a:r>
              <a:rPr lang="en-US" altLang="zh-C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Part XI: IO System (</a:t>
            </a:r>
            <a:r>
              <a:rPr lang="en-US" altLang="zh-CN"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Other</a:t>
            </a:r>
            <a:r>
              <a:rPr lang="en-US" altLang="zh-C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p>
        </p:txBody>
      </p:sp>
      <p:pic>
        <p:nvPicPr>
          <p:cNvPr id="4" name="Picture 1030" descr="hon-510-series-vertical-file-cabinet"/>
          <p:cNvPicPr>
            <a:picLocks noChangeAspect="1" noChangeArrowheads="1"/>
          </p:cNvPicPr>
          <p:nvPr/>
        </p:nvPicPr>
        <p:blipFill>
          <a:blip r:embed="rId3" cstate="print"/>
          <a:srcRect/>
          <a:stretch>
            <a:fillRect/>
          </a:stretch>
        </p:blipFill>
        <p:spPr>
          <a:xfrm>
            <a:off x="428596" y="4357694"/>
            <a:ext cx="2063735" cy="190279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0853"/>
            <a:ext cx="8229600" cy="654032"/>
          </a:xfrm>
        </p:spPr>
        <p:txBody>
          <a:bodyPr>
            <a:normAutofit fontScale="90000"/>
          </a:bodyPr>
          <a:lstStyle/>
          <a:p>
            <a:r>
              <a:rPr lang="en-US" altLang="zh-CN" dirty="0" smtClean="0"/>
              <a:t>SSTF [</a:t>
            </a:r>
            <a:r>
              <a:rPr lang="zh-CN" altLang="en-US" sz="3600" dirty="0" smtClean="0"/>
              <a:t>最短寻道时间优先</a:t>
            </a:r>
            <a:r>
              <a:rPr lang="en-US" altLang="zh-CN" dirty="0" smtClean="0"/>
              <a:t>]</a:t>
            </a:r>
            <a:endParaRPr lang="zh-CN" altLang="en-US" dirty="0"/>
          </a:p>
        </p:txBody>
      </p:sp>
      <p:sp>
        <p:nvSpPr>
          <p:cNvPr id="3" name="Content Placeholder 2"/>
          <p:cNvSpPr>
            <a:spLocks noGrp="1"/>
          </p:cNvSpPr>
          <p:nvPr>
            <p:ph idx="1"/>
          </p:nvPr>
        </p:nvSpPr>
        <p:spPr>
          <a:xfrm>
            <a:off x="457200" y="895233"/>
            <a:ext cx="8686800" cy="5126055"/>
          </a:xfrm>
        </p:spPr>
        <p:txBody>
          <a:bodyPr/>
          <a:lstStyle/>
          <a:p>
            <a:pPr>
              <a:lnSpc>
                <a:spcPct val="90000"/>
              </a:lnSpc>
            </a:pPr>
            <a:r>
              <a:rPr lang="en-US" altLang="zh-TW" b="1" i="1" dirty="0" smtClean="0">
                <a:solidFill>
                  <a:schemeClr val="folHlink"/>
                </a:solidFill>
                <a:ea typeface="新細明體" charset="-120"/>
              </a:rPr>
              <a:t>Shortest seek time first (SSTF):</a:t>
            </a:r>
            <a:r>
              <a:rPr lang="en-US" altLang="zh-TW" dirty="0" smtClean="0">
                <a:ea typeface="新細明體" charset="-120"/>
              </a:rPr>
              <a:t> picks the request that is closest to the current disk arm position</a:t>
            </a:r>
          </a:p>
          <a:p>
            <a:pPr lvl="1">
              <a:lnSpc>
                <a:spcPct val="90000"/>
              </a:lnSpc>
              <a:buFont typeface="Wingdings" pitchFamily="2" charset="2"/>
              <a:buNone/>
            </a:pPr>
            <a:r>
              <a:rPr lang="en-US" altLang="zh-TW" dirty="0" smtClean="0">
                <a:ea typeface="新細明體" charset="-120"/>
              </a:rPr>
              <a:t>+ Good at reducing seeks</a:t>
            </a:r>
          </a:p>
          <a:p>
            <a:pPr lvl="1">
              <a:lnSpc>
                <a:spcPct val="90000"/>
              </a:lnSpc>
              <a:buFont typeface="Wingdings" pitchFamily="2" charset="2"/>
              <a:buNone/>
            </a:pPr>
            <a:r>
              <a:rPr lang="en-US" altLang="zh-TW" dirty="0" smtClean="0">
                <a:ea typeface="新細明體" charset="-120"/>
              </a:rPr>
              <a:t>- May result in starvation</a:t>
            </a:r>
          </a:p>
          <a:p>
            <a:endParaRPr lang="zh-CN" altLang="en-US" dirty="0"/>
          </a:p>
        </p:txBody>
      </p:sp>
      <p:sp>
        <p:nvSpPr>
          <p:cNvPr id="4" name="Footer Placeholder 3"/>
          <p:cNvSpPr>
            <a:spLocks noGrp="1"/>
          </p:cNvSpPr>
          <p:nvPr>
            <p:ph type="ftr" sz="quarter" idx="11"/>
          </p:nvPr>
        </p:nvSpPr>
        <p:spPr/>
        <p:txBody>
          <a:bodyPr/>
          <a:lstStyle/>
          <a:p>
            <a:r>
              <a:rPr lang="en-US" altLang="zh-CN" smtClean="0"/>
              <a:t>Part XII IO System (Basic)</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10</a:t>
            </a:fld>
            <a:endParaRPr lang="zh-CN" altLang="en-US"/>
          </a:p>
        </p:txBody>
      </p:sp>
      <p:sp>
        <p:nvSpPr>
          <p:cNvPr id="6" name="Line 6"/>
          <p:cNvSpPr>
            <a:spLocks noChangeShapeType="1"/>
          </p:cNvSpPr>
          <p:nvPr/>
        </p:nvSpPr>
        <p:spPr bwMode="auto">
          <a:xfrm flipV="1">
            <a:off x="2683024" y="3140968"/>
            <a:ext cx="0" cy="3246263"/>
          </a:xfrm>
          <a:prstGeom prst="line">
            <a:avLst/>
          </a:prstGeom>
          <a:noFill/>
          <a:ln w="28575">
            <a:solidFill>
              <a:schemeClr val="tx1"/>
            </a:solidFill>
            <a:round/>
            <a:headEnd/>
            <a:tailEnd type="triangle" w="med" len="med"/>
          </a:ln>
          <a:effectLst/>
        </p:spPr>
        <p:txBody>
          <a:bodyPr/>
          <a:lstStyle/>
          <a:p>
            <a:endParaRPr lang="zh-CN" altLang="en-US"/>
          </a:p>
        </p:txBody>
      </p:sp>
      <p:sp>
        <p:nvSpPr>
          <p:cNvPr id="7" name="Text Box 7"/>
          <p:cNvSpPr txBox="1">
            <a:spLocks noChangeArrowheads="1"/>
          </p:cNvSpPr>
          <p:nvPr/>
        </p:nvSpPr>
        <p:spPr bwMode="auto">
          <a:xfrm>
            <a:off x="899592" y="4574455"/>
            <a:ext cx="773353" cy="369332"/>
          </a:xfrm>
          <a:prstGeom prst="rect">
            <a:avLst/>
          </a:prstGeom>
          <a:noFill/>
          <a:ln w="9525">
            <a:noFill/>
            <a:miter lim="800000"/>
            <a:headEnd/>
            <a:tailEnd/>
          </a:ln>
          <a:effectLst/>
        </p:spPr>
        <p:txBody>
          <a:bodyPr wrap="none">
            <a:spAutoFit/>
          </a:bodyPr>
          <a:lstStyle/>
          <a:p>
            <a:r>
              <a:rPr lang="en-US" altLang="zh-TW" b="1" u="sng" dirty="0">
                <a:ea typeface="新細明體" charset="-120"/>
              </a:rPr>
              <a:t>Tracks</a:t>
            </a:r>
            <a:endParaRPr lang="en-US" altLang="zh-CN" b="1" u="sng" dirty="0">
              <a:ea typeface="宋体" charset="-122"/>
            </a:endParaRPr>
          </a:p>
        </p:txBody>
      </p:sp>
      <p:sp>
        <p:nvSpPr>
          <p:cNvPr id="8" name="Text Box 8"/>
          <p:cNvSpPr txBox="1">
            <a:spLocks noChangeArrowheads="1"/>
          </p:cNvSpPr>
          <p:nvPr/>
        </p:nvSpPr>
        <p:spPr bwMode="auto">
          <a:xfrm>
            <a:off x="1861972" y="6158631"/>
            <a:ext cx="535724" cy="369332"/>
          </a:xfrm>
          <a:prstGeom prst="rect">
            <a:avLst/>
          </a:prstGeom>
          <a:noFill/>
          <a:ln w="9525">
            <a:noFill/>
            <a:miter lim="800000"/>
            <a:headEnd/>
            <a:tailEnd/>
          </a:ln>
          <a:effectLst/>
        </p:spPr>
        <p:txBody>
          <a:bodyPr wrap="none">
            <a:spAutoFit/>
          </a:bodyPr>
          <a:lstStyle/>
          <a:p>
            <a:r>
              <a:rPr lang="en-US" altLang="zh-TW" dirty="0" smtClean="0">
                <a:ea typeface="新細明體" charset="-120"/>
              </a:rPr>
              <a:t>000</a:t>
            </a:r>
            <a:endParaRPr lang="en-US" altLang="zh-CN" dirty="0">
              <a:ea typeface="宋体" charset="-122"/>
            </a:endParaRPr>
          </a:p>
        </p:txBody>
      </p:sp>
      <p:sp>
        <p:nvSpPr>
          <p:cNvPr id="9" name="Text Box 9"/>
          <p:cNvSpPr txBox="1">
            <a:spLocks noChangeArrowheads="1"/>
          </p:cNvSpPr>
          <p:nvPr/>
        </p:nvSpPr>
        <p:spPr bwMode="auto">
          <a:xfrm>
            <a:off x="1861972" y="4649798"/>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100</a:t>
            </a:r>
            <a:endParaRPr lang="en-US" altLang="zh-CN" dirty="0">
              <a:ea typeface="宋体" charset="-122"/>
            </a:endParaRPr>
          </a:p>
        </p:txBody>
      </p:sp>
      <p:sp>
        <p:nvSpPr>
          <p:cNvPr id="10" name="Text Box 10"/>
          <p:cNvSpPr txBox="1">
            <a:spLocks noChangeArrowheads="1"/>
          </p:cNvSpPr>
          <p:nvPr/>
        </p:nvSpPr>
        <p:spPr bwMode="auto">
          <a:xfrm>
            <a:off x="1861972" y="4951564"/>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080</a:t>
            </a:r>
            <a:endParaRPr lang="en-US" altLang="zh-CN" dirty="0">
              <a:ea typeface="宋体" charset="-122"/>
            </a:endParaRPr>
          </a:p>
        </p:txBody>
      </p:sp>
      <p:sp>
        <p:nvSpPr>
          <p:cNvPr id="11" name="Text Box 11"/>
          <p:cNvSpPr txBox="1">
            <a:spLocks noChangeArrowheads="1"/>
          </p:cNvSpPr>
          <p:nvPr/>
        </p:nvSpPr>
        <p:spPr bwMode="auto">
          <a:xfrm>
            <a:off x="1861972" y="5253330"/>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060</a:t>
            </a:r>
            <a:endParaRPr lang="en-US" altLang="zh-CN" dirty="0">
              <a:ea typeface="宋体" charset="-122"/>
            </a:endParaRPr>
          </a:p>
        </p:txBody>
      </p:sp>
      <p:sp>
        <p:nvSpPr>
          <p:cNvPr id="12" name="Text Box 12"/>
          <p:cNvSpPr txBox="1">
            <a:spLocks noChangeArrowheads="1"/>
          </p:cNvSpPr>
          <p:nvPr/>
        </p:nvSpPr>
        <p:spPr bwMode="auto">
          <a:xfrm>
            <a:off x="1861972" y="5555096"/>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040</a:t>
            </a:r>
            <a:endParaRPr lang="en-US" altLang="zh-CN" dirty="0">
              <a:ea typeface="宋体" charset="-122"/>
            </a:endParaRPr>
          </a:p>
        </p:txBody>
      </p:sp>
      <p:sp>
        <p:nvSpPr>
          <p:cNvPr id="13" name="Text Box 13"/>
          <p:cNvSpPr txBox="1">
            <a:spLocks noChangeArrowheads="1"/>
          </p:cNvSpPr>
          <p:nvPr/>
        </p:nvSpPr>
        <p:spPr bwMode="auto">
          <a:xfrm>
            <a:off x="1861972" y="5856862"/>
            <a:ext cx="535724" cy="369332"/>
          </a:xfrm>
          <a:prstGeom prst="rect">
            <a:avLst/>
          </a:prstGeom>
          <a:noFill/>
          <a:ln w="9525">
            <a:noFill/>
            <a:miter lim="800000"/>
            <a:headEnd/>
            <a:tailEnd/>
          </a:ln>
          <a:effectLst/>
        </p:spPr>
        <p:txBody>
          <a:bodyPr wrap="none">
            <a:spAutoFit/>
          </a:bodyPr>
          <a:lstStyle/>
          <a:p>
            <a:r>
              <a:rPr lang="en-US" altLang="zh-CN" dirty="0" smtClean="0">
                <a:ea typeface="宋体" charset="-122"/>
              </a:rPr>
              <a:t>020</a:t>
            </a:r>
            <a:endParaRPr lang="en-US" altLang="zh-CN" dirty="0">
              <a:ea typeface="宋体" charset="-122"/>
            </a:endParaRPr>
          </a:p>
        </p:txBody>
      </p:sp>
      <p:sp>
        <p:nvSpPr>
          <p:cNvPr id="14" name="Text Box 14"/>
          <p:cNvSpPr txBox="1">
            <a:spLocks noChangeArrowheads="1"/>
          </p:cNvSpPr>
          <p:nvPr/>
        </p:nvSpPr>
        <p:spPr bwMode="auto">
          <a:xfrm>
            <a:off x="1861972" y="4348032"/>
            <a:ext cx="535724" cy="369332"/>
          </a:xfrm>
          <a:prstGeom prst="rect">
            <a:avLst/>
          </a:prstGeom>
          <a:noFill/>
          <a:ln w="9525">
            <a:noFill/>
            <a:miter lim="800000"/>
            <a:headEnd/>
            <a:tailEnd/>
          </a:ln>
          <a:effectLst/>
        </p:spPr>
        <p:txBody>
          <a:bodyPr wrap="none">
            <a:spAutoFit/>
          </a:bodyPr>
          <a:lstStyle/>
          <a:p>
            <a:r>
              <a:rPr lang="en-US" altLang="zh-TW" dirty="0" smtClean="0">
                <a:ea typeface="新細明體" charset="-120"/>
              </a:rPr>
              <a:t>120</a:t>
            </a:r>
            <a:endParaRPr lang="en-US" altLang="zh-CN" dirty="0">
              <a:ea typeface="宋体" charset="-122"/>
            </a:endParaRPr>
          </a:p>
        </p:txBody>
      </p:sp>
      <p:sp>
        <p:nvSpPr>
          <p:cNvPr id="15" name="Text Box 37"/>
          <p:cNvSpPr txBox="1">
            <a:spLocks noChangeArrowheads="1"/>
          </p:cNvSpPr>
          <p:nvPr/>
        </p:nvSpPr>
        <p:spPr bwMode="auto">
          <a:xfrm>
            <a:off x="1861972" y="4046266"/>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140</a:t>
            </a:r>
            <a:endParaRPr lang="en-US" altLang="zh-CN" dirty="0">
              <a:ea typeface="宋体" charset="-122"/>
            </a:endParaRPr>
          </a:p>
        </p:txBody>
      </p:sp>
      <p:sp>
        <p:nvSpPr>
          <p:cNvPr id="16" name="Line 42"/>
          <p:cNvSpPr>
            <a:spLocks noChangeShapeType="1"/>
          </p:cNvSpPr>
          <p:nvPr/>
        </p:nvSpPr>
        <p:spPr bwMode="auto">
          <a:xfrm>
            <a:off x="2683024" y="6387231"/>
            <a:ext cx="4360594" cy="0"/>
          </a:xfrm>
          <a:prstGeom prst="line">
            <a:avLst/>
          </a:prstGeom>
          <a:noFill/>
          <a:ln w="28575">
            <a:solidFill>
              <a:schemeClr val="tx1"/>
            </a:solidFill>
            <a:round/>
            <a:headEnd/>
            <a:tailEnd type="triangle" w="med" len="med"/>
          </a:ln>
          <a:effectLst/>
        </p:spPr>
        <p:txBody>
          <a:bodyPr/>
          <a:lstStyle/>
          <a:p>
            <a:endParaRPr lang="zh-CN" altLang="en-US"/>
          </a:p>
        </p:txBody>
      </p:sp>
      <p:sp>
        <p:nvSpPr>
          <p:cNvPr id="17" name="Text Box 43"/>
          <p:cNvSpPr txBox="1">
            <a:spLocks noChangeArrowheads="1"/>
          </p:cNvSpPr>
          <p:nvPr/>
        </p:nvSpPr>
        <p:spPr bwMode="auto">
          <a:xfrm>
            <a:off x="6985392" y="6203874"/>
            <a:ext cx="657552" cy="369332"/>
          </a:xfrm>
          <a:prstGeom prst="rect">
            <a:avLst/>
          </a:prstGeom>
          <a:noFill/>
          <a:ln w="9525">
            <a:noFill/>
            <a:miter lim="800000"/>
            <a:headEnd/>
            <a:tailEnd/>
          </a:ln>
          <a:effectLst/>
        </p:spPr>
        <p:txBody>
          <a:bodyPr wrap="none">
            <a:spAutoFit/>
          </a:bodyPr>
          <a:lstStyle/>
          <a:p>
            <a:r>
              <a:rPr lang="en-US" altLang="zh-TW" b="1" u="sng" dirty="0">
                <a:ea typeface="新細明體" charset="-120"/>
              </a:rPr>
              <a:t>Time</a:t>
            </a:r>
            <a:endParaRPr lang="en-US" altLang="zh-CN" b="1" u="sng" dirty="0">
              <a:ea typeface="宋体" charset="-122"/>
            </a:endParaRPr>
          </a:p>
        </p:txBody>
      </p:sp>
      <p:sp>
        <p:nvSpPr>
          <p:cNvPr id="18" name="Text Box 9"/>
          <p:cNvSpPr txBox="1">
            <a:spLocks noChangeArrowheads="1"/>
          </p:cNvSpPr>
          <p:nvPr/>
        </p:nvSpPr>
        <p:spPr bwMode="auto">
          <a:xfrm>
            <a:off x="1861972" y="3744500"/>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160</a:t>
            </a:r>
            <a:endParaRPr lang="en-US" altLang="zh-CN" dirty="0">
              <a:ea typeface="宋体" charset="-122"/>
            </a:endParaRPr>
          </a:p>
        </p:txBody>
      </p:sp>
      <p:sp>
        <p:nvSpPr>
          <p:cNvPr id="19" name="Text Box 14"/>
          <p:cNvSpPr txBox="1">
            <a:spLocks noChangeArrowheads="1"/>
          </p:cNvSpPr>
          <p:nvPr/>
        </p:nvSpPr>
        <p:spPr bwMode="auto">
          <a:xfrm>
            <a:off x="1861972" y="3442734"/>
            <a:ext cx="535724" cy="369332"/>
          </a:xfrm>
          <a:prstGeom prst="rect">
            <a:avLst/>
          </a:prstGeom>
          <a:noFill/>
          <a:ln w="9525">
            <a:noFill/>
            <a:miter lim="800000"/>
            <a:headEnd/>
            <a:tailEnd/>
          </a:ln>
          <a:effectLst/>
        </p:spPr>
        <p:txBody>
          <a:bodyPr wrap="none">
            <a:spAutoFit/>
          </a:bodyPr>
          <a:lstStyle/>
          <a:p>
            <a:r>
              <a:rPr lang="en-US" altLang="zh-TW" dirty="0" smtClean="0">
                <a:ea typeface="新細明體" charset="-120"/>
              </a:rPr>
              <a:t>180</a:t>
            </a:r>
            <a:endParaRPr lang="en-US" altLang="zh-CN" dirty="0">
              <a:ea typeface="宋体" charset="-122"/>
            </a:endParaRPr>
          </a:p>
        </p:txBody>
      </p:sp>
      <p:sp>
        <p:nvSpPr>
          <p:cNvPr id="20" name="Text Box 37"/>
          <p:cNvSpPr txBox="1">
            <a:spLocks noChangeArrowheads="1"/>
          </p:cNvSpPr>
          <p:nvPr/>
        </p:nvSpPr>
        <p:spPr bwMode="auto">
          <a:xfrm>
            <a:off x="1861972" y="3140968"/>
            <a:ext cx="535724" cy="369332"/>
          </a:xfrm>
          <a:prstGeom prst="rect">
            <a:avLst/>
          </a:prstGeom>
          <a:noFill/>
          <a:ln w="9525">
            <a:noFill/>
            <a:miter lim="800000"/>
            <a:headEnd/>
            <a:tailEnd/>
          </a:ln>
          <a:effectLst/>
        </p:spPr>
        <p:txBody>
          <a:bodyPr wrap="none">
            <a:spAutoFit/>
          </a:bodyPr>
          <a:lstStyle/>
          <a:p>
            <a:r>
              <a:rPr lang="en-US" altLang="zh-CN" dirty="0" smtClean="0">
                <a:ea typeface="宋体" charset="-122"/>
              </a:rPr>
              <a:t>199</a:t>
            </a:r>
            <a:endParaRPr lang="en-US" altLang="zh-CN" dirty="0">
              <a:ea typeface="宋体" charset="-122"/>
            </a:endParaRPr>
          </a:p>
        </p:txBody>
      </p:sp>
      <p:cxnSp>
        <p:nvCxnSpPr>
          <p:cNvPr id="21" name="直接箭头连接符 20"/>
          <p:cNvCxnSpPr>
            <a:stCxn id="12" idx="3"/>
          </p:cNvCxnSpPr>
          <p:nvPr/>
        </p:nvCxnSpPr>
        <p:spPr>
          <a:xfrm flipV="1">
            <a:off x="2397696" y="5555096"/>
            <a:ext cx="285328" cy="18466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123701" y="2636912"/>
            <a:ext cx="3182281" cy="369332"/>
          </a:xfrm>
          <a:prstGeom prst="rect">
            <a:avLst/>
          </a:prstGeom>
        </p:spPr>
        <p:txBody>
          <a:bodyPr wrap="none">
            <a:spAutoFit/>
          </a:bodyPr>
          <a:lstStyle/>
          <a:p>
            <a:r>
              <a:rPr lang="en-US" altLang="zh-CN" dirty="0"/>
              <a:t>98, 183, 37, 122</a:t>
            </a:r>
            <a:r>
              <a:rPr lang="en-US" altLang="zh-CN" dirty="0" smtClean="0"/>
              <a:t>, </a:t>
            </a:r>
            <a:r>
              <a:rPr lang="en-US" altLang="zh-CN" dirty="0"/>
              <a:t>14, 124, 65, 67</a:t>
            </a:r>
            <a:endParaRPr lang="zh-CN" altLang="en-US" dirty="0"/>
          </a:p>
        </p:txBody>
      </p:sp>
      <p:cxnSp>
        <p:nvCxnSpPr>
          <p:cNvPr id="23" name="直接箭头连接符 22"/>
          <p:cNvCxnSpPr/>
          <p:nvPr/>
        </p:nvCxnSpPr>
        <p:spPr>
          <a:xfrm flipV="1">
            <a:off x="2692760" y="5322888"/>
            <a:ext cx="367072" cy="2353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139952" y="6070433"/>
            <a:ext cx="418704" cy="369332"/>
          </a:xfrm>
          <a:prstGeom prst="rect">
            <a:avLst/>
          </a:prstGeom>
        </p:spPr>
        <p:txBody>
          <a:bodyPr wrap="none">
            <a:spAutoFit/>
          </a:bodyPr>
          <a:lstStyle/>
          <a:p>
            <a:r>
              <a:rPr lang="en-US" altLang="zh-CN" dirty="0"/>
              <a:t>14</a:t>
            </a:r>
            <a:endParaRPr lang="zh-CN" altLang="en-US" dirty="0"/>
          </a:p>
        </p:txBody>
      </p:sp>
      <p:sp>
        <p:nvSpPr>
          <p:cNvPr id="39" name="矩形 38"/>
          <p:cNvSpPr/>
          <p:nvPr/>
        </p:nvSpPr>
        <p:spPr>
          <a:xfrm>
            <a:off x="6100688" y="3744500"/>
            <a:ext cx="3190297" cy="2462213"/>
          </a:xfrm>
          <a:prstGeom prst="rect">
            <a:avLst/>
          </a:prstGeom>
        </p:spPr>
        <p:txBody>
          <a:bodyPr wrap="none">
            <a:spAutoFit/>
          </a:bodyPr>
          <a:lstStyle/>
          <a:p>
            <a:r>
              <a:rPr lang="en-US" altLang="zh-TW" sz="2800" b="1" u="sng" dirty="0">
                <a:ea typeface="新細明體" charset="-120"/>
              </a:rPr>
              <a:t>Total seek distance</a:t>
            </a:r>
            <a:r>
              <a:rPr lang="en-US" altLang="zh-TW" dirty="0">
                <a:ea typeface="新細明體" charset="-120"/>
              </a:rPr>
              <a:t>:  </a:t>
            </a:r>
            <a:endParaRPr lang="en-US" altLang="zh-TW" dirty="0" smtClean="0">
              <a:ea typeface="新細明體" charset="-120"/>
            </a:endParaRPr>
          </a:p>
          <a:p>
            <a:r>
              <a:rPr lang="en-US" altLang="zh-TW" dirty="0">
                <a:ea typeface="新細明體" charset="-120"/>
              </a:rPr>
              <a:t> </a:t>
            </a:r>
            <a:r>
              <a:rPr lang="en-US" altLang="zh-TW" dirty="0" smtClean="0">
                <a:ea typeface="新細明體" charset="-120"/>
              </a:rPr>
              <a:t>   </a:t>
            </a:r>
            <a:r>
              <a:rPr lang="en-US" altLang="zh-CN" dirty="0" smtClean="0">
                <a:ea typeface="新細明體" charset="-120"/>
              </a:rPr>
              <a:t>(Similar with the </a:t>
            </a:r>
            <a:r>
              <a:rPr lang="en-US" altLang="zh-CN" b="1" u="sng" dirty="0" smtClean="0">
                <a:ea typeface="新細明體" charset="-120"/>
              </a:rPr>
              <a:t>FCFS</a:t>
            </a:r>
            <a:r>
              <a:rPr lang="en-US" altLang="zh-CN" dirty="0" smtClean="0">
                <a:ea typeface="新細明體" charset="-120"/>
              </a:rPr>
              <a:t>)</a:t>
            </a:r>
          </a:p>
          <a:p>
            <a:r>
              <a:rPr lang="en-US" altLang="zh-TW" strike="sngStrike" dirty="0">
                <a:ea typeface="新細明體" charset="-120"/>
              </a:rPr>
              <a:t> </a:t>
            </a:r>
            <a:r>
              <a:rPr lang="en-US" altLang="zh-TW" strike="sngStrike" dirty="0" smtClean="0">
                <a:ea typeface="新細明體" charset="-120"/>
              </a:rPr>
              <a:t>   </a:t>
            </a:r>
            <a:r>
              <a:rPr lang="en-US" altLang="zh-CN" strike="sngStrike" dirty="0" smtClean="0">
                <a:ea typeface="新細明體" charset="-120"/>
              </a:rPr>
              <a:t>[67 -14]</a:t>
            </a:r>
            <a:r>
              <a:rPr lang="zh-CN" altLang="en-US" strike="sngStrike" dirty="0" smtClean="0">
                <a:ea typeface="新細明體" charset="-120"/>
              </a:rPr>
              <a:t>*</a:t>
            </a:r>
            <a:r>
              <a:rPr lang="en-US" altLang="zh-CN" strike="sngStrike" dirty="0" smtClean="0">
                <a:ea typeface="新細明體" charset="-120"/>
              </a:rPr>
              <a:t>2 + (183-53)</a:t>
            </a:r>
          </a:p>
          <a:p>
            <a:r>
              <a:rPr lang="en-US" altLang="zh-TW" strike="sngStrike" dirty="0">
                <a:ea typeface="新細明體" charset="-120"/>
              </a:rPr>
              <a:t> </a:t>
            </a:r>
            <a:r>
              <a:rPr lang="en-US" altLang="zh-TW" strike="sngStrike" dirty="0" smtClean="0">
                <a:ea typeface="新細明體" charset="-120"/>
              </a:rPr>
              <a:t>   </a:t>
            </a:r>
            <a:r>
              <a:rPr lang="en-US" altLang="zh-CN" strike="sngStrike" dirty="0" smtClean="0">
                <a:ea typeface="新細明體" charset="-120"/>
              </a:rPr>
              <a:t>= 53</a:t>
            </a:r>
            <a:r>
              <a:rPr lang="zh-CN" altLang="en-US" strike="sngStrike" dirty="0" smtClean="0">
                <a:ea typeface="新細明體" charset="-120"/>
              </a:rPr>
              <a:t>*</a:t>
            </a:r>
            <a:r>
              <a:rPr lang="en-US" altLang="zh-CN" strike="sngStrike" dirty="0" smtClean="0">
                <a:ea typeface="新細明體" charset="-120"/>
              </a:rPr>
              <a:t>2 + 130</a:t>
            </a:r>
          </a:p>
          <a:p>
            <a:r>
              <a:rPr lang="en-US" altLang="zh-TW" strike="sngStrike" dirty="0">
                <a:ea typeface="新細明體" charset="-120"/>
              </a:rPr>
              <a:t> </a:t>
            </a:r>
            <a:r>
              <a:rPr lang="en-US" altLang="zh-TW" strike="sngStrike" dirty="0" smtClean="0">
                <a:ea typeface="新細明體" charset="-120"/>
              </a:rPr>
              <a:t>   </a:t>
            </a:r>
            <a:r>
              <a:rPr lang="en-US" altLang="zh-CN" strike="sngStrike" dirty="0" smtClean="0">
                <a:ea typeface="新細明體" charset="-120"/>
              </a:rPr>
              <a:t>= 106 + 130</a:t>
            </a:r>
          </a:p>
          <a:p>
            <a:r>
              <a:rPr lang="en-US" altLang="zh-TW" strike="sngStrike" dirty="0">
                <a:ea typeface="新細明體" charset="-120"/>
              </a:rPr>
              <a:t> </a:t>
            </a:r>
            <a:r>
              <a:rPr lang="en-US" altLang="zh-TW" strike="sngStrike" dirty="0" smtClean="0">
                <a:ea typeface="新細明體" charset="-120"/>
              </a:rPr>
              <a:t>   </a:t>
            </a:r>
            <a:r>
              <a:rPr lang="en-US" altLang="zh-CN" strike="sngStrike" dirty="0" smtClean="0">
                <a:ea typeface="新細明體" charset="-120"/>
              </a:rPr>
              <a:t>= </a:t>
            </a:r>
            <a:r>
              <a:rPr lang="en-US" altLang="zh-TW" strike="sngStrike" dirty="0" smtClean="0">
                <a:ea typeface="新細明體" charset="-120"/>
              </a:rPr>
              <a:t>236</a:t>
            </a:r>
          </a:p>
          <a:p>
            <a:r>
              <a:rPr lang="en-US" altLang="zh-TW" dirty="0" smtClean="0">
                <a:ea typeface="新細明體" charset="-120"/>
              </a:rPr>
              <a:t>Also = (183-14)+(67-14)+(67-53)</a:t>
            </a:r>
          </a:p>
          <a:p>
            <a:r>
              <a:rPr lang="en-US" altLang="zh-TW" dirty="0">
                <a:ea typeface="新細明體" charset="-120"/>
              </a:rPr>
              <a:t> </a:t>
            </a:r>
            <a:r>
              <a:rPr lang="en-US" altLang="zh-TW" dirty="0" smtClean="0">
                <a:ea typeface="新細明體" charset="-120"/>
              </a:rPr>
              <a:t>        = 236</a:t>
            </a:r>
            <a:endParaRPr lang="en-US" altLang="zh-TW" dirty="0">
              <a:ea typeface="新細明體" charset="-120"/>
            </a:endParaRPr>
          </a:p>
        </p:txBody>
      </p:sp>
      <p:sp>
        <p:nvSpPr>
          <p:cNvPr id="40" name="矩形 39"/>
          <p:cNvSpPr/>
          <p:nvPr/>
        </p:nvSpPr>
        <p:spPr>
          <a:xfrm>
            <a:off x="2641128" y="5485317"/>
            <a:ext cx="418704" cy="369332"/>
          </a:xfrm>
          <a:prstGeom prst="rect">
            <a:avLst/>
          </a:prstGeom>
        </p:spPr>
        <p:txBody>
          <a:bodyPr wrap="none">
            <a:spAutoFit/>
          </a:bodyPr>
          <a:lstStyle/>
          <a:p>
            <a:r>
              <a:rPr lang="en-US" altLang="zh-CN" dirty="0"/>
              <a:t>53</a:t>
            </a:r>
            <a:endParaRPr lang="zh-CN" altLang="en-US" dirty="0"/>
          </a:p>
        </p:txBody>
      </p:sp>
      <p:cxnSp>
        <p:nvCxnSpPr>
          <p:cNvPr id="42" name="直接箭头连接符 41"/>
          <p:cNvCxnSpPr/>
          <p:nvPr/>
        </p:nvCxnSpPr>
        <p:spPr>
          <a:xfrm flipV="1">
            <a:off x="3040528" y="5253330"/>
            <a:ext cx="367072" cy="768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3407600" y="5253330"/>
            <a:ext cx="367072" cy="601319"/>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3774672" y="5863911"/>
            <a:ext cx="587976" cy="29472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V="1">
            <a:off x="4348436" y="4943787"/>
            <a:ext cx="583604" cy="1216035"/>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V="1">
            <a:off x="4932040" y="4483100"/>
            <a:ext cx="478160" cy="468464"/>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V="1">
            <a:off x="5410200" y="4415598"/>
            <a:ext cx="457944" cy="76764"/>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flipV="1">
            <a:off x="5829176" y="3510300"/>
            <a:ext cx="543024" cy="90529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2793528" y="5003884"/>
            <a:ext cx="418704" cy="369332"/>
          </a:xfrm>
          <a:prstGeom prst="rect">
            <a:avLst/>
          </a:prstGeom>
        </p:spPr>
        <p:txBody>
          <a:bodyPr wrap="none">
            <a:spAutoFit/>
          </a:bodyPr>
          <a:lstStyle/>
          <a:p>
            <a:r>
              <a:rPr lang="en-US" altLang="zh-CN" dirty="0" smtClean="0"/>
              <a:t>65</a:t>
            </a:r>
            <a:endParaRPr lang="zh-CN" altLang="en-US" dirty="0"/>
          </a:p>
        </p:txBody>
      </p:sp>
      <p:sp>
        <p:nvSpPr>
          <p:cNvPr id="57" name="矩形 56"/>
          <p:cNvSpPr/>
          <p:nvPr/>
        </p:nvSpPr>
        <p:spPr>
          <a:xfrm>
            <a:off x="3217192" y="4941168"/>
            <a:ext cx="418704" cy="369332"/>
          </a:xfrm>
          <a:prstGeom prst="rect">
            <a:avLst/>
          </a:prstGeom>
        </p:spPr>
        <p:txBody>
          <a:bodyPr wrap="none">
            <a:spAutoFit/>
          </a:bodyPr>
          <a:lstStyle/>
          <a:p>
            <a:r>
              <a:rPr lang="en-US" altLang="zh-CN" dirty="0" smtClean="0"/>
              <a:t>67</a:t>
            </a:r>
            <a:endParaRPr lang="zh-CN" altLang="en-US" dirty="0"/>
          </a:p>
        </p:txBody>
      </p:sp>
      <p:sp>
        <p:nvSpPr>
          <p:cNvPr id="58" name="矩形 57"/>
          <p:cNvSpPr/>
          <p:nvPr/>
        </p:nvSpPr>
        <p:spPr>
          <a:xfrm>
            <a:off x="3505224" y="5805264"/>
            <a:ext cx="418704" cy="369332"/>
          </a:xfrm>
          <a:prstGeom prst="rect">
            <a:avLst/>
          </a:prstGeom>
        </p:spPr>
        <p:txBody>
          <a:bodyPr wrap="none">
            <a:spAutoFit/>
          </a:bodyPr>
          <a:lstStyle/>
          <a:p>
            <a:r>
              <a:rPr lang="en-US" altLang="zh-CN" dirty="0" smtClean="0"/>
              <a:t>37</a:t>
            </a:r>
            <a:endParaRPr lang="zh-CN" altLang="en-US" dirty="0"/>
          </a:p>
        </p:txBody>
      </p:sp>
      <p:sp>
        <p:nvSpPr>
          <p:cNvPr id="59" name="矩形 58"/>
          <p:cNvSpPr/>
          <p:nvPr/>
        </p:nvSpPr>
        <p:spPr>
          <a:xfrm>
            <a:off x="4499992" y="4797152"/>
            <a:ext cx="418704" cy="369332"/>
          </a:xfrm>
          <a:prstGeom prst="rect">
            <a:avLst/>
          </a:prstGeom>
        </p:spPr>
        <p:txBody>
          <a:bodyPr wrap="none">
            <a:spAutoFit/>
          </a:bodyPr>
          <a:lstStyle/>
          <a:p>
            <a:r>
              <a:rPr lang="en-US" altLang="zh-CN" dirty="0" smtClean="0"/>
              <a:t>98</a:t>
            </a:r>
            <a:endParaRPr lang="zh-CN" altLang="en-US" dirty="0"/>
          </a:p>
        </p:txBody>
      </p:sp>
      <p:sp>
        <p:nvSpPr>
          <p:cNvPr id="60" name="矩形 59"/>
          <p:cNvSpPr/>
          <p:nvPr/>
        </p:nvSpPr>
        <p:spPr>
          <a:xfrm>
            <a:off x="4788024" y="4352404"/>
            <a:ext cx="535724" cy="369332"/>
          </a:xfrm>
          <a:prstGeom prst="rect">
            <a:avLst/>
          </a:prstGeom>
        </p:spPr>
        <p:txBody>
          <a:bodyPr wrap="none">
            <a:spAutoFit/>
          </a:bodyPr>
          <a:lstStyle/>
          <a:p>
            <a:r>
              <a:rPr lang="en-US" altLang="zh-CN" dirty="0" smtClean="0"/>
              <a:t>122</a:t>
            </a:r>
            <a:endParaRPr lang="zh-CN" altLang="en-US" dirty="0"/>
          </a:p>
        </p:txBody>
      </p:sp>
      <p:sp>
        <p:nvSpPr>
          <p:cNvPr id="61" name="矩形 60"/>
          <p:cNvSpPr/>
          <p:nvPr/>
        </p:nvSpPr>
        <p:spPr>
          <a:xfrm>
            <a:off x="5620452" y="4437112"/>
            <a:ext cx="535724" cy="369332"/>
          </a:xfrm>
          <a:prstGeom prst="rect">
            <a:avLst/>
          </a:prstGeom>
        </p:spPr>
        <p:txBody>
          <a:bodyPr wrap="none">
            <a:spAutoFit/>
          </a:bodyPr>
          <a:lstStyle/>
          <a:p>
            <a:r>
              <a:rPr lang="en-US" altLang="zh-CN" dirty="0" smtClean="0"/>
              <a:t>124</a:t>
            </a:r>
            <a:endParaRPr lang="zh-CN" altLang="en-US" dirty="0"/>
          </a:p>
        </p:txBody>
      </p:sp>
      <p:sp>
        <p:nvSpPr>
          <p:cNvPr id="62" name="矩形 61"/>
          <p:cNvSpPr/>
          <p:nvPr/>
        </p:nvSpPr>
        <p:spPr>
          <a:xfrm>
            <a:off x="6084168" y="3212976"/>
            <a:ext cx="535724" cy="369332"/>
          </a:xfrm>
          <a:prstGeom prst="rect">
            <a:avLst/>
          </a:prstGeom>
        </p:spPr>
        <p:txBody>
          <a:bodyPr wrap="none">
            <a:spAutoFit/>
          </a:bodyPr>
          <a:lstStyle/>
          <a:p>
            <a:r>
              <a:rPr lang="en-US" altLang="zh-CN" dirty="0" smtClean="0"/>
              <a:t>183</a:t>
            </a:r>
            <a:endParaRPr lang="zh-CN" altLang="en-US" dirty="0"/>
          </a:p>
        </p:txBody>
      </p:sp>
      <p:sp>
        <p:nvSpPr>
          <p:cNvPr id="63" name="矩形 62"/>
          <p:cNvSpPr/>
          <p:nvPr/>
        </p:nvSpPr>
        <p:spPr>
          <a:xfrm>
            <a:off x="3678876" y="2924944"/>
            <a:ext cx="5177251" cy="369332"/>
          </a:xfrm>
          <a:prstGeom prst="rect">
            <a:avLst/>
          </a:prstGeom>
        </p:spPr>
        <p:txBody>
          <a:bodyPr wrap="none">
            <a:spAutoFit/>
          </a:bodyPr>
          <a:lstStyle/>
          <a:p>
            <a:r>
              <a:rPr lang="en-US" altLang="zh-CN" b="1" u="sng" dirty="0" smtClean="0"/>
              <a:t>SORTING first</a:t>
            </a:r>
            <a:r>
              <a:rPr lang="en-US" altLang="zh-CN" dirty="0" smtClean="0"/>
              <a:t>: 14, 37 - [</a:t>
            </a:r>
            <a:r>
              <a:rPr lang="en-US" altLang="zh-CN" b="1" dirty="0" smtClean="0">
                <a:solidFill>
                  <a:srgbClr val="FF0000"/>
                </a:solidFill>
              </a:rPr>
              <a:t>53</a:t>
            </a:r>
            <a:r>
              <a:rPr lang="en-US" altLang="zh-CN" dirty="0" smtClean="0"/>
              <a:t>] - 65, 67, 98, 122, 124, 183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anim calcmode="lin" valueType="num">
                                      <p:cBhvr>
                                        <p:cTn id="8" dur="1000" fill="hold"/>
                                        <p:tgtEl>
                                          <p:spTgt spid="63"/>
                                        </p:tgtEl>
                                        <p:attrNameLst>
                                          <p:attrName>ppt_x</p:attrName>
                                        </p:attrNameLst>
                                      </p:cBhvr>
                                      <p:tavLst>
                                        <p:tav tm="0">
                                          <p:val>
                                            <p:strVal val="#ppt_x"/>
                                          </p:val>
                                        </p:tav>
                                        <p:tav tm="100000">
                                          <p:val>
                                            <p:strVal val="#ppt_x"/>
                                          </p:val>
                                        </p:tav>
                                      </p:tavLst>
                                    </p:anim>
                                    <p:anim calcmode="lin" valueType="num">
                                      <p:cBhvr>
                                        <p:cTn id="9"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down)">
                                      <p:cBhvr>
                                        <p:cTn id="14" dur="500"/>
                                        <p:tgtEl>
                                          <p:spTgt spid="23"/>
                                        </p:tgtEl>
                                      </p:cBhvr>
                                    </p:animEffec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wipe(down)">
                                      <p:cBhvr>
                                        <p:cTn id="18" dur="500"/>
                                        <p:tgtEl>
                                          <p:spTgt spid="42"/>
                                        </p:tgtEl>
                                      </p:cBhvr>
                                    </p:animEffect>
                                  </p:childTnLst>
                                </p:cTn>
                              </p:par>
                            </p:childTnLst>
                          </p:cTn>
                        </p:par>
                        <p:par>
                          <p:cTn id="19" fill="hold">
                            <p:stCondLst>
                              <p:cond delay="1000"/>
                            </p:stCondLst>
                            <p:childTnLst>
                              <p:par>
                                <p:cTn id="20" presetID="22" presetClass="entr" presetSubtype="1" fill="hold" nodeType="after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ipe(up)">
                                      <p:cBhvr>
                                        <p:cTn id="22" dur="500"/>
                                        <p:tgtEl>
                                          <p:spTgt spid="44"/>
                                        </p:tgtEl>
                                      </p:cBhvr>
                                    </p:animEffect>
                                  </p:childTnLst>
                                </p:cTn>
                              </p:par>
                            </p:childTnLst>
                          </p:cTn>
                        </p:par>
                        <p:par>
                          <p:cTn id="23" fill="hold">
                            <p:stCondLst>
                              <p:cond delay="1500"/>
                            </p:stCondLst>
                            <p:childTnLst>
                              <p:par>
                                <p:cTn id="24" presetID="22" presetClass="entr" presetSubtype="1"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up)">
                                      <p:cBhvr>
                                        <p:cTn id="26" dur="500"/>
                                        <p:tgtEl>
                                          <p:spTgt spid="46"/>
                                        </p:tgtEl>
                                      </p:cBhvr>
                                    </p:animEffect>
                                  </p:childTnLst>
                                </p:cTn>
                              </p:par>
                            </p:childTnLst>
                          </p:cTn>
                        </p:par>
                        <p:par>
                          <p:cTn id="27" fill="hold">
                            <p:stCondLst>
                              <p:cond delay="2000"/>
                            </p:stCondLst>
                            <p:childTnLst>
                              <p:par>
                                <p:cTn id="28" presetID="22" presetClass="entr" presetSubtype="4" fill="hold" nodeType="after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down)">
                                      <p:cBhvr>
                                        <p:cTn id="30" dur="500"/>
                                        <p:tgtEl>
                                          <p:spTgt spid="48"/>
                                        </p:tgtEl>
                                      </p:cBhvr>
                                    </p:animEffect>
                                  </p:childTnLst>
                                </p:cTn>
                              </p:par>
                            </p:childTnLst>
                          </p:cTn>
                        </p:par>
                        <p:par>
                          <p:cTn id="31" fill="hold">
                            <p:stCondLst>
                              <p:cond delay="2500"/>
                            </p:stCondLst>
                            <p:childTnLst>
                              <p:par>
                                <p:cTn id="32" presetID="22" presetClass="entr" presetSubtype="4"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down)">
                                      <p:cBhvr>
                                        <p:cTn id="34" dur="500"/>
                                        <p:tgtEl>
                                          <p:spTgt spid="50"/>
                                        </p:tgtEl>
                                      </p:cBhvr>
                                    </p:animEffect>
                                  </p:childTnLst>
                                </p:cTn>
                              </p:par>
                            </p:childTnLst>
                          </p:cTn>
                        </p:par>
                        <p:par>
                          <p:cTn id="35" fill="hold">
                            <p:stCondLst>
                              <p:cond delay="3000"/>
                            </p:stCondLst>
                            <p:childTnLst>
                              <p:par>
                                <p:cTn id="36" presetID="22" presetClass="entr" presetSubtype="4" fill="hold" nodeType="after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wipe(down)">
                                      <p:cBhvr>
                                        <p:cTn id="38" dur="500"/>
                                        <p:tgtEl>
                                          <p:spTgt spid="52"/>
                                        </p:tgtEl>
                                      </p:cBhvr>
                                    </p:animEffect>
                                  </p:childTnLst>
                                </p:cTn>
                              </p:par>
                            </p:childTnLst>
                          </p:cTn>
                        </p:par>
                        <p:par>
                          <p:cTn id="39" fill="hold">
                            <p:stCondLst>
                              <p:cond delay="3500"/>
                            </p:stCondLst>
                            <p:childTnLst>
                              <p:par>
                                <p:cTn id="40" presetID="22" presetClass="entr" presetSubtype="4" fill="hold" nodeType="after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wipe(down)">
                                      <p:cBhvr>
                                        <p:cTn id="42" dur="5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fill="hold"/>
                                        <p:tgtEl>
                                          <p:spTgt spid="39"/>
                                        </p:tgtEl>
                                        <p:attrNameLst>
                                          <p:attrName>ppt_x</p:attrName>
                                        </p:attrNameLst>
                                      </p:cBhvr>
                                      <p:tavLst>
                                        <p:tav tm="0">
                                          <p:val>
                                            <p:strVal val="1+#ppt_w/2"/>
                                          </p:val>
                                        </p:tav>
                                        <p:tav tm="100000">
                                          <p:val>
                                            <p:strVal val="#ppt_x"/>
                                          </p:val>
                                        </p:tav>
                                      </p:tavLst>
                                    </p:anim>
                                    <p:anim calcmode="lin" valueType="num">
                                      <p:cBhvr additive="base">
                                        <p:cTn id="4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SCAN</a:t>
            </a:r>
            <a:endParaRPr lang="zh-CN" altLang="en-US" dirty="0"/>
          </a:p>
        </p:txBody>
      </p:sp>
      <p:sp>
        <p:nvSpPr>
          <p:cNvPr id="3" name="Content Placeholder 2"/>
          <p:cNvSpPr>
            <a:spLocks noGrp="1"/>
          </p:cNvSpPr>
          <p:nvPr>
            <p:ph idx="1"/>
          </p:nvPr>
        </p:nvSpPr>
        <p:spPr>
          <a:xfrm>
            <a:off x="357158" y="1000108"/>
            <a:ext cx="8786842" cy="5126055"/>
          </a:xfrm>
        </p:spPr>
        <p:txBody>
          <a:bodyPr/>
          <a:lstStyle/>
          <a:p>
            <a:r>
              <a:rPr lang="en-US" altLang="zh-CN" dirty="0" smtClean="0"/>
              <a:t>The disk arm starts at one end of the disk, and moves toward the other end, serving requests until it gets to the other end of the disk, where the head movement is reversed and servicing continues.</a:t>
            </a:r>
          </a:p>
          <a:p>
            <a:pPr lvl="1"/>
            <a:r>
              <a:rPr lang="en-US" altLang="zh-CN" dirty="0" smtClean="0"/>
              <a:t>Sometimes called </a:t>
            </a:r>
            <a:r>
              <a:rPr lang="en-US" altLang="zh-CN" b="1" dirty="0" smtClean="0">
                <a:solidFill>
                  <a:srgbClr val="FF0000"/>
                </a:solidFill>
              </a:rPr>
              <a:t>the elevator algorithm [</a:t>
            </a:r>
            <a:r>
              <a:rPr lang="zh-CN" altLang="en-US" sz="2400" b="1" dirty="0" smtClean="0">
                <a:solidFill>
                  <a:srgbClr val="FF0000"/>
                </a:solidFill>
              </a:rPr>
              <a:t>电梯算法</a:t>
            </a:r>
            <a:r>
              <a:rPr lang="en-US" altLang="zh-CN" b="1" dirty="0" smtClean="0">
                <a:solidFill>
                  <a:srgbClr val="FF0000"/>
                </a:solidFill>
              </a:rPr>
              <a:t>]</a:t>
            </a:r>
            <a:r>
              <a:rPr lang="en-US" altLang="zh-CN" dirty="0" smtClean="0"/>
              <a:t>.</a:t>
            </a:r>
          </a:p>
        </p:txBody>
      </p:sp>
      <p:sp>
        <p:nvSpPr>
          <p:cNvPr id="4" name="Footer Placeholder 3"/>
          <p:cNvSpPr>
            <a:spLocks noGrp="1"/>
          </p:cNvSpPr>
          <p:nvPr>
            <p:ph type="ftr" sz="quarter" idx="11"/>
          </p:nvPr>
        </p:nvSpPr>
        <p:spPr/>
        <p:txBody>
          <a:bodyPr/>
          <a:lstStyle/>
          <a:p>
            <a:r>
              <a:rPr lang="en-US" altLang="zh-CN" smtClean="0"/>
              <a:t>Part XII IO System (Basic)</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ltLang="en-US" smtClean="0"/>
              <a:t>Part XII IO System (Basic)</a:t>
            </a:r>
          </a:p>
        </p:txBody>
      </p:sp>
      <p:sp>
        <p:nvSpPr>
          <p:cNvPr id="16387" name="Rectangle 2"/>
          <p:cNvSpPr>
            <a:spLocks noGrp="1" noChangeArrowheads="1"/>
          </p:cNvSpPr>
          <p:nvPr>
            <p:ph type="title"/>
          </p:nvPr>
        </p:nvSpPr>
        <p:spPr>
          <a:xfrm>
            <a:off x="285720" y="500042"/>
            <a:ext cx="8382000" cy="609600"/>
          </a:xfrm>
        </p:spPr>
        <p:txBody>
          <a:bodyPr>
            <a:noAutofit/>
          </a:bodyPr>
          <a:lstStyle/>
          <a:p>
            <a:pPr eaLnBrk="1" hangingPunct="1"/>
            <a:r>
              <a:rPr lang="en-US" altLang="zh-CN" sz="4000" dirty="0" smtClean="0">
                <a:ea typeface="宋体" charset="-122"/>
              </a:rPr>
              <a:t>Elevator Algorithms</a:t>
            </a:r>
          </a:p>
        </p:txBody>
      </p:sp>
      <p:sp>
        <p:nvSpPr>
          <p:cNvPr id="16388" name="Rectangle 4"/>
          <p:cNvSpPr>
            <a:spLocks noChangeArrowheads="1"/>
          </p:cNvSpPr>
          <p:nvPr/>
        </p:nvSpPr>
        <p:spPr bwMode="auto">
          <a:xfrm>
            <a:off x="5781675" y="5227637"/>
            <a:ext cx="1733550" cy="914400"/>
          </a:xfrm>
          <a:prstGeom prst="rect">
            <a:avLst/>
          </a:prstGeom>
          <a:solidFill>
            <a:schemeClr val="accent1"/>
          </a:solidFill>
          <a:ln w="9525" algn="ctr">
            <a:solidFill>
              <a:schemeClr val="tx1"/>
            </a:solidFill>
            <a:miter lim="800000"/>
            <a:headEnd/>
            <a:tailEnd/>
          </a:ln>
        </p:spPr>
        <p:txBody>
          <a:bodyPr wrap="none" anchor="ctr"/>
          <a:lstStyle/>
          <a:p>
            <a:pPr algn="ctr"/>
            <a:r>
              <a:rPr lang="en-US" altLang="zh-CN" sz="3200" b="1">
                <a:ea typeface="宋体" charset="-122"/>
              </a:rPr>
              <a:t>C-Look</a:t>
            </a:r>
          </a:p>
        </p:txBody>
      </p:sp>
      <p:sp>
        <p:nvSpPr>
          <p:cNvPr id="16389" name="Rectangle 5"/>
          <p:cNvSpPr>
            <a:spLocks noChangeArrowheads="1"/>
          </p:cNvSpPr>
          <p:nvPr/>
        </p:nvSpPr>
        <p:spPr bwMode="auto">
          <a:xfrm>
            <a:off x="4037013" y="5240337"/>
            <a:ext cx="1733550" cy="914400"/>
          </a:xfrm>
          <a:prstGeom prst="rect">
            <a:avLst/>
          </a:prstGeom>
          <a:solidFill>
            <a:schemeClr val="accent1"/>
          </a:solidFill>
          <a:ln w="9525" algn="ctr">
            <a:solidFill>
              <a:schemeClr val="tx1"/>
            </a:solidFill>
            <a:miter lim="800000"/>
            <a:headEnd/>
            <a:tailEnd/>
          </a:ln>
        </p:spPr>
        <p:txBody>
          <a:bodyPr wrap="none" anchor="ctr"/>
          <a:lstStyle/>
          <a:p>
            <a:pPr algn="ctr"/>
            <a:r>
              <a:rPr lang="en-US" altLang="zh-CN" sz="3200" b="1" dirty="0">
                <a:ea typeface="宋体" charset="-122"/>
              </a:rPr>
              <a:t>C-Scan</a:t>
            </a:r>
          </a:p>
        </p:txBody>
      </p:sp>
      <p:sp>
        <p:nvSpPr>
          <p:cNvPr id="16390" name="Rectangle 7"/>
          <p:cNvSpPr>
            <a:spLocks noChangeArrowheads="1"/>
          </p:cNvSpPr>
          <p:nvPr/>
        </p:nvSpPr>
        <p:spPr bwMode="auto">
          <a:xfrm>
            <a:off x="4038600" y="4313237"/>
            <a:ext cx="1733550" cy="914400"/>
          </a:xfrm>
          <a:prstGeom prst="rect">
            <a:avLst/>
          </a:prstGeom>
          <a:solidFill>
            <a:schemeClr val="accent1"/>
          </a:solidFill>
          <a:ln w="9525" algn="ctr">
            <a:solidFill>
              <a:schemeClr val="tx1"/>
            </a:solidFill>
            <a:miter lim="800000"/>
            <a:headEnd/>
            <a:tailEnd/>
          </a:ln>
        </p:spPr>
        <p:txBody>
          <a:bodyPr wrap="none" anchor="ctr"/>
          <a:lstStyle/>
          <a:p>
            <a:pPr algn="ctr"/>
            <a:r>
              <a:rPr lang="en-US" altLang="zh-CN" sz="3200" b="1">
                <a:ea typeface="宋体" charset="-122"/>
              </a:rPr>
              <a:t>Scan</a:t>
            </a:r>
          </a:p>
        </p:txBody>
      </p:sp>
      <p:sp>
        <p:nvSpPr>
          <p:cNvPr id="16391" name="Rectangle 8"/>
          <p:cNvSpPr>
            <a:spLocks noChangeArrowheads="1"/>
          </p:cNvSpPr>
          <p:nvPr/>
        </p:nvSpPr>
        <p:spPr bwMode="auto">
          <a:xfrm>
            <a:off x="5783263" y="4300537"/>
            <a:ext cx="1733550" cy="914400"/>
          </a:xfrm>
          <a:prstGeom prst="rect">
            <a:avLst/>
          </a:prstGeom>
          <a:solidFill>
            <a:schemeClr val="accent1"/>
          </a:solidFill>
          <a:ln w="9525" algn="ctr">
            <a:solidFill>
              <a:schemeClr val="tx1"/>
            </a:solidFill>
            <a:miter lim="800000"/>
            <a:headEnd/>
            <a:tailEnd/>
          </a:ln>
        </p:spPr>
        <p:txBody>
          <a:bodyPr wrap="none" anchor="ctr"/>
          <a:lstStyle/>
          <a:p>
            <a:pPr algn="ctr"/>
            <a:r>
              <a:rPr lang="en-US" altLang="zh-CN" sz="3200" b="1">
                <a:ea typeface="宋体" charset="-122"/>
              </a:rPr>
              <a:t>Look</a:t>
            </a:r>
          </a:p>
        </p:txBody>
      </p:sp>
      <p:sp>
        <p:nvSpPr>
          <p:cNvPr id="16392" name="Rectangle 9"/>
          <p:cNvSpPr>
            <a:spLocks noChangeArrowheads="1"/>
          </p:cNvSpPr>
          <p:nvPr/>
        </p:nvSpPr>
        <p:spPr bwMode="auto">
          <a:xfrm>
            <a:off x="5770563" y="3359150"/>
            <a:ext cx="1733550" cy="914400"/>
          </a:xfrm>
          <a:prstGeom prst="rect">
            <a:avLst/>
          </a:prstGeom>
          <a:solidFill>
            <a:srgbClr val="FFFF00"/>
          </a:solidFill>
          <a:ln w="9525" algn="ctr">
            <a:solidFill>
              <a:schemeClr val="tx1"/>
            </a:solidFill>
            <a:miter lim="800000"/>
            <a:headEnd/>
            <a:tailEnd/>
          </a:ln>
        </p:spPr>
        <p:txBody>
          <a:bodyPr wrap="none" anchor="ctr"/>
          <a:lstStyle/>
          <a:p>
            <a:pPr algn="ctr"/>
            <a:r>
              <a:rPr lang="en-US" altLang="zh-CN" sz="2400" dirty="0">
                <a:ea typeface="宋体" charset="-122"/>
              </a:rPr>
              <a:t>Go until the</a:t>
            </a:r>
          </a:p>
          <a:p>
            <a:pPr algn="ctr"/>
            <a:r>
              <a:rPr lang="en-US" altLang="zh-CN" sz="2400" dirty="0">
                <a:ea typeface="宋体" charset="-122"/>
              </a:rPr>
              <a:t> last request</a:t>
            </a:r>
          </a:p>
        </p:txBody>
      </p:sp>
      <p:sp>
        <p:nvSpPr>
          <p:cNvPr id="16393" name="Rectangle 10"/>
          <p:cNvSpPr>
            <a:spLocks noChangeArrowheads="1"/>
          </p:cNvSpPr>
          <p:nvPr/>
        </p:nvSpPr>
        <p:spPr bwMode="auto">
          <a:xfrm>
            <a:off x="4014788" y="3375025"/>
            <a:ext cx="1733550" cy="914400"/>
          </a:xfrm>
          <a:prstGeom prst="rect">
            <a:avLst/>
          </a:prstGeom>
          <a:solidFill>
            <a:srgbClr val="FFFF00"/>
          </a:solidFill>
          <a:ln w="9525" algn="ctr">
            <a:solidFill>
              <a:schemeClr val="tx1"/>
            </a:solidFill>
            <a:miter lim="800000"/>
            <a:headEnd/>
            <a:tailEnd/>
          </a:ln>
        </p:spPr>
        <p:txBody>
          <a:bodyPr wrap="none" anchor="ctr"/>
          <a:lstStyle/>
          <a:p>
            <a:pPr algn="ctr"/>
            <a:r>
              <a:rPr lang="en-US" altLang="zh-CN" sz="2400" dirty="0">
                <a:ea typeface="宋体" charset="-122"/>
              </a:rPr>
              <a:t>Go until the</a:t>
            </a:r>
          </a:p>
          <a:p>
            <a:pPr algn="ctr"/>
            <a:r>
              <a:rPr lang="en-US" altLang="zh-CN" sz="2400" dirty="0">
                <a:ea typeface="宋体" charset="-122"/>
              </a:rPr>
              <a:t>last cylinder</a:t>
            </a:r>
          </a:p>
        </p:txBody>
      </p:sp>
      <p:sp>
        <p:nvSpPr>
          <p:cNvPr id="16394" name="Rectangle 11"/>
          <p:cNvSpPr>
            <a:spLocks noChangeArrowheads="1"/>
          </p:cNvSpPr>
          <p:nvPr/>
        </p:nvSpPr>
        <p:spPr bwMode="auto">
          <a:xfrm>
            <a:off x="1944688" y="5233987"/>
            <a:ext cx="2062162" cy="928688"/>
          </a:xfrm>
          <a:prstGeom prst="rect">
            <a:avLst/>
          </a:prstGeom>
          <a:solidFill>
            <a:srgbClr val="FFFF00"/>
          </a:solidFill>
          <a:ln w="9525" algn="ctr">
            <a:solidFill>
              <a:schemeClr val="tx1"/>
            </a:solidFill>
            <a:miter lim="800000"/>
            <a:headEnd/>
            <a:tailEnd/>
          </a:ln>
        </p:spPr>
        <p:txBody>
          <a:bodyPr wrap="none" anchor="ctr"/>
          <a:lstStyle/>
          <a:p>
            <a:pPr algn="ctr"/>
            <a:r>
              <a:rPr lang="en-US" altLang="zh-CN" sz="2400">
                <a:ea typeface="宋体" charset="-122"/>
              </a:rPr>
              <a:t>Service in only </a:t>
            </a:r>
          </a:p>
          <a:p>
            <a:pPr algn="ctr"/>
            <a:r>
              <a:rPr lang="en-US" altLang="zh-CN" sz="2400">
                <a:ea typeface="宋体" charset="-122"/>
              </a:rPr>
              <a:t>one direction</a:t>
            </a:r>
          </a:p>
        </p:txBody>
      </p:sp>
      <p:sp>
        <p:nvSpPr>
          <p:cNvPr id="16395" name="Rectangle 12"/>
          <p:cNvSpPr>
            <a:spLocks noChangeArrowheads="1"/>
          </p:cNvSpPr>
          <p:nvPr/>
        </p:nvSpPr>
        <p:spPr bwMode="auto">
          <a:xfrm>
            <a:off x="1946275" y="4306887"/>
            <a:ext cx="2073275" cy="914400"/>
          </a:xfrm>
          <a:prstGeom prst="rect">
            <a:avLst/>
          </a:prstGeom>
          <a:solidFill>
            <a:srgbClr val="FFFF00"/>
          </a:solidFill>
          <a:ln w="9525" algn="ctr">
            <a:solidFill>
              <a:schemeClr val="tx1"/>
            </a:solidFill>
            <a:miter lim="800000"/>
            <a:headEnd/>
            <a:tailEnd/>
          </a:ln>
        </p:spPr>
        <p:txBody>
          <a:bodyPr wrap="none" anchor="ctr"/>
          <a:lstStyle/>
          <a:p>
            <a:pPr algn="ctr"/>
            <a:r>
              <a:rPr lang="en-US" altLang="zh-CN" sz="2400">
                <a:ea typeface="宋体" charset="-122"/>
              </a:rPr>
              <a:t>Service both </a:t>
            </a:r>
          </a:p>
          <a:p>
            <a:pPr algn="ctr"/>
            <a:r>
              <a:rPr lang="en-US" altLang="zh-CN" sz="2400">
                <a:ea typeface="宋体" charset="-122"/>
              </a:rPr>
              <a:t>directions</a:t>
            </a:r>
          </a:p>
        </p:txBody>
      </p:sp>
      <p:sp>
        <p:nvSpPr>
          <p:cNvPr id="16396" name="AutoShape 13"/>
          <p:cNvSpPr>
            <a:spLocks noChangeArrowheads="1"/>
          </p:cNvSpPr>
          <p:nvPr/>
        </p:nvSpPr>
        <p:spPr bwMode="auto">
          <a:xfrm>
            <a:off x="1936750" y="3368675"/>
            <a:ext cx="2085975" cy="914400"/>
          </a:xfrm>
          <a:prstGeom prst="rtTriangle">
            <a:avLst/>
          </a:prstGeom>
          <a:solidFill>
            <a:srgbClr val="FFCC99"/>
          </a:solidFill>
          <a:ln w="9525" algn="ctr">
            <a:solidFill>
              <a:schemeClr val="tx1"/>
            </a:solidFill>
            <a:miter lim="800000"/>
            <a:headEnd/>
            <a:tailEnd/>
          </a:ln>
        </p:spPr>
        <p:txBody>
          <a:bodyPr wrap="none" anchor="ctr"/>
          <a:lstStyle/>
          <a:p>
            <a:r>
              <a:rPr lang="en-US" altLang="zh-CN" sz="2400">
                <a:ea typeface="宋体" charset="-122"/>
              </a:rPr>
              <a:t>Direction</a:t>
            </a:r>
          </a:p>
        </p:txBody>
      </p:sp>
      <p:sp>
        <p:nvSpPr>
          <p:cNvPr id="16397" name="AutoShape 14"/>
          <p:cNvSpPr>
            <a:spLocks noChangeArrowheads="1"/>
          </p:cNvSpPr>
          <p:nvPr/>
        </p:nvSpPr>
        <p:spPr bwMode="auto">
          <a:xfrm rot="10800000">
            <a:off x="2005013" y="3357562"/>
            <a:ext cx="2005012" cy="927100"/>
          </a:xfrm>
          <a:prstGeom prst="rtTriangle">
            <a:avLst/>
          </a:prstGeom>
          <a:solidFill>
            <a:srgbClr val="FFCC99"/>
          </a:solidFill>
          <a:ln w="9525" algn="ctr">
            <a:solidFill>
              <a:schemeClr val="tx1"/>
            </a:solidFill>
            <a:miter lim="800000"/>
            <a:headEnd/>
            <a:tailEnd/>
          </a:ln>
        </p:spPr>
        <p:txBody>
          <a:bodyPr rot="10800000" wrap="none" anchor="ctr"/>
          <a:lstStyle/>
          <a:p>
            <a:pPr algn="l"/>
            <a:r>
              <a:rPr lang="en-US" altLang="zh-CN" sz="2400" dirty="0">
                <a:ea typeface="宋体" charset="-122"/>
              </a:rPr>
              <a:t>Go until</a:t>
            </a:r>
          </a:p>
        </p:txBody>
      </p:sp>
      <p:sp>
        <p:nvSpPr>
          <p:cNvPr id="16398" name="Text Box 15"/>
          <p:cNvSpPr txBox="1">
            <a:spLocks noChangeArrowheads="1"/>
          </p:cNvSpPr>
          <p:nvPr/>
        </p:nvSpPr>
        <p:spPr bwMode="auto">
          <a:xfrm>
            <a:off x="835025" y="1485899"/>
            <a:ext cx="8251825" cy="1800225"/>
          </a:xfrm>
          <a:prstGeom prst="rect">
            <a:avLst/>
          </a:prstGeom>
          <a:noFill/>
          <a:ln w="9525" algn="ctr">
            <a:noFill/>
            <a:miter lim="800000"/>
            <a:headEnd/>
            <a:tailEnd/>
          </a:ln>
        </p:spPr>
        <p:txBody>
          <a:bodyPr>
            <a:spAutoFit/>
          </a:bodyPr>
          <a:lstStyle/>
          <a:p>
            <a:pPr algn="l" rtl="0">
              <a:buFontTx/>
              <a:buChar char="•"/>
            </a:pPr>
            <a:r>
              <a:rPr lang="en-US" altLang="zh-CN" sz="2800">
                <a:ea typeface="宋体" charset="-122"/>
              </a:rPr>
              <a:t> </a:t>
            </a:r>
            <a:r>
              <a:rPr lang="en-US" altLang="zh-CN" sz="2800" dirty="0">
                <a:ea typeface="宋体" charset="-122"/>
              </a:rPr>
              <a:t>Algorithms based on the common elevator principle.</a:t>
            </a:r>
          </a:p>
          <a:p>
            <a:pPr algn="l" rtl="0">
              <a:buFontTx/>
              <a:buChar char="•"/>
            </a:pPr>
            <a:r>
              <a:rPr lang="en-US" altLang="zh-CN" sz="2800" dirty="0">
                <a:ea typeface="宋体" charset="-122"/>
              </a:rPr>
              <a:t> Four combinations of Elevator algorithms:</a:t>
            </a:r>
          </a:p>
          <a:p>
            <a:pPr algn="l"/>
            <a:r>
              <a:rPr lang="en-US" altLang="zh-CN" sz="2800" dirty="0">
                <a:ea typeface="宋体" charset="-122"/>
              </a:rPr>
              <a:t> – Service in both directions or in only one direction.</a:t>
            </a:r>
          </a:p>
          <a:p>
            <a:pPr algn="l"/>
            <a:r>
              <a:rPr lang="en-US" altLang="zh-CN" sz="2800" dirty="0">
                <a:ea typeface="宋体" charset="-122"/>
              </a:rPr>
              <a:t> – Go until last cylinder or until last I/O request.</a:t>
            </a:r>
            <a:r>
              <a:rPr lang="en-US" altLang="zh-CN" dirty="0">
                <a:ea typeface="宋体" charset="-122"/>
              </a:rPr>
              <a:t> </a:t>
            </a:r>
          </a:p>
        </p:txBody>
      </p:sp>
      <p:sp>
        <p:nvSpPr>
          <p:cNvPr id="15" name="Rectangle 14"/>
          <p:cNvSpPr/>
          <p:nvPr/>
        </p:nvSpPr>
        <p:spPr>
          <a:xfrm>
            <a:off x="2500282" y="1071546"/>
            <a:ext cx="6643718" cy="318789"/>
          </a:xfrm>
          <a:prstGeom prst="rect">
            <a:avLst/>
          </a:prstGeom>
        </p:spPr>
        <p:txBody>
          <a:bodyPr wrap="square">
            <a:spAutoFit/>
          </a:bodyPr>
          <a:lstStyle/>
          <a:p>
            <a:r>
              <a:rPr lang="en-US" altLang="zh-CN" sz="1400" dirty="0" smtClean="0">
                <a:solidFill>
                  <a:schemeClr val="bg1">
                    <a:lumMod val="85000"/>
                  </a:schemeClr>
                </a:solidFill>
              </a:rPr>
              <a:t>PPTs.2012\PPTs from others\u.cs.biu.ac.il_~ariel_download_os381_ppts\os10-3_dsk.ppt</a:t>
            </a:r>
            <a:endParaRPr lang="zh-CN" altLang="en-US" sz="1400" dirty="0">
              <a:solidFill>
                <a:schemeClr val="bg1">
                  <a:lumMod val="85000"/>
                </a:schemeClr>
              </a:solidFill>
            </a:endParaRPr>
          </a:p>
        </p:txBody>
      </p:sp>
      <p:sp>
        <p:nvSpPr>
          <p:cNvPr id="16" name="Slide Number Placeholder 15"/>
          <p:cNvSpPr>
            <a:spLocks noGrp="1"/>
          </p:cNvSpPr>
          <p:nvPr>
            <p:ph type="sldNum" sz="quarter" idx="12"/>
          </p:nvPr>
        </p:nvSpPr>
        <p:spPr/>
        <p:txBody>
          <a:bodyPr/>
          <a:lstStyle/>
          <a:p>
            <a:fld id="{10744B62-10FC-4232-9218-76AF922FA420}" type="slidenum">
              <a:rPr lang="zh-CN" altLang="en-US" smtClean="0"/>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624"/>
            <a:ext cx="8229600" cy="654032"/>
          </a:xfrm>
        </p:spPr>
        <p:txBody>
          <a:bodyPr>
            <a:normAutofit fontScale="90000"/>
          </a:bodyPr>
          <a:lstStyle/>
          <a:p>
            <a:r>
              <a:rPr lang="en-US" altLang="zh-CN" dirty="0" smtClean="0"/>
              <a:t>SCAN</a:t>
            </a:r>
            <a:endParaRPr lang="zh-CN" altLang="en-US" dirty="0"/>
          </a:p>
        </p:txBody>
      </p:sp>
      <p:sp>
        <p:nvSpPr>
          <p:cNvPr id="3" name="Content Placeholder 2"/>
          <p:cNvSpPr>
            <a:spLocks noGrp="1"/>
          </p:cNvSpPr>
          <p:nvPr>
            <p:ph idx="1"/>
          </p:nvPr>
        </p:nvSpPr>
        <p:spPr>
          <a:xfrm>
            <a:off x="457200" y="759004"/>
            <a:ext cx="8686800" cy="5126055"/>
          </a:xfrm>
        </p:spPr>
        <p:txBody>
          <a:bodyPr/>
          <a:lstStyle/>
          <a:p>
            <a:r>
              <a:rPr lang="en-US" altLang="zh-TW" b="1" i="1" dirty="0" smtClean="0">
                <a:solidFill>
                  <a:schemeClr val="folHlink"/>
                </a:solidFill>
                <a:ea typeface="新細明體" charset="-120"/>
              </a:rPr>
              <a:t>SCAN:</a:t>
            </a:r>
            <a:r>
              <a:rPr lang="en-US" altLang="zh-TW" dirty="0" smtClean="0">
                <a:ea typeface="新細明體" charset="-120"/>
              </a:rPr>
              <a:t>  takes the closest request in the direction of travel (an example of elevator algorithm)</a:t>
            </a:r>
          </a:p>
          <a:p>
            <a:pPr>
              <a:buFont typeface="Wingdings" pitchFamily="2" charset="2"/>
              <a:buNone/>
            </a:pPr>
            <a:r>
              <a:rPr lang="en-US" altLang="zh-TW" dirty="0" smtClean="0">
                <a:ea typeface="新細明體" charset="-120"/>
              </a:rPr>
              <a:t>	- a new request can wait for almost two full scans of the disk</a:t>
            </a:r>
          </a:p>
          <a:p>
            <a:endParaRPr lang="zh-CN" altLang="en-US" dirty="0"/>
          </a:p>
        </p:txBody>
      </p:sp>
      <p:sp>
        <p:nvSpPr>
          <p:cNvPr id="4" name="Footer Placeholder 3"/>
          <p:cNvSpPr>
            <a:spLocks noGrp="1"/>
          </p:cNvSpPr>
          <p:nvPr>
            <p:ph type="ftr" sz="quarter" idx="11"/>
          </p:nvPr>
        </p:nvSpPr>
        <p:spPr/>
        <p:txBody>
          <a:bodyPr/>
          <a:lstStyle/>
          <a:p>
            <a:r>
              <a:rPr lang="en-US" altLang="zh-CN" smtClean="0"/>
              <a:t>Part XII IO System (Basic)</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13</a:t>
            </a:fld>
            <a:endParaRPr lang="zh-CN" altLang="en-US"/>
          </a:p>
        </p:txBody>
      </p:sp>
      <p:sp>
        <p:nvSpPr>
          <p:cNvPr id="76" name="Line 6"/>
          <p:cNvSpPr>
            <a:spLocks noChangeShapeType="1"/>
          </p:cNvSpPr>
          <p:nvPr/>
        </p:nvSpPr>
        <p:spPr bwMode="auto">
          <a:xfrm flipV="1">
            <a:off x="2683024" y="3140968"/>
            <a:ext cx="0" cy="3246263"/>
          </a:xfrm>
          <a:prstGeom prst="line">
            <a:avLst/>
          </a:prstGeom>
          <a:noFill/>
          <a:ln w="28575">
            <a:solidFill>
              <a:schemeClr val="tx1"/>
            </a:solidFill>
            <a:round/>
            <a:headEnd/>
            <a:tailEnd type="triangle" w="med" len="med"/>
          </a:ln>
          <a:effectLst/>
        </p:spPr>
        <p:txBody>
          <a:bodyPr/>
          <a:lstStyle/>
          <a:p>
            <a:endParaRPr lang="zh-CN" altLang="en-US"/>
          </a:p>
        </p:txBody>
      </p:sp>
      <p:sp>
        <p:nvSpPr>
          <p:cNvPr id="77" name="Text Box 7"/>
          <p:cNvSpPr txBox="1">
            <a:spLocks noChangeArrowheads="1"/>
          </p:cNvSpPr>
          <p:nvPr/>
        </p:nvSpPr>
        <p:spPr bwMode="auto">
          <a:xfrm>
            <a:off x="899592" y="4574455"/>
            <a:ext cx="773353" cy="369332"/>
          </a:xfrm>
          <a:prstGeom prst="rect">
            <a:avLst/>
          </a:prstGeom>
          <a:noFill/>
          <a:ln w="9525">
            <a:noFill/>
            <a:miter lim="800000"/>
            <a:headEnd/>
            <a:tailEnd/>
          </a:ln>
          <a:effectLst/>
        </p:spPr>
        <p:txBody>
          <a:bodyPr wrap="none">
            <a:spAutoFit/>
          </a:bodyPr>
          <a:lstStyle/>
          <a:p>
            <a:r>
              <a:rPr lang="en-US" altLang="zh-TW" b="1" u="sng" dirty="0">
                <a:ea typeface="新細明體" charset="-120"/>
              </a:rPr>
              <a:t>Tracks</a:t>
            </a:r>
            <a:endParaRPr lang="en-US" altLang="zh-CN" b="1" u="sng" dirty="0">
              <a:ea typeface="宋体" charset="-122"/>
            </a:endParaRPr>
          </a:p>
        </p:txBody>
      </p:sp>
      <p:sp>
        <p:nvSpPr>
          <p:cNvPr id="78" name="Text Box 8"/>
          <p:cNvSpPr txBox="1">
            <a:spLocks noChangeArrowheads="1"/>
          </p:cNvSpPr>
          <p:nvPr/>
        </p:nvSpPr>
        <p:spPr bwMode="auto">
          <a:xfrm>
            <a:off x="1861972" y="6158631"/>
            <a:ext cx="535724" cy="369332"/>
          </a:xfrm>
          <a:prstGeom prst="rect">
            <a:avLst/>
          </a:prstGeom>
          <a:noFill/>
          <a:ln w="9525">
            <a:noFill/>
            <a:miter lim="800000"/>
            <a:headEnd/>
            <a:tailEnd/>
          </a:ln>
          <a:effectLst/>
        </p:spPr>
        <p:txBody>
          <a:bodyPr wrap="none">
            <a:spAutoFit/>
          </a:bodyPr>
          <a:lstStyle/>
          <a:p>
            <a:r>
              <a:rPr lang="en-US" altLang="zh-TW" dirty="0" smtClean="0">
                <a:ea typeface="新細明體" charset="-120"/>
              </a:rPr>
              <a:t>000</a:t>
            </a:r>
            <a:endParaRPr lang="en-US" altLang="zh-CN" dirty="0">
              <a:ea typeface="宋体" charset="-122"/>
            </a:endParaRPr>
          </a:p>
        </p:txBody>
      </p:sp>
      <p:sp>
        <p:nvSpPr>
          <p:cNvPr id="79" name="Text Box 9"/>
          <p:cNvSpPr txBox="1">
            <a:spLocks noChangeArrowheads="1"/>
          </p:cNvSpPr>
          <p:nvPr/>
        </p:nvSpPr>
        <p:spPr bwMode="auto">
          <a:xfrm>
            <a:off x="1861972" y="4649798"/>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100</a:t>
            </a:r>
            <a:endParaRPr lang="en-US" altLang="zh-CN" dirty="0">
              <a:ea typeface="宋体" charset="-122"/>
            </a:endParaRPr>
          </a:p>
        </p:txBody>
      </p:sp>
      <p:sp>
        <p:nvSpPr>
          <p:cNvPr id="80" name="Text Box 10"/>
          <p:cNvSpPr txBox="1">
            <a:spLocks noChangeArrowheads="1"/>
          </p:cNvSpPr>
          <p:nvPr/>
        </p:nvSpPr>
        <p:spPr bwMode="auto">
          <a:xfrm>
            <a:off x="1861972" y="4951564"/>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080</a:t>
            </a:r>
            <a:endParaRPr lang="en-US" altLang="zh-CN" dirty="0">
              <a:ea typeface="宋体" charset="-122"/>
            </a:endParaRPr>
          </a:p>
        </p:txBody>
      </p:sp>
      <p:sp>
        <p:nvSpPr>
          <p:cNvPr id="81" name="Text Box 11"/>
          <p:cNvSpPr txBox="1">
            <a:spLocks noChangeArrowheads="1"/>
          </p:cNvSpPr>
          <p:nvPr/>
        </p:nvSpPr>
        <p:spPr bwMode="auto">
          <a:xfrm>
            <a:off x="1861972" y="5253330"/>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060</a:t>
            </a:r>
            <a:endParaRPr lang="en-US" altLang="zh-CN" dirty="0">
              <a:ea typeface="宋体" charset="-122"/>
            </a:endParaRPr>
          </a:p>
        </p:txBody>
      </p:sp>
      <p:sp>
        <p:nvSpPr>
          <p:cNvPr id="82" name="Text Box 12"/>
          <p:cNvSpPr txBox="1">
            <a:spLocks noChangeArrowheads="1"/>
          </p:cNvSpPr>
          <p:nvPr/>
        </p:nvSpPr>
        <p:spPr bwMode="auto">
          <a:xfrm>
            <a:off x="1861972" y="5555096"/>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040</a:t>
            </a:r>
            <a:endParaRPr lang="en-US" altLang="zh-CN" dirty="0">
              <a:ea typeface="宋体" charset="-122"/>
            </a:endParaRPr>
          </a:p>
        </p:txBody>
      </p:sp>
      <p:sp>
        <p:nvSpPr>
          <p:cNvPr id="83" name="Text Box 13"/>
          <p:cNvSpPr txBox="1">
            <a:spLocks noChangeArrowheads="1"/>
          </p:cNvSpPr>
          <p:nvPr/>
        </p:nvSpPr>
        <p:spPr bwMode="auto">
          <a:xfrm>
            <a:off x="1861972" y="5856862"/>
            <a:ext cx="535724" cy="369332"/>
          </a:xfrm>
          <a:prstGeom prst="rect">
            <a:avLst/>
          </a:prstGeom>
          <a:noFill/>
          <a:ln w="9525">
            <a:noFill/>
            <a:miter lim="800000"/>
            <a:headEnd/>
            <a:tailEnd/>
          </a:ln>
          <a:effectLst/>
        </p:spPr>
        <p:txBody>
          <a:bodyPr wrap="none">
            <a:spAutoFit/>
          </a:bodyPr>
          <a:lstStyle/>
          <a:p>
            <a:r>
              <a:rPr lang="en-US" altLang="zh-CN" dirty="0" smtClean="0">
                <a:ea typeface="宋体" charset="-122"/>
              </a:rPr>
              <a:t>020</a:t>
            </a:r>
            <a:endParaRPr lang="en-US" altLang="zh-CN" dirty="0">
              <a:ea typeface="宋体" charset="-122"/>
            </a:endParaRPr>
          </a:p>
        </p:txBody>
      </p:sp>
      <p:sp>
        <p:nvSpPr>
          <p:cNvPr id="84" name="Text Box 14"/>
          <p:cNvSpPr txBox="1">
            <a:spLocks noChangeArrowheads="1"/>
          </p:cNvSpPr>
          <p:nvPr/>
        </p:nvSpPr>
        <p:spPr bwMode="auto">
          <a:xfrm>
            <a:off x="1861972" y="4348032"/>
            <a:ext cx="535724" cy="369332"/>
          </a:xfrm>
          <a:prstGeom prst="rect">
            <a:avLst/>
          </a:prstGeom>
          <a:noFill/>
          <a:ln w="9525">
            <a:noFill/>
            <a:miter lim="800000"/>
            <a:headEnd/>
            <a:tailEnd/>
          </a:ln>
          <a:effectLst/>
        </p:spPr>
        <p:txBody>
          <a:bodyPr wrap="none">
            <a:spAutoFit/>
          </a:bodyPr>
          <a:lstStyle/>
          <a:p>
            <a:r>
              <a:rPr lang="en-US" altLang="zh-TW" dirty="0" smtClean="0">
                <a:ea typeface="新細明體" charset="-120"/>
              </a:rPr>
              <a:t>120</a:t>
            </a:r>
            <a:endParaRPr lang="en-US" altLang="zh-CN" dirty="0">
              <a:ea typeface="宋体" charset="-122"/>
            </a:endParaRPr>
          </a:p>
        </p:txBody>
      </p:sp>
      <p:sp>
        <p:nvSpPr>
          <p:cNvPr id="85" name="Text Box 37"/>
          <p:cNvSpPr txBox="1">
            <a:spLocks noChangeArrowheads="1"/>
          </p:cNvSpPr>
          <p:nvPr/>
        </p:nvSpPr>
        <p:spPr bwMode="auto">
          <a:xfrm>
            <a:off x="1861972" y="4046266"/>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140</a:t>
            </a:r>
            <a:endParaRPr lang="en-US" altLang="zh-CN" dirty="0">
              <a:ea typeface="宋体" charset="-122"/>
            </a:endParaRPr>
          </a:p>
        </p:txBody>
      </p:sp>
      <p:sp>
        <p:nvSpPr>
          <p:cNvPr id="86" name="Line 42"/>
          <p:cNvSpPr>
            <a:spLocks noChangeShapeType="1"/>
          </p:cNvSpPr>
          <p:nvPr/>
        </p:nvSpPr>
        <p:spPr bwMode="auto">
          <a:xfrm>
            <a:off x="2683024" y="6387231"/>
            <a:ext cx="4360594" cy="0"/>
          </a:xfrm>
          <a:prstGeom prst="line">
            <a:avLst/>
          </a:prstGeom>
          <a:noFill/>
          <a:ln w="28575">
            <a:solidFill>
              <a:schemeClr val="tx1"/>
            </a:solidFill>
            <a:round/>
            <a:headEnd/>
            <a:tailEnd type="triangle" w="med" len="med"/>
          </a:ln>
          <a:effectLst/>
        </p:spPr>
        <p:txBody>
          <a:bodyPr/>
          <a:lstStyle/>
          <a:p>
            <a:endParaRPr lang="zh-CN" altLang="en-US"/>
          </a:p>
        </p:txBody>
      </p:sp>
      <p:sp>
        <p:nvSpPr>
          <p:cNvPr id="87" name="Text Box 9"/>
          <p:cNvSpPr txBox="1">
            <a:spLocks noChangeArrowheads="1"/>
          </p:cNvSpPr>
          <p:nvPr/>
        </p:nvSpPr>
        <p:spPr bwMode="auto">
          <a:xfrm>
            <a:off x="1861972" y="3744500"/>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160</a:t>
            </a:r>
            <a:endParaRPr lang="en-US" altLang="zh-CN" dirty="0">
              <a:ea typeface="宋体" charset="-122"/>
            </a:endParaRPr>
          </a:p>
        </p:txBody>
      </p:sp>
      <p:sp>
        <p:nvSpPr>
          <p:cNvPr id="88" name="Text Box 14"/>
          <p:cNvSpPr txBox="1">
            <a:spLocks noChangeArrowheads="1"/>
          </p:cNvSpPr>
          <p:nvPr/>
        </p:nvSpPr>
        <p:spPr bwMode="auto">
          <a:xfrm>
            <a:off x="1861972" y="3442734"/>
            <a:ext cx="535724" cy="369332"/>
          </a:xfrm>
          <a:prstGeom prst="rect">
            <a:avLst/>
          </a:prstGeom>
          <a:noFill/>
          <a:ln w="9525">
            <a:noFill/>
            <a:miter lim="800000"/>
            <a:headEnd/>
            <a:tailEnd/>
          </a:ln>
          <a:effectLst/>
        </p:spPr>
        <p:txBody>
          <a:bodyPr wrap="none">
            <a:spAutoFit/>
          </a:bodyPr>
          <a:lstStyle/>
          <a:p>
            <a:r>
              <a:rPr lang="en-US" altLang="zh-TW" dirty="0" smtClean="0">
                <a:ea typeface="新細明體" charset="-120"/>
              </a:rPr>
              <a:t>180</a:t>
            </a:r>
            <a:endParaRPr lang="en-US" altLang="zh-CN" dirty="0">
              <a:ea typeface="宋体" charset="-122"/>
            </a:endParaRPr>
          </a:p>
        </p:txBody>
      </p:sp>
      <p:sp>
        <p:nvSpPr>
          <p:cNvPr id="89" name="Text Box 37"/>
          <p:cNvSpPr txBox="1">
            <a:spLocks noChangeArrowheads="1"/>
          </p:cNvSpPr>
          <p:nvPr/>
        </p:nvSpPr>
        <p:spPr bwMode="auto">
          <a:xfrm>
            <a:off x="1861972" y="3140968"/>
            <a:ext cx="535724" cy="369332"/>
          </a:xfrm>
          <a:prstGeom prst="rect">
            <a:avLst/>
          </a:prstGeom>
          <a:noFill/>
          <a:ln w="9525">
            <a:noFill/>
            <a:miter lim="800000"/>
            <a:headEnd/>
            <a:tailEnd/>
          </a:ln>
          <a:effectLst/>
        </p:spPr>
        <p:txBody>
          <a:bodyPr wrap="none">
            <a:spAutoFit/>
          </a:bodyPr>
          <a:lstStyle/>
          <a:p>
            <a:r>
              <a:rPr lang="en-US" altLang="zh-CN" dirty="0" smtClean="0">
                <a:ea typeface="宋体" charset="-122"/>
              </a:rPr>
              <a:t>199</a:t>
            </a:r>
            <a:endParaRPr lang="en-US" altLang="zh-CN" dirty="0">
              <a:ea typeface="宋体" charset="-122"/>
            </a:endParaRPr>
          </a:p>
        </p:txBody>
      </p:sp>
      <p:cxnSp>
        <p:nvCxnSpPr>
          <p:cNvPr id="90" name="直接箭头连接符 89"/>
          <p:cNvCxnSpPr>
            <a:stCxn id="82" idx="3"/>
          </p:cNvCxnSpPr>
          <p:nvPr/>
        </p:nvCxnSpPr>
        <p:spPr>
          <a:xfrm flipV="1">
            <a:off x="2397696" y="5555096"/>
            <a:ext cx="285328" cy="18466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5123701" y="2636912"/>
            <a:ext cx="3182281" cy="369332"/>
          </a:xfrm>
          <a:prstGeom prst="rect">
            <a:avLst/>
          </a:prstGeom>
        </p:spPr>
        <p:txBody>
          <a:bodyPr wrap="none">
            <a:spAutoFit/>
          </a:bodyPr>
          <a:lstStyle/>
          <a:p>
            <a:r>
              <a:rPr lang="en-US" altLang="zh-CN" dirty="0"/>
              <a:t>98, 183, 37, 122</a:t>
            </a:r>
            <a:r>
              <a:rPr lang="en-US" altLang="zh-CN" dirty="0" smtClean="0"/>
              <a:t>, </a:t>
            </a:r>
            <a:r>
              <a:rPr lang="en-US" altLang="zh-CN" dirty="0"/>
              <a:t>14, 124, 65, 67</a:t>
            </a:r>
            <a:endParaRPr lang="zh-CN" altLang="en-US" dirty="0"/>
          </a:p>
        </p:txBody>
      </p:sp>
      <p:cxnSp>
        <p:nvCxnSpPr>
          <p:cNvPr id="92" name="直接箭头连接符 91"/>
          <p:cNvCxnSpPr/>
          <p:nvPr/>
        </p:nvCxnSpPr>
        <p:spPr>
          <a:xfrm flipV="1">
            <a:off x="2692760" y="5322888"/>
            <a:ext cx="367072" cy="235394"/>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6516216" y="6070433"/>
            <a:ext cx="418704" cy="369332"/>
          </a:xfrm>
          <a:prstGeom prst="rect">
            <a:avLst/>
          </a:prstGeom>
        </p:spPr>
        <p:txBody>
          <a:bodyPr wrap="none">
            <a:spAutoFit/>
          </a:bodyPr>
          <a:lstStyle/>
          <a:p>
            <a:r>
              <a:rPr lang="en-US" altLang="zh-CN" dirty="0"/>
              <a:t>14</a:t>
            </a:r>
            <a:endParaRPr lang="zh-CN" altLang="en-US" dirty="0"/>
          </a:p>
        </p:txBody>
      </p:sp>
      <p:sp>
        <p:nvSpPr>
          <p:cNvPr id="94" name="矩形 93"/>
          <p:cNvSpPr/>
          <p:nvPr/>
        </p:nvSpPr>
        <p:spPr>
          <a:xfrm>
            <a:off x="6100688" y="3744500"/>
            <a:ext cx="3164200" cy="2462213"/>
          </a:xfrm>
          <a:prstGeom prst="rect">
            <a:avLst/>
          </a:prstGeom>
        </p:spPr>
        <p:txBody>
          <a:bodyPr wrap="none">
            <a:spAutoFit/>
          </a:bodyPr>
          <a:lstStyle/>
          <a:p>
            <a:r>
              <a:rPr lang="en-US" altLang="zh-TW" sz="2800" b="1" u="sng" dirty="0">
                <a:ea typeface="新細明體" charset="-120"/>
              </a:rPr>
              <a:t>Total seek distance</a:t>
            </a:r>
            <a:r>
              <a:rPr lang="en-US" altLang="zh-TW" dirty="0">
                <a:ea typeface="新細明體" charset="-120"/>
              </a:rPr>
              <a:t>:  </a:t>
            </a:r>
            <a:endParaRPr lang="en-US" altLang="zh-TW" dirty="0" smtClean="0">
              <a:ea typeface="新細明體" charset="-120"/>
            </a:endParaRPr>
          </a:p>
          <a:p>
            <a:r>
              <a:rPr lang="en-US" altLang="zh-TW" dirty="0">
                <a:ea typeface="新細明體" charset="-120"/>
              </a:rPr>
              <a:t> </a:t>
            </a:r>
            <a:r>
              <a:rPr lang="en-US" altLang="zh-TW" dirty="0" smtClean="0">
                <a:ea typeface="新細明體" charset="-120"/>
              </a:rPr>
              <a:t>   </a:t>
            </a:r>
            <a:r>
              <a:rPr lang="en-US" altLang="zh-CN" dirty="0" smtClean="0">
                <a:ea typeface="新細明體" charset="-120"/>
              </a:rPr>
              <a:t>(Quite straight)</a:t>
            </a:r>
          </a:p>
          <a:p>
            <a:r>
              <a:rPr lang="en-US" altLang="zh-TW" strike="sngStrike" dirty="0">
                <a:ea typeface="新細明體" charset="-120"/>
              </a:rPr>
              <a:t> </a:t>
            </a:r>
            <a:r>
              <a:rPr lang="en-US" altLang="zh-TW" strike="sngStrike" dirty="0" smtClean="0">
                <a:ea typeface="新細明體" charset="-120"/>
              </a:rPr>
              <a:t>   </a:t>
            </a:r>
            <a:r>
              <a:rPr lang="en-US" altLang="zh-CN" strike="sngStrike" dirty="0" smtClean="0">
                <a:ea typeface="新細明體" charset="-120"/>
              </a:rPr>
              <a:t>[199]</a:t>
            </a:r>
            <a:r>
              <a:rPr lang="zh-CN" altLang="en-US" strike="sngStrike" dirty="0" smtClean="0">
                <a:ea typeface="新細明體" charset="-120"/>
              </a:rPr>
              <a:t>*</a:t>
            </a:r>
            <a:r>
              <a:rPr lang="en-US" altLang="zh-CN" strike="sngStrike" dirty="0" smtClean="0">
                <a:ea typeface="新細明體" charset="-120"/>
              </a:rPr>
              <a:t>2 – (53 + 14)</a:t>
            </a:r>
          </a:p>
          <a:p>
            <a:r>
              <a:rPr lang="en-US" altLang="zh-CN" strike="sngStrike" dirty="0" smtClean="0">
                <a:ea typeface="新細明體" charset="-120"/>
              </a:rPr>
              <a:t>    = 398 - 67</a:t>
            </a:r>
          </a:p>
          <a:p>
            <a:r>
              <a:rPr lang="en-US" altLang="zh-TW" strike="sngStrike" dirty="0">
                <a:ea typeface="新細明體" charset="-120"/>
              </a:rPr>
              <a:t> </a:t>
            </a:r>
            <a:r>
              <a:rPr lang="en-US" altLang="zh-TW" strike="sngStrike" dirty="0" smtClean="0">
                <a:ea typeface="新細明體" charset="-120"/>
              </a:rPr>
              <a:t>   </a:t>
            </a:r>
            <a:r>
              <a:rPr lang="en-US" altLang="zh-CN" strike="sngStrike" dirty="0" smtClean="0">
                <a:ea typeface="新細明體" charset="-120"/>
              </a:rPr>
              <a:t>= </a:t>
            </a:r>
            <a:r>
              <a:rPr lang="en-US" altLang="zh-CN" strike="sngStrike" dirty="0" smtClean="0">
                <a:ea typeface="新細明體" charset="-120"/>
              </a:rPr>
              <a:t>331</a:t>
            </a:r>
          </a:p>
          <a:p>
            <a:endParaRPr lang="en-US" altLang="zh-TW" dirty="0">
              <a:ea typeface="新細明體" charset="-120"/>
            </a:endParaRPr>
          </a:p>
          <a:p>
            <a:r>
              <a:rPr lang="en-US" altLang="zh-TW" dirty="0" smtClean="0">
                <a:ea typeface="新細明體" charset="-120"/>
              </a:rPr>
              <a:t>Also = (199-14)+(199-53) </a:t>
            </a:r>
          </a:p>
          <a:p>
            <a:r>
              <a:rPr lang="en-US" altLang="zh-TW" dirty="0">
                <a:ea typeface="新細明體" charset="-120"/>
              </a:rPr>
              <a:t> </a:t>
            </a:r>
            <a:r>
              <a:rPr lang="en-US" altLang="zh-TW" dirty="0" smtClean="0">
                <a:ea typeface="新細明體" charset="-120"/>
              </a:rPr>
              <a:t>        = 331</a:t>
            </a:r>
            <a:endParaRPr lang="en-US" altLang="zh-TW" dirty="0">
              <a:ea typeface="新細明體" charset="-120"/>
            </a:endParaRPr>
          </a:p>
        </p:txBody>
      </p:sp>
      <p:sp>
        <p:nvSpPr>
          <p:cNvPr id="95" name="矩形 94"/>
          <p:cNvSpPr/>
          <p:nvPr/>
        </p:nvSpPr>
        <p:spPr>
          <a:xfrm>
            <a:off x="2641128" y="5485317"/>
            <a:ext cx="418704" cy="369332"/>
          </a:xfrm>
          <a:prstGeom prst="rect">
            <a:avLst/>
          </a:prstGeom>
        </p:spPr>
        <p:txBody>
          <a:bodyPr wrap="none">
            <a:spAutoFit/>
          </a:bodyPr>
          <a:lstStyle/>
          <a:p>
            <a:r>
              <a:rPr lang="en-US" altLang="zh-CN" dirty="0"/>
              <a:t>53</a:t>
            </a:r>
            <a:endParaRPr lang="zh-CN" altLang="en-US" dirty="0"/>
          </a:p>
        </p:txBody>
      </p:sp>
      <p:cxnSp>
        <p:nvCxnSpPr>
          <p:cNvPr id="96" name="直接箭头连接符 95"/>
          <p:cNvCxnSpPr/>
          <p:nvPr/>
        </p:nvCxnSpPr>
        <p:spPr>
          <a:xfrm flipV="1">
            <a:off x="3040528" y="5253330"/>
            <a:ext cx="367072" cy="7682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5821752" y="3325634"/>
            <a:ext cx="269448" cy="2529015"/>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a:off x="6091200" y="5863911"/>
            <a:ext cx="587976" cy="29472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flipV="1">
            <a:off x="3398520" y="4951564"/>
            <a:ext cx="546616" cy="298616"/>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flipV="1">
            <a:off x="3945136" y="4483100"/>
            <a:ext cx="478160" cy="468464"/>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V="1">
            <a:off x="4423296" y="4415598"/>
            <a:ext cx="457944" cy="76764"/>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V="1">
            <a:off x="4842272" y="3510300"/>
            <a:ext cx="543024" cy="90529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2793528" y="5003884"/>
            <a:ext cx="418704" cy="369332"/>
          </a:xfrm>
          <a:prstGeom prst="rect">
            <a:avLst/>
          </a:prstGeom>
        </p:spPr>
        <p:txBody>
          <a:bodyPr wrap="none">
            <a:spAutoFit/>
          </a:bodyPr>
          <a:lstStyle/>
          <a:p>
            <a:r>
              <a:rPr lang="en-US" altLang="zh-CN" dirty="0" smtClean="0"/>
              <a:t>65</a:t>
            </a:r>
            <a:endParaRPr lang="zh-CN" altLang="en-US" dirty="0"/>
          </a:p>
        </p:txBody>
      </p:sp>
      <p:sp>
        <p:nvSpPr>
          <p:cNvPr id="104" name="矩形 103"/>
          <p:cNvSpPr/>
          <p:nvPr/>
        </p:nvSpPr>
        <p:spPr>
          <a:xfrm>
            <a:off x="3217192" y="4941168"/>
            <a:ext cx="418704" cy="369332"/>
          </a:xfrm>
          <a:prstGeom prst="rect">
            <a:avLst/>
          </a:prstGeom>
        </p:spPr>
        <p:txBody>
          <a:bodyPr wrap="none">
            <a:spAutoFit/>
          </a:bodyPr>
          <a:lstStyle/>
          <a:p>
            <a:r>
              <a:rPr lang="en-US" altLang="zh-CN" dirty="0" smtClean="0"/>
              <a:t>67</a:t>
            </a:r>
            <a:endParaRPr lang="zh-CN" altLang="en-US" dirty="0"/>
          </a:p>
        </p:txBody>
      </p:sp>
      <p:sp>
        <p:nvSpPr>
          <p:cNvPr id="105" name="矩形 104"/>
          <p:cNvSpPr/>
          <p:nvPr/>
        </p:nvSpPr>
        <p:spPr>
          <a:xfrm>
            <a:off x="5821752" y="5805264"/>
            <a:ext cx="418704" cy="369332"/>
          </a:xfrm>
          <a:prstGeom prst="rect">
            <a:avLst/>
          </a:prstGeom>
        </p:spPr>
        <p:txBody>
          <a:bodyPr wrap="none">
            <a:spAutoFit/>
          </a:bodyPr>
          <a:lstStyle/>
          <a:p>
            <a:r>
              <a:rPr lang="en-US" altLang="zh-CN" dirty="0" smtClean="0"/>
              <a:t>37</a:t>
            </a:r>
            <a:endParaRPr lang="zh-CN" altLang="en-US" dirty="0"/>
          </a:p>
        </p:txBody>
      </p:sp>
      <p:sp>
        <p:nvSpPr>
          <p:cNvPr id="106" name="矩形 105"/>
          <p:cNvSpPr/>
          <p:nvPr/>
        </p:nvSpPr>
        <p:spPr>
          <a:xfrm>
            <a:off x="3579613" y="4648606"/>
            <a:ext cx="418704" cy="369332"/>
          </a:xfrm>
          <a:prstGeom prst="rect">
            <a:avLst/>
          </a:prstGeom>
        </p:spPr>
        <p:txBody>
          <a:bodyPr wrap="none">
            <a:spAutoFit/>
          </a:bodyPr>
          <a:lstStyle/>
          <a:p>
            <a:r>
              <a:rPr lang="en-US" altLang="zh-CN" dirty="0" smtClean="0"/>
              <a:t>98</a:t>
            </a:r>
            <a:endParaRPr lang="zh-CN" altLang="en-US" dirty="0"/>
          </a:p>
        </p:txBody>
      </p:sp>
      <p:sp>
        <p:nvSpPr>
          <p:cNvPr id="107" name="矩形 106"/>
          <p:cNvSpPr/>
          <p:nvPr/>
        </p:nvSpPr>
        <p:spPr>
          <a:xfrm>
            <a:off x="3801120" y="4352404"/>
            <a:ext cx="535724" cy="369332"/>
          </a:xfrm>
          <a:prstGeom prst="rect">
            <a:avLst/>
          </a:prstGeom>
        </p:spPr>
        <p:txBody>
          <a:bodyPr wrap="none">
            <a:spAutoFit/>
          </a:bodyPr>
          <a:lstStyle/>
          <a:p>
            <a:r>
              <a:rPr lang="en-US" altLang="zh-CN" dirty="0" smtClean="0"/>
              <a:t>122</a:t>
            </a:r>
            <a:endParaRPr lang="zh-CN" altLang="en-US" dirty="0"/>
          </a:p>
        </p:txBody>
      </p:sp>
      <p:sp>
        <p:nvSpPr>
          <p:cNvPr id="108" name="矩形 107"/>
          <p:cNvSpPr/>
          <p:nvPr/>
        </p:nvSpPr>
        <p:spPr>
          <a:xfrm>
            <a:off x="4633548" y="4437112"/>
            <a:ext cx="535724" cy="369332"/>
          </a:xfrm>
          <a:prstGeom prst="rect">
            <a:avLst/>
          </a:prstGeom>
        </p:spPr>
        <p:txBody>
          <a:bodyPr wrap="none">
            <a:spAutoFit/>
          </a:bodyPr>
          <a:lstStyle/>
          <a:p>
            <a:r>
              <a:rPr lang="en-US" altLang="zh-CN" dirty="0" smtClean="0"/>
              <a:t>124</a:t>
            </a:r>
            <a:endParaRPr lang="zh-CN" altLang="en-US" dirty="0"/>
          </a:p>
        </p:txBody>
      </p:sp>
      <p:sp>
        <p:nvSpPr>
          <p:cNvPr id="109" name="矩形 108"/>
          <p:cNvSpPr/>
          <p:nvPr/>
        </p:nvSpPr>
        <p:spPr>
          <a:xfrm>
            <a:off x="5097264" y="3212976"/>
            <a:ext cx="535724" cy="369332"/>
          </a:xfrm>
          <a:prstGeom prst="rect">
            <a:avLst/>
          </a:prstGeom>
        </p:spPr>
        <p:txBody>
          <a:bodyPr wrap="none">
            <a:spAutoFit/>
          </a:bodyPr>
          <a:lstStyle/>
          <a:p>
            <a:r>
              <a:rPr lang="en-US" altLang="zh-CN" dirty="0" smtClean="0"/>
              <a:t>183</a:t>
            </a:r>
            <a:endParaRPr lang="zh-CN" altLang="en-US" dirty="0"/>
          </a:p>
        </p:txBody>
      </p:sp>
      <p:sp>
        <p:nvSpPr>
          <p:cNvPr id="110" name="矩形 109"/>
          <p:cNvSpPr/>
          <p:nvPr/>
        </p:nvSpPr>
        <p:spPr>
          <a:xfrm>
            <a:off x="3678876" y="2924944"/>
            <a:ext cx="5177251" cy="369332"/>
          </a:xfrm>
          <a:prstGeom prst="rect">
            <a:avLst/>
          </a:prstGeom>
        </p:spPr>
        <p:txBody>
          <a:bodyPr wrap="none">
            <a:spAutoFit/>
          </a:bodyPr>
          <a:lstStyle/>
          <a:p>
            <a:r>
              <a:rPr lang="en-US" altLang="zh-CN" b="1" u="sng" dirty="0" smtClean="0"/>
              <a:t>SORTING first</a:t>
            </a:r>
            <a:r>
              <a:rPr lang="en-US" altLang="zh-CN" dirty="0" smtClean="0"/>
              <a:t>: 14, 37 - [</a:t>
            </a:r>
            <a:r>
              <a:rPr lang="en-US" altLang="zh-CN" b="1" dirty="0" smtClean="0">
                <a:solidFill>
                  <a:srgbClr val="FF0000"/>
                </a:solidFill>
              </a:rPr>
              <a:t>53</a:t>
            </a:r>
            <a:r>
              <a:rPr lang="en-US" altLang="zh-CN" dirty="0" smtClean="0"/>
              <a:t>] - 65, 67, 98, 122, 124, 183</a:t>
            </a:r>
            <a:endParaRPr lang="zh-CN" altLang="en-US" dirty="0"/>
          </a:p>
        </p:txBody>
      </p:sp>
      <p:cxnSp>
        <p:nvCxnSpPr>
          <p:cNvPr id="115" name="直接箭头连接符 114"/>
          <p:cNvCxnSpPr/>
          <p:nvPr/>
        </p:nvCxnSpPr>
        <p:spPr>
          <a:xfrm flipV="1">
            <a:off x="5336024" y="3357563"/>
            <a:ext cx="485728" cy="18938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1" name="Text Box 37"/>
          <p:cNvSpPr txBox="1">
            <a:spLocks noChangeArrowheads="1"/>
          </p:cNvSpPr>
          <p:nvPr/>
        </p:nvSpPr>
        <p:spPr bwMode="auto">
          <a:xfrm>
            <a:off x="5764468" y="3140968"/>
            <a:ext cx="535724" cy="369332"/>
          </a:xfrm>
          <a:prstGeom prst="rect">
            <a:avLst/>
          </a:prstGeom>
          <a:noFill/>
          <a:ln w="9525">
            <a:noFill/>
            <a:miter lim="800000"/>
            <a:headEnd/>
            <a:tailEnd/>
          </a:ln>
          <a:effectLst/>
        </p:spPr>
        <p:txBody>
          <a:bodyPr wrap="none">
            <a:spAutoFit/>
          </a:bodyPr>
          <a:lstStyle/>
          <a:p>
            <a:r>
              <a:rPr lang="en-US" altLang="zh-CN" b="1" u="sng" dirty="0" smtClean="0">
                <a:solidFill>
                  <a:srgbClr val="FF0000"/>
                </a:solidFill>
                <a:ea typeface="宋体" charset="-122"/>
              </a:rPr>
              <a:t>199</a:t>
            </a:r>
            <a:endParaRPr lang="en-US" altLang="zh-CN" b="1" u="sng" dirty="0">
              <a:solidFill>
                <a:srgbClr val="FF0000"/>
              </a:solidFill>
              <a:ea typeface="宋体" charset="-122"/>
            </a:endParaRPr>
          </a:p>
        </p:txBody>
      </p:sp>
      <p:sp>
        <p:nvSpPr>
          <p:cNvPr id="122" name="Text Box 43"/>
          <p:cNvSpPr txBox="1">
            <a:spLocks noChangeArrowheads="1"/>
          </p:cNvSpPr>
          <p:nvPr/>
        </p:nvSpPr>
        <p:spPr bwMode="auto">
          <a:xfrm>
            <a:off x="6985392" y="6203874"/>
            <a:ext cx="657552" cy="369332"/>
          </a:xfrm>
          <a:prstGeom prst="rect">
            <a:avLst/>
          </a:prstGeom>
          <a:noFill/>
          <a:ln w="9525">
            <a:noFill/>
            <a:miter lim="800000"/>
            <a:headEnd/>
            <a:tailEnd/>
          </a:ln>
          <a:effectLst/>
        </p:spPr>
        <p:txBody>
          <a:bodyPr wrap="none">
            <a:spAutoFit/>
          </a:bodyPr>
          <a:lstStyle/>
          <a:p>
            <a:r>
              <a:rPr lang="en-US" altLang="zh-TW" b="1" u="sng" dirty="0">
                <a:ea typeface="新細明體" charset="-120"/>
              </a:rPr>
              <a:t>Time</a:t>
            </a:r>
            <a:endParaRPr lang="en-US" altLang="zh-CN" b="1" u="sng"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anim calcmode="lin" valueType="num">
                                      <p:cBhvr>
                                        <p:cTn id="8" dur="1000" fill="hold"/>
                                        <p:tgtEl>
                                          <p:spTgt spid="110"/>
                                        </p:tgtEl>
                                        <p:attrNameLst>
                                          <p:attrName>ppt_x</p:attrName>
                                        </p:attrNameLst>
                                      </p:cBhvr>
                                      <p:tavLst>
                                        <p:tav tm="0">
                                          <p:val>
                                            <p:strVal val="#ppt_x"/>
                                          </p:val>
                                        </p:tav>
                                        <p:tav tm="100000">
                                          <p:val>
                                            <p:strVal val="#ppt_x"/>
                                          </p:val>
                                        </p:tav>
                                      </p:tavLst>
                                    </p:anim>
                                    <p:anim calcmode="lin" valueType="num">
                                      <p:cBhvr>
                                        <p:cTn id="9"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92"/>
                                        </p:tgtEl>
                                        <p:attrNameLst>
                                          <p:attrName>style.visibility</p:attrName>
                                        </p:attrNameLst>
                                      </p:cBhvr>
                                      <p:to>
                                        <p:strVal val="visible"/>
                                      </p:to>
                                    </p:set>
                                    <p:animEffect transition="in" filter="wipe(down)">
                                      <p:cBhvr>
                                        <p:cTn id="14" dur="500"/>
                                        <p:tgtEl>
                                          <p:spTgt spid="92"/>
                                        </p:tgtEl>
                                      </p:cBhvr>
                                    </p:animEffec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96"/>
                                        </p:tgtEl>
                                        <p:attrNameLst>
                                          <p:attrName>style.visibility</p:attrName>
                                        </p:attrNameLst>
                                      </p:cBhvr>
                                      <p:to>
                                        <p:strVal val="visible"/>
                                      </p:to>
                                    </p:set>
                                    <p:animEffect transition="in" filter="wipe(down)">
                                      <p:cBhvr>
                                        <p:cTn id="18" dur="500"/>
                                        <p:tgtEl>
                                          <p:spTgt spid="96"/>
                                        </p:tgtEl>
                                      </p:cBhvr>
                                    </p:animEffect>
                                  </p:childTnLst>
                                </p:cTn>
                              </p:par>
                            </p:childTnLst>
                          </p:cTn>
                        </p:par>
                        <p:par>
                          <p:cTn id="19" fill="hold">
                            <p:stCondLst>
                              <p:cond delay="1000"/>
                            </p:stCondLst>
                            <p:childTnLst>
                              <p:par>
                                <p:cTn id="20" presetID="22" presetClass="entr" presetSubtype="4" fill="hold" nodeType="afterEffect">
                                  <p:stCondLst>
                                    <p:cond delay="0"/>
                                  </p:stCondLst>
                                  <p:childTnLst>
                                    <p:set>
                                      <p:cBhvr>
                                        <p:cTn id="21" dur="1" fill="hold">
                                          <p:stCondLst>
                                            <p:cond delay="0"/>
                                          </p:stCondLst>
                                        </p:cTn>
                                        <p:tgtEl>
                                          <p:spTgt spid="99"/>
                                        </p:tgtEl>
                                        <p:attrNameLst>
                                          <p:attrName>style.visibility</p:attrName>
                                        </p:attrNameLst>
                                      </p:cBhvr>
                                      <p:to>
                                        <p:strVal val="visible"/>
                                      </p:to>
                                    </p:set>
                                    <p:animEffect transition="in" filter="wipe(down)">
                                      <p:cBhvr>
                                        <p:cTn id="22" dur="500"/>
                                        <p:tgtEl>
                                          <p:spTgt spid="99"/>
                                        </p:tgtEl>
                                      </p:cBhvr>
                                    </p:animEffect>
                                  </p:childTnLst>
                                </p:cTn>
                              </p:par>
                            </p:childTnLst>
                          </p:cTn>
                        </p:par>
                        <p:par>
                          <p:cTn id="23" fill="hold">
                            <p:stCondLst>
                              <p:cond delay="1500"/>
                            </p:stCondLst>
                            <p:childTnLst>
                              <p:par>
                                <p:cTn id="24" presetID="22" presetClass="entr" presetSubtype="4" fill="hold" nodeType="afterEffect">
                                  <p:stCondLst>
                                    <p:cond delay="0"/>
                                  </p:stCondLst>
                                  <p:childTnLst>
                                    <p:set>
                                      <p:cBhvr>
                                        <p:cTn id="25" dur="1" fill="hold">
                                          <p:stCondLst>
                                            <p:cond delay="0"/>
                                          </p:stCondLst>
                                        </p:cTn>
                                        <p:tgtEl>
                                          <p:spTgt spid="100"/>
                                        </p:tgtEl>
                                        <p:attrNameLst>
                                          <p:attrName>style.visibility</p:attrName>
                                        </p:attrNameLst>
                                      </p:cBhvr>
                                      <p:to>
                                        <p:strVal val="visible"/>
                                      </p:to>
                                    </p:set>
                                    <p:animEffect transition="in" filter="wipe(down)">
                                      <p:cBhvr>
                                        <p:cTn id="26" dur="500"/>
                                        <p:tgtEl>
                                          <p:spTgt spid="100"/>
                                        </p:tgtEl>
                                      </p:cBhvr>
                                    </p:animEffect>
                                  </p:childTnLst>
                                </p:cTn>
                              </p:par>
                            </p:childTnLst>
                          </p:cTn>
                        </p:par>
                        <p:par>
                          <p:cTn id="27" fill="hold">
                            <p:stCondLst>
                              <p:cond delay="2000"/>
                            </p:stCondLst>
                            <p:childTnLst>
                              <p:par>
                                <p:cTn id="28" presetID="22" presetClass="entr" presetSubtype="4" fill="hold" nodeType="afterEffect">
                                  <p:stCondLst>
                                    <p:cond delay="0"/>
                                  </p:stCondLst>
                                  <p:childTnLst>
                                    <p:set>
                                      <p:cBhvr>
                                        <p:cTn id="29" dur="1" fill="hold">
                                          <p:stCondLst>
                                            <p:cond delay="0"/>
                                          </p:stCondLst>
                                        </p:cTn>
                                        <p:tgtEl>
                                          <p:spTgt spid="101"/>
                                        </p:tgtEl>
                                        <p:attrNameLst>
                                          <p:attrName>style.visibility</p:attrName>
                                        </p:attrNameLst>
                                      </p:cBhvr>
                                      <p:to>
                                        <p:strVal val="visible"/>
                                      </p:to>
                                    </p:set>
                                    <p:animEffect transition="in" filter="wipe(down)">
                                      <p:cBhvr>
                                        <p:cTn id="30" dur="500"/>
                                        <p:tgtEl>
                                          <p:spTgt spid="101"/>
                                        </p:tgtEl>
                                      </p:cBhvr>
                                    </p:animEffect>
                                  </p:childTnLst>
                                </p:cTn>
                              </p:par>
                            </p:childTnLst>
                          </p:cTn>
                        </p:par>
                        <p:par>
                          <p:cTn id="31" fill="hold">
                            <p:stCondLst>
                              <p:cond delay="2500"/>
                            </p:stCondLst>
                            <p:childTnLst>
                              <p:par>
                                <p:cTn id="32" presetID="22" presetClass="entr" presetSubtype="4" fill="hold" nodeType="afterEffect">
                                  <p:stCondLst>
                                    <p:cond delay="0"/>
                                  </p:stCondLst>
                                  <p:childTnLst>
                                    <p:set>
                                      <p:cBhvr>
                                        <p:cTn id="33" dur="1" fill="hold">
                                          <p:stCondLst>
                                            <p:cond delay="0"/>
                                          </p:stCondLst>
                                        </p:cTn>
                                        <p:tgtEl>
                                          <p:spTgt spid="102"/>
                                        </p:tgtEl>
                                        <p:attrNameLst>
                                          <p:attrName>style.visibility</p:attrName>
                                        </p:attrNameLst>
                                      </p:cBhvr>
                                      <p:to>
                                        <p:strVal val="visible"/>
                                      </p:to>
                                    </p:set>
                                    <p:animEffect transition="in" filter="wipe(down)">
                                      <p:cBhvr>
                                        <p:cTn id="34" dur="500"/>
                                        <p:tgtEl>
                                          <p:spTgt spid="102"/>
                                        </p:tgtEl>
                                      </p:cBhvr>
                                    </p:animEffect>
                                  </p:childTnLst>
                                </p:cTn>
                              </p:par>
                            </p:childTnLst>
                          </p:cTn>
                        </p:par>
                        <p:par>
                          <p:cTn id="35" fill="hold">
                            <p:stCondLst>
                              <p:cond delay="3000"/>
                            </p:stCondLst>
                            <p:childTnLst>
                              <p:par>
                                <p:cTn id="36" presetID="22" presetClass="entr" presetSubtype="4" fill="hold" nodeType="afterEffect">
                                  <p:stCondLst>
                                    <p:cond delay="0"/>
                                  </p:stCondLst>
                                  <p:childTnLst>
                                    <p:set>
                                      <p:cBhvr>
                                        <p:cTn id="37" dur="1" fill="hold">
                                          <p:stCondLst>
                                            <p:cond delay="0"/>
                                          </p:stCondLst>
                                        </p:cTn>
                                        <p:tgtEl>
                                          <p:spTgt spid="115"/>
                                        </p:tgtEl>
                                        <p:attrNameLst>
                                          <p:attrName>style.visibility</p:attrName>
                                        </p:attrNameLst>
                                      </p:cBhvr>
                                      <p:to>
                                        <p:strVal val="visible"/>
                                      </p:to>
                                    </p:set>
                                    <p:animEffect transition="in" filter="wipe(down)">
                                      <p:cBhvr>
                                        <p:cTn id="38" dur="500"/>
                                        <p:tgtEl>
                                          <p:spTgt spid="115"/>
                                        </p:tgtEl>
                                      </p:cBhvr>
                                    </p:animEffect>
                                  </p:childTnLst>
                                </p:cTn>
                              </p:par>
                            </p:childTnLst>
                          </p:cTn>
                        </p:par>
                        <p:par>
                          <p:cTn id="39" fill="hold">
                            <p:stCondLst>
                              <p:cond delay="3500"/>
                            </p:stCondLst>
                            <p:childTnLst>
                              <p:par>
                                <p:cTn id="40" presetID="22" presetClass="entr" presetSubtype="1" fill="hold" nodeType="afterEffect">
                                  <p:stCondLst>
                                    <p:cond delay="0"/>
                                  </p:stCondLst>
                                  <p:childTnLst>
                                    <p:set>
                                      <p:cBhvr>
                                        <p:cTn id="41" dur="1" fill="hold">
                                          <p:stCondLst>
                                            <p:cond delay="0"/>
                                          </p:stCondLst>
                                        </p:cTn>
                                        <p:tgtEl>
                                          <p:spTgt spid="97"/>
                                        </p:tgtEl>
                                        <p:attrNameLst>
                                          <p:attrName>style.visibility</p:attrName>
                                        </p:attrNameLst>
                                      </p:cBhvr>
                                      <p:to>
                                        <p:strVal val="visible"/>
                                      </p:to>
                                    </p:set>
                                    <p:animEffect transition="in" filter="wipe(up)">
                                      <p:cBhvr>
                                        <p:cTn id="42" dur="500"/>
                                        <p:tgtEl>
                                          <p:spTgt spid="97"/>
                                        </p:tgtEl>
                                      </p:cBhvr>
                                    </p:animEffect>
                                  </p:childTnLst>
                                </p:cTn>
                              </p:par>
                            </p:childTnLst>
                          </p:cTn>
                        </p:par>
                        <p:par>
                          <p:cTn id="43" fill="hold">
                            <p:stCondLst>
                              <p:cond delay="4000"/>
                            </p:stCondLst>
                            <p:childTnLst>
                              <p:par>
                                <p:cTn id="44" presetID="22" presetClass="entr" presetSubtype="1" fill="hold" nodeType="afterEffect">
                                  <p:stCondLst>
                                    <p:cond delay="0"/>
                                  </p:stCondLst>
                                  <p:childTnLst>
                                    <p:set>
                                      <p:cBhvr>
                                        <p:cTn id="45" dur="1" fill="hold">
                                          <p:stCondLst>
                                            <p:cond delay="0"/>
                                          </p:stCondLst>
                                        </p:cTn>
                                        <p:tgtEl>
                                          <p:spTgt spid="98"/>
                                        </p:tgtEl>
                                        <p:attrNameLst>
                                          <p:attrName>style.visibility</p:attrName>
                                        </p:attrNameLst>
                                      </p:cBhvr>
                                      <p:to>
                                        <p:strVal val="visible"/>
                                      </p:to>
                                    </p:set>
                                    <p:animEffect transition="in" filter="wipe(up)">
                                      <p:cBhvr>
                                        <p:cTn id="46" dur="500"/>
                                        <p:tgtEl>
                                          <p:spTgt spid="98"/>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94"/>
                                        </p:tgtEl>
                                        <p:attrNameLst>
                                          <p:attrName>style.visibility</p:attrName>
                                        </p:attrNameLst>
                                      </p:cBhvr>
                                      <p:to>
                                        <p:strVal val="visible"/>
                                      </p:to>
                                    </p:set>
                                    <p:anim calcmode="lin" valueType="num">
                                      <p:cBhvr additive="base">
                                        <p:cTn id="51" dur="500" fill="hold"/>
                                        <p:tgtEl>
                                          <p:spTgt spid="94"/>
                                        </p:tgtEl>
                                        <p:attrNameLst>
                                          <p:attrName>ppt_x</p:attrName>
                                        </p:attrNameLst>
                                      </p:cBhvr>
                                      <p:tavLst>
                                        <p:tav tm="0">
                                          <p:val>
                                            <p:strVal val="1+#ppt_w/2"/>
                                          </p:val>
                                        </p:tav>
                                        <p:tav tm="100000">
                                          <p:val>
                                            <p:strVal val="#ppt_x"/>
                                          </p:val>
                                        </p:tav>
                                      </p:tavLst>
                                    </p:anim>
                                    <p:anim calcmode="lin" valueType="num">
                                      <p:cBhvr additive="base">
                                        <p:cTn id="52" dur="500" fill="hold"/>
                                        <p:tgtEl>
                                          <p:spTgt spid="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1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Get the </a:t>
            </a:r>
            <a:r>
              <a:rPr lang="en-US" altLang="zh-CN" b="1" dirty="0" smtClean="0"/>
              <a:t>end</a:t>
            </a:r>
            <a:r>
              <a:rPr lang="en-US" altLang="zh-CN" dirty="0" smtClean="0"/>
              <a:t> of each side [</a:t>
            </a:r>
            <a:r>
              <a:rPr lang="zh-CN" altLang="en-US" sz="3600" b="1" dirty="0" smtClean="0"/>
              <a:t>摸边</a:t>
            </a:r>
            <a:r>
              <a:rPr lang="en-US" altLang="zh-CN" dirty="0" smtClean="0"/>
              <a:t>]</a:t>
            </a:r>
            <a:endParaRPr lang="zh-CN" altLang="en-US" dirty="0"/>
          </a:p>
        </p:txBody>
      </p:sp>
      <p:sp>
        <p:nvSpPr>
          <p:cNvPr id="3" name="Content Placeholder 2"/>
          <p:cNvSpPr>
            <a:spLocks noGrp="1"/>
          </p:cNvSpPr>
          <p:nvPr>
            <p:ph idx="1"/>
          </p:nvPr>
        </p:nvSpPr>
        <p:spPr>
          <a:xfrm>
            <a:off x="179512" y="1000108"/>
            <a:ext cx="8964488" cy="5429288"/>
          </a:xfrm>
        </p:spPr>
        <p:txBody>
          <a:bodyPr>
            <a:normAutofit lnSpcReduction="10000"/>
          </a:bodyPr>
          <a:lstStyle/>
          <a:p>
            <a:r>
              <a:rPr lang="en-US" altLang="zh-CN" dirty="0" smtClean="0"/>
              <a:t>This algorithm requires one more piece of information: </a:t>
            </a:r>
          </a:p>
          <a:p>
            <a:pPr lvl="1"/>
            <a:r>
              <a:rPr lang="en-US" altLang="zh-CN" dirty="0" smtClean="0"/>
              <a:t>the disk head movement direction, inward or outward.</a:t>
            </a:r>
          </a:p>
          <a:p>
            <a:r>
              <a:rPr lang="en-US" altLang="zh-CN" dirty="0" smtClean="0"/>
              <a:t>The disk head starts at one </a:t>
            </a:r>
            <a:r>
              <a:rPr lang="en-US" altLang="zh-CN" b="1" dirty="0" smtClean="0"/>
              <a:t>end</a:t>
            </a:r>
            <a:r>
              <a:rPr lang="en-US" altLang="zh-CN" dirty="0" smtClean="0"/>
              <a:t>, and move toward the other in the current direction.</a:t>
            </a:r>
          </a:p>
          <a:p>
            <a:r>
              <a:rPr lang="en-US" altLang="zh-CN" dirty="0" smtClean="0"/>
              <a:t>At the other </a:t>
            </a:r>
            <a:r>
              <a:rPr lang="en-US" altLang="zh-CN" b="1" dirty="0" smtClean="0"/>
              <a:t>end</a:t>
            </a:r>
            <a:r>
              <a:rPr lang="en-US" altLang="zh-CN" dirty="0" smtClean="0"/>
              <a:t>, the direction is reversed and service continues.</a:t>
            </a:r>
          </a:p>
          <a:p>
            <a:pPr lvl="1"/>
            <a:r>
              <a:rPr lang="en-US" altLang="zh-CN" dirty="0" smtClean="0">
                <a:solidFill>
                  <a:srgbClr val="7030A0"/>
                </a:solidFill>
              </a:rPr>
              <a:t>Some authors refer the SCAN algorithm as the elevator algorithm. </a:t>
            </a:r>
          </a:p>
          <a:p>
            <a:pPr lvl="1"/>
            <a:r>
              <a:rPr lang="en-US" altLang="zh-CN" dirty="0" smtClean="0">
                <a:solidFill>
                  <a:srgbClr val="7030A0"/>
                </a:solidFill>
              </a:rPr>
              <a:t>However, to some others the elevator algorithm means the LOOK algorithm</a:t>
            </a:r>
            <a:r>
              <a:rPr lang="en-US" altLang="zh-CN" dirty="0" smtClean="0"/>
              <a:t>.</a:t>
            </a:r>
            <a:endParaRPr lang="zh-CN" altLang="en-US" dirty="0"/>
          </a:p>
        </p:txBody>
      </p:sp>
      <p:sp>
        <p:nvSpPr>
          <p:cNvPr id="4" name="Footer Placeholder 3"/>
          <p:cNvSpPr>
            <a:spLocks noGrp="1"/>
          </p:cNvSpPr>
          <p:nvPr>
            <p:ph type="ftr" sz="quarter" idx="11"/>
          </p:nvPr>
        </p:nvSpPr>
        <p:spPr/>
        <p:txBody>
          <a:bodyPr/>
          <a:lstStyle/>
          <a:p>
            <a:r>
              <a:rPr lang="en-US" altLang="zh-CN" smtClean="0"/>
              <a:t>Part XII IO System</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14</a:t>
            </a:fld>
            <a:endParaRPr lang="zh-CN" altLang="en-US"/>
          </a:p>
        </p:txBody>
      </p:sp>
      <p:sp>
        <p:nvSpPr>
          <p:cNvPr id="6" name="Rectangle 5"/>
          <p:cNvSpPr/>
          <p:nvPr/>
        </p:nvSpPr>
        <p:spPr>
          <a:xfrm>
            <a:off x="3357538" y="763769"/>
            <a:ext cx="5786462" cy="307777"/>
          </a:xfrm>
          <a:prstGeom prst="rect">
            <a:avLst/>
          </a:prstGeom>
        </p:spPr>
        <p:txBody>
          <a:bodyPr wrap="square">
            <a:spAutoFit/>
          </a:bodyPr>
          <a:lstStyle/>
          <a:p>
            <a:r>
              <a:rPr lang="en-US" altLang="zh-CN" sz="1400" dirty="0" smtClean="0">
                <a:solidFill>
                  <a:schemeClr val="bg1">
                    <a:lumMod val="85000"/>
                  </a:schemeClr>
                </a:solidFill>
              </a:rPr>
              <a:t>PPTs from others\www.cs.mtu.edu_~shene_OS-slides\chap13-IO-Sys.pdf</a:t>
            </a:r>
            <a:endParaRPr lang="zh-CN" altLang="en-US" sz="1400" dirty="0">
              <a:solidFill>
                <a:schemeClr val="bg1">
                  <a:lumMod val="85000"/>
                </a:schemeClr>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SCAN</a:t>
            </a:r>
            <a:endParaRPr lang="zh-CN" altLang="en-US" dirty="0"/>
          </a:p>
        </p:txBody>
      </p:sp>
      <p:sp>
        <p:nvSpPr>
          <p:cNvPr id="4" name="Footer Placeholder 3"/>
          <p:cNvSpPr>
            <a:spLocks noGrp="1"/>
          </p:cNvSpPr>
          <p:nvPr>
            <p:ph type="ftr" sz="quarter" idx="11"/>
          </p:nvPr>
        </p:nvSpPr>
        <p:spPr/>
        <p:txBody>
          <a:bodyPr/>
          <a:lstStyle/>
          <a:p>
            <a:r>
              <a:rPr lang="en-US" altLang="zh-CN" smtClean="0"/>
              <a:t>Part XII IO System</a:t>
            </a:r>
            <a:endParaRPr lang="zh-CN" altLang="en-US"/>
          </a:p>
        </p:txBody>
      </p:sp>
      <p:pic>
        <p:nvPicPr>
          <p:cNvPr id="5" name="Picture 1027"/>
          <p:cNvPicPr>
            <a:picLocks noGrp="1" noChangeAspect="1" noChangeArrowheads="1"/>
          </p:cNvPicPr>
          <p:nvPr>
            <p:ph idx="1"/>
          </p:nvPr>
        </p:nvPicPr>
        <p:blipFill>
          <a:blip r:embed="rId3" cstate="print"/>
          <a:srcRect l="645" t="7816" r="438" b="8105"/>
          <a:stretch>
            <a:fillRect/>
          </a:stretch>
        </p:blipFill>
        <p:spPr bwMode="auto">
          <a:xfrm>
            <a:off x="857224" y="1071546"/>
            <a:ext cx="7540326" cy="5126038"/>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10744B62-10FC-4232-9218-76AF922FA420}" type="slidenum">
              <a:rPr lang="zh-CN" altLang="en-US" smtClean="0"/>
              <a:pPr/>
              <a:t>15</a:t>
            </a:fld>
            <a:endParaRPr lang="zh-CN" altLang="en-US"/>
          </a:p>
        </p:txBody>
      </p:sp>
      <p:sp>
        <p:nvSpPr>
          <p:cNvPr id="7" name="Oval 6"/>
          <p:cNvSpPr/>
          <p:nvPr/>
        </p:nvSpPr>
        <p:spPr>
          <a:xfrm>
            <a:off x="683568" y="3284984"/>
            <a:ext cx="792088" cy="72008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p:cNvSpPr/>
          <p:nvPr/>
        </p:nvSpPr>
        <p:spPr>
          <a:xfrm>
            <a:off x="7668344" y="5877272"/>
            <a:ext cx="792088" cy="72008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8"/>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8"/>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8"/>
                                        </p:tgtEl>
                                        <p:attrNameLst>
                                          <p:attrName>ppt_y</p:attrName>
                                        </p:attrNameLst>
                                      </p:cBhvr>
                                      <p:tavLst>
                                        <p:tav tm="0">
                                          <p:val>
                                            <p:strVal val="#ppt_y"/>
                                          </p:val>
                                        </p:tav>
                                        <p:tav tm="100000">
                                          <p:val>
                                            <p:strVal val="#ppt_y"/>
                                          </p:val>
                                        </p:tav>
                                      </p:tavLst>
                                    </p:anim>
                                  </p:childTnLst>
                                </p:cTn>
                              </p:par>
                              <p:par>
                                <p:cTn id="11" presetID="39" presetClass="entr" presetSubtype="0" accel="10000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14"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15"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8229600" cy="654032"/>
          </a:xfrm>
        </p:spPr>
        <p:txBody>
          <a:bodyPr>
            <a:normAutofit fontScale="90000"/>
          </a:bodyPr>
          <a:lstStyle/>
          <a:p>
            <a:r>
              <a:rPr lang="en-US" altLang="zh-CN" dirty="0" smtClean="0"/>
              <a:t>C-SCAN</a:t>
            </a:r>
            <a:endParaRPr lang="zh-CN" altLang="en-US" dirty="0"/>
          </a:p>
        </p:txBody>
      </p:sp>
      <p:sp>
        <p:nvSpPr>
          <p:cNvPr id="3" name="Content Placeholder 2"/>
          <p:cNvSpPr>
            <a:spLocks noGrp="1"/>
          </p:cNvSpPr>
          <p:nvPr>
            <p:ph idx="1"/>
          </p:nvPr>
        </p:nvSpPr>
        <p:spPr>
          <a:xfrm>
            <a:off x="457200" y="686996"/>
            <a:ext cx="8686800" cy="5126055"/>
          </a:xfrm>
        </p:spPr>
        <p:txBody>
          <a:bodyPr/>
          <a:lstStyle/>
          <a:p>
            <a:r>
              <a:rPr lang="en-US" altLang="zh-TW" b="1" i="1" dirty="0" smtClean="0">
                <a:solidFill>
                  <a:schemeClr val="folHlink"/>
                </a:solidFill>
                <a:ea typeface="新細明體" charset="-120"/>
              </a:rPr>
              <a:t>Circular SCAN (C-SCAN):</a:t>
            </a:r>
            <a:r>
              <a:rPr lang="en-US" altLang="zh-TW" dirty="0" smtClean="0">
                <a:ea typeface="新細明體" charset="-120"/>
              </a:rPr>
              <a:t>  disk arm always serves requests by scanning in one direction.  </a:t>
            </a:r>
          </a:p>
          <a:p>
            <a:pPr lvl="1"/>
            <a:r>
              <a:rPr lang="en-US" altLang="zh-TW" dirty="0" smtClean="0">
                <a:ea typeface="新細明體" charset="-120"/>
              </a:rPr>
              <a:t>Once the arm finishes scanning for one direction</a:t>
            </a:r>
          </a:p>
          <a:p>
            <a:pPr lvl="1"/>
            <a:r>
              <a:rPr lang="en-US" altLang="zh-TW" dirty="0" smtClean="0">
                <a:ea typeface="新細明體" charset="-120"/>
              </a:rPr>
              <a:t>Returns to the 0</a:t>
            </a:r>
            <a:r>
              <a:rPr lang="en-US" altLang="zh-TW" baseline="30000" dirty="0" smtClean="0">
                <a:ea typeface="新細明體" charset="-120"/>
              </a:rPr>
              <a:t>th</a:t>
            </a:r>
            <a:r>
              <a:rPr lang="en-US" altLang="zh-TW" dirty="0" smtClean="0">
                <a:ea typeface="新細明體" charset="-120"/>
              </a:rPr>
              <a:t> track for the next round of scanning</a:t>
            </a:r>
            <a:endParaRPr lang="en-US" altLang="zh-CN" dirty="0" smtClean="0">
              <a:ea typeface="宋体" charset="-122"/>
            </a:endParaRPr>
          </a:p>
          <a:p>
            <a:endParaRPr lang="zh-CN" altLang="en-US" dirty="0"/>
          </a:p>
        </p:txBody>
      </p:sp>
      <p:sp>
        <p:nvSpPr>
          <p:cNvPr id="4" name="Footer Placeholder 3"/>
          <p:cNvSpPr>
            <a:spLocks noGrp="1"/>
          </p:cNvSpPr>
          <p:nvPr>
            <p:ph type="ftr" sz="quarter" idx="11"/>
          </p:nvPr>
        </p:nvSpPr>
        <p:spPr/>
        <p:txBody>
          <a:bodyPr/>
          <a:lstStyle/>
          <a:p>
            <a:r>
              <a:rPr lang="en-US" altLang="zh-CN" smtClean="0"/>
              <a:t>Part XII IO System (Basic)</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16</a:t>
            </a:fld>
            <a:endParaRPr lang="zh-CN" altLang="en-US"/>
          </a:p>
        </p:txBody>
      </p:sp>
      <p:sp>
        <p:nvSpPr>
          <p:cNvPr id="76" name="Line 6"/>
          <p:cNvSpPr>
            <a:spLocks noChangeShapeType="1"/>
          </p:cNvSpPr>
          <p:nvPr/>
        </p:nvSpPr>
        <p:spPr bwMode="auto">
          <a:xfrm flipV="1">
            <a:off x="2683024" y="3140968"/>
            <a:ext cx="0" cy="3246263"/>
          </a:xfrm>
          <a:prstGeom prst="line">
            <a:avLst/>
          </a:prstGeom>
          <a:noFill/>
          <a:ln w="28575">
            <a:solidFill>
              <a:schemeClr val="tx1"/>
            </a:solidFill>
            <a:round/>
            <a:headEnd/>
            <a:tailEnd type="triangle" w="med" len="med"/>
          </a:ln>
          <a:effectLst/>
        </p:spPr>
        <p:txBody>
          <a:bodyPr/>
          <a:lstStyle/>
          <a:p>
            <a:endParaRPr lang="zh-CN" altLang="en-US"/>
          </a:p>
        </p:txBody>
      </p:sp>
      <p:sp>
        <p:nvSpPr>
          <p:cNvPr id="77" name="Text Box 7"/>
          <p:cNvSpPr txBox="1">
            <a:spLocks noChangeArrowheads="1"/>
          </p:cNvSpPr>
          <p:nvPr/>
        </p:nvSpPr>
        <p:spPr bwMode="auto">
          <a:xfrm>
            <a:off x="899592" y="4574455"/>
            <a:ext cx="773353" cy="369332"/>
          </a:xfrm>
          <a:prstGeom prst="rect">
            <a:avLst/>
          </a:prstGeom>
          <a:noFill/>
          <a:ln w="9525">
            <a:noFill/>
            <a:miter lim="800000"/>
            <a:headEnd/>
            <a:tailEnd/>
          </a:ln>
          <a:effectLst/>
        </p:spPr>
        <p:txBody>
          <a:bodyPr wrap="none">
            <a:spAutoFit/>
          </a:bodyPr>
          <a:lstStyle/>
          <a:p>
            <a:r>
              <a:rPr lang="en-US" altLang="zh-TW" b="1" u="sng" dirty="0">
                <a:ea typeface="新細明體" charset="-120"/>
              </a:rPr>
              <a:t>Tracks</a:t>
            </a:r>
            <a:endParaRPr lang="en-US" altLang="zh-CN" b="1" u="sng" dirty="0">
              <a:ea typeface="宋体" charset="-122"/>
            </a:endParaRPr>
          </a:p>
        </p:txBody>
      </p:sp>
      <p:sp>
        <p:nvSpPr>
          <p:cNvPr id="78" name="Text Box 8"/>
          <p:cNvSpPr txBox="1">
            <a:spLocks noChangeArrowheads="1"/>
          </p:cNvSpPr>
          <p:nvPr/>
        </p:nvSpPr>
        <p:spPr bwMode="auto">
          <a:xfrm>
            <a:off x="1861972" y="6158631"/>
            <a:ext cx="535724" cy="369332"/>
          </a:xfrm>
          <a:prstGeom prst="rect">
            <a:avLst/>
          </a:prstGeom>
          <a:noFill/>
          <a:ln w="9525">
            <a:noFill/>
            <a:miter lim="800000"/>
            <a:headEnd/>
            <a:tailEnd/>
          </a:ln>
          <a:effectLst/>
        </p:spPr>
        <p:txBody>
          <a:bodyPr wrap="none">
            <a:spAutoFit/>
          </a:bodyPr>
          <a:lstStyle/>
          <a:p>
            <a:r>
              <a:rPr lang="en-US" altLang="zh-TW" dirty="0" smtClean="0">
                <a:ea typeface="新細明體" charset="-120"/>
              </a:rPr>
              <a:t>000</a:t>
            </a:r>
            <a:endParaRPr lang="en-US" altLang="zh-CN" dirty="0">
              <a:ea typeface="宋体" charset="-122"/>
            </a:endParaRPr>
          </a:p>
        </p:txBody>
      </p:sp>
      <p:sp>
        <p:nvSpPr>
          <p:cNvPr id="79" name="Text Box 9"/>
          <p:cNvSpPr txBox="1">
            <a:spLocks noChangeArrowheads="1"/>
          </p:cNvSpPr>
          <p:nvPr/>
        </p:nvSpPr>
        <p:spPr bwMode="auto">
          <a:xfrm>
            <a:off x="1861972" y="4649798"/>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100</a:t>
            </a:r>
            <a:endParaRPr lang="en-US" altLang="zh-CN" dirty="0">
              <a:ea typeface="宋体" charset="-122"/>
            </a:endParaRPr>
          </a:p>
        </p:txBody>
      </p:sp>
      <p:sp>
        <p:nvSpPr>
          <p:cNvPr id="80" name="Text Box 10"/>
          <p:cNvSpPr txBox="1">
            <a:spLocks noChangeArrowheads="1"/>
          </p:cNvSpPr>
          <p:nvPr/>
        </p:nvSpPr>
        <p:spPr bwMode="auto">
          <a:xfrm>
            <a:off x="1861972" y="4951564"/>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080</a:t>
            </a:r>
            <a:endParaRPr lang="en-US" altLang="zh-CN" dirty="0">
              <a:ea typeface="宋体" charset="-122"/>
            </a:endParaRPr>
          </a:p>
        </p:txBody>
      </p:sp>
      <p:sp>
        <p:nvSpPr>
          <p:cNvPr id="81" name="Text Box 11"/>
          <p:cNvSpPr txBox="1">
            <a:spLocks noChangeArrowheads="1"/>
          </p:cNvSpPr>
          <p:nvPr/>
        </p:nvSpPr>
        <p:spPr bwMode="auto">
          <a:xfrm>
            <a:off x="1861972" y="5253330"/>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060</a:t>
            </a:r>
            <a:endParaRPr lang="en-US" altLang="zh-CN" dirty="0">
              <a:ea typeface="宋体" charset="-122"/>
            </a:endParaRPr>
          </a:p>
        </p:txBody>
      </p:sp>
      <p:sp>
        <p:nvSpPr>
          <p:cNvPr id="82" name="Text Box 12"/>
          <p:cNvSpPr txBox="1">
            <a:spLocks noChangeArrowheads="1"/>
          </p:cNvSpPr>
          <p:nvPr/>
        </p:nvSpPr>
        <p:spPr bwMode="auto">
          <a:xfrm>
            <a:off x="1861972" y="5555096"/>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040</a:t>
            </a:r>
            <a:endParaRPr lang="en-US" altLang="zh-CN" dirty="0">
              <a:ea typeface="宋体" charset="-122"/>
            </a:endParaRPr>
          </a:p>
        </p:txBody>
      </p:sp>
      <p:sp>
        <p:nvSpPr>
          <p:cNvPr id="83" name="Text Box 13"/>
          <p:cNvSpPr txBox="1">
            <a:spLocks noChangeArrowheads="1"/>
          </p:cNvSpPr>
          <p:nvPr/>
        </p:nvSpPr>
        <p:spPr bwMode="auto">
          <a:xfrm>
            <a:off x="1861972" y="5856862"/>
            <a:ext cx="535724" cy="369332"/>
          </a:xfrm>
          <a:prstGeom prst="rect">
            <a:avLst/>
          </a:prstGeom>
          <a:noFill/>
          <a:ln w="9525">
            <a:noFill/>
            <a:miter lim="800000"/>
            <a:headEnd/>
            <a:tailEnd/>
          </a:ln>
          <a:effectLst/>
        </p:spPr>
        <p:txBody>
          <a:bodyPr wrap="none">
            <a:spAutoFit/>
          </a:bodyPr>
          <a:lstStyle/>
          <a:p>
            <a:r>
              <a:rPr lang="en-US" altLang="zh-CN" dirty="0" smtClean="0">
                <a:ea typeface="宋体" charset="-122"/>
              </a:rPr>
              <a:t>020</a:t>
            </a:r>
            <a:endParaRPr lang="en-US" altLang="zh-CN" dirty="0">
              <a:ea typeface="宋体" charset="-122"/>
            </a:endParaRPr>
          </a:p>
        </p:txBody>
      </p:sp>
      <p:sp>
        <p:nvSpPr>
          <p:cNvPr id="84" name="Text Box 14"/>
          <p:cNvSpPr txBox="1">
            <a:spLocks noChangeArrowheads="1"/>
          </p:cNvSpPr>
          <p:nvPr/>
        </p:nvSpPr>
        <p:spPr bwMode="auto">
          <a:xfrm>
            <a:off x="1861972" y="4348032"/>
            <a:ext cx="535724" cy="369332"/>
          </a:xfrm>
          <a:prstGeom prst="rect">
            <a:avLst/>
          </a:prstGeom>
          <a:noFill/>
          <a:ln w="9525">
            <a:noFill/>
            <a:miter lim="800000"/>
            <a:headEnd/>
            <a:tailEnd/>
          </a:ln>
          <a:effectLst/>
        </p:spPr>
        <p:txBody>
          <a:bodyPr wrap="none">
            <a:spAutoFit/>
          </a:bodyPr>
          <a:lstStyle/>
          <a:p>
            <a:r>
              <a:rPr lang="en-US" altLang="zh-TW" dirty="0" smtClean="0">
                <a:ea typeface="新細明體" charset="-120"/>
              </a:rPr>
              <a:t>120</a:t>
            </a:r>
            <a:endParaRPr lang="en-US" altLang="zh-CN" dirty="0">
              <a:ea typeface="宋体" charset="-122"/>
            </a:endParaRPr>
          </a:p>
        </p:txBody>
      </p:sp>
      <p:sp>
        <p:nvSpPr>
          <p:cNvPr id="85" name="Text Box 37"/>
          <p:cNvSpPr txBox="1">
            <a:spLocks noChangeArrowheads="1"/>
          </p:cNvSpPr>
          <p:nvPr/>
        </p:nvSpPr>
        <p:spPr bwMode="auto">
          <a:xfrm>
            <a:off x="1861972" y="4046266"/>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140</a:t>
            </a:r>
            <a:endParaRPr lang="en-US" altLang="zh-CN" dirty="0">
              <a:ea typeface="宋体" charset="-122"/>
            </a:endParaRPr>
          </a:p>
        </p:txBody>
      </p:sp>
      <p:sp>
        <p:nvSpPr>
          <p:cNvPr id="86" name="Line 42"/>
          <p:cNvSpPr>
            <a:spLocks noChangeShapeType="1"/>
          </p:cNvSpPr>
          <p:nvPr/>
        </p:nvSpPr>
        <p:spPr bwMode="auto">
          <a:xfrm>
            <a:off x="2683024" y="6387231"/>
            <a:ext cx="4360594" cy="0"/>
          </a:xfrm>
          <a:prstGeom prst="line">
            <a:avLst/>
          </a:prstGeom>
          <a:noFill/>
          <a:ln w="28575">
            <a:solidFill>
              <a:schemeClr val="tx1"/>
            </a:solidFill>
            <a:round/>
            <a:headEnd/>
            <a:tailEnd type="triangle" w="med" len="med"/>
          </a:ln>
          <a:effectLst/>
        </p:spPr>
        <p:txBody>
          <a:bodyPr/>
          <a:lstStyle/>
          <a:p>
            <a:endParaRPr lang="zh-CN" altLang="en-US"/>
          </a:p>
        </p:txBody>
      </p:sp>
      <p:sp>
        <p:nvSpPr>
          <p:cNvPr id="87" name="Text Box 9"/>
          <p:cNvSpPr txBox="1">
            <a:spLocks noChangeArrowheads="1"/>
          </p:cNvSpPr>
          <p:nvPr/>
        </p:nvSpPr>
        <p:spPr bwMode="auto">
          <a:xfrm>
            <a:off x="1861972" y="3744500"/>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160</a:t>
            </a:r>
            <a:endParaRPr lang="en-US" altLang="zh-CN" dirty="0">
              <a:ea typeface="宋体" charset="-122"/>
            </a:endParaRPr>
          </a:p>
        </p:txBody>
      </p:sp>
      <p:sp>
        <p:nvSpPr>
          <p:cNvPr id="88" name="Text Box 14"/>
          <p:cNvSpPr txBox="1">
            <a:spLocks noChangeArrowheads="1"/>
          </p:cNvSpPr>
          <p:nvPr/>
        </p:nvSpPr>
        <p:spPr bwMode="auto">
          <a:xfrm>
            <a:off x="1861972" y="3442734"/>
            <a:ext cx="535724" cy="369332"/>
          </a:xfrm>
          <a:prstGeom prst="rect">
            <a:avLst/>
          </a:prstGeom>
          <a:noFill/>
          <a:ln w="9525">
            <a:noFill/>
            <a:miter lim="800000"/>
            <a:headEnd/>
            <a:tailEnd/>
          </a:ln>
          <a:effectLst/>
        </p:spPr>
        <p:txBody>
          <a:bodyPr wrap="none">
            <a:spAutoFit/>
          </a:bodyPr>
          <a:lstStyle/>
          <a:p>
            <a:r>
              <a:rPr lang="en-US" altLang="zh-TW" dirty="0" smtClean="0">
                <a:ea typeface="新細明體" charset="-120"/>
              </a:rPr>
              <a:t>180</a:t>
            </a:r>
            <a:endParaRPr lang="en-US" altLang="zh-CN" dirty="0">
              <a:ea typeface="宋体" charset="-122"/>
            </a:endParaRPr>
          </a:p>
        </p:txBody>
      </p:sp>
      <p:sp>
        <p:nvSpPr>
          <p:cNvPr id="89" name="Text Box 37"/>
          <p:cNvSpPr txBox="1">
            <a:spLocks noChangeArrowheads="1"/>
          </p:cNvSpPr>
          <p:nvPr/>
        </p:nvSpPr>
        <p:spPr bwMode="auto">
          <a:xfrm>
            <a:off x="1861972" y="3140968"/>
            <a:ext cx="535724" cy="369332"/>
          </a:xfrm>
          <a:prstGeom prst="rect">
            <a:avLst/>
          </a:prstGeom>
          <a:noFill/>
          <a:ln w="9525">
            <a:noFill/>
            <a:miter lim="800000"/>
            <a:headEnd/>
            <a:tailEnd/>
          </a:ln>
          <a:effectLst/>
        </p:spPr>
        <p:txBody>
          <a:bodyPr wrap="none">
            <a:spAutoFit/>
          </a:bodyPr>
          <a:lstStyle/>
          <a:p>
            <a:r>
              <a:rPr lang="en-US" altLang="zh-CN" dirty="0" smtClean="0">
                <a:ea typeface="宋体" charset="-122"/>
              </a:rPr>
              <a:t>199</a:t>
            </a:r>
            <a:endParaRPr lang="en-US" altLang="zh-CN" dirty="0">
              <a:ea typeface="宋体" charset="-122"/>
            </a:endParaRPr>
          </a:p>
        </p:txBody>
      </p:sp>
      <p:cxnSp>
        <p:nvCxnSpPr>
          <p:cNvPr id="90" name="直接箭头连接符 89"/>
          <p:cNvCxnSpPr>
            <a:stCxn id="82" idx="3"/>
          </p:cNvCxnSpPr>
          <p:nvPr/>
        </p:nvCxnSpPr>
        <p:spPr>
          <a:xfrm flipV="1">
            <a:off x="2397696" y="5555096"/>
            <a:ext cx="285328" cy="18466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5123701" y="2636912"/>
            <a:ext cx="3182281" cy="369332"/>
          </a:xfrm>
          <a:prstGeom prst="rect">
            <a:avLst/>
          </a:prstGeom>
        </p:spPr>
        <p:txBody>
          <a:bodyPr wrap="none">
            <a:spAutoFit/>
          </a:bodyPr>
          <a:lstStyle/>
          <a:p>
            <a:r>
              <a:rPr lang="en-US" altLang="zh-CN" dirty="0"/>
              <a:t>98, 183, 37, 122</a:t>
            </a:r>
            <a:r>
              <a:rPr lang="en-US" altLang="zh-CN" dirty="0" smtClean="0"/>
              <a:t>, </a:t>
            </a:r>
            <a:r>
              <a:rPr lang="en-US" altLang="zh-CN" dirty="0"/>
              <a:t>14, 124, 65, 67</a:t>
            </a:r>
            <a:endParaRPr lang="zh-CN" altLang="en-US" dirty="0"/>
          </a:p>
        </p:txBody>
      </p:sp>
      <p:cxnSp>
        <p:nvCxnSpPr>
          <p:cNvPr id="92" name="直接箭头连接符 91"/>
          <p:cNvCxnSpPr/>
          <p:nvPr/>
        </p:nvCxnSpPr>
        <p:spPr>
          <a:xfrm flipV="1">
            <a:off x="2692760" y="5322888"/>
            <a:ext cx="367072" cy="235394"/>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6317688" y="5794212"/>
            <a:ext cx="418704" cy="369332"/>
          </a:xfrm>
          <a:prstGeom prst="rect">
            <a:avLst/>
          </a:prstGeom>
        </p:spPr>
        <p:txBody>
          <a:bodyPr wrap="none">
            <a:spAutoFit/>
          </a:bodyPr>
          <a:lstStyle/>
          <a:p>
            <a:r>
              <a:rPr lang="en-US" altLang="zh-CN" dirty="0"/>
              <a:t>14</a:t>
            </a:r>
            <a:endParaRPr lang="zh-CN" altLang="en-US" dirty="0"/>
          </a:p>
        </p:txBody>
      </p:sp>
      <p:sp>
        <p:nvSpPr>
          <p:cNvPr id="94" name="矩形 93"/>
          <p:cNvSpPr/>
          <p:nvPr/>
        </p:nvSpPr>
        <p:spPr>
          <a:xfrm>
            <a:off x="6016312" y="3744500"/>
            <a:ext cx="3190297" cy="2185214"/>
          </a:xfrm>
          <a:prstGeom prst="rect">
            <a:avLst/>
          </a:prstGeom>
        </p:spPr>
        <p:txBody>
          <a:bodyPr wrap="none">
            <a:spAutoFit/>
          </a:bodyPr>
          <a:lstStyle/>
          <a:p>
            <a:r>
              <a:rPr lang="en-US" altLang="zh-TW" sz="2800" b="1" u="sng" dirty="0">
                <a:ea typeface="新細明體" charset="-120"/>
              </a:rPr>
              <a:t>Total seek distance</a:t>
            </a:r>
            <a:r>
              <a:rPr lang="en-US" altLang="zh-TW" dirty="0">
                <a:ea typeface="新細明體" charset="-120"/>
              </a:rPr>
              <a:t>:  </a:t>
            </a:r>
            <a:endParaRPr lang="en-US" altLang="zh-TW" dirty="0" smtClean="0">
              <a:ea typeface="新細明體" charset="-120"/>
            </a:endParaRPr>
          </a:p>
          <a:p>
            <a:r>
              <a:rPr lang="en-US" altLang="zh-TW" dirty="0">
                <a:ea typeface="新細明體" charset="-120"/>
              </a:rPr>
              <a:t> </a:t>
            </a:r>
            <a:r>
              <a:rPr lang="en-US" altLang="zh-TW" dirty="0" smtClean="0">
                <a:ea typeface="新細明體" charset="-120"/>
              </a:rPr>
              <a:t>   </a:t>
            </a:r>
            <a:r>
              <a:rPr lang="en-US" altLang="zh-CN" dirty="0" smtClean="0">
                <a:ea typeface="新細明體" charset="-120"/>
              </a:rPr>
              <a:t>(Quite straight)</a:t>
            </a:r>
          </a:p>
          <a:p>
            <a:r>
              <a:rPr lang="en-US" altLang="zh-TW" strike="sngStrike" dirty="0">
                <a:ea typeface="新細明體" charset="-120"/>
              </a:rPr>
              <a:t> </a:t>
            </a:r>
            <a:r>
              <a:rPr lang="en-US" altLang="zh-TW" strike="sngStrike" dirty="0" smtClean="0">
                <a:ea typeface="新細明體" charset="-120"/>
              </a:rPr>
              <a:t>   </a:t>
            </a:r>
            <a:r>
              <a:rPr lang="en-US" altLang="zh-CN" strike="sngStrike" dirty="0" smtClean="0">
                <a:ea typeface="新細明體" charset="-120"/>
              </a:rPr>
              <a:t>[199-0]</a:t>
            </a:r>
            <a:r>
              <a:rPr lang="zh-CN" altLang="en-US" strike="sngStrike" dirty="0" smtClean="0">
                <a:ea typeface="新細明體" charset="-120"/>
              </a:rPr>
              <a:t>*</a:t>
            </a:r>
            <a:r>
              <a:rPr lang="en-US" altLang="zh-CN" strike="sngStrike" dirty="0" smtClean="0">
                <a:ea typeface="新細明體" charset="-120"/>
              </a:rPr>
              <a:t>2 + (37-53)</a:t>
            </a:r>
          </a:p>
          <a:p>
            <a:r>
              <a:rPr lang="en-US" altLang="zh-CN" strike="sngStrike" dirty="0" smtClean="0">
                <a:ea typeface="新細明體" charset="-120"/>
              </a:rPr>
              <a:t>    = 398 - 16</a:t>
            </a:r>
          </a:p>
          <a:p>
            <a:r>
              <a:rPr lang="en-US" altLang="zh-TW" strike="sngStrike" dirty="0">
                <a:ea typeface="新細明體" charset="-120"/>
              </a:rPr>
              <a:t> </a:t>
            </a:r>
            <a:r>
              <a:rPr lang="en-US" altLang="zh-TW" strike="sngStrike" dirty="0" smtClean="0">
                <a:ea typeface="新細明體" charset="-120"/>
              </a:rPr>
              <a:t>   </a:t>
            </a:r>
            <a:r>
              <a:rPr lang="en-US" altLang="zh-CN" strike="sngStrike" dirty="0" smtClean="0">
                <a:ea typeface="新細明體" charset="-120"/>
              </a:rPr>
              <a:t>= </a:t>
            </a:r>
            <a:r>
              <a:rPr lang="en-US" altLang="zh-CN" strike="sngStrike" dirty="0" smtClean="0">
                <a:ea typeface="新細明體" charset="-120"/>
              </a:rPr>
              <a:t>382</a:t>
            </a:r>
          </a:p>
          <a:p>
            <a:r>
              <a:rPr lang="en-US" altLang="zh-TW" dirty="0" smtClean="0">
                <a:ea typeface="新細明體" charset="-120"/>
              </a:rPr>
              <a:t>Also = (199-53)+(199-0)+(37-0)</a:t>
            </a:r>
          </a:p>
          <a:p>
            <a:r>
              <a:rPr lang="en-US" altLang="zh-TW" dirty="0">
                <a:ea typeface="新細明體" charset="-120"/>
              </a:rPr>
              <a:t> </a:t>
            </a:r>
            <a:r>
              <a:rPr lang="en-US" altLang="zh-TW" dirty="0" smtClean="0">
                <a:ea typeface="新細明體" charset="-120"/>
              </a:rPr>
              <a:t>        = 382</a:t>
            </a:r>
            <a:endParaRPr lang="en-US" altLang="zh-TW" dirty="0">
              <a:ea typeface="新細明體" charset="-120"/>
            </a:endParaRPr>
          </a:p>
        </p:txBody>
      </p:sp>
      <p:sp>
        <p:nvSpPr>
          <p:cNvPr id="95" name="矩形 94"/>
          <p:cNvSpPr/>
          <p:nvPr/>
        </p:nvSpPr>
        <p:spPr>
          <a:xfrm>
            <a:off x="2641128" y="5485317"/>
            <a:ext cx="418704" cy="369332"/>
          </a:xfrm>
          <a:prstGeom prst="rect">
            <a:avLst/>
          </a:prstGeom>
        </p:spPr>
        <p:txBody>
          <a:bodyPr wrap="none">
            <a:spAutoFit/>
          </a:bodyPr>
          <a:lstStyle/>
          <a:p>
            <a:r>
              <a:rPr lang="en-US" altLang="zh-CN" dirty="0"/>
              <a:t>53</a:t>
            </a:r>
            <a:endParaRPr lang="zh-CN" altLang="en-US" dirty="0"/>
          </a:p>
        </p:txBody>
      </p:sp>
      <p:cxnSp>
        <p:nvCxnSpPr>
          <p:cNvPr id="96" name="直接箭头连接符 95"/>
          <p:cNvCxnSpPr/>
          <p:nvPr/>
        </p:nvCxnSpPr>
        <p:spPr>
          <a:xfrm flipV="1">
            <a:off x="3040528" y="5253330"/>
            <a:ext cx="367072" cy="7682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flipV="1">
            <a:off x="6165500" y="6098973"/>
            <a:ext cx="418704" cy="244324"/>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flipV="1">
            <a:off x="6584204" y="5921829"/>
            <a:ext cx="509857" cy="177144"/>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flipV="1">
            <a:off x="3398520" y="4951564"/>
            <a:ext cx="546616" cy="298616"/>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flipV="1">
            <a:off x="3945136" y="4483100"/>
            <a:ext cx="478160" cy="468464"/>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V="1">
            <a:off x="4423296" y="4415598"/>
            <a:ext cx="457944" cy="76764"/>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V="1">
            <a:off x="4842272" y="3510300"/>
            <a:ext cx="543024" cy="90529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2793528" y="5003884"/>
            <a:ext cx="418704" cy="369332"/>
          </a:xfrm>
          <a:prstGeom prst="rect">
            <a:avLst/>
          </a:prstGeom>
        </p:spPr>
        <p:txBody>
          <a:bodyPr wrap="none">
            <a:spAutoFit/>
          </a:bodyPr>
          <a:lstStyle/>
          <a:p>
            <a:r>
              <a:rPr lang="en-US" altLang="zh-CN" dirty="0" smtClean="0"/>
              <a:t>65</a:t>
            </a:r>
            <a:endParaRPr lang="zh-CN" altLang="en-US" dirty="0"/>
          </a:p>
        </p:txBody>
      </p:sp>
      <p:sp>
        <p:nvSpPr>
          <p:cNvPr id="104" name="矩形 103"/>
          <p:cNvSpPr/>
          <p:nvPr/>
        </p:nvSpPr>
        <p:spPr>
          <a:xfrm>
            <a:off x="3217192" y="4941168"/>
            <a:ext cx="418704" cy="369332"/>
          </a:xfrm>
          <a:prstGeom prst="rect">
            <a:avLst/>
          </a:prstGeom>
        </p:spPr>
        <p:txBody>
          <a:bodyPr wrap="none">
            <a:spAutoFit/>
          </a:bodyPr>
          <a:lstStyle/>
          <a:p>
            <a:r>
              <a:rPr lang="en-US" altLang="zh-CN" dirty="0" smtClean="0"/>
              <a:t>67</a:t>
            </a:r>
            <a:endParaRPr lang="zh-CN" altLang="en-US" dirty="0"/>
          </a:p>
        </p:txBody>
      </p:sp>
      <p:sp>
        <p:nvSpPr>
          <p:cNvPr id="105" name="矩形 104"/>
          <p:cNvSpPr/>
          <p:nvPr/>
        </p:nvSpPr>
        <p:spPr>
          <a:xfrm>
            <a:off x="7033616" y="5732694"/>
            <a:ext cx="418704" cy="369332"/>
          </a:xfrm>
          <a:prstGeom prst="rect">
            <a:avLst/>
          </a:prstGeom>
        </p:spPr>
        <p:txBody>
          <a:bodyPr wrap="none">
            <a:spAutoFit/>
          </a:bodyPr>
          <a:lstStyle/>
          <a:p>
            <a:r>
              <a:rPr lang="en-US" altLang="zh-CN" dirty="0" smtClean="0"/>
              <a:t>37</a:t>
            </a:r>
            <a:endParaRPr lang="zh-CN" altLang="en-US" dirty="0"/>
          </a:p>
        </p:txBody>
      </p:sp>
      <p:sp>
        <p:nvSpPr>
          <p:cNvPr id="106" name="矩形 105"/>
          <p:cNvSpPr/>
          <p:nvPr/>
        </p:nvSpPr>
        <p:spPr>
          <a:xfrm>
            <a:off x="3579613" y="4648606"/>
            <a:ext cx="418704" cy="369332"/>
          </a:xfrm>
          <a:prstGeom prst="rect">
            <a:avLst/>
          </a:prstGeom>
        </p:spPr>
        <p:txBody>
          <a:bodyPr wrap="none">
            <a:spAutoFit/>
          </a:bodyPr>
          <a:lstStyle/>
          <a:p>
            <a:r>
              <a:rPr lang="en-US" altLang="zh-CN" dirty="0" smtClean="0"/>
              <a:t>98</a:t>
            </a:r>
            <a:endParaRPr lang="zh-CN" altLang="en-US" dirty="0"/>
          </a:p>
        </p:txBody>
      </p:sp>
      <p:sp>
        <p:nvSpPr>
          <p:cNvPr id="107" name="矩形 106"/>
          <p:cNvSpPr/>
          <p:nvPr/>
        </p:nvSpPr>
        <p:spPr>
          <a:xfrm>
            <a:off x="3801120" y="4352404"/>
            <a:ext cx="535724" cy="369332"/>
          </a:xfrm>
          <a:prstGeom prst="rect">
            <a:avLst/>
          </a:prstGeom>
        </p:spPr>
        <p:txBody>
          <a:bodyPr wrap="none">
            <a:spAutoFit/>
          </a:bodyPr>
          <a:lstStyle/>
          <a:p>
            <a:r>
              <a:rPr lang="en-US" altLang="zh-CN" dirty="0" smtClean="0"/>
              <a:t>122</a:t>
            </a:r>
            <a:endParaRPr lang="zh-CN" altLang="en-US" dirty="0"/>
          </a:p>
        </p:txBody>
      </p:sp>
      <p:sp>
        <p:nvSpPr>
          <p:cNvPr id="108" name="矩形 107"/>
          <p:cNvSpPr/>
          <p:nvPr/>
        </p:nvSpPr>
        <p:spPr>
          <a:xfrm>
            <a:off x="4633548" y="4437112"/>
            <a:ext cx="535724" cy="369332"/>
          </a:xfrm>
          <a:prstGeom prst="rect">
            <a:avLst/>
          </a:prstGeom>
        </p:spPr>
        <p:txBody>
          <a:bodyPr wrap="none">
            <a:spAutoFit/>
          </a:bodyPr>
          <a:lstStyle/>
          <a:p>
            <a:r>
              <a:rPr lang="en-US" altLang="zh-CN" dirty="0" smtClean="0"/>
              <a:t>124</a:t>
            </a:r>
            <a:endParaRPr lang="zh-CN" altLang="en-US" dirty="0"/>
          </a:p>
        </p:txBody>
      </p:sp>
      <p:sp>
        <p:nvSpPr>
          <p:cNvPr id="109" name="矩形 108"/>
          <p:cNvSpPr/>
          <p:nvPr/>
        </p:nvSpPr>
        <p:spPr>
          <a:xfrm>
            <a:off x="5097264" y="3212976"/>
            <a:ext cx="535724" cy="369332"/>
          </a:xfrm>
          <a:prstGeom prst="rect">
            <a:avLst/>
          </a:prstGeom>
        </p:spPr>
        <p:txBody>
          <a:bodyPr wrap="none">
            <a:spAutoFit/>
          </a:bodyPr>
          <a:lstStyle/>
          <a:p>
            <a:r>
              <a:rPr lang="en-US" altLang="zh-CN" dirty="0" smtClean="0"/>
              <a:t>183</a:t>
            </a:r>
            <a:endParaRPr lang="zh-CN" altLang="en-US" dirty="0"/>
          </a:p>
        </p:txBody>
      </p:sp>
      <p:sp>
        <p:nvSpPr>
          <p:cNvPr id="110" name="矩形 109"/>
          <p:cNvSpPr/>
          <p:nvPr/>
        </p:nvSpPr>
        <p:spPr>
          <a:xfrm>
            <a:off x="3678876" y="2924944"/>
            <a:ext cx="5177251" cy="369332"/>
          </a:xfrm>
          <a:prstGeom prst="rect">
            <a:avLst/>
          </a:prstGeom>
        </p:spPr>
        <p:txBody>
          <a:bodyPr wrap="none">
            <a:spAutoFit/>
          </a:bodyPr>
          <a:lstStyle/>
          <a:p>
            <a:r>
              <a:rPr lang="en-US" altLang="zh-CN" b="1" u="sng" dirty="0" smtClean="0"/>
              <a:t>SORTING first</a:t>
            </a:r>
            <a:r>
              <a:rPr lang="en-US" altLang="zh-CN" dirty="0" smtClean="0"/>
              <a:t>: 14, 37 - [</a:t>
            </a:r>
            <a:r>
              <a:rPr lang="en-US" altLang="zh-CN" b="1" dirty="0" smtClean="0">
                <a:solidFill>
                  <a:srgbClr val="FF0000"/>
                </a:solidFill>
              </a:rPr>
              <a:t>53</a:t>
            </a:r>
            <a:r>
              <a:rPr lang="en-US" altLang="zh-CN" dirty="0" smtClean="0"/>
              <a:t>] - 65, 67, 98, 122, 124, 183</a:t>
            </a:r>
            <a:endParaRPr lang="zh-CN" altLang="en-US" dirty="0"/>
          </a:p>
        </p:txBody>
      </p:sp>
      <p:sp>
        <p:nvSpPr>
          <p:cNvPr id="113" name="Text Box 43"/>
          <p:cNvSpPr txBox="1">
            <a:spLocks noChangeArrowheads="1"/>
          </p:cNvSpPr>
          <p:nvPr/>
        </p:nvSpPr>
        <p:spPr bwMode="auto">
          <a:xfrm>
            <a:off x="6985392" y="6203874"/>
            <a:ext cx="657552" cy="369332"/>
          </a:xfrm>
          <a:prstGeom prst="rect">
            <a:avLst/>
          </a:prstGeom>
          <a:noFill/>
          <a:ln w="9525">
            <a:noFill/>
            <a:miter lim="800000"/>
            <a:headEnd/>
            <a:tailEnd/>
          </a:ln>
          <a:effectLst/>
        </p:spPr>
        <p:txBody>
          <a:bodyPr wrap="none">
            <a:spAutoFit/>
          </a:bodyPr>
          <a:lstStyle/>
          <a:p>
            <a:r>
              <a:rPr lang="en-US" altLang="zh-TW" b="1" u="sng" dirty="0">
                <a:ea typeface="新細明體" charset="-120"/>
              </a:rPr>
              <a:t>Time</a:t>
            </a:r>
            <a:endParaRPr lang="en-US" altLang="zh-CN" b="1" u="sng" dirty="0">
              <a:ea typeface="宋体" charset="-122"/>
            </a:endParaRPr>
          </a:p>
        </p:txBody>
      </p:sp>
      <p:cxnSp>
        <p:nvCxnSpPr>
          <p:cNvPr id="115" name="直接箭头连接符 114"/>
          <p:cNvCxnSpPr/>
          <p:nvPr/>
        </p:nvCxnSpPr>
        <p:spPr>
          <a:xfrm>
            <a:off x="5826919" y="3355181"/>
            <a:ext cx="338945" cy="30320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1" name="Text Box 37"/>
          <p:cNvSpPr txBox="1">
            <a:spLocks noChangeArrowheads="1"/>
          </p:cNvSpPr>
          <p:nvPr/>
        </p:nvSpPr>
        <p:spPr bwMode="auto">
          <a:xfrm>
            <a:off x="6012160" y="6314542"/>
            <a:ext cx="301686" cy="369332"/>
          </a:xfrm>
          <a:prstGeom prst="rect">
            <a:avLst/>
          </a:prstGeom>
          <a:noFill/>
          <a:ln w="9525">
            <a:noFill/>
            <a:miter lim="800000"/>
            <a:headEnd/>
            <a:tailEnd/>
          </a:ln>
          <a:effectLst/>
        </p:spPr>
        <p:txBody>
          <a:bodyPr wrap="none">
            <a:spAutoFit/>
          </a:bodyPr>
          <a:lstStyle/>
          <a:p>
            <a:r>
              <a:rPr lang="en-US" altLang="zh-CN" b="1" u="sng" dirty="0" smtClean="0">
                <a:solidFill>
                  <a:srgbClr val="FF0000"/>
                </a:solidFill>
                <a:ea typeface="宋体" charset="-122"/>
              </a:rPr>
              <a:t>0</a:t>
            </a:r>
            <a:endParaRPr lang="en-US" altLang="zh-CN" b="1" u="sng" dirty="0">
              <a:solidFill>
                <a:srgbClr val="FF0000"/>
              </a:solidFill>
              <a:ea typeface="宋体" charset="-122"/>
            </a:endParaRPr>
          </a:p>
        </p:txBody>
      </p:sp>
      <p:cxnSp>
        <p:nvCxnSpPr>
          <p:cNvPr id="122" name="直接箭头连接符 121"/>
          <p:cNvCxnSpPr/>
          <p:nvPr/>
        </p:nvCxnSpPr>
        <p:spPr>
          <a:xfrm flipV="1">
            <a:off x="5336024" y="3357563"/>
            <a:ext cx="485728" cy="18938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3" name="Text Box 37"/>
          <p:cNvSpPr txBox="1">
            <a:spLocks noChangeArrowheads="1"/>
          </p:cNvSpPr>
          <p:nvPr/>
        </p:nvSpPr>
        <p:spPr bwMode="auto">
          <a:xfrm>
            <a:off x="5764468" y="3140968"/>
            <a:ext cx="535724" cy="369332"/>
          </a:xfrm>
          <a:prstGeom prst="rect">
            <a:avLst/>
          </a:prstGeom>
          <a:noFill/>
          <a:ln w="9525">
            <a:noFill/>
            <a:miter lim="800000"/>
            <a:headEnd/>
            <a:tailEnd/>
          </a:ln>
          <a:effectLst/>
        </p:spPr>
        <p:txBody>
          <a:bodyPr wrap="none">
            <a:spAutoFit/>
          </a:bodyPr>
          <a:lstStyle/>
          <a:p>
            <a:r>
              <a:rPr lang="en-US" altLang="zh-CN" b="1" u="sng" dirty="0" smtClean="0">
                <a:solidFill>
                  <a:srgbClr val="FF0000"/>
                </a:solidFill>
                <a:ea typeface="宋体" charset="-122"/>
              </a:rPr>
              <a:t>199</a:t>
            </a:r>
            <a:endParaRPr lang="en-US" altLang="zh-CN" b="1" u="sng" dirty="0">
              <a:solidFill>
                <a:srgbClr val="FF0000"/>
              </a:solidFill>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anim calcmode="lin" valueType="num">
                                      <p:cBhvr>
                                        <p:cTn id="8" dur="1000" fill="hold"/>
                                        <p:tgtEl>
                                          <p:spTgt spid="110"/>
                                        </p:tgtEl>
                                        <p:attrNameLst>
                                          <p:attrName>ppt_x</p:attrName>
                                        </p:attrNameLst>
                                      </p:cBhvr>
                                      <p:tavLst>
                                        <p:tav tm="0">
                                          <p:val>
                                            <p:strVal val="#ppt_x"/>
                                          </p:val>
                                        </p:tav>
                                        <p:tav tm="100000">
                                          <p:val>
                                            <p:strVal val="#ppt_x"/>
                                          </p:val>
                                        </p:tav>
                                      </p:tavLst>
                                    </p:anim>
                                    <p:anim calcmode="lin" valueType="num">
                                      <p:cBhvr>
                                        <p:cTn id="9"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92"/>
                                        </p:tgtEl>
                                        <p:attrNameLst>
                                          <p:attrName>style.visibility</p:attrName>
                                        </p:attrNameLst>
                                      </p:cBhvr>
                                      <p:to>
                                        <p:strVal val="visible"/>
                                      </p:to>
                                    </p:set>
                                    <p:animEffect transition="in" filter="wipe(down)">
                                      <p:cBhvr>
                                        <p:cTn id="14" dur="500"/>
                                        <p:tgtEl>
                                          <p:spTgt spid="92"/>
                                        </p:tgtEl>
                                      </p:cBhvr>
                                    </p:animEffec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96"/>
                                        </p:tgtEl>
                                        <p:attrNameLst>
                                          <p:attrName>style.visibility</p:attrName>
                                        </p:attrNameLst>
                                      </p:cBhvr>
                                      <p:to>
                                        <p:strVal val="visible"/>
                                      </p:to>
                                    </p:set>
                                    <p:animEffect transition="in" filter="wipe(down)">
                                      <p:cBhvr>
                                        <p:cTn id="18" dur="500"/>
                                        <p:tgtEl>
                                          <p:spTgt spid="96"/>
                                        </p:tgtEl>
                                      </p:cBhvr>
                                    </p:animEffect>
                                  </p:childTnLst>
                                </p:cTn>
                              </p:par>
                            </p:childTnLst>
                          </p:cTn>
                        </p:par>
                        <p:par>
                          <p:cTn id="19" fill="hold">
                            <p:stCondLst>
                              <p:cond delay="1000"/>
                            </p:stCondLst>
                            <p:childTnLst>
                              <p:par>
                                <p:cTn id="20" presetID="22" presetClass="entr" presetSubtype="4" fill="hold" nodeType="afterEffect">
                                  <p:stCondLst>
                                    <p:cond delay="0"/>
                                  </p:stCondLst>
                                  <p:childTnLst>
                                    <p:set>
                                      <p:cBhvr>
                                        <p:cTn id="21" dur="1" fill="hold">
                                          <p:stCondLst>
                                            <p:cond delay="0"/>
                                          </p:stCondLst>
                                        </p:cTn>
                                        <p:tgtEl>
                                          <p:spTgt spid="99"/>
                                        </p:tgtEl>
                                        <p:attrNameLst>
                                          <p:attrName>style.visibility</p:attrName>
                                        </p:attrNameLst>
                                      </p:cBhvr>
                                      <p:to>
                                        <p:strVal val="visible"/>
                                      </p:to>
                                    </p:set>
                                    <p:animEffect transition="in" filter="wipe(down)">
                                      <p:cBhvr>
                                        <p:cTn id="22" dur="500"/>
                                        <p:tgtEl>
                                          <p:spTgt spid="99"/>
                                        </p:tgtEl>
                                      </p:cBhvr>
                                    </p:animEffect>
                                  </p:childTnLst>
                                </p:cTn>
                              </p:par>
                            </p:childTnLst>
                          </p:cTn>
                        </p:par>
                        <p:par>
                          <p:cTn id="23" fill="hold">
                            <p:stCondLst>
                              <p:cond delay="1500"/>
                            </p:stCondLst>
                            <p:childTnLst>
                              <p:par>
                                <p:cTn id="24" presetID="22" presetClass="entr" presetSubtype="4" fill="hold" nodeType="afterEffect">
                                  <p:stCondLst>
                                    <p:cond delay="0"/>
                                  </p:stCondLst>
                                  <p:childTnLst>
                                    <p:set>
                                      <p:cBhvr>
                                        <p:cTn id="25" dur="1" fill="hold">
                                          <p:stCondLst>
                                            <p:cond delay="0"/>
                                          </p:stCondLst>
                                        </p:cTn>
                                        <p:tgtEl>
                                          <p:spTgt spid="100"/>
                                        </p:tgtEl>
                                        <p:attrNameLst>
                                          <p:attrName>style.visibility</p:attrName>
                                        </p:attrNameLst>
                                      </p:cBhvr>
                                      <p:to>
                                        <p:strVal val="visible"/>
                                      </p:to>
                                    </p:set>
                                    <p:animEffect transition="in" filter="wipe(down)">
                                      <p:cBhvr>
                                        <p:cTn id="26" dur="500"/>
                                        <p:tgtEl>
                                          <p:spTgt spid="100"/>
                                        </p:tgtEl>
                                      </p:cBhvr>
                                    </p:animEffect>
                                  </p:childTnLst>
                                </p:cTn>
                              </p:par>
                            </p:childTnLst>
                          </p:cTn>
                        </p:par>
                        <p:par>
                          <p:cTn id="27" fill="hold">
                            <p:stCondLst>
                              <p:cond delay="2000"/>
                            </p:stCondLst>
                            <p:childTnLst>
                              <p:par>
                                <p:cTn id="28" presetID="22" presetClass="entr" presetSubtype="4" fill="hold" nodeType="afterEffect">
                                  <p:stCondLst>
                                    <p:cond delay="0"/>
                                  </p:stCondLst>
                                  <p:childTnLst>
                                    <p:set>
                                      <p:cBhvr>
                                        <p:cTn id="29" dur="1" fill="hold">
                                          <p:stCondLst>
                                            <p:cond delay="0"/>
                                          </p:stCondLst>
                                        </p:cTn>
                                        <p:tgtEl>
                                          <p:spTgt spid="101"/>
                                        </p:tgtEl>
                                        <p:attrNameLst>
                                          <p:attrName>style.visibility</p:attrName>
                                        </p:attrNameLst>
                                      </p:cBhvr>
                                      <p:to>
                                        <p:strVal val="visible"/>
                                      </p:to>
                                    </p:set>
                                    <p:animEffect transition="in" filter="wipe(down)">
                                      <p:cBhvr>
                                        <p:cTn id="30" dur="500"/>
                                        <p:tgtEl>
                                          <p:spTgt spid="101"/>
                                        </p:tgtEl>
                                      </p:cBhvr>
                                    </p:animEffect>
                                  </p:childTnLst>
                                </p:cTn>
                              </p:par>
                            </p:childTnLst>
                          </p:cTn>
                        </p:par>
                        <p:par>
                          <p:cTn id="31" fill="hold">
                            <p:stCondLst>
                              <p:cond delay="2500"/>
                            </p:stCondLst>
                            <p:childTnLst>
                              <p:par>
                                <p:cTn id="32" presetID="22" presetClass="entr" presetSubtype="4" fill="hold" nodeType="afterEffect">
                                  <p:stCondLst>
                                    <p:cond delay="0"/>
                                  </p:stCondLst>
                                  <p:childTnLst>
                                    <p:set>
                                      <p:cBhvr>
                                        <p:cTn id="33" dur="1" fill="hold">
                                          <p:stCondLst>
                                            <p:cond delay="0"/>
                                          </p:stCondLst>
                                        </p:cTn>
                                        <p:tgtEl>
                                          <p:spTgt spid="102"/>
                                        </p:tgtEl>
                                        <p:attrNameLst>
                                          <p:attrName>style.visibility</p:attrName>
                                        </p:attrNameLst>
                                      </p:cBhvr>
                                      <p:to>
                                        <p:strVal val="visible"/>
                                      </p:to>
                                    </p:set>
                                    <p:animEffect transition="in" filter="wipe(down)">
                                      <p:cBhvr>
                                        <p:cTn id="34" dur="500"/>
                                        <p:tgtEl>
                                          <p:spTgt spid="102"/>
                                        </p:tgtEl>
                                      </p:cBhvr>
                                    </p:animEffect>
                                  </p:childTnLst>
                                </p:cTn>
                              </p:par>
                            </p:childTnLst>
                          </p:cTn>
                        </p:par>
                        <p:par>
                          <p:cTn id="35" fill="hold">
                            <p:stCondLst>
                              <p:cond delay="3000"/>
                            </p:stCondLst>
                            <p:childTnLst>
                              <p:par>
                                <p:cTn id="36" presetID="22" presetClass="entr" presetSubtype="4" fill="hold" nodeType="afterEffect">
                                  <p:stCondLst>
                                    <p:cond delay="0"/>
                                  </p:stCondLst>
                                  <p:childTnLst>
                                    <p:set>
                                      <p:cBhvr>
                                        <p:cTn id="37" dur="1" fill="hold">
                                          <p:stCondLst>
                                            <p:cond delay="0"/>
                                          </p:stCondLst>
                                        </p:cTn>
                                        <p:tgtEl>
                                          <p:spTgt spid="122"/>
                                        </p:tgtEl>
                                        <p:attrNameLst>
                                          <p:attrName>style.visibility</p:attrName>
                                        </p:attrNameLst>
                                      </p:cBhvr>
                                      <p:to>
                                        <p:strVal val="visible"/>
                                      </p:to>
                                    </p:set>
                                    <p:animEffect transition="in" filter="wipe(down)">
                                      <p:cBhvr>
                                        <p:cTn id="38" dur="500"/>
                                        <p:tgtEl>
                                          <p:spTgt spid="122"/>
                                        </p:tgtEl>
                                      </p:cBhvr>
                                    </p:animEffect>
                                  </p:childTnLst>
                                </p:cTn>
                              </p:par>
                            </p:childTnLst>
                          </p:cTn>
                        </p:par>
                        <p:par>
                          <p:cTn id="39" fill="hold">
                            <p:stCondLst>
                              <p:cond delay="3500"/>
                            </p:stCondLst>
                            <p:childTnLst>
                              <p:par>
                                <p:cTn id="40" presetID="22" presetClass="entr" presetSubtype="1" fill="hold" nodeType="afterEffect">
                                  <p:stCondLst>
                                    <p:cond delay="0"/>
                                  </p:stCondLst>
                                  <p:childTnLst>
                                    <p:set>
                                      <p:cBhvr>
                                        <p:cTn id="41" dur="1" fill="hold">
                                          <p:stCondLst>
                                            <p:cond delay="0"/>
                                          </p:stCondLst>
                                        </p:cTn>
                                        <p:tgtEl>
                                          <p:spTgt spid="115"/>
                                        </p:tgtEl>
                                        <p:attrNameLst>
                                          <p:attrName>style.visibility</p:attrName>
                                        </p:attrNameLst>
                                      </p:cBhvr>
                                      <p:to>
                                        <p:strVal val="visible"/>
                                      </p:to>
                                    </p:set>
                                    <p:animEffect transition="in" filter="wipe(up)">
                                      <p:cBhvr>
                                        <p:cTn id="42" dur="500"/>
                                        <p:tgtEl>
                                          <p:spTgt spid="115"/>
                                        </p:tgtEl>
                                      </p:cBhvr>
                                    </p:animEffect>
                                  </p:childTnLst>
                                </p:cTn>
                              </p:par>
                            </p:childTnLst>
                          </p:cTn>
                        </p:par>
                        <p:par>
                          <p:cTn id="43" fill="hold">
                            <p:stCondLst>
                              <p:cond delay="4000"/>
                            </p:stCondLst>
                            <p:childTnLst>
                              <p:par>
                                <p:cTn id="44" presetID="22" presetClass="entr" presetSubtype="4" fill="hold" nodeType="afterEffect">
                                  <p:stCondLst>
                                    <p:cond delay="0"/>
                                  </p:stCondLst>
                                  <p:childTnLst>
                                    <p:set>
                                      <p:cBhvr>
                                        <p:cTn id="45" dur="1" fill="hold">
                                          <p:stCondLst>
                                            <p:cond delay="0"/>
                                          </p:stCondLst>
                                        </p:cTn>
                                        <p:tgtEl>
                                          <p:spTgt spid="97"/>
                                        </p:tgtEl>
                                        <p:attrNameLst>
                                          <p:attrName>style.visibility</p:attrName>
                                        </p:attrNameLst>
                                      </p:cBhvr>
                                      <p:to>
                                        <p:strVal val="visible"/>
                                      </p:to>
                                    </p:set>
                                    <p:animEffect transition="in" filter="wipe(down)">
                                      <p:cBhvr>
                                        <p:cTn id="46" dur="500"/>
                                        <p:tgtEl>
                                          <p:spTgt spid="97"/>
                                        </p:tgtEl>
                                      </p:cBhvr>
                                    </p:animEffect>
                                  </p:childTnLst>
                                </p:cTn>
                              </p:par>
                            </p:childTnLst>
                          </p:cTn>
                        </p:par>
                        <p:par>
                          <p:cTn id="47" fill="hold">
                            <p:stCondLst>
                              <p:cond delay="4500"/>
                            </p:stCondLst>
                            <p:childTnLst>
                              <p:par>
                                <p:cTn id="48" presetID="22" presetClass="entr" presetSubtype="4" fill="hold" nodeType="afterEffect">
                                  <p:stCondLst>
                                    <p:cond delay="0"/>
                                  </p:stCondLst>
                                  <p:childTnLst>
                                    <p:set>
                                      <p:cBhvr>
                                        <p:cTn id="49" dur="1" fill="hold">
                                          <p:stCondLst>
                                            <p:cond delay="0"/>
                                          </p:stCondLst>
                                        </p:cTn>
                                        <p:tgtEl>
                                          <p:spTgt spid="98"/>
                                        </p:tgtEl>
                                        <p:attrNameLst>
                                          <p:attrName>style.visibility</p:attrName>
                                        </p:attrNameLst>
                                      </p:cBhvr>
                                      <p:to>
                                        <p:strVal val="visible"/>
                                      </p:to>
                                    </p:set>
                                    <p:animEffect transition="in" filter="wipe(down)">
                                      <p:cBhvr>
                                        <p:cTn id="50" dur="500"/>
                                        <p:tgtEl>
                                          <p:spTgt spid="98"/>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94"/>
                                        </p:tgtEl>
                                        <p:attrNameLst>
                                          <p:attrName>style.visibility</p:attrName>
                                        </p:attrNameLst>
                                      </p:cBhvr>
                                      <p:to>
                                        <p:strVal val="visible"/>
                                      </p:to>
                                    </p:set>
                                    <p:anim calcmode="lin" valueType="num">
                                      <p:cBhvr additive="base">
                                        <p:cTn id="55" dur="500" fill="hold"/>
                                        <p:tgtEl>
                                          <p:spTgt spid="94"/>
                                        </p:tgtEl>
                                        <p:attrNameLst>
                                          <p:attrName>ppt_x</p:attrName>
                                        </p:attrNameLst>
                                      </p:cBhvr>
                                      <p:tavLst>
                                        <p:tav tm="0">
                                          <p:val>
                                            <p:strVal val="1+#ppt_w/2"/>
                                          </p:val>
                                        </p:tav>
                                        <p:tav tm="100000">
                                          <p:val>
                                            <p:strVal val="#ppt_x"/>
                                          </p:val>
                                        </p:tav>
                                      </p:tavLst>
                                    </p:anim>
                                    <p:anim calcmode="lin" valueType="num">
                                      <p:cBhvr additive="base">
                                        <p:cTn id="56" dur="500" fill="hold"/>
                                        <p:tgtEl>
                                          <p:spTgt spid="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1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C-SCAN</a:t>
            </a:r>
            <a:endParaRPr lang="zh-CN" altLang="en-US" dirty="0"/>
          </a:p>
        </p:txBody>
      </p:sp>
      <p:sp>
        <p:nvSpPr>
          <p:cNvPr id="4" name="Footer Placeholder 3"/>
          <p:cNvSpPr>
            <a:spLocks noGrp="1"/>
          </p:cNvSpPr>
          <p:nvPr>
            <p:ph type="ftr" sz="quarter" idx="11"/>
          </p:nvPr>
        </p:nvSpPr>
        <p:spPr/>
        <p:txBody>
          <a:bodyPr/>
          <a:lstStyle/>
          <a:p>
            <a:r>
              <a:rPr lang="en-US" altLang="zh-CN" smtClean="0"/>
              <a:t>Part XII IO System</a:t>
            </a:r>
            <a:endParaRPr lang="zh-CN" altLang="en-US"/>
          </a:p>
        </p:txBody>
      </p:sp>
      <p:pic>
        <p:nvPicPr>
          <p:cNvPr id="5" name="Picture 3"/>
          <p:cNvPicPr>
            <a:picLocks noGrp="1" noChangeAspect="1" noChangeArrowheads="1"/>
          </p:cNvPicPr>
          <p:nvPr>
            <p:ph idx="1"/>
          </p:nvPr>
        </p:nvPicPr>
        <p:blipFill>
          <a:blip r:embed="rId3" cstate="print"/>
          <a:srcRect l="690" t="7787" r="714" b="7481"/>
          <a:stretch>
            <a:fillRect/>
          </a:stretch>
        </p:blipFill>
        <p:spPr bwMode="auto">
          <a:xfrm>
            <a:off x="857224" y="1071546"/>
            <a:ext cx="7457935" cy="5126038"/>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10744B62-10FC-4232-9218-76AF922FA420}" type="slidenum">
              <a:rPr lang="zh-CN" altLang="en-US" smtClean="0"/>
              <a:pPr/>
              <a:t>17</a:t>
            </a:fld>
            <a:endParaRPr lang="zh-CN" altLang="en-US"/>
          </a:p>
        </p:txBody>
      </p:sp>
      <p:sp>
        <p:nvSpPr>
          <p:cNvPr id="7" name="Oval 6"/>
          <p:cNvSpPr/>
          <p:nvPr/>
        </p:nvSpPr>
        <p:spPr>
          <a:xfrm rot="5216278">
            <a:off x="4054429" y="1502466"/>
            <a:ext cx="792088" cy="728165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LOOK scheduling</a:t>
            </a:r>
            <a:endParaRPr lang="zh-CN" altLang="en-US" dirty="0"/>
          </a:p>
        </p:txBody>
      </p:sp>
      <p:sp>
        <p:nvSpPr>
          <p:cNvPr id="3" name="Content Placeholder 2"/>
          <p:cNvSpPr>
            <a:spLocks noGrp="1"/>
          </p:cNvSpPr>
          <p:nvPr>
            <p:ph idx="1"/>
          </p:nvPr>
        </p:nvSpPr>
        <p:spPr>
          <a:xfrm>
            <a:off x="457200" y="1000108"/>
            <a:ext cx="8686800" cy="5500726"/>
          </a:xfrm>
        </p:spPr>
        <p:txBody>
          <a:bodyPr>
            <a:normAutofit/>
          </a:bodyPr>
          <a:lstStyle/>
          <a:p>
            <a:r>
              <a:rPr lang="en-US" altLang="zh-CN" dirty="0" smtClean="0">
                <a:solidFill>
                  <a:srgbClr val="0070C0"/>
                </a:solidFill>
              </a:rPr>
              <a:t>With SCAN and C-SCAN, the disk head moves across the full width of the disk</a:t>
            </a:r>
            <a:r>
              <a:rPr lang="en-US" altLang="zh-CN" dirty="0" smtClean="0"/>
              <a:t>.</a:t>
            </a:r>
          </a:p>
          <a:p>
            <a:r>
              <a:rPr lang="en-US" altLang="zh-CN" dirty="0" smtClean="0"/>
              <a:t>This is very time consuming. </a:t>
            </a:r>
            <a:r>
              <a:rPr lang="en-US" altLang="zh-CN" dirty="0" smtClean="0">
                <a:solidFill>
                  <a:srgbClr val="7030A0"/>
                </a:solidFill>
              </a:rPr>
              <a:t>In practice, SCAN and C-SCAN are not implemented this way</a:t>
            </a:r>
            <a:r>
              <a:rPr lang="en-US" altLang="zh-CN" dirty="0" smtClean="0"/>
              <a:t>.</a:t>
            </a:r>
          </a:p>
          <a:p>
            <a:r>
              <a:rPr lang="en-US" altLang="zh-CN" dirty="0" smtClean="0"/>
              <a:t>LOOK: </a:t>
            </a:r>
          </a:p>
          <a:p>
            <a:pPr lvl="1"/>
            <a:r>
              <a:rPr lang="en-US" altLang="zh-CN" dirty="0" smtClean="0"/>
              <a:t>It is a variation of SCAN. The disk head goes as far as the last request and reverses its direction.</a:t>
            </a:r>
          </a:p>
          <a:p>
            <a:r>
              <a:rPr lang="en-US" altLang="zh-CN" dirty="0" smtClean="0"/>
              <a:t>C-LOOK: </a:t>
            </a:r>
          </a:p>
          <a:p>
            <a:pPr lvl="1"/>
            <a:r>
              <a:rPr lang="en-US" altLang="zh-CN" dirty="0" smtClean="0"/>
              <a:t>It is similar to C-SCAN. The disk head also goes as far as the last request and reverses its direction.</a:t>
            </a:r>
            <a:endParaRPr lang="zh-CN" altLang="en-US" dirty="0"/>
          </a:p>
        </p:txBody>
      </p:sp>
      <p:sp>
        <p:nvSpPr>
          <p:cNvPr id="4" name="Footer Placeholder 3"/>
          <p:cNvSpPr>
            <a:spLocks noGrp="1"/>
          </p:cNvSpPr>
          <p:nvPr>
            <p:ph type="ftr" sz="quarter" idx="11"/>
          </p:nvPr>
        </p:nvSpPr>
        <p:spPr/>
        <p:txBody>
          <a:bodyPr/>
          <a:lstStyle/>
          <a:p>
            <a:r>
              <a:rPr lang="en-US" altLang="zh-CN" smtClean="0"/>
              <a:t>Part XII IO System (Basic)</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18</a:t>
            </a:fld>
            <a:endParaRPr lang="zh-CN" altLang="en-US"/>
          </a:p>
        </p:txBody>
      </p:sp>
      <p:sp>
        <p:nvSpPr>
          <p:cNvPr id="6" name="Rectangle 5"/>
          <p:cNvSpPr/>
          <p:nvPr/>
        </p:nvSpPr>
        <p:spPr>
          <a:xfrm>
            <a:off x="3357538" y="6143644"/>
            <a:ext cx="5786462" cy="307777"/>
          </a:xfrm>
          <a:prstGeom prst="rect">
            <a:avLst/>
          </a:prstGeom>
        </p:spPr>
        <p:txBody>
          <a:bodyPr wrap="square">
            <a:spAutoFit/>
          </a:bodyPr>
          <a:lstStyle/>
          <a:p>
            <a:r>
              <a:rPr lang="en-US" altLang="zh-CN" sz="1400" dirty="0" smtClean="0">
                <a:solidFill>
                  <a:schemeClr val="bg1">
                    <a:lumMod val="85000"/>
                  </a:schemeClr>
                </a:solidFill>
              </a:rPr>
              <a:t>PPTs from others\www.cs.mtu.edu_~shene_OS-slides\chap13-IO-Sys.pdf</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en-US" altLang="zh-CN" dirty="0" smtClean="0"/>
              <a:t>LOOK</a:t>
            </a:r>
            <a:endParaRPr lang="zh-CN" altLang="en-US" dirty="0"/>
          </a:p>
        </p:txBody>
      </p:sp>
      <p:sp>
        <p:nvSpPr>
          <p:cNvPr id="4" name="页脚占位符 3"/>
          <p:cNvSpPr>
            <a:spLocks noGrp="1"/>
          </p:cNvSpPr>
          <p:nvPr>
            <p:ph type="ftr" sz="quarter" idx="11"/>
          </p:nvPr>
        </p:nvSpPr>
        <p:spPr/>
        <p:txBody>
          <a:bodyPr/>
          <a:lstStyle/>
          <a:p>
            <a:r>
              <a:rPr lang="en-US" altLang="zh-CN" smtClean="0"/>
              <a:t>Part XII IO System</a:t>
            </a:r>
            <a:endParaRPr lang="zh-CN" altLang="en-US"/>
          </a:p>
        </p:txBody>
      </p:sp>
      <p:sp>
        <p:nvSpPr>
          <p:cNvPr id="5" name="灯片编号占位符 4"/>
          <p:cNvSpPr>
            <a:spLocks noGrp="1"/>
          </p:cNvSpPr>
          <p:nvPr>
            <p:ph type="sldNum" sz="quarter" idx="12"/>
          </p:nvPr>
        </p:nvSpPr>
        <p:spPr/>
        <p:txBody>
          <a:bodyPr/>
          <a:lstStyle/>
          <a:p>
            <a:fld id="{10744B62-10FC-4232-9218-76AF922FA420}" type="slidenum">
              <a:rPr lang="zh-CN" altLang="en-US" smtClean="0"/>
              <a:pPr/>
              <a:t>19</a:t>
            </a:fld>
            <a:endParaRPr lang="zh-CN" altLang="en-US"/>
          </a:p>
        </p:txBody>
      </p:sp>
      <p:sp>
        <p:nvSpPr>
          <p:cNvPr id="81" name="Line 6"/>
          <p:cNvSpPr>
            <a:spLocks noChangeShapeType="1"/>
          </p:cNvSpPr>
          <p:nvPr/>
        </p:nvSpPr>
        <p:spPr bwMode="auto">
          <a:xfrm flipV="1">
            <a:off x="2310616" y="2276872"/>
            <a:ext cx="0" cy="3246263"/>
          </a:xfrm>
          <a:prstGeom prst="line">
            <a:avLst/>
          </a:prstGeom>
          <a:noFill/>
          <a:ln w="28575">
            <a:solidFill>
              <a:schemeClr val="tx1"/>
            </a:solidFill>
            <a:round/>
            <a:headEnd/>
            <a:tailEnd type="triangle" w="med" len="med"/>
          </a:ln>
          <a:effectLst/>
        </p:spPr>
        <p:txBody>
          <a:bodyPr/>
          <a:lstStyle/>
          <a:p>
            <a:endParaRPr lang="zh-CN" altLang="en-US"/>
          </a:p>
        </p:txBody>
      </p:sp>
      <p:sp>
        <p:nvSpPr>
          <p:cNvPr id="82" name="Text Box 7"/>
          <p:cNvSpPr txBox="1">
            <a:spLocks noChangeArrowheads="1"/>
          </p:cNvSpPr>
          <p:nvPr/>
        </p:nvSpPr>
        <p:spPr bwMode="auto">
          <a:xfrm>
            <a:off x="527184" y="3710359"/>
            <a:ext cx="773353" cy="369332"/>
          </a:xfrm>
          <a:prstGeom prst="rect">
            <a:avLst/>
          </a:prstGeom>
          <a:noFill/>
          <a:ln w="9525">
            <a:noFill/>
            <a:miter lim="800000"/>
            <a:headEnd/>
            <a:tailEnd/>
          </a:ln>
          <a:effectLst/>
        </p:spPr>
        <p:txBody>
          <a:bodyPr wrap="none">
            <a:spAutoFit/>
          </a:bodyPr>
          <a:lstStyle/>
          <a:p>
            <a:r>
              <a:rPr lang="en-US" altLang="zh-TW" b="1" u="sng" dirty="0">
                <a:ea typeface="新細明體" charset="-120"/>
              </a:rPr>
              <a:t>Tracks</a:t>
            </a:r>
            <a:endParaRPr lang="en-US" altLang="zh-CN" b="1" u="sng" dirty="0">
              <a:ea typeface="宋体" charset="-122"/>
            </a:endParaRPr>
          </a:p>
        </p:txBody>
      </p:sp>
      <p:sp>
        <p:nvSpPr>
          <p:cNvPr id="83" name="Text Box 8"/>
          <p:cNvSpPr txBox="1">
            <a:spLocks noChangeArrowheads="1"/>
          </p:cNvSpPr>
          <p:nvPr/>
        </p:nvSpPr>
        <p:spPr bwMode="auto">
          <a:xfrm>
            <a:off x="1489564" y="5294535"/>
            <a:ext cx="535724" cy="369332"/>
          </a:xfrm>
          <a:prstGeom prst="rect">
            <a:avLst/>
          </a:prstGeom>
          <a:noFill/>
          <a:ln w="9525">
            <a:noFill/>
            <a:miter lim="800000"/>
            <a:headEnd/>
            <a:tailEnd/>
          </a:ln>
          <a:effectLst/>
        </p:spPr>
        <p:txBody>
          <a:bodyPr wrap="none">
            <a:spAutoFit/>
          </a:bodyPr>
          <a:lstStyle/>
          <a:p>
            <a:r>
              <a:rPr lang="en-US" altLang="zh-TW" dirty="0" smtClean="0">
                <a:ea typeface="新細明體" charset="-120"/>
              </a:rPr>
              <a:t>000</a:t>
            </a:r>
            <a:endParaRPr lang="en-US" altLang="zh-CN" dirty="0">
              <a:ea typeface="宋体" charset="-122"/>
            </a:endParaRPr>
          </a:p>
        </p:txBody>
      </p:sp>
      <p:sp>
        <p:nvSpPr>
          <p:cNvPr id="84" name="Text Box 9"/>
          <p:cNvSpPr txBox="1">
            <a:spLocks noChangeArrowheads="1"/>
          </p:cNvSpPr>
          <p:nvPr/>
        </p:nvSpPr>
        <p:spPr bwMode="auto">
          <a:xfrm>
            <a:off x="1489564" y="3785702"/>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100</a:t>
            </a:r>
            <a:endParaRPr lang="en-US" altLang="zh-CN" dirty="0">
              <a:ea typeface="宋体" charset="-122"/>
            </a:endParaRPr>
          </a:p>
        </p:txBody>
      </p:sp>
      <p:sp>
        <p:nvSpPr>
          <p:cNvPr id="85" name="Text Box 10"/>
          <p:cNvSpPr txBox="1">
            <a:spLocks noChangeArrowheads="1"/>
          </p:cNvSpPr>
          <p:nvPr/>
        </p:nvSpPr>
        <p:spPr bwMode="auto">
          <a:xfrm>
            <a:off x="1489564" y="4087468"/>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080</a:t>
            </a:r>
            <a:endParaRPr lang="en-US" altLang="zh-CN" dirty="0">
              <a:ea typeface="宋体" charset="-122"/>
            </a:endParaRPr>
          </a:p>
        </p:txBody>
      </p:sp>
      <p:sp>
        <p:nvSpPr>
          <p:cNvPr id="86" name="Text Box 11"/>
          <p:cNvSpPr txBox="1">
            <a:spLocks noChangeArrowheads="1"/>
          </p:cNvSpPr>
          <p:nvPr/>
        </p:nvSpPr>
        <p:spPr bwMode="auto">
          <a:xfrm>
            <a:off x="1489564" y="4389234"/>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060</a:t>
            </a:r>
            <a:endParaRPr lang="en-US" altLang="zh-CN" dirty="0">
              <a:ea typeface="宋体" charset="-122"/>
            </a:endParaRPr>
          </a:p>
        </p:txBody>
      </p:sp>
      <p:sp>
        <p:nvSpPr>
          <p:cNvPr id="87" name="Text Box 12"/>
          <p:cNvSpPr txBox="1">
            <a:spLocks noChangeArrowheads="1"/>
          </p:cNvSpPr>
          <p:nvPr/>
        </p:nvSpPr>
        <p:spPr bwMode="auto">
          <a:xfrm>
            <a:off x="1489564" y="4691000"/>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040</a:t>
            </a:r>
            <a:endParaRPr lang="en-US" altLang="zh-CN" dirty="0">
              <a:ea typeface="宋体" charset="-122"/>
            </a:endParaRPr>
          </a:p>
        </p:txBody>
      </p:sp>
      <p:sp>
        <p:nvSpPr>
          <p:cNvPr id="88" name="Text Box 13"/>
          <p:cNvSpPr txBox="1">
            <a:spLocks noChangeArrowheads="1"/>
          </p:cNvSpPr>
          <p:nvPr/>
        </p:nvSpPr>
        <p:spPr bwMode="auto">
          <a:xfrm>
            <a:off x="1489564" y="4992766"/>
            <a:ext cx="535724" cy="369332"/>
          </a:xfrm>
          <a:prstGeom prst="rect">
            <a:avLst/>
          </a:prstGeom>
          <a:noFill/>
          <a:ln w="9525">
            <a:noFill/>
            <a:miter lim="800000"/>
            <a:headEnd/>
            <a:tailEnd/>
          </a:ln>
          <a:effectLst/>
        </p:spPr>
        <p:txBody>
          <a:bodyPr wrap="none">
            <a:spAutoFit/>
          </a:bodyPr>
          <a:lstStyle/>
          <a:p>
            <a:r>
              <a:rPr lang="en-US" altLang="zh-CN" dirty="0" smtClean="0">
                <a:ea typeface="宋体" charset="-122"/>
              </a:rPr>
              <a:t>020</a:t>
            </a:r>
            <a:endParaRPr lang="en-US" altLang="zh-CN" dirty="0">
              <a:ea typeface="宋体" charset="-122"/>
            </a:endParaRPr>
          </a:p>
        </p:txBody>
      </p:sp>
      <p:sp>
        <p:nvSpPr>
          <p:cNvPr id="89" name="Text Box 14"/>
          <p:cNvSpPr txBox="1">
            <a:spLocks noChangeArrowheads="1"/>
          </p:cNvSpPr>
          <p:nvPr/>
        </p:nvSpPr>
        <p:spPr bwMode="auto">
          <a:xfrm>
            <a:off x="1489564" y="3483936"/>
            <a:ext cx="535724" cy="369332"/>
          </a:xfrm>
          <a:prstGeom prst="rect">
            <a:avLst/>
          </a:prstGeom>
          <a:noFill/>
          <a:ln w="9525">
            <a:noFill/>
            <a:miter lim="800000"/>
            <a:headEnd/>
            <a:tailEnd/>
          </a:ln>
          <a:effectLst/>
        </p:spPr>
        <p:txBody>
          <a:bodyPr wrap="none">
            <a:spAutoFit/>
          </a:bodyPr>
          <a:lstStyle/>
          <a:p>
            <a:r>
              <a:rPr lang="en-US" altLang="zh-TW" dirty="0" smtClean="0">
                <a:ea typeface="新細明體" charset="-120"/>
              </a:rPr>
              <a:t>120</a:t>
            </a:r>
            <a:endParaRPr lang="en-US" altLang="zh-CN" dirty="0">
              <a:ea typeface="宋体" charset="-122"/>
            </a:endParaRPr>
          </a:p>
        </p:txBody>
      </p:sp>
      <p:sp>
        <p:nvSpPr>
          <p:cNvPr id="90" name="Text Box 37"/>
          <p:cNvSpPr txBox="1">
            <a:spLocks noChangeArrowheads="1"/>
          </p:cNvSpPr>
          <p:nvPr/>
        </p:nvSpPr>
        <p:spPr bwMode="auto">
          <a:xfrm>
            <a:off x="1489564" y="3182170"/>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140</a:t>
            </a:r>
            <a:endParaRPr lang="en-US" altLang="zh-CN" dirty="0">
              <a:ea typeface="宋体" charset="-122"/>
            </a:endParaRPr>
          </a:p>
        </p:txBody>
      </p:sp>
      <p:sp>
        <p:nvSpPr>
          <p:cNvPr id="91" name="Line 42"/>
          <p:cNvSpPr>
            <a:spLocks noChangeShapeType="1"/>
          </p:cNvSpPr>
          <p:nvPr/>
        </p:nvSpPr>
        <p:spPr bwMode="auto">
          <a:xfrm>
            <a:off x="2310616" y="5523135"/>
            <a:ext cx="4360594" cy="0"/>
          </a:xfrm>
          <a:prstGeom prst="line">
            <a:avLst/>
          </a:prstGeom>
          <a:noFill/>
          <a:ln w="28575">
            <a:solidFill>
              <a:schemeClr val="tx1"/>
            </a:solidFill>
            <a:round/>
            <a:headEnd/>
            <a:tailEnd type="triangle" w="med" len="med"/>
          </a:ln>
          <a:effectLst/>
        </p:spPr>
        <p:txBody>
          <a:bodyPr/>
          <a:lstStyle/>
          <a:p>
            <a:endParaRPr lang="zh-CN" altLang="en-US"/>
          </a:p>
        </p:txBody>
      </p:sp>
      <p:sp>
        <p:nvSpPr>
          <p:cNvPr id="92" name="Text Box 9"/>
          <p:cNvSpPr txBox="1">
            <a:spLocks noChangeArrowheads="1"/>
          </p:cNvSpPr>
          <p:nvPr/>
        </p:nvSpPr>
        <p:spPr bwMode="auto">
          <a:xfrm>
            <a:off x="1489564" y="2880404"/>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160</a:t>
            </a:r>
            <a:endParaRPr lang="en-US" altLang="zh-CN" dirty="0">
              <a:ea typeface="宋体" charset="-122"/>
            </a:endParaRPr>
          </a:p>
        </p:txBody>
      </p:sp>
      <p:sp>
        <p:nvSpPr>
          <p:cNvPr id="93" name="Text Box 14"/>
          <p:cNvSpPr txBox="1">
            <a:spLocks noChangeArrowheads="1"/>
          </p:cNvSpPr>
          <p:nvPr/>
        </p:nvSpPr>
        <p:spPr bwMode="auto">
          <a:xfrm>
            <a:off x="1489564" y="2578638"/>
            <a:ext cx="535724" cy="369332"/>
          </a:xfrm>
          <a:prstGeom prst="rect">
            <a:avLst/>
          </a:prstGeom>
          <a:noFill/>
          <a:ln w="9525">
            <a:noFill/>
            <a:miter lim="800000"/>
            <a:headEnd/>
            <a:tailEnd/>
          </a:ln>
          <a:effectLst/>
        </p:spPr>
        <p:txBody>
          <a:bodyPr wrap="none">
            <a:spAutoFit/>
          </a:bodyPr>
          <a:lstStyle/>
          <a:p>
            <a:r>
              <a:rPr lang="en-US" altLang="zh-TW" dirty="0" smtClean="0">
                <a:ea typeface="新細明體" charset="-120"/>
              </a:rPr>
              <a:t>180</a:t>
            </a:r>
            <a:endParaRPr lang="en-US" altLang="zh-CN" dirty="0">
              <a:ea typeface="宋体" charset="-122"/>
            </a:endParaRPr>
          </a:p>
        </p:txBody>
      </p:sp>
      <p:sp>
        <p:nvSpPr>
          <p:cNvPr id="94" name="Text Box 37"/>
          <p:cNvSpPr txBox="1">
            <a:spLocks noChangeArrowheads="1"/>
          </p:cNvSpPr>
          <p:nvPr/>
        </p:nvSpPr>
        <p:spPr bwMode="auto">
          <a:xfrm>
            <a:off x="1489564" y="2276872"/>
            <a:ext cx="535724" cy="369332"/>
          </a:xfrm>
          <a:prstGeom prst="rect">
            <a:avLst/>
          </a:prstGeom>
          <a:noFill/>
          <a:ln w="9525">
            <a:noFill/>
            <a:miter lim="800000"/>
            <a:headEnd/>
            <a:tailEnd/>
          </a:ln>
          <a:effectLst/>
        </p:spPr>
        <p:txBody>
          <a:bodyPr wrap="none">
            <a:spAutoFit/>
          </a:bodyPr>
          <a:lstStyle/>
          <a:p>
            <a:r>
              <a:rPr lang="en-US" altLang="zh-CN" dirty="0" smtClean="0">
                <a:ea typeface="宋体" charset="-122"/>
              </a:rPr>
              <a:t>199</a:t>
            </a:r>
            <a:endParaRPr lang="en-US" altLang="zh-CN" dirty="0">
              <a:ea typeface="宋体" charset="-122"/>
            </a:endParaRPr>
          </a:p>
        </p:txBody>
      </p:sp>
      <p:cxnSp>
        <p:nvCxnSpPr>
          <p:cNvPr id="95" name="直接箭头连接符 94"/>
          <p:cNvCxnSpPr>
            <a:stCxn id="87" idx="3"/>
          </p:cNvCxnSpPr>
          <p:nvPr/>
        </p:nvCxnSpPr>
        <p:spPr>
          <a:xfrm flipV="1">
            <a:off x="2025288" y="4691000"/>
            <a:ext cx="285328" cy="18466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4751293" y="1772816"/>
            <a:ext cx="3182281" cy="369332"/>
          </a:xfrm>
          <a:prstGeom prst="rect">
            <a:avLst/>
          </a:prstGeom>
        </p:spPr>
        <p:txBody>
          <a:bodyPr wrap="none">
            <a:spAutoFit/>
          </a:bodyPr>
          <a:lstStyle/>
          <a:p>
            <a:r>
              <a:rPr lang="en-US" altLang="zh-CN" dirty="0"/>
              <a:t>98, 183, 37, 122</a:t>
            </a:r>
            <a:r>
              <a:rPr lang="en-US" altLang="zh-CN" dirty="0" smtClean="0"/>
              <a:t>, </a:t>
            </a:r>
            <a:r>
              <a:rPr lang="en-US" altLang="zh-CN" dirty="0"/>
              <a:t>14, 124, 65, 67</a:t>
            </a:r>
            <a:endParaRPr lang="zh-CN" altLang="en-US" dirty="0"/>
          </a:p>
        </p:txBody>
      </p:sp>
      <p:cxnSp>
        <p:nvCxnSpPr>
          <p:cNvPr id="97" name="直接箭头连接符 96"/>
          <p:cNvCxnSpPr/>
          <p:nvPr/>
        </p:nvCxnSpPr>
        <p:spPr>
          <a:xfrm flipV="1">
            <a:off x="2320352" y="4458792"/>
            <a:ext cx="367072" cy="23539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5842528" y="5206337"/>
            <a:ext cx="418704" cy="369332"/>
          </a:xfrm>
          <a:prstGeom prst="rect">
            <a:avLst/>
          </a:prstGeom>
        </p:spPr>
        <p:txBody>
          <a:bodyPr wrap="none">
            <a:spAutoFit/>
          </a:bodyPr>
          <a:lstStyle/>
          <a:p>
            <a:r>
              <a:rPr lang="en-US" altLang="zh-CN" dirty="0"/>
              <a:t>14</a:t>
            </a:r>
            <a:endParaRPr lang="zh-CN" altLang="en-US" dirty="0"/>
          </a:p>
        </p:txBody>
      </p:sp>
      <p:sp>
        <p:nvSpPr>
          <p:cNvPr id="99" name="矩形 98"/>
          <p:cNvSpPr/>
          <p:nvPr/>
        </p:nvSpPr>
        <p:spPr>
          <a:xfrm>
            <a:off x="5728280" y="2880404"/>
            <a:ext cx="3164200" cy="2185214"/>
          </a:xfrm>
          <a:prstGeom prst="rect">
            <a:avLst/>
          </a:prstGeom>
        </p:spPr>
        <p:txBody>
          <a:bodyPr wrap="none">
            <a:spAutoFit/>
          </a:bodyPr>
          <a:lstStyle/>
          <a:p>
            <a:r>
              <a:rPr lang="en-US" altLang="zh-TW" sz="2800" b="1" u="sng" dirty="0">
                <a:ea typeface="新細明體" charset="-120"/>
              </a:rPr>
              <a:t>Total seek distance</a:t>
            </a:r>
            <a:r>
              <a:rPr lang="en-US" altLang="zh-TW" dirty="0">
                <a:ea typeface="新細明體" charset="-120"/>
              </a:rPr>
              <a:t>:  </a:t>
            </a:r>
            <a:endParaRPr lang="en-US" altLang="zh-TW" dirty="0" smtClean="0">
              <a:ea typeface="新細明體" charset="-120"/>
            </a:endParaRPr>
          </a:p>
          <a:p>
            <a:r>
              <a:rPr lang="en-US" altLang="zh-TW" dirty="0">
                <a:ea typeface="新細明體" charset="-120"/>
              </a:rPr>
              <a:t> </a:t>
            </a:r>
            <a:r>
              <a:rPr lang="en-US" altLang="zh-TW" dirty="0" smtClean="0">
                <a:ea typeface="新細明體" charset="-120"/>
              </a:rPr>
              <a:t>   </a:t>
            </a:r>
            <a:r>
              <a:rPr lang="en-US" altLang="zh-CN" dirty="0" smtClean="0">
                <a:ea typeface="新細明體" charset="-120"/>
              </a:rPr>
              <a:t>(Quite straight)</a:t>
            </a:r>
          </a:p>
          <a:p>
            <a:r>
              <a:rPr lang="en-US" altLang="zh-TW" strike="sngStrike" dirty="0">
                <a:ea typeface="新細明體" charset="-120"/>
              </a:rPr>
              <a:t> </a:t>
            </a:r>
            <a:r>
              <a:rPr lang="en-US" altLang="zh-TW" strike="sngStrike" dirty="0" smtClean="0">
                <a:ea typeface="新細明體" charset="-120"/>
              </a:rPr>
              <a:t>   </a:t>
            </a:r>
            <a:r>
              <a:rPr lang="en-US" altLang="zh-CN" strike="sngStrike" dirty="0" smtClean="0">
                <a:ea typeface="新細明體" charset="-120"/>
              </a:rPr>
              <a:t>[183]</a:t>
            </a:r>
            <a:r>
              <a:rPr lang="zh-CN" altLang="en-US" strike="sngStrike" dirty="0" smtClean="0">
                <a:ea typeface="新細明體" charset="-120"/>
              </a:rPr>
              <a:t>*</a:t>
            </a:r>
            <a:r>
              <a:rPr lang="en-US" altLang="zh-CN" strike="sngStrike" dirty="0" smtClean="0">
                <a:ea typeface="新細明體" charset="-120"/>
              </a:rPr>
              <a:t>2 – (53 + 14)</a:t>
            </a:r>
          </a:p>
          <a:p>
            <a:r>
              <a:rPr lang="en-US" altLang="zh-CN" strike="sngStrike" dirty="0" smtClean="0">
                <a:ea typeface="新細明體" charset="-120"/>
              </a:rPr>
              <a:t>    = </a:t>
            </a:r>
            <a:r>
              <a:rPr lang="en-US" altLang="zh-CN" strike="sngStrike" dirty="0" smtClean="0">
                <a:ea typeface="新細明體" charset="-120"/>
              </a:rPr>
              <a:t>36</a:t>
            </a:r>
            <a:r>
              <a:rPr lang="en-US" altLang="zh-CN" strike="sngStrike" dirty="0" smtClean="0">
                <a:ea typeface="新細明體" charset="-120"/>
              </a:rPr>
              <a:t>6 </a:t>
            </a:r>
            <a:r>
              <a:rPr lang="en-US" altLang="zh-CN" strike="sngStrike" dirty="0" smtClean="0">
                <a:ea typeface="新細明體" charset="-120"/>
              </a:rPr>
              <a:t>- 67</a:t>
            </a:r>
          </a:p>
          <a:p>
            <a:r>
              <a:rPr lang="en-US" altLang="zh-TW" strike="sngStrike" dirty="0">
                <a:ea typeface="新細明體" charset="-120"/>
              </a:rPr>
              <a:t> </a:t>
            </a:r>
            <a:r>
              <a:rPr lang="en-US" altLang="zh-TW" strike="sngStrike" dirty="0" smtClean="0">
                <a:ea typeface="新細明體" charset="-120"/>
              </a:rPr>
              <a:t>   </a:t>
            </a:r>
            <a:r>
              <a:rPr lang="en-US" altLang="zh-CN" strike="sngStrike" dirty="0" smtClean="0">
                <a:ea typeface="新細明體" charset="-120"/>
              </a:rPr>
              <a:t>= </a:t>
            </a:r>
            <a:r>
              <a:rPr lang="en-US" altLang="zh-CN" strike="sngStrike" dirty="0" smtClean="0">
                <a:ea typeface="新細明體" charset="-120"/>
              </a:rPr>
              <a:t>299</a:t>
            </a:r>
          </a:p>
          <a:p>
            <a:r>
              <a:rPr lang="en-US" altLang="zh-TW" dirty="0" smtClean="0">
                <a:ea typeface="新細明體" charset="-120"/>
              </a:rPr>
              <a:t>Also = (183-53)+(183-14)</a:t>
            </a:r>
          </a:p>
          <a:p>
            <a:r>
              <a:rPr lang="en-US" altLang="zh-TW" dirty="0">
                <a:ea typeface="新細明體" charset="-120"/>
              </a:rPr>
              <a:t> </a:t>
            </a:r>
            <a:r>
              <a:rPr lang="en-US" altLang="zh-TW" dirty="0" smtClean="0">
                <a:ea typeface="新細明體" charset="-120"/>
              </a:rPr>
              <a:t>        = 299</a:t>
            </a:r>
            <a:endParaRPr lang="en-US" altLang="zh-TW" dirty="0">
              <a:ea typeface="新細明體" charset="-120"/>
            </a:endParaRPr>
          </a:p>
        </p:txBody>
      </p:sp>
      <p:sp>
        <p:nvSpPr>
          <p:cNvPr id="100" name="矩形 99"/>
          <p:cNvSpPr/>
          <p:nvPr/>
        </p:nvSpPr>
        <p:spPr>
          <a:xfrm>
            <a:off x="2268720" y="4621221"/>
            <a:ext cx="418704" cy="369332"/>
          </a:xfrm>
          <a:prstGeom prst="rect">
            <a:avLst/>
          </a:prstGeom>
        </p:spPr>
        <p:txBody>
          <a:bodyPr wrap="none">
            <a:spAutoFit/>
          </a:bodyPr>
          <a:lstStyle/>
          <a:p>
            <a:r>
              <a:rPr lang="en-US" altLang="zh-CN" dirty="0"/>
              <a:t>53</a:t>
            </a:r>
            <a:endParaRPr lang="zh-CN" altLang="en-US" dirty="0"/>
          </a:p>
        </p:txBody>
      </p:sp>
      <p:cxnSp>
        <p:nvCxnSpPr>
          <p:cNvPr id="101" name="直接箭头连接符 100"/>
          <p:cNvCxnSpPr/>
          <p:nvPr/>
        </p:nvCxnSpPr>
        <p:spPr>
          <a:xfrm flipV="1">
            <a:off x="2668120" y="4389234"/>
            <a:ext cx="367072" cy="7682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a:off x="5013960" y="2651760"/>
            <a:ext cx="403552" cy="2338793"/>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a:off x="5417512" y="4999815"/>
            <a:ext cx="587976" cy="29472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4" name="直接箭头连接符 103"/>
          <p:cNvCxnSpPr/>
          <p:nvPr/>
        </p:nvCxnSpPr>
        <p:spPr>
          <a:xfrm flipV="1">
            <a:off x="3026112" y="4087468"/>
            <a:ext cx="546616" cy="29861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p:nvPr/>
        </p:nvCxnSpPr>
        <p:spPr>
          <a:xfrm flipV="1">
            <a:off x="3572728" y="3619004"/>
            <a:ext cx="478160" cy="46846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flipV="1">
            <a:off x="4050888" y="3551502"/>
            <a:ext cx="457944" cy="7676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V="1">
            <a:off x="4469864" y="2646204"/>
            <a:ext cx="543024" cy="90529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2421120" y="4139788"/>
            <a:ext cx="418704" cy="369332"/>
          </a:xfrm>
          <a:prstGeom prst="rect">
            <a:avLst/>
          </a:prstGeom>
        </p:spPr>
        <p:txBody>
          <a:bodyPr wrap="none">
            <a:spAutoFit/>
          </a:bodyPr>
          <a:lstStyle/>
          <a:p>
            <a:r>
              <a:rPr lang="en-US" altLang="zh-CN" dirty="0" smtClean="0"/>
              <a:t>65</a:t>
            </a:r>
            <a:endParaRPr lang="zh-CN" altLang="en-US" dirty="0"/>
          </a:p>
        </p:txBody>
      </p:sp>
      <p:sp>
        <p:nvSpPr>
          <p:cNvPr id="109" name="矩形 108"/>
          <p:cNvSpPr/>
          <p:nvPr/>
        </p:nvSpPr>
        <p:spPr>
          <a:xfrm>
            <a:off x="2844784" y="4077072"/>
            <a:ext cx="418704" cy="369332"/>
          </a:xfrm>
          <a:prstGeom prst="rect">
            <a:avLst/>
          </a:prstGeom>
        </p:spPr>
        <p:txBody>
          <a:bodyPr wrap="none">
            <a:spAutoFit/>
          </a:bodyPr>
          <a:lstStyle/>
          <a:p>
            <a:r>
              <a:rPr lang="en-US" altLang="zh-CN" dirty="0" smtClean="0"/>
              <a:t>67</a:t>
            </a:r>
            <a:endParaRPr lang="zh-CN" altLang="en-US" dirty="0"/>
          </a:p>
        </p:txBody>
      </p:sp>
      <p:sp>
        <p:nvSpPr>
          <p:cNvPr id="110" name="矩形 109"/>
          <p:cNvSpPr/>
          <p:nvPr/>
        </p:nvSpPr>
        <p:spPr>
          <a:xfrm>
            <a:off x="5148064" y="4941168"/>
            <a:ext cx="418704" cy="369332"/>
          </a:xfrm>
          <a:prstGeom prst="rect">
            <a:avLst/>
          </a:prstGeom>
        </p:spPr>
        <p:txBody>
          <a:bodyPr wrap="none">
            <a:spAutoFit/>
          </a:bodyPr>
          <a:lstStyle/>
          <a:p>
            <a:r>
              <a:rPr lang="en-US" altLang="zh-CN" dirty="0" smtClean="0"/>
              <a:t>37</a:t>
            </a:r>
            <a:endParaRPr lang="zh-CN" altLang="en-US" dirty="0"/>
          </a:p>
        </p:txBody>
      </p:sp>
      <p:sp>
        <p:nvSpPr>
          <p:cNvPr id="111" name="矩形 110"/>
          <p:cNvSpPr/>
          <p:nvPr/>
        </p:nvSpPr>
        <p:spPr>
          <a:xfrm>
            <a:off x="3207205" y="3784510"/>
            <a:ext cx="418704" cy="369332"/>
          </a:xfrm>
          <a:prstGeom prst="rect">
            <a:avLst/>
          </a:prstGeom>
        </p:spPr>
        <p:txBody>
          <a:bodyPr wrap="none">
            <a:spAutoFit/>
          </a:bodyPr>
          <a:lstStyle/>
          <a:p>
            <a:r>
              <a:rPr lang="en-US" altLang="zh-CN" dirty="0" smtClean="0"/>
              <a:t>98</a:t>
            </a:r>
            <a:endParaRPr lang="zh-CN" altLang="en-US" dirty="0"/>
          </a:p>
        </p:txBody>
      </p:sp>
      <p:sp>
        <p:nvSpPr>
          <p:cNvPr id="112" name="矩形 111"/>
          <p:cNvSpPr/>
          <p:nvPr/>
        </p:nvSpPr>
        <p:spPr>
          <a:xfrm>
            <a:off x="3428712" y="3488308"/>
            <a:ext cx="535724" cy="369332"/>
          </a:xfrm>
          <a:prstGeom prst="rect">
            <a:avLst/>
          </a:prstGeom>
        </p:spPr>
        <p:txBody>
          <a:bodyPr wrap="none">
            <a:spAutoFit/>
          </a:bodyPr>
          <a:lstStyle/>
          <a:p>
            <a:r>
              <a:rPr lang="en-US" altLang="zh-CN" dirty="0" smtClean="0"/>
              <a:t>122</a:t>
            </a:r>
            <a:endParaRPr lang="zh-CN" altLang="en-US" dirty="0"/>
          </a:p>
        </p:txBody>
      </p:sp>
      <p:sp>
        <p:nvSpPr>
          <p:cNvPr id="113" name="矩形 112"/>
          <p:cNvSpPr/>
          <p:nvPr/>
        </p:nvSpPr>
        <p:spPr>
          <a:xfrm>
            <a:off x="4261140" y="3573016"/>
            <a:ext cx="535724" cy="369332"/>
          </a:xfrm>
          <a:prstGeom prst="rect">
            <a:avLst/>
          </a:prstGeom>
        </p:spPr>
        <p:txBody>
          <a:bodyPr wrap="none">
            <a:spAutoFit/>
          </a:bodyPr>
          <a:lstStyle/>
          <a:p>
            <a:r>
              <a:rPr lang="en-US" altLang="zh-CN" dirty="0" smtClean="0"/>
              <a:t>124</a:t>
            </a:r>
            <a:endParaRPr lang="zh-CN" altLang="en-US" dirty="0"/>
          </a:p>
        </p:txBody>
      </p:sp>
      <p:sp>
        <p:nvSpPr>
          <p:cNvPr id="114" name="矩形 113"/>
          <p:cNvSpPr/>
          <p:nvPr/>
        </p:nvSpPr>
        <p:spPr>
          <a:xfrm>
            <a:off x="4724856" y="2348880"/>
            <a:ext cx="535724" cy="369332"/>
          </a:xfrm>
          <a:prstGeom prst="rect">
            <a:avLst/>
          </a:prstGeom>
        </p:spPr>
        <p:txBody>
          <a:bodyPr wrap="none">
            <a:spAutoFit/>
          </a:bodyPr>
          <a:lstStyle/>
          <a:p>
            <a:r>
              <a:rPr lang="en-US" altLang="zh-CN" dirty="0" smtClean="0"/>
              <a:t>183</a:t>
            </a:r>
            <a:endParaRPr lang="zh-CN" altLang="en-US" dirty="0"/>
          </a:p>
        </p:txBody>
      </p:sp>
      <p:sp>
        <p:nvSpPr>
          <p:cNvPr id="115" name="矩形 114"/>
          <p:cNvSpPr/>
          <p:nvPr/>
        </p:nvSpPr>
        <p:spPr>
          <a:xfrm>
            <a:off x="3306468" y="2060848"/>
            <a:ext cx="5177251" cy="369332"/>
          </a:xfrm>
          <a:prstGeom prst="rect">
            <a:avLst/>
          </a:prstGeom>
        </p:spPr>
        <p:txBody>
          <a:bodyPr wrap="none">
            <a:spAutoFit/>
          </a:bodyPr>
          <a:lstStyle/>
          <a:p>
            <a:r>
              <a:rPr lang="en-US" altLang="zh-CN" b="1" u="sng" dirty="0" smtClean="0"/>
              <a:t>SORTING first</a:t>
            </a:r>
            <a:r>
              <a:rPr lang="en-US" altLang="zh-CN" dirty="0" smtClean="0"/>
              <a:t>: 14, 37 - [</a:t>
            </a:r>
            <a:r>
              <a:rPr lang="en-US" altLang="zh-CN" b="1" dirty="0" smtClean="0">
                <a:solidFill>
                  <a:srgbClr val="FF0000"/>
                </a:solidFill>
              </a:rPr>
              <a:t>53</a:t>
            </a:r>
            <a:r>
              <a:rPr lang="en-US" altLang="zh-CN" dirty="0" smtClean="0"/>
              <a:t>] - 65, 67, 98, 122, 124, 183</a:t>
            </a:r>
            <a:endParaRPr lang="zh-CN" altLang="en-US" dirty="0"/>
          </a:p>
        </p:txBody>
      </p:sp>
      <p:sp>
        <p:nvSpPr>
          <p:cNvPr id="118" name="Text Box 43"/>
          <p:cNvSpPr txBox="1">
            <a:spLocks noChangeArrowheads="1"/>
          </p:cNvSpPr>
          <p:nvPr/>
        </p:nvSpPr>
        <p:spPr bwMode="auto">
          <a:xfrm>
            <a:off x="6612984" y="5339778"/>
            <a:ext cx="657552" cy="369332"/>
          </a:xfrm>
          <a:prstGeom prst="rect">
            <a:avLst/>
          </a:prstGeom>
          <a:noFill/>
          <a:ln w="9525">
            <a:noFill/>
            <a:miter lim="800000"/>
            <a:headEnd/>
            <a:tailEnd/>
          </a:ln>
          <a:effectLst/>
        </p:spPr>
        <p:txBody>
          <a:bodyPr wrap="none">
            <a:spAutoFit/>
          </a:bodyPr>
          <a:lstStyle/>
          <a:p>
            <a:r>
              <a:rPr lang="en-US" altLang="zh-TW" b="1" u="sng" dirty="0">
                <a:ea typeface="新細明體" charset="-120"/>
              </a:rPr>
              <a:t>Time</a:t>
            </a:r>
            <a:endParaRPr lang="en-US" altLang="zh-CN" b="1" u="sng" dirty="0">
              <a:ea typeface="宋体" charset="-122"/>
            </a:endParaRPr>
          </a:p>
        </p:txBody>
      </p:sp>
    </p:spTree>
    <p:extLst>
      <p:ext uri="{BB962C8B-B14F-4D97-AF65-F5344CB8AC3E}">
        <p14:creationId xmlns:p14="http://schemas.microsoft.com/office/powerpoint/2010/main" val="14786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1000"/>
                                        <p:tgtEl>
                                          <p:spTgt spid="115"/>
                                        </p:tgtEl>
                                      </p:cBhvr>
                                    </p:animEffect>
                                    <p:anim calcmode="lin" valueType="num">
                                      <p:cBhvr>
                                        <p:cTn id="8" dur="1000" fill="hold"/>
                                        <p:tgtEl>
                                          <p:spTgt spid="115"/>
                                        </p:tgtEl>
                                        <p:attrNameLst>
                                          <p:attrName>ppt_x</p:attrName>
                                        </p:attrNameLst>
                                      </p:cBhvr>
                                      <p:tavLst>
                                        <p:tav tm="0">
                                          <p:val>
                                            <p:strVal val="#ppt_x"/>
                                          </p:val>
                                        </p:tav>
                                        <p:tav tm="100000">
                                          <p:val>
                                            <p:strVal val="#ppt_x"/>
                                          </p:val>
                                        </p:tav>
                                      </p:tavLst>
                                    </p:anim>
                                    <p:anim calcmode="lin" valueType="num">
                                      <p:cBhvr>
                                        <p:cTn id="9"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97"/>
                                        </p:tgtEl>
                                        <p:attrNameLst>
                                          <p:attrName>style.visibility</p:attrName>
                                        </p:attrNameLst>
                                      </p:cBhvr>
                                      <p:to>
                                        <p:strVal val="visible"/>
                                      </p:to>
                                    </p:set>
                                    <p:animEffect transition="in" filter="wipe(down)">
                                      <p:cBhvr>
                                        <p:cTn id="14" dur="500"/>
                                        <p:tgtEl>
                                          <p:spTgt spid="97"/>
                                        </p:tgtEl>
                                      </p:cBhvr>
                                    </p:animEffec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101"/>
                                        </p:tgtEl>
                                        <p:attrNameLst>
                                          <p:attrName>style.visibility</p:attrName>
                                        </p:attrNameLst>
                                      </p:cBhvr>
                                      <p:to>
                                        <p:strVal val="visible"/>
                                      </p:to>
                                    </p:set>
                                    <p:animEffect transition="in" filter="wipe(down)">
                                      <p:cBhvr>
                                        <p:cTn id="18" dur="500"/>
                                        <p:tgtEl>
                                          <p:spTgt spid="101"/>
                                        </p:tgtEl>
                                      </p:cBhvr>
                                    </p:animEffect>
                                  </p:childTnLst>
                                </p:cTn>
                              </p:par>
                            </p:childTnLst>
                          </p:cTn>
                        </p:par>
                        <p:par>
                          <p:cTn id="19" fill="hold">
                            <p:stCondLst>
                              <p:cond delay="1000"/>
                            </p:stCondLst>
                            <p:childTnLst>
                              <p:par>
                                <p:cTn id="20" presetID="22" presetClass="entr" presetSubtype="4" fill="hold" nodeType="after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wipe(down)">
                                      <p:cBhvr>
                                        <p:cTn id="22" dur="500"/>
                                        <p:tgtEl>
                                          <p:spTgt spid="104"/>
                                        </p:tgtEl>
                                      </p:cBhvr>
                                    </p:animEffect>
                                  </p:childTnLst>
                                </p:cTn>
                              </p:par>
                            </p:childTnLst>
                          </p:cTn>
                        </p:par>
                        <p:par>
                          <p:cTn id="23" fill="hold">
                            <p:stCondLst>
                              <p:cond delay="1500"/>
                            </p:stCondLst>
                            <p:childTnLst>
                              <p:par>
                                <p:cTn id="24" presetID="22" presetClass="entr" presetSubtype="4" fill="hold" nodeType="afterEffect">
                                  <p:stCondLst>
                                    <p:cond delay="0"/>
                                  </p:stCondLst>
                                  <p:childTnLst>
                                    <p:set>
                                      <p:cBhvr>
                                        <p:cTn id="25" dur="1" fill="hold">
                                          <p:stCondLst>
                                            <p:cond delay="0"/>
                                          </p:stCondLst>
                                        </p:cTn>
                                        <p:tgtEl>
                                          <p:spTgt spid="105"/>
                                        </p:tgtEl>
                                        <p:attrNameLst>
                                          <p:attrName>style.visibility</p:attrName>
                                        </p:attrNameLst>
                                      </p:cBhvr>
                                      <p:to>
                                        <p:strVal val="visible"/>
                                      </p:to>
                                    </p:set>
                                    <p:animEffect transition="in" filter="wipe(down)">
                                      <p:cBhvr>
                                        <p:cTn id="26" dur="500"/>
                                        <p:tgtEl>
                                          <p:spTgt spid="105"/>
                                        </p:tgtEl>
                                      </p:cBhvr>
                                    </p:animEffect>
                                  </p:childTnLst>
                                </p:cTn>
                              </p:par>
                            </p:childTnLst>
                          </p:cTn>
                        </p:par>
                        <p:par>
                          <p:cTn id="27" fill="hold">
                            <p:stCondLst>
                              <p:cond delay="2000"/>
                            </p:stCondLst>
                            <p:childTnLst>
                              <p:par>
                                <p:cTn id="28" presetID="22" presetClass="entr" presetSubtype="4" fill="hold" nodeType="afterEffect">
                                  <p:stCondLst>
                                    <p:cond delay="0"/>
                                  </p:stCondLst>
                                  <p:childTnLst>
                                    <p:set>
                                      <p:cBhvr>
                                        <p:cTn id="29" dur="1" fill="hold">
                                          <p:stCondLst>
                                            <p:cond delay="0"/>
                                          </p:stCondLst>
                                        </p:cTn>
                                        <p:tgtEl>
                                          <p:spTgt spid="106"/>
                                        </p:tgtEl>
                                        <p:attrNameLst>
                                          <p:attrName>style.visibility</p:attrName>
                                        </p:attrNameLst>
                                      </p:cBhvr>
                                      <p:to>
                                        <p:strVal val="visible"/>
                                      </p:to>
                                    </p:set>
                                    <p:animEffect transition="in" filter="wipe(down)">
                                      <p:cBhvr>
                                        <p:cTn id="30" dur="500"/>
                                        <p:tgtEl>
                                          <p:spTgt spid="106"/>
                                        </p:tgtEl>
                                      </p:cBhvr>
                                    </p:animEffect>
                                  </p:childTnLst>
                                </p:cTn>
                              </p:par>
                            </p:childTnLst>
                          </p:cTn>
                        </p:par>
                        <p:par>
                          <p:cTn id="31" fill="hold">
                            <p:stCondLst>
                              <p:cond delay="2500"/>
                            </p:stCondLst>
                            <p:childTnLst>
                              <p:par>
                                <p:cTn id="32" presetID="22" presetClass="entr" presetSubtype="4" fill="hold" nodeType="afterEffect">
                                  <p:stCondLst>
                                    <p:cond delay="0"/>
                                  </p:stCondLst>
                                  <p:childTnLst>
                                    <p:set>
                                      <p:cBhvr>
                                        <p:cTn id="33" dur="1" fill="hold">
                                          <p:stCondLst>
                                            <p:cond delay="0"/>
                                          </p:stCondLst>
                                        </p:cTn>
                                        <p:tgtEl>
                                          <p:spTgt spid="107"/>
                                        </p:tgtEl>
                                        <p:attrNameLst>
                                          <p:attrName>style.visibility</p:attrName>
                                        </p:attrNameLst>
                                      </p:cBhvr>
                                      <p:to>
                                        <p:strVal val="visible"/>
                                      </p:to>
                                    </p:set>
                                    <p:animEffect transition="in" filter="wipe(down)">
                                      <p:cBhvr>
                                        <p:cTn id="34" dur="500"/>
                                        <p:tgtEl>
                                          <p:spTgt spid="107"/>
                                        </p:tgtEl>
                                      </p:cBhvr>
                                    </p:animEffect>
                                  </p:childTnLst>
                                </p:cTn>
                              </p:par>
                            </p:childTnLst>
                          </p:cTn>
                        </p:par>
                        <p:par>
                          <p:cTn id="35" fill="hold">
                            <p:stCondLst>
                              <p:cond delay="3000"/>
                            </p:stCondLst>
                            <p:childTnLst>
                              <p:par>
                                <p:cTn id="36" presetID="22" presetClass="entr" presetSubtype="1" fill="hold" nodeType="afterEffect">
                                  <p:stCondLst>
                                    <p:cond delay="0"/>
                                  </p:stCondLst>
                                  <p:childTnLst>
                                    <p:set>
                                      <p:cBhvr>
                                        <p:cTn id="37" dur="1" fill="hold">
                                          <p:stCondLst>
                                            <p:cond delay="0"/>
                                          </p:stCondLst>
                                        </p:cTn>
                                        <p:tgtEl>
                                          <p:spTgt spid="102"/>
                                        </p:tgtEl>
                                        <p:attrNameLst>
                                          <p:attrName>style.visibility</p:attrName>
                                        </p:attrNameLst>
                                      </p:cBhvr>
                                      <p:to>
                                        <p:strVal val="visible"/>
                                      </p:to>
                                    </p:set>
                                    <p:animEffect transition="in" filter="wipe(up)">
                                      <p:cBhvr>
                                        <p:cTn id="38" dur="500"/>
                                        <p:tgtEl>
                                          <p:spTgt spid="102"/>
                                        </p:tgtEl>
                                      </p:cBhvr>
                                    </p:animEffect>
                                  </p:childTnLst>
                                </p:cTn>
                              </p:par>
                            </p:childTnLst>
                          </p:cTn>
                        </p:par>
                        <p:par>
                          <p:cTn id="39" fill="hold">
                            <p:stCondLst>
                              <p:cond delay="3500"/>
                            </p:stCondLst>
                            <p:childTnLst>
                              <p:par>
                                <p:cTn id="40" presetID="22" presetClass="entr" presetSubtype="1" fill="hold" nodeType="afterEffect">
                                  <p:stCondLst>
                                    <p:cond delay="0"/>
                                  </p:stCondLst>
                                  <p:childTnLst>
                                    <p:set>
                                      <p:cBhvr>
                                        <p:cTn id="41" dur="1" fill="hold">
                                          <p:stCondLst>
                                            <p:cond delay="0"/>
                                          </p:stCondLst>
                                        </p:cTn>
                                        <p:tgtEl>
                                          <p:spTgt spid="103"/>
                                        </p:tgtEl>
                                        <p:attrNameLst>
                                          <p:attrName>style.visibility</p:attrName>
                                        </p:attrNameLst>
                                      </p:cBhvr>
                                      <p:to>
                                        <p:strVal val="visible"/>
                                      </p:to>
                                    </p:set>
                                    <p:animEffect transition="in" filter="wipe(up)">
                                      <p:cBhvr>
                                        <p:cTn id="42" dur="500"/>
                                        <p:tgtEl>
                                          <p:spTgt spid="103"/>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99"/>
                                        </p:tgtEl>
                                        <p:attrNameLst>
                                          <p:attrName>style.visibility</p:attrName>
                                        </p:attrNameLst>
                                      </p:cBhvr>
                                      <p:to>
                                        <p:strVal val="visible"/>
                                      </p:to>
                                    </p:set>
                                    <p:anim calcmode="lin" valueType="num">
                                      <p:cBhvr additive="base">
                                        <p:cTn id="47" dur="500" fill="hold"/>
                                        <p:tgtEl>
                                          <p:spTgt spid="99"/>
                                        </p:tgtEl>
                                        <p:attrNameLst>
                                          <p:attrName>ppt_x</p:attrName>
                                        </p:attrNameLst>
                                      </p:cBhvr>
                                      <p:tavLst>
                                        <p:tav tm="0">
                                          <p:val>
                                            <p:strVal val="1+#ppt_w/2"/>
                                          </p:val>
                                        </p:tav>
                                        <p:tav tm="100000">
                                          <p:val>
                                            <p:strVal val="#ppt_x"/>
                                          </p:val>
                                        </p:tav>
                                      </p:tavLst>
                                    </p:anim>
                                    <p:anim calcmode="lin" valueType="num">
                                      <p:cBhvr additive="base">
                                        <p:cTn id="48" dur="500" fill="hold"/>
                                        <p:tgtEl>
                                          <p:spTgt spid="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p:spPr>
        <p:txBody>
          <a:bodyPr>
            <a:normAutofit fontScale="90000"/>
          </a:bodyPr>
          <a:lstStyle/>
          <a:p>
            <a:r>
              <a:rPr lang="en-US" altLang="zh-CN" dirty="0" smtClean="0"/>
              <a:t>Goals</a:t>
            </a:r>
            <a:endParaRPr lang="zh-CN" altLang="en-US" dirty="0"/>
          </a:p>
        </p:txBody>
      </p:sp>
      <p:sp>
        <p:nvSpPr>
          <p:cNvPr id="3" name="Content Placeholder 2"/>
          <p:cNvSpPr>
            <a:spLocks noGrp="1"/>
          </p:cNvSpPr>
          <p:nvPr>
            <p:ph idx="1"/>
          </p:nvPr>
        </p:nvSpPr>
        <p:spPr>
          <a:xfrm>
            <a:off x="457200" y="1000108"/>
            <a:ext cx="8686800" cy="4949172"/>
          </a:xfrm>
        </p:spPr>
        <p:txBody>
          <a:bodyPr>
            <a:normAutofit/>
          </a:bodyPr>
          <a:lstStyle/>
          <a:p>
            <a:r>
              <a:rPr lang="en-US" altLang="zh-CN" dirty="0" smtClean="0"/>
              <a:t>Know the advanced services provided by most Oss</a:t>
            </a:r>
          </a:p>
          <a:p>
            <a:pPr lvl="1"/>
            <a:r>
              <a:rPr lang="en-US" altLang="zh-CN" dirty="0" smtClean="0"/>
              <a:t>Scheduling algorithms for disk I/O requests</a:t>
            </a:r>
          </a:p>
          <a:p>
            <a:pPr lvl="1"/>
            <a:r>
              <a:rPr lang="en-US" altLang="zh-CN" dirty="0" smtClean="0"/>
              <a:t>SPOOLING [</a:t>
            </a:r>
            <a:r>
              <a:rPr lang="zh-CN" altLang="en-US" sz="2400" dirty="0" smtClean="0"/>
              <a:t>虚拟脱机技术</a:t>
            </a:r>
            <a:r>
              <a:rPr lang="en-US" altLang="zh-CN" dirty="0" smtClean="0"/>
              <a:t>]</a:t>
            </a:r>
          </a:p>
          <a:p>
            <a:pPr lvl="1"/>
            <a:r>
              <a:rPr lang="en-US" altLang="zh-CN" dirty="0" smtClean="0">
                <a:solidFill>
                  <a:schemeClr val="tx1">
                    <a:lumMod val="65000"/>
                    <a:lumOff val="35000"/>
                  </a:schemeClr>
                </a:solidFill>
              </a:rPr>
              <a:t>RAID</a:t>
            </a:r>
          </a:p>
          <a:p>
            <a:pPr lvl="2"/>
            <a:r>
              <a:rPr lang="en-US" altLang="zh-CN" dirty="0" smtClean="0">
                <a:solidFill>
                  <a:schemeClr val="tx1">
                    <a:lumMod val="65000"/>
                    <a:lumOff val="35000"/>
                  </a:schemeClr>
                </a:solidFill>
              </a:rPr>
              <a:t>Redundant  backup for the safe storage</a:t>
            </a:r>
          </a:p>
          <a:p>
            <a:pPr lvl="1"/>
            <a:r>
              <a:rPr lang="en-US" altLang="zh-CN" dirty="0" smtClean="0">
                <a:solidFill>
                  <a:schemeClr val="tx1">
                    <a:lumMod val="65000"/>
                    <a:lumOff val="35000"/>
                  </a:schemeClr>
                </a:solidFill>
              </a:rPr>
              <a:t>USB</a:t>
            </a:r>
          </a:p>
          <a:p>
            <a:pPr lvl="2"/>
            <a:r>
              <a:rPr lang="en-US" altLang="zh-CN" dirty="0" smtClean="0">
                <a:solidFill>
                  <a:schemeClr val="tx1">
                    <a:lumMod val="65000"/>
                    <a:lumOff val="35000"/>
                  </a:schemeClr>
                </a:solidFill>
              </a:rPr>
              <a:t>Universal interface for diverse devices</a:t>
            </a:r>
          </a:p>
          <a:p>
            <a:pPr lvl="1">
              <a:defRPr/>
            </a:pPr>
            <a:r>
              <a:rPr lang="en-US" altLang="zh-CN" dirty="0">
                <a:solidFill>
                  <a:schemeClr val="tx1">
                    <a:lumMod val="65000"/>
                    <a:lumOff val="35000"/>
                  </a:schemeClr>
                </a:solidFill>
                <a:sym typeface="Wingdings" pitchFamily="2" charset="2"/>
              </a:rPr>
              <a:t>NAS, SAN, ...</a:t>
            </a:r>
          </a:p>
          <a:p>
            <a:pPr lvl="2">
              <a:defRPr/>
            </a:pPr>
            <a:r>
              <a:rPr lang="en-US" altLang="zh-CN" dirty="0">
                <a:solidFill>
                  <a:schemeClr val="tx1">
                    <a:lumMod val="65000"/>
                    <a:lumOff val="35000"/>
                  </a:schemeClr>
                </a:solidFill>
                <a:sym typeface="Wingdings" pitchFamily="2" charset="2"/>
              </a:rPr>
              <a:t>Scattered storage</a:t>
            </a:r>
          </a:p>
          <a:p>
            <a:pPr lvl="1"/>
            <a:endParaRPr lang="en-US" altLang="zh-CN" dirty="0" smtClean="0">
              <a:solidFill>
                <a:schemeClr val="bg1">
                  <a:lumMod val="75000"/>
                </a:schemeClr>
              </a:solidFill>
            </a:endParaRPr>
          </a:p>
        </p:txBody>
      </p:sp>
      <p:sp>
        <p:nvSpPr>
          <p:cNvPr id="4" name="Footer Placeholder 3"/>
          <p:cNvSpPr>
            <a:spLocks noGrp="1"/>
          </p:cNvSpPr>
          <p:nvPr>
            <p:ph type="ftr" sz="quarter" idx="11"/>
          </p:nvPr>
        </p:nvSpPr>
        <p:spPr/>
        <p:txBody>
          <a:bodyPr/>
          <a:lstStyle/>
          <a:p>
            <a:r>
              <a:rPr lang="en-US" altLang="zh-CN" smtClean="0"/>
              <a:t>Operating system Part I Introduction</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837"/>
            <a:ext cx="8229600" cy="654032"/>
          </a:xfrm>
        </p:spPr>
        <p:txBody>
          <a:bodyPr>
            <a:normAutofit fontScale="90000"/>
          </a:bodyPr>
          <a:lstStyle/>
          <a:p>
            <a:r>
              <a:rPr lang="en-US" altLang="zh-CN" dirty="0" smtClean="0"/>
              <a:t>C-LOOK</a:t>
            </a:r>
            <a:endParaRPr lang="zh-CN" altLang="en-US" dirty="0"/>
          </a:p>
        </p:txBody>
      </p:sp>
      <p:sp>
        <p:nvSpPr>
          <p:cNvPr id="3" name="Content Placeholder 2"/>
          <p:cNvSpPr>
            <a:spLocks noGrp="1"/>
          </p:cNvSpPr>
          <p:nvPr>
            <p:ph idx="1"/>
          </p:nvPr>
        </p:nvSpPr>
        <p:spPr>
          <a:xfrm>
            <a:off x="457200" y="751217"/>
            <a:ext cx="8686800" cy="5126055"/>
          </a:xfrm>
        </p:spPr>
        <p:txBody>
          <a:bodyPr/>
          <a:lstStyle/>
          <a:p>
            <a:r>
              <a:rPr lang="en-US" altLang="zh-CN" dirty="0" smtClean="0"/>
              <a:t>Variation of C-SCAN</a:t>
            </a:r>
          </a:p>
          <a:p>
            <a:r>
              <a:rPr lang="en-US" altLang="zh-CN" dirty="0" smtClean="0"/>
              <a:t>Arm only goes as far as the last request in each direction, then reverses direction immediately, without first going all the way to the end of the disk. </a:t>
            </a:r>
          </a:p>
        </p:txBody>
      </p:sp>
      <p:sp>
        <p:nvSpPr>
          <p:cNvPr id="4" name="Footer Placeholder 3"/>
          <p:cNvSpPr>
            <a:spLocks noGrp="1"/>
          </p:cNvSpPr>
          <p:nvPr>
            <p:ph type="ftr" sz="quarter" idx="11"/>
          </p:nvPr>
        </p:nvSpPr>
        <p:spPr/>
        <p:txBody>
          <a:bodyPr/>
          <a:lstStyle/>
          <a:p>
            <a:r>
              <a:rPr lang="en-US" altLang="zh-CN" smtClean="0"/>
              <a:t>Part XII IO System (Basic)</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20</a:t>
            </a:fld>
            <a:endParaRPr lang="zh-CN" altLang="en-US"/>
          </a:p>
        </p:txBody>
      </p:sp>
      <p:sp>
        <p:nvSpPr>
          <p:cNvPr id="76" name="Line 6"/>
          <p:cNvSpPr>
            <a:spLocks noChangeShapeType="1"/>
          </p:cNvSpPr>
          <p:nvPr/>
        </p:nvSpPr>
        <p:spPr bwMode="auto">
          <a:xfrm flipV="1">
            <a:off x="2683024" y="3198462"/>
            <a:ext cx="0" cy="3246263"/>
          </a:xfrm>
          <a:prstGeom prst="line">
            <a:avLst/>
          </a:prstGeom>
          <a:noFill/>
          <a:ln w="28575">
            <a:solidFill>
              <a:schemeClr val="tx1"/>
            </a:solidFill>
            <a:round/>
            <a:headEnd/>
            <a:tailEnd type="triangle" w="med" len="med"/>
          </a:ln>
          <a:effectLst/>
        </p:spPr>
        <p:txBody>
          <a:bodyPr/>
          <a:lstStyle/>
          <a:p>
            <a:endParaRPr lang="zh-CN" altLang="en-US"/>
          </a:p>
        </p:txBody>
      </p:sp>
      <p:sp>
        <p:nvSpPr>
          <p:cNvPr id="77" name="Text Box 7"/>
          <p:cNvSpPr txBox="1">
            <a:spLocks noChangeArrowheads="1"/>
          </p:cNvSpPr>
          <p:nvPr/>
        </p:nvSpPr>
        <p:spPr bwMode="auto">
          <a:xfrm>
            <a:off x="899592" y="4631949"/>
            <a:ext cx="773353" cy="369332"/>
          </a:xfrm>
          <a:prstGeom prst="rect">
            <a:avLst/>
          </a:prstGeom>
          <a:noFill/>
          <a:ln w="9525">
            <a:noFill/>
            <a:miter lim="800000"/>
            <a:headEnd/>
            <a:tailEnd/>
          </a:ln>
          <a:effectLst/>
        </p:spPr>
        <p:txBody>
          <a:bodyPr wrap="none">
            <a:spAutoFit/>
          </a:bodyPr>
          <a:lstStyle/>
          <a:p>
            <a:r>
              <a:rPr lang="en-US" altLang="zh-TW" b="1" u="sng" dirty="0">
                <a:ea typeface="新細明體" charset="-120"/>
              </a:rPr>
              <a:t>Tracks</a:t>
            </a:r>
            <a:endParaRPr lang="en-US" altLang="zh-CN" b="1" u="sng" dirty="0">
              <a:ea typeface="宋体" charset="-122"/>
            </a:endParaRPr>
          </a:p>
        </p:txBody>
      </p:sp>
      <p:sp>
        <p:nvSpPr>
          <p:cNvPr id="78" name="Text Box 8"/>
          <p:cNvSpPr txBox="1">
            <a:spLocks noChangeArrowheads="1"/>
          </p:cNvSpPr>
          <p:nvPr/>
        </p:nvSpPr>
        <p:spPr bwMode="auto">
          <a:xfrm>
            <a:off x="1861972" y="6216125"/>
            <a:ext cx="535724" cy="369332"/>
          </a:xfrm>
          <a:prstGeom prst="rect">
            <a:avLst/>
          </a:prstGeom>
          <a:noFill/>
          <a:ln w="9525">
            <a:noFill/>
            <a:miter lim="800000"/>
            <a:headEnd/>
            <a:tailEnd/>
          </a:ln>
          <a:effectLst/>
        </p:spPr>
        <p:txBody>
          <a:bodyPr wrap="none">
            <a:spAutoFit/>
          </a:bodyPr>
          <a:lstStyle/>
          <a:p>
            <a:r>
              <a:rPr lang="en-US" altLang="zh-TW" dirty="0" smtClean="0">
                <a:ea typeface="新細明體" charset="-120"/>
              </a:rPr>
              <a:t>000</a:t>
            </a:r>
            <a:endParaRPr lang="en-US" altLang="zh-CN" dirty="0">
              <a:ea typeface="宋体" charset="-122"/>
            </a:endParaRPr>
          </a:p>
        </p:txBody>
      </p:sp>
      <p:sp>
        <p:nvSpPr>
          <p:cNvPr id="79" name="Text Box 9"/>
          <p:cNvSpPr txBox="1">
            <a:spLocks noChangeArrowheads="1"/>
          </p:cNvSpPr>
          <p:nvPr/>
        </p:nvSpPr>
        <p:spPr bwMode="auto">
          <a:xfrm>
            <a:off x="1861972" y="4707292"/>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100</a:t>
            </a:r>
            <a:endParaRPr lang="en-US" altLang="zh-CN" dirty="0">
              <a:ea typeface="宋体" charset="-122"/>
            </a:endParaRPr>
          </a:p>
        </p:txBody>
      </p:sp>
      <p:sp>
        <p:nvSpPr>
          <p:cNvPr id="80" name="Text Box 10"/>
          <p:cNvSpPr txBox="1">
            <a:spLocks noChangeArrowheads="1"/>
          </p:cNvSpPr>
          <p:nvPr/>
        </p:nvSpPr>
        <p:spPr bwMode="auto">
          <a:xfrm>
            <a:off x="1861972" y="5009058"/>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080</a:t>
            </a:r>
            <a:endParaRPr lang="en-US" altLang="zh-CN" dirty="0">
              <a:ea typeface="宋体" charset="-122"/>
            </a:endParaRPr>
          </a:p>
        </p:txBody>
      </p:sp>
      <p:sp>
        <p:nvSpPr>
          <p:cNvPr id="81" name="Text Box 11"/>
          <p:cNvSpPr txBox="1">
            <a:spLocks noChangeArrowheads="1"/>
          </p:cNvSpPr>
          <p:nvPr/>
        </p:nvSpPr>
        <p:spPr bwMode="auto">
          <a:xfrm>
            <a:off x="1861972" y="5310824"/>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060</a:t>
            </a:r>
            <a:endParaRPr lang="en-US" altLang="zh-CN" dirty="0">
              <a:ea typeface="宋体" charset="-122"/>
            </a:endParaRPr>
          </a:p>
        </p:txBody>
      </p:sp>
      <p:sp>
        <p:nvSpPr>
          <p:cNvPr id="82" name="Text Box 12"/>
          <p:cNvSpPr txBox="1">
            <a:spLocks noChangeArrowheads="1"/>
          </p:cNvSpPr>
          <p:nvPr/>
        </p:nvSpPr>
        <p:spPr bwMode="auto">
          <a:xfrm>
            <a:off x="1861972" y="5612590"/>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040</a:t>
            </a:r>
            <a:endParaRPr lang="en-US" altLang="zh-CN" dirty="0">
              <a:ea typeface="宋体" charset="-122"/>
            </a:endParaRPr>
          </a:p>
        </p:txBody>
      </p:sp>
      <p:sp>
        <p:nvSpPr>
          <p:cNvPr id="83" name="Text Box 13"/>
          <p:cNvSpPr txBox="1">
            <a:spLocks noChangeArrowheads="1"/>
          </p:cNvSpPr>
          <p:nvPr/>
        </p:nvSpPr>
        <p:spPr bwMode="auto">
          <a:xfrm>
            <a:off x="1861972" y="5914356"/>
            <a:ext cx="535724" cy="369332"/>
          </a:xfrm>
          <a:prstGeom prst="rect">
            <a:avLst/>
          </a:prstGeom>
          <a:noFill/>
          <a:ln w="9525">
            <a:noFill/>
            <a:miter lim="800000"/>
            <a:headEnd/>
            <a:tailEnd/>
          </a:ln>
          <a:effectLst/>
        </p:spPr>
        <p:txBody>
          <a:bodyPr wrap="none">
            <a:spAutoFit/>
          </a:bodyPr>
          <a:lstStyle/>
          <a:p>
            <a:r>
              <a:rPr lang="en-US" altLang="zh-CN" dirty="0" smtClean="0">
                <a:ea typeface="宋体" charset="-122"/>
              </a:rPr>
              <a:t>020</a:t>
            </a:r>
            <a:endParaRPr lang="en-US" altLang="zh-CN" dirty="0">
              <a:ea typeface="宋体" charset="-122"/>
            </a:endParaRPr>
          </a:p>
        </p:txBody>
      </p:sp>
      <p:sp>
        <p:nvSpPr>
          <p:cNvPr id="84" name="Text Box 14"/>
          <p:cNvSpPr txBox="1">
            <a:spLocks noChangeArrowheads="1"/>
          </p:cNvSpPr>
          <p:nvPr/>
        </p:nvSpPr>
        <p:spPr bwMode="auto">
          <a:xfrm>
            <a:off x="1861972" y="4405526"/>
            <a:ext cx="535724" cy="369332"/>
          </a:xfrm>
          <a:prstGeom prst="rect">
            <a:avLst/>
          </a:prstGeom>
          <a:noFill/>
          <a:ln w="9525">
            <a:noFill/>
            <a:miter lim="800000"/>
            <a:headEnd/>
            <a:tailEnd/>
          </a:ln>
          <a:effectLst/>
        </p:spPr>
        <p:txBody>
          <a:bodyPr wrap="none">
            <a:spAutoFit/>
          </a:bodyPr>
          <a:lstStyle/>
          <a:p>
            <a:r>
              <a:rPr lang="en-US" altLang="zh-TW" dirty="0" smtClean="0">
                <a:ea typeface="新細明體" charset="-120"/>
              </a:rPr>
              <a:t>120</a:t>
            </a:r>
            <a:endParaRPr lang="en-US" altLang="zh-CN" dirty="0">
              <a:ea typeface="宋体" charset="-122"/>
            </a:endParaRPr>
          </a:p>
        </p:txBody>
      </p:sp>
      <p:sp>
        <p:nvSpPr>
          <p:cNvPr id="85" name="Text Box 37"/>
          <p:cNvSpPr txBox="1">
            <a:spLocks noChangeArrowheads="1"/>
          </p:cNvSpPr>
          <p:nvPr/>
        </p:nvSpPr>
        <p:spPr bwMode="auto">
          <a:xfrm>
            <a:off x="1861972" y="4103760"/>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140</a:t>
            </a:r>
            <a:endParaRPr lang="en-US" altLang="zh-CN" dirty="0">
              <a:ea typeface="宋体" charset="-122"/>
            </a:endParaRPr>
          </a:p>
        </p:txBody>
      </p:sp>
      <p:sp>
        <p:nvSpPr>
          <p:cNvPr id="86" name="Line 42"/>
          <p:cNvSpPr>
            <a:spLocks noChangeShapeType="1"/>
          </p:cNvSpPr>
          <p:nvPr/>
        </p:nvSpPr>
        <p:spPr bwMode="auto">
          <a:xfrm>
            <a:off x="2683024" y="6444725"/>
            <a:ext cx="4360594" cy="0"/>
          </a:xfrm>
          <a:prstGeom prst="line">
            <a:avLst/>
          </a:prstGeom>
          <a:noFill/>
          <a:ln w="28575">
            <a:solidFill>
              <a:schemeClr val="tx1"/>
            </a:solidFill>
            <a:round/>
            <a:headEnd/>
            <a:tailEnd type="triangle" w="med" len="med"/>
          </a:ln>
          <a:effectLst/>
        </p:spPr>
        <p:txBody>
          <a:bodyPr/>
          <a:lstStyle/>
          <a:p>
            <a:endParaRPr lang="zh-CN" altLang="en-US"/>
          </a:p>
        </p:txBody>
      </p:sp>
      <p:sp>
        <p:nvSpPr>
          <p:cNvPr id="87" name="Text Box 9"/>
          <p:cNvSpPr txBox="1">
            <a:spLocks noChangeArrowheads="1"/>
          </p:cNvSpPr>
          <p:nvPr/>
        </p:nvSpPr>
        <p:spPr bwMode="auto">
          <a:xfrm>
            <a:off x="1861972" y="3801994"/>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160</a:t>
            </a:r>
            <a:endParaRPr lang="en-US" altLang="zh-CN" dirty="0">
              <a:ea typeface="宋体" charset="-122"/>
            </a:endParaRPr>
          </a:p>
        </p:txBody>
      </p:sp>
      <p:sp>
        <p:nvSpPr>
          <p:cNvPr id="88" name="Text Box 14"/>
          <p:cNvSpPr txBox="1">
            <a:spLocks noChangeArrowheads="1"/>
          </p:cNvSpPr>
          <p:nvPr/>
        </p:nvSpPr>
        <p:spPr bwMode="auto">
          <a:xfrm>
            <a:off x="1861972" y="3500228"/>
            <a:ext cx="535724" cy="369332"/>
          </a:xfrm>
          <a:prstGeom prst="rect">
            <a:avLst/>
          </a:prstGeom>
          <a:noFill/>
          <a:ln w="9525">
            <a:noFill/>
            <a:miter lim="800000"/>
            <a:headEnd/>
            <a:tailEnd/>
          </a:ln>
          <a:effectLst/>
        </p:spPr>
        <p:txBody>
          <a:bodyPr wrap="none">
            <a:spAutoFit/>
          </a:bodyPr>
          <a:lstStyle/>
          <a:p>
            <a:r>
              <a:rPr lang="en-US" altLang="zh-TW" dirty="0" smtClean="0">
                <a:ea typeface="新細明體" charset="-120"/>
              </a:rPr>
              <a:t>180</a:t>
            </a:r>
            <a:endParaRPr lang="en-US" altLang="zh-CN" dirty="0">
              <a:ea typeface="宋体" charset="-122"/>
            </a:endParaRPr>
          </a:p>
        </p:txBody>
      </p:sp>
      <p:sp>
        <p:nvSpPr>
          <p:cNvPr id="89" name="Text Box 37"/>
          <p:cNvSpPr txBox="1">
            <a:spLocks noChangeArrowheads="1"/>
          </p:cNvSpPr>
          <p:nvPr/>
        </p:nvSpPr>
        <p:spPr bwMode="auto">
          <a:xfrm>
            <a:off x="1861972" y="3198462"/>
            <a:ext cx="535724" cy="369332"/>
          </a:xfrm>
          <a:prstGeom prst="rect">
            <a:avLst/>
          </a:prstGeom>
          <a:noFill/>
          <a:ln w="9525">
            <a:noFill/>
            <a:miter lim="800000"/>
            <a:headEnd/>
            <a:tailEnd/>
          </a:ln>
          <a:effectLst/>
        </p:spPr>
        <p:txBody>
          <a:bodyPr wrap="none">
            <a:spAutoFit/>
          </a:bodyPr>
          <a:lstStyle/>
          <a:p>
            <a:r>
              <a:rPr lang="en-US" altLang="zh-CN" dirty="0" smtClean="0">
                <a:ea typeface="宋体" charset="-122"/>
              </a:rPr>
              <a:t>199</a:t>
            </a:r>
            <a:endParaRPr lang="en-US" altLang="zh-CN" dirty="0">
              <a:ea typeface="宋体" charset="-122"/>
            </a:endParaRPr>
          </a:p>
        </p:txBody>
      </p:sp>
      <p:cxnSp>
        <p:nvCxnSpPr>
          <p:cNvPr id="90" name="直接箭头连接符 89"/>
          <p:cNvCxnSpPr>
            <a:stCxn id="82" idx="3"/>
          </p:cNvCxnSpPr>
          <p:nvPr/>
        </p:nvCxnSpPr>
        <p:spPr>
          <a:xfrm flipV="1">
            <a:off x="2397696" y="5612590"/>
            <a:ext cx="285328" cy="18466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5123701" y="2694406"/>
            <a:ext cx="3182281" cy="369332"/>
          </a:xfrm>
          <a:prstGeom prst="rect">
            <a:avLst/>
          </a:prstGeom>
        </p:spPr>
        <p:txBody>
          <a:bodyPr wrap="none">
            <a:spAutoFit/>
          </a:bodyPr>
          <a:lstStyle/>
          <a:p>
            <a:r>
              <a:rPr lang="en-US" altLang="zh-CN" dirty="0"/>
              <a:t>98, 183, 37, 122</a:t>
            </a:r>
            <a:r>
              <a:rPr lang="en-US" altLang="zh-CN" dirty="0" smtClean="0"/>
              <a:t>, </a:t>
            </a:r>
            <a:r>
              <a:rPr lang="en-US" altLang="zh-CN" dirty="0"/>
              <a:t>14, 124, 65, 67</a:t>
            </a:r>
            <a:endParaRPr lang="zh-CN" altLang="en-US" dirty="0"/>
          </a:p>
        </p:txBody>
      </p:sp>
      <p:cxnSp>
        <p:nvCxnSpPr>
          <p:cNvPr id="92" name="直接箭头连接符 91"/>
          <p:cNvCxnSpPr/>
          <p:nvPr/>
        </p:nvCxnSpPr>
        <p:spPr>
          <a:xfrm flipV="1">
            <a:off x="2692760" y="5380382"/>
            <a:ext cx="367072" cy="235394"/>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5652120" y="6093296"/>
            <a:ext cx="418704" cy="369332"/>
          </a:xfrm>
          <a:prstGeom prst="rect">
            <a:avLst/>
          </a:prstGeom>
        </p:spPr>
        <p:txBody>
          <a:bodyPr wrap="none">
            <a:spAutoFit/>
          </a:bodyPr>
          <a:lstStyle/>
          <a:p>
            <a:r>
              <a:rPr lang="en-US" altLang="zh-CN" dirty="0"/>
              <a:t>14</a:t>
            </a:r>
            <a:endParaRPr lang="zh-CN" altLang="en-US" dirty="0"/>
          </a:p>
        </p:txBody>
      </p:sp>
      <p:sp>
        <p:nvSpPr>
          <p:cNvPr id="94" name="矩形 93"/>
          <p:cNvSpPr/>
          <p:nvPr/>
        </p:nvSpPr>
        <p:spPr>
          <a:xfrm>
            <a:off x="6016312" y="3801994"/>
            <a:ext cx="3307316" cy="2185214"/>
          </a:xfrm>
          <a:prstGeom prst="rect">
            <a:avLst/>
          </a:prstGeom>
        </p:spPr>
        <p:txBody>
          <a:bodyPr wrap="none">
            <a:spAutoFit/>
          </a:bodyPr>
          <a:lstStyle/>
          <a:p>
            <a:r>
              <a:rPr lang="en-US" altLang="zh-TW" sz="2800" b="1" u="sng" dirty="0">
                <a:ea typeface="新細明體" charset="-120"/>
              </a:rPr>
              <a:t>Total seek distance</a:t>
            </a:r>
            <a:r>
              <a:rPr lang="en-US" altLang="zh-TW" dirty="0">
                <a:ea typeface="新細明體" charset="-120"/>
              </a:rPr>
              <a:t>:  </a:t>
            </a:r>
            <a:endParaRPr lang="en-US" altLang="zh-TW" dirty="0" smtClean="0">
              <a:ea typeface="新細明體" charset="-120"/>
            </a:endParaRPr>
          </a:p>
          <a:p>
            <a:r>
              <a:rPr lang="en-US" altLang="zh-TW" dirty="0">
                <a:ea typeface="新細明體" charset="-120"/>
              </a:rPr>
              <a:t> </a:t>
            </a:r>
            <a:r>
              <a:rPr lang="en-US" altLang="zh-TW" dirty="0" smtClean="0">
                <a:ea typeface="新細明體" charset="-120"/>
              </a:rPr>
              <a:t>   </a:t>
            </a:r>
            <a:r>
              <a:rPr lang="en-US" altLang="zh-CN" dirty="0" smtClean="0">
                <a:ea typeface="新細明體" charset="-120"/>
              </a:rPr>
              <a:t>(Quite straight)</a:t>
            </a:r>
          </a:p>
          <a:p>
            <a:r>
              <a:rPr lang="en-US" altLang="zh-TW" strike="sngStrike" dirty="0">
                <a:ea typeface="新細明體" charset="-120"/>
              </a:rPr>
              <a:t> </a:t>
            </a:r>
            <a:r>
              <a:rPr lang="en-US" altLang="zh-TW" strike="sngStrike" dirty="0" smtClean="0">
                <a:ea typeface="新細明體" charset="-120"/>
              </a:rPr>
              <a:t>   </a:t>
            </a:r>
            <a:r>
              <a:rPr lang="en-US" altLang="zh-CN" strike="sngStrike" dirty="0" smtClean="0">
                <a:ea typeface="新細明體" charset="-120"/>
              </a:rPr>
              <a:t>[183 - 14]</a:t>
            </a:r>
            <a:r>
              <a:rPr lang="zh-CN" altLang="en-US" strike="sngStrike" dirty="0" smtClean="0">
                <a:ea typeface="新細明體" charset="-120"/>
              </a:rPr>
              <a:t>*</a:t>
            </a:r>
            <a:r>
              <a:rPr lang="en-US" altLang="zh-CN" strike="sngStrike" dirty="0" smtClean="0">
                <a:ea typeface="新細明體" charset="-120"/>
              </a:rPr>
              <a:t>2 + (37-53)</a:t>
            </a:r>
          </a:p>
          <a:p>
            <a:r>
              <a:rPr lang="en-US" altLang="zh-CN" strike="sngStrike" dirty="0" smtClean="0">
                <a:ea typeface="新細明體" charset="-120"/>
              </a:rPr>
              <a:t>    = 169</a:t>
            </a:r>
            <a:r>
              <a:rPr lang="zh-CN" altLang="en-US" strike="sngStrike" dirty="0" smtClean="0">
                <a:ea typeface="新細明體" charset="-120"/>
              </a:rPr>
              <a:t>*</a:t>
            </a:r>
            <a:r>
              <a:rPr lang="en-US" altLang="zh-CN" strike="sngStrike" dirty="0" smtClean="0">
                <a:ea typeface="新細明體" charset="-120"/>
              </a:rPr>
              <a:t>2 - 16</a:t>
            </a:r>
          </a:p>
          <a:p>
            <a:r>
              <a:rPr lang="en-US" altLang="zh-TW" strike="sngStrike" dirty="0">
                <a:ea typeface="新細明體" charset="-120"/>
              </a:rPr>
              <a:t> </a:t>
            </a:r>
            <a:r>
              <a:rPr lang="en-US" altLang="zh-TW" strike="sngStrike" dirty="0" smtClean="0">
                <a:ea typeface="新細明體" charset="-120"/>
              </a:rPr>
              <a:t>   </a:t>
            </a:r>
            <a:r>
              <a:rPr lang="en-US" altLang="zh-CN" strike="sngStrike" dirty="0" smtClean="0">
                <a:ea typeface="新細明體" charset="-120"/>
              </a:rPr>
              <a:t>= </a:t>
            </a:r>
            <a:r>
              <a:rPr lang="en-US" altLang="zh-CN" strike="sngStrike" dirty="0" smtClean="0">
                <a:ea typeface="新細明體" charset="-120"/>
              </a:rPr>
              <a:t>322</a:t>
            </a:r>
          </a:p>
          <a:p>
            <a:r>
              <a:rPr lang="en-US" altLang="zh-TW" dirty="0" smtClean="0">
                <a:ea typeface="新細明體" charset="-120"/>
              </a:rPr>
              <a:t>Also = (183-53)+(183-14)+(37-14)</a:t>
            </a:r>
          </a:p>
          <a:p>
            <a:r>
              <a:rPr lang="en-US" altLang="zh-TW" dirty="0">
                <a:ea typeface="新細明體" charset="-120"/>
              </a:rPr>
              <a:t> </a:t>
            </a:r>
            <a:r>
              <a:rPr lang="en-US" altLang="zh-TW" dirty="0" smtClean="0">
                <a:ea typeface="新細明體" charset="-120"/>
              </a:rPr>
              <a:t>        = 322</a:t>
            </a:r>
            <a:endParaRPr lang="en-US" altLang="zh-TW" dirty="0">
              <a:ea typeface="新細明體" charset="-120"/>
            </a:endParaRPr>
          </a:p>
        </p:txBody>
      </p:sp>
      <p:sp>
        <p:nvSpPr>
          <p:cNvPr id="95" name="矩形 94"/>
          <p:cNvSpPr/>
          <p:nvPr/>
        </p:nvSpPr>
        <p:spPr>
          <a:xfrm>
            <a:off x="2641128" y="5542811"/>
            <a:ext cx="418704" cy="369332"/>
          </a:xfrm>
          <a:prstGeom prst="rect">
            <a:avLst/>
          </a:prstGeom>
        </p:spPr>
        <p:txBody>
          <a:bodyPr wrap="none">
            <a:spAutoFit/>
          </a:bodyPr>
          <a:lstStyle/>
          <a:p>
            <a:r>
              <a:rPr lang="en-US" altLang="zh-CN" dirty="0"/>
              <a:t>53</a:t>
            </a:r>
            <a:endParaRPr lang="zh-CN" altLang="en-US" dirty="0"/>
          </a:p>
        </p:txBody>
      </p:sp>
      <p:cxnSp>
        <p:nvCxnSpPr>
          <p:cNvPr id="96" name="直接箭头连接符 95"/>
          <p:cNvCxnSpPr/>
          <p:nvPr/>
        </p:nvCxnSpPr>
        <p:spPr>
          <a:xfrm flipV="1">
            <a:off x="3040528" y="5310824"/>
            <a:ext cx="367072" cy="7682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flipV="1">
            <a:off x="6008140" y="5979323"/>
            <a:ext cx="509857" cy="177144"/>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flipV="1">
            <a:off x="3398520" y="5009058"/>
            <a:ext cx="546616" cy="298616"/>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flipV="1">
            <a:off x="3945136" y="4540594"/>
            <a:ext cx="478160" cy="468464"/>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p:nvPr/>
        </p:nvCxnSpPr>
        <p:spPr>
          <a:xfrm flipV="1">
            <a:off x="4423296" y="4473092"/>
            <a:ext cx="457944" cy="76764"/>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V="1">
            <a:off x="4842272" y="3567794"/>
            <a:ext cx="543024" cy="90529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2793528" y="5061378"/>
            <a:ext cx="418704" cy="369332"/>
          </a:xfrm>
          <a:prstGeom prst="rect">
            <a:avLst/>
          </a:prstGeom>
        </p:spPr>
        <p:txBody>
          <a:bodyPr wrap="none">
            <a:spAutoFit/>
          </a:bodyPr>
          <a:lstStyle/>
          <a:p>
            <a:r>
              <a:rPr lang="en-US" altLang="zh-CN" dirty="0" smtClean="0"/>
              <a:t>65</a:t>
            </a:r>
            <a:endParaRPr lang="zh-CN" altLang="en-US" dirty="0"/>
          </a:p>
        </p:txBody>
      </p:sp>
      <p:sp>
        <p:nvSpPr>
          <p:cNvPr id="104" name="矩形 103"/>
          <p:cNvSpPr/>
          <p:nvPr/>
        </p:nvSpPr>
        <p:spPr>
          <a:xfrm>
            <a:off x="3217192" y="4998662"/>
            <a:ext cx="418704" cy="369332"/>
          </a:xfrm>
          <a:prstGeom prst="rect">
            <a:avLst/>
          </a:prstGeom>
        </p:spPr>
        <p:txBody>
          <a:bodyPr wrap="none">
            <a:spAutoFit/>
          </a:bodyPr>
          <a:lstStyle/>
          <a:p>
            <a:r>
              <a:rPr lang="en-US" altLang="zh-CN" dirty="0" smtClean="0"/>
              <a:t>67</a:t>
            </a:r>
            <a:endParaRPr lang="zh-CN" altLang="en-US" dirty="0"/>
          </a:p>
        </p:txBody>
      </p:sp>
      <p:sp>
        <p:nvSpPr>
          <p:cNvPr id="105" name="矩形 104"/>
          <p:cNvSpPr/>
          <p:nvPr/>
        </p:nvSpPr>
        <p:spPr>
          <a:xfrm>
            <a:off x="6457552" y="5790188"/>
            <a:ext cx="418704" cy="369332"/>
          </a:xfrm>
          <a:prstGeom prst="rect">
            <a:avLst/>
          </a:prstGeom>
        </p:spPr>
        <p:txBody>
          <a:bodyPr wrap="none">
            <a:spAutoFit/>
          </a:bodyPr>
          <a:lstStyle/>
          <a:p>
            <a:r>
              <a:rPr lang="en-US" altLang="zh-CN" dirty="0" smtClean="0"/>
              <a:t>37</a:t>
            </a:r>
            <a:endParaRPr lang="zh-CN" altLang="en-US" dirty="0"/>
          </a:p>
        </p:txBody>
      </p:sp>
      <p:sp>
        <p:nvSpPr>
          <p:cNvPr id="106" name="矩形 105"/>
          <p:cNvSpPr/>
          <p:nvPr/>
        </p:nvSpPr>
        <p:spPr>
          <a:xfrm>
            <a:off x="3579613" y="4706100"/>
            <a:ext cx="418704" cy="369332"/>
          </a:xfrm>
          <a:prstGeom prst="rect">
            <a:avLst/>
          </a:prstGeom>
        </p:spPr>
        <p:txBody>
          <a:bodyPr wrap="none">
            <a:spAutoFit/>
          </a:bodyPr>
          <a:lstStyle/>
          <a:p>
            <a:r>
              <a:rPr lang="en-US" altLang="zh-CN" dirty="0" smtClean="0"/>
              <a:t>98</a:t>
            </a:r>
            <a:endParaRPr lang="zh-CN" altLang="en-US" dirty="0"/>
          </a:p>
        </p:txBody>
      </p:sp>
      <p:sp>
        <p:nvSpPr>
          <p:cNvPr id="107" name="矩形 106"/>
          <p:cNvSpPr/>
          <p:nvPr/>
        </p:nvSpPr>
        <p:spPr>
          <a:xfrm>
            <a:off x="3801120" y="4409898"/>
            <a:ext cx="535724" cy="369332"/>
          </a:xfrm>
          <a:prstGeom prst="rect">
            <a:avLst/>
          </a:prstGeom>
        </p:spPr>
        <p:txBody>
          <a:bodyPr wrap="none">
            <a:spAutoFit/>
          </a:bodyPr>
          <a:lstStyle/>
          <a:p>
            <a:r>
              <a:rPr lang="en-US" altLang="zh-CN" dirty="0" smtClean="0"/>
              <a:t>122</a:t>
            </a:r>
            <a:endParaRPr lang="zh-CN" altLang="en-US" dirty="0"/>
          </a:p>
        </p:txBody>
      </p:sp>
      <p:sp>
        <p:nvSpPr>
          <p:cNvPr id="108" name="矩形 107"/>
          <p:cNvSpPr/>
          <p:nvPr/>
        </p:nvSpPr>
        <p:spPr>
          <a:xfrm>
            <a:off x="4633548" y="4494606"/>
            <a:ext cx="535724" cy="369332"/>
          </a:xfrm>
          <a:prstGeom prst="rect">
            <a:avLst/>
          </a:prstGeom>
        </p:spPr>
        <p:txBody>
          <a:bodyPr wrap="none">
            <a:spAutoFit/>
          </a:bodyPr>
          <a:lstStyle/>
          <a:p>
            <a:r>
              <a:rPr lang="en-US" altLang="zh-CN" dirty="0" smtClean="0"/>
              <a:t>124</a:t>
            </a:r>
            <a:endParaRPr lang="zh-CN" altLang="en-US" dirty="0"/>
          </a:p>
        </p:txBody>
      </p:sp>
      <p:sp>
        <p:nvSpPr>
          <p:cNvPr id="109" name="矩形 108"/>
          <p:cNvSpPr/>
          <p:nvPr/>
        </p:nvSpPr>
        <p:spPr>
          <a:xfrm>
            <a:off x="5097264" y="3270470"/>
            <a:ext cx="535724" cy="369332"/>
          </a:xfrm>
          <a:prstGeom prst="rect">
            <a:avLst/>
          </a:prstGeom>
        </p:spPr>
        <p:txBody>
          <a:bodyPr wrap="none">
            <a:spAutoFit/>
          </a:bodyPr>
          <a:lstStyle/>
          <a:p>
            <a:r>
              <a:rPr lang="en-US" altLang="zh-CN" dirty="0" smtClean="0"/>
              <a:t>183</a:t>
            </a:r>
            <a:endParaRPr lang="zh-CN" altLang="en-US" dirty="0"/>
          </a:p>
        </p:txBody>
      </p:sp>
      <p:sp>
        <p:nvSpPr>
          <p:cNvPr id="110" name="矩形 109"/>
          <p:cNvSpPr/>
          <p:nvPr/>
        </p:nvSpPr>
        <p:spPr>
          <a:xfrm>
            <a:off x="3678876" y="2982438"/>
            <a:ext cx="5177251" cy="369332"/>
          </a:xfrm>
          <a:prstGeom prst="rect">
            <a:avLst/>
          </a:prstGeom>
        </p:spPr>
        <p:txBody>
          <a:bodyPr wrap="none">
            <a:spAutoFit/>
          </a:bodyPr>
          <a:lstStyle/>
          <a:p>
            <a:r>
              <a:rPr lang="en-US" altLang="zh-CN" b="1" u="sng" dirty="0" smtClean="0"/>
              <a:t>SORTING first</a:t>
            </a:r>
            <a:r>
              <a:rPr lang="en-US" altLang="zh-CN" dirty="0" smtClean="0"/>
              <a:t>: 14, 37 - [</a:t>
            </a:r>
            <a:r>
              <a:rPr lang="en-US" altLang="zh-CN" b="1" dirty="0" smtClean="0">
                <a:solidFill>
                  <a:srgbClr val="FF0000"/>
                </a:solidFill>
              </a:rPr>
              <a:t>53</a:t>
            </a:r>
            <a:r>
              <a:rPr lang="en-US" altLang="zh-CN" dirty="0" smtClean="0"/>
              <a:t>] - 65, 67, 98, 122, 124, 183</a:t>
            </a:r>
            <a:endParaRPr lang="zh-CN" altLang="en-US" dirty="0"/>
          </a:p>
        </p:txBody>
      </p:sp>
      <p:sp>
        <p:nvSpPr>
          <p:cNvPr id="111" name="Text Box 43"/>
          <p:cNvSpPr txBox="1">
            <a:spLocks noChangeArrowheads="1"/>
          </p:cNvSpPr>
          <p:nvPr/>
        </p:nvSpPr>
        <p:spPr bwMode="auto">
          <a:xfrm>
            <a:off x="6985392" y="6261368"/>
            <a:ext cx="657552" cy="369332"/>
          </a:xfrm>
          <a:prstGeom prst="rect">
            <a:avLst/>
          </a:prstGeom>
          <a:noFill/>
          <a:ln w="9525">
            <a:noFill/>
            <a:miter lim="800000"/>
            <a:headEnd/>
            <a:tailEnd/>
          </a:ln>
          <a:effectLst/>
        </p:spPr>
        <p:txBody>
          <a:bodyPr wrap="none">
            <a:spAutoFit/>
          </a:bodyPr>
          <a:lstStyle/>
          <a:p>
            <a:r>
              <a:rPr lang="en-US" altLang="zh-TW" b="1" u="sng" dirty="0">
                <a:ea typeface="新細明體" charset="-120"/>
              </a:rPr>
              <a:t>Time</a:t>
            </a:r>
            <a:endParaRPr lang="en-US" altLang="zh-CN" b="1" u="sng" dirty="0">
              <a:ea typeface="宋体" charset="-122"/>
            </a:endParaRPr>
          </a:p>
        </p:txBody>
      </p:sp>
      <p:cxnSp>
        <p:nvCxnSpPr>
          <p:cNvPr id="112" name="直接箭头连接符 111"/>
          <p:cNvCxnSpPr/>
          <p:nvPr/>
        </p:nvCxnSpPr>
        <p:spPr>
          <a:xfrm>
            <a:off x="5381625" y="3581400"/>
            <a:ext cx="619125" cy="25717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1000"/>
                                        <p:tgtEl>
                                          <p:spTgt spid="110"/>
                                        </p:tgtEl>
                                      </p:cBhvr>
                                    </p:animEffect>
                                    <p:anim calcmode="lin" valueType="num">
                                      <p:cBhvr>
                                        <p:cTn id="8" dur="1000" fill="hold"/>
                                        <p:tgtEl>
                                          <p:spTgt spid="110"/>
                                        </p:tgtEl>
                                        <p:attrNameLst>
                                          <p:attrName>ppt_x</p:attrName>
                                        </p:attrNameLst>
                                      </p:cBhvr>
                                      <p:tavLst>
                                        <p:tav tm="0">
                                          <p:val>
                                            <p:strVal val="#ppt_x"/>
                                          </p:val>
                                        </p:tav>
                                        <p:tav tm="100000">
                                          <p:val>
                                            <p:strVal val="#ppt_x"/>
                                          </p:val>
                                        </p:tav>
                                      </p:tavLst>
                                    </p:anim>
                                    <p:anim calcmode="lin" valueType="num">
                                      <p:cBhvr>
                                        <p:cTn id="9"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92"/>
                                        </p:tgtEl>
                                        <p:attrNameLst>
                                          <p:attrName>style.visibility</p:attrName>
                                        </p:attrNameLst>
                                      </p:cBhvr>
                                      <p:to>
                                        <p:strVal val="visible"/>
                                      </p:to>
                                    </p:set>
                                    <p:animEffect transition="in" filter="wipe(down)">
                                      <p:cBhvr>
                                        <p:cTn id="14" dur="500"/>
                                        <p:tgtEl>
                                          <p:spTgt spid="92"/>
                                        </p:tgtEl>
                                      </p:cBhvr>
                                    </p:animEffect>
                                  </p:childTnLst>
                                </p:cTn>
                              </p:par>
                            </p:childTnLst>
                          </p:cTn>
                        </p:par>
                        <p:par>
                          <p:cTn id="15" fill="hold">
                            <p:stCondLst>
                              <p:cond delay="500"/>
                            </p:stCondLst>
                            <p:childTnLst>
                              <p:par>
                                <p:cTn id="16" presetID="22" presetClass="entr" presetSubtype="4" fill="hold" nodeType="afterEffect">
                                  <p:stCondLst>
                                    <p:cond delay="0"/>
                                  </p:stCondLst>
                                  <p:childTnLst>
                                    <p:set>
                                      <p:cBhvr>
                                        <p:cTn id="17" dur="1" fill="hold">
                                          <p:stCondLst>
                                            <p:cond delay="0"/>
                                          </p:stCondLst>
                                        </p:cTn>
                                        <p:tgtEl>
                                          <p:spTgt spid="96"/>
                                        </p:tgtEl>
                                        <p:attrNameLst>
                                          <p:attrName>style.visibility</p:attrName>
                                        </p:attrNameLst>
                                      </p:cBhvr>
                                      <p:to>
                                        <p:strVal val="visible"/>
                                      </p:to>
                                    </p:set>
                                    <p:animEffect transition="in" filter="wipe(down)">
                                      <p:cBhvr>
                                        <p:cTn id="18" dur="500"/>
                                        <p:tgtEl>
                                          <p:spTgt spid="96"/>
                                        </p:tgtEl>
                                      </p:cBhvr>
                                    </p:animEffect>
                                  </p:childTnLst>
                                </p:cTn>
                              </p:par>
                            </p:childTnLst>
                          </p:cTn>
                        </p:par>
                        <p:par>
                          <p:cTn id="19" fill="hold">
                            <p:stCondLst>
                              <p:cond delay="1000"/>
                            </p:stCondLst>
                            <p:childTnLst>
                              <p:par>
                                <p:cTn id="20" presetID="22" presetClass="entr" presetSubtype="4" fill="hold" nodeType="afterEffect">
                                  <p:stCondLst>
                                    <p:cond delay="0"/>
                                  </p:stCondLst>
                                  <p:childTnLst>
                                    <p:set>
                                      <p:cBhvr>
                                        <p:cTn id="21" dur="1" fill="hold">
                                          <p:stCondLst>
                                            <p:cond delay="0"/>
                                          </p:stCondLst>
                                        </p:cTn>
                                        <p:tgtEl>
                                          <p:spTgt spid="99"/>
                                        </p:tgtEl>
                                        <p:attrNameLst>
                                          <p:attrName>style.visibility</p:attrName>
                                        </p:attrNameLst>
                                      </p:cBhvr>
                                      <p:to>
                                        <p:strVal val="visible"/>
                                      </p:to>
                                    </p:set>
                                    <p:animEffect transition="in" filter="wipe(down)">
                                      <p:cBhvr>
                                        <p:cTn id="22" dur="500"/>
                                        <p:tgtEl>
                                          <p:spTgt spid="99"/>
                                        </p:tgtEl>
                                      </p:cBhvr>
                                    </p:animEffect>
                                  </p:childTnLst>
                                </p:cTn>
                              </p:par>
                            </p:childTnLst>
                          </p:cTn>
                        </p:par>
                        <p:par>
                          <p:cTn id="23" fill="hold">
                            <p:stCondLst>
                              <p:cond delay="1500"/>
                            </p:stCondLst>
                            <p:childTnLst>
                              <p:par>
                                <p:cTn id="24" presetID="22" presetClass="entr" presetSubtype="4" fill="hold" nodeType="afterEffect">
                                  <p:stCondLst>
                                    <p:cond delay="0"/>
                                  </p:stCondLst>
                                  <p:childTnLst>
                                    <p:set>
                                      <p:cBhvr>
                                        <p:cTn id="25" dur="1" fill="hold">
                                          <p:stCondLst>
                                            <p:cond delay="0"/>
                                          </p:stCondLst>
                                        </p:cTn>
                                        <p:tgtEl>
                                          <p:spTgt spid="100"/>
                                        </p:tgtEl>
                                        <p:attrNameLst>
                                          <p:attrName>style.visibility</p:attrName>
                                        </p:attrNameLst>
                                      </p:cBhvr>
                                      <p:to>
                                        <p:strVal val="visible"/>
                                      </p:to>
                                    </p:set>
                                    <p:animEffect transition="in" filter="wipe(down)">
                                      <p:cBhvr>
                                        <p:cTn id="26" dur="500"/>
                                        <p:tgtEl>
                                          <p:spTgt spid="100"/>
                                        </p:tgtEl>
                                      </p:cBhvr>
                                    </p:animEffect>
                                  </p:childTnLst>
                                </p:cTn>
                              </p:par>
                            </p:childTnLst>
                          </p:cTn>
                        </p:par>
                        <p:par>
                          <p:cTn id="27" fill="hold">
                            <p:stCondLst>
                              <p:cond delay="2000"/>
                            </p:stCondLst>
                            <p:childTnLst>
                              <p:par>
                                <p:cTn id="28" presetID="22" presetClass="entr" presetSubtype="4" fill="hold" nodeType="afterEffect">
                                  <p:stCondLst>
                                    <p:cond delay="0"/>
                                  </p:stCondLst>
                                  <p:childTnLst>
                                    <p:set>
                                      <p:cBhvr>
                                        <p:cTn id="29" dur="1" fill="hold">
                                          <p:stCondLst>
                                            <p:cond delay="0"/>
                                          </p:stCondLst>
                                        </p:cTn>
                                        <p:tgtEl>
                                          <p:spTgt spid="101"/>
                                        </p:tgtEl>
                                        <p:attrNameLst>
                                          <p:attrName>style.visibility</p:attrName>
                                        </p:attrNameLst>
                                      </p:cBhvr>
                                      <p:to>
                                        <p:strVal val="visible"/>
                                      </p:to>
                                    </p:set>
                                    <p:animEffect transition="in" filter="wipe(down)">
                                      <p:cBhvr>
                                        <p:cTn id="30" dur="500"/>
                                        <p:tgtEl>
                                          <p:spTgt spid="101"/>
                                        </p:tgtEl>
                                      </p:cBhvr>
                                    </p:animEffect>
                                  </p:childTnLst>
                                </p:cTn>
                              </p:par>
                            </p:childTnLst>
                          </p:cTn>
                        </p:par>
                        <p:par>
                          <p:cTn id="31" fill="hold">
                            <p:stCondLst>
                              <p:cond delay="2500"/>
                            </p:stCondLst>
                            <p:childTnLst>
                              <p:par>
                                <p:cTn id="32" presetID="22" presetClass="entr" presetSubtype="4" fill="hold" nodeType="afterEffect">
                                  <p:stCondLst>
                                    <p:cond delay="0"/>
                                  </p:stCondLst>
                                  <p:childTnLst>
                                    <p:set>
                                      <p:cBhvr>
                                        <p:cTn id="33" dur="1" fill="hold">
                                          <p:stCondLst>
                                            <p:cond delay="0"/>
                                          </p:stCondLst>
                                        </p:cTn>
                                        <p:tgtEl>
                                          <p:spTgt spid="102"/>
                                        </p:tgtEl>
                                        <p:attrNameLst>
                                          <p:attrName>style.visibility</p:attrName>
                                        </p:attrNameLst>
                                      </p:cBhvr>
                                      <p:to>
                                        <p:strVal val="visible"/>
                                      </p:to>
                                    </p:set>
                                    <p:animEffect transition="in" filter="wipe(down)">
                                      <p:cBhvr>
                                        <p:cTn id="34" dur="500"/>
                                        <p:tgtEl>
                                          <p:spTgt spid="102"/>
                                        </p:tgtEl>
                                      </p:cBhvr>
                                    </p:animEffect>
                                  </p:childTnLst>
                                </p:cTn>
                              </p:par>
                            </p:childTnLst>
                          </p:cTn>
                        </p:par>
                        <p:par>
                          <p:cTn id="35" fill="hold">
                            <p:stCondLst>
                              <p:cond delay="3000"/>
                            </p:stCondLst>
                            <p:childTnLst>
                              <p:par>
                                <p:cTn id="36" presetID="22" presetClass="entr" presetSubtype="1" fill="hold" nodeType="afterEffect">
                                  <p:stCondLst>
                                    <p:cond delay="0"/>
                                  </p:stCondLst>
                                  <p:childTnLst>
                                    <p:set>
                                      <p:cBhvr>
                                        <p:cTn id="37" dur="1" fill="hold">
                                          <p:stCondLst>
                                            <p:cond delay="0"/>
                                          </p:stCondLst>
                                        </p:cTn>
                                        <p:tgtEl>
                                          <p:spTgt spid="112"/>
                                        </p:tgtEl>
                                        <p:attrNameLst>
                                          <p:attrName>style.visibility</p:attrName>
                                        </p:attrNameLst>
                                      </p:cBhvr>
                                      <p:to>
                                        <p:strVal val="visible"/>
                                      </p:to>
                                    </p:set>
                                    <p:animEffect transition="in" filter="wipe(up)">
                                      <p:cBhvr>
                                        <p:cTn id="38" dur="500"/>
                                        <p:tgtEl>
                                          <p:spTgt spid="112"/>
                                        </p:tgtEl>
                                      </p:cBhvr>
                                    </p:animEffect>
                                  </p:childTnLst>
                                </p:cTn>
                              </p:par>
                            </p:childTnLst>
                          </p:cTn>
                        </p:par>
                        <p:par>
                          <p:cTn id="39" fill="hold">
                            <p:stCondLst>
                              <p:cond delay="3500"/>
                            </p:stCondLst>
                            <p:childTnLst>
                              <p:par>
                                <p:cTn id="40" presetID="22" presetClass="entr" presetSubtype="4" fill="hold" nodeType="after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wipe(down)">
                                      <p:cBhvr>
                                        <p:cTn id="42" dur="500"/>
                                        <p:tgtEl>
                                          <p:spTgt spid="98"/>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94"/>
                                        </p:tgtEl>
                                        <p:attrNameLst>
                                          <p:attrName>style.visibility</p:attrName>
                                        </p:attrNameLst>
                                      </p:cBhvr>
                                      <p:to>
                                        <p:strVal val="visible"/>
                                      </p:to>
                                    </p:set>
                                    <p:anim calcmode="lin" valueType="num">
                                      <p:cBhvr additive="base">
                                        <p:cTn id="47" dur="500" fill="hold"/>
                                        <p:tgtEl>
                                          <p:spTgt spid="94"/>
                                        </p:tgtEl>
                                        <p:attrNameLst>
                                          <p:attrName>ppt_x</p:attrName>
                                        </p:attrNameLst>
                                      </p:cBhvr>
                                      <p:tavLst>
                                        <p:tav tm="0">
                                          <p:val>
                                            <p:strVal val="1+#ppt_w/2"/>
                                          </p:val>
                                        </p:tav>
                                        <p:tav tm="100000">
                                          <p:val>
                                            <p:strVal val="#ppt_x"/>
                                          </p:val>
                                        </p:tav>
                                      </p:tavLst>
                                    </p:anim>
                                    <p:anim calcmode="lin" valueType="num">
                                      <p:cBhvr additive="base">
                                        <p:cTn id="48" dur="500" fill="hold"/>
                                        <p:tgtEl>
                                          <p:spTgt spid="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1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C-LOOK</a:t>
            </a:r>
            <a:endParaRPr lang="zh-CN" altLang="en-US" dirty="0"/>
          </a:p>
        </p:txBody>
      </p:sp>
      <p:sp>
        <p:nvSpPr>
          <p:cNvPr id="4" name="Footer Placeholder 3"/>
          <p:cNvSpPr>
            <a:spLocks noGrp="1"/>
          </p:cNvSpPr>
          <p:nvPr>
            <p:ph type="ftr" sz="quarter" idx="11"/>
          </p:nvPr>
        </p:nvSpPr>
        <p:spPr/>
        <p:txBody>
          <a:bodyPr/>
          <a:lstStyle/>
          <a:p>
            <a:r>
              <a:rPr lang="en-US" altLang="zh-CN" smtClean="0"/>
              <a:t>Part XII IO System (Basic)</a:t>
            </a:r>
            <a:endParaRPr lang="zh-CN" altLang="en-US"/>
          </a:p>
        </p:txBody>
      </p:sp>
      <p:pic>
        <p:nvPicPr>
          <p:cNvPr id="5" name="Picture 3"/>
          <p:cNvPicPr>
            <a:picLocks noGrp="1" noChangeAspect="1" noChangeArrowheads="1"/>
          </p:cNvPicPr>
          <p:nvPr>
            <p:ph idx="1"/>
          </p:nvPr>
        </p:nvPicPr>
        <p:blipFill>
          <a:blip r:embed="rId3" cstate="print"/>
          <a:srcRect l="894" t="7645" r="459" b="7677"/>
          <a:stretch>
            <a:fillRect/>
          </a:stretch>
        </p:blipFill>
        <p:spPr bwMode="auto">
          <a:xfrm>
            <a:off x="1142976" y="1142984"/>
            <a:ext cx="7466551" cy="5126038"/>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10744B62-10FC-4232-9218-76AF922FA420}" type="slidenum">
              <a:rPr lang="zh-CN" altLang="en-US" smtClean="0"/>
              <a:pPr/>
              <a:t>21</a:t>
            </a:fld>
            <a:endParaRPr lang="zh-CN" altLang="en-US"/>
          </a:p>
        </p:txBody>
      </p:sp>
      <p:sp>
        <p:nvSpPr>
          <p:cNvPr id="7" name="Oval 6"/>
          <p:cNvSpPr/>
          <p:nvPr/>
        </p:nvSpPr>
        <p:spPr>
          <a:xfrm rot="5216278">
            <a:off x="4418495" y="2098619"/>
            <a:ext cx="792088" cy="628652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85794"/>
            <a:ext cx="8229600" cy="654032"/>
          </a:xfrm>
        </p:spPr>
        <p:txBody>
          <a:bodyPr>
            <a:normAutofit fontScale="90000"/>
          </a:bodyPr>
          <a:lstStyle/>
          <a:p>
            <a:r>
              <a:rPr lang="en-US" altLang="zh-CN" dirty="0" smtClean="0"/>
              <a:t>Selecting a Disk-Scheduling Algorithm</a:t>
            </a:r>
            <a:endParaRPr lang="zh-CN" altLang="en-US" dirty="0"/>
          </a:p>
        </p:txBody>
      </p:sp>
      <p:sp>
        <p:nvSpPr>
          <p:cNvPr id="3" name="Content Placeholder 2"/>
          <p:cNvSpPr>
            <a:spLocks noGrp="1"/>
          </p:cNvSpPr>
          <p:nvPr>
            <p:ph idx="1"/>
          </p:nvPr>
        </p:nvSpPr>
        <p:spPr>
          <a:xfrm>
            <a:off x="285720" y="1500174"/>
            <a:ext cx="8858280" cy="4809146"/>
          </a:xfrm>
        </p:spPr>
        <p:txBody>
          <a:bodyPr>
            <a:normAutofit lnSpcReduction="10000"/>
          </a:bodyPr>
          <a:lstStyle/>
          <a:p>
            <a:r>
              <a:rPr lang="en-US" altLang="zh-CN" b="1" dirty="0" smtClean="0"/>
              <a:t>SSTF</a:t>
            </a:r>
            <a:r>
              <a:rPr lang="en-US" altLang="zh-CN" dirty="0" smtClean="0"/>
              <a:t> is common and has a natural appeal</a:t>
            </a:r>
          </a:p>
          <a:p>
            <a:endParaRPr lang="en-US" altLang="zh-CN" b="1" dirty="0" smtClean="0"/>
          </a:p>
          <a:p>
            <a:r>
              <a:rPr lang="en-US" altLang="zh-CN" b="1" dirty="0" smtClean="0"/>
              <a:t>SCAN</a:t>
            </a:r>
            <a:r>
              <a:rPr lang="en-US" altLang="zh-CN" dirty="0" smtClean="0"/>
              <a:t> and </a:t>
            </a:r>
            <a:r>
              <a:rPr lang="en-US" altLang="zh-CN" b="1" dirty="0" smtClean="0"/>
              <a:t>C-SCAN</a:t>
            </a:r>
            <a:r>
              <a:rPr lang="en-US" altLang="zh-CN" dirty="0" smtClean="0"/>
              <a:t> perform better for systems that place a heavy load on the disk</a:t>
            </a:r>
          </a:p>
          <a:p>
            <a:endParaRPr lang="en-US" altLang="zh-CN" dirty="0" smtClean="0"/>
          </a:p>
          <a:p>
            <a:r>
              <a:rPr lang="en-US" altLang="zh-CN" dirty="0" smtClean="0"/>
              <a:t>Performance relies on the number and types of requests</a:t>
            </a:r>
          </a:p>
          <a:p>
            <a:pPr lvl="1"/>
            <a:r>
              <a:rPr lang="en-US" altLang="zh-CN" dirty="0" smtClean="0"/>
              <a:t>Requests for disk service can be influenced by the file-allocation method (Contiguous? Linked? Indexed?)</a:t>
            </a:r>
          </a:p>
        </p:txBody>
      </p:sp>
      <p:sp>
        <p:nvSpPr>
          <p:cNvPr id="4" name="Footer Placeholder 3"/>
          <p:cNvSpPr>
            <a:spLocks noGrp="1"/>
          </p:cNvSpPr>
          <p:nvPr>
            <p:ph type="ftr" sz="quarter" idx="11"/>
          </p:nvPr>
        </p:nvSpPr>
        <p:spPr/>
        <p:txBody>
          <a:bodyPr/>
          <a:lstStyle/>
          <a:p>
            <a:r>
              <a:rPr lang="en-US" altLang="zh-CN" smtClean="0"/>
              <a:t>Part XII IO System (Basic)</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22</a:t>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85794"/>
            <a:ext cx="8229600" cy="654032"/>
          </a:xfrm>
        </p:spPr>
        <p:txBody>
          <a:bodyPr>
            <a:normAutofit fontScale="90000"/>
          </a:bodyPr>
          <a:lstStyle/>
          <a:p>
            <a:r>
              <a:rPr lang="en-US" altLang="zh-CN" dirty="0" smtClean="0"/>
              <a:t>Selecting a Disk-Scheduling Algorithm</a:t>
            </a:r>
            <a:endParaRPr lang="zh-CN" altLang="en-US" dirty="0"/>
          </a:p>
        </p:txBody>
      </p:sp>
      <p:sp>
        <p:nvSpPr>
          <p:cNvPr id="3" name="Content Placeholder 2"/>
          <p:cNvSpPr>
            <a:spLocks noGrp="1"/>
          </p:cNvSpPr>
          <p:nvPr>
            <p:ph idx="1"/>
          </p:nvPr>
        </p:nvSpPr>
        <p:spPr>
          <a:xfrm>
            <a:off x="285720" y="1500174"/>
            <a:ext cx="8858280" cy="3643338"/>
          </a:xfrm>
        </p:spPr>
        <p:txBody>
          <a:bodyPr>
            <a:normAutofit/>
          </a:bodyPr>
          <a:lstStyle/>
          <a:p>
            <a:r>
              <a:rPr lang="en-US" altLang="zh-CN" dirty="0" smtClean="0"/>
              <a:t>The disk-scheduling algorithm should be written as a separate module of the operating system, allowing it to be replaced with a different algorithm if necessary</a:t>
            </a:r>
          </a:p>
          <a:p>
            <a:pPr lvl="1"/>
            <a:r>
              <a:rPr lang="en-US" altLang="zh-CN" dirty="0" smtClean="0"/>
              <a:t>Either SSTF or LOOK is a reasonable choice for the default algorithm</a:t>
            </a:r>
          </a:p>
          <a:p>
            <a:pPr lvl="1"/>
            <a:r>
              <a:rPr lang="en-US" altLang="zh-CN" dirty="0" smtClean="0"/>
              <a:t>Scheduled by OS or by disk controller?</a:t>
            </a:r>
            <a:endParaRPr lang="zh-CN" altLang="en-US" dirty="0"/>
          </a:p>
        </p:txBody>
      </p:sp>
      <p:sp>
        <p:nvSpPr>
          <p:cNvPr id="4" name="Footer Placeholder 3"/>
          <p:cNvSpPr>
            <a:spLocks noGrp="1"/>
          </p:cNvSpPr>
          <p:nvPr>
            <p:ph type="ftr" sz="quarter" idx="11"/>
          </p:nvPr>
        </p:nvSpPr>
        <p:spPr/>
        <p:txBody>
          <a:bodyPr/>
          <a:lstStyle/>
          <a:p>
            <a:r>
              <a:rPr lang="en-US" altLang="zh-CN" smtClean="0"/>
              <a:t>Part XII IO System (Basic)</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23</a:t>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rtlCol="0">
            <a:normAutofit/>
          </a:bodyPr>
          <a:lstStyle/>
          <a:p>
            <a:pPr fontAlgn="auto">
              <a:spcAft>
                <a:spcPts val="0"/>
              </a:spcAft>
              <a:defRPr/>
            </a:pPr>
            <a:r>
              <a:rPr lang="en-US" altLang="zh-CN" dirty="0" smtClean="0">
                <a:solidFill>
                  <a:schemeClr val="bg1"/>
                </a:solidFill>
                <a:latin typeface="Happy" pitchFamily="34" charset="0"/>
              </a:rPr>
              <a:t>Advanced IO</a:t>
            </a:r>
            <a:endParaRPr lang="zh-CN" altLang="en-US" dirty="0">
              <a:solidFill>
                <a:schemeClr val="bg1"/>
              </a:solidFill>
              <a:latin typeface="Happy" pitchFamily="34" charset="0"/>
            </a:endParaRPr>
          </a:p>
        </p:txBody>
      </p:sp>
      <p:sp>
        <p:nvSpPr>
          <p:cNvPr id="3" name="Footer Placeholder 2"/>
          <p:cNvSpPr>
            <a:spLocks noGrp="1"/>
          </p:cNvSpPr>
          <p:nvPr>
            <p:ph type="ftr" sz="quarter" idx="11"/>
          </p:nvPr>
        </p:nvSpPr>
        <p:spPr/>
        <p:txBody>
          <a:bodyPr/>
          <a:lstStyle/>
          <a:p>
            <a:pPr>
              <a:defRPr/>
            </a:pPr>
            <a:r>
              <a:rPr lang="en-US" altLang="zh-CN" smtClean="0"/>
              <a:t>Part XII IO System</a:t>
            </a:r>
            <a:endParaRPr lang="zh-CN" altLang="en-US"/>
          </a:p>
        </p:txBody>
      </p:sp>
      <p:sp>
        <p:nvSpPr>
          <p:cNvPr id="5" name="Content Placeholder 4"/>
          <p:cNvSpPr>
            <a:spLocks noGrp="1"/>
          </p:cNvSpPr>
          <p:nvPr>
            <p:ph idx="1"/>
          </p:nvPr>
        </p:nvSpPr>
        <p:spPr>
          <a:xfrm>
            <a:off x="1285875" y="571500"/>
            <a:ext cx="7858125" cy="5197475"/>
          </a:xfrm>
        </p:spPr>
        <p:txBody>
          <a:bodyPr rtlCol="0" anchor="ctr">
            <a:normAutofit/>
          </a:bodyPr>
          <a:lstStyle/>
          <a:p>
            <a:pPr>
              <a:defRPr/>
            </a:pPr>
            <a:r>
              <a:rPr lang="en-US" altLang="zh-CN" dirty="0" smtClean="0"/>
              <a:t>Scheduling algorithms for disk I/O requests</a:t>
            </a:r>
            <a:endParaRPr lang="en-US" altLang="zh-CN" dirty="0" smtClean="0">
              <a:sym typeface="Wingdings" pitchFamily="2" charset="2"/>
            </a:endParaRPr>
          </a:p>
          <a:p>
            <a:pPr>
              <a:defRPr/>
            </a:pPr>
            <a:r>
              <a:rPr lang="en-US" altLang="zh-CN" dirty="0" smtClean="0">
                <a:solidFill>
                  <a:schemeClr val="accent6">
                    <a:lumMod val="75000"/>
                  </a:schemeClr>
                </a:solidFill>
                <a:sym typeface="Wingdings" pitchFamily="2" charset="2"/>
              </a:rPr>
              <a:t>SPOOLING</a:t>
            </a:r>
          </a:p>
          <a:p>
            <a:r>
              <a:rPr lang="en-US" altLang="zh-CN" dirty="0">
                <a:solidFill>
                  <a:schemeClr val="tx1">
                    <a:lumMod val="65000"/>
                    <a:lumOff val="35000"/>
                  </a:schemeClr>
                </a:solidFill>
              </a:rPr>
              <a:t>RAID</a:t>
            </a:r>
          </a:p>
          <a:p>
            <a:pPr lvl="1"/>
            <a:r>
              <a:rPr lang="en-US" altLang="zh-CN" dirty="0">
                <a:solidFill>
                  <a:schemeClr val="tx1">
                    <a:lumMod val="65000"/>
                    <a:lumOff val="35000"/>
                  </a:schemeClr>
                </a:solidFill>
              </a:rPr>
              <a:t>Redundant  backup for the safe storage</a:t>
            </a:r>
          </a:p>
          <a:p>
            <a:r>
              <a:rPr lang="en-US" altLang="zh-CN" dirty="0">
                <a:solidFill>
                  <a:schemeClr val="tx1">
                    <a:lumMod val="65000"/>
                    <a:lumOff val="35000"/>
                  </a:schemeClr>
                </a:solidFill>
              </a:rPr>
              <a:t>USB</a:t>
            </a:r>
          </a:p>
          <a:p>
            <a:pPr lvl="1"/>
            <a:r>
              <a:rPr lang="en-US" altLang="zh-CN" dirty="0">
                <a:solidFill>
                  <a:schemeClr val="tx1">
                    <a:lumMod val="65000"/>
                    <a:lumOff val="35000"/>
                  </a:schemeClr>
                </a:solidFill>
              </a:rPr>
              <a:t>Universal interface for diverse devices</a:t>
            </a:r>
          </a:p>
          <a:p>
            <a:pPr>
              <a:defRPr/>
            </a:pPr>
            <a:r>
              <a:rPr lang="en-US" altLang="zh-CN" dirty="0">
                <a:solidFill>
                  <a:schemeClr val="tx1">
                    <a:lumMod val="65000"/>
                    <a:lumOff val="35000"/>
                  </a:schemeClr>
                </a:solidFill>
                <a:sym typeface="Wingdings" pitchFamily="2" charset="2"/>
              </a:rPr>
              <a:t>NAS, SAN, ...</a:t>
            </a:r>
          </a:p>
          <a:p>
            <a:pPr lvl="1">
              <a:defRPr/>
            </a:pPr>
            <a:r>
              <a:rPr lang="en-US" altLang="zh-CN" dirty="0">
                <a:solidFill>
                  <a:schemeClr val="tx1">
                    <a:lumMod val="65000"/>
                    <a:lumOff val="35000"/>
                  </a:schemeClr>
                </a:solidFill>
                <a:sym typeface="Wingdings" pitchFamily="2" charset="2"/>
              </a:rPr>
              <a:t>Scattered storage</a:t>
            </a: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24</a:t>
            </a:fld>
            <a:endParaRPr lang="zh-CN" altLang="en-US"/>
          </a:p>
        </p:txBody>
      </p:sp>
      <p:sp>
        <p:nvSpPr>
          <p:cNvPr id="7" name="Rectangle 6"/>
          <p:cNvSpPr/>
          <p:nvPr/>
        </p:nvSpPr>
        <p:spPr>
          <a:xfrm>
            <a:off x="3611597" y="1548081"/>
            <a:ext cx="4416787" cy="584775"/>
          </a:xfrm>
          <a:prstGeom prst="rect">
            <a:avLst/>
          </a:prstGeom>
        </p:spPr>
        <p:txBody>
          <a:bodyPr wrap="none">
            <a:spAutoFit/>
          </a:bodyPr>
          <a:lstStyle/>
          <a:p>
            <a:r>
              <a:rPr lang="en-US" altLang="zh-CN" dirty="0" smtClean="0"/>
              <a:t>Simultaneous Peripheral Operations On-line: </a:t>
            </a:r>
          </a:p>
          <a:p>
            <a:r>
              <a:rPr lang="zh-CN" altLang="en-US" sz="1400" dirty="0" smtClean="0"/>
              <a:t>同时的外围设备联机操作</a:t>
            </a:r>
            <a:r>
              <a:rPr lang="en-US" altLang="zh-CN" sz="1400" dirty="0" smtClean="0"/>
              <a:t>(</a:t>
            </a:r>
            <a:r>
              <a:rPr lang="zh-CN" altLang="en-US" sz="1400" dirty="0" smtClean="0"/>
              <a:t>假脱机技术</a:t>
            </a:r>
            <a:r>
              <a:rPr lang="en-US" altLang="zh-CN" sz="1400" dirty="0" smtClean="0"/>
              <a:t>) </a:t>
            </a:r>
            <a:endParaRPr lang="zh-CN" altLang="en-US" sz="1400" dirty="0"/>
          </a:p>
        </p:txBody>
      </p:sp>
    </p:spTree>
    <p:extLst>
      <p:ext uri="{BB962C8B-B14F-4D97-AF65-F5344CB8AC3E}">
        <p14:creationId xmlns:p14="http://schemas.microsoft.com/office/powerpoint/2010/main" val="40075736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ltLang="zh-CN"/>
              <a:t>Printing LISA 98 (c) 1997-1998 Patrick Powell http://www.astart.com</a:t>
            </a:r>
          </a:p>
        </p:txBody>
      </p:sp>
      <p:sp>
        <p:nvSpPr>
          <p:cNvPr id="6" name="Slide Number Placeholder 6"/>
          <p:cNvSpPr>
            <a:spLocks noGrp="1"/>
          </p:cNvSpPr>
          <p:nvPr>
            <p:ph type="sldNum" sz="quarter" idx="12"/>
          </p:nvPr>
        </p:nvSpPr>
        <p:spPr/>
        <p:txBody>
          <a:bodyPr/>
          <a:lstStyle/>
          <a:p>
            <a:fld id="{B0874DC7-7430-4D29-98AA-F822FEDC5C5B}" type="slidenum">
              <a:rPr lang="en-US" altLang="zh-CN"/>
              <a:pPr/>
              <a:t>25</a:t>
            </a:fld>
            <a:endParaRPr lang="en-US" altLang="zh-CN"/>
          </a:p>
        </p:txBody>
      </p:sp>
      <p:sp>
        <p:nvSpPr>
          <p:cNvPr id="15362" name="Rectangle 2"/>
          <p:cNvSpPr>
            <a:spLocks noGrp="1" noChangeArrowheads="1"/>
          </p:cNvSpPr>
          <p:nvPr>
            <p:ph type="title"/>
          </p:nvPr>
        </p:nvSpPr>
        <p:spPr>
          <a:noFill/>
          <a:ln/>
        </p:spPr>
        <p:txBody>
          <a:bodyPr>
            <a:normAutofit fontScale="90000"/>
          </a:bodyPr>
          <a:lstStyle/>
          <a:p>
            <a:pPr algn="l"/>
            <a:r>
              <a:rPr lang="en-US" altLang="zh-CN" dirty="0">
                <a:ea typeface="宋体" pitchFamily="2" charset="-122"/>
              </a:rPr>
              <a:t>Basic Printer Operation</a:t>
            </a:r>
          </a:p>
        </p:txBody>
      </p:sp>
      <p:sp>
        <p:nvSpPr>
          <p:cNvPr id="15363" name="Rectangle 3"/>
          <p:cNvSpPr>
            <a:spLocks noGrp="1" noChangeArrowheads="1"/>
          </p:cNvSpPr>
          <p:nvPr>
            <p:ph type="body" sz="half" idx="2"/>
          </p:nvPr>
        </p:nvSpPr>
        <p:spPr>
          <a:noFill/>
          <a:ln/>
        </p:spPr>
        <p:txBody>
          <a:bodyPr>
            <a:normAutofit lnSpcReduction="10000"/>
          </a:bodyPr>
          <a:lstStyle/>
          <a:p>
            <a:r>
              <a:rPr lang="en-US" altLang="zh-CN">
                <a:ea typeface="宋体" pitchFamily="2" charset="-122"/>
              </a:rPr>
              <a:t>A Printer is a peripheral device, usually attached to a host computer</a:t>
            </a:r>
          </a:p>
          <a:p>
            <a:r>
              <a:rPr lang="en-US" altLang="zh-CN">
                <a:ea typeface="宋体" pitchFamily="2" charset="-122"/>
              </a:rPr>
              <a:t>The host computer transfer print files to the printer over the communication channel</a:t>
            </a:r>
          </a:p>
        </p:txBody>
      </p:sp>
      <p:graphicFrame>
        <p:nvGraphicFramePr>
          <p:cNvPr id="15364" name="Object 4"/>
          <p:cNvGraphicFramePr>
            <a:graphicFrameLocks noGrp="1"/>
          </p:cNvGraphicFramePr>
          <p:nvPr>
            <p:ph sz="half" idx="1"/>
          </p:nvPr>
        </p:nvGraphicFramePr>
        <p:xfrm>
          <a:off x="812800" y="1116013"/>
          <a:ext cx="7488238" cy="2311400"/>
        </p:xfrm>
        <a:graphic>
          <a:graphicData uri="http://schemas.openxmlformats.org/presentationml/2006/ole">
            <mc:AlternateContent xmlns:mc="http://schemas.openxmlformats.org/markup-compatibility/2006">
              <mc:Choice xmlns:v="urn:schemas-microsoft-com:vml" Requires="v">
                <p:oleObj spid="_x0000_s1090" name="CorelDRAW" r:id="rId4" imgW="2651040" imgH="820440" progId="">
                  <p:embed/>
                </p:oleObj>
              </mc:Choice>
              <mc:Fallback>
                <p:oleObj name="CorelDRAW" r:id="rId4" imgW="2651040" imgH="820440" progId="">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800" y="1116013"/>
                        <a:ext cx="7488238" cy="231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Traditionally</a:t>
            </a:r>
            <a:endParaRPr lang="zh-CN" altLang="en-US" dirty="0"/>
          </a:p>
        </p:txBody>
      </p:sp>
      <p:sp>
        <p:nvSpPr>
          <p:cNvPr id="3" name="Content Placeholder 2"/>
          <p:cNvSpPr>
            <a:spLocks noGrp="1"/>
          </p:cNvSpPr>
          <p:nvPr>
            <p:ph idx="1"/>
          </p:nvPr>
        </p:nvSpPr>
        <p:spPr>
          <a:xfrm>
            <a:off x="457200" y="3573016"/>
            <a:ext cx="8686800" cy="2553147"/>
          </a:xfrm>
        </p:spPr>
        <p:txBody>
          <a:bodyPr>
            <a:normAutofit fontScale="85000" lnSpcReduction="20000"/>
          </a:bodyPr>
          <a:lstStyle/>
          <a:p>
            <a:pPr marL="514350" indent="-514350">
              <a:buFont typeface="+mj-lt"/>
              <a:buAutoNum type="arabicPeriod"/>
            </a:pPr>
            <a:r>
              <a:rPr lang="en-US" altLang="zh-CN" dirty="0" smtClean="0"/>
              <a:t>There is an input machine to read cards into tapes</a:t>
            </a:r>
          </a:p>
          <a:p>
            <a:pPr marL="514350" indent="-514350">
              <a:buFont typeface="+mj-lt"/>
              <a:buAutoNum type="arabicPeriod"/>
            </a:pPr>
            <a:r>
              <a:rPr lang="en-US" altLang="zh-CN" dirty="0" smtClean="0"/>
              <a:t>Then a person carries that full tape to the processor </a:t>
            </a:r>
          </a:p>
          <a:p>
            <a:pPr marL="514350" indent="-514350">
              <a:buFont typeface="+mj-lt"/>
              <a:buAutoNum type="arabicPeriod"/>
            </a:pPr>
            <a:r>
              <a:rPr lang="en-US" altLang="zh-CN" dirty="0" smtClean="0"/>
              <a:t>After the processor output the result into an output tape, another person carries the output tape to an output machine</a:t>
            </a:r>
          </a:p>
          <a:p>
            <a:pPr marL="514350" indent="-514350">
              <a:buFont typeface="+mj-lt"/>
              <a:buAutoNum type="arabicPeriod"/>
            </a:pPr>
            <a:r>
              <a:rPr lang="en-US" altLang="zh-CN" dirty="0" smtClean="0"/>
              <a:t>The output machine prints the result out</a:t>
            </a:r>
            <a:endParaRPr lang="zh-CN" altLang="en-US" dirty="0"/>
          </a:p>
        </p:txBody>
      </p:sp>
      <p:sp>
        <p:nvSpPr>
          <p:cNvPr id="4" name="Footer Placeholder 3"/>
          <p:cNvSpPr>
            <a:spLocks noGrp="1"/>
          </p:cNvSpPr>
          <p:nvPr>
            <p:ph type="ftr" sz="quarter" idx="11"/>
          </p:nvPr>
        </p:nvSpPr>
        <p:spPr/>
        <p:txBody>
          <a:bodyPr/>
          <a:lstStyle/>
          <a:p>
            <a:r>
              <a:rPr lang="en-US" altLang="zh-CN" smtClean="0"/>
              <a:t>Part XII IO System</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26</a:t>
            </a:fld>
            <a:endParaRPr lang="zh-CN" altLang="en-US"/>
          </a:p>
        </p:txBody>
      </p:sp>
      <p:pic>
        <p:nvPicPr>
          <p:cNvPr id="7" name="Picture 13" descr="E:\spool.gif"/>
          <p:cNvPicPr>
            <a:picLocks noChangeAspect="1" noChangeArrowheads="1"/>
          </p:cNvPicPr>
          <p:nvPr/>
        </p:nvPicPr>
        <p:blipFill>
          <a:blip r:embed="rId3" cstate="print"/>
          <a:srcRect/>
          <a:stretch>
            <a:fillRect/>
          </a:stretch>
        </p:blipFill>
        <p:spPr bwMode="auto">
          <a:xfrm>
            <a:off x="0" y="908720"/>
            <a:ext cx="8858250" cy="2573338"/>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Motivation</a:t>
            </a:r>
            <a:endParaRPr lang="zh-CN" altLang="en-US" dirty="0"/>
          </a:p>
        </p:txBody>
      </p:sp>
      <p:sp>
        <p:nvSpPr>
          <p:cNvPr id="3" name="Content Placeholder 2"/>
          <p:cNvSpPr>
            <a:spLocks noGrp="1"/>
          </p:cNvSpPr>
          <p:nvPr>
            <p:ph idx="1"/>
          </p:nvPr>
        </p:nvSpPr>
        <p:spPr>
          <a:xfrm>
            <a:off x="457200" y="1000108"/>
            <a:ext cx="8686800" cy="5309212"/>
          </a:xfrm>
        </p:spPr>
        <p:txBody>
          <a:bodyPr>
            <a:normAutofit fontScale="85000" lnSpcReduction="10000"/>
          </a:bodyPr>
          <a:lstStyle/>
          <a:p>
            <a:r>
              <a:rPr lang="en-US" altLang="zh-CN" dirty="0" smtClean="0"/>
              <a:t>Background – Multiprogramming</a:t>
            </a:r>
          </a:p>
          <a:p>
            <a:pPr lvl="1"/>
            <a:r>
              <a:rPr lang="en-US" altLang="zh-CN" dirty="0" smtClean="0"/>
              <a:t>The value of multiprogramming is that more programs can be run in the same amount of time.</a:t>
            </a:r>
          </a:p>
          <a:p>
            <a:pPr lvl="1"/>
            <a:r>
              <a:rPr lang="en-US" altLang="zh-CN" dirty="0" smtClean="0"/>
              <a:t>If the </a:t>
            </a:r>
            <a:r>
              <a:rPr lang="en-US" altLang="zh-CN" b="1" dirty="0" smtClean="0"/>
              <a:t>turnover rate</a:t>
            </a:r>
            <a:r>
              <a:rPr lang="en-US" altLang="zh-CN" dirty="0" smtClean="0"/>
              <a:t> [</a:t>
            </a:r>
            <a:r>
              <a:rPr lang="zh-CN" altLang="en-US" sz="2400" b="1" dirty="0" smtClean="0"/>
              <a:t>周转率</a:t>
            </a:r>
            <a:r>
              <a:rPr lang="en-US" altLang="zh-CN" dirty="0" smtClean="0"/>
              <a:t>] of those programs can be increased, even greater efficiencies can be realized.</a:t>
            </a:r>
          </a:p>
          <a:p>
            <a:r>
              <a:rPr lang="en-US" altLang="zh-CN" dirty="0" smtClean="0"/>
              <a:t>For example</a:t>
            </a:r>
          </a:p>
          <a:p>
            <a:pPr lvl="1"/>
            <a:r>
              <a:rPr lang="en-US" altLang="zh-CN" dirty="0" smtClean="0"/>
              <a:t>Imagine a given system executes five concurrent programs, and that each program occupies memory for 10 seconds. </a:t>
            </a:r>
          </a:p>
          <a:p>
            <a:pPr lvl="1"/>
            <a:r>
              <a:rPr lang="en-US" altLang="zh-CN" dirty="0" smtClean="0"/>
              <a:t>As soon as a program finishes executing, another one replaces it in memory. Thus, the computer can run thirty programs a minute. </a:t>
            </a:r>
          </a:p>
          <a:p>
            <a:pPr lvl="1"/>
            <a:r>
              <a:rPr lang="en-US" altLang="zh-CN" dirty="0" smtClean="0"/>
              <a:t>If we could reduce each program’s run time to five seconds, we could run sixty programs in that same minute</a:t>
            </a:r>
            <a:endParaRPr lang="zh-CN" altLang="en-US" dirty="0"/>
          </a:p>
        </p:txBody>
      </p:sp>
      <p:sp>
        <p:nvSpPr>
          <p:cNvPr id="4" name="Footer Placeholder 3"/>
          <p:cNvSpPr>
            <a:spLocks noGrp="1"/>
          </p:cNvSpPr>
          <p:nvPr>
            <p:ph type="ftr" sz="quarter" idx="11"/>
          </p:nvPr>
        </p:nvSpPr>
        <p:spPr/>
        <p:txBody>
          <a:bodyPr/>
          <a:lstStyle/>
          <a:p>
            <a:r>
              <a:rPr lang="en-US" altLang="zh-CN" smtClean="0"/>
              <a:t>Part XII IO System</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27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zh-CN" altLang="en-US"/>
          </a:p>
        </p:txBody>
      </p:sp>
      <p:sp>
        <p:nvSpPr>
          <p:cNvPr id="3" name="Content Placeholder 2"/>
          <p:cNvSpPr>
            <a:spLocks noGrp="1"/>
          </p:cNvSpPr>
          <p:nvPr>
            <p:ph idx="1"/>
          </p:nvPr>
        </p:nvSpPr>
        <p:spPr/>
        <p:txBody>
          <a:bodyPr/>
          <a:lstStyle/>
          <a:p>
            <a:pPr lvl="1"/>
            <a:r>
              <a:rPr lang="en-US" altLang="zh-CN" dirty="0" smtClean="0"/>
              <a:t>On output, data are </a:t>
            </a:r>
            <a:r>
              <a:rPr lang="en-US" altLang="zh-CN" b="1" dirty="0" smtClean="0"/>
              <a:t>spooled</a:t>
            </a:r>
            <a:r>
              <a:rPr lang="en-US" altLang="zh-CN" dirty="0" smtClean="0"/>
              <a:t> to disk and later dumped to the printer. </a:t>
            </a:r>
          </a:p>
          <a:p>
            <a:pPr lvl="1"/>
            <a:r>
              <a:rPr lang="en-US" altLang="zh-CN" dirty="0" smtClean="0"/>
              <a:t>Because the application program deals only with high-speed I/O, it finishes processing much more quickly, thus freeing space for another program</a:t>
            </a:r>
          </a:p>
          <a:p>
            <a:r>
              <a:rPr lang="en-US" altLang="zh-CN" sz="3600" b="1" dirty="0" smtClean="0">
                <a:solidFill>
                  <a:schemeClr val="accent6">
                    <a:lumMod val="75000"/>
                  </a:schemeClr>
                </a:solidFill>
              </a:rPr>
              <a:t>Spooling</a:t>
            </a:r>
            <a:r>
              <a:rPr lang="en-US" altLang="zh-CN" sz="3600" dirty="0" smtClean="0"/>
              <a:t> </a:t>
            </a:r>
            <a:r>
              <a:rPr lang="en-US" altLang="zh-CN" dirty="0" smtClean="0">
                <a:solidFill>
                  <a:srgbClr val="7030A0"/>
                </a:solidFill>
              </a:rPr>
              <a:t>is a way of dealing with </a:t>
            </a:r>
            <a:r>
              <a:rPr lang="en-US" altLang="zh-CN" b="1" dirty="0" smtClean="0">
                <a:solidFill>
                  <a:srgbClr val="7030A0"/>
                </a:solidFill>
              </a:rPr>
              <a:t>dedicated I/O devices in a multiprogramming system</a:t>
            </a:r>
            <a:r>
              <a:rPr lang="en-US" altLang="zh-CN" dirty="0" smtClean="0"/>
              <a:t>.</a:t>
            </a:r>
          </a:p>
          <a:p>
            <a:r>
              <a:rPr lang="en-US" altLang="zh-CN" dirty="0" smtClean="0"/>
              <a:t>A </a:t>
            </a:r>
            <a:r>
              <a:rPr lang="en-US" altLang="zh-CN" b="1" dirty="0" smtClean="0"/>
              <a:t>spooling directory </a:t>
            </a:r>
            <a:r>
              <a:rPr lang="en-US" altLang="zh-CN" dirty="0" smtClean="0"/>
              <a:t>is used for storing the spooling jobs</a:t>
            </a:r>
            <a:endParaRPr lang="zh-CN" altLang="en-US" dirty="0"/>
          </a:p>
        </p:txBody>
      </p:sp>
      <p:sp>
        <p:nvSpPr>
          <p:cNvPr id="4" name="Footer Placeholder 3"/>
          <p:cNvSpPr>
            <a:spLocks noGrp="1"/>
          </p:cNvSpPr>
          <p:nvPr>
            <p:ph type="ftr" sz="quarter" idx="11"/>
          </p:nvPr>
        </p:nvSpPr>
        <p:spPr/>
        <p:txBody>
          <a:bodyPr/>
          <a:lstStyle/>
          <a:p>
            <a:r>
              <a:rPr lang="en-US" altLang="zh-CN" smtClean="0"/>
              <a:t>Part XII IO System</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28</a:t>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Spooler now</a:t>
            </a:r>
            <a:endParaRPr lang="zh-CN" altLang="en-US" dirty="0"/>
          </a:p>
        </p:txBody>
      </p:sp>
      <p:sp>
        <p:nvSpPr>
          <p:cNvPr id="3" name="Content Placeholder 2"/>
          <p:cNvSpPr>
            <a:spLocks noGrp="1"/>
          </p:cNvSpPr>
          <p:nvPr>
            <p:ph idx="1"/>
          </p:nvPr>
        </p:nvSpPr>
        <p:spPr/>
        <p:txBody>
          <a:bodyPr/>
          <a:lstStyle/>
          <a:p>
            <a:r>
              <a:rPr lang="en-US" altLang="zh-CN" dirty="0" smtClean="0"/>
              <a:t>In computer science, </a:t>
            </a:r>
            <a:r>
              <a:rPr lang="en-US" altLang="zh-CN" b="1" dirty="0" smtClean="0"/>
              <a:t>spool</a:t>
            </a:r>
            <a:r>
              <a:rPr lang="en-US" altLang="zh-CN" dirty="0" smtClean="0"/>
              <a:t> refers to the process of </a:t>
            </a:r>
            <a:r>
              <a:rPr lang="en-US" altLang="zh-CN" i="1" dirty="0" smtClean="0"/>
              <a:t>placing data in a temporary working area for another program to process</a:t>
            </a:r>
            <a:r>
              <a:rPr lang="en-US" altLang="zh-CN" dirty="0" smtClean="0"/>
              <a:t>.</a:t>
            </a:r>
            <a:endParaRPr lang="zh-CN" altLang="en-US" dirty="0"/>
          </a:p>
        </p:txBody>
      </p:sp>
      <p:sp>
        <p:nvSpPr>
          <p:cNvPr id="4" name="Footer Placeholder 3"/>
          <p:cNvSpPr>
            <a:spLocks noGrp="1"/>
          </p:cNvSpPr>
          <p:nvPr>
            <p:ph type="ftr" sz="quarter" idx="11"/>
          </p:nvPr>
        </p:nvSpPr>
        <p:spPr/>
        <p:txBody>
          <a:bodyPr/>
          <a:lstStyle/>
          <a:p>
            <a:r>
              <a:rPr lang="en-US" altLang="zh-CN" smtClean="0"/>
              <a:t>Part VII Deadlock </a:t>
            </a:r>
            <a:endParaRPr lang="zh-CN" altLang="en-US"/>
          </a:p>
        </p:txBody>
      </p:sp>
      <p:sp>
        <p:nvSpPr>
          <p:cNvPr id="5" name="Rectangle 4"/>
          <p:cNvSpPr/>
          <p:nvPr/>
        </p:nvSpPr>
        <p:spPr>
          <a:xfrm>
            <a:off x="2780257" y="500042"/>
            <a:ext cx="3735959" cy="369332"/>
          </a:xfrm>
          <a:prstGeom prst="rect">
            <a:avLst/>
          </a:prstGeom>
        </p:spPr>
        <p:txBody>
          <a:bodyPr wrap="none">
            <a:spAutoFit/>
          </a:bodyPr>
          <a:lstStyle/>
          <a:p>
            <a:r>
              <a:rPr lang="en-US" altLang="zh-CN" dirty="0" smtClean="0"/>
              <a:t>http://en.wikipedia.org/wiki/Spooling</a:t>
            </a:r>
            <a:endParaRPr lang="zh-CN" altLang="en-US" dirty="0"/>
          </a:p>
        </p:txBody>
      </p:sp>
      <p:pic>
        <p:nvPicPr>
          <p:cNvPr id="549890" name="Picture 2"/>
          <p:cNvPicPr>
            <a:picLocks noChangeAspect="1" noChangeArrowheads="1"/>
          </p:cNvPicPr>
          <p:nvPr/>
        </p:nvPicPr>
        <p:blipFill>
          <a:blip r:embed="rId3" cstate="print"/>
          <a:srcRect/>
          <a:stretch>
            <a:fillRect/>
          </a:stretch>
        </p:blipFill>
        <p:spPr bwMode="auto">
          <a:xfrm rot="6300000">
            <a:off x="3914953" y="2845883"/>
            <a:ext cx="1685579" cy="1264185"/>
          </a:xfrm>
          <a:prstGeom prst="rect">
            <a:avLst/>
          </a:prstGeom>
          <a:noFill/>
          <a:ln w="9525">
            <a:noFill/>
            <a:miter lim="800000"/>
            <a:headEnd/>
            <a:tailEnd/>
          </a:ln>
          <a:effectLst/>
        </p:spPr>
      </p:pic>
      <p:pic>
        <p:nvPicPr>
          <p:cNvPr id="549891" name="Picture 3"/>
          <p:cNvPicPr>
            <a:picLocks noChangeAspect="1" noChangeArrowheads="1"/>
          </p:cNvPicPr>
          <p:nvPr/>
        </p:nvPicPr>
        <p:blipFill>
          <a:blip r:embed="rId4" cstate="print"/>
          <a:srcRect/>
          <a:stretch>
            <a:fillRect/>
          </a:stretch>
        </p:blipFill>
        <p:spPr bwMode="auto">
          <a:xfrm>
            <a:off x="7286644" y="4429132"/>
            <a:ext cx="1523989" cy="1444273"/>
          </a:xfrm>
          <a:prstGeom prst="rect">
            <a:avLst/>
          </a:prstGeom>
          <a:noFill/>
          <a:ln w="9525">
            <a:noFill/>
            <a:miter lim="800000"/>
            <a:headEnd/>
            <a:tailEnd/>
          </a:ln>
          <a:effectLst/>
        </p:spPr>
      </p:pic>
      <p:pic>
        <p:nvPicPr>
          <p:cNvPr id="549892" name="Picture 4"/>
          <p:cNvPicPr>
            <a:picLocks noChangeAspect="1" noChangeArrowheads="1"/>
          </p:cNvPicPr>
          <p:nvPr/>
        </p:nvPicPr>
        <p:blipFill>
          <a:blip r:embed="rId5" cstate="print"/>
          <a:srcRect/>
          <a:stretch>
            <a:fillRect/>
          </a:stretch>
        </p:blipFill>
        <p:spPr bwMode="auto">
          <a:xfrm>
            <a:off x="2500298" y="3000372"/>
            <a:ext cx="1238249" cy="928687"/>
          </a:xfrm>
          <a:prstGeom prst="rect">
            <a:avLst/>
          </a:prstGeom>
          <a:noFill/>
          <a:ln w="9525">
            <a:noFill/>
            <a:miter lim="800000"/>
            <a:headEnd/>
            <a:tailEnd/>
          </a:ln>
          <a:effectLst/>
        </p:spPr>
      </p:pic>
      <p:sp>
        <p:nvSpPr>
          <p:cNvPr id="9" name="Cross 8"/>
          <p:cNvSpPr/>
          <p:nvPr/>
        </p:nvSpPr>
        <p:spPr>
          <a:xfrm>
            <a:off x="3571868" y="3429000"/>
            <a:ext cx="428628" cy="428628"/>
          </a:xfrm>
          <a:prstGeom prst="plus">
            <a:avLst>
              <a:gd name="adj" fmla="val 346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lowchart: Document 15"/>
          <p:cNvSpPr/>
          <p:nvPr/>
        </p:nvSpPr>
        <p:spPr>
          <a:xfrm rot="5400000">
            <a:off x="3428992" y="3429000"/>
            <a:ext cx="928694" cy="39290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286116" y="5929330"/>
            <a:ext cx="1715534" cy="584775"/>
          </a:xfrm>
          <a:prstGeom prst="rect">
            <a:avLst/>
          </a:prstGeom>
          <a:noFill/>
        </p:spPr>
        <p:txBody>
          <a:bodyPr wrap="none" rtlCol="0">
            <a:spAutoFit/>
          </a:bodyPr>
          <a:lstStyle/>
          <a:p>
            <a:r>
              <a:rPr lang="en-US" altLang="zh-CN" sz="3200" dirty="0" smtClean="0"/>
              <a:t>Spooling </a:t>
            </a:r>
            <a:endParaRPr lang="zh-CN" altLang="en-US" sz="3200" dirty="0"/>
          </a:p>
        </p:txBody>
      </p:sp>
      <p:sp>
        <p:nvSpPr>
          <p:cNvPr id="10" name="Flowchart: Multidocument 9"/>
          <p:cNvSpPr/>
          <p:nvPr/>
        </p:nvSpPr>
        <p:spPr>
          <a:xfrm>
            <a:off x="500034" y="4214818"/>
            <a:ext cx="898570" cy="64294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A</a:t>
            </a:r>
            <a:endParaRPr lang="zh-CN" altLang="en-US" sz="3600" b="1" dirty="0"/>
          </a:p>
        </p:txBody>
      </p:sp>
      <p:sp>
        <p:nvSpPr>
          <p:cNvPr id="13" name="Flowchart: Multidocument 12"/>
          <p:cNvSpPr/>
          <p:nvPr/>
        </p:nvSpPr>
        <p:spPr>
          <a:xfrm>
            <a:off x="500034" y="5143512"/>
            <a:ext cx="898570" cy="64294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B</a:t>
            </a:r>
            <a:endParaRPr lang="zh-CN" altLang="en-US" sz="3600" b="1" dirty="0"/>
          </a:p>
        </p:txBody>
      </p:sp>
      <p:sp>
        <p:nvSpPr>
          <p:cNvPr id="14" name="Flowchart: Multidocument 13"/>
          <p:cNvSpPr/>
          <p:nvPr/>
        </p:nvSpPr>
        <p:spPr>
          <a:xfrm>
            <a:off x="500034" y="6072206"/>
            <a:ext cx="898570" cy="64294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C</a:t>
            </a:r>
            <a:endParaRPr lang="zh-CN" altLang="en-US" sz="3600" b="1" dirty="0"/>
          </a:p>
        </p:txBody>
      </p:sp>
      <p:sp>
        <p:nvSpPr>
          <p:cNvPr id="19" name="Slide Number Placeholder 18"/>
          <p:cNvSpPr>
            <a:spLocks noGrp="1"/>
          </p:cNvSpPr>
          <p:nvPr>
            <p:ph type="sldNum" sz="quarter" idx="12"/>
          </p:nvPr>
        </p:nvSpPr>
        <p:spPr/>
        <p:txBody>
          <a:bodyPr/>
          <a:lstStyle/>
          <a:p>
            <a:fld id="{10744B62-10FC-4232-9218-76AF922FA420}" type="slidenum">
              <a:rPr lang="zh-CN" altLang="en-US" smtClean="0"/>
              <a:pPr/>
              <a:t>29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6 4.07407E-6 C 0.025 -0.0007 0.05 -0.00116 0.0684 0.02222 C 0.0868 0.0456 0.08229 0.12153 0.11006 0.14004 C 0.13784 0.15856 0.19461 0.13565 0.23506 0.13333 C 0.27552 0.13102 0.31354 0.12801 0.35329 0.12662 C 0.39305 0.12523 0.43316 0.12477 0.47343 0.1243 " pathEditMode="relative" ptsTypes="aaaaaA">
                                      <p:cBhvr>
                                        <p:cTn id="6" dur="2000" fill="hold"/>
                                        <p:tgtEl>
                                          <p:spTgt spid="10"/>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4.44444E-6 -7.40741E-7 C 0.01927 0.00579 0.03872 0.01181 0.08681 0.01111 C 0.1349 0.01042 0.24063 -0.00023 0.28837 -0.0044 C 0.33612 -0.00856 0.35469 -0.01111 0.37344 -0.01343 " pathEditMode="relative" ptsTypes="aaaA">
                                      <p:cBhvr>
                                        <p:cTn id="8" dur="2000" fill="hold"/>
                                        <p:tgtEl>
                                          <p:spTgt spid="13"/>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1.94444E-6 -3.7037E-7 C 0.01354 -0.02246 0.02726 -0.04468 0.04827 -0.06667 C 0.06927 -0.08866 0.08906 -0.11783 0.12656 -0.13125 C 0.16406 -0.14468 0.21858 -0.14584 0.27327 -0.14676 " pathEditMode="relative" ptsTypes="aaaA">
                                      <p:cBhvr>
                                        <p:cTn id="10" dur="2000" fill="hold"/>
                                        <p:tgtEl>
                                          <p:spTgt spid="14"/>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47344 0.1243 C 0.57205 0.11967 0.67066 0.11527 0.7217 0.11319 C 0.77275 0.11111 0.77639 0.11111 0.78004 0.11111 " pathEditMode="relative" rAng="0" ptsTypes="aaA">
                                      <p:cBhvr>
                                        <p:cTn id="14" dur="2000" fill="hold"/>
                                        <p:tgtEl>
                                          <p:spTgt spid="10"/>
                                        </p:tgtEl>
                                        <p:attrNameLst>
                                          <p:attrName>ppt_x</p:attrName>
                                          <p:attrName>ppt_y</p:attrName>
                                        </p:attrNameLst>
                                      </p:cBhvr>
                                      <p:rCtr x="15300" y="-700"/>
                                    </p:animMotion>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2"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0.37344 -0.01342 C 0.37344 -0.01319 0.57847 -0.01898 0.78351 -0.02453 " pathEditMode="relative" rAng="0" ptsTypes="aA">
                                      <p:cBhvr>
                                        <p:cTn id="22" dur="2000" fill="hold"/>
                                        <p:tgtEl>
                                          <p:spTgt spid="13"/>
                                        </p:tgtEl>
                                        <p:attrNameLst>
                                          <p:attrName>ppt_x</p:attrName>
                                          <p:attrName>ppt_y</p:attrName>
                                        </p:attrNameLst>
                                      </p:cBhvr>
                                      <p:rCtr x="20500" y="-600"/>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2"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27327 -0.14676 C 0.27327 -0.14653 0.5283 -0.15463 0.78334 -0.16227 " pathEditMode="relative" rAng="0" ptsTypes="aA">
                                      <p:cBhvr>
                                        <p:cTn id="30" dur="2000" fill="hold"/>
                                        <p:tgtEl>
                                          <p:spTgt spid="14"/>
                                        </p:tgtEl>
                                        <p:attrNameLst>
                                          <p:attrName>ppt_x</p:attrName>
                                          <p:attrName>ppt_y</p:attrName>
                                        </p:attrNameLst>
                                      </p:cBhvr>
                                      <p:rCtr x="25500" y="-800"/>
                                    </p:animMotion>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2"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3" grpId="0" animBg="1"/>
      <p:bldP spid="13" grpId="1" animBg="1"/>
      <p:bldP spid="13" grpId="2" animBg="1"/>
      <p:bldP spid="14" grpId="0" animBg="1"/>
      <p:bldP spid="14" grpId="1" animBg="1"/>
      <p:bldP spid="14"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Review</a:t>
            </a:r>
            <a:endParaRPr lang="zh-CN" altLang="en-US" dirty="0"/>
          </a:p>
        </p:txBody>
      </p:sp>
      <p:sp>
        <p:nvSpPr>
          <p:cNvPr id="3" name="Content Placeholder 2"/>
          <p:cNvSpPr>
            <a:spLocks noGrp="1"/>
          </p:cNvSpPr>
          <p:nvPr>
            <p:ph idx="1"/>
          </p:nvPr>
        </p:nvSpPr>
        <p:spPr/>
        <p:txBody>
          <a:bodyPr/>
          <a:lstStyle/>
          <a:p>
            <a:r>
              <a:rPr lang="en-US" altLang="zh-CN" dirty="0" smtClean="0"/>
              <a:t>We also have mentioned the four components of OS</a:t>
            </a:r>
            <a:endParaRPr lang="zh-CN" altLang="en-US" dirty="0"/>
          </a:p>
        </p:txBody>
      </p:sp>
      <p:sp>
        <p:nvSpPr>
          <p:cNvPr id="4" name="Footer Placeholder 3"/>
          <p:cNvSpPr>
            <a:spLocks noGrp="1"/>
          </p:cNvSpPr>
          <p:nvPr>
            <p:ph type="ftr" sz="quarter" idx="11"/>
          </p:nvPr>
        </p:nvSpPr>
        <p:spPr/>
        <p:txBody>
          <a:bodyPr/>
          <a:lstStyle/>
          <a:p>
            <a:r>
              <a:rPr lang="en-US" altLang="zh-CN" smtClean="0"/>
              <a:t>Operating system Part I Introduction</a:t>
            </a:r>
            <a:endParaRPr lang="zh-CN" altLang="en-US"/>
          </a:p>
        </p:txBody>
      </p:sp>
      <p:pic>
        <p:nvPicPr>
          <p:cNvPr id="547842" name="Picture 2"/>
          <p:cNvPicPr>
            <a:picLocks noChangeAspect="1" noChangeArrowheads="1"/>
          </p:cNvPicPr>
          <p:nvPr/>
        </p:nvPicPr>
        <p:blipFill>
          <a:blip r:embed="rId3" cstate="print"/>
          <a:srcRect/>
          <a:stretch>
            <a:fillRect/>
          </a:stretch>
        </p:blipFill>
        <p:spPr bwMode="auto">
          <a:xfrm>
            <a:off x="1714480" y="1928802"/>
            <a:ext cx="6425975" cy="43577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9778" name="Picture 2"/>
          <p:cNvPicPr>
            <a:picLocks noChangeAspect="1" noChangeArrowheads="1"/>
          </p:cNvPicPr>
          <p:nvPr/>
        </p:nvPicPr>
        <p:blipFill>
          <a:blip r:embed="rId3" cstate="print"/>
          <a:srcRect/>
          <a:stretch>
            <a:fillRect/>
          </a:stretch>
        </p:blipFill>
        <p:spPr bwMode="auto">
          <a:xfrm>
            <a:off x="954062" y="2250083"/>
            <a:ext cx="7618438" cy="4586435"/>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altLang="zh-CN" dirty="0" smtClean="0"/>
              <a:t>Part IV: Operating System</a:t>
            </a:r>
            <a:endParaRPr lang="zh-CN" altLang="en-US" dirty="0"/>
          </a:p>
        </p:txBody>
      </p:sp>
      <p:sp>
        <p:nvSpPr>
          <p:cNvPr id="2" name="Title 1"/>
          <p:cNvSpPr>
            <a:spLocks noGrp="1"/>
          </p:cNvSpPr>
          <p:nvPr>
            <p:ph type="title"/>
          </p:nvPr>
        </p:nvSpPr>
        <p:spPr>
          <a:xfrm>
            <a:off x="0" y="-24"/>
            <a:ext cx="9144000" cy="642942"/>
          </a:xfrm>
        </p:spPr>
        <p:txBody>
          <a:bodyPr>
            <a:normAutofit/>
          </a:bodyPr>
          <a:lstStyle/>
          <a:p>
            <a:r>
              <a:rPr lang="en-US" altLang="zh-CN" sz="3200" b="1" dirty="0" err="1" smtClean="0">
                <a:solidFill>
                  <a:srgbClr val="FF0000"/>
                </a:solidFill>
              </a:rPr>
              <a:t>SPOOLing</a:t>
            </a:r>
            <a:r>
              <a:rPr lang="en-US" altLang="zh-CN" sz="3200" dirty="0" smtClean="0"/>
              <a:t> </a:t>
            </a:r>
            <a:r>
              <a:rPr lang="zh-CN" altLang="en-US" sz="3200" dirty="0" smtClean="0"/>
              <a:t>技术 </a:t>
            </a:r>
            <a:r>
              <a:rPr lang="en-US" altLang="zh-CN" sz="3200" dirty="0" smtClean="0"/>
              <a:t>(</a:t>
            </a:r>
            <a:r>
              <a:rPr lang="en-US" altLang="zh-CN" sz="2400" dirty="0" smtClean="0"/>
              <a:t>Simultaneous Peripheral Operation On Line</a:t>
            </a:r>
            <a:r>
              <a:rPr lang="en-US" altLang="zh-CN" sz="3200" dirty="0" smtClean="0"/>
              <a:t>)</a:t>
            </a:r>
            <a:endParaRPr lang="zh-CN" altLang="en-US" sz="3200" dirty="0"/>
          </a:p>
        </p:txBody>
      </p:sp>
      <p:sp>
        <p:nvSpPr>
          <p:cNvPr id="3" name="Content Placeholder 2"/>
          <p:cNvSpPr>
            <a:spLocks noGrp="1"/>
          </p:cNvSpPr>
          <p:nvPr>
            <p:ph idx="1"/>
          </p:nvPr>
        </p:nvSpPr>
        <p:spPr>
          <a:xfrm>
            <a:off x="457200" y="642918"/>
            <a:ext cx="8686800" cy="1911345"/>
          </a:xfrm>
        </p:spPr>
        <p:txBody>
          <a:bodyPr>
            <a:normAutofit/>
          </a:bodyPr>
          <a:lstStyle/>
          <a:p>
            <a:r>
              <a:rPr lang="en-US" altLang="zh-CN" sz="2400" dirty="0" smtClean="0"/>
              <a:t>SPOOLING </a:t>
            </a:r>
            <a:r>
              <a:rPr lang="zh-CN" altLang="en-US" sz="2400" dirty="0" smtClean="0"/>
              <a:t>技术</a:t>
            </a:r>
            <a:r>
              <a:rPr lang="en-US" altLang="zh-CN" sz="2400" dirty="0" smtClean="0"/>
              <a:t>[</a:t>
            </a:r>
            <a:r>
              <a:rPr lang="zh-CN" altLang="en-US" sz="1800" b="1" dirty="0" smtClean="0"/>
              <a:t>联机同步外设操作</a:t>
            </a:r>
            <a:r>
              <a:rPr lang="en-US" altLang="zh-CN" sz="2400" dirty="0" smtClean="0"/>
              <a:t>] is a way  (buffer-based tech) of dealing with dedicated I/O devices in a multiprogramming system</a:t>
            </a:r>
          </a:p>
          <a:p>
            <a:pPr lvl="1"/>
            <a:r>
              <a:rPr lang="en-US" altLang="zh-CN" sz="2000" dirty="0" smtClean="0"/>
              <a:t>A spooling daemon process</a:t>
            </a:r>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30</a:t>
            </a:fld>
            <a:endParaRPr lang="zh-CN" altLang="en-US"/>
          </a:p>
        </p:txBody>
      </p:sp>
      <p:sp>
        <p:nvSpPr>
          <p:cNvPr id="8" name="Rectangle 7"/>
          <p:cNvSpPr/>
          <p:nvPr/>
        </p:nvSpPr>
        <p:spPr>
          <a:xfrm>
            <a:off x="4168772" y="1419154"/>
            <a:ext cx="1589602" cy="400110"/>
          </a:xfrm>
          <a:prstGeom prst="rect">
            <a:avLst/>
          </a:prstGeom>
          <a:ln w="28575">
            <a:solidFill>
              <a:srgbClr val="002060"/>
            </a:solidFill>
          </a:ln>
        </p:spPr>
        <p:txBody>
          <a:bodyPr wrap="none">
            <a:spAutoFit/>
          </a:bodyPr>
          <a:lstStyle/>
          <a:p>
            <a:r>
              <a:rPr lang="en-US" altLang="zh-CN" sz="2000" dirty="0" smtClean="0"/>
              <a:t>,I/O buffering</a:t>
            </a:r>
            <a:endParaRPr lang="zh-CN" altLang="en-US" sz="2000" dirty="0"/>
          </a:p>
        </p:txBody>
      </p:sp>
      <p:sp>
        <p:nvSpPr>
          <p:cNvPr id="9" name="Rectangle 8"/>
          <p:cNvSpPr/>
          <p:nvPr/>
        </p:nvSpPr>
        <p:spPr>
          <a:xfrm>
            <a:off x="5748346" y="1419154"/>
            <a:ext cx="1258678" cy="400110"/>
          </a:xfrm>
          <a:prstGeom prst="rect">
            <a:avLst/>
          </a:prstGeom>
          <a:ln w="28575">
            <a:solidFill>
              <a:srgbClr val="002060"/>
            </a:solidFill>
          </a:ln>
        </p:spPr>
        <p:txBody>
          <a:bodyPr wrap="none">
            <a:spAutoFit/>
          </a:bodyPr>
          <a:lstStyle/>
          <a:p>
            <a:r>
              <a:rPr lang="en-US" altLang="zh-CN" sz="2000" dirty="0" smtClean="0"/>
              <a:t>, Channels</a:t>
            </a:r>
            <a:endParaRPr lang="zh-CN" altLang="en-US" sz="2000" dirty="0"/>
          </a:p>
        </p:txBody>
      </p:sp>
      <p:sp>
        <p:nvSpPr>
          <p:cNvPr id="11" name="Rectangle 10"/>
          <p:cNvSpPr/>
          <p:nvPr/>
        </p:nvSpPr>
        <p:spPr>
          <a:xfrm>
            <a:off x="1270756" y="1814444"/>
            <a:ext cx="5372946" cy="400110"/>
          </a:xfrm>
          <a:prstGeom prst="rect">
            <a:avLst/>
          </a:prstGeom>
          <a:ln w="28575">
            <a:solidFill>
              <a:srgbClr val="002060"/>
            </a:solidFill>
          </a:ln>
        </p:spPr>
        <p:txBody>
          <a:bodyPr wrap="none">
            <a:spAutoFit/>
          </a:bodyPr>
          <a:lstStyle/>
          <a:p>
            <a:r>
              <a:rPr lang="en-US" altLang="zh-CN" sz="2000" dirty="0" smtClean="0"/>
              <a:t>, Input/output spooling directories [</a:t>
            </a:r>
            <a:r>
              <a:rPr lang="zh-CN" altLang="en-US" sz="1600" dirty="0" smtClean="0"/>
              <a:t>输入</a:t>
            </a:r>
            <a:r>
              <a:rPr lang="en-US" altLang="zh-CN" sz="2000" dirty="0" smtClean="0"/>
              <a:t>/</a:t>
            </a:r>
            <a:r>
              <a:rPr lang="zh-CN" altLang="en-US" sz="1600" dirty="0" smtClean="0"/>
              <a:t>输出</a:t>
            </a:r>
            <a:r>
              <a:rPr lang="zh-CN" altLang="en-US" sz="2000" b="1" dirty="0" smtClean="0"/>
              <a:t>井</a:t>
            </a:r>
            <a:r>
              <a:rPr lang="en-US" altLang="zh-CN" sz="2000" dirty="0" smtClean="0"/>
              <a:t>]</a:t>
            </a:r>
            <a:endParaRPr lang="zh-CN" altLang="en-US" sz="2000" dirty="0"/>
          </a:p>
        </p:txBody>
      </p:sp>
      <p:sp>
        <p:nvSpPr>
          <p:cNvPr id="12" name="Rectangle 11"/>
          <p:cNvSpPr/>
          <p:nvPr/>
        </p:nvSpPr>
        <p:spPr>
          <a:xfrm>
            <a:off x="3868734" y="2480524"/>
            <a:ext cx="1714512" cy="394332"/>
          </a:xfrm>
          <a:prstGeom prst="rect">
            <a:avLst/>
          </a:prstGeom>
          <a:noFill/>
          <a:ln w="38100">
            <a:solidFill>
              <a:srgbClr val="002060"/>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p:cNvSpPr/>
          <p:nvPr/>
        </p:nvSpPr>
        <p:spPr>
          <a:xfrm>
            <a:off x="2693982" y="2348766"/>
            <a:ext cx="430218" cy="1714178"/>
          </a:xfrm>
          <a:prstGeom prst="rect">
            <a:avLst/>
          </a:prstGeom>
          <a:noFill/>
          <a:ln w="38100">
            <a:solidFill>
              <a:srgbClr val="002060"/>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3"/>
          <p:cNvSpPr/>
          <p:nvPr/>
        </p:nvSpPr>
        <p:spPr>
          <a:xfrm>
            <a:off x="6464300" y="2351942"/>
            <a:ext cx="381000" cy="1714178"/>
          </a:xfrm>
          <a:prstGeom prst="rect">
            <a:avLst/>
          </a:prstGeom>
          <a:noFill/>
          <a:ln w="38100">
            <a:solidFill>
              <a:srgbClr val="002060"/>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p:cNvSpPr/>
          <p:nvPr/>
        </p:nvSpPr>
        <p:spPr>
          <a:xfrm>
            <a:off x="3603628" y="4465646"/>
            <a:ext cx="2225672" cy="236538"/>
          </a:xfrm>
          <a:prstGeom prst="rect">
            <a:avLst/>
          </a:prstGeom>
          <a:noFill/>
          <a:ln w="38100">
            <a:solidFill>
              <a:srgbClr val="002060"/>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16"/>
          <p:cNvSpPr/>
          <p:nvPr/>
        </p:nvSpPr>
        <p:spPr>
          <a:xfrm>
            <a:off x="4794264" y="5238772"/>
            <a:ext cx="742944" cy="1235076"/>
          </a:xfrm>
          <a:prstGeom prst="rect">
            <a:avLst/>
          </a:prstGeom>
          <a:noFill/>
          <a:ln w="38100">
            <a:solidFill>
              <a:srgbClr val="002060"/>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ctangle 19"/>
          <p:cNvSpPr/>
          <p:nvPr/>
        </p:nvSpPr>
        <p:spPr>
          <a:xfrm>
            <a:off x="3906834" y="5230834"/>
            <a:ext cx="742944" cy="1235076"/>
          </a:xfrm>
          <a:prstGeom prst="rect">
            <a:avLst/>
          </a:prstGeom>
          <a:noFill/>
          <a:ln w="38100">
            <a:solidFill>
              <a:srgbClr val="002060"/>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39" presetClass="entr" presetSubtype="0" accel="10000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ppt_h</p:attrName>
                                        </p:attrNameLst>
                                      </p:cBhvr>
                                      <p:tavLst>
                                        <p:tav tm="0">
                                          <p:val>
                                            <p:strVal val="#ppt_h/20"/>
                                          </p:val>
                                        </p:tav>
                                        <p:tav tm="50000">
                                          <p:val>
                                            <p:strVal val="#ppt_h/20"/>
                                          </p:val>
                                        </p:tav>
                                        <p:tav tm="100000">
                                          <p:val>
                                            <p:strVal val="#ppt_h"/>
                                          </p:val>
                                        </p:tav>
                                      </p:tavLst>
                                    </p:anim>
                                    <p:anim calcmode="lin" valueType="num">
                                      <p:cBhvr>
                                        <p:cTn id="12" dur="500" fill="hold"/>
                                        <p:tgtEl>
                                          <p:spTgt spid="12"/>
                                        </p:tgtEl>
                                        <p:attrNameLst>
                                          <p:attrName>ppt_w</p:attrName>
                                        </p:attrNameLst>
                                      </p:cBhvr>
                                      <p:tavLst>
                                        <p:tav tm="0">
                                          <p:val>
                                            <p:strVal val="#ppt_w+.3"/>
                                          </p:val>
                                        </p:tav>
                                        <p:tav tm="50000">
                                          <p:val>
                                            <p:strVal val="#ppt_w+.3"/>
                                          </p:val>
                                        </p:tav>
                                        <p:tav tm="100000">
                                          <p:val>
                                            <p:strVal val="#ppt_w"/>
                                          </p:val>
                                        </p:tav>
                                      </p:tavLst>
                                    </p:anim>
                                    <p:anim calcmode="lin" valueType="num">
                                      <p:cBhvr>
                                        <p:cTn id="13" dur="500" fill="hold"/>
                                        <p:tgtEl>
                                          <p:spTgt spid="12"/>
                                        </p:tgtEl>
                                        <p:attrNameLst>
                                          <p:attrName>ppt_x</p:attrName>
                                        </p:attrNameLst>
                                      </p:cBhvr>
                                      <p:tavLst>
                                        <p:tav tm="0">
                                          <p:val>
                                            <p:strVal val="#ppt_x-.3"/>
                                          </p:val>
                                        </p:tav>
                                        <p:tav tm="50000">
                                          <p:val>
                                            <p:strVal val="#ppt_x"/>
                                          </p:val>
                                        </p:tav>
                                        <p:tav tm="100000">
                                          <p:val>
                                            <p:strVal val="#ppt_x"/>
                                          </p:val>
                                        </p:tav>
                                      </p:tavLst>
                                    </p:anim>
                                    <p:anim calcmode="lin" valueType="num">
                                      <p:cBhvr>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par>
                                <p:cTn id="21" presetID="39" presetClass="entr" presetSubtype="0" accel="10000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13"/>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13"/>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13"/>
                                        </p:tgtEl>
                                        <p:attrNameLst>
                                          <p:attrName>ppt_y</p:attrName>
                                        </p:attrNameLst>
                                      </p:cBhvr>
                                      <p:tavLst>
                                        <p:tav tm="0">
                                          <p:val>
                                            <p:strVal val="#ppt_y"/>
                                          </p:val>
                                        </p:tav>
                                        <p:tav tm="100000">
                                          <p:val>
                                            <p:strVal val="#ppt_y"/>
                                          </p:val>
                                        </p:tav>
                                      </p:tavLst>
                                    </p:anim>
                                  </p:childTnLst>
                                </p:cTn>
                              </p:par>
                              <p:par>
                                <p:cTn id="27" presetID="39" presetClass="entr" presetSubtype="0" accel="10000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ppt_h</p:attrName>
                                        </p:attrNameLst>
                                      </p:cBhvr>
                                      <p:tavLst>
                                        <p:tav tm="0">
                                          <p:val>
                                            <p:strVal val="#ppt_h/20"/>
                                          </p:val>
                                        </p:tav>
                                        <p:tav tm="50000">
                                          <p:val>
                                            <p:strVal val="#ppt_h/20"/>
                                          </p:val>
                                        </p:tav>
                                        <p:tav tm="100000">
                                          <p:val>
                                            <p:strVal val="#ppt_h"/>
                                          </p:val>
                                        </p:tav>
                                      </p:tavLst>
                                    </p:anim>
                                    <p:anim calcmode="lin" valueType="num">
                                      <p:cBhvr>
                                        <p:cTn id="30" dur="500" fill="hold"/>
                                        <p:tgtEl>
                                          <p:spTgt spid="14"/>
                                        </p:tgtEl>
                                        <p:attrNameLst>
                                          <p:attrName>ppt_w</p:attrName>
                                        </p:attrNameLst>
                                      </p:cBhvr>
                                      <p:tavLst>
                                        <p:tav tm="0">
                                          <p:val>
                                            <p:strVal val="#ppt_w+.3"/>
                                          </p:val>
                                        </p:tav>
                                        <p:tav tm="50000">
                                          <p:val>
                                            <p:strVal val="#ppt_w+.3"/>
                                          </p:val>
                                        </p:tav>
                                        <p:tav tm="100000">
                                          <p:val>
                                            <p:strVal val="#ppt_w"/>
                                          </p:val>
                                        </p:tav>
                                      </p:tavLst>
                                    </p:anim>
                                    <p:anim calcmode="lin" valueType="num">
                                      <p:cBhvr>
                                        <p:cTn id="31" dur="500" fill="hold"/>
                                        <p:tgtEl>
                                          <p:spTgt spid="14"/>
                                        </p:tgtEl>
                                        <p:attrNameLst>
                                          <p:attrName>ppt_x</p:attrName>
                                        </p:attrNameLst>
                                      </p:cBhvr>
                                      <p:tavLst>
                                        <p:tav tm="0">
                                          <p:val>
                                            <p:strVal val="#ppt_x-.3"/>
                                          </p:val>
                                        </p:tav>
                                        <p:tav tm="50000">
                                          <p:val>
                                            <p:strVal val="#ppt_x"/>
                                          </p:val>
                                        </p:tav>
                                        <p:tav tm="100000">
                                          <p:val>
                                            <p:strVal val="#ppt_x"/>
                                          </p:val>
                                        </p:tav>
                                      </p:tavLst>
                                    </p:anim>
                                    <p:anim calcmode="lin" valueType="num">
                                      <p:cBhvr>
                                        <p:cTn id="32" dur="500" fill="hold"/>
                                        <p:tgtEl>
                                          <p:spTgt spid="14"/>
                                        </p:tgtEl>
                                        <p:attrNameLst>
                                          <p:attrName>ppt_y</p:attrName>
                                        </p:attrNameLst>
                                      </p:cBhvr>
                                      <p:tavLst>
                                        <p:tav tm="0">
                                          <p:val>
                                            <p:strVal val="#ppt_y"/>
                                          </p:val>
                                        </p:tav>
                                        <p:tav tm="100000">
                                          <p:val>
                                            <p:strVal val="#ppt_y"/>
                                          </p:val>
                                        </p:tav>
                                      </p:tavLst>
                                    </p:anim>
                                  </p:childTnLst>
                                </p:cTn>
                              </p:par>
                              <p:par>
                                <p:cTn id="33" presetID="39" presetClass="entr" presetSubtype="0" ac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p:cTn id="35" dur="500" fill="hold"/>
                                        <p:tgtEl>
                                          <p:spTgt spid="15"/>
                                        </p:tgtEl>
                                        <p:attrNameLst>
                                          <p:attrName>ppt_h</p:attrName>
                                        </p:attrNameLst>
                                      </p:cBhvr>
                                      <p:tavLst>
                                        <p:tav tm="0">
                                          <p:val>
                                            <p:strVal val="#ppt_h/20"/>
                                          </p:val>
                                        </p:tav>
                                        <p:tav tm="50000">
                                          <p:val>
                                            <p:strVal val="#ppt_h/20"/>
                                          </p:val>
                                        </p:tav>
                                        <p:tav tm="100000">
                                          <p:val>
                                            <p:strVal val="#ppt_h"/>
                                          </p:val>
                                        </p:tav>
                                      </p:tavLst>
                                    </p:anim>
                                    <p:anim calcmode="lin" valueType="num">
                                      <p:cBhvr>
                                        <p:cTn id="36" dur="500" fill="hold"/>
                                        <p:tgtEl>
                                          <p:spTgt spid="15"/>
                                        </p:tgtEl>
                                        <p:attrNameLst>
                                          <p:attrName>ppt_w</p:attrName>
                                        </p:attrNameLst>
                                      </p:cBhvr>
                                      <p:tavLst>
                                        <p:tav tm="0">
                                          <p:val>
                                            <p:strVal val="#ppt_w+.3"/>
                                          </p:val>
                                        </p:tav>
                                        <p:tav tm="50000">
                                          <p:val>
                                            <p:strVal val="#ppt_w+.3"/>
                                          </p:val>
                                        </p:tav>
                                        <p:tav tm="100000">
                                          <p:val>
                                            <p:strVal val="#ppt_w"/>
                                          </p:val>
                                        </p:tav>
                                      </p:tavLst>
                                    </p:anim>
                                    <p:anim calcmode="lin" valueType="num">
                                      <p:cBhvr>
                                        <p:cTn id="37" dur="500" fill="hold"/>
                                        <p:tgtEl>
                                          <p:spTgt spid="15"/>
                                        </p:tgtEl>
                                        <p:attrNameLst>
                                          <p:attrName>ppt_x</p:attrName>
                                        </p:attrNameLst>
                                      </p:cBhvr>
                                      <p:tavLst>
                                        <p:tav tm="0">
                                          <p:val>
                                            <p:strVal val="#ppt_x-.3"/>
                                          </p:val>
                                        </p:tav>
                                        <p:tav tm="50000">
                                          <p:val>
                                            <p:strVal val="#ppt_x"/>
                                          </p:val>
                                        </p:tav>
                                        <p:tav tm="100000">
                                          <p:val>
                                            <p:strVal val="#ppt_x"/>
                                          </p:val>
                                        </p:tav>
                                      </p:tavLst>
                                    </p:anim>
                                    <p:anim calcmode="lin" valueType="num">
                                      <p:cBhvr>
                                        <p:cTn id="38" dur="500" fill="hold"/>
                                        <p:tgtEl>
                                          <p:spTgt spid="15"/>
                                        </p:tgtEl>
                                        <p:attrNameLst>
                                          <p:attrName>ppt_y</p:attrName>
                                        </p:attrNameLst>
                                      </p:cBhvr>
                                      <p:tavLst>
                                        <p:tav tm="0">
                                          <p:val>
                                            <p:strVal val="#ppt_y"/>
                                          </p:val>
                                        </p:tav>
                                        <p:tav tm="100000">
                                          <p:val>
                                            <p:strVal val="#ppt_y"/>
                                          </p:val>
                                        </p:tav>
                                      </p:tavLst>
                                    </p:anim>
                                  </p:childTnLst>
                                </p:cTn>
                              </p:par>
                              <p:par>
                                <p:cTn id="39" presetID="1" presetClass="exit" presetSubtype="0" fill="hold" grpId="1" nodeType="withEffect">
                                  <p:stCondLst>
                                    <p:cond delay="0"/>
                                  </p:stCondLst>
                                  <p:childTnLst>
                                    <p:set>
                                      <p:cBhvr>
                                        <p:cTn id="40" dur="1" fill="hold">
                                          <p:stCondLst>
                                            <p:cond delay="0"/>
                                          </p:stCondLst>
                                        </p:cTn>
                                        <p:tgtEl>
                                          <p:spTgt spid="1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1+#ppt_w/2"/>
                                          </p:val>
                                        </p:tav>
                                        <p:tav tm="100000">
                                          <p:val>
                                            <p:strVal val="#ppt_x"/>
                                          </p:val>
                                        </p:tav>
                                      </p:tavLst>
                                    </p:anim>
                                    <p:anim calcmode="lin" valueType="num">
                                      <p:cBhvr additive="base">
                                        <p:cTn id="46" dur="500" fill="hold"/>
                                        <p:tgtEl>
                                          <p:spTgt spid="11"/>
                                        </p:tgtEl>
                                        <p:attrNameLst>
                                          <p:attrName>ppt_y</p:attrName>
                                        </p:attrNameLst>
                                      </p:cBhvr>
                                      <p:tavLst>
                                        <p:tav tm="0">
                                          <p:val>
                                            <p:strVal val="#ppt_y"/>
                                          </p:val>
                                        </p:tav>
                                        <p:tav tm="100000">
                                          <p:val>
                                            <p:strVal val="#ppt_y"/>
                                          </p:val>
                                        </p:tav>
                                      </p:tavLst>
                                    </p:anim>
                                  </p:childTnLst>
                                </p:cTn>
                              </p:par>
                              <p:par>
                                <p:cTn id="47" presetID="1" presetClass="exit" presetSubtype="0" fill="hold" grpId="1" nodeType="withEffect">
                                  <p:stCondLst>
                                    <p:cond delay="0"/>
                                  </p:stCondLst>
                                  <p:childTnLst>
                                    <p:set>
                                      <p:cBhvr>
                                        <p:cTn id="48" dur="1" fill="hold">
                                          <p:stCondLst>
                                            <p:cond delay="0"/>
                                          </p:stCondLst>
                                        </p:cTn>
                                        <p:tgtEl>
                                          <p:spTgt spid="1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4"/>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5"/>
                                        </p:tgtEl>
                                        <p:attrNameLst>
                                          <p:attrName>style.visibility</p:attrName>
                                        </p:attrNameLst>
                                      </p:cBhvr>
                                      <p:to>
                                        <p:strVal val="hidden"/>
                                      </p:to>
                                    </p:set>
                                  </p:childTnLst>
                                </p:cTn>
                              </p:par>
                              <p:par>
                                <p:cTn id="53" presetID="39" presetClass="entr" presetSubtype="0" ac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500" fill="hold"/>
                                        <p:tgtEl>
                                          <p:spTgt spid="17"/>
                                        </p:tgtEl>
                                        <p:attrNameLst>
                                          <p:attrName>ppt_h</p:attrName>
                                        </p:attrNameLst>
                                      </p:cBhvr>
                                      <p:tavLst>
                                        <p:tav tm="0">
                                          <p:val>
                                            <p:strVal val="#ppt_h/20"/>
                                          </p:val>
                                        </p:tav>
                                        <p:tav tm="50000">
                                          <p:val>
                                            <p:strVal val="#ppt_h/20"/>
                                          </p:val>
                                        </p:tav>
                                        <p:tav tm="100000">
                                          <p:val>
                                            <p:strVal val="#ppt_h"/>
                                          </p:val>
                                        </p:tav>
                                      </p:tavLst>
                                    </p:anim>
                                    <p:anim calcmode="lin" valueType="num">
                                      <p:cBhvr>
                                        <p:cTn id="56" dur="500" fill="hold"/>
                                        <p:tgtEl>
                                          <p:spTgt spid="17"/>
                                        </p:tgtEl>
                                        <p:attrNameLst>
                                          <p:attrName>ppt_w</p:attrName>
                                        </p:attrNameLst>
                                      </p:cBhvr>
                                      <p:tavLst>
                                        <p:tav tm="0">
                                          <p:val>
                                            <p:strVal val="#ppt_w+.3"/>
                                          </p:val>
                                        </p:tav>
                                        <p:tav tm="50000">
                                          <p:val>
                                            <p:strVal val="#ppt_w+.3"/>
                                          </p:val>
                                        </p:tav>
                                        <p:tav tm="100000">
                                          <p:val>
                                            <p:strVal val="#ppt_w"/>
                                          </p:val>
                                        </p:tav>
                                      </p:tavLst>
                                    </p:anim>
                                    <p:anim calcmode="lin" valueType="num">
                                      <p:cBhvr>
                                        <p:cTn id="57" dur="500" fill="hold"/>
                                        <p:tgtEl>
                                          <p:spTgt spid="17"/>
                                        </p:tgtEl>
                                        <p:attrNameLst>
                                          <p:attrName>ppt_x</p:attrName>
                                        </p:attrNameLst>
                                      </p:cBhvr>
                                      <p:tavLst>
                                        <p:tav tm="0">
                                          <p:val>
                                            <p:strVal val="#ppt_x-.3"/>
                                          </p:val>
                                        </p:tav>
                                        <p:tav tm="50000">
                                          <p:val>
                                            <p:strVal val="#ppt_x"/>
                                          </p:val>
                                        </p:tav>
                                        <p:tav tm="100000">
                                          <p:val>
                                            <p:strVal val="#ppt_x"/>
                                          </p:val>
                                        </p:tav>
                                      </p:tavLst>
                                    </p:anim>
                                    <p:anim calcmode="lin" valueType="num">
                                      <p:cBhvr>
                                        <p:cTn id="58" dur="500" fill="hold"/>
                                        <p:tgtEl>
                                          <p:spTgt spid="17"/>
                                        </p:tgtEl>
                                        <p:attrNameLst>
                                          <p:attrName>ppt_y</p:attrName>
                                        </p:attrNameLst>
                                      </p:cBhvr>
                                      <p:tavLst>
                                        <p:tav tm="0">
                                          <p:val>
                                            <p:strVal val="#ppt_y"/>
                                          </p:val>
                                        </p:tav>
                                        <p:tav tm="100000">
                                          <p:val>
                                            <p:strVal val="#ppt_y"/>
                                          </p:val>
                                        </p:tav>
                                      </p:tavLst>
                                    </p:anim>
                                  </p:childTnLst>
                                </p:cTn>
                              </p:par>
                              <p:par>
                                <p:cTn id="59" presetID="39" presetClass="entr" presetSubtype="0" accel="10000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p:cTn id="61" dur="500" fill="hold"/>
                                        <p:tgtEl>
                                          <p:spTgt spid="20"/>
                                        </p:tgtEl>
                                        <p:attrNameLst>
                                          <p:attrName>ppt_h</p:attrName>
                                        </p:attrNameLst>
                                      </p:cBhvr>
                                      <p:tavLst>
                                        <p:tav tm="0">
                                          <p:val>
                                            <p:strVal val="#ppt_h/20"/>
                                          </p:val>
                                        </p:tav>
                                        <p:tav tm="50000">
                                          <p:val>
                                            <p:strVal val="#ppt_h/20"/>
                                          </p:val>
                                        </p:tav>
                                        <p:tav tm="100000">
                                          <p:val>
                                            <p:strVal val="#ppt_h"/>
                                          </p:val>
                                        </p:tav>
                                      </p:tavLst>
                                    </p:anim>
                                    <p:anim calcmode="lin" valueType="num">
                                      <p:cBhvr>
                                        <p:cTn id="62" dur="500" fill="hold"/>
                                        <p:tgtEl>
                                          <p:spTgt spid="20"/>
                                        </p:tgtEl>
                                        <p:attrNameLst>
                                          <p:attrName>ppt_w</p:attrName>
                                        </p:attrNameLst>
                                      </p:cBhvr>
                                      <p:tavLst>
                                        <p:tav tm="0">
                                          <p:val>
                                            <p:strVal val="#ppt_w+.3"/>
                                          </p:val>
                                        </p:tav>
                                        <p:tav tm="50000">
                                          <p:val>
                                            <p:strVal val="#ppt_w+.3"/>
                                          </p:val>
                                        </p:tav>
                                        <p:tav tm="100000">
                                          <p:val>
                                            <p:strVal val="#ppt_w"/>
                                          </p:val>
                                        </p:tav>
                                      </p:tavLst>
                                    </p:anim>
                                    <p:anim calcmode="lin" valueType="num">
                                      <p:cBhvr>
                                        <p:cTn id="63" dur="500" fill="hold"/>
                                        <p:tgtEl>
                                          <p:spTgt spid="20"/>
                                        </p:tgtEl>
                                        <p:attrNameLst>
                                          <p:attrName>ppt_x</p:attrName>
                                        </p:attrNameLst>
                                      </p:cBhvr>
                                      <p:tavLst>
                                        <p:tav tm="0">
                                          <p:val>
                                            <p:strVal val="#ppt_x-.3"/>
                                          </p:val>
                                        </p:tav>
                                        <p:tav tm="50000">
                                          <p:val>
                                            <p:strVal val="#ppt_x"/>
                                          </p:val>
                                        </p:tav>
                                        <p:tav tm="100000">
                                          <p:val>
                                            <p:strVal val="#ppt_x"/>
                                          </p:val>
                                        </p:tav>
                                      </p:tavLst>
                                    </p:anim>
                                    <p:anim calcmode="lin" valueType="num">
                                      <p:cBhvr>
                                        <p:cTn id="64"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2" grpId="1" animBg="1"/>
      <p:bldP spid="13" grpId="0" animBg="1"/>
      <p:bldP spid="13" grpId="1" animBg="1"/>
      <p:bldP spid="14" grpId="0" animBg="1"/>
      <p:bldP spid="14" grpId="1" animBg="1"/>
      <p:bldP spid="15" grpId="0" animBg="1"/>
      <p:bldP spid="15" grpId="1" animBg="1"/>
      <p:bldP spid="17" grpId="0" animBg="1"/>
      <p:bldP spid="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zh-CN" altLang="en-US"/>
          </a:p>
        </p:txBody>
      </p:sp>
      <p:sp>
        <p:nvSpPr>
          <p:cNvPr id="3" name="Content Placeholder 2"/>
          <p:cNvSpPr>
            <a:spLocks noGrp="1"/>
          </p:cNvSpPr>
          <p:nvPr>
            <p:ph idx="1"/>
          </p:nvPr>
        </p:nvSpPr>
        <p:spPr/>
        <p:txBody>
          <a:bodyPr/>
          <a:lstStyle/>
          <a:p>
            <a:r>
              <a:rPr lang="en-US" altLang="zh-CN" dirty="0" smtClean="0"/>
              <a:t>Two Separate Functions</a:t>
            </a:r>
          </a:p>
          <a:p>
            <a:pPr lvl="1"/>
            <a:r>
              <a:rPr lang="en-US" altLang="zh-CN" dirty="0" smtClean="0"/>
              <a:t>Program-to-Queue. </a:t>
            </a:r>
          </a:p>
          <a:p>
            <a:pPr lvl="1"/>
            <a:r>
              <a:rPr lang="en-US" altLang="zh-CN" dirty="0" smtClean="0"/>
              <a:t>Queue-to-Printer</a:t>
            </a:r>
            <a:endParaRPr lang="zh-CN" altLang="en-US" dirty="0"/>
          </a:p>
        </p:txBody>
      </p:sp>
      <p:sp>
        <p:nvSpPr>
          <p:cNvPr id="4" name="Footer Placeholder 3"/>
          <p:cNvSpPr>
            <a:spLocks noGrp="1"/>
          </p:cNvSpPr>
          <p:nvPr>
            <p:ph type="ftr" sz="quarter" idx="11"/>
          </p:nvPr>
        </p:nvSpPr>
        <p:spPr/>
        <p:txBody>
          <a:bodyPr/>
          <a:lstStyle/>
          <a:p>
            <a:r>
              <a:rPr lang="en-US" altLang="zh-CN" smtClean="0"/>
              <a:t>Part XII IO System</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31</a:t>
            </a:fld>
            <a:endParaRPr lang="zh-CN" altLang="en-US"/>
          </a:p>
        </p:txBody>
      </p:sp>
      <p:pic>
        <p:nvPicPr>
          <p:cNvPr id="6" name="Picture 2"/>
          <p:cNvPicPr>
            <a:picLocks noChangeAspect="1" noChangeArrowheads="1"/>
          </p:cNvPicPr>
          <p:nvPr/>
        </p:nvPicPr>
        <p:blipFill>
          <a:blip r:embed="rId3" cstate="print"/>
          <a:srcRect/>
          <a:stretch>
            <a:fillRect/>
          </a:stretch>
        </p:blipFill>
        <p:spPr bwMode="auto">
          <a:xfrm rot="6300000">
            <a:off x="3914953" y="2845883"/>
            <a:ext cx="1685579" cy="1264185"/>
          </a:xfrm>
          <a:prstGeom prst="rect">
            <a:avLst/>
          </a:prstGeom>
          <a:noFill/>
          <a:ln w="9525">
            <a:noFill/>
            <a:miter lim="800000"/>
            <a:headEnd/>
            <a:tailEnd/>
          </a:ln>
          <a:effectLst/>
        </p:spPr>
      </p:pic>
      <p:pic>
        <p:nvPicPr>
          <p:cNvPr id="7" name="Picture 3"/>
          <p:cNvPicPr>
            <a:picLocks noChangeAspect="1" noChangeArrowheads="1"/>
          </p:cNvPicPr>
          <p:nvPr/>
        </p:nvPicPr>
        <p:blipFill>
          <a:blip r:embed="rId4" cstate="print"/>
          <a:srcRect/>
          <a:stretch>
            <a:fillRect/>
          </a:stretch>
        </p:blipFill>
        <p:spPr bwMode="auto">
          <a:xfrm>
            <a:off x="7286644" y="4429132"/>
            <a:ext cx="1523989" cy="1444273"/>
          </a:xfrm>
          <a:prstGeom prst="rect">
            <a:avLst/>
          </a:prstGeom>
          <a:noFill/>
          <a:ln w="9525">
            <a:noFill/>
            <a:miter lim="800000"/>
            <a:headEnd/>
            <a:tailEnd/>
          </a:ln>
          <a:effectLst/>
        </p:spPr>
      </p:pic>
      <p:pic>
        <p:nvPicPr>
          <p:cNvPr id="8" name="Picture 4"/>
          <p:cNvPicPr>
            <a:picLocks noChangeAspect="1" noChangeArrowheads="1"/>
          </p:cNvPicPr>
          <p:nvPr/>
        </p:nvPicPr>
        <p:blipFill>
          <a:blip r:embed="rId5" cstate="print"/>
          <a:srcRect/>
          <a:stretch>
            <a:fillRect/>
          </a:stretch>
        </p:blipFill>
        <p:spPr bwMode="auto">
          <a:xfrm>
            <a:off x="2500298" y="3000372"/>
            <a:ext cx="1238249" cy="928687"/>
          </a:xfrm>
          <a:prstGeom prst="rect">
            <a:avLst/>
          </a:prstGeom>
          <a:noFill/>
          <a:ln w="9525">
            <a:noFill/>
            <a:miter lim="800000"/>
            <a:headEnd/>
            <a:tailEnd/>
          </a:ln>
          <a:effectLst/>
        </p:spPr>
      </p:pic>
      <p:sp>
        <p:nvSpPr>
          <p:cNvPr id="9" name="Cross 8"/>
          <p:cNvSpPr/>
          <p:nvPr/>
        </p:nvSpPr>
        <p:spPr>
          <a:xfrm>
            <a:off x="3571868" y="3429000"/>
            <a:ext cx="428628" cy="428628"/>
          </a:xfrm>
          <a:prstGeom prst="plus">
            <a:avLst>
              <a:gd name="adj" fmla="val 346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lowchart: Document 9"/>
          <p:cNvSpPr/>
          <p:nvPr/>
        </p:nvSpPr>
        <p:spPr>
          <a:xfrm rot="5400000">
            <a:off x="3428992" y="3429000"/>
            <a:ext cx="928694" cy="392909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286116" y="5929330"/>
            <a:ext cx="1715534" cy="584775"/>
          </a:xfrm>
          <a:prstGeom prst="rect">
            <a:avLst/>
          </a:prstGeom>
          <a:noFill/>
        </p:spPr>
        <p:txBody>
          <a:bodyPr wrap="none" rtlCol="0">
            <a:spAutoFit/>
          </a:bodyPr>
          <a:lstStyle/>
          <a:p>
            <a:r>
              <a:rPr lang="en-US" altLang="zh-CN" sz="3200" dirty="0" smtClean="0"/>
              <a:t>Spooling </a:t>
            </a:r>
            <a:endParaRPr lang="zh-CN" altLang="en-US" sz="3200" dirty="0"/>
          </a:p>
        </p:txBody>
      </p:sp>
      <p:sp>
        <p:nvSpPr>
          <p:cNvPr id="12" name="Flowchart: Multidocument 11"/>
          <p:cNvSpPr/>
          <p:nvPr/>
        </p:nvSpPr>
        <p:spPr>
          <a:xfrm>
            <a:off x="500034" y="4214818"/>
            <a:ext cx="898570" cy="64294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A</a:t>
            </a:r>
            <a:endParaRPr lang="zh-CN" altLang="en-US" sz="3600" b="1" dirty="0"/>
          </a:p>
        </p:txBody>
      </p:sp>
      <p:sp>
        <p:nvSpPr>
          <p:cNvPr id="13" name="Flowchart: Multidocument 12"/>
          <p:cNvSpPr/>
          <p:nvPr/>
        </p:nvSpPr>
        <p:spPr>
          <a:xfrm>
            <a:off x="500034" y="5143512"/>
            <a:ext cx="898570" cy="64294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B</a:t>
            </a:r>
            <a:endParaRPr lang="zh-CN" altLang="en-US" sz="3600" b="1" dirty="0"/>
          </a:p>
        </p:txBody>
      </p:sp>
      <p:sp>
        <p:nvSpPr>
          <p:cNvPr id="14" name="Flowchart: Multidocument 13"/>
          <p:cNvSpPr/>
          <p:nvPr/>
        </p:nvSpPr>
        <p:spPr>
          <a:xfrm>
            <a:off x="500034" y="6072206"/>
            <a:ext cx="898570" cy="64294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smtClean="0"/>
              <a:t>C</a:t>
            </a:r>
            <a:endParaRPr lang="zh-CN" altLang="en-US" sz="3600" b="1" dirty="0"/>
          </a:p>
        </p:txBody>
      </p:sp>
      <p:sp>
        <p:nvSpPr>
          <p:cNvPr id="15" name="Cloud Callout 14"/>
          <p:cNvSpPr/>
          <p:nvPr/>
        </p:nvSpPr>
        <p:spPr>
          <a:xfrm>
            <a:off x="-324544" y="1988840"/>
            <a:ext cx="3240360" cy="2592288"/>
          </a:xfrm>
          <a:prstGeom prst="cloudCallout">
            <a:avLst>
              <a:gd name="adj1" fmla="val 16401"/>
              <a:gd name="adj2" fmla="val 649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Program-to-Queue</a:t>
            </a:r>
            <a:endParaRPr lang="zh-CN" altLang="en-US" sz="3200" dirty="0"/>
          </a:p>
        </p:txBody>
      </p:sp>
      <p:sp>
        <p:nvSpPr>
          <p:cNvPr id="16" name="Cloud Callout 15"/>
          <p:cNvSpPr/>
          <p:nvPr/>
        </p:nvSpPr>
        <p:spPr>
          <a:xfrm>
            <a:off x="5903640" y="1628800"/>
            <a:ext cx="3240360" cy="2592288"/>
          </a:xfrm>
          <a:prstGeom prst="cloudCallout">
            <a:avLst>
              <a:gd name="adj1" fmla="val -31807"/>
              <a:gd name="adj2" fmla="val 791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Queue-to-Printer</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39" presetClass="entr" presetSubtype="0" accel="10000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ppt_h</p:attrName>
                                        </p:attrNameLst>
                                      </p:cBhvr>
                                      <p:tavLst>
                                        <p:tav tm="0">
                                          <p:val>
                                            <p:strVal val="#ppt_h/20"/>
                                          </p:val>
                                        </p:tav>
                                        <p:tav tm="50000">
                                          <p:val>
                                            <p:strVal val="#ppt_h/20"/>
                                          </p:val>
                                        </p:tav>
                                        <p:tav tm="100000">
                                          <p:val>
                                            <p:strVal val="#ppt_h"/>
                                          </p:val>
                                        </p:tav>
                                      </p:tavLst>
                                    </p:anim>
                                    <p:anim calcmode="lin" valueType="num">
                                      <p:cBhvr>
                                        <p:cTn id="12" dur="500" fill="hold"/>
                                        <p:tgtEl>
                                          <p:spTgt spid="15"/>
                                        </p:tgtEl>
                                        <p:attrNameLst>
                                          <p:attrName>ppt_w</p:attrName>
                                        </p:attrNameLst>
                                      </p:cBhvr>
                                      <p:tavLst>
                                        <p:tav tm="0">
                                          <p:val>
                                            <p:strVal val="#ppt_w+.3"/>
                                          </p:val>
                                        </p:tav>
                                        <p:tav tm="50000">
                                          <p:val>
                                            <p:strVal val="#ppt_w+.3"/>
                                          </p:val>
                                        </p:tav>
                                        <p:tav tm="100000">
                                          <p:val>
                                            <p:strVal val="#ppt_w"/>
                                          </p:val>
                                        </p:tav>
                                      </p:tavLst>
                                    </p:anim>
                                    <p:anim calcmode="lin" valueType="num">
                                      <p:cBhvr>
                                        <p:cTn id="13" dur="500" fill="hold"/>
                                        <p:tgtEl>
                                          <p:spTgt spid="15"/>
                                        </p:tgtEl>
                                        <p:attrNameLst>
                                          <p:attrName>ppt_x</p:attrName>
                                        </p:attrNameLst>
                                      </p:cBhvr>
                                      <p:tavLst>
                                        <p:tav tm="0">
                                          <p:val>
                                            <p:strVal val="#ppt_x-.3"/>
                                          </p:val>
                                        </p:tav>
                                        <p:tav tm="5000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39" presetClass="entr" presetSubtype="0" accel="10000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16"/>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16"/>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16"/>
                                        </p:tgtEl>
                                        <p:attrNameLst>
                                          <p:attrName>ppt_y</p:attrName>
                                        </p:attrNameLst>
                                      </p:cBhvr>
                                      <p:tavLst>
                                        <p:tav tm="0">
                                          <p:val>
                                            <p:strVal val="#ppt_y"/>
                                          </p:val>
                                        </p:tav>
                                        <p:tav tm="100000">
                                          <p:val>
                                            <p:strVal val="#ppt_y"/>
                                          </p:val>
                                        </p:tav>
                                      </p:tavLst>
                                    </p:anim>
                                  </p:childTnLst>
                                </p:cTn>
                              </p:par>
                              <p:par>
                                <p:cTn id="27" presetID="1" presetClass="exit" presetSubtype="0" fill="hold" grpId="1" nodeType="withEffect">
                                  <p:stCondLst>
                                    <p:cond delay="0"/>
                                  </p:stCondLst>
                                  <p:childTnLst>
                                    <p:set>
                                      <p:cBhvr>
                                        <p:cTn id="2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cstate="print"/>
          <a:srcRect/>
          <a:stretch>
            <a:fillRect/>
          </a:stretch>
        </p:blipFill>
        <p:spPr bwMode="auto">
          <a:xfrm>
            <a:off x="1785918" y="3460468"/>
            <a:ext cx="5643574" cy="3397532"/>
          </a:xfrm>
          <a:prstGeom prst="rect">
            <a:avLst/>
          </a:prstGeom>
          <a:noFill/>
          <a:ln w="9525">
            <a:noFill/>
            <a:miter lim="800000"/>
            <a:headEnd/>
            <a:tailEnd/>
          </a:ln>
        </p:spPr>
      </p:pic>
      <p:sp>
        <p:nvSpPr>
          <p:cNvPr id="2" name="Title 1"/>
          <p:cNvSpPr>
            <a:spLocks noGrp="1"/>
          </p:cNvSpPr>
          <p:nvPr>
            <p:ph type="title"/>
          </p:nvPr>
        </p:nvSpPr>
        <p:spPr>
          <a:xfrm>
            <a:off x="0" y="-24"/>
            <a:ext cx="9144000" cy="928694"/>
          </a:xfrm>
        </p:spPr>
        <p:txBody>
          <a:bodyPr>
            <a:normAutofit fontScale="90000"/>
          </a:bodyPr>
          <a:lstStyle/>
          <a:p>
            <a:r>
              <a:rPr lang="en-US" altLang="zh-CN" sz="3200" dirty="0" err="1" smtClean="0"/>
              <a:t>SPOOLing</a:t>
            </a:r>
            <a:r>
              <a:rPr lang="en-US" altLang="zh-CN" sz="3200" dirty="0" smtClean="0"/>
              <a:t> </a:t>
            </a:r>
            <a:r>
              <a:rPr lang="zh-CN" altLang="en-US" sz="3200" dirty="0" smtClean="0"/>
              <a:t>技术</a:t>
            </a:r>
            <a:r>
              <a:rPr lang="en-US" altLang="zh-CN" sz="3200" dirty="0" smtClean="0"/>
              <a:t/>
            </a:r>
            <a:br>
              <a:rPr lang="en-US" altLang="zh-CN" sz="3200" dirty="0" smtClean="0"/>
            </a:br>
            <a:r>
              <a:rPr lang="en-US" altLang="zh-CN" sz="3200" dirty="0" smtClean="0"/>
              <a:t>(</a:t>
            </a:r>
            <a:r>
              <a:rPr lang="en-US" altLang="zh-CN" sz="2400" dirty="0" smtClean="0"/>
              <a:t>Simultaneous Peripheral Operation On Line</a:t>
            </a:r>
            <a:r>
              <a:rPr lang="en-US" altLang="zh-CN" sz="3200" dirty="0" smtClean="0"/>
              <a:t>)</a:t>
            </a:r>
            <a:endParaRPr lang="zh-CN" altLang="en-US" sz="3200" dirty="0"/>
          </a:p>
        </p:txBody>
      </p:sp>
      <p:sp>
        <p:nvSpPr>
          <p:cNvPr id="3" name="Content Placeholder 2"/>
          <p:cNvSpPr>
            <a:spLocks noGrp="1"/>
          </p:cNvSpPr>
          <p:nvPr>
            <p:ph idx="1"/>
          </p:nvPr>
        </p:nvSpPr>
        <p:spPr>
          <a:xfrm>
            <a:off x="457200" y="928670"/>
            <a:ext cx="8686800" cy="2482849"/>
          </a:xfrm>
        </p:spPr>
        <p:txBody>
          <a:bodyPr>
            <a:normAutofit lnSpcReduction="10000"/>
          </a:bodyPr>
          <a:lstStyle/>
          <a:p>
            <a:r>
              <a:rPr lang="en-US" altLang="zh-CN" sz="2400" dirty="0" smtClean="0"/>
              <a:t>When there are processes need input tasks (reading punched cards), they tells the SPLOOLING daemon, then daemon </a:t>
            </a:r>
          </a:p>
          <a:p>
            <a:pPr lvl="1"/>
            <a:r>
              <a:rPr lang="en-US" altLang="zh-CN" sz="2000" dirty="0" smtClean="0"/>
              <a:t>calls the input management process to put the input data into the </a:t>
            </a:r>
            <a:r>
              <a:rPr lang="en-US" altLang="zh-CN" sz="2000" b="1" dirty="0" smtClean="0">
                <a:solidFill>
                  <a:schemeClr val="accent6">
                    <a:lumMod val="75000"/>
                  </a:schemeClr>
                </a:solidFill>
              </a:rPr>
              <a:t>input-spooling directory </a:t>
            </a:r>
            <a:r>
              <a:rPr lang="en-US" altLang="zh-CN" sz="2000" dirty="0" smtClean="0"/>
              <a:t>[</a:t>
            </a:r>
            <a:r>
              <a:rPr lang="zh-CN" altLang="en-US" sz="1400" dirty="0" smtClean="0"/>
              <a:t>输入井</a:t>
            </a:r>
            <a:r>
              <a:rPr lang="en-US" altLang="zh-CN" sz="2000" dirty="0" smtClean="0"/>
              <a:t>]</a:t>
            </a:r>
          </a:p>
          <a:p>
            <a:pPr lvl="1"/>
            <a:r>
              <a:rPr lang="en-US" altLang="zh-CN" sz="2000" dirty="0" smtClean="0"/>
              <a:t>when finished, the daemon notifies the corresponding input process</a:t>
            </a:r>
          </a:p>
          <a:p>
            <a:r>
              <a:rPr lang="en-US" altLang="zh-CN" sz="2400" dirty="0" smtClean="0"/>
              <a:t>No matter how many input tasks, all the processes feel like that each of them owns the input device by itself.</a:t>
            </a:r>
            <a:endParaRPr lang="zh-CN" altLang="en-US" sz="2400" dirty="0"/>
          </a:p>
        </p:txBody>
      </p:sp>
      <p:sp>
        <p:nvSpPr>
          <p:cNvPr id="4" name="Footer Placeholder 3"/>
          <p:cNvSpPr>
            <a:spLocks noGrp="1"/>
          </p:cNvSpPr>
          <p:nvPr>
            <p:ph type="ftr" sz="quarter" idx="11"/>
          </p:nvPr>
        </p:nvSpPr>
        <p:spPr/>
        <p:txBody>
          <a:bodyPr/>
          <a:lstStyle/>
          <a:p>
            <a:r>
              <a:rPr lang="en-US" altLang="zh-CN" smtClean="0"/>
              <a:t>Part IV: Operating System</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32</a:t>
            </a:fld>
            <a:endParaRPr lang="zh-CN" altLang="en-US"/>
          </a:p>
        </p:txBody>
      </p:sp>
      <p:sp>
        <p:nvSpPr>
          <p:cNvPr id="7" name="Bent Arrow 6"/>
          <p:cNvSpPr/>
          <p:nvPr/>
        </p:nvSpPr>
        <p:spPr>
          <a:xfrm rot="5400000">
            <a:off x="2678893" y="4036225"/>
            <a:ext cx="2214579" cy="1428760"/>
          </a:xfrm>
          <a:prstGeom prst="bentArrow">
            <a:avLst>
              <a:gd name="adj1" fmla="val 16579"/>
              <a:gd name="adj2" fmla="val 17515"/>
              <a:gd name="adj3" fmla="val 22193"/>
              <a:gd name="adj4" fmla="val 33458"/>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par>
                                <p:cTn id="9" presetID="39" presetClass="entr" presetSubtype="0" accel="100000" fill="hold" grpId="1"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12"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13"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par>
                                <p:cTn id="21" presetID="1" presetClass="exit"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cstate="print"/>
          <a:srcRect/>
          <a:stretch>
            <a:fillRect/>
          </a:stretch>
        </p:blipFill>
        <p:spPr bwMode="auto">
          <a:xfrm>
            <a:off x="1928822" y="3460468"/>
            <a:ext cx="5643574" cy="3397532"/>
          </a:xfrm>
          <a:prstGeom prst="rect">
            <a:avLst/>
          </a:prstGeom>
          <a:noFill/>
          <a:ln w="9525">
            <a:noFill/>
            <a:miter lim="800000"/>
            <a:headEnd/>
            <a:tailEnd/>
          </a:ln>
        </p:spPr>
      </p:pic>
      <p:sp>
        <p:nvSpPr>
          <p:cNvPr id="2" name="Title 1"/>
          <p:cNvSpPr>
            <a:spLocks noGrp="1"/>
          </p:cNvSpPr>
          <p:nvPr>
            <p:ph type="title"/>
          </p:nvPr>
        </p:nvSpPr>
        <p:spPr>
          <a:xfrm>
            <a:off x="0" y="-24"/>
            <a:ext cx="9144000" cy="928694"/>
          </a:xfrm>
        </p:spPr>
        <p:txBody>
          <a:bodyPr>
            <a:normAutofit fontScale="90000"/>
          </a:bodyPr>
          <a:lstStyle/>
          <a:p>
            <a:r>
              <a:rPr lang="en-US" altLang="zh-CN" sz="3200" dirty="0" err="1" smtClean="0"/>
              <a:t>SPOOLing</a:t>
            </a:r>
            <a:r>
              <a:rPr lang="en-US" altLang="zh-CN" sz="3200" dirty="0" smtClean="0"/>
              <a:t> </a:t>
            </a:r>
            <a:r>
              <a:rPr lang="zh-CN" altLang="en-US" sz="3200" dirty="0" smtClean="0"/>
              <a:t>技术</a:t>
            </a:r>
            <a:r>
              <a:rPr lang="en-US" altLang="zh-CN" sz="3200" dirty="0" smtClean="0"/>
              <a:t/>
            </a:r>
            <a:br>
              <a:rPr lang="en-US" altLang="zh-CN" sz="3200" dirty="0" smtClean="0"/>
            </a:br>
            <a:r>
              <a:rPr lang="en-US" altLang="zh-CN" sz="3200" dirty="0" smtClean="0"/>
              <a:t>(</a:t>
            </a:r>
            <a:r>
              <a:rPr lang="en-US" altLang="zh-CN" sz="2400" dirty="0" smtClean="0"/>
              <a:t>Simultaneous Peripheral Operation On Line</a:t>
            </a:r>
            <a:r>
              <a:rPr lang="en-US" altLang="zh-CN" sz="3200" dirty="0" smtClean="0"/>
              <a:t>)</a:t>
            </a:r>
            <a:endParaRPr lang="zh-CN" altLang="en-US" sz="3200" dirty="0"/>
          </a:p>
        </p:txBody>
      </p:sp>
      <p:sp>
        <p:nvSpPr>
          <p:cNvPr id="3" name="Content Placeholder 2"/>
          <p:cNvSpPr>
            <a:spLocks noGrp="1"/>
          </p:cNvSpPr>
          <p:nvPr>
            <p:ph idx="1"/>
          </p:nvPr>
        </p:nvSpPr>
        <p:spPr>
          <a:xfrm>
            <a:off x="457200" y="928670"/>
            <a:ext cx="8686800" cy="2482849"/>
          </a:xfrm>
        </p:spPr>
        <p:txBody>
          <a:bodyPr>
            <a:normAutofit/>
          </a:bodyPr>
          <a:lstStyle/>
          <a:p>
            <a:r>
              <a:rPr lang="en-US" altLang="zh-CN" sz="2400" dirty="0" smtClean="0"/>
              <a:t>When there are processes need output tasks (reading punched cards), they just</a:t>
            </a:r>
          </a:p>
          <a:p>
            <a:pPr lvl="1"/>
            <a:r>
              <a:rPr lang="en-US" altLang="zh-CN" sz="2000" dirty="0" smtClean="0"/>
              <a:t>put their output data into </a:t>
            </a:r>
            <a:r>
              <a:rPr lang="en-US" altLang="zh-CN" sz="2000" b="1" dirty="0" smtClean="0">
                <a:solidFill>
                  <a:schemeClr val="accent6">
                    <a:lumMod val="75000"/>
                  </a:schemeClr>
                </a:solidFill>
              </a:rPr>
              <a:t>output-spooling directory </a:t>
            </a:r>
            <a:r>
              <a:rPr lang="en-US" altLang="zh-CN" sz="2000" dirty="0" smtClean="0"/>
              <a:t>[</a:t>
            </a:r>
            <a:r>
              <a:rPr lang="zh-CN" altLang="en-US" sz="1400" dirty="0" smtClean="0"/>
              <a:t>输出井</a:t>
            </a:r>
            <a:r>
              <a:rPr lang="en-US" altLang="zh-CN" sz="2000" dirty="0" smtClean="0"/>
              <a:t>]</a:t>
            </a:r>
          </a:p>
          <a:p>
            <a:pPr lvl="1"/>
            <a:r>
              <a:rPr lang="en-US" altLang="zh-CN" sz="2000" dirty="0" smtClean="0"/>
              <a:t>then the daemon finishes the output task </a:t>
            </a:r>
          </a:p>
          <a:p>
            <a:r>
              <a:rPr lang="en-US" altLang="zh-CN" sz="2400" dirty="0" smtClean="0"/>
              <a:t>No matter how many output tasks, all the output processes feel like that each of them owns the output device (printer) by itself.</a:t>
            </a:r>
            <a:endParaRPr lang="zh-CN" altLang="en-US" sz="2400" dirty="0"/>
          </a:p>
        </p:txBody>
      </p:sp>
      <p:sp>
        <p:nvSpPr>
          <p:cNvPr id="4" name="Footer Placeholder 3"/>
          <p:cNvSpPr>
            <a:spLocks noGrp="1"/>
          </p:cNvSpPr>
          <p:nvPr>
            <p:ph type="ftr" sz="quarter" idx="11"/>
          </p:nvPr>
        </p:nvSpPr>
        <p:spPr/>
        <p:txBody>
          <a:bodyPr/>
          <a:lstStyle/>
          <a:p>
            <a:r>
              <a:rPr lang="en-US" altLang="zh-CN" smtClean="0"/>
              <a:t>Part IV: Operating System</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33</a:t>
            </a:fld>
            <a:endParaRPr lang="zh-CN" altLang="en-US"/>
          </a:p>
        </p:txBody>
      </p:sp>
      <p:sp>
        <p:nvSpPr>
          <p:cNvPr id="7" name="Bent Arrow 6"/>
          <p:cNvSpPr/>
          <p:nvPr/>
        </p:nvSpPr>
        <p:spPr>
          <a:xfrm>
            <a:off x="4857753" y="3429000"/>
            <a:ext cx="1714512" cy="2428892"/>
          </a:xfrm>
          <a:prstGeom prst="bentArrow">
            <a:avLst>
              <a:gd name="adj1" fmla="val 16579"/>
              <a:gd name="adj2" fmla="val 17515"/>
              <a:gd name="adj3" fmla="val 22193"/>
              <a:gd name="adj4" fmla="val 33458"/>
            </a:avLst>
          </a:prstGeom>
          <a:solidFill>
            <a:schemeClr val="accent1">
              <a:alpha val="5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par>
                                <p:cTn id="15" presetID="39" presetClass="entr" presetSubtype="0" accel="100000" fill="hold" grpId="1"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18"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19"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par>
                                <p:cTn id="27" presetID="1" presetClass="exit"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err="1" smtClean="0"/>
              <a:t>SPOOLing</a:t>
            </a:r>
            <a:r>
              <a:rPr lang="en-US" altLang="zh-CN" dirty="0" smtClean="0"/>
              <a:t> can also be used to </a:t>
            </a:r>
            <a:endParaRPr lang="zh-CN" altLang="en-US" dirty="0"/>
          </a:p>
        </p:txBody>
      </p:sp>
      <p:sp>
        <p:nvSpPr>
          <p:cNvPr id="3" name="Content Placeholder 2"/>
          <p:cNvSpPr>
            <a:spLocks noGrp="1"/>
          </p:cNvSpPr>
          <p:nvPr>
            <p:ph idx="1"/>
          </p:nvPr>
        </p:nvSpPr>
        <p:spPr/>
        <p:txBody>
          <a:bodyPr>
            <a:normAutofit fontScale="92500" lnSpcReduction="10000"/>
          </a:bodyPr>
          <a:lstStyle/>
          <a:p>
            <a:r>
              <a:rPr lang="en-US" altLang="zh-CN" dirty="0" smtClean="0"/>
              <a:t>Send emails</a:t>
            </a:r>
          </a:p>
          <a:p>
            <a:pPr lvl="1"/>
            <a:r>
              <a:rPr lang="en-US" altLang="zh-CN" dirty="0" smtClean="0"/>
              <a:t>When user sends a mail, the system places a copy in its private storage (spool area).</a:t>
            </a:r>
          </a:p>
          <a:p>
            <a:pPr lvl="1"/>
            <a:r>
              <a:rPr lang="en-US" altLang="zh-CN" dirty="0" smtClean="0"/>
              <a:t>The system then initiates transfer to remote machine as a background activity.</a:t>
            </a:r>
          </a:p>
          <a:p>
            <a:pPr lvl="1"/>
            <a:r>
              <a:rPr lang="en-US" altLang="zh-CN" dirty="0" smtClean="0"/>
              <a:t>The background mail transfer process becomes client.</a:t>
            </a:r>
          </a:p>
          <a:p>
            <a:pPr lvl="1"/>
            <a:r>
              <a:rPr lang="en-US" altLang="zh-CN" dirty="0" smtClean="0"/>
              <a:t>If it succeeds, the transfer process passes a copy of the message to remote server.</a:t>
            </a:r>
          </a:p>
          <a:p>
            <a:pPr lvl="1"/>
            <a:r>
              <a:rPr lang="en-US" altLang="zh-CN" dirty="0" smtClean="0"/>
              <a:t>If it fails, the transfer process records the time delivery was attempted and terminates.</a:t>
            </a:r>
          </a:p>
          <a:p>
            <a:pPr lvl="1"/>
            <a:r>
              <a:rPr lang="en-US" altLang="zh-CN" dirty="0" smtClean="0"/>
              <a:t>The background transfer process sweeps through the spool area periodically (typically every 30 </a:t>
            </a:r>
            <a:r>
              <a:rPr lang="en-US" altLang="zh-CN" dirty="0" err="1" smtClean="0"/>
              <a:t>mins</a:t>
            </a:r>
            <a:r>
              <a:rPr lang="en-US" altLang="zh-CN" dirty="0" smtClean="0"/>
              <a:t>).</a:t>
            </a:r>
            <a:endParaRPr lang="zh-CN" altLang="en-US" dirty="0"/>
          </a:p>
        </p:txBody>
      </p:sp>
      <p:sp>
        <p:nvSpPr>
          <p:cNvPr id="4" name="Footer Placeholder 3"/>
          <p:cNvSpPr>
            <a:spLocks noGrp="1"/>
          </p:cNvSpPr>
          <p:nvPr>
            <p:ph type="ftr" sz="quarter" idx="11"/>
          </p:nvPr>
        </p:nvSpPr>
        <p:spPr/>
        <p:txBody>
          <a:bodyPr/>
          <a:lstStyle/>
          <a:p>
            <a:r>
              <a:rPr lang="en-US" altLang="zh-CN" smtClean="0"/>
              <a:t>Part XII IO System</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Cont’</a:t>
            </a:r>
            <a:endParaRPr lang="zh-CN" altLang="en-US" dirty="0"/>
          </a:p>
        </p:txBody>
      </p:sp>
      <p:sp>
        <p:nvSpPr>
          <p:cNvPr id="3" name="Content Placeholder 2"/>
          <p:cNvSpPr>
            <a:spLocks noGrp="1"/>
          </p:cNvSpPr>
          <p:nvPr>
            <p:ph idx="1"/>
          </p:nvPr>
        </p:nvSpPr>
        <p:spPr/>
        <p:txBody>
          <a:bodyPr/>
          <a:lstStyle/>
          <a:p>
            <a:r>
              <a:rPr lang="en-US" altLang="zh-CN" dirty="0" smtClean="0"/>
              <a:t>Whenever it finds a message or whenever user deposits new outgoing mail, it attempts delivery.</a:t>
            </a:r>
          </a:p>
          <a:p>
            <a:r>
              <a:rPr lang="en-US" altLang="zh-CN" dirty="0" smtClean="0"/>
              <a:t>If mail message cannot be delivered after an extended time, the mail software returns the mail message to sender</a:t>
            </a:r>
            <a:endParaRPr lang="zh-CN" altLang="en-US" dirty="0"/>
          </a:p>
        </p:txBody>
      </p:sp>
      <p:sp>
        <p:nvSpPr>
          <p:cNvPr id="4" name="Footer Placeholder 3"/>
          <p:cNvSpPr>
            <a:spLocks noGrp="1"/>
          </p:cNvSpPr>
          <p:nvPr>
            <p:ph type="ftr" sz="quarter" idx="11"/>
          </p:nvPr>
        </p:nvSpPr>
        <p:spPr/>
        <p:txBody>
          <a:bodyPr/>
          <a:lstStyle/>
          <a:p>
            <a:r>
              <a:rPr lang="en-US" altLang="zh-CN" smtClean="0"/>
              <a:t>Part XII IO System</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35</a:t>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rtlCol="0">
            <a:normAutofit/>
          </a:bodyPr>
          <a:lstStyle/>
          <a:p>
            <a:pPr fontAlgn="auto">
              <a:spcAft>
                <a:spcPts val="0"/>
              </a:spcAft>
              <a:defRPr/>
            </a:pPr>
            <a:r>
              <a:rPr lang="en-US" altLang="zh-CN" dirty="0" smtClean="0">
                <a:solidFill>
                  <a:schemeClr val="bg1"/>
                </a:solidFill>
                <a:latin typeface="Happy" pitchFamily="34" charset="0"/>
              </a:rPr>
              <a:t>Advanced IO</a:t>
            </a:r>
            <a:endParaRPr lang="zh-CN" altLang="en-US" dirty="0">
              <a:solidFill>
                <a:schemeClr val="bg1"/>
              </a:solidFill>
              <a:latin typeface="Happy" pitchFamily="34" charset="0"/>
            </a:endParaRPr>
          </a:p>
        </p:txBody>
      </p:sp>
      <p:sp>
        <p:nvSpPr>
          <p:cNvPr id="3" name="Footer Placeholder 2"/>
          <p:cNvSpPr>
            <a:spLocks noGrp="1"/>
          </p:cNvSpPr>
          <p:nvPr>
            <p:ph type="ftr" sz="quarter" idx="11"/>
          </p:nvPr>
        </p:nvSpPr>
        <p:spPr/>
        <p:txBody>
          <a:bodyPr/>
          <a:lstStyle/>
          <a:p>
            <a:pPr>
              <a:defRPr/>
            </a:pPr>
            <a:r>
              <a:rPr lang="en-US" altLang="zh-CN" smtClean="0"/>
              <a:t>Part XII IO System</a:t>
            </a:r>
            <a:endParaRPr lang="zh-CN" altLang="en-US"/>
          </a:p>
        </p:txBody>
      </p:sp>
      <p:sp>
        <p:nvSpPr>
          <p:cNvPr id="5" name="Content Placeholder 4"/>
          <p:cNvSpPr>
            <a:spLocks noGrp="1"/>
          </p:cNvSpPr>
          <p:nvPr>
            <p:ph idx="1"/>
          </p:nvPr>
        </p:nvSpPr>
        <p:spPr>
          <a:xfrm>
            <a:off x="1285875" y="571500"/>
            <a:ext cx="7858125" cy="5197475"/>
          </a:xfrm>
        </p:spPr>
        <p:txBody>
          <a:bodyPr rtlCol="0" anchor="ctr">
            <a:normAutofit/>
          </a:bodyPr>
          <a:lstStyle/>
          <a:p>
            <a:pPr>
              <a:defRPr/>
            </a:pPr>
            <a:r>
              <a:rPr lang="en-US" altLang="zh-CN" dirty="0" smtClean="0"/>
              <a:t>Scheduling algorithms for disk I/O requests</a:t>
            </a:r>
            <a:endParaRPr lang="en-US" altLang="zh-CN" dirty="0" smtClean="0">
              <a:sym typeface="Wingdings" pitchFamily="2" charset="2"/>
            </a:endParaRPr>
          </a:p>
          <a:p>
            <a:pPr>
              <a:defRPr/>
            </a:pPr>
            <a:r>
              <a:rPr lang="en-US" altLang="zh-CN" dirty="0" smtClean="0">
                <a:sym typeface="Wingdings" pitchFamily="2" charset="2"/>
              </a:rPr>
              <a:t>SPOOLING</a:t>
            </a:r>
          </a:p>
          <a:p>
            <a:r>
              <a:rPr lang="en-US" altLang="zh-CN" dirty="0">
                <a:solidFill>
                  <a:srgbClr val="00B050"/>
                </a:solidFill>
              </a:rPr>
              <a:t>RAID</a:t>
            </a:r>
          </a:p>
          <a:p>
            <a:pPr lvl="1"/>
            <a:r>
              <a:rPr lang="en-US" altLang="zh-CN" dirty="0">
                <a:solidFill>
                  <a:srgbClr val="00B050"/>
                </a:solidFill>
              </a:rPr>
              <a:t>Redundant  backup for the safe storage</a:t>
            </a:r>
          </a:p>
          <a:p>
            <a:r>
              <a:rPr lang="en-US" altLang="zh-CN" dirty="0">
                <a:solidFill>
                  <a:schemeClr val="tx1">
                    <a:lumMod val="65000"/>
                    <a:lumOff val="35000"/>
                  </a:schemeClr>
                </a:solidFill>
              </a:rPr>
              <a:t>USB</a:t>
            </a:r>
          </a:p>
          <a:p>
            <a:pPr lvl="1"/>
            <a:r>
              <a:rPr lang="en-US" altLang="zh-CN" dirty="0">
                <a:solidFill>
                  <a:schemeClr val="tx1">
                    <a:lumMod val="65000"/>
                    <a:lumOff val="35000"/>
                  </a:schemeClr>
                </a:solidFill>
              </a:rPr>
              <a:t>Universal interface for diverse devices</a:t>
            </a:r>
          </a:p>
          <a:p>
            <a:pPr>
              <a:defRPr/>
            </a:pPr>
            <a:r>
              <a:rPr lang="en-US" altLang="zh-CN" dirty="0">
                <a:solidFill>
                  <a:schemeClr val="tx1">
                    <a:lumMod val="65000"/>
                    <a:lumOff val="35000"/>
                  </a:schemeClr>
                </a:solidFill>
                <a:sym typeface="Wingdings" pitchFamily="2" charset="2"/>
              </a:rPr>
              <a:t>NAS, SAN, ...</a:t>
            </a:r>
          </a:p>
          <a:p>
            <a:pPr lvl="1">
              <a:defRPr/>
            </a:pPr>
            <a:r>
              <a:rPr lang="en-US" altLang="zh-CN" dirty="0">
                <a:solidFill>
                  <a:schemeClr val="tx1">
                    <a:lumMod val="65000"/>
                    <a:lumOff val="35000"/>
                  </a:schemeClr>
                </a:solidFill>
                <a:sym typeface="Wingdings" pitchFamily="2" charset="2"/>
              </a:rPr>
              <a:t>Scattered storage</a:t>
            </a: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36</a:t>
            </a:fld>
            <a:endParaRPr lang="zh-CN" altLang="en-US"/>
          </a:p>
        </p:txBody>
      </p:sp>
      <p:sp>
        <p:nvSpPr>
          <p:cNvPr id="7" name="Rectangle 6"/>
          <p:cNvSpPr/>
          <p:nvPr/>
        </p:nvSpPr>
        <p:spPr>
          <a:xfrm>
            <a:off x="3611597" y="1548081"/>
            <a:ext cx="4416787" cy="584775"/>
          </a:xfrm>
          <a:prstGeom prst="rect">
            <a:avLst/>
          </a:prstGeom>
        </p:spPr>
        <p:txBody>
          <a:bodyPr wrap="none">
            <a:spAutoFit/>
          </a:bodyPr>
          <a:lstStyle/>
          <a:p>
            <a:r>
              <a:rPr lang="en-US" altLang="zh-CN" dirty="0" smtClean="0"/>
              <a:t>Simultaneous Peripheral Operations On-line: </a:t>
            </a:r>
          </a:p>
          <a:p>
            <a:r>
              <a:rPr lang="zh-CN" altLang="en-US" sz="1400" dirty="0" smtClean="0"/>
              <a:t>同时的外围设备联机操作</a:t>
            </a:r>
            <a:r>
              <a:rPr lang="en-US" altLang="zh-CN" sz="1400" dirty="0" smtClean="0"/>
              <a:t>(</a:t>
            </a:r>
            <a:r>
              <a:rPr lang="zh-CN" altLang="en-US" sz="1400" dirty="0" smtClean="0"/>
              <a:t>假脱机技术</a:t>
            </a:r>
            <a:r>
              <a:rPr lang="en-US" altLang="zh-CN" sz="1400" dirty="0" smtClean="0"/>
              <a:t>) </a:t>
            </a:r>
            <a:endParaRPr lang="zh-CN" altLang="en-US" sz="1400" dirty="0"/>
          </a:p>
        </p:txBody>
      </p:sp>
    </p:spTree>
    <p:extLst>
      <p:ext uri="{BB962C8B-B14F-4D97-AF65-F5344CB8AC3E}">
        <p14:creationId xmlns:p14="http://schemas.microsoft.com/office/powerpoint/2010/main" val="40075736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2FB37D-138F-4B93-977F-AFB23F64783F}" type="slidenum">
              <a:rPr lang="zh-CN" altLang="en-US"/>
              <a:pPr/>
              <a:t>37</a:t>
            </a:fld>
            <a:endParaRPr lang="en-US" altLang="zh-CN"/>
          </a:p>
        </p:txBody>
      </p:sp>
      <p:sp>
        <p:nvSpPr>
          <p:cNvPr id="165890" name="Rectangle 2"/>
          <p:cNvSpPr>
            <a:spLocks noGrp="1" noChangeArrowheads="1"/>
          </p:cNvSpPr>
          <p:nvPr>
            <p:ph type="title"/>
          </p:nvPr>
        </p:nvSpPr>
        <p:spPr/>
        <p:txBody>
          <a:bodyPr>
            <a:normAutofit fontScale="90000"/>
          </a:bodyPr>
          <a:lstStyle/>
          <a:p>
            <a:r>
              <a:rPr lang="en-US" altLang="zh-CN"/>
              <a:t>RAID </a:t>
            </a:r>
            <a:endParaRPr lang="zh-CN" altLang="en-US"/>
          </a:p>
        </p:txBody>
      </p:sp>
      <p:sp>
        <p:nvSpPr>
          <p:cNvPr id="165891" name="Rectangle 3"/>
          <p:cNvSpPr>
            <a:spLocks noGrp="1" noChangeArrowheads="1"/>
          </p:cNvSpPr>
          <p:nvPr>
            <p:ph type="body" idx="1"/>
          </p:nvPr>
        </p:nvSpPr>
        <p:spPr>
          <a:xfrm>
            <a:off x="214282" y="1000108"/>
            <a:ext cx="8929718" cy="5126055"/>
          </a:xfrm>
        </p:spPr>
        <p:txBody>
          <a:bodyPr>
            <a:normAutofit lnSpcReduction="10000"/>
          </a:bodyPr>
          <a:lstStyle/>
          <a:p>
            <a:pPr>
              <a:lnSpc>
                <a:spcPct val="90000"/>
              </a:lnSpc>
            </a:pPr>
            <a:r>
              <a:rPr lang="en-US" altLang="zh-CN" dirty="0" smtClean="0">
                <a:latin typeface="Times New Roman" pitchFamily="18" charset="0"/>
              </a:rPr>
              <a:t>RAID</a:t>
            </a:r>
            <a:r>
              <a:rPr lang="zh-CN" altLang="en-US" dirty="0" smtClean="0">
                <a:latin typeface="Times New Roman" pitchFamily="18" charset="0"/>
              </a:rPr>
              <a:t> </a:t>
            </a:r>
            <a:r>
              <a:rPr lang="en-US" altLang="zh-CN" dirty="0" smtClean="0">
                <a:latin typeface="Times New Roman" pitchFamily="18" charset="0"/>
              </a:rPr>
              <a:t>is originally defined as </a:t>
            </a:r>
            <a:r>
              <a:rPr lang="en-US" altLang="zh-CN" sz="2800" b="1" dirty="0" smtClean="0">
                <a:solidFill>
                  <a:srgbClr val="FF0000"/>
                </a:solidFill>
                <a:latin typeface="Times New Roman" pitchFamily="18" charset="0"/>
              </a:rPr>
              <a:t>Redundant </a:t>
            </a:r>
            <a:r>
              <a:rPr lang="en-US" altLang="zh-CN" sz="2800" b="1" dirty="0">
                <a:solidFill>
                  <a:srgbClr val="FF0000"/>
                </a:solidFill>
                <a:latin typeface="Times New Roman" pitchFamily="18" charset="0"/>
              </a:rPr>
              <a:t>Array of Inexpensive </a:t>
            </a:r>
            <a:r>
              <a:rPr lang="en-US" altLang="zh-CN" sz="2800" b="1" dirty="0" smtClean="0">
                <a:solidFill>
                  <a:srgbClr val="FF0000"/>
                </a:solidFill>
                <a:latin typeface="Times New Roman" pitchFamily="18" charset="0"/>
              </a:rPr>
              <a:t>Disk</a:t>
            </a:r>
            <a:r>
              <a:rPr lang="en-US" altLang="zh-CN" b="1" dirty="0" smtClean="0">
                <a:latin typeface="Times New Roman" pitchFamily="18" charset="0"/>
              </a:rPr>
              <a:t>(</a:t>
            </a:r>
            <a:r>
              <a:rPr lang="zh-CN" altLang="en-US" sz="2400" b="1" dirty="0" smtClean="0">
                <a:solidFill>
                  <a:srgbClr val="FF0000"/>
                </a:solidFill>
                <a:latin typeface="Times New Roman" pitchFamily="18" charset="0"/>
              </a:rPr>
              <a:t>廉价磁盘冗余阵列</a:t>
            </a:r>
            <a:r>
              <a:rPr lang="en-US" altLang="zh-CN" b="1" dirty="0" smtClean="0">
                <a:latin typeface="Times New Roman" pitchFamily="18" charset="0"/>
              </a:rPr>
              <a:t>) </a:t>
            </a:r>
            <a:r>
              <a:rPr lang="zh-CN" altLang="en-US" dirty="0" smtClean="0">
                <a:latin typeface="Times New Roman" pitchFamily="18" charset="0"/>
              </a:rPr>
              <a:t>，</a:t>
            </a:r>
            <a:r>
              <a:rPr lang="en-US" altLang="zh-CN" dirty="0" smtClean="0">
                <a:latin typeface="Times New Roman" pitchFamily="18" charset="0"/>
              </a:rPr>
              <a:t>but the industry redefined </a:t>
            </a:r>
            <a:r>
              <a:rPr lang="en-US" altLang="zh-CN" dirty="0" smtClean="0">
                <a:solidFill>
                  <a:srgbClr val="FF0000"/>
                </a:solidFill>
                <a:latin typeface="Times New Roman" pitchFamily="18" charset="0"/>
              </a:rPr>
              <a:t>I</a:t>
            </a:r>
            <a:r>
              <a:rPr lang="zh-CN" altLang="en-US" dirty="0" smtClean="0">
                <a:latin typeface="Times New Roman" pitchFamily="18" charset="0"/>
              </a:rPr>
              <a:t> </a:t>
            </a:r>
            <a:r>
              <a:rPr lang="en-US" altLang="zh-CN" dirty="0" smtClean="0">
                <a:latin typeface="Times New Roman" pitchFamily="18" charset="0"/>
              </a:rPr>
              <a:t>as </a:t>
            </a:r>
            <a:r>
              <a:rPr lang="en-US" altLang="zh-CN" dirty="0" smtClean="0">
                <a:solidFill>
                  <a:srgbClr val="FF0000"/>
                </a:solidFill>
                <a:latin typeface="Times New Roman" pitchFamily="18" charset="0"/>
              </a:rPr>
              <a:t>Independent</a:t>
            </a:r>
            <a:r>
              <a:rPr lang="zh-CN" altLang="en-US" dirty="0" smtClean="0">
                <a:latin typeface="Times New Roman" pitchFamily="18" charset="0"/>
              </a:rPr>
              <a:t>，</a:t>
            </a:r>
            <a:r>
              <a:rPr lang="en-US" altLang="zh-CN" dirty="0" smtClean="0">
                <a:latin typeface="Times New Roman" pitchFamily="18" charset="0"/>
              </a:rPr>
              <a:t>not </a:t>
            </a:r>
            <a:r>
              <a:rPr lang="en-US" altLang="zh-CN" dirty="0" smtClean="0">
                <a:solidFill>
                  <a:srgbClr val="FF0000"/>
                </a:solidFill>
                <a:latin typeface="Times New Roman" pitchFamily="18" charset="0"/>
              </a:rPr>
              <a:t>Inexpensive.</a:t>
            </a:r>
          </a:p>
          <a:p>
            <a:pPr lvl="1">
              <a:lnSpc>
                <a:spcPct val="90000"/>
              </a:lnSpc>
            </a:pPr>
            <a:r>
              <a:rPr lang="en-US" altLang="zh-CN" dirty="0" smtClean="0">
                <a:latin typeface="Times New Roman" pitchFamily="18" charset="0"/>
              </a:rPr>
              <a:t>On the contrary, we have </a:t>
            </a:r>
            <a:r>
              <a:rPr lang="en-US" altLang="zh-CN" b="1" dirty="0" smtClean="0">
                <a:solidFill>
                  <a:srgbClr val="FF0000"/>
                </a:solidFill>
                <a:latin typeface="Times New Roman" pitchFamily="18" charset="0"/>
              </a:rPr>
              <a:t>SLED, </a:t>
            </a:r>
            <a:r>
              <a:rPr lang="en-US" altLang="zh-CN" b="1" dirty="0" smtClean="0">
                <a:latin typeface="Times New Roman" pitchFamily="18" charset="0"/>
              </a:rPr>
              <a:t>that is, </a:t>
            </a:r>
            <a:r>
              <a:rPr lang="en-US" altLang="zh-CN" sz="2400" b="1" dirty="0" smtClean="0">
                <a:solidFill>
                  <a:srgbClr val="FF0000"/>
                </a:solidFill>
                <a:latin typeface="Times New Roman" pitchFamily="18" charset="0"/>
              </a:rPr>
              <a:t>Single</a:t>
            </a:r>
            <a:r>
              <a:rPr lang="en-US" altLang="zh-CN" sz="2400" b="1" dirty="0" smtClean="0">
                <a:latin typeface="Times New Roman" pitchFamily="18" charset="0"/>
              </a:rPr>
              <a:t> </a:t>
            </a:r>
            <a:r>
              <a:rPr lang="en-US" altLang="zh-CN" sz="2400" b="1" dirty="0">
                <a:solidFill>
                  <a:srgbClr val="FF0000"/>
                </a:solidFill>
                <a:latin typeface="Times New Roman" pitchFamily="18" charset="0"/>
              </a:rPr>
              <a:t>Large</a:t>
            </a:r>
            <a:r>
              <a:rPr lang="en-US" altLang="zh-CN" sz="2400" b="1" dirty="0">
                <a:latin typeface="Times New Roman" pitchFamily="18" charset="0"/>
              </a:rPr>
              <a:t> </a:t>
            </a:r>
            <a:r>
              <a:rPr lang="en-US" altLang="zh-CN" sz="2400" b="1" dirty="0">
                <a:solidFill>
                  <a:srgbClr val="FF0000"/>
                </a:solidFill>
                <a:latin typeface="Times New Roman" pitchFamily="18" charset="0"/>
              </a:rPr>
              <a:t>Expensive</a:t>
            </a:r>
            <a:r>
              <a:rPr lang="en-US" altLang="zh-CN" sz="2400" b="1" dirty="0">
                <a:latin typeface="Times New Roman" pitchFamily="18" charset="0"/>
              </a:rPr>
              <a:t> </a:t>
            </a:r>
            <a:r>
              <a:rPr lang="en-US" altLang="zh-CN" sz="2400" b="1" dirty="0" smtClean="0">
                <a:solidFill>
                  <a:srgbClr val="FF0000"/>
                </a:solidFill>
                <a:latin typeface="Times New Roman" pitchFamily="18" charset="0"/>
              </a:rPr>
              <a:t>Disk</a:t>
            </a:r>
            <a:r>
              <a:rPr lang="en-US" altLang="zh-CN" sz="2400" b="1" dirty="0" smtClean="0">
                <a:latin typeface="Times New Roman" pitchFamily="18" charset="0"/>
              </a:rPr>
              <a:t> (</a:t>
            </a:r>
            <a:r>
              <a:rPr lang="zh-CN" altLang="en-US" sz="2400" b="1" dirty="0" smtClean="0">
                <a:solidFill>
                  <a:srgbClr val="FF0000"/>
                </a:solidFill>
                <a:latin typeface="Times New Roman" pitchFamily="18" charset="0"/>
              </a:rPr>
              <a:t>单</a:t>
            </a:r>
            <a:r>
              <a:rPr lang="zh-CN" altLang="en-US" sz="2400" b="1" dirty="0">
                <a:solidFill>
                  <a:srgbClr val="FF0000"/>
                </a:solidFill>
                <a:latin typeface="Times New Roman" pitchFamily="18" charset="0"/>
              </a:rPr>
              <a:t>个大而贵的磁盘</a:t>
            </a:r>
            <a:r>
              <a:rPr lang="en-US" altLang="zh-CN" b="1" dirty="0">
                <a:latin typeface="Times New Roman" pitchFamily="18" charset="0"/>
              </a:rPr>
              <a:t>)</a:t>
            </a:r>
            <a:r>
              <a:rPr lang="zh-CN" altLang="en-US" dirty="0">
                <a:latin typeface="Times New Roman" pitchFamily="18" charset="0"/>
              </a:rPr>
              <a:t>。 </a:t>
            </a:r>
            <a:endParaRPr lang="en-US" altLang="zh-CN" dirty="0">
              <a:solidFill>
                <a:srgbClr val="FF0000"/>
              </a:solidFill>
              <a:latin typeface="Times New Roman" pitchFamily="18" charset="0"/>
            </a:endParaRPr>
          </a:p>
          <a:p>
            <a:pPr>
              <a:lnSpc>
                <a:spcPct val="90000"/>
              </a:lnSpc>
            </a:pPr>
            <a:r>
              <a:rPr lang="en-US" altLang="zh-CN" dirty="0" smtClean="0">
                <a:latin typeface="Times New Roman" pitchFamily="18" charset="0"/>
              </a:rPr>
              <a:t>The basic idea of </a:t>
            </a:r>
            <a:r>
              <a:rPr lang="en-US" altLang="zh-CN" dirty="0" smtClean="0">
                <a:solidFill>
                  <a:srgbClr val="FF0000"/>
                </a:solidFill>
                <a:latin typeface="Times New Roman" pitchFamily="18" charset="0"/>
              </a:rPr>
              <a:t>RAID</a:t>
            </a:r>
            <a:r>
              <a:rPr lang="zh-CN" altLang="en-US" dirty="0" smtClean="0">
                <a:latin typeface="Times New Roman" pitchFamily="18" charset="0"/>
              </a:rPr>
              <a:t> </a:t>
            </a:r>
            <a:r>
              <a:rPr lang="en-US" altLang="zh-CN" dirty="0" smtClean="0">
                <a:latin typeface="Times New Roman" pitchFamily="18" charset="0"/>
              </a:rPr>
              <a:t>is </a:t>
            </a:r>
          </a:p>
          <a:p>
            <a:pPr lvl="1">
              <a:lnSpc>
                <a:spcPct val="90000"/>
              </a:lnSpc>
            </a:pPr>
            <a:r>
              <a:rPr lang="en-US" altLang="zh-CN" dirty="0" smtClean="0">
                <a:latin typeface="Times New Roman" pitchFamily="18" charset="0"/>
              </a:rPr>
              <a:t>To store the </a:t>
            </a:r>
            <a:r>
              <a:rPr lang="en-US" altLang="zh-CN" b="1" u="sng" dirty="0" smtClean="0">
                <a:latin typeface="Times New Roman" pitchFamily="18" charset="0"/>
              </a:rPr>
              <a:t>backup</a:t>
            </a:r>
            <a:r>
              <a:rPr lang="en-US" altLang="zh-CN" dirty="0" smtClean="0">
                <a:latin typeface="Times New Roman" pitchFamily="18" charset="0"/>
              </a:rPr>
              <a:t> (copy or parity bits) of your data among several disks</a:t>
            </a:r>
          </a:p>
          <a:p>
            <a:pPr lvl="1">
              <a:lnSpc>
                <a:spcPct val="90000"/>
              </a:lnSpc>
            </a:pPr>
            <a:r>
              <a:rPr lang="en-US" altLang="zh-CN" dirty="0" smtClean="0">
                <a:latin typeface="Times New Roman" pitchFamily="18" charset="0"/>
              </a:rPr>
              <a:t>By using RAID controller, we can use that disk set as one disk</a:t>
            </a:r>
          </a:p>
          <a:p>
            <a:pPr lvl="2">
              <a:lnSpc>
                <a:spcPct val="90000"/>
              </a:lnSpc>
            </a:pPr>
            <a:r>
              <a:rPr lang="en-US" altLang="zh-CN" dirty="0" smtClean="0">
                <a:latin typeface="Times New Roman" pitchFamily="18" charset="0"/>
              </a:rPr>
              <a:t>Namely, </a:t>
            </a:r>
            <a:r>
              <a:rPr lang="en-US" altLang="zh-CN" dirty="0" smtClean="0">
                <a:solidFill>
                  <a:srgbClr val="FF0000"/>
                </a:solidFill>
                <a:latin typeface="Times New Roman" pitchFamily="18" charset="0"/>
              </a:rPr>
              <a:t>RAID</a:t>
            </a:r>
            <a:r>
              <a:rPr lang="zh-CN" altLang="en-US" dirty="0" smtClean="0">
                <a:latin typeface="Times New Roman" pitchFamily="18" charset="0"/>
              </a:rPr>
              <a:t> </a:t>
            </a:r>
            <a:r>
              <a:rPr lang="en-US" altLang="zh-CN" dirty="0" smtClean="0">
                <a:latin typeface="Times New Roman" pitchFamily="18" charset="0"/>
              </a:rPr>
              <a:t>is just like </a:t>
            </a:r>
            <a:r>
              <a:rPr lang="en-US" altLang="zh-CN" dirty="0" smtClean="0">
                <a:solidFill>
                  <a:srgbClr val="FF0000"/>
                </a:solidFill>
                <a:latin typeface="Times New Roman" pitchFamily="18" charset="0"/>
              </a:rPr>
              <a:t>SLED</a:t>
            </a:r>
            <a:r>
              <a:rPr lang="zh-CN" altLang="en-US" dirty="0" smtClean="0">
                <a:latin typeface="Times New Roman" pitchFamily="18" charset="0"/>
              </a:rPr>
              <a:t>，</a:t>
            </a:r>
            <a:r>
              <a:rPr lang="en-US" altLang="zh-CN" dirty="0" smtClean="0">
                <a:latin typeface="Times New Roman" pitchFamily="18" charset="0"/>
              </a:rPr>
              <a:t>but with higher performance and better reliability</a:t>
            </a:r>
            <a:endParaRPr lang="zh-CN" altLang="en-US" dirty="0">
              <a:latin typeface="Times New Roman" pitchFamily="18" charset="0"/>
            </a:endParaRPr>
          </a:p>
        </p:txBody>
      </p:sp>
      <p:sp>
        <p:nvSpPr>
          <p:cNvPr id="5" name="Rectangle 4"/>
          <p:cNvSpPr/>
          <p:nvPr/>
        </p:nvSpPr>
        <p:spPr>
          <a:xfrm>
            <a:off x="5782246" y="6072206"/>
            <a:ext cx="3361754" cy="307777"/>
          </a:xfrm>
          <a:prstGeom prst="rect">
            <a:avLst/>
          </a:prstGeom>
        </p:spPr>
        <p:txBody>
          <a:bodyPr wrap="none">
            <a:spAutoFit/>
          </a:bodyPr>
          <a:lstStyle/>
          <a:p>
            <a:r>
              <a:rPr lang="en-US" altLang="zh-CN" sz="1400" dirty="0" smtClean="0">
                <a:solidFill>
                  <a:schemeClr val="bg1">
                    <a:lumMod val="85000"/>
                  </a:schemeClr>
                </a:solidFill>
              </a:rPr>
              <a:t>PPTs from others\</a:t>
            </a:r>
            <a:r>
              <a:rPr lang="zh-CN" altLang="en-US" sz="1400" dirty="0" smtClean="0">
                <a:solidFill>
                  <a:schemeClr val="bg1">
                    <a:lumMod val="85000"/>
                  </a:schemeClr>
                </a:solidFill>
              </a:rPr>
              <a:t>蒋培</a:t>
            </a:r>
            <a:r>
              <a:rPr lang="en-US" altLang="zh-CN" sz="1400" dirty="0" smtClean="0">
                <a:solidFill>
                  <a:schemeClr val="bg1">
                    <a:lumMod val="85000"/>
                  </a:schemeClr>
                </a:solidFill>
              </a:rPr>
              <a:t>.</a:t>
            </a:r>
            <a:r>
              <a:rPr lang="zh-CN" altLang="en-US" sz="1400" dirty="0" smtClean="0">
                <a:solidFill>
                  <a:schemeClr val="bg1">
                    <a:lumMod val="85000"/>
                  </a:schemeClr>
                </a:solidFill>
              </a:rPr>
              <a:t>操作系统</a:t>
            </a:r>
            <a:r>
              <a:rPr lang="en-US" altLang="zh-CN" sz="1400" dirty="0" smtClean="0">
                <a:solidFill>
                  <a:schemeClr val="bg1">
                    <a:lumMod val="85000"/>
                  </a:schemeClr>
                </a:solidFill>
              </a:rPr>
              <a:t>\CH05.ppt</a:t>
            </a:r>
            <a:endParaRPr lang="zh-CN" altLang="en-US" sz="1400" dirty="0">
              <a:solidFill>
                <a:schemeClr val="bg1">
                  <a:lumMod val="85000"/>
                </a:schemeClr>
              </a:solidFill>
            </a:endParaRPr>
          </a:p>
        </p:txBody>
      </p:sp>
      <p:sp>
        <p:nvSpPr>
          <p:cNvPr id="6" name="Footer Placeholder 5"/>
          <p:cNvSpPr>
            <a:spLocks noGrp="1"/>
          </p:cNvSpPr>
          <p:nvPr>
            <p:ph type="ftr" sz="quarter" idx="11"/>
          </p:nvPr>
        </p:nvSpPr>
        <p:spPr/>
        <p:txBody>
          <a:bodyPr/>
          <a:lstStyle/>
          <a:p>
            <a:r>
              <a:rPr lang="en-US" altLang="zh-CN" smtClean="0"/>
              <a:t>Part XII IO System</a:t>
            </a:r>
            <a:endParaRPr lang="zh-CN" altLang="en-US"/>
          </a:p>
        </p:txBody>
      </p:sp>
      <p:sp>
        <p:nvSpPr>
          <p:cNvPr id="7" name="Cloud Callout 6"/>
          <p:cNvSpPr/>
          <p:nvPr/>
        </p:nvSpPr>
        <p:spPr>
          <a:xfrm>
            <a:off x="4598573" y="4771882"/>
            <a:ext cx="4968552" cy="1440160"/>
          </a:xfrm>
          <a:prstGeom prst="cloudCallout">
            <a:avLst>
              <a:gd name="adj1" fmla="val -48731"/>
              <a:gd name="adj2" fmla="val 100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We’ve learn the so-called controller </a:t>
            </a:r>
            <a:r>
              <a:rPr lang="en-US" altLang="zh-CN" sz="2800" dirty="0" smtClean="0">
                <a:sym typeface="Wingdings" panose="05000000000000000000" pitchFamily="2" charset="2"/>
              </a:rPr>
              <a:t></a:t>
            </a:r>
            <a:endParaRPr lang="zh-CN" altLang="en-US" sz="2800" dirty="0"/>
          </a:p>
        </p:txBody>
      </p:sp>
      <p:sp>
        <p:nvSpPr>
          <p:cNvPr id="9" name="Rectangle 8"/>
          <p:cNvSpPr/>
          <p:nvPr/>
        </p:nvSpPr>
        <p:spPr>
          <a:xfrm>
            <a:off x="2330115" y="4198014"/>
            <a:ext cx="2547492" cy="523220"/>
          </a:xfrm>
          <a:prstGeom prst="rect">
            <a:avLst/>
          </a:prstGeom>
          <a:ln w="57150">
            <a:solidFill>
              <a:srgbClr val="7030A0"/>
            </a:solidFill>
          </a:ln>
        </p:spPr>
        <p:txBody>
          <a:bodyPr wrap="none">
            <a:spAutoFit/>
          </a:bodyPr>
          <a:lstStyle/>
          <a:p>
            <a:r>
              <a:rPr lang="en-US" altLang="zh-CN" sz="2800" dirty="0" smtClean="0">
                <a:latin typeface="Times New Roman" pitchFamily="18" charset="0"/>
              </a:rPr>
              <a:t>RAID controller</a:t>
            </a:r>
            <a:endParaRPr lang="zh-CN" altLang="en-US" sz="2800" dirty="0"/>
          </a:p>
        </p:txBody>
      </p:sp>
    </p:spTree>
    <p:extLst>
      <p:ext uri="{BB962C8B-B14F-4D97-AF65-F5344CB8AC3E}">
        <p14:creationId xmlns:p14="http://schemas.microsoft.com/office/powerpoint/2010/main" val="140087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5891">
                                            <p:txEl>
                                              <p:pRg st="2" end="2"/>
                                            </p:txEl>
                                          </p:spTgt>
                                        </p:tgtEl>
                                        <p:attrNameLst>
                                          <p:attrName>style.visibility</p:attrName>
                                        </p:attrNameLst>
                                      </p:cBhvr>
                                      <p:to>
                                        <p:strVal val="visible"/>
                                      </p:to>
                                    </p:set>
                                    <p:anim calcmode="lin" valueType="num">
                                      <p:cBhvr additive="base">
                                        <p:cTn id="7" dur="500" fill="hold"/>
                                        <p:tgtEl>
                                          <p:spTgt spid="1658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589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5891">
                                            <p:txEl>
                                              <p:pRg st="3" end="3"/>
                                            </p:txEl>
                                          </p:spTgt>
                                        </p:tgtEl>
                                        <p:attrNameLst>
                                          <p:attrName>style.visibility</p:attrName>
                                        </p:attrNameLst>
                                      </p:cBhvr>
                                      <p:to>
                                        <p:strVal val="visible"/>
                                      </p:to>
                                    </p:set>
                                    <p:anim calcmode="lin" valueType="num">
                                      <p:cBhvr additive="base">
                                        <p:cTn id="11" dur="500" fill="hold"/>
                                        <p:tgtEl>
                                          <p:spTgt spid="16589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589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5891">
                                            <p:txEl>
                                              <p:pRg st="4" end="4"/>
                                            </p:txEl>
                                          </p:spTgt>
                                        </p:tgtEl>
                                        <p:attrNameLst>
                                          <p:attrName>style.visibility</p:attrName>
                                        </p:attrNameLst>
                                      </p:cBhvr>
                                      <p:to>
                                        <p:strVal val="visible"/>
                                      </p:to>
                                    </p:set>
                                    <p:anim calcmode="lin" valueType="num">
                                      <p:cBhvr additive="base">
                                        <p:cTn id="15" dur="500" fill="hold"/>
                                        <p:tgtEl>
                                          <p:spTgt spid="16589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589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5891">
                                            <p:txEl>
                                              <p:pRg st="5" end="5"/>
                                            </p:txEl>
                                          </p:spTgt>
                                        </p:tgtEl>
                                        <p:attrNameLst>
                                          <p:attrName>style.visibility</p:attrName>
                                        </p:attrNameLst>
                                      </p:cBhvr>
                                      <p:to>
                                        <p:strVal val="visible"/>
                                      </p:to>
                                    </p:set>
                                    <p:anim calcmode="lin" valueType="num">
                                      <p:cBhvr additive="base">
                                        <p:cTn id="19" dur="500" fill="hold"/>
                                        <p:tgtEl>
                                          <p:spTgt spid="16589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58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9" presetClass="entr" presetSubtype="0" accel="10000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26"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27"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28" dur="500" fill="hold"/>
                                        <p:tgtEl>
                                          <p:spTgt spid="7"/>
                                        </p:tgtEl>
                                        <p:attrNameLst>
                                          <p:attrName>ppt_y</p:attrName>
                                        </p:attrNameLst>
                                      </p:cBhvr>
                                      <p:tavLst>
                                        <p:tav tm="0">
                                          <p:val>
                                            <p:strVal val="#ppt_y"/>
                                          </p:val>
                                        </p:tav>
                                        <p:tav tm="100000">
                                          <p:val>
                                            <p:strVal val="#ppt_y"/>
                                          </p:val>
                                        </p:tav>
                                      </p:tavLst>
                                    </p:anim>
                                  </p:childTnLst>
                                </p:cTn>
                              </p:par>
                              <p:par>
                                <p:cTn id="29" presetID="1" presetClass="entr" presetSubtype="0" fill="hold" grpId="1"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3" presetClass="emph" presetSubtype="2" fill="hold" grpId="0" nodeType="withEffect">
                                  <p:stCondLst>
                                    <p:cond delay="0"/>
                                  </p:stCondLst>
                                  <p:childTnLst>
                                    <p:animClr clrSpc="rgb" dir="cw">
                                      <p:cBhvr override="childStyle">
                                        <p:cTn id="32" dur="2000" fill="hold"/>
                                        <p:tgtEl>
                                          <p:spTgt spid="9"/>
                                        </p:tgtEl>
                                        <p:attrNameLst>
                                          <p:attrName>style.color</p:attrName>
                                        </p:attrNameLst>
                                      </p:cBhvr>
                                      <p:to>
                                        <a:schemeClr val="fo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9"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28"/>
            <a:ext cx="9144000" cy="654032"/>
          </a:xfrm>
        </p:spPr>
        <p:txBody>
          <a:bodyPr>
            <a:normAutofit fontScale="90000"/>
          </a:bodyPr>
          <a:lstStyle/>
          <a:p>
            <a:r>
              <a:rPr lang="en-US" altLang="zh-CN" dirty="0" smtClean="0"/>
              <a:t>Motivation of RAID – </a:t>
            </a:r>
            <a:br>
              <a:rPr lang="en-US" altLang="zh-CN" dirty="0" smtClean="0"/>
            </a:br>
            <a:r>
              <a:rPr lang="en-US" altLang="zh-CN" dirty="0" smtClean="0"/>
              <a:t>         for </a:t>
            </a:r>
            <a:r>
              <a:rPr lang="en-US" altLang="zh-CN" dirty="0" smtClean="0">
                <a:solidFill>
                  <a:srgbClr val="C00000"/>
                </a:solidFill>
              </a:rPr>
              <a:t>better Reliability by redundancy </a:t>
            </a:r>
            <a:endParaRPr lang="zh-CN" altLang="en-US" dirty="0">
              <a:solidFill>
                <a:srgbClr val="C00000"/>
              </a:solidFill>
            </a:endParaRPr>
          </a:p>
        </p:txBody>
      </p:sp>
      <p:sp>
        <p:nvSpPr>
          <p:cNvPr id="4" name="Footer Placeholder 3"/>
          <p:cNvSpPr>
            <a:spLocks noGrp="1"/>
          </p:cNvSpPr>
          <p:nvPr>
            <p:ph type="ftr" sz="quarter" idx="11"/>
          </p:nvPr>
        </p:nvSpPr>
        <p:spPr/>
        <p:txBody>
          <a:bodyPr/>
          <a:lstStyle/>
          <a:p>
            <a:r>
              <a:rPr lang="en-US" altLang="zh-CN" smtClean="0"/>
              <a:t>Part XII IO System</a:t>
            </a:r>
            <a:endParaRPr lang="zh-CN" altLang="en-US"/>
          </a:p>
        </p:txBody>
      </p:sp>
      <p:sp>
        <p:nvSpPr>
          <p:cNvPr id="5" name="Rectangle 4"/>
          <p:cNvSpPr/>
          <p:nvPr/>
        </p:nvSpPr>
        <p:spPr>
          <a:xfrm>
            <a:off x="0" y="6286520"/>
            <a:ext cx="2716065" cy="307777"/>
          </a:xfrm>
          <a:prstGeom prst="rect">
            <a:avLst/>
          </a:prstGeom>
        </p:spPr>
        <p:txBody>
          <a:bodyPr wrap="none">
            <a:spAutoFit/>
          </a:bodyPr>
          <a:lstStyle/>
          <a:p>
            <a:r>
              <a:rPr lang="en-US" altLang="zh-CN" sz="1400" dirty="0" smtClean="0">
                <a:solidFill>
                  <a:schemeClr val="bg1">
                    <a:lumMod val="85000"/>
                  </a:schemeClr>
                </a:solidFill>
              </a:rPr>
              <a:t>From Ariel J. Frank\OS381\raid.ppt</a:t>
            </a:r>
            <a:endParaRPr lang="zh-CN" altLang="en-US" sz="1400" dirty="0">
              <a:solidFill>
                <a:schemeClr val="bg1">
                  <a:lumMod val="85000"/>
                </a:schemeClr>
              </a:solidFill>
            </a:endParaRPr>
          </a:p>
        </p:txBody>
      </p:sp>
      <p:sp>
        <p:nvSpPr>
          <p:cNvPr id="8" name="Slide Number Placeholder 7"/>
          <p:cNvSpPr>
            <a:spLocks noGrp="1"/>
          </p:cNvSpPr>
          <p:nvPr>
            <p:ph type="sldNum" sz="quarter" idx="12"/>
          </p:nvPr>
        </p:nvSpPr>
        <p:spPr/>
        <p:txBody>
          <a:bodyPr/>
          <a:lstStyle/>
          <a:p>
            <a:fld id="{10744B62-10FC-4232-9218-76AF922FA420}" type="slidenum">
              <a:rPr lang="zh-CN" altLang="en-US" smtClean="0"/>
              <a:pPr/>
              <a:t>38</a:t>
            </a:fld>
            <a:endParaRPr lang="zh-CN" altLang="en-US"/>
          </a:p>
        </p:txBody>
      </p:sp>
      <p:sp>
        <p:nvSpPr>
          <p:cNvPr id="3" name="内容占位符 2"/>
          <p:cNvSpPr>
            <a:spLocks noGrp="1"/>
          </p:cNvSpPr>
          <p:nvPr>
            <p:ph idx="1"/>
          </p:nvPr>
        </p:nvSpPr>
        <p:spPr>
          <a:xfrm>
            <a:off x="457200" y="1412776"/>
            <a:ext cx="8686800" cy="5027632"/>
          </a:xfrm>
        </p:spPr>
        <p:txBody>
          <a:bodyPr/>
          <a:lstStyle/>
          <a:p>
            <a:r>
              <a:rPr lang="en-US" altLang="zh-CN" dirty="0" smtClean="0"/>
              <a:t>You all have this experience</a:t>
            </a:r>
          </a:p>
          <a:p>
            <a:pPr lvl="1"/>
            <a:r>
              <a:rPr lang="en-US" altLang="zh-CN" dirty="0" smtClean="0"/>
              <a:t>After long time consideration of your paper, your computer crashes, and you have not done any backup! </a:t>
            </a:r>
            <a:r>
              <a:rPr lang="en-US" altLang="zh-CN" dirty="0" smtClean="0">
                <a:sym typeface="Wingdings" panose="05000000000000000000" pitchFamily="2" charset="2"/>
              </a:rPr>
              <a:t> </a:t>
            </a:r>
            <a:endParaRPr lang="en-US" altLang="zh-CN" dirty="0"/>
          </a:p>
          <a:p>
            <a:pPr lvl="1"/>
            <a:r>
              <a:rPr lang="en-US" altLang="zh-CN" dirty="0" smtClean="0"/>
              <a:t>So you MUST have learned that you should make some backup of your important documents every time!</a:t>
            </a:r>
          </a:p>
          <a:p>
            <a:pPr lvl="1"/>
            <a:r>
              <a:rPr lang="en-US" altLang="zh-CN" dirty="0" smtClean="0"/>
              <a:t>I used to backup my materials in 3 places</a:t>
            </a:r>
            <a:r>
              <a:rPr lang="en-US" altLang="zh-CN" dirty="0"/>
              <a:t>: </a:t>
            </a:r>
            <a:r>
              <a:rPr lang="en-US" altLang="zh-CN" b="1" u="sng" dirty="0"/>
              <a:t>computer</a:t>
            </a:r>
            <a:r>
              <a:rPr lang="en-US" altLang="zh-CN" dirty="0"/>
              <a:t>, a </a:t>
            </a:r>
            <a:r>
              <a:rPr lang="en-US" altLang="zh-CN" b="1" u="sng" dirty="0"/>
              <a:t>portable hard </a:t>
            </a:r>
            <a:r>
              <a:rPr lang="en-US" altLang="zh-CN" b="1" u="sng" dirty="0" smtClean="0"/>
              <a:t>disk</a:t>
            </a:r>
            <a:r>
              <a:rPr lang="en-US" altLang="zh-CN" dirty="0" smtClean="0"/>
              <a:t>, and </a:t>
            </a:r>
            <a:r>
              <a:rPr lang="en-US" altLang="zh-CN" b="1" u="sng" dirty="0" smtClean="0"/>
              <a:t>network storage space</a:t>
            </a:r>
            <a:r>
              <a:rPr lang="en-US" altLang="zh-CN" dirty="0" smtClean="0"/>
              <a:t> (like “</a:t>
            </a:r>
            <a:r>
              <a:rPr lang="zh-CN" altLang="en-US" dirty="0" smtClean="0"/>
              <a:t>微盘</a:t>
            </a:r>
            <a:r>
              <a:rPr lang="en-US" altLang="zh-CN" dirty="0" smtClean="0"/>
              <a:t>” of </a:t>
            </a:r>
            <a:r>
              <a:rPr lang="en-US" altLang="zh-CN" dirty="0" err="1" smtClean="0"/>
              <a:t>BaiDU</a:t>
            </a:r>
            <a:r>
              <a:rPr lang="en-US" altLang="zh-CN" dirty="0" smtClean="0"/>
              <a:t>)</a:t>
            </a:r>
            <a:endParaRPr lang="zh-CN" altLang="en-US" dirty="0"/>
          </a:p>
        </p:txBody>
      </p:sp>
    </p:spTree>
    <p:extLst>
      <p:ext uri="{BB962C8B-B14F-4D97-AF65-F5344CB8AC3E}">
        <p14:creationId xmlns:p14="http://schemas.microsoft.com/office/powerpoint/2010/main" val="300678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RAID Levels</a:t>
            </a:r>
            <a:endParaRPr lang="zh-CN" altLang="en-US" dirty="0"/>
          </a:p>
        </p:txBody>
      </p:sp>
      <p:sp>
        <p:nvSpPr>
          <p:cNvPr id="4" name="Footer Placeholder 3"/>
          <p:cNvSpPr>
            <a:spLocks noGrp="1"/>
          </p:cNvSpPr>
          <p:nvPr>
            <p:ph type="ftr" sz="quarter" idx="11"/>
          </p:nvPr>
        </p:nvSpPr>
        <p:spPr/>
        <p:txBody>
          <a:bodyPr/>
          <a:lstStyle/>
          <a:p>
            <a:r>
              <a:rPr lang="en-US" altLang="zh-CN" smtClean="0"/>
              <a:t>Part XII IO System</a:t>
            </a:r>
            <a:endParaRPr lang="zh-CN" altLang="en-US"/>
          </a:p>
        </p:txBody>
      </p:sp>
      <p:pic>
        <p:nvPicPr>
          <p:cNvPr id="4099" name="Picture 3"/>
          <p:cNvPicPr>
            <a:picLocks noGrp="1" noChangeAspect="1" noChangeArrowheads="1"/>
          </p:cNvPicPr>
          <p:nvPr>
            <p:ph idx="1"/>
          </p:nvPr>
        </p:nvPicPr>
        <p:blipFill>
          <a:blip r:embed="rId3" cstate="print"/>
          <a:srcRect/>
          <a:stretch>
            <a:fillRect/>
          </a:stretch>
        </p:blipFill>
        <p:spPr bwMode="auto">
          <a:xfrm>
            <a:off x="-2103" y="1000108"/>
            <a:ext cx="9146103" cy="5021180"/>
          </a:xfrm>
          <a:prstGeom prst="rect">
            <a:avLst/>
          </a:prstGeom>
          <a:noFill/>
        </p:spPr>
      </p:pic>
      <p:sp>
        <p:nvSpPr>
          <p:cNvPr id="6" name="Rectangle 5"/>
          <p:cNvSpPr/>
          <p:nvPr/>
        </p:nvSpPr>
        <p:spPr>
          <a:xfrm>
            <a:off x="6427935" y="5835867"/>
            <a:ext cx="2716065" cy="307777"/>
          </a:xfrm>
          <a:prstGeom prst="rect">
            <a:avLst/>
          </a:prstGeom>
        </p:spPr>
        <p:txBody>
          <a:bodyPr wrap="none">
            <a:spAutoFit/>
          </a:bodyPr>
          <a:lstStyle/>
          <a:p>
            <a:r>
              <a:rPr lang="en-US" altLang="zh-CN" sz="1400" dirty="0" smtClean="0">
                <a:solidFill>
                  <a:schemeClr val="bg1">
                    <a:lumMod val="85000"/>
                  </a:schemeClr>
                </a:solidFill>
              </a:rPr>
              <a:t>From Ariel J. Frank\OS381\raid.ppt</a:t>
            </a:r>
            <a:endParaRPr lang="zh-CN" altLang="en-US" sz="1400" dirty="0">
              <a:solidFill>
                <a:schemeClr val="bg1">
                  <a:lumMod val="85000"/>
                </a:schemeClr>
              </a:solidFill>
            </a:endParaRPr>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pPr/>
              <a:t>39</a:t>
            </a:fld>
            <a:endParaRPr lang="zh-CN" altLang="en-US"/>
          </a:p>
        </p:txBody>
      </p:sp>
      <p:sp>
        <p:nvSpPr>
          <p:cNvPr id="8" name="Cloud Callout 6"/>
          <p:cNvSpPr/>
          <p:nvPr/>
        </p:nvSpPr>
        <p:spPr>
          <a:xfrm>
            <a:off x="3275856" y="0"/>
            <a:ext cx="4968552" cy="1440160"/>
          </a:xfrm>
          <a:prstGeom prst="cloudCallout">
            <a:avLst>
              <a:gd name="adj1" fmla="val -48731"/>
              <a:gd name="adj2" fmla="val 100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Mirror the data, or store parity bits</a:t>
            </a:r>
            <a:endParaRPr lang="zh-CN" altLang="en-US" sz="2800" dirty="0"/>
          </a:p>
        </p:txBody>
      </p:sp>
    </p:spTree>
    <p:extLst>
      <p:ext uri="{BB962C8B-B14F-4D97-AF65-F5344CB8AC3E}">
        <p14:creationId xmlns:p14="http://schemas.microsoft.com/office/powerpoint/2010/main" val="873836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rtlCol="0">
            <a:normAutofit/>
          </a:bodyPr>
          <a:lstStyle/>
          <a:p>
            <a:pPr fontAlgn="auto">
              <a:spcAft>
                <a:spcPts val="0"/>
              </a:spcAft>
              <a:defRPr/>
            </a:pPr>
            <a:r>
              <a:rPr lang="en-US" altLang="zh-CN" dirty="0" smtClean="0">
                <a:solidFill>
                  <a:schemeClr val="bg1"/>
                </a:solidFill>
                <a:latin typeface="Happy" pitchFamily="34" charset="0"/>
              </a:rPr>
              <a:t>Advanced IO</a:t>
            </a:r>
            <a:endParaRPr lang="zh-CN" altLang="en-US" dirty="0">
              <a:solidFill>
                <a:schemeClr val="bg1"/>
              </a:solidFill>
              <a:latin typeface="Happy" pitchFamily="34" charset="0"/>
            </a:endParaRPr>
          </a:p>
        </p:txBody>
      </p:sp>
      <p:sp>
        <p:nvSpPr>
          <p:cNvPr id="3" name="Footer Placeholder 2"/>
          <p:cNvSpPr>
            <a:spLocks noGrp="1"/>
          </p:cNvSpPr>
          <p:nvPr>
            <p:ph type="ftr" sz="quarter" idx="11"/>
          </p:nvPr>
        </p:nvSpPr>
        <p:spPr/>
        <p:txBody>
          <a:bodyPr/>
          <a:lstStyle/>
          <a:p>
            <a:pPr>
              <a:defRPr/>
            </a:pPr>
            <a:r>
              <a:rPr lang="en-US" altLang="zh-CN" smtClean="0"/>
              <a:t>Part XII IO System</a:t>
            </a:r>
            <a:endParaRPr lang="zh-CN" altLang="en-US"/>
          </a:p>
        </p:txBody>
      </p:sp>
      <p:sp>
        <p:nvSpPr>
          <p:cNvPr id="5" name="Content Placeholder 4"/>
          <p:cNvSpPr>
            <a:spLocks noGrp="1"/>
          </p:cNvSpPr>
          <p:nvPr>
            <p:ph idx="1"/>
          </p:nvPr>
        </p:nvSpPr>
        <p:spPr>
          <a:xfrm>
            <a:off x="1285875" y="571500"/>
            <a:ext cx="7858125" cy="5197475"/>
          </a:xfrm>
        </p:spPr>
        <p:txBody>
          <a:bodyPr rtlCol="0" anchor="ctr">
            <a:normAutofit/>
          </a:bodyPr>
          <a:lstStyle/>
          <a:p>
            <a:pPr>
              <a:defRPr/>
            </a:pPr>
            <a:r>
              <a:rPr lang="en-US" altLang="zh-CN" dirty="0" smtClean="0">
                <a:solidFill>
                  <a:schemeClr val="accent6">
                    <a:lumMod val="75000"/>
                  </a:schemeClr>
                </a:solidFill>
              </a:rPr>
              <a:t>Scheduling algorithms for disk I/O requests</a:t>
            </a:r>
            <a:endParaRPr lang="en-US" altLang="zh-CN" dirty="0" smtClean="0">
              <a:solidFill>
                <a:schemeClr val="accent6">
                  <a:lumMod val="75000"/>
                </a:schemeClr>
              </a:solidFill>
              <a:sym typeface="Wingdings" pitchFamily="2" charset="2"/>
            </a:endParaRPr>
          </a:p>
          <a:p>
            <a:pPr>
              <a:defRPr/>
            </a:pPr>
            <a:r>
              <a:rPr lang="en-US" altLang="zh-CN" dirty="0" err="1" smtClean="0">
                <a:sym typeface="Wingdings" pitchFamily="2" charset="2"/>
              </a:rPr>
              <a:t>SPOOLing</a:t>
            </a:r>
            <a:endParaRPr lang="en-US" altLang="zh-CN" dirty="0" smtClean="0">
              <a:sym typeface="Wingdings" pitchFamily="2" charset="2"/>
            </a:endParaRPr>
          </a:p>
          <a:p>
            <a:r>
              <a:rPr lang="en-US" altLang="zh-CN" dirty="0" smtClean="0">
                <a:solidFill>
                  <a:schemeClr val="tx1">
                    <a:lumMod val="65000"/>
                    <a:lumOff val="35000"/>
                  </a:schemeClr>
                </a:solidFill>
              </a:rPr>
              <a:t>RAID</a:t>
            </a:r>
          </a:p>
          <a:p>
            <a:pPr lvl="1"/>
            <a:r>
              <a:rPr lang="en-US" altLang="zh-CN" dirty="0" smtClean="0">
                <a:solidFill>
                  <a:schemeClr val="tx1">
                    <a:lumMod val="65000"/>
                    <a:lumOff val="35000"/>
                  </a:schemeClr>
                </a:solidFill>
              </a:rPr>
              <a:t>Redundant  </a:t>
            </a:r>
            <a:r>
              <a:rPr lang="en-US" altLang="zh-CN" dirty="0">
                <a:solidFill>
                  <a:schemeClr val="tx1">
                    <a:lumMod val="65000"/>
                    <a:lumOff val="35000"/>
                  </a:schemeClr>
                </a:solidFill>
              </a:rPr>
              <a:t>backup for the safe storage</a:t>
            </a:r>
          </a:p>
          <a:p>
            <a:r>
              <a:rPr lang="en-US" altLang="zh-CN" dirty="0">
                <a:solidFill>
                  <a:schemeClr val="tx1">
                    <a:lumMod val="65000"/>
                    <a:lumOff val="35000"/>
                  </a:schemeClr>
                </a:solidFill>
              </a:rPr>
              <a:t>USB</a:t>
            </a:r>
          </a:p>
          <a:p>
            <a:pPr lvl="1"/>
            <a:r>
              <a:rPr lang="en-US" altLang="zh-CN" dirty="0">
                <a:solidFill>
                  <a:schemeClr val="tx1">
                    <a:lumMod val="65000"/>
                    <a:lumOff val="35000"/>
                  </a:schemeClr>
                </a:solidFill>
              </a:rPr>
              <a:t>Universal interface for diverse devices</a:t>
            </a:r>
          </a:p>
          <a:p>
            <a:pPr>
              <a:defRPr/>
            </a:pPr>
            <a:r>
              <a:rPr lang="en-US" altLang="zh-CN" dirty="0">
                <a:solidFill>
                  <a:schemeClr val="tx1">
                    <a:lumMod val="65000"/>
                    <a:lumOff val="35000"/>
                  </a:schemeClr>
                </a:solidFill>
                <a:sym typeface="Wingdings" pitchFamily="2" charset="2"/>
              </a:rPr>
              <a:t>NAS, SAN, ...</a:t>
            </a:r>
          </a:p>
          <a:p>
            <a:pPr lvl="1">
              <a:defRPr/>
            </a:pPr>
            <a:r>
              <a:rPr lang="en-US" altLang="zh-CN" dirty="0">
                <a:solidFill>
                  <a:schemeClr val="tx1">
                    <a:lumMod val="65000"/>
                    <a:lumOff val="35000"/>
                  </a:schemeClr>
                </a:solidFill>
                <a:sym typeface="Wingdings" pitchFamily="2" charset="2"/>
              </a:rPr>
              <a:t>Scattered storage</a:t>
            </a: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4</a:t>
            </a:fld>
            <a:endParaRPr lang="zh-CN" altLang="en-US"/>
          </a:p>
        </p:txBody>
      </p:sp>
    </p:spTree>
    <p:extLst>
      <p:ext uri="{BB962C8B-B14F-4D97-AF65-F5344CB8AC3E}">
        <p14:creationId xmlns:p14="http://schemas.microsoft.com/office/powerpoint/2010/main" val="27516982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w="12700">
            <a:noFill/>
            <a:miter lim="800000"/>
            <a:headEnd/>
            <a:tailEnd/>
          </a:ln>
          <a:effectLst/>
        </p:spPr>
        <p:txBody>
          <a:bodyPr lIns="90488" tIns="44450" rIns="90488" bIns="44450" anchor="ctr"/>
          <a:lstStyle/>
          <a:p>
            <a:r>
              <a:rPr lang="en-US" altLang="zh-CN" sz="3600" dirty="0" smtClean="0">
                <a:solidFill>
                  <a:schemeClr val="tx2"/>
                </a:solidFill>
                <a:latin typeface="+mn-lt"/>
                <a:ea typeface="宋体" pitchFamily="2" charset="-122"/>
                <a:cs typeface="+mn-cs"/>
              </a:rPr>
              <a:t>Hamming Code [</a:t>
            </a:r>
            <a:r>
              <a:rPr lang="zh-CN" altLang="en-US" sz="3600" dirty="0" smtClean="0">
                <a:solidFill>
                  <a:schemeClr val="tx2"/>
                </a:solidFill>
                <a:latin typeface="+mn-lt"/>
                <a:ea typeface="宋体" pitchFamily="2" charset="-122"/>
                <a:cs typeface="+mn-cs"/>
              </a:rPr>
              <a:t>哈明码</a:t>
            </a:r>
            <a:r>
              <a:rPr lang="en-US" altLang="zh-CN" sz="3600" dirty="0" smtClean="0">
                <a:solidFill>
                  <a:schemeClr val="tx2"/>
                </a:solidFill>
                <a:latin typeface="+mn-lt"/>
                <a:ea typeface="宋体" pitchFamily="2" charset="-122"/>
                <a:cs typeface="+mn-cs"/>
              </a:rPr>
              <a:t>]</a:t>
            </a:r>
            <a:endParaRPr lang="zh-CN" altLang="en-US" sz="3600" dirty="0" smtClean="0">
              <a:solidFill>
                <a:schemeClr val="tx2"/>
              </a:solidFill>
              <a:latin typeface="+mn-lt"/>
              <a:ea typeface="宋体" pitchFamily="2" charset="-122"/>
              <a:cs typeface="+mn-cs"/>
            </a:endParaRPr>
          </a:p>
        </p:txBody>
      </p:sp>
      <p:sp>
        <p:nvSpPr>
          <p:cNvPr id="3" name="Content Placeholder 2"/>
          <p:cNvSpPr>
            <a:spLocks noGrp="1"/>
          </p:cNvSpPr>
          <p:nvPr>
            <p:ph idx="1"/>
          </p:nvPr>
        </p:nvSpPr>
        <p:spPr/>
        <p:txBody>
          <a:bodyPr>
            <a:normAutofit/>
          </a:bodyPr>
          <a:lstStyle/>
          <a:p>
            <a:r>
              <a:rPr lang="en-US" altLang="zh-CN" dirty="0" smtClean="0"/>
              <a:t>Designed to correct single bit errors</a:t>
            </a:r>
          </a:p>
          <a:p>
            <a:r>
              <a:rPr lang="en-US" altLang="zh-CN" dirty="0" smtClean="0"/>
              <a:t>Family of (n, k) block error-correcting codes with parameters:</a:t>
            </a:r>
          </a:p>
          <a:p>
            <a:pPr lvl="1"/>
            <a:r>
              <a:rPr lang="en-US" altLang="zh-CN" dirty="0" smtClean="0"/>
              <a:t>Block length:	n = 2</a:t>
            </a:r>
            <a:r>
              <a:rPr lang="en-US" altLang="zh-CN" baseline="30000" dirty="0" smtClean="0"/>
              <a:t>m</a:t>
            </a:r>
            <a:r>
              <a:rPr lang="en-US" altLang="zh-CN" dirty="0" smtClean="0"/>
              <a:t> – 1</a:t>
            </a:r>
          </a:p>
          <a:p>
            <a:pPr lvl="1"/>
            <a:r>
              <a:rPr lang="en-US" altLang="zh-CN" dirty="0" smtClean="0"/>
              <a:t>Number of data bits: k = 2</a:t>
            </a:r>
            <a:r>
              <a:rPr lang="en-US" altLang="zh-CN" baseline="30000" dirty="0" smtClean="0"/>
              <a:t>m</a:t>
            </a:r>
            <a:r>
              <a:rPr lang="en-US" altLang="zh-CN" dirty="0" smtClean="0"/>
              <a:t> – m – 1</a:t>
            </a:r>
          </a:p>
          <a:p>
            <a:pPr lvl="1"/>
            <a:r>
              <a:rPr lang="en-US" altLang="zh-CN" dirty="0" smtClean="0"/>
              <a:t>Number of check bits: n – k = m</a:t>
            </a:r>
          </a:p>
          <a:p>
            <a:pPr lvl="1"/>
            <a:r>
              <a:rPr lang="en-US" altLang="zh-CN" dirty="0" smtClean="0"/>
              <a:t>Minimum distance: </a:t>
            </a:r>
            <a:r>
              <a:rPr lang="en-US" altLang="zh-CN" dirty="0" err="1" smtClean="0"/>
              <a:t>d</a:t>
            </a:r>
            <a:r>
              <a:rPr lang="en-US" altLang="zh-CN" baseline="-25000" dirty="0" err="1" smtClean="0"/>
              <a:t>min</a:t>
            </a:r>
            <a:r>
              <a:rPr lang="en-US" altLang="zh-CN" dirty="0" smtClean="0"/>
              <a:t> = 3</a:t>
            </a:r>
          </a:p>
          <a:p>
            <a:r>
              <a:rPr lang="en-US" altLang="zh-CN" dirty="0" smtClean="0"/>
              <a:t>Single-error-correcting (SEC) code</a:t>
            </a:r>
          </a:p>
          <a:p>
            <a:pPr lvl="1"/>
            <a:r>
              <a:rPr lang="en-US" altLang="zh-CN" dirty="0" smtClean="0"/>
              <a:t>SEC double-error-detecting (SEC-DED) code</a:t>
            </a:r>
          </a:p>
          <a:p>
            <a:endParaRPr lang="zh-CN" altLang="en-US" dirty="0"/>
          </a:p>
        </p:txBody>
      </p:sp>
      <p:sp>
        <p:nvSpPr>
          <p:cNvPr id="4" name="Footer Placeholder 3"/>
          <p:cNvSpPr>
            <a:spLocks noGrp="1"/>
          </p:cNvSpPr>
          <p:nvPr>
            <p:ph type="ftr" sz="quarter" idx="11"/>
          </p:nvPr>
        </p:nvSpPr>
        <p:spPr/>
        <p:txBody>
          <a:bodyPr/>
          <a:lstStyle/>
          <a:p>
            <a:r>
              <a:rPr lang="en-US" altLang="zh-CN" smtClean="0"/>
              <a:t>Part XII IO System</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40</a:t>
            </a:fld>
            <a:endParaRPr lang="zh-CN" altLang="en-US"/>
          </a:p>
        </p:txBody>
      </p:sp>
    </p:spTree>
    <p:extLst>
      <p:ext uri="{BB962C8B-B14F-4D97-AF65-F5344CB8AC3E}">
        <p14:creationId xmlns:p14="http://schemas.microsoft.com/office/powerpoint/2010/main" val="13489391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(7,4) Hamming code</a:t>
            </a:r>
            <a:endParaRPr lang="zh-CN" altLang="en-US" dirty="0"/>
          </a:p>
        </p:txBody>
      </p:sp>
      <p:sp>
        <p:nvSpPr>
          <p:cNvPr id="3" name="Content Placeholder 2"/>
          <p:cNvSpPr>
            <a:spLocks noGrp="1"/>
          </p:cNvSpPr>
          <p:nvPr>
            <p:ph idx="1"/>
          </p:nvPr>
        </p:nvSpPr>
        <p:spPr/>
        <p:txBody>
          <a:bodyPr>
            <a:normAutofit lnSpcReduction="10000"/>
          </a:bodyPr>
          <a:lstStyle/>
          <a:p>
            <a:r>
              <a:rPr lang="en-US" altLang="zh-CN" dirty="0" smtClean="0"/>
              <a:t>As an example, we are sending the string “0110”, where m = 4, hence, we need 3 bits for parity check.</a:t>
            </a:r>
          </a:p>
          <a:p>
            <a:r>
              <a:rPr lang="en-US" altLang="zh-CN" dirty="0" smtClean="0"/>
              <a:t>The message to be sent is: m</a:t>
            </a:r>
            <a:r>
              <a:rPr lang="en-US" altLang="zh-CN" baseline="-25000" dirty="0" smtClean="0"/>
              <a:t>7</a:t>
            </a:r>
            <a:r>
              <a:rPr lang="en-US" altLang="zh-CN" dirty="0" smtClean="0"/>
              <a:t>m</a:t>
            </a:r>
            <a:r>
              <a:rPr lang="en-US" altLang="zh-CN" baseline="-25000" dirty="0" smtClean="0"/>
              <a:t>6</a:t>
            </a:r>
            <a:r>
              <a:rPr lang="en-US" altLang="zh-CN" dirty="0" smtClean="0"/>
              <a:t>m</a:t>
            </a:r>
            <a:r>
              <a:rPr lang="en-US" altLang="zh-CN" baseline="-25000" dirty="0" smtClean="0"/>
              <a:t>5</a:t>
            </a:r>
            <a:r>
              <a:rPr lang="en-US" altLang="zh-CN" b="1" dirty="0" smtClean="0">
                <a:solidFill>
                  <a:srgbClr val="FF0000"/>
                </a:solidFill>
              </a:rPr>
              <a:t>P</a:t>
            </a:r>
            <a:r>
              <a:rPr lang="en-US" altLang="zh-CN" b="1" baseline="-25000" dirty="0" smtClean="0">
                <a:solidFill>
                  <a:srgbClr val="FF0000"/>
                </a:solidFill>
              </a:rPr>
              <a:t>4</a:t>
            </a:r>
            <a:r>
              <a:rPr lang="en-US" altLang="zh-CN" dirty="0" smtClean="0"/>
              <a:t>m</a:t>
            </a:r>
            <a:r>
              <a:rPr lang="en-US" altLang="zh-CN" baseline="-25000" dirty="0" smtClean="0"/>
              <a:t>3</a:t>
            </a:r>
            <a:r>
              <a:rPr lang="en-US" altLang="zh-CN" b="1" dirty="0" smtClean="0">
                <a:solidFill>
                  <a:srgbClr val="FF0000"/>
                </a:solidFill>
              </a:rPr>
              <a:t>P</a:t>
            </a:r>
            <a:r>
              <a:rPr lang="en-US" altLang="zh-CN" b="1" baseline="-25000" dirty="0" smtClean="0">
                <a:solidFill>
                  <a:srgbClr val="FF0000"/>
                </a:solidFill>
              </a:rPr>
              <a:t>2</a:t>
            </a:r>
            <a:r>
              <a:rPr lang="en-US" altLang="zh-CN" b="1" dirty="0" smtClean="0">
                <a:solidFill>
                  <a:srgbClr val="FF0000"/>
                </a:solidFill>
              </a:rPr>
              <a:t>P</a:t>
            </a:r>
            <a:r>
              <a:rPr lang="en-US" altLang="zh-CN" b="1" baseline="-25000" dirty="0" smtClean="0">
                <a:solidFill>
                  <a:srgbClr val="FF0000"/>
                </a:solidFill>
              </a:rPr>
              <a:t>1</a:t>
            </a:r>
            <a:r>
              <a:rPr lang="en-US" altLang="zh-CN" dirty="0" smtClean="0"/>
              <a:t> where m</a:t>
            </a:r>
            <a:r>
              <a:rPr lang="en-US" altLang="zh-CN" baseline="-25000" dirty="0" smtClean="0"/>
              <a:t>7</a:t>
            </a:r>
            <a:r>
              <a:rPr lang="en-US" altLang="zh-CN" dirty="0" smtClean="0"/>
              <a:t>=0, m</a:t>
            </a:r>
            <a:r>
              <a:rPr lang="en-US" altLang="zh-CN" baseline="-25000" dirty="0" smtClean="0"/>
              <a:t>6</a:t>
            </a:r>
            <a:r>
              <a:rPr lang="en-US" altLang="zh-CN" dirty="0" smtClean="0"/>
              <a:t>=1, m</a:t>
            </a:r>
            <a:r>
              <a:rPr lang="en-US" altLang="zh-CN" baseline="-25000" dirty="0" smtClean="0"/>
              <a:t>5</a:t>
            </a:r>
            <a:r>
              <a:rPr lang="en-US" altLang="zh-CN" dirty="0" smtClean="0"/>
              <a:t>=1, and m</a:t>
            </a:r>
            <a:r>
              <a:rPr lang="en-US" altLang="zh-CN" baseline="-25000" dirty="0" smtClean="0"/>
              <a:t>3</a:t>
            </a:r>
            <a:r>
              <a:rPr lang="en-US" altLang="zh-CN" dirty="0" smtClean="0"/>
              <a:t>=0.</a:t>
            </a:r>
          </a:p>
          <a:p>
            <a:r>
              <a:rPr lang="en-US" altLang="zh-CN" dirty="0" smtClean="0"/>
              <a:t>Compute the value of the parity bits by:</a:t>
            </a:r>
          </a:p>
          <a:p>
            <a:pPr lvl="1"/>
            <a:r>
              <a:rPr lang="en-US" altLang="zh-CN" dirty="0" smtClean="0"/>
              <a:t>P</a:t>
            </a:r>
            <a:r>
              <a:rPr lang="en-US" altLang="zh-CN" baseline="-25000" dirty="0" smtClean="0"/>
              <a:t>1</a:t>
            </a:r>
            <a:r>
              <a:rPr lang="en-US" altLang="zh-CN" dirty="0" smtClean="0"/>
              <a:t> = m</a:t>
            </a:r>
            <a:r>
              <a:rPr lang="en-US" altLang="zh-CN" baseline="-25000" dirty="0" smtClean="0"/>
              <a:t>7</a:t>
            </a:r>
            <a:r>
              <a:rPr lang="en-US" altLang="zh-CN" dirty="0" smtClean="0"/>
              <a:t> + m</a:t>
            </a:r>
            <a:r>
              <a:rPr lang="en-US" altLang="zh-CN" baseline="-25000" dirty="0" smtClean="0"/>
              <a:t>5</a:t>
            </a:r>
            <a:r>
              <a:rPr lang="en-US" altLang="zh-CN" dirty="0" smtClean="0"/>
              <a:t> + m</a:t>
            </a:r>
            <a:r>
              <a:rPr lang="en-US" altLang="zh-CN" baseline="-25000" dirty="0" smtClean="0"/>
              <a:t>3</a:t>
            </a:r>
            <a:r>
              <a:rPr lang="en-US" altLang="zh-CN" dirty="0" smtClean="0"/>
              <a:t> = 1</a:t>
            </a:r>
          </a:p>
          <a:p>
            <a:pPr lvl="1"/>
            <a:r>
              <a:rPr lang="en-US" altLang="zh-CN" dirty="0" smtClean="0"/>
              <a:t>P</a:t>
            </a:r>
            <a:r>
              <a:rPr lang="en-US" altLang="zh-CN" baseline="-25000" dirty="0" smtClean="0"/>
              <a:t>2</a:t>
            </a:r>
            <a:r>
              <a:rPr lang="en-US" altLang="zh-CN" dirty="0" smtClean="0"/>
              <a:t> = m</a:t>
            </a:r>
            <a:r>
              <a:rPr lang="en-US" altLang="zh-CN" baseline="-25000" dirty="0" smtClean="0"/>
              <a:t>7</a:t>
            </a:r>
            <a:r>
              <a:rPr lang="en-US" altLang="zh-CN" dirty="0" smtClean="0"/>
              <a:t> + m</a:t>
            </a:r>
            <a:r>
              <a:rPr lang="en-US" altLang="zh-CN" baseline="-25000" dirty="0" smtClean="0"/>
              <a:t>6</a:t>
            </a:r>
            <a:r>
              <a:rPr lang="en-US" altLang="zh-CN" dirty="0" smtClean="0"/>
              <a:t> + m</a:t>
            </a:r>
            <a:r>
              <a:rPr lang="en-US" altLang="zh-CN" baseline="-25000" dirty="0" smtClean="0"/>
              <a:t>3</a:t>
            </a:r>
            <a:r>
              <a:rPr lang="en-US" altLang="zh-CN" dirty="0" smtClean="0"/>
              <a:t> = 1</a:t>
            </a:r>
          </a:p>
          <a:p>
            <a:pPr lvl="1"/>
            <a:r>
              <a:rPr lang="en-US" altLang="zh-CN" dirty="0" smtClean="0"/>
              <a:t>P</a:t>
            </a:r>
            <a:r>
              <a:rPr lang="en-US" altLang="zh-CN" baseline="-25000" dirty="0" smtClean="0"/>
              <a:t>4</a:t>
            </a:r>
            <a:r>
              <a:rPr lang="en-US" altLang="zh-CN" dirty="0" smtClean="0"/>
              <a:t> = m</a:t>
            </a:r>
            <a:r>
              <a:rPr lang="en-US" altLang="zh-CN" baseline="-25000" dirty="0" smtClean="0"/>
              <a:t>7</a:t>
            </a:r>
            <a:r>
              <a:rPr lang="en-US" altLang="zh-CN" dirty="0" smtClean="0"/>
              <a:t> + m</a:t>
            </a:r>
            <a:r>
              <a:rPr lang="en-US" altLang="zh-CN" baseline="-25000" dirty="0" smtClean="0"/>
              <a:t>6</a:t>
            </a:r>
            <a:r>
              <a:rPr lang="en-US" altLang="zh-CN" dirty="0" smtClean="0"/>
              <a:t> + m</a:t>
            </a:r>
            <a:r>
              <a:rPr lang="en-US" altLang="zh-CN" baseline="-25000" dirty="0" smtClean="0"/>
              <a:t>5</a:t>
            </a:r>
            <a:r>
              <a:rPr lang="en-US" altLang="zh-CN" dirty="0" smtClean="0"/>
              <a:t> = 0</a:t>
            </a:r>
          </a:p>
          <a:p>
            <a:r>
              <a:rPr lang="en-US" altLang="zh-CN" dirty="0" smtClean="0"/>
              <a:t>Hence, the message to be sent is “011</a:t>
            </a:r>
            <a:r>
              <a:rPr lang="en-US" altLang="zh-CN" dirty="0" smtClean="0">
                <a:solidFill>
                  <a:srgbClr val="FF0000"/>
                </a:solidFill>
              </a:rPr>
              <a:t>0</a:t>
            </a:r>
            <a:r>
              <a:rPr lang="en-US" altLang="zh-CN" dirty="0" smtClean="0"/>
              <a:t>0</a:t>
            </a:r>
            <a:r>
              <a:rPr lang="en-US" altLang="zh-CN" dirty="0" smtClean="0">
                <a:solidFill>
                  <a:srgbClr val="FF0000"/>
                </a:solidFill>
              </a:rPr>
              <a:t>11</a:t>
            </a:r>
            <a:r>
              <a:rPr lang="en-US" altLang="zh-CN" dirty="0" smtClean="0"/>
              <a:t>”.</a:t>
            </a:r>
          </a:p>
        </p:txBody>
      </p:sp>
      <p:sp>
        <p:nvSpPr>
          <p:cNvPr id="4" name="Footer Placeholder 3"/>
          <p:cNvSpPr>
            <a:spLocks noGrp="1"/>
          </p:cNvSpPr>
          <p:nvPr>
            <p:ph type="ftr" sz="quarter" idx="11"/>
          </p:nvPr>
        </p:nvSpPr>
        <p:spPr/>
        <p:txBody>
          <a:bodyPr/>
          <a:lstStyle/>
          <a:p>
            <a:r>
              <a:rPr lang="en-US" altLang="zh-CN" smtClean="0"/>
              <a:t>Part XII IO System</a:t>
            </a:r>
            <a:endParaRPr lang="zh-CN" altLang="en-US"/>
          </a:p>
        </p:txBody>
      </p:sp>
      <p:sp>
        <p:nvSpPr>
          <p:cNvPr id="5" name="Rectangle 4"/>
          <p:cNvSpPr/>
          <p:nvPr/>
        </p:nvSpPr>
        <p:spPr>
          <a:xfrm>
            <a:off x="3929042" y="5857892"/>
            <a:ext cx="5214958" cy="307777"/>
          </a:xfrm>
          <a:prstGeom prst="rect">
            <a:avLst/>
          </a:prstGeom>
        </p:spPr>
        <p:txBody>
          <a:bodyPr wrap="square">
            <a:spAutoFit/>
          </a:bodyPr>
          <a:lstStyle/>
          <a:p>
            <a:r>
              <a:rPr lang="en-US" altLang="zh-CN" sz="1400" dirty="0" smtClean="0">
                <a:solidFill>
                  <a:schemeClr val="bg1">
                    <a:lumMod val="85000"/>
                  </a:schemeClr>
                </a:solidFill>
              </a:rPr>
              <a:t>PPTs from others\www.comp.hkbu.edu.hk_~jng\2006Chapter11.ppt</a:t>
            </a:r>
            <a:endParaRPr lang="zh-CN" altLang="en-US" sz="1400" dirty="0">
              <a:solidFill>
                <a:schemeClr val="bg1">
                  <a:lumMod val="85000"/>
                </a:scheme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41</a:t>
            </a:fld>
            <a:endParaRPr lang="zh-CN" altLang="en-US"/>
          </a:p>
        </p:txBody>
      </p:sp>
    </p:spTree>
    <p:extLst>
      <p:ext uri="{BB962C8B-B14F-4D97-AF65-F5344CB8AC3E}">
        <p14:creationId xmlns:p14="http://schemas.microsoft.com/office/powerpoint/2010/main" val="249285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685800" y="838200"/>
            <a:ext cx="7772400" cy="5791200"/>
          </a:xfrm>
        </p:spPr>
        <p:txBody>
          <a:bodyPr>
            <a:normAutofit fontScale="92500" lnSpcReduction="10000"/>
          </a:bodyPr>
          <a:lstStyle/>
          <a:p>
            <a:r>
              <a:rPr lang="en-US" altLang="zh-CN" dirty="0">
                <a:ea typeface="宋体" pitchFamily="2" charset="-122"/>
              </a:rPr>
              <a:t>Say for example, if during the transmission, an error has occurred at position 6 from the right, the receiving message will </a:t>
            </a:r>
            <a:r>
              <a:rPr lang="en-US" altLang="zh-CN" sz="3600" dirty="0">
                <a:ea typeface="宋体" pitchFamily="2" charset="-122"/>
              </a:rPr>
              <a:t>now</a:t>
            </a:r>
            <a:r>
              <a:rPr lang="en-US" altLang="zh-CN" dirty="0">
                <a:ea typeface="宋体" pitchFamily="2" charset="-122"/>
              </a:rPr>
              <a:t> become “001</a:t>
            </a:r>
            <a:r>
              <a:rPr lang="en-US" altLang="zh-CN" dirty="0">
                <a:solidFill>
                  <a:srgbClr val="FF0000"/>
                </a:solidFill>
                <a:ea typeface="宋体" pitchFamily="2" charset="-122"/>
              </a:rPr>
              <a:t>0</a:t>
            </a:r>
            <a:r>
              <a:rPr lang="en-US" altLang="zh-CN" dirty="0">
                <a:ea typeface="宋体" pitchFamily="2" charset="-122"/>
              </a:rPr>
              <a:t>0</a:t>
            </a:r>
            <a:r>
              <a:rPr lang="en-US" altLang="zh-CN" dirty="0">
                <a:solidFill>
                  <a:srgbClr val="FF0000"/>
                </a:solidFill>
                <a:ea typeface="宋体" pitchFamily="2" charset="-122"/>
              </a:rPr>
              <a:t>11</a:t>
            </a:r>
            <a:r>
              <a:rPr lang="en-US" altLang="zh-CN" dirty="0">
                <a:ea typeface="宋体" pitchFamily="2" charset="-122"/>
              </a:rPr>
              <a:t>”.</a:t>
            </a:r>
          </a:p>
          <a:p>
            <a:r>
              <a:rPr lang="en-US" altLang="zh-CN" dirty="0">
                <a:ea typeface="宋体" pitchFamily="2" charset="-122"/>
              </a:rPr>
              <a:t>To detect and correct the error, compute the followings:</a:t>
            </a:r>
          </a:p>
          <a:p>
            <a:r>
              <a:rPr lang="en-US" altLang="zh-CN" dirty="0">
                <a:ea typeface="宋体" pitchFamily="2" charset="-122"/>
              </a:rPr>
              <a:t>For P</a:t>
            </a:r>
            <a:r>
              <a:rPr lang="en-US" altLang="zh-CN" baseline="-25000" dirty="0">
                <a:ea typeface="宋体" pitchFamily="2" charset="-122"/>
              </a:rPr>
              <a:t>1</a:t>
            </a:r>
            <a:r>
              <a:rPr lang="en-US" altLang="zh-CN" dirty="0">
                <a:ea typeface="宋体" pitchFamily="2" charset="-122"/>
              </a:rPr>
              <a:t>, compute  m</a:t>
            </a:r>
            <a:r>
              <a:rPr lang="en-US" altLang="zh-CN" baseline="-25000" dirty="0">
                <a:ea typeface="宋体" pitchFamily="2" charset="-122"/>
              </a:rPr>
              <a:t>7</a:t>
            </a:r>
            <a:r>
              <a:rPr lang="en-US" altLang="zh-CN" dirty="0">
                <a:ea typeface="宋体" pitchFamily="2" charset="-122"/>
              </a:rPr>
              <a:t> + m</a:t>
            </a:r>
            <a:r>
              <a:rPr lang="en-US" altLang="zh-CN" baseline="-25000" dirty="0">
                <a:ea typeface="宋体" pitchFamily="2" charset="-122"/>
              </a:rPr>
              <a:t>5</a:t>
            </a:r>
            <a:r>
              <a:rPr lang="en-US" altLang="zh-CN" dirty="0">
                <a:ea typeface="宋体" pitchFamily="2" charset="-122"/>
              </a:rPr>
              <a:t> + m</a:t>
            </a:r>
            <a:r>
              <a:rPr lang="en-US" altLang="zh-CN" baseline="-25000" dirty="0">
                <a:ea typeface="宋体" pitchFamily="2" charset="-122"/>
              </a:rPr>
              <a:t>3</a:t>
            </a:r>
            <a:r>
              <a:rPr lang="en-US" altLang="zh-CN" dirty="0">
                <a:ea typeface="宋体" pitchFamily="2" charset="-122"/>
              </a:rPr>
              <a:t> + P</a:t>
            </a:r>
            <a:r>
              <a:rPr lang="en-US" altLang="zh-CN" baseline="-25000" dirty="0">
                <a:ea typeface="宋体" pitchFamily="2" charset="-122"/>
              </a:rPr>
              <a:t>1</a:t>
            </a:r>
            <a:r>
              <a:rPr lang="en-US" altLang="zh-CN" dirty="0">
                <a:ea typeface="宋体" pitchFamily="2" charset="-122"/>
              </a:rPr>
              <a:t>  = </a:t>
            </a:r>
            <a:r>
              <a:rPr lang="en-US" altLang="zh-CN" dirty="0" smtClean="0">
                <a:ea typeface="宋体" pitchFamily="2" charset="-122"/>
              </a:rPr>
              <a:t>0</a:t>
            </a:r>
          </a:p>
          <a:p>
            <a:pPr lvl="1"/>
            <a:r>
              <a:rPr lang="en-US" altLang="zh-CN" dirty="0" smtClean="0">
                <a:ea typeface="宋体" pitchFamily="2" charset="-122"/>
              </a:rPr>
              <a:t>0+1+0+</a:t>
            </a:r>
            <a:r>
              <a:rPr lang="en-US" altLang="zh-CN" dirty="0" smtClean="0">
                <a:solidFill>
                  <a:srgbClr val="FF0000"/>
                </a:solidFill>
                <a:ea typeface="宋体" pitchFamily="2" charset="-122"/>
              </a:rPr>
              <a:t>1</a:t>
            </a:r>
            <a:r>
              <a:rPr lang="en-US" altLang="zh-CN" dirty="0" smtClean="0">
                <a:ea typeface="宋体" pitchFamily="2" charset="-122"/>
              </a:rPr>
              <a:t> = 0</a:t>
            </a:r>
            <a:endParaRPr lang="en-US" altLang="zh-CN" dirty="0">
              <a:ea typeface="宋体" pitchFamily="2" charset="-122"/>
            </a:endParaRPr>
          </a:p>
          <a:p>
            <a:r>
              <a:rPr lang="en-US" altLang="zh-CN" dirty="0">
                <a:ea typeface="宋体" pitchFamily="2" charset="-122"/>
              </a:rPr>
              <a:t>For P</a:t>
            </a:r>
            <a:r>
              <a:rPr lang="en-US" altLang="zh-CN" baseline="-25000" dirty="0">
                <a:ea typeface="宋体" pitchFamily="2" charset="-122"/>
              </a:rPr>
              <a:t>2</a:t>
            </a:r>
            <a:r>
              <a:rPr lang="en-US" altLang="zh-CN" dirty="0">
                <a:ea typeface="宋体" pitchFamily="2" charset="-122"/>
              </a:rPr>
              <a:t>, compute  m</a:t>
            </a:r>
            <a:r>
              <a:rPr lang="en-US" altLang="zh-CN" baseline="-25000" dirty="0">
                <a:ea typeface="宋体" pitchFamily="2" charset="-122"/>
              </a:rPr>
              <a:t>7</a:t>
            </a:r>
            <a:r>
              <a:rPr lang="en-US" altLang="zh-CN" dirty="0">
                <a:ea typeface="宋体" pitchFamily="2" charset="-122"/>
              </a:rPr>
              <a:t> + m</a:t>
            </a:r>
            <a:r>
              <a:rPr lang="en-US" altLang="zh-CN" baseline="-25000" dirty="0">
                <a:ea typeface="宋体" pitchFamily="2" charset="-122"/>
              </a:rPr>
              <a:t>6</a:t>
            </a:r>
            <a:r>
              <a:rPr lang="en-US" altLang="zh-CN" dirty="0">
                <a:ea typeface="宋体" pitchFamily="2" charset="-122"/>
              </a:rPr>
              <a:t> + m</a:t>
            </a:r>
            <a:r>
              <a:rPr lang="en-US" altLang="zh-CN" baseline="-25000" dirty="0">
                <a:ea typeface="宋体" pitchFamily="2" charset="-122"/>
              </a:rPr>
              <a:t>3</a:t>
            </a:r>
            <a:r>
              <a:rPr lang="en-US" altLang="zh-CN" dirty="0">
                <a:ea typeface="宋体" pitchFamily="2" charset="-122"/>
              </a:rPr>
              <a:t> + P</a:t>
            </a:r>
            <a:r>
              <a:rPr lang="en-US" altLang="zh-CN" baseline="-25000" dirty="0">
                <a:ea typeface="宋体" pitchFamily="2" charset="-122"/>
              </a:rPr>
              <a:t>2</a:t>
            </a:r>
            <a:r>
              <a:rPr lang="en-US" altLang="zh-CN" dirty="0">
                <a:ea typeface="宋体" pitchFamily="2" charset="-122"/>
              </a:rPr>
              <a:t>  = </a:t>
            </a:r>
            <a:r>
              <a:rPr lang="en-US" altLang="zh-CN" dirty="0" smtClean="0">
                <a:ea typeface="宋体" pitchFamily="2" charset="-122"/>
              </a:rPr>
              <a:t>1</a:t>
            </a:r>
          </a:p>
          <a:p>
            <a:pPr lvl="1"/>
            <a:r>
              <a:rPr lang="en-US" altLang="zh-CN" dirty="0" smtClean="0">
                <a:ea typeface="宋体" pitchFamily="2" charset="-122"/>
              </a:rPr>
              <a:t>0+0+0+</a:t>
            </a:r>
            <a:r>
              <a:rPr lang="en-US" altLang="zh-CN" dirty="0" smtClean="0">
                <a:solidFill>
                  <a:srgbClr val="FF0000"/>
                </a:solidFill>
                <a:ea typeface="宋体" pitchFamily="2" charset="-122"/>
              </a:rPr>
              <a:t>1</a:t>
            </a:r>
            <a:r>
              <a:rPr lang="en-US" altLang="zh-CN" dirty="0" smtClean="0">
                <a:ea typeface="宋体" pitchFamily="2" charset="-122"/>
              </a:rPr>
              <a:t> = 1</a:t>
            </a:r>
            <a:endParaRPr lang="en-US" altLang="zh-CN" dirty="0">
              <a:ea typeface="宋体" pitchFamily="2" charset="-122"/>
            </a:endParaRPr>
          </a:p>
          <a:p>
            <a:r>
              <a:rPr lang="en-US" altLang="zh-CN" dirty="0">
                <a:ea typeface="宋体" pitchFamily="2" charset="-122"/>
              </a:rPr>
              <a:t>For P</a:t>
            </a:r>
            <a:r>
              <a:rPr lang="en-US" altLang="zh-CN" baseline="-25000" dirty="0">
                <a:ea typeface="宋体" pitchFamily="2" charset="-122"/>
              </a:rPr>
              <a:t>4</a:t>
            </a:r>
            <a:r>
              <a:rPr lang="en-US" altLang="zh-CN" dirty="0">
                <a:ea typeface="宋体" pitchFamily="2" charset="-122"/>
              </a:rPr>
              <a:t>, compute  m</a:t>
            </a:r>
            <a:r>
              <a:rPr lang="en-US" altLang="zh-CN" baseline="-25000" dirty="0">
                <a:ea typeface="宋体" pitchFamily="2" charset="-122"/>
              </a:rPr>
              <a:t>7</a:t>
            </a:r>
            <a:r>
              <a:rPr lang="en-US" altLang="zh-CN" dirty="0">
                <a:ea typeface="宋体" pitchFamily="2" charset="-122"/>
              </a:rPr>
              <a:t> + m</a:t>
            </a:r>
            <a:r>
              <a:rPr lang="en-US" altLang="zh-CN" baseline="-25000" dirty="0">
                <a:ea typeface="宋体" pitchFamily="2" charset="-122"/>
              </a:rPr>
              <a:t>6</a:t>
            </a:r>
            <a:r>
              <a:rPr lang="en-US" altLang="zh-CN" dirty="0">
                <a:ea typeface="宋体" pitchFamily="2" charset="-122"/>
              </a:rPr>
              <a:t> + m</a:t>
            </a:r>
            <a:r>
              <a:rPr lang="en-US" altLang="zh-CN" baseline="-25000" dirty="0">
                <a:ea typeface="宋体" pitchFamily="2" charset="-122"/>
              </a:rPr>
              <a:t>5</a:t>
            </a:r>
            <a:r>
              <a:rPr lang="en-US" altLang="zh-CN" dirty="0">
                <a:ea typeface="宋体" pitchFamily="2" charset="-122"/>
              </a:rPr>
              <a:t> + P</a:t>
            </a:r>
            <a:r>
              <a:rPr lang="en-US" altLang="zh-CN" baseline="-25000" dirty="0">
                <a:ea typeface="宋体" pitchFamily="2" charset="-122"/>
              </a:rPr>
              <a:t>4</a:t>
            </a:r>
            <a:r>
              <a:rPr lang="en-US" altLang="zh-CN" dirty="0">
                <a:ea typeface="宋体" pitchFamily="2" charset="-122"/>
              </a:rPr>
              <a:t>  = </a:t>
            </a:r>
            <a:r>
              <a:rPr lang="en-US" altLang="zh-CN" dirty="0" smtClean="0">
                <a:ea typeface="宋体" pitchFamily="2" charset="-122"/>
              </a:rPr>
              <a:t>1</a:t>
            </a:r>
          </a:p>
          <a:p>
            <a:pPr lvl="1"/>
            <a:r>
              <a:rPr lang="en-US" altLang="zh-CN" dirty="0" smtClean="0">
                <a:ea typeface="宋体" pitchFamily="2" charset="-122"/>
              </a:rPr>
              <a:t>0+0+1+</a:t>
            </a:r>
            <a:r>
              <a:rPr lang="en-US" altLang="zh-CN" dirty="0" smtClean="0">
                <a:solidFill>
                  <a:srgbClr val="FF0000"/>
                </a:solidFill>
                <a:ea typeface="宋体" pitchFamily="2" charset="-122"/>
              </a:rPr>
              <a:t>0</a:t>
            </a:r>
            <a:r>
              <a:rPr lang="en-US" altLang="zh-CN" dirty="0" smtClean="0">
                <a:ea typeface="宋体" pitchFamily="2" charset="-122"/>
              </a:rPr>
              <a:t> = 1</a:t>
            </a:r>
            <a:endParaRPr lang="en-US" altLang="zh-CN" dirty="0">
              <a:ea typeface="宋体" pitchFamily="2" charset="-122"/>
            </a:endParaRPr>
          </a:p>
        </p:txBody>
      </p:sp>
      <p:sp>
        <p:nvSpPr>
          <p:cNvPr id="4" name="Slide Number Placeholder 5"/>
          <p:cNvSpPr>
            <a:spLocks noGrp="1"/>
          </p:cNvSpPr>
          <p:nvPr>
            <p:ph type="sldNum" sz="quarter" idx="12"/>
          </p:nvPr>
        </p:nvSpPr>
        <p:spPr/>
        <p:txBody>
          <a:bodyPr/>
          <a:lstStyle/>
          <a:p>
            <a:fld id="{8AF39945-095F-4CBF-B9EF-5AADF174AA3C}" type="slidenum">
              <a:rPr lang="en-US" altLang="zh-CN"/>
              <a:pPr/>
              <a:t>42</a:t>
            </a:fld>
            <a:endParaRPr lang="en-US" altLang="zh-CN"/>
          </a:p>
        </p:txBody>
      </p:sp>
      <p:sp>
        <p:nvSpPr>
          <p:cNvPr id="6" name="Rectangle 5"/>
          <p:cNvSpPr/>
          <p:nvPr/>
        </p:nvSpPr>
        <p:spPr>
          <a:xfrm>
            <a:off x="3929042" y="5857892"/>
            <a:ext cx="5214958" cy="307777"/>
          </a:xfrm>
          <a:prstGeom prst="rect">
            <a:avLst/>
          </a:prstGeom>
        </p:spPr>
        <p:txBody>
          <a:bodyPr wrap="square">
            <a:spAutoFit/>
          </a:bodyPr>
          <a:lstStyle/>
          <a:p>
            <a:r>
              <a:rPr lang="en-US" altLang="zh-CN" sz="1400" dirty="0" smtClean="0">
                <a:solidFill>
                  <a:schemeClr val="bg1">
                    <a:lumMod val="85000"/>
                  </a:schemeClr>
                </a:solidFill>
              </a:rPr>
              <a:t>PPTs from others\www.comp.hkbu.edu.hk_~jng\2006Chapter11.ppt</a:t>
            </a:r>
            <a:endParaRPr lang="zh-CN" altLang="en-US" sz="1400" dirty="0">
              <a:solidFill>
                <a:schemeClr val="bg1">
                  <a:lumMod val="85000"/>
                </a:schemeClr>
              </a:solidFill>
            </a:endParaRPr>
          </a:p>
        </p:txBody>
      </p:sp>
      <p:sp>
        <p:nvSpPr>
          <p:cNvPr id="7" name="Footer Placeholder 6"/>
          <p:cNvSpPr>
            <a:spLocks noGrp="1"/>
          </p:cNvSpPr>
          <p:nvPr>
            <p:ph type="ftr" sz="quarter" idx="11"/>
          </p:nvPr>
        </p:nvSpPr>
        <p:spPr/>
        <p:txBody>
          <a:bodyPr/>
          <a:lstStyle/>
          <a:p>
            <a:r>
              <a:rPr lang="en-US" altLang="zh-CN" smtClean="0"/>
              <a:t>Part XII IO System</a:t>
            </a:r>
            <a:endParaRPr lang="zh-CN" altLang="en-US"/>
          </a:p>
        </p:txBody>
      </p:sp>
    </p:spTree>
    <p:extLst>
      <p:ext uri="{BB962C8B-B14F-4D97-AF65-F5344CB8AC3E}">
        <p14:creationId xmlns:p14="http://schemas.microsoft.com/office/powerpoint/2010/main" val="31544081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a:xfrm>
            <a:off x="685800" y="571480"/>
            <a:ext cx="7772400" cy="5791200"/>
          </a:xfrm>
        </p:spPr>
        <p:txBody>
          <a:bodyPr>
            <a:normAutofit/>
          </a:bodyPr>
          <a:lstStyle/>
          <a:p>
            <a:r>
              <a:rPr lang="en-US" altLang="zh-CN" dirty="0" smtClean="0">
                <a:ea typeface="宋体" pitchFamily="2" charset="-122"/>
              </a:rPr>
              <a:t>If </a:t>
            </a:r>
            <a:r>
              <a:rPr lang="en-US" altLang="zh-CN" dirty="0">
                <a:ea typeface="宋体" pitchFamily="2" charset="-122"/>
              </a:rPr>
              <a:t>(P</a:t>
            </a:r>
            <a:r>
              <a:rPr lang="en-US" altLang="zh-CN" baseline="-25000" dirty="0">
                <a:ea typeface="宋体" pitchFamily="2" charset="-122"/>
              </a:rPr>
              <a:t>4</a:t>
            </a:r>
            <a:r>
              <a:rPr lang="en-US" altLang="zh-CN" dirty="0">
                <a:ea typeface="宋体" pitchFamily="2" charset="-122"/>
              </a:rPr>
              <a:t>P</a:t>
            </a:r>
            <a:r>
              <a:rPr lang="en-US" altLang="zh-CN" baseline="-25000" dirty="0">
                <a:ea typeface="宋体" pitchFamily="2" charset="-122"/>
              </a:rPr>
              <a:t>2</a:t>
            </a:r>
            <a:r>
              <a:rPr lang="en-US" altLang="zh-CN" dirty="0">
                <a:ea typeface="宋体" pitchFamily="2" charset="-122"/>
              </a:rPr>
              <a:t>P</a:t>
            </a:r>
            <a:r>
              <a:rPr lang="en-US" altLang="zh-CN" baseline="-25000" dirty="0">
                <a:ea typeface="宋体" pitchFamily="2" charset="-122"/>
              </a:rPr>
              <a:t>1</a:t>
            </a:r>
            <a:r>
              <a:rPr lang="en-US" altLang="zh-CN" dirty="0">
                <a:ea typeface="宋体" pitchFamily="2" charset="-122"/>
              </a:rPr>
              <a:t> = </a:t>
            </a:r>
            <a:r>
              <a:rPr lang="en-US" altLang="zh-CN" dirty="0" smtClean="0">
                <a:ea typeface="宋体" pitchFamily="2" charset="-122"/>
              </a:rPr>
              <a:t>0) </a:t>
            </a:r>
            <a:r>
              <a:rPr lang="en-US" altLang="zh-CN" dirty="0">
                <a:ea typeface="宋体" pitchFamily="2" charset="-122"/>
              </a:rPr>
              <a:t>then there is no error</a:t>
            </a:r>
          </a:p>
          <a:p>
            <a:r>
              <a:rPr lang="en-US" altLang="zh-CN" dirty="0">
                <a:ea typeface="宋体" pitchFamily="2" charset="-122"/>
              </a:rPr>
              <a:t>else P</a:t>
            </a:r>
            <a:r>
              <a:rPr lang="en-US" altLang="zh-CN" baseline="-25000" dirty="0">
                <a:ea typeface="宋体" pitchFamily="2" charset="-122"/>
              </a:rPr>
              <a:t>4</a:t>
            </a:r>
            <a:r>
              <a:rPr lang="en-US" altLang="zh-CN" dirty="0">
                <a:ea typeface="宋体" pitchFamily="2" charset="-122"/>
              </a:rPr>
              <a:t>P</a:t>
            </a:r>
            <a:r>
              <a:rPr lang="en-US" altLang="zh-CN" baseline="-25000" dirty="0">
                <a:ea typeface="宋体" pitchFamily="2" charset="-122"/>
              </a:rPr>
              <a:t>2</a:t>
            </a:r>
            <a:r>
              <a:rPr lang="en-US" altLang="zh-CN" dirty="0">
                <a:ea typeface="宋体" pitchFamily="2" charset="-122"/>
              </a:rPr>
              <a:t>P</a:t>
            </a:r>
            <a:r>
              <a:rPr lang="en-US" altLang="zh-CN" baseline="-25000" dirty="0">
                <a:ea typeface="宋体" pitchFamily="2" charset="-122"/>
              </a:rPr>
              <a:t>1</a:t>
            </a:r>
            <a:r>
              <a:rPr lang="en-US" altLang="zh-CN" dirty="0">
                <a:ea typeface="宋体" pitchFamily="2" charset="-122"/>
              </a:rPr>
              <a:t> will indicate the position of error.</a:t>
            </a:r>
          </a:p>
          <a:p>
            <a:r>
              <a:rPr lang="en-US" altLang="zh-CN" dirty="0">
                <a:ea typeface="宋体" pitchFamily="2" charset="-122"/>
              </a:rPr>
              <a:t>With P</a:t>
            </a:r>
            <a:r>
              <a:rPr lang="en-US" altLang="zh-CN" baseline="-25000" dirty="0">
                <a:ea typeface="宋体" pitchFamily="2" charset="-122"/>
              </a:rPr>
              <a:t>4</a:t>
            </a:r>
            <a:r>
              <a:rPr lang="en-US" altLang="zh-CN" dirty="0">
                <a:ea typeface="宋体" pitchFamily="2" charset="-122"/>
              </a:rPr>
              <a:t>P</a:t>
            </a:r>
            <a:r>
              <a:rPr lang="en-US" altLang="zh-CN" baseline="-25000" dirty="0">
                <a:ea typeface="宋体" pitchFamily="2" charset="-122"/>
              </a:rPr>
              <a:t>2</a:t>
            </a:r>
            <a:r>
              <a:rPr lang="en-US" altLang="zh-CN" dirty="0">
                <a:ea typeface="宋体" pitchFamily="2" charset="-122"/>
              </a:rPr>
              <a:t>P</a:t>
            </a:r>
            <a:r>
              <a:rPr lang="en-US" altLang="zh-CN" baseline="-25000" dirty="0">
                <a:ea typeface="宋体" pitchFamily="2" charset="-122"/>
              </a:rPr>
              <a:t>1</a:t>
            </a:r>
            <a:r>
              <a:rPr lang="en-US" altLang="zh-CN" dirty="0">
                <a:ea typeface="宋体" pitchFamily="2" charset="-122"/>
              </a:rPr>
              <a:t> = 110, we know that position 6 is in error.</a:t>
            </a:r>
          </a:p>
          <a:p>
            <a:r>
              <a:rPr lang="en-US" altLang="zh-CN" dirty="0">
                <a:ea typeface="宋体" pitchFamily="2" charset="-122"/>
              </a:rPr>
              <a:t>To correct the error, we change the bit at the </a:t>
            </a:r>
            <a:r>
              <a:rPr lang="en-US" altLang="zh-CN" dirty="0" smtClean="0">
                <a:ea typeface="宋体" pitchFamily="2" charset="-122"/>
              </a:rPr>
              <a:t>6</a:t>
            </a:r>
            <a:r>
              <a:rPr lang="en-US" altLang="zh-CN" baseline="30000" dirty="0" smtClean="0">
                <a:ea typeface="宋体" pitchFamily="2" charset="-122"/>
              </a:rPr>
              <a:t>th</a:t>
            </a:r>
            <a:r>
              <a:rPr lang="en-US" altLang="zh-CN" dirty="0" smtClean="0">
                <a:ea typeface="宋体" pitchFamily="2" charset="-122"/>
              </a:rPr>
              <a:t> position </a:t>
            </a:r>
            <a:r>
              <a:rPr lang="en-US" altLang="zh-CN" dirty="0">
                <a:ea typeface="宋体" pitchFamily="2" charset="-122"/>
              </a:rPr>
              <a:t>from the right from ‘0’ to ‘1’. </a:t>
            </a:r>
            <a:endParaRPr lang="en-US" altLang="zh-CN" dirty="0" smtClean="0">
              <a:ea typeface="宋体" pitchFamily="2" charset="-122"/>
            </a:endParaRPr>
          </a:p>
          <a:p>
            <a:pPr lvl="1"/>
            <a:r>
              <a:rPr lang="en-US" altLang="zh-CN" dirty="0" smtClean="0">
                <a:ea typeface="宋体" pitchFamily="2" charset="-122"/>
              </a:rPr>
              <a:t>That </a:t>
            </a:r>
            <a:r>
              <a:rPr lang="en-US" altLang="zh-CN" dirty="0">
                <a:ea typeface="宋体" pitchFamily="2" charset="-122"/>
              </a:rPr>
              <a:t>is the string is changed from “0010011” to “0110011” and get back the original message “0110” from the data bits m</a:t>
            </a:r>
            <a:r>
              <a:rPr lang="en-US" altLang="zh-CN" baseline="-25000" dirty="0">
                <a:ea typeface="宋体" pitchFamily="2" charset="-122"/>
              </a:rPr>
              <a:t>7</a:t>
            </a:r>
            <a:r>
              <a:rPr lang="en-US" altLang="zh-CN" dirty="0">
                <a:ea typeface="宋体" pitchFamily="2" charset="-122"/>
              </a:rPr>
              <a:t>m</a:t>
            </a:r>
            <a:r>
              <a:rPr lang="en-US" altLang="zh-CN" baseline="-25000" dirty="0">
                <a:ea typeface="宋体" pitchFamily="2" charset="-122"/>
              </a:rPr>
              <a:t>6</a:t>
            </a:r>
            <a:r>
              <a:rPr lang="en-US" altLang="zh-CN" dirty="0">
                <a:ea typeface="宋体" pitchFamily="2" charset="-122"/>
              </a:rPr>
              <a:t>m</a:t>
            </a:r>
            <a:r>
              <a:rPr lang="en-US" altLang="zh-CN" baseline="-25000" dirty="0">
                <a:ea typeface="宋体" pitchFamily="2" charset="-122"/>
              </a:rPr>
              <a:t>5</a:t>
            </a:r>
            <a:r>
              <a:rPr lang="en-US" altLang="zh-CN" dirty="0">
                <a:ea typeface="宋体" pitchFamily="2" charset="-122"/>
              </a:rPr>
              <a:t>m</a:t>
            </a:r>
            <a:r>
              <a:rPr lang="en-US" altLang="zh-CN" baseline="-25000" dirty="0">
                <a:ea typeface="宋体" pitchFamily="2" charset="-122"/>
              </a:rPr>
              <a:t>3</a:t>
            </a:r>
            <a:r>
              <a:rPr lang="en-US" altLang="zh-CN" dirty="0">
                <a:ea typeface="宋体" pitchFamily="2" charset="-122"/>
              </a:rPr>
              <a:t>.</a:t>
            </a:r>
          </a:p>
        </p:txBody>
      </p:sp>
      <p:sp>
        <p:nvSpPr>
          <p:cNvPr id="4" name="Slide Number Placeholder 5"/>
          <p:cNvSpPr>
            <a:spLocks noGrp="1"/>
          </p:cNvSpPr>
          <p:nvPr>
            <p:ph type="sldNum" sz="quarter" idx="12"/>
          </p:nvPr>
        </p:nvSpPr>
        <p:spPr/>
        <p:txBody>
          <a:bodyPr/>
          <a:lstStyle/>
          <a:p>
            <a:fld id="{8AF39945-095F-4CBF-B9EF-5AADF174AA3C}" type="slidenum">
              <a:rPr lang="en-US" altLang="zh-CN"/>
              <a:pPr/>
              <a:t>43</a:t>
            </a:fld>
            <a:endParaRPr lang="en-US" altLang="zh-CN"/>
          </a:p>
        </p:txBody>
      </p:sp>
      <p:sp>
        <p:nvSpPr>
          <p:cNvPr id="5" name="Footer Placeholder 4"/>
          <p:cNvSpPr>
            <a:spLocks noGrp="1"/>
          </p:cNvSpPr>
          <p:nvPr>
            <p:ph type="ftr" sz="quarter" idx="11"/>
          </p:nvPr>
        </p:nvSpPr>
        <p:spPr/>
        <p:txBody>
          <a:bodyPr/>
          <a:lstStyle/>
          <a:p>
            <a:r>
              <a:rPr lang="en-US" altLang="zh-CN" smtClean="0"/>
              <a:t>Part XII IO System</a:t>
            </a:r>
            <a:endParaRPr lang="zh-CN" altLang="en-US"/>
          </a:p>
        </p:txBody>
      </p:sp>
      <p:sp>
        <p:nvSpPr>
          <p:cNvPr id="6" name="Cloud Callout 6"/>
          <p:cNvSpPr/>
          <p:nvPr/>
        </p:nvSpPr>
        <p:spPr>
          <a:xfrm>
            <a:off x="4598573" y="5060114"/>
            <a:ext cx="4968552" cy="1702922"/>
          </a:xfrm>
          <a:prstGeom prst="cloudCallout">
            <a:avLst>
              <a:gd name="adj1" fmla="val -48731"/>
              <a:gd name="adj2" fmla="val 1006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How about is the parity bit broken? – 0111011?</a:t>
            </a:r>
            <a:endParaRPr lang="zh-CN" altLang="en-US" sz="2800" dirty="0"/>
          </a:p>
        </p:txBody>
      </p:sp>
    </p:spTree>
    <p:extLst>
      <p:ext uri="{BB962C8B-B14F-4D97-AF65-F5344CB8AC3E}">
        <p14:creationId xmlns:p14="http://schemas.microsoft.com/office/powerpoint/2010/main" val="191954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RAID 5 (</a:t>
            </a:r>
            <a:r>
              <a:rPr lang="en-US" altLang="zh-CN" sz="2700" dirty="0" smtClean="0"/>
              <a:t>block-level distributed parity</a:t>
            </a:r>
            <a:r>
              <a:rPr lang="en-US" altLang="zh-CN" dirty="0" smtClean="0"/>
              <a:t>) as instance</a:t>
            </a:r>
            <a:endParaRPr lang="zh-CN" altLang="en-US" dirty="0"/>
          </a:p>
        </p:txBody>
      </p:sp>
      <p:sp>
        <p:nvSpPr>
          <p:cNvPr id="4" name="Footer Placeholder 3"/>
          <p:cNvSpPr>
            <a:spLocks noGrp="1"/>
          </p:cNvSpPr>
          <p:nvPr>
            <p:ph type="ftr" sz="quarter" idx="11"/>
          </p:nvPr>
        </p:nvSpPr>
        <p:spPr/>
        <p:txBody>
          <a:bodyPr/>
          <a:lstStyle/>
          <a:p>
            <a:r>
              <a:rPr lang="en-US" altLang="zh-CN" smtClean="0"/>
              <a:t>Part XII IO System</a:t>
            </a:r>
            <a:endParaRPr lang="zh-CN" altLang="en-US"/>
          </a:p>
        </p:txBody>
      </p:sp>
      <p:grpSp>
        <p:nvGrpSpPr>
          <p:cNvPr id="6" name="Group 3"/>
          <p:cNvGrpSpPr>
            <a:grpSpLocks/>
          </p:cNvGrpSpPr>
          <p:nvPr/>
        </p:nvGrpSpPr>
        <p:grpSpPr bwMode="auto">
          <a:xfrm>
            <a:off x="457200" y="1000125"/>
            <a:ext cx="1279740" cy="5126038"/>
            <a:chOff x="1344" y="1633"/>
            <a:chExt cx="481" cy="1295"/>
          </a:xfrm>
        </p:grpSpPr>
        <p:sp>
          <p:nvSpPr>
            <p:cNvPr id="80" name="Oval 4"/>
            <p:cNvSpPr>
              <a:spLocks noChangeArrowheads="1"/>
            </p:cNvSpPr>
            <p:nvPr/>
          </p:nvSpPr>
          <p:spPr bwMode="auto">
            <a:xfrm>
              <a:off x="1345" y="1633"/>
              <a:ext cx="478" cy="190"/>
            </a:xfrm>
            <a:prstGeom prst="ellipse">
              <a:avLst/>
            </a:prstGeom>
            <a:solidFill>
              <a:srgbClr val="DDDDDD"/>
            </a:solidFill>
            <a:ln w="12700">
              <a:solidFill>
                <a:schemeClr val="tx1"/>
              </a:solidFill>
              <a:round/>
              <a:headEnd/>
              <a:tailEnd/>
            </a:ln>
            <a:effectLst/>
          </p:spPr>
          <p:txBody>
            <a:bodyPr wrap="none" anchor="ctr"/>
            <a:lstStyle/>
            <a:p>
              <a:endParaRPr lang="zh-CN" altLang="en-US" sz="2800"/>
            </a:p>
          </p:txBody>
        </p:sp>
        <p:sp>
          <p:nvSpPr>
            <p:cNvPr id="81" name="Line 5"/>
            <p:cNvSpPr>
              <a:spLocks noChangeShapeType="1"/>
            </p:cNvSpPr>
            <p:nvPr/>
          </p:nvSpPr>
          <p:spPr bwMode="auto">
            <a:xfrm>
              <a:off x="1344" y="1761"/>
              <a:ext cx="0" cy="927"/>
            </a:xfrm>
            <a:prstGeom prst="line">
              <a:avLst/>
            </a:prstGeom>
            <a:noFill/>
            <a:ln w="12700">
              <a:solidFill>
                <a:schemeClr val="tx1"/>
              </a:solidFill>
              <a:round/>
              <a:headEnd type="none" w="sm" len="sm"/>
              <a:tailEnd type="none" w="sm" len="sm"/>
            </a:ln>
            <a:effectLst/>
          </p:spPr>
          <p:txBody>
            <a:bodyPr/>
            <a:lstStyle/>
            <a:p>
              <a:endParaRPr lang="zh-CN" altLang="en-US" sz="2800"/>
            </a:p>
          </p:txBody>
        </p:sp>
        <p:sp>
          <p:nvSpPr>
            <p:cNvPr id="82" name="Line 6"/>
            <p:cNvSpPr>
              <a:spLocks noChangeShapeType="1"/>
            </p:cNvSpPr>
            <p:nvPr/>
          </p:nvSpPr>
          <p:spPr bwMode="auto">
            <a:xfrm>
              <a:off x="1824" y="1713"/>
              <a:ext cx="0" cy="975"/>
            </a:xfrm>
            <a:prstGeom prst="line">
              <a:avLst/>
            </a:prstGeom>
            <a:noFill/>
            <a:ln w="12700">
              <a:solidFill>
                <a:schemeClr val="tx1"/>
              </a:solidFill>
              <a:round/>
              <a:headEnd type="none" w="sm" len="sm"/>
              <a:tailEnd type="none" w="sm" len="sm"/>
            </a:ln>
            <a:effectLst/>
          </p:spPr>
          <p:txBody>
            <a:bodyPr/>
            <a:lstStyle/>
            <a:p>
              <a:endParaRPr lang="zh-CN" altLang="en-US" sz="2800"/>
            </a:p>
          </p:txBody>
        </p:sp>
        <p:sp>
          <p:nvSpPr>
            <p:cNvPr id="83" name="Arc 7"/>
            <p:cNvSpPr>
              <a:spLocks/>
            </p:cNvSpPr>
            <p:nvPr/>
          </p:nvSpPr>
          <p:spPr bwMode="auto">
            <a:xfrm>
              <a:off x="1345" y="2448"/>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endParaRPr lang="zh-CN" altLang="en-US" sz="2800"/>
            </a:p>
          </p:txBody>
        </p:sp>
        <p:sp>
          <p:nvSpPr>
            <p:cNvPr id="84" name="Arc 8"/>
            <p:cNvSpPr>
              <a:spLocks/>
            </p:cNvSpPr>
            <p:nvPr/>
          </p:nvSpPr>
          <p:spPr bwMode="auto">
            <a:xfrm>
              <a:off x="1345" y="2272"/>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endParaRPr lang="zh-CN" altLang="en-US" sz="2800"/>
            </a:p>
          </p:txBody>
        </p:sp>
        <p:sp>
          <p:nvSpPr>
            <p:cNvPr id="85" name="Arc 9"/>
            <p:cNvSpPr>
              <a:spLocks/>
            </p:cNvSpPr>
            <p:nvPr/>
          </p:nvSpPr>
          <p:spPr bwMode="auto">
            <a:xfrm>
              <a:off x="1345" y="2096"/>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endParaRPr lang="zh-CN" altLang="en-US" sz="2800"/>
            </a:p>
          </p:txBody>
        </p:sp>
        <p:sp>
          <p:nvSpPr>
            <p:cNvPr id="86" name="Arc 10"/>
            <p:cNvSpPr>
              <a:spLocks/>
            </p:cNvSpPr>
            <p:nvPr/>
          </p:nvSpPr>
          <p:spPr bwMode="auto">
            <a:xfrm>
              <a:off x="1345" y="1904"/>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endParaRPr lang="zh-CN" altLang="en-US" sz="2800"/>
            </a:p>
          </p:txBody>
        </p:sp>
        <p:sp>
          <p:nvSpPr>
            <p:cNvPr id="87" name="Arc 11"/>
            <p:cNvSpPr>
              <a:spLocks/>
            </p:cNvSpPr>
            <p:nvPr/>
          </p:nvSpPr>
          <p:spPr bwMode="auto">
            <a:xfrm>
              <a:off x="1345" y="2832"/>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prstDash val="dash"/>
              <a:round/>
              <a:headEnd type="none" w="sm" len="sm"/>
              <a:tailEnd type="none" w="sm" len="sm"/>
            </a:ln>
            <a:effectLst/>
          </p:spPr>
          <p:txBody>
            <a:bodyPr/>
            <a:lstStyle/>
            <a:p>
              <a:endParaRPr lang="zh-CN" altLang="en-US" sz="2800"/>
            </a:p>
          </p:txBody>
        </p:sp>
        <p:sp>
          <p:nvSpPr>
            <p:cNvPr id="88" name="Line 12"/>
            <p:cNvSpPr>
              <a:spLocks noChangeShapeType="1"/>
            </p:cNvSpPr>
            <p:nvPr/>
          </p:nvSpPr>
          <p:spPr bwMode="auto">
            <a:xfrm>
              <a:off x="1344" y="2689"/>
              <a:ext cx="0" cy="143"/>
            </a:xfrm>
            <a:prstGeom prst="line">
              <a:avLst/>
            </a:prstGeom>
            <a:noFill/>
            <a:ln w="12700">
              <a:solidFill>
                <a:schemeClr val="tx1"/>
              </a:solidFill>
              <a:prstDash val="dash"/>
              <a:round/>
              <a:headEnd type="none" w="sm" len="sm"/>
              <a:tailEnd type="none" w="sm" len="sm"/>
            </a:ln>
            <a:effectLst/>
          </p:spPr>
          <p:txBody>
            <a:bodyPr/>
            <a:lstStyle/>
            <a:p>
              <a:endParaRPr lang="zh-CN" altLang="en-US" sz="2800"/>
            </a:p>
          </p:txBody>
        </p:sp>
        <p:sp>
          <p:nvSpPr>
            <p:cNvPr id="89" name="Line 13"/>
            <p:cNvSpPr>
              <a:spLocks noChangeShapeType="1"/>
            </p:cNvSpPr>
            <p:nvPr/>
          </p:nvSpPr>
          <p:spPr bwMode="auto">
            <a:xfrm>
              <a:off x="1824" y="2689"/>
              <a:ext cx="0" cy="143"/>
            </a:xfrm>
            <a:prstGeom prst="line">
              <a:avLst/>
            </a:prstGeom>
            <a:noFill/>
            <a:ln w="12700">
              <a:solidFill>
                <a:schemeClr val="tx1"/>
              </a:solidFill>
              <a:prstDash val="dash"/>
              <a:round/>
              <a:headEnd type="none" w="sm" len="sm"/>
              <a:tailEnd type="none" w="sm" len="sm"/>
            </a:ln>
            <a:effectLst/>
          </p:spPr>
          <p:txBody>
            <a:bodyPr/>
            <a:lstStyle/>
            <a:p>
              <a:endParaRPr lang="zh-CN" altLang="en-US" sz="2800"/>
            </a:p>
          </p:txBody>
        </p:sp>
        <p:sp>
          <p:nvSpPr>
            <p:cNvPr id="90" name="Arc 14"/>
            <p:cNvSpPr>
              <a:spLocks/>
            </p:cNvSpPr>
            <p:nvPr/>
          </p:nvSpPr>
          <p:spPr bwMode="auto">
            <a:xfrm>
              <a:off x="1345" y="2640"/>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endParaRPr lang="zh-CN" altLang="en-US" sz="2800"/>
            </a:p>
          </p:txBody>
        </p:sp>
      </p:grpSp>
      <p:grpSp>
        <p:nvGrpSpPr>
          <p:cNvPr id="7" name="Group 15"/>
          <p:cNvGrpSpPr>
            <a:grpSpLocks/>
          </p:cNvGrpSpPr>
          <p:nvPr/>
        </p:nvGrpSpPr>
        <p:grpSpPr bwMode="auto">
          <a:xfrm>
            <a:off x="2245111" y="1000125"/>
            <a:ext cx="1279740" cy="5126038"/>
            <a:chOff x="2016" y="1633"/>
            <a:chExt cx="481" cy="1295"/>
          </a:xfrm>
        </p:grpSpPr>
        <p:sp>
          <p:nvSpPr>
            <p:cNvPr id="69" name="Oval 16"/>
            <p:cNvSpPr>
              <a:spLocks noChangeArrowheads="1"/>
            </p:cNvSpPr>
            <p:nvPr/>
          </p:nvSpPr>
          <p:spPr bwMode="auto">
            <a:xfrm>
              <a:off x="2017" y="1633"/>
              <a:ext cx="478" cy="190"/>
            </a:xfrm>
            <a:prstGeom prst="ellipse">
              <a:avLst/>
            </a:prstGeom>
            <a:solidFill>
              <a:srgbClr val="DDDDDD"/>
            </a:solidFill>
            <a:ln w="12700">
              <a:solidFill>
                <a:schemeClr val="tx1"/>
              </a:solidFill>
              <a:round/>
              <a:headEnd/>
              <a:tailEnd/>
            </a:ln>
            <a:effectLst/>
          </p:spPr>
          <p:txBody>
            <a:bodyPr wrap="none" anchor="ctr"/>
            <a:lstStyle/>
            <a:p>
              <a:endParaRPr lang="zh-CN" altLang="en-US" sz="2800"/>
            </a:p>
          </p:txBody>
        </p:sp>
        <p:sp>
          <p:nvSpPr>
            <p:cNvPr id="70" name="Line 17"/>
            <p:cNvSpPr>
              <a:spLocks noChangeShapeType="1"/>
            </p:cNvSpPr>
            <p:nvPr/>
          </p:nvSpPr>
          <p:spPr bwMode="auto">
            <a:xfrm>
              <a:off x="2016" y="1761"/>
              <a:ext cx="0" cy="927"/>
            </a:xfrm>
            <a:prstGeom prst="line">
              <a:avLst/>
            </a:prstGeom>
            <a:noFill/>
            <a:ln w="12700">
              <a:solidFill>
                <a:schemeClr val="tx1"/>
              </a:solidFill>
              <a:round/>
              <a:headEnd type="none" w="sm" len="sm"/>
              <a:tailEnd type="none" w="sm" len="sm"/>
            </a:ln>
            <a:effectLst/>
          </p:spPr>
          <p:txBody>
            <a:bodyPr/>
            <a:lstStyle/>
            <a:p>
              <a:endParaRPr lang="zh-CN" altLang="en-US" sz="2800"/>
            </a:p>
          </p:txBody>
        </p:sp>
        <p:sp>
          <p:nvSpPr>
            <p:cNvPr id="71" name="Line 18"/>
            <p:cNvSpPr>
              <a:spLocks noChangeShapeType="1"/>
            </p:cNvSpPr>
            <p:nvPr/>
          </p:nvSpPr>
          <p:spPr bwMode="auto">
            <a:xfrm>
              <a:off x="2496" y="1713"/>
              <a:ext cx="0" cy="975"/>
            </a:xfrm>
            <a:prstGeom prst="line">
              <a:avLst/>
            </a:prstGeom>
            <a:noFill/>
            <a:ln w="12700">
              <a:solidFill>
                <a:schemeClr val="tx1"/>
              </a:solidFill>
              <a:round/>
              <a:headEnd type="none" w="sm" len="sm"/>
              <a:tailEnd type="none" w="sm" len="sm"/>
            </a:ln>
            <a:effectLst/>
          </p:spPr>
          <p:txBody>
            <a:bodyPr/>
            <a:lstStyle/>
            <a:p>
              <a:endParaRPr lang="zh-CN" altLang="en-US" sz="2800"/>
            </a:p>
          </p:txBody>
        </p:sp>
        <p:sp>
          <p:nvSpPr>
            <p:cNvPr id="72" name="Arc 19"/>
            <p:cNvSpPr>
              <a:spLocks/>
            </p:cNvSpPr>
            <p:nvPr/>
          </p:nvSpPr>
          <p:spPr bwMode="auto">
            <a:xfrm>
              <a:off x="2017" y="2448"/>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endParaRPr lang="zh-CN" altLang="en-US" sz="2800"/>
            </a:p>
          </p:txBody>
        </p:sp>
        <p:sp>
          <p:nvSpPr>
            <p:cNvPr id="73" name="Arc 20"/>
            <p:cNvSpPr>
              <a:spLocks/>
            </p:cNvSpPr>
            <p:nvPr/>
          </p:nvSpPr>
          <p:spPr bwMode="auto">
            <a:xfrm>
              <a:off x="2017" y="2272"/>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endParaRPr lang="zh-CN" altLang="en-US" sz="2800"/>
            </a:p>
          </p:txBody>
        </p:sp>
        <p:sp>
          <p:nvSpPr>
            <p:cNvPr id="74" name="Arc 21"/>
            <p:cNvSpPr>
              <a:spLocks/>
            </p:cNvSpPr>
            <p:nvPr/>
          </p:nvSpPr>
          <p:spPr bwMode="auto">
            <a:xfrm>
              <a:off x="2017" y="2096"/>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endParaRPr lang="zh-CN" altLang="en-US" sz="2800"/>
            </a:p>
          </p:txBody>
        </p:sp>
        <p:sp>
          <p:nvSpPr>
            <p:cNvPr id="75" name="Arc 22"/>
            <p:cNvSpPr>
              <a:spLocks/>
            </p:cNvSpPr>
            <p:nvPr/>
          </p:nvSpPr>
          <p:spPr bwMode="auto">
            <a:xfrm>
              <a:off x="2017" y="1904"/>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endParaRPr lang="zh-CN" altLang="en-US" sz="2800"/>
            </a:p>
          </p:txBody>
        </p:sp>
        <p:sp>
          <p:nvSpPr>
            <p:cNvPr id="76" name="Arc 23"/>
            <p:cNvSpPr>
              <a:spLocks/>
            </p:cNvSpPr>
            <p:nvPr/>
          </p:nvSpPr>
          <p:spPr bwMode="auto">
            <a:xfrm>
              <a:off x="2017" y="2832"/>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prstDash val="dash"/>
              <a:round/>
              <a:headEnd type="none" w="sm" len="sm"/>
              <a:tailEnd type="none" w="sm" len="sm"/>
            </a:ln>
            <a:effectLst/>
          </p:spPr>
          <p:txBody>
            <a:bodyPr/>
            <a:lstStyle/>
            <a:p>
              <a:endParaRPr lang="zh-CN" altLang="en-US" sz="2800"/>
            </a:p>
          </p:txBody>
        </p:sp>
        <p:sp>
          <p:nvSpPr>
            <p:cNvPr id="77" name="Line 24"/>
            <p:cNvSpPr>
              <a:spLocks noChangeShapeType="1"/>
            </p:cNvSpPr>
            <p:nvPr/>
          </p:nvSpPr>
          <p:spPr bwMode="auto">
            <a:xfrm>
              <a:off x="2016" y="2689"/>
              <a:ext cx="0" cy="143"/>
            </a:xfrm>
            <a:prstGeom prst="line">
              <a:avLst/>
            </a:prstGeom>
            <a:noFill/>
            <a:ln w="12700">
              <a:solidFill>
                <a:schemeClr val="tx1"/>
              </a:solidFill>
              <a:prstDash val="dash"/>
              <a:round/>
              <a:headEnd type="none" w="sm" len="sm"/>
              <a:tailEnd type="none" w="sm" len="sm"/>
            </a:ln>
            <a:effectLst/>
          </p:spPr>
          <p:txBody>
            <a:bodyPr/>
            <a:lstStyle/>
            <a:p>
              <a:endParaRPr lang="zh-CN" altLang="en-US" sz="2800"/>
            </a:p>
          </p:txBody>
        </p:sp>
        <p:sp>
          <p:nvSpPr>
            <p:cNvPr id="78" name="Line 25"/>
            <p:cNvSpPr>
              <a:spLocks noChangeShapeType="1"/>
            </p:cNvSpPr>
            <p:nvPr/>
          </p:nvSpPr>
          <p:spPr bwMode="auto">
            <a:xfrm>
              <a:off x="2496" y="2689"/>
              <a:ext cx="0" cy="143"/>
            </a:xfrm>
            <a:prstGeom prst="line">
              <a:avLst/>
            </a:prstGeom>
            <a:noFill/>
            <a:ln w="12700">
              <a:solidFill>
                <a:schemeClr val="tx1"/>
              </a:solidFill>
              <a:prstDash val="dash"/>
              <a:round/>
              <a:headEnd type="none" w="sm" len="sm"/>
              <a:tailEnd type="none" w="sm" len="sm"/>
            </a:ln>
            <a:effectLst/>
          </p:spPr>
          <p:txBody>
            <a:bodyPr/>
            <a:lstStyle/>
            <a:p>
              <a:endParaRPr lang="zh-CN" altLang="en-US" sz="2800"/>
            </a:p>
          </p:txBody>
        </p:sp>
        <p:sp>
          <p:nvSpPr>
            <p:cNvPr id="79" name="Arc 26"/>
            <p:cNvSpPr>
              <a:spLocks/>
            </p:cNvSpPr>
            <p:nvPr/>
          </p:nvSpPr>
          <p:spPr bwMode="auto">
            <a:xfrm>
              <a:off x="2017" y="2640"/>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endParaRPr lang="zh-CN" altLang="en-US" sz="2800"/>
            </a:p>
          </p:txBody>
        </p:sp>
      </p:grpSp>
      <p:grpSp>
        <p:nvGrpSpPr>
          <p:cNvPr id="8" name="Group 27"/>
          <p:cNvGrpSpPr>
            <a:grpSpLocks/>
          </p:cNvGrpSpPr>
          <p:nvPr/>
        </p:nvGrpSpPr>
        <p:grpSpPr bwMode="auto">
          <a:xfrm>
            <a:off x="4160730" y="1000125"/>
            <a:ext cx="1279740" cy="5126038"/>
            <a:chOff x="2736" y="1633"/>
            <a:chExt cx="481" cy="1295"/>
          </a:xfrm>
        </p:grpSpPr>
        <p:sp>
          <p:nvSpPr>
            <p:cNvPr id="58" name="Oval 28"/>
            <p:cNvSpPr>
              <a:spLocks noChangeArrowheads="1"/>
            </p:cNvSpPr>
            <p:nvPr/>
          </p:nvSpPr>
          <p:spPr bwMode="auto">
            <a:xfrm>
              <a:off x="2737" y="1633"/>
              <a:ext cx="478" cy="190"/>
            </a:xfrm>
            <a:prstGeom prst="ellipse">
              <a:avLst/>
            </a:prstGeom>
            <a:solidFill>
              <a:srgbClr val="DDDDDD"/>
            </a:solidFill>
            <a:ln w="12700">
              <a:solidFill>
                <a:schemeClr val="tx1"/>
              </a:solidFill>
              <a:round/>
              <a:headEnd/>
              <a:tailEnd/>
            </a:ln>
            <a:effectLst/>
          </p:spPr>
          <p:txBody>
            <a:bodyPr wrap="none" anchor="ctr"/>
            <a:lstStyle/>
            <a:p>
              <a:endParaRPr lang="zh-CN" altLang="en-US" sz="2800"/>
            </a:p>
          </p:txBody>
        </p:sp>
        <p:sp>
          <p:nvSpPr>
            <p:cNvPr id="59" name="Line 29"/>
            <p:cNvSpPr>
              <a:spLocks noChangeShapeType="1"/>
            </p:cNvSpPr>
            <p:nvPr/>
          </p:nvSpPr>
          <p:spPr bwMode="auto">
            <a:xfrm>
              <a:off x="2736" y="1761"/>
              <a:ext cx="0" cy="927"/>
            </a:xfrm>
            <a:prstGeom prst="line">
              <a:avLst/>
            </a:prstGeom>
            <a:noFill/>
            <a:ln w="12700">
              <a:solidFill>
                <a:schemeClr val="tx1"/>
              </a:solidFill>
              <a:round/>
              <a:headEnd type="none" w="sm" len="sm"/>
              <a:tailEnd type="none" w="sm" len="sm"/>
            </a:ln>
            <a:effectLst/>
          </p:spPr>
          <p:txBody>
            <a:bodyPr/>
            <a:lstStyle/>
            <a:p>
              <a:endParaRPr lang="zh-CN" altLang="en-US" sz="2800"/>
            </a:p>
          </p:txBody>
        </p:sp>
        <p:sp>
          <p:nvSpPr>
            <p:cNvPr id="60" name="Line 30"/>
            <p:cNvSpPr>
              <a:spLocks noChangeShapeType="1"/>
            </p:cNvSpPr>
            <p:nvPr/>
          </p:nvSpPr>
          <p:spPr bwMode="auto">
            <a:xfrm>
              <a:off x="3216" y="1713"/>
              <a:ext cx="0" cy="975"/>
            </a:xfrm>
            <a:prstGeom prst="line">
              <a:avLst/>
            </a:prstGeom>
            <a:noFill/>
            <a:ln w="12700">
              <a:solidFill>
                <a:schemeClr val="tx1"/>
              </a:solidFill>
              <a:round/>
              <a:headEnd type="none" w="sm" len="sm"/>
              <a:tailEnd type="none" w="sm" len="sm"/>
            </a:ln>
            <a:effectLst/>
          </p:spPr>
          <p:txBody>
            <a:bodyPr/>
            <a:lstStyle/>
            <a:p>
              <a:endParaRPr lang="zh-CN" altLang="en-US" sz="2800"/>
            </a:p>
          </p:txBody>
        </p:sp>
        <p:sp>
          <p:nvSpPr>
            <p:cNvPr id="61" name="Arc 31"/>
            <p:cNvSpPr>
              <a:spLocks/>
            </p:cNvSpPr>
            <p:nvPr/>
          </p:nvSpPr>
          <p:spPr bwMode="auto">
            <a:xfrm>
              <a:off x="2737" y="2448"/>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endParaRPr lang="zh-CN" altLang="en-US" sz="2800"/>
            </a:p>
          </p:txBody>
        </p:sp>
        <p:sp>
          <p:nvSpPr>
            <p:cNvPr id="62" name="Arc 32"/>
            <p:cNvSpPr>
              <a:spLocks/>
            </p:cNvSpPr>
            <p:nvPr/>
          </p:nvSpPr>
          <p:spPr bwMode="auto">
            <a:xfrm>
              <a:off x="2737" y="2272"/>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endParaRPr lang="zh-CN" altLang="en-US" sz="2800"/>
            </a:p>
          </p:txBody>
        </p:sp>
        <p:sp>
          <p:nvSpPr>
            <p:cNvPr id="63" name="Arc 33"/>
            <p:cNvSpPr>
              <a:spLocks/>
            </p:cNvSpPr>
            <p:nvPr/>
          </p:nvSpPr>
          <p:spPr bwMode="auto">
            <a:xfrm>
              <a:off x="2737" y="2096"/>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endParaRPr lang="zh-CN" altLang="en-US" sz="2800"/>
            </a:p>
          </p:txBody>
        </p:sp>
        <p:sp>
          <p:nvSpPr>
            <p:cNvPr id="64" name="Arc 34"/>
            <p:cNvSpPr>
              <a:spLocks/>
            </p:cNvSpPr>
            <p:nvPr/>
          </p:nvSpPr>
          <p:spPr bwMode="auto">
            <a:xfrm>
              <a:off x="2737" y="1904"/>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endParaRPr lang="zh-CN" altLang="en-US" sz="2800"/>
            </a:p>
          </p:txBody>
        </p:sp>
        <p:sp>
          <p:nvSpPr>
            <p:cNvPr id="65" name="Arc 35"/>
            <p:cNvSpPr>
              <a:spLocks/>
            </p:cNvSpPr>
            <p:nvPr/>
          </p:nvSpPr>
          <p:spPr bwMode="auto">
            <a:xfrm>
              <a:off x="2737" y="2832"/>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prstDash val="dash"/>
              <a:round/>
              <a:headEnd type="none" w="sm" len="sm"/>
              <a:tailEnd type="none" w="sm" len="sm"/>
            </a:ln>
            <a:effectLst/>
          </p:spPr>
          <p:txBody>
            <a:bodyPr/>
            <a:lstStyle/>
            <a:p>
              <a:endParaRPr lang="zh-CN" altLang="en-US" sz="2800"/>
            </a:p>
          </p:txBody>
        </p:sp>
        <p:sp>
          <p:nvSpPr>
            <p:cNvPr id="66" name="Line 36"/>
            <p:cNvSpPr>
              <a:spLocks noChangeShapeType="1"/>
            </p:cNvSpPr>
            <p:nvPr/>
          </p:nvSpPr>
          <p:spPr bwMode="auto">
            <a:xfrm>
              <a:off x="2736" y="2689"/>
              <a:ext cx="0" cy="143"/>
            </a:xfrm>
            <a:prstGeom prst="line">
              <a:avLst/>
            </a:prstGeom>
            <a:noFill/>
            <a:ln w="12700">
              <a:solidFill>
                <a:schemeClr val="tx1"/>
              </a:solidFill>
              <a:prstDash val="dash"/>
              <a:round/>
              <a:headEnd type="none" w="sm" len="sm"/>
              <a:tailEnd type="none" w="sm" len="sm"/>
            </a:ln>
            <a:effectLst/>
          </p:spPr>
          <p:txBody>
            <a:bodyPr/>
            <a:lstStyle/>
            <a:p>
              <a:endParaRPr lang="zh-CN" altLang="en-US" sz="2800"/>
            </a:p>
          </p:txBody>
        </p:sp>
        <p:sp>
          <p:nvSpPr>
            <p:cNvPr id="67" name="Line 37"/>
            <p:cNvSpPr>
              <a:spLocks noChangeShapeType="1"/>
            </p:cNvSpPr>
            <p:nvPr/>
          </p:nvSpPr>
          <p:spPr bwMode="auto">
            <a:xfrm>
              <a:off x="3216" y="2689"/>
              <a:ext cx="0" cy="143"/>
            </a:xfrm>
            <a:prstGeom prst="line">
              <a:avLst/>
            </a:prstGeom>
            <a:noFill/>
            <a:ln w="12700">
              <a:solidFill>
                <a:schemeClr val="tx1"/>
              </a:solidFill>
              <a:prstDash val="dash"/>
              <a:round/>
              <a:headEnd type="none" w="sm" len="sm"/>
              <a:tailEnd type="none" w="sm" len="sm"/>
            </a:ln>
            <a:effectLst/>
          </p:spPr>
          <p:txBody>
            <a:bodyPr/>
            <a:lstStyle/>
            <a:p>
              <a:endParaRPr lang="zh-CN" altLang="en-US" sz="2800"/>
            </a:p>
          </p:txBody>
        </p:sp>
        <p:sp>
          <p:nvSpPr>
            <p:cNvPr id="68" name="Arc 38"/>
            <p:cNvSpPr>
              <a:spLocks/>
            </p:cNvSpPr>
            <p:nvPr/>
          </p:nvSpPr>
          <p:spPr bwMode="auto">
            <a:xfrm>
              <a:off x="2737" y="2640"/>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endParaRPr lang="zh-CN" altLang="en-US" sz="2800"/>
            </a:p>
          </p:txBody>
        </p:sp>
      </p:grpSp>
      <p:grpSp>
        <p:nvGrpSpPr>
          <p:cNvPr id="9" name="Group 39"/>
          <p:cNvGrpSpPr>
            <a:grpSpLocks/>
          </p:cNvGrpSpPr>
          <p:nvPr/>
        </p:nvGrpSpPr>
        <p:grpSpPr bwMode="auto">
          <a:xfrm>
            <a:off x="5948641" y="1000125"/>
            <a:ext cx="1279740" cy="5126038"/>
            <a:chOff x="3408" y="1633"/>
            <a:chExt cx="481" cy="1295"/>
          </a:xfrm>
        </p:grpSpPr>
        <p:sp>
          <p:nvSpPr>
            <p:cNvPr id="47" name="Oval 40"/>
            <p:cNvSpPr>
              <a:spLocks noChangeArrowheads="1"/>
            </p:cNvSpPr>
            <p:nvPr/>
          </p:nvSpPr>
          <p:spPr bwMode="auto">
            <a:xfrm>
              <a:off x="3409" y="1633"/>
              <a:ext cx="478" cy="190"/>
            </a:xfrm>
            <a:prstGeom prst="ellipse">
              <a:avLst/>
            </a:prstGeom>
            <a:solidFill>
              <a:srgbClr val="DDDDDD"/>
            </a:solidFill>
            <a:ln w="12700">
              <a:solidFill>
                <a:schemeClr val="tx1"/>
              </a:solidFill>
              <a:round/>
              <a:headEnd/>
              <a:tailEnd/>
            </a:ln>
            <a:effectLst/>
          </p:spPr>
          <p:txBody>
            <a:bodyPr wrap="none" anchor="ctr"/>
            <a:lstStyle/>
            <a:p>
              <a:endParaRPr lang="zh-CN" altLang="en-US" sz="2800"/>
            </a:p>
          </p:txBody>
        </p:sp>
        <p:sp>
          <p:nvSpPr>
            <p:cNvPr id="48" name="Line 41"/>
            <p:cNvSpPr>
              <a:spLocks noChangeShapeType="1"/>
            </p:cNvSpPr>
            <p:nvPr/>
          </p:nvSpPr>
          <p:spPr bwMode="auto">
            <a:xfrm>
              <a:off x="3408" y="1761"/>
              <a:ext cx="0" cy="927"/>
            </a:xfrm>
            <a:prstGeom prst="line">
              <a:avLst/>
            </a:prstGeom>
            <a:noFill/>
            <a:ln w="12700">
              <a:solidFill>
                <a:schemeClr val="tx1"/>
              </a:solidFill>
              <a:round/>
              <a:headEnd type="none" w="sm" len="sm"/>
              <a:tailEnd type="none" w="sm" len="sm"/>
            </a:ln>
            <a:effectLst/>
          </p:spPr>
          <p:txBody>
            <a:bodyPr/>
            <a:lstStyle/>
            <a:p>
              <a:endParaRPr lang="zh-CN" altLang="en-US" sz="2800"/>
            </a:p>
          </p:txBody>
        </p:sp>
        <p:sp>
          <p:nvSpPr>
            <p:cNvPr id="49" name="Line 42"/>
            <p:cNvSpPr>
              <a:spLocks noChangeShapeType="1"/>
            </p:cNvSpPr>
            <p:nvPr/>
          </p:nvSpPr>
          <p:spPr bwMode="auto">
            <a:xfrm>
              <a:off x="3888" y="1713"/>
              <a:ext cx="0" cy="975"/>
            </a:xfrm>
            <a:prstGeom prst="line">
              <a:avLst/>
            </a:prstGeom>
            <a:noFill/>
            <a:ln w="12700">
              <a:solidFill>
                <a:schemeClr val="tx1"/>
              </a:solidFill>
              <a:round/>
              <a:headEnd type="none" w="sm" len="sm"/>
              <a:tailEnd type="none" w="sm" len="sm"/>
            </a:ln>
            <a:effectLst/>
          </p:spPr>
          <p:txBody>
            <a:bodyPr/>
            <a:lstStyle/>
            <a:p>
              <a:endParaRPr lang="zh-CN" altLang="en-US" sz="2800"/>
            </a:p>
          </p:txBody>
        </p:sp>
        <p:sp>
          <p:nvSpPr>
            <p:cNvPr id="50" name="Arc 43"/>
            <p:cNvSpPr>
              <a:spLocks/>
            </p:cNvSpPr>
            <p:nvPr/>
          </p:nvSpPr>
          <p:spPr bwMode="auto">
            <a:xfrm>
              <a:off x="3409" y="2448"/>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endParaRPr lang="zh-CN" altLang="en-US" sz="2800"/>
            </a:p>
          </p:txBody>
        </p:sp>
        <p:sp>
          <p:nvSpPr>
            <p:cNvPr id="51" name="Arc 44"/>
            <p:cNvSpPr>
              <a:spLocks/>
            </p:cNvSpPr>
            <p:nvPr/>
          </p:nvSpPr>
          <p:spPr bwMode="auto">
            <a:xfrm>
              <a:off x="3409" y="2272"/>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endParaRPr lang="zh-CN" altLang="en-US" sz="2800"/>
            </a:p>
          </p:txBody>
        </p:sp>
        <p:sp>
          <p:nvSpPr>
            <p:cNvPr id="52" name="Arc 45"/>
            <p:cNvSpPr>
              <a:spLocks/>
            </p:cNvSpPr>
            <p:nvPr/>
          </p:nvSpPr>
          <p:spPr bwMode="auto">
            <a:xfrm>
              <a:off x="3409" y="2096"/>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endParaRPr lang="zh-CN" altLang="en-US" sz="2800"/>
            </a:p>
          </p:txBody>
        </p:sp>
        <p:sp>
          <p:nvSpPr>
            <p:cNvPr id="53" name="Arc 46"/>
            <p:cNvSpPr>
              <a:spLocks/>
            </p:cNvSpPr>
            <p:nvPr/>
          </p:nvSpPr>
          <p:spPr bwMode="auto">
            <a:xfrm>
              <a:off x="3409" y="1904"/>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endParaRPr lang="zh-CN" altLang="en-US" sz="2800"/>
            </a:p>
          </p:txBody>
        </p:sp>
        <p:sp>
          <p:nvSpPr>
            <p:cNvPr id="54" name="Arc 47"/>
            <p:cNvSpPr>
              <a:spLocks/>
            </p:cNvSpPr>
            <p:nvPr/>
          </p:nvSpPr>
          <p:spPr bwMode="auto">
            <a:xfrm>
              <a:off x="3409" y="2832"/>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prstDash val="dash"/>
              <a:round/>
              <a:headEnd type="none" w="sm" len="sm"/>
              <a:tailEnd type="none" w="sm" len="sm"/>
            </a:ln>
            <a:effectLst/>
          </p:spPr>
          <p:txBody>
            <a:bodyPr/>
            <a:lstStyle/>
            <a:p>
              <a:endParaRPr lang="zh-CN" altLang="en-US" sz="2800"/>
            </a:p>
          </p:txBody>
        </p:sp>
        <p:sp>
          <p:nvSpPr>
            <p:cNvPr id="55" name="Line 48"/>
            <p:cNvSpPr>
              <a:spLocks noChangeShapeType="1"/>
            </p:cNvSpPr>
            <p:nvPr/>
          </p:nvSpPr>
          <p:spPr bwMode="auto">
            <a:xfrm>
              <a:off x="3408" y="2689"/>
              <a:ext cx="0" cy="143"/>
            </a:xfrm>
            <a:prstGeom prst="line">
              <a:avLst/>
            </a:prstGeom>
            <a:noFill/>
            <a:ln w="12700">
              <a:solidFill>
                <a:schemeClr val="tx1"/>
              </a:solidFill>
              <a:prstDash val="dash"/>
              <a:round/>
              <a:headEnd type="none" w="sm" len="sm"/>
              <a:tailEnd type="none" w="sm" len="sm"/>
            </a:ln>
            <a:effectLst/>
          </p:spPr>
          <p:txBody>
            <a:bodyPr/>
            <a:lstStyle/>
            <a:p>
              <a:endParaRPr lang="zh-CN" altLang="en-US" sz="2800"/>
            </a:p>
          </p:txBody>
        </p:sp>
        <p:sp>
          <p:nvSpPr>
            <p:cNvPr id="56" name="Line 49"/>
            <p:cNvSpPr>
              <a:spLocks noChangeShapeType="1"/>
            </p:cNvSpPr>
            <p:nvPr/>
          </p:nvSpPr>
          <p:spPr bwMode="auto">
            <a:xfrm>
              <a:off x="3888" y="2689"/>
              <a:ext cx="0" cy="143"/>
            </a:xfrm>
            <a:prstGeom prst="line">
              <a:avLst/>
            </a:prstGeom>
            <a:noFill/>
            <a:ln w="12700">
              <a:solidFill>
                <a:schemeClr val="tx1"/>
              </a:solidFill>
              <a:prstDash val="dash"/>
              <a:round/>
              <a:headEnd type="none" w="sm" len="sm"/>
              <a:tailEnd type="none" w="sm" len="sm"/>
            </a:ln>
            <a:effectLst/>
          </p:spPr>
          <p:txBody>
            <a:bodyPr/>
            <a:lstStyle/>
            <a:p>
              <a:endParaRPr lang="zh-CN" altLang="en-US" sz="2800"/>
            </a:p>
          </p:txBody>
        </p:sp>
        <p:sp>
          <p:nvSpPr>
            <p:cNvPr id="57" name="Arc 50"/>
            <p:cNvSpPr>
              <a:spLocks/>
            </p:cNvSpPr>
            <p:nvPr/>
          </p:nvSpPr>
          <p:spPr bwMode="auto">
            <a:xfrm>
              <a:off x="3409" y="2640"/>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endParaRPr lang="zh-CN" altLang="en-US" sz="2800"/>
            </a:p>
          </p:txBody>
        </p:sp>
      </p:grpSp>
      <p:grpSp>
        <p:nvGrpSpPr>
          <p:cNvPr id="10" name="Group 51"/>
          <p:cNvGrpSpPr>
            <a:grpSpLocks/>
          </p:cNvGrpSpPr>
          <p:nvPr/>
        </p:nvGrpSpPr>
        <p:grpSpPr bwMode="auto">
          <a:xfrm>
            <a:off x="7864260" y="1000125"/>
            <a:ext cx="1279740" cy="5126038"/>
            <a:chOff x="4128" y="1633"/>
            <a:chExt cx="481" cy="1295"/>
          </a:xfrm>
        </p:grpSpPr>
        <p:sp>
          <p:nvSpPr>
            <p:cNvPr id="36" name="Oval 52"/>
            <p:cNvSpPr>
              <a:spLocks noChangeArrowheads="1"/>
            </p:cNvSpPr>
            <p:nvPr/>
          </p:nvSpPr>
          <p:spPr bwMode="auto">
            <a:xfrm>
              <a:off x="4129" y="1633"/>
              <a:ext cx="478" cy="190"/>
            </a:xfrm>
            <a:prstGeom prst="ellipse">
              <a:avLst/>
            </a:prstGeom>
            <a:solidFill>
              <a:srgbClr val="DDDDDD"/>
            </a:solidFill>
            <a:ln w="12700">
              <a:solidFill>
                <a:schemeClr val="tx1"/>
              </a:solidFill>
              <a:round/>
              <a:headEnd/>
              <a:tailEnd/>
            </a:ln>
            <a:effectLst/>
          </p:spPr>
          <p:txBody>
            <a:bodyPr wrap="none" anchor="ctr"/>
            <a:lstStyle/>
            <a:p>
              <a:endParaRPr lang="zh-CN" altLang="en-US" sz="2800"/>
            </a:p>
          </p:txBody>
        </p:sp>
        <p:sp>
          <p:nvSpPr>
            <p:cNvPr id="37" name="Line 53"/>
            <p:cNvSpPr>
              <a:spLocks noChangeShapeType="1"/>
            </p:cNvSpPr>
            <p:nvPr/>
          </p:nvSpPr>
          <p:spPr bwMode="auto">
            <a:xfrm>
              <a:off x="4128" y="1761"/>
              <a:ext cx="0" cy="927"/>
            </a:xfrm>
            <a:prstGeom prst="line">
              <a:avLst/>
            </a:prstGeom>
            <a:noFill/>
            <a:ln w="12700">
              <a:solidFill>
                <a:schemeClr val="tx1"/>
              </a:solidFill>
              <a:round/>
              <a:headEnd type="none" w="sm" len="sm"/>
              <a:tailEnd type="none" w="sm" len="sm"/>
            </a:ln>
            <a:effectLst/>
          </p:spPr>
          <p:txBody>
            <a:bodyPr/>
            <a:lstStyle/>
            <a:p>
              <a:endParaRPr lang="zh-CN" altLang="en-US" sz="2800"/>
            </a:p>
          </p:txBody>
        </p:sp>
        <p:sp>
          <p:nvSpPr>
            <p:cNvPr id="38" name="Line 54"/>
            <p:cNvSpPr>
              <a:spLocks noChangeShapeType="1"/>
            </p:cNvSpPr>
            <p:nvPr/>
          </p:nvSpPr>
          <p:spPr bwMode="auto">
            <a:xfrm>
              <a:off x="4608" y="1713"/>
              <a:ext cx="0" cy="975"/>
            </a:xfrm>
            <a:prstGeom prst="line">
              <a:avLst/>
            </a:prstGeom>
            <a:noFill/>
            <a:ln w="12700">
              <a:solidFill>
                <a:schemeClr val="tx1"/>
              </a:solidFill>
              <a:round/>
              <a:headEnd type="none" w="sm" len="sm"/>
              <a:tailEnd type="none" w="sm" len="sm"/>
            </a:ln>
            <a:effectLst/>
          </p:spPr>
          <p:txBody>
            <a:bodyPr/>
            <a:lstStyle/>
            <a:p>
              <a:endParaRPr lang="zh-CN" altLang="en-US" sz="2800"/>
            </a:p>
          </p:txBody>
        </p:sp>
        <p:sp>
          <p:nvSpPr>
            <p:cNvPr id="39" name="Arc 55"/>
            <p:cNvSpPr>
              <a:spLocks/>
            </p:cNvSpPr>
            <p:nvPr/>
          </p:nvSpPr>
          <p:spPr bwMode="auto">
            <a:xfrm>
              <a:off x="4129" y="2448"/>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endParaRPr lang="zh-CN" altLang="en-US" sz="2800"/>
            </a:p>
          </p:txBody>
        </p:sp>
        <p:sp>
          <p:nvSpPr>
            <p:cNvPr id="40" name="Arc 56"/>
            <p:cNvSpPr>
              <a:spLocks/>
            </p:cNvSpPr>
            <p:nvPr/>
          </p:nvSpPr>
          <p:spPr bwMode="auto">
            <a:xfrm>
              <a:off x="4129" y="2272"/>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endParaRPr lang="zh-CN" altLang="en-US" sz="2800"/>
            </a:p>
          </p:txBody>
        </p:sp>
        <p:sp>
          <p:nvSpPr>
            <p:cNvPr id="41" name="Arc 57"/>
            <p:cNvSpPr>
              <a:spLocks/>
            </p:cNvSpPr>
            <p:nvPr/>
          </p:nvSpPr>
          <p:spPr bwMode="auto">
            <a:xfrm>
              <a:off x="4129" y="2096"/>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endParaRPr lang="zh-CN" altLang="en-US" sz="2800"/>
            </a:p>
          </p:txBody>
        </p:sp>
        <p:sp>
          <p:nvSpPr>
            <p:cNvPr id="42" name="Arc 58"/>
            <p:cNvSpPr>
              <a:spLocks/>
            </p:cNvSpPr>
            <p:nvPr/>
          </p:nvSpPr>
          <p:spPr bwMode="auto">
            <a:xfrm>
              <a:off x="4129" y="1904"/>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endParaRPr lang="zh-CN" altLang="en-US" sz="2800"/>
            </a:p>
          </p:txBody>
        </p:sp>
        <p:sp>
          <p:nvSpPr>
            <p:cNvPr id="43" name="Arc 59"/>
            <p:cNvSpPr>
              <a:spLocks/>
            </p:cNvSpPr>
            <p:nvPr/>
          </p:nvSpPr>
          <p:spPr bwMode="auto">
            <a:xfrm>
              <a:off x="4129" y="2832"/>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prstDash val="dash"/>
              <a:round/>
              <a:headEnd type="none" w="sm" len="sm"/>
              <a:tailEnd type="none" w="sm" len="sm"/>
            </a:ln>
            <a:effectLst/>
          </p:spPr>
          <p:txBody>
            <a:bodyPr/>
            <a:lstStyle/>
            <a:p>
              <a:endParaRPr lang="zh-CN" altLang="en-US" sz="2800"/>
            </a:p>
          </p:txBody>
        </p:sp>
        <p:sp>
          <p:nvSpPr>
            <p:cNvPr id="44" name="Line 60"/>
            <p:cNvSpPr>
              <a:spLocks noChangeShapeType="1"/>
            </p:cNvSpPr>
            <p:nvPr/>
          </p:nvSpPr>
          <p:spPr bwMode="auto">
            <a:xfrm>
              <a:off x="4128" y="2689"/>
              <a:ext cx="0" cy="143"/>
            </a:xfrm>
            <a:prstGeom prst="line">
              <a:avLst/>
            </a:prstGeom>
            <a:noFill/>
            <a:ln w="12700">
              <a:solidFill>
                <a:schemeClr val="tx1"/>
              </a:solidFill>
              <a:prstDash val="dash"/>
              <a:round/>
              <a:headEnd type="none" w="sm" len="sm"/>
              <a:tailEnd type="none" w="sm" len="sm"/>
            </a:ln>
            <a:effectLst/>
          </p:spPr>
          <p:txBody>
            <a:bodyPr/>
            <a:lstStyle/>
            <a:p>
              <a:endParaRPr lang="zh-CN" altLang="en-US" sz="2800"/>
            </a:p>
          </p:txBody>
        </p:sp>
        <p:sp>
          <p:nvSpPr>
            <p:cNvPr id="45" name="Line 61"/>
            <p:cNvSpPr>
              <a:spLocks noChangeShapeType="1"/>
            </p:cNvSpPr>
            <p:nvPr/>
          </p:nvSpPr>
          <p:spPr bwMode="auto">
            <a:xfrm>
              <a:off x="4608" y="2689"/>
              <a:ext cx="0" cy="143"/>
            </a:xfrm>
            <a:prstGeom prst="line">
              <a:avLst/>
            </a:prstGeom>
            <a:noFill/>
            <a:ln w="12700">
              <a:solidFill>
                <a:schemeClr val="tx1"/>
              </a:solidFill>
              <a:prstDash val="dash"/>
              <a:round/>
              <a:headEnd type="none" w="sm" len="sm"/>
              <a:tailEnd type="none" w="sm" len="sm"/>
            </a:ln>
            <a:effectLst/>
          </p:spPr>
          <p:txBody>
            <a:bodyPr/>
            <a:lstStyle/>
            <a:p>
              <a:endParaRPr lang="zh-CN" altLang="en-US" sz="2800"/>
            </a:p>
          </p:txBody>
        </p:sp>
        <p:sp>
          <p:nvSpPr>
            <p:cNvPr id="46" name="Arc 62"/>
            <p:cNvSpPr>
              <a:spLocks/>
            </p:cNvSpPr>
            <p:nvPr/>
          </p:nvSpPr>
          <p:spPr bwMode="auto">
            <a:xfrm>
              <a:off x="4129" y="2640"/>
              <a:ext cx="480" cy="96"/>
            </a:xfrm>
            <a:custGeom>
              <a:avLst/>
              <a:gdLst>
                <a:gd name="G0" fmla="+- 21558 0 0"/>
                <a:gd name="G1" fmla="+- 0 0 0"/>
                <a:gd name="G2" fmla="+- 21600 0 0"/>
                <a:gd name="T0" fmla="*/ 43158 w 43158"/>
                <a:gd name="T1" fmla="*/ 0 h 21600"/>
                <a:gd name="T2" fmla="*/ 0 w 43158"/>
                <a:gd name="T3" fmla="*/ 1347 h 21600"/>
                <a:gd name="T4" fmla="*/ 21558 w 43158"/>
                <a:gd name="T5" fmla="*/ 0 h 21600"/>
              </a:gdLst>
              <a:ahLst/>
              <a:cxnLst>
                <a:cxn ang="0">
                  <a:pos x="T0" y="T1"/>
                </a:cxn>
                <a:cxn ang="0">
                  <a:pos x="T2" y="T3"/>
                </a:cxn>
                <a:cxn ang="0">
                  <a:pos x="T4" y="T5"/>
                </a:cxn>
              </a:cxnLst>
              <a:rect l="0" t="0" r="r" b="b"/>
              <a:pathLst>
                <a:path w="43158" h="21600" fill="none" extrusionOk="0">
                  <a:moveTo>
                    <a:pt x="43158" y="0"/>
                  </a:moveTo>
                  <a:cubicBezTo>
                    <a:pt x="43158" y="11929"/>
                    <a:pt x="33487" y="21600"/>
                    <a:pt x="21558" y="21600"/>
                  </a:cubicBezTo>
                  <a:cubicBezTo>
                    <a:pt x="10151" y="21600"/>
                    <a:pt x="711" y="12731"/>
                    <a:pt x="0" y="1346"/>
                  </a:cubicBezTo>
                </a:path>
                <a:path w="43158" h="21600" stroke="0" extrusionOk="0">
                  <a:moveTo>
                    <a:pt x="43158" y="0"/>
                  </a:moveTo>
                  <a:cubicBezTo>
                    <a:pt x="43158" y="11929"/>
                    <a:pt x="33487" y="21600"/>
                    <a:pt x="21558" y="21600"/>
                  </a:cubicBezTo>
                  <a:cubicBezTo>
                    <a:pt x="10151" y="21600"/>
                    <a:pt x="711" y="12731"/>
                    <a:pt x="0" y="1346"/>
                  </a:cubicBezTo>
                  <a:lnTo>
                    <a:pt x="21558" y="0"/>
                  </a:lnTo>
                  <a:close/>
                </a:path>
              </a:pathLst>
            </a:custGeom>
            <a:noFill/>
            <a:ln w="12700" cap="rnd">
              <a:solidFill>
                <a:schemeClr val="tx1"/>
              </a:solidFill>
              <a:round/>
              <a:headEnd type="none" w="sm" len="sm"/>
              <a:tailEnd type="none" w="sm" len="sm"/>
            </a:ln>
            <a:effectLst/>
          </p:spPr>
          <p:txBody>
            <a:bodyPr/>
            <a:lstStyle/>
            <a:p>
              <a:endParaRPr lang="zh-CN" altLang="en-US" sz="2800"/>
            </a:p>
          </p:txBody>
        </p:sp>
      </p:grpSp>
      <p:sp>
        <p:nvSpPr>
          <p:cNvPr id="11" name="Rectangle 63"/>
          <p:cNvSpPr>
            <a:spLocks noChangeArrowheads="1"/>
          </p:cNvSpPr>
          <p:nvPr/>
        </p:nvSpPr>
        <p:spPr bwMode="auto">
          <a:xfrm>
            <a:off x="646101" y="1882833"/>
            <a:ext cx="864689" cy="368125"/>
          </a:xfrm>
          <a:prstGeom prst="rect">
            <a:avLst/>
          </a:prstGeom>
          <a:noFill/>
          <a:ln w="9525">
            <a:noFill/>
            <a:miter lim="800000"/>
            <a:headEnd/>
            <a:tailEnd/>
          </a:ln>
          <a:effectLst/>
        </p:spPr>
        <p:txBody>
          <a:bodyPr wrap="none" lIns="92075" tIns="46038" rIns="92075" bIns="46038">
            <a:spAutoFit/>
          </a:bodyPr>
          <a:lstStyle/>
          <a:p>
            <a:pPr algn="ctr" rtl="0" eaLnBrk="0" hangingPunct="0"/>
            <a:r>
              <a:rPr lang="en-US" altLang="zh-CN" b="1" dirty="0">
                <a:ea typeface="宋体" charset="-122"/>
              </a:rPr>
              <a:t>block 0</a:t>
            </a:r>
            <a:endParaRPr lang="en-US" b="1" dirty="0"/>
          </a:p>
        </p:txBody>
      </p:sp>
      <p:sp>
        <p:nvSpPr>
          <p:cNvPr id="12" name="Rectangle 64"/>
          <p:cNvSpPr>
            <a:spLocks noChangeArrowheads="1"/>
          </p:cNvSpPr>
          <p:nvPr/>
        </p:nvSpPr>
        <p:spPr bwMode="auto">
          <a:xfrm>
            <a:off x="646101" y="2642832"/>
            <a:ext cx="864689" cy="368125"/>
          </a:xfrm>
          <a:prstGeom prst="rect">
            <a:avLst/>
          </a:prstGeom>
          <a:noFill/>
          <a:ln w="9525">
            <a:noFill/>
            <a:miter lim="800000"/>
            <a:headEnd/>
            <a:tailEnd/>
          </a:ln>
          <a:effectLst/>
        </p:spPr>
        <p:txBody>
          <a:bodyPr wrap="none" lIns="92075" tIns="46038" rIns="92075" bIns="46038">
            <a:spAutoFit/>
          </a:bodyPr>
          <a:lstStyle/>
          <a:p>
            <a:pPr algn="ctr" rtl="0" eaLnBrk="0" hangingPunct="0"/>
            <a:r>
              <a:rPr lang="en-US" altLang="zh-CN" b="1" dirty="0">
                <a:ea typeface="宋体" charset="-122"/>
              </a:rPr>
              <a:t>block 4</a:t>
            </a:r>
            <a:endParaRPr lang="en-US" b="1" dirty="0"/>
          </a:p>
        </p:txBody>
      </p:sp>
      <p:sp>
        <p:nvSpPr>
          <p:cNvPr id="13" name="Rectangle 65"/>
          <p:cNvSpPr>
            <a:spLocks noChangeArrowheads="1"/>
          </p:cNvSpPr>
          <p:nvPr/>
        </p:nvSpPr>
        <p:spPr bwMode="auto">
          <a:xfrm>
            <a:off x="646101" y="3402832"/>
            <a:ext cx="864689" cy="368125"/>
          </a:xfrm>
          <a:prstGeom prst="rect">
            <a:avLst/>
          </a:prstGeom>
          <a:noFill/>
          <a:ln w="9525">
            <a:noFill/>
            <a:miter lim="800000"/>
            <a:headEnd/>
            <a:tailEnd/>
          </a:ln>
          <a:effectLst/>
        </p:spPr>
        <p:txBody>
          <a:bodyPr wrap="none" lIns="92075" tIns="46038" rIns="92075" bIns="46038">
            <a:spAutoFit/>
          </a:bodyPr>
          <a:lstStyle/>
          <a:p>
            <a:pPr algn="ctr" rtl="0" eaLnBrk="0" hangingPunct="0"/>
            <a:r>
              <a:rPr lang="en-US" altLang="zh-CN" b="1">
                <a:ea typeface="宋体" charset="-122"/>
              </a:rPr>
              <a:t>block 8</a:t>
            </a:r>
            <a:endParaRPr lang="en-US" b="1"/>
          </a:p>
        </p:txBody>
      </p:sp>
      <p:sp>
        <p:nvSpPr>
          <p:cNvPr id="14" name="Rectangle 66"/>
          <p:cNvSpPr>
            <a:spLocks noChangeArrowheads="1"/>
          </p:cNvSpPr>
          <p:nvPr/>
        </p:nvSpPr>
        <p:spPr bwMode="auto">
          <a:xfrm>
            <a:off x="654083" y="3972831"/>
            <a:ext cx="981755" cy="368125"/>
          </a:xfrm>
          <a:prstGeom prst="rect">
            <a:avLst/>
          </a:prstGeom>
          <a:noFill/>
          <a:ln w="9525">
            <a:noFill/>
            <a:miter lim="800000"/>
            <a:headEnd/>
            <a:tailEnd/>
          </a:ln>
          <a:effectLst/>
        </p:spPr>
        <p:txBody>
          <a:bodyPr wrap="none" lIns="92075" tIns="46038" rIns="92075" bIns="46038">
            <a:spAutoFit/>
          </a:bodyPr>
          <a:lstStyle/>
          <a:p>
            <a:pPr algn="ctr" rtl="0" eaLnBrk="0" hangingPunct="0"/>
            <a:r>
              <a:rPr lang="en-US" altLang="zh-CN" b="1">
                <a:ea typeface="宋体" charset="-122"/>
              </a:rPr>
              <a:t>block 12</a:t>
            </a:r>
            <a:endParaRPr lang="en-US" b="1"/>
          </a:p>
        </p:txBody>
      </p:sp>
      <p:sp>
        <p:nvSpPr>
          <p:cNvPr id="15" name="Rectangle 67"/>
          <p:cNvSpPr>
            <a:spLocks noChangeArrowheads="1"/>
          </p:cNvSpPr>
          <p:nvPr/>
        </p:nvSpPr>
        <p:spPr bwMode="auto">
          <a:xfrm>
            <a:off x="523715" y="4732831"/>
            <a:ext cx="992397" cy="368125"/>
          </a:xfrm>
          <a:prstGeom prst="rect">
            <a:avLst/>
          </a:prstGeom>
          <a:solidFill>
            <a:srgbClr val="FFC000"/>
          </a:solidFill>
          <a:ln w="9525">
            <a:noFill/>
            <a:miter lim="800000"/>
            <a:headEnd/>
            <a:tailEnd/>
          </a:ln>
          <a:effectLst/>
        </p:spPr>
        <p:txBody>
          <a:bodyPr wrap="none" lIns="92075" tIns="46038" rIns="92075" bIns="46038">
            <a:spAutoFit/>
          </a:bodyPr>
          <a:lstStyle/>
          <a:p>
            <a:pPr algn="ctr" rtl="0" eaLnBrk="0" hangingPunct="0"/>
            <a:r>
              <a:rPr lang="en-US" altLang="zh-CN" b="1" dirty="0">
                <a:ea typeface="宋体" charset="-122"/>
              </a:rPr>
              <a:t>P(16-19)</a:t>
            </a:r>
            <a:endParaRPr lang="en-US" b="1" dirty="0"/>
          </a:p>
        </p:txBody>
      </p:sp>
      <p:sp>
        <p:nvSpPr>
          <p:cNvPr id="16" name="Rectangle 68"/>
          <p:cNvSpPr>
            <a:spLocks noChangeArrowheads="1"/>
          </p:cNvSpPr>
          <p:nvPr/>
        </p:nvSpPr>
        <p:spPr bwMode="auto">
          <a:xfrm>
            <a:off x="2402085" y="1894708"/>
            <a:ext cx="864689" cy="368125"/>
          </a:xfrm>
          <a:prstGeom prst="rect">
            <a:avLst/>
          </a:prstGeom>
          <a:noFill/>
          <a:ln w="9525">
            <a:noFill/>
            <a:miter lim="800000"/>
            <a:headEnd/>
            <a:tailEnd/>
          </a:ln>
          <a:effectLst/>
        </p:spPr>
        <p:txBody>
          <a:bodyPr wrap="none" lIns="92075" tIns="46038" rIns="92075" bIns="46038">
            <a:spAutoFit/>
          </a:bodyPr>
          <a:lstStyle/>
          <a:p>
            <a:pPr algn="ctr" rtl="0" eaLnBrk="0" hangingPunct="0"/>
            <a:r>
              <a:rPr lang="en-US" altLang="zh-CN" b="1">
                <a:ea typeface="宋体" charset="-122"/>
              </a:rPr>
              <a:t>block 1</a:t>
            </a:r>
            <a:endParaRPr lang="en-US" b="1"/>
          </a:p>
        </p:txBody>
      </p:sp>
      <p:sp>
        <p:nvSpPr>
          <p:cNvPr id="17" name="Rectangle 69"/>
          <p:cNvSpPr>
            <a:spLocks noChangeArrowheads="1"/>
          </p:cNvSpPr>
          <p:nvPr/>
        </p:nvSpPr>
        <p:spPr bwMode="auto">
          <a:xfrm>
            <a:off x="2434012" y="2547832"/>
            <a:ext cx="864689" cy="368125"/>
          </a:xfrm>
          <a:prstGeom prst="rect">
            <a:avLst/>
          </a:prstGeom>
          <a:noFill/>
          <a:ln w="9525">
            <a:noFill/>
            <a:miter lim="800000"/>
            <a:headEnd/>
            <a:tailEnd/>
          </a:ln>
          <a:effectLst/>
        </p:spPr>
        <p:txBody>
          <a:bodyPr wrap="none" lIns="92075" tIns="46038" rIns="92075" bIns="46038">
            <a:spAutoFit/>
          </a:bodyPr>
          <a:lstStyle/>
          <a:p>
            <a:pPr algn="ctr" rtl="0" eaLnBrk="0" hangingPunct="0"/>
            <a:r>
              <a:rPr lang="en-US" altLang="zh-CN" b="1">
                <a:ea typeface="宋体" charset="-122"/>
              </a:rPr>
              <a:t>block 5</a:t>
            </a:r>
            <a:endParaRPr lang="en-US" b="1"/>
          </a:p>
        </p:txBody>
      </p:sp>
      <p:sp>
        <p:nvSpPr>
          <p:cNvPr id="18" name="Rectangle 70"/>
          <p:cNvSpPr>
            <a:spLocks noChangeArrowheads="1"/>
          </p:cNvSpPr>
          <p:nvPr/>
        </p:nvSpPr>
        <p:spPr bwMode="auto">
          <a:xfrm>
            <a:off x="2434012" y="3276165"/>
            <a:ext cx="864689" cy="368125"/>
          </a:xfrm>
          <a:prstGeom prst="rect">
            <a:avLst/>
          </a:prstGeom>
          <a:noFill/>
          <a:ln w="9525">
            <a:noFill/>
            <a:miter lim="800000"/>
            <a:headEnd/>
            <a:tailEnd/>
          </a:ln>
          <a:effectLst/>
        </p:spPr>
        <p:txBody>
          <a:bodyPr wrap="none" lIns="92075" tIns="46038" rIns="92075" bIns="46038">
            <a:spAutoFit/>
          </a:bodyPr>
          <a:lstStyle/>
          <a:p>
            <a:pPr algn="ctr" rtl="0" eaLnBrk="0" hangingPunct="0"/>
            <a:r>
              <a:rPr lang="en-US" altLang="zh-CN" b="1">
                <a:ea typeface="宋体" charset="-122"/>
              </a:rPr>
              <a:t>block 9</a:t>
            </a:r>
            <a:endParaRPr lang="en-US" b="1"/>
          </a:p>
        </p:txBody>
      </p:sp>
      <p:sp>
        <p:nvSpPr>
          <p:cNvPr id="19" name="Rectangle 71"/>
          <p:cNvSpPr>
            <a:spLocks noChangeArrowheads="1"/>
          </p:cNvSpPr>
          <p:nvPr/>
        </p:nvSpPr>
        <p:spPr bwMode="auto">
          <a:xfrm>
            <a:off x="2439334" y="3972831"/>
            <a:ext cx="992397" cy="368125"/>
          </a:xfrm>
          <a:prstGeom prst="rect">
            <a:avLst/>
          </a:prstGeom>
          <a:solidFill>
            <a:srgbClr val="FFC000"/>
          </a:solidFill>
          <a:ln w="9525">
            <a:noFill/>
            <a:miter lim="800000"/>
            <a:headEnd/>
            <a:tailEnd/>
          </a:ln>
          <a:effectLst/>
        </p:spPr>
        <p:txBody>
          <a:bodyPr wrap="none" lIns="92075" tIns="46038" rIns="92075" bIns="46038">
            <a:spAutoFit/>
          </a:bodyPr>
          <a:lstStyle/>
          <a:p>
            <a:pPr algn="ctr" rtl="0" eaLnBrk="0" hangingPunct="0"/>
            <a:r>
              <a:rPr lang="en-US" altLang="zh-CN" b="1" dirty="0">
                <a:ea typeface="宋体" charset="-122"/>
              </a:rPr>
              <a:t>P(12-15)</a:t>
            </a:r>
            <a:endParaRPr lang="en-US" b="1" dirty="0"/>
          </a:p>
        </p:txBody>
      </p:sp>
      <p:sp>
        <p:nvSpPr>
          <p:cNvPr id="20" name="Rectangle 72"/>
          <p:cNvSpPr>
            <a:spLocks noChangeArrowheads="1"/>
          </p:cNvSpPr>
          <p:nvPr/>
        </p:nvSpPr>
        <p:spPr bwMode="auto">
          <a:xfrm>
            <a:off x="2434012" y="4732831"/>
            <a:ext cx="981755" cy="368125"/>
          </a:xfrm>
          <a:prstGeom prst="rect">
            <a:avLst/>
          </a:prstGeom>
          <a:noFill/>
          <a:ln w="9525">
            <a:noFill/>
            <a:miter lim="800000"/>
            <a:headEnd/>
            <a:tailEnd/>
          </a:ln>
          <a:effectLst/>
        </p:spPr>
        <p:txBody>
          <a:bodyPr wrap="none" lIns="92075" tIns="46038" rIns="92075" bIns="46038">
            <a:spAutoFit/>
          </a:bodyPr>
          <a:lstStyle/>
          <a:p>
            <a:pPr algn="ctr" rtl="0" eaLnBrk="0" hangingPunct="0"/>
            <a:r>
              <a:rPr lang="en-US" altLang="zh-CN" b="1">
                <a:ea typeface="宋体" charset="-122"/>
              </a:rPr>
              <a:t>block 16</a:t>
            </a:r>
            <a:endParaRPr lang="en-US" b="1"/>
          </a:p>
        </p:txBody>
      </p:sp>
      <p:sp>
        <p:nvSpPr>
          <p:cNvPr id="21" name="Rectangle 73"/>
          <p:cNvSpPr>
            <a:spLocks noChangeArrowheads="1"/>
          </p:cNvSpPr>
          <p:nvPr/>
        </p:nvSpPr>
        <p:spPr bwMode="auto">
          <a:xfrm>
            <a:off x="4352292" y="1882833"/>
            <a:ext cx="864689" cy="368125"/>
          </a:xfrm>
          <a:prstGeom prst="rect">
            <a:avLst/>
          </a:prstGeom>
          <a:noFill/>
          <a:ln w="9525">
            <a:noFill/>
            <a:miter lim="800000"/>
            <a:headEnd/>
            <a:tailEnd/>
          </a:ln>
          <a:effectLst/>
        </p:spPr>
        <p:txBody>
          <a:bodyPr wrap="none" lIns="92075" tIns="46038" rIns="92075" bIns="46038">
            <a:spAutoFit/>
          </a:bodyPr>
          <a:lstStyle/>
          <a:p>
            <a:pPr algn="ctr" rtl="0" eaLnBrk="0" hangingPunct="0"/>
            <a:r>
              <a:rPr lang="en-US" altLang="zh-CN" b="1">
                <a:ea typeface="宋体" charset="-122"/>
              </a:rPr>
              <a:t>block 2</a:t>
            </a:r>
            <a:endParaRPr lang="en-US" b="1"/>
          </a:p>
        </p:txBody>
      </p:sp>
      <p:sp>
        <p:nvSpPr>
          <p:cNvPr id="22" name="Rectangle 74"/>
          <p:cNvSpPr>
            <a:spLocks noChangeArrowheads="1"/>
          </p:cNvSpPr>
          <p:nvPr/>
        </p:nvSpPr>
        <p:spPr bwMode="auto">
          <a:xfrm>
            <a:off x="4352292" y="2642832"/>
            <a:ext cx="864689" cy="368125"/>
          </a:xfrm>
          <a:prstGeom prst="rect">
            <a:avLst/>
          </a:prstGeom>
          <a:noFill/>
          <a:ln w="9525">
            <a:noFill/>
            <a:miter lim="800000"/>
            <a:headEnd/>
            <a:tailEnd/>
          </a:ln>
          <a:effectLst/>
        </p:spPr>
        <p:txBody>
          <a:bodyPr wrap="none" lIns="92075" tIns="46038" rIns="92075" bIns="46038">
            <a:spAutoFit/>
          </a:bodyPr>
          <a:lstStyle/>
          <a:p>
            <a:pPr algn="ctr" rtl="0" eaLnBrk="0" hangingPunct="0"/>
            <a:r>
              <a:rPr lang="en-US" altLang="zh-CN" b="1">
                <a:ea typeface="宋体" charset="-122"/>
              </a:rPr>
              <a:t>block 6</a:t>
            </a:r>
            <a:endParaRPr lang="en-US" b="1"/>
          </a:p>
        </p:txBody>
      </p:sp>
      <p:sp>
        <p:nvSpPr>
          <p:cNvPr id="23" name="Rectangle 75"/>
          <p:cNvSpPr>
            <a:spLocks noChangeArrowheads="1"/>
          </p:cNvSpPr>
          <p:nvPr/>
        </p:nvSpPr>
        <p:spPr bwMode="auto">
          <a:xfrm>
            <a:off x="4349631" y="3371165"/>
            <a:ext cx="875331" cy="368125"/>
          </a:xfrm>
          <a:prstGeom prst="rect">
            <a:avLst/>
          </a:prstGeom>
          <a:solidFill>
            <a:srgbClr val="FFC000"/>
          </a:solidFill>
          <a:ln w="9525">
            <a:noFill/>
            <a:miter lim="800000"/>
            <a:headEnd/>
            <a:tailEnd/>
          </a:ln>
          <a:effectLst/>
        </p:spPr>
        <p:txBody>
          <a:bodyPr wrap="none" lIns="92075" tIns="46038" rIns="92075" bIns="46038">
            <a:spAutoFit/>
          </a:bodyPr>
          <a:lstStyle/>
          <a:p>
            <a:pPr algn="ctr" rtl="0" eaLnBrk="0" hangingPunct="0"/>
            <a:r>
              <a:rPr lang="en-US" altLang="zh-CN" b="1" dirty="0">
                <a:ea typeface="宋体" charset="-122"/>
              </a:rPr>
              <a:t>P(8-11)</a:t>
            </a:r>
            <a:endParaRPr lang="en-US" b="1" dirty="0"/>
          </a:p>
        </p:txBody>
      </p:sp>
      <p:sp>
        <p:nvSpPr>
          <p:cNvPr id="24" name="Rectangle 76"/>
          <p:cNvSpPr>
            <a:spLocks noChangeArrowheads="1"/>
          </p:cNvSpPr>
          <p:nvPr/>
        </p:nvSpPr>
        <p:spPr bwMode="auto">
          <a:xfrm>
            <a:off x="4357613" y="3972831"/>
            <a:ext cx="981755" cy="368125"/>
          </a:xfrm>
          <a:prstGeom prst="rect">
            <a:avLst/>
          </a:prstGeom>
          <a:noFill/>
          <a:ln w="9525">
            <a:noFill/>
            <a:miter lim="800000"/>
            <a:headEnd/>
            <a:tailEnd/>
          </a:ln>
          <a:effectLst/>
        </p:spPr>
        <p:txBody>
          <a:bodyPr wrap="none" lIns="92075" tIns="46038" rIns="92075" bIns="46038">
            <a:spAutoFit/>
          </a:bodyPr>
          <a:lstStyle/>
          <a:p>
            <a:pPr algn="ctr" rtl="0" eaLnBrk="0" hangingPunct="0"/>
            <a:r>
              <a:rPr lang="en-US" altLang="zh-CN" b="1">
                <a:ea typeface="宋体" charset="-122"/>
              </a:rPr>
              <a:t>block 13</a:t>
            </a:r>
            <a:endParaRPr lang="en-US" b="1"/>
          </a:p>
        </p:txBody>
      </p:sp>
      <p:sp>
        <p:nvSpPr>
          <p:cNvPr id="25" name="Rectangle 77"/>
          <p:cNvSpPr>
            <a:spLocks noChangeArrowheads="1"/>
          </p:cNvSpPr>
          <p:nvPr/>
        </p:nvSpPr>
        <p:spPr bwMode="auto">
          <a:xfrm>
            <a:off x="4368255" y="4732831"/>
            <a:ext cx="981755" cy="368125"/>
          </a:xfrm>
          <a:prstGeom prst="rect">
            <a:avLst/>
          </a:prstGeom>
          <a:noFill/>
          <a:ln w="9525">
            <a:noFill/>
            <a:miter lim="800000"/>
            <a:headEnd/>
            <a:tailEnd/>
          </a:ln>
          <a:effectLst/>
        </p:spPr>
        <p:txBody>
          <a:bodyPr wrap="none" lIns="92075" tIns="46038" rIns="92075" bIns="46038">
            <a:spAutoFit/>
          </a:bodyPr>
          <a:lstStyle/>
          <a:p>
            <a:pPr algn="ctr" rtl="0" eaLnBrk="0" hangingPunct="0"/>
            <a:r>
              <a:rPr lang="en-US" altLang="zh-CN" b="1">
                <a:ea typeface="宋体" charset="-122"/>
              </a:rPr>
              <a:t>block 17</a:t>
            </a:r>
            <a:endParaRPr lang="en-US" b="1"/>
          </a:p>
        </p:txBody>
      </p:sp>
      <p:sp>
        <p:nvSpPr>
          <p:cNvPr id="26" name="Rectangle 78"/>
          <p:cNvSpPr>
            <a:spLocks noChangeArrowheads="1"/>
          </p:cNvSpPr>
          <p:nvPr/>
        </p:nvSpPr>
        <p:spPr bwMode="auto">
          <a:xfrm>
            <a:off x="6137542" y="1882833"/>
            <a:ext cx="864689" cy="368125"/>
          </a:xfrm>
          <a:prstGeom prst="rect">
            <a:avLst/>
          </a:prstGeom>
          <a:noFill/>
          <a:ln w="9525">
            <a:noFill/>
            <a:miter lim="800000"/>
            <a:headEnd/>
            <a:tailEnd/>
          </a:ln>
          <a:effectLst/>
        </p:spPr>
        <p:txBody>
          <a:bodyPr wrap="none" lIns="92075" tIns="46038" rIns="92075" bIns="46038">
            <a:spAutoFit/>
          </a:bodyPr>
          <a:lstStyle/>
          <a:p>
            <a:pPr algn="ctr" rtl="0" eaLnBrk="0" hangingPunct="0"/>
            <a:r>
              <a:rPr lang="en-US" altLang="zh-CN" b="1">
                <a:ea typeface="宋体" charset="-122"/>
              </a:rPr>
              <a:t>block 3</a:t>
            </a:r>
            <a:endParaRPr lang="en-US" b="1"/>
          </a:p>
        </p:txBody>
      </p:sp>
      <p:sp>
        <p:nvSpPr>
          <p:cNvPr id="27" name="Rectangle 79"/>
          <p:cNvSpPr>
            <a:spLocks noChangeArrowheads="1"/>
          </p:cNvSpPr>
          <p:nvPr/>
        </p:nvSpPr>
        <p:spPr bwMode="auto">
          <a:xfrm>
            <a:off x="6132221" y="2642832"/>
            <a:ext cx="758266" cy="368125"/>
          </a:xfrm>
          <a:prstGeom prst="rect">
            <a:avLst/>
          </a:prstGeom>
          <a:solidFill>
            <a:srgbClr val="FFC000"/>
          </a:solidFill>
          <a:ln w="9525">
            <a:noFill/>
            <a:miter lim="800000"/>
            <a:headEnd/>
            <a:tailEnd/>
          </a:ln>
          <a:effectLst/>
        </p:spPr>
        <p:txBody>
          <a:bodyPr wrap="none" lIns="92075" tIns="46038" rIns="92075" bIns="46038">
            <a:spAutoFit/>
          </a:bodyPr>
          <a:lstStyle/>
          <a:p>
            <a:pPr algn="ctr" rtl="0" eaLnBrk="0" hangingPunct="0"/>
            <a:r>
              <a:rPr lang="en-US" altLang="zh-CN" b="1" dirty="0">
                <a:ea typeface="宋体" charset="-122"/>
              </a:rPr>
              <a:t>P(4-7)</a:t>
            </a:r>
            <a:endParaRPr lang="en-US" b="1" dirty="0"/>
          </a:p>
        </p:txBody>
      </p:sp>
      <p:sp>
        <p:nvSpPr>
          <p:cNvPr id="28" name="Rectangle 80"/>
          <p:cNvSpPr>
            <a:spLocks noChangeArrowheads="1"/>
          </p:cNvSpPr>
          <p:nvPr/>
        </p:nvSpPr>
        <p:spPr bwMode="auto">
          <a:xfrm>
            <a:off x="6124240" y="3288040"/>
            <a:ext cx="981755" cy="368125"/>
          </a:xfrm>
          <a:prstGeom prst="rect">
            <a:avLst/>
          </a:prstGeom>
          <a:noFill/>
          <a:ln w="9525">
            <a:noFill/>
            <a:miter lim="800000"/>
            <a:headEnd/>
            <a:tailEnd/>
          </a:ln>
          <a:effectLst/>
        </p:spPr>
        <p:txBody>
          <a:bodyPr wrap="none" lIns="92075" tIns="46038" rIns="92075" bIns="46038">
            <a:spAutoFit/>
          </a:bodyPr>
          <a:lstStyle/>
          <a:p>
            <a:pPr algn="ctr" rtl="0" eaLnBrk="0" hangingPunct="0"/>
            <a:r>
              <a:rPr lang="en-US" altLang="zh-CN" b="1">
                <a:ea typeface="宋体" charset="-122"/>
              </a:rPr>
              <a:t>block 10</a:t>
            </a:r>
            <a:endParaRPr lang="en-US" b="1"/>
          </a:p>
        </p:txBody>
      </p:sp>
      <p:sp>
        <p:nvSpPr>
          <p:cNvPr id="29" name="Rectangle 81"/>
          <p:cNvSpPr>
            <a:spLocks noChangeArrowheads="1"/>
          </p:cNvSpPr>
          <p:nvPr/>
        </p:nvSpPr>
        <p:spPr bwMode="auto">
          <a:xfrm>
            <a:off x="6145524" y="3972831"/>
            <a:ext cx="981755" cy="368125"/>
          </a:xfrm>
          <a:prstGeom prst="rect">
            <a:avLst/>
          </a:prstGeom>
          <a:noFill/>
          <a:ln w="9525">
            <a:noFill/>
            <a:miter lim="800000"/>
            <a:headEnd/>
            <a:tailEnd/>
          </a:ln>
          <a:effectLst/>
        </p:spPr>
        <p:txBody>
          <a:bodyPr wrap="none" lIns="92075" tIns="46038" rIns="92075" bIns="46038">
            <a:spAutoFit/>
          </a:bodyPr>
          <a:lstStyle/>
          <a:p>
            <a:pPr algn="ctr" rtl="0" eaLnBrk="0" hangingPunct="0"/>
            <a:r>
              <a:rPr lang="en-US" altLang="zh-CN" b="1">
                <a:ea typeface="宋体" charset="-122"/>
              </a:rPr>
              <a:t>block 14</a:t>
            </a:r>
            <a:endParaRPr lang="en-US" b="1"/>
          </a:p>
        </p:txBody>
      </p:sp>
      <p:sp>
        <p:nvSpPr>
          <p:cNvPr id="30" name="Rectangle 82"/>
          <p:cNvSpPr>
            <a:spLocks noChangeArrowheads="1"/>
          </p:cNvSpPr>
          <p:nvPr/>
        </p:nvSpPr>
        <p:spPr bwMode="auto">
          <a:xfrm>
            <a:off x="6071028" y="4732831"/>
            <a:ext cx="981755" cy="368125"/>
          </a:xfrm>
          <a:prstGeom prst="rect">
            <a:avLst/>
          </a:prstGeom>
          <a:noFill/>
          <a:ln w="9525">
            <a:noFill/>
            <a:miter lim="800000"/>
            <a:headEnd/>
            <a:tailEnd/>
          </a:ln>
          <a:effectLst/>
        </p:spPr>
        <p:txBody>
          <a:bodyPr wrap="none" lIns="92075" tIns="46038" rIns="92075" bIns="46038">
            <a:spAutoFit/>
          </a:bodyPr>
          <a:lstStyle/>
          <a:p>
            <a:pPr algn="ctr" rtl="0" eaLnBrk="0" hangingPunct="0"/>
            <a:r>
              <a:rPr lang="en-US" altLang="zh-CN" b="1">
                <a:ea typeface="宋体" charset="-122"/>
              </a:rPr>
              <a:t>block 18</a:t>
            </a:r>
            <a:endParaRPr lang="en-US" b="1"/>
          </a:p>
        </p:txBody>
      </p:sp>
      <p:sp>
        <p:nvSpPr>
          <p:cNvPr id="31" name="Rectangle 83"/>
          <p:cNvSpPr>
            <a:spLocks noChangeArrowheads="1"/>
          </p:cNvSpPr>
          <p:nvPr/>
        </p:nvSpPr>
        <p:spPr bwMode="auto">
          <a:xfrm>
            <a:off x="8050501" y="1882833"/>
            <a:ext cx="758266" cy="368125"/>
          </a:xfrm>
          <a:prstGeom prst="rect">
            <a:avLst/>
          </a:prstGeom>
          <a:solidFill>
            <a:srgbClr val="FFC000"/>
          </a:solidFill>
          <a:ln w="9525">
            <a:noFill/>
            <a:miter lim="800000"/>
            <a:headEnd/>
            <a:tailEnd/>
          </a:ln>
          <a:effectLst/>
        </p:spPr>
        <p:txBody>
          <a:bodyPr wrap="none" lIns="92075" tIns="46038" rIns="92075" bIns="46038">
            <a:spAutoFit/>
          </a:bodyPr>
          <a:lstStyle/>
          <a:p>
            <a:pPr algn="ctr" rtl="0" eaLnBrk="0" hangingPunct="0"/>
            <a:r>
              <a:rPr lang="en-US" altLang="zh-CN" b="1" dirty="0">
                <a:ea typeface="宋体" charset="-122"/>
              </a:rPr>
              <a:t>P(0-3)</a:t>
            </a:r>
            <a:endParaRPr lang="en-US" b="1" dirty="0"/>
          </a:p>
        </p:txBody>
      </p:sp>
      <p:sp>
        <p:nvSpPr>
          <p:cNvPr id="32" name="Rectangle 84"/>
          <p:cNvSpPr>
            <a:spLocks noChangeArrowheads="1"/>
          </p:cNvSpPr>
          <p:nvPr/>
        </p:nvSpPr>
        <p:spPr bwMode="auto">
          <a:xfrm>
            <a:off x="8055822" y="2642832"/>
            <a:ext cx="864689" cy="368125"/>
          </a:xfrm>
          <a:prstGeom prst="rect">
            <a:avLst/>
          </a:prstGeom>
          <a:noFill/>
          <a:ln w="9525">
            <a:noFill/>
            <a:miter lim="800000"/>
            <a:headEnd/>
            <a:tailEnd/>
          </a:ln>
          <a:effectLst/>
        </p:spPr>
        <p:txBody>
          <a:bodyPr wrap="none" lIns="92075" tIns="46038" rIns="92075" bIns="46038">
            <a:spAutoFit/>
          </a:bodyPr>
          <a:lstStyle/>
          <a:p>
            <a:pPr algn="ctr" rtl="0" eaLnBrk="0" hangingPunct="0"/>
            <a:r>
              <a:rPr lang="en-US" altLang="zh-CN" b="1">
                <a:ea typeface="宋体" charset="-122"/>
              </a:rPr>
              <a:t>block 7</a:t>
            </a:r>
            <a:endParaRPr lang="en-US" b="1"/>
          </a:p>
        </p:txBody>
      </p:sp>
      <p:sp>
        <p:nvSpPr>
          <p:cNvPr id="33" name="Rectangle 85"/>
          <p:cNvSpPr>
            <a:spLocks noChangeArrowheads="1"/>
          </p:cNvSpPr>
          <p:nvPr/>
        </p:nvSpPr>
        <p:spPr bwMode="auto">
          <a:xfrm>
            <a:off x="8074446" y="3307832"/>
            <a:ext cx="981755" cy="368125"/>
          </a:xfrm>
          <a:prstGeom prst="rect">
            <a:avLst/>
          </a:prstGeom>
          <a:noFill/>
          <a:ln w="9525">
            <a:noFill/>
            <a:miter lim="800000"/>
            <a:headEnd/>
            <a:tailEnd/>
          </a:ln>
          <a:effectLst/>
        </p:spPr>
        <p:txBody>
          <a:bodyPr wrap="none" lIns="92075" tIns="46038" rIns="92075" bIns="46038">
            <a:spAutoFit/>
          </a:bodyPr>
          <a:lstStyle/>
          <a:p>
            <a:pPr algn="ctr" rtl="0" eaLnBrk="0" hangingPunct="0"/>
            <a:r>
              <a:rPr lang="en-US" altLang="zh-CN" b="1">
                <a:ea typeface="宋体" charset="-122"/>
              </a:rPr>
              <a:t>block 11</a:t>
            </a:r>
            <a:endParaRPr lang="en-US" b="1"/>
          </a:p>
        </p:txBody>
      </p:sp>
      <p:sp>
        <p:nvSpPr>
          <p:cNvPr id="34" name="Rectangle 86"/>
          <p:cNvSpPr>
            <a:spLocks noChangeArrowheads="1"/>
          </p:cNvSpPr>
          <p:nvPr/>
        </p:nvSpPr>
        <p:spPr bwMode="auto">
          <a:xfrm>
            <a:off x="8074446" y="3972831"/>
            <a:ext cx="981755" cy="368125"/>
          </a:xfrm>
          <a:prstGeom prst="rect">
            <a:avLst/>
          </a:prstGeom>
          <a:noFill/>
          <a:ln w="9525">
            <a:noFill/>
            <a:miter lim="800000"/>
            <a:headEnd/>
            <a:tailEnd/>
          </a:ln>
          <a:effectLst/>
        </p:spPr>
        <p:txBody>
          <a:bodyPr wrap="none" lIns="92075" tIns="46038" rIns="92075" bIns="46038">
            <a:spAutoFit/>
          </a:bodyPr>
          <a:lstStyle/>
          <a:p>
            <a:pPr algn="ctr" rtl="0" eaLnBrk="0" hangingPunct="0"/>
            <a:r>
              <a:rPr lang="en-US" altLang="zh-CN" b="1">
                <a:ea typeface="宋体" charset="-122"/>
              </a:rPr>
              <a:t>block 15</a:t>
            </a:r>
            <a:endParaRPr lang="en-US" b="1"/>
          </a:p>
        </p:txBody>
      </p:sp>
      <p:sp>
        <p:nvSpPr>
          <p:cNvPr id="35" name="Rectangle 87"/>
          <p:cNvSpPr>
            <a:spLocks noChangeArrowheads="1"/>
          </p:cNvSpPr>
          <p:nvPr/>
        </p:nvSpPr>
        <p:spPr bwMode="auto">
          <a:xfrm>
            <a:off x="8018574" y="4732831"/>
            <a:ext cx="981755" cy="368125"/>
          </a:xfrm>
          <a:prstGeom prst="rect">
            <a:avLst/>
          </a:prstGeom>
          <a:noFill/>
          <a:ln w="9525">
            <a:noFill/>
            <a:miter lim="800000"/>
            <a:headEnd/>
            <a:tailEnd/>
          </a:ln>
          <a:effectLst/>
        </p:spPr>
        <p:txBody>
          <a:bodyPr wrap="none" lIns="92075" tIns="46038" rIns="92075" bIns="46038">
            <a:spAutoFit/>
          </a:bodyPr>
          <a:lstStyle/>
          <a:p>
            <a:pPr algn="ctr" rtl="0" eaLnBrk="0" hangingPunct="0"/>
            <a:r>
              <a:rPr lang="en-US" altLang="zh-CN" b="1">
                <a:ea typeface="宋体" charset="-122"/>
              </a:rPr>
              <a:t>block 19</a:t>
            </a:r>
            <a:endParaRPr lang="en-US" b="1"/>
          </a:p>
        </p:txBody>
      </p:sp>
      <p:sp>
        <p:nvSpPr>
          <p:cNvPr id="91" name="Rectangle 90"/>
          <p:cNvSpPr/>
          <p:nvPr/>
        </p:nvSpPr>
        <p:spPr>
          <a:xfrm>
            <a:off x="6427935" y="6193057"/>
            <a:ext cx="2716065" cy="307777"/>
          </a:xfrm>
          <a:prstGeom prst="rect">
            <a:avLst/>
          </a:prstGeom>
        </p:spPr>
        <p:txBody>
          <a:bodyPr wrap="none">
            <a:spAutoFit/>
          </a:bodyPr>
          <a:lstStyle/>
          <a:p>
            <a:r>
              <a:rPr lang="en-US" altLang="zh-CN" sz="1400" dirty="0" smtClean="0">
                <a:solidFill>
                  <a:schemeClr val="bg1">
                    <a:lumMod val="85000"/>
                  </a:schemeClr>
                </a:solidFill>
              </a:rPr>
              <a:t>From Ariel J. Frank\OS381\raid.ppt</a:t>
            </a:r>
            <a:endParaRPr lang="zh-CN" altLang="en-US" sz="1400" dirty="0">
              <a:solidFill>
                <a:schemeClr val="bg1">
                  <a:lumMod val="85000"/>
                </a:schemeClr>
              </a:solidFill>
            </a:endParaRPr>
          </a:p>
        </p:txBody>
      </p:sp>
      <p:sp>
        <p:nvSpPr>
          <p:cNvPr id="92" name="Slide Number Placeholder 91"/>
          <p:cNvSpPr>
            <a:spLocks noGrp="1"/>
          </p:cNvSpPr>
          <p:nvPr>
            <p:ph type="sldNum" sz="quarter" idx="12"/>
          </p:nvPr>
        </p:nvSpPr>
        <p:spPr/>
        <p:txBody>
          <a:bodyPr/>
          <a:lstStyle/>
          <a:p>
            <a:fld id="{10744B62-10FC-4232-9218-76AF922FA420}" type="slidenum">
              <a:rPr lang="zh-CN" altLang="en-US" smtClean="0"/>
              <a:pPr/>
              <a:t>44</a:t>
            </a:fld>
            <a:endParaRPr lang="zh-CN" altLang="en-US"/>
          </a:p>
        </p:txBody>
      </p:sp>
    </p:spTree>
    <p:extLst>
      <p:ext uri="{BB962C8B-B14F-4D97-AF65-F5344CB8AC3E}">
        <p14:creationId xmlns:p14="http://schemas.microsoft.com/office/powerpoint/2010/main" val="16522971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rtlCol="0">
            <a:normAutofit/>
          </a:bodyPr>
          <a:lstStyle/>
          <a:p>
            <a:pPr fontAlgn="auto">
              <a:spcAft>
                <a:spcPts val="0"/>
              </a:spcAft>
              <a:defRPr/>
            </a:pPr>
            <a:r>
              <a:rPr lang="en-US" altLang="zh-CN" dirty="0" smtClean="0">
                <a:solidFill>
                  <a:schemeClr val="bg1"/>
                </a:solidFill>
                <a:latin typeface="Happy" pitchFamily="34" charset="0"/>
              </a:rPr>
              <a:t>Advanced IO</a:t>
            </a:r>
            <a:endParaRPr lang="zh-CN" altLang="en-US" dirty="0">
              <a:solidFill>
                <a:schemeClr val="bg1"/>
              </a:solidFill>
              <a:latin typeface="Happy" pitchFamily="34" charset="0"/>
            </a:endParaRPr>
          </a:p>
        </p:txBody>
      </p:sp>
      <p:sp>
        <p:nvSpPr>
          <p:cNvPr id="3" name="Footer Placeholder 2"/>
          <p:cNvSpPr>
            <a:spLocks noGrp="1"/>
          </p:cNvSpPr>
          <p:nvPr>
            <p:ph type="ftr" sz="quarter" idx="11"/>
          </p:nvPr>
        </p:nvSpPr>
        <p:spPr/>
        <p:txBody>
          <a:bodyPr/>
          <a:lstStyle/>
          <a:p>
            <a:pPr>
              <a:defRPr/>
            </a:pPr>
            <a:r>
              <a:rPr lang="en-US" altLang="zh-CN" smtClean="0"/>
              <a:t>Part XII IO System</a:t>
            </a:r>
            <a:endParaRPr lang="zh-CN" altLang="en-US"/>
          </a:p>
        </p:txBody>
      </p:sp>
      <p:sp>
        <p:nvSpPr>
          <p:cNvPr id="5" name="Content Placeholder 4"/>
          <p:cNvSpPr>
            <a:spLocks noGrp="1"/>
          </p:cNvSpPr>
          <p:nvPr>
            <p:ph idx="1"/>
          </p:nvPr>
        </p:nvSpPr>
        <p:spPr>
          <a:xfrm>
            <a:off x="1285875" y="571500"/>
            <a:ext cx="7858125" cy="5197475"/>
          </a:xfrm>
        </p:spPr>
        <p:txBody>
          <a:bodyPr rtlCol="0" anchor="ctr">
            <a:normAutofit/>
          </a:bodyPr>
          <a:lstStyle/>
          <a:p>
            <a:pPr>
              <a:defRPr/>
            </a:pPr>
            <a:r>
              <a:rPr lang="en-US" altLang="zh-CN" dirty="0" smtClean="0"/>
              <a:t>Scheduling algorithms for disk I/O requests</a:t>
            </a:r>
            <a:endParaRPr lang="en-US" altLang="zh-CN" dirty="0" smtClean="0">
              <a:sym typeface="Wingdings" pitchFamily="2" charset="2"/>
            </a:endParaRPr>
          </a:p>
          <a:p>
            <a:pPr>
              <a:defRPr/>
            </a:pPr>
            <a:r>
              <a:rPr lang="en-US" altLang="zh-CN" dirty="0" smtClean="0">
                <a:sym typeface="Wingdings" pitchFamily="2" charset="2"/>
              </a:rPr>
              <a:t>SPOOLING</a:t>
            </a:r>
          </a:p>
          <a:p>
            <a:r>
              <a:rPr lang="en-US" altLang="zh-CN" dirty="0">
                <a:solidFill>
                  <a:schemeClr val="tx1">
                    <a:lumMod val="65000"/>
                    <a:lumOff val="35000"/>
                  </a:schemeClr>
                </a:solidFill>
              </a:rPr>
              <a:t>RAID</a:t>
            </a:r>
          </a:p>
          <a:p>
            <a:pPr lvl="1"/>
            <a:r>
              <a:rPr lang="en-US" altLang="zh-CN" dirty="0">
                <a:solidFill>
                  <a:schemeClr val="tx1">
                    <a:lumMod val="65000"/>
                    <a:lumOff val="35000"/>
                  </a:schemeClr>
                </a:solidFill>
              </a:rPr>
              <a:t>Redundant  backup for the safe storage</a:t>
            </a:r>
          </a:p>
          <a:p>
            <a:r>
              <a:rPr lang="en-US" altLang="zh-CN" dirty="0">
                <a:solidFill>
                  <a:srgbClr val="00B050"/>
                </a:solidFill>
              </a:rPr>
              <a:t>USB</a:t>
            </a:r>
          </a:p>
          <a:p>
            <a:pPr lvl="1"/>
            <a:r>
              <a:rPr lang="en-US" altLang="zh-CN" dirty="0">
                <a:solidFill>
                  <a:srgbClr val="00B050"/>
                </a:solidFill>
              </a:rPr>
              <a:t>Universal interface for diverse devices</a:t>
            </a:r>
          </a:p>
          <a:p>
            <a:pPr>
              <a:defRPr/>
            </a:pPr>
            <a:r>
              <a:rPr lang="en-US" altLang="zh-CN" dirty="0">
                <a:solidFill>
                  <a:schemeClr val="tx1">
                    <a:lumMod val="65000"/>
                    <a:lumOff val="35000"/>
                  </a:schemeClr>
                </a:solidFill>
                <a:sym typeface="Wingdings" pitchFamily="2" charset="2"/>
              </a:rPr>
              <a:t>NAS, SAN, ...</a:t>
            </a:r>
          </a:p>
          <a:p>
            <a:pPr lvl="1">
              <a:defRPr/>
            </a:pPr>
            <a:r>
              <a:rPr lang="en-US" altLang="zh-CN" dirty="0">
                <a:solidFill>
                  <a:schemeClr val="tx1">
                    <a:lumMod val="65000"/>
                    <a:lumOff val="35000"/>
                  </a:schemeClr>
                </a:solidFill>
                <a:sym typeface="Wingdings" pitchFamily="2" charset="2"/>
              </a:rPr>
              <a:t>Scattered storage</a:t>
            </a: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45</a:t>
            </a:fld>
            <a:endParaRPr lang="zh-CN" altLang="en-US"/>
          </a:p>
        </p:txBody>
      </p:sp>
      <p:sp>
        <p:nvSpPr>
          <p:cNvPr id="7" name="Rectangle 6"/>
          <p:cNvSpPr/>
          <p:nvPr/>
        </p:nvSpPr>
        <p:spPr>
          <a:xfrm>
            <a:off x="3611597" y="1548081"/>
            <a:ext cx="4416787" cy="584775"/>
          </a:xfrm>
          <a:prstGeom prst="rect">
            <a:avLst/>
          </a:prstGeom>
        </p:spPr>
        <p:txBody>
          <a:bodyPr wrap="none">
            <a:spAutoFit/>
          </a:bodyPr>
          <a:lstStyle/>
          <a:p>
            <a:r>
              <a:rPr lang="en-US" altLang="zh-CN" dirty="0" smtClean="0"/>
              <a:t>Simultaneous Peripheral Operations On-line: </a:t>
            </a:r>
          </a:p>
          <a:p>
            <a:r>
              <a:rPr lang="zh-CN" altLang="en-US" sz="1400" dirty="0" smtClean="0"/>
              <a:t>同时的外围设备联机操作</a:t>
            </a:r>
            <a:r>
              <a:rPr lang="en-US" altLang="zh-CN" sz="1400" dirty="0" smtClean="0"/>
              <a:t>(</a:t>
            </a:r>
            <a:r>
              <a:rPr lang="zh-CN" altLang="en-US" sz="1400" dirty="0" smtClean="0"/>
              <a:t>假脱机技术</a:t>
            </a:r>
            <a:r>
              <a:rPr lang="en-US" altLang="zh-CN" sz="1400" dirty="0" smtClean="0"/>
              <a:t>) </a:t>
            </a:r>
            <a:endParaRPr lang="zh-CN" altLang="en-US" sz="1400" dirty="0"/>
          </a:p>
        </p:txBody>
      </p:sp>
    </p:spTree>
    <p:extLst>
      <p:ext uri="{BB962C8B-B14F-4D97-AF65-F5344CB8AC3E}">
        <p14:creationId xmlns:p14="http://schemas.microsoft.com/office/powerpoint/2010/main" val="26728269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1762"/>
            <a:ext cx="8229600" cy="654032"/>
          </a:xfrm>
        </p:spPr>
        <p:txBody>
          <a:bodyPr>
            <a:normAutofit fontScale="90000"/>
          </a:bodyPr>
          <a:lstStyle/>
          <a:p>
            <a:r>
              <a:rPr lang="en-US" altLang="zh-CN" dirty="0" smtClean="0"/>
              <a:t>USB: Universal Serial Bus</a:t>
            </a:r>
            <a:endParaRPr lang="zh-CN" altLang="en-US" dirty="0"/>
          </a:p>
        </p:txBody>
      </p:sp>
      <p:sp>
        <p:nvSpPr>
          <p:cNvPr id="3" name="Content Placeholder 2"/>
          <p:cNvSpPr>
            <a:spLocks noGrp="1"/>
          </p:cNvSpPr>
          <p:nvPr>
            <p:ph idx="1"/>
          </p:nvPr>
        </p:nvSpPr>
        <p:spPr>
          <a:xfrm>
            <a:off x="457200" y="1000108"/>
            <a:ext cx="5186370" cy="5126055"/>
          </a:xfrm>
        </p:spPr>
        <p:txBody>
          <a:bodyPr>
            <a:normAutofit fontScale="85000" lnSpcReduction="10000"/>
          </a:bodyPr>
          <a:lstStyle/>
          <a:p>
            <a:r>
              <a:rPr lang="en-US" altLang="zh-CN" dirty="0" smtClean="0"/>
              <a:t>USB (Universal Serial Bus) is a way of setting up communication between a computer and peripheral devices.</a:t>
            </a:r>
          </a:p>
          <a:p>
            <a:pPr lvl="1"/>
            <a:r>
              <a:rPr lang="en-US" altLang="zh-CN" dirty="0" smtClean="0"/>
              <a:t>USB can connect computer peripherals such as </a:t>
            </a:r>
            <a:r>
              <a:rPr lang="en-US" altLang="zh-CN" b="1" dirty="0" smtClean="0"/>
              <a:t>mice</a:t>
            </a:r>
            <a:r>
              <a:rPr lang="en-US" altLang="zh-CN" dirty="0" smtClean="0"/>
              <a:t>, </a:t>
            </a:r>
            <a:r>
              <a:rPr lang="en-US" altLang="zh-CN" b="1" dirty="0" smtClean="0"/>
              <a:t>keyboards</a:t>
            </a:r>
            <a:r>
              <a:rPr lang="en-US" altLang="zh-CN" dirty="0" smtClean="0"/>
              <a:t>, </a:t>
            </a:r>
            <a:r>
              <a:rPr lang="en-US" altLang="zh-CN" b="1" dirty="0" smtClean="0"/>
              <a:t>PDAs</a:t>
            </a:r>
            <a:r>
              <a:rPr lang="en-US" altLang="zh-CN" dirty="0" smtClean="0"/>
              <a:t>, </a:t>
            </a:r>
            <a:r>
              <a:rPr lang="en-US" altLang="zh-CN" b="1" dirty="0" smtClean="0"/>
              <a:t>gamepads</a:t>
            </a:r>
            <a:r>
              <a:rPr lang="en-US" altLang="zh-CN" dirty="0" smtClean="0"/>
              <a:t> and </a:t>
            </a:r>
            <a:r>
              <a:rPr lang="en-US" altLang="zh-CN" b="1" dirty="0" smtClean="0"/>
              <a:t>joysticks</a:t>
            </a:r>
            <a:r>
              <a:rPr lang="en-US" altLang="zh-CN" dirty="0" smtClean="0"/>
              <a:t>, </a:t>
            </a:r>
            <a:r>
              <a:rPr lang="en-US" altLang="zh-CN" b="1" dirty="0" smtClean="0"/>
              <a:t>scanners</a:t>
            </a:r>
            <a:r>
              <a:rPr lang="en-US" altLang="zh-CN" dirty="0" smtClean="0"/>
              <a:t>, </a:t>
            </a:r>
            <a:r>
              <a:rPr lang="en-US" altLang="zh-CN" b="1" dirty="0" smtClean="0"/>
              <a:t>digital cameras</a:t>
            </a:r>
            <a:r>
              <a:rPr lang="en-US" altLang="zh-CN" dirty="0" smtClean="0"/>
              <a:t>, </a:t>
            </a:r>
            <a:r>
              <a:rPr lang="en-US" altLang="zh-CN" b="1" dirty="0" smtClean="0"/>
              <a:t>printers</a:t>
            </a:r>
            <a:r>
              <a:rPr lang="en-US" altLang="zh-CN" dirty="0" smtClean="0"/>
              <a:t>, </a:t>
            </a:r>
            <a:r>
              <a:rPr lang="en-US" altLang="zh-CN" b="1" dirty="0" smtClean="0"/>
              <a:t>personal media players</a:t>
            </a:r>
            <a:r>
              <a:rPr lang="en-US" altLang="zh-CN" dirty="0" smtClean="0"/>
              <a:t>, </a:t>
            </a:r>
            <a:r>
              <a:rPr lang="en-US" altLang="zh-CN" b="1" dirty="0" smtClean="0"/>
              <a:t>flash drives</a:t>
            </a:r>
            <a:r>
              <a:rPr lang="en-US" altLang="zh-CN" dirty="0" smtClean="0"/>
              <a:t>, and </a:t>
            </a:r>
            <a:r>
              <a:rPr lang="en-US" altLang="zh-CN" b="1" dirty="0" smtClean="0"/>
              <a:t>external hard drives</a:t>
            </a:r>
            <a:r>
              <a:rPr lang="en-US" altLang="zh-CN" dirty="0" smtClean="0"/>
              <a:t>. </a:t>
            </a:r>
          </a:p>
          <a:p>
            <a:pPr lvl="1"/>
            <a:r>
              <a:rPr lang="en-US" altLang="zh-CN" dirty="0" smtClean="0"/>
              <a:t>For many of those devices, USB has become the standard connection method.</a:t>
            </a:r>
            <a:endParaRPr lang="zh-CN" altLang="en-US" dirty="0"/>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46</a:t>
            </a:fld>
            <a:endParaRPr lang="zh-CN" altLang="en-US"/>
          </a:p>
        </p:txBody>
      </p:sp>
      <p:sp>
        <p:nvSpPr>
          <p:cNvPr id="6" name="Rectangle 5"/>
          <p:cNvSpPr/>
          <p:nvPr/>
        </p:nvSpPr>
        <p:spPr>
          <a:xfrm>
            <a:off x="0" y="6488692"/>
            <a:ext cx="5429256" cy="369332"/>
          </a:xfrm>
          <a:prstGeom prst="rect">
            <a:avLst/>
          </a:prstGeom>
        </p:spPr>
        <p:txBody>
          <a:bodyPr wrap="square">
            <a:spAutoFit/>
          </a:bodyPr>
          <a:lstStyle/>
          <a:p>
            <a:r>
              <a:rPr lang="en-US" altLang="zh-CN" dirty="0" smtClean="0"/>
              <a:t>http://en.wikipedia.org/wiki/Universal_Serial_Bus</a:t>
            </a:r>
            <a:endParaRPr lang="zh-CN" altLang="en-US" dirty="0"/>
          </a:p>
        </p:txBody>
      </p:sp>
      <p:pic>
        <p:nvPicPr>
          <p:cNvPr id="117763" name="Picture 3" descr="D:\Download\475px-USB_Icon.svg.png"/>
          <p:cNvPicPr>
            <a:picLocks noChangeAspect="1" noChangeArrowheads="1"/>
          </p:cNvPicPr>
          <p:nvPr/>
        </p:nvPicPr>
        <p:blipFill>
          <a:blip r:embed="rId3" cstate="print"/>
          <a:srcRect/>
          <a:stretch>
            <a:fillRect/>
          </a:stretch>
        </p:blipFill>
        <p:spPr bwMode="auto">
          <a:xfrm>
            <a:off x="5786446" y="0"/>
            <a:ext cx="2357422" cy="1131563"/>
          </a:xfrm>
          <a:prstGeom prst="rect">
            <a:avLst/>
          </a:prstGeom>
          <a:noFill/>
        </p:spPr>
      </p:pic>
      <p:sp>
        <p:nvSpPr>
          <p:cNvPr id="9" name="Rectangle 8"/>
          <p:cNvSpPr/>
          <p:nvPr/>
        </p:nvSpPr>
        <p:spPr>
          <a:xfrm>
            <a:off x="5715008" y="1214422"/>
            <a:ext cx="3428992" cy="1477328"/>
          </a:xfrm>
          <a:prstGeom prst="rect">
            <a:avLst/>
          </a:prstGeom>
        </p:spPr>
        <p:txBody>
          <a:bodyPr wrap="square">
            <a:spAutoFit/>
          </a:bodyPr>
          <a:lstStyle/>
          <a:p>
            <a:r>
              <a:rPr lang="en-US" altLang="zh-CN" dirty="0" smtClean="0"/>
              <a:t>Year created: 	January 1996</a:t>
            </a:r>
          </a:p>
          <a:p>
            <a:r>
              <a:rPr lang="en-US" altLang="zh-CN" dirty="0" smtClean="0"/>
              <a:t>Created by: 	Intel, Compaq, Microsoft, Digital Equipment Corporation, IBM, Northern Telecom</a:t>
            </a:r>
            <a:endParaRPr lang="zh-CN" altLang="en-US" dirty="0"/>
          </a:p>
        </p:txBody>
      </p:sp>
      <p:pic>
        <p:nvPicPr>
          <p:cNvPr id="117764" name="Picture 4" descr="D:\Download\271px-Types-usb_new.svg.png"/>
          <p:cNvPicPr>
            <a:picLocks noChangeAspect="1" noChangeArrowheads="1"/>
          </p:cNvPicPr>
          <p:nvPr/>
        </p:nvPicPr>
        <p:blipFill>
          <a:blip r:embed="rId4" cstate="print"/>
          <a:srcRect/>
          <a:stretch>
            <a:fillRect/>
          </a:stretch>
        </p:blipFill>
        <p:spPr bwMode="auto">
          <a:xfrm>
            <a:off x="5429256" y="2308432"/>
            <a:ext cx="3714744" cy="3906650"/>
          </a:xfrm>
          <a:prstGeom prst="rect">
            <a:avLst/>
          </a:prstGeom>
          <a:noFill/>
        </p:spPr>
      </p:pic>
      <p:sp>
        <p:nvSpPr>
          <p:cNvPr id="10" name="Rectangle 9"/>
          <p:cNvSpPr/>
          <p:nvPr/>
        </p:nvSpPr>
        <p:spPr>
          <a:xfrm>
            <a:off x="3714728" y="6000768"/>
            <a:ext cx="5429272" cy="307777"/>
          </a:xfrm>
          <a:prstGeom prst="rect">
            <a:avLst/>
          </a:prstGeom>
        </p:spPr>
        <p:txBody>
          <a:bodyPr wrap="square">
            <a:spAutoFit/>
          </a:bodyPr>
          <a:lstStyle/>
          <a:p>
            <a:r>
              <a:rPr lang="en-US" altLang="zh-CN" sz="1400" dirty="0" smtClean="0">
                <a:solidFill>
                  <a:schemeClr val="bg1">
                    <a:lumMod val="85000"/>
                  </a:schemeClr>
                </a:solidFill>
              </a:rPr>
              <a:t>00.Computer &amp; Related\PPTs.2009\Part II Computer architecture.pptx</a:t>
            </a:r>
            <a:endParaRPr lang="zh-CN" altLang="en-US" sz="1400" dirty="0">
              <a:solidFill>
                <a:schemeClr val="bg1">
                  <a:lumMod val="85000"/>
                </a:schemeClr>
              </a:solidFill>
            </a:endParaRPr>
          </a:p>
        </p:txBody>
      </p:sp>
      <p:sp>
        <p:nvSpPr>
          <p:cNvPr id="11" name="Footer Placeholder 10"/>
          <p:cNvSpPr>
            <a:spLocks noGrp="1"/>
          </p:cNvSpPr>
          <p:nvPr>
            <p:ph type="ftr" sz="quarter" idx="11"/>
          </p:nvPr>
        </p:nvSpPr>
        <p:spPr/>
        <p:txBody>
          <a:bodyPr/>
          <a:lstStyle/>
          <a:p>
            <a:r>
              <a:rPr lang="en-US" altLang="zh-CN" smtClean="0"/>
              <a:t>Part XII IO System</a:t>
            </a:r>
            <a:endParaRPr lang="zh-CN" altLang="en-US"/>
          </a:p>
        </p:txBody>
      </p:sp>
    </p:spTree>
    <p:extLst>
      <p:ext uri="{BB962C8B-B14F-4D97-AF65-F5344CB8AC3E}">
        <p14:creationId xmlns:p14="http://schemas.microsoft.com/office/powerpoint/2010/main" val="38117471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USB controller</a:t>
            </a:r>
            <a:endParaRPr lang="zh-CN" altLang="en-US" dirty="0"/>
          </a:p>
        </p:txBody>
      </p:sp>
      <p:sp>
        <p:nvSpPr>
          <p:cNvPr id="4" name="Footer Placeholder 3"/>
          <p:cNvSpPr>
            <a:spLocks noGrp="1"/>
          </p:cNvSpPr>
          <p:nvPr>
            <p:ph type="ftr" sz="quarter" idx="11"/>
          </p:nvPr>
        </p:nvSpPr>
        <p:spPr/>
        <p:txBody>
          <a:bodyPr/>
          <a:lstStyle/>
          <a:p>
            <a:r>
              <a:rPr lang="en-US" altLang="zh-CN" smtClean="0"/>
              <a:t>Part XII IO System</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47</a:t>
            </a:fld>
            <a:endParaRPr lang="zh-CN" altLang="en-US"/>
          </a:p>
        </p:txBody>
      </p:sp>
      <p:pic>
        <p:nvPicPr>
          <p:cNvPr id="6" name="Content Placeholder 5"/>
          <p:cNvPicPr>
            <a:picLocks noGrp="1" noChangeAspect="1" noChangeArrowheads="1"/>
          </p:cNvPicPr>
          <p:nvPr>
            <p:ph idx="1"/>
          </p:nvPr>
        </p:nvPicPr>
        <p:blipFill>
          <a:blip r:embed="rId3" cstate="print"/>
          <a:srcRect/>
          <a:stretch>
            <a:fillRect/>
          </a:stretch>
        </p:blipFill>
        <p:spPr bwMode="auto">
          <a:xfrm>
            <a:off x="0" y="1488120"/>
            <a:ext cx="9144000" cy="4584086"/>
          </a:xfrm>
          <a:prstGeom prst="rect">
            <a:avLst/>
          </a:prstGeom>
          <a:noFill/>
          <a:ln w="9525">
            <a:noFill/>
            <a:miter lim="800000"/>
            <a:headEnd/>
            <a:tailEnd/>
          </a:ln>
          <a:effectLst/>
        </p:spPr>
      </p:pic>
      <p:sp>
        <p:nvSpPr>
          <p:cNvPr id="7" name="Rectangle 6"/>
          <p:cNvSpPr/>
          <p:nvPr/>
        </p:nvSpPr>
        <p:spPr>
          <a:xfrm>
            <a:off x="3714728" y="6050181"/>
            <a:ext cx="5429272" cy="307777"/>
          </a:xfrm>
          <a:prstGeom prst="rect">
            <a:avLst/>
          </a:prstGeom>
        </p:spPr>
        <p:txBody>
          <a:bodyPr wrap="square">
            <a:spAutoFit/>
          </a:bodyPr>
          <a:lstStyle/>
          <a:p>
            <a:r>
              <a:rPr lang="en-US" altLang="zh-CN" sz="1400" dirty="0" smtClean="0">
                <a:solidFill>
                  <a:schemeClr val="bg1">
                    <a:lumMod val="85000"/>
                  </a:schemeClr>
                </a:solidFill>
              </a:rPr>
              <a:t>00.Computer &amp; Related\PPTs.2009\Part II Computer architecture.pptx</a:t>
            </a:r>
            <a:endParaRPr lang="zh-CN" altLang="en-US" sz="1400" dirty="0">
              <a:solidFill>
                <a:schemeClr val="bg1">
                  <a:lumMod val="85000"/>
                </a:schemeClr>
              </a:solidFill>
            </a:endParaRPr>
          </a:p>
        </p:txBody>
      </p:sp>
    </p:spTree>
    <p:extLst>
      <p:ext uri="{BB962C8B-B14F-4D97-AF65-F5344CB8AC3E}">
        <p14:creationId xmlns:p14="http://schemas.microsoft.com/office/powerpoint/2010/main" val="36423733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ltLang="zh-CN" smtClean="0"/>
              <a:t>Part XII IO System</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48</a:t>
            </a:fld>
            <a:endParaRPr lang="zh-CN" altLang="en-US"/>
          </a:p>
        </p:txBody>
      </p:sp>
      <p:sp>
        <p:nvSpPr>
          <p:cNvPr id="6" name="Slide Number Placeholder 4"/>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10744B62-10FC-4232-9218-76AF922FA420}"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7" name="Picture 2" descr="D:\Download\800px-USB_types_2.jpg"/>
          <p:cNvPicPr>
            <a:picLocks noChangeAspect="1" noChangeArrowheads="1"/>
          </p:cNvPicPr>
          <p:nvPr/>
        </p:nvPicPr>
        <p:blipFill>
          <a:blip r:embed="rId3" cstate="print"/>
          <a:srcRect/>
          <a:stretch>
            <a:fillRect/>
          </a:stretch>
        </p:blipFill>
        <p:spPr bwMode="auto">
          <a:xfrm>
            <a:off x="1285852" y="357190"/>
            <a:ext cx="6145154" cy="2857496"/>
          </a:xfrm>
          <a:prstGeom prst="rect">
            <a:avLst/>
          </a:prstGeom>
          <a:noFill/>
        </p:spPr>
      </p:pic>
      <p:sp>
        <p:nvSpPr>
          <p:cNvPr id="8" name="Rectangle 7"/>
          <p:cNvSpPr/>
          <p:nvPr/>
        </p:nvSpPr>
        <p:spPr>
          <a:xfrm>
            <a:off x="1285852" y="3214686"/>
            <a:ext cx="6643734" cy="1200329"/>
          </a:xfrm>
          <a:prstGeom prst="rect">
            <a:avLst/>
          </a:prstGeom>
        </p:spPr>
        <p:txBody>
          <a:bodyPr wrap="square">
            <a:spAutoFit/>
          </a:bodyPr>
          <a:lstStyle/>
          <a:p>
            <a:r>
              <a:rPr lang="en-US" altLang="zh-CN" sz="2400" dirty="0" smtClean="0"/>
              <a:t>Different types of USB connectors (from left to right)</a:t>
            </a:r>
          </a:p>
          <a:p>
            <a:r>
              <a:rPr lang="en-US" altLang="zh-CN" sz="2400" dirty="0" smtClean="0"/>
              <a:t>• 8-pin AGOX    • Mini-B plug   • Type B plug</a:t>
            </a:r>
          </a:p>
          <a:p>
            <a:r>
              <a:rPr lang="en-US" altLang="zh-CN" sz="2400" dirty="0" smtClean="0"/>
              <a:t>• Type A receptacle   • Type A plug</a:t>
            </a:r>
            <a:endParaRPr lang="zh-CN" altLang="en-US" sz="2400" dirty="0"/>
          </a:p>
        </p:txBody>
      </p:sp>
      <p:sp>
        <p:nvSpPr>
          <p:cNvPr id="9" name="Rectangle 8"/>
          <p:cNvSpPr/>
          <p:nvPr/>
        </p:nvSpPr>
        <p:spPr>
          <a:xfrm>
            <a:off x="928662" y="5384085"/>
            <a:ext cx="8215338" cy="954107"/>
          </a:xfrm>
          <a:prstGeom prst="rect">
            <a:avLst/>
          </a:prstGeom>
        </p:spPr>
        <p:txBody>
          <a:bodyPr wrap="square">
            <a:spAutoFit/>
          </a:bodyPr>
          <a:lstStyle/>
          <a:p>
            <a:r>
              <a:rPr lang="en-US" altLang="zh-CN" sz="2800" dirty="0" smtClean="0"/>
              <a:t>The data cables for USB 1.x and USB 2.x use a twisted pair to reduce noise and </a:t>
            </a:r>
            <a:r>
              <a:rPr lang="en-US" altLang="zh-CN" sz="2800" b="1" dirty="0" smtClean="0"/>
              <a:t>crosstalk</a:t>
            </a:r>
            <a:r>
              <a:rPr lang="en-US" altLang="zh-CN" sz="2800" dirty="0" smtClean="0"/>
              <a:t>.</a:t>
            </a:r>
            <a:endParaRPr lang="zh-CN" altLang="en-US" sz="2800" dirty="0"/>
          </a:p>
        </p:txBody>
      </p:sp>
      <p:pic>
        <p:nvPicPr>
          <p:cNvPr id="10" name="Picture 3" descr="D:\Download\400px-USB_Twisted_Pair.svg.png"/>
          <p:cNvPicPr>
            <a:picLocks noChangeAspect="1" noChangeArrowheads="1"/>
          </p:cNvPicPr>
          <p:nvPr/>
        </p:nvPicPr>
        <p:blipFill>
          <a:blip r:embed="rId4" cstate="print"/>
          <a:srcRect/>
          <a:stretch>
            <a:fillRect/>
          </a:stretch>
        </p:blipFill>
        <p:spPr bwMode="auto">
          <a:xfrm>
            <a:off x="785786" y="4526829"/>
            <a:ext cx="7620054" cy="571504"/>
          </a:xfrm>
          <a:prstGeom prst="rect">
            <a:avLst/>
          </a:prstGeom>
          <a:noFill/>
        </p:spPr>
      </p:pic>
      <p:sp>
        <p:nvSpPr>
          <p:cNvPr id="11" name="Rectangle 10"/>
          <p:cNvSpPr/>
          <p:nvPr/>
        </p:nvSpPr>
        <p:spPr>
          <a:xfrm>
            <a:off x="3714728" y="6121619"/>
            <a:ext cx="5429272" cy="307777"/>
          </a:xfrm>
          <a:prstGeom prst="rect">
            <a:avLst/>
          </a:prstGeom>
        </p:spPr>
        <p:txBody>
          <a:bodyPr wrap="square">
            <a:spAutoFit/>
          </a:bodyPr>
          <a:lstStyle/>
          <a:p>
            <a:r>
              <a:rPr lang="en-US" altLang="zh-CN" sz="1400" dirty="0" smtClean="0">
                <a:solidFill>
                  <a:schemeClr val="bg1">
                    <a:lumMod val="85000"/>
                  </a:schemeClr>
                </a:solidFill>
              </a:rPr>
              <a:t>00.Computer &amp; Related\PPTs.2009\Part II Computer architecture.pptx</a:t>
            </a:r>
            <a:endParaRPr lang="zh-CN" altLang="en-US" sz="1400" dirty="0">
              <a:solidFill>
                <a:schemeClr val="bg1">
                  <a:lumMod val="85000"/>
                </a:schemeClr>
              </a:solidFill>
            </a:endParaRPr>
          </a:p>
        </p:txBody>
      </p:sp>
    </p:spTree>
    <p:extLst>
      <p:ext uri="{BB962C8B-B14F-4D97-AF65-F5344CB8AC3E}">
        <p14:creationId xmlns:p14="http://schemas.microsoft.com/office/powerpoint/2010/main" val="11662110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Physical Interface</a:t>
            </a:r>
            <a:endParaRPr lang="zh-CN" altLang="en-US" dirty="0"/>
          </a:p>
        </p:txBody>
      </p:sp>
      <p:sp>
        <p:nvSpPr>
          <p:cNvPr id="4" name="Footer Placeholder 3"/>
          <p:cNvSpPr>
            <a:spLocks noGrp="1"/>
          </p:cNvSpPr>
          <p:nvPr>
            <p:ph type="ftr" sz="quarter" idx="11"/>
          </p:nvPr>
        </p:nvSpPr>
        <p:spPr/>
        <p:txBody>
          <a:bodyPr/>
          <a:lstStyle/>
          <a:p>
            <a:r>
              <a:rPr lang="en-US" altLang="zh-CN" smtClean="0"/>
              <a:t>Part XII IO System</a:t>
            </a:r>
            <a:endParaRPr lang="zh-CN" altLang="en-US"/>
          </a:p>
        </p:txBody>
      </p:sp>
      <p:pic>
        <p:nvPicPr>
          <p:cNvPr id="5" name="Picture 3"/>
          <p:cNvPicPr>
            <a:picLocks noGrp="1" noChangeAspect="1" noChangeArrowheads="1"/>
          </p:cNvPicPr>
          <p:nvPr>
            <p:ph idx="1"/>
          </p:nvPr>
        </p:nvPicPr>
        <p:blipFill>
          <a:blip r:embed="rId3" cstate="print"/>
          <a:srcRect/>
          <a:stretch>
            <a:fillRect/>
          </a:stretch>
        </p:blipFill>
        <p:spPr bwMode="auto">
          <a:xfrm>
            <a:off x="1357290" y="4286256"/>
            <a:ext cx="5794101" cy="1500198"/>
          </a:xfrm>
          <a:prstGeom prst="rect">
            <a:avLst/>
          </a:prstGeom>
          <a:noFill/>
          <a:ln w="9525">
            <a:noFill/>
            <a:miter lim="800000"/>
            <a:headEnd/>
            <a:tailEnd/>
          </a:ln>
          <a:effectLst/>
        </p:spPr>
      </p:pic>
      <p:graphicFrame>
        <p:nvGraphicFramePr>
          <p:cNvPr id="6" name="Group 4"/>
          <p:cNvGraphicFramePr>
            <a:graphicFrameLocks noGrp="1"/>
          </p:cNvGraphicFramePr>
          <p:nvPr/>
        </p:nvGraphicFramePr>
        <p:xfrm>
          <a:off x="1857356" y="1428736"/>
          <a:ext cx="4876800" cy="2339977"/>
        </p:xfrm>
        <a:graphic>
          <a:graphicData uri="http://schemas.openxmlformats.org/drawingml/2006/table">
            <a:tbl>
              <a:tblPr/>
              <a:tblGrid>
                <a:gridCol w="1149350"/>
                <a:gridCol w="1373188"/>
                <a:gridCol w="2354262"/>
              </a:tblGrid>
              <a:tr h="517525">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zh-CN" sz="2000" b="0" i="0" u="none" strike="noStrike" cap="none" normalizeH="0" baseline="0" dirty="0" smtClean="0">
                          <a:ln>
                            <a:noFill/>
                          </a:ln>
                          <a:solidFill>
                            <a:schemeClr val="tx1"/>
                          </a:solidFill>
                          <a:effectLst/>
                          <a:latin typeface="Arial" pitchFamily="34" charset="0"/>
                          <a:ea typeface="宋体" pitchFamily="2" charset="-122"/>
                        </a:rPr>
                        <a:t>pin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Name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zh-CN" sz="2000" b="0" i="0" u="none" strike="noStrike" cap="none" normalizeH="0" baseline="0" smtClean="0">
                          <a:ln>
                            <a:noFill/>
                          </a:ln>
                          <a:solidFill>
                            <a:schemeClr val="tx1"/>
                          </a:solidFill>
                          <a:effectLst/>
                          <a:latin typeface="Arial" pitchFamily="34" charset="0"/>
                          <a:ea typeface="宋体" pitchFamily="2" charset="-122"/>
                        </a:rPr>
                        <a:t>Descryption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56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Vcc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+5 Vdc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56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Data-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56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Data+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561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zh-CN" sz="1800" b="1" i="0" u="none" strike="noStrike" cap="none" normalizeH="0" baseline="0" smtClean="0">
                          <a:ln>
                            <a:noFill/>
                          </a:ln>
                          <a:solidFill>
                            <a:schemeClr val="tx1"/>
                          </a:solidFill>
                          <a:effectLst/>
                          <a:latin typeface="Arial" pitchFamily="34" charset="0"/>
                          <a:ea typeface="宋体" pitchFamily="2" charset="-122"/>
                        </a:rPr>
                        <a:t>GND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zh-CN" sz="1800" b="1" i="0" u="none" strike="noStrike" cap="none" normalizeH="0" baseline="0" dirty="0" smtClean="0">
                          <a:ln>
                            <a:noFill/>
                          </a:ln>
                          <a:solidFill>
                            <a:schemeClr val="tx1"/>
                          </a:solidFill>
                          <a:effectLst/>
                          <a:latin typeface="Arial" pitchFamily="34" charset="0"/>
                          <a:ea typeface="宋体" pitchFamily="2" charset="-122"/>
                        </a:rPr>
                        <a:t>Ground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pic>
        <p:nvPicPr>
          <p:cNvPr id="7" name="Picture 3" descr="D:\Download\400px-USB_Twisted_Pair.svg.png"/>
          <p:cNvPicPr>
            <a:picLocks noChangeAspect="1" noChangeArrowheads="1"/>
          </p:cNvPicPr>
          <p:nvPr/>
        </p:nvPicPr>
        <p:blipFill>
          <a:blip r:embed="rId4" cstate="print"/>
          <a:srcRect/>
          <a:stretch>
            <a:fillRect/>
          </a:stretch>
        </p:blipFill>
        <p:spPr bwMode="auto">
          <a:xfrm>
            <a:off x="1844476" y="4753521"/>
            <a:ext cx="5656481" cy="571504"/>
          </a:xfrm>
          <a:prstGeom prst="rect">
            <a:avLst/>
          </a:prstGeom>
          <a:noFill/>
        </p:spPr>
      </p:pic>
      <p:sp>
        <p:nvSpPr>
          <p:cNvPr id="8" name="Slide Number Placeholder 7"/>
          <p:cNvSpPr>
            <a:spLocks noGrp="1"/>
          </p:cNvSpPr>
          <p:nvPr>
            <p:ph type="sldNum" sz="quarter" idx="12"/>
          </p:nvPr>
        </p:nvSpPr>
        <p:spPr/>
        <p:txBody>
          <a:bodyPr/>
          <a:lstStyle/>
          <a:p>
            <a:fld id="{10744B62-10FC-4232-9218-76AF922FA420}" type="slidenum">
              <a:rPr lang="zh-CN" altLang="en-US" smtClean="0"/>
              <a:pPr/>
              <a:t>49</a:t>
            </a:fld>
            <a:endParaRPr lang="zh-CN" altLang="en-US"/>
          </a:p>
        </p:txBody>
      </p:sp>
    </p:spTree>
    <p:extLst>
      <p:ext uri="{BB962C8B-B14F-4D97-AF65-F5344CB8AC3E}">
        <p14:creationId xmlns:p14="http://schemas.microsoft.com/office/powerpoint/2010/main" val="557699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28"/>
            <a:ext cx="9144000" cy="654032"/>
          </a:xfrm>
          <a:solidFill>
            <a:srgbClr val="FFC000"/>
          </a:solidFill>
        </p:spPr>
        <p:txBody>
          <a:bodyPr>
            <a:normAutofit/>
          </a:bodyPr>
          <a:lstStyle/>
          <a:p>
            <a:r>
              <a:rPr lang="en-US" altLang="zh-CN" sz="3600" dirty="0" smtClean="0"/>
              <a:t>OS is responsible for using hardware efficiently</a:t>
            </a:r>
            <a:endParaRPr lang="zh-CN" altLang="en-US" sz="3600" dirty="0"/>
          </a:p>
        </p:txBody>
      </p:sp>
      <p:sp>
        <p:nvSpPr>
          <p:cNvPr id="3" name="Content Placeholder 2"/>
          <p:cNvSpPr>
            <a:spLocks noGrp="1"/>
          </p:cNvSpPr>
          <p:nvPr>
            <p:ph idx="1"/>
          </p:nvPr>
        </p:nvSpPr>
        <p:spPr>
          <a:xfrm>
            <a:off x="285720" y="1000108"/>
            <a:ext cx="8858280" cy="5500726"/>
          </a:xfrm>
        </p:spPr>
        <p:txBody>
          <a:bodyPr>
            <a:normAutofit fontScale="92500" lnSpcReduction="10000"/>
          </a:bodyPr>
          <a:lstStyle/>
          <a:p>
            <a:pPr lvl="1"/>
            <a:r>
              <a:rPr lang="en-US" altLang="zh-CN" dirty="0" smtClean="0"/>
              <a:t>For disk drives </a:t>
            </a:r>
            <a:r>
              <a:rPr lang="en-US" altLang="zh-CN" dirty="0" smtClean="0">
                <a:sym typeface="Wingdings" pitchFamily="2" charset="2"/>
              </a:rPr>
              <a:t></a:t>
            </a:r>
            <a:r>
              <a:rPr lang="en-US" altLang="zh-CN" dirty="0" smtClean="0"/>
              <a:t>fast access time and disk bandwidth</a:t>
            </a:r>
          </a:p>
          <a:p>
            <a:r>
              <a:rPr lang="en-US" altLang="zh-CN" dirty="0" smtClean="0"/>
              <a:t>Access time has two major components</a:t>
            </a:r>
          </a:p>
          <a:p>
            <a:pPr lvl="1"/>
            <a:r>
              <a:rPr lang="en-US" altLang="zh-CN" dirty="0" smtClean="0">
                <a:solidFill>
                  <a:srgbClr val="C00000"/>
                </a:solidFill>
              </a:rPr>
              <a:t>Seek time </a:t>
            </a:r>
            <a:r>
              <a:rPr lang="en-US" altLang="zh-CN" dirty="0" smtClean="0"/>
              <a:t>is the time for the disk to move the heads to the cylinder containing the desired sector</a:t>
            </a:r>
          </a:p>
          <a:p>
            <a:pPr lvl="2"/>
            <a:r>
              <a:rPr lang="en-US" altLang="zh-CN" dirty="0" smtClean="0"/>
              <a:t>Seek time ≈ seek distance</a:t>
            </a:r>
          </a:p>
          <a:p>
            <a:pPr lvl="2"/>
            <a:r>
              <a:rPr lang="en-US" altLang="zh-CN" dirty="0" smtClean="0"/>
              <a:t>Minimize seek time</a:t>
            </a:r>
          </a:p>
          <a:p>
            <a:pPr lvl="1"/>
            <a:r>
              <a:rPr lang="en-US" altLang="zh-CN" dirty="0" smtClean="0">
                <a:solidFill>
                  <a:srgbClr val="C00000"/>
                </a:solidFill>
              </a:rPr>
              <a:t>Rotational latency [</a:t>
            </a:r>
            <a:r>
              <a:rPr lang="zh-CN" altLang="en-US" sz="2600" dirty="0" smtClean="0">
                <a:solidFill>
                  <a:srgbClr val="C00000"/>
                </a:solidFill>
              </a:rPr>
              <a:t>旋转延迟</a:t>
            </a:r>
            <a:r>
              <a:rPr lang="en-US" altLang="zh-CN" dirty="0" smtClean="0">
                <a:solidFill>
                  <a:srgbClr val="C00000"/>
                </a:solidFill>
              </a:rPr>
              <a:t>]</a:t>
            </a:r>
            <a:r>
              <a:rPr lang="en-US" altLang="zh-CN" dirty="0" smtClean="0"/>
              <a:t> the additional time waiting for the disk to rotate the desired sector to the disk head</a:t>
            </a:r>
          </a:p>
          <a:p>
            <a:pPr lvl="2"/>
            <a:r>
              <a:rPr lang="en-US" altLang="zh-CN" dirty="0" smtClean="0"/>
              <a:t>Difficult for OS</a:t>
            </a:r>
          </a:p>
          <a:p>
            <a:r>
              <a:rPr lang="en-US" altLang="zh-CN" dirty="0" smtClean="0"/>
              <a:t>Disk bandwidth is the total number of bytes transferred, divided by the total time between the first request for service and the completion of the last transfer</a:t>
            </a:r>
          </a:p>
          <a:p>
            <a:endParaRPr lang="zh-CN" altLang="en-US" dirty="0"/>
          </a:p>
        </p:txBody>
      </p:sp>
      <p:sp>
        <p:nvSpPr>
          <p:cNvPr id="4" name="Footer Placeholder 3"/>
          <p:cNvSpPr>
            <a:spLocks noGrp="1"/>
          </p:cNvSpPr>
          <p:nvPr>
            <p:ph type="ftr" sz="quarter" idx="11"/>
          </p:nvPr>
        </p:nvSpPr>
        <p:spPr/>
        <p:txBody>
          <a:bodyPr/>
          <a:lstStyle/>
          <a:p>
            <a:r>
              <a:rPr lang="en-US" altLang="zh-CN" smtClean="0"/>
              <a:t>Part XII IO System (Basic)</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52"/>
            <a:ext cx="9144000" cy="654032"/>
          </a:xfrm>
        </p:spPr>
        <p:txBody>
          <a:bodyPr>
            <a:normAutofit/>
          </a:bodyPr>
          <a:lstStyle/>
          <a:p>
            <a:r>
              <a:rPr lang="en-US" altLang="zh-CN" sz="3600" dirty="0" smtClean="0"/>
              <a:t>USB communication takes the form of packets</a:t>
            </a:r>
            <a:endParaRPr lang="zh-CN" altLang="en-US" sz="3600" dirty="0"/>
          </a:p>
        </p:txBody>
      </p:sp>
      <p:sp>
        <p:nvSpPr>
          <p:cNvPr id="3" name="Content Placeholder 2"/>
          <p:cNvSpPr>
            <a:spLocks noGrp="1"/>
          </p:cNvSpPr>
          <p:nvPr>
            <p:ph idx="1"/>
          </p:nvPr>
        </p:nvSpPr>
        <p:spPr>
          <a:xfrm>
            <a:off x="-32" y="1142984"/>
            <a:ext cx="4500594" cy="5126055"/>
          </a:xfrm>
        </p:spPr>
        <p:txBody>
          <a:bodyPr>
            <a:normAutofit lnSpcReduction="10000"/>
          </a:bodyPr>
          <a:lstStyle/>
          <a:p>
            <a:r>
              <a:rPr lang="en-US" altLang="zh-CN" dirty="0" smtClean="0"/>
              <a:t>Cutting the huge target into fixed size packets </a:t>
            </a:r>
          </a:p>
          <a:p>
            <a:pPr lvl="1"/>
            <a:r>
              <a:rPr lang="en-US" altLang="zh-CN" dirty="0" smtClean="0"/>
              <a:t>Just as we do in </a:t>
            </a:r>
            <a:r>
              <a:rPr lang="en-US" altLang="zh-CN" b="1" u="sng" dirty="0" smtClean="0"/>
              <a:t>Networking</a:t>
            </a:r>
          </a:p>
          <a:p>
            <a:pPr lvl="1"/>
            <a:r>
              <a:rPr lang="en-US" altLang="zh-CN" dirty="0" smtClean="0"/>
              <a:t>Each packet has unique ID</a:t>
            </a:r>
          </a:p>
          <a:p>
            <a:r>
              <a:rPr lang="en-US" altLang="zh-CN" dirty="0" smtClean="0"/>
              <a:t>Merge all the packets again to rebuild the huge target</a:t>
            </a:r>
          </a:p>
          <a:p>
            <a:pPr lvl="1"/>
            <a:r>
              <a:rPr lang="en-US" altLang="zh-CN" dirty="0" smtClean="0"/>
              <a:t>After all packets are collected</a:t>
            </a:r>
            <a:endParaRPr lang="zh-CN" altLang="en-US" dirty="0"/>
          </a:p>
        </p:txBody>
      </p:sp>
      <p:sp>
        <p:nvSpPr>
          <p:cNvPr id="13" name="Rectangle 12"/>
          <p:cNvSpPr/>
          <p:nvPr/>
        </p:nvSpPr>
        <p:spPr>
          <a:xfrm>
            <a:off x="0" y="6488668"/>
            <a:ext cx="7572396" cy="369332"/>
          </a:xfrm>
          <a:prstGeom prst="rect">
            <a:avLst/>
          </a:prstGeom>
        </p:spPr>
        <p:txBody>
          <a:bodyPr wrap="square">
            <a:spAutoFit/>
          </a:bodyPr>
          <a:lstStyle/>
          <a:p>
            <a:r>
              <a:rPr lang="en-US" altLang="zh-CN" dirty="0" smtClean="0">
                <a:solidFill>
                  <a:schemeClr val="bg1">
                    <a:lumMod val="85000"/>
                  </a:schemeClr>
                </a:solidFill>
              </a:rPr>
              <a:t>http://www.diybl.com/course/6_system/linux/Linuxjs/2007104/76113_15.html</a:t>
            </a:r>
            <a:endParaRPr lang="zh-CN" altLang="en-US" dirty="0">
              <a:solidFill>
                <a:schemeClr val="bg1">
                  <a:lumMod val="85000"/>
                </a:schemeClr>
              </a:solidFill>
            </a:endParaRPr>
          </a:p>
        </p:txBody>
      </p:sp>
      <p:pic>
        <p:nvPicPr>
          <p:cNvPr id="118790" name="Picture 6"/>
          <p:cNvPicPr>
            <a:picLocks noChangeAspect="1" noChangeArrowheads="1"/>
          </p:cNvPicPr>
          <p:nvPr/>
        </p:nvPicPr>
        <p:blipFill>
          <a:blip r:embed="rId3" cstate="print"/>
          <a:srcRect/>
          <a:stretch>
            <a:fillRect/>
          </a:stretch>
        </p:blipFill>
        <p:spPr bwMode="auto">
          <a:xfrm>
            <a:off x="4643438" y="1151244"/>
            <a:ext cx="4500562" cy="3240404"/>
          </a:xfrm>
          <a:prstGeom prst="rect">
            <a:avLst/>
          </a:prstGeom>
          <a:noFill/>
          <a:ln w="9525">
            <a:noFill/>
            <a:miter lim="800000"/>
            <a:headEnd/>
            <a:tailEnd/>
          </a:ln>
        </p:spPr>
      </p:pic>
      <p:sp>
        <p:nvSpPr>
          <p:cNvPr id="17" name="TextBox 16"/>
          <p:cNvSpPr txBox="1"/>
          <p:nvPr/>
        </p:nvSpPr>
        <p:spPr>
          <a:xfrm>
            <a:off x="4714876" y="4568644"/>
            <a:ext cx="4357686" cy="1569660"/>
          </a:xfrm>
          <a:prstGeom prst="rect">
            <a:avLst/>
          </a:prstGeom>
          <a:noFill/>
        </p:spPr>
        <p:txBody>
          <a:bodyPr wrap="square" rtlCol="0">
            <a:spAutoFit/>
          </a:bodyPr>
          <a:lstStyle/>
          <a:p>
            <a:pPr algn="ctr"/>
            <a:r>
              <a:rPr lang="en-US" altLang="zh-CN" sz="3200" b="1" spc="100" dirty="0" smtClean="0">
                <a:ln w="18000">
                  <a:solidFill>
                    <a:schemeClr val="accent6">
                      <a:lumMod val="75000"/>
                    </a:schemeClr>
                  </a:solidFill>
                  <a:prstDash val="solid"/>
                </a:ln>
                <a:solidFill>
                  <a:srgbClr val="FF0000"/>
                </a:solidFill>
                <a:effectLst>
                  <a:outerShdw blurRad="25000" dist="20000" dir="16020000" algn="tl">
                    <a:schemeClr val="accent1">
                      <a:satMod val="200000"/>
                      <a:shade val="1000"/>
                      <a:alpha val="60000"/>
                    </a:schemeClr>
                  </a:outerShdw>
                </a:effectLst>
                <a:latin typeface="+mj-ea"/>
                <a:ea typeface="+mj-ea"/>
              </a:rPr>
              <a:t>How to move this huge Buddha to other place</a:t>
            </a:r>
            <a:r>
              <a:rPr lang="zh-CN" altLang="en-US" sz="3200" b="1" spc="100" dirty="0" smtClean="0">
                <a:ln w="18000">
                  <a:solidFill>
                    <a:schemeClr val="accent6">
                      <a:lumMod val="75000"/>
                    </a:schemeClr>
                  </a:solidFill>
                  <a:prstDash val="solid"/>
                </a:ln>
                <a:solidFill>
                  <a:srgbClr val="FF0000"/>
                </a:solidFill>
                <a:effectLst>
                  <a:outerShdw blurRad="25000" dist="20000" dir="16020000" algn="tl">
                    <a:schemeClr val="accent1">
                      <a:satMod val="200000"/>
                      <a:shade val="1000"/>
                      <a:alpha val="60000"/>
                    </a:schemeClr>
                  </a:outerShdw>
                </a:effectLst>
                <a:latin typeface="+mj-ea"/>
                <a:ea typeface="+mj-ea"/>
              </a:rPr>
              <a:t>？</a:t>
            </a:r>
            <a:endParaRPr lang="zh-CN" altLang="en-US" sz="3200" b="1" spc="100" dirty="0">
              <a:ln w="18000">
                <a:solidFill>
                  <a:schemeClr val="accent6">
                    <a:lumMod val="75000"/>
                  </a:schemeClr>
                </a:solidFill>
                <a:prstDash val="solid"/>
              </a:ln>
              <a:solidFill>
                <a:srgbClr val="FF0000"/>
              </a:solidFill>
              <a:effectLst>
                <a:outerShdw blurRad="25000" dist="20000" dir="16020000" algn="tl">
                  <a:schemeClr val="accent1">
                    <a:satMod val="200000"/>
                    <a:shade val="1000"/>
                    <a:alpha val="60000"/>
                  </a:schemeClr>
                </a:outerShdw>
              </a:effectLst>
              <a:latin typeface="+mj-ea"/>
              <a:ea typeface="+mj-ea"/>
            </a:endParaRPr>
          </a:p>
        </p:txBody>
      </p:sp>
      <p:sp>
        <p:nvSpPr>
          <p:cNvPr id="7" name="Rectangle 6"/>
          <p:cNvSpPr/>
          <p:nvPr/>
        </p:nvSpPr>
        <p:spPr>
          <a:xfrm>
            <a:off x="3714728" y="6000768"/>
            <a:ext cx="5429272" cy="307777"/>
          </a:xfrm>
          <a:prstGeom prst="rect">
            <a:avLst/>
          </a:prstGeom>
        </p:spPr>
        <p:txBody>
          <a:bodyPr wrap="square">
            <a:spAutoFit/>
          </a:bodyPr>
          <a:lstStyle/>
          <a:p>
            <a:r>
              <a:rPr lang="en-US" altLang="zh-CN" sz="1400" dirty="0" smtClean="0">
                <a:solidFill>
                  <a:schemeClr val="bg1">
                    <a:lumMod val="85000"/>
                  </a:schemeClr>
                </a:solidFill>
              </a:rPr>
              <a:t>00.Computer &amp; Related\PPTs.2009\Part II Computer architecture.pptx</a:t>
            </a:r>
            <a:endParaRPr lang="zh-CN" altLang="en-US" sz="1400" dirty="0">
              <a:solidFill>
                <a:schemeClr val="bg1">
                  <a:lumMod val="85000"/>
                </a:schemeClr>
              </a:solidFill>
            </a:endParaRPr>
          </a:p>
        </p:txBody>
      </p:sp>
      <p:sp>
        <p:nvSpPr>
          <p:cNvPr id="8" name="Slide Number Placeholder 7"/>
          <p:cNvSpPr>
            <a:spLocks noGrp="1"/>
          </p:cNvSpPr>
          <p:nvPr>
            <p:ph type="sldNum" sz="quarter" idx="12"/>
          </p:nvPr>
        </p:nvSpPr>
        <p:spPr/>
        <p:txBody>
          <a:bodyPr/>
          <a:lstStyle/>
          <a:p>
            <a:fld id="{10744B62-10FC-4232-9218-76AF922FA420}" type="slidenum">
              <a:rPr lang="zh-CN" altLang="en-US" smtClean="0"/>
              <a:pPr/>
              <a:t>50</a:t>
            </a:fld>
            <a:endParaRPr lang="zh-CN" altLang="en-US"/>
          </a:p>
        </p:txBody>
      </p:sp>
      <p:sp>
        <p:nvSpPr>
          <p:cNvPr id="9" name="Footer Placeholder 8"/>
          <p:cNvSpPr>
            <a:spLocks noGrp="1"/>
          </p:cNvSpPr>
          <p:nvPr>
            <p:ph type="ftr" sz="quarter" idx="11"/>
          </p:nvPr>
        </p:nvSpPr>
        <p:spPr/>
        <p:txBody>
          <a:bodyPr/>
          <a:lstStyle/>
          <a:p>
            <a:r>
              <a:rPr lang="en-US" altLang="zh-CN" smtClean="0"/>
              <a:t>Part XII IO System</a:t>
            </a:r>
            <a:endParaRPr lang="zh-CN" altLang="en-US"/>
          </a:p>
        </p:txBody>
      </p:sp>
      <p:sp>
        <p:nvSpPr>
          <p:cNvPr id="10" name="Cloud Callout 6"/>
          <p:cNvSpPr/>
          <p:nvPr/>
        </p:nvSpPr>
        <p:spPr>
          <a:xfrm>
            <a:off x="1301922" y="5353474"/>
            <a:ext cx="4968552" cy="1675151"/>
          </a:xfrm>
          <a:prstGeom prst="cloudCallout">
            <a:avLst>
              <a:gd name="adj1" fmla="val -48731"/>
              <a:gd name="adj2" fmla="val 1006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Just as the data is transferred through network!</a:t>
            </a:r>
            <a:endParaRPr lang="zh-CN" altLang="en-US" sz="2800" dirty="0"/>
          </a:p>
        </p:txBody>
      </p:sp>
    </p:spTree>
    <p:extLst>
      <p:ext uri="{BB962C8B-B14F-4D97-AF65-F5344CB8AC3E}">
        <p14:creationId xmlns:p14="http://schemas.microsoft.com/office/powerpoint/2010/main" val="341708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USB Applications now</a:t>
            </a:r>
            <a:endParaRPr lang="zh-CN" altLang="en-US" dirty="0"/>
          </a:p>
        </p:txBody>
      </p:sp>
      <p:sp>
        <p:nvSpPr>
          <p:cNvPr id="3" name="Content Placeholder 2"/>
          <p:cNvSpPr>
            <a:spLocks noGrp="1"/>
          </p:cNvSpPr>
          <p:nvPr>
            <p:ph idx="1"/>
          </p:nvPr>
        </p:nvSpPr>
        <p:spPr/>
        <p:txBody>
          <a:bodyPr/>
          <a:lstStyle/>
          <a:p>
            <a:r>
              <a:rPr lang="en-US" altLang="zh-CN" dirty="0" smtClean="0"/>
              <a:t>Wireless video display</a:t>
            </a:r>
          </a:p>
          <a:p>
            <a:r>
              <a:rPr lang="en-US" altLang="zh-CN" dirty="0" smtClean="0"/>
              <a:t>Home and office </a:t>
            </a:r>
          </a:p>
          <a:p>
            <a:r>
              <a:rPr lang="en-US" altLang="zh-CN" dirty="0" smtClean="0"/>
              <a:t>MP3s</a:t>
            </a:r>
          </a:p>
          <a:p>
            <a:r>
              <a:rPr lang="en-US" altLang="zh-CN" dirty="0" smtClean="0"/>
              <a:t>General data transfer</a:t>
            </a:r>
          </a:p>
          <a:p>
            <a:r>
              <a:rPr lang="en-US" altLang="zh-CN" dirty="0" smtClean="0"/>
              <a:t>And More</a:t>
            </a:r>
            <a:endParaRPr lang="zh-CN" altLang="en-US" dirty="0"/>
          </a:p>
        </p:txBody>
      </p:sp>
      <p:sp>
        <p:nvSpPr>
          <p:cNvPr id="4" name="Footer Placeholder 3"/>
          <p:cNvSpPr>
            <a:spLocks noGrp="1"/>
          </p:cNvSpPr>
          <p:nvPr>
            <p:ph type="ftr" sz="quarter" idx="11"/>
          </p:nvPr>
        </p:nvSpPr>
        <p:spPr/>
        <p:txBody>
          <a:bodyPr/>
          <a:lstStyle/>
          <a:p>
            <a:r>
              <a:rPr lang="en-US" altLang="zh-CN" smtClean="0"/>
              <a:t>Part XII IO System</a:t>
            </a:r>
            <a:endParaRPr lang="zh-CN" altLang="en-US"/>
          </a:p>
        </p:txBody>
      </p:sp>
      <p:pic>
        <p:nvPicPr>
          <p:cNvPr id="5" name="Picture 4" descr="C:\Users\KillerVirus\Documents\COSC3P92\Seminar\wireless-usb-to-vga.jpg"/>
          <p:cNvPicPr>
            <a:picLocks noChangeAspect="1" noChangeArrowheads="1"/>
          </p:cNvPicPr>
          <p:nvPr/>
        </p:nvPicPr>
        <p:blipFill>
          <a:blip r:embed="rId3" cstate="print"/>
          <a:srcRect/>
          <a:stretch>
            <a:fillRect/>
          </a:stretch>
        </p:blipFill>
        <p:spPr bwMode="auto">
          <a:xfrm>
            <a:off x="5000628" y="571480"/>
            <a:ext cx="2314575" cy="1609725"/>
          </a:xfrm>
          <a:prstGeom prst="rect">
            <a:avLst/>
          </a:prstGeom>
          <a:noFill/>
          <a:ln w="9525">
            <a:noFill/>
            <a:miter lim="800000"/>
            <a:headEnd/>
            <a:tailEnd/>
          </a:ln>
        </p:spPr>
      </p:pic>
      <p:pic>
        <p:nvPicPr>
          <p:cNvPr id="6" name="Picture 5" descr="C:\Users\KillerVirus\Documents\COSC3P92\Seminar\belkin_usb_2.jpg"/>
          <p:cNvPicPr>
            <a:picLocks noChangeAspect="1" noChangeArrowheads="1"/>
          </p:cNvPicPr>
          <p:nvPr/>
        </p:nvPicPr>
        <p:blipFill>
          <a:blip r:embed="rId4" cstate="print"/>
          <a:srcRect/>
          <a:stretch>
            <a:fillRect/>
          </a:stretch>
        </p:blipFill>
        <p:spPr bwMode="auto">
          <a:xfrm>
            <a:off x="5214942" y="2357430"/>
            <a:ext cx="1970088" cy="1339850"/>
          </a:xfrm>
          <a:prstGeom prst="rect">
            <a:avLst/>
          </a:prstGeom>
          <a:ln>
            <a:noFill/>
          </a:ln>
          <a:effectLst>
            <a:softEdge rad="112500"/>
          </a:effectLst>
        </p:spPr>
      </p:pic>
      <p:pic>
        <p:nvPicPr>
          <p:cNvPr id="7" name="Picture 6" descr="C:\Users\KillerVirus\Documents\COSC3P92\Seminar\wuwbd_101_p2.jpg"/>
          <p:cNvPicPr>
            <a:picLocks noChangeAspect="1" noChangeArrowheads="1"/>
          </p:cNvPicPr>
          <p:nvPr/>
        </p:nvPicPr>
        <p:blipFill>
          <a:blip r:embed="rId5" cstate="print"/>
          <a:srcRect/>
          <a:stretch>
            <a:fillRect/>
          </a:stretch>
        </p:blipFill>
        <p:spPr bwMode="auto">
          <a:xfrm>
            <a:off x="2071670" y="3929066"/>
            <a:ext cx="3793120" cy="2928934"/>
          </a:xfrm>
          <a:prstGeom prst="rect">
            <a:avLst/>
          </a:prstGeom>
          <a:noFill/>
          <a:ln w="9525">
            <a:noFill/>
            <a:miter lim="800000"/>
            <a:headEnd/>
            <a:tailEnd/>
          </a:ln>
        </p:spPr>
      </p:pic>
      <p:sp>
        <p:nvSpPr>
          <p:cNvPr id="8" name="Rectangle 7"/>
          <p:cNvSpPr/>
          <p:nvPr/>
        </p:nvSpPr>
        <p:spPr>
          <a:xfrm>
            <a:off x="5837517" y="5643578"/>
            <a:ext cx="3306483" cy="307777"/>
          </a:xfrm>
          <a:prstGeom prst="rect">
            <a:avLst/>
          </a:prstGeom>
        </p:spPr>
        <p:txBody>
          <a:bodyPr wrap="none">
            <a:spAutoFit/>
          </a:bodyPr>
          <a:lstStyle/>
          <a:p>
            <a:r>
              <a:rPr lang="en-US" altLang="zh-CN" sz="1400" dirty="0" smtClean="0">
                <a:solidFill>
                  <a:schemeClr val="bg1">
                    <a:lumMod val="85000"/>
                  </a:schemeClr>
                </a:solidFill>
              </a:rPr>
              <a:t>Part XII USB-mkezele-eseary-20090401.ppt</a:t>
            </a:r>
            <a:endParaRPr lang="zh-CN" altLang="en-US" sz="1400" dirty="0">
              <a:solidFill>
                <a:schemeClr val="bg1">
                  <a:lumMod val="85000"/>
                </a:schemeClr>
              </a:solidFill>
            </a:endParaRPr>
          </a:p>
        </p:txBody>
      </p:sp>
      <p:sp>
        <p:nvSpPr>
          <p:cNvPr id="9" name="Slide Number Placeholder 8"/>
          <p:cNvSpPr>
            <a:spLocks noGrp="1"/>
          </p:cNvSpPr>
          <p:nvPr>
            <p:ph type="sldNum" sz="quarter" idx="12"/>
          </p:nvPr>
        </p:nvSpPr>
        <p:spPr/>
        <p:txBody>
          <a:bodyPr/>
          <a:lstStyle/>
          <a:p>
            <a:fld id="{10744B62-10FC-4232-9218-76AF922FA420}" type="slidenum">
              <a:rPr lang="zh-CN" altLang="en-US" smtClean="0"/>
              <a:pPr/>
              <a:t>51</a:t>
            </a:fld>
            <a:endParaRPr lang="zh-CN" altLang="en-US"/>
          </a:p>
        </p:txBody>
      </p:sp>
    </p:spTree>
    <p:extLst>
      <p:ext uri="{BB962C8B-B14F-4D97-AF65-F5344CB8AC3E}">
        <p14:creationId xmlns:p14="http://schemas.microsoft.com/office/powerpoint/2010/main" val="33700058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rtlCol="0">
            <a:normAutofit/>
          </a:bodyPr>
          <a:lstStyle/>
          <a:p>
            <a:pPr fontAlgn="auto">
              <a:spcAft>
                <a:spcPts val="0"/>
              </a:spcAft>
              <a:defRPr/>
            </a:pPr>
            <a:r>
              <a:rPr lang="en-US" altLang="zh-CN" dirty="0" smtClean="0">
                <a:solidFill>
                  <a:schemeClr val="bg1"/>
                </a:solidFill>
                <a:latin typeface="Happy" pitchFamily="34" charset="0"/>
              </a:rPr>
              <a:t>Advanced IO</a:t>
            </a:r>
            <a:endParaRPr lang="zh-CN" altLang="en-US" dirty="0">
              <a:solidFill>
                <a:schemeClr val="bg1"/>
              </a:solidFill>
              <a:latin typeface="Happy" pitchFamily="34" charset="0"/>
            </a:endParaRPr>
          </a:p>
        </p:txBody>
      </p:sp>
      <p:sp>
        <p:nvSpPr>
          <p:cNvPr id="3" name="Footer Placeholder 2"/>
          <p:cNvSpPr>
            <a:spLocks noGrp="1"/>
          </p:cNvSpPr>
          <p:nvPr>
            <p:ph type="ftr" sz="quarter" idx="11"/>
          </p:nvPr>
        </p:nvSpPr>
        <p:spPr/>
        <p:txBody>
          <a:bodyPr/>
          <a:lstStyle/>
          <a:p>
            <a:pPr>
              <a:defRPr/>
            </a:pPr>
            <a:r>
              <a:rPr lang="en-US" altLang="zh-CN" smtClean="0"/>
              <a:t>Part XII IO System</a:t>
            </a:r>
            <a:endParaRPr lang="zh-CN" altLang="en-US"/>
          </a:p>
        </p:txBody>
      </p:sp>
      <p:sp>
        <p:nvSpPr>
          <p:cNvPr id="5" name="Content Placeholder 4"/>
          <p:cNvSpPr>
            <a:spLocks noGrp="1"/>
          </p:cNvSpPr>
          <p:nvPr>
            <p:ph idx="1"/>
          </p:nvPr>
        </p:nvSpPr>
        <p:spPr>
          <a:xfrm>
            <a:off x="1285875" y="571500"/>
            <a:ext cx="7858125" cy="5197475"/>
          </a:xfrm>
        </p:spPr>
        <p:txBody>
          <a:bodyPr rtlCol="0" anchor="ctr">
            <a:normAutofit/>
          </a:bodyPr>
          <a:lstStyle/>
          <a:p>
            <a:pPr>
              <a:defRPr/>
            </a:pPr>
            <a:r>
              <a:rPr lang="en-US" altLang="zh-CN" dirty="0" smtClean="0"/>
              <a:t>Scheduling algorithms for disk I/O requests</a:t>
            </a:r>
            <a:endParaRPr lang="en-US" altLang="zh-CN" dirty="0" smtClean="0">
              <a:sym typeface="Wingdings" pitchFamily="2" charset="2"/>
            </a:endParaRPr>
          </a:p>
          <a:p>
            <a:pPr>
              <a:defRPr/>
            </a:pPr>
            <a:r>
              <a:rPr lang="en-US" altLang="zh-CN" dirty="0" smtClean="0">
                <a:sym typeface="Wingdings" pitchFamily="2" charset="2"/>
              </a:rPr>
              <a:t>SPOOLING</a:t>
            </a:r>
          </a:p>
          <a:p>
            <a:r>
              <a:rPr lang="en-US" altLang="zh-CN" dirty="0">
                <a:solidFill>
                  <a:schemeClr val="tx1">
                    <a:lumMod val="65000"/>
                    <a:lumOff val="35000"/>
                  </a:schemeClr>
                </a:solidFill>
              </a:rPr>
              <a:t>RAID</a:t>
            </a:r>
          </a:p>
          <a:p>
            <a:pPr lvl="1"/>
            <a:r>
              <a:rPr lang="en-US" altLang="zh-CN" dirty="0">
                <a:solidFill>
                  <a:schemeClr val="tx1">
                    <a:lumMod val="65000"/>
                    <a:lumOff val="35000"/>
                  </a:schemeClr>
                </a:solidFill>
              </a:rPr>
              <a:t>Redundant  backup for the safe storage</a:t>
            </a:r>
          </a:p>
          <a:p>
            <a:r>
              <a:rPr lang="en-US" altLang="zh-CN" dirty="0">
                <a:solidFill>
                  <a:schemeClr val="tx1">
                    <a:lumMod val="65000"/>
                    <a:lumOff val="35000"/>
                  </a:schemeClr>
                </a:solidFill>
              </a:rPr>
              <a:t>USB</a:t>
            </a:r>
          </a:p>
          <a:p>
            <a:pPr lvl="1"/>
            <a:r>
              <a:rPr lang="en-US" altLang="zh-CN" dirty="0">
                <a:solidFill>
                  <a:schemeClr val="tx1">
                    <a:lumMod val="65000"/>
                    <a:lumOff val="35000"/>
                  </a:schemeClr>
                </a:solidFill>
              </a:rPr>
              <a:t>Universal interface for diverse devices</a:t>
            </a:r>
          </a:p>
          <a:p>
            <a:pPr>
              <a:defRPr/>
            </a:pPr>
            <a:r>
              <a:rPr lang="en-US" altLang="zh-CN" dirty="0">
                <a:solidFill>
                  <a:srgbClr val="00B050"/>
                </a:solidFill>
                <a:sym typeface="Wingdings" pitchFamily="2" charset="2"/>
              </a:rPr>
              <a:t>NAS, SAN, ...</a:t>
            </a:r>
          </a:p>
          <a:p>
            <a:pPr lvl="1">
              <a:defRPr/>
            </a:pPr>
            <a:r>
              <a:rPr lang="en-US" altLang="zh-CN" dirty="0">
                <a:solidFill>
                  <a:srgbClr val="00B050"/>
                </a:solidFill>
                <a:sym typeface="Wingdings" pitchFamily="2" charset="2"/>
              </a:rPr>
              <a:t>Scattered storage</a:t>
            </a: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52</a:t>
            </a:fld>
            <a:endParaRPr lang="zh-CN" altLang="en-US"/>
          </a:p>
        </p:txBody>
      </p:sp>
      <p:sp>
        <p:nvSpPr>
          <p:cNvPr id="7" name="Rectangle 6"/>
          <p:cNvSpPr/>
          <p:nvPr/>
        </p:nvSpPr>
        <p:spPr>
          <a:xfrm>
            <a:off x="3611597" y="1548081"/>
            <a:ext cx="4416787" cy="584775"/>
          </a:xfrm>
          <a:prstGeom prst="rect">
            <a:avLst/>
          </a:prstGeom>
        </p:spPr>
        <p:txBody>
          <a:bodyPr wrap="none">
            <a:spAutoFit/>
          </a:bodyPr>
          <a:lstStyle/>
          <a:p>
            <a:r>
              <a:rPr lang="en-US" altLang="zh-CN" dirty="0" smtClean="0"/>
              <a:t>Simultaneous Peripheral Operations On-line: </a:t>
            </a:r>
          </a:p>
          <a:p>
            <a:r>
              <a:rPr lang="zh-CN" altLang="en-US" sz="1400" dirty="0" smtClean="0"/>
              <a:t>同时的外围设备联机操作</a:t>
            </a:r>
            <a:r>
              <a:rPr lang="en-US" altLang="zh-CN" sz="1400" dirty="0" smtClean="0"/>
              <a:t>(</a:t>
            </a:r>
            <a:r>
              <a:rPr lang="zh-CN" altLang="en-US" sz="1400" dirty="0" smtClean="0"/>
              <a:t>假脱机技术</a:t>
            </a:r>
            <a:r>
              <a:rPr lang="en-US" altLang="zh-CN" sz="1400" dirty="0" smtClean="0"/>
              <a:t>) </a:t>
            </a:r>
            <a:endParaRPr lang="zh-CN" altLang="en-US" sz="1400" dirty="0"/>
          </a:p>
        </p:txBody>
      </p:sp>
    </p:spTree>
    <p:extLst>
      <p:ext uri="{BB962C8B-B14F-4D97-AF65-F5344CB8AC3E}">
        <p14:creationId xmlns:p14="http://schemas.microsoft.com/office/powerpoint/2010/main" val="26728269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DAS: Direct </a:t>
            </a:r>
            <a:r>
              <a:rPr lang="en-US" altLang="zh-CN" dirty="0"/>
              <a:t>Attached Storage</a:t>
            </a:r>
            <a:endParaRPr lang="zh-CN" altLang="en-US" dirty="0"/>
          </a:p>
        </p:txBody>
      </p:sp>
      <p:sp>
        <p:nvSpPr>
          <p:cNvPr id="3" name="内容占位符 2"/>
          <p:cNvSpPr>
            <a:spLocks noGrp="1"/>
          </p:cNvSpPr>
          <p:nvPr>
            <p:ph idx="1"/>
          </p:nvPr>
        </p:nvSpPr>
        <p:spPr/>
        <p:txBody>
          <a:bodyPr/>
          <a:lstStyle/>
          <a:p>
            <a:r>
              <a:rPr lang="en-US" altLang="zh-CN" dirty="0" smtClean="0"/>
              <a:t>We are familiar with this.</a:t>
            </a:r>
            <a:endParaRPr lang="zh-CN" altLang="en-US" dirty="0"/>
          </a:p>
        </p:txBody>
      </p:sp>
      <p:sp>
        <p:nvSpPr>
          <p:cNvPr id="4" name="页脚占位符 3"/>
          <p:cNvSpPr>
            <a:spLocks noGrp="1"/>
          </p:cNvSpPr>
          <p:nvPr>
            <p:ph type="ftr" sz="quarter" idx="11"/>
          </p:nvPr>
        </p:nvSpPr>
        <p:spPr/>
        <p:txBody>
          <a:bodyPr/>
          <a:lstStyle/>
          <a:p>
            <a:r>
              <a:rPr lang="en-US" altLang="zh-CN" smtClean="0"/>
              <a:t>Part XII IO System</a:t>
            </a:r>
            <a:endParaRPr lang="zh-CN" altLang="en-US"/>
          </a:p>
        </p:txBody>
      </p:sp>
      <p:sp>
        <p:nvSpPr>
          <p:cNvPr id="5" name="灯片编号占位符 4"/>
          <p:cNvSpPr>
            <a:spLocks noGrp="1"/>
          </p:cNvSpPr>
          <p:nvPr>
            <p:ph type="sldNum" sz="quarter" idx="12"/>
          </p:nvPr>
        </p:nvSpPr>
        <p:spPr/>
        <p:txBody>
          <a:bodyPr/>
          <a:lstStyle/>
          <a:p>
            <a:fld id="{10744B62-10FC-4232-9218-76AF922FA420}" type="slidenum">
              <a:rPr lang="zh-CN" altLang="en-US" smtClean="0"/>
              <a:pPr/>
              <a:t>53</a:t>
            </a:fld>
            <a:endParaRPr lang="zh-CN" altLang="en-US"/>
          </a:p>
        </p:txBody>
      </p:sp>
      <p:grpSp>
        <p:nvGrpSpPr>
          <p:cNvPr id="6" name="Group 3"/>
          <p:cNvGrpSpPr>
            <a:grpSpLocks/>
          </p:cNvGrpSpPr>
          <p:nvPr/>
        </p:nvGrpSpPr>
        <p:grpSpPr bwMode="auto">
          <a:xfrm>
            <a:off x="2218945" y="1879599"/>
            <a:ext cx="4183063" cy="4437063"/>
            <a:chOff x="2961" y="1357"/>
            <a:chExt cx="2635" cy="2795"/>
          </a:xfrm>
        </p:grpSpPr>
        <p:sp>
          <p:nvSpPr>
            <p:cNvPr id="7" name="Line 4"/>
            <p:cNvSpPr>
              <a:spLocks noChangeShapeType="1"/>
            </p:cNvSpPr>
            <p:nvPr/>
          </p:nvSpPr>
          <p:spPr bwMode="auto">
            <a:xfrm>
              <a:off x="4175" y="2735"/>
              <a:ext cx="1" cy="432"/>
            </a:xfrm>
            <a:prstGeom prst="line">
              <a:avLst/>
            </a:prstGeom>
            <a:noFill/>
            <a:ln w="38100">
              <a:solidFill>
                <a:srgbClr val="999999"/>
              </a:solidFill>
              <a:round/>
              <a:headEnd/>
              <a:tailEnd/>
            </a:ln>
            <a:effectLst/>
          </p:spPr>
          <p:txBody>
            <a:bodyPr lIns="82124" tIns="41061" rIns="82124" bIns="41061"/>
            <a:lstStyle/>
            <a:p>
              <a:endParaRPr lang="zh-CN" altLang="en-US"/>
            </a:p>
          </p:txBody>
        </p:sp>
        <p:sp>
          <p:nvSpPr>
            <p:cNvPr id="8" name="Line 5"/>
            <p:cNvSpPr>
              <a:spLocks noChangeShapeType="1"/>
            </p:cNvSpPr>
            <p:nvPr/>
          </p:nvSpPr>
          <p:spPr bwMode="auto">
            <a:xfrm>
              <a:off x="5028" y="2835"/>
              <a:ext cx="236" cy="417"/>
            </a:xfrm>
            <a:prstGeom prst="line">
              <a:avLst/>
            </a:prstGeom>
            <a:noFill/>
            <a:ln w="38100">
              <a:solidFill>
                <a:srgbClr val="999999"/>
              </a:solidFill>
              <a:round/>
              <a:headEnd/>
              <a:tailEnd/>
            </a:ln>
            <a:effectLst/>
          </p:spPr>
          <p:txBody>
            <a:bodyPr lIns="82124" tIns="41061" rIns="82124" bIns="41061"/>
            <a:lstStyle/>
            <a:p>
              <a:endParaRPr lang="zh-CN" altLang="en-US"/>
            </a:p>
          </p:txBody>
        </p:sp>
        <p:pic>
          <p:nvPicPr>
            <p:cNvPr id="9" name="Picture 6"/>
            <p:cNvPicPr>
              <a:picLocks noChangeAspect="1" noChangeArrowheads="1"/>
            </p:cNvPicPr>
            <p:nvPr/>
          </p:nvPicPr>
          <p:blipFill>
            <a:blip r:embed="rId4" cstate="print"/>
            <a:srcRect/>
            <a:stretch>
              <a:fillRect/>
            </a:stretch>
          </p:blipFill>
          <p:spPr bwMode="auto">
            <a:xfrm>
              <a:off x="4699" y="3104"/>
              <a:ext cx="373" cy="555"/>
            </a:xfrm>
            <a:prstGeom prst="rect">
              <a:avLst/>
            </a:prstGeom>
            <a:noFill/>
            <a:effectLst/>
          </p:spPr>
        </p:pic>
        <p:sp>
          <p:nvSpPr>
            <p:cNvPr id="10" name="Text Box 7"/>
            <p:cNvSpPr txBox="1">
              <a:spLocks noChangeArrowheads="1"/>
            </p:cNvSpPr>
            <p:nvPr/>
          </p:nvSpPr>
          <p:spPr bwMode="auto">
            <a:xfrm>
              <a:off x="4546" y="2899"/>
              <a:ext cx="345" cy="184"/>
            </a:xfrm>
            <a:prstGeom prst="rect">
              <a:avLst/>
            </a:prstGeom>
            <a:noFill/>
            <a:ln w="9525">
              <a:noFill/>
              <a:miter lim="800000"/>
              <a:headEnd/>
              <a:tailEnd/>
            </a:ln>
            <a:effectLst/>
          </p:spPr>
          <p:txBody>
            <a:bodyPr lIns="81639" tIns="42452" rIns="81639" bIns="42452">
              <a:spAutoFit/>
            </a:bodyPr>
            <a:lstStyle/>
            <a:p>
              <a:pPr algn="r" defTabSz="828675" eaLnBrk="1" hangingPunct="1">
                <a:lnSpc>
                  <a:spcPct val="97000"/>
                </a:lnSpc>
                <a:spcBef>
                  <a:spcPts val="788"/>
                </a:spcBef>
                <a:buClr>
                  <a:srgbClr val="000000"/>
                </a:buClr>
                <a:buSzPct val="45000"/>
                <a:buFont typeface="StarSymbol" pitchFamily="2" charset="0"/>
                <a:buNone/>
              </a:pPr>
              <a:r>
                <a:rPr kumimoji="0" lang="en-GB" sz="1400" b="1">
                  <a:solidFill>
                    <a:srgbClr val="000000"/>
                  </a:solidFill>
                  <a:latin typeface="Arial" pitchFamily="34" charset="0"/>
                </a:rPr>
                <a:t>FC</a:t>
              </a:r>
            </a:p>
          </p:txBody>
        </p:sp>
        <p:sp>
          <p:nvSpPr>
            <p:cNvPr id="11" name="Line 8"/>
            <p:cNvSpPr>
              <a:spLocks noChangeShapeType="1"/>
            </p:cNvSpPr>
            <p:nvPr/>
          </p:nvSpPr>
          <p:spPr bwMode="auto">
            <a:xfrm>
              <a:off x="4866" y="2823"/>
              <a:ext cx="1" cy="392"/>
            </a:xfrm>
            <a:prstGeom prst="line">
              <a:avLst/>
            </a:prstGeom>
            <a:noFill/>
            <a:ln w="38160">
              <a:solidFill>
                <a:schemeClr val="accent1"/>
              </a:solidFill>
              <a:round/>
              <a:headEnd/>
              <a:tailEnd/>
            </a:ln>
            <a:effectLst/>
          </p:spPr>
          <p:txBody>
            <a:bodyPr/>
            <a:lstStyle/>
            <a:p>
              <a:endParaRPr lang="zh-CN" altLang="en-US"/>
            </a:p>
          </p:txBody>
        </p:sp>
        <p:sp>
          <p:nvSpPr>
            <p:cNvPr id="12" name="Text Box 9"/>
            <p:cNvSpPr txBox="1">
              <a:spLocks noChangeArrowheads="1"/>
            </p:cNvSpPr>
            <p:nvPr/>
          </p:nvSpPr>
          <p:spPr bwMode="auto">
            <a:xfrm>
              <a:off x="4703" y="1409"/>
              <a:ext cx="542" cy="194"/>
            </a:xfrm>
            <a:prstGeom prst="rect">
              <a:avLst/>
            </a:prstGeom>
            <a:noFill/>
            <a:ln w="9525">
              <a:noFill/>
              <a:miter lim="800000"/>
              <a:headEnd/>
              <a:tailEnd/>
            </a:ln>
          </p:spPr>
          <p:txBody>
            <a:bodyPr lIns="81639" tIns="42452" rIns="81639" bIns="42452">
              <a:spAutoFit/>
            </a:bodyPr>
            <a:lstStyle/>
            <a:p>
              <a:pPr algn="ctr" defTabSz="828675" eaLnBrk="1" hangingPunct="1">
                <a:lnSpc>
                  <a:spcPct val="97000"/>
                </a:lnSpc>
                <a:spcBef>
                  <a:spcPts val="913"/>
                </a:spcBef>
                <a:buClr>
                  <a:srgbClr val="000000"/>
                </a:buClr>
                <a:buSzPct val="45000"/>
                <a:buFont typeface="StarSymbol" pitchFamily="2" charset="0"/>
                <a:buNone/>
                <a:tabLst>
                  <a:tab pos="657225" algn="l"/>
                </a:tabLst>
              </a:pPr>
              <a:r>
                <a:rPr kumimoji="0" lang="en-GB" sz="1500" b="1">
                  <a:solidFill>
                    <a:srgbClr val="000000"/>
                  </a:solidFill>
                  <a:latin typeface="Arial" pitchFamily="34" charset="0"/>
                </a:rPr>
                <a:t>Clients</a:t>
              </a:r>
            </a:p>
          </p:txBody>
        </p:sp>
        <p:sp>
          <p:nvSpPr>
            <p:cNvPr id="13" name="Line 10"/>
            <p:cNvSpPr>
              <a:spLocks noChangeShapeType="1"/>
            </p:cNvSpPr>
            <p:nvPr/>
          </p:nvSpPr>
          <p:spPr bwMode="auto">
            <a:xfrm>
              <a:off x="3549" y="1575"/>
              <a:ext cx="370" cy="436"/>
            </a:xfrm>
            <a:prstGeom prst="line">
              <a:avLst/>
            </a:prstGeom>
            <a:noFill/>
            <a:ln w="38160">
              <a:solidFill>
                <a:schemeClr val="accent2"/>
              </a:solidFill>
              <a:round/>
              <a:headEnd/>
              <a:tailEnd/>
            </a:ln>
            <a:effectLst/>
          </p:spPr>
          <p:txBody>
            <a:bodyPr/>
            <a:lstStyle/>
            <a:p>
              <a:endParaRPr lang="zh-CN" altLang="en-US"/>
            </a:p>
          </p:txBody>
        </p:sp>
        <p:sp>
          <p:nvSpPr>
            <p:cNvPr id="14" name="Line 11"/>
            <p:cNvSpPr>
              <a:spLocks noChangeShapeType="1"/>
            </p:cNvSpPr>
            <p:nvPr/>
          </p:nvSpPr>
          <p:spPr bwMode="auto">
            <a:xfrm>
              <a:off x="3981" y="1621"/>
              <a:ext cx="11" cy="516"/>
            </a:xfrm>
            <a:prstGeom prst="line">
              <a:avLst/>
            </a:prstGeom>
            <a:noFill/>
            <a:ln w="38160">
              <a:solidFill>
                <a:schemeClr val="accent2"/>
              </a:solidFill>
              <a:round/>
              <a:headEnd/>
              <a:tailEnd/>
            </a:ln>
            <a:effectLst/>
          </p:spPr>
          <p:txBody>
            <a:bodyPr/>
            <a:lstStyle/>
            <a:p>
              <a:endParaRPr lang="zh-CN" altLang="en-US"/>
            </a:p>
          </p:txBody>
        </p:sp>
        <p:sp>
          <p:nvSpPr>
            <p:cNvPr id="15" name="Line 12"/>
            <p:cNvSpPr>
              <a:spLocks noChangeShapeType="1"/>
            </p:cNvSpPr>
            <p:nvPr/>
          </p:nvSpPr>
          <p:spPr bwMode="auto">
            <a:xfrm flipH="1">
              <a:off x="4042" y="1584"/>
              <a:ext cx="415" cy="427"/>
            </a:xfrm>
            <a:prstGeom prst="line">
              <a:avLst/>
            </a:prstGeom>
            <a:noFill/>
            <a:ln w="38160">
              <a:solidFill>
                <a:schemeClr val="accent2"/>
              </a:solidFill>
              <a:round/>
              <a:headEnd/>
              <a:tailEnd/>
            </a:ln>
            <a:effectLst/>
          </p:spPr>
          <p:txBody>
            <a:bodyPr/>
            <a:lstStyle/>
            <a:p>
              <a:endParaRPr lang="zh-CN" altLang="en-US"/>
            </a:p>
          </p:txBody>
        </p:sp>
        <p:sp>
          <p:nvSpPr>
            <p:cNvPr id="16" name="Line 13"/>
            <p:cNvSpPr>
              <a:spLocks noChangeShapeType="1"/>
            </p:cNvSpPr>
            <p:nvPr/>
          </p:nvSpPr>
          <p:spPr bwMode="auto">
            <a:xfrm>
              <a:off x="3997" y="2021"/>
              <a:ext cx="498" cy="399"/>
            </a:xfrm>
            <a:prstGeom prst="line">
              <a:avLst/>
            </a:prstGeom>
            <a:noFill/>
            <a:ln w="38160">
              <a:solidFill>
                <a:schemeClr val="accent2"/>
              </a:solidFill>
              <a:round/>
              <a:headEnd/>
              <a:tailEnd/>
            </a:ln>
            <a:effectLst/>
          </p:spPr>
          <p:txBody>
            <a:bodyPr/>
            <a:lstStyle/>
            <a:p>
              <a:endParaRPr lang="zh-CN" altLang="en-US"/>
            </a:p>
          </p:txBody>
        </p:sp>
        <p:sp>
          <p:nvSpPr>
            <p:cNvPr id="17" name="Line 14"/>
            <p:cNvSpPr>
              <a:spLocks noChangeShapeType="1"/>
            </p:cNvSpPr>
            <p:nvPr/>
          </p:nvSpPr>
          <p:spPr bwMode="auto">
            <a:xfrm flipH="1">
              <a:off x="3505" y="2028"/>
              <a:ext cx="475" cy="389"/>
            </a:xfrm>
            <a:prstGeom prst="line">
              <a:avLst/>
            </a:prstGeom>
            <a:noFill/>
            <a:ln w="38160">
              <a:solidFill>
                <a:schemeClr val="accent2"/>
              </a:solidFill>
              <a:round/>
              <a:headEnd/>
              <a:tailEnd/>
            </a:ln>
            <a:effectLst/>
          </p:spPr>
          <p:txBody>
            <a:bodyPr/>
            <a:lstStyle/>
            <a:p>
              <a:endParaRPr lang="zh-CN" altLang="en-US"/>
            </a:p>
          </p:txBody>
        </p:sp>
        <p:sp>
          <p:nvSpPr>
            <p:cNvPr id="18" name="Line 15"/>
            <p:cNvSpPr>
              <a:spLocks noChangeShapeType="1"/>
            </p:cNvSpPr>
            <p:nvPr/>
          </p:nvSpPr>
          <p:spPr bwMode="auto">
            <a:xfrm>
              <a:off x="3991" y="2014"/>
              <a:ext cx="174" cy="397"/>
            </a:xfrm>
            <a:prstGeom prst="line">
              <a:avLst/>
            </a:prstGeom>
            <a:noFill/>
            <a:ln w="38160">
              <a:solidFill>
                <a:schemeClr val="accent2"/>
              </a:solidFill>
              <a:round/>
              <a:headEnd/>
              <a:tailEnd/>
            </a:ln>
            <a:effectLst/>
          </p:spPr>
          <p:txBody>
            <a:bodyPr/>
            <a:lstStyle/>
            <a:p>
              <a:endParaRPr lang="zh-CN" altLang="en-US"/>
            </a:p>
          </p:txBody>
        </p:sp>
        <p:sp>
          <p:nvSpPr>
            <p:cNvPr id="19" name="Line 16"/>
            <p:cNvSpPr>
              <a:spLocks noChangeShapeType="1"/>
            </p:cNvSpPr>
            <p:nvPr/>
          </p:nvSpPr>
          <p:spPr bwMode="auto">
            <a:xfrm>
              <a:off x="3974" y="2016"/>
              <a:ext cx="859" cy="401"/>
            </a:xfrm>
            <a:prstGeom prst="line">
              <a:avLst/>
            </a:prstGeom>
            <a:noFill/>
            <a:ln w="38160">
              <a:solidFill>
                <a:schemeClr val="accent2"/>
              </a:solidFill>
              <a:round/>
              <a:headEnd/>
              <a:tailEnd/>
            </a:ln>
            <a:effectLst/>
          </p:spPr>
          <p:txBody>
            <a:bodyPr/>
            <a:lstStyle/>
            <a:p>
              <a:endParaRPr lang="zh-CN" altLang="en-US"/>
            </a:p>
          </p:txBody>
        </p:sp>
        <p:sp>
          <p:nvSpPr>
            <p:cNvPr id="20" name="Line 17"/>
            <p:cNvSpPr>
              <a:spLocks noChangeShapeType="1"/>
            </p:cNvSpPr>
            <p:nvPr/>
          </p:nvSpPr>
          <p:spPr bwMode="auto">
            <a:xfrm flipH="1">
              <a:off x="3840" y="2015"/>
              <a:ext cx="157" cy="395"/>
            </a:xfrm>
            <a:prstGeom prst="line">
              <a:avLst/>
            </a:prstGeom>
            <a:noFill/>
            <a:ln w="38160">
              <a:solidFill>
                <a:schemeClr val="accent2"/>
              </a:solidFill>
              <a:round/>
              <a:headEnd/>
              <a:tailEnd/>
            </a:ln>
            <a:effectLst/>
          </p:spPr>
          <p:txBody>
            <a:bodyPr/>
            <a:lstStyle/>
            <a:p>
              <a:endParaRPr lang="zh-CN" altLang="en-US"/>
            </a:p>
          </p:txBody>
        </p:sp>
        <p:sp>
          <p:nvSpPr>
            <p:cNvPr id="21" name="Line 18"/>
            <p:cNvSpPr>
              <a:spLocks noChangeShapeType="1"/>
            </p:cNvSpPr>
            <p:nvPr/>
          </p:nvSpPr>
          <p:spPr bwMode="auto">
            <a:xfrm flipH="1">
              <a:off x="3186" y="2019"/>
              <a:ext cx="794" cy="390"/>
            </a:xfrm>
            <a:prstGeom prst="line">
              <a:avLst/>
            </a:prstGeom>
            <a:noFill/>
            <a:ln w="38160">
              <a:solidFill>
                <a:schemeClr val="accent2"/>
              </a:solidFill>
              <a:round/>
              <a:headEnd/>
              <a:tailEnd/>
            </a:ln>
            <a:effectLst/>
          </p:spPr>
          <p:txBody>
            <a:bodyPr/>
            <a:lstStyle/>
            <a:p>
              <a:endParaRPr lang="zh-CN" altLang="en-US"/>
            </a:p>
          </p:txBody>
        </p:sp>
        <p:sp>
          <p:nvSpPr>
            <p:cNvPr id="22" name="Text Box 19"/>
            <p:cNvSpPr txBox="1">
              <a:spLocks noChangeArrowheads="1"/>
            </p:cNvSpPr>
            <p:nvPr/>
          </p:nvSpPr>
          <p:spPr bwMode="auto">
            <a:xfrm>
              <a:off x="2961" y="3800"/>
              <a:ext cx="1576" cy="352"/>
            </a:xfrm>
            <a:prstGeom prst="rect">
              <a:avLst/>
            </a:prstGeom>
            <a:noFill/>
            <a:ln w="9525">
              <a:noFill/>
              <a:miter lim="800000"/>
              <a:headEnd/>
              <a:tailEnd/>
            </a:ln>
            <a:effectLst/>
          </p:spPr>
          <p:txBody>
            <a:bodyPr lIns="81639" tIns="42452" rIns="81639" bIns="42452">
              <a:spAutoFit/>
            </a:bodyPr>
            <a:lstStyle/>
            <a:p>
              <a:pPr algn="ctr" defTabSz="828675" eaLnBrk="1" hangingPunct="1">
                <a:lnSpc>
                  <a:spcPct val="97000"/>
                </a:lnSpc>
                <a:spcBef>
                  <a:spcPts val="1025"/>
                </a:spcBef>
                <a:buClr>
                  <a:srgbClr val="000000"/>
                </a:buClr>
                <a:buSzPct val="45000"/>
                <a:buFont typeface="StarSymbol" pitchFamily="2" charset="0"/>
                <a:buNone/>
                <a:tabLst>
                  <a:tab pos="657225" algn="l"/>
                  <a:tab pos="1312863" algn="l"/>
                  <a:tab pos="1970088" algn="l"/>
                </a:tabLst>
              </a:pPr>
              <a:r>
                <a:rPr kumimoji="0" lang="en-GB" sz="1600" b="1" dirty="0">
                  <a:solidFill>
                    <a:srgbClr val="B92B38"/>
                  </a:solidFill>
                  <a:latin typeface="Arial" pitchFamily="34" charset="0"/>
                </a:rPr>
                <a:t>Direct Attached </a:t>
              </a:r>
              <a:br>
                <a:rPr kumimoji="0" lang="en-GB" sz="1600" b="1" dirty="0">
                  <a:solidFill>
                    <a:srgbClr val="B92B38"/>
                  </a:solidFill>
                  <a:latin typeface="Arial" pitchFamily="34" charset="0"/>
                </a:rPr>
              </a:br>
              <a:r>
                <a:rPr kumimoji="0" lang="en-GB" sz="1600" b="1" dirty="0">
                  <a:solidFill>
                    <a:srgbClr val="B92B38"/>
                  </a:solidFill>
                  <a:latin typeface="Arial" pitchFamily="34" charset="0"/>
                </a:rPr>
                <a:t>Storage</a:t>
              </a:r>
            </a:p>
          </p:txBody>
        </p:sp>
        <p:sp>
          <p:nvSpPr>
            <p:cNvPr id="23" name="Text Box 20"/>
            <p:cNvSpPr txBox="1">
              <a:spLocks noChangeArrowheads="1"/>
            </p:cNvSpPr>
            <p:nvPr/>
          </p:nvSpPr>
          <p:spPr bwMode="auto">
            <a:xfrm>
              <a:off x="4671" y="1950"/>
              <a:ext cx="828" cy="321"/>
            </a:xfrm>
            <a:prstGeom prst="rect">
              <a:avLst/>
            </a:prstGeom>
            <a:noFill/>
            <a:ln w="9525">
              <a:noFill/>
              <a:miter lim="800000"/>
              <a:headEnd/>
              <a:tailEnd/>
            </a:ln>
          </p:spPr>
          <p:txBody>
            <a:bodyPr lIns="81639" tIns="42452" rIns="81639" bIns="42452">
              <a:spAutoFit/>
            </a:bodyPr>
            <a:lstStyle/>
            <a:p>
              <a:pPr marL="414338" indent="-414338" algn="ctr" defTabSz="828675" eaLnBrk="1" hangingPunct="1">
                <a:lnSpc>
                  <a:spcPct val="75000"/>
                </a:lnSpc>
                <a:spcBef>
                  <a:spcPts val="638"/>
                </a:spcBef>
                <a:buClr>
                  <a:srgbClr val="000000"/>
                </a:buClr>
                <a:buSzPct val="45000"/>
                <a:buFont typeface="StarSymbol" pitchFamily="2" charset="0"/>
                <a:buNone/>
                <a:tabLst>
                  <a:tab pos="657225" algn="l"/>
                  <a:tab pos="1312863" algn="l"/>
                </a:tabLst>
              </a:pPr>
              <a:r>
                <a:rPr kumimoji="0" lang="en-GB" sz="1500" b="1">
                  <a:solidFill>
                    <a:srgbClr val="000000"/>
                  </a:solidFill>
                  <a:latin typeface="Arial" pitchFamily="34" charset="0"/>
                </a:rPr>
                <a:t>Application </a:t>
              </a:r>
            </a:p>
            <a:p>
              <a:pPr marL="414338" indent="-414338" algn="ctr" defTabSz="828675" eaLnBrk="1" hangingPunct="1">
                <a:lnSpc>
                  <a:spcPct val="75000"/>
                </a:lnSpc>
                <a:spcBef>
                  <a:spcPts val="638"/>
                </a:spcBef>
                <a:buClr>
                  <a:srgbClr val="000000"/>
                </a:buClr>
                <a:buSzPct val="45000"/>
                <a:buFont typeface="StarSymbol" pitchFamily="2" charset="0"/>
                <a:buNone/>
                <a:tabLst>
                  <a:tab pos="657225" algn="l"/>
                  <a:tab pos="1312863" algn="l"/>
                </a:tabLst>
              </a:pPr>
              <a:r>
                <a:rPr kumimoji="0" lang="en-GB" sz="1500" b="1">
                  <a:solidFill>
                    <a:srgbClr val="000000"/>
                  </a:solidFill>
                  <a:latin typeface="Arial" pitchFamily="34" charset="0"/>
                </a:rPr>
                <a:t>Servers</a:t>
              </a:r>
            </a:p>
          </p:txBody>
        </p:sp>
        <p:pic>
          <p:nvPicPr>
            <p:cNvPr id="24" name="Picture 21"/>
            <p:cNvPicPr>
              <a:picLocks noChangeAspect="1" noChangeArrowheads="1"/>
            </p:cNvPicPr>
            <p:nvPr/>
          </p:nvPicPr>
          <p:blipFill>
            <a:blip r:embed="rId5" cstate="print"/>
            <a:srcRect/>
            <a:stretch>
              <a:fillRect/>
            </a:stretch>
          </p:blipFill>
          <p:spPr bwMode="auto">
            <a:xfrm>
              <a:off x="3837" y="1357"/>
              <a:ext cx="299" cy="283"/>
            </a:xfrm>
            <a:prstGeom prst="rect">
              <a:avLst/>
            </a:prstGeom>
            <a:blipFill dpi="0" rotWithShape="0">
              <a:blip cstate="print"/>
              <a:srcRect/>
              <a:stretch>
                <a:fillRect/>
              </a:stretch>
            </a:blipFill>
            <a:ln w="9525">
              <a:noFill/>
              <a:miter lim="800000"/>
              <a:headEnd/>
              <a:tailEnd/>
            </a:ln>
          </p:spPr>
        </p:pic>
        <p:pic>
          <p:nvPicPr>
            <p:cNvPr id="25" name="Picture 22"/>
            <p:cNvPicPr>
              <a:picLocks noChangeAspect="1" noChangeArrowheads="1"/>
            </p:cNvPicPr>
            <p:nvPr/>
          </p:nvPicPr>
          <p:blipFill>
            <a:blip r:embed="rId6" cstate="print"/>
            <a:srcRect/>
            <a:stretch>
              <a:fillRect/>
            </a:stretch>
          </p:blipFill>
          <p:spPr bwMode="auto">
            <a:xfrm>
              <a:off x="3022" y="2393"/>
              <a:ext cx="318" cy="494"/>
            </a:xfrm>
            <a:prstGeom prst="rect">
              <a:avLst/>
            </a:prstGeom>
            <a:noFill/>
          </p:spPr>
        </p:pic>
        <p:sp>
          <p:nvSpPr>
            <p:cNvPr id="26" name="Text Box 23"/>
            <p:cNvSpPr txBox="1">
              <a:spLocks noChangeArrowheads="1"/>
            </p:cNvSpPr>
            <p:nvPr/>
          </p:nvSpPr>
          <p:spPr bwMode="auto">
            <a:xfrm>
              <a:off x="2967" y="2479"/>
              <a:ext cx="411" cy="175"/>
            </a:xfrm>
            <a:prstGeom prst="rect">
              <a:avLst/>
            </a:prstGeom>
            <a:noFill/>
            <a:ln w="9525">
              <a:noFill/>
              <a:miter lim="800000"/>
              <a:headEnd/>
              <a:tailEnd/>
            </a:ln>
          </p:spPr>
          <p:txBody>
            <a:bodyPr lIns="81639" tIns="42452" rIns="81639" bIns="42452">
              <a:spAutoFit/>
            </a:bodyPr>
            <a:lstStyle/>
            <a:p>
              <a:pPr algn="ctr" defTabSz="828675" eaLnBrk="1" hangingPunct="1">
                <a:lnSpc>
                  <a:spcPct val="97000"/>
                </a:lnSpc>
                <a:spcBef>
                  <a:spcPts val="788"/>
                </a:spcBef>
                <a:buClr>
                  <a:srgbClr val="000000"/>
                </a:buClr>
                <a:buSzPct val="45000"/>
                <a:buFont typeface="StarSymbol" pitchFamily="2" charset="0"/>
                <a:buNone/>
                <a:tabLst>
                  <a:tab pos="657225" algn="l"/>
                </a:tabLst>
              </a:pPr>
              <a:r>
                <a:rPr kumimoji="0" lang="en-GB" sz="1300" b="1">
                  <a:solidFill>
                    <a:srgbClr val="000000"/>
                  </a:solidFill>
                  <a:latin typeface="Arial" pitchFamily="34" charset="0"/>
                </a:rPr>
                <a:t>Win2k</a:t>
              </a:r>
            </a:p>
          </p:txBody>
        </p:sp>
        <p:pic>
          <p:nvPicPr>
            <p:cNvPr id="27" name="Picture 24"/>
            <p:cNvPicPr>
              <a:picLocks noChangeAspect="1" noChangeArrowheads="1"/>
            </p:cNvPicPr>
            <p:nvPr/>
          </p:nvPicPr>
          <p:blipFill>
            <a:blip r:embed="rId6" cstate="print"/>
            <a:srcRect/>
            <a:stretch>
              <a:fillRect/>
            </a:stretch>
          </p:blipFill>
          <p:spPr bwMode="auto">
            <a:xfrm>
              <a:off x="3371" y="2393"/>
              <a:ext cx="318" cy="494"/>
            </a:xfrm>
            <a:prstGeom prst="rect">
              <a:avLst/>
            </a:prstGeom>
            <a:noFill/>
          </p:spPr>
        </p:pic>
        <p:sp>
          <p:nvSpPr>
            <p:cNvPr id="28" name="Text Box 25"/>
            <p:cNvSpPr txBox="1">
              <a:spLocks noChangeArrowheads="1"/>
            </p:cNvSpPr>
            <p:nvPr/>
          </p:nvSpPr>
          <p:spPr bwMode="auto">
            <a:xfrm>
              <a:off x="3285" y="2479"/>
              <a:ext cx="420" cy="175"/>
            </a:xfrm>
            <a:prstGeom prst="rect">
              <a:avLst/>
            </a:prstGeom>
            <a:noFill/>
            <a:ln w="9525">
              <a:noFill/>
              <a:miter lim="800000"/>
              <a:headEnd/>
              <a:tailEnd/>
            </a:ln>
          </p:spPr>
          <p:txBody>
            <a:bodyPr lIns="81639" tIns="42452" rIns="81639" bIns="42452">
              <a:spAutoFit/>
            </a:bodyPr>
            <a:lstStyle/>
            <a:p>
              <a:pPr algn="ctr" defTabSz="828675" eaLnBrk="1" hangingPunct="1">
                <a:lnSpc>
                  <a:spcPct val="97000"/>
                </a:lnSpc>
                <a:spcBef>
                  <a:spcPts val="788"/>
                </a:spcBef>
                <a:buClr>
                  <a:srgbClr val="000000"/>
                </a:buClr>
                <a:buSzPct val="45000"/>
                <a:buFont typeface="StarSymbol" pitchFamily="2" charset="0"/>
                <a:buNone/>
                <a:tabLst>
                  <a:tab pos="657225" algn="l"/>
                </a:tabLst>
              </a:pPr>
              <a:r>
                <a:rPr kumimoji="0" lang="en-GB" sz="1300" b="1">
                  <a:solidFill>
                    <a:srgbClr val="000000"/>
                  </a:solidFill>
                  <a:latin typeface="Arial" pitchFamily="34" charset="0"/>
                </a:rPr>
                <a:t>Linux</a:t>
              </a:r>
            </a:p>
          </p:txBody>
        </p:sp>
        <p:pic>
          <p:nvPicPr>
            <p:cNvPr id="29" name="Picture 26"/>
            <p:cNvPicPr>
              <a:picLocks noChangeAspect="1" noChangeArrowheads="1"/>
            </p:cNvPicPr>
            <p:nvPr/>
          </p:nvPicPr>
          <p:blipFill>
            <a:blip r:embed="rId6" cstate="print"/>
            <a:srcRect/>
            <a:stretch>
              <a:fillRect/>
            </a:stretch>
          </p:blipFill>
          <p:spPr bwMode="auto">
            <a:xfrm>
              <a:off x="3716" y="2393"/>
              <a:ext cx="318" cy="494"/>
            </a:xfrm>
            <a:prstGeom prst="rect">
              <a:avLst/>
            </a:prstGeom>
            <a:noFill/>
          </p:spPr>
        </p:pic>
        <p:sp>
          <p:nvSpPr>
            <p:cNvPr id="30" name="Text Box 27"/>
            <p:cNvSpPr txBox="1">
              <a:spLocks noChangeArrowheads="1"/>
            </p:cNvSpPr>
            <p:nvPr/>
          </p:nvSpPr>
          <p:spPr bwMode="auto">
            <a:xfrm>
              <a:off x="3670" y="2479"/>
              <a:ext cx="370" cy="175"/>
            </a:xfrm>
            <a:prstGeom prst="rect">
              <a:avLst/>
            </a:prstGeom>
            <a:noFill/>
            <a:ln w="9525">
              <a:noFill/>
              <a:miter lim="800000"/>
              <a:headEnd/>
              <a:tailEnd/>
            </a:ln>
          </p:spPr>
          <p:txBody>
            <a:bodyPr lIns="81639" tIns="42452" rIns="81639" bIns="42452">
              <a:spAutoFit/>
            </a:bodyPr>
            <a:lstStyle/>
            <a:p>
              <a:pPr algn="ctr" defTabSz="828675" eaLnBrk="1" hangingPunct="1">
                <a:lnSpc>
                  <a:spcPct val="97000"/>
                </a:lnSpc>
                <a:spcBef>
                  <a:spcPts val="788"/>
                </a:spcBef>
                <a:buClr>
                  <a:srgbClr val="000000"/>
                </a:buClr>
                <a:buSzPct val="45000"/>
                <a:buFont typeface="StarSymbol" pitchFamily="2" charset="0"/>
                <a:buNone/>
                <a:tabLst>
                  <a:tab pos="657225" algn="l"/>
                </a:tabLst>
              </a:pPr>
              <a:r>
                <a:rPr kumimoji="0" lang="en-GB" sz="1300" b="1">
                  <a:solidFill>
                    <a:srgbClr val="000000"/>
                  </a:solidFill>
                  <a:latin typeface="Arial" pitchFamily="34" charset="0"/>
                </a:rPr>
                <a:t>Unix</a:t>
              </a:r>
            </a:p>
          </p:txBody>
        </p:sp>
        <p:pic>
          <p:nvPicPr>
            <p:cNvPr id="31" name="Picture 28"/>
            <p:cNvPicPr>
              <a:picLocks noChangeAspect="1" noChangeArrowheads="1"/>
            </p:cNvPicPr>
            <p:nvPr/>
          </p:nvPicPr>
          <p:blipFill>
            <a:blip r:embed="rId6" cstate="print"/>
            <a:srcRect/>
            <a:stretch>
              <a:fillRect/>
            </a:stretch>
          </p:blipFill>
          <p:spPr bwMode="auto">
            <a:xfrm>
              <a:off x="4749" y="2393"/>
              <a:ext cx="318" cy="494"/>
            </a:xfrm>
            <a:prstGeom prst="rect">
              <a:avLst/>
            </a:prstGeom>
            <a:noFill/>
          </p:spPr>
        </p:pic>
        <p:sp>
          <p:nvSpPr>
            <p:cNvPr id="32" name="Text Box 29"/>
            <p:cNvSpPr txBox="1">
              <a:spLocks noChangeArrowheads="1"/>
            </p:cNvSpPr>
            <p:nvPr/>
          </p:nvSpPr>
          <p:spPr bwMode="auto">
            <a:xfrm>
              <a:off x="4705" y="2479"/>
              <a:ext cx="372" cy="175"/>
            </a:xfrm>
            <a:prstGeom prst="rect">
              <a:avLst/>
            </a:prstGeom>
            <a:noFill/>
            <a:ln w="9525">
              <a:noFill/>
              <a:miter lim="800000"/>
              <a:headEnd/>
              <a:tailEnd/>
            </a:ln>
          </p:spPr>
          <p:txBody>
            <a:bodyPr lIns="81639" tIns="42452" rIns="81639" bIns="42452">
              <a:spAutoFit/>
            </a:bodyPr>
            <a:lstStyle/>
            <a:p>
              <a:pPr algn="ctr" defTabSz="828675" eaLnBrk="1" hangingPunct="1">
                <a:lnSpc>
                  <a:spcPct val="97000"/>
                </a:lnSpc>
                <a:spcBef>
                  <a:spcPts val="788"/>
                </a:spcBef>
                <a:buClr>
                  <a:srgbClr val="000000"/>
                </a:buClr>
                <a:buSzPct val="45000"/>
                <a:buFont typeface="StarSymbol" pitchFamily="2" charset="0"/>
                <a:buNone/>
                <a:tabLst>
                  <a:tab pos="657225" algn="l"/>
                </a:tabLst>
              </a:pPr>
              <a:r>
                <a:rPr kumimoji="0" lang="en-GB" sz="1300" b="1">
                  <a:solidFill>
                    <a:srgbClr val="000000"/>
                  </a:solidFill>
                  <a:latin typeface="Arial" pitchFamily="34" charset="0"/>
                </a:rPr>
                <a:t>Unix</a:t>
              </a:r>
            </a:p>
          </p:txBody>
        </p:sp>
        <p:grpSp>
          <p:nvGrpSpPr>
            <p:cNvPr id="33" name="Group 30"/>
            <p:cNvGrpSpPr>
              <a:grpSpLocks/>
            </p:cNvGrpSpPr>
            <p:nvPr/>
          </p:nvGrpSpPr>
          <p:grpSpPr bwMode="auto">
            <a:xfrm>
              <a:off x="3076" y="2665"/>
              <a:ext cx="185" cy="130"/>
              <a:chOff x="3417" y="2785"/>
              <a:chExt cx="234" cy="140"/>
            </a:xfrm>
          </p:grpSpPr>
          <p:grpSp>
            <p:nvGrpSpPr>
              <p:cNvPr id="243" name="Group 31"/>
              <p:cNvGrpSpPr>
                <a:grpSpLocks/>
              </p:cNvGrpSpPr>
              <p:nvPr/>
            </p:nvGrpSpPr>
            <p:grpSpPr bwMode="auto">
              <a:xfrm>
                <a:off x="3417" y="2829"/>
                <a:ext cx="234" cy="96"/>
                <a:chOff x="3417" y="2829"/>
                <a:chExt cx="234" cy="96"/>
              </a:xfrm>
            </p:grpSpPr>
            <p:sp>
              <p:nvSpPr>
                <p:cNvPr id="251" name="Oval 32"/>
                <p:cNvSpPr>
                  <a:spLocks noChangeArrowheads="1"/>
                </p:cNvSpPr>
                <p:nvPr/>
              </p:nvSpPr>
              <p:spPr bwMode="auto">
                <a:xfrm>
                  <a:off x="3417" y="2854"/>
                  <a:ext cx="234"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252" name="AutoShape 33"/>
                <p:cNvSpPr>
                  <a:spLocks noChangeArrowheads="1"/>
                </p:cNvSpPr>
                <p:nvPr/>
              </p:nvSpPr>
              <p:spPr bwMode="auto">
                <a:xfrm>
                  <a:off x="3418" y="2866"/>
                  <a:ext cx="234" cy="24"/>
                </a:xfrm>
                <a:prstGeom prst="roundRect">
                  <a:avLst>
                    <a:gd name="adj" fmla="val 4167"/>
                  </a:avLst>
                </a:prstGeom>
                <a:solidFill>
                  <a:srgbClr val="B2B2B2"/>
                </a:solidFill>
                <a:ln w="9525">
                  <a:noFill/>
                  <a:round/>
                  <a:headEnd/>
                  <a:tailEnd/>
                </a:ln>
              </p:spPr>
              <p:txBody>
                <a:bodyPr wrap="none" anchor="ctr"/>
                <a:lstStyle/>
                <a:p>
                  <a:endParaRPr lang="zh-CN" altLang="en-US"/>
                </a:p>
              </p:txBody>
            </p:sp>
            <p:sp>
              <p:nvSpPr>
                <p:cNvPr id="253" name="Oval 34"/>
                <p:cNvSpPr>
                  <a:spLocks noChangeArrowheads="1"/>
                </p:cNvSpPr>
                <p:nvPr/>
              </p:nvSpPr>
              <p:spPr bwMode="auto">
                <a:xfrm>
                  <a:off x="3417" y="2829"/>
                  <a:ext cx="234"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254" name="Line 35"/>
                <p:cNvSpPr>
                  <a:spLocks noChangeShapeType="1"/>
                </p:cNvSpPr>
                <p:nvPr/>
              </p:nvSpPr>
              <p:spPr bwMode="auto">
                <a:xfrm>
                  <a:off x="3417" y="2866"/>
                  <a:ext cx="1" cy="24"/>
                </a:xfrm>
                <a:prstGeom prst="line">
                  <a:avLst/>
                </a:prstGeom>
                <a:noFill/>
                <a:ln w="3240">
                  <a:solidFill>
                    <a:srgbClr val="333333"/>
                  </a:solidFill>
                  <a:round/>
                  <a:headEnd/>
                  <a:tailEnd/>
                </a:ln>
              </p:spPr>
              <p:txBody>
                <a:bodyPr/>
                <a:lstStyle/>
                <a:p>
                  <a:endParaRPr lang="zh-CN" altLang="en-US"/>
                </a:p>
              </p:txBody>
            </p:sp>
            <p:sp>
              <p:nvSpPr>
                <p:cNvPr id="255" name="Oval 36"/>
                <p:cNvSpPr>
                  <a:spLocks noChangeArrowheads="1"/>
                </p:cNvSpPr>
                <p:nvPr/>
              </p:nvSpPr>
              <p:spPr bwMode="auto">
                <a:xfrm rot="10800000">
                  <a:off x="3512" y="2860"/>
                  <a:ext cx="47" cy="15"/>
                </a:xfrm>
                <a:prstGeom prst="ellipse">
                  <a:avLst/>
                </a:prstGeom>
                <a:solidFill>
                  <a:srgbClr val="B2B2B2"/>
                </a:solidFill>
                <a:ln w="3240">
                  <a:solidFill>
                    <a:srgbClr val="333333"/>
                  </a:solidFill>
                  <a:round/>
                  <a:headEnd/>
                  <a:tailEnd/>
                </a:ln>
              </p:spPr>
              <p:txBody>
                <a:bodyPr wrap="none" anchor="ctr"/>
                <a:lstStyle/>
                <a:p>
                  <a:endParaRPr lang="zh-CN" altLang="en-US"/>
                </a:p>
              </p:txBody>
            </p:sp>
            <p:sp>
              <p:nvSpPr>
                <p:cNvPr id="256" name="Line 37"/>
                <p:cNvSpPr>
                  <a:spLocks noChangeShapeType="1"/>
                </p:cNvSpPr>
                <p:nvPr/>
              </p:nvSpPr>
              <p:spPr bwMode="auto">
                <a:xfrm>
                  <a:off x="3652" y="2866"/>
                  <a:ext cx="1" cy="24"/>
                </a:xfrm>
                <a:prstGeom prst="line">
                  <a:avLst/>
                </a:prstGeom>
                <a:noFill/>
                <a:ln w="3240">
                  <a:solidFill>
                    <a:srgbClr val="333333"/>
                  </a:solidFill>
                  <a:round/>
                  <a:headEnd/>
                  <a:tailEnd/>
                </a:ln>
              </p:spPr>
              <p:txBody>
                <a:bodyPr/>
                <a:lstStyle/>
                <a:p>
                  <a:endParaRPr lang="zh-CN" altLang="en-US"/>
                </a:p>
              </p:txBody>
            </p:sp>
          </p:grpSp>
          <p:grpSp>
            <p:nvGrpSpPr>
              <p:cNvPr id="244" name="Group 38"/>
              <p:cNvGrpSpPr>
                <a:grpSpLocks/>
              </p:cNvGrpSpPr>
              <p:nvPr/>
            </p:nvGrpSpPr>
            <p:grpSpPr bwMode="auto">
              <a:xfrm>
                <a:off x="3417" y="2785"/>
                <a:ext cx="234" cy="96"/>
                <a:chOff x="3417" y="2785"/>
                <a:chExt cx="234" cy="96"/>
              </a:xfrm>
            </p:grpSpPr>
            <p:sp>
              <p:nvSpPr>
                <p:cNvPr id="245" name="Oval 39"/>
                <p:cNvSpPr>
                  <a:spLocks noChangeArrowheads="1"/>
                </p:cNvSpPr>
                <p:nvPr/>
              </p:nvSpPr>
              <p:spPr bwMode="auto">
                <a:xfrm>
                  <a:off x="3417" y="2809"/>
                  <a:ext cx="234"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246" name="AutoShape 40"/>
                <p:cNvSpPr>
                  <a:spLocks noChangeArrowheads="1"/>
                </p:cNvSpPr>
                <p:nvPr/>
              </p:nvSpPr>
              <p:spPr bwMode="auto">
                <a:xfrm>
                  <a:off x="3418" y="2822"/>
                  <a:ext cx="234" cy="24"/>
                </a:xfrm>
                <a:prstGeom prst="roundRect">
                  <a:avLst>
                    <a:gd name="adj" fmla="val 4167"/>
                  </a:avLst>
                </a:prstGeom>
                <a:solidFill>
                  <a:srgbClr val="B2B2B2"/>
                </a:solidFill>
                <a:ln w="9525">
                  <a:noFill/>
                  <a:round/>
                  <a:headEnd/>
                  <a:tailEnd/>
                </a:ln>
              </p:spPr>
              <p:txBody>
                <a:bodyPr wrap="none" anchor="ctr"/>
                <a:lstStyle/>
                <a:p>
                  <a:endParaRPr lang="zh-CN" altLang="en-US"/>
                </a:p>
              </p:txBody>
            </p:sp>
            <p:sp>
              <p:nvSpPr>
                <p:cNvPr id="247" name="Oval 41"/>
                <p:cNvSpPr>
                  <a:spLocks noChangeArrowheads="1"/>
                </p:cNvSpPr>
                <p:nvPr/>
              </p:nvSpPr>
              <p:spPr bwMode="auto">
                <a:xfrm>
                  <a:off x="3417" y="2785"/>
                  <a:ext cx="234"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248" name="Line 42"/>
                <p:cNvSpPr>
                  <a:spLocks noChangeShapeType="1"/>
                </p:cNvSpPr>
                <p:nvPr/>
              </p:nvSpPr>
              <p:spPr bwMode="auto">
                <a:xfrm>
                  <a:off x="3417" y="2822"/>
                  <a:ext cx="1" cy="24"/>
                </a:xfrm>
                <a:prstGeom prst="line">
                  <a:avLst/>
                </a:prstGeom>
                <a:noFill/>
                <a:ln w="3240">
                  <a:solidFill>
                    <a:srgbClr val="333333"/>
                  </a:solidFill>
                  <a:round/>
                  <a:headEnd/>
                  <a:tailEnd/>
                </a:ln>
              </p:spPr>
              <p:txBody>
                <a:bodyPr/>
                <a:lstStyle/>
                <a:p>
                  <a:endParaRPr lang="zh-CN" altLang="en-US"/>
                </a:p>
              </p:txBody>
            </p:sp>
            <p:sp>
              <p:nvSpPr>
                <p:cNvPr id="249" name="Oval 43"/>
                <p:cNvSpPr>
                  <a:spLocks noChangeArrowheads="1"/>
                </p:cNvSpPr>
                <p:nvPr/>
              </p:nvSpPr>
              <p:spPr bwMode="auto">
                <a:xfrm rot="10800000">
                  <a:off x="3512" y="2816"/>
                  <a:ext cx="47" cy="15"/>
                </a:xfrm>
                <a:prstGeom prst="ellipse">
                  <a:avLst/>
                </a:prstGeom>
                <a:solidFill>
                  <a:srgbClr val="B2B2B2"/>
                </a:solidFill>
                <a:ln w="3240">
                  <a:solidFill>
                    <a:srgbClr val="333333"/>
                  </a:solidFill>
                  <a:round/>
                  <a:headEnd/>
                  <a:tailEnd/>
                </a:ln>
              </p:spPr>
              <p:txBody>
                <a:bodyPr wrap="none" anchor="ctr"/>
                <a:lstStyle/>
                <a:p>
                  <a:endParaRPr lang="zh-CN" altLang="en-US"/>
                </a:p>
              </p:txBody>
            </p:sp>
            <p:sp>
              <p:nvSpPr>
                <p:cNvPr id="250" name="Line 44"/>
                <p:cNvSpPr>
                  <a:spLocks noChangeShapeType="1"/>
                </p:cNvSpPr>
                <p:nvPr/>
              </p:nvSpPr>
              <p:spPr bwMode="auto">
                <a:xfrm>
                  <a:off x="3652" y="2822"/>
                  <a:ext cx="1" cy="24"/>
                </a:xfrm>
                <a:prstGeom prst="line">
                  <a:avLst/>
                </a:prstGeom>
                <a:noFill/>
                <a:ln w="3240">
                  <a:solidFill>
                    <a:srgbClr val="333333"/>
                  </a:solidFill>
                  <a:round/>
                  <a:headEnd/>
                  <a:tailEnd/>
                </a:ln>
              </p:spPr>
              <p:txBody>
                <a:bodyPr/>
                <a:lstStyle/>
                <a:p>
                  <a:endParaRPr lang="zh-CN" altLang="en-US"/>
                </a:p>
              </p:txBody>
            </p:sp>
          </p:grpSp>
        </p:grpSp>
        <p:grpSp>
          <p:nvGrpSpPr>
            <p:cNvPr id="34" name="Group 45"/>
            <p:cNvGrpSpPr>
              <a:grpSpLocks/>
            </p:cNvGrpSpPr>
            <p:nvPr/>
          </p:nvGrpSpPr>
          <p:grpSpPr bwMode="auto">
            <a:xfrm>
              <a:off x="3412" y="2665"/>
              <a:ext cx="185" cy="130"/>
              <a:chOff x="3801" y="2785"/>
              <a:chExt cx="235" cy="140"/>
            </a:xfrm>
          </p:grpSpPr>
          <p:grpSp>
            <p:nvGrpSpPr>
              <p:cNvPr id="229" name="Group 46"/>
              <p:cNvGrpSpPr>
                <a:grpSpLocks/>
              </p:cNvGrpSpPr>
              <p:nvPr/>
            </p:nvGrpSpPr>
            <p:grpSpPr bwMode="auto">
              <a:xfrm>
                <a:off x="3801" y="2829"/>
                <a:ext cx="235" cy="96"/>
                <a:chOff x="3801" y="2829"/>
                <a:chExt cx="235" cy="96"/>
              </a:xfrm>
            </p:grpSpPr>
            <p:sp>
              <p:nvSpPr>
                <p:cNvPr id="237" name="Oval 47"/>
                <p:cNvSpPr>
                  <a:spLocks noChangeArrowheads="1"/>
                </p:cNvSpPr>
                <p:nvPr/>
              </p:nvSpPr>
              <p:spPr bwMode="auto">
                <a:xfrm>
                  <a:off x="3801" y="2854"/>
                  <a:ext cx="235"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238" name="AutoShape 48"/>
                <p:cNvSpPr>
                  <a:spLocks noChangeArrowheads="1"/>
                </p:cNvSpPr>
                <p:nvPr/>
              </p:nvSpPr>
              <p:spPr bwMode="auto">
                <a:xfrm>
                  <a:off x="3802" y="2866"/>
                  <a:ext cx="235" cy="24"/>
                </a:xfrm>
                <a:prstGeom prst="roundRect">
                  <a:avLst>
                    <a:gd name="adj" fmla="val 4167"/>
                  </a:avLst>
                </a:prstGeom>
                <a:solidFill>
                  <a:srgbClr val="B2B2B2"/>
                </a:solidFill>
                <a:ln w="9525">
                  <a:noFill/>
                  <a:round/>
                  <a:headEnd/>
                  <a:tailEnd/>
                </a:ln>
              </p:spPr>
              <p:txBody>
                <a:bodyPr wrap="none" anchor="ctr"/>
                <a:lstStyle/>
                <a:p>
                  <a:endParaRPr lang="zh-CN" altLang="en-US"/>
                </a:p>
              </p:txBody>
            </p:sp>
            <p:sp>
              <p:nvSpPr>
                <p:cNvPr id="239" name="Oval 49"/>
                <p:cNvSpPr>
                  <a:spLocks noChangeArrowheads="1"/>
                </p:cNvSpPr>
                <p:nvPr/>
              </p:nvSpPr>
              <p:spPr bwMode="auto">
                <a:xfrm>
                  <a:off x="3801" y="2829"/>
                  <a:ext cx="235"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240" name="Line 50"/>
                <p:cNvSpPr>
                  <a:spLocks noChangeShapeType="1"/>
                </p:cNvSpPr>
                <p:nvPr/>
              </p:nvSpPr>
              <p:spPr bwMode="auto">
                <a:xfrm>
                  <a:off x="3801" y="2866"/>
                  <a:ext cx="1" cy="24"/>
                </a:xfrm>
                <a:prstGeom prst="line">
                  <a:avLst/>
                </a:prstGeom>
                <a:noFill/>
                <a:ln w="3240">
                  <a:solidFill>
                    <a:srgbClr val="333333"/>
                  </a:solidFill>
                  <a:round/>
                  <a:headEnd/>
                  <a:tailEnd/>
                </a:ln>
              </p:spPr>
              <p:txBody>
                <a:bodyPr/>
                <a:lstStyle/>
                <a:p>
                  <a:endParaRPr lang="zh-CN" altLang="en-US"/>
                </a:p>
              </p:txBody>
            </p:sp>
            <p:sp>
              <p:nvSpPr>
                <p:cNvPr id="241" name="Oval 51"/>
                <p:cNvSpPr>
                  <a:spLocks noChangeArrowheads="1"/>
                </p:cNvSpPr>
                <p:nvPr/>
              </p:nvSpPr>
              <p:spPr bwMode="auto">
                <a:xfrm rot="10800000">
                  <a:off x="3896" y="2860"/>
                  <a:ext cx="47" cy="15"/>
                </a:xfrm>
                <a:prstGeom prst="ellipse">
                  <a:avLst/>
                </a:prstGeom>
                <a:solidFill>
                  <a:srgbClr val="B2B2B2"/>
                </a:solidFill>
                <a:ln w="3240">
                  <a:solidFill>
                    <a:srgbClr val="333333"/>
                  </a:solidFill>
                  <a:round/>
                  <a:headEnd/>
                  <a:tailEnd/>
                </a:ln>
              </p:spPr>
              <p:txBody>
                <a:bodyPr wrap="none" anchor="ctr"/>
                <a:lstStyle/>
                <a:p>
                  <a:endParaRPr lang="zh-CN" altLang="en-US"/>
                </a:p>
              </p:txBody>
            </p:sp>
            <p:sp>
              <p:nvSpPr>
                <p:cNvPr id="242" name="Line 52"/>
                <p:cNvSpPr>
                  <a:spLocks noChangeShapeType="1"/>
                </p:cNvSpPr>
                <p:nvPr/>
              </p:nvSpPr>
              <p:spPr bwMode="auto">
                <a:xfrm>
                  <a:off x="4037" y="2866"/>
                  <a:ext cx="1" cy="24"/>
                </a:xfrm>
                <a:prstGeom prst="line">
                  <a:avLst/>
                </a:prstGeom>
                <a:noFill/>
                <a:ln w="3240">
                  <a:solidFill>
                    <a:srgbClr val="333333"/>
                  </a:solidFill>
                  <a:round/>
                  <a:headEnd/>
                  <a:tailEnd/>
                </a:ln>
              </p:spPr>
              <p:txBody>
                <a:bodyPr/>
                <a:lstStyle/>
                <a:p>
                  <a:endParaRPr lang="zh-CN" altLang="en-US"/>
                </a:p>
              </p:txBody>
            </p:sp>
          </p:grpSp>
          <p:grpSp>
            <p:nvGrpSpPr>
              <p:cNvPr id="230" name="Group 53"/>
              <p:cNvGrpSpPr>
                <a:grpSpLocks/>
              </p:cNvGrpSpPr>
              <p:nvPr/>
            </p:nvGrpSpPr>
            <p:grpSpPr bwMode="auto">
              <a:xfrm>
                <a:off x="3801" y="2785"/>
                <a:ext cx="235" cy="96"/>
                <a:chOff x="3801" y="2785"/>
                <a:chExt cx="235" cy="96"/>
              </a:xfrm>
            </p:grpSpPr>
            <p:sp>
              <p:nvSpPr>
                <p:cNvPr id="231" name="Oval 54"/>
                <p:cNvSpPr>
                  <a:spLocks noChangeArrowheads="1"/>
                </p:cNvSpPr>
                <p:nvPr/>
              </p:nvSpPr>
              <p:spPr bwMode="auto">
                <a:xfrm>
                  <a:off x="3801" y="2809"/>
                  <a:ext cx="235"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232" name="AutoShape 55"/>
                <p:cNvSpPr>
                  <a:spLocks noChangeArrowheads="1"/>
                </p:cNvSpPr>
                <p:nvPr/>
              </p:nvSpPr>
              <p:spPr bwMode="auto">
                <a:xfrm>
                  <a:off x="3802" y="2822"/>
                  <a:ext cx="235" cy="24"/>
                </a:xfrm>
                <a:prstGeom prst="roundRect">
                  <a:avLst>
                    <a:gd name="adj" fmla="val 4167"/>
                  </a:avLst>
                </a:prstGeom>
                <a:solidFill>
                  <a:srgbClr val="B2B2B2"/>
                </a:solidFill>
                <a:ln w="9525">
                  <a:noFill/>
                  <a:round/>
                  <a:headEnd/>
                  <a:tailEnd/>
                </a:ln>
              </p:spPr>
              <p:txBody>
                <a:bodyPr wrap="none" anchor="ctr"/>
                <a:lstStyle/>
                <a:p>
                  <a:endParaRPr lang="zh-CN" altLang="en-US"/>
                </a:p>
              </p:txBody>
            </p:sp>
            <p:sp>
              <p:nvSpPr>
                <p:cNvPr id="233" name="Oval 56"/>
                <p:cNvSpPr>
                  <a:spLocks noChangeArrowheads="1"/>
                </p:cNvSpPr>
                <p:nvPr/>
              </p:nvSpPr>
              <p:spPr bwMode="auto">
                <a:xfrm>
                  <a:off x="3801" y="2785"/>
                  <a:ext cx="235"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234" name="Line 57"/>
                <p:cNvSpPr>
                  <a:spLocks noChangeShapeType="1"/>
                </p:cNvSpPr>
                <p:nvPr/>
              </p:nvSpPr>
              <p:spPr bwMode="auto">
                <a:xfrm>
                  <a:off x="3801" y="2822"/>
                  <a:ext cx="1" cy="24"/>
                </a:xfrm>
                <a:prstGeom prst="line">
                  <a:avLst/>
                </a:prstGeom>
                <a:noFill/>
                <a:ln w="3240">
                  <a:solidFill>
                    <a:srgbClr val="333333"/>
                  </a:solidFill>
                  <a:round/>
                  <a:headEnd/>
                  <a:tailEnd/>
                </a:ln>
              </p:spPr>
              <p:txBody>
                <a:bodyPr/>
                <a:lstStyle/>
                <a:p>
                  <a:endParaRPr lang="zh-CN" altLang="en-US"/>
                </a:p>
              </p:txBody>
            </p:sp>
            <p:sp>
              <p:nvSpPr>
                <p:cNvPr id="235" name="Oval 58"/>
                <p:cNvSpPr>
                  <a:spLocks noChangeArrowheads="1"/>
                </p:cNvSpPr>
                <p:nvPr/>
              </p:nvSpPr>
              <p:spPr bwMode="auto">
                <a:xfrm rot="10800000">
                  <a:off x="3896" y="2816"/>
                  <a:ext cx="47" cy="15"/>
                </a:xfrm>
                <a:prstGeom prst="ellipse">
                  <a:avLst/>
                </a:prstGeom>
                <a:solidFill>
                  <a:srgbClr val="B2B2B2"/>
                </a:solidFill>
                <a:ln w="3240">
                  <a:solidFill>
                    <a:srgbClr val="333333"/>
                  </a:solidFill>
                  <a:round/>
                  <a:headEnd/>
                  <a:tailEnd/>
                </a:ln>
              </p:spPr>
              <p:txBody>
                <a:bodyPr wrap="none" anchor="ctr"/>
                <a:lstStyle/>
                <a:p>
                  <a:endParaRPr lang="zh-CN" altLang="en-US"/>
                </a:p>
              </p:txBody>
            </p:sp>
            <p:sp>
              <p:nvSpPr>
                <p:cNvPr id="236" name="Line 59"/>
                <p:cNvSpPr>
                  <a:spLocks noChangeShapeType="1"/>
                </p:cNvSpPr>
                <p:nvPr/>
              </p:nvSpPr>
              <p:spPr bwMode="auto">
                <a:xfrm>
                  <a:off x="4037" y="2822"/>
                  <a:ext cx="1" cy="24"/>
                </a:xfrm>
                <a:prstGeom prst="line">
                  <a:avLst/>
                </a:prstGeom>
                <a:noFill/>
                <a:ln w="3240">
                  <a:solidFill>
                    <a:srgbClr val="333333"/>
                  </a:solidFill>
                  <a:round/>
                  <a:headEnd/>
                  <a:tailEnd/>
                </a:ln>
              </p:spPr>
              <p:txBody>
                <a:bodyPr/>
                <a:lstStyle/>
                <a:p>
                  <a:endParaRPr lang="zh-CN" altLang="en-US"/>
                </a:p>
              </p:txBody>
            </p:sp>
          </p:grpSp>
        </p:grpSp>
        <p:grpSp>
          <p:nvGrpSpPr>
            <p:cNvPr id="35" name="Group 60"/>
            <p:cNvGrpSpPr>
              <a:grpSpLocks/>
            </p:cNvGrpSpPr>
            <p:nvPr/>
          </p:nvGrpSpPr>
          <p:grpSpPr bwMode="auto">
            <a:xfrm>
              <a:off x="3747" y="2665"/>
              <a:ext cx="185" cy="130"/>
              <a:chOff x="4185" y="2785"/>
              <a:chExt cx="235" cy="140"/>
            </a:xfrm>
          </p:grpSpPr>
          <p:grpSp>
            <p:nvGrpSpPr>
              <p:cNvPr id="215" name="Group 61"/>
              <p:cNvGrpSpPr>
                <a:grpSpLocks/>
              </p:cNvGrpSpPr>
              <p:nvPr/>
            </p:nvGrpSpPr>
            <p:grpSpPr bwMode="auto">
              <a:xfrm>
                <a:off x="4185" y="2829"/>
                <a:ext cx="235" cy="96"/>
                <a:chOff x="4185" y="2829"/>
                <a:chExt cx="235" cy="96"/>
              </a:xfrm>
            </p:grpSpPr>
            <p:sp>
              <p:nvSpPr>
                <p:cNvPr id="223" name="Oval 62"/>
                <p:cNvSpPr>
                  <a:spLocks noChangeArrowheads="1"/>
                </p:cNvSpPr>
                <p:nvPr/>
              </p:nvSpPr>
              <p:spPr bwMode="auto">
                <a:xfrm>
                  <a:off x="4185" y="2854"/>
                  <a:ext cx="235"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224" name="AutoShape 63"/>
                <p:cNvSpPr>
                  <a:spLocks noChangeArrowheads="1"/>
                </p:cNvSpPr>
                <p:nvPr/>
              </p:nvSpPr>
              <p:spPr bwMode="auto">
                <a:xfrm>
                  <a:off x="4186" y="2866"/>
                  <a:ext cx="235" cy="24"/>
                </a:xfrm>
                <a:prstGeom prst="roundRect">
                  <a:avLst>
                    <a:gd name="adj" fmla="val 4167"/>
                  </a:avLst>
                </a:prstGeom>
                <a:solidFill>
                  <a:srgbClr val="B2B2B2"/>
                </a:solidFill>
                <a:ln w="9525">
                  <a:noFill/>
                  <a:round/>
                  <a:headEnd/>
                  <a:tailEnd/>
                </a:ln>
              </p:spPr>
              <p:txBody>
                <a:bodyPr wrap="none" anchor="ctr"/>
                <a:lstStyle/>
                <a:p>
                  <a:endParaRPr lang="zh-CN" altLang="en-US"/>
                </a:p>
              </p:txBody>
            </p:sp>
            <p:sp>
              <p:nvSpPr>
                <p:cNvPr id="225" name="Oval 64"/>
                <p:cNvSpPr>
                  <a:spLocks noChangeArrowheads="1"/>
                </p:cNvSpPr>
                <p:nvPr/>
              </p:nvSpPr>
              <p:spPr bwMode="auto">
                <a:xfrm>
                  <a:off x="4185" y="2829"/>
                  <a:ext cx="235"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226" name="Line 65"/>
                <p:cNvSpPr>
                  <a:spLocks noChangeShapeType="1"/>
                </p:cNvSpPr>
                <p:nvPr/>
              </p:nvSpPr>
              <p:spPr bwMode="auto">
                <a:xfrm>
                  <a:off x="4185" y="2866"/>
                  <a:ext cx="1" cy="24"/>
                </a:xfrm>
                <a:prstGeom prst="line">
                  <a:avLst/>
                </a:prstGeom>
                <a:noFill/>
                <a:ln w="3240">
                  <a:solidFill>
                    <a:srgbClr val="333333"/>
                  </a:solidFill>
                  <a:round/>
                  <a:headEnd/>
                  <a:tailEnd/>
                </a:ln>
              </p:spPr>
              <p:txBody>
                <a:bodyPr/>
                <a:lstStyle/>
                <a:p>
                  <a:endParaRPr lang="zh-CN" altLang="en-US"/>
                </a:p>
              </p:txBody>
            </p:sp>
            <p:sp>
              <p:nvSpPr>
                <p:cNvPr id="227" name="Oval 66"/>
                <p:cNvSpPr>
                  <a:spLocks noChangeArrowheads="1"/>
                </p:cNvSpPr>
                <p:nvPr/>
              </p:nvSpPr>
              <p:spPr bwMode="auto">
                <a:xfrm rot="10800000">
                  <a:off x="4280" y="2860"/>
                  <a:ext cx="47" cy="15"/>
                </a:xfrm>
                <a:prstGeom prst="ellipse">
                  <a:avLst/>
                </a:prstGeom>
                <a:solidFill>
                  <a:srgbClr val="B2B2B2"/>
                </a:solidFill>
                <a:ln w="3240">
                  <a:solidFill>
                    <a:srgbClr val="333333"/>
                  </a:solidFill>
                  <a:round/>
                  <a:headEnd/>
                  <a:tailEnd/>
                </a:ln>
              </p:spPr>
              <p:txBody>
                <a:bodyPr wrap="none" anchor="ctr"/>
                <a:lstStyle/>
                <a:p>
                  <a:endParaRPr lang="zh-CN" altLang="en-US"/>
                </a:p>
              </p:txBody>
            </p:sp>
            <p:sp>
              <p:nvSpPr>
                <p:cNvPr id="228" name="Line 67"/>
                <p:cNvSpPr>
                  <a:spLocks noChangeShapeType="1"/>
                </p:cNvSpPr>
                <p:nvPr/>
              </p:nvSpPr>
              <p:spPr bwMode="auto">
                <a:xfrm>
                  <a:off x="4421" y="2866"/>
                  <a:ext cx="1" cy="24"/>
                </a:xfrm>
                <a:prstGeom prst="line">
                  <a:avLst/>
                </a:prstGeom>
                <a:noFill/>
                <a:ln w="3240">
                  <a:solidFill>
                    <a:srgbClr val="333333"/>
                  </a:solidFill>
                  <a:round/>
                  <a:headEnd/>
                  <a:tailEnd/>
                </a:ln>
              </p:spPr>
              <p:txBody>
                <a:bodyPr/>
                <a:lstStyle/>
                <a:p>
                  <a:endParaRPr lang="zh-CN" altLang="en-US"/>
                </a:p>
              </p:txBody>
            </p:sp>
          </p:grpSp>
          <p:grpSp>
            <p:nvGrpSpPr>
              <p:cNvPr id="216" name="Group 68"/>
              <p:cNvGrpSpPr>
                <a:grpSpLocks/>
              </p:cNvGrpSpPr>
              <p:nvPr/>
            </p:nvGrpSpPr>
            <p:grpSpPr bwMode="auto">
              <a:xfrm>
                <a:off x="4185" y="2785"/>
                <a:ext cx="235" cy="96"/>
                <a:chOff x="4185" y="2785"/>
                <a:chExt cx="235" cy="96"/>
              </a:xfrm>
            </p:grpSpPr>
            <p:sp>
              <p:nvSpPr>
                <p:cNvPr id="217" name="Oval 69"/>
                <p:cNvSpPr>
                  <a:spLocks noChangeArrowheads="1"/>
                </p:cNvSpPr>
                <p:nvPr/>
              </p:nvSpPr>
              <p:spPr bwMode="auto">
                <a:xfrm>
                  <a:off x="4185" y="2809"/>
                  <a:ext cx="235"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218" name="AutoShape 70"/>
                <p:cNvSpPr>
                  <a:spLocks noChangeArrowheads="1"/>
                </p:cNvSpPr>
                <p:nvPr/>
              </p:nvSpPr>
              <p:spPr bwMode="auto">
                <a:xfrm>
                  <a:off x="4186" y="2822"/>
                  <a:ext cx="235" cy="24"/>
                </a:xfrm>
                <a:prstGeom prst="roundRect">
                  <a:avLst>
                    <a:gd name="adj" fmla="val 4167"/>
                  </a:avLst>
                </a:prstGeom>
                <a:solidFill>
                  <a:srgbClr val="B2B2B2"/>
                </a:solidFill>
                <a:ln w="9525">
                  <a:noFill/>
                  <a:round/>
                  <a:headEnd/>
                  <a:tailEnd/>
                </a:ln>
              </p:spPr>
              <p:txBody>
                <a:bodyPr wrap="none" anchor="ctr"/>
                <a:lstStyle/>
                <a:p>
                  <a:endParaRPr lang="zh-CN" altLang="en-US"/>
                </a:p>
              </p:txBody>
            </p:sp>
            <p:sp>
              <p:nvSpPr>
                <p:cNvPr id="219" name="Oval 71"/>
                <p:cNvSpPr>
                  <a:spLocks noChangeArrowheads="1"/>
                </p:cNvSpPr>
                <p:nvPr/>
              </p:nvSpPr>
              <p:spPr bwMode="auto">
                <a:xfrm>
                  <a:off x="4185" y="2785"/>
                  <a:ext cx="235"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220" name="Line 72"/>
                <p:cNvSpPr>
                  <a:spLocks noChangeShapeType="1"/>
                </p:cNvSpPr>
                <p:nvPr/>
              </p:nvSpPr>
              <p:spPr bwMode="auto">
                <a:xfrm>
                  <a:off x="4185" y="2822"/>
                  <a:ext cx="1" cy="24"/>
                </a:xfrm>
                <a:prstGeom prst="line">
                  <a:avLst/>
                </a:prstGeom>
                <a:noFill/>
                <a:ln w="3240">
                  <a:solidFill>
                    <a:srgbClr val="333333"/>
                  </a:solidFill>
                  <a:round/>
                  <a:headEnd/>
                  <a:tailEnd/>
                </a:ln>
              </p:spPr>
              <p:txBody>
                <a:bodyPr/>
                <a:lstStyle/>
                <a:p>
                  <a:endParaRPr lang="zh-CN" altLang="en-US"/>
                </a:p>
              </p:txBody>
            </p:sp>
            <p:sp>
              <p:nvSpPr>
                <p:cNvPr id="221" name="Oval 73"/>
                <p:cNvSpPr>
                  <a:spLocks noChangeArrowheads="1"/>
                </p:cNvSpPr>
                <p:nvPr/>
              </p:nvSpPr>
              <p:spPr bwMode="auto">
                <a:xfrm rot="10800000">
                  <a:off x="4280" y="2816"/>
                  <a:ext cx="47" cy="15"/>
                </a:xfrm>
                <a:prstGeom prst="ellipse">
                  <a:avLst/>
                </a:prstGeom>
                <a:solidFill>
                  <a:srgbClr val="B2B2B2"/>
                </a:solidFill>
                <a:ln w="3240">
                  <a:solidFill>
                    <a:srgbClr val="333333"/>
                  </a:solidFill>
                  <a:round/>
                  <a:headEnd/>
                  <a:tailEnd/>
                </a:ln>
              </p:spPr>
              <p:txBody>
                <a:bodyPr wrap="none" anchor="ctr"/>
                <a:lstStyle/>
                <a:p>
                  <a:endParaRPr lang="zh-CN" altLang="en-US"/>
                </a:p>
              </p:txBody>
            </p:sp>
            <p:sp>
              <p:nvSpPr>
                <p:cNvPr id="222" name="Line 74"/>
                <p:cNvSpPr>
                  <a:spLocks noChangeShapeType="1"/>
                </p:cNvSpPr>
                <p:nvPr/>
              </p:nvSpPr>
              <p:spPr bwMode="auto">
                <a:xfrm>
                  <a:off x="4421" y="2822"/>
                  <a:ext cx="1" cy="24"/>
                </a:xfrm>
                <a:prstGeom prst="line">
                  <a:avLst/>
                </a:prstGeom>
                <a:noFill/>
                <a:ln w="3240">
                  <a:solidFill>
                    <a:srgbClr val="333333"/>
                  </a:solidFill>
                  <a:round/>
                  <a:headEnd/>
                  <a:tailEnd/>
                </a:ln>
              </p:spPr>
              <p:txBody>
                <a:bodyPr/>
                <a:lstStyle/>
                <a:p>
                  <a:endParaRPr lang="zh-CN" altLang="en-US"/>
                </a:p>
              </p:txBody>
            </p:sp>
          </p:grpSp>
        </p:grpSp>
        <p:graphicFrame>
          <p:nvGraphicFramePr>
            <p:cNvPr id="36" name="Object 75"/>
            <p:cNvGraphicFramePr>
              <a:graphicFrameLocks noChangeAspect="1"/>
            </p:cNvGraphicFramePr>
            <p:nvPr/>
          </p:nvGraphicFramePr>
          <p:xfrm>
            <a:off x="5166" y="3192"/>
            <a:ext cx="208" cy="330"/>
          </p:xfrm>
          <a:graphic>
            <a:graphicData uri="http://schemas.openxmlformats.org/presentationml/2006/ole">
              <mc:AlternateContent xmlns:mc="http://schemas.openxmlformats.org/markup-compatibility/2006">
                <mc:Choice xmlns:v="urn:schemas-microsoft-com:vml" Requires="v">
                  <p:oleObj spid="_x0000_s2092" r:id="rId7" imgW="1275853" imgH="1552792" progId="PBrush">
                    <p:embed/>
                  </p:oleObj>
                </mc:Choice>
                <mc:Fallback>
                  <p:oleObj r:id="rId7" imgW="1275853" imgH="1552792" progId="PBrush">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66" y="3192"/>
                          <a:ext cx="208" cy="33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oleObj>
                </mc:Fallback>
              </mc:AlternateContent>
            </a:graphicData>
          </a:graphic>
        </p:graphicFrame>
        <p:sp>
          <p:nvSpPr>
            <p:cNvPr id="37" name="Text Box 76"/>
            <p:cNvSpPr txBox="1">
              <a:spLocks noChangeArrowheads="1"/>
            </p:cNvSpPr>
            <p:nvPr/>
          </p:nvSpPr>
          <p:spPr bwMode="auto">
            <a:xfrm>
              <a:off x="4974" y="3549"/>
              <a:ext cx="622" cy="194"/>
            </a:xfrm>
            <a:prstGeom prst="rect">
              <a:avLst/>
            </a:prstGeom>
            <a:noFill/>
            <a:ln w="9525">
              <a:noFill/>
              <a:miter lim="800000"/>
              <a:headEnd/>
              <a:tailEnd/>
            </a:ln>
            <a:effectLst/>
          </p:spPr>
          <p:txBody>
            <a:bodyPr lIns="81639" tIns="42452" rIns="81639" bIns="42452">
              <a:spAutoFit/>
            </a:bodyPr>
            <a:lstStyle/>
            <a:p>
              <a:pPr algn="ctr" defTabSz="828675" eaLnBrk="1" hangingPunct="1">
                <a:lnSpc>
                  <a:spcPct val="97000"/>
                </a:lnSpc>
                <a:spcBef>
                  <a:spcPts val="913"/>
                </a:spcBef>
                <a:buClr>
                  <a:srgbClr val="000000"/>
                </a:buClr>
                <a:buSzPct val="45000"/>
                <a:buFont typeface="StarSymbol" pitchFamily="2" charset="0"/>
                <a:buNone/>
                <a:tabLst>
                  <a:tab pos="657225" algn="l"/>
                </a:tabLst>
              </a:pPr>
              <a:r>
                <a:rPr kumimoji="0" lang="en-GB" sz="1500" b="1">
                  <a:solidFill>
                    <a:schemeClr val="accent1"/>
                  </a:solidFill>
                  <a:latin typeface="Arial" pitchFamily="34" charset="0"/>
                </a:rPr>
                <a:t>Tape</a:t>
              </a:r>
            </a:p>
          </p:txBody>
        </p:sp>
        <p:pic>
          <p:nvPicPr>
            <p:cNvPr id="38" name="Picture 77"/>
            <p:cNvPicPr>
              <a:picLocks noChangeAspect="1" noChangeArrowheads="1"/>
            </p:cNvPicPr>
            <p:nvPr/>
          </p:nvPicPr>
          <p:blipFill>
            <a:blip r:embed="rId4" cstate="print"/>
            <a:srcRect/>
            <a:stretch>
              <a:fillRect/>
            </a:stretch>
          </p:blipFill>
          <p:spPr bwMode="auto">
            <a:xfrm>
              <a:off x="4313" y="3104"/>
              <a:ext cx="374" cy="555"/>
            </a:xfrm>
            <a:prstGeom prst="rect">
              <a:avLst/>
            </a:prstGeom>
            <a:noFill/>
            <a:effectLst/>
          </p:spPr>
        </p:pic>
        <p:sp>
          <p:nvSpPr>
            <p:cNvPr id="39" name="Line 78"/>
            <p:cNvSpPr>
              <a:spLocks noChangeShapeType="1"/>
            </p:cNvSpPr>
            <p:nvPr/>
          </p:nvSpPr>
          <p:spPr bwMode="auto">
            <a:xfrm>
              <a:off x="4519" y="2823"/>
              <a:ext cx="1" cy="392"/>
            </a:xfrm>
            <a:prstGeom prst="line">
              <a:avLst/>
            </a:prstGeom>
            <a:noFill/>
            <a:ln w="38160">
              <a:solidFill>
                <a:schemeClr val="accent1"/>
              </a:solidFill>
              <a:round/>
              <a:headEnd/>
              <a:tailEnd/>
            </a:ln>
            <a:effectLst/>
          </p:spPr>
          <p:txBody>
            <a:bodyPr/>
            <a:lstStyle/>
            <a:p>
              <a:endParaRPr lang="zh-CN" altLang="en-US"/>
            </a:p>
          </p:txBody>
        </p:sp>
        <p:sp>
          <p:nvSpPr>
            <p:cNvPr id="40" name="Text Box 79"/>
            <p:cNvSpPr txBox="1">
              <a:spLocks noChangeArrowheads="1"/>
            </p:cNvSpPr>
            <p:nvPr/>
          </p:nvSpPr>
          <p:spPr bwMode="auto">
            <a:xfrm>
              <a:off x="4124" y="2899"/>
              <a:ext cx="371" cy="184"/>
            </a:xfrm>
            <a:prstGeom prst="rect">
              <a:avLst/>
            </a:prstGeom>
            <a:noFill/>
            <a:ln w="9525">
              <a:noFill/>
              <a:miter lim="800000"/>
              <a:headEnd/>
              <a:tailEnd/>
            </a:ln>
            <a:effectLst/>
          </p:spPr>
          <p:txBody>
            <a:bodyPr lIns="81639" tIns="42452" rIns="81639" bIns="42452">
              <a:spAutoFit/>
            </a:bodyPr>
            <a:lstStyle/>
            <a:p>
              <a:pPr algn="r" defTabSz="828675" eaLnBrk="1" hangingPunct="1">
                <a:lnSpc>
                  <a:spcPct val="97000"/>
                </a:lnSpc>
                <a:spcBef>
                  <a:spcPts val="788"/>
                </a:spcBef>
                <a:buClr>
                  <a:srgbClr val="000000"/>
                </a:buClr>
                <a:buSzPct val="45000"/>
                <a:buFont typeface="StarSymbol" pitchFamily="2" charset="0"/>
                <a:buNone/>
              </a:pPr>
              <a:r>
                <a:rPr kumimoji="0" lang="en-GB" sz="1400" b="1">
                  <a:solidFill>
                    <a:srgbClr val="000000"/>
                  </a:solidFill>
                  <a:latin typeface="Arial" pitchFamily="34" charset="0"/>
                </a:rPr>
                <a:t>FC</a:t>
              </a:r>
            </a:p>
          </p:txBody>
        </p:sp>
        <p:sp>
          <p:nvSpPr>
            <p:cNvPr id="41" name="Line 80"/>
            <p:cNvSpPr>
              <a:spLocks noChangeShapeType="1"/>
            </p:cNvSpPr>
            <p:nvPr/>
          </p:nvSpPr>
          <p:spPr bwMode="auto">
            <a:xfrm flipV="1">
              <a:off x="4033" y="3660"/>
              <a:ext cx="95" cy="153"/>
            </a:xfrm>
            <a:prstGeom prst="line">
              <a:avLst/>
            </a:prstGeom>
            <a:noFill/>
            <a:ln w="19050">
              <a:solidFill>
                <a:schemeClr val="accent2"/>
              </a:solidFill>
              <a:round/>
              <a:headEnd/>
              <a:tailEnd type="triangle" w="med" len="med"/>
            </a:ln>
            <a:effectLst/>
          </p:spPr>
          <p:txBody>
            <a:bodyPr/>
            <a:lstStyle/>
            <a:p>
              <a:endParaRPr lang="zh-CN" altLang="en-US"/>
            </a:p>
          </p:txBody>
        </p:sp>
        <p:pic>
          <p:nvPicPr>
            <p:cNvPr id="42" name="Picture 81"/>
            <p:cNvPicPr>
              <a:picLocks noChangeAspect="1" noChangeArrowheads="1"/>
            </p:cNvPicPr>
            <p:nvPr/>
          </p:nvPicPr>
          <p:blipFill>
            <a:blip r:embed="rId6" cstate="print"/>
            <a:srcRect/>
            <a:stretch>
              <a:fillRect/>
            </a:stretch>
          </p:blipFill>
          <p:spPr bwMode="auto">
            <a:xfrm>
              <a:off x="4406" y="2393"/>
              <a:ext cx="318" cy="494"/>
            </a:xfrm>
            <a:prstGeom prst="rect">
              <a:avLst/>
            </a:prstGeom>
            <a:noFill/>
          </p:spPr>
        </p:pic>
        <p:sp>
          <p:nvSpPr>
            <p:cNvPr id="43" name="Text Box 82"/>
            <p:cNvSpPr txBox="1">
              <a:spLocks noChangeArrowheads="1"/>
            </p:cNvSpPr>
            <p:nvPr/>
          </p:nvSpPr>
          <p:spPr bwMode="auto">
            <a:xfrm>
              <a:off x="4350" y="2479"/>
              <a:ext cx="397" cy="175"/>
            </a:xfrm>
            <a:prstGeom prst="rect">
              <a:avLst/>
            </a:prstGeom>
            <a:noFill/>
            <a:ln w="9525">
              <a:noFill/>
              <a:miter lim="800000"/>
              <a:headEnd/>
              <a:tailEnd/>
            </a:ln>
          </p:spPr>
          <p:txBody>
            <a:bodyPr lIns="81639" tIns="42452" rIns="81639" bIns="42452">
              <a:spAutoFit/>
            </a:bodyPr>
            <a:lstStyle/>
            <a:p>
              <a:pPr algn="ctr" defTabSz="828675" eaLnBrk="1" hangingPunct="1">
                <a:lnSpc>
                  <a:spcPct val="97000"/>
                </a:lnSpc>
                <a:spcBef>
                  <a:spcPts val="788"/>
                </a:spcBef>
                <a:buClr>
                  <a:srgbClr val="000000"/>
                </a:buClr>
                <a:buSzPct val="45000"/>
                <a:buFont typeface="StarSymbol" pitchFamily="2" charset="0"/>
                <a:buNone/>
                <a:tabLst>
                  <a:tab pos="657225" algn="l"/>
                </a:tabLst>
              </a:pPr>
              <a:r>
                <a:rPr kumimoji="0" lang="en-GB" sz="1300" b="1">
                  <a:solidFill>
                    <a:srgbClr val="000000"/>
                  </a:solidFill>
                  <a:latin typeface="Arial" pitchFamily="34" charset="0"/>
                </a:rPr>
                <a:t>Linux</a:t>
              </a:r>
            </a:p>
          </p:txBody>
        </p:sp>
        <p:pic>
          <p:nvPicPr>
            <p:cNvPr id="44" name="Picture 83"/>
            <p:cNvPicPr>
              <a:picLocks noChangeAspect="1" noChangeArrowheads="1"/>
            </p:cNvPicPr>
            <p:nvPr/>
          </p:nvPicPr>
          <p:blipFill>
            <a:blip r:embed="rId6" cstate="print"/>
            <a:srcRect/>
            <a:stretch>
              <a:fillRect/>
            </a:stretch>
          </p:blipFill>
          <p:spPr bwMode="auto">
            <a:xfrm>
              <a:off x="4051" y="2393"/>
              <a:ext cx="317" cy="494"/>
            </a:xfrm>
            <a:prstGeom prst="rect">
              <a:avLst/>
            </a:prstGeom>
            <a:noFill/>
          </p:spPr>
        </p:pic>
        <p:sp>
          <p:nvSpPr>
            <p:cNvPr id="45" name="Text Box 84"/>
            <p:cNvSpPr txBox="1">
              <a:spLocks noChangeArrowheads="1"/>
            </p:cNvSpPr>
            <p:nvPr/>
          </p:nvSpPr>
          <p:spPr bwMode="auto">
            <a:xfrm>
              <a:off x="3990" y="2473"/>
              <a:ext cx="427" cy="175"/>
            </a:xfrm>
            <a:prstGeom prst="rect">
              <a:avLst/>
            </a:prstGeom>
            <a:noFill/>
            <a:ln w="9525">
              <a:noFill/>
              <a:miter lim="800000"/>
              <a:headEnd/>
              <a:tailEnd/>
            </a:ln>
          </p:spPr>
          <p:txBody>
            <a:bodyPr lIns="81639" tIns="42452" rIns="81639" bIns="42452">
              <a:spAutoFit/>
            </a:bodyPr>
            <a:lstStyle/>
            <a:p>
              <a:pPr algn="ctr" defTabSz="828675" eaLnBrk="1" hangingPunct="1">
                <a:lnSpc>
                  <a:spcPct val="97000"/>
                </a:lnSpc>
                <a:spcBef>
                  <a:spcPts val="788"/>
                </a:spcBef>
                <a:buClr>
                  <a:srgbClr val="000000"/>
                </a:buClr>
                <a:buSzPct val="45000"/>
                <a:buFont typeface="StarSymbol" pitchFamily="2" charset="0"/>
                <a:buNone/>
                <a:tabLst>
                  <a:tab pos="657225" algn="l"/>
                </a:tabLst>
              </a:pPr>
              <a:r>
                <a:rPr kumimoji="0" lang="en-GB" sz="1300" b="1">
                  <a:solidFill>
                    <a:srgbClr val="000000"/>
                  </a:solidFill>
                  <a:latin typeface="Arial" pitchFamily="34" charset="0"/>
                </a:rPr>
                <a:t>Win2k</a:t>
              </a:r>
            </a:p>
          </p:txBody>
        </p:sp>
        <p:sp>
          <p:nvSpPr>
            <p:cNvPr id="46" name="Text Box 85"/>
            <p:cNvSpPr txBox="1">
              <a:spLocks noChangeArrowheads="1"/>
            </p:cNvSpPr>
            <p:nvPr/>
          </p:nvSpPr>
          <p:spPr bwMode="auto">
            <a:xfrm>
              <a:off x="3742" y="2899"/>
              <a:ext cx="417" cy="184"/>
            </a:xfrm>
            <a:prstGeom prst="rect">
              <a:avLst/>
            </a:prstGeom>
            <a:noFill/>
            <a:ln w="9525">
              <a:noFill/>
              <a:miter lim="800000"/>
              <a:headEnd/>
              <a:tailEnd/>
            </a:ln>
            <a:effectLst/>
          </p:spPr>
          <p:txBody>
            <a:bodyPr lIns="81639" tIns="42452" rIns="81639" bIns="42452">
              <a:spAutoFit/>
            </a:bodyPr>
            <a:lstStyle/>
            <a:p>
              <a:pPr algn="r" defTabSz="828675" eaLnBrk="1" hangingPunct="1">
                <a:lnSpc>
                  <a:spcPct val="97000"/>
                </a:lnSpc>
                <a:spcBef>
                  <a:spcPts val="788"/>
                </a:spcBef>
                <a:buClr>
                  <a:srgbClr val="000000"/>
                </a:buClr>
                <a:buSzPct val="45000"/>
                <a:buFont typeface="StarSymbol" pitchFamily="2" charset="0"/>
                <a:buNone/>
              </a:pPr>
              <a:r>
                <a:rPr kumimoji="0" lang="en-GB" sz="1400" b="1">
                  <a:solidFill>
                    <a:srgbClr val="000000"/>
                  </a:solidFill>
                  <a:latin typeface="Arial" pitchFamily="34" charset="0"/>
                </a:rPr>
                <a:t>SCSI</a:t>
              </a:r>
            </a:p>
          </p:txBody>
        </p:sp>
        <p:grpSp>
          <p:nvGrpSpPr>
            <p:cNvPr id="47" name="Group 86"/>
            <p:cNvGrpSpPr>
              <a:grpSpLocks/>
            </p:cNvGrpSpPr>
            <p:nvPr/>
          </p:nvGrpSpPr>
          <p:grpSpPr bwMode="auto">
            <a:xfrm>
              <a:off x="4794" y="2665"/>
              <a:ext cx="185" cy="130"/>
              <a:chOff x="5385" y="2773"/>
              <a:chExt cx="235" cy="140"/>
            </a:xfrm>
          </p:grpSpPr>
          <p:grpSp>
            <p:nvGrpSpPr>
              <p:cNvPr id="201" name="Group 87"/>
              <p:cNvGrpSpPr>
                <a:grpSpLocks/>
              </p:cNvGrpSpPr>
              <p:nvPr/>
            </p:nvGrpSpPr>
            <p:grpSpPr bwMode="auto">
              <a:xfrm>
                <a:off x="5385" y="2817"/>
                <a:ext cx="235" cy="96"/>
                <a:chOff x="5385" y="2817"/>
                <a:chExt cx="235" cy="96"/>
              </a:xfrm>
            </p:grpSpPr>
            <p:sp>
              <p:nvSpPr>
                <p:cNvPr id="209" name="Oval 88"/>
                <p:cNvSpPr>
                  <a:spLocks noChangeArrowheads="1"/>
                </p:cNvSpPr>
                <p:nvPr/>
              </p:nvSpPr>
              <p:spPr bwMode="auto">
                <a:xfrm>
                  <a:off x="5385" y="2842"/>
                  <a:ext cx="235"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210" name="AutoShape 89"/>
                <p:cNvSpPr>
                  <a:spLocks noChangeArrowheads="1"/>
                </p:cNvSpPr>
                <p:nvPr/>
              </p:nvSpPr>
              <p:spPr bwMode="auto">
                <a:xfrm>
                  <a:off x="5386" y="2854"/>
                  <a:ext cx="235" cy="24"/>
                </a:xfrm>
                <a:prstGeom prst="roundRect">
                  <a:avLst>
                    <a:gd name="adj" fmla="val 4167"/>
                  </a:avLst>
                </a:prstGeom>
                <a:solidFill>
                  <a:srgbClr val="B2B2B2"/>
                </a:solidFill>
                <a:ln w="9525">
                  <a:noFill/>
                  <a:round/>
                  <a:headEnd/>
                  <a:tailEnd/>
                </a:ln>
              </p:spPr>
              <p:txBody>
                <a:bodyPr wrap="none" anchor="ctr"/>
                <a:lstStyle/>
                <a:p>
                  <a:endParaRPr lang="zh-CN" altLang="en-US"/>
                </a:p>
              </p:txBody>
            </p:sp>
            <p:sp>
              <p:nvSpPr>
                <p:cNvPr id="211" name="Oval 90"/>
                <p:cNvSpPr>
                  <a:spLocks noChangeArrowheads="1"/>
                </p:cNvSpPr>
                <p:nvPr/>
              </p:nvSpPr>
              <p:spPr bwMode="auto">
                <a:xfrm>
                  <a:off x="5385" y="2817"/>
                  <a:ext cx="235"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212" name="Line 91"/>
                <p:cNvSpPr>
                  <a:spLocks noChangeShapeType="1"/>
                </p:cNvSpPr>
                <p:nvPr/>
              </p:nvSpPr>
              <p:spPr bwMode="auto">
                <a:xfrm>
                  <a:off x="5385" y="2854"/>
                  <a:ext cx="1" cy="24"/>
                </a:xfrm>
                <a:prstGeom prst="line">
                  <a:avLst/>
                </a:prstGeom>
                <a:noFill/>
                <a:ln w="3240">
                  <a:solidFill>
                    <a:srgbClr val="333333"/>
                  </a:solidFill>
                  <a:round/>
                  <a:headEnd/>
                  <a:tailEnd/>
                </a:ln>
              </p:spPr>
              <p:txBody>
                <a:bodyPr/>
                <a:lstStyle/>
                <a:p>
                  <a:endParaRPr lang="zh-CN" altLang="en-US"/>
                </a:p>
              </p:txBody>
            </p:sp>
            <p:sp>
              <p:nvSpPr>
                <p:cNvPr id="213" name="Oval 92"/>
                <p:cNvSpPr>
                  <a:spLocks noChangeArrowheads="1"/>
                </p:cNvSpPr>
                <p:nvPr/>
              </p:nvSpPr>
              <p:spPr bwMode="auto">
                <a:xfrm rot="10800000">
                  <a:off x="5480" y="2848"/>
                  <a:ext cx="47" cy="15"/>
                </a:xfrm>
                <a:prstGeom prst="ellipse">
                  <a:avLst/>
                </a:prstGeom>
                <a:solidFill>
                  <a:srgbClr val="B2B2B2"/>
                </a:solidFill>
                <a:ln w="3240">
                  <a:solidFill>
                    <a:srgbClr val="333333"/>
                  </a:solidFill>
                  <a:round/>
                  <a:headEnd/>
                  <a:tailEnd/>
                </a:ln>
              </p:spPr>
              <p:txBody>
                <a:bodyPr wrap="none" anchor="ctr"/>
                <a:lstStyle/>
                <a:p>
                  <a:endParaRPr lang="zh-CN" altLang="en-US"/>
                </a:p>
              </p:txBody>
            </p:sp>
            <p:sp>
              <p:nvSpPr>
                <p:cNvPr id="214" name="Line 93"/>
                <p:cNvSpPr>
                  <a:spLocks noChangeShapeType="1"/>
                </p:cNvSpPr>
                <p:nvPr/>
              </p:nvSpPr>
              <p:spPr bwMode="auto">
                <a:xfrm>
                  <a:off x="5621" y="2854"/>
                  <a:ext cx="1" cy="24"/>
                </a:xfrm>
                <a:prstGeom prst="line">
                  <a:avLst/>
                </a:prstGeom>
                <a:noFill/>
                <a:ln w="3240">
                  <a:solidFill>
                    <a:srgbClr val="333333"/>
                  </a:solidFill>
                  <a:round/>
                  <a:headEnd/>
                  <a:tailEnd/>
                </a:ln>
              </p:spPr>
              <p:txBody>
                <a:bodyPr/>
                <a:lstStyle/>
                <a:p>
                  <a:endParaRPr lang="zh-CN" altLang="en-US"/>
                </a:p>
              </p:txBody>
            </p:sp>
          </p:grpSp>
          <p:grpSp>
            <p:nvGrpSpPr>
              <p:cNvPr id="202" name="Group 94"/>
              <p:cNvGrpSpPr>
                <a:grpSpLocks/>
              </p:cNvGrpSpPr>
              <p:nvPr/>
            </p:nvGrpSpPr>
            <p:grpSpPr bwMode="auto">
              <a:xfrm>
                <a:off x="5385" y="2773"/>
                <a:ext cx="235" cy="96"/>
                <a:chOff x="5385" y="2773"/>
                <a:chExt cx="235" cy="96"/>
              </a:xfrm>
            </p:grpSpPr>
            <p:sp>
              <p:nvSpPr>
                <p:cNvPr id="203" name="Oval 95"/>
                <p:cNvSpPr>
                  <a:spLocks noChangeArrowheads="1"/>
                </p:cNvSpPr>
                <p:nvPr/>
              </p:nvSpPr>
              <p:spPr bwMode="auto">
                <a:xfrm>
                  <a:off x="5385" y="2797"/>
                  <a:ext cx="235"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204" name="AutoShape 96"/>
                <p:cNvSpPr>
                  <a:spLocks noChangeArrowheads="1"/>
                </p:cNvSpPr>
                <p:nvPr/>
              </p:nvSpPr>
              <p:spPr bwMode="auto">
                <a:xfrm>
                  <a:off x="5386" y="2810"/>
                  <a:ext cx="235" cy="24"/>
                </a:xfrm>
                <a:prstGeom prst="roundRect">
                  <a:avLst>
                    <a:gd name="adj" fmla="val 4167"/>
                  </a:avLst>
                </a:prstGeom>
                <a:solidFill>
                  <a:srgbClr val="B2B2B2"/>
                </a:solidFill>
                <a:ln w="9525">
                  <a:noFill/>
                  <a:round/>
                  <a:headEnd/>
                  <a:tailEnd/>
                </a:ln>
              </p:spPr>
              <p:txBody>
                <a:bodyPr wrap="none" anchor="ctr"/>
                <a:lstStyle/>
                <a:p>
                  <a:endParaRPr lang="zh-CN" altLang="en-US"/>
                </a:p>
              </p:txBody>
            </p:sp>
            <p:sp>
              <p:nvSpPr>
                <p:cNvPr id="205" name="Oval 97"/>
                <p:cNvSpPr>
                  <a:spLocks noChangeArrowheads="1"/>
                </p:cNvSpPr>
                <p:nvPr/>
              </p:nvSpPr>
              <p:spPr bwMode="auto">
                <a:xfrm>
                  <a:off x="5385" y="2773"/>
                  <a:ext cx="235"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206" name="Line 98"/>
                <p:cNvSpPr>
                  <a:spLocks noChangeShapeType="1"/>
                </p:cNvSpPr>
                <p:nvPr/>
              </p:nvSpPr>
              <p:spPr bwMode="auto">
                <a:xfrm>
                  <a:off x="5385" y="2810"/>
                  <a:ext cx="1" cy="24"/>
                </a:xfrm>
                <a:prstGeom prst="line">
                  <a:avLst/>
                </a:prstGeom>
                <a:noFill/>
                <a:ln w="3240">
                  <a:solidFill>
                    <a:srgbClr val="333333"/>
                  </a:solidFill>
                  <a:round/>
                  <a:headEnd/>
                  <a:tailEnd/>
                </a:ln>
              </p:spPr>
              <p:txBody>
                <a:bodyPr/>
                <a:lstStyle/>
                <a:p>
                  <a:endParaRPr lang="zh-CN" altLang="en-US"/>
                </a:p>
              </p:txBody>
            </p:sp>
            <p:sp>
              <p:nvSpPr>
                <p:cNvPr id="207" name="Oval 99"/>
                <p:cNvSpPr>
                  <a:spLocks noChangeArrowheads="1"/>
                </p:cNvSpPr>
                <p:nvPr/>
              </p:nvSpPr>
              <p:spPr bwMode="auto">
                <a:xfrm rot="10800000">
                  <a:off x="5480" y="2804"/>
                  <a:ext cx="47" cy="15"/>
                </a:xfrm>
                <a:prstGeom prst="ellipse">
                  <a:avLst/>
                </a:prstGeom>
                <a:solidFill>
                  <a:srgbClr val="B2B2B2"/>
                </a:solidFill>
                <a:ln w="3240">
                  <a:solidFill>
                    <a:srgbClr val="333333"/>
                  </a:solidFill>
                  <a:round/>
                  <a:headEnd/>
                  <a:tailEnd/>
                </a:ln>
              </p:spPr>
              <p:txBody>
                <a:bodyPr wrap="none" anchor="ctr"/>
                <a:lstStyle/>
                <a:p>
                  <a:endParaRPr lang="zh-CN" altLang="en-US"/>
                </a:p>
              </p:txBody>
            </p:sp>
            <p:sp>
              <p:nvSpPr>
                <p:cNvPr id="208" name="Line 100"/>
                <p:cNvSpPr>
                  <a:spLocks noChangeShapeType="1"/>
                </p:cNvSpPr>
                <p:nvPr/>
              </p:nvSpPr>
              <p:spPr bwMode="auto">
                <a:xfrm>
                  <a:off x="5621" y="2810"/>
                  <a:ext cx="1" cy="24"/>
                </a:xfrm>
                <a:prstGeom prst="line">
                  <a:avLst/>
                </a:prstGeom>
                <a:noFill/>
                <a:ln w="3240">
                  <a:solidFill>
                    <a:srgbClr val="333333"/>
                  </a:solidFill>
                  <a:round/>
                  <a:headEnd/>
                  <a:tailEnd/>
                </a:ln>
              </p:spPr>
              <p:txBody>
                <a:bodyPr/>
                <a:lstStyle/>
                <a:p>
                  <a:endParaRPr lang="zh-CN" altLang="en-US"/>
                </a:p>
              </p:txBody>
            </p:sp>
          </p:grpSp>
        </p:grpSp>
        <p:pic>
          <p:nvPicPr>
            <p:cNvPr id="48" name="Picture 101"/>
            <p:cNvPicPr>
              <a:picLocks noChangeArrowheads="1"/>
            </p:cNvPicPr>
            <p:nvPr/>
          </p:nvPicPr>
          <p:blipFill>
            <a:blip r:embed="rId9" cstate="print"/>
            <a:srcRect/>
            <a:stretch>
              <a:fillRect/>
            </a:stretch>
          </p:blipFill>
          <p:spPr bwMode="auto">
            <a:xfrm>
              <a:off x="3584" y="1792"/>
              <a:ext cx="744" cy="450"/>
            </a:xfrm>
            <a:prstGeom prst="rect">
              <a:avLst/>
            </a:prstGeom>
            <a:noFill/>
            <a:ln w="9525">
              <a:noFill/>
              <a:miter lim="800000"/>
              <a:headEnd/>
              <a:tailEnd/>
            </a:ln>
            <a:effectLst/>
          </p:spPr>
        </p:pic>
        <p:sp>
          <p:nvSpPr>
            <p:cNvPr id="49" name="AutoShape 102"/>
            <p:cNvSpPr>
              <a:spLocks noChangeArrowheads="1"/>
            </p:cNvSpPr>
            <p:nvPr/>
          </p:nvSpPr>
          <p:spPr bwMode="auto">
            <a:xfrm>
              <a:off x="3647" y="1907"/>
              <a:ext cx="700" cy="223"/>
            </a:xfrm>
            <a:prstGeom prst="roundRect">
              <a:avLst>
                <a:gd name="adj" fmla="val 16801"/>
              </a:avLst>
            </a:prstGeom>
            <a:noFill/>
            <a:ln w="9525">
              <a:noFill/>
              <a:round/>
              <a:headEnd/>
              <a:tailEnd/>
            </a:ln>
          </p:spPr>
          <p:txBody>
            <a:bodyPr wrap="none" anchor="ctr"/>
            <a:lstStyle/>
            <a:p>
              <a:endParaRPr lang="zh-CN" altLang="en-US"/>
            </a:p>
          </p:txBody>
        </p:sp>
        <p:sp>
          <p:nvSpPr>
            <p:cNvPr id="50" name="AutoShape 103"/>
            <p:cNvSpPr>
              <a:spLocks noChangeArrowheads="1"/>
            </p:cNvSpPr>
            <p:nvPr/>
          </p:nvSpPr>
          <p:spPr bwMode="auto">
            <a:xfrm>
              <a:off x="3640" y="1937"/>
              <a:ext cx="677" cy="198"/>
            </a:xfrm>
            <a:prstGeom prst="roundRect">
              <a:avLst>
                <a:gd name="adj" fmla="val 458"/>
              </a:avLst>
            </a:prstGeom>
            <a:noFill/>
            <a:ln w="9525">
              <a:noFill/>
              <a:round/>
              <a:headEnd/>
              <a:tailEnd/>
            </a:ln>
          </p:spPr>
          <p:txBody>
            <a:bodyPr lIns="66291" tIns="32982" rIns="66291" bIns="32982" anchor="ctr"/>
            <a:lstStyle/>
            <a:p>
              <a:pPr algn="ctr" defTabSz="828675" eaLnBrk="1" hangingPunct="1">
                <a:lnSpc>
                  <a:spcPct val="97000"/>
                </a:lnSpc>
                <a:buClr>
                  <a:srgbClr val="000000"/>
                </a:buClr>
                <a:buSzPct val="45000"/>
                <a:buFont typeface="StarSymbol" pitchFamily="2" charset="0"/>
                <a:buNone/>
                <a:tabLst>
                  <a:tab pos="657225" algn="l"/>
                </a:tabLst>
              </a:pPr>
              <a:r>
                <a:rPr kumimoji="0" lang="en-GB" sz="1600" b="1">
                  <a:solidFill>
                    <a:srgbClr val="000000"/>
                  </a:solidFill>
                  <a:latin typeface="Arial" pitchFamily="34" charset="0"/>
                </a:rPr>
                <a:t>LAN</a:t>
              </a:r>
            </a:p>
          </p:txBody>
        </p:sp>
        <p:grpSp>
          <p:nvGrpSpPr>
            <p:cNvPr id="51" name="Group 104"/>
            <p:cNvGrpSpPr>
              <a:grpSpLocks/>
            </p:cNvGrpSpPr>
            <p:nvPr/>
          </p:nvGrpSpPr>
          <p:grpSpPr bwMode="auto">
            <a:xfrm>
              <a:off x="4030" y="3184"/>
              <a:ext cx="275" cy="416"/>
              <a:chOff x="576" y="1888"/>
              <a:chExt cx="294" cy="444"/>
            </a:xfrm>
          </p:grpSpPr>
          <p:sp>
            <p:nvSpPr>
              <p:cNvPr id="54" name="Rectangle 105"/>
              <p:cNvSpPr>
                <a:spLocks noChangeArrowheads="1"/>
              </p:cNvSpPr>
              <p:nvPr/>
            </p:nvSpPr>
            <p:spPr bwMode="auto">
              <a:xfrm>
                <a:off x="576" y="1922"/>
                <a:ext cx="259" cy="410"/>
              </a:xfrm>
              <a:prstGeom prst="rect">
                <a:avLst/>
              </a:prstGeom>
              <a:solidFill>
                <a:srgbClr val="B2B2B2"/>
              </a:solidFill>
              <a:ln w="6350">
                <a:noFill/>
                <a:miter lim="800000"/>
                <a:headEnd/>
                <a:tailEnd/>
              </a:ln>
            </p:spPr>
            <p:txBody>
              <a:bodyPr/>
              <a:lstStyle/>
              <a:p>
                <a:endParaRPr lang="zh-CN" altLang="en-US"/>
              </a:p>
            </p:txBody>
          </p:sp>
          <p:sp>
            <p:nvSpPr>
              <p:cNvPr id="55" name="Freeform 106"/>
              <p:cNvSpPr>
                <a:spLocks/>
              </p:cNvSpPr>
              <p:nvPr/>
            </p:nvSpPr>
            <p:spPr bwMode="auto">
              <a:xfrm>
                <a:off x="832" y="1888"/>
                <a:ext cx="37" cy="442"/>
              </a:xfrm>
              <a:custGeom>
                <a:avLst/>
                <a:gdLst/>
                <a:ahLst/>
                <a:cxnLst>
                  <a:cxn ang="0">
                    <a:pos x="0" y="489"/>
                  </a:cxn>
                  <a:cxn ang="0">
                    <a:pos x="36" y="452"/>
                  </a:cxn>
                  <a:cxn ang="0">
                    <a:pos x="36" y="0"/>
                  </a:cxn>
                  <a:cxn ang="0">
                    <a:pos x="0" y="37"/>
                  </a:cxn>
                  <a:cxn ang="0">
                    <a:pos x="0" y="489"/>
                  </a:cxn>
                </a:cxnLst>
                <a:rect l="0" t="0" r="r" b="b"/>
                <a:pathLst>
                  <a:path w="36" h="489">
                    <a:moveTo>
                      <a:pt x="0" y="489"/>
                    </a:moveTo>
                    <a:lnTo>
                      <a:pt x="36" y="452"/>
                    </a:lnTo>
                    <a:lnTo>
                      <a:pt x="36" y="0"/>
                    </a:lnTo>
                    <a:lnTo>
                      <a:pt x="0" y="37"/>
                    </a:lnTo>
                    <a:lnTo>
                      <a:pt x="0" y="489"/>
                    </a:lnTo>
                    <a:close/>
                  </a:path>
                </a:pathLst>
              </a:custGeom>
              <a:solidFill>
                <a:srgbClr val="969696"/>
              </a:solidFill>
              <a:ln w="6350" cmpd="sng">
                <a:noFill/>
                <a:prstDash val="solid"/>
                <a:round/>
                <a:headEnd/>
                <a:tailEnd/>
              </a:ln>
            </p:spPr>
            <p:txBody>
              <a:bodyPr/>
              <a:lstStyle/>
              <a:p>
                <a:endParaRPr lang="zh-CN" altLang="en-US"/>
              </a:p>
            </p:txBody>
          </p:sp>
          <p:sp>
            <p:nvSpPr>
              <p:cNvPr id="56" name="Freeform 107"/>
              <p:cNvSpPr>
                <a:spLocks/>
              </p:cNvSpPr>
              <p:nvPr/>
            </p:nvSpPr>
            <p:spPr bwMode="auto">
              <a:xfrm>
                <a:off x="596" y="2281"/>
                <a:ext cx="217" cy="23"/>
              </a:xfrm>
              <a:custGeom>
                <a:avLst/>
                <a:gdLst/>
                <a:ahLst/>
                <a:cxnLst>
                  <a:cxn ang="0">
                    <a:pos x="0" y="26"/>
                  </a:cxn>
                  <a:cxn ang="0">
                    <a:pos x="29" y="0"/>
                  </a:cxn>
                  <a:cxn ang="0">
                    <a:pos x="247" y="1"/>
                  </a:cxn>
                  <a:cxn ang="0">
                    <a:pos x="247" y="26"/>
                  </a:cxn>
                  <a:cxn ang="0">
                    <a:pos x="0" y="26"/>
                  </a:cxn>
                </a:cxnLst>
                <a:rect l="0" t="0" r="r" b="b"/>
                <a:pathLst>
                  <a:path w="247" h="26">
                    <a:moveTo>
                      <a:pt x="0" y="26"/>
                    </a:moveTo>
                    <a:lnTo>
                      <a:pt x="29" y="0"/>
                    </a:lnTo>
                    <a:lnTo>
                      <a:pt x="247" y="1"/>
                    </a:lnTo>
                    <a:lnTo>
                      <a:pt x="247" y="26"/>
                    </a:lnTo>
                    <a:lnTo>
                      <a:pt x="0" y="26"/>
                    </a:lnTo>
                    <a:close/>
                  </a:path>
                </a:pathLst>
              </a:custGeom>
              <a:solidFill>
                <a:srgbClr val="808080"/>
              </a:solidFill>
              <a:ln w="6350" cmpd="sng">
                <a:noFill/>
                <a:prstDash val="solid"/>
                <a:round/>
                <a:headEnd/>
                <a:tailEnd/>
              </a:ln>
            </p:spPr>
            <p:txBody>
              <a:bodyPr/>
              <a:lstStyle/>
              <a:p>
                <a:endParaRPr lang="zh-CN" altLang="en-US"/>
              </a:p>
            </p:txBody>
          </p:sp>
          <p:sp>
            <p:nvSpPr>
              <p:cNvPr id="57" name="Freeform 108"/>
              <p:cNvSpPr>
                <a:spLocks/>
              </p:cNvSpPr>
              <p:nvPr/>
            </p:nvSpPr>
            <p:spPr bwMode="auto">
              <a:xfrm>
                <a:off x="596" y="1998"/>
                <a:ext cx="28" cy="305"/>
              </a:xfrm>
              <a:custGeom>
                <a:avLst/>
                <a:gdLst/>
                <a:ahLst/>
                <a:cxnLst>
                  <a:cxn ang="0">
                    <a:pos x="0" y="1418"/>
                  </a:cxn>
                  <a:cxn ang="0">
                    <a:pos x="131" y="1314"/>
                  </a:cxn>
                  <a:cxn ang="0">
                    <a:pos x="131" y="0"/>
                  </a:cxn>
                  <a:cxn ang="0">
                    <a:pos x="1" y="0"/>
                  </a:cxn>
                  <a:cxn ang="0">
                    <a:pos x="0" y="1418"/>
                  </a:cxn>
                </a:cxnLst>
                <a:rect l="0" t="0" r="r" b="b"/>
                <a:pathLst>
                  <a:path w="131" h="1418">
                    <a:moveTo>
                      <a:pt x="0" y="1418"/>
                    </a:moveTo>
                    <a:lnTo>
                      <a:pt x="131" y="1314"/>
                    </a:lnTo>
                    <a:lnTo>
                      <a:pt x="131" y="0"/>
                    </a:lnTo>
                    <a:lnTo>
                      <a:pt x="1" y="0"/>
                    </a:lnTo>
                    <a:lnTo>
                      <a:pt x="0" y="1418"/>
                    </a:lnTo>
                    <a:close/>
                  </a:path>
                </a:pathLst>
              </a:custGeom>
              <a:solidFill>
                <a:srgbClr val="4D4D4D"/>
              </a:solidFill>
              <a:ln w="6350" cmpd="sng">
                <a:noFill/>
                <a:prstDash val="solid"/>
                <a:round/>
                <a:headEnd/>
                <a:tailEnd/>
              </a:ln>
            </p:spPr>
            <p:txBody>
              <a:bodyPr/>
              <a:lstStyle/>
              <a:p>
                <a:endParaRPr lang="zh-CN" altLang="en-US"/>
              </a:p>
            </p:txBody>
          </p:sp>
          <p:sp>
            <p:nvSpPr>
              <p:cNvPr id="58" name="Freeform 109"/>
              <p:cNvSpPr>
                <a:spLocks/>
              </p:cNvSpPr>
              <p:nvPr/>
            </p:nvSpPr>
            <p:spPr bwMode="auto">
              <a:xfrm>
                <a:off x="577" y="1888"/>
                <a:ext cx="293" cy="34"/>
              </a:xfrm>
              <a:custGeom>
                <a:avLst/>
                <a:gdLst/>
                <a:ahLst/>
                <a:cxnLst>
                  <a:cxn ang="0">
                    <a:pos x="0" y="37"/>
                  </a:cxn>
                  <a:cxn ang="0">
                    <a:pos x="36" y="0"/>
                  </a:cxn>
                  <a:cxn ang="0">
                    <a:pos x="301" y="0"/>
                  </a:cxn>
                  <a:cxn ang="0">
                    <a:pos x="265" y="37"/>
                  </a:cxn>
                  <a:cxn ang="0">
                    <a:pos x="0" y="37"/>
                  </a:cxn>
                </a:cxnLst>
                <a:rect l="0" t="0" r="r" b="b"/>
                <a:pathLst>
                  <a:path w="301" h="37">
                    <a:moveTo>
                      <a:pt x="0" y="37"/>
                    </a:moveTo>
                    <a:lnTo>
                      <a:pt x="36" y="0"/>
                    </a:lnTo>
                    <a:lnTo>
                      <a:pt x="301" y="0"/>
                    </a:lnTo>
                    <a:lnTo>
                      <a:pt x="265" y="37"/>
                    </a:lnTo>
                    <a:lnTo>
                      <a:pt x="0" y="37"/>
                    </a:lnTo>
                    <a:close/>
                  </a:path>
                </a:pathLst>
              </a:custGeom>
              <a:solidFill>
                <a:srgbClr val="DDDDDD"/>
              </a:solidFill>
              <a:ln w="6350" cmpd="sng">
                <a:noFill/>
                <a:prstDash val="solid"/>
                <a:round/>
                <a:headEnd/>
                <a:tailEnd/>
              </a:ln>
            </p:spPr>
            <p:txBody>
              <a:bodyPr/>
              <a:lstStyle/>
              <a:p>
                <a:endParaRPr lang="zh-CN" altLang="en-US"/>
              </a:p>
            </p:txBody>
          </p:sp>
          <p:sp>
            <p:nvSpPr>
              <p:cNvPr id="59" name="Rectangle 110"/>
              <p:cNvSpPr>
                <a:spLocks noChangeArrowheads="1"/>
              </p:cNvSpPr>
              <p:nvPr/>
            </p:nvSpPr>
            <p:spPr bwMode="auto">
              <a:xfrm>
                <a:off x="596" y="1998"/>
                <a:ext cx="217" cy="305"/>
              </a:xfrm>
              <a:prstGeom prst="rect">
                <a:avLst/>
              </a:prstGeom>
              <a:noFill/>
              <a:ln w="6350">
                <a:noFill/>
                <a:miter lim="800000"/>
                <a:headEnd/>
                <a:tailEnd/>
              </a:ln>
              <a:effectLst/>
            </p:spPr>
            <p:txBody>
              <a:bodyPr wrap="none" anchor="ctr"/>
              <a:lstStyle/>
              <a:p>
                <a:endParaRPr lang="zh-CN" altLang="en-US"/>
              </a:p>
            </p:txBody>
          </p:sp>
          <p:sp>
            <p:nvSpPr>
              <p:cNvPr id="60" name="Rectangle 111"/>
              <p:cNvSpPr>
                <a:spLocks noChangeArrowheads="1"/>
              </p:cNvSpPr>
              <p:nvPr/>
            </p:nvSpPr>
            <p:spPr bwMode="auto">
              <a:xfrm>
                <a:off x="623" y="1998"/>
                <a:ext cx="190" cy="285"/>
              </a:xfrm>
              <a:prstGeom prst="rect">
                <a:avLst/>
              </a:prstGeom>
              <a:solidFill>
                <a:srgbClr val="969696"/>
              </a:solidFill>
              <a:ln w="0" algn="ctr">
                <a:noFill/>
                <a:miter lim="800000"/>
                <a:headEnd/>
                <a:tailEnd/>
              </a:ln>
              <a:effectLst/>
            </p:spPr>
            <p:txBody>
              <a:bodyPr wrap="none" anchor="ctr"/>
              <a:lstStyle/>
              <a:p>
                <a:endParaRPr lang="zh-CN" altLang="en-US"/>
              </a:p>
            </p:txBody>
          </p:sp>
          <p:grpSp>
            <p:nvGrpSpPr>
              <p:cNvPr id="61" name="Group 112"/>
              <p:cNvGrpSpPr>
                <a:grpSpLocks/>
              </p:cNvGrpSpPr>
              <p:nvPr/>
            </p:nvGrpSpPr>
            <p:grpSpPr bwMode="auto">
              <a:xfrm>
                <a:off x="720" y="2247"/>
                <a:ext cx="81" cy="38"/>
                <a:chOff x="816" y="1680"/>
                <a:chExt cx="463" cy="231"/>
              </a:xfrm>
            </p:grpSpPr>
            <p:sp>
              <p:nvSpPr>
                <p:cNvPr id="195" name="Oval 11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196" name="Rectangle 11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197" name="Oval 11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198" name="Line 116"/>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199" name="Oval 117"/>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200" name="Line 118"/>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62" name="Group 119"/>
              <p:cNvGrpSpPr>
                <a:grpSpLocks/>
              </p:cNvGrpSpPr>
              <p:nvPr/>
            </p:nvGrpSpPr>
            <p:grpSpPr bwMode="auto">
              <a:xfrm>
                <a:off x="720" y="2229"/>
                <a:ext cx="81" cy="38"/>
                <a:chOff x="816" y="1680"/>
                <a:chExt cx="463" cy="231"/>
              </a:xfrm>
            </p:grpSpPr>
            <p:sp>
              <p:nvSpPr>
                <p:cNvPr id="189" name="Oval 12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190" name="Rectangle 12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191" name="Oval 12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192" name="Line 123"/>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193" name="Oval 124"/>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194" name="Line 125"/>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63" name="Group 126"/>
              <p:cNvGrpSpPr>
                <a:grpSpLocks/>
              </p:cNvGrpSpPr>
              <p:nvPr/>
            </p:nvGrpSpPr>
            <p:grpSpPr bwMode="auto">
              <a:xfrm>
                <a:off x="720" y="2191"/>
                <a:ext cx="81" cy="38"/>
                <a:chOff x="816" y="1680"/>
                <a:chExt cx="463" cy="231"/>
              </a:xfrm>
            </p:grpSpPr>
            <p:sp>
              <p:nvSpPr>
                <p:cNvPr id="183" name="Oval 12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184" name="Rectangle 12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185" name="Oval 12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186" name="Line 130"/>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187" name="Oval 131"/>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188" name="Line 132"/>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64" name="Group 133"/>
              <p:cNvGrpSpPr>
                <a:grpSpLocks/>
              </p:cNvGrpSpPr>
              <p:nvPr/>
            </p:nvGrpSpPr>
            <p:grpSpPr bwMode="auto">
              <a:xfrm>
                <a:off x="720" y="2174"/>
                <a:ext cx="81" cy="38"/>
                <a:chOff x="816" y="1680"/>
                <a:chExt cx="463" cy="231"/>
              </a:xfrm>
            </p:grpSpPr>
            <p:sp>
              <p:nvSpPr>
                <p:cNvPr id="177" name="Oval 13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178" name="Rectangle 13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179" name="Oval 13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180" name="Line 137"/>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181" name="Oval 138"/>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182" name="Line 139"/>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65" name="Group 140"/>
              <p:cNvGrpSpPr>
                <a:grpSpLocks/>
              </p:cNvGrpSpPr>
              <p:nvPr/>
            </p:nvGrpSpPr>
            <p:grpSpPr bwMode="auto">
              <a:xfrm>
                <a:off x="720" y="2135"/>
                <a:ext cx="81" cy="38"/>
                <a:chOff x="816" y="1680"/>
                <a:chExt cx="463" cy="231"/>
              </a:xfrm>
            </p:grpSpPr>
            <p:sp>
              <p:nvSpPr>
                <p:cNvPr id="171" name="Oval 14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172" name="Rectangle 14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173" name="Oval 14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174" name="Line 144"/>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175" name="Oval 145"/>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176" name="Line 146"/>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66" name="Group 147"/>
              <p:cNvGrpSpPr>
                <a:grpSpLocks/>
              </p:cNvGrpSpPr>
              <p:nvPr/>
            </p:nvGrpSpPr>
            <p:grpSpPr bwMode="auto">
              <a:xfrm>
                <a:off x="720" y="2117"/>
                <a:ext cx="81" cy="39"/>
                <a:chOff x="816" y="1680"/>
                <a:chExt cx="463" cy="231"/>
              </a:xfrm>
            </p:grpSpPr>
            <p:sp>
              <p:nvSpPr>
                <p:cNvPr id="165" name="Oval 14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166" name="Rectangle 14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167" name="Oval 15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168" name="Line 151"/>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169" name="Oval 152"/>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170" name="Line 153"/>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67" name="Group 154"/>
              <p:cNvGrpSpPr>
                <a:grpSpLocks/>
              </p:cNvGrpSpPr>
              <p:nvPr/>
            </p:nvGrpSpPr>
            <p:grpSpPr bwMode="auto">
              <a:xfrm>
                <a:off x="720" y="2079"/>
                <a:ext cx="81" cy="38"/>
                <a:chOff x="816" y="1680"/>
                <a:chExt cx="463" cy="231"/>
              </a:xfrm>
            </p:grpSpPr>
            <p:sp>
              <p:nvSpPr>
                <p:cNvPr id="159" name="Oval 15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160" name="Rectangle 15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161" name="Oval 15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162" name="Line 158"/>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163" name="Oval 159"/>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164" name="Line 160"/>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68" name="Group 161"/>
              <p:cNvGrpSpPr>
                <a:grpSpLocks/>
              </p:cNvGrpSpPr>
              <p:nvPr/>
            </p:nvGrpSpPr>
            <p:grpSpPr bwMode="auto">
              <a:xfrm>
                <a:off x="720" y="2061"/>
                <a:ext cx="81" cy="38"/>
                <a:chOff x="816" y="1680"/>
                <a:chExt cx="463" cy="231"/>
              </a:xfrm>
            </p:grpSpPr>
            <p:sp>
              <p:nvSpPr>
                <p:cNvPr id="153" name="Oval 16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154" name="Rectangle 16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155" name="Oval 16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156" name="Line 165"/>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157" name="Oval 166"/>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158" name="Line 167"/>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69" name="Group 168"/>
              <p:cNvGrpSpPr>
                <a:grpSpLocks/>
              </p:cNvGrpSpPr>
              <p:nvPr/>
            </p:nvGrpSpPr>
            <p:grpSpPr bwMode="auto">
              <a:xfrm>
                <a:off x="720" y="2023"/>
                <a:ext cx="81" cy="38"/>
                <a:chOff x="816" y="1680"/>
                <a:chExt cx="463" cy="231"/>
              </a:xfrm>
            </p:grpSpPr>
            <p:sp>
              <p:nvSpPr>
                <p:cNvPr id="147" name="Oval 16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148" name="Rectangle 17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149" name="Oval 17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150" name="Line 172"/>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151" name="Oval 173"/>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152" name="Line 174"/>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70" name="Group 175"/>
              <p:cNvGrpSpPr>
                <a:grpSpLocks/>
              </p:cNvGrpSpPr>
              <p:nvPr/>
            </p:nvGrpSpPr>
            <p:grpSpPr bwMode="auto">
              <a:xfrm>
                <a:off x="720" y="2005"/>
                <a:ext cx="81" cy="38"/>
                <a:chOff x="816" y="1680"/>
                <a:chExt cx="463" cy="231"/>
              </a:xfrm>
            </p:grpSpPr>
            <p:sp>
              <p:nvSpPr>
                <p:cNvPr id="141" name="Oval 17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142" name="Rectangle 17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143" name="Oval 17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144" name="Line 179"/>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145" name="Oval 180"/>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146" name="Line 181"/>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71" name="Group 182"/>
              <p:cNvGrpSpPr>
                <a:grpSpLocks/>
              </p:cNvGrpSpPr>
              <p:nvPr/>
            </p:nvGrpSpPr>
            <p:grpSpPr bwMode="auto">
              <a:xfrm>
                <a:off x="614" y="2247"/>
                <a:ext cx="81" cy="38"/>
                <a:chOff x="816" y="1680"/>
                <a:chExt cx="463" cy="231"/>
              </a:xfrm>
            </p:grpSpPr>
            <p:sp>
              <p:nvSpPr>
                <p:cNvPr id="135" name="Oval 18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136" name="Rectangle 18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137" name="Oval 18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138" name="Line 186"/>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139" name="Oval 187"/>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140" name="Line 188"/>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72" name="Group 189"/>
              <p:cNvGrpSpPr>
                <a:grpSpLocks/>
              </p:cNvGrpSpPr>
              <p:nvPr/>
            </p:nvGrpSpPr>
            <p:grpSpPr bwMode="auto">
              <a:xfrm>
                <a:off x="614" y="2229"/>
                <a:ext cx="81" cy="38"/>
                <a:chOff x="816" y="1680"/>
                <a:chExt cx="463" cy="231"/>
              </a:xfrm>
            </p:grpSpPr>
            <p:sp>
              <p:nvSpPr>
                <p:cNvPr id="129" name="Oval 19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130" name="Rectangle 19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131" name="Oval 19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132" name="Line 193"/>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133" name="Oval 194"/>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134" name="Line 195"/>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73" name="Group 196"/>
              <p:cNvGrpSpPr>
                <a:grpSpLocks/>
              </p:cNvGrpSpPr>
              <p:nvPr/>
            </p:nvGrpSpPr>
            <p:grpSpPr bwMode="auto">
              <a:xfrm>
                <a:off x="614" y="2191"/>
                <a:ext cx="81" cy="38"/>
                <a:chOff x="816" y="1680"/>
                <a:chExt cx="463" cy="231"/>
              </a:xfrm>
            </p:grpSpPr>
            <p:sp>
              <p:nvSpPr>
                <p:cNvPr id="123" name="Oval 19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124" name="Rectangle 19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125" name="Oval 19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126" name="Line 200"/>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127" name="Oval 201"/>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128" name="Line 202"/>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74" name="Group 203"/>
              <p:cNvGrpSpPr>
                <a:grpSpLocks/>
              </p:cNvGrpSpPr>
              <p:nvPr/>
            </p:nvGrpSpPr>
            <p:grpSpPr bwMode="auto">
              <a:xfrm>
                <a:off x="614" y="2174"/>
                <a:ext cx="81" cy="38"/>
                <a:chOff x="816" y="1680"/>
                <a:chExt cx="463" cy="231"/>
              </a:xfrm>
            </p:grpSpPr>
            <p:sp>
              <p:nvSpPr>
                <p:cNvPr id="117" name="Oval 20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118" name="Rectangle 20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119" name="Oval 20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120" name="Line 207"/>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121" name="Oval 208"/>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122" name="Line 209"/>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75" name="Group 210"/>
              <p:cNvGrpSpPr>
                <a:grpSpLocks/>
              </p:cNvGrpSpPr>
              <p:nvPr/>
            </p:nvGrpSpPr>
            <p:grpSpPr bwMode="auto">
              <a:xfrm>
                <a:off x="614" y="2135"/>
                <a:ext cx="81" cy="38"/>
                <a:chOff x="816" y="1680"/>
                <a:chExt cx="463" cy="231"/>
              </a:xfrm>
            </p:grpSpPr>
            <p:sp>
              <p:nvSpPr>
                <p:cNvPr id="111" name="Oval 21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112" name="Rectangle 21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113" name="Oval 21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114" name="Line 214"/>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115" name="Oval 215"/>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116" name="Line 216"/>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76" name="Group 217"/>
              <p:cNvGrpSpPr>
                <a:grpSpLocks/>
              </p:cNvGrpSpPr>
              <p:nvPr/>
            </p:nvGrpSpPr>
            <p:grpSpPr bwMode="auto">
              <a:xfrm>
                <a:off x="614" y="2117"/>
                <a:ext cx="81" cy="39"/>
                <a:chOff x="816" y="1680"/>
                <a:chExt cx="463" cy="231"/>
              </a:xfrm>
            </p:grpSpPr>
            <p:sp>
              <p:nvSpPr>
                <p:cNvPr id="105" name="Oval 21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106" name="Rectangle 21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107" name="Oval 22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108" name="Line 221"/>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109" name="Oval 222"/>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110" name="Line 223"/>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77" name="Group 224"/>
              <p:cNvGrpSpPr>
                <a:grpSpLocks/>
              </p:cNvGrpSpPr>
              <p:nvPr/>
            </p:nvGrpSpPr>
            <p:grpSpPr bwMode="auto">
              <a:xfrm>
                <a:off x="614" y="2079"/>
                <a:ext cx="81" cy="38"/>
                <a:chOff x="816" y="1680"/>
                <a:chExt cx="463" cy="231"/>
              </a:xfrm>
            </p:grpSpPr>
            <p:sp>
              <p:nvSpPr>
                <p:cNvPr id="99" name="Oval 22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100" name="Rectangle 22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101" name="Oval 22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102" name="Line 228"/>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103" name="Oval 229"/>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104" name="Line 230"/>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78" name="Group 231"/>
              <p:cNvGrpSpPr>
                <a:grpSpLocks/>
              </p:cNvGrpSpPr>
              <p:nvPr/>
            </p:nvGrpSpPr>
            <p:grpSpPr bwMode="auto">
              <a:xfrm>
                <a:off x="614" y="2061"/>
                <a:ext cx="81" cy="38"/>
                <a:chOff x="816" y="1680"/>
                <a:chExt cx="463" cy="231"/>
              </a:xfrm>
            </p:grpSpPr>
            <p:sp>
              <p:nvSpPr>
                <p:cNvPr id="93" name="Oval 23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94" name="Rectangle 23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95" name="Oval 23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96" name="Line 235"/>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97" name="Oval 236"/>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98" name="Line 237"/>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79" name="Group 238"/>
              <p:cNvGrpSpPr>
                <a:grpSpLocks/>
              </p:cNvGrpSpPr>
              <p:nvPr/>
            </p:nvGrpSpPr>
            <p:grpSpPr bwMode="auto">
              <a:xfrm>
                <a:off x="614" y="2023"/>
                <a:ext cx="81" cy="38"/>
                <a:chOff x="816" y="1680"/>
                <a:chExt cx="463" cy="231"/>
              </a:xfrm>
            </p:grpSpPr>
            <p:sp>
              <p:nvSpPr>
                <p:cNvPr id="87" name="Oval 23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88" name="Rectangle 24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89" name="Oval 24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90" name="Line 242"/>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91" name="Oval 243"/>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92" name="Line 244"/>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80" name="Group 245"/>
              <p:cNvGrpSpPr>
                <a:grpSpLocks/>
              </p:cNvGrpSpPr>
              <p:nvPr/>
            </p:nvGrpSpPr>
            <p:grpSpPr bwMode="auto">
              <a:xfrm>
                <a:off x="614" y="2005"/>
                <a:ext cx="81" cy="38"/>
                <a:chOff x="816" y="1680"/>
                <a:chExt cx="463" cy="231"/>
              </a:xfrm>
            </p:grpSpPr>
            <p:sp>
              <p:nvSpPr>
                <p:cNvPr id="81" name="Oval 24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82" name="Rectangle 24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83" name="Oval 24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84" name="Line 249"/>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85" name="Oval 250"/>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86" name="Line 251"/>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pic>
          <p:nvPicPr>
            <p:cNvPr id="52" name="Picture 252"/>
            <p:cNvPicPr>
              <a:picLocks noChangeAspect="1" noChangeArrowheads="1"/>
            </p:cNvPicPr>
            <p:nvPr/>
          </p:nvPicPr>
          <p:blipFill>
            <a:blip r:embed="rId5" cstate="print"/>
            <a:srcRect/>
            <a:stretch>
              <a:fillRect/>
            </a:stretch>
          </p:blipFill>
          <p:spPr bwMode="auto">
            <a:xfrm>
              <a:off x="4320" y="1357"/>
              <a:ext cx="299" cy="283"/>
            </a:xfrm>
            <a:prstGeom prst="rect">
              <a:avLst/>
            </a:prstGeom>
            <a:blipFill dpi="0" rotWithShape="0">
              <a:blip cstate="print"/>
              <a:srcRect/>
              <a:stretch>
                <a:fillRect/>
              </a:stretch>
            </a:blipFill>
            <a:ln w="9525">
              <a:noFill/>
              <a:miter lim="800000"/>
              <a:headEnd/>
              <a:tailEnd/>
            </a:ln>
          </p:spPr>
        </p:pic>
        <p:pic>
          <p:nvPicPr>
            <p:cNvPr id="53" name="Picture 253"/>
            <p:cNvPicPr>
              <a:picLocks noChangeAspect="1" noChangeArrowheads="1"/>
            </p:cNvPicPr>
            <p:nvPr/>
          </p:nvPicPr>
          <p:blipFill>
            <a:blip r:embed="rId5" cstate="print"/>
            <a:srcRect/>
            <a:stretch>
              <a:fillRect/>
            </a:stretch>
          </p:blipFill>
          <p:spPr bwMode="auto">
            <a:xfrm>
              <a:off x="3408" y="1357"/>
              <a:ext cx="299" cy="283"/>
            </a:xfrm>
            <a:prstGeom prst="rect">
              <a:avLst/>
            </a:prstGeom>
            <a:blipFill dpi="0" rotWithShape="0">
              <a:blip cstate="print"/>
              <a:srcRect/>
              <a:stretch>
                <a:fillRect/>
              </a:stretch>
            </a:blipFill>
            <a:ln w="9525">
              <a:noFill/>
              <a:miter lim="800000"/>
              <a:headEnd/>
              <a:tailEnd/>
            </a:ln>
          </p:spPr>
        </p:pic>
      </p:grpSp>
    </p:spTree>
    <p:extLst>
      <p:ext uri="{BB962C8B-B14F-4D97-AF65-F5344CB8AC3E}">
        <p14:creationId xmlns:p14="http://schemas.microsoft.com/office/powerpoint/2010/main" val="36683923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85728"/>
            <a:ext cx="9144000" cy="654032"/>
          </a:xfrm>
        </p:spPr>
        <p:txBody>
          <a:bodyPr>
            <a:normAutofit fontScale="90000"/>
          </a:bodyPr>
          <a:lstStyle/>
          <a:p>
            <a:r>
              <a:rPr lang="en-US" altLang="zh-CN" dirty="0"/>
              <a:t>NAS: Network Attached Storage [</a:t>
            </a:r>
            <a:r>
              <a:rPr lang="zh-CN" altLang="en-US" sz="2700" dirty="0"/>
              <a:t>网络附加存储</a:t>
            </a:r>
            <a:r>
              <a:rPr lang="en-US" altLang="zh-CN" dirty="0"/>
              <a:t>]</a:t>
            </a:r>
            <a:endParaRPr lang="zh-CN" altLang="en-US" dirty="0"/>
          </a:p>
        </p:txBody>
      </p:sp>
      <p:sp>
        <p:nvSpPr>
          <p:cNvPr id="3" name="内容占位符 2"/>
          <p:cNvSpPr>
            <a:spLocks noGrp="1"/>
          </p:cNvSpPr>
          <p:nvPr>
            <p:ph idx="1"/>
          </p:nvPr>
        </p:nvSpPr>
        <p:spPr>
          <a:xfrm>
            <a:off x="4788024" y="1000108"/>
            <a:ext cx="4355976" cy="5453228"/>
          </a:xfrm>
        </p:spPr>
        <p:txBody>
          <a:bodyPr>
            <a:normAutofit fontScale="92500"/>
          </a:bodyPr>
          <a:lstStyle/>
          <a:p>
            <a:r>
              <a:rPr lang="en-US" altLang="zh-CN" dirty="0"/>
              <a:t>Each Device Connected Directly to network, with own IP </a:t>
            </a:r>
            <a:r>
              <a:rPr lang="en-US" altLang="zh-CN" dirty="0" smtClean="0"/>
              <a:t>Address</a:t>
            </a:r>
          </a:p>
          <a:p>
            <a:r>
              <a:rPr lang="en-US" altLang="zh-CN" dirty="0"/>
              <a:t>Various Devices (CD towers, </a:t>
            </a:r>
            <a:r>
              <a:rPr lang="en-US" altLang="zh-CN" b="1" dirty="0"/>
              <a:t>Tape Towers</a:t>
            </a:r>
            <a:r>
              <a:rPr lang="en-US" altLang="zh-CN" dirty="0"/>
              <a:t>, SCSI Towers, Specialty Servers) </a:t>
            </a:r>
            <a:endParaRPr lang="en-US" altLang="zh-CN" dirty="0" smtClean="0"/>
          </a:p>
          <a:p>
            <a:pPr lvl="1"/>
            <a:r>
              <a:rPr lang="en-US" altLang="zh-CN" dirty="0"/>
              <a:t>If a Server crashes, the data on a NAS device </a:t>
            </a:r>
            <a:r>
              <a:rPr lang="en-US" altLang="zh-CN" b="1" u="sng" dirty="0" smtClean="0"/>
              <a:t>may be </a:t>
            </a:r>
            <a:r>
              <a:rPr lang="en-US" altLang="zh-CN" dirty="0" smtClean="0"/>
              <a:t>still </a:t>
            </a:r>
            <a:r>
              <a:rPr lang="en-US" altLang="zh-CN" dirty="0"/>
              <a:t>accessible, depending on what device is used</a:t>
            </a:r>
            <a:endParaRPr lang="zh-CN" altLang="en-US" dirty="0"/>
          </a:p>
        </p:txBody>
      </p:sp>
      <p:sp>
        <p:nvSpPr>
          <p:cNvPr id="4" name="页脚占位符 3"/>
          <p:cNvSpPr>
            <a:spLocks noGrp="1"/>
          </p:cNvSpPr>
          <p:nvPr>
            <p:ph type="ftr" sz="quarter" idx="11"/>
          </p:nvPr>
        </p:nvSpPr>
        <p:spPr/>
        <p:txBody>
          <a:bodyPr/>
          <a:lstStyle/>
          <a:p>
            <a:r>
              <a:rPr lang="en-US" altLang="zh-CN" smtClean="0"/>
              <a:t>Part XII IO System</a:t>
            </a:r>
            <a:endParaRPr lang="zh-CN" altLang="en-US"/>
          </a:p>
        </p:txBody>
      </p:sp>
      <p:sp>
        <p:nvSpPr>
          <p:cNvPr id="5" name="灯片编号占位符 4"/>
          <p:cNvSpPr>
            <a:spLocks noGrp="1"/>
          </p:cNvSpPr>
          <p:nvPr>
            <p:ph type="sldNum" sz="quarter" idx="12"/>
          </p:nvPr>
        </p:nvSpPr>
        <p:spPr/>
        <p:txBody>
          <a:bodyPr/>
          <a:lstStyle/>
          <a:p>
            <a:fld id="{10744B62-10FC-4232-9218-76AF922FA420}" type="slidenum">
              <a:rPr lang="zh-CN" altLang="en-US" smtClean="0"/>
              <a:pPr/>
              <a:t>54</a:t>
            </a:fld>
            <a:endParaRPr lang="zh-CN" altLang="en-US"/>
          </a:p>
        </p:txBody>
      </p:sp>
      <p:grpSp>
        <p:nvGrpSpPr>
          <p:cNvPr id="6" name="Group 254"/>
          <p:cNvGrpSpPr>
            <a:grpSpLocks/>
          </p:cNvGrpSpPr>
          <p:nvPr/>
        </p:nvGrpSpPr>
        <p:grpSpPr bwMode="auto">
          <a:xfrm>
            <a:off x="797298" y="1338264"/>
            <a:ext cx="3838575" cy="4357688"/>
            <a:chOff x="2967" y="1327"/>
            <a:chExt cx="2418" cy="2745"/>
          </a:xfrm>
        </p:grpSpPr>
        <p:sp>
          <p:nvSpPr>
            <p:cNvPr id="7" name="Line 255"/>
            <p:cNvSpPr>
              <a:spLocks noChangeShapeType="1"/>
            </p:cNvSpPr>
            <p:nvPr/>
          </p:nvSpPr>
          <p:spPr bwMode="auto">
            <a:xfrm flipH="1">
              <a:off x="3084" y="2089"/>
              <a:ext cx="786" cy="479"/>
            </a:xfrm>
            <a:prstGeom prst="line">
              <a:avLst/>
            </a:prstGeom>
            <a:noFill/>
            <a:ln w="25560">
              <a:solidFill>
                <a:srgbClr val="000000"/>
              </a:solidFill>
              <a:round/>
              <a:headEnd/>
              <a:tailEnd/>
            </a:ln>
          </p:spPr>
          <p:txBody>
            <a:bodyPr/>
            <a:lstStyle/>
            <a:p>
              <a:endParaRPr lang="zh-CN" altLang="en-US"/>
            </a:p>
          </p:txBody>
        </p:sp>
        <p:sp>
          <p:nvSpPr>
            <p:cNvPr id="8" name="Line 256"/>
            <p:cNvSpPr>
              <a:spLocks noChangeShapeType="1"/>
            </p:cNvSpPr>
            <p:nvPr/>
          </p:nvSpPr>
          <p:spPr bwMode="auto">
            <a:xfrm flipH="1" flipV="1">
              <a:off x="4139" y="2076"/>
              <a:ext cx="993" cy="493"/>
            </a:xfrm>
            <a:prstGeom prst="line">
              <a:avLst/>
            </a:prstGeom>
            <a:noFill/>
            <a:ln w="25560">
              <a:solidFill>
                <a:srgbClr val="000000"/>
              </a:solidFill>
              <a:round/>
              <a:headEnd/>
              <a:tailEnd/>
            </a:ln>
          </p:spPr>
          <p:txBody>
            <a:bodyPr/>
            <a:lstStyle/>
            <a:p>
              <a:endParaRPr lang="zh-CN" altLang="en-US"/>
            </a:p>
          </p:txBody>
        </p:sp>
        <p:sp>
          <p:nvSpPr>
            <p:cNvPr id="9" name="Line 257"/>
            <p:cNvSpPr>
              <a:spLocks noChangeShapeType="1"/>
            </p:cNvSpPr>
            <p:nvPr/>
          </p:nvSpPr>
          <p:spPr bwMode="auto">
            <a:xfrm flipV="1">
              <a:off x="3825" y="2156"/>
              <a:ext cx="190" cy="413"/>
            </a:xfrm>
            <a:prstGeom prst="line">
              <a:avLst/>
            </a:prstGeom>
            <a:noFill/>
            <a:ln w="25560">
              <a:solidFill>
                <a:srgbClr val="000000"/>
              </a:solidFill>
              <a:round/>
              <a:headEnd/>
              <a:tailEnd/>
            </a:ln>
          </p:spPr>
          <p:txBody>
            <a:bodyPr/>
            <a:lstStyle/>
            <a:p>
              <a:endParaRPr lang="zh-CN" altLang="en-US"/>
            </a:p>
          </p:txBody>
        </p:sp>
        <p:sp>
          <p:nvSpPr>
            <p:cNvPr id="10" name="Line 258"/>
            <p:cNvSpPr>
              <a:spLocks noChangeShapeType="1"/>
            </p:cNvSpPr>
            <p:nvPr/>
          </p:nvSpPr>
          <p:spPr bwMode="auto">
            <a:xfrm flipH="1" flipV="1">
              <a:off x="4142" y="2131"/>
              <a:ext cx="286" cy="327"/>
            </a:xfrm>
            <a:prstGeom prst="line">
              <a:avLst/>
            </a:prstGeom>
            <a:noFill/>
            <a:ln w="25560">
              <a:solidFill>
                <a:srgbClr val="000000"/>
              </a:solidFill>
              <a:round/>
              <a:headEnd/>
              <a:tailEnd/>
            </a:ln>
          </p:spPr>
          <p:txBody>
            <a:bodyPr/>
            <a:lstStyle/>
            <a:p>
              <a:endParaRPr lang="zh-CN" altLang="en-US"/>
            </a:p>
          </p:txBody>
        </p:sp>
        <p:sp>
          <p:nvSpPr>
            <p:cNvPr id="11" name="Line 259"/>
            <p:cNvSpPr>
              <a:spLocks noChangeShapeType="1"/>
            </p:cNvSpPr>
            <p:nvPr/>
          </p:nvSpPr>
          <p:spPr bwMode="auto">
            <a:xfrm>
              <a:off x="3259" y="1547"/>
              <a:ext cx="637" cy="455"/>
            </a:xfrm>
            <a:prstGeom prst="line">
              <a:avLst/>
            </a:prstGeom>
            <a:noFill/>
            <a:ln w="25560">
              <a:solidFill>
                <a:srgbClr val="000000"/>
              </a:solidFill>
              <a:round/>
              <a:headEnd/>
              <a:tailEnd/>
            </a:ln>
          </p:spPr>
          <p:txBody>
            <a:bodyPr/>
            <a:lstStyle/>
            <a:p>
              <a:endParaRPr lang="zh-CN" altLang="en-US"/>
            </a:p>
          </p:txBody>
        </p:sp>
        <p:sp>
          <p:nvSpPr>
            <p:cNvPr id="12" name="Line 260"/>
            <p:cNvSpPr>
              <a:spLocks noChangeShapeType="1"/>
            </p:cNvSpPr>
            <p:nvPr/>
          </p:nvSpPr>
          <p:spPr bwMode="auto">
            <a:xfrm flipH="1">
              <a:off x="4162" y="1522"/>
              <a:ext cx="379" cy="406"/>
            </a:xfrm>
            <a:prstGeom prst="line">
              <a:avLst/>
            </a:prstGeom>
            <a:noFill/>
            <a:ln w="25560">
              <a:solidFill>
                <a:srgbClr val="000000"/>
              </a:solidFill>
              <a:round/>
              <a:headEnd/>
              <a:tailEnd/>
            </a:ln>
          </p:spPr>
          <p:txBody>
            <a:bodyPr/>
            <a:lstStyle/>
            <a:p>
              <a:endParaRPr lang="zh-CN" altLang="en-US"/>
            </a:p>
          </p:txBody>
        </p:sp>
        <p:sp>
          <p:nvSpPr>
            <p:cNvPr id="13" name="Line 261"/>
            <p:cNvSpPr>
              <a:spLocks noChangeShapeType="1"/>
            </p:cNvSpPr>
            <p:nvPr/>
          </p:nvSpPr>
          <p:spPr bwMode="auto">
            <a:xfrm>
              <a:off x="3733" y="1566"/>
              <a:ext cx="212" cy="361"/>
            </a:xfrm>
            <a:prstGeom prst="line">
              <a:avLst/>
            </a:prstGeom>
            <a:noFill/>
            <a:ln w="25560">
              <a:solidFill>
                <a:srgbClr val="000000"/>
              </a:solidFill>
              <a:round/>
              <a:headEnd/>
              <a:tailEnd/>
            </a:ln>
          </p:spPr>
          <p:txBody>
            <a:bodyPr/>
            <a:lstStyle/>
            <a:p>
              <a:endParaRPr lang="zh-CN" altLang="en-US"/>
            </a:p>
          </p:txBody>
        </p:sp>
        <p:sp>
          <p:nvSpPr>
            <p:cNvPr id="14" name="Line 262"/>
            <p:cNvSpPr>
              <a:spLocks noChangeShapeType="1"/>
            </p:cNvSpPr>
            <p:nvPr/>
          </p:nvSpPr>
          <p:spPr bwMode="auto">
            <a:xfrm flipH="1">
              <a:off x="4077" y="1516"/>
              <a:ext cx="110" cy="316"/>
            </a:xfrm>
            <a:prstGeom prst="line">
              <a:avLst/>
            </a:prstGeom>
            <a:noFill/>
            <a:ln w="25560">
              <a:solidFill>
                <a:srgbClr val="000000"/>
              </a:solidFill>
              <a:round/>
              <a:headEnd/>
              <a:tailEnd/>
            </a:ln>
          </p:spPr>
          <p:txBody>
            <a:bodyPr/>
            <a:lstStyle/>
            <a:p>
              <a:endParaRPr lang="zh-CN" altLang="en-US"/>
            </a:p>
          </p:txBody>
        </p:sp>
        <p:pic>
          <p:nvPicPr>
            <p:cNvPr id="15" name="Picture 263"/>
            <p:cNvPicPr>
              <a:picLocks noChangeAspect="1" noChangeArrowheads="1"/>
            </p:cNvPicPr>
            <p:nvPr/>
          </p:nvPicPr>
          <p:blipFill>
            <a:blip r:embed="rId3" cstate="print"/>
            <a:srcRect/>
            <a:stretch>
              <a:fillRect/>
            </a:stretch>
          </p:blipFill>
          <p:spPr bwMode="auto">
            <a:xfrm>
              <a:off x="4233" y="2391"/>
              <a:ext cx="507" cy="900"/>
            </a:xfrm>
            <a:prstGeom prst="rect">
              <a:avLst/>
            </a:prstGeom>
            <a:noFill/>
          </p:spPr>
        </p:pic>
        <p:grpSp>
          <p:nvGrpSpPr>
            <p:cNvPr id="16" name="Group 264"/>
            <p:cNvGrpSpPr>
              <a:grpSpLocks/>
            </p:cNvGrpSpPr>
            <p:nvPr/>
          </p:nvGrpSpPr>
          <p:grpSpPr bwMode="auto">
            <a:xfrm>
              <a:off x="4348" y="2855"/>
              <a:ext cx="216" cy="130"/>
              <a:chOff x="4793" y="3088"/>
              <a:chExt cx="239" cy="143"/>
            </a:xfrm>
          </p:grpSpPr>
          <p:sp>
            <p:nvSpPr>
              <p:cNvPr id="103" name="Oval 265"/>
              <p:cNvSpPr>
                <a:spLocks noChangeArrowheads="1"/>
              </p:cNvSpPr>
              <p:nvPr/>
            </p:nvSpPr>
            <p:spPr bwMode="auto">
              <a:xfrm>
                <a:off x="4793" y="3184"/>
                <a:ext cx="240" cy="49"/>
              </a:xfrm>
              <a:prstGeom prst="ellipse">
                <a:avLst/>
              </a:prstGeom>
              <a:solidFill>
                <a:schemeClr val="folHlink"/>
              </a:solidFill>
              <a:ln w="6480">
                <a:solidFill>
                  <a:srgbClr val="000000"/>
                </a:solidFill>
                <a:round/>
                <a:headEnd/>
                <a:tailEnd/>
              </a:ln>
            </p:spPr>
            <p:txBody>
              <a:bodyPr wrap="none" anchor="ctr"/>
              <a:lstStyle/>
              <a:p>
                <a:endParaRPr lang="zh-CN" altLang="en-US"/>
              </a:p>
            </p:txBody>
          </p:sp>
          <p:sp>
            <p:nvSpPr>
              <p:cNvPr id="104" name="Oval 266"/>
              <p:cNvSpPr>
                <a:spLocks noChangeArrowheads="1"/>
              </p:cNvSpPr>
              <p:nvPr/>
            </p:nvSpPr>
            <p:spPr bwMode="auto">
              <a:xfrm>
                <a:off x="4793" y="3164"/>
                <a:ext cx="240" cy="49"/>
              </a:xfrm>
              <a:prstGeom prst="ellipse">
                <a:avLst/>
              </a:prstGeom>
              <a:solidFill>
                <a:schemeClr val="folHlink"/>
              </a:solidFill>
              <a:ln w="6480">
                <a:solidFill>
                  <a:srgbClr val="000000"/>
                </a:solidFill>
                <a:round/>
                <a:headEnd/>
                <a:tailEnd/>
              </a:ln>
            </p:spPr>
            <p:txBody>
              <a:bodyPr wrap="none" anchor="ctr"/>
              <a:lstStyle/>
              <a:p>
                <a:endParaRPr lang="zh-CN" altLang="en-US"/>
              </a:p>
            </p:txBody>
          </p:sp>
          <p:sp>
            <p:nvSpPr>
              <p:cNvPr id="105" name="Oval 267"/>
              <p:cNvSpPr>
                <a:spLocks noChangeArrowheads="1"/>
              </p:cNvSpPr>
              <p:nvPr/>
            </p:nvSpPr>
            <p:spPr bwMode="auto">
              <a:xfrm>
                <a:off x="4793" y="3145"/>
                <a:ext cx="240" cy="49"/>
              </a:xfrm>
              <a:prstGeom prst="ellipse">
                <a:avLst/>
              </a:prstGeom>
              <a:solidFill>
                <a:schemeClr val="folHlink"/>
              </a:solidFill>
              <a:ln w="6480">
                <a:solidFill>
                  <a:srgbClr val="000000"/>
                </a:solidFill>
                <a:round/>
                <a:headEnd/>
                <a:tailEnd/>
              </a:ln>
            </p:spPr>
            <p:txBody>
              <a:bodyPr wrap="none" anchor="ctr"/>
              <a:lstStyle/>
              <a:p>
                <a:endParaRPr lang="zh-CN" altLang="en-US"/>
              </a:p>
            </p:txBody>
          </p:sp>
          <p:sp>
            <p:nvSpPr>
              <p:cNvPr id="106" name="Oval 268"/>
              <p:cNvSpPr>
                <a:spLocks noChangeArrowheads="1"/>
              </p:cNvSpPr>
              <p:nvPr/>
            </p:nvSpPr>
            <p:spPr bwMode="auto">
              <a:xfrm>
                <a:off x="4793" y="3126"/>
                <a:ext cx="240" cy="49"/>
              </a:xfrm>
              <a:prstGeom prst="ellipse">
                <a:avLst/>
              </a:prstGeom>
              <a:solidFill>
                <a:schemeClr val="folHlink"/>
              </a:solidFill>
              <a:ln w="6480">
                <a:solidFill>
                  <a:srgbClr val="000000"/>
                </a:solidFill>
                <a:round/>
                <a:headEnd/>
                <a:tailEnd/>
              </a:ln>
            </p:spPr>
            <p:txBody>
              <a:bodyPr wrap="none" anchor="ctr"/>
              <a:lstStyle/>
              <a:p>
                <a:endParaRPr lang="zh-CN" altLang="en-US"/>
              </a:p>
            </p:txBody>
          </p:sp>
          <p:sp>
            <p:nvSpPr>
              <p:cNvPr id="107" name="Oval 269"/>
              <p:cNvSpPr>
                <a:spLocks noChangeArrowheads="1"/>
              </p:cNvSpPr>
              <p:nvPr/>
            </p:nvSpPr>
            <p:spPr bwMode="auto">
              <a:xfrm>
                <a:off x="4793" y="3107"/>
                <a:ext cx="240" cy="49"/>
              </a:xfrm>
              <a:prstGeom prst="ellipse">
                <a:avLst/>
              </a:prstGeom>
              <a:solidFill>
                <a:schemeClr val="folHlink"/>
              </a:solidFill>
              <a:ln w="6480">
                <a:solidFill>
                  <a:srgbClr val="000000"/>
                </a:solidFill>
                <a:round/>
                <a:headEnd/>
                <a:tailEnd/>
              </a:ln>
            </p:spPr>
            <p:txBody>
              <a:bodyPr wrap="none" anchor="ctr"/>
              <a:lstStyle/>
              <a:p>
                <a:endParaRPr lang="zh-CN" altLang="en-US"/>
              </a:p>
            </p:txBody>
          </p:sp>
          <p:sp>
            <p:nvSpPr>
              <p:cNvPr id="108" name="Oval 270"/>
              <p:cNvSpPr>
                <a:spLocks noChangeArrowheads="1"/>
              </p:cNvSpPr>
              <p:nvPr/>
            </p:nvSpPr>
            <p:spPr bwMode="auto">
              <a:xfrm>
                <a:off x="4793" y="3088"/>
                <a:ext cx="240" cy="49"/>
              </a:xfrm>
              <a:prstGeom prst="ellipse">
                <a:avLst/>
              </a:prstGeom>
              <a:solidFill>
                <a:schemeClr val="folHlink"/>
              </a:solidFill>
              <a:ln w="6480">
                <a:solidFill>
                  <a:srgbClr val="000000"/>
                </a:solidFill>
                <a:round/>
                <a:headEnd/>
                <a:tailEnd/>
              </a:ln>
            </p:spPr>
            <p:txBody>
              <a:bodyPr wrap="none" anchor="ctr"/>
              <a:lstStyle/>
              <a:p>
                <a:endParaRPr lang="zh-CN" altLang="en-US"/>
              </a:p>
            </p:txBody>
          </p:sp>
        </p:grpSp>
        <p:sp>
          <p:nvSpPr>
            <p:cNvPr id="17" name="Line 271"/>
            <p:cNvSpPr>
              <a:spLocks noChangeShapeType="1"/>
            </p:cNvSpPr>
            <p:nvPr/>
          </p:nvSpPr>
          <p:spPr bwMode="auto">
            <a:xfrm flipH="1">
              <a:off x="4117" y="2398"/>
              <a:ext cx="6" cy="1674"/>
            </a:xfrm>
            <a:prstGeom prst="line">
              <a:avLst/>
            </a:prstGeom>
            <a:noFill/>
            <a:ln w="38160">
              <a:solidFill>
                <a:srgbClr val="000000"/>
              </a:solidFill>
              <a:round/>
              <a:headEnd/>
              <a:tailEnd/>
            </a:ln>
          </p:spPr>
          <p:txBody>
            <a:bodyPr/>
            <a:lstStyle/>
            <a:p>
              <a:endParaRPr lang="zh-CN" altLang="en-US"/>
            </a:p>
          </p:txBody>
        </p:sp>
        <p:sp>
          <p:nvSpPr>
            <p:cNvPr id="18" name="AutoShape 272"/>
            <p:cNvSpPr>
              <a:spLocks noChangeArrowheads="1"/>
            </p:cNvSpPr>
            <p:nvPr/>
          </p:nvSpPr>
          <p:spPr bwMode="auto">
            <a:xfrm>
              <a:off x="3054" y="2993"/>
              <a:ext cx="886" cy="390"/>
            </a:xfrm>
            <a:prstGeom prst="roundRect">
              <a:avLst>
                <a:gd name="adj" fmla="val 190"/>
              </a:avLst>
            </a:prstGeom>
            <a:noFill/>
            <a:ln w="9525">
              <a:noFill/>
              <a:round/>
              <a:headEnd/>
              <a:tailEnd/>
            </a:ln>
          </p:spPr>
          <p:txBody>
            <a:bodyPr wrap="none" lIns="81639" tIns="42452" rIns="81639" bIns="42452">
              <a:spAutoFit/>
            </a:bodyPr>
            <a:lstStyle/>
            <a:p>
              <a:pPr algn="ctr" defTabSz="828675" eaLnBrk="1">
                <a:lnSpc>
                  <a:spcPct val="97000"/>
                </a:lnSpc>
                <a:buClr>
                  <a:srgbClr val="000000"/>
                </a:buClr>
                <a:buSzPct val="45000"/>
                <a:buFont typeface="StarSymbol" pitchFamily="2" charset="0"/>
                <a:buNone/>
                <a:tabLst>
                  <a:tab pos="657225" algn="l"/>
                  <a:tab pos="1312863" algn="l"/>
                </a:tabLst>
              </a:pPr>
              <a:r>
                <a:rPr kumimoji="0" lang="en-GB" sz="1800" b="1">
                  <a:solidFill>
                    <a:srgbClr val="000000"/>
                  </a:solidFill>
                  <a:latin typeface="Arial" pitchFamily="34" charset="0"/>
                </a:rPr>
                <a:t>Application</a:t>
              </a:r>
            </a:p>
            <a:p>
              <a:pPr algn="ctr" defTabSz="828675" eaLnBrk="1">
                <a:lnSpc>
                  <a:spcPct val="97000"/>
                </a:lnSpc>
                <a:buClr>
                  <a:srgbClr val="000000"/>
                </a:buClr>
                <a:buSzPct val="45000"/>
                <a:buFont typeface="StarSymbol" pitchFamily="2" charset="0"/>
                <a:buNone/>
                <a:tabLst>
                  <a:tab pos="657225" algn="l"/>
                  <a:tab pos="1312863" algn="l"/>
                </a:tabLst>
              </a:pPr>
              <a:r>
                <a:rPr kumimoji="0" lang="en-GB" sz="1800" b="1">
                  <a:solidFill>
                    <a:srgbClr val="000000"/>
                  </a:solidFill>
                  <a:latin typeface="Arial" pitchFamily="34" charset="0"/>
                </a:rPr>
                <a:t>Servers</a:t>
              </a:r>
            </a:p>
          </p:txBody>
        </p:sp>
        <p:grpSp>
          <p:nvGrpSpPr>
            <p:cNvPr id="19" name="Group 273"/>
            <p:cNvGrpSpPr>
              <a:grpSpLocks/>
            </p:cNvGrpSpPr>
            <p:nvPr/>
          </p:nvGrpSpPr>
          <p:grpSpPr bwMode="auto">
            <a:xfrm>
              <a:off x="4348" y="3030"/>
              <a:ext cx="216" cy="129"/>
              <a:chOff x="4793" y="3280"/>
              <a:chExt cx="239" cy="143"/>
            </a:xfrm>
          </p:grpSpPr>
          <p:sp>
            <p:nvSpPr>
              <p:cNvPr id="97" name="Oval 274"/>
              <p:cNvSpPr>
                <a:spLocks noChangeArrowheads="1"/>
              </p:cNvSpPr>
              <p:nvPr/>
            </p:nvSpPr>
            <p:spPr bwMode="auto">
              <a:xfrm>
                <a:off x="4793" y="3375"/>
                <a:ext cx="240" cy="49"/>
              </a:xfrm>
              <a:prstGeom prst="ellipse">
                <a:avLst/>
              </a:prstGeom>
              <a:solidFill>
                <a:schemeClr val="folHlink"/>
              </a:solidFill>
              <a:ln w="6480">
                <a:solidFill>
                  <a:srgbClr val="000000"/>
                </a:solidFill>
                <a:round/>
                <a:headEnd/>
                <a:tailEnd/>
              </a:ln>
            </p:spPr>
            <p:txBody>
              <a:bodyPr wrap="none" anchor="ctr"/>
              <a:lstStyle/>
              <a:p>
                <a:endParaRPr lang="zh-CN" altLang="en-US"/>
              </a:p>
            </p:txBody>
          </p:sp>
          <p:sp>
            <p:nvSpPr>
              <p:cNvPr id="98" name="Oval 275"/>
              <p:cNvSpPr>
                <a:spLocks noChangeArrowheads="1"/>
              </p:cNvSpPr>
              <p:nvPr/>
            </p:nvSpPr>
            <p:spPr bwMode="auto">
              <a:xfrm>
                <a:off x="4793" y="3356"/>
                <a:ext cx="240" cy="49"/>
              </a:xfrm>
              <a:prstGeom prst="ellipse">
                <a:avLst/>
              </a:prstGeom>
              <a:solidFill>
                <a:schemeClr val="folHlink"/>
              </a:solidFill>
              <a:ln w="6480">
                <a:solidFill>
                  <a:srgbClr val="000000"/>
                </a:solidFill>
                <a:round/>
                <a:headEnd/>
                <a:tailEnd/>
              </a:ln>
            </p:spPr>
            <p:txBody>
              <a:bodyPr wrap="none" anchor="ctr"/>
              <a:lstStyle/>
              <a:p>
                <a:endParaRPr lang="zh-CN" altLang="en-US"/>
              </a:p>
            </p:txBody>
          </p:sp>
          <p:sp>
            <p:nvSpPr>
              <p:cNvPr id="99" name="Oval 276"/>
              <p:cNvSpPr>
                <a:spLocks noChangeArrowheads="1"/>
              </p:cNvSpPr>
              <p:nvPr/>
            </p:nvSpPr>
            <p:spPr bwMode="auto">
              <a:xfrm>
                <a:off x="4793" y="3337"/>
                <a:ext cx="240" cy="49"/>
              </a:xfrm>
              <a:prstGeom prst="ellipse">
                <a:avLst/>
              </a:prstGeom>
              <a:solidFill>
                <a:schemeClr val="folHlink"/>
              </a:solidFill>
              <a:ln w="6480">
                <a:solidFill>
                  <a:srgbClr val="000000"/>
                </a:solidFill>
                <a:round/>
                <a:headEnd/>
                <a:tailEnd/>
              </a:ln>
            </p:spPr>
            <p:txBody>
              <a:bodyPr wrap="none" anchor="ctr"/>
              <a:lstStyle/>
              <a:p>
                <a:endParaRPr lang="zh-CN" altLang="en-US"/>
              </a:p>
            </p:txBody>
          </p:sp>
          <p:sp>
            <p:nvSpPr>
              <p:cNvPr id="100" name="Oval 277"/>
              <p:cNvSpPr>
                <a:spLocks noChangeArrowheads="1"/>
              </p:cNvSpPr>
              <p:nvPr/>
            </p:nvSpPr>
            <p:spPr bwMode="auto">
              <a:xfrm>
                <a:off x="4793" y="3318"/>
                <a:ext cx="240" cy="49"/>
              </a:xfrm>
              <a:prstGeom prst="ellipse">
                <a:avLst/>
              </a:prstGeom>
              <a:solidFill>
                <a:schemeClr val="folHlink"/>
              </a:solidFill>
              <a:ln w="6480">
                <a:solidFill>
                  <a:srgbClr val="000000"/>
                </a:solidFill>
                <a:round/>
                <a:headEnd/>
                <a:tailEnd/>
              </a:ln>
            </p:spPr>
            <p:txBody>
              <a:bodyPr wrap="none" anchor="ctr"/>
              <a:lstStyle/>
              <a:p>
                <a:endParaRPr lang="zh-CN" altLang="en-US"/>
              </a:p>
            </p:txBody>
          </p:sp>
          <p:sp>
            <p:nvSpPr>
              <p:cNvPr id="101" name="Oval 278"/>
              <p:cNvSpPr>
                <a:spLocks noChangeArrowheads="1"/>
              </p:cNvSpPr>
              <p:nvPr/>
            </p:nvSpPr>
            <p:spPr bwMode="auto">
              <a:xfrm>
                <a:off x="4793" y="3299"/>
                <a:ext cx="240" cy="49"/>
              </a:xfrm>
              <a:prstGeom prst="ellipse">
                <a:avLst/>
              </a:prstGeom>
              <a:solidFill>
                <a:schemeClr val="folHlink"/>
              </a:solidFill>
              <a:ln w="6480">
                <a:solidFill>
                  <a:srgbClr val="000000"/>
                </a:solidFill>
                <a:round/>
                <a:headEnd/>
                <a:tailEnd/>
              </a:ln>
            </p:spPr>
            <p:txBody>
              <a:bodyPr wrap="none" anchor="ctr"/>
              <a:lstStyle/>
              <a:p>
                <a:endParaRPr lang="zh-CN" altLang="en-US"/>
              </a:p>
            </p:txBody>
          </p:sp>
          <p:sp>
            <p:nvSpPr>
              <p:cNvPr id="102" name="Oval 279"/>
              <p:cNvSpPr>
                <a:spLocks noChangeArrowheads="1"/>
              </p:cNvSpPr>
              <p:nvPr/>
            </p:nvSpPr>
            <p:spPr bwMode="auto">
              <a:xfrm>
                <a:off x="4793" y="3280"/>
                <a:ext cx="240" cy="49"/>
              </a:xfrm>
              <a:prstGeom prst="ellipse">
                <a:avLst/>
              </a:prstGeom>
              <a:solidFill>
                <a:schemeClr val="folHlink"/>
              </a:solidFill>
              <a:ln w="6480">
                <a:solidFill>
                  <a:srgbClr val="000000"/>
                </a:solidFill>
                <a:round/>
                <a:headEnd/>
                <a:tailEnd/>
              </a:ln>
            </p:spPr>
            <p:txBody>
              <a:bodyPr wrap="none" anchor="ctr"/>
              <a:lstStyle/>
              <a:p>
                <a:endParaRPr lang="zh-CN" altLang="en-US"/>
              </a:p>
            </p:txBody>
          </p:sp>
        </p:grpSp>
        <p:pic>
          <p:nvPicPr>
            <p:cNvPr id="20" name="Picture 280"/>
            <p:cNvPicPr>
              <a:picLocks noChangeAspect="1" noChangeArrowheads="1"/>
            </p:cNvPicPr>
            <p:nvPr/>
          </p:nvPicPr>
          <p:blipFill>
            <a:blip r:embed="rId3" cstate="print"/>
            <a:srcRect/>
            <a:stretch>
              <a:fillRect/>
            </a:stretch>
          </p:blipFill>
          <p:spPr bwMode="auto">
            <a:xfrm>
              <a:off x="4827" y="2388"/>
              <a:ext cx="518" cy="900"/>
            </a:xfrm>
            <a:prstGeom prst="rect">
              <a:avLst/>
            </a:prstGeom>
            <a:noFill/>
          </p:spPr>
        </p:pic>
        <p:grpSp>
          <p:nvGrpSpPr>
            <p:cNvPr id="21" name="Group 281"/>
            <p:cNvGrpSpPr>
              <a:grpSpLocks/>
            </p:cNvGrpSpPr>
            <p:nvPr/>
          </p:nvGrpSpPr>
          <p:grpSpPr bwMode="auto">
            <a:xfrm>
              <a:off x="4958" y="2867"/>
              <a:ext cx="217" cy="130"/>
              <a:chOff x="5465" y="3088"/>
              <a:chExt cx="240" cy="143"/>
            </a:xfrm>
          </p:grpSpPr>
          <p:sp>
            <p:nvSpPr>
              <p:cNvPr id="91" name="Oval 282"/>
              <p:cNvSpPr>
                <a:spLocks noChangeArrowheads="1"/>
              </p:cNvSpPr>
              <p:nvPr/>
            </p:nvSpPr>
            <p:spPr bwMode="auto">
              <a:xfrm>
                <a:off x="5465" y="3184"/>
                <a:ext cx="240" cy="49"/>
              </a:xfrm>
              <a:prstGeom prst="ellipse">
                <a:avLst/>
              </a:prstGeom>
              <a:solidFill>
                <a:schemeClr val="folHlink"/>
              </a:solidFill>
              <a:ln w="6480">
                <a:solidFill>
                  <a:srgbClr val="000000"/>
                </a:solidFill>
                <a:round/>
                <a:headEnd/>
                <a:tailEnd/>
              </a:ln>
            </p:spPr>
            <p:txBody>
              <a:bodyPr wrap="none" anchor="ctr"/>
              <a:lstStyle/>
              <a:p>
                <a:endParaRPr lang="zh-CN" altLang="en-US"/>
              </a:p>
            </p:txBody>
          </p:sp>
          <p:sp>
            <p:nvSpPr>
              <p:cNvPr id="92" name="Oval 283"/>
              <p:cNvSpPr>
                <a:spLocks noChangeArrowheads="1"/>
              </p:cNvSpPr>
              <p:nvPr/>
            </p:nvSpPr>
            <p:spPr bwMode="auto">
              <a:xfrm>
                <a:off x="5465" y="3164"/>
                <a:ext cx="240" cy="49"/>
              </a:xfrm>
              <a:prstGeom prst="ellipse">
                <a:avLst/>
              </a:prstGeom>
              <a:solidFill>
                <a:schemeClr val="folHlink"/>
              </a:solidFill>
              <a:ln w="6480">
                <a:solidFill>
                  <a:srgbClr val="000000"/>
                </a:solidFill>
                <a:round/>
                <a:headEnd/>
                <a:tailEnd/>
              </a:ln>
            </p:spPr>
            <p:txBody>
              <a:bodyPr wrap="none" anchor="ctr"/>
              <a:lstStyle/>
              <a:p>
                <a:endParaRPr lang="zh-CN" altLang="en-US"/>
              </a:p>
            </p:txBody>
          </p:sp>
          <p:sp>
            <p:nvSpPr>
              <p:cNvPr id="93" name="Oval 284"/>
              <p:cNvSpPr>
                <a:spLocks noChangeArrowheads="1"/>
              </p:cNvSpPr>
              <p:nvPr/>
            </p:nvSpPr>
            <p:spPr bwMode="auto">
              <a:xfrm>
                <a:off x="5465" y="3145"/>
                <a:ext cx="240" cy="49"/>
              </a:xfrm>
              <a:prstGeom prst="ellipse">
                <a:avLst/>
              </a:prstGeom>
              <a:solidFill>
                <a:schemeClr val="folHlink"/>
              </a:solidFill>
              <a:ln w="6480">
                <a:solidFill>
                  <a:srgbClr val="000000"/>
                </a:solidFill>
                <a:round/>
                <a:headEnd/>
                <a:tailEnd/>
              </a:ln>
            </p:spPr>
            <p:txBody>
              <a:bodyPr wrap="none" anchor="ctr"/>
              <a:lstStyle/>
              <a:p>
                <a:endParaRPr lang="zh-CN" altLang="en-US"/>
              </a:p>
            </p:txBody>
          </p:sp>
          <p:sp>
            <p:nvSpPr>
              <p:cNvPr id="94" name="Oval 285"/>
              <p:cNvSpPr>
                <a:spLocks noChangeArrowheads="1"/>
              </p:cNvSpPr>
              <p:nvPr/>
            </p:nvSpPr>
            <p:spPr bwMode="auto">
              <a:xfrm>
                <a:off x="5465" y="3126"/>
                <a:ext cx="240" cy="49"/>
              </a:xfrm>
              <a:prstGeom prst="ellipse">
                <a:avLst/>
              </a:prstGeom>
              <a:solidFill>
                <a:schemeClr val="folHlink"/>
              </a:solidFill>
              <a:ln w="6480">
                <a:solidFill>
                  <a:srgbClr val="000000"/>
                </a:solidFill>
                <a:round/>
                <a:headEnd/>
                <a:tailEnd/>
              </a:ln>
            </p:spPr>
            <p:txBody>
              <a:bodyPr wrap="none" anchor="ctr"/>
              <a:lstStyle/>
              <a:p>
                <a:endParaRPr lang="zh-CN" altLang="en-US"/>
              </a:p>
            </p:txBody>
          </p:sp>
          <p:sp>
            <p:nvSpPr>
              <p:cNvPr id="95" name="Oval 286"/>
              <p:cNvSpPr>
                <a:spLocks noChangeArrowheads="1"/>
              </p:cNvSpPr>
              <p:nvPr/>
            </p:nvSpPr>
            <p:spPr bwMode="auto">
              <a:xfrm>
                <a:off x="5465" y="3107"/>
                <a:ext cx="240" cy="49"/>
              </a:xfrm>
              <a:prstGeom prst="ellipse">
                <a:avLst/>
              </a:prstGeom>
              <a:solidFill>
                <a:schemeClr val="folHlink"/>
              </a:solidFill>
              <a:ln w="6480">
                <a:solidFill>
                  <a:srgbClr val="000000"/>
                </a:solidFill>
                <a:round/>
                <a:headEnd/>
                <a:tailEnd/>
              </a:ln>
            </p:spPr>
            <p:txBody>
              <a:bodyPr wrap="none" anchor="ctr"/>
              <a:lstStyle/>
              <a:p>
                <a:endParaRPr lang="zh-CN" altLang="en-US"/>
              </a:p>
            </p:txBody>
          </p:sp>
          <p:sp>
            <p:nvSpPr>
              <p:cNvPr id="96" name="Oval 287"/>
              <p:cNvSpPr>
                <a:spLocks noChangeArrowheads="1"/>
              </p:cNvSpPr>
              <p:nvPr/>
            </p:nvSpPr>
            <p:spPr bwMode="auto">
              <a:xfrm>
                <a:off x="5465" y="3088"/>
                <a:ext cx="240" cy="49"/>
              </a:xfrm>
              <a:prstGeom prst="ellipse">
                <a:avLst/>
              </a:prstGeom>
              <a:solidFill>
                <a:schemeClr val="folHlink"/>
              </a:solidFill>
              <a:ln w="6480">
                <a:solidFill>
                  <a:srgbClr val="000000"/>
                </a:solidFill>
                <a:round/>
                <a:headEnd/>
                <a:tailEnd/>
              </a:ln>
            </p:spPr>
            <p:txBody>
              <a:bodyPr wrap="none" anchor="ctr"/>
              <a:lstStyle/>
              <a:p>
                <a:endParaRPr lang="zh-CN" altLang="en-US"/>
              </a:p>
            </p:txBody>
          </p:sp>
        </p:grpSp>
        <p:grpSp>
          <p:nvGrpSpPr>
            <p:cNvPr id="22" name="Group 288"/>
            <p:cNvGrpSpPr>
              <a:grpSpLocks/>
            </p:cNvGrpSpPr>
            <p:nvPr/>
          </p:nvGrpSpPr>
          <p:grpSpPr bwMode="auto">
            <a:xfrm>
              <a:off x="4958" y="3041"/>
              <a:ext cx="217" cy="130"/>
              <a:chOff x="5465" y="3280"/>
              <a:chExt cx="240" cy="143"/>
            </a:xfrm>
          </p:grpSpPr>
          <p:sp>
            <p:nvSpPr>
              <p:cNvPr id="85" name="Oval 289"/>
              <p:cNvSpPr>
                <a:spLocks noChangeArrowheads="1"/>
              </p:cNvSpPr>
              <p:nvPr/>
            </p:nvSpPr>
            <p:spPr bwMode="auto">
              <a:xfrm>
                <a:off x="5465" y="3375"/>
                <a:ext cx="240" cy="49"/>
              </a:xfrm>
              <a:prstGeom prst="ellipse">
                <a:avLst/>
              </a:prstGeom>
              <a:solidFill>
                <a:schemeClr val="folHlink"/>
              </a:solidFill>
              <a:ln w="6480">
                <a:solidFill>
                  <a:srgbClr val="000000"/>
                </a:solidFill>
                <a:round/>
                <a:headEnd/>
                <a:tailEnd/>
              </a:ln>
            </p:spPr>
            <p:txBody>
              <a:bodyPr wrap="none" anchor="ctr"/>
              <a:lstStyle/>
              <a:p>
                <a:endParaRPr lang="zh-CN" altLang="en-US"/>
              </a:p>
            </p:txBody>
          </p:sp>
          <p:sp>
            <p:nvSpPr>
              <p:cNvPr id="86" name="Oval 290"/>
              <p:cNvSpPr>
                <a:spLocks noChangeArrowheads="1"/>
              </p:cNvSpPr>
              <p:nvPr/>
            </p:nvSpPr>
            <p:spPr bwMode="auto">
              <a:xfrm>
                <a:off x="5465" y="3356"/>
                <a:ext cx="240" cy="49"/>
              </a:xfrm>
              <a:prstGeom prst="ellipse">
                <a:avLst/>
              </a:prstGeom>
              <a:solidFill>
                <a:schemeClr val="folHlink"/>
              </a:solidFill>
              <a:ln w="6480">
                <a:solidFill>
                  <a:srgbClr val="000000"/>
                </a:solidFill>
                <a:round/>
                <a:headEnd/>
                <a:tailEnd/>
              </a:ln>
            </p:spPr>
            <p:txBody>
              <a:bodyPr wrap="none" anchor="ctr"/>
              <a:lstStyle/>
              <a:p>
                <a:endParaRPr lang="zh-CN" altLang="en-US"/>
              </a:p>
            </p:txBody>
          </p:sp>
          <p:sp>
            <p:nvSpPr>
              <p:cNvPr id="87" name="Oval 291"/>
              <p:cNvSpPr>
                <a:spLocks noChangeArrowheads="1"/>
              </p:cNvSpPr>
              <p:nvPr/>
            </p:nvSpPr>
            <p:spPr bwMode="auto">
              <a:xfrm>
                <a:off x="5465" y="3337"/>
                <a:ext cx="240" cy="49"/>
              </a:xfrm>
              <a:prstGeom prst="ellipse">
                <a:avLst/>
              </a:prstGeom>
              <a:solidFill>
                <a:schemeClr val="folHlink"/>
              </a:solidFill>
              <a:ln w="6480">
                <a:solidFill>
                  <a:srgbClr val="000000"/>
                </a:solidFill>
                <a:round/>
                <a:headEnd/>
                <a:tailEnd/>
              </a:ln>
            </p:spPr>
            <p:txBody>
              <a:bodyPr wrap="none" anchor="ctr"/>
              <a:lstStyle/>
              <a:p>
                <a:endParaRPr lang="zh-CN" altLang="en-US"/>
              </a:p>
            </p:txBody>
          </p:sp>
          <p:sp>
            <p:nvSpPr>
              <p:cNvPr id="88" name="Oval 292"/>
              <p:cNvSpPr>
                <a:spLocks noChangeArrowheads="1"/>
              </p:cNvSpPr>
              <p:nvPr/>
            </p:nvSpPr>
            <p:spPr bwMode="auto">
              <a:xfrm>
                <a:off x="5465" y="3318"/>
                <a:ext cx="240" cy="49"/>
              </a:xfrm>
              <a:prstGeom prst="ellipse">
                <a:avLst/>
              </a:prstGeom>
              <a:solidFill>
                <a:schemeClr val="folHlink"/>
              </a:solidFill>
              <a:ln w="6480">
                <a:solidFill>
                  <a:srgbClr val="000000"/>
                </a:solidFill>
                <a:round/>
                <a:headEnd/>
                <a:tailEnd/>
              </a:ln>
            </p:spPr>
            <p:txBody>
              <a:bodyPr wrap="none" anchor="ctr"/>
              <a:lstStyle/>
              <a:p>
                <a:endParaRPr lang="zh-CN" altLang="en-US"/>
              </a:p>
            </p:txBody>
          </p:sp>
          <p:sp>
            <p:nvSpPr>
              <p:cNvPr id="89" name="Oval 293"/>
              <p:cNvSpPr>
                <a:spLocks noChangeArrowheads="1"/>
              </p:cNvSpPr>
              <p:nvPr/>
            </p:nvSpPr>
            <p:spPr bwMode="auto">
              <a:xfrm>
                <a:off x="5465" y="3299"/>
                <a:ext cx="240" cy="49"/>
              </a:xfrm>
              <a:prstGeom prst="ellipse">
                <a:avLst/>
              </a:prstGeom>
              <a:solidFill>
                <a:schemeClr val="folHlink"/>
              </a:solidFill>
              <a:ln w="6480">
                <a:solidFill>
                  <a:srgbClr val="000000"/>
                </a:solidFill>
                <a:round/>
                <a:headEnd/>
                <a:tailEnd/>
              </a:ln>
            </p:spPr>
            <p:txBody>
              <a:bodyPr wrap="none" anchor="ctr"/>
              <a:lstStyle/>
              <a:p>
                <a:endParaRPr lang="zh-CN" altLang="en-US"/>
              </a:p>
            </p:txBody>
          </p:sp>
          <p:sp>
            <p:nvSpPr>
              <p:cNvPr id="90" name="Oval 294"/>
              <p:cNvSpPr>
                <a:spLocks noChangeArrowheads="1"/>
              </p:cNvSpPr>
              <p:nvPr/>
            </p:nvSpPr>
            <p:spPr bwMode="auto">
              <a:xfrm>
                <a:off x="5465" y="3280"/>
                <a:ext cx="240" cy="49"/>
              </a:xfrm>
              <a:prstGeom prst="ellipse">
                <a:avLst/>
              </a:prstGeom>
              <a:solidFill>
                <a:schemeClr val="folHlink"/>
              </a:solidFill>
              <a:ln w="6480">
                <a:solidFill>
                  <a:srgbClr val="000000"/>
                </a:solidFill>
                <a:round/>
                <a:headEnd/>
                <a:tailEnd/>
              </a:ln>
            </p:spPr>
            <p:txBody>
              <a:bodyPr wrap="none" anchor="ctr"/>
              <a:lstStyle/>
              <a:p>
                <a:endParaRPr lang="zh-CN" altLang="en-US"/>
              </a:p>
            </p:txBody>
          </p:sp>
        </p:grpSp>
        <p:sp>
          <p:nvSpPr>
            <p:cNvPr id="23" name="AutoShape 295"/>
            <p:cNvSpPr>
              <a:spLocks noChangeArrowheads="1"/>
            </p:cNvSpPr>
            <p:nvPr/>
          </p:nvSpPr>
          <p:spPr bwMode="auto">
            <a:xfrm>
              <a:off x="4171" y="3291"/>
              <a:ext cx="1214" cy="558"/>
            </a:xfrm>
            <a:prstGeom prst="roundRect">
              <a:avLst>
                <a:gd name="adj" fmla="val 130"/>
              </a:avLst>
            </a:prstGeom>
            <a:noFill/>
            <a:ln w="9525">
              <a:noFill/>
              <a:round/>
              <a:headEnd/>
              <a:tailEnd/>
            </a:ln>
          </p:spPr>
          <p:txBody>
            <a:bodyPr wrap="none" lIns="81639" tIns="42452" rIns="81639" bIns="42452">
              <a:spAutoFit/>
            </a:bodyPr>
            <a:lstStyle/>
            <a:p>
              <a:pPr algn="ctr" defTabSz="828675" eaLnBrk="1">
                <a:lnSpc>
                  <a:spcPct val="97000"/>
                </a:lnSpc>
                <a:buClr>
                  <a:srgbClr val="000000"/>
                </a:buClr>
                <a:buSzPct val="45000"/>
                <a:buFont typeface="StarSymbol" pitchFamily="2" charset="0"/>
                <a:buNone/>
                <a:tabLst>
                  <a:tab pos="657225" algn="l"/>
                  <a:tab pos="1312863" algn="l"/>
                  <a:tab pos="1970088" algn="l"/>
                </a:tabLst>
              </a:pPr>
              <a:r>
                <a:rPr kumimoji="0" lang="en-GB" sz="1800" b="1">
                  <a:solidFill>
                    <a:srgbClr val="000000"/>
                  </a:solidFill>
                  <a:latin typeface="Arial" pitchFamily="34" charset="0"/>
                </a:rPr>
                <a:t>NAS Appliances</a:t>
              </a:r>
            </a:p>
            <a:p>
              <a:pPr algn="ctr" defTabSz="828675" eaLnBrk="1">
                <a:lnSpc>
                  <a:spcPct val="97000"/>
                </a:lnSpc>
                <a:buClr>
                  <a:srgbClr val="000000"/>
                </a:buClr>
                <a:buSzPct val="45000"/>
                <a:buFont typeface="StarSymbol" pitchFamily="2" charset="0"/>
                <a:buNone/>
                <a:tabLst>
                  <a:tab pos="657225" algn="l"/>
                  <a:tab pos="1312863" algn="l"/>
                  <a:tab pos="1970088" algn="l"/>
                </a:tabLst>
              </a:pPr>
              <a:r>
                <a:rPr kumimoji="0" lang="en-GB" sz="1800" b="1">
                  <a:solidFill>
                    <a:srgbClr val="000000"/>
                  </a:solidFill>
                  <a:latin typeface="Arial" pitchFamily="34" charset="0"/>
                </a:rPr>
                <a:t>or</a:t>
              </a:r>
            </a:p>
            <a:p>
              <a:pPr algn="ctr" defTabSz="828675" eaLnBrk="1">
                <a:lnSpc>
                  <a:spcPct val="97000"/>
                </a:lnSpc>
                <a:buClr>
                  <a:srgbClr val="000000"/>
                </a:buClr>
                <a:buSzPct val="45000"/>
                <a:buFont typeface="StarSymbol" pitchFamily="2" charset="0"/>
                <a:buNone/>
                <a:tabLst>
                  <a:tab pos="657225" algn="l"/>
                  <a:tab pos="1312863" algn="l"/>
                  <a:tab pos="1970088" algn="l"/>
                </a:tabLst>
              </a:pPr>
              <a:r>
                <a:rPr kumimoji="0" lang="en-GB" sz="1800" b="1">
                  <a:solidFill>
                    <a:srgbClr val="000000"/>
                  </a:solidFill>
                  <a:latin typeface="Arial" pitchFamily="34" charset="0"/>
                </a:rPr>
                <a:t>NAS Head Ends</a:t>
              </a:r>
            </a:p>
          </p:txBody>
        </p:sp>
        <p:sp>
          <p:nvSpPr>
            <p:cNvPr id="24" name="Text Box 296"/>
            <p:cNvSpPr txBox="1">
              <a:spLocks noChangeArrowheads="1"/>
            </p:cNvSpPr>
            <p:nvPr/>
          </p:nvSpPr>
          <p:spPr bwMode="auto">
            <a:xfrm>
              <a:off x="4217" y="2594"/>
              <a:ext cx="523" cy="175"/>
            </a:xfrm>
            <a:prstGeom prst="rect">
              <a:avLst/>
            </a:prstGeom>
            <a:noFill/>
            <a:ln w="9525">
              <a:noFill/>
              <a:miter lim="800000"/>
              <a:headEnd/>
              <a:tailEnd/>
            </a:ln>
          </p:spPr>
          <p:txBody>
            <a:bodyPr lIns="81639" tIns="42452" rIns="81639" bIns="42452">
              <a:spAutoFit/>
            </a:bodyPr>
            <a:lstStyle/>
            <a:p>
              <a:pPr algn="ctr" defTabSz="828675" eaLnBrk="1" hangingPunct="1">
                <a:lnSpc>
                  <a:spcPct val="97000"/>
                </a:lnSpc>
                <a:spcBef>
                  <a:spcPts val="788"/>
                </a:spcBef>
                <a:buClr>
                  <a:srgbClr val="000000"/>
                </a:buClr>
                <a:buSzPct val="45000"/>
                <a:buFont typeface="StarSymbol" pitchFamily="2" charset="0"/>
                <a:buNone/>
                <a:tabLst>
                  <a:tab pos="657225" algn="l"/>
                </a:tabLst>
              </a:pPr>
              <a:r>
                <a:rPr kumimoji="0" lang="en-GB" sz="1300" b="1">
                  <a:solidFill>
                    <a:srgbClr val="000000"/>
                  </a:solidFill>
                  <a:latin typeface="Arial" pitchFamily="34" charset="0"/>
                </a:rPr>
                <a:t>Generic</a:t>
              </a:r>
            </a:p>
          </p:txBody>
        </p:sp>
        <p:sp>
          <p:nvSpPr>
            <p:cNvPr id="25" name="Text Box 297"/>
            <p:cNvSpPr txBox="1">
              <a:spLocks noChangeArrowheads="1"/>
            </p:cNvSpPr>
            <p:nvPr/>
          </p:nvSpPr>
          <p:spPr bwMode="auto">
            <a:xfrm>
              <a:off x="4783" y="2594"/>
              <a:ext cx="523" cy="175"/>
            </a:xfrm>
            <a:prstGeom prst="rect">
              <a:avLst/>
            </a:prstGeom>
            <a:noFill/>
            <a:ln w="9525">
              <a:noFill/>
              <a:miter lim="800000"/>
              <a:headEnd/>
              <a:tailEnd/>
            </a:ln>
          </p:spPr>
          <p:txBody>
            <a:bodyPr lIns="81639" tIns="42452" rIns="81639" bIns="42452">
              <a:spAutoFit/>
            </a:bodyPr>
            <a:lstStyle/>
            <a:p>
              <a:pPr algn="ctr" defTabSz="828675" eaLnBrk="1" hangingPunct="1">
                <a:lnSpc>
                  <a:spcPct val="97000"/>
                </a:lnSpc>
                <a:spcBef>
                  <a:spcPts val="788"/>
                </a:spcBef>
                <a:buClr>
                  <a:srgbClr val="000000"/>
                </a:buClr>
                <a:buSzPct val="45000"/>
                <a:buFont typeface="StarSymbol" pitchFamily="2" charset="0"/>
                <a:buNone/>
                <a:tabLst>
                  <a:tab pos="657225" algn="l"/>
                </a:tabLst>
              </a:pPr>
              <a:r>
                <a:rPr kumimoji="0" lang="en-GB" sz="1300" b="1">
                  <a:solidFill>
                    <a:srgbClr val="000000"/>
                  </a:solidFill>
                  <a:latin typeface="Arial" pitchFamily="34" charset="0"/>
                </a:rPr>
                <a:t>Generic</a:t>
              </a:r>
            </a:p>
          </p:txBody>
        </p:sp>
        <p:sp>
          <p:nvSpPr>
            <p:cNvPr id="26" name="Line 298"/>
            <p:cNvSpPr>
              <a:spLocks noChangeShapeType="1"/>
            </p:cNvSpPr>
            <p:nvPr/>
          </p:nvSpPr>
          <p:spPr bwMode="auto">
            <a:xfrm flipH="1">
              <a:off x="3433" y="2132"/>
              <a:ext cx="468" cy="436"/>
            </a:xfrm>
            <a:prstGeom prst="line">
              <a:avLst/>
            </a:prstGeom>
            <a:noFill/>
            <a:ln w="25560">
              <a:solidFill>
                <a:srgbClr val="000000"/>
              </a:solidFill>
              <a:round/>
              <a:headEnd/>
              <a:tailEnd/>
            </a:ln>
          </p:spPr>
          <p:txBody>
            <a:bodyPr/>
            <a:lstStyle/>
            <a:p>
              <a:endParaRPr lang="zh-CN" altLang="en-US"/>
            </a:p>
          </p:txBody>
        </p:sp>
        <p:pic>
          <p:nvPicPr>
            <p:cNvPr id="27" name="Picture 299"/>
            <p:cNvPicPr>
              <a:picLocks noChangeAspect="1" noChangeArrowheads="1"/>
            </p:cNvPicPr>
            <p:nvPr/>
          </p:nvPicPr>
          <p:blipFill>
            <a:blip r:embed="rId3" cstate="print"/>
            <a:srcRect/>
            <a:stretch>
              <a:fillRect/>
            </a:stretch>
          </p:blipFill>
          <p:spPr bwMode="auto">
            <a:xfrm>
              <a:off x="3022" y="2393"/>
              <a:ext cx="318" cy="494"/>
            </a:xfrm>
            <a:prstGeom prst="rect">
              <a:avLst/>
            </a:prstGeom>
            <a:noFill/>
          </p:spPr>
        </p:pic>
        <p:sp>
          <p:nvSpPr>
            <p:cNvPr id="28" name="Text Box 300"/>
            <p:cNvSpPr txBox="1">
              <a:spLocks noChangeArrowheads="1"/>
            </p:cNvSpPr>
            <p:nvPr/>
          </p:nvSpPr>
          <p:spPr bwMode="auto">
            <a:xfrm>
              <a:off x="2967" y="2479"/>
              <a:ext cx="411" cy="175"/>
            </a:xfrm>
            <a:prstGeom prst="rect">
              <a:avLst/>
            </a:prstGeom>
            <a:noFill/>
            <a:ln w="9525">
              <a:noFill/>
              <a:miter lim="800000"/>
              <a:headEnd/>
              <a:tailEnd/>
            </a:ln>
          </p:spPr>
          <p:txBody>
            <a:bodyPr lIns="81639" tIns="42452" rIns="81639" bIns="42452">
              <a:spAutoFit/>
            </a:bodyPr>
            <a:lstStyle/>
            <a:p>
              <a:pPr algn="ctr" defTabSz="828675" eaLnBrk="1" hangingPunct="1">
                <a:lnSpc>
                  <a:spcPct val="97000"/>
                </a:lnSpc>
                <a:spcBef>
                  <a:spcPts val="788"/>
                </a:spcBef>
                <a:buClr>
                  <a:srgbClr val="000000"/>
                </a:buClr>
                <a:buSzPct val="45000"/>
                <a:buFont typeface="StarSymbol" pitchFamily="2" charset="0"/>
                <a:buNone/>
                <a:tabLst>
                  <a:tab pos="657225" algn="l"/>
                </a:tabLst>
              </a:pPr>
              <a:r>
                <a:rPr kumimoji="0" lang="en-GB" sz="1300" b="1">
                  <a:solidFill>
                    <a:srgbClr val="000000"/>
                  </a:solidFill>
                  <a:latin typeface="Arial" pitchFamily="34" charset="0"/>
                </a:rPr>
                <a:t>Win2k</a:t>
              </a:r>
            </a:p>
          </p:txBody>
        </p:sp>
        <p:pic>
          <p:nvPicPr>
            <p:cNvPr id="29" name="Picture 301"/>
            <p:cNvPicPr>
              <a:picLocks noChangeAspect="1" noChangeArrowheads="1"/>
            </p:cNvPicPr>
            <p:nvPr/>
          </p:nvPicPr>
          <p:blipFill>
            <a:blip r:embed="rId3" cstate="print"/>
            <a:srcRect/>
            <a:stretch>
              <a:fillRect/>
            </a:stretch>
          </p:blipFill>
          <p:spPr bwMode="auto">
            <a:xfrm>
              <a:off x="3371" y="2393"/>
              <a:ext cx="318" cy="494"/>
            </a:xfrm>
            <a:prstGeom prst="rect">
              <a:avLst/>
            </a:prstGeom>
            <a:noFill/>
          </p:spPr>
        </p:pic>
        <p:sp>
          <p:nvSpPr>
            <p:cNvPr id="30" name="Text Box 302"/>
            <p:cNvSpPr txBox="1">
              <a:spLocks noChangeArrowheads="1"/>
            </p:cNvSpPr>
            <p:nvPr/>
          </p:nvSpPr>
          <p:spPr bwMode="auto">
            <a:xfrm>
              <a:off x="3291" y="2479"/>
              <a:ext cx="420" cy="175"/>
            </a:xfrm>
            <a:prstGeom prst="rect">
              <a:avLst/>
            </a:prstGeom>
            <a:noFill/>
            <a:ln w="9525">
              <a:noFill/>
              <a:miter lim="800000"/>
              <a:headEnd/>
              <a:tailEnd/>
            </a:ln>
          </p:spPr>
          <p:txBody>
            <a:bodyPr lIns="81639" tIns="42452" rIns="81639" bIns="42452">
              <a:spAutoFit/>
            </a:bodyPr>
            <a:lstStyle/>
            <a:p>
              <a:pPr algn="ctr" defTabSz="828675" eaLnBrk="1" hangingPunct="1">
                <a:lnSpc>
                  <a:spcPct val="97000"/>
                </a:lnSpc>
                <a:spcBef>
                  <a:spcPts val="788"/>
                </a:spcBef>
                <a:buClr>
                  <a:srgbClr val="000000"/>
                </a:buClr>
                <a:buSzPct val="45000"/>
                <a:buFont typeface="StarSymbol" pitchFamily="2" charset="0"/>
                <a:buNone/>
                <a:tabLst>
                  <a:tab pos="657225" algn="l"/>
                </a:tabLst>
              </a:pPr>
              <a:r>
                <a:rPr kumimoji="0" lang="en-GB" sz="1300" b="1">
                  <a:solidFill>
                    <a:srgbClr val="000000"/>
                  </a:solidFill>
                  <a:latin typeface="Arial" pitchFamily="34" charset="0"/>
                </a:rPr>
                <a:t>Linux</a:t>
              </a:r>
            </a:p>
          </p:txBody>
        </p:sp>
        <p:pic>
          <p:nvPicPr>
            <p:cNvPr id="31" name="Picture 303"/>
            <p:cNvPicPr>
              <a:picLocks noChangeAspect="1" noChangeArrowheads="1"/>
            </p:cNvPicPr>
            <p:nvPr/>
          </p:nvPicPr>
          <p:blipFill>
            <a:blip r:embed="rId3" cstate="print"/>
            <a:srcRect/>
            <a:stretch>
              <a:fillRect/>
            </a:stretch>
          </p:blipFill>
          <p:spPr bwMode="auto">
            <a:xfrm>
              <a:off x="3716" y="2393"/>
              <a:ext cx="318" cy="494"/>
            </a:xfrm>
            <a:prstGeom prst="rect">
              <a:avLst/>
            </a:prstGeom>
            <a:noFill/>
          </p:spPr>
        </p:pic>
        <p:sp>
          <p:nvSpPr>
            <p:cNvPr id="32" name="Text Box 304"/>
            <p:cNvSpPr txBox="1">
              <a:spLocks noChangeArrowheads="1"/>
            </p:cNvSpPr>
            <p:nvPr/>
          </p:nvSpPr>
          <p:spPr bwMode="auto">
            <a:xfrm>
              <a:off x="3670" y="2479"/>
              <a:ext cx="370" cy="175"/>
            </a:xfrm>
            <a:prstGeom prst="rect">
              <a:avLst/>
            </a:prstGeom>
            <a:noFill/>
            <a:ln w="9525">
              <a:noFill/>
              <a:miter lim="800000"/>
              <a:headEnd/>
              <a:tailEnd/>
            </a:ln>
          </p:spPr>
          <p:txBody>
            <a:bodyPr lIns="81639" tIns="42452" rIns="81639" bIns="42452">
              <a:spAutoFit/>
            </a:bodyPr>
            <a:lstStyle/>
            <a:p>
              <a:pPr algn="ctr" defTabSz="828675" eaLnBrk="1" hangingPunct="1">
                <a:lnSpc>
                  <a:spcPct val="97000"/>
                </a:lnSpc>
                <a:spcBef>
                  <a:spcPts val="788"/>
                </a:spcBef>
                <a:buClr>
                  <a:srgbClr val="000000"/>
                </a:buClr>
                <a:buSzPct val="45000"/>
                <a:buFont typeface="StarSymbol" pitchFamily="2" charset="0"/>
                <a:buNone/>
                <a:tabLst>
                  <a:tab pos="657225" algn="l"/>
                </a:tabLst>
              </a:pPr>
              <a:r>
                <a:rPr kumimoji="0" lang="en-GB" sz="1300" b="1">
                  <a:solidFill>
                    <a:srgbClr val="000000"/>
                  </a:solidFill>
                  <a:latin typeface="Arial" pitchFamily="34" charset="0"/>
                </a:rPr>
                <a:t>Unix</a:t>
              </a:r>
            </a:p>
          </p:txBody>
        </p:sp>
        <p:grpSp>
          <p:nvGrpSpPr>
            <p:cNvPr id="33" name="Group 305"/>
            <p:cNvGrpSpPr>
              <a:grpSpLocks/>
            </p:cNvGrpSpPr>
            <p:nvPr/>
          </p:nvGrpSpPr>
          <p:grpSpPr bwMode="auto">
            <a:xfrm>
              <a:off x="3076" y="2665"/>
              <a:ext cx="185" cy="130"/>
              <a:chOff x="3417" y="2785"/>
              <a:chExt cx="234" cy="140"/>
            </a:xfrm>
          </p:grpSpPr>
          <p:grpSp>
            <p:nvGrpSpPr>
              <p:cNvPr id="71" name="Group 306"/>
              <p:cNvGrpSpPr>
                <a:grpSpLocks/>
              </p:cNvGrpSpPr>
              <p:nvPr/>
            </p:nvGrpSpPr>
            <p:grpSpPr bwMode="auto">
              <a:xfrm>
                <a:off x="3417" y="2829"/>
                <a:ext cx="234" cy="96"/>
                <a:chOff x="3417" y="2829"/>
                <a:chExt cx="234" cy="96"/>
              </a:xfrm>
            </p:grpSpPr>
            <p:sp>
              <p:nvSpPr>
                <p:cNvPr id="79" name="Oval 307"/>
                <p:cNvSpPr>
                  <a:spLocks noChangeArrowheads="1"/>
                </p:cNvSpPr>
                <p:nvPr/>
              </p:nvSpPr>
              <p:spPr bwMode="auto">
                <a:xfrm>
                  <a:off x="3417" y="2854"/>
                  <a:ext cx="234"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80" name="AutoShape 308"/>
                <p:cNvSpPr>
                  <a:spLocks noChangeArrowheads="1"/>
                </p:cNvSpPr>
                <p:nvPr/>
              </p:nvSpPr>
              <p:spPr bwMode="auto">
                <a:xfrm>
                  <a:off x="3418" y="2866"/>
                  <a:ext cx="234" cy="24"/>
                </a:xfrm>
                <a:prstGeom prst="roundRect">
                  <a:avLst>
                    <a:gd name="adj" fmla="val 4167"/>
                  </a:avLst>
                </a:prstGeom>
                <a:solidFill>
                  <a:srgbClr val="B2B2B2"/>
                </a:solidFill>
                <a:ln w="9525">
                  <a:noFill/>
                  <a:round/>
                  <a:headEnd/>
                  <a:tailEnd/>
                </a:ln>
              </p:spPr>
              <p:txBody>
                <a:bodyPr wrap="none" anchor="ctr"/>
                <a:lstStyle/>
                <a:p>
                  <a:endParaRPr lang="zh-CN" altLang="en-US"/>
                </a:p>
              </p:txBody>
            </p:sp>
            <p:sp>
              <p:nvSpPr>
                <p:cNvPr id="81" name="Oval 309"/>
                <p:cNvSpPr>
                  <a:spLocks noChangeArrowheads="1"/>
                </p:cNvSpPr>
                <p:nvPr/>
              </p:nvSpPr>
              <p:spPr bwMode="auto">
                <a:xfrm>
                  <a:off x="3417" y="2829"/>
                  <a:ext cx="234"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82" name="Line 310"/>
                <p:cNvSpPr>
                  <a:spLocks noChangeShapeType="1"/>
                </p:cNvSpPr>
                <p:nvPr/>
              </p:nvSpPr>
              <p:spPr bwMode="auto">
                <a:xfrm>
                  <a:off x="3417" y="2866"/>
                  <a:ext cx="1" cy="24"/>
                </a:xfrm>
                <a:prstGeom prst="line">
                  <a:avLst/>
                </a:prstGeom>
                <a:noFill/>
                <a:ln w="3240">
                  <a:solidFill>
                    <a:srgbClr val="333333"/>
                  </a:solidFill>
                  <a:round/>
                  <a:headEnd/>
                  <a:tailEnd/>
                </a:ln>
              </p:spPr>
              <p:txBody>
                <a:bodyPr/>
                <a:lstStyle/>
                <a:p>
                  <a:endParaRPr lang="zh-CN" altLang="en-US"/>
                </a:p>
              </p:txBody>
            </p:sp>
            <p:sp>
              <p:nvSpPr>
                <p:cNvPr id="83" name="Oval 311"/>
                <p:cNvSpPr>
                  <a:spLocks noChangeArrowheads="1"/>
                </p:cNvSpPr>
                <p:nvPr/>
              </p:nvSpPr>
              <p:spPr bwMode="auto">
                <a:xfrm rot="10800000">
                  <a:off x="3512" y="2860"/>
                  <a:ext cx="47" cy="15"/>
                </a:xfrm>
                <a:prstGeom prst="ellipse">
                  <a:avLst/>
                </a:prstGeom>
                <a:solidFill>
                  <a:srgbClr val="B2B2B2"/>
                </a:solidFill>
                <a:ln w="3240">
                  <a:solidFill>
                    <a:srgbClr val="333333"/>
                  </a:solidFill>
                  <a:round/>
                  <a:headEnd/>
                  <a:tailEnd/>
                </a:ln>
              </p:spPr>
              <p:txBody>
                <a:bodyPr wrap="none" anchor="ctr"/>
                <a:lstStyle/>
                <a:p>
                  <a:endParaRPr lang="zh-CN" altLang="en-US"/>
                </a:p>
              </p:txBody>
            </p:sp>
            <p:sp>
              <p:nvSpPr>
                <p:cNvPr id="84" name="Line 312"/>
                <p:cNvSpPr>
                  <a:spLocks noChangeShapeType="1"/>
                </p:cNvSpPr>
                <p:nvPr/>
              </p:nvSpPr>
              <p:spPr bwMode="auto">
                <a:xfrm>
                  <a:off x="3652" y="2866"/>
                  <a:ext cx="1" cy="24"/>
                </a:xfrm>
                <a:prstGeom prst="line">
                  <a:avLst/>
                </a:prstGeom>
                <a:noFill/>
                <a:ln w="3240">
                  <a:solidFill>
                    <a:srgbClr val="333333"/>
                  </a:solidFill>
                  <a:round/>
                  <a:headEnd/>
                  <a:tailEnd/>
                </a:ln>
              </p:spPr>
              <p:txBody>
                <a:bodyPr/>
                <a:lstStyle/>
                <a:p>
                  <a:endParaRPr lang="zh-CN" altLang="en-US"/>
                </a:p>
              </p:txBody>
            </p:sp>
          </p:grpSp>
          <p:grpSp>
            <p:nvGrpSpPr>
              <p:cNvPr id="72" name="Group 313"/>
              <p:cNvGrpSpPr>
                <a:grpSpLocks/>
              </p:cNvGrpSpPr>
              <p:nvPr/>
            </p:nvGrpSpPr>
            <p:grpSpPr bwMode="auto">
              <a:xfrm>
                <a:off x="3417" y="2785"/>
                <a:ext cx="234" cy="96"/>
                <a:chOff x="3417" y="2785"/>
                <a:chExt cx="234" cy="96"/>
              </a:xfrm>
            </p:grpSpPr>
            <p:sp>
              <p:nvSpPr>
                <p:cNvPr id="73" name="Oval 314"/>
                <p:cNvSpPr>
                  <a:spLocks noChangeArrowheads="1"/>
                </p:cNvSpPr>
                <p:nvPr/>
              </p:nvSpPr>
              <p:spPr bwMode="auto">
                <a:xfrm>
                  <a:off x="3417" y="2809"/>
                  <a:ext cx="234"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74" name="AutoShape 315"/>
                <p:cNvSpPr>
                  <a:spLocks noChangeArrowheads="1"/>
                </p:cNvSpPr>
                <p:nvPr/>
              </p:nvSpPr>
              <p:spPr bwMode="auto">
                <a:xfrm>
                  <a:off x="3418" y="2822"/>
                  <a:ext cx="234" cy="24"/>
                </a:xfrm>
                <a:prstGeom prst="roundRect">
                  <a:avLst>
                    <a:gd name="adj" fmla="val 4167"/>
                  </a:avLst>
                </a:prstGeom>
                <a:solidFill>
                  <a:srgbClr val="B2B2B2"/>
                </a:solidFill>
                <a:ln w="9525">
                  <a:noFill/>
                  <a:round/>
                  <a:headEnd/>
                  <a:tailEnd/>
                </a:ln>
              </p:spPr>
              <p:txBody>
                <a:bodyPr wrap="none" anchor="ctr"/>
                <a:lstStyle/>
                <a:p>
                  <a:endParaRPr lang="zh-CN" altLang="en-US"/>
                </a:p>
              </p:txBody>
            </p:sp>
            <p:sp>
              <p:nvSpPr>
                <p:cNvPr id="75" name="Oval 316"/>
                <p:cNvSpPr>
                  <a:spLocks noChangeArrowheads="1"/>
                </p:cNvSpPr>
                <p:nvPr/>
              </p:nvSpPr>
              <p:spPr bwMode="auto">
                <a:xfrm>
                  <a:off x="3417" y="2785"/>
                  <a:ext cx="234"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76" name="Line 317"/>
                <p:cNvSpPr>
                  <a:spLocks noChangeShapeType="1"/>
                </p:cNvSpPr>
                <p:nvPr/>
              </p:nvSpPr>
              <p:spPr bwMode="auto">
                <a:xfrm>
                  <a:off x="3417" y="2822"/>
                  <a:ext cx="1" cy="24"/>
                </a:xfrm>
                <a:prstGeom prst="line">
                  <a:avLst/>
                </a:prstGeom>
                <a:noFill/>
                <a:ln w="3240">
                  <a:solidFill>
                    <a:srgbClr val="333333"/>
                  </a:solidFill>
                  <a:round/>
                  <a:headEnd/>
                  <a:tailEnd/>
                </a:ln>
              </p:spPr>
              <p:txBody>
                <a:bodyPr/>
                <a:lstStyle/>
                <a:p>
                  <a:endParaRPr lang="zh-CN" altLang="en-US"/>
                </a:p>
              </p:txBody>
            </p:sp>
            <p:sp>
              <p:nvSpPr>
                <p:cNvPr id="77" name="Oval 318"/>
                <p:cNvSpPr>
                  <a:spLocks noChangeArrowheads="1"/>
                </p:cNvSpPr>
                <p:nvPr/>
              </p:nvSpPr>
              <p:spPr bwMode="auto">
                <a:xfrm rot="10800000">
                  <a:off x="3512" y="2816"/>
                  <a:ext cx="47" cy="15"/>
                </a:xfrm>
                <a:prstGeom prst="ellipse">
                  <a:avLst/>
                </a:prstGeom>
                <a:solidFill>
                  <a:srgbClr val="B2B2B2"/>
                </a:solidFill>
                <a:ln w="3240">
                  <a:solidFill>
                    <a:srgbClr val="333333"/>
                  </a:solidFill>
                  <a:round/>
                  <a:headEnd/>
                  <a:tailEnd/>
                </a:ln>
              </p:spPr>
              <p:txBody>
                <a:bodyPr wrap="none" anchor="ctr"/>
                <a:lstStyle/>
                <a:p>
                  <a:endParaRPr lang="zh-CN" altLang="en-US"/>
                </a:p>
              </p:txBody>
            </p:sp>
            <p:sp>
              <p:nvSpPr>
                <p:cNvPr id="78" name="Line 319"/>
                <p:cNvSpPr>
                  <a:spLocks noChangeShapeType="1"/>
                </p:cNvSpPr>
                <p:nvPr/>
              </p:nvSpPr>
              <p:spPr bwMode="auto">
                <a:xfrm>
                  <a:off x="3652" y="2822"/>
                  <a:ext cx="1" cy="24"/>
                </a:xfrm>
                <a:prstGeom prst="line">
                  <a:avLst/>
                </a:prstGeom>
                <a:noFill/>
                <a:ln w="3240">
                  <a:solidFill>
                    <a:srgbClr val="333333"/>
                  </a:solidFill>
                  <a:round/>
                  <a:headEnd/>
                  <a:tailEnd/>
                </a:ln>
              </p:spPr>
              <p:txBody>
                <a:bodyPr/>
                <a:lstStyle/>
                <a:p>
                  <a:endParaRPr lang="zh-CN" altLang="en-US"/>
                </a:p>
              </p:txBody>
            </p:sp>
          </p:grpSp>
        </p:grpSp>
        <p:grpSp>
          <p:nvGrpSpPr>
            <p:cNvPr id="34" name="Group 320"/>
            <p:cNvGrpSpPr>
              <a:grpSpLocks/>
            </p:cNvGrpSpPr>
            <p:nvPr/>
          </p:nvGrpSpPr>
          <p:grpSpPr bwMode="auto">
            <a:xfrm>
              <a:off x="3412" y="2665"/>
              <a:ext cx="185" cy="130"/>
              <a:chOff x="3801" y="2785"/>
              <a:chExt cx="235" cy="140"/>
            </a:xfrm>
          </p:grpSpPr>
          <p:grpSp>
            <p:nvGrpSpPr>
              <p:cNvPr id="57" name="Group 321"/>
              <p:cNvGrpSpPr>
                <a:grpSpLocks/>
              </p:cNvGrpSpPr>
              <p:nvPr/>
            </p:nvGrpSpPr>
            <p:grpSpPr bwMode="auto">
              <a:xfrm>
                <a:off x="3801" y="2829"/>
                <a:ext cx="235" cy="96"/>
                <a:chOff x="3801" y="2829"/>
                <a:chExt cx="235" cy="96"/>
              </a:xfrm>
            </p:grpSpPr>
            <p:sp>
              <p:nvSpPr>
                <p:cNvPr id="65" name="Oval 322"/>
                <p:cNvSpPr>
                  <a:spLocks noChangeArrowheads="1"/>
                </p:cNvSpPr>
                <p:nvPr/>
              </p:nvSpPr>
              <p:spPr bwMode="auto">
                <a:xfrm>
                  <a:off x="3801" y="2854"/>
                  <a:ext cx="235"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66" name="AutoShape 323"/>
                <p:cNvSpPr>
                  <a:spLocks noChangeArrowheads="1"/>
                </p:cNvSpPr>
                <p:nvPr/>
              </p:nvSpPr>
              <p:spPr bwMode="auto">
                <a:xfrm>
                  <a:off x="3802" y="2866"/>
                  <a:ext cx="235" cy="24"/>
                </a:xfrm>
                <a:prstGeom prst="roundRect">
                  <a:avLst>
                    <a:gd name="adj" fmla="val 4167"/>
                  </a:avLst>
                </a:prstGeom>
                <a:solidFill>
                  <a:srgbClr val="B2B2B2"/>
                </a:solidFill>
                <a:ln w="9525">
                  <a:noFill/>
                  <a:round/>
                  <a:headEnd/>
                  <a:tailEnd/>
                </a:ln>
              </p:spPr>
              <p:txBody>
                <a:bodyPr wrap="none" anchor="ctr"/>
                <a:lstStyle/>
                <a:p>
                  <a:endParaRPr lang="zh-CN" altLang="en-US"/>
                </a:p>
              </p:txBody>
            </p:sp>
            <p:sp>
              <p:nvSpPr>
                <p:cNvPr id="67" name="Oval 324"/>
                <p:cNvSpPr>
                  <a:spLocks noChangeArrowheads="1"/>
                </p:cNvSpPr>
                <p:nvPr/>
              </p:nvSpPr>
              <p:spPr bwMode="auto">
                <a:xfrm>
                  <a:off x="3801" y="2829"/>
                  <a:ext cx="235"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68" name="Line 325"/>
                <p:cNvSpPr>
                  <a:spLocks noChangeShapeType="1"/>
                </p:cNvSpPr>
                <p:nvPr/>
              </p:nvSpPr>
              <p:spPr bwMode="auto">
                <a:xfrm>
                  <a:off x="3801" y="2866"/>
                  <a:ext cx="1" cy="24"/>
                </a:xfrm>
                <a:prstGeom prst="line">
                  <a:avLst/>
                </a:prstGeom>
                <a:noFill/>
                <a:ln w="3240">
                  <a:solidFill>
                    <a:srgbClr val="333333"/>
                  </a:solidFill>
                  <a:round/>
                  <a:headEnd/>
                  <a:tailEnd/>
                </a:ln>
              </p:spPr>
              <p:txBody>
                <a:bodyPr/>
                <a:lstStyle/>
                <a:p>
                  <a:endParaRPr lang="zh-CN" altLang="en-US"/>
                </a:p>
              </p:txBody>
            </p:sp>
            <p:sp>
              <p:nvSpPr>
                <p:cNvPr id="69" name="Oval 326"/>
                <p:cNvSpPr>
                  <a:spLocks noChangeArrowheads="1"/>
                </p:cNvSpPr>
                <p:nvPr/>
              </p:nvSpPr>
              <p:spPr bwMode="auto">
                <a:xfrm rot="10800000">
                  <a:off x="3896" y="2860"/>
                  <a:ext cx="47" cy="15"/>
                </a:xfrm>
                <a:prstGeom prst="ellipse">
                  <a:avLst/>
                </a:prstGeom>
                <a:solidFill>
                  <a:srgbClr val="B2B2B2"/>
                </a:solidFill>
                <a:ln w="3240">
                  <a:solidFill>
                    <a:srgbClr val="333333"/>
                  </a:solidFill>
                  <a:round/>
                  <a:headEnd/>
                  <a:tailEnd/>
                </a:ln>
              </p:spPr>
              <p:txBody>
                <a:bodyPr wrap="none" anchor="ctr"/>
                <a:lstStyle/>
                <a:p>
                  <a:endParaRPr lang="zh-CN" altLang="en-US"/>
                </a:p>
              </p:txBody>
            </p:sp>
            <p:sp>
              <p:nvSpPr>
                <p:cNvPr id="70" name="Line 327"/>
                <p:cNvSpPr>
                  <a:spLocks noChangeShapeType="1"/>
                </p:cNvSpPr>
                <p:nvPr/>
              </p:nvSpPr>
              <p:spPr bwMode="auto">
                <a:xfrm>
                  <a:off x="4037" y="2866"/>
                  <a:ext cx="1" cy="24"/>
                </a:xfrm>
                <a:prstGeom prst="line">
                  <a:avLst/>
                </a:prstGeom>
                <a:noFill/>
                <a:ln w="3240">
                  <a:solidFill>
                    <a:srgbClr val="333333"/>
                  </a:solidFill>
                  <a:round/>
                  <a:headEnd/>
                  <a:tailEnd/>
                </a:ln>
              </p:spPr>
              <p:txBody>
                <a:bodyPr/>
                <a:lstStyle/>
                <a:p>
                  <a:endParaRPr lang="zh-CN" altLang="en-US"/>
                </a:p>
              </p:txBody>
            </p:sp>
          </p:grpSp>
          <p:grpSp>
            <p:nvGrpSpPr>
              <p:cNvPr id="58" name="Group 328"/>
              <p:cNvGrpSpPr>
                <a:grpSpLocks/>
              </p:cNvGrpSpPr>
              <p:nvPr/>
            </p:nvGrpSpPr>
            <p:grpSpPr bwMode="auto">
              <a:xfrm>
                <a:off x="3801" y="2785"/>
                <a:ext cx="235" cy="96"/>
                <a:chOff x="3801" y="2785"/>
                <a:chExt cx="235" cy="96"/>
              </a:xfrm>
            </p:grpSpPr>
            <p:sp>
              <p:nvSpPr>
                <p:cNvPr id="59" name="Oval 329"/>
                <p:cNvSpPr>
                  <a:spLocks noChangeArrowheads="1"/>
                </p:cNvSpPr>
                <p:nvPr/>
              </p:nvSpPr>
              <p:spPr bwMode="auto">
                <a:xfrm>
                  <a:off x="3801" y="2809"/>
                  <a:ext cx="235"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60" name="AutoShape 330"/>
                <p:cNvSpPr>
                  <a:spLocks noChangeArrowheads="1"/>
                </p:cNvSpPr>
                <p:nvPr/>
              </p:nvSpPr>
              <p:spPr bwMode="auto">
                <a:xfrm>
                  <a:off x="3802" y="2822"/>
                  <a:ext cx="235" cy="24"/>
                </a:xfrm>
                <a:prstGeom prst="roundRect">
                  <a:avLst>
                    <a:gd name="adj" fmla="val 4167"/>
                  </a:avLst>
                </a:prstGeom>
                <a:solidFill>
                  <a:srgbClr val="B2B2B2"/>
                </a:solidFill>
                <a:ln w="9525">
                  <a:noFill/>
                  <a:round/>
                  <a:headEnd/>
                  <a:tailEnd/>
                </a:ln>
              </p:spPr>
              <p:txBody>
                <a:bodyPr wrap="none" anchor="ctr"/>
                <a:lstStyle/>
                <a:p>
                  <a:endParaRPr lang="zh-CN" altLang="en-US"/>
                </a:p>
              </p:txBody>
            </p:sp>
            <p:sp>
              <p:nvSpPr>
                <p:cNvPr id="61" name="Oval 331"/>
                <p:cNvSpPr>
                  <a:spLocks noChangeArrowheads="1"/>
                </p:cNvSpPr>
                <p:nvPr/>
              </p:nvSpPr>
              <p:spPr bwMode="auto">
                <a:xfrm>
                  <a:off x="3801" y="2785"/>
                  <a:ext cx="235"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62" name="Line 332"/>
                <p:cNvSpPr>
                  <a:spLocks noChangeShapeType="1"/>
                </p:cNvSpPr>
                <p:nvPr/>
              </p:nvSpPr>
              <p:spPr bwMode="auto">
                <a:xfrm>
                  <a:off x="3801" y="2822"/>
                  <a:ext cx="1" cy="24"/>
                </a:xfrm>
                <a:prstGeom prst="line">
                  <a:avLst/>
                </a:prstGeom>
                <a:noFill/>
                <a:ln w="3240">
                  <a:solidFill>
                    <a:srgbClr val="333333"/>
                  </a:solidFill>
                  <a:round/>
                  <a:headEnd/>
                  <a:tailEnd/>
                </a:ln>
              </p:spPr>
              <p:txBody>
                <a:bodyPr/>
                <a:lstStyle/>
                <a:p>
                  <a:endParaRPr lang="zh-CN" altLang="en-US"/>
                </a:p>
              </p:txBody>
            </p:sp>
            <p:sp>
              <p:nvSpPr>
                <p:cNvPr id="63" name="Oval 333"/>
                <p:cNvSpPr>
                  <a:spLocks noChangeArrowheads="1"/>
                </p:cNvSpPr>
                <p:nvPr/>
              </p:nvSpPr>
              <p:spPr bwMode="auto">
                <a:xfrm rot="10800000">
                  <a:off x="3896" y="2816"/>
                  <a:ext cx="47" cy="15"/>
                </a:xfrm>
                <a:prstGeom prst="ellipse">
                  <a:avLst/>
                </a:prstGeom>
                <a:solidFill>
                  <a:srgbClr val="B2B2B2"/>
                </a:solidFill>
                <a:ln w="3240">
                  <a:solidFill>
                    <a:srgbClr val="333333"/>
                  </a:solidFill>
                  <a:round/>
                  <a:headEnd/>
                  <a:tailEnd/>
                </a:ln>
              </p:spPr>
              <p:txBody>
                <a:bodyPr wrap="none" anchor="ctr"/>
                <a:lstStyle/>
                <a:p>
                  <a:endParaRPr lang="zh-CN" altLang="en-US"/>
                </a:p>
              </p:txBody>
            </p:sp>
            <p:sp>
              <p:nvSpPr>
                <p:cNvPr id="64" name="Line 334"/>
                <p:cNvSpPr>
                  <a:spLocks noChangeShapeType="1"/>
                </p:cNvSpPr>
                <p:nvPr/>
              </p:nvSpPr>
              <p:spPr bwMode="auto">
                <a:xfrm>
                  <a:off x="4037" y="2822"/>
                  <a:ext cx="1" cy="24"/>
                </a:xfrm>
                <a:prstGeom prst="line">
                  <a:avLst/>
                </a:prstGeom>
                <a:noFill/>
                <a:ln w="3240">
                  <a:solidFill>
                    <a:srgbClr val="333333"/>
                  </a:solidFill>
                  <a:round/>
                  <a:headEnd/>
                  <a:tailEnd/>
                </a:ln>
              </p:spPr>
              <p:txBody>
                <a:bodyPr/>
                <a:lstStyle/>
                <a:p>
                  <a:endParaRPr lang="zh-CN" altLang="en-US"/>
                </a:p>
              </p:txBody>
            </p:sp>
          </p:grpSp>
        </p:grpSp>
        <p:grpSp>
          <p:nvGrpSpPr>
            <p:cNvPr id="35" name="Group 335"/>
            <p:cNvGrpSpPr>
              <a:grpSpLocks/>
            </p:cNvGrpSpPr>
            <p:nvPr/>
          </p:nvGrpSpPr>
          <p:grpSpPr bwMode="auto">
            <a:xfrm>
              <a:off x="3747" y="2665"/>
              <a:ext cx="185" cy="130"/>
              <a:chOff x="4185" y="2785"/>
              <a:chExt cx="235" cy="140"/>
            </a:xfrm>
          </p:grpSpPr>
          <p:grpSp>
            <p:nvGrpSpPr>
              <p:cNvPr id="43" name="Group 336"/>
              <p:cNvGrpSpPr>
                <a:grpSpLocks/>
              </p:cNvGrpSpPr>
              <p:nvPr/>
            </p:nvGrpSpPr>
            <p:grpSpPr bwMode="auto">
              <a:xfrm>
                <a:off x="4185" y="2829"/>
                <a:ext cx="235" cy="96"/>
                <a:chOff x="4185" y="2829"/>
                <a:chExt cx="235" cy="96"/>
              </a:xfrm>
            </p:grpSpPr>
            <p:sp>
              <p:nvSpPr>
                <p:cNvPr id="51" name="Oval 337"/>
                <p:cNvSpPr>
                  <a:spLocks noChangeArrowheads="1"/>
                </p:cNvSpPr>
                <p:nvPr/>
              </p:nvSpPr>
              <p:spPr bwMode="auto">
                <a:xfrm>
                  <a:off x="4185" y="2854"/>
                  <a:ext cx="235"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52" name="AutoShape 338"/>
                <p:cNvSpPr>
                  <a:spLocks noChangeArrowheads="1"/>
                </p:cNvSpPr>
                <p:nvPr/>
              </p:nvSpPr>
              <p:spPr bwMode="auto">
                <a:xfrm>
                  <a:off x="4186" y="2866"/>
                  <a:ext cx="235" cy="24"/>
                </a:xfrm>
                <a:prstGeom prst="roundRect">
                  <a:avLst>
                    <a:gd name="adj" fmla="val 4167"/>
                  </a:avLst>
                </a:prstGeom>
                <a:solidFill>
                  <a:srgbClr val="B2B2B2"/>
                </a:solidFill>
                <a:ln w="9525">
                  <a:noFill/>
                  <a:round/>
                  <a:headEnd/>
                  <a:tailEnd/>
                </a:ln>
              </p:spPr>
              <p:txBody>
                <a:bodyPr wrap="none" anchor="ctr"/>
                <a:lstStyle/>
                <a:p>
                  <a:endParaRPr lang="zh-CN" altLang="en-US"/>
                </a:p>
              </p:txBody>
            </p:sp>
            <p:sp>
              <p:nvSpPr>
                <p:cNvPr id="53" name="Oval 339"/>
                <p:cNvSpPr>
                  <a:spLocks noChangeArrowheads="1"/>
                </p:cNvSpPr>
                <p:nvPr/>
              </p:nvSpPr>
              <p:spPr bwMode="auto">
                <a:xfrm>
                  <a:off x="4185" y="2829"/>
                  <a:ext cx="235"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54" name="Line 340"/>
                <p:cNvSpPr>
                  <a:spLocks noChangeShapeType="1"/>
                </p:cNvSpPr>
                <p:nvPr/>
              </p:nvSpPr>
              <p:spPr bwMode="auto">
                <a:xfrm>
                  <a:off x="4185" y="2866"/>
                  <a:ext cx="1" cy="24"/>
                </a:xfrm>
                <a:prstGeom prst="line">
                  <a:avLst/>
                </a:prstGeom>
                <a:noFill/>
                <a:ln w="3240">
                  <a:solidFill>
                    <a:srgbClr val="333333"/>
                  </a:solidFill>
                  <a:round/>
                  <a:headEnd/>
                  <a:tailEnd/>
                </a:ln>
              </p:spPr>
              <p:txBody>
                <a:bodyPr/>
                <a:lstStyle/>
                <a:p>
                  <a:endParaRPr lang="zh-CN" altLang="en-US"/>
                </a:p>
              </p:txBody>
            </p:sp>
            <p:sp>
              <p:nvSpPr>
                <p:cNvPr id="55" name="Oval 341"/>
                <p:cNvSpPr>
                  <a:spLocks noChangeArrowheads="1"/>
                </p:cNvSpPr>
                <p:nvPr/>
              </p:nvSpPr>
              <p:spPr bwMode="auto">
                <a:xfrm rot="10800000">
                  <a:off x="4280" y="2860"/>
                  <a:ext cx="47" cy="15"/>
                </a:xfrm>
                <a:prstGeom prst="ellipse">
                  <a:avLst/>
                </a:prstGeom>
                <a:solidFill>
                  <a:srgbClr val="B2B2B2"/>
                </a:solidFill>
                <a:ln w="3240">
                  <a:solidFill>
                    <a:srgbClr val="333333"/>
                  </a:solidFill>
                  <a:round/>
                  <a:headEnd/>
                  <a:tailEnd/>
                </a:ln>
              </p:spPr>
              <p:txBody>
                <a:bodyPr wrap="none" anchor="ctr"/>
                <a:lstStyle/>
                <a:p>
                  <a:endParaRPr lang="zh-CN" altLang="en-US"/>
                </a:p>
              </p:txBody>
            </p:sp>
            <p:sp>
              <p:nvSpPr>
                <p:cNvPr id="56" name="Line 342"/>
                <p:cNvSpPr>
                  <a:spLocks noChangeShapeType="1"/>
                </p:cNvSpPr>
                <p:nvPr/>
              </p:nvSpPr>
              <p:spPr bwMode="auto">
                <a:xfrm>
                  <a:off x="4421" y="2866"/>
                  <a:ext cx="1" cy="24"/>
                </a:xfrm>
                <a:prstGeom prst="line">
                  <a:avLst/>
                </a:prstGeom>
                <a:noFill/>
                <a:ln w="3240">
                  <a:solidFill>
                    <a:srgbClr val="333333"/>
                  </a:solidFill>
                  <a:round/>
                  <a:headEnd/>
                  <a:tailEnd/>
                </a:ln>
              </p:spPr>
              <p:txBody>
                <a:bodyPr/>
                <a:lstStyle/>
                <a:p>
                  <a:endParaRPr lang="zh-CN" altLang="en-US"/>
                </a:p>
              </p:txBody>
            </p:sp>
          </p:grpSp>
          <p:grpSp>
            <p:nvGrpSpPr>
              <p:cNvPr id="44" name="Group 343"/>
              <p:cNvGrpSpPr>
                <a:grpSpLocks/>
              </p:cNvGrpSpPr>
              <p:nvPr/>
            </p:nvGrpSpPr>
            <p:grpSpPr bwMode="auto">
              <a:xfrm>
                <a:off x="4185" y="2785"/>
                <a:ext cx="235" cy="96"/>
                <a:chOff x="4185" y="2785"/>
                <a:chExt cx="235" cy="96"/>
              </a:xfrm>
            </p:grpSpPr>
            <p:sp>
              <p:nvSpPr>
                <p:cNvPr id="45" name="Oval 344"/>
                <p:cNvSpPr>
                  <a:spLocks noChangeArrowheads="1"/>
                </p:cNvSpPr>
                <p:nvPr/>
              </p:nvSpPr>
              <p:spPr bwMode="auto">
                <a:xfrm>
                  <a:off x="4185" y="2809"/>
                  <a:ext cx="235"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46" name="AutoShape 345"/>
                <p:cNvSpPr>
                  <a:spLocks noChangeArrowheads="1"/>
                </p:cNvSpPr>
                <p:nvPr/>
              </p:nvSpPr>
              <p:spPr bwMode="auto">
                <a:xfrm>
                  <a:off x="4186" y="2822"/>
                  <a:ext cx="235" cy="24"/>
                </a:xfrm>
                <a:prstGeom prst="roundRect">
                  <a:avLst>
                    <a:gd name="adj" fmla="val 4167"/>
                  </a:avLst>
                </a:prstGeom>
                <a:solidFill>
                  <a:srgbClr val="B2B2B2"/>
                </a:solidFill>
                <a:ln w="9525">
                  <a:noFill/>
                  <a:round/>
                  <a:headEnd/>
                  <a:tailEnd/>
                </a:ln>
              </p:spPr>
              <p:txBody>
                <a:bodyPr wrap="none" anchor="ctr"/>
                <a:lstStyle/>
                <a:p>
                  <a:endParaRPr lang="zh-CN" altLang="en-US"/>
                </a:p>
              </p:txBody>
            </p:sp>
            <p:sp>
              <p:nvSpPr>
                <p:cNvPr id="47" name="Oval 346"/>
                <p:cNvSpPr>
                  <a:spLocks noChangeArrowheads="1"/>
                </p:cNvSpPr>
                <p:nvPr/>
              </p:nvSpPr>
              <p:spPr bwMode="auto">
                <a:xfrm>
                  <a:off x="4185" y="2785"/>
                  <a:ext cx="235" cy="72"/>
                </a:xfrm>
                <a:prstGeom prst="ellipse">
                  <a:avLst/>
                </a:prstGeom>
                <a:solidFill>
                  <a:srgbClr val="B2B2B2"/>
                </a:solidFill>
                <a:ln w="3240">
                  <a:solidFill>
                    <a:srgbClr val="000000"/>
                  </a:solidFill>
                  <a:round/>
                  <a:headEnd/>
                  <a:tailEnd/>
                </a:ln>
              </p:spPr>
              <p:txBody>
                <a:bodyPr wrap="none" anchor="ctr"/>
                <a:lstStyle/>
                <a:p>
                  <a:endParaRPr lang="zh-CN" altLang="en-US"/>
                </a:p>
              </p:txBody>
            </p:sp>
            <p:sp>
              <p:nvSpPr>
                <p:cNvPr id="48" name="Line 347"/>
                <p:cNvSpPr>
                  <a:spLocks noChangeShapeType="1"/>
                </p:cNvSpPr>
                <p:nvPr/>
              </p:nvSpPr>
              <p:spPr bwMode="auto">
                <a:xfrm>
                  <a:off x="4185" y="2822"/>
                  <a:ext cx="1" cy="24"/>
                </a:xfrm>
                <a:prstGeom prst="line">
                  <a:avLst/>
                </a:prstGeom>
                <a:noFill/>
                <a:ln w="3240">
                  <a:solidFill>
                    <a:srgbClr val="333333"/>
                  </a:solidFill>
                  <a:round/>
                  <a:headEnd/>
                  <a:tailEnd/>
                </a:ln>
              </p:spPr>
              <p:txBody>
                <a:bodyPr/>
                <a:lstStyle/>
                <a:p>
                  <a:endParaRPr lang="zh-CN" altLang="en-US"/>
                </a:p>
              </p:txBody>
            </p:sp>
            <p:sp>
              <p:nvSpPr>
                <p:cNvPr id="49" name="Oval 348"/>
                <p:cNvSpPr>
                  <a:spLocks noChangeArrowheads="1"/>
                </p:cNvSpPr>
                <p:nvPr/>
              </p:nvSpPr>
              <p:spPr bwMode="auto">
                <a:xfrm rot="10800000">
                  <a:off x="4280" y="2816"/>
                  <a:ext cx="47" cy="15"/>
                </a:xfrm>
                <a:prstGeom prst="ellipse">
                  <a:avLst/>
                </a:prstGeom>
                <a:solidFill>
                  <a:srgbClr val="B2B2B2"/>
                </a:solidFill>
                <a:ln w="3240">
                  <a:solidFill>
                    <a:srgbClr val="333333"/>
                  </a:solidFill>
                  <a:round/>
                  <a:headEnd/>
                  <a:tailEnd/>
                </a:ln>
              </p:spPr>
              <p:txBody>
                <a:bodyPr wrap="none" anchor="ctr"/>
                <a:lstStyle/>
                <a:p>
                  <a:endParaRPr lang="zh-CN" altLang="en-US"/>
                </a:p>
              </p:txBody>
            </p:sp>
            <p:sp>
              <p:nvSpPr>
                <p:cNvPr id="50" name="Line 349"/>
                <p:cNvSpPr>
                  <a:spLocks noChangeShapeType="1"/>
                </p:cNvSpPr>
                <p:nvPr/>
              </p:nvSpPr>
              <p:spPr bwMode="auto">
                <a:xfrm>
                  <a:off x="4421" y="2822"/>
                  <a:ext cx="1" cy="24"/>
                </a:xfrm>
                <a:prstGeom prst="line">
                  <a:avLst/>
                </a:prstGeom>
                <a:noFill/>
                <a:ln w="3240">
                  <a:solidFill>
                    <a:srgbClr val="333333"/>
                  </a:solidFill>
                  <a:round/>
                  <a:headEnd/>
                  <a:tailEnd/>
                </a:ln>
              </p:spPr>
              <p:txBody>
                <a:bodyPr/>
                <a:lstStyle/>
                <a:p>
                  <a:endParaRPr lang="zh-CN" altLang="en-US"/>
                </a:p>
              </p:txBody>
            </p:sp>
          </p:grpSp>
        </p:grpSp>
        <p:grpSp>
          <p:nvGrpSpPr>
            <p:cNvPr id="36" name="Group 350"/>
            <p:cNvGrpSpPr>
              <a:grpSpLocks/>
            </p:cNvGrpSpPr>
            <p:nvPr/>
          </p:nvGrpSpPr>
          <p:grpSpPr bwMode="auto">
            <a:xfrm>
              <a:off x="3584" y="1792"/>
              <a:ext cx="744" cy="450"/>
              <a:chOff x="3584" y="1792"/>
              <a:chExt cx="744" cy="450"/>
            </a:xfrm>
          </p:grpSpPr>
          <p:pic>
            <p:nvPicPr>
              <p:cNvPr id="41" name="Picture 351"/>
              <p:cNvPicPr>
                <a:picLocks noChangeArrowheads="1"/>
              </p:cNvPicPr>
              <p:nvPr/>
            </p:nvPicPr>
            <p:blipFill>
              <a:blip r:embed="rId4" cstate="print"/>
              <a:srcRect/>
              <a:stretch>
                <a:fillRect/>
              </a:stretch>
            </p:blipFill>
            <p:spPr bwMode="auto">
              <a:xfrm>
                <a:off x="3584" y="1792"/>
                <a:ext cx="744" cy="450"/>
              </a:xfrm>
              <a:prstGeom prst="rect">
                <a:avLst/>
              </a:prstGeom>
              <a:noFill/>
              <a:ln w="9525">
                <a:noFill/>
                <a:miter lim="800000"/>
                <a:headEnd/>
                <a:tailEnd/>
              </a:ln>
              <a:effectLst/>
            </p:spPr>
          </p:pic>
          <p:sp>
            <p:nvSpPr>
              <p:cNvPr id="42" name="AutoShape 352"/>
              <p:cNvSpPr>
                <a:spLocks noChangeArrowheads="1"/>
              </p:cNvSpPr>
              <p:nvPr/>
            </p:nvSpPr>
            <p:spPr bwMode="auto">
              <a:xfrm>
                <a:off x="3640" y="1937"/>
                <a:ext cx="677" cy="198"/>
              </a:xfrm>
              <a:prstGeom prst="roundRect">
                <a:avLst>
                  <a:gd name="adj" fmla="val 458"/>
                </a:avLst>
              </a:prstGeom>
              <a:noFill/>
              <a:ln w="9525">
                <a:noFill/>
                <a:round/>
                <a:headEnd/>
                <a:tailEnd/>
              </a:ln>
            </p:spPr>
            <p:txBody>
              <a:bodyPr lIns="66291" tIns="32982" rIns="66291" bIns="32982" anchor="ctr"/>
              <a:lstStyle/>
              <a:p>
                <a:pPr algn="ctr" defTabSz="828675" eaLnBrk="1" hangingPunct="1">
                  <a:lnSpc>
                    <a:spcPct val="97000"/>
                  </a:lnSpc>
                  <a:buClr>
                    <a:srgbClr val="000000"/>
                  </a:buClr>
                  <a:buSzPct val="45000"/>
                  <a:buFont typeface="StarSymbol" pitchFamily="2" charset="0"/>
                  <a:buNone/>
                  <a:tabLst>
                    <a:tab pos="657225" algn="l"/>
                  </a:tabLst>
                </a:pPr>
                <a:r>
                  <a:rPr kumimoji="0" lang="en-GB" sz="1600" b="1">
                    <a:solidFill>
                      <a:srgbClr val="000000"/>
                    </a:solidFill>
                    <a:latin typeface="Arial" pitchFamily="34" charset="0"/>
                  </a:rPr>
                  <a:t>LAN</a:t>
                </a:r>
              </a:p>
            </p:txBody>
          </p:sp>
        </p:grpSp>
        <p:pic>
          <p:nvPicPr>
            <p:cNvPr id="37" name="Picture 353"/>
            <p:cNvPicPr>
              <a:picLocks noChangeArrowheads="1"/>
            </p:cNvPicPr>
            <p:nvPr/>
          </p:nvPicPr>
          <p:blipFill>
            <a:blip r:embed="rId5" cstate="print"/>
            <a:srcRect/>
            <a:stretch>
              <a:fillRect/>
            </a:stretch>
          </p:blipFill>
          <p:spPr bwMode="auto">
            <a:xfrm>
              <a:off x="3135" y="1327"/>
              <a:ext cx="345" cy="312"/>
            </a:xfrm>
            <a:prstGeom prst="rect">
              <a:avLst/>
            </a:prstGeom>
            <a:noFill/>
            <a:ln w="9525">
              <a:noFill/>
              <a:miter lim="800000"/>
              <a:headEnd/>
              <a:tailEnd/>
            </a:ln>
            <a:effectLst/>
          </p:spPr>
        </p:pic>
        <p:pic>
          <p:nvPicPr>
            <p:cNvPr id="38" name="Picture 354"/>
            <p:cNvPicPr>
              <a:picLocks noChangeArrowheads="1"/>
            </p:cNvPicPr>
            <p:nvPr/>
          </p:nvPicPr>
          <p:blipFill>
            <a:blip r:embed="rId5" cstate="print"/>
            <a:srcRect/>
            <a:stretch>
              <a:fillRect/>
            </a:stretch>
          </p:blipFill>
          <p:spPr bwMode="auto">
            <a:xfrm>
              <a:off x="3560" y="1327"/>
              <a:ext cx="345" cy="312"/>
            </a:xfrm>
            <a:prstGeom prst="rect">
              <a:avLst/>
            </a:prstGeom>
            <a:noFill/>
            <a:ln w="9525">
              <a:noFill/>
              <a:miter lim="800000"/>
              <a:headEnd/>
              <a:tailEnd/>
            </a:ln>
            <a:effectLst/>
          </p:spPr>
        </p:pic>
        <p:pic>
          <p:nvPicPr>
            <p:cNvPr id="39" name="Picture 355"/>
            <p:cNvPicPr>
              <a:picLocks noChangeArrowheads="1"/>
            </p:cNvPicPr>
            <p:nvPr/>
          </p:nvPicPr>
          <p:blipFill>
            <a:blip r:embed="rId5" cstate="print"/>
            <a:srcRect/>
            <a:stretch>
              <a:fillRect/>
            </a:stretch>
          </p:blipFill>
          <p:spPr bwMode="auto">
            <a:xfrm>
              <a:off x="3985" y="1327"/>
              <a:ext cx="345" cy="312"/>
            </a:xfrm>
            <a:prstGeom prst="rect">
              <a:avLst/>
            </a:prstGeom>
            <a:noFill/>
            <a:ln w="9525">
              <a:noFill/>
              <a:miter lim="800000"/>
              <a:headEnd/>
              <a:tailEnd/>
            </a:ln>
            <a:effectLst/>
          </p:spPr>
        </p:pic>
        <p:pic>
          <p:nvPicPr>
            <p:cNvPr id="40" name="Picture 356"/>
            <p:cNvPicPr>
              <a:picLocks noChangeArrowheads="1"/>
            </p:cNvPicPr>
            <p:nvPr/>
          </p:nvPicPr>
          <p:blipFill>
            <a:blip r:embed="rId5" cstate="print"/>
            <a:srcRect/>
            <a:stretch>
              <a:fillRect/>
            </a:stretch>
          </p:blipFill>
          <p:spPr bwMode="auto">
            <a:xfrm>
              <a:off x="4410" y="1327"/>
              <a:ext cx="345" cy="312"/>
            </a:xfrm>
            <a:prstGeom prst="rect">
              <a:avLst/>
            </a:prstGeom>
            <a:noFill/>
            <a:ln w="9525">
              <a:noFill/>
              <a:miter lim="800000"/>
              <a:headEnd/>
              <a:tailEnd/>
            </a:ln>
            <a:effectLst/>
          </p:spPr>
        </p:pic>
      </p:grpSp>
    </p:spTree>
    <p:extLst>
      <p:ext uri="{BB962C8B-B14F-4D97-AF65-F5344CB8AC3E}">
        <p14:creationId xmlns:p14="http://schemas.microsoft.com/office/powerpoint/2010/main" val="22405274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zh-CN" altLang="en-US"/>
          </a:p>
        </p:txBody>
      </p:sp>
      <p:sp>
        <p:nvSpPr>
          <p:cNvPr id="3" name="Content Placeholder 2"/>
          <p:cNvSpPr>
            <a:spLocks noGrp="1"/>
          </p:cNvSpPr>
          <p:nvPr>
            <p:ph idx="1"/>
          </p:nvPr>
        </p:nvSpPr>
        <p:spPr>
          <a:xfrm>
            <a:off x="457200" y="4572008"/>
            <a:ext cx="8686800" cy="1785950"/>
          </a:xfrm>
        </p:spPr>
        <p:txBody>
          <a:bodyPr>
            <a:normAutofit fontScale="85000" lnSpcReduction="10000"/>
          </a:bodyPr>
          <a:lstStyle/>
          <a:p>
            <a:r>
              <a:rPr lang="en-US" altLang="zh-CN" b="1" dirty="0" err="1" smtClean="0"/>
              <a:t>StorageTek</a:t>
            </a:r>
            <a:r>
              <a:rPr lang="en-US" altLang="zh-CN" b="1" dirty="0" smtClean="0"/>
              <a:t> Automated Cartridge System (ACS), with 6,000 tape cartridges storing a total of 300 terabytes</a:t>
            </a:r>
          </a:p>
          <a:p>
            <a:pPr lvl="1"/>
            <a:r>
              <a:rPr lang="en-US" altLang="zh-CN" b="1" dirty="0" smtClean="0"/>
              <a:t>Location:</a:t>
            </a:r>
            <a:r>
              <a:rPr lang="en-US" altLang="zh-CN" dirty="0" smtClean="0"/>
              <a:t> Laurel, Maryland 	</a:t>
            </a:r>
            <a:r>
              <a:rPr lang="en-US" altLang="zh-CN" b="1" dirty="0" smtClean="0"/>
              <a:t>Date:</a:t>
            </a:r>
            <a:r>
              <a:rPr lang="en-US" altLang="zh-CN" dirty="0" smtClean="0"/>
              <a:t> June 2004 </a:t>
            </a:r>
          </a:p>
          <a:p>
            <a:pPr lvl="1"/>
            <a:r>
              <a:rPr lang="en-US" altLang="zh-CN" b="1" dirty="0" smtClean="0"/>
              <a:t>Camera:</a:t>
            </a:r>
            <a:r>
              <a:rPr lang="en-US" altLang="zh-CN" dirty="0" smtClean="0"/>
              <a:t> Canon EOS 10D 	</a:t>
            </a:r>
            <a:r>
              <a:rPr lang="en-US" altLang="zh-CN" b="1" dirty="0" smtClean="0"/>
              <a:t>ID Number:</a:t>
            </a:r>
            <a:r>
              <a:rPr lang="en-US" altLang="zh-CN" dirty="0" smtClean="0"/>
              <a:t> #88015409 </a:t>
            </a:r>
          </a:p>
          <a:p>
            <a:endParaRPr lang="zh-CN" altLang="en-US" dirty="0"/>
          </a:p>
        </p:txBody>
      </p:sp>
      <p:sp>
        <p:nvSpPr>
          <p:cNvPr id="4" name="Footer Placeholder 3"/>
          <p:cNvSpPr>
            <a:spLocks noGrp="1"/>
          </p:cNvSpPr>
          <p:nvPr>
            <p:ph type="ftr" sz="quarter" idx="11"/>
          </p:nvPr>
        </p:nvSpPr>
        <p:spPr/>
        <p:txBody>
          <a:bodyPr/>
          <a:lstStyle/>
          <a:p>
            <a:r>
              <a:rPr lang="en-US" altLang="zh-CN" smtClean="0"/>
              <a:t>Operating system Part I Introduction</a:t>
            </a:r>
            <a:endParaRPr lang="zh-CN" altLang="en-US"/>
          </a:p>
        </p:txBody>
      </p:sp>
      <p:pic>
        <p:nvPicPr>
          <p:cNvPr id="509954" name="Picture 2"/>
          <p:cNvPicPr>
            <a:picLocks noChangeAspect="1" noChangeArrowheads="1"/>
          </p:cNvPicPr>
          <p:nvPr/>
        </p:nvPicPr>
        <p:blipFill>
          <a:blip r:embed="rId3" cstate="print"/>
          <a:srcRect/>
          <a:stretch>
            <a:fillRect/>
          </a:stretch>
        </p:blipFill>
        <p:spPr bwMode="auto">
          <a:xfrm>
            <a:off x="1785918" y="908720"/>
            <a:ext cx="5461184" cy="3640789"/>
          </a:xfrm>
          <a:prstGeom prst="rect">
            <a:avLst/>
          </a:prstGeom>
          <a:noFill/>
          <a:ln w="9525">
            <a:noFill/>
            <a:miter lim="800000"/>
            <a:headEnd/>
            <a:tailEnd/>
          </a:ln>
          <a:effectLst/>
        </p:spPr>
      </p:pic>
      <p:sp>
        <p:nvSpPr>
          <p:cNvPr id="6" name="Rectangle 5"/>
          <p:cNvSpPr/>
          <p:nvPr/>
        </p:nvSpPr>
        <p:spPr>
          <a:xfrm>
            <a:off x="1785918" y="6215082"/>
            <a:ext cx="7358082" cy="307777"/>
          </a:xfrm>
          <a:prstGeom prst="rect">
            <a:avLst/>
          </a:prstGeom>
        </p:spPr>
        <p:txBody>
          <a:bodyPr wrap="square">
            <a:spAutoFit/>
          </a:bodyPr>
          <a:lstStyle/>
          <a:p>
            <a:r>
              <a:rPr lang="en-US" altLang="zh-CN" sz="1400" dirty="0" smtClean="0"/>
              <a:t>http://www.mccullagh.org/image/10d-15/storagetek-automated-cartridge-system.html</a:t>
            </a:r>
            <a:endParaRPr lang="zh-CN" altLang="en-US" sz="1400" dirty="0"/>
          </a:p>
        </p:txBody>
      </p:sp>
    </p:spTree>
    <p:extLst>
      <p:ext uri="{BB962C8B-B14F-4D97-AF65-F5344CB8AC3E}">
        <p14:creationId xmlns:p14="http://schemas.microsoft.com/office/powerpoint/2010/main" val="2785215261"/>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0" y="614728"/>
            <a:ext cx="8892480" cy="654032"/>
          </a:xfrm>
        </p:spPr>
        <p:txBody>
          <a:bodyPr>
            <a:normAutofit fontScale="90000"/>
          </a:bodyPr>
          <a:lstStyle/>
          <a:p>
            <a:r>
              <a:rPr lang="en-US" altLang="zh-CN" dirty="0">
                <a:ea typeface="宋体" pitchFamily="2" charset="-122"/>
              </a:rPr>
              <a:t>SAN: Storage Area Network </a:t>
            </a:r>
            <a:r>
              <a:rPr lang="en-US" altLang="zh-CN" sz="5400" dirty="0">
                <a:solidFill>
                  <a:schemeClr val="tx2"/>
                </a:solidFill>
                <a:ea typeface="宋体" pitchFamily="2" charset="-122"/>
              </a:rPr>
              <a:t>[</a:t>
            </a:r>
            <a:r>
              <a:rPr lang="zh-CN" altLang="en-US" sz="2700" dirty="0">
                <a:solidFill>
                  <a:schemeClr val="tx2"/>
                </a:solidFill>
                <a:ea typeface="宋体" pitchFamily="2" charset="-122"/>
              </a:rPr>
              <a:t>存储</a:t>
            </a:r>
            <a:r>
              <a:rPr lang="en-US" altLang="zh-CN" sz="2700" dirty="0">
                <a:solidFill>
                  <a:schemeClr val="tx2"/>
                </a:solidFill>
                <a:ea typeface="宋体" pitchFamily="2" charset="-122"/>
              </a:rPr>
              <a:t>(</a:t>
            </a:r>
            <a:r>
              <a:rPr lang="zh-CN" altLang="en-US" sz="2700" dirty="0">
                <a:solidFill>
                  <a:schemeClr val="tx2"/>
                </a:solidFill>
                <a:ea typeface="宋体" pitchFamily="2" charset="-122"/>
              </a:rPr>
              <a:t>区</a:t>
            </a:r>
            <a:r>
              <a:rPr lang="en-US" altLang="zh-CN" sz="2700" dirty="0">
                <a:solidFill>
                  <a:schemeClr val="tx2"/>
                </a:solidFill>
                <a:ea typeface="宋体" pitchFamily="2" charset="-122"/>
              </a:rPr>
              <a:t>)</a:t>
            </a:r>
            <a:r>
              <a:rPr lang="zh-CN" altLang="en-US" sz="2700" dirty="0">
                <a:solidFill>
                  <a:schemeClr val="tx2"/>
                </a:solidFill>
                <a:ea typeface="宋体" pitchFamily="2" charset="-122"/>
              </a:rPr>
              <a:t>域网</a:t>
            </a:r>
            <a:r>
              <a:rPr lang="en-US" altLang="zh-CN" sz="2700" dirty="0">
                <a:solidFill>
                  <a:schemeClr val="tx2"/>
                </a:solidFill>
                <a:ea typeface="宋体" pitchFamily="2" charset="-122"/>
              </a:rPr>
              <a:t>(</a:t>
            </a:r>
            <a:r>
              <a:rPr lang="zh-CN" altLang="en-US" sz="2700" dirty="0">
                <a:solidFill>
                  <a:schemeClr val="tx2"/>
                </a:solidFill>
                <a:ea typeface="宋体" pitchFamily="2" charset="-122"/>
              </a:rPr>
              <a:t>络</a:t>
            </a:r>
            <a:r>
              <a:rPr lang="en-US" altLang="zh-CN" sz="2700" dirty="0">
                <a:solidFill>
                  <a:schemeClr val="tx2"/>
                </a:solidFill>
                <a:ea typeface="宋体" pitchFamily="2" charset="-122"/>
              </a:rPr>
              <a:t>)</a:t>
            </a:r>
            <a:r>
              <a:rPr lang="en-US" altLang="zh-CN" sz="5400" dirty="0">
                <a:solidFill>
                  <a:schemeClr val="tx2"/>
                </a:solidFill>
                <a:ea typeface="宋体" pitchFamily="2" charset="-122"/>
              </a:rPr>
              <a:t>]</a:t>
            </a:r>
            <a:endParaRPr lang="en-US" altLang="zh-CN" dirty="0">
              <a:ea typeface="宋体" pitchFamily="2" charset="-122"/>
            </a:endParaRPr>
          </a:p>
        </p:txBody>
      </p:sp>
      <p:sp>
        <p:nvSpPr>
          <p:cNvPr id="77827" name="Rectangle 3"/>
          <p:cNvSpPr>
            <a:spLocks noGrp="1" noChangeArrowheads="1"/>
          </p:cNvSpPr>
          <p:nvPr>
            <p:ph type="body" idx="1"/>
          </p:nvPr>
        </p:nvSpPr>
        <p:spPr>
          <a:xfrm>
            <a:off x="539552" y="1676400"/>
            <a:ext cx="4655195" cy="4267200"/>
          </a:xfrm>
        </p:spPr>
        <p:txBody>
          <a:bodyPr>
            <a:normAutofit/>
          </a:bodyPr>
          <a:lstStyle/>
          <a:p>
            <a:r>
              <a:rPr lang="en-US" altLang="zh-CN" dirty="0">
                <a:ea typeface="宋体" pitchFamily="2" charset="-122"/>
              </a:rPr>
              <a:t>Storage is accessed at block level  not at file level</a:t>
            </a:r>
          </a:p>
          <a:p>
            <a:r>
              <a:rPr lang="en-US" altLang="zh-CN" dirty="0">
                <a:ea typeface="宋体" pitchFamily="2" charset="-122"/>
              </a:rPr>
              <a:t>Very high performances</a:t>
            </a:r>
          </a:p>
          <a:p>
            <a:r>
              <a:rPr lang="en-US" altLang="zh-CN" dirty="0">
                <a:ea typeface="宋体" pitchFamily="2" charset="-122"/>
              </a:rPr>
              <a:t>Storage is shared</a:t>
            </a:r>
          </a:p>
          <a:p>
            <a:r>
              <a:rPr lang="en-US" altLang="zh-CN" dirty="0">
                <a:ea typeface="宋体" pitchFamily="2" charset="-122"/>
              </a:rPr>
              <a:t>Good management tools</a:t>
            </a:r>
          </a:p>
          <a:p>
            <a:r>
              <a:rPr lang="en-US" altLang="zh-CN" dirty="0">
                <a:ea typeface="宋体" pitchFamily="2" charset="-122"/>
              </a:rPr>
              <a:t>Interoperability issues</a:t>
            </a:r>
          </a:p>
        </p:txBody>
      </p:sp>
      <p:grpSp>
        <p:nvGrpSpPr>
          <p:cNvPr id="2" name="Group 4"/>
          <p:cNvGrpSpPr>
            <a:grpSpLocks/>
          </p:cNvGrpSpPr>
          <p:nvPr/>
        </p:nvGrpSpPr>
        <p:grpSpPr bwMode="auto">
          <a:xfrm>
            <a:off x="5338763" y="1587500"/>
            <a:ext cx="3433762" cy="4691063"/>
            <a:chOff x="3363" y="1000"/>
            <a:chExt cx="2163" cy="2955"/>
          </a:xfrm>
        </p:grpSpPr>
        <p:pic>
          <p:nvPicPr>
            <p:cNvPr id="77829" name="Picture 5"/>
            <p:cNvPicPr>
              <a:picLocks noChangeArrowheads="1"/>
            </p:cNvPicPr>
            <p:nvPr/>
          </p:nvPicPr>
          <p:blipFill>
            <a:blip r:embed="rId3" cstate="print"/>
            <a:srcRect/>
            <a:stretch>
              <a:fillRect/>
            </a:stretch>
          </p:blipFill>
          <p:spPr bwMode="auto">
            <a:xfrm>
              <a:off x="3963" y="2558"/>
              <a:ext cx="744" cy="450"/>
            </a:xfrm>
            <a:prstGeom prst="rect">
              <a:avLst/>
            </a:prstGeom>
            <a:noFill/>
            <a:ln w="9525">
              <a:noFill/>
              <a:miter lim="800000"/>
              <a:headEnd/>
              <a:tailEnd/>
            </a:ln>
            <a:effectLst/>
          </p:spPr>
        </p:pic>
        <p:pic>
          <p:nvPicPr>
            <p:cNvPr id="77830" name="Picture 6"/>
            <p:cNvPicPr>
              <a:picLocks noChangeAspect="1" noChangeArrowheads="1"/>
            </p:cNvPicPr>
            <p:nvPr/>
          </p:nvPicPr>
          <p:blipFill>
            <a:blip r:embed="rId4" cstate="print"/>
            <a:srcRect/>
            <a:stretch>
              <a:fillRect/>
            </a:stretch>
          </p:blipFill>
          <p:spPr bwMode="auto">
            <a:xfrm>
              <a:off x="3922" y="3031"/>
              <a:ext cx="432" cy="617"/>
            </a:xfrm>
            <a:prstGeom prst="rect">
              <a:avLst/>
            </a:prstGeom>
            <a:noFill/>
          </p:spPr>
        </p:pic>
        <p:sp>
          <p:nvSpPr>
            <p:cNvPr id="77831" name="Text Box 7"/>
            <p:cNvSpPr txBox="1">
              <a:spLocks noChangeArrowheads="1"/>
            </p:cNvSpPr>
            <p:nvPr/>
          </p:nvSpPr>
          <p:spPr bwMode="auto">
            <a:xfrm>
              <a:off x="3408" y="3752"/>
              <a:ext cx="1954" cy="203"/>
            </a:xfrm>
            <a:prstGeom prst="rect">
              <a:avLst/>
            </a:prstGeom>
            <a:noFill/>
            <a:ln w="9525">
              <a:noFill/>
              <a:miter lim="800000"/>
              <a:headEnd/>
              <a:tailEnd/>
            </a:ln>
          </p:spPr>
          <p:txBody>
            <a:bodyPr lIns="81639" tIns="42452" rIns="81639" bIns="42452">
              <a:spAutoFit/>
            </a:bodyPr>
            <a:lstStyle/>
            <a:p>
              <a:pPr algn="ctr" defTabSz="828675" eaLnBrk="1" hangingPunct="1">
                <a:lnSpc>
                  <a:spcPct val="97000"/>
                </a:lnSpc>
                <a:spcBef>
                  <a:spcPts val="1025"/>
                </a:spcBef>
                <a:buClr>
                  <a:srgbClr val="000000"/>
                </a:buClr>
                <a:buSzPct val="45000"/>
                <a:buFont typeface="StarSymbol" pitchFamily="2" charset="0"/>
                <a:buNone/>
                <a:tabLst>
                  <a:tab pos="657225" algn="l"/>
                  <a:tab pos="1312863" algn="l"/>
                  <a:tab pos="1970088" algn="l"/>
                  <a:tab pos="2627313" algn="l"/>
                </a:tabLst>
              </a:pPr>
              <a:r>
                <a:rPr kumimoji="0" lang="en-GB" sz="1600" b="1" dirty="0">
                  <a:solidFill>
                    <a:srgbClr val="000000"/>
                  </a:solidFill>
                  <a:latin typeface="Arial" pitchFamily="34" charset="0"/>
                </a:rPr>
                <a:t>Storage Area Network (SAN)</a:t>
              </a:r>
            </a:p>
          </p:txBody>
        </p:sp>
        <p:sp>
          <p:nvSpPr>
            <p:cNvPr id="77832" name="Text Box 8"/>
            <p:cNvSpPr txBox="1">
              <a:spLocks noChangeArrowheads="1"/>
            </p:cNvSpPr>
            <p:nvPr/>
          </p:nvSpPr>
          <p:spPr bwMode="auto">
            <a:xfrm>
              <a:off x="4866" y="2114"/>
              <a:ext cx="653" cy="314"/>
            </a:xfrm>
            <a:prstGeom prst="rect">
              <a:avLst/>
            </a:prstGeom>
            <a:noFill/>
            <a:ln w="9525">
              <a:noFill/>
              <a:miter lim="800000"/>
              <a:headEnd/>
              <a:tailEnd/>
            </a:ln>
          </p:spPr>
          <p:txBody>
            <a:bodyPr lIns="81639" tIns="42452" rIns="81639" bIns="42452">
              <a:spAutoFit/>
            </a:bodyPr>
            <a:lstStyle/>
            <a:p>
              <a:pPr defTabSz="828675" eaLnBrk="1" hangingPunct="1">
                <a:lnSpc>
                  <a:spcPct val="97000"/>
                </a:lnSpc>
                <a:spcBef>
                  <a:spcPts val="675"/>
                </a:spcBef>
                <a:buClr>
                  <a:srgbClr val="000000"/>
                </a:buClr>
                <a:buSzPct val="45000"/>
                <a:buFont typeface="StarSymbol" pitchFamily="2" charset="0"/>
                <a:buNone/>
                <a:tabLst>
                  <a:tab pos="657225" algn="l"/>
                </a:tabLst>
              </a:pPr>
              <a:r>
                <a:rPr kumimoji="0" lang="en-GB" sz="1400" b="1">
                  <a:solidFill>
                    <a:srgbClr val="000000"/>
                  </a:solidFill>
                  <a:latin typeface="Arial" pitchFamily="34" charset="0"/>
                </a:rPr>
                <a:t>Database</a:t>
              </a:r>
              <a:br>
                <a:rPr kumimoji="0" lang="en-GB" sz="1400" b="1">
                  <a:solidFill>
                    <a:srgbClr val="000000"/>
                  </a:solidFill>
                  <a:latin typeface="Arial" pitchFamily="34" charset="0"/>
                </a:rPr>
              </a:br>
              <a:r>
                <a:rPr kumimoji="0" lang="en-GB" sz="1400" b="1">
                  <a:solidFill>
                    <a:srgbClr val="000000"/>
                  </a:solidFill>
                  <a:latin typeface="Arial" pitchFamily="34" charset="0"/>
                </a:rPr>
                <a:t>Servers</a:t>
              </a:r>
            </a:p>
          </p:txBody>
        </p:sp>
        <p:sp>
          <p:nvSpPr>
            <p:cNvPr id="77833" name="Text Box 9"/>
            <p:cNvSpPr txBox="1">
              <a:spLocks noChangeArrowheads="1"/>
            </p:cNvSpPr>
            <p:nvPr/>
          </p:nvSpPr>
          <p:spPr bwMode="auto">
            <a:xfrm>
              <a:off x="4845" y="3079"/>
              <a:ext cx="574" cy="444"/>
            </a:xfrm>
            <a:prstGeom prst="rect">
              <a:avLst/>
            </a:prstGeom>
            <a:noFill/>
            <a:ln w="9525">
              <a:noFill/>
              <a:miter lim="800000"/>
              <a:headEnd/>
              <a:tailEnd/>
            </a:ln>
          </p:spPr>
          <p:txBody>
            <a:bodyPr lIns="81639" tIns="42452" rIns="81639" bIns="42452">
              <a:spAutoFit/>
            </a:bodyPr>
            <a:lstStyle/>
            <a:p>
              <a:pPr defTabSz="828675" eaLnBrk="1" hangingPunct="1">
                <a:lnSpc>
                  <a:spcPct val="97000"/>
                </a:lnSpc>
                <a:spcBef>
                  <a:spcPts val="675"/>
                </a:spcBef>
                <a:buClr>
                  <a:srgbClr val="000000"/>
                </a:buClr>
                <a:buSzPct val="45000"/>
                <a:buFont typeface="StarSymbol" pitchFamily="2" charset="0"/>
                <a:buNone/>
                <a:tabLst>
                  <a:tab pos="657225" algn="l"/>
                </a:tabLst>
              </a:pPr>
              <a:r>
                <a:rPr kumimoji="0" lang="en-GB" sz="1400" b="1">
                  <a:solidFill>
                    <a:srgbClr val="000000"/>
                  </a:solidFill>
                  <a:latin typeface="Arial" pitchFamily="34" charset="0"/>
                </a:rPr>
                <a:t>Block</a:t>
              </a:r>
              <a:br>
                <a:rPr kumimoji="0" lang="en-GB" sz="1400" b="1">
                  <a:solidFill>
                    <a:srgbClr val="000000"/>
                  </a:solidFill>
                  <a:latin typeface="Arial" pitchFamily="34" charset="0"/>
                </a:rPr>
              </a:br>
              <a:r>
                <a:rPr kumimoji="0" lang="en-GB" sz="1400" b="1">
                  <a:solidFill>
                    <a:srgbClr val="000000"/>
                  </a:solidFill>
                  <a:latin typeface="Arial" pitchFamily="34" charset="0"/>
                </a:rPr>
                <a:t>Storage</a:t>
              </a:r>
              <a:br>
                <a:rPr kumimoji="0" lang="en-GB" sz="1400" b="1">
                  <a:solidFill>
                    <a:srgbClr val="000000"/>
                  </a:solidFill>
                  <a:latin typeface="Arial" pitchFamily="34" charset="0"/>
                </a:rPr>
              </a:br>
              <a:r>
                <a:rPr kumimoji="0" lang="en-GB" sz="1400" b="1">
                  <a:solidFill>
                    <a:srgbClr val="000000"/>
                  </a:solidFill>
                  <a:latin typeface="Arial" pitchFamily="34" charset="0"/>
                </a:rPr>
                <a:t>Devices</a:t>
              </a:r>
            </a:p>
          </p:txBody>
        </p:sp>
        <p:sp>
          <p:nvSpPr>
            <p:cNvPr id="77834" name="Line 10"/>
            <p:cNvSpPr>
              <a:spLocks noChangeShapeType="1"/>
            </p:cNvSpPr>
            <p:nvPr/>
          </p:nvSpPr>
          <p:spPr bwMode="auto">
            <a:xfrm flipH="1">
              <a:off x="4040" y="1624"/>
              <a:ext cx="307" cy="522"/>
            </a:xfrm>
            <a:prstGeom prst="line">
              <a:avLst/>
            </a:prstGeom>
            <a:noFill/>
            <a:ln w="38160">
              <a:solidFill>
                <a:schemeClr val="accent2"/>
              </a:solidFill>
              <a:round/>
              <a:headEnd/>
              <a:tailEnd/>
            </a:ln>
          </p:spPr>
          <p:txBody>
            <a:bodyPr/>
            <a:lstStyle/>
            <a:p>
              <a:endParaRPr lang="zh-CN" altLang="en-US"/>
            </a:p>
          </p:txBody>
        </p:sp>
        <p:sp>
          <p:nvSpPr>
            <p:cNvPr id="77835" name="Line 11"/>
            <p:cNvSpPr>
              <a:spLocks noChangeShapeType="1"/>
            </p:cNvSpPr>
            <p:nvPr/>
          </p:nvSpPr>
          <p:spPr bwMode="auto">
            <a:xfrm>
              <a:off x="4364" y="1624"/>
              <a:ext cx="341" cy="627"/>
            </a:xfrm>
            <a:prstGeom prst="line">
              <a:avLst/>
            </a:prstGeom>
            <a:noFill/>
            <a:ln w="38160">
              <a:solidFill>
                <a:schemeClr val="accent2"/>
              </a:solidFill>
              <a:round/>
              <a:headEnd/>
              <a:tailEnd/>
            </a:ln>
          </p:spPr>
          <p:txBody>
            <a:bodyPr/>
            <a:lstStyle/>
            <a:p>
              <a:endParaRPr lang="zh-CN" altLang="en-US"/>
            </a:p>
          </p:txBody>
        </p:sp>
        <p:sp>
          <p:nvSpPr>
            <p:cNvPr id="77836" name="Line 12"/>
            <p:cNvSpPr>
              <a:spLocks noChangeShapeType="1"/>
            </p:cNvSpPr>
            <p:nvPr/>
          </p:nvSpPr>
          <p:spPr bwMode="auto">
            <a:xfrm flipH="1">
              <a:off x="4351" y="2377"/>
              <a:ext cx="317" cy="377"/>
            </a:xfrm>
            <a:prstGeom prst="line">
              <a:avLst/>
            </a:prstGeom>
            <a:noFill/>
            <a:ln w="38160">
              <a:solidFill>
                <a:schemeClr val="accent1"/>
              </a:solidFill>
              <a:round/>
              <a:headEnd/>
              <a:tailEnd/>
            </a:ln>
          </p:spPr>
          <p:txBody>
            <a:bodyPr/>
            <a:lstStyle/>
            <a:p>
              <a:endParaRPr lang="zh-CN" altLang="en-US"/>
            </a:p>
          </p:txBody>
        </p:sp>
        <p:sp>
          <p:nvSpPr>
            <p:cNvPr id="77837" name="Line 13"/>
            <p:cNvSpPr>
              <a:spLocks noChangeShapeType="1"/>
            </p:cNvSpPr>
            <p:nvPr/>
          </p:nvSpPr>
          <p:spPr bwMode="auto">
            <a:xfrm>
              <a:off x="4031" y="2376"/>
              <a:ext cx="315" cy="410"/>
            </a:xfrm>
            <a:prstGeom prst="line">
              <a:avLst/>
            </a:prstGeom>
            <a:noFill/>
            <a:ln w="38160">
              <a:solidFill>
                <a:schemeClr val="accent1"/>
              </a:solidFill>
              <a:round/>
              <a:headEnd/>
              <a:tailEnd/>
            </a:ln>
          </p:spPr>
          <p:txBody>
            <a:bodyPr/>
            <a:lstStyle/>
            <a:p>
              <a:endParaRPr lang="zh-CN" altLang="en-US"/>
            </a:p>
          </p:txBody>
        </p:sp>
        <p:sp>
          <p:nvSpPr>
            <p:cNvPr id="77838" name="Text Box 14"/>
            <p:cNvSpPr txBox="1">
              <a:spLocks noChangeArrowheads="1"/>
            </p:cNvSpPr>
            <p:nvPr/>
          </p:nvSpPr>
          <p:spPr bwMode="auto">
            <a:xfrm>
              <a:off x="3363" y="2511"/>
              <a:ext cx="653" cy="444"/>
            </a:xfrm>
            <a:prstGeom prst="rect">
              <a:avLst/>
            </a:prstGeom>
            <a:noFill/>
            <a:ln w="9525">
              <a:noFill/>
              <a:miter lim="800000"/>
              <a:headEnd/>
              <a:tailEnd/>
            </a:ln>
          </p:spPr>
          <p:txBody>
            <a:bodyPr lIns="81639" tIns="42452" rIns="81639" bIns="42452">
              <a:spAutoFit/>
            </a:bodyPr>
            <a:lstStyle/>
            <a:p>
              <a:pPr algn="ctr" defTabSz="828675" eaLnBrk="1" hangingPunct="1">
                <a:lnSpc>
                  <a:spcPct val="97000"/>
                </a:lnSpc>
                <a:spcBef>
                  <a:spcPts val="675"/>
                </a:spcBef>
                <a:buClr>
                  <a:srgbClr val="000000"/>
                </a:buClr>
                <a:buSzPct val="45000"/>
                <a:buFont typeface="StarSymbol" pitchFamily="2" charset="0"/>
                <a:buNone/>
                <a:tabLst>
                  <a:tab pos="657225" algn="l"/>
                </a:tabLst>
              </a:pPr>
              <a:r>
                <a:rPr kumimoji="0" lang="en-GB" sz="1400" b="1">
                  <a:solidFill>
                    <a:srgbClr val="000000"/>
                  </a:solidFill>
                  <a:latin typeface="Arial" pitchFamily="34" charset="0"/>
                </a:rPr>
                <a:t>Fibre Channel SAN</a:t>
              </a:r>
            </a:p>
          </p:txBody>
        </p:sp>
        <p:pic>
          <p:nvPicPr>
            <p:cNvPr id="77839" name="Picture 15"/>
            <p:cNvPicPr>
              <a:picLocks noChangeAspect="1" noChangeArrowheads="1"/>
            </p:cNvPicPr>
            <p:nvPr/>
          </p:nvPicPr>
          <p:blipFill>
            <a:blip r:embed="rId5" cstate="print"/>
            <a:srcRect/>
            <a:stretch>
              <a:fillRect/>
            </a:stretch>
          </p:blipFill>
          <p:spPr bwMode="auto">
            <a:xfrm>
              <a:off x="3529" y="2910"/>
              <a:ext cx="343" cy="723"/>
            </a:xfrm>
            <a:prstGeom prst="rect">
              <a:avLst/>
            </a:prstGeom>
            <a:noFill/>
          </p:spPr>
        </p:pic>
        <p:sp>
          <p:nvSpPr>
            <p:cNvPr id="77840" name="Line 16"/>
            <p:cNvSpPr>
              <a:spLocks noChangeShapeType="1"/>
            </p:cNvSpPr>
            <p:nvPr/>
          </p:nvSpPr>
          <p:spPr bwMode="auto">
            <a:xfrm>
              <a:off x="3998" y="1168"/>
              <a:ext cx="316" cy="553"/>
            </a:xfrm>
            <a:prstGeom prst="line">
              <a:avLst/>
            </a:prstGeom>
            <a:noFill/>
            <a:ln w="38160">
              <a:solidFill>
                <a:schemeClr val="accent2"/>
              </a:solidFill>
              <a:round/>
              <a:headEnd/>
              <a:tailEnd/>
            </a:ln>
          </p:spPr>
          <p:txBody>
            <a:bodyPr/>
            <a:lstStyle/>
            <a:p>
              <a:endParaRPr lang="zh-CN" altLang="en-US"/>
            </a:p>
          </p:txBody>
        </p:sp>
        <p:sp>
          <p:nvSpPr>
            <p:cNvPr id="77841" name="Line 17"/>
            <p:cNvSpPr>
              <a:spLocks noChangeShapeType="1"/>
            </p:cNvSpPr>
            <p:nvPr/>
          </p:nvSpPr>
          <p:spPr bwMode="auto">
            <a:xfrm>
              <a:off x="4371" y="1262"/>
              <a:ext cx="11" cy="607"/>
            </a:xfrm>
            <a:prstGeom prst="line">
              <a:avLst/>
            </a:prstGeom>
            <a:noFill/>
            <a:ln w="38160">
              <a:solidFill>
                <a:schemeClr val="accent2"/>
              </a:solidFill>
              <a:round/>
              <a:headEnd/>
              <a:tailEnd/>
            </a:ln>
          </p:spPr>
          <p:txBody>
            <a:bodyPr/>
            <a:lstStyle/>
            <a:p>
              <a:endParaRPr lang="zh-CN" altLang="en-US"/>
            </a:p>
          </p:txBody>
        </p:sp>
        <p:sp>
          <p:nvSpPr>
            <p:cNvPr id="77842" name="Line 18"/>
            <p:cNvSpPr>
              <a:spLocks noChangeShapeType="1"/>
            </p:cNvSpPr>
            <p:nvPr/>
          </p:nvSpPr>
          <p:spPr bwMode="auto">
            <a:xfrm flipH="1">
              <a:off x="4444" y="1158"/>
              <a:ext cx="302" cy="563"/>
            </a:xfrm>
            <a:prstGeom prst="line">
              <a:avLst/>
            </a:prstGeom>
            <a:noFill/>
            <a:ln w="38160">
              <a:solidFill>
                <a:schemeClr val="accent2"/>
              </a:solidFill>
              <a:round/>
              <a:headEnd/>
              <a:tailEnd/>
            </a:ln>
          </p:spPr>
          <p:txBody>
            <a:bodyPr/>
            <a:lstStyle/>
            <a:p>
              <a:endParaRPr lang="zh-CN" altLang="en-US"/>
            </a:p>
          </p:txBody>
        </p:sp>
        <p:sp>
          <p:nvSpPr>
            <p:cNvPr id="77843" name="Line 19"/>
            <p:cNvSpPr>
              <a:spLocks noChangeShapeType="1"/>
            </p:cNvSpPr>
            <p:nvPr/>
          </p:nvSpPr>
          <p:spPr bwMode="auto">
            <a:xfrm flipH="1" flipV="1">
              <a:off x="4366" y="2797"/>
              <a:ext cx="316" cy="379"/>
            </a:xfrm>
            <a:prstGeom prst="line">
              <a:avLst/>
            </a:prstGeom>
            <a:noFill/>
            <a:ln w="38160">
              <a:solidFill>
                <a:schemeClr val="accent1"/>
              </a:solidFill>
              <a:round/>
              <a:headEnd/>
              <a:tailEnd/>
            </a:ln>
          </p:spPr>
          <p:txBody>
            <a:bodyPr/>
            <a:lstStyle/>
            <a:p>
              <a:endParaRPr lang="zh-CN" altLang="en-US"/>
            </a:p>
          </p:txBody>
        </p:sp>
        <p:sp>
          <p:nvSpPr>
            <p:cNvPr id="77844" name="Line 20"/>
            <p:cNvSpPr>
              <a:spLocks noChangeShapeType="1"/>
            </p:cNvSpPr>
            <p:nvPr/>
          </p:nvSpPr>
          <p:spPr bwMode="auto">
            <a:xfrm flipV="1">
              <a:off x="4126" y="2765"/>
              <a:ext cx="234" cy="351"/>
            </a:xfrm>
            <a:prstGeom prst="line">
              <a:avLst/>
            </a:prstGeom>
            <a:noFill/>
            <a:ln w="38160">
              <a:solidFill>
                <a:schemeClr val="accent1"/>
              </a:solidFill>
              <a:round/>
              <a:headEnd/>
              <a:tailEnd/>
            </a:ln>
          </p:spPr>
          <p:txBody>
            <a:bodyPr/>
            <a:lstStyle/>
            <a:p>
              <a:endParaRPr lang="zh-CN" altLang="en-US"/>
            </a:p>
          </p:txBody>
        </p:sp>
        <p:sp>
          <p:nvSpPr>
            <p:cNvPr id="77845" name="Line 21"/>
            <p:cNvSpPr>
              <a:spLocks noChangeShapeType="1"/>
            </p:cNvSpPr>
            <p:nvPr/>
          </p:nvSpPr>
          <p:spPr bwMode="auto">
            <a:xfrm flipV="1">
              <a:off x="4422" y="2779"/>
              <a:ext cx="529" cy="5"/>
            </a:xfrm>
            <a:prstGeom prst="line">
              <a:avLst/>
            </a:prstGeom>
            <a:noFill/>
            <a:ln w="38160">
              <a:solidFill>
                <a:schemeClr val="accent1"/>
              </a:solidFill>
              <a:round/>
              <a:headEnd/>
              <a:tailEnd/>
            </a:ln>
          </p:spPr>
          <p:txBody>
            <a:bodyPr/>
            <a:lstStyle/>
            <a:p>
              <a:endParaRPr lang="zh-CN" altLang="en-US"/>
            </a:p>
          </p:txBody>
        </p:sp>
        <p:grpSp>
          <p:nvGrpSpPr>
            <p:cNvPr id="3" name="Group 22"/>
            <p:cNvGrpSpPr>
              <a:grpSpLocks/>
            </p:cNvGrpSpPr>
            <p:nvPr/>
          </p:nvGrpSpPr>
          <p:grpSpPr bwMode="auto">
            <a:xfrm>
              <a:off x="4882" y="2594"/>
              <a:ext cx="226" cy="341"/>
              <a:chOff x="5256" y="2944"/>
              <a:chExt cx="215" cy="325"/>
            </a:xfrm>
          </p:grpSpPr>
          <p:sp>
            <p:nvSpPr>
              <p:cNvPr id="77847" name="AutoShape 23"/>
              <p:cNvSpPr>
                <a:spLocks noChangeArrowheads="1"/>
              </p:cNvSpPr>
              <p:nvPr/>
            </p:nvSpPr>
            <p:spPr bwMode="auto">
              <a:xfrm>
                <a:off x="5262" y="2969"/>
                <a:ext cx="193" cy="301"/>
              </a:xfrm>
              <a:prstGeom prst="roundRect">
                <a:avLst>
                  <a:gd name="adj" fmla="val 519"/>
                </a:avLst>
              </a:prstGeom>
              <a:solidFill>
                <a:srgbClr val="B2B2B2"/>
              </a:solidFill>
              <a:ln w="9525">
                <a:noFill/>
                <a:round/>
                <a:headEnd/>
                <a:tailEnd/>
              </a:ln>
            </p:spPr>
            <p:txBody>
              <a:bodyPr wrap="none" anchor="ctr"/>
              <a:lstStyle/>
              <a:p>
                <a:endParaRPr lang="zh-CN" altLang="en-US"/>
              </a:p>
            </p:txBody>
          </p:sp>
          <p:sp>
            <p:nvSpPr>
              <p:cNvPr id="77848" name="Freeform 24"/>
              <p:cNvSpPr>
                <a:spLocks noChangeArrowheads="1"/>
              </p:cNvSpPr>
              <p:nvPr/>
            </p:nvSpPr>
            <p:spPr bwMode="auto">
              <a:xfrm>
                <a:off x="5445" y="2944"/>
                <a:ext cx="27" cy="325"/>
              </a:xfrm>
              <a:custGeom>
                <a:avLst/>
                <a:gdLst/>
                <a:ahLst/>
                <a:cxnLst>
                  <a:cxn ang="0">
                    <a:pos x="0" y="1434"/>
                  </a:cxn>
                  <a:cxn ang="0">
                    <a:pos x="118" y="1326"/>
                  </a:cxn>
                  <a:cxn ang="0">
                    <a:pos x="118" y="0"/>
                  </a:cxn>
                  <a:cxn ang="0">
                    <a:pos x="0" y="108"/>
                  </a:cxn>
                  <a:cxn ang="0">
                    <a:pos x="0" y="1434"/>
                  </a:cxn>
                </a:cxnLst>
                <a:rect l="0" t="0" r="r" b="b"/>
                <a:pathLst>
                  <a:path w="119" h="1435">
                    <a:moveTo>
                      <a:pt x="0" y="1434"/>
                    </a:moveTo>
                    <a:lnTo>
                      <a:pt x="118" y="1326"/>
                    </a:lnTo>
                    <a:lnTo>
                      <a:pt x="118" y="0"/>
                    </a:lnTo>
                    <a:lnTo>
                      <a:pt x="0" y="108"/>
                    </a:lnTo>
                    <a:lnTo>
                      <a:pt x="0" y="1434"/>
                    </a:lnTo>
                  </a:path>
                </a:pathLst>
              </a:custGeom>
              <a:solidFill>
                <a:srgbClr val="969696"/>
              </a:solidFill>
              <a:ln w="9525">
                <a:noFill/>
                <a:round/>
                <a:headEnd/>
                <a:tailEnd/>
              </a:ln>
            </p:spPr>
            <p:txBody>
              <a:bodyPr wrap="none" anchor="ctr"/>
              <a:lstStyle/>
              <a:p>
                <a:endParaRPr lang="zh-CN" altLang="en-US"/>
              </a:p>
            </p:txBody>
          </p:sp>
          <p:sp>
            <p:nvSpPr>
              <p:cNvPr id="77849" name="Freeform 25"/>
              <p:cNvSpPr>
                <a:spLocks noChangeArrowheads="1"/>
              </p:cNvSpPr>
              <p:nvPr/>
            </p:nvSpPr>
            <p:spPr bwMode="auto">
              <a:xfrm>
                <a:off x="5270" y="3233"/>
                <a:ext cx="159" cy="16"/>
              </a:xfrm>
              <a:custGeom>
                <a:avLst/>
                <a:gdLst/>
                <a:ahLst/>
                <a:cxnLst>
                  <a:cxn ang="0">
                    <a:pos x="0" y="71"/>
                  </a:cxn>
                  <a:cxn ang="0">
                    <a:pos x="82" y="0"/>
                  </a:cxn>
                  <a:cxn ang="0">
                    <a:pos x="702" y="2"/>
                  </a:cxn>
                  <a:cxn ang="0">
                    <a:pos x="702" y="71"/>
                  </a:cxn>
                  <a:cxn ang="0">
                    <a:pos x="0" y="71"/>
                  </a:cxn>
                </a:cxnLst>
                <a:rect l="0" t="0" r="r" b="b"/>
                <a:pathLst>
                  <a:path w="703" h="72">
                    <a:moveTo>
                      <a:pt x="0" y="71"/>
                    </a:moveTo>
                    <a:lnTo>
                      <a:pt x="82" y="0"/>
                    </a:lnTo>
                    <a:lnTo>
                      <a:pt x="702" y="2"/>
                    </a:lnTo>
                    <a:lnTo>
                      <a:pt x="702" y="71"/>
                    </a:lnTo>
                    <a:lnTo>
                      <a:pt x="0" y="71"/>
                    </a:lnTo>
                  </a:path>
                </a:pathLst>
              </a:custGeom>
              <a:solidFill>
                <a:srgbClr val="808080"/>
              </a:solidFill>
              <a:ln w="9525">
                <a:noFill/>
                <a:round/>
                <a:headEnd/>
                <a:tailEnd/>
              </a:ln>
            </p:spPr>
            <p:txBody>
              <a:bodyPr wrap="none" anchor="ctr"/>
              <a:lstStyle/>
              <a:p>
                <a:endParaRPr lang="zh-CN" altLang="en-US"/>
              </a:p>
            </p:txBody>
          </p:sp>
          <p:sp>
            <p:nvSpPr>
              <p:cNvPr id="77850" name="Freeform 26"/>
              <p:cNvSpPr>
                <a:spLocks noChangeArrowheads="1"/>
              </p:cNvSpPr>
              <p:nvPr/>
            </p:nvSpPr>
            <p:spPr bwMode="auto">
              <a:xfrm>
                <a:off x="5271" y="3025"/>
                <a:ext cx="20" cy="225"/>
              </a:xfrm>
              <a:custGeom>
                <a:avLst/>
                <a:gdLst/>
                <a:ahLst/>
                <a:cxnLst>
                  <a:cxn ang="0">
                    <a:pos x="0" y="990"/>
                  </a:cxn>
                  <a:cxn ang="0">
                    <a:pos x="87" y="917"/>
                  </a:cxn>
                  <a:cxn ang="0">
                    <a:pos x="87" y="0"/>
                  </a:cxn>
                  <a:cxn ang="0">
                    <a:pos x="0" y="0"/>
                  </a:cxn>
                  <a:cxn ang="0">
                    <a:pos x="0" y="990"/>
                  </a:cxn>
                </a:cxnLst>
                <a:rect l="0" t="0" r="r" b="b"/>
                <a:pathLst>
                  <a:path w="88" h="991">
                    <a:moveTo>
                      <a:pt x="0" y="990"/>
                    </a:moveTo>
                    <a:lnTo>
                      <a:pt x="87" y="917"/>
                    </a:lnTo>
                    <a:lnTo>
                      <a:pt x="87" y="0"/>
                    </a:lnTo>
                    <a:lnTo>
                      <a:pt x="0" y="0"/>
                    </a:lnTo>
                    <a:lnTo>
                      <a:pt x="0" y="990"/>
                    </a:lnTo>
                  </a:path>
                </a:pathLst>
              </a:custGeom>
              <a:solidFill>
                <a:srgbClr val="4D4D4D"/>
              </a:solidFill>
              <a:ln w="9525">
                <a:noFill/>
                <a:round/>
                <a:headEnd/>
                <a:tailEnd/>
              </a:ln>
            </p:spPr>
            <p:txBody>
              <a:bodyPr wrap="none" anchor="ctr"/>
              <a:lstStyle/>
              <a:p>
                <a:endParaRPr lang="zh-CN" altLang="en-US"/>
              </a:p>
            </p:txBody>
          </p:sp>
          <p:sp>
            <p:nvSpPr>
              <p:cNvPr id="77851" name="Freeform 27"/>
              <p:cNvSpPr>
                <a:spLocks noChangeArrowheads="1"/>
              </p:cNvSpPr>
              <p:nvPr/>
            </p:nvSpPr>
            <p:spPr bwMode="auto">
              <a:xfrm>
                <a:off x="5256" y="2945"/>
                <a:ext cx="216" cy="24"/>
              </a:xfrm>
              <a:custGeom>
                <a:avLst/>
                <a:gdLst/>
                <a:ahLst/>
                <a:cxnLst>
                  <a:cxn ang="0">
                    <a:pos x="0" y="107"/>
                  </a:cxn>
                  <a:cxn ang="0">
                    <a:pos x="113" y="0"/>
                  </a:cxn>
                  <a:cxn ang="0">
                    <a:pos x="950" y="0"/>
                  </a:cxn>
                  <a:cxn ang="0">
                    <a:pos x="836" y="107"/>
                  </a:cxn>
                  <a:cxn ang="0">
                    <a:pos x="0" y="107"/>
                  </a:cxn>
                </a:cxnLst>
                <a:rect l="0" t="0" r="r" b="b"/>
                <a:pathLst>
                  <a:path w="951" h="108">
                    <a:moveTo>
                      <a:pt x="0" y="107"/>
                    </a:moveTo>
                    <a:lnTo>
                      <a:pt x="113" y="0"/>
                    </a:lnTo>
                    <a:lnTo>
                      <a:pt x="950" y="0"/>
                    </a:lnTo>
                    <a:lnTo>
                      <a:pt x="836" y="107"/>
                    </a:lnTo>
                    <a:lnTo>
                      <a:pt x="0" y="107"/>
                    </a:lnTo>
                  </a:path>
                </a:pathLst>
              </a:custGeom>
              <a:solidFill>
                <a:srgbClr val="DDDDDD"/>
              </a:solidFill>
              <a:ln w="9525">
                <a:noFill/>
                <a:round/>
                <a:headEnd/>
                <a:tailEnd/>
              </a:ln>
            </p:spPr>
            <p:txBody>
              <a:bodyPr wrap="none" anchor="ctr"/>
              <a:lstStyle/>
              <a:p>
                <a:endParaRPr lang="zh-CN" altLang="en-US"/>
              </a:p>
            </p:txBody>
          </p:sp>
          <p:sp>
            <p:nvSpPr>
              <p:cNvPr id="77852" name="AutoShape 28"/>
              <p:cNvSpPr>
                <a:spLocks noChangeArrowheads="1"/>
              </p:cNvSpPr>
              <p:nvPr/>
            </p:nvSpPr>
            <p:spPr bwMode="auto">
              <a:xfrm>
                <a:off x="5290" y="3026"/>
                <a:ext cx="138" cy="208"/>
              </a:xfrm>
              <a:prstGeom prst="roundRect">
                <a:avLst>
                  <a:gd name="adj" fmla="val 722"/>
                </a:avLst>
              </a:prstGeom>
              <a:solidFill>
                <a:srgbClr val="969696"/>
              </a:solidFill>
              <a:ln w="9525">
                <a:noFill/>
                <a:round/>
                <a:headEnd/>
                <a:tailEnd/>
              </a:ln>
            </p:spPr>
            <p:txBody>
              <a:bodyPr wrap="none" anchor="ctr"/>
              <a:lstStyle/>
              <a:p>
                <a:endParaRPr lang="zh-CN" altLang="en-US"/>
              </a:p>
            </p:txBody>
          </p:sp>
          <p:grpSp>
            <p:nvGrpSpPr>
              <p:cNvPr id="4" name="Group 29"/>
              <p:cNvGrpSpPr>
                <a:grpSpLocks/>
              </p:cNvGrpSpPr>
              <p:nvPr/>
            </p:nvGrpSpPr>
            <p:grpSpPr bwMode="auto">
              <a:xfrm>
                <a:off x="5281" y="3017"/>
                <a:ext cx="154" cy="224"/>
                <a:chOff x="5281" y="3017"/>
                <a:chExt cx="154" cy="224"/>
              </a:xfrm>
            </p:grpSpPr>
            <p:grpSp>
              <p:nvGrpSpPr>
                <p:cNvPr id="5" name="Group 30"/>
                <p:cNvGrpSpPr>
                  <a:grpSpLocks/>
                </p:cNvGrpSpPr>
                <p:nvPr/>
              </p:nvGrpSpPr>
              <p:grpSpPr bwMode="auto">
                <a:xfrm>
                  <a:off x="5281" y="3180"/>
                  <a:ext cx="154" cy="61"/>
                  <a:chOff x="5281" y="3180"/>
                  <a:chExt cx="154" cy="61"/>
                </a:xfrm>
              </p:grpSpPr>
              <p:sp>
                <p:nvSpPr>
                  <p:cNvPr id="77855" name="AutoShape 31"/>
                  <p:cNvSpPr>
                    <a:spLocks noChangeArrowheads="1"/>
                  </p:cNvSpPr>
                  <p:nvPr/>
                </p:nvSpPr>
                <p:spPr bwMode="auto">
                  <a:xfrm>
                    <a:off x="5283" y="3203"/>
                    <a:ext cx="120" cy="39"/>
                  </a:xfrm>
                  <a:prstGeom prst="roundRect">
                    <a:avLst>
                      <a:gd name="adj" fmla="val 2630"/>
                    </a:avLst>
                  </a:prstGeom>
                  <a:solidFill>
                    <a:srgbClr val="1362FF"/>
                  </a:solidFill>
                  <a:ln w="9525">
                    <a:noFill/>
                    <a:round/>
                    <a:headEnd/>
                    <a:tailEnd/>
                  </a:ln>
                </p:spPr>
                <p:txBody>
                  <a:bodyPr wrap="none" anchor="ctr"/>
                  <a:lstStyle/>
                  <a:p>
                    <a:endParaRPr lang="zh-CN" altLang="en-US"/>
                  </a:p>
                </p:txBody>
              </p:sp>
              <p:sp>
                <p:nvSpPr>
                  <p:cNvPr id="77856" name="Freeform 32"/>
                  <p:cNvSpPr>
                    <a:spLocks noChangeArrowheads="1"/>
                  </p:cNvSpPr>
                  <p:nvPr/>
                </p:nvSpPr>
                <p:spPr bwMode="auto">
                  <a:xfrm>
                    <a:off x="5401" y="3180"/>
                    <a:ext cx="35" cy="62"/>
                  </a:xfrm>
                  <a:custGeom>
                    <a:avLst/>
                    <a:gdLst/>
                    <a:ahLst/>
                    <a:cxnLst>
                      <a:cxn ang="0">
                        <a:pos x="0" y="102"/>
                      </a:cxn>
                      <a:cxn ang="0">
                        <a:pos x="0" y="273"/>
                      </a:cxn>
                      <a:cxn ang="0">
                        <a:pos x="155" y="170"/>
                      </a:cxn>
                      <a:cxn ang="0">
                        <a:pos x="155" y="0"/>
                      </a:cxn>
                      <a:cxn ang="0">
                        <a:pos x="0" y="102"/>
                      </a:cxn>
                    </a:cxnLst>
                    <a:rect l="0" t="0" r="r" b="b"/>
                    <a:pathLst>
                      <a:path w="156" h="274">
                        <a:moveTo>
                          <a:pt x="0" y="102"/>
                        </a:moveTo>
                        <a:lnTo>
                          <a:pt x="0" y="273"/>
                        </a:lnTo>
                        <a:lnTo>
                          <a:pt x="155" y="170"/>
                        </a:lnTo>
                        <a:lnTo>
                          <a:pt x="155" y="0"/>
                        </a:lnTo>
                        <a:lnTo>
                          <a:pt x="0" y="102"/>
                        </a:lnTo>
                      </a:path>
                    </a:pathLst>
                  </a:custGeom>
                  <a:solidFill>
                    <a:srgbClr val="002D86"/>
                  </a:solidFill>
                  <a:ln w="9525">
                    <a:noFill/>
                    <a:round/>
                    <a:headEnd/>
                    <a:tailEnd/>
                  </a:ln>
                </p:spPr>
                <p:txBody>
                  <a:bodyPr wrap="none" anchor="ctr"/>
                  <a:lstStyle/>
                  <a:p>
                    <a:endParaRPr lang="zh-CN" altLang="en-US"/>
                  </a:p>
                </p:txBody>
              </p:sp>
              <p:sp>
                <p:nvSpPr>
                  <p:cNvPr id="77857" name="Freeform 33"/>
                  <p:cNvSpPr>
                    <a:spLocks noChangeArrowheads="1"/>
                  </p:cNvSpPr>
                  <p:nvPr/>
                </p:nvSpPr>
                <p:spPr bwMode="auto">
                  <a:xfrm>
                    <a:off x="5281" y="3182"/>
                    <a:ext cx="155" cy="22"/>
                  </a:xfrm>
                  <a:custGeom>
                    <a:avLst/>
                    <a:gdLst/>
                    <a:ahLst/>
                    <a:cxnLst>
                      <a:cxn ang="0">
                        <a:pos x="154" y="0"/>
                      </a:cxn>
                      <a:cxn ang="0">
                        <a:pos x="682" y="0"/>
                      </a:cxn>
                      <a:cxn ang="0">
                        <a:pos x="528" y="95"/>
                      </a:cxn>
                      <a:cxn ang="0">
                        <a:pos x="0" y="95"/>
                      </a:cxn>
                      <a:cxn ang="0">
                        <a:pos x="154" y="0"/>
                      </a:cxn>
                    </a:cxnLst>
                    <a:rect l="0" t="0" r="r" b="b"/>
                    <a:pathLst>
                      <a:path w="683" h="96">
                        <a:moveTo>
                          <a:pt x="154" y="0"/>
                        </a:moveTo>
                        <a:lnTo>
                          <a:pt x="682" y="0"/>
                        </a:lnTo>
                        <a:lnTo>
                          <a:pt x="528" y="95"/>
                        </a:lnTo>
                        <a:lnTo>
                          <a:pt x="0" y="95"/>
                        </a:lnTo>
                        <a:lnTo>
                          <a:pt x="154" y="0"/>
                        </a:lnTo>
                      </a:path>
                    </a:pathLst>
                  </a:custGeom>
                  <a:solidFill>
                    <a:srgbClr val="73A2FF"/>
                  </a:solidFill>
                  <a:ln w="9525">
                    <a:noFill/>
                    <a:round/>
                    <a:headEnd/>
                    <a:tailEnd/>
                  </a:ln>
                </p:spPr>
                <p:txBody>
                  <a:bodyPr wrap="none" anchor="ctr"/>
                  <a:lstStyle/>
                  <a:p>
                    <a:endParaRPr lang="zh-CN" altLang="en-US"/>
                  </a:p>
                </p:txBody>
              </p:sp>
              <p:sp>
                <p:nvSpPr>
                  <p:cNvPr id="77858" name="Oval 34"/>
                  <p:cNvSpPr>
                    <a:spLocks noChangeArrowheads="1"/>
                  </p:cNvSpPr>
                  <p:nvPr/>
                </p:nvSpPr>
                <p:spPr bwMode="auto">
                  <a:xfrm>
                    <a:off x="5295" y="3212"/>
                    <a:ext cx="27" cy="25"/>
                  </a:xfrm>
                  <a:prstGeom prst="ellipse">
                    <a:avLst/>
                  </a:prstGeom>
                  <a:solidFill>
                    <a:srgbClr val="000000"/>
                  </a:solidFill>
                  <a:ln w="6480">
                    <a:solidFill>
                      <a:srgbClr val="000000"/>
                    </a:solidFill>
                    <a:round/>
                    <a:headEnd/>
                    <a:tailEnd/>
                  </a:ln>
                </p:spPr>
                <p:txBody>
                  <a:bodyPr wrap="none" anchor="ctr"/>
                  <a:lstStyle/>
                  <a:p>
                    <a:endParaRPr lang="zh-CN" altLang="en-US"/>
                  </a:p>
                </p:txBody>
              </p:sp>
              <p:sp>
                <p:nvSpPr>
                  <p:cNvPr id="77859" name="Oval 35"/>
                  <p:cNvSpPr>
                    <a:spLocks noChangeArrowheads="1"/>
                  </p:cNvSpPr>
                  <p:nvPr/>
                </p:nvSpPr>
                <p:spPr bwMode="auto">
                  <a:xfrm>
                    <a:off x="5359" y="3212"/>
                    <a:ext cx="28" cy="25"/>
                  </a:xfrm>
                  <a:prstGeom prst="ellipse">
                    <a:avLst/>
                  </a:prstGeom>
                  <a:solidFill>
                    <a:srgbClr val="000000"/>
                  </a:solidFill>
                  <a:ln w="6480">
                    <a:solidFill>
                      <a:srgbClr val="000000"/>
                    </a:solidFill>
                    <a:round/>
                    <a:headEnd/>
                    <a:tailEnd/>
                  </a:ln>
                </p:spPr>
                <p:txBody>
                  <a:bodyPr wrap="none" anchor="ctr"/>
                  <a:lstStyle/>
                  <a:p>
                    <a:endParaRPr lang="zh-CN" altLang="en-US"/>
                  </a:p>
                </p:txBody>
              </p:sp>
              <p:sp>
                <p:nvSpPr>
                  <p:cNvPr id="77860" name="Line 36"/>
                  <p:cNvSpPr>
                    <a:spLocks noChangeShapeType="1"/>
                  </p:cNvSpPr>
                  <p:nvPr/>
                </p:nvSpPr>
                <p:spPr bwMode="auto">
                  <a:xfrm>
                    <a:off x="5307" y="3213"/>
                    <a:ext cx="63" cy="1"/>
                  </a:xfrm>
                  <a:prstGeom prst="line">
                    <a:avLst/>
                  </a:prstGeom>
                  <a:noFill/>
                  <a:ln w="9360">
                    <a:solidFill>
                      <a:srgbClr val="000000"/>
                    </a:solidFill>
                    <a:round/>
                    <a:headEnd/>
                    <a:tailEnd/>
                  </a:ln>
                </p:spPr>
                <p:txBody>
                  <a:bodyPr/>
                  <a:lstStyle/>
                  <a:p>
                    <a:endParaRPr lang="zh-CN" altLang="en-US"/>
                  </a:p>
                </p:txBody>
              </p:sp>
            </p:grpSp>
            <p:grpSp>
              <p:nvGrpSpPr>
                <p:cNvPr id="6" name="Group 37"/>
                <p:cNvGrpSpPr>
                  <a:grpSpLocks/>
                </p:cNvGrpSpPr>
                <p:nvPr/>
              </p:nvGrpSpPr>
              <p:grpSpPr bwMode="auto">
                <a:xfrm>
                  <a:off x="5281" y="3099"/>
                  <a:ext cx="154" cy="62"/>
                  <a:chOff x="5281" y="3099"/>
                  <a:chExt cx="154" cy="62"/>
                </a:xfrm>
              </p:grpSpPr>
              <p:sp>
                <p:nvSpPr>
                  <p:cNvPr id="77862" name="AutoShape 38"/>
                  <p:cNvSpPr>
                    <a:spLocks noChangeArrowheads="1"/>
                  </p:cNvSpPr>
                  <p:nvPr/>
                </p:nvSpPr>
                <p:spPr bwMode="auto">
                  <a:xfrm>
                    <a:off x="5283" y="3122"/>
                    <a:ext cx="120" cy="40"/>
                  </a:xfrm>
                  <a:prstGeom prst="roundRect">
                    <a:avLst>
                      <a:gd name="adj" fmla="val 2500"/>
                    </a:avLst>
                  </a:prstGeom>
                  <a:solidFill>
                    <a:srgbClr val="1362FF"/>
                  </a:solidFill>
                  <a:ln w="9525">
                    <a:noFill/>
                    <a:round/>
                    <a:headEnd/>
                    <a:tailEnd/>
                  </a:ln>
                </p:spPr>
                <p:txBody>
                  <a:bodyPr wrap="none" anchor="ctr"/>
                  <a:lstStyle/>
                  <a:p>
                    <a:endParaRPr lang="zh-CN" altLang="en-US"/>
                  </a:p>
                </p:txBody>
              </p:sp>
              <p:sp>
                <p:nvSpPr>
                  <p:cNvPr id="77863" name="Freeform 39"/>
                  <p:cNvSpPr>
                    <a:spLocks noChangeArrowheads="1"/>
                  </p:cNvSpPr>
                  <p:nvPr/>
                </p:nvSpPr>
                <p:spPr bwMode="auto">
                  <a:xfrm>
                    <a:off x="5401" y="3099"/>
                    <a:ext cx="35" cy="63"/>
                  </a:xfrm>
                  <a:custGeom>
                    <a:avLst/>
                    <a:gdLst/>
                    <a:ahLst/>
                    <a:cxnLst>
                      <a:cxn ang="0">
                        <a:pos x="0" y="103"/>
                      </a:cxn>
                      <a:cxn ang="0">
                        <a:pos x="0" y="276"/>
                      </a:cxn>
                      <a:cxn ang="0">
                        <a:pos x="155" y="173"/>
                      </a:cxn>
                      <a:cxn ang="0">
                        <a:pos x="155" y="0"/>
                      </a:cxn>
                      <a:cxn ang="0">
                        <a:pos x="0" y="103"/>
                      </a:cxn>
                    </a:cxnLst>
                    <a:rect l="0" t="0" r="r" b="b"/>
                    <a:pathLst>
                      <a:path w="156" h="277">
                        <a:moveTo>
                          <a:pt x="0" y="103"/>
                        </a:moveTo>
                        <a:lnTo>
                          <a:pt x="0" y="276"/>
                        </a:lnTo>
                        <a:lnTo>
                          <a:pt x="155" y="173"/>
                        </a:lnTo>
                        <a:lnTo>
                          <a:pt x="155" y="0"/>
                        </a:lnTo>
                        <a:lnTo>
                          <a:pt x="0" y="103"/>
                        </a:lnTo>
                      </a:path>
                    </a:pathLst>
                  </a:custGeom>
                  <a:solidFill>
                    <a:srgbClr val="002D86"/>
                  </a:solidFill>
                  <a:ln w="9525">
                    <a:noFill/>
                    <a:round/>
                    <a:headEnd/>
                    <a:tailEnd/>
                  </a:ln>
                </p:spPr>
                <p:txBody>
                  <a:bodyPr wrap="none" anchor="ctr"/>
                  <a:lstStyle/>
                  <a:p>
                    <a:endParaRPr lang="zh-CN" altLang="en-US"/>
                  </a:p>
                </p:txBody>
              </p:sp>
              <p:sp>
                <p:nvSpPr>
                  <p:cNvPr id="77864" name="Freeform 40"/>
                  <p:cNvSpPr>
                    <a:spLocks noChangeArrowheads="1"/>
                  </p:cNvSpPr>
                  <p:nvPr/>
                </p:nvSpPr>
                <p:spPr bwMode="auto">
                  <a:xfrm>
                    <a:off x="5281" y="3101"/>
                    <a:ext cx="155" cy="22"/>
                  </a:xfrm>
                  <a:custGeom>
                    <a:avLst/>
                    <a:gdLst/>
                    <a:ahLst/>
                    <a:cxnLst>
                      <a:cxn ang="0">
                        <a:pos x="154" y="0"/>
                      </a:cxn>
                      <a:cxn ang="0">
                        <a:pos x="682" y="0"/>
                      </a:cxn>
                      <a:cxn ang="0">
                        <a:pos x="528" y="95"/>
                      </a:cxn>
                      <a:cxn ang="0">
                        <a:pos x="0" y="95"/>
                      </a:cxn>
                      <a:cxn ang="0">
                        <a:pos x="154" y="0"/>
                      </a:cxn>
                    </a:cxnLst>
                    <a:rect l="0" t="0" r="r" b="b"/>
                    <a:pathLst>
                      <a:path w="683" h="96">
                        <a:moveTo>
                          <a:pt x="154" y="0"/>
                        </a:moveTo>
                        <a:lnTo>
                          <a:pt x="682" y="0"/>
                        </a:lnTo>
                        <a:lnTo>
                          <a:pt x="528" y="95"/>
                        </a:lnTo>
                        <a:lnTo>
                          <a:pt x="0" y="95"/>
                        </a:lnTo>
                        <a:lnTo>
                          <a:pt x="154" y="0"/>
                        </a:lnTo>
                      </a:path>
                    </a:pathLst>
                  </a:custGeom>
                  <a:solidFill>
                    <a:srgbClr val="73A2FF"/>
                  </a:solidFill>
                  <a:ln w="9525">
                    <a:noFill/>
                    <a:round/>
                    <a:headEnd/>
                    <a:tailEnd/>
                  </a:ln>
                </p:spPr>
                <p:txBody>
                  <a:bodyPr wrap="none" anchor="ctr"/>
                  <a:lstStyle/>
                  <a:p>
                    <a:endParaRPr lang="zh-CN" altLang="en-US"/>
                  </a:p>
                </p:txBody>
              </p:sp>
              <p:sp>
                <p:nvSpPr>
                  <p:cNvPr id="77865" name="Oval 41"/>
                  <p:cNvSpPr>
                    <a:spLocks noChangeArrowheads="1"/>
                  </p:cNvSpPr>
                  <p:nvPr/>
                </p:nvSpPr>
                <p:spPr bwMode="auto">
                  <a:xfrm>
                    <a:off x="5295" y="3131"/>
                    <a:ext cx="27" cy="25"/>
                  </a:xfrm>
                  <a:prstGeom prst="ellipse">
                    <a:avLst/>
                  </a:prstGeom>
                  <a:solidFill>
                    <a:srgbClr val="000000"/>
                  </a:solidFill>
                  <a:ln w="6480">
                    <a:solidFill>
                      <a:srgbClr val="000000"/>
                    </a:solidFill>
                    <a:round/>
                    <a:headEnd/>
                    <a:tailEnd/>
                  </a:ln>
                </p:spPr>
                <p:txBody>
                  <a:bodyPr wrap="none" anchor="ctr"/>
                  <a:lstStyle/>
                  <a:p>
                    <a:endParaRPr lang="zh-CN" altLang="en-US"/>
                  </a:p>
                </p:txBody>
              </p:sp>
              <p:sp>
                <p:nvSpPr>
                  <p:cNvPr id="77866" name="Oval 42"/>
                  <p:cNvSpPr>
                    <a:spLocks noChangeArrowheads="1"/>
                  </p:cNvSpPr>
                  <p:nvPr/>
                </p:nvSpPr>
                <p:spPr bwMode="auto">
                  <a:xfrm>
                    <a:off x="5359" y="3131"/>
                    <a:ext cx="28" cy="25"/>
                  </a:xfrm>
                  <a:prstGeom prst="ellipse">
                    <a:avLst/>
                  </a:prstGeom>
                  <a:solidFill>
                    <a:srgbClr val="000000"/>
                  </a:solidFill>
                  <a:ln w="6480">
                    <a:solidFill>
                      <a:srgbClr val="000000"/>
                    </a:solidFill>
                    <a:round/>
                    <a:headEnd/>
                    <a:tailEnd/>
                  </a:ln>
                </p:spPr>
                <p:txBody>
                  <a:bodyPr wrap="none" anchor="ctr"/>
                  <a:lstStyle/>
                  <a:p>
                    <a:endParaRPr lang="zh-CN" altLang="en-US"/>
                  </a:p>
                </p:txBody>
              </p:sp>
              <p:sp>
                <p:nvSpPr>
                  <p:cNvPr id="77867" name="Line 43"/>
                  <p:cNvSpPr>
                    <a:spLocks noChangeShapeType="1"/>
                  </p:cNvSpPr>
                  <p:nvPr/>
                </p:nvSpPr>
                <p:spPr bwMode="auto">
                  <a:xfrm>
                    <a:off x="5307" y="3132"/>
                    <a:ext cx="63" cy="1"/>
                  </a:xfrm>
                  <a:prstGeom prst="line">
                    <a:avLst/>
                  </a:prstGeom>
                  <a:noFill/>
                  <a:ln w="9360">
                    <a:solidFill>
                      <a:srgbClr val="000000"/>
                    </a:solidFill>
                    <a:round/>
                    <a:headEnd/>
                    <a:tailEnd/>
                  </a:ln>
                </p:spPr>
                <p:txBody>
                  <a:bodyPr/>
                  <a:lstStyle/>
                  <a:p>
                    <a:endParaRPr lang="zh-CN" altLang="en-US"/>
                  </a:p>
                </p:txBody>
              </p:sp>
            </p:grpSp>
            <p:grpSp>
              <p:nvGrpSpPr>
                <p:cNvPr id="7" name="Group 44"/>
                <p:cNvGrpSpPr>
                  <a:grpSpLocks/>
                </p:cNvGrpSpPr>
                <p:nvPr/>
              </p:nvGrpSpPr>
              <p:grpSpPr bwMode="auto">
                <a:xfrm>
                  <a:off x="5281" y="3017"/>
                  <a:ext cx="154" cy="62"/>
                  <a:chOff x="5281" y="3017"/>
                  <a:chExt cx="154" cy="62"/>
                </a:xfrm>
              </p:grpSpPr>
              <p:sp>
                <p:nvSpPr>
                  <p:cNvPr id="77869" name="AutoShape 45"/>
                  <p:cNvSpPr>
                    <a:spLocks noChangeArrowheads="1"/>
                  </p:cNvSpPr>
                  <p:nvPr/>
                </p:nvSpPr>
                <p:spPr bwMode="auto">
                  <a:xfrm>
                    <a:off x="5283" y="3040"/>
                    <a:ext cx="120" cy="40"/>
                  </a:xfrm>
                  <a:prstGeom prst="roundRect">
                    <a:avLst>
                      <a:gd name="adj" fmla="val 2500"/>
                    </a:avLst>
                  </a:prstGeom>
                  <a:solidFill>
                    <a:srgbClr val="1362FF"/>
                  </a:solidFill>
                  <a:ln w="9525">
                    <a:noFill/>
                    <a:round/>
                    <a:headEnd/>
                    <a:tailEnd/>
                  </a:ln>
                </p:spPr>
                <p:txBody>
                  <a:bodyPr wrap="none" anchor="ctr"/>
                  <a:lstStyle/>
                  <a:p>
                    <a:endParaRPr lang="zh-CN" altLang="en-US"/>
                  </a:p>
                </p:txBody>
              </p:sp>
              <p:sp>
                <p:nvSpPr>
                  <p:cNvPr id="77870" name="Freeform 46"/>
                  <p:cNvSpPr>
                    <a:spLocks noChangeArrowheads="1"/>
                  </p:cNvSpPr>
                  <p:nvPr/>
                </p:nvSpPr>
                <p:spPr bwMode="auto">
                  <a:xfrm>
                    <a:off x="5401" y="3017"/>
                    <a:ext cx="35" cy="63"/>
                  </a:xfrm>
                  <a:custGeom>
                    <a:avLst/>
                    <a:gdLst/>
                    <a:ahLst/>
                    <a:cxnLst>
                      <a:cxn ang="0">
                        <a:pos x="0" y="104"/>
                      </a:cxn>
                      <a:cxn ang="0">
                        <a:pos x="0" y="276"/>
                      </a:cxn>
                      <a:cxn ang="0">
                        <a:pos x="155" y="173"/>
                      </a:cxn>
                      <a:cxn ang="0">
                        <a:pos x="155" y="0"/>
                      </a:cxn>
                      <a:cxn ang="0">
                        <a:pos x="0" y="104"/>
                      </a:cxn>
                    </a:cxnLst>
                    <a:rect l="0" t="0" r="r" b="b"/>
                    <a:pathLst>
                      <a:path w="156" h="277">
                        <a:moveTo>
                          <a:pt x="0" y="104"/>
                        </a:moveTo>
                        <a:lnTo>
                          <a:pt x="0" y="276"/>
                        </a:lnTo>
                        <a:lnTo>
                          <a:pt x="155" y="173"/>
                        </a:lnTo>
                        <a:lnTo>
                          <a:pt x="155" y="0"/>
                        </a:lnTo>
                        <a:lnTo>
                          <a:pt x="0" y="104"/>
                        </a:lnTo>
                      </a:path>
                    </a:pathLst>
                  </a:custGeom>
                  <a:solidFill>
                    <a:srgbClr val="002D86"/>
                  </a:solidFill>
                  <a:ln w="9525">
                    <a:noFill/>
                    <a:round/>
                    <a:headEnd/>
                    <a:tailEnd/>
                  </a:ln>
                </p:spPr>
                <p:txBody>
                  <a:bodyPr wrap="none" anchor="ctr"/>
                  <a:lstStyle/>
                  <a:p>
                    <a:endParaRPr lang="zh-CN" altLang="en-US"/>
                  </a:p>
                </p:txBody>
              </p:sp>
              <p:sp>
                <p:nvSpPr>
                  <p:cNvPr id="77871" name="Freeform 47"/>
                  <p:cNvSpPr>
                    <a:spLocks noChangeArrowheads="1"/>
                  </p:cNvSpPr>
                  <p:nvPr/>
                </p:nvSpPr>
                <p:spPr bwMode="auto">
                  <a:xfrm>
                    <a:off x="5281" y="3019"/>
                    <a:ext cx="155" cy="22"/>
                  </a:xfrm>
                  <a:custGeom>
                    <a:avLst/>
                    <a:gdLst/>
                    <a:ahLst/>
                    <a:cxnLst>
                      <a:cxn ang="0">
                        <a:pos x="154" y="0"/>
                      </a:cxn>
                      <a:cxn ang="0">
                        <a:pos x="682" y="0"/>
                      </a:cxn>
                      <a:cxn ang="0">
                        <a:pos x="528" y="96"/>
                      </a:cxn>
                      <a:cxn ang="0">
                        <a:pos x="0" y="96"/>
                      </a:cxn>
                      <a:cxn ang="0">
                        <a:pos x="154" y="0"/>
                      </a:cxn>
                    </a:cxnLst>
                    <a:rect l="0" t="0" r="r" b="b"/>
                    <a:pathLst>
                      <a:path w="683" h="97">
                        <a:moveTo>
                          <a:pt x="154" y="0"/>
                        </a:moveTo>
                        <a:lnTo>
                          <a:pt x="682" y="0"/>
                        </a:lnTo>
                        <a:lnTo>
                          <a:pt x="528" y="96"/>
                        </a:lnTo>
                        <a:lnTo>
                          <a:pt x="0" y="96"/>
                        </a:lnTo>
                        <a:lnTo>
                          <a:pt x="154" y="0"/>
                        </a:lnTo>
                      </a:path>
                    </a:pathLst>
                  </a:custGeom>
                  <a:solidFill>
                    <a:srgbClr val="73A2FF"/>
                  </a:solidFill>
                  <a:ln w="9525">
                    <a:noFill/>
                    <a:round/>
                    <a:headEnd/>
                    <a:tailEnd/>
                  </a:ln>
                </p:spPr>
                <p:txBody>
                  <a:bodyPr wrap="none" anchor="ctr"/>
                  <a:lstStyle/>
                  <a:p>
                    <a:endParaRPr lang="zh-CN" altLang="en-US"/>
                  </a:p>
                </p:txBody>
              </p:sp>
              <p:sp>
                <p:nvSpPr>
                  <p:cNvPr id="77872" name="Oval 48"/>
                  <p:cNvSpPr>
                    <a:spLocks noChangeArrowheads="1"/>
                  </p:cNvSpPr>
                  <p:nvPr/>
                </p:nvSpPr>
                <p:spPr bwMode="auto">
                  <a:xfrm>
                    <a:off x="5295" y="3049"/>
                    <a:ext cx="27" cy="25"/>
                  </a:xfrm>
                  <a:prstGeom prst="ellipse">
                    <a:avLst/>
                  </a:prstGeom>
                  <a:solidFill>
                    <a:srgbClr val="000000"/>
                  </a:solidFill>
                  <a:ln w="6480">
                    <a:solidFill>
                      <a:srgbClr val="000000"/>
                    </a:solidFill>
                    <a:round/>
                    <a:headEnd/>
                    <a:tailEnd/>
                  </a:ln>
                </p:spPr>
                <p:txBody>
                  <a:bodyPr wrap="none" anchor="ctr"/>
                  <a:lstStyle/>
                  <a:p>
                    <a:endParaRPr lang="zh-CN" altLang="en-US"/>
                  </a:p>
                </p:txBody>
              </p:sp>
              <p:sp>
                <p:nvSpPr>
                  <p:cNvPr id="77873" name="Oval 49"/>
                  <p:cNvSpPr>
                    <a:spLocks noChangeArrowheads="1"/>
                  </p:cNvSpPr>
                  <p:nvPr/>
                </p:nvSpPr>
                <p:spPr bwMode="auto">
                  <a:xfrm>
                    <a:off x="5359" y="3049"/>
                    <a:ext cx="28" cy="25"/>
                  </a:xfrm>
                  <a:prstGeom prst="ellipse">
                    <a:avLst/>
                  </a:prstGeom>
                  <a:solidFill>
                    <a:srgbClr val="000000"/>
                  </a:solidFill>
                  <a:ln w="6480">
                    <a:solidFill>
                      <a:srgbClr val="000000"/>
                    </a:solidFill>
                    <a:round/>
                    <a:headEnd/>
                    <a:tailEnd/>
                  </a:ln>
                </p:spPr>
                <p:txBody>
                  <a:bodyPr wrap="none" anchor="ctr"/>
                  <a:lstStyle/>
                  <a:p>
                    <a:endParaRPr lang="zh-CN" altLang="en-US"/>
                  </a:p>
                </p:txBody>
              </p:sp>
              <p:sp>
                <p:nvSpPr>
                  <p:cNvPr id="77874" name="Line 50"/>
                  <p:cNvSpPr>
                    <a:spLocks noChangeShapeType="1"/>
                  </p:cNvSpPr>
                  <p:nvPr/>
                </p:nvSpPr>
                <p:spPr bwMode="auto">
                  <a:xfrm>
                    <a:off x="5307" y="3050"/>
                    <a:ext cx="63" cy="1"/>
                  </a:xfrm>
                  <a:prstGeom prst="line">
                    <a:avLst/>
                  </a:prstGeom>
                  <a:noFill/>
                  <a:ln w="9360">
                    <a:solidFill>
                      <a:srgbClr val="000000"/>
                    </a:solidFill>
                    <a:round/>
                    <a:headEnd/>
                    <a:tailEnd/>
                  </a:ln>
                </p:spPr>
                <p:txBody>
                  <a:bodyPr/>
                  <a:lstStyle/>
                  <a:p>
                    <a:endParaRPr lang="zh-CN" altLang="en-US"/>
                  </a:p>
                </p:txBody>
              </p:sp>
            </p:grpSp>
          </p:grpSp>
          <p:sp>
            <p:nvSpPr>
              <p:cNvPr id="77875" name="AutoShape 51"/>
              <p:cNvSpPr>
                <a:spLocks noChangeArrowheads="1"/>
              </p:cNvSpPr>
              <p:nvPr/>
            </p:nvSpPr>
            <p:spPr bwMode="auto">
              <a:xfrm>
                <a:off x="5429" y="3012"/>
                <a:ext cx="11" cy="241"/>
              </a:xfrm>
              <a:prstGeom prst="roundRect">
                <a:avLst>
                  <a:gd name="adj" fmla="val 10000"/>
                </a:avLst>
              </a:prstGeom>
              <a:solidFill>
                <a:srgbClr val="B2B2B2"/>
              </a:solidFill>
              <a:ln w="9525">
                <a:noFill/>
                <a:round/>
                <a:headEnd/>
                <a:tailEnd/>
              </a:ln>
            </p:spPr>
            <p:txBody>
              <a:bodyPr wrap="none" anchor="ctr"/>
              <a:lstStyle/>
              <a:p>
                <a:endParaRPr lang="zh-CN" altLang="en-US"/>
              </a:p>
            </p:txBody>
          </p:sp>
          <p:sp>
            <p:nvSpPr>
              <p:cNvPr id="77876" name="AutoShape 52"/>
              <p:cNvSpPr>
                <a:spLocks noChangeArrowheads="1"/>
              </p:cNvSpPr>
              <p:nvPr/>
            </p:nvSpPr>
            <p:spPr bwMode="auto">
              <a:xfrm>
                <a:off x="5294" y="2999"/>
                <a:ext cx="137" cy="28"/>
              </a:xfrm>
              <a:prstGeom prst="roundRect">
                <a:avLst>
                  <a:gd name="adj" fmla="val 3569"/>
                </a:avLst>
              </a:prstGeom>
              <a:solidFill>
                <a:srgbClr val="B2B2B2"/>
              </a:solidFill>
              <a:ln w="9525">
                <a:noFill/>
                <a:round/>
                <a:headEnd/>
                <a:tailEnd/>
              </a:ln>
            </p:spPr>
            <p:txBody>
              <a:bodyPr wrap="none" anchor="ctr"/>
              <a:lstStyle/>
              <a:p>
                <a:endParaRPr lang="zh-CN" altLang="en-US"/>
              </a:p>
            </p:txBody>
          </p:sp>
        </p:grpSp>
        <p:sp>
          <p:nvSpPr>
            <p:cNvPr id="77877" name="Line 53"/>
            <p:cNvSpPr>
              <a:spLocks noChangeShapeType="1"/>
            </p:cNvSpPr>
            <p:nvPr/>
          </p:nvSpPr>
          <p:spPr bwMode="auto">
            <a:xfrm flipV="1">
              <a:off x="3762" y="2819"/>
              <a:ext cx="464" cy="291"/>
            </a:xfrm>
            <a:prstGeom prst="line">
              <a:avLst/>
            </a:prstGeom>
            <a:noFill/>
            <a:ln w="38160">
              <a:solidFill>
                <a:schemeClr val="accent1"/>
              </a:solidFill>
              <a:round/>
              <a:headEnd/>
              <a:tailEnd/>
            </a:ln>
          </p:spPr>
          <p:txBody>
            <a:bodyPr/>
            <a:lstStyle/>
            <a:p>
              <a:endParaRPr lang="zh-CN" altLang="en-US"/>
            </a:p>
          </p:txBody>
        </p:sp>
        <p:sp>
          <p:nvSpPr>
            <p:cNvPr id="77878" name="Text Box 54"/>
            <p:cNvSpPr txBox="1">
              <a:spLocks noChangeArrowheads="1"/>
            </p:cNvSpPr>
            <p:nvPr/>
          </p:nvSpPr>
          <p:spPr bwMode="auto">
            <a:xfrm>
              <a:off x="4963" y="1135"/>
              <a:ext cx="563" cy="184"/>
            </a:xfrm>
            <a:prstGeom prst="rect">
              <a:avLst/>
            </a:prstGeom>
            <a:noFill/>
            <a:ln w="9525">
              <a:noFill/>
              <a:miter lim="800000"/>
              <a:headEnd/>
              <a:tailEnd/>
            </a:ln>
          </p:spPr>
          <p:txBody>
            <a:bodyPr lIns="81639" tIns="42452" rIns="81639" bIns="42452">
              <a:spAutoFit/>
            </a:bodyPr>
            <a:lstStyle/>
            <a:p>
              <a:pPr defTabSz="828675" eaLnBrk="1" hangingPunct="1">
                <a:lnSpc>
                  <a:spcPct val="97000"/>
                </a:lnSpc>
                <a:spcBef>
                  <a:spcPts val="913"/>
                </a:spcBef>
                <a:buClr>
                  <a:srgbClr val="000000"/>
                </a:buClr>
                <a:buSzPct val="45000"/>
                <a:buFont typeface="StarSymbol" pitchFamily="2" charset="0"/>
                <a:buNone/>
                <a:tabLst>
                  <a:tab pos="657225" algn="l"/>
                </a:tabLst>
              </a:pPr>
              <a:r>
                <a:rPr kumimoji="0" lang="en-GB" sz="1400" b="1">
                  <a:solidFill>
                    <a:srgbClr val="000000"/>
                  </a:solidFill>
                  <a:latin typeface="Arial" pitchFamily="34" charset="0"/>
                </a:rPr>
                <a:t>Clients</a:t>
              </a:r>
            </a:p>
          </p:txBody>
        </p:sp>
        <p:pic>
          <p:nvPicPr>
            <p:cNvPr id="77879" name="Picture 55"/>
            <p:cNvPicPr>
              <a:picLocks noChangeAspect="1" noChangeArrowheads="1"/>
            </p:cNvPicPr>
            <p:nvPr/>
          </p:nvPicPr>
          <p:blipFill>
            <a:blip r:embed="rId6" cstate="print"/>
            <a:srcRect/>
            <a:stretch>
              <a:fillRect/>
            </a:stretch>
          </p:blipFill>
          <p:spPr bwMode="auto">
            <a:xfrm>
              <a:off x="3885" y="2063"/>
              <a:ext cx="273" cy="426"/>
            </a:xfrm>
            <a:prstGeom prst="rect">
              <a:avLst/>
            </a:prstGeom>
            <a:noFill/>
          </p:spPr>
        </p:pic>
        <p:pic>
          <p:nvPicPr>
            <p:cNvPr id="77880" name="Picture 56"/>
            <p:cNvPicPr>
              <a:picLocks noChangeAspect="1" noChangeArrowheads="1"/>
            </p:cNvPicPr>
            <p:nvPr/>
          </p:nvPicPr>
          <p:blipFill>
            <a:blip r:embed="rId6" cstate="print"/>
            <a:srcRect/>
            <a:stretch>
              <a:fillRect/>
            </a:stretch>
          </p:blipFill>
          <p:spPr bwMode="auto">
            <a:xfrm>
              <a:off x="4582" y="2048"/>
              <a:ext cx="273" cy="426"/>
            </a:xfrm>
            <a:prstGeom prst="rect">
              <a:avLst/>
            </a:prstGeom>
            <a:noFill/>
          </p:spPr>
        </p:pic>
        <p:grpSp>
          <p:nvGrpSpPr>
            <p:cNvPr id="8" name="Group 57"/>
            <p:cNvGrpSpPr>
              <a:grpSpLocks/>
            </p:cNvGrpSpPr>
            <p:nvPr/>
          </p:nvGrpSpPr>
          <p:grpSpPr bwMode="auto">
            <a:xfrm>
              <a:off x="3986" y="1514"/>
              <a:ext cx="744" cy="450"/>
              <a:chOff x="3584" y="1792"/>
              <a:chExt cx="744" cy="450"/>
            </a:xfrm>
          </p:grpSpPr>
          <p:pic>
            <p:nvPicPr>
              <p:cNvPr id="77882" name="Picture 58"/>
              <p:cNvPicPr>
                <a:picLocks noChangeArrowheads="1"/>
              </p:cNvPicPr>
              <p:nvPr/>
            </p:nvPicPr>
            <p:blipFill>
              <a:blip r:embed="rId3" cstate="print"/>
              <a:srcRect/>
              <a:stretch>
                <a:fillRect/>
              </a:stretch>
            </p:blipFill>
            <p:spPr bwMode="auto">
              <a:xfrm>
                <a:off x="3584" y="1792"/>
                <a:ext cx="744" cy="450"/>
              </a:xfrm>
              <a:prstGeom prst="rect">
                <a:avLst/>
              </a:prstGeom>
              <a:noFill/>
              <a:ln w="9525">
                <a:noFill/>
                <a:miter lim="800000"/>
                <a:headEnd/>
                <a:tailEnd/>
              </a:ln>
              <a:effectLst/>
            </p:spPr>
          </p:pic>
          <p:sp>
            <p:nvSpPr>
              <p:cNvPr id="77883" name="AutoShape 59"/>
              <p:cNvSpPr>
                <a:spLocks noChangeArrowheads="1"/>
              </p:cNvSpPr>
              <p:nvPr/>
            </p:nvSpPr>
            <p:spPr bwMode="auto">
              <a:xfrm>
                <a:off x="3640" y="1937"/>
                <a:ext cx="677" cy="198"/>
              </a:xfrm>
              <a:prstGeom prst="roundRect">
                <a:avLst>
                  <a:gd name="adj" fmla="val 458"/>
                </a:avLst>
              </a:prstGeom>
              <a:noFill/>
              <a:ln w="9525">
                <a:noFill/>
                <a:round/>
                <a:headEnd/>
                <a:tailEnd/>
              </a:ln>
            </p:spPr>
            <p:txBody>
              <a:bodyPr lIns="66291" tIns="32982" rIns="66291" bIns="32982" anchor="ctr"/>
              <a:lstStyle/>
              <a:p>
                <a:pPr algn="ctr" defTabSz="828675" eaLnBrk="1" hangingPunct="1">
                  <a:lnSpc>
                    <a:spcPct val="97000"/>
                  </a:lnSpc>
                  <a:buClr>
                    <a:srgbClr val="000000"/>
                  </a:buClr>
                  <a:buSzPct val="45000"/>
                  <a:buFont typeface="StarSymbol" pitchFamily="2" charset="0"/>
                  <a:buNone/>
                  <a:tabLst>
                    <a:tab pos="657225" algn="l"/>
                  </a:tabLst>
                </a:pPr>
                <a:r>
                  <a:rPr kumimoji="0" lang="en-GB" sz="1600" b="1">
                    <a:solidFill>
                      <a:srgbClr val="000000"/>
                    </a:solidFill>
                    <a:latin typeface="Arial" pitchFamily="34" charset="0"/>
                  </a:rPr>
                  <a:t>LAN</a:t>
                </a:r>
              </a:p>
            </p:txBody>
          </p:sp>
        </p:grpSp>
        <p:grpSp>
          <p:nvGrpSpPr>
            <p:cNvPr id="9" name="Group 60"/>
            <p:cNvGrpSpPr>
              <a:grpSpLocks/>
            </p:cNvGrpSpPr>
            <p:nvPr/>
          </p:nvGrpSpPr>
          <p:grpSpPr bwMode="auto">
            <a:xfrm>
              <a:off x="4492" y="3079"/>
              <a:ext cx="327" cy="494"/>
              <a:chOff x="576" y="1888"/>
              <a:chExt cx="294" cy="444"/>
            </a:xfrm>
          </p:grpSpPr>
          <p:sp>
            <p:nvSpPr>
              <p:cNvPr id="77885" name="Rectangle 61"/>
              <p:cNvSpPr>
                <a:spLocks noChangeArrowheads="1"/>
              </p:cNvSpPr>
              <p:nvPr/>
            </p:nvSpPr>
            <p:spPr bwMode="auto">
              <a:xfrm>
                <a:off x="576" y="1922"/>
                <a:ext cx="259" cy="410"/>
              </a:xfrm>
              <a:prstGeom prst="rect">
                <a:avLst/>
              </a:prstGeom>
              <a:solidFill>
                <a:srgbClr val="B2B2B2"/>
              </a:solidFill>
              <a:ln w="6350">
                <a:noFill/>
                <a:miter lim="800000"/>
                <a:headEnd/>
                <a:tailEnd/>
              </a:ln>
            </p:spPr>
            <p:txBody>
              <a:bodyPr/>
              <a:lstStyle/>
              <a:p>
                <a:endParaRPr lang="zh-CN" altLang="en-US"/>
              </a:p>
            </p:txBody>
          </p:sp>
          <p:sp>
            <p:nvSpPr>
              <p:cNvPr id="77886" name="Freeform 62"/>
              <p:cNvSpPr>
                <a:spLocks/>
              </p:cNvSpPr>
              <p:nvPr/>
            </p:nvSpPr>
            <p:spPr bwMode="auto">
              <a:xfrm>
                <a:off x="832" y="1888"/>
                <a:ext cx="37" cy="442"/>
              </a:xfrm>
              <a:custGeom>
                <a:avLst/>
                <a:gdLst/>
                <a:ahLst/>
                <a:cxnLst>
                  <a:cxn ang="0">
                    <a:pos x="0" y="489"/>
                  </a:cxn>
                  <a:cxn ang="0">
                    <a:pos x="36" y="452"/>
                  </a:cxn>
                  <a:cxn ang="0">
                    <a:pos x="36" y="0"/>
                  </a:cxn>
                  <a:cxn ang="0">
                    <a:pos x="0" y="37"/>
                  </a:cxn>
                  <a:cxn ang="0">
                    <a:pos x="0" y="489"/>
                  </a:cxn>
                </a:cxnLst>
                <a:rect l="0" t="0" r="r" b="b"/>
                <a:pathLst>
                  <a:path w="36" h="489">
                    <a:moveTo>
                      <a:pt x="0" y="489"/>
                    </a:moveTo>
                    <a:lnTo>
                      <a:pt x="36" y="452"/>
                    </a:lnTo>
                    <a:lnTo>
                      <a:pt x="36" y="0"/>
                    </a:lnTo>
                    <a:lnTo>
                      <a:pt x="0" y="37"/>
                    </a:lnTo>
                    <a:lnTo>
                      <a:pt x="0" y="489"/>
                    </a:lnTo>
                    <a:close/>
                  </a:path>
                </a:pathLst>
              </a:custGeom>
              <a:solidFill>
                <a:srgbClr val="969696"/>
              </a:solidFill>
              <a:ln w="6350" cmpd="sng">
                <a:noFill/>
                <a:prstDash val="solid"/>
                <a:round/>
                <a:headEnd/>
                <a:tailEnd/>
              </a:ln>
            </p:spPr>
            <p:txBody>
              <a:bodyPr/>
              <a:lstStyle/>
              <a:p>
                <a:endParaRPr lang="zh-CN" altLang="en-US"/>
              </a:p>
            </p:txBody>
          </p:sp>
          <p:sp>
            <p:nvSpPr>
              <p:cNvPr id="77887" name="Freeform 63"/>
              <p:cNvSpPr>
                <a:spLocks/>
              </p:cNvSpPr>
              <p:nvPr/>
            </p:nvSpPr>
            <p:spPr bwMode="auto">
              <a:xfrm>
                <a:off x="596" y="2281"/>
                <a:ext cx="217" cy="23"/>
              </a:xfrm>
              <a:custGeom>
                <a:avLst/>
                <a:gdLst/>
                <a:ahLst/>
                <a:cxnLst>
                  <a:cxn ang="0">
                    <a:pos x="0" y="26"/>
                  </a:cxn>
                  <a:cxn ang="0">
                    <a:pos x="29" y="0"/>
                  </a:cxn>
                  <a:cxn ang="0">
                    <a:pos x="247" y="1"/>
                  </a:cxn>
                  <a:cxn ang="0">
                    <a:pos x="247" y="26"/>
                  </a:cxn>
                  <a:cxn ang="0">
                    <a:pos x="0" y="26"/>
                  </a:cxn>
                </a:cxnLst>
                <a:rect l="0" t="0" r="r" b="b"/>
                <a:pathLst>
                  <a:path w="247" h="26">
                    <a:moveTo>
                      <a:pt x="0" y="26"/>
                    </a:moveTo>
                    <a:lnTo>
                      <a:pt x="29" y="0"/>
                    </a:lnTo>
                    <a:lnTo>
                      <a:pt x="247" y="1"/>
                    </a:lnTo>
                    <a:lnTo>
                      <a:pt x="247" y="26"/>
                    </a:lnTo>
                    <a:lnTo>
                      <a:pt x="0" y="26"/>
                    </a:lnTo>
                    <a:close/>
                  </a:path>
                </a:pathLst>
              </a:custGeom>
              <a:solidFill>
                <a:srgbClr val="808080"/>
              </a:solidFill>
              <a:ln w="6350" cmpd="sng">
                <a:noFill/>
                <a:prstDash val="solid"/>
                <a:round/>
                <a:headEnd/>
                <a:tailEnd/>
              </a:ln>
            </p:spPr>
            <p:txBody>
              <a:bodyPr/>
              <a:lstStyle/>
              <a:p>
                <a:endParaRPr lang="zh-CN" altLang="en-US"/>
              </a:p>
            </p:txBody>
          </p:sp>
          <p:sp>
            <p:nvSpPr>
              <p:cNvPr id="77888" name="Freeform 64"/>
              <p:cNvSpPr>
                <a:spLocks/>
              </p:cNvSpPr>
              <p:nvPr/>
            </p:nvSpPr>
            <p:spPr bwMode="auto">
              <a:xfrm>
                <a:off x="596" y="1998"/>
                <a:ext cx="28" cy="305"/>
              </a:xfrm>
              <a:custGeom>
                <a:avLst/>
                <a:gdLst/>
                <a:ahLst/>
                <a:cxnLst>
                  <a:cxn ang="0">
                    <a:pos x="0" y="1418"/>
                  </a:cxn>
                  <a:cxn ang="0">
                    <a:pos x="131" y="1314"/>
                  </a:cxn>
                  <a:cxn ang="0">
                    <a:pos x="131" y="0"/>
                  </a:cxn>
                  <a:cxn ang="0">
                    <a:pos x="1" y="0"/>
                  </a:cxn>
                  <a:cxn ang="0">
                    <a:pos x="0" y="1418"/>
                  </a:cxn>
                </a:cxnLst>
                <a:rect l="0" t="0" r="r" b="b"/>
                <a:pathLst>
                  <a:path w="131" h="1418">
                    <a:moveTo>
                      <a:pt x="0" y="1418"/>
                    </a:moveTo>
                    <a:lnTo>
                      <a:pt x="131" y="1314"/>
                    </a:lnTo>
                    <a:lnTo>
                      <a:pt x="131" y="0"/>
                    </a:lnTo>
                    <a:lnTo>
                      <a:pt x="1" y="0"/>
                    </a:lnTo>
                    <a:lnTo>
                      <a:pt x="0" y="1418"/>
                    </a:lnTo>
                    <a:close/>
                  </a:path>
                </a:pathLst>
              </a:custGeom>
              <a:solidFill>
                <a:srgbClr val="4D4D4D"/>
              </a:solidFill>
              <a:ln w="6350" cmpd="sng">
                <a:noFill/>
                <a:prstDash val="solid"/>
                <a:round/>
                <a:headEnd/>
                <a:tailEnd/>
              </a:ln>
            </p:spPr>
            <p:txBody>
              <a:bodyPr/>
              <a:lstStyle/>
              <a:p>
                <a:endParaRPr lang="zh-CN" altLang="en-US"/>
              </a:p>
            </p:txBody>
          </p:sp>
          <p:sp>
            <p:nvSpPr>
              <p:cNvPr id="77889" name="Freeform 65"/>
              <p:cNvSpPr>
                <a:spLocks/>
              </p:cNvSpPr>
              <p:nvPr/>
            </p:nvSpPr>
            <p:spPr bwMode="auto">
              <a:xfrm>
                <a:off x="577" y="1888"/>
                <a:ext cx="293" cy="34"/>
              </a:xfrm>
              <a:custGeom>
                <a:avLst/>
                <a:gdLst/>
                <a:ahLst/>
                <a:cxnLst>
                  <a:cxn ang="0">
                    <a:pos x="0" y="37"/>
                  </a:cxn>
                  <a:cxn ang="0">
                    <a:pos x="36" y="0"/>
                  </a:cxn>
                  <a:cxn ang="0">
                    <a:pos x="301" y="0"/>
                  </a:cxn>
                  <a:cxn ang="0">
                    <a:pos x="265" y="37"/>
                  </a:cxn>
                  <a:cxn ang="0">
                    <a:pos x="0" y="37"/>
                  </a:cxn>
                </a:cxnLst>
                <a:rect l="0" t="0" r="r" b="b"/>
                <a:pathLst>
                  <a:path w="301" h="37">
                    <a:moveTo>
                      <a:pt x="0" y="37"/>
                    </a:moveTo>
                    <a:lnTo>
                      <a:pt x="36" y="0"/>
                    </a:lnTo>
                    <a:lnTo>
                      <a:pt x="301" y="0"/>
                    </a:lnTo>
                    <a:lnTo>
                      <a:pt x="265" y="37"/>
                    </a:lnTo>
                    <a:lnTo>
                      <a:pt x="0" y="37"/>
                    </a:lnTo>
                    <a:close/>
                  </a:path>
                </a:pathLst>
              </a:custGeom>
              <a:solidFill>
                <a:srgbClr val="DDDDDD"/>
              </a:solidFill>
              <a:ln w="6350" cmpd="sng">
                <a:noFill/>
                <a:prstDash val="solid"/>
                <a:round/>
                <a:headEnd/>
                <a:tailEnd/>
              </a:ln>
            </p:spPr>
            <p:txBody>
              <a:bodyPr/>
              <a:lstStyle/>
              <a:p>
                <a:endParaRPr lang="zh-CN" altLang="en-US"/>
              </a:p>
            </p:txBody>
          </p:sp>
          <p:sp>
            <p:nvSpPr>
              <p:cNvPr id="77890" name="Rectangle 66"/>
              <p:cNvSpPr>
                <a:spLocks noChangeArrowheads="1"/>
              </p:cNvSpPr>
              <p:nvPr/>
            </p:nvSpPr>
            <p:spPr bwMode="auto">
              <a:xfrm>
                <a:off x="596" y="1998"/>
                <a:ext cx="217" cy="305"/>
              </a:xfrm>
              <a:prstGeom prst="rect">
                <a:avLst/>
              </a:prstGeom>
              <a:noFill/>
              <a:ln w="6350">
                <a:noFill/>
                <a:miter lim="800000"/>
                <a:headEnd/>
                <a:tailEnd/>
              </a:ln>
              <a:effectLst/>
            </p:spPr>
            <p:txBody>
              <a:bodyPr wrap="none" anchor="ctr"/>
              <a:lstStyle/>
              <a:p>
                <a:endParaRPr lang="zh-CN" altLang="en-US"/>
              </a:p>
            </p:txBody>
          </p:sp>
          <p:sp>
            <p:nvSpPr>
              <p:cNvPr id="77891" name="Rectangle 67"/>
              <p:cNvSpPr>
                <a:spLocks noChangeArrowheads="1"/>
              </p:cNvSpPr>
              <p:nvPr/>
            </p:nvSpPr>
            <p:spPr bwMode="auto">
              <a:xfrm>
                <a:off x="623" y="1998"/>
                <a:ext cx="190" cy="285"/>
              </a:xfrm>
              <a:prstGeom prst="rect">
                <a:avLst/>
              </a:prstGeom>
              <a:solidFill>
                <a:srgbClr val="969696"/>
              </a:solidFill>
              <a:ln w="0" algn="ctr">
                <a:noFill/>
                <a:miter lim="800000"/>
                <a:headEnd/>
                <a:tailEnd/>
              </a:ln>
              <a:effectLst/>
            </p:spPr>
            <p:txBody>
              <a:bodyPr wrap="none" anchor="ctr"/>
              <a:lstStyle/>
              <a:p>
                <a:endParaRPr lang="zh-CN" altLang="en-US"/>
              </a:p>
            </p:txBody>
          </p:sp>
          <p:grpSp>
            <p:nvGrpSpPr>
              <p:cNvPr id="10" name="Group 68"/>
              <p:cNvGrpSpPr>
                <a:grpSpLocks/>
              </p:cNvGrpSpPr>
              <p:nvPr/>
            </p:nvGrpSpPr>
            <p:grpSpPr bwMode="auto">
              <a:xfrm>
                <a:off x="720" y="2247"/>
                <a:ext cx="81" cy="38"/>
                <a:chOff x="816" y="1680"/>
                <a:chExt cx="463" cy="231"/>
              </a:xfrm>
            </p:grpSpPr>
            <p:sp>
              <p:nvSpPr>
                <p:cNvPr id="77893" name="Oval 6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77894" name="Rectangle 7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77895" name="Oval 7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77896" name="Line 72"/>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77897" name="Oval 73"/>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77898" name="Line 74"/>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11" name="Group 75"/>
              <p:cNvGrpSpPr>
                <a:grpSpLocks/>
              </p:cNvGrpSpPr>
              <p:nvPr/>
            </p:nvGrpSpPr>
            <p:grpSpPr bwMode="auto">
              <a:xfrm>
                <a:off x="720" y="2229"/>
                <a:ext cx="81" cy="38"/>
                <a:chOff x="816" y="1680"/>
                <a:chExt cx="463" cy="231"/>
              </a:xfrm>
            </p:grpSpPr>
            <p:sp>
              <p:nvSpPr>
                <p:cNvPr id="77900" name="Oval 7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77901" name="Rectangle 7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77902" name="Oval 7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77903" name="Line 79"/>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77904" name="Oval 80"/>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77905" name="Line 81"/>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12" name="Group 82"/>
              <p:cNvGrpSpPr>
                <a:grpSpLocks/>
              </p:cNvGrpSpPr>
              <p:nvPr/>
            </p:nvGrpSpPr>
            <p:grpSpPr bwMode="auto">
              <a:xfrm>
                <a:off x="720" y="2191"/>
                <a:ext cx="81" cy="38"/>
                <a:chOff x="816" y="1680"/>
                <a:chExt cx="463" cy="231"/>
              </a:xfrm>
            </p:grpSpPr>
            <p:sp>
              <p:nvSpPr>
                <p:cNvPr id="77907" name="Oval 8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77908" name="Rectangle 8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77909" name="Oval 8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77910" name="Line 86"/>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77911" name="Oval 87"/>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77912" name="Line 88"/>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13" name="Group 89"/>
              <p:cNvGrpSpPr>
                <a:grpSpLocks/>
              </p:cNvGrpSpPr>
              <p:nvPr/>
            </p:nvGrpSpPr>
            <p:grpSpPr bwMode="auto">
              <a:xfrm>
                <a:off x="720" y="2174"/>
                <a:ext cx="81" cy="38"/>
                <a:chOff x="816" y="1680"/>
                <a:chExt cx="463" cy="231"/>
              </a:xfrm>
            </p:grpSpPr>
            <p:sp>
              <p:nvSpPr>
                <p:cNvPr id="77914" name="Oval 9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77915" name="Rectangle 9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77916" name="Oval 9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77917" name="Line 93"/>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77918" name="Oval 94"/>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77919" name="Line 95"/>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14" name="Group 96"/>
              <p:cNvGrpSpPr>
                <a:grpSpLocks/>
              </p:cNvGrpSpPr>
              <p:nvPr/>
            </p:nvGrpSpPr>
            <p:grpSpPr bwMode="auto">
              <a:xfrm>
                <a:off x="720" y="2135"/>
                <a:ext cx="81" cy="38"/>
                <a:chOff x="816" y="1680"/>
                <a:chExt cx="463" cy="231"/>
              </a:xfrm>
            </p:grpSpPr>
            <p:sp>
              <p:nvSpPr>
                <p:cNvPr id="77921" name="Oval 9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77922" name="Rectangle 9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77923" name="Oval 9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77924" name="Line 100"/>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77925" name="Oval 101"/>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77926" name="Line 102"/>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15" name="Group 103"/>
              <p:cNvGrpSpPr>
                <a:grpSpLocks/>
              </p:cNvGrpSpPr>
              <p:nvPr/>
            </p:nvGrpSpPr>
            <p:grpSpPr bwMode="auto">
              <a:xfrm>
                <a:off x="720" y="2117"/>
                <a:ext cx="81" cy="39"/>
                <a:chOff x="816" y="1680"/>
                <a:chExt cx="463" cy="231"/>
              </a:xfrm>
            </p:grpSpPr>
            <p:sp>
              <p:nvSpPr>
                <p:cNvPr id="77928" name="Oval 10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77929" name="Rectangle 10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77930" name="Oval 10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77931" name="Line 107"/>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77932" name="Oval 108"/>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77933" name="Line 109"/>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16" name="Group 110"/>
              <p:cNvGrpSpPr>
                <a:grpSpLocks/>
              </p:cNvGrpSpPr>
              <p:nvPr/>
            </p:nvGrpSpPr>
            <p:grpSpPr bwMode="auto">
              <a:xfrm>
                <a:off x="720" y="2079"/>
                <a:ext cx="81" cy="38"/>
                <a:chOff x="816" y="1680"/>
                <a:chExt cx="463" cy="231"/>
              </a:xfrm>
            </p:grpSpPr>
            <p:sp>
              <p:nvSpPr>
                <p:cNvPr id="77935" name="Oval 11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77936" name="Rectangle 11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77937" name="Oval 11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77938" name="Line 114"/>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77939" name="Oval 115"/>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77940" name="Line 116"/>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17" name="Group 117"/>
              <p:cNvGrpSpPr>
                <a:grpSpLocks/>
              </p:cNvGrpSpPr>
              <p:nvPr/>
            </p:nvGrpSpPr>
            <p:grpSpPr bwMode="auto">
              <a:xfrm>
                <a:off x="720" y="2061"/>
                <a:ext cx="81" cy="38"/>
                <a:chOff x="816" y="1680"/>
                <a:chExt cx="463" cy="231"/>
              </a:xfrm>
            </p:grpSpPr>
            <p:sp>
              <p:nvSpPr>
                <p:cNvPr id="77942" name="Oval 11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77943" name="Rectangle 11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77944" name="Oval 12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77945" name="Line 121"/>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77946" name="Oval 122"/>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77947" name="Line 123"/>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18" name="Group 124"/>
              <p:cNvGrpSpPr>
                <a:grpSpLocks/>
              </p:cNvGrpSpPr>
              <p:nvPr/>
            </p:nvGrpSpPr>
            <p:grpSpPr bwMode="auto">
              <a:xfrm>
                <a:off x="720" y="2023"/>
                <a:ext cx="81" cy="38"/>
                <a:chOff x="816" y="1680"/>
                <a:chExt cx="463" cy="231"/>
              </a:xfrm>
            </p:grpSpPr>
            <p:sp>
              <p:nvSpPr>
                <p:cNvPr id="77949" name="Oval 12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77950" name="Rectangle 12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77951" name="Oval 12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77952" name="Line 128"/>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77953" name="Oval 129"/>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77954" name="Line 130"/>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19" name="Group 131"/>
              <p:cNvGrpSpPr>
                <a:grpSpLocks/>
              </p:cNvGrpSpPr>
              <p:nvPr/>
            </p:nvGrpSpPr>
            <p:grpSpPr bwMode="auto">
              <a:xfrm>
                <a:off x="720" y="2005"/>
                <a:ext cx="81" cy="38"/>
                <a:chOff x="816" y="1680"/>
                <a:chExt cx="463" cy="231"/>
              </a:xfrm>
            </p:grpSpPr>
            <p:sp>
              <p:nvSpPr>
                <p:cNvPr id="77956" name="Oval 13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77957" name="Rectangle 13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77958" name="Oval 13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77959" name="Line 135"/>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77960" name="Oval 136"/>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77961" name="Line 137"/>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20" name="Group 138"/>
              <p:cNvGrpSpPr>
                <a:grpSpLocks/>
              </p:cNvGrpSpPr>
              <p:nvPr/>
            </p:nvGrpSpPr>
            <p:grpSpPr bwMode="auto">
              <a:xfrm>
                <a:off x="614" y="2247"/>
                <a:ext cx="81" cy="38"/>
                <a:chOff x="816" y="1680"/>
                <a:chExt cx="463" cy="231"/>
              </a:xfrm>
            </p:grpSpPr>
            <p:sp>
              <p:nvSpPr>
                <p:cNvPr id="77963" name="Oval 139"/>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77964" name="Rectangle 140"/>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77965" name="Oval 141"/>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77966" name="Line 142"/>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77967" name="Oval 143"/>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77968" name="Line 144"/>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21" name="Group 145"/>
              <p:cNvGrpSpPr>
                <a:grpSpLocks/>
              </p:cNvGrpSpPr>
              <p:nvPr/>
            </p:nvGrpSpPr>
            <p:grpSpPr bwMode="auto">
              <a:xfrm>
                <a:off x="614" y="2229"/>
                <a:ext cx="81" cy="38"/>
                <a:chOff x="816" y="1680"/>
                <a:chExt cx="463" cy="231"/>
              </a:xfrm>
            </p:grpSpPr>
            <p:sp>
              <p:nvSpPr>
                <p:cNvPr id="77970" name="Oval 146"/>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77971" name="Rectangle 147"/>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77972" name="Oval 148"/>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77973" name="Line 149"/>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77974" name="Oval 150"/>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77975" name="Line 151"/>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22" name="Group 152"/>
              <p:cNvGrpSpPr>
                <a:grpSpLocks/>
              </p:cNvGrpSpPr>
              <p:nvPr/>
            </p:nvGrpSpPr>
            <p:grpSpPr bwMode="auto">
              <a:xfrm>
                <a:off x="614" y="2191"/>
                <a:ext cx="81" cy="38"/>
                <a:chOff x="816" y="1680"/>
                <a:chExt cx="463" cy="231"/>
              </a:xfrm>
            </p:grpSpPr>
            <p:sp>
              <p:nvSpPr>
                <p:cNvPr id="77977" name="Oval 153"/>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77978" name="Rectangle 154"/>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77979" name="Oval 155"/>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77980" name="Line 156"/>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77981" name="Oval 157"/>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77982" name="Line 158"/>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23" name="Group 159"/>
              <p:cNvGrpSpPr>
                <a:grpSpLocks/>
              </p:cNvGrpSpPr>
              <p:nvPr/>
            </p:nvGrpSpPr>
            <p:grpSpPr bwMode="auto">
              <a:xfrm>
                <a:off x="614" y="2174"/>
                <a:ext cx="81" cy="38"/>
                <a:chOff x="816" y="1680"/>
                <a:chExt cx="463" cy="231"/>
              </a:xfrm>
            </p:grpSpPr>
            <p:sp>
              <p:nvSpPr>
                <p:cNvPr id="77984" name="Oval 160"/>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77985" name="Rectangle 161"/>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77986" name="Oval 162"/>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77987" name="Line 163"/>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77988" name="Oval 164"/>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77989" name="Line 165"/>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24" name="Group 166"/>
              <p:cNvGrpSpPr>
                <a:grpSpLocks/>
              </p:cNvGrpSpPr>
              <p:nvPr/>
            </p:nvGrpSpPr>
            <p:grpSpPr bwMode="auto">
              <a:xfrm>
                <a:off x="614" y="2135"/>
                <a:ext cx="81" cy="38"/>
                <a:chOff x="816" y="1680"/>
                <a:chExt cx="463" cy="231"/>
              </a:xfrm>
            </p:grpSpPr>
            <p:sp>
              <p:nvSpPr>
                <p:cNvPr id="77991" name="Oval 167"/>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77992" name="Rectangle 168"/>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77993" name="Oval 169"/>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77994" name="Line 170"/>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77995" name="Oval 171"/>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77996" name="Line 172"/>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25" name="Group 173"/>
              <p:cNvGrpSpPr>
                <a:grpSpLocks/>
              </p:cNvGrpSpPr>
              <p:nvPr/>
            </p:nvGrpSpPr>
            <p:grpSpPr bwMode="auto">
              <a:xfrm>
                <a:off x="614" y="2117"/>
                <a:ext cx="81" cy="39"/>
                <a:chOff x="816" y="1680"/>
                <a:chExt cx="463" cy="231"/>
              </a:xfrm>
            </p:grpSpPr>
            <p:sp>
              <p:nvSpPr>
                <p:cNvPr id="77998" name="Oval 174"/>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77999" name="Rectangle 175"/>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78000" name="Oval 176"/>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78001" name="Line 177"/>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78002" name="Oval 178"/>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78003" name="Line 179"/>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26" name="Group 180"/>
              <p:cNvGrpSpPr>
                <a:grpSpLocks/>
              </p:cNvGrpSpPr>
              <p:nvPr/>
            </p:nvGrpSpPr>
            <p:grpSpPr bwMode="auto">
              <a:xfrm>
                <a:off x="614" y="2079"/>
                <a:ext cx="81" cy="38"/>
                <a:chOff x="816" y="1680"/>
                <a:chExt cx="463" cy="231"/>
              </a:xfrm>
            </p:grpSpPr>
            <p:sp>
              <p:nvSpPr>
                <p:cNvPr id="78005" name="Oval 181"/>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78006" name="Rectangle 182"/>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78007" name="Oval 183"/>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78008" name="Line 184"/>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78009" name="Oval 185"/>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78010" name="Line 186"/>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27" name="Group 187"/>
              <p:cNvGrpSpPr>
                <a:grpSpLocks/>
              </p:cNvGrpSpPr>
              <p:nvPr/>
            </p:nvGrpSpPr>
            <p:grpSpPr bwMode="auto">
              <a:xfrm>
                <a:off x="614" y="2061"/>
                <a:ext cx="81" cy="38"/>
                <a:chOff x="816" y="1680"/>
                <a:chExt cx="463" cy="231"/>
              </a:xfrm>
            </p:grpSpPr>
            <p:sp>
              <p:nvSpPr>
                <p:cNvPr id="78012" name="Oval 188"/>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78013" name="Rectangle 189"/>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78014" name="Oval 190"/>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78015" name="Line 191"/>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78016" name="Oval 192"/>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78017" name="Line 193"/>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28" name="Group 194"/>
              <p:cNvGrpSpPr>
                <a:grpSpLocks/>
              </p:cNvGrpSpPr>
              <p:nvPr/>
            </p:nvGrpSpPr>
            <p:grpSpPr bwMode="auto">
              <a:xfrm>
                <a:off x="614" y="2023"/>
                <a:ext cx="81" cy="38"/>
                <a:chOff x="816" y="1680"/>
                <a:chExt cx="463" cy="231"/>
              </a:xfrm>
            </p:grpSpPr>
            <p:sp>
              <p:nvSpPr>
                <p:cNvPr id="78019" name="Oval 195"/>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78020" name="Rectangle 196"/>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78021" name="Oval 197"/>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78022" name="Line 198"/>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78023" name="Oval 199"/>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78024" name="Line 200"/>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nvGrpSpPr>
              <p:cNvPr id="29" name="Group 201"/>
              <p:cNvGrpSpPr>
                <a:grpSpLocks/>
              </p:cNvGrpSpPr>
              <p:nvPr/>
            </p:nvGrpSpPr>
            <p:grpSpPr bwMode="auto">
              <a:xfrm>
                <a:off x="614" y="2005"/>
                <a:ext cx="81" cy="38"/>
                <a:chOff x="816" y="1680"/>
                <a:chExt cx="463" cy="231"/>
              </a:xfrm>
            </p:grpSpPr>
            <p:sp>
              <p:nvSpPr>
                <p:cNvPr id="78026" name="Oval 202"/>
                <p:cNvSpPr>
                  <a:spLocks noChangeArrowheads="1"/>
                </p:cNvSpPr>
                <p:nvPr/>
              </p:nvSpPr>
              <p:spPr bwMode="auto">
                <a:xfrm>
                  <a:off x="816" y="1738"/>
                  <a:ext cx="462" cy="173"/>
                </a:xfrm>
                <a:prstGeom prst="ellipse">
                  <a:avLst/>
                </a:prstGeom>
                <a:gradFill rotWithShape="0">
                  <a:gsLst>
                    <a:gs pos="0">
                      <a:srgbClr val="EAEAEA"/>
                    </a:gs>
                    <a:gs pos="100000">
                      <a:srgbClr val="969696"/>
                    </a:gs>
                  </a:gsLst>
                  <a:lin ang="0" scaled="1"/>
                </a:gradFill>
                <a:ln w="3175">
                  <a:solidFill>
                    <a:schemeClr val="tx1"/>
                  </a:solidFill>
                  <a:round/>
                  <a:headEnd/>
                  <a:tailEnd/>
                </a:ln>
              </p:spPr>
              <p:txBody>
                <a:bodyPr/>
                <a:lstStyle/>
                <a:p>
                  <a:endParaRPr lang="zh-CN" altLang="en-US"/>
                </a:p>
              </p:txBody>
            </p:sp>
            <p:sp>
              <p:nvSpPr>
                <p:cNvPr id="78027" name="Rectangle 203"/>
                <p:cNvSpPr>
                  <a:spLocks noChangeArrowheads="1"/>
                </p:cNvSpPr>
                <p:nvPr/>
              </p:nvSpPr>
              <p:spPr bwMode="auto">
                <a:xfrm>
                  <a:off x="818" y="1767"/>
                  <a:ext cx="461" cy="58"/>
                </a:xfrm>
                <a:prstGeom prst="rect">
                  <a:avLst/>
                </a:prstGeom>
                <a:gradFill rotWithShape="0">
                  <a:gsLst>
                    <a:gs pos="0">
                      <a:srgbClr val="EAEAEA"/>
                    </a:gs>
                    <a:gs pos="100000">
                      <a:srgbClr val="969696"/>
                    </a:gs>
                  </a:gsLst>
                  <a:lin ang="0" scaled="1"/>
                </a:gradFill>
                <a:ln w="9525">
                  <a:noFill/>
                  <a:miter lim="800000"/>
                  <a:headEnd/>
                  <a:tailEnd/>
                </a:ln>
              </p:spPr>
              <p:txBody>
                <a:bodyPr/>
                <a:lstStyle/>
                <a:p>
                  <a:endParaRPr lang="zh-CN" altLang="en-US"/>
                </a:p>
              </p:txBody>
            </p:sp>
            <p:sp>
              <p:nvSpPr>
                <p:cNvPr id="78028" name="Oval 204"/>
                <p:cNvSpPr>
                  <a:spLocks noChangeArrowheads="1"/>
                </p:cNvSpPr>
                <p:nvPr/>
              </p:nvSpPr>
              <p:spPr bwMode="auto">
                <a:xfrm>
                  <a:off x="816" y="1680"/>
                  <a:ext cx="462" cy="173"/>
                </a:xfrm>
                <a:prstGeom prst="ellipse">
                  <a:avLst/>
                </a:prstGeom>
                <a:gradFill rotWithShape="0">
                  <a:gsLst>
                    <a:gs pos="0">
                      <a:srgbClr val="EAEAEA"/>
                    </a:gs>
                    <a:gs pos="100000">
                      <a:srgbClr val="969696"/>
                    </a:gs>
                  </a:gsLst>
                  <a:path path="rect">
                    <a:fillToRect t="100000" r="100000"/>
                  </a:path>
                </a:gradFill>
                <a:ln w="3175">
                  <a:solidFill>
                    <a:schemeClr val="tx1"/>
                  </a:solidFill>
                  <a:round/>
                  <a:headEnd/>
                  <a:tailEnd/>
                </a:ln>
              </p:spPr>
              <p:txBody>
                <a:bodyPr/>
                <a:lstStyle/>
                <a:p>
                  <a:endParaRPr lang="zh-CN" altLang="en-US"/>
                </a:p>
              </p:txBody>
            </p:sp>
            <p:sp>
              <p:nvSpPr>
                <p:cNvPr id="78029" name="Line 205"/>
                <p:cNvSpPr>
                  <a:spLocks noChangeShapeType="1"/>
                </p:cNvSpPr>
                <p:nvPr/>
              </p:nvSpPr>
              <p:spPr bwMode="auto">
                <a:xfrm>
                  <a:off x="816" y="1767"/>
                  <a:ext cx="0" cy="58"/>
                </a:xfrm>
                <a:prstGeom prst="line">
                  <a:avLst/>
                </a:prstGeom>
                <a:noFill/>
                <a:ln w="3175">
                  <a:solidFill>
                    <a:srgbClr val="333333"/>
                  </a:solidFill>
                  <a:round/>
                  <a:headEnd/>
                  <a:tailEnd/>
                </a:ln>
              </p:spPr>
              <p:txBody>
                <a:bodyPr/>
                <a:lstStyle/>
                <a:p>
                  <a:endParaRPr lang="zh-CN" altLang="en-US"/>
                </a:p>
              </p:txBody>
            </p:sp>
            <p:sp>
              <p:nvSpPr>
                <p:cNvPr id="78030" name="Oval 206"/>
                <p:cNvSpPr>
                  <a:spLocks noChangeArrowheads="1"/>
                </p:cNvSpPr>
                <p:nvPr/>
              </p:nvSpPr>
              <p:spPr bwMode="auto">
                <a:xfrm flipV="1">
                  <a:off x="1001" y="1749"/>
                  <a:ext cx="92" cy="35"/>
                </a:xfrm>
                <a:prstGeom prst="ellipse">
                  <a:avLst/>
                </a:prstGeom>
                <a:gradFill rotWithShape="0">
                  <a:gsLst>
                    <a:gs pos="0">
                      <a:srgbClr val="969696"/>
                    </a:gs>
                    <a:gs pos="100000">
                      <a:srgbClr val="969696">
                        <a:gamma/>
                        <a:shade val="46275"/>
                        <a:invGamma/>
                      </a:srgbClr>
                    </a:gs>
                  </a:gsLst>
                  <a:path path="rect">
                    <a:fillToRect l="100000" b="100000"/>
                  </a:path>
                </a:gradFill>
                <a:ln w="3175">
                  <a:solidFill>
                    <a:srgbClr val="333333"/>
                  </a:solidFill>
                  <a:round/>
                  <a:headEnd/>
                  <a:tailEnd/>
                </a:ln>
              </p:spPr>
              <p:txBody>
                <a:bodyPr/>
                <a:lstStyle/>
                <a:p>
                  <a:endParaRPr lang="zh-CN" altLang="en-US"/>
                </a:p>
              </p:txBody>
            </p:sp>
            <p:sp>
              <p:nvSpPr>
                <p:cNvPr id="78031" name="Line 207"/>
                <p:cNvSpPr>
                  <a:spLocks noChangeShapeType="1"/>
                </p:cNvSpPr>
                <p:nvPr/>
              </p:nvSpPr>
              <p:spPr bwMode="auto">
                <a:xfrm>
                  <a:off x="1279" y="1767"/>
                  <a:ext cx="0" cy="58"/>
                </a:xfrm>
                <a:prstGeom prst="line">
                  <a:avLst/>
                </a:prstGeom>
                <a:noFill/>
                <a:ln w="3175">
                  <a:solidFill>
                    <a:srgbClr val="333333"/>
                  </a:solidFill>
                  <a:round/>
                  <a:headEnd/>
                  <a:tailEnd/>
                </a:ln>
              </p:spPr>
              <p:txBody>
                <a:bodyPr/>
                <a:lstStyle/>
                <a:p>
                  <a:endParaRPr lang="zh-CN" altLang="en-US"/>
                </a:p>
              </p:txBody>
            </p:sp>
          </p:grpSp>
        </p:grpSp>
        <p:grpSp>
          <p:nvGrpSpPr>
            <p:cNvPr id="30" name="Group 208"/>
            <p:cNvGrpSpPr>
              <a:grpSpLocks/>
            </p:cNvGrpSpPr>
            <p:nvPr/>
          </p:nvGrpSpPr>
          <p:grpSpPr bwMode="auto">
            <a:xfrm>
              <a:off x="4189" y="2702"/>
              <a:ext cx="376" cy="178"/>
              <a:chOff x="528" y="3120"/>
              <a:chExt cx="287" cy="119"/>
            </a:xfrm>
          </p:grpSpPr>
          <p:sp>
            <p:nvSpPr>
              <p:cNvPr id="78033" name="Rectangle 209"/>
              <p:cNvSpPr>
                <a:spLocks noChangeAspect="1" noChangeArrowheads="1"/>
              </p:cNvSpPr>
              <p:nvPr/>
            </p:nvSpPr>
            <p:spPr bwMode="auto">
              <a:xfrm>
                <a:off x="528" y="3180"/>
                <a:ext cx="227" cy="59"/>
              </a:xfrm>
              <a:prstGeom prst="rect">
                <a:avLst/>
              </a:prstGeom>
              <a:solidFill>
                <a:srgbClr val="5F5F5F"/>
              </a:solidFill>
              <a:ln w="1588">
                <a:noFill/>
                <a:miter lim="800000"/>
                <a:headEnd/>
                <a:tailEnd/>
              </a:ln>
            </p:spPr>
            <p:txBody>
              <a:bodyPr/>
              <a:lstStyle/>
              <a:p>
                <a:endParaRPr lang="zh-CN" altLang="en-US"/>
              </a:p>
            </p:txBody>
          </p:sp>
          <p:sp>
            <p:nvSpPr>
              <p:cNvPr id="78034" name="Freeform 210"/>
              <p:cNvSpPr>
                <a:spLocks noChangeAspect="1"/>
              </p:cNvSpPr>
              <p:nvPr/>
            </p:nvSpPr>
            <p:spPr bwMode="auto">
              <a:xfrm>
                <a:off x="528" y="3120"/>
                <a:ext cx="287" cy="60"/>
              </a:xfrm>
              <a:custGeom>
                <a:avLst/>
                <a:gdLst/>
                <a:ahLst/>
                <a:cxnLst>
                  <a:cxn ang="0">
                    <a:pos x="0" y="195"/>
                  </a:cxn>
                  <a:cxn ang="0">
                    <a:pos x="737" y="195"/>
                  </a:cxn>
                  <a:cxn ang="0">
                    <a:pos x="930" y="0"/>
                  </a:cxn>
                  <a:cxn ang="0">
                    <a:pos x="193" y="0"/>
                  </a:cxn>
                  <a:cxn ang="0">
                    <a:pos x="0" y="195"/>
                  </a:cxn>
                </a:cxnLst>
                <a:rect l="0" t="0" r="r" b="b"/>
                <a:pathLst>
                  <a:path w="930" h="195">
                    <a:moveTo>
                      <a:pt x="0" y="195"/>
                    </a:moveTo>
                    <a:lnTo>
                      <a:pt x="737" y="195"/>
                    </a:lnTo>
                    <a:lnTo>
                      <a:pt x="930" y="0"/>
                    </a:lnTo>
                    <a:lnTo>
                      <a:pt x="193" y="0"/>
                    </a:lnTo>
                    <a:lnTo>
                      <a:pt x="0" y="195"/>
                    </a:lnTo>
                    <a:close/>
                  </a:path>
                </a:pathLst>
              </a:custGeom>
              <a:solidFill>
                <a:srgbClr val="C0C0C0"/>
              </a:solidFill>
              <a:ln w="1588">
                <a:noFill/>
                <a:prstDash val="solid"/>
                <a:round/>
                <a:headEnd/>
                <a:tailEnd/>
              </a:ln>
            </p:spPr>
            <p:txBody>
              <a:bodyPr/>
              <a:lstStyle/>
              <a:p>
                <a:endParaRPr lang="zh-CN" altLang="en-US"/>
              </a:p>
            </p:txBody>
          </p:sp>
          <p:sp>
            <p:nvSpPr>
              <p:cNvPr id="78035" name="Freeform 211"/>
              <p:cNvSpPr>
                <a:spLocks noChangeAspect="1"/>
              </p:cNvSpPr>
              <p:nvPr/>
            </p:nvSpPr>
            <p:spPr bwMode="auto">
              <a:xfrm>
                <a:off x="753" y="3120"/>
                <a:ext cx="60" cy="119"/>
              </a:xfrm>
              <a:custGeom>
                <a:avLst/>
                <a:gdLst/>
                <a:ahLst/>
                <a:cxnLst>
                  <a:cxn ang="0">
                    <a:pos x="193" y="0"/>
                  </a:cxn>
                  <a:cxn ang="0">
                    <a:pos x="193" y="195"/>
                  </a:cxn>
                  <a:cxn ang="0">
                    <a:pos x="0" y="389"/>
                  </a:cxn>
                  <a:cxn ang="0">
                    <a:pos x="0" y="195"/>
                  </a:cxn>
                  <a:cxn ang="0">
                    <a:pos x="193" y="0"/>
                  </a:cxn>
                </a:cxnLst>
                <a:rect l="0" t="0" r="r" b="b"/>
                <a:pathLst>
                  <a:path w="193" h="389">
                    <a:moveTo>
                      <a:pt x="193" y="0"/>
                    </a:moveTo>
                    <a:lnTo>
                      <a:pt x="193" y="195"/>
                    </a:lnTo>
                    <a:lnTo>
                      <a:pt x="0" y="389"/>
                    </a:lnTo>
                    <a:lnTo>
                      <a:pt x="0" y="195"/>
                    </a:lnTo>
                    <a:lnTo>
                      <a:pt x="193" y="0"/>
                    </a:lnTo>
                    <a:close/>
                  </a:path>
                </a:pathLst>
              </a:custGeom>
              <a:solidFill>
                <a:srgbClr val="808080"/>
              </a:solidFill>
              <a:ln w="1588">
                <a:noFill/>
                <a:prstDash val="solid"/>
                <a:round/>
                <a:headEnd/>
                <a:tailEnd/>
              </a:ln>
            </p:spPr>
            <p:txBody>
              <a:bodyPr/>
              <a:lstStyle/>
              <a:p>
                <a:endParaRPr lang="zh-CN" altLang="en-US"/>
              </a:p>
            </p:txBody>
          </p:sp>
          <p:grpSp>
            <p:nvGrpSpPr>
              <p:cNvPr id="31" name="Group 212"/>
              <p:cNvGrpSpPr>
                <a:grpSpLocks noChangeAspect="1"/>
              </p:cNvGrpSpPr>
              <p:nvPr/>
            </p:nvGrpSpPr>
            <p:grpSpPr bwMode="auto">
              <a:xfrm>
                <a:off x="560" y="3125"/>
                <a:ext cx="213" cy="49"/>
                <a:chOff x="2680" y="1354"/>
                <a:chExt cx="571" cy="151"/>
              </a:xfrm>
            </p:grpSpPr>
            <p:sp>
              <p:nvSpPr>
                <p:cNvPr id="78037" name="Freeform 213"/>
                <p:cNvSpPr>
                  <a:spLocks noChangeAspect="1"/>
                </p:cNvSpPr>
                <p:nvPr/>
              </p:nvSpPr>
              <p:spPr bwMode="auto">
                <a:xfrm>
                  <a:off x="2934" y="1427"/>
                  <a:ext cx="244" cy="57"/>
                </a:xfrm>
                <a:custGeom>
                  <a:avLst/>
                  <a:gdLst/>
                  <a:ahLst/>
                  <a:cxnLst>
                    <a:cxn ang="0">
                      <a:pos x="21" y="10"/>
                    </a:cxn>
                    <a:cxn ang="0">
                      <a:pos x="0" y="31"/>
                    </a:cxn>
                    <a:cxn ang="0">
                      <a:pos x="146" y="31"/>
                    </a:cxn>
                    <a:cxn ang="0">
                      <a:pos x="125" y="57"/>
                    </a:cxn>
                    <a:cxn ang="0">
                      <a:pos x="244" y="26"/>
                    </a:cxn>
                    <a:cxn ang="0">
                      <a:pos x="182" y="0"/>
                    </a:cxn>
                    <a:cxn ang="0">
                      <a:pos x="166" y="10"/>
                    </a:cxn>
                    <a:cxn ang="0">
                      <a:pos x="21" y="10"/>
                    </a:cxn>
                  </a:cxnLst>
                  <a:rect l="0" t="0" r="r" b="b"/>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w="9525">
                  <a:noFill/>
                  <a:round/>
                  <a:headEnd/>
                  <a:tailEnd/>
                </a:ln>
              </p:spPr>
              <p:txBody>
                <a:bodyPr/>
                <a:lstStyle/>
                <a:p>
                  <a:endParaRPr lang="zh-CN" altLang="en-US"/>
                </a:p>
              </p:txBody>
            </p:sp>
            <p:sp>
              <p:nvSpPr>
                <p:cNvPr id="78038" name="Freeform 214"/>
                <p:cNvSpPr>
                  <a:spLocks noChangeAspect="1"/>
                </p:cNvSpPr>
                <p:nvPr/>
              </p:nvSpPr>
              <p:spPr bwMode="auto">
                <a:xfrm>
                  <a:off x="2934" y="1427"/>
                  <a:ext cx="244" cy="57"/>
                </a:xfrm>
                <a:custGeom>
                  <a:avLst/>
                  <a:gdLst/>
                  <a:ahLst/>
                  <a:cxnLst>
                    <a:cxn ang="0">
                      <a:pos x="21" y="10"/>
                    </a:cxn>
                    <a:cxn ang="0">
                      <a:pos x="0" y="31"/>
                    </a:cxn>
                    <a:cxn ang="0">
                      <a:pos x="146" y="31"/>
                    </a:cxn>
                    <a:cxn ang="0">
                      <a:pos x="125" y="57"/>
                    </a:cxn>
                    <a:cxn ang="0">
                      <a:pos x="244" y="26"/>
                    </a:cxn>
                    <a:cxn ang="0">
                      <a:pos x="182" y="0"/>
                    </a:cxn>
                    <a:cxn ang="0">
                      <a:pos x="166" y="10"/>
                    </a:cxn>
                    <a:cxn ang="0">
                      <a:pos x="21" y="10"/>
                    </a:cxn>
                  </a:cxnLst>
                  <a:rect l="0" t="0" r="r" b="b"/>
                  <a:pathLst>
                    <a:path w="244" h="57">
                      <a:moveTo>
                        <a:pt x="21" y="10"/>
                      </a:moveTo>
                      <a:lnTo>
                        <a:pt x="0" y="31"/>
                      </a:lnTo>
                      <a:lnTo>
                        <a:pt x="146" y="31"/>
                      </a:lnTo>
                      <a:lnTo>
                        <a:pt x="125" y="57"/>
                      </a:lnTo>
                      <a:lnTo>
                        <a:pt x="244" y="26"/>
                      </a:lnTo>
                      <a:lnTo>
                        <a:pt x="182" y="0"/>
                      </a:lnTo>
                      <a:lnTo>
                        <a:pt x="166" y="10"/>
                      </a:lnTo>
                      <a:lnTo>
                        <a:pt x="21" y="10"/>
                      </a:lnTo>
                      <a:close/>
                    </a:path>
                  </a:pathLst>
                </a:custGeom>
                <a:solidFill>
                  <a:srgbClr val="FFFFFF"/>
                </a:solidFill>
                <a:ln w="9525">
                  <a:noFill/>
                  <a:round/>
                  <a:headEnd/>
                  <a:tailEnd/>
                </a:ln>
              </p:spPr>
              <p:txBody>
                <a:bodyPr/>
                <a:lstStyle/>
                <a:p>
                  <a:endParaRPr lang="zh-CN" altLang="en-US"/>
                </a:p>
              </p:txBody>
            </p:sp>
            <p:sp>
              <p:nvSpPr>
                <p:cNvPr id="78039" name="Freeform 215"/>
                <p:cNvSpPr>
                  <a:spLocks noChangeAspect="1"/>
                </p:cNvSpPr>
                <p:nvPr/>
              </p:nvSpPr>
              <p:spPr bwMode="auto">
                <a:xfrm>
                  <a:off x="3007" y="1354"/>
                  <a:ext cx="244" cy="63"/>
                </a:xfrm>
                <a:custGeom>
                  <a:avLst/>
                  <a:gdLst/>
                  <a:ahLst/>
                  <a:cxnLst>
                    <a:cxn ang="0">
                      <a:pos x="21" y="16"/>
                    </a:cxn>
                    <a:cxn ang="0">
                      <a:pos x="0" y="37"/>
                    </a:cxn>
                    <a:cxn ang="0">
                      <a:pos x="145" y="37"/>
                    </a:cxn>
                    <a:cxn ang="0">
                      <a:pos x="119" y="63"/>
                    </a:cxn>
                    <a:cxn ang="0">
                      <a:pos x="244" y="26"/>
                    </a:cxn>
                    <a:cxn ang="0">
                      <a:pos x="176" y="0"/>
                    </a:cxn>
                    <a:cxn ang="0">
                      <a:pos x="166" y="16"/>
                    </a:cxn>
                    <a:cxn ang="0">
                      <a:pos x="21" y="16"/>
                    </a:cxn>
                  </a:cxnLst>
                  <a:rect l="0" t="0" r="r" b="b"/>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w="9525">
                  <a:noFill/>
                  <a:round/>
                  <a:headEnd/>
                  <a:tailEnd/>
                </a:ln>
              </p:spPr>
              <p:txBody>
                <a:bodyPr/>
                <a:lstStyle/>
                <a:p>
                  <a:endParaRPr lang="zh-CN" altLang="en-US"/>
                </a:p>
              </p:txBody>
            </p:sp>
            <p:sp>
              <p:nvSpPr>
                <p:cNvPr id="78040" name="Freeform 216"/>
                <p:cNvSpPr>
                  <a:spLocks noChangeAspect="1"/>
                </p:cNvSpPr>
                <p:nvPr/>
              </p:nvSpPr>
              <p:spPr bwMode="auto">
                <a:xfrm>
                  <a:off x="3007" y="1354"/>
                  <a:ext cx="244" cy="63"/>
                </a:xfrm>
                <a:custGeom>
                  <a:avLst/>
                  <a:gdLst/>
                  <a:ahLst/>
                  <a:cxnLst>
                    <a:cxn ang="0">
                      <a:pos x="21" y="16"/>
                    </a:cxn>
                    <a:cxn ang="0">
                      <a:pos x="0" y="37"/>
                    </a:cxn>
                    <a:cxn ang="0">
                      <a:pos x="145" y="37"/>
                    </a:cxn>
                    <a:cxn ang="0">
                      <a:pos x="119" y="63"/>
                    </a:cxn>
                    <a:cxn ang="0">
                      <a:pos x="244" y="26"/>
                    </a:cxn>
                    <a:cxn ang="0">
                      <a:pos x="176" y="0"/>
                    </a:cxn>
                    <a:cxn ang="0">
                      <a:pos x="166" y="16"/>
                    </a:cxn>
                    <a:cxn ang="0">
                      <a:pos x="21" y="16"/>
                    </a:cxn>
                  </a:cxnLst>
                  <a:rect l="0" t="0" r="r" b="b"/>
                  <a:pathLst>
                    <a:path w="244" h="63">
                      <a:moveTo>
                        <a:pt x="21" y="16"/>
                      </a:moveTo>
                      <a:lnTo>
                        <a:pt x="0" y="37"/>
                      </a:lnTo>
                      <a:lnTo>
                        <a:pt x="145" y="37"/>
                      </a:lnTo>
                      <a:lnTo>
                        <a:pt x="119" y="63"/>
                      </a:lnTo>
                      <a:lnTo>
                        <a:pt x="244" y="26"/>
                      </a:lnTo>
                      <a:lnTo>
                        <a:pt x="176" y="0"/>
                      </a:lnTo>
                      <a:lnTo>
                        <a:pt x="166" y="16"/>
                      </a:lnTo>
                      <a:lnTo>
                        <a:pt x="21" y="16"/>
                      </a:lnTo>
                      <a:close/>
                    </a:path>
                  </a:pathLst>
                </a:custGeom>
                <a:solidFill>
                  <a:srgbClr val="FFFFFF"/>
                </a:solidFill>
                <a:ln w="9525">
                  <a:noFill/>
                  <a:round/>
                  <a:headEnd/>
                  <a:tailEnd/>
                </a:ln>
              </p:spPr>
              <p:txBody>
                <a:bodyPr/>
                <a:lstStyle/>
                <a:p>
                  <a:endParaRPr lang="zh-CN" altLang="en-US"/>
                </a:p>
              </p:txBody>
            </p:sp>
            <p:sp>
              <p:nvSpPr>
                <p:cNvPr id="78041" name="Freeform 217"/>
                <p:cNvSpPr>
                  <a:spLocks noChangeAspect="1"/>
                </p:cNvSpPr>
                <p:nvPr/>
              </p:nvSpPr>
              <p:spPr bwMode="auto">
                <a:xfrm>
                  <a:off x="2680" y="1448"/>
                  <a:ext cx="244" cy="57"/>
                </a:xfrm>
                <a:custGeom>
                  <a:avLst/>
                  <a:gdLst/>
                  <a:ahLst/>
                  <a:cxnLst>
                    <a:cxn ang="0">
                      <a:pos x="223" y="47"/>
                    </a:cxn>
                    <a:cxn ang="0">
                      <a:pos x="244" y="26"/>
                    </a:cxn>
                    <a:cxn ang="0">
                      <a:pos x="94" y="26"/>
                    </a:cxn>
                    <a:cxn ang="0">
                      <a:pos x="119" y="0"/>
                    </a:cxn>
                    <a:cxn ang="0">
                      <a:pos x="0" y="31"/>
                    </a:cxn>
                    <a:cxn ang="0">
                      <a:pos x="62" y="57"/>
                    </a:cxn>
                    <a:cxn ang="0">
                      <a:pos x="73" y="47"/>
                    </a:cxn>
                    <a:cxn ang="0">
                      <a:pos x="223" y="47"/>
                    </a:cxn>
                  </a:cxnLst>
                  <a:rect l="0" t="0" r="r" b="b"/>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w="9525">
                  <a:noFill/>
                  <a:round/>
                  <a:headEnd/>
                  <a:tailEnd/>
                </a:ln>
              </p:spPr>
              <p:txBody>
                <a:bodyPr/>
                <a:lstStyle/>
                <a:p>
                  <a:endParaRPr lang="zh-CN" altLang="en-US"/>
                </a:p>
              </p:txBody>
            </p:sp>
            <p:sp>
              <p:nvSpPr>
                <p:cNvPr id="78042" name="Freeform 218"/>
                <p:cNvSpPr>
                  <a:spLocks noChangeAspect="1"/>
                </p:cNvSpPr>
                <p:nvPr/>
              </p:nvSpPr>
              <p:spPr bwMode="auto">
                <a:xfrm>
                  <a:off x="2680" y="1448"/>
                  <a:ext cx="244" cy="57"/>
                </a:xfrm>
                <a:custGeom>
                  <a:avLst/>
                  <a:gdLst/>
                  <a:ahLst/>
                  <a:cxnLst>
                    <a:cxn ang="0">
                      <a:pos x="223" y="47"/>
                    </a:cxn>
                    <a:cxn ang="0">
                      <a:pos x="244" y="26"/>
                    </a:cxn>
                    <a:cxn ang="0">
                      <a:pos x="94" y="26"/>
                    </a:cxn>
                    <a:cxn ang="0">
                      <a:pos x="119" y="0"/>
                    </a:cxn>
                    <a:cxn ang="0">
                      <a:pos x="0" y="31"/>
                    </a:cxn>
                    <a:cxn ang="0">
                      <a:pos x="62" y="57"/>
                    </a:cxn>
                    <a:cxn ang="0">
                      <a:pos x="73" y="47"/>
                    </a:cxn>
                    <a:cxn ang="0">
                      <a:pos x="223" y="47"/>
                    </a:cxn>
                  </a:cxnLst>
                  <a:rect l="0" t="0" r="r" b="b"/>
                  <a:pathLst>
                    <a:path w="244" h="57">
                      <a:moveTo>
                        <a:pt x="223" y="47"/>
                      </a:moveTo>
                      <a:lnTo>
                        <a:pt x="244" y="26"/>
                      </a:lnTo>
                      <a:lnTo>
                        <a:pt x="94" y="26"/>
                      </a:lnTo>
                      <a:lnTo>
                        <a:pt x="119" y="0"/>
                      </a:lnTo>
                      <a:lnTo>
                        <a:pt x="0" y="31"/>
                      </a:lnTo>
                      <a:lnTo>
                        <a:pt x="62" y="57"/>
                      </a:lnTo>
                      <a:lnTo>
                        <a:pt x="73" y="47"/>
                      </a:lnTo>
                      <a:lnTo>
                        <a:pt x="223" y="47"/>
                      </a:lnTo>
                      <a:close/>
                    </a:path>
                  </a:pathLst>
                </a:custGeom>
                <a:solidFill>
                  <a:srgbClr val="FFFFFF"/>
                </a:solidFill>
                <a:ln w="9525">
                  <a:noFill/>
                  <a:round/>
                  <a:headEnd/>
                  <a:tailEnd/>
                </a:ln>
              </p:spPr>
              <p:txBody>
                <a:bodyPr/>
                <a:lstStyle/>
                <a:p>
                  <a:endParaRPr lang="zh-CN" altLang="en-US"/>
                </a:p>
              </p:txBody>
            </p:sp>
            <p:sp>
              <p:nvSpPr>
                <p:cNvPr id="78043" name="Freeform 219"/>
                <p:cNvSpPr>
                  <a:spLocks noChangeAspect="1"/>
                </p:cNvSpPr>
                <p:nvPr/>
              </p:nvSpPr>
              <p:spPr bwMode="auto">
                <a:xfrm>
                  <a:off x="2748" y="1375"/>
                  <a:ext cx="243" cy="62"/>
                </a:xfrm>
                <a:custGeom>
                  <a:avLst/>
                  <a:gdLst/>
                  <a:ahLst/>
                  <a:cxnLst>
                    <a:cxn ang="0">
                      <a:pos x="223" y="47"/>
                    </a:cxn>
                    <a:cxn ang="0">
                      <a:pos x="243" y="26"/>
                    </a:cxn>
                    <a:cxn ang="0">
                      <a:pos x="98" y="26"/>
                    </a:cxn>
                    <a:cxn ang="0">
                      <a:pos x="124" y="0"/>
                    </a:cxn>
                    <a:cxn ang="0">
                      <a:pos x="0" y="37"/>
                    </a:cxn>
                    <a:cxn ang="0">
                      <a:pos x="67" y="62"/>
                    </a:cxn>
                    <a:cxn ang="0">
                      <a:pos x="77" y="47"/>
                    </a:cxn>
                    <a:cxn ang="0">
                      <a:pos x="223" y="47"/>
                    </a:cxn>
                  </a:cxnLst>
                  <a:rect l="0" t="0" r="r" b="b"/>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w="9525">
                  <a:noFill/>
                  <a:round/>
                  <a:headEnd/>
                  <a:tailEnd/>
                </a:ln>
              </p:spPr>
              <p:txBody>
                <a:bodyPr/>
                <a:lstStyle/>
                <a:p>
                  <a:endParaRPr lang="zh-CN" altLang="en-US"/>
                </a:p>
              </p:txBody>
            </p:sp>
            <p:sp>
              <p:nvSpPr>
                <p:cNvPr id="78044" name="Freeform 220"/>
                <p:cNvSpPr>
                  <a:spLocks noChangeAspect="1"/>
                </p:cNvSpPr>
                <p:nvPr/>
              </p:nvSpPr>
              <p:spPr bwMode="auto">
                <a:xfrm>
                  <a:off x="2748" y="1375"/>
                  <a:ext cx="243" cy="62"/>
                </a:xfrm>
                <a:custGeom>
                  <a:avLst/>
                  <a:gdLst/>
                  <a:ahLst/>
                  <a:cxnLst>
                    <a:cxn ang="0">
                      <a:pos x="223" y="47"/>
                    </a:cxn>
                    <a:cxn ang="0">
                      <a:pos x="243" y="26"/>
                    </a:cxn>
                    <a:cxn ang="0">
                      <a:pos x="98" y="26"/>
                    </a:cxn>
                    <a:cxn ang="0">
                      <a:pos x="124" y="0"/>
                    </a:cxn>
                    <a:cxn ang="0">
                      <a:pos x="0" y="37"/>
                    </a:cxn>
                    <a:cxn ang="0">
                      <a:pos x="67" y="62"/>
                    </a:cxn>
                    <a:cxn ang="0">
                      <a:pos x="77" y="47"/>
                    </a:cxn>
                    <a:cxn ang="0">
                      <a:pos x="223" y="47"/>
                    </a:cxn>
                  </a:cxnLst>
                  <a:rect l="0" t="0" r="r" b="b"/>
                  <a:pathLst>
                    <a:path w="243" h="62">
                      <a:moveTo>
                        <a:pt x="223" y="47"/>
                      </a:moveTo>
                      <a:lnTo>
                        <a:pt x="243" y="26"/>
                      </a:lnTo>
                      <a:lnTo>
                        <a:pt x="98" y="26"/>
                      </a:lnTo>
                      <a:lnTo>
                        <a:pt x="124" y="0"/>
                      </a:lnTo>
                      <a:lnTo>
                        <a:pt x="0" y="37"/>
                      </a:lnTo>
                      <a:lnTo>
                        <a:pt x="67" y="62"/>
                      </a:lnTo>
                      <a:lnTo>
                        <a:pt x="77" y="47"/>
                      </a:lnTo>
                      <a:lnTo>
                        <a:pt x="223" y="47"/>
                      </a:lnTo>
                      <a:close/>
                    </a:path>
                  </a:pathLst>
                </a:custGeom>
                <a:solidFill>
                  <a:srgbClr val="FFFFFF"/>
                </a:solidFill>
                <a:ln w="9525">
                  <a:noFill/>
                  <a:round/>
                  <a:headEnd/>
                  <a:tailEnd/>
                </a:ln>
              </p:spPr>
              <p:txBody>
                <a:bodyPr/>
                <a:lstStyle/>
                <a:p>
                  <a:endParaRPr lang="zh-CN" altLang="en-US"/>
                </a:p>
              </p:txBody>
            </p:sp>
          </p:grpSp>
          <p:sp>
            <p:nvSpPr>
              <p:cNvPr id="78045" name="Freeform 221"/>
              <p:cNvSpPr>
                <a:spLocks noChangeAspect="1"/>
              </p:cNvSpPr>
              <p:nvPr/>
            </p:nvSpPr>
            <p:spPr bwMode="auto">
              <a:xfrm>
                <a:off x="542" y="3206"/>
                <a:ext cx="78" cy="9"/>
              </a:xfrm>
              <a:custGeom>
                <a:avLst/>
                <a:gdLst/>
                <a:ahLst/>
                <a:cxnLst>
                  <a:cxn ang="0">
                    <a:pos x="193" y="20"/>
                  </a:cxn>
                  <a:cxn ang="0">
                    <a:pos x="46" y="20"/>
                  </a:cxn>
                  <a:cxn ang="0">
                    <a:pos x="46" y="0"/>
                  </a:cxn>
                  <a:cxn ang="0">
                    <a:pos x="0" y="40"/>
                  </a:cxn>
                  <a:cxn ang="0">
                    <a:pos x="46" y="86"/>
                  </a:cxn>
                  <a:cxn ang="0">
                    <a:pos x="46" y="66"/>
                  </a:cxn>
                  <a:cxn ang="0">
                    <a:pos x="193" y="66"/>
                  </a:cxn>
                  <a:cxn ang="0">
                    <a:pos x="193" y="20"/>
                  </a:cxn>
                </a:cxnLst>
                <a:rect l="0" t="0" r="r" b="b"/>
                <a:pathLst>
                  <a:path w="193" h="86">
                    <a:moveTo>
                      <a:pt x="193" y="20"/>
                    </a:moveTo>
                    <a:lnTo>
                      <a:pt x="46" y="20"/>
                    </a:lnTo>
                    <a:lnTo>
                      <a:pt x="46" y="0"/>
                    </a:lnTo>
                    <a:lnTo>
                      <a:pt x="0" y="40"/>
                    </a:lnTo>
                    <a:lnTo>
                      <a:pt x="46" y="86"/>
                    </a:lnTo>
                    <a:lnTo>
                      <a:pt x="46" y="66"/>
                    </a:lnTo>
                    <a:lnTo>
                      <a:pt x="193" y="66"/>
                    </a:lnTo>
                    <a:lnTo>
                      <a:pt x="193" y="20"/>
                    </a:lnTo>
                    <a:close/>
                  </a:path>
                </a:pathLst>
              </a:custGeom>
              <a:solidFill>
                <a:srgbClr val="FFFFFF"/>
              </a:solidFill>
              <a:ln w="9525">
                <a:noFill/>
                <a:round/>
                <a:headEnd/>
                <a:tailEnd/>
              </a:ln>
            </p:spPr>
            <p:txBody>
              <a:bodyPr/>
              <a:lstStyle/>
              <a:p>
                <a:endParaRPr lang="zh-CN" altLang="en-US"/>
              </a:p>
            </p:txBody>
          </p:sp>
          <p:sp>
            <p:nvSpPr>
              <p:cNvPr id="78046" name="Freeform 222"/>
              <p:cNvSpPr>
                <a:spLocks noChangeAspect="1"/>
              </p:cNvSpPr>
              <p:nvPr/>
            </p:nvSpPr>
            <p:spPr bwMode="auto">
              <a:xfrm>
                <a:off x="570" y="3192"/>
                <a:ext cx="62" cy="16"/>
              </a:xfrm>
              <a:custGeom>
                <a:avLst/>
                <a:gdLst/>
                <a:ahLst/>
                <a:cxnLst>
                  <a:cxn ang="0">
                    <a:pos x="152" y="123"/>
                  </a:cxn>
                  <a:cxn ang="0">
                    <a:pos x="46" y="15"/>
                  </a:cxn>
                  <a:cxn ang="0">
                    <a:pos x="61" y="0"/>
                  </a:cxn>
                  <a:cxn ang="0">
                    <a:pos x="0" y="0"/>
                  </a:cxn>
                  <a:cxn ang="0">
                    <a:pos x="0" y="61"/>
                  </a:cxn>
                  <a:cxn ang="0">
                    <a:pos x="16" y="46"/>
                  </a:cxn>
                  <a:cxn ang="0">
                    <a:pos x="122" y="153"/>
                  </a:cxn>
                  <a:cxn ang="0">
                    <a:pos x="152" y="123"/>
                  </a:cxn>
                </a:cxnLst>
                <a:rect l="0" t="0" r="r" b="b"/>
                <a:pathLst>
                  <a:path w="152" h="153">
                    <a:moveTo>
                      <a:pt x="152" y="123"/>
                    </a:moveTo>
                    <a:lnTo>
                      <a:pt x="46" y="15"/>
                    </a:lnTo>
                    <a:lnTo>
                      <a:pt x="61" y="0"/>
                    </a:lnTo>
                    <a:lnTo>
                      <a:pt x="0" y="0"/>
                    </a:lnTo>
                    <a:lnTo>
                      <a:pt x="0" y="61"/>
                    </a:lnTo>
                    <a:lnTo>
                      <a:pt x="16" y="46"/>
                    </a:lnTo>
                    <a:lnTo>
                      <a:pt x="122" y="153"/>
                    </a:lnTo>
                    <a:lnTo>
                      <a:pt x="152" y="123"/>
                    </a:lnTo>
                    <a:close/>
                  </a:path>
                </a:pathLst>
              </a:custGeom>
              <a:solidFill>
                <a:srgbClr val="FFFFFF"/>
              </a:solidFill>
              <a:ln w="9525">
                <a:noFill/>
                <a:round/>
                <a:headEnd/>
                <a:tailEnd/>
              </a:ln>
            </p:spPr>
            <p:txBody>
              <a:bodyPr/>
              <a:lstStyle/>
              <a:p>
                <a:endParaRPr lang="zh-CN" altLang="en-US"/>
              </a:p>
            </p:txBody>
          </p:sp>
          <p:sp>
            <p:nvSpPr>
              <p:cNvPr id="78047" name="Freeform 223"/>
              <p:cNvSpPr>
                <a:spLocks noChangeAspect="1"/>
              </p:cNvSpPr>
              <p:nvPr/>
            </p:nvSpPr>
            <p:spPr bwMode="auto">
              <a:xfrm>
                <a:off x="630" y="3185"/>
                <a:ext cx="22" cy="20"/>
              </a:xfrm>
              <a:custGeom>
                <a:avLst/>
                <a:gdLst/>
                <a:ahLst/>
                <a:cxnLst>
                  <a:cxn ang="0">
                    <a:pos x="66" y="194"/>
                  </a:cxn>
                  <a:cxn ang="0">
                    <a:pos x="66" y="41"/>
                  </a:cxn>
                  <a:cxn ang="0">
                    <a:pos x="86" y="41"/>
                  </a:cxn>
                  <a:cxn ang="0">
                    <a:pos x="46" y="0"/>
                  </a:cxn>
                  <a:cxn ang="0">
                    <a:pos x="0" y="41"/>
                  </a:cxn>
                  <a:cxn ang="0">
                    <a:pos x="20" y="41"/>
                  </a:cxn>
                  <a:cxn ang="0">
                    <a:pos x="20" y="194"/>
                  </a:cxn>
                  <a:cxn ang="0">
                    <a:pos x="66" y="194"/>
                  </a:cxn>
                </a:cxnLst>
                <a:rect l="0" t="0" r="r" b="b"/>
                <a:pathLst>
                  <a:path w="86" h="194">
                    <a:moveTo>
                      <a:pt x="66" y="194"/>
                    </a:moveTo>
                    <a:lnTo>
                      <a:pt x="66" y="41"/>
                    </a:lnTo>
                    <a:lnTo>
                      <a:pt x="86" y="41"/>
                    </a:lnTo>
                    <a:lnTo>
                      <a:pt x="46" y="0"/>
                    </a:lnTo>
                    <a:lnTo>
                      <a:pt x="0" y="41"/>
                    </a:lnTo>
                    <a:lnTo>
                      <a:pt x="20" y="41"/>
                    </a:lnTo>
                    <a:lnTo>
                      <a:pt x="20" y="194"/>
                    </a:lnTo>
                    <a:lnTo>
                      <a:pt x="66" y="194"/>
                    </a:lnTo>
                    <a:close/>
                  </a:path>
                </a:pathLst>
              </a:custGeom>
              <a:solidFill>
                <a:srgbClr val="FFFFFF"/>
              </a:solidFill>
              <a:ln w="9525">
                <a:noFill/>
                <a:round/>
                <a:headEnd/>
                <a:tailEnd/>
              </a:ln>
            </p:spPr>
            <p:txBody>
              <a:bodyPr/>
              <a:lstStyle/>
              <a:p>
                <a:endParaRPr lang="zh-CN" altLang="en-US"/>
              </a:p>
            </p:txBody>
          </p:sp>
          <p:sp>
            <p:nvSpPr>
              <p:cNvPr id="78048" name="Freeform 224"/>
              <p:cNvSpPr>
                <a:spLocks noChangeAspect="1"/>
              </p:cNvSpPr>
              <p:nvPr/>
            </p:nvSpPr>
            <p:spPr bwMode="auto">
              <a:xfrm>
                <a:off x="650" y="3192"/>
                <a:ext cx="61" cy="16"/>
              </a:xfrm>
              <a:custGeom>
                <a:avLst/>
                <a:gdLst/>
                <a:ahLst/>
                <a:cxnLst>
                  <a:cxn ang="0">
                    <a:pos x="30" y="153"/>
                  </a:cxn>
                  <a:cxn ang="0">
                    <a:pos x="136" y="46"/>
                  </a:cxn>
                  <a:cxn ang="0">
                    <a:pos x="152" y="61"/>
                  </a:cxn>
                  <a:cxn ang="0">
                    <a:pos x="152" y="0"/>
                  </a:cxn>
                  <a:cxn ang="0">
                    <a:pos x="91" y="0"/>
                  </a:cxn>
                  <a:cxn ang="0">
                    <a:pos x="106" y="15"/>
                  </a:cxn>
                  <a:cxn ang="0">
                    <a:pos x="0" y="123"/>
                  </a:cxn>
                  <a:cxn ang="0">
                    <a:pos x="30" y="153"/>
                  </a:cxn>
                </a:cxnLst>
                <a:rect l="0" t="0" r="r" b="b"/>
                <a:pathLst>
                  <a:path w="152" h="153">
                    <a:moveTo>
                      <a:pt x="30" y="153"/>
                    </a:moveTo>
                    <a:lnTo>
                      <a:pt x="136" y="46"/>
                    </a:lnTo>
                    <a:lnTo>
                      <a:pt x="152" y="61"/>
                    </a:lnTo>
                    <a:lnTo>
                      <a:pt x="152" y="0"/>
                    </a:lnTo>
                    <a:lnTo>
                      <a:pt x="91" y="0"/>
                    </a:lnTo>
                    <a:lnTo>
                      <a:pt x="106" y="15"/>
                    </a:lnTo>
                    <a:lnTo>
                      <a:pt x="0" y="123"/>
                    </a:lnTo>
                    <a:lnTo>
                      <a:pt x="30" y="153"/>
                    </a:lnTo>
                    <a:close/>
                  </a:path>
                </a:pathLst>
              </a:custGeom>
              <a:solidFill>
                <a:srgbClr val="FFFFFF"/>
              </a:solidFill>
              <a:ln w="9525">
                <a:noFill/>
                <a:round/>
                <a:headEnd/>
                <a:tailEnd/>
              </a:ln>
            </p:spPr>
            <p:txBody>
              <a:bodyPr/>
              <a:lstStyle/>
              <a:p>
                <a:endParaRPr lang="zh-CN" altLang="en-US"/>
              </a:p>
            </p:txBody>
          </p:sp>
          <p:sp>
            <p:nvSpPr>
              <p:cNvPr id="78049" name="Freeform 225"/>
              <p:cNvSpPr>
                <a:spLocks noChangeAspect="1"/>
              </p:cNvSpPr>
              <p:nvPr/>
            </p:nvSpPr>
            <p:spPr bwMode="auto">
              <a:xfrm>
                <a:off x="662" y="3206"/>
                <a:ext cx="78" cy="9"/>
              </a:xfrm>
              <a:custGeom>
                <a:avLst/>
                <a:gdLst/>
                <a:ahLst/>
                <a:cxnLst>
                  <a:cxn ang="0">
                    <a:pos x="0" y="66"/>
                  </a:cxn>
                  <a:cxn ang="0">
                    <a:pos x="152" y="66"/>
                  </a:cxn>
                  <a:cxn ang="0">
                    <a:pos x="152" y="86"/>
                  </a:cxn>
                  <a:cxn ang="0">
                    <a:pos x="193" y="40"/>
                  </a:cxn>
                  <a:cxn ang="0">
                    <a:pos x="152" y="0"/>
                  </a:cxn>
                  <a:cxn ang="0">
                    <a:pos x="152" y="20"/>
                  </a:cxn>
                  <a:cxn ang="0">
                    <a:pos x="0" y="20"/>
                  </a:cxn>
                  <a:cxn ang="0">
                    <a:pos x="0" y="66"/>
                  </a:cxn>
                </a:cxnLst>
                <a:rect l="0" t="0" r="r" b="b"/>
                <a:pathLst>
                  <a:path w="193" h="86">
                    <a:moveTo>
                      <a:pt x="0" y="66"/>
                    </a:moveTo>
                    <a:lnTo>
                      <a:pt x="152" y="66"/>
                    </a:lnTo>
                    <a:lnTo>
                      <a:pt x="152" y="86"/>
                    </a:lnTo>
                    <a:lnTo>
                      <a:pt x="193" y="40"/>
                    </a:lnTo>
                    <a:lnTo>
                      <a:pt x="152" y="0"/>
                    </a:lnTo>
                    <a:lnTo>
                      <a:pt x="152" y="20"/>
                    </a:lnTo>
                    <a:lnTo>
                      <a:pt x="0" y="20"/>
                    </a:lnTo>
                    <a:lnTo>
                      <a:pt x="0" y="66"/>
                    </a:lnTo>
                    <a:close/>
                  </a:path>
                </a:pathLst>
              </a:custGeom>
              <a:solidFill>
                <a:srgbClr val="FFFFFF"/>
              </a:solidFill>
              <a:ln w="9525">
                <a:noFill/>
                <a:round/>
                <a:headEnd/>
                <a:tailEnd/>
              </a:ln>
            </p:spPr>
            <p:txBody>
              <a:bodyPr/>
              <a:lstStyle/>
              <a:p>
                <a:endParaRPr lang="zh-CN" altLang="en-US"/>
              </a:p>
            </p:txBody>
          </p:sp>
          <p:sp>
            <p:nvSpPr>
              <p:cNvPr id="78050" name="Freeform 226"/>
              <p:cNvSpPr>
                <a:spLocks noChangeAspect="1"/>
              </p:cNvSpPr>
              <p:nvPr/>
            </p:nvSpPr>
            <p:spPr bwMode="auto">
              <a:xfrm>
                <a:off x="650" y="3213"/>
                <a:ext cx="61" cy="16"/>
              </a:xfrm>
              <a:custGeom>
                <a:avLst/>
                <a:gdLst/>
                <a:ahLst/>
                <a:cxnLst>
                  <a:cxn ang="0">
                    <a:pos x="0" y="31"/>
                  </a:cxn>
                  <a:cxn ang="0">
                    <a:pos x="106" y="138"/>
                  </a:cxn>
                  <a:cxn ang="0">
                    <a:pos x="91" y="153"/>
                  </a:cxn>
                  <a:cxn ang="0">
                    <a:pos x="152" y="148"/>
                  </a:cxn>
                  <a:cxn ang="0">
                    <a:pos x="152" y="92"/>
                  </a:cxn>
                  <a:cxn ang="0">
                    <a:pos x="136" y="107"/>
                  </a:cxn>
                  <a:cxn ang="0">
                    <a:pos x="30" y="0"/>
                  </a:cxn>
                  <a:cxn ang="0">
                    <a:pos x="0" y="31"/>
                  </a:cxn>
                </a:cxnLst>
                <a:rect l="0" t="0" r="r" b="b"/>
                <a:pathLst>
                  <a:path w="152" h="153">
                    <a:moveTo>
                      <a:pt x="0" y="31"/>
                    </a:moveTo>
                    <a:lnTo>
                      <a:pt x="106" y="138"/>
                    </a:lnTo>
                    <a:lnTo>
                      <a:pt x="91" y="153"/>
                    </a:lnTo>
                    <a:lnTo>
                      <a:pt x="152" y="148"/>
                    </a:lnTo>
                    <a:lnTo>
                      <a:pt x="152" y="92"/>
                    </a:lnTo>
                    <a:lnTo>
                      <a:pt x="136" y="107"/>
                    </a:lnTo>
                    <a:lnTo>
                      <a:pt x="30" y="0"/>
                    </a:lnTo>
                    <a:lnTo>
                      <a:pt x="0" y="31"/>
                    </a:lnTo>
                    <a:close/>
                  </a:path>
                </a:pathLst>
              </a:custGeom>
              <a:solidFill>
                <a:srgbClr val="FFFFFF"/>
              </a:solidFill>
              <a:ln w="9525">
                <a:noFill/>
                <a:round/>
                <a:headEnd/>
                <a:tailEnd/>
              </a:ln>
            </p:spPr>
            <p:txBody>
              <a:bodyPr/>
              <a:lstStyle/>
              <a:p>
                <a:endParaRPr lang="zh-CN" altLang="en-US"/>
              </a:p>
            </p:txBody>
          </p:sp>
          <p:sp>
            <p:nvSpPr>
              <p:cNvPr id="78051" name="Freeform 227"/>
              <p:cNvSpPr>
                <a:spLocks noChangeAspect="1"/>
              </p:cNvSpPr>
              <p:nvPr/>
            </p:nvSpPr>
            <p:spPr bwMode="auto">
              <a:xfrm>
                <a:off x="630" y="3216"/>
                <a:ext cx="23" cy="20"/>
              </a:xfrm>
              <a:custGeom>
                <a:avLst/>
                <a:gdLst/>
                <a:ahLst/>
                <a:cxnLst>
                  <a:cxn ang="0">
                    <a:pos x="20" y="0"/>
                  </a:cxn>
                  <a:cxn ang="0">
                    <a:pos x="20" y="153"/>
                  </a:cxn>
                  <a:cxn ang="0">
                    <a:pos x="0" y="153"/>
                  </a:cxn>
                  <a:cxn ang="0">
                    <a:pos x="46" y="193"/>
                  </a:cxn>
                  <a:cxn ang="0">
                    <a:pos x="86" y="153"/>
                  </a:cxn>
                  <a:cxn ang="0">
                    <a:pos x="66" y="153"/>
                  </a:cxn>
                  <a:cxn ang="0">
                    <a:pos x="66" y="0"/>
                  </a:cxn>
                  <a:cxn ang="0">
                    <a:pos x="20" y="0"/>
                  </a:cxn>
                </a:cxnLst>
                <a:rect l="0" t="0" r="r" b="b"/>
                <a:pathLst>
                  <a:path w="86" h="193">
                    <a:moveTo>
                      <a:pt x="20" y="0"/>
                    </a:moveTo>
                    <a:lnTo>
                      <a:pt x="20" y="153"/>
                    </a:lnTo>
                    <a:lnTo>
                      <a:pt x="0" y="153"/>
                    </a:lnTo>
                    <a:lnTo>
                      <a:pt x="46" y="193"/>
                    </a:lnTo>
                    <a:lnTo>
                      <a:pt x="86" y="153"/>
                    </a:lnTo>
                    <a:lnTo>
                      <a:pt x="66" y="153"/>
                    </a:lnTo>
                    <a:lnTo>
                      <a:pt x="66" y="0"/>
                    </a:lnTo>
                    <a:lnTo>
                      <a:pt x="20" y="0"/>
                    </a:lnTo>
                    <a:close/>
                  </a:path>
                </a:pathLst>
              </a:custGeom>
              <a:solidFill>
                <a:srgbClr val="FFFFFF"/>
              </a:solidFill>
              <a:ln w="9525">
                <a:noFill/>
                <a:round/>
                <a:headEnd/>
                <a:tailEnd/>
              </a:ln>
            </p:spPr>
            <p:txBody>
              <a:bodyPr/>
              <a:lstStyle/>
              <a:p>
                <a:endParaRPr lang="zh-CN" altLang="en-US"/>
              </a:p>
            </p:txBody>
          </p:sp>
          <p:sp>
            <p:nvSpPr>
              <p:cNvPr id="78052" name="Freeform 228"/>
              <p:cNvSpPr>
                <a:spLocks noChangeAspect="1"/>
              </p:cNvSpPr>
              <p:nvPr/>
            </p:nvSpPr>
            <p:spPr bwMode="auto">
              <a:xfrm>
                <a:off x="570" y="3213"/>
                <a:ext cx="62" cy="16"/>
              </a:xfrm>
              <a:custGeom>
                <a:avLst/>
                <a:gdLst/>
                <a:ahLst/>
                <a:cxnLst>
                  <a:cxn ang="0">
                    <a:pos x="122" y="0"/>
                  </a:cxn>
                  <a:cxn ang="0">
                    <a:pos x="16" y="107"/>
                  </a:cxn>
                  <a:cxn ang="0">
                    <a:pos x="0" y="92"/>
                  </a:cxn>
                  <a:cxn ang="0">
                    <a:pos x="0" y="153"/>
                  </a:cxn>
                  <a:cxn ang="0">
                    <a:pos x="61" y="153"/>
                  </a:cxn>
                  <a:cxn ang="0">
                    <a:pos x="46" y="138"/>
                  </a:cxn>
                  <a:cxn ang="0">
                    <a:pos x="152" y="31"/>
                  </a:cxn>
                  <a:cxn ang="0">
                    <a:pos x="122" y="0"/>
                  </a:cxn>
                </a:cxnLst>
                <a:rect l="0" t="0" r="r" b="b"/>
                <a:pathLst>
                  <a:path w="152" h="153">
                    <a:moveTo>
                      <a:pt x="122" y="0"/>
                    </a:moveTo>
                    <a:lnTo>
                      <a:pt x="16" y="107"/>
                    </a:lnTo>
                    <a:lnTo>
                      <a:pt x="0" y="92"/>
                    </a:lnTo>
                    <a:lnTo>
                      <a:pt x="0" y="153"/>
                    </a:lnTo>
                    <a:lnTo>
                      <a:pt x="61" y="153"/>
                    </a:lnTo>
                    <a:lnTo>
                      <a:pt x="46" y="138"/>
                    </a:lnTo>
                    <a:lnTo>
                      <a:pt x="152" y="31"/>
                    </a:lnTo>
                    <a:lnTo>
                      <a:pt x="122" y="0"/>
                    </a:lnTo>
                    <a:close/>
                  </a:path>
                </a:pathLst>
              </a:custGeom>
              <a:solidFill>
                <a:srgbClr val="FFFFFF"/>
              </a:solidFill>
              <a:ln w="9525">
                <a:noFill/>
                <a:round/>
                <a:headEnd/>
                <a:tailEnd/>
              </a:ln>
            </p:spPr>
            <p:txBody>
              <a:bodyPr/>
              <a:lstStyle/>
              <a:p>
                <a:endParaRPr lang="zh-CN" altLang="en-US"/>
              </a:p>
            </p:txBody>
          </p:sp>
          <p:sp>
            <p:nvSpPr>
              <p:cNvPr id="78053" name="Oval 229"/>
              <p:cNvSpPr>
                <a:spLocks noChangeAspect="1" noChangeArrowheads="1"/>
              </p:cNvSpPr>
              <p:nvPr/>
            </p:nvSpPr>
            <p:spPr bwMode="auto">
              <a:xfrm>
                <a:off x="615" y="3197"/>
                <a:ext cx="53" cy="27"/>
              </a:xfrm>
              <a:prstGeom prst="ellipse">
                <a:avLst/>
              </a:prstGeom>
              <a:solidFill>
                <a:srgbClr val="33CC33"/>
              </a:solidFill>
              <a:ln w="9525">
                <a:noFill/>
                <a:round/>
                <a:headEnd/>
                <a:tailEnd/>
              </a:ln>
            </p:spPr>
            <p:txBody>
              <a:bodyPr lIns="0" tIns="0" rIns="0" bIns="0" anchor="ctr" anchorCtr="1"/>
              <a:lstStyle/>
              <a:p>
                <a:pPr algn="ctr"/>
                <a:endParaRPr kumimoji="0" lang="en-GB" sz="900" b="1">
                  <a:solidFill>
                    <a:schemeClr val="bg1"/>
                  </a:solidFill>
                  <a:latin typeface="Arial" pitchFamily="34" charset="0"/>
                </a:endParaRPr>
              </a:p>
            </p:txBody>
          </p:sp>
        </p:grpSp>
        <p:pic>
          <p:nvPicPr>
            <p:cNvPr id="78054" name="Picture 230"/>
            <p:cNvPicPr>
              <a:picLocks noChangeArrowheads="1"/>
            </p:cNvPicPr>
            <p:nvPr/>
          </p:nvPicPr>
          <p:blipFill>
            <a:blip r:embed="rId7" cstate="print"/>
            <a:srcRect/>
            <a:stretch>
              <a:fillRect/>
            </a:stretch>
          </p:blipFill>
          <p:spPr bwMode="auto">
            <a:xfrm>
              <a:off x="3813" y="1000"/>
              <a:ext cx="345" cy="312"/>
            </a:xfrm>
            <a:prstGeom prst="rect">
              <a:avLst/>
            </a:prstGeom>
            <a:noFill/>
            <a:ln w="9525">
              <a:noFill/>
              <a:miter lim="800000"/>
              <a:headEnd/>
              <a:tailEnd/>
            </a:ln>
            <a:effectLst/>
          </p:spPr>
        </p:pic>
        <p:pic>
          <p:nvPicPr>
            <p:cNvPr id="78055" name="Picture 231"/>
            <p:cNvPicPr>
              <a:picLocks noChangeArrowheads="1"/>
            </p:cNvPicPr>
            <p:nvPr/>
          </p:nvPicPr>
          <p:blipFill>
            <a:blip r:embed="rId7" cstate="print"/>
            <a:srcRect/>
            <a:stretch>
              <a:fillRect/>
            </a:stretch>
          </p:blipFill>
          <p:spPr bwMode="auto">
            <a:xfrm>
              <a:off x="4186" y="1000"/>
              <a:ext cx="345" cy="312"/>
            </a:xfrm>
            <a:prstGeom prst="rect">
              <a:avLst/>
            </a:prstGeom>
            <a:noFill/>
            <a:ln w="9525">
              <a:noFill/>
              <a:miter lim="800000"/>
              <a:headEnd/>
              <a:tailEnd/>
            </a:ln>
            <a:effectLst/>
          </p:spPr>
        </p:pic>
        <p:pic>
          <p:nvPicPr>
            <p:cNvPr id="78056" name="Picture 232"/>
            <p:cNvPicPr>
              <a:picLocks noChangeArrowheads="1"/>
            </p:cNvPicPr>
            <p:nvPr/>
          </p:nvPicPr>
          <p:blipFill>
            <a:blip r:embed="rId7" cstate="print"/>
            <a:srcRect/>
            <a:stretch>
              <a:fillRect/>
            </a:stretch>
          </p:blipFill>
          <p:spPr bwMode="auto">
            <a:xfrm>
              <a:off x="4560" y="1000"/>
              <a:ext cx="345" cy="312"/>
            </a:xfrm>
            <a:prstGeom prst="rect">
              <a:avLst/>
            </a:prstGeom>
            <a:noFill/>
            <a:ln w="9525">
              <a:noFill/>
              <a:miter lim="800000"/>
              <a:headEnd/>
              <a:tailEnd/>
            </a:ln>
            <a:effectLst/>
          </p:spPr>
        </p:pic>
      </p:grpSp>
    </p:spTree>
    <p:extLst>
      <p:ext uri="{BB962C8B-B14F-4D97-AF65-F5344CB8AC3E}">
        <p14:creationId xmlns:p14="http://schemas.microsoft.com/office/powerpoint/2010/main" val="10462464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en-US" altLang="zh-CN" dirty="0"/>
              <a:t>Google datacenter</a:t>
            </a:r>
            <a:endParaRPr lang="zh-CN" altLang="en-US" dirty="0"/>
          </a:p>
        </p:txBody>
      </p:sp>
      <p:pic>
        <p:nvPicPr>
          <p:cNvPr id="4098" name="Picture 2" descr="http://www.muycomputer.com/wp-content/uploads/2011/08/Google-datacen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628800"/>
            <a:ext cx="6480720" cy="462908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286000" y="6381328"/>
            <a:ext cx="6858000" cy="276999"/>
          </a:xfrm>
          <a:prstGeom prst="rect">
            <a:avLst/>
          </a:prstGeom>
        </p:spPr>
        <p:txBody>
          <a:bodyPr wrap="square">
            <a:spAutoFit/>
          </a:bodyPr>
          <a:lstStyle/>
          <a:p>
            <a:pPr algn="r"/>
            <a:r>
              <a:rPr lang="en-US" altLang="zh-CN" sz="1200" dirty="0">
                <a:solidFill>
                  <a:schemeClr val="bg1"/>
                </a:solidFill>
              </a:rPr>
              <a:t>http://www.muycomputer.com/2011/08/02/google-tiene-900-000-servidores-en-todo-el-mundo</a:t>
            </a:r>
            <a:endParaRPr lang="zh-CN" altLang="en-US" sz="1200" dirty="0">
              <a:solidFill>
                <a:schemeClr val="bg1"/>
              </a:solidFill>
            </a:endParaRPr>
          </a:p>
        </p:txBody>
      </p:sp>
      <p:sp>
        <p:nvSpPr>
          <p:cNvPr id="6" name="云形标注 5"/>
          <p:cNvSpPr/>
          <p:nvPr/>
        </p:nvSpPr>
        <p:spPr bwMode="auto">
          <a:xfrm>
            <a:off x="5385253" y="332656"/>
            <a:ext cx="3758747" cy="1274688"/>
          </a:xfrm>
          <a:prstGeom prst="cloudCallout">
            <a:avLst>
              <a:gd name="adj1" fmla="val -46957"/>
              <a:gd name="adj2" fmla="val 58608"/>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kumimoji="0" lang="en-US" altLang="zh-CN" sz="2200" b="0" i="0" u="none" strike="noStrike" cap="none" normalizeH="0" baseline="0" dirty="0" smtClean="0">
                <a:ln>
                  <a:noFill/>
                </a:ln>
                <a:solidFill>
                  <a:schemeClr val="bg1"/>
                </a:solidFill>
                <a:effectLst/>
                <a:latin typeface="Arial" pitchFamily="34" charset="0"/>
              </a:rPr>
              <a:t>One is not adequate</a:t>
            </a:r>
            <a:r>
              <a:rPr kumimoji="0" lang="en-US" altLang="zh-CN" sz="2200" b="0" i="0" u="none" strike="noStrike" cap="none" normalizeH="0" dirty="0" smtClean="0">
                <a:ln>
                  <a:noFill/>
                </a:ln>
                <a:solidFill>
                  <a:schemeClr val="bg1"/>
                </a:solidFill>
                <a:effectLst/>
                <a:latin typeface="Arial" pitchFamily="34" charset="0"/>
              </a:rPr>
              <a:t> of course</a:t>
            </a:r>
            <a:endParaRPr kumimoji="0" lang="zh-CN" altLang="en-US" sz="2200" b="0" i="0" u="none" strike="noStrike" cap="none" normalizeH="0" baseline="0" dirty="0" smtClean="0">
              <a:ln>
                <a:noFill/>
              </a:ln>
              <a:solidFill>
                <a:schemeClr val="bg1"/>
              </a:solidFill>
              <a:effectLst/>
              <a:latin typeface="Arial" pitchFamily="34" charset="0"/>
            </a:endParaRPr>
          </a:p>
        </p:txBody>
      </p:sp>
    </p:spTree>
    <p:extLst>
      <p:ext uri="{BB962C8B-B14F-4D97-AF65-F5344CB8AC3E}">
        <p14:creationId xmlns:p14="http://schemas.microsoft.com/office/powerpoint/2010/main" val="389280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680"/>
            <a:ext cx="9144000" cy="654032"/>
          </a:xfrm>
        </p:spPr>
        <p:txBody>
          <a:bodyPr>
            <a:normAutofit fontScale="90000"/>
          </a:bodyPr>
          <a:lstStyle/>
          <a:p>
            <a:r>
              <a:rPr lang="en-US" altLang="zh-CN" dirty="0"/>
              <a:t>Non-von Neumann Architectures are also popular</a:t>
            </a:r>
            <a:endParaRPr lang="zh-CN" altLang="en-US" dirty="0"/>
          </a:p>
        </p:txBody>
      </p:sp>
      <p:sp>
        <p:nvSpPr>
          <p:cNvPr id="4" name="Footer Placeholder 3"/>
          <p:cNvSpPr>
            <a:spLocks noGrp="1"/>
          </p:cNvSpPr>
          <p:nvPr>
            <p:ph type="ftr" sz="quarter" idx="4294967295"/>
          </p:nvPr>
        </p:nvSpPr>
        <p:spPr>
          <a:xfrm>
            <a:off x="3124200" y="6356350"/>
            <a:ext cx="3090874" cy="365125"/>
          </a:xfrm>
          <a:prstGeom prst="rect">
            <a:avLst/>
          </a:prstGeom>
        </p:spPr>
        <p:txBody>
          <a:bodyPr/>
          <a:lstStyle/>
          <a:p>
            <a:r>
              <a:rPr lang="en-US" altLang="zh-CN" smtClean="0"/>
              <a:t>Part V: Computer Architecture</a:t>
            </a:r>
            <a:endParaRPr lang="zh-CN" altLang="en-US"/>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fld id="{10744B62-10FC-4232-9218-76AF922FA420}" type="slidenum">
              <a:rPr lang="zh-CN" altLang="en-US" smtClean="0"/>
              <a:pPr/>
              <a:t>58</a:t>
            </a:fld>
            <a:endParaRPr lang="zh-CN" altLang="en-US"/>
          </a:p>
        </p:txBody>
      </p:sp>
      <p:pic>
        <p:nvPicPr>
          <p:cNvPr id="8" name="Picture 3" descr="LLNL_BGL_Diagram"/>
          <p:cNvPicPr>
            <a:picLocks noChangeAspect="1" noChangeArrowheads="1"/>
          </p:cNvPicPr>
          <p:nvPr/>
        </p:nvPicPr>
        <p:blipFill>
          <a:blip r:embed="rId3" cstate="print"/>
          <a:srcRect/>
          <a:stretch>
            <a:fillRect/>
          </a:stretch>
        </p:blipFill>
        <p:spPr>
          <a:xfrm>
            <a:off x="1547664" y="1872211"/>
            <a:ext cx="7344816" cy="5006717"/>
          </a:xfrm>
          <a:prstGeom prst="rect">
            <a:avLst/>
          </a:prstGeom>
          <a:noFill/>
          <a:ln/>
        </p:spPr>
      </p:pic>
      <p:sp>
        <p:nvSpPr>
          <p:cNvPr id="3" name="Content Placeholder 2"/>
          <p:cNvSpPr>
            <a:spLocks noGrp="1"/>
          </p:cNvSpPr>
          <p:nvPr>
            <p:ph idx="1"/>
          </p:nvPr>
        </p:nvSpPr>
        <p:spPr>
          <a:xfrm>
            <a:off x="0" y="1042568"/>
            <a:ext cx="9144000" cy="5857892"/>
          </a:xfrm>
        </p:spPr>
        <p:txBody>
          <a:bodyPr>
            <a:normAutofit/>
          </a:bodyPr>
          <a:lstStyle/>
          <a:p>
            <a:r>
              <a:rPr lang="en-US" altLang="zh-CN" dirty="0" smtClean="0"/>
              <a:t>Since 1990, alternative </a:t>
            </a:r>
            <a:r>
              <a:rPr lang="en-US" altLang="zh-CN" b="1" u="sng" dirty="0" smtClean="0">
                <a:solidFill>
                  <a:schemeClr val="accent6">
                    <a:lumMod val="75000"/>
                  </a:schemeClr>
                </a:solidFill>
              </a:rPr>
              <a:t>parallel-processing systems </a:t>
            </a:r>
            <a:r>
              <a:rPr lang="en-US" altLang="zh-CN" dirty="0" smtClean="0"/>
              <a:t>have entered the marketplace. </a:t>
            </a:r>
          </a:p>
          <a:p>
            <a:pPr lvl="2"/>
            <a:r>
              <a:rPr lang="en-US" altLang="zh-CN" dirty="0" smtClean="0"/>
              <a:t>They have the potential to process </a:t>
            </a:r>
            <a:br>
              <a:rPr lang="en-US" altLang="zh-CN" dirty="0" smtClean="0"/>
            </a:br>
            <a:r>
              <a:rPr lang="en-US" altLang="zh-CN" dirty="0" smtClean="0"/>
              <a:t>much more data at much </a:t>
            </a:r>
            <a:br>
              <a:rPr lang="en-US" altLang="zh-CN" dirty="0" smtClean="0"/>
            </a:br>
            <a:r>
              <a:rPr lang="en-US" altLang="zh-CN" dirty="0" smtClean="0"/>
              <a:t>higher speeds.</a:t>
            </a:r>
          </a:p>
        </p:txBody>
      </p:sp>
      <p:sp>
        <p:nvSpPr>
          <p:cNvPr id="9" name="矩形 8"/>
          <p:cNvSpPr/>
          <p:nvPr/>
        </p:nvSpPr>
        <p:spPr>
          <a:xfrm>
            <a:off x="174394" y="5517232"/>
            <a:ext cx="1391728" cy="369332"/>
          </a:xfrm>
          <a:prstGeom prst="rect">
            <a:avLst/>
          </a:prstGeom>
        </p:spPr>
        <p:txBody>
          <a:bodyPr wrap="none">
            <a:spAutoFit/>
          </a:bodyPr>
          <a:lstStyle/>
          <a:p>
            <a:r>
              <a:rPr lang="en-US" altLang="zh-CN" dirty="0"/>
              <a:t>Blue Gene/L </a:t>
            </a:r>
            <a:endParaRPr lang="zh-CN" altLang="en-US" dirty="0"/>
          </a:p>
        </p:txBody>
      </p:sp>
    </p:spTree>
    <p:extLst>
      <p:ext uri="{BB962C8B-B14F-4D97-AF65-F5344CB8AC3E}">
        <p14:creationId xmlns:p14="http://schemas.microsoft.com/office/powerpoint/2010/main" val="193904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en-US" altLang="zh-CN" dirty="0" smtClean="0"/>
              <a:t>Many nodes </a:t>
            </a:r>
            <a:endParaRPr lang="zh-CN" altLang="en-US" dirty="0"/>
          </a:p>
        </p:txBody>
      </p:sp>
      <p:pic>
        <p:nvPicPr>
          <p:cNvPr id="3074" name="Picture 2" descr="http://www.pellingdesign.co.uk/wp-content/uploads/2012/01/cdn-ma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556792"/>
            <a:ext cx="8568952" cy="489654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muycomputer.com/wp-content/uploads/2011/08/Google-datacent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0"/>
            <a:ext cx="2736304" cy="1954503"/>
          </a:xfrm>
          <a:prstGeom prst="rect">
            <a:avLst/>
          </a:prstGeom>
          <a:noFill/>
          <a:extLst>
            <a:ext uri="{909E8E84-426E-40DD-AFC4-6F175D3DCCD1}">
              <a14:hiddenFill xmlns:a14="http://schemas.microsoft.com/office/drawing/2010/main">
                <a:solidFill>
                  <a:srgbClr val="FFFFFF"/>
                </a:solidFill>
              </a14:hiddenFill>
            </a:ext>
          </a:extLst>
        </p:spPr>
      </p:pic>
      <p:sp>
        <p:nvSpPr>
          <p:cNvPr id="4" name="右箭头 3"/>
          <p:cNvSpPr/>
          <p:nvPr/>
        </p:nvSpPr>
        <p:spPr bwMode="auto">
          <a:xfrm rot="7200000">
            <a:off x="6592703" y="1931493"/>
            <a:ext cx="540439" cy="322369"/>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200" b="0" i="0" u="none" strike="noStrike" cap="none" normalizeH="0" baseline="0" smtClean="0">
              <a:ln>
                <a:noFill/>
              </a:ln>
              <a:solidFill>
                <a:schemeClr val="tx1"/>
              </a:solidFill>
              <a:effectLst/>
              <a:latin typeface="Arial" pitchFamily="34" charset="0"/>
            </a:endParaRPr>
          </a:p>
        </p:txBody>
      </p:sp>
      <p:pic>
        <p:nvPicPr>
          <p:cNvPr id="7" name="Picture 3" descr="Picture 6.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62" y="4567299"/>
            <a:ext cx="2557338" cy="1886037"/>
          </a:xfrm>
          <a:prstGeom prst="rect">
            <a:avLst/>
          </a:prstGeom>
          <a:noFill/>
          <a:ln>
            <a:noFill/>
          </a:ln>
          <a:effectLst>
            <a:outerShdw blurRad="63500" dist="38100" dir="2700000" rotWithShape="0">
              <a:srgbClr val="000000">
                <a:alpha val="42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右箭头 7"/>
          <p:cNvSpPr/>
          <p:nvPr/>
        </p:nvSpPr>
        <p:spPr bwMode="auto">
          <a:xfrm rot="20700000">
            <a:off x="2070898" y="4242951"/>
            <a:ext cx="540439" cy="322369"/>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200" b="0" i="0" u="none" strike="noStrike" cap="none" normalizeH="0" baseline="0" smtClean="0">
              <a:ln>
                <a:noFill/>
              </a:ln>
              <a:solidFill>
                <a:schemeClr val="tx1"/>
              </a:solidFill>
              <a:effectLst/>
              <a:latin typeface="Arial" pitchFamily="34" charset="0"/>
            </a:endParaRPr>
          </a:p>
        </p:txBody>
      </p:sp>
      <p:sp>
        <p:nvSpPr>
          <p:cNvPr id="9" name="云形标注 8"/>
          <p:cNvSpPr/>
          <p:nvPr/>
        </p:nvSpPr>
        <p:spPr bwMode="auto">
          <a:xfrm>
            <a:off x="2181405" y="0"/>
            <a:ext cx="3758747" cy="1274688"/>
          </a:xfrm>
          <a:prstGeom prst="cloudCallout">
            <a:avLst>
              <a:gd name="adj1" fmla="val 153"/>
              <a:gd name="adj2" fmla="val 83658"/>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kumimoji="0" lang="en-US" altLang="zh-CN" sz="2200" b="0" i="0" u="none" strike="noStrike" cap="none" normalizeH="0" baseline="0" dirty="0" smtClean="0">
                <a:ln>
                  <a:noFill/>
                </a:ln>
                <a:solidFill>
                  <a:schemeClr val="bg1"/>
                </a:solidFill>
                <a:effectLst/>
                <a:latin typeface="Arial" pitchFamily="34" charset="0"/>
              </a:rPr>
              <a:t>Distributed System!</a:t>
            </a:r>
            <a:endParaRPr kumimoji="0" lang="zh-CN" altLang="en-US" sz="2200" b="0" i="0" u="none" strike="noStrike" cap="none" normalizeH="0" baseline="0" dirty="0" smtClean="0">
              <a:ln>
                <a:noFill/>
              </a:ln>
              <a:solidFill>
                <a:schemeClr val="bg1"/>
              </a:solidFill>
              <a:effectLst/>
              <a:latin typeface="Arial" pitchFamily="34" charset="0"/>
            </a:endParaRPr>
          </a:p>
        </p:txBody>
      </p:sp>
    </p:spTree>
    <p:extLst>
      <p:ext uri="{BB962C8B-B14F-4D97-AF65-F5344CB8AC3E}">
        <p14:creationId xmlns:p14="http://schemas.microsoft.com/office/powerpoint/2010/main" val="181400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zh-CN" smtClean="0"/>
              <a:t>Part XII IO System (Basic)</a:t>
            </a:r>
            <a:endParaRPr lang="en-US" altLang="zh-CN"/>
          </a:p>
        </p:txBody>
      </p:sp>
      <p:sp>
        <p:nvSpPr>
          <p:cNvPr id="210946" name="Rectangle 2"/>
          <p:cNvSpPr>
            <a:spLocks noGrp="1" noChangeArrowheads="1"/>
          </p:cNvSpPr>
          <p:nvPr>
            <p:ph type="title"/>
          </p:nvPr>
        </p:nvSpPr>
        <p:spPr/>
        <p:txBody>
          <a:bodyPr>
            <a:noAutofit/>
          </a:bodyPr>
          <a:lstStyle/>
          <a:p>
            <a:r>
              <a:rPr lang="en-US" altLang="zh-CN" dirty="0">
                <a:ea typeface="宋体" pitchFamily="2" charset="-122"/>
              </a:rPr>
              <a:t>Disk Optimizations</a:t>
            </a:r>
          </a:p>
        </p:txBody>
      </p:sp>
      <p:sp>
        <p:nvSpPr>
          <p:cNvPr id="210947" name="Rectangle 3"/>
          <p:cNvSpPr>
            <a:spLocks noGrp="1" noChangeArrowheads="1"/>
          </p:cNvSpPr>
          <p:nvPr>
            <p:ph type="body" idx="1"/>
          </p:nvPr>
        </p:nvSpPr>
        <p:spPr>
          <a:xfrm>
            <a:off x="457200" y="1000108"/>
            <a:ext cx="8686800" cy="5309212"/>
          </a:xfrm>
        </p:spPr>
        <p:txBody>
          <a:bodyPr>
            <a:normAutofit lnSpcReduction="10000"/>
          </a:bodyPr>
          <a:lstStyle/>
          <a:p>
            <a:r>
              <a:rPr lang="en-US" altLang="zh-CN" b="1" dirty="0">
                <a:ea typeface="宋体" pitchFamily="2" charset="-122"/>
              </a:rPr>
              <a:t>Disk latency </a:t>
            </a:r>
            <a:r>
              <a:rPr lang="en-US" altLang="zh-CN" dirty="0">
                <a:ea typeface="宋体" pitchFamily="2" charset="-122"/>
              </a:rPr>
              <a:t>time: </a:t>
            </a:r>
            <a:r>
              <a:rPr lang="en-US" altLang="zh-CN" dirty="0">
                <a:solidFill>
                  <a:srgbClr val="0070C0"/>
                </a:solidFill>
                <a:ea typeface="宋体" pitchFamily="2" charset="-122"/>
              </a:rPr>
              <a:t>Rotational delay</a:t>
            </a:r>
            <a:r>
              <a:rPr lang="en-US" altLang="zh-CN" dirty="0">
                <a:ea typeface="宋体" pitchFamily="2" charset="-122"/>
              </a:rPr>
              <a:t> waiting for proper sector to rotate under R/W head</a:t>
            </a:r>
          </a:p>
          <a:p>
            <a:endParaRPr lang="en-US" altLang="zh-CN" b="1" dirty="0">
              <a:ea typeface="宋体" pitchFamily="2" charset="-122"/>
            </a:endParaRPr>
          </a:p>
          <a:p>
            <a:r>
              <a:rPr lang="en-US" altLang="zh-CN" b="1" dirty="0">
                <a:ea typeface="宋体" pitchFamily="2" charset="-122"/>
              </a:rPr>
              <a:t>Disk seek </a:t>
            </a:r>
            <a:r>
              <a:rPr lang="en-US" altLang="zh-CN" dirty="0">
                <a:ea typeface="宋体" pitchFamily="2" charset="-122"/>
              </a:rPr>
              <a:t>time: Delay while R/W head moves to the destination track/cylinder</a:t>
            </a:r>
          </a:p>
          <a:p>
            <a:endParaRPr lang="en-US" altLang="zh-CN" b="1" dirty="0" smtClean="0">
              <a:ea typeface="宋体" pitchFamily="2" charset="-122"/>
            </a:endParaRPr>
          </a:p>
          <a:p>
            <a:r>
              <a:rPr lang="en-US" altLang="zh-CN" b="1" dirty="0" smtClean="0">
                <a:ea typeface="宋体" pitchFamily="2" charset="-122"/>
              </a:rPr>
              <a:t>Transfer</a:t>
            </a:r>
            <a:r>
              <a:rPr lang="en-US" altLang="zh-CN" dirty="0" smtClean="0">
                <a:ea typeface="宋体" pitchFamily="2" charset="-122"/>
              </a:rPr>
              <a:t> </a:t>
            </a:r>
            <a:r>
              <a:rPr lang="en-US" altLang="zh-CN" dirty="0">
                <a:ea typeface="宋体" pitchFamily="2" charset="-122"/>
              </a:rPr>
              <a:t>Time: Time to copy bits from disk surface to memory</a:t>
            </a:r>
          </a:p>
          <a:p>
            <a:endParaRPr lang="en-US" altLang="zh-CN" b="1" dirty="0" smtClean="0">
              <a:ea typeface="宋体" pitchFamily="2" charset="-122"/>
            </a:endParaRPr>
          </a:p>
          <a:p>
            <a:r>
              <a:rPr lang="en-US" altLang="zh-CN" b="1" u="sng" dirty="0" smtClean="0">
                <a:ea typeface="宋体" pitchFamily="2" charset="-122"/>
              </a:rPr>
              <a:t>Access </a:t>
            </a:r>
            <a:r>
              <a:rPr lang="en-US" altLang="zh-CN" b="1" u="sng" dirty="0">
                <a:ea typeface="宋体" pitchFamily="2" charset="-122"/>
              </a:rPr>
              <a:t>Time </a:t>
            </a:r>
            <a:r>
              <a:rPr lang="en-US" altLang="zh-CN" dirty="0">
                <a:ea typeface="宋体" pitchFamily="2" charset="-122"/>
              </a:rPr>
              <a:t>= seek + latency + transfer</a:t>
            </a:r>
          </a:p>
        </p:txBody>
      </p:sp>
      <p:sp>
        <p:nvSpPr>
          <p:cNvPr id="5" name="Rectangle 4"/>
          <p:cNvSpPr/>
          <p:nvPr/>
        </p:nvSpPr>
        <p:spPr>
          <a:xfrm>
            <a:off x="5714920" y="6550223"/>
            <a:ext cx="3429080" cy="307777"/>
          </a:xfrm>
          <a:prstGeom prst="rect">
            <a:avLst/>
          </a:prstGeom>
        </p:spPr>
        <p:txBody>
          <a:bodyPr wrap="none">
            <a:spAutoFit/>
          </a:bodyPr>
          <a:lstStyle/>
          <a:p>
            <a:r>
              <a:rPr lang="en-US" altLang="zh-CN" sz="1400" dirty="0" smtClean="0">
                <a:solidFill>
                  <a:schemeClr val="bg1">
                    <a:lumMod val="85000"/>
                  </a:schemeClr>
                </a:solidFill>
              </a:rPr>
              <a:t>PPTs from others\cms.dt.uh.edu\chap05.ppt</a:t>
            </a:r>
            <a:endParaRPr lang="zh-CN" altLang="en-US" sz="1400" dirty="0">
              <a:solidFill>
                <a:schemeClr val="bg1">
                  <a:lumMod val="85000"/>
                </a:scheme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10947">
                                            <p:txEl>
                                              <p:pRg st="2" end="2"/>
                                            </p:txEl>
                                          </p:spTgt>
                                        </p:tgtEl>
                                        <p:attrNameLst>
                                          <p:attrName>style.color</p:attrName>
                                        </p:attrNameLst>
                                      </p:cBhvr>
                                      <p:to>
                                        <a:schemeClr val="accent2"/>
                                      </p:to>
                                    </p:animClr>
                                    <p:animClr clrSpc="rgb" dir="cw">
                                      <p:cBhvr>
                                        <p:cTn id="7" dur="500" fill="hold"/>
                                        <p:tgtEl>
                                          <p:spTgt spid="210947">
                                            <p:txEl>
                                              <p:pRg st="2" end="2"/>
                                            </p:txEl>
                                          </p:spTgt>
                                        </p:tgtEl>
                                        <p:attrNameLst>
                                          <p:attrName>fillcolor</p:attrName>
                                        </p:attrNameLst>
                                      </p:cBhvr>
                                      <p:to>
                                        <a:schemeClr val="accent2"/>
                                      </p:to>
                                    </p:animClr>
                                    <p:set>
                                      <p:cBhvr>
                                        <p:cTn id="8" dur="500" fill="hold"/>
                                        <p:tgtEl>
                                          <p:spTgt spid="210947">
                                            <p:txEl>
                                              <p:pRg st="2" end="2"/>
                                            </p:txEl>
                                          </p:spTgt>
                                        </p:tgtEl>
                                        <p:attrNameLst>
                                          <p:attrName>fill.type</p:attrName>
                                        </p:attrNameLst>
                                      </p:cBhvr>
                                      <p:to>
                                        <p:strVal val="solid"/>
                                      </p:to>
                                    </p:set>
                                    <p:set>
                                      <p:cBhvr>
                                        <p:cTn id="9" dur="500" fill="hold"/>
                                        <p:tgtEl>
                                          <p:spTgt spid="210947">
                                            <p:txEl>
                                              <p:pRg st="2" end="2"/>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3" name="Oval 21"/>
          <p:cNvSpPr>
            <a:spLocks noChangeArrowheads="1"/>
          </p:cNvSpPr>
          <p:nvPr/>
        </p:nvSpPr>
        <p:spPr bwMode="auto">
          <a:xfrm>
            <a:off x="1763713" y="1268413"/>
            <a:ext cx="4318000" cy="43180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214" name="Oval 22"/>
          <p:cNvSpPr>
            <a:spLocks noChangeArrowheads="1"/>
          </p:cNvSpPr>
          <p:nvPr/>
        </p:nvSpPr>
        <p:spPr bwMode="auto">
          <a:xfrm>
            <a:off x="2122488" y="1630363"/>
            <a:ext cx="3598862" cy="359886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215" name="Oval 23"/>
          <p:cNvSpPr>
            <a:spLocks noChangeArrowheads="1"/>
          </p:cNvSpPr>
          <p:nvPr/>
        </p:nvSpPr>
        <p:spPr bwMode="auto">
          <a:xfrm>
            <a:off x="2484438" y="1989138"/>
            <a:ext cx="2879725" cy="2879725"/>
          </a:xfrm>
          <a:prstGeom prst="ellipse">
            <a:avLst/>
          </a:prstGeom>
          <a:solidFill>
            <a:schemeClr val="accent1"/>
          </a:solidFill>
          <a:ln w="9525">
            <a:solidFill>
              <a:schemeClr val="tx1"/>
            </a:solidFill>
            <a:round/>
            <a:headEnd/>
            <a:tailEnd/>
          </a:ln>
          <a:effectLst/>
        </p:spPr>
        <p:txBody>
          <a:bodyPr wrap="none" anchor="b"/>
          <a:lstStyle/>
          <a:p>
            <a:pPr algn="ctr"/>
            <a:endParaRPr lang="en-US" altLang="zh-CN" sz="2400"/>
          </a:p>
        </p:txBody>
      </p:sp>
      <p:sp>
        <p:nvSpPr>
          <p:cNvPr id="8216" name="Oval 24"/>
          <p:cNvSpPr>
            <a:spLocks noChangeArrowheads="1"/>
          </p:cNvSpPr>
          <p:nvPr/>
        </p:nvSpPr>
        <p:spPr bwMode="auto">
          <a:xfrm>
            <a:off x="2844800" y="2349500"/>
            <a:ext cx="2159000" cy="21590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217" name="Oval 25"/>
          <p:cNvSpPr>
            <a:spLocks noChangeArrowheads="1"/>
          </p:cNvSpPr>
          <p:nvPr/>
        </p:nvSpPr>
        <p:spPr bwMode="auto">
          <a:xfrm>
            <a:off x="3203575" y="2709863"/>
            <a:ext cx="1439863" cy="143986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218" name="Oval 26"/>
          <p:cNvSpPr>
            <a:spLocks noChangeArrowheads="1"/>
          </p:cNvSpPr>
          <p:nvPr/>
        </p:nvSpPr>
        <p:spPr bwMode="auto">
          <a:xfrm>
            <a:off x="3563938" y="3070225"/>
            <a:ext cx="719137" cy="71913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223" name="AutoShape 31"/>
          <p:cNvSpPr>
            <a:spLocks noChangeArrowheads="1"/>
          </p:cNvSpPr>
          <p:nvPr/>
        </p:nvSpPr>
        <p:spPr bwMode="auto">
          <a:xfrm>
            <a:off x="34925" y="3141663"/>
            <a:ext cx="2160588" cy="503237"/>
          </a:xfrm>
          <a:prstGeom prst="rightArrow">
            <a:avLst>
              <a:gd name="adj1" fmla="val 45056"/>
              <a:gd name="adj2" fmla="val 86583"/>
            </a:avLst>
          </a:prstGeom>
          <a:solidFill>
            <a:srgbClr val="FF6600">
              <a:alpha val="49001"/>
            </a:srgbClr>
          </a:solidFill>
          <a:ln w="9525">
            <a:solidFill>
              <a:schemeClr val="tx1"/>
            </a:solidFill>
            <a:miter lim="800000"/>
            <a:headEnd/>
            <a:tailEnd/>
          </a:ln>
          <a:effectLst/>
        </p:spPr>
        <p:txBody>
          <a:bodyPr wrap="none" anchor="ctr"/>
          <a:lstStyle/>
          <a:p>
            <a:endParaRPr lang="zh-CN" altLang="en-US"/>
          </a:p>
        </p:txBody>
      </p:sp>
      <p:sp>
        <p:nvSpPr>
          <p:cNvPr id="8224" name="Oval 32"/>
          <p:cNvSpPr>
            <a:spLocks noChangeArrowheads="1"/>
          </p:cNvSpPr>
          <p:nvPr/>
        </p:nvSpPr>
        <p:spPr bwMode="auto">
          <a:xfrm>
            <a:off x="3778250" y="4508500"/>
            <a:ext cx="360363" cy="360363"/>
          </a:xfrm>
          <a:prstGeom prst="ellipse">
            <a:avLst/>
          </a:prstGeom>
          <a:solidFill>
            <a:srgbClr val="0000FF"/>
          </a:solidFill>
          <a:ln w="9525">
            <a:solidFill>
              <a:schemeClr val="tx1"/>
            </a:solidFill>
            <a:round/>
            <a:headEnd/>
            <a:tailEnd/>
          </a:ln>
          <a:effectLst/>
        </p:spPr>
        <p:txBody>
          <a:bodyPr wrap="none" anchor="ctr"/>
          <a:lstStyle/>
          <a:p>
            <a:endParaRPr lang="zh-CN" altLang="en-US"/>
          </a:p>
        </p:txBody>
      </p:sp>
      <p:sp>
        <p:nvSpPr>
          <p:cNvPr id="8225" name="AutoShape 33"/>
          <p:cNvSpPr>
            <a:spLocks noChangeArrowheads="1"/>
          </p:cNvSpPr>
          <p:nvPr/>
        </p:nvSpPr>
        <p:spPr bwMode="auto">
          <a:xfrm rot="10800000">
            <a:off x="1619250" y="3213100"/>
            <a:ext cx="1150938" cy="358775"/>
          </a:xfrm>
          <a:custGeom>
            <a:avLst/>
            <a:gdLst>
              <a:gd name="G0" fmla="+- 15027 0 0"/>
              <a:gd name="G1" fmla="+- 5728 0 0"/>
              <a:gd name="G2" fmla="+- 21600 0 5728"/>
              <a:gd name="G3" fmla="+- 10800 0 5728"/>
              <a:gd name="G4" fmla="+- 21600 0 15027"/>
              <a:gd name="G5" fmla="*/ G4 G3 10800"/>
              <a:gd name="G6" fmla="+- 21600 0 G5"/>
              <a:gd name="T0" fmla="*/ 15027 w 21600"/>
              <a:gd name="T1" fmla="*/ 0 h 21600"/>
              <a:gd name="T2" fmla="*/ 0 w 21600"/>
              <a:gd name="T3" fmla="*/ 10800 h 21600"/>
              <a:gd name="T4" fmla="*/ 15027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5027" y="0"/>
                </a:moveTo>
                <a:lnTo>
                  <a:pt x="15027" y="5728"/>
                </a:lnTo>
                <a:lnTo>
                  <a:pt x="3375" y="5728"/>
                </a:lnTo>
                <a:lnTo>
                  <a:pt x="3375" y="15872"/>
                </a:lnTo>
                <a:lnTo>
                  <a:pt x="15027" y="15872"/>
                </a:lnTo>
                <a:lnTo>
                  <a:pt x="15027" y="21600"/>
                </a:lnTo>
                <a:lnTo>
                  <a:pt x="21600" y="10800"/>
                </a:lnTo>
                <a:close/>
              </a:path>
              <a:path w="21600" h="21600">
                <a:moveTo>
                  <a:pt x="1350" y="5728"/>
                </a:moveTo>
                <a:lnTo>
                  <a:pt x="1350" y="15872"/>
                </a:lnTo>
                <a:lnTo>
                  <a:pt x="2700" y="15872"/>
                </a:lnTo>
                <a:lnTo>
                  <a:pt x="2700" y="5728"/>
                </a:lnTo>
                <a:close/>
              </a:path>
              <a:path w="21600" h="21600">
                <a:moveTo>
                  <a:pt x="0" y="5728"/>
                </a:moveTo>
                <a:lnTo>
                  <a:pt x="0" y="15872"/>
                </a:lnTo>
                <a:lnTo>
                  <a:pt x="675" y="15872"/>
                </a:lnTo>
                <a:lnTo>
                  <a:pt x="675" y="5728"/>
                </a:lnTo>
                <a:close/>
              </a:path>
            </a:pathLst>
          </a:custGeom>
          <a:solidFill>
            <a:srgbClr val="FF00FF">
              <a:alpha val="56000"/>
            </a:srgbClr>
          </a:solidFill>
          <a:ln w="9525">
            <a:solidFill>
              <a:schemeClr val="tx1"/>
            </a:solidFill>
            <a:miter lim="800000"/>
            <a:headEnd/>
            <a:tailEnd/>
          </a:ln>
          <a:effectLst/>
        </p:spPr>
        <p:txBody>
          <a:bodyPr wrap="none" anchor="ctr"/>
          <a:lstStyle/>
          <a:p>
            <a:endParaRPr lang="zh-CN" altLang="en-US"/>
          </a:p>
        </p:txBody>
      </p:sp>
      <p:sp>
        <p:nvSpPr>
          <p:cNvPr id="8226" name="Text Box 34"/>
          <p:cNvSpPr txBox="1">
            <a:spLocks noChangeArrowheads="1"/>
          </p:cNvSpPr>
          <p:nvPr/>
        </p:nvSpPr>
        <p:spPr bwMode="auto">
          <a:xfrm>
            <a:off x="6300788" y="2070762"/>
            <a:ext cx="2519362" cy="523220"/>
          </a:xfrm>
          <a:prstGeom prst="rect">
            <a:avLst/>
          </a:prstGeom>
          <a:solidFill>
            <a:srgbClr val="CC99FF"/>
          </a:solidFill>
          <a:ln w="9525">
            <a:noFill/>
            <a:miter lim="800000"/>
            <a:headEnd/>
            <a:tailEnd/>
          </a:ln>
          <a:effectLst>
            <a:outerShdw dist="107763" dir="2700000" algn="ctr" rotWithShape="0">
              <a:schemeClr val="bg2">
                <a:alpha val="50000"/>
              </a:schemeClr>
            </a:outerShdw>
          </a:effectLst>
        </p:spPr>
        <p:txBody>
          <a:bodyPr>
            <a:spAutoFit/>
          </a:bodyPr>
          <a:lstStyle/>
          <a:p>
            <a:r>
              <a:rPr lang="en-US" altLang="zh-CN" sz="2800" dirty="0"/>
              <a:t>Seek time</a:t>
            </a:r>
          </a:p>
        </p:txBody>
      </p:sp>
      <p:sp>
        <p:nvSpPr>
          <p:cNvPr id="8227" name="Text Box 35"/>
          <p:cNvSpPr txBox="1">
            <a:spLocks noChangeArrowheads="1"/>
          </p:cNvSpPr>
          <p:nvPr/>
        </p:nvSpPr>
        <p:spPr bwMode="auto">
          <a:xfrm>
            <a:off x="6300788" y="2970874"/>
            <a:ext cx="2536977" cy="523220"/>
          </a:xfrm>
          <a:prstGeom prst="rect">
            <a:avLst/>
          </a:prstGeom>
          <a:solidFill>
            <a:srgbClr val="CC99FF"/>
          </a:solidFill>
          <a:ln w="9525" algn="ctr">
            <a:noFill/>
            <a:miter lim="800000"/>
            <a:headEnd/>
            <a:tailEnd/>
          </a:ln>
          <a:effectLst>
            <a:outerShdw dist="107763" dir="2700000" algn="ctr" rotWithShape="0">
              <a:schemeClr val="bg2">
                <a:alpha val="50000"/>
              </a:schemeClr>
            </a:outerShdw>
          </a:effectLst>
        </p:spPr>
        <p:txBody>
          <a:bodyPr wrap="none">
            <a:spAutoFit/>
          </a:bodyPr>
          <a:lstStyle/>
          <a:p>
            <a:r>
              <a:rPr lang="en-US" altLang="zh-CN" sz="2800"/>
              <a:t>Rotational delay</a:t>
            </a:r>
          </a:p>
        </p:txBody>
      </p:sp>
      <p:sp>
        <p:nvSpPr>
          <p:cNvPr id="8228" name="Text Box 36"/>
          <p:cNvSpPr txBox="1">
            <a:spLocks noChangeArrowheads="1"/>
          </p:cNvSpPr>
          <p:nvPr/>
        </p:nvSpPr>
        <p:spPr bwMode="auto">
          <a:xfrm>
            <a:off x="6300788" y="3834474"/>
            <a:ext cx="2519362" cy="523220"/>
          </a:xfrm>
          <a:prstGeom prst="rect">
            <a:avLst/>
          </a:prstGeom>
          <a:solidFill>
            <a:srgbClr val="CC99FF"/>
          </a:solidFill>
          <a:ln w="9525" algn="ctr">
            <a:noFill/>
            <a:miter lim="800000"/>
            <a:headEnd/>
            <a:tailEnd/>
          </a:ln>
          <a:effectLst>
            <a:outerShdw dist="107763" dir="2700000" algn="ctr" rotWithShape="0">
              <a:schemeClr val="bg2">
                <a:alpha val="50000"/>
              </a:schemeClr>
            </a:outerShdw>
          </a:effectLst>
        </p:spPr>
        <p:txBody>
          <a:bodyPr>
            <a:spAutoFit/>
          </a:bodyPr>
          <a:lstStyle/>
          <a:p>
            <a:r>
              <a:rPr lang="en-US" altLang="zh-CN" sz="2800"/>
              <a:t>Transfer 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2.5E-6 0.00116 L 0.07882 0.00116 " pathEditMode="relative" rAng="0" ptsTypes="AA">
                                      <p:cBhvr>
                                        <p:cTn id="6" dur="2000" fill="hold"/>
                                        <p:tgtEl>
                                          <p:spTgt spid="8223"/>
                                        </p:tgtEl>
                                        <p:attrNameLst>
                                          <p:attrName>ppt_x</p:attrName>
                                          <p:attrName>ppt_y</p:attrName>
                                        </p:attrNameLst>
                                      </p:cBhvr>
                                      <p:rCtr x="39" y="0"/>
                                    </p:animMotion>
                                  </p:childTnLst>
                                </p:cTn>
                              </p:par>
                              <p:par>
                                <p:cTn id="7" presetID="23" presetClass="emph" presetSubtype="0" repeatCount="indefinite" fill="hold" grpId="0" nodeType="withEffect">
                                  <p:stCondLst>
                                    <p:cond delay="0"/>
                                  </p:stCondLst>
                                  <p:endCondLst>
                                    <p:cond evt="onNext" delay="0">
                                      <p:tgtEl>
                                        <p:sldTgt/>
                                      </p:tgtEl>
                                    </p:cond>
                                  </p:endCondLst>
                                  <p:childTnLst>
                                    <p:animClr clrSpc="hsl" dir="cw">
                                      <p:cBhvr override="childStyle">
                                        <p:cTn id="8" dur="500" fill="hold"/>
                                        <p:tgtEl>
                                          <p:spTgt spid="8226"/>
                                        </p:tgtEl>
                                        <p:attrNameLst>
                                          <p:attrName>style.color</p:attrName>
                                        </p:attrNameLst>
                                      </p:cBhvr>
                                      <p:by>
                                        <p:hsl h="10842353" s="0" l="0"/>
                                      </p:by>
                                    </p:animClr>
                                    <p:animClr clrSpc="hsl" dir="cw">
                                      <p:cBhvr>
                                        <p:cTn id="9" dur="500" fill="hold"/>
                                        <p:tgtEl>
                                          <p:spTgt spid="8226"/>
                                        </p:tgtEl>
                                        <p:attrNameLst>
                                          <p:attrName>fillcolor</p:attrName>
                                        </p:attrNameLst>
                                      </p:cBhvr>
                                      <p:by>
                                        <p:hsl h="10842353" s="0" l="0"/>
                                      </p:by>
                                    </p:animClr>
                                    <p:animClr clrSpc="hsl" dir="cw">
                                      <p:cBhvr>
                                        <p:cTn id="10" dur="500" fill="hold"/>
                                        <p:tgtEl>
                                          <p:spTgt spid="8226"/>
                                        </p:tgtEl>
                                        <p:attrNameLst>
                                          <p:attrName>stroke.color</p:attrName>
                                        </p:attrNameLst>
                                      </p:cBhvr>
                                      <p:by>
                                        <p:hsl h="10842353" s="0" l="0"/>
                                      </p:by>
                                    </p:animClr>
                                    <p:set>
                                      <p:cBhvr>
                                        <p:cTn id="11" dur="500" fill="hold"/>
                                        <p:tgtEl>
                                          <p:spTgt spid="8226"/>
                                        </p:tgtEl>
                                        <p:attrNameLst>
                                          <p:attrName>fill.type</p:attrName>
                                        </p:attrNameLst>
                                      </p:cBhvr>
                                      <p:to>
                                        <p:strVal val="solid"/>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5.E-6 -4.56647E-6 C 0.00296 0.00024 0.00626 0.00093 0.0099 -4.56647E-6 C 0.01337 -0.00069 0.0165 -0.00323 0.02136 -0.00416 C 0.02622 -0.00508 0.03403 -0.00416 0.03941 -0.00624 C 0.0448 -0.00832 0.04948 -0.01364 0.05417 -0.01687 C 0.05886 -0.02011 0.06198 -0.02127 0.06719 -0.02543 C 0.0724 -0.02959 0.07968 -0.03606 0.08542 -0.04231 C 0.09115 -0.04855 0.09652 -0.05502 0.10174 -0.06335 C 0.10695 -0.07167 0.11164 -0.08161 0.11632 -0.09294 C 0.12101 -0.1045 0.12674 -0.11676 0.12952 -0.13109 C 0.13212 -0.14566 0.13247 -0.16462 0.13282 -0.17988 C 0.13316 -0.19491 0.13351 -0.20832 0.13126 -0.22196 C 0.12917 -0.23583 0.12448 -0.24971 0.1198 -0.26242 C 0.11511 -0.27514 0.1099 -0.28739 0.1033 -0.29826 C 0.0967 -0.30913 0.08889 -0.3193 0.08038 -0.32786 C 0.07171 -0.33641 0.05921 -0.34427 0.05087 -0.34913 C 0.04271 -0.35398 0.03837 -0.35537 0.03126 -0.35745 C 0.02396 -0.35953 0.01702 -0.36138 0.00816 -0.36161 C -0.00052 -0.36161 -0.01215 -0.36115 -0.02136 -0.35953 C -0.03073 -0.35791 -0.03872 -0.35514 -0.04757 -0.35121 C -0.05643 -0.34728 -0.06737 -0.34127 -0.07379 -0.33641 C -0.08021 -0.33156 -0.08316 -0.32554 -0.08681 -0.32161 C -0.09063 -0.31768 -0.0915 -0.3193 -0.09671 -0.31283 C -0.10191 -0.30682 -0.11285 -0.29271 -0.11806 -0.28346 C -0.12327 -0.27422 -0.12535 -0.26612 -0.12796 -0.25803 C -0.13073 -0.24994 -0.13264 -0.24254 -0.13455 -0.23491 C -0.13664 -0.22728 -0.13837 -0.21826 -0.13941 -0.21156 C -0.14046 -0.20485 -0.1408 -0.19953 -0.14098 -0.19468 " pathEditMode="relative" rAng="0" ptsTypes="aaaaaaaaaaaaaaaaaaaaaaaaaaaA">
                                      <p:cBhvr>
                                        <p:cTn id="15" dur="2000" fill="hold"/>
                                        <p:tgtEl>
                                          <p:spTgt spid="8224"/>
                                        </p:tgtEl>
                                        <p:attrNameLst>
                                          <p:attrName>ppt_x</p:attrName>
                                          <p:attrName>ppt_y</p:attrName>
                                        </p:attrNameLst>
                                      </p:cBhvr>
                                      <p:rCtr x="-4" y="-180"/>
                                    </p:animMotion>
                                  </p:childTnLst>
                                </p:cTn>
                              </p:par>
                              <p:par>
                                <p:cTn id="16" presetID="23" presetClass="emph" presetSubtype="0" repeatCount="indefinite" fill="hold" grpId="0" nodeType="withEffect">
                                  <p:stCondLst>
                                    <p:cond delay="0"/>
                                  </p:stCondLst>
                                  <p:endCondLst>
                                    <p:cond evt="onNext" delay="0">
                                      <p:tgtEl>
                                        <p:sldTgt/>
                                      </p:tgtEl>
                                    </p:cond>
                                  </p:endCondLst>
                                  <p:childTnLst>
                                    <p:animClr clrSpc="hsl" dir="cw">
                                      <p:cBhvr override="childStyle">
                                        <p:cTn id="17" dur="500" fill="hold"/>
                                        <p:tgtEl>
                                          <p:spTgt spid="8227"/>
                                        </p:tgtEl>
                                        <p:attrNameLst>
                                          <p:attrName>style.color</p:attrName>
                                        </p:attrNameLst>
                                      </p:cBhvr>
                                      <p:by>
                                        <p:hsl h="10842353" s="0" l="0"/>
                                      </p:by>
                                    </p:animClr>
                                    <p:animClr clrSpc="hsl" dir="cw">
                                      <p:cBhvr>
                                        <p:cTn id="18" dur="500" fill="hold"/>
                                        <p:tgtEl>
                                          <p:spTgt spid="8227"/>
                                        </p:tgtEl>
                                        <p:attrNameLst>
                                          <p:attrName>fillcolor</p:attrName>
                                        </p:attrNameLst>
                                      </p:cBhvr>
                                      <p:by>
                                        <p:hsl h="10842353" s="0" l="0"/>
                                      </p:by>
                                    </p:animClr>
                                    <p:animClr clrSpc="hsl" dir="cw">
                                      <p:cBhvr>
                                        <p:cTn id="19" dur="500" fill="hold"/>
                                        <p:tgtEl>
                                          <p:spTgt spid="8227"/>
                                        </p:tgtEl>
                                        <p:attrNameLst>
                                          <p:attrName>stroke.color</p:attrName>
                                        </p:attrNameLst>
                                      </p:cBhvr>
                                      <p:by>
                                        <p:hsl h="10842353" s="0" l="0"/>
                                      </p:by>
                                    </p:animClr>
                                    <p:set>
                                      <p:cBhvr>
                                        <p:cTn id="20" dur="500" fill="hold"/>
                                        <p:tgtEl>
                                          <p:spTgt spid="8227"/>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2" presetClass="entr" presetSubtype="2" repeatCount="indefinite" fill="hold" grpId="0" nodeType="clickEffect">
                                  <p:stCondLst>
                                    <p:cond delay="0"/>
                                  </p:stCondLst>
                                  <p:childTnLst>
                                    <p:set>
                                      <p:cBhvr>
                                        <p:cTn id="24" dur="1" fill="hold">
                                          <p:stCondLst>
                                            <p:cond delay="0"/>
                                          </p:stCondLst>
                                        </p:cTn>
                                        <p:tgtEl>
                                          <p:spTgt spid="8225"/>
                                        </p:tgtEl>
                                        <p:attrNameLst>
                                          <p:attrName>style.visibility</p:attrName>
                                        </p:attrNameLst>
                                      </p:cBhvr>
                                      <p:to>
                                        <p:strVal val="visible"/>
                                      </p:to>
                                    </p:set>
                                    <p:animEffect transition="in" filter="slide(fromRight)">
                                      <p:cBhvr>
                                        <p:cTn id="25" dur="1000"/>
                                        <p:tgtEl>
                                          <p:spTgt spid="8225"/>
                                        </p:tgtEl>
                                      </p:cBhvr>
                                    </p:animEffect>
                                  </p:childTnLst>
                                </p:cTn>
                              </p:par>
                              <p:par>
                                <p:cTn id="26" presetID="23" presetClass="emph" presetSubtype="0" repeatCount="indefinite" fill="hold" grpId="0" nodeType="withEffect">
                                  <p:stCondLst>
                                    <p:cond delay="0"/>
                                  </p:stCondLst>
                                  <p:endCondLst>
                                    <p:cond evt="onNext" delay="0">
                                      <p:tgtEl>
                                        <p:sldTgt/>
                                      </p:tgtEl>
                                    </p:cond>
                                  </p:endCondLst>
                                  <p:childTnLst>
                                    <p:animClr clrSpc="hsl" dir="cw">
                                      <p:cBhvr override="childStyle">
                                        <p:cTn id="27" dur="500" fill="hold"/>
                                        <p:tgtEl>
                                          <p:spTgt spid="8228"/>
                                        </p:tgtEl>
                                        <p:attrNameLst>
                                          <p:attrName>style.color</p:attrName>
                                        </p:attrNameLst>
                                      </p:cBhvr>
                                      <p:by>
                                        <p:hsl h="10842353" s="0" l="0"/>
                                      </p:by>
                                    </p:animClr>
                                    <p:animClr clrSpc="hsl" dir="cw">
                                      <p:cBhvr>
                                        <p:cTn id="28" dur="500" fill="hold"/>
                                        <p:tgtEl>
                                          <p:spTgt spid="8228"/>
                                        </p:tgtEl>
                                        <p:attrNameLst>
                                          <p:attrName>fillcolor</p:attrName>
                                        </p:attrNameLst>
                                      </p:cBhvr>
                                      <p:by>
                                        <p:hsl h="10842353" s="0" l="0"/>
                                      </p:by>
                                    </p:animClr>
                                    <p:animClr clrSpc="hsl" dir="cw">
                                      <p:cBhvr>
                                        <p:cTn id="29" dur="500" fill="hold"/>
                                        <p:tgtEl>
                                          <p:spTgt spid="8228"/>
                                        </p:tgtEl>
                                        <p:attrNameLst>
                                          <p:attrName>stroke.color</p:attrName>
                                        </p:attrNameLst>
                                      </p:cBhvr>
                                      <p:by>
                                        <p:hsl h="10842353" s="0" l="0"/>
                                      </p:by>
                                    </p:animClr>
                                    <p:set>
                                      <p:cBhvr>
                                        <p:cTn id="30" dur="500" fill="hold"/>
                                        <p:tgtEl>
                                          <p:spTgt spid="822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3" grpId="0" animBg="1"/>
      <p:bldP spid="8224" grpId="0" animBg="1"/>
      <p:bldP spid="8225" grpId="0" animBg="1"/>
      <p:bldP spid="8226" grpId="0" animBg="1"/>
      <p:bldP spid="8227" grpId="0" animBg="1"/>
      <p:bldP spid="82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1546"/>
            <a:ext cx="9144000" cy="1142984"/>
          </a:xfrm>
        </p:spPr>
        <p:txBody>
          <a:bodyPr>
            <a:noAutofit/>
          </a:bodyPr>
          <a:lstStyle/>
          <a:p>
            <a:r>
              <a:rPr lang="en-US" altLang="zh-CN" sz="4000" dirty="0" smtClean="0"/>
              <a:t>Several algorithms exist to schedule the disk I/O requests</a:t>
            </a:r>
            <a:endParaRPr lang="zh-CN" altLang="en-US" sz="4000" dirty="0"/>
          </a:p>
        </p:txBody>
      </p:sp>
      <p:sp>
        <p:nvSpPr>
          <p:cNvPr id="3" name="Content Placeholder 2"/>
          <p:cNvSpPr>
            <a:spLocks noGrp="1"/>
          </p:cNvSpPr>
          <p:nvPr>
            <p:ph idx="1"/>
          </p:nvPr>
        </p:nvSpPr>
        <p:spPr>
          <a:xfrm>
            <a:off x="457200" y="2303449"/>
            <a:ext cx="8686800" cy="1839907"/>
          </a:xfrm>
        </p:spPr>
        <p:txBody>
          <a:bodyPr/>
          <a:lstStyle/>
          <a:p>
            <a:r>
              <a:rPr lang="en-US" altLang="zh-CN" dirty="0" smtClean="0"/>
              <a:t>We illustrate them with a request queue (0-199).</a:t>
            </a:r>
          </a:p>
          <a:p>
            <a:pPr lvl="1"/>
            <a:r>
              <a:rPr lang="en-US" altLang="zh-CN" dirty="0" smtClean="0"/>
              <a:t>98, 183, 37, 122, 14, 124, 65, 67</a:t>
            </a:r>
          </a:p>
          <a:p>
            <a:pPr lvl="1"/>
            <a:r>
              <a:rPr lang="en-US" altLang="zh-CN" dirty="0" smtClean="0"/>
              <a:t>After visiting 40, current Head pointer is at 53</a:t>
            </a:r>
          </a:p>
          <a:p>
            <a:endParaRPr lang="zh-CN" altLang="en-US" dirty="0"/>
          </a:p>
        </p:txBody>
      </p:sp>
      <p:sp>
        <p:nvSpPr>
          <p:cNvPr id="4" name="Footer Placeholder 3"/>
          <p:cNvSpPr>
            <a:spLocks noGrp="1"/>
          </p:cNvSpPr>
          <p:nvPr>
            <p:ph type="ftr" sz="quarter" idx="11"/>
          </p:nvPr>
        </p:nvSpPr>
        <p:spPr/>
        <p:txBody>
          <a:bodyPr/>
          <a:lstStyle/>
          <a:p>
            <a:r>
              <a:rPr lang="en-US" altLang="zh-CN" smtClean="0"/>
              <a:t>Part XII IO System (Basic)</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FCFS [</a:t>
            </a:r>
            <a:r>
              <a:rPr lang="zh-CN" altLang="en-US" sz="3600" dirty="0" smtClean="0"/>
              <a:t>先来先服务算法</a:t>
            </a:r>
            <a:r>
              <a:rPr lang="en-US" altLang="zh-CN" dirty="0" smtClean="0"/>
              <a:t>]</a:t>
            </a:r>
            <a:endParaRPr lang="zh-CN" altLang="en-US" dirty="0"/>
          </a:p>
        </p:txBody>
      </p:sp>
      <p:sp>
        <p:nvSpPr>
          <p:cNvPr id="3" name="Content Placeholder 2"/>
          <p:cNvSpPr>
            <a:spLocks noGrp="1"/>
          </p:cNvSpPr>
          <p:nvPr>
            <p:ph idx="1"/>
          </p:nvPr>
        </p:nvSpPr>
        <p:spPr/>
        <p:txBody>
          <a:bodyPr/>
          <a:lstStyle/>
          <a:p>
            <a:pPr>
              <a:lnSpc>
                <a:spcPct val="90000"/>
              </a:lnSpc>
            </a:pPr>
            <a:r>
              <a:rPr lang="en-US" altLang="zh-CN" b="1" i="1" dirty="0" smtClean="0">
                <a:solidFill>
                  <a:schemeClr val="folHlink"/>
                </a:solidFill>
                <a:ea typeface="宋体" charset="-122"/>
              </a:rPr>
              <a:t>F</a:t>
            </a:r>
            <a:r>
              <a:rPr lang="en-US" altLang="zh-TW" b="1" i="1" dirty="0" smtClean="0">
                <a:solidFill>
                  <a:schemeClr val="folHlink"/>
                </a:solidFill>
                <a:ea typeface="新細明體" charset="-120"/>
              </a:rPr>
              <a:t>irst come, first serve (FCFS):</a:t>
            </a:r>
            <a:r>
              <a:rPr lang="en-US" altLang="zh-TW" dirty="0" smtClean="0">
                <a:ea typeface="新細明體" charset="-120"/>
              </a:rPr>
              <a:t>  requests are served in the order of arrival</a:t>
            </a:r>
          </a:p>
          <a:p>
            <a:pPr lvl="1">
              <a:lnSpc>
                <a:spcPct val="90000"/>
              </a:lnSpc>
              <a:buFont typeface="Wingdings" pitchFamily="2" charset="2"/>
              <a:buNone/>
            </a:pPr>
            <a:r>
              <a:rPr lang="en-US" altLang="zh-TW" dirty="0" smtClean="0">
                <a:ea typeface="新細明體" charset="-120"/>
              </a:rPr>
              <a:t>+ Fair among requesters</a:t>
            </a:r>
          </a:p>
          <a:p>
            <a:pPr lvl="1">
              <a:lnSpc>
                <a:spcPct val="90000"/>
              </a:lnSpc>
              <a:buFont typeface="Wingdings" pitchFamily="2" charset="2"/>
              <a:buNone/>
            </a:pPr>
            <a:r>
              <a:rPr lang="en-US" altLang="zh-TW" dirty="0" smtClean="0">
                <a:ea typeface="新細明體" charset="-120"/>
              </a:rPr>
              <a:t>- Poor for accesses to random disk blocks</a:t>
            </a:r>
          </a:p>
          <a:p>
            <a:endParaRPr lang="zh-CN" altLang="en-US" dirty="0"/>
          </a:p>
        </p:txBody>
      </p:sp>
      <p:sp>
        <p:nvSpPr>
          <p:cNvPr id="4" name="Footer Placeholder 3"/>
          <p:cNvSpPr>
            <a:spLocks noGrp="1"/>
          </p:cNvSpPr>
          <p:nvPr>
            <p:ph type="ftr" sz="quarter" idx="11"/>
          </p:nvPr>
        </p:nvSpPr>
        <p:spPr/>
        <p:txBody>
          <a:bodyPr/>
          <a:lstStyle/>
          <a:p>
            <a:r>
              <a:rPr lang="en-US" altLang="zh-CN" smtClean="0"/>
              <a:t>Part XII IO System (Basic)</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9</a:t>
            </a:fld>
            <a:endParaRPr lang="zh-CN" altLang="en-US"/>
          </a:p>
        </p:txBody>
      </p:sp>
      <p:sp>
        <p:nvSpPr>
          <p:cNvPr id="6" name="Line 6"/>
          <p:cNvSpPr>
            <a:spLocks noChangeShapeType="1"/>
          </p:cNvSpPr>
          <p:nvPr/>
        </p:nvSpPr>
        <p:spPr bwMode="auto">
          <a:xfrm flipV="1">
            <a:off x="2683024" y="3140968"/>
            <a:ext cx="0" cy="3246263"/>
          </a:xfrm>
          <a:prstGeom prst="line">
            <a:avLst/>
          </a:prstGeom>
          <a:noFill/>
          <a:ln w="28575">
            <a:solidFill>
              <a:schemeClr val="tx1"/>
            </a:solidFill>
            <a:round/>
            <a:headEnd/>
            <a:tailEnd type="triangle" w="med" len="med"/>
          </a:ln>
          <a:effectLst/>
        </p:spPr>
        <p:txBody>
          <a:bodyPr/>
          <a:lstStyle/>
          <a:p>
            <a:endParaRPr lang="zh-CN" altLang="en-US"/>
          </a:p>
        </p:txBody>
      </p:sp>
      <p:sp>
        <p:nvSpPr>
          <p:cNvPr id="7" name="Text Box 7"/>
          <p:cNvSpPr txBox="1">
            <a:spLocks noChangeArrowheads="1"/>
          </p:cNvSpPr>
          <p:nvPr/>
        </p:nvSpPr>
        <p:spPr bwMode="auto">
          <a:xfrm>
            <a:off x="899592" y="4574455"/>
            <a:ext cx="773353" cy="369332"/>
          </a:xfrm>
          <a:prstGeom prst="rect">
            <a:avLst/>
          </a:prstGeom>
          <a:noFill/>
          <a:ln w="9525">
            <a:noFill/>
            <a:miter lim="800000"/>
            <a:headEnd/>
            <a:tailEnd/>
          </a:ln>
          <a:effectLst/>
        </p:spPr>
        <p:txBody>
          <a:bodyPr wrap="none">
            <a:spAutoFit/>
          </a:bodyPr>
          <a:lstStyle/>
          <a:p>
            <a:r>
              <a:rPr lang="en-US" altLang="zh-TW" b="1" u="sng" dirty="0">
                <a:ea typeface="新細明體" charset="-120"/>
              </a:rPr>
              <a:t>Tracks</a:t>
            </a:r>
            <a:endParaRPr lang="en-US" altLang="zh-CN" b="1" u="sng" dirty="0">
              <a:ea typeface="宋体" charset="-122"/>
            </a:endParaRPr>
          </a:p>
        </p:txBody>
      </p:sp>
      <p:sp>
        <p:nvSpPr>
          <p:cNvPr id="8" name="Text Box 8"/>
          <p:cNvSpPr txBox="1">
            <a:spLocks noChangeArrowheads="1"/>
          </p:cNvSpPr>
          <p:nvPr/>
        </p:nvSpPr>
        <p:spPr bwMode="auto">
          <a:xfrm>
            <a:off x="1861972" y="6158631"/>
            <a:ext cx="535724" cy="369332"/>
          </a:xfrm>
          <a:prstGeom prst="rect">
            <a:avLst/>
          </a:prstGeom>
          <a:noFill/>
          <a:ln w="9525">
            <a:noFill/>
            <a:miter lim="800000"/>
            <a:headEnd/>
            <a:tailEnd/>
          </a:ln>
          <a:effectLst/>
        </p:spPr>
        <p:txBody>
          <a:bodyPr wrap="none">
            <a:spAutoFit/>
          </a:bodyPr>
          <a:lstStyle/>
          <a:p>
            <a:r>
              <a:rPr lang="en-US" altLang="zh-TW" dirty="0" smtClean="0">
                <a:ea typeface="新細明體" charset="-120"/>
              </a:rPr>
              <a:t>000</a:t>
            </a:r>
            <a:endParaRPr lang="en-US" altLang="zh-CN" dirty="0">
              <a:ea typeface="宋体" charset="-122"/>
            </a:endParaRPr>
          </a:p>
        </p:txBody>
      </p:sp>
      <p:sp>
        <p:nvSpPr>
          <p:cNvPr id="9" name="Text Box 9"/>
          <p:cNvSpPr txBox="1">
            <a:spLocks noChangeArrowheads="1"/>
          </p:cNvSpPr>
          <p:nvPr/>
        </p:nvSpPr>
        <p:spPr bwMode="auto">
          <a:xfrm>
            <a:off x="1861972" y="4649798"/>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100</a:t>
            </a:r>
            <a:endParaRPr lang="en-US" altLang="zh-CN" dirty="0">
              <a:ea typeface="宋体" charset="-122"/>
            </a:endParaRPr>
          </a:p>
        </p:txBody>
      </p:sp>
      <p:sp>
        <p:nvSpPr>
          <p:cNvPr id="10" name="Text Box 10"/>
          <p:cNvSpPr txBox="1">
            <a:spLocks noChangeArrowheads="1"/>
          </p:cNvSpPr>
          <p:nvPr/>
        </p:nvSpPr>
        <p:spPr bwMode="auto">
          <a:xfrm>
            <a:off x="1861972" y="4951564"/>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080</a:t>
            </a:r>
            <a:endParaRPr lang="en-US" altLang="zh-CN" dirty="0">
              <a:ea typeface="宋体" charset="-122"/>
            </a:endParaRPr>
          </a:p>
        </p:txBody>
      </p:sp>
      <p:sp>
        <p:nvSpPr>
          <p:cNvPr id="11" name="Text Box 11"/>
          <p:cNvSpPr txBox="1">
            <a:spLocks noChangeArrowheads="1"/>
          </p:cNvSpPr>
          <p:nvPr/>
        </p:nvSpPr>
        <p:spPr bwMode="auto">
          <a:xfrm>
            <a:off x="1861972" y="5253330"/>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060</a:t>
            </a:r>
            <a:endParaRPr lang="en-US" altLang="zh-CN" dirty="0">
              <a:ea typeface="宋体" charset="-122"/>
            </a:endParaRPr>
          </a:p>
        </p:txBody>
      </p:sp>
      <p:sp>
        <p:nvSpPr>
          <p:cNvPr id="12" name="Text Box 12"/>
          <p:cNvSpPr txBox="1">
            <a:spLocks noChangeArrowheads="1"/>
          </p:cNvSpPr>
          <p:nvPr/>
        </p:nvSpPr>
        <p:spPr bwMode="auto">
          <a:xfrm>
            <a:off x="1861972" y="5555096"/>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040</a:t>
            </a:r>
            <a:endParaRPr lang="en-US" altLang="zh-CN" dirty="0">
              <a:ea typeface="宋体" charset="-122"/>
            </a:endParaRPr>
          </a:p>
        </p:txBody>
      </p:sp>
      <p:sp>
        <p:nvSpPr>
          <p:cNvPr id="13" name="Text Box 13"/>
          <p:cNvSpPr txBox="1">
            <a:spLocks noChangeArrowheads="1"/>
          </p:cNvSpPr>
          <p:nvPr/>
        </p:nvSpPr>
        <p:spPr bwMode="auto">
          <a:xfrm>
            <a:off x="1861972" y="5856862"/>
            <a:ext cx="535724" cy="369332"/>
          </a:xfrm>
          <a:prstGeom prst="rect">
            <a:avLst/>
          </a:prstGeom>
          <a:noFill/>
          <a:ln w="9525">
            <a:noFill/>
            <a:miter lim="800000"/>
            <a:headEnd/>
            <a:tailEnd/>
          </a:ln>
          <a:effectLst/>
        </p:spPr>
        <p:txBody>
          <a:bodyPr wrap="none">
            <a:spAutoFit/>
          </a:bodyPr>
          <a:lstStyle/>
          <a:p>
            <a:r>
              <a:rPr lang="en-US" altLang="zh-CN" dirty="0" smtClean="0">
                <a:ea typeface="宋体" charset="-122"/>
              </a:rPr>
              <a:t>020</a:t>
            </a:r>
            <a:endParaRPr lang="en-US" altLang="zh-CN" dirty="0">
              <a:ea typeface="宋体" charset="-122"/>
            </a:endParaRPr>
          </a:p>
        </p:txBody>
      </p:sp>
      <p:sp>
        <p:nvSpPr>
          <p:cNvPr id="14" name="Text Box 14"/>
          <p:cNvSpPr txBox="1">
            <a:spLocks noChangeArrowheads="1"/>
          </p:cNvSpPr>
          <p:nvPr/>
        </p:nvSpPr>
        <p:spPr bwMode="auto">
          <a:xfrm>
            <a:off x="1861972" y="4348032"/>
            <a:ext cx="535724" cy="369332"/>
          </a:xfrm>
          <a:prstGeom prst="rect">
            <a:avLst/>
          </a:prstGeom>
          <a:noFill/>
          <a:ln w="9525">
            <a:noFill/>
            <a:miter lim="800000"/>
            <a:headEnd/>
            <a:tailEnd/>
          </a:ln>
          <a:effectLst/>
        </p:spPr>
        <p:txBody>
          <a:bodyPr wrap="none">
            <a:spAutoFit/>
          </a:bodyPr>
          <a:lstStyle/>
          <a:p>
            <a:r>
              <a:rPr lang="en-US" altLang="zh-TW" dirty="0" smtClean="0">
                <a:ea typeface="新細明體" charset="-120"/>
              </a:rPr>
              <a:t>120</a:t>
            </a:r>
            <a:endParaRPr lang="en-US" altLang="zh-CN" dirty="0">
              <a:ea typeface="宋体" charset="-122"/>
            </a:endParaRPr>
          </a:p>
        </p:txBody>
      </p:sp>
      <p:sp>
        <p:nvSpPr>
          <p:cNvPr id="19" name="Text Box 37"/>
          <p:cNvSpPr txBox="1">
            <a:spLocks noChangeArrowheads="1"/>
          </p:cNvSpPr>
          <p:nvPr/>
        </p:nvSpPr>
        <p:spPr bwMode="auto">
          <a:xfrm>
            <a:off x="1861972" y="4046266"/>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140</a:t>
            </a:r>
            <a:endParaRPr lang="en-US" altLang="zh-CN" dirty="0">
              <a:ea typeface="宋体" charset="-122"/>
            </a:endParaRPr>
          </a:p>
        </p:txBody>
      </p:sp>
      <p:sp>
        <p:nvSpPr>
          <p:cNvPr id="21" name="Line 42"/>
          <p:cNvSpPr>
            <a:spLocks noChangeShapeType="1"/>
          </p:cNvSpPr>
          <p:nvPr/>
        </p:nvSpPr>
        <p:spPr bwMode="auto">
          <a:xfrm>
            <a:off x="2683024" y="6387231"/>
            <a:ext cx="3703042" cy="0"/>
          </a:xfrm>
          <a:prstGeom prst="line">
            <a:avLst/>
          </a:prstGeom>
          <a:noFill/>
          <a:ln w="28575">
            <a:solidFill>
              <a:schemeClr val="tx1"/>
            </a:solidFill>
            <a:round/>
            <a:headEnd/>
            <a:tailEnd type="triangle" w="med" len="med"/>
          </a:ln>
          <a:effectLst/>
        </p:spPr>
        <p:txBody>
          <a:bodyPr/>
          <a:lstStyle/>
          <a:p>
            <a:endParaRPr lang="zh-CN" altLang="en-US"/>
          </a:p>
        </p:txBody>
      </p:sp>
      <p:sp>
        <p:nvSpPr>
          <p:cNvPr id="22" name="Text Box 43"/>
          <p:cNvSpPr txBox="1">
            <a:spLocks noChangeArrowheads="1"/>
          </p:cNvSpPr>
          <p:nvPr/>
        </p:nvSpPr>
        <p:spPr bwMode="auto">
          <a:xfrm>
            <a:off x="6386066" y="6203874"/>
            <a:ext cx="657552" cy="369332"/>
          </a:xfrm>
          <a:prstGeom prst="rect">
            <a:avLst/>
          </a:prstGeom>
          <a:noFill/>
          <a:ln w="9525">
            <a:noFill/>
            <a:miter lim="800000"/>
            <a:headEnd/>
            <a:tailEnd/>
          </a:ln>
          <a:effectLst/>
        </p:spPr>
        <p:txBody>
          <a:bodyPr wrap="none">
            <a:spAutoFit/>
          </a:bodyPr>
          <a:lstStyle/>
          <a:p>
            <a:r>
              <a:rPr lang="en-US" altLang="zh-TW" b="1" u="sng" dirty="0">
                <a:ea typeface="新細明體" charset="-120"/>
              </a:rPr>
              <a:t>Time</a:t>
            </a:r>
            <a:endParaRPr lang="en-US" altLang="zh-CN" b="1" u="sng" dirty="0">
              <a:ea typeface="宋体" charset="-122"/>
            </a:endParaRPr>
          </a:p>
        </p:txBody>
      </p:sp>
      <p:sp>
        <p:nvSpPr>
          <p:cNvPr id="23" name="Text Box 9"/>
          <p:cNvSpPr txBox="1">
            <a:spLocks noChangeArrowheads="1"/>
          </p:cNvSpPr>
          <p:nvPr/>
        </p:nvSpPr>
        <p:spPr bwMode="auto">
          <a:xfrm>
            <a:off x="1861972" y="3744500"/>
            <a:ext cx="535724" cy="369332"/>
          </a:xfrm>
          <a:prstGeom prst="rect">
            <a:avLst/>
          </a:prstGeom>
          <a:noFill/>
          <a:ln w="9525">
            <a:noFill/>
            <a:miter lim="800000"/>
            <a:headEnd/>
            <a:tailEnd/>
          </a:ln>
          <a:effectLst/>
        </p:spPr>
        <p:txBody>
          <a:bodyPr wrap="none">
            <a:spAutoFit/>
          </a:bodyPr>
          <a:lstStyle/>
          <a:p>
            <a:r>
              <a:rPr lang="en-US" altLang="zh-CN" dirty="0" smtClean="0">
                <a:ea typeface="新細明體" charset="-120"/>
              </a:rPr>
              <a:t>160</a:t>
            </a:r>
            <a:endParaRPr lang="en-US" altLang="zh-CN" dirty="0">
              <a:ea typeface="宋体" charset="-122"/>
            </a:endParaRPr>
          </a:p>
        </p:txBody>
      </p:sp>
      <p:sp>
        <p:nvSpPr>
          <p:cNvPr id="24" name="Text Box 14"/>
          <p:cNvSpPr txBox="1">
            <a:spLocks noChangeArrowheads="1"/>
          </p:cNvSpPr>
          <p:nvPr/>
        </p:nvSpPr>
        <p:spPr bwMode="auto">
          <a:xfrm>
            <a:off x="1861972" y="3442734"/>
            <a:ext cx="535724" cy="369332"/>
          </a:xfrm>
          <a:prstGeom prst="rect">
            <a:avLst/>
          </a:prstGeom>
          <a:noFill/>
          <a:ln w="9525">
            <a:noFill/>
            <a:miter lim="800000"/>
            <a:headEnd/>
            <a:tailEnd/>
          </a:ln>
          <a:effectLst/>
        </p:spPr>
        <p:txBody>
          <a:bodyPr wrap="none">
            <a:spAutoFit/>
          </a:bodyPr>
          <a:lstStyle/>
          <a:p>
            <a:r>
              <a:rPr lang="en-US" altLang="zh-TW" dirty="0" smtClean="0">
                <a:ea typeface="新細明體" charset="-120"/>
              </a:rPr>
              <a:t>180</a:t>
            </a:r>
            <a:endParaRPr lang="en-US" altLang="zh-CN" dirty="0">
              <a:ea typeface="宋体" charset="-122"/>
            </a:endParaRPr>
          </a:p>
        </p:txBody>
      </p:sp>
      <p:sp>
        <p:nvSpPr>
          <p:cNvPr id="25" name="Text Box 37"/>
          <p:cNvSpPr txBox="1">
            <a:spLocks noChangeArrowheads="1"/>
          </p:cNvSpPr>
          <p:nvPr/>
        </p:nvSpPr>
        <p:spPr bwMode="auto">
          <a:xfrm>
            <a:off x="1861972" y="3140968"/>
            <a:ext cx="535724" cy="369332"/>
          </a:xfrm>
          <a:prstGeom prst="rect">
            <a:avLst/>
          </a:prstGeom>
          <a:noFill/>
          <a:ln w="9525">
            <a:noFill/>
            <a:miter lim="800000"/>
            <a:headEnd/>
            <a:tailEnd/>
          </a:ln>
          <a:effectLst/>
        </p:spPr>
        <p:txBody>
          <a:bodyPr wrap="none">
            <a:spAutoFit/>
          </a:bodyPr>
          <a:lstStyle/>
          <a:p>
            <a:r>
              <a:rPr lang="en-US" altLang="zh-CN" dirty="0" smtClean="0">
                <a:ea typeface="宋体" charset="-122"/>
              </a:rPr>
              <a:t>199</a:t>
            </a:r>
            <a:endParaRPr lang="en-US" altLang="zh-CN" dirty="0">
              <a:ea typeface="宋体" charset="-122"/>
            </a:endParaRPr>
          </a:p>
        </p:txBody>
      </p:sp>
      <p:cxnSp>
        <p:nvCxnSpPr>
          <p:cNvPr id="27" name="直接箭头连接符 26"/>
          <p:cNvCxnSpPr>
            <a:stCxn id="12" idx="3"/>
          </p:cNvCxnSpPr>
          <p:nvPr/>
        </p:nvCxnSpPr>
        <p:spPr>
          <a:xfrm flipV="1">
            <a:off x="2397696" y="5555096"/>
            <a:ext cx="285328" cy="18466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123701" y="2843644"/>
            <a:ext cx="3182281" cy="369332"/>
          </a:xfrm>
          <a:prstGeom prst="rect">
            <a:avLst/>
          </a:prstGeom>
        </p:spPr>
        <p:txBody>
          <a:bodyPr wrap="none">
            <a:spAutoFit/>
          </a:bodyPr>
          <a:lstStyle/>
          <a:p>
            <a:r>
              <a:rPr lang="en-US" altLang="zh-CN" dirty="0"/>
              <a:t>98, 183, 37, 122</a:t>
            </a:r>
            <a:r>
              <a:rPr lang="en-US" altLang="zh-CN" dirty="0" smtClean="0"/>
              <a:t>, </a:t>
            </a:r>
            <a:r>
              <a:rPr lang="en-US" altLang="zh-CN" dirty="0"/>
              <a:t>14, 124, 65, 67</a:t>
            </a:r>
            <a:endParaRPr lang="zh-CN" altLang="en-US" dirty="0"/>
          </a:p>
        </p:txBody>
      </p:sp>
      <p:cxnSp>
        <p:nvCxnSpPr>
          <p:cNvPr id="31" name="直接箭头连接符 30"/>
          <p:cNvCxnSpPr/>
          <p:nvPr/>
        </p:nvCxnSpPr>
        <p:spPr>
          <a:xfrm flipV="1">
            <a:off x="2692760" y="4834464"/>
            <a:ext cx="403076" cy="72381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3095836" y="3533776"/>
            <a:ext cx="324036" cy="131001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3419872" y="3533775"/>
            <a:ext cx="360040" cy="2323087"/>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3779912" y="4429126"/>
            <a:ext cx="432048" cy="1427736"/>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4211960" y="4415598"/>
            <a:ext cx="368424" cy="177565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V="1">
            <a:off x="4580384" y="4362451"/>
            <a:ext cx="495672" cy="1796180"/>
          </a:xfrm>
          <a:prstGeom prst="straightConnector1">
            <a:avLst/>
          </a:prstGeom>
          <a:ln w="38100">
            <a:solidFill>
              <a:srgbClr val="FF990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5076056" y="4362450"/>
            <a:ext cx="481582" cy="971550"/>
          </a:xfrm>
          <a:prstGeom prst="straightConnector1">
            <a:avLst/>
          </a:prstGeom>
          <a:ln w="38100">
            <a:solidFill>
              <a:srgbClr val="AAAE12"/>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V="1">
            <a:off x="5557638" y="5253330"/>
            <a:ext cx="219540" cy="80671"/>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2677132" y="4626167"/>
            <a:ext cx="418704" cy="369332"/>
          </a:xfrm>
          <a:prstGeom prst="rect">
            <a:avLst/>
          </a:prstGeom>
        </p:spPr>
        <p:txBody>
          <a:bodyPr wrap="none">
            <a:spAutoFit/>
          </a:bodyPr>
          <a:lstStyle/>
          <a:p>
            <a:r>
              <a:rPr lang="en-US" altLang="zh-CN" dirty="0"/>
              <a:t>98</a:t>
            </a:r>
            <a:endParaRPr lang="zh-CN" altLang="en-US" dirty="0"/>
          </a:p>
        </p:txBody>
      </p:sp>
      <p:sp>
        <p:nvSpPr>
          <p:cNvPr id="63" name="矩形 62"/>
          <p:cNvSpPr/>
          <p:nvPr/>
        </p:nvSpPr>
        <p:spPr>
          <a:xfrm>
            <a:off x="3179997" y="3212976"/>
            <a:ext cx="535724" cy="369332"/>
          </a:xfrm>
          <a:prstGeom prst="rect">
            <a:avLst/>
          </a:prstGeom>
        </p:spPr>
        <p:txBody>
          <a:bodyPr wrap="none">
            <a:spAutoFit/>
          </a:bodyPr>
          <a:lstStyle/>
          <a:p>
            <a:r>
              <a:rPr lang="en-US" altLang="zh-CN" dirty="0"/>
              <a:t>183</a:t>
            </a:r>
            <a:endParaRPr lang="zh-CN" altLang="en-US" dirty="0"/>
          </a:p>
        </p:txBody>
      </p:sp>
      <p:sp>
        <p:nvSpPr>
          <p:cNvPr id="64" name="矩形 63"/>
          <p:cNvSpPr/>
          <p:nvPr/>
        </p:nvSpPr>
        <p:spPr>
          <a:xfrm>
            <a:off x="3570560" y="5767369"/>
            <a:ext cx="418704" cy="369332"/>
          </a:xfrm>
          <a:prstGeom prst="rect">
            <a:avLst/>
          </a:prstGeom>
        </p:spPr>
        <p:txBody>
          <a:bodyPr wrap="none">
            <a:spAutoFit/>
          </a:bodyPr>
          <a:lstStyle/>
          <a:p>
            <a:r>
              <a:rPr lang="en-US" altLang="zh-CN" dirty="0"/>
              <a:t>37</a:t>
            </a:r>
            <a:endParaRPr lang="zh-CN" altLang="en-US" dirty="0"/>
          </a:p>
        </p:txBody>
      </p:sp>
      <p:sp>
        <p:nvSpPr>
          <p:cNvPr id="65" name="矩形 64"/>
          <p:cNvSpPr/>
          <p:nvPr/>
        </p:nvSpPr>
        <p:spPr>
          <a:xfrm>
            <a:off x="3927769" y="4112468"/>
            <a:ext cx="535724" cy="369332"/>
          </a:xfrm>
          <a:prstGeom prst="rect">
            <a:avLst/>
          </a:prstGeom>
        </p:spPr>
        <p:txBody>
          <a:bodyPr wrap="none">
            <a:spAutoFit/>
          </a:bodyPr>
          <a:lstStyle/>
          <a:p>
            <a:r>
              <a:rPr lang="en-US" altLang="zh-CN" dirty="0"/>
              <a:t>122</a:t>
            </a:r>
            <a:endParaRPr lang="zh-CN" altLang="en-US" dirty="0"/>
          </a:p>
        </p:txBody>
      </p:sp>
      <p:sp>
        <p:nvSpPr>
          <p:cNvPr id="66" name="矩形 65"/>
          <p:cNvSpPr/>
          <p:nvPr/>
        </p:nvSpPr>
        <p:spPr>
          <a:xfrm>
            <a:off x="4362648" y="6070433"/>
            <a:ext cx="418704" cy="369332"/>
          </a:xfrm>
          <a:prstGeom prst="rect">
            <a:avLst/>
          </a:prstGeom>
        </p:spPr>
        <p:txBody>
          <a:bodyPr wrap="none">
            <a:spAutoFit/>
          </a:bodyPr>
          <a:lstStyle/>
          <a:p>
            <a:r>
              <a:rPr lang="en-US" altLang="zh-CN" dirty="0"/>
              <a:t>14</a:t>
            </a:r>
            <a:endParaRPr lang="zh-CN" altLang="en-US" dirty="0"/>
          </a:p>
        </p:txBody>
      </p:sp>
      <p:sp>
        <p:nvSpPr>
          <p:cNvPr id="67" name="矩形 66"/>
          <p:cNvSpPr/>
          <p:nvPr/>
        </p:nvSpPr>
        <p:spPr>
          <a:xfrm>
            <a:off x="4808194" y="4071071"/>
            <a:ext cx="535724" cy="369332"/>
          </a:xfrm>
          <a:prstGeom prst="rect">
            <a:avLst/>
          </a:prstGeom>
        </p:spPr>
        <p:txBody>
          <a:bodyPr wrap="none">
            <a:spAutoFit/>
          </a:bodyPr>
          <a:lstStyle/>
          <a:p>
            <a:r>
              <a:rPr lang="en-US" altLang="zh-CN" dirty="0"/>
              <a:t>124</a:t>
            </a:r>
            <a:endParaRPr lang="zh-CN" altLang="en-US" dirty="0"/>
          </a:p>
        </p:txBody>
      </p:sp>
      <p:sp>
        <p:nvSpPr>
          <p:cNvPr id="68" name="矩形 67"/>
          <p:cNvSpPr/>
          <p:nvPr/>
        </p:nvSpPr>
        <p:spPr>
          <a:xfrm>
            <a:off x="5322640" y="5289374"/>
            <a:ext cx="418704" cy="369332"/>
          </a:xfrm>
          <a:prstGeom prst="rect">
            <a:avLst/>
          </a:prstGeom>
        </p:spPr>
        <p:txBody>
          <a:bodyPr wrap="none">
            <a:spAutoFit/>
          </a:bodyPr>
          <a:lstStyle/>
          <a:p>
            <a:r>
              <a:rPr lang="en-US" altLang="zh-CN" dirty="0"/>
              <a:t>65</a:t>
            </a:r>
            <a:endParaRPr lang="zh-CN" altLang="en-US" dirty="0"/>
          </a:p>
        </p:txBody>
      </p:sp>
      <p:sp>
        <p:nvSpPr>
          <p:cNvPr id="69" name="矩形 68"/>
          <p:cNvSpPr/>
          <p:nvPr/>
        </p:nvSpPr>
        <p:spPr>
          <a:xfrm>
            <a:off x="5698150" y="5059546"/>
            <a:ext cx="418704" cy="369332"/>
          </a:xfrm>
          <a:prstGeom prst="rect">
            <a:avLst/>
          </a:prstGeom>
        </p:spPr>
        <p:txBody>
          <a:bodyPr wrap="none">
            <a:spAutoFit/>
          </a:bodyPr>
          <a:lstStyle/>
          <a:p>
            <a:r>
              <a:rPr lang="en-US" altLang="zh-CN" dirty="0"/>
              <a:t>67</a:t>
            </a:r>
            <a:endParaRPr lang="zh-CN" altLang="en-US" dirty="0"/>
          </a:p>
        </p:txBody>
      </p:sp>
      <p:sp>
        <p:nvSpPr>
          <p:cNvPr id="70" name="矩形 69"/>
          <p:cNvSpPr/>
          <p:nvPr/>
        </p:nvSpPr>
        <p:spPr>
          <a:xfrm>
            <a:off x="5148064" y="3258068"/>
            <a:ext cx="4134465" cy="2462213"/>
          </a:xfrm>
          <a:prstGeom prst="rect">
            <a:avLst/>
          </a:prstGeom>
        </p:spPr>
        <p:txBody>
          <a:bodyPr wrap="none">
            <a:spAutoFit/>
          </a:bodyPr>
          <a:lstStyle/>
          <a:p>
            <a:r>
              <a:rPr lang="en-US" altLang="zh-TW" sz="2800" b="1" u="sng" dirty="0">
                <a:ea typeface="新細明體" charset="-120"/>
              </a:rPr>
              <a:t>Total seek distance</a:t>
            </a:r>
            <a:r>
              <a:rPr lang="en-US" altLang="zh-TW" dirty="0">
                <a:ea typeface="新細明體" charset="-120"/>
              </a:rPr>
              <a:t>:  </a:t>
            </a:r>
            <a:endParaRPr lang="en-US" altLang="zh-TW" dirty="0" smtClean="0">
              <a:ea typeface="新細明體" charset="-120"/>
            </a:endParaRPr>
          </a:p>
          <a:p>
            <a:r>
              <a:rPr lang="en-US" altLang="zh-TW" dirty="0">
                <a:ea typeface="新細明體" charset="-120"/>
              </a:rPr>
              <a:t> </a:t>
            </a:r>
            <a:r>
              <a:rPr lang="en-US" altLang="zh-TW" dirty="0" smtClean="0">
                <a:ea typeface="新細明體" charset="-120"/>
              </a:rPr>
              <a:t>   </a:t>
            </a:r>
            <a:r>
              <a:rPr lang="en-US" altLang="zh-CN" dirty="0" smtClean="0">
                <a:ea typeface="新細明體" charset="-120"/>
              </a:rPr>
              <a:t>(98-53)+(183-98) + (183-37) + (122-37)</a:t>
            </a:r>
          </a:p>
          <a:p>
            <a:r>
              <a:rPr lang="en-US" altLang="zh-TW" dirty="0">
                <a:ea typeface="新細明體" charset="-120"/>
              </a:rPr>
              <a:t> </a:t>
            </a:r>
            <a:r>
              <a:rPr lang="en-US" altLang="zh-TW" dirty="0" smtClean="0">
                <a:ea typeface="新細明體" charset="-120"/>
              </a:rPr>
              <a:t>   </a:t>
            </a:r>
            <a:r>
              <a:rPr lang="en-US" altLang="zh-CN" dirty="0" smtClean="0">
                <a:ea typeface="新細明體" charset="-120"/>
              </a:rPr>
              <a:t>+ (122-14) + (124-14) + (124-65)</a:t>
            </a:r>
          </a:p>
          <a:p>
            <a:r>
              <a:rPr lang="en-US" altLang="zh-TW" dirty="0">
                <a:ea typeface="新細明體" charset="-120"/>
              </a:rPr>
              <a:t> </a:t>
            </a:r>
            <a:r>
              <a:rPr lang="en-US" altLang="zh-TW" dirty="0" smtClean="0">
                <a:ea typeface="新細明體" charset="-120"/>
              </a:rPr>
              <a:t>   </a:t>
            </a:r>
            <a:r>
              <a:rPr lang="en-US" altLang="zh-CN" dirty="0" smtClean="0">
                <a:ea typeface="新細明體" charset="-120"/>
              </a:rPr>
              <a:t>+ (67-65)  </a:t>
            </a:r>
          </a:p>
          <a:p>
            <a:r>
              <a:rPr lang="en-US" altLang="zh-TW" dirty="0">
                <a:ea typeface="新細明體" charset="-120"/>
              </a:rPr>
              <a:t> </a:t>
            </a:r>
            <a:r>
              <a:rPr lang="en-US" altLang="zh-TW" dirty="0" smtClean="0">
                <a:ea typeface="新細明體" charset="-120"/>
              </a:rPr>
              <a:t>            </a:t>
            </a:r>
            <a:r>
              <a:rPr lang="en-US" altLang="zh-CN" dirty="0" smtClean="0">
                <a:ea typeface="新細明體" charset="-120"/>
              </a:rPr>
              <a:t>= [(183+122+124) – (37+14+65)]</a:t>
            </a:r>
            <a:r>
              <a:rPr lang="zh-CN" altLang="en-US" dirty="0" smtClean="0">
                <a:ea typeface="新細明體" charset="-120"/>
              </a:rPr>
              <a:t>*</a:t>
            </a:r>
            <a:r>
              <a:rPr lang="en-US" altLang="zh-CN" dirty="0" smtClean="0">
                <a:ea typeface="新細明體" charset="-120"/>
              </a:rPr>
              <a:t>2</a:t>
            </a:r>
          </a:p>
          <a:p>
            <a:r>
              <a:rPr lang="en-US" altLang="zh-TW" dirty="0">
                <a:ea typeface="新細明體" charset="-120"/>
              </a:rPr>
              <a:t> </a:t>
            </a:r>
            <a:r>
              <a:rPr lang="en-US" altLang="zh-TW" dirty="0" smtClean="0">
                <a:ea typeface="新細明體" charset="-120"/>
              </a:rPr>
              <a:t>               </a:t>
            </a:r>
            <a:r>
              <a:rPr lang="en-US" altLang="zh-CN" dirty="0" smtClean="0">
                <a:ea typeface="新細明體" charset="-120"/>
              </a:rPr>
              <a:t>+ (67-53)</a:t>
            </a:r>
          </a:p>
          <a:p>
            <a:r>
              <a:rPr lang="en-US" altLang="zh-TW" dirty="0">
                <a:ea typeface="新細明體" charset="-120"/>
              </a:rPr>
              <a:t> </a:t>
            </a:r>
            <a:r>
              <a:rPr lang="en-US" altLang="zh-TW" dirty="0" smtClean="0">
                <a:ea typeface="新細明體" charset="-120"/>
              </a:rPr>
              <a:t>                           </a:t>
            </a:r>
            <a:r>
              <a:rPr lang="en-US" altLang="zh-CN" dirty="0" smtClean="0">
                <a:ea typeface="新細明體" charset="-120"/>
              </a:rPr>
              <a:t>= [429 - 116]</a:t>
            </a:r>
            <a:r>
              <a:rPr lang="zh-CN" altLang="en-US" dirty="0" smtClean="0">
                <a:ea typeface="新細明體" charset="-120"/>
              </a:rPr>
              <a:t>*</a:t>
            </a:r>
            <a:r>
              <a:rPr lang="en-US" altLang="zh-CN" dirty="0" smtClean="0">
                <a:ea typeface="新細明體" charset="-120"/>
              </a:rPr>
              <a:t>2 + 14</a:t>
            </a:r>
          </a:p>
          <a:p>
            <a:r>
              <a:rPr lang="en-US" altLang="zh-TW" dirty="0">
                <a:ea typeface="新細明體" charset="-120"/>
              </a:rPr>
              <a:t> </a:t>
            </a:r>
            <a:r>
              <a:rPr lang="en-US" altLang="zh-TW" dirty="0" smtClean="0">
                <a:ea typeface="新細明體" charset="-120"/>
              </a:rPr>
              <a:t>                           </a:t>
            </a:r>
            <a:r>
              <a:rPr lang="en-US" altLang="zh-CN" dirty="0" smtClean="0">
                <a:ea typeface="新細明體" charset="-120"/>
              </a:rPr>
              <a:t>= 640</a:t>
            </a:r>
            <a:endParaRPr lang="en-US" altLang="zh-TW" dirty="0">
              <a:ea typeface="新細明體" charset="-120"/>
            </a:endParaRPr>
          </a:p>
        </p:txBody>
      </p:sp>
      <p:sp>
        <p:nvSpPr>
          <p:cNvPr id="71" name="矩形 70"/>
          <p:cNvSpPr/>
          <p:nvPr/>
        </p:nvSpPr>
        <p:spPr>
          <a:xfrm>
            <a:off x="2641128" y="5485317"/>
            <a:ext cx="418704" cy="369332"/>
          </a:xfrm>
          <a:prstGeom prst="rect">
            <a:avLst/>
          </a:prstGeom>
        </p:spPr>
        <p:txBody>
          <a:bodyPr wrap="none">
            <a:spAutoFit/>
          </a:bodyPr>
          <a:lstStyle/>
          <a:p>
            <a:r>
              <a:rPr lang="en-US" altLang="zh-CN" dirty="0"/>
              <a:t>53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down)">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up)">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down)">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up)">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wipe(down)">
                                      <p:cBhvr>
                                        <p:cTn id="32" dur="500"/>
                                        <p:tgtEl>
                                          <p:spTgt spid="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up)">
                                      <p:cBhvr>
                                        <p:cTn id="37" dur="500"/>
                                        <p:tgtEl>
                                          <p:spTgt spid="5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down)">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1000"/>
                                        <p:tgtEl>
                                          <p:spTgt spid="70"/>
                                        </p:tgtEl>
                                      </p:cBhvr>
                                    </p:animEffect>
                                    <p:anim calcmode="lin" valueType="num">
                                      <p:cBhvr>
                                        <p:cTn id="48" dur="1000" fill="hold"/>
                                        <p:tgtEl>
                                          <p:spTgt spid="70"/>
                                        </p:tgtEl>
                                        <p:attrNameLst>
                                          <p:attrName>ppt_x</p:attrName>
                                        </p:attrNameLst>
                                      </p:cBhvr>
                                      <p:tavLst>
                                        <p:tav tm="0">
                                          <p:val>
                                            <p:strVal val="#ppt_x"/>
                                          </p:val>
                                        </p:tav>
                                        <p:tav tm="100000">
                                          <p:val>
                                            <p:strVal val="#ppt_x"/>
                                          </p:val>
                                        </p:tav>
                                      </p:tavLst>
                                    </p:anim>
                                    <p:anim calcmode="lin" valueType="num">
                                      <p:cBhvr>
                                        <p:cTn id="49"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CE_TITLE" val="Operating system"/>
  <p:tag name="ISPRING_ULTRA_SCORM_LESSON_TITLE" val="Part XII IO System"/>
  <p:tag name="ISPRING_ULTRA_SCORM_DURATION" val="3600"/>
  <p:tag name="ISPRING_ULTRA_SCORM_SLIDE_COUNT" val="1"/>
  <p:tag name="ISPRING_SCORM_RATE_SLIDES" val="0"/>
  <p:tag name="ISPRING_SCORM_RATE_QUIZZES" val="0"/>
  <p:tag name="ISPRING_SCORM_PASSING_SCORE" val="0.0000000000"/>
  <p:tag name="GENSWF_OUTPUT_FILE_NAME" val="Part 10 IO Other"/>
  <p:tag name="ISPRING_RESOURCE_PATHS_HASH_2" val="5d836847987e296f68e1dbef5c81302786a5619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32013</TotalTime>
  <Words>4105</Words>
  <Application>Microsoft Office PowerPoint</Application>
  <PresentationFormat>全屏显示(4:3)</PresentationFormat>
  <Paragraphs>785</Paragraphs>
  <Slides>59</Slides>
  <Notes>59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1" baseType="lpstr">
      <vt:lpstr>Office Theme</vt:lpstr>
      <vt:lpstr>CorelDRAW</vt:lpstr>
      <vt:lpstr>Operating system</vt:lpstr>
      <vt:lpstr>Goals</vt:lpstr>
      <vt:lpstr>Review</vt:lpstr>
      <vt:lpstr>Advanced IO</vt:lpstr>
      <vt:lpstr>OS is responsible for using hardware efficiently</vt:lpstr>
      <vt:lpstr>Disk Optimizations</vt:lpstr>
      <vt:lpstr>PowerPoint 演示文稿</vt:lpstr>
      <vt:lpstr>Several algorithms exist to schedule the disk I/O requests</vt:lpstr>
      <vt:lpstr>FCFS [先来先服务算法]</vt:lpstr>
      <vt:lpstr>SSTF [最短寻道时间优先]</vt:lpstr>
      <vt:lpstr>SCAN</vt:lpstr>
      <vt:lpstr>Elevator Algorithms</vt:lpstr>
      <vt:lpstr>SCAN</vt:lpstr>
      <vt:lpstr>Get the end of each side [摸边]</vt:lpstr>
      <vt:lpstr>SCAN</vt:lpstr>
      <vt:lpstr>C-SCAN</vt:lpstr>
      <vt:lpstr>C-SCAN</vt:lpstr>
      <vt:lpstr>LOOK scheduling</vt:lpstr>
      <vt:lpstr>PowerPoint 演示文稿</vt:lpstr>
      <vt:lpstr>C-LOOK</vt:lpstr>
      <vt:lpstr>C-LOOK</vt:lpstr>
      <vt:lpstr>Selecting a Disk-Scheduling Algorithm</vt:lpstr>
      <vt:lpstr>Selecting a Disk-Scheduling Algorithm</vt:lpstr>
      <vt:lpstr>Advanced IO</vt:lpstr>
      <vt:lpstr>Basic Printer Operation</vt:lpstr>
      <vt:lpstr>Traditionally</vt:lpstr>
      <vt:lpstr>Motivation</vt:lpstr>
      <vt:lpstr>PowerPoint 演示文稿</vt:lpstr>
      <vt:lpstr>Spooler now</vt:lpstr>
      <vt:lpstr>SPOOLing 技术 (Simultaneous Peripheral Operation On Line)</vt:lpstr>
      <vt:lpstr>PowerPoint 演示文稿</vt:lpstr>
      <vt:lpstr>SPOOLing 技术 (Simultaneous Peripheral Operation On Line)</vt:lpstr>
      <vt:lpstr>SPOOLing 技术 (Simultaneous Peripheral Operation On Line)</vt:lpstr>
      <vt:lpstr>SPOOLing can also be used to </vt:lpstr>
      <vt:lpstr>Cont’</vt:lpstr>
      <vt:lpstr>Advanced IO</vt:lpstr>
      <vt:lpstr>RAID </vt:lpstr>
      <vt:lpstr>Motivation of RAID –           for better Reliability by redundancy </vt:lpstr>
      <vt:lpstr>RAID Levels</vt:lpstr>
      <vt:lpstr>Hamming Code [哈明码]</vt:lpstr>
      <vt:lpstr>(7,4) Hamming code</vt:lpstr>
      <vt:lpstr>PowerPoint 演示文稿</vt:lpstr>
      <vt:lpstr>PowerPoint 演示文稿</vt:lpstr>
      <vt:lpstr>RAID 5 (block-level distributed parity) as instance</vt:lpstr>
      <vt:lpstr>Advanced IO</vt:lpstr>
      <vt:lpstr>USB: Universal Serial Bus</vt:lpstr>
      <vt:lpstr>USB controller</vt:lpstr>
      <vt:lpstr>PowerPoint 演示文稿</vt:lpstr>
      <vt:lpstr>Physical Interface</vt:lpstr>
      <vt:lpstr>USB communication takes the form of packets</vt:lpstr>
      <vt:lpstr>USB Applications now</vt:lpstr>
      <vt:lpstr>Advanced IO</vt:lpstr>
      <vt:lpstr>DAS: Direct Attached Storage</vt:lpstr>
      <vt:lpstr>NAS: Network Attached Storage [网络附加存储]</vt:lpstr>
      <vt:lpstr>PowerPoint 演示文稿</vt:lpstr>
      <vt:lpstr>SAN: Storage Area Network [存储(区)域网(络)]</vt:lpstr>
      <vt:lpstr>PowerPoint 演示文稿</vt:lpstr>
      <vt:lpstr>Non-von Neumann Architectures are also popular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dc:title>
  <dc:creator>mlinking</dc:creator>
  <cp:lastModifiedBy>mlinking</cp:lastModifiedBy>
  <cp:revision>1214</cp:revision>
  <dcterms:created xsi:type="dcterms:W3CDTF">2009-03-23T15:53:52Z</dcterms:created>
  <dcterms:modified xsi:type="dcterms:W3CDTF">2017-04-19T11:33:59Z</dcterms:modified>
</cp:coreProperties>
</file>