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1192" r:id="rId2"/>
    <p:sldId id="1201" r:id="rId3"/>
    <p:sldId id="1207" r:id="rId4"/>
    <p:sldId id="1193" r:id="rId5"/>
    <p:sldId id="1204" r:id="rId6"/>
    <p:sldId id="1196" r:id="rId7"/>
    <p:sldId id="1205" r:id="rId8"/>
    <p:sldId id="1208" r:id="rId9"/>
    <p:sldId id="1210" r:id="rId10"/>
    <p:sldId id="1211" r:id="rId11"/>
    <p:sldId id="1203" r:id="rId12"/>
    <p:sldId id="1209" r:id="rId13"/>
    <p:sldId id="1212" r:id="rId14"/>
    <p:sldId id="1231" r:id="rId15"/>
    <p:sldId id="1233" r:id="rId16"/>
    <p:sldId id="1235" r:id="rId17"/>
    <p:sldId id="1234" r:id="rId18"/>
    <p:sldId id="1232" r:id="rId19"/>
    <p:sldId id="1236" r:id="rId20"/>
    <p:sldId id="1213" r:id="rId21"/>
    <p:sldId id="1214" r:id="rId22"/>
    <p:sldId id="1249" r:id="rId23"/>
    <p:sldId id="1241" r:id="rId24"/>
    <p:sldId id="1224" r:id="rId25"/>
    <p:sldId id="1247" r:id="rId26"/>
    <p:sldId id="1244" r:id="rId27"/>
    <p:sldId id="1250" r:id="rId28"/>
    <p:sldId id="1251" r:id="rId29"/>
    <p:sldId id="1246" r:id="rId30"/>
  </p:sldIdLst>
  <p:sldSz cx="9144000" cy="6858000" type="screen4x3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57" autoAdjust="0"/>
  </p:normalViewPr>
  <p:slideViewPr>
    <p:cSldViewPr>
      <p:cViewPr varScale="1">
        <p:scale>
          <a:sx n="59" d="100"/>
          <a:sy n="59" d="100"/>
        </p:scale>
        <p:origin x="-1590" y="-78"/>
      </p:cViewPr>
      <p:guideLst>
        <p:guide orient="horz" pos="2115"/>
        <p:guide orient="horz" pos="279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ABAE4-DFF8-4AA2-A763-0BD96F79CD62}" type="datetimeFigureOut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49880-5997-49F2-8F31-2944F76044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237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77AD62D-FC91-4060-A968-05C3F777591B}" type="slidenum">
              <a:rPr lang="he-IL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CN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16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he-IL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7193D1-40DB-424C-B3D4-F952829B599D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742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ago there are many monks in a temple. Some were old and some were young. The young monks were bringing up water from a well. And the old monks can regale on it. 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well was too small to put one bucket every time. 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vat [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is in the kitchen. It can contain total 10 buckets water. Only one bucket can put in vat and fetch out water. 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3 buckets can be used by everyone.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7193D1-40DB-424C-B3D4-F952829B599D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372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C5218-7482-49C4-890D-310615C9193C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450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702E89-954D-451E-8AFD-5C3B977C2BBD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altLang="zh-CN"/>
          </a:p>
        </p:txBody>
      </p:sp>
      <p:sp>
        <p:nvSpPr>
          <p:cNvPr id="63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14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hardware—the central processing unit (CPU), the memory, and the input/output (I/O) devices—provides the </a:t>
            </a:r>
            <a:r>
              <a:rPr lang="en-US" altLang="zh-CN" b="1" dirty="0" smtClean="0"/>
              <a:t>basic computing resources </a:t>
            </a:r>
            <a:r>
              <a:rPr lang="en-US" altLang="zh-CN" dirty="0" smtClean="0"/>
              <a:t>for the system.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application programs—such as word  processors, spreadsheets, compilers, and Web </a:t>
            </a:r>
            <a:r>
              <a:rPr lang="en-US" altLang="zh-CN" b="1" dirty="0" smtClean="0"/>
              <a:t>browsers—define the ways in which these resources are used to solve users’ computing problems</a:t>
            </a:r>
            <a:r>
              <a:rPr lang="en-US" altLang="zh-CN" dirty="0" smtClean="0"/>
              <a:t>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operating system </a:t>
            </a:r>
            <a:r>
              <a:rPr lang="en-US" altLang="zh-CN" b="1" dirty="0" smtClean="0"/>
              <a:t>controls the hardware and coordinates </a:t>
            </a:r>
            <a:r>
              <a:rPr lang="en-US" altLang="zh-CN" dirty="0" smtClean="0"/>
              <a:t>its use among the various application programs for the various users.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451CCC-170A-418E-B9E6-A362A44822EE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21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7F1F-D037-47DE-8A72-7380C4DCAA9D}" type="datetime1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090874" cy="365125"/>
          </a:xfrm>
        </p:spPr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1513-B522-4D3C-B745-39BE39061295}" type="datetime1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1CEB-58A0-42B0-88D8-0BA061017FB2}" type="datetime1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E1C1-564D-4BB7-A302-DFFBCFE6AAC7}" type="datetime1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85852" cy="6858000"/>
          </a:xfrm>
          <a:solidFill>
            <a:schemeClr val="bg1">
              <a:lumMod val="75000"/>
            </a:schemeClr>
          </a:solidFill>
        </p:spPr>
        <p:txBody>
          <a:bodyPr vert="vert270" anchor="ctr"/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66830" y="6356350"/>
            <a:ext cx="1276344" cy="365125"/>
          </a:xfrm>
        </p:spPr>
        <p:txBody>
          <a:bodyPr/>
          <a:lstStyle/>
          <a:p>
            <a:fld id="{70558B1B-0F5A-4E8C-AA67-19CE5B1FD24A}" type="datetime1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85852" y="571480"/>
            <a:ext cx="7572396" cy="5197493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686800" cy="5126055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854B-B7A1-4C84-93F4-45530D2BDAC2}" type="datetime1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4094-AB33-4BC4-A8DA-9A7FD3D30CF4}" type="datetime1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A986-7B2F-496E-8939-4163BB392398}" type="datetime1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CA71-07B8-4C04-AA05-D3FB8933F70B}" type="datetime1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92F52-80AA-466A-A6CF-E81580FE1DBE}" type="datetime1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F726-DB17-4314-8490-127F652ABC12}" type="datetime1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59C6-6A44-46C5-8F77-0653B90ADEA5}" type="datetime1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85728"/>
            <a:ext cx="8229600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BB07B-F8E6-4FF3-BCFA-DB46BDB7325B}" type="datetime1">
              <a:rPr lang="zh-CN" altLang="en-US" smtClean="0"/>
              <a:pPr/>
              <a:t>2017/4/21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3090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gif"/><Relationship Id="rId3" Type="http://schemas.openxmlformats.org/officeDocument/2006/relationships/image" Target="../media/image10.gif"/><Relationship Id="rId7" Type="http://schemas.openxmlformats.org/officeDocument/2006/relationships/image" Target="../media/image1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chemeClr val="accent3"/>
          </a:solidFill>
        </p:spPr>
        <p:txBody>
          <a:bodyPr/>
          <a:lstStyle/>
          <a:p>
            <a:r>
              <a:rPr lang="en-US" altLang="zh-CN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Operating system</a:t>
            </a:r>
            <a:endParaRPr lang="zh-CN" altLang="en-US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3886200"/>
            <a:ext cx="8643966" cy="1752600"/>
          </a:xfrm>
        </p:spPr>
        <p:txBody>
          <a:bodyPr/>
          <a:lstStyle/>
          <a:p>
            <a:r>
              <a:rPr lang="en-US" altLang="zh-C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Review: OS’s big picture now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 X IO System (Basic)</a:t>
            </a:r>
            <a:endParaRPr lang="en-US" altLang="zh-CN">
              <a:ea typeface="宋体" charset="-122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1216-8A73-4D2E-B71B-0D9ED5495B5C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2108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728"/>
            <a:ext cx="9144000" cy="100450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ea typeface="宋体" charset="-122"/>
              </a:rPr>
              <a:t>For controller, Instructions and parameters are kept in some MM region – called ports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221082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8888" y="1844675"/>
            <a:ext cx="6864350" cy="432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428860" y="1151737"/>
            <a:ext cx="6858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</a:rPr>
              <a:t>PPTs.2012\PPTs from others\www.cs.bilkent.edu.tr_~korpe_courses_cs342spring2010\lecture13_io.ppt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39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67341"/>
            <a:ext cx="9144000" cy="52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467544" y="1916832"/>
            <a:ext cx="3672408" cy="3456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 smtClean="0">
                <a:solidFill>
                  <a:srgbClr val="0070C0"/>
                </a:solidFill>
              </a:rPr>
              <a:t>Logic Circuit</a:t>
            </a:r>
            <a:endParaRPr lang="zh-CN" altLang="en-US" sz="7200" b="1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92352" y="4221088"/>
            <a:ext cx="2583904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rgbClr val="FF0000"/>
                </a:solidFill>
              </a:rPr>
              <a:t>Command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634525" y="1888878"/>
            <a:ext cx="1899557" cy="2126091"/>
            <a:chOff x="5562599" y="3119421"/>
            <a:chExt cx="1899557" cy="2126091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562599" y="3119421"/>
              <a:ext cx="1899557" cy="21260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5638800" y="3195622"/>
              <a:ext cx="16764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dirty="0">
                  <a:ea typeface="宋体" pitchFamily="2" charset="-122"/>
                </a:rPr>
                <a:t>Data 0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5638800" y="3729022"/>
              <a:ext cx="16764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dirty="0">
                  <a:ea typeface="宋体" pitchFamily="2" charset="-122"/>
                </a:rPr>
                <a:t>Data 1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5638800" y="4719622"/>
              <a:ext cx="16764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dirty="0">
                  <a:ea typeface="宋体" pitchFamily="2" charset="-122"/>
                </a:rPr>
                <a:t>Data n-1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526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Executing instructions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Instructions are transferred from MM into ``command’’ register one after another</a:t>
            </a:r>
          </a:p>
          <a:p>
            <a:pPr lvl="1"/>
            <a:r>
              <a:rPr lang="en-US" altLang="zh-CN" dirty="0" smtClean="0"/>
              <a:t>Parameters are also transferred into corresponding registers when needed</a:t>
            </a:r>
          </a:p>
          <a:p>
            <a:r>
              <a:rPr lang="en-US" altLang="zh-CN" dirty="0" smtClean="0"/>
              <a:t>The predefined instruction could trigger related electronic circuits to carry out </a:t>
            </a:r>
            <a:r>
              <a:rPr lang="en-US" altLang="zh-CN" dirty="0"/>
              <a:t>corresponding </a:t>
            </a:r>
            <a:r>
              <a:rPr lang="en-US" altLang="zh-CN" dirty="0" smtClean="0"/>
              <a:t>function</a:t>
            </a:r>
          </a:p>
          <a:p>
            <a:pPr lvl="1"/>
            <a:r>
              <a:rPr lang="en-US" altLang="zh-CN" dirty="0" smtClean="0"/>
              <a:t>Like addition, multiplication, minus, etc.</a:t>
            </a:r>
          </a:p>
          <a:p>
            <a:pPr lvl="1"/>
            <a:r>
              <a:rPr lang="en-US" altLang="zh-CN" dirty="0" smtClean="0"/>
              <a:t>Also </a:t>
            </a:r>
            <a:r>
              <a:rPr lang="en-US" altLang="zh-CN" b="1" dirty="0" smtClean="0"/>
              <a:t>read</a:t>
            </a:r>
            <a:r>
              <a:rPr lang="en-US" altLang="zh-CN" dirty="0" smtClean="0"/>
              <a:t>/</a:t>
            </a:r>
            <a:r>
              <a:rPr lang="en-US" altLang="zh-CN" b="1" dirty="0" smtClean="0"/>
              <a:t>write</a:t>
            </a:r>
            <a:r>
              <a:rPr lang="en-US" altLang="zh-CN" dirty="0" smtClean="0"/>
              <a:t> data from/into some device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6" name="Cloud 10"/>
          <p:cNvSpPr/>
          <p:nvPr/>
        </p:nvSpPr>
        <p:spPr>
          <a:xfrm>
            <a:off x="4860032" y="4831715"/>
            <a:ext cx="5112568" cy="2039977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I hope you remember these learned from CO course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5807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Executing your program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run your program, executable file should be gotten usually by compilation</a:t>
            </a:r>
          </a:p>
          <a:p>
            <a:pPr lvl="1"/>
            <a:r>
              <a:rPr lang="en-US" altLang="zh-CN" dirty="0" smtClean="0"/>
              <a:t>Executable file contains the instructions and data you define when you do programming</a:t>
            </a:r>
            <a:endParaRPr lang="en-US" altLang="zh-CN" dirty="0"/>
          </a:p>
          <a:p>
            <a:r>
              <a:rPr lang="en-US" altLang="zh-CN" dirty="0" smtClean="0"/>
              <a:t>Those instructions are transferred to corresponding registers in CPU/controller one after another, …</a:t>
            </a:r>
          </a:p>
          <a:p>
            <a:r>
              <a:rPr lang="en-US" altLang="zh-CN" dirty="0" smtClean="0"/>
              <a:t>And you’ve learned how an instruction is decoded and executed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7" name="Cloud 10"/>
          <p:cNvSpPr/>
          <p:nvPr/>
        </p:nvSpPr>
        <p:spPr>
          <a:xfrm>
            <a:off x="3851920" y="4581128"/>
            <a:ext cx="5976664" cy="2074540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Next is to learn how your executable program is conveyed from </a:t>
            </a:r>
            <a:r>
              <a:rPr lang="en-US" altLang="zh-CN" sz="2800" dirty="0" err="1" smtClean="0"/>
              <a:t>hdisk</a:t>
            </a:r>
            <a:r>
              <a:rPr lang="en-US" altLang="zh-CN" sz="2800" dirty="0" smtClean="0"/>
              <a:t> into MM. – 2 mappings 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6131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654032"/>
          </a:xfrm>
          <a:noFill/>
        </p:spPr>
        <p:txBody>
          <a:bodyPr>
            <a:normAutofit/>
          </a:bodyPr>
          <a:lstStyle/>
          <a:p>
            <a:r>
              <a:rPr lang="en-US" altLang="zh-CN" sz="3600" dirty="0"/>
              <a:t>Executing cooperated &amp; concurrent programs</a:t>
            </a:r>
            <a:endParaRPr lang="zh-CN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If there is </a:t>
            </a:r>
            <a:r>
              <a:rPr lang="en-US" altLang="zh-CN" b="1" dirty="0" smtClean="0"/>
              <a:t>no controlled access </a:t>
            </a:r>
            <a:r>
              <a:rPr lang="en-US" altLang="zh-CN" dirty="0" smtClean="0"/>
              <a:t>to shared data, execution of the processes on these data can interleave</a:t>
            </a:r>
            <a:r>
              <a:rPr lang="en-US" altLang="zh-CN" dirty="0" smtClean="0">
                <a:sym typeface="Wingdings" pitchFamily="2" charset="2"/>
              </a:rPr>
              <a:t> </a:t>
            </a:r>
            <a:r>
              <a:rPr lang="en-US" altLang="zh-CN" b="1" dirty="0" smtClean="0"/>
              <a:t>Cooperation</a:t>
            </a:r>
            <a:r>
              <a:rPr lang="en-US" altLang="zh-CN" dirty="0" smtClean="0"/>
              <a:t>. </a:t>
            </a:r>
            <a:endParaRPr lang="en-US" altLang="zh-CN" b="1" u="sng" dirty="0" smtClean="0"/>
          </a:p>
          <a:p>
            <a:pPr lvl="1"/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The results will then depend on the order in which data were modified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en-US" altLang="zh-CN" b="1" dirty="0" smtClean="0">
                <a:solidFill>
                  <a:srgbClr val="FF0000"/>
                </a:solidFill>
                <a:sym typeface="Wingdings" pitchFamily="2" charset="2"/>
              </a:rPr>
              <a:t>Data Inconsistency</a:t>
            </a:r>
            <a:r>
              <a:rPr lang="en-US" altLang="zh-CN" dirty="0" smtClean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 </a:t>
            </a:r>
            <a:r>
              <a:rPr lang="en-US" altLang="zh-CN" b="1" u="sng" dirty="0">
                <a:solidFill>
                  <a:srgbClr val="7030A0"/>
                </a:solidFill>
                <a:sym typeface="Wingdings" panose="05000000000000000000" pitchFamily="2" charset="2"/>
              </a:rPr>
              <a:t>Synchronization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2"/>
            <a:r>
              <a:rPr lang="en-US" altLang="zh-CN" dirty="0" smtClean="0"/>
              <a:t>i.e. the results are non-deterministic. </a:t>
            </a:r>
            <a:endParaRPr lang="zh-CN" altLang="en-US" dirty="0" smtClean="0"/>
          </a:p>
          <a:p>
            <a:r>
              <a:rPr lang="en-US" altLang="zh-CN" dirty="0" smtClean="0"/>
              <a:t>Concurrent processes (or threads) often need to </a:t>
            </a:r>
            <a:r>
              <a:rPr lang="en-US" altLang="zh-CN" b="1" dirty="0" smtClean="0"/>
              <a:t>share data </a:t>
            </a:r>
            <a:r>
              <a:rPr lang="en-US" altLang="zh-CN" dirty="0" smtClean="0"/>
              <a:t>(</a:t>
            </a:r>
            <a:r>
              <a:rPr lang="en-US" altLang="zh-CN" sz="2400" dirty="0" smtClean="0"/>
              <a:t>maintained either in shared memory or files</a:t>
            </a:r>
            <a:r>
              <a:rPr lang="en-US" altLang="zh-CN" dirty="0" smtClean="0"/>
              <a:t>) and </a:t>
            </a:r>
            <a:r>
              <a:rPr lang="en-US" altLang="zh-CN" b="1" dirty="0" smtClean="0"/>
              <a:t>resources</a:t>
            </a:r>
          </a:p>
          <a:p>
            <a:pPr lvl="1"/>
            <a:r>
              <a:rPr lang="en-US" altLang="zh-CN" dirty="0" smtClean="0"/>
              <a:t>If there is no proper policy to assign resources among processes, it may result in that all the processes get blocked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en-US" altLang="zh-CN" b="1" u="sng" dirty="0" smtClean="0">
                <a:solidFill>
                  <a:srgbClr val="FF0000"/>
                </a:solidFill>
                <a:sym typeface="Wingdings" pitchFamily="2" charset="2"/>
              </a:rPr>
              <a:t>Deadlock</a:t>
            </a:r>
            <a:r>
              <a:rPr lang="en-US" altLang="zh-CN" dirty="0" smtClean="0">
                <a:sym typeface="Wingdings" pitchFamily="2" charset="2"/>
              </a:rPr>
              <a:t> [</a:t>
            </a:r>
            <a:r>
              <a:rPr lang="zh-CN" altLang="en-US" sz="2600" dirty="0" smtClean="0">
                <a:sym typeface="Wingdings" pitchFamily="2" charset="2"/>
              </a:rPr>
              <a:t>死锁</a:t>
            </a:r>
            <a:r>
              <a:rPr lang="en-US" altLang="zh-CN" dirty="0" smtClean="0">
                <a:sym typeface="Wingdings" pitchFamily="2" charset="2"/>
              </a:rPr>
              <a:t>]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2714612" y="5907305"/>
            <a:ext cx="64293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</a:rPr>
              <a:t>PPTs from others\flame.cs.dal.ca_~hawkey_3120\May21ProcessSynchronization.ppt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5623648"/>
            <a:ext cx="1378160" cy="123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2264" y="5617730"/>
            <a:ext cx="2571736" cy="124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9482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 smtClean="0"/>
              <a:t>Part VI Synchronization </a:t>
            </a:r>
            <a:endParaRPr lang="en-US" altLang="en-US"/>
          </a:p>
        </p:txBody>
      </p:sp>
      <p:sp>
        <p:nvSpPr>
          <p:cNvPr id="657410" name="Title 1"/>
          <p:cNvSpPr>
            <a:spLocks noGrp="1"/>
          </p:cNvSpPr>
          <p:nvPr>
            <p:ph type="title" idx="4294967295"/>
          </p:nvPr>
        </p:nvSpPr>
        <p:spPr>
          <a:xfrm>
            <a:off x="0" y="515144"/>
            <a:ext cx="9144000" cy="60960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 smtClean="0"/>
              <a:t>Synchronization – All for </a:t>
            </a:r>
            <a:r>
              <a:rPr lang="en-US" altLang="zh-CN" sz="4000" b="1" u="sng" dirty="0" smtClean="0">
                <a:solidFill>
                  <a:srgbClr val="FF0000"/>
                </a:solidFill>
              </a:rPr>
              <a:t>lock mechanism</a:t>
            </a:r>
          </a:p>
        </p:txBody>
      </p:sp>
      <p:sp>
        <p:nvSpPr>
          <p:cNvPr id="657411" name="Content Placeholder 2"/>
          <p:cNvSpPr>
            <a:spLocks noGrp="1"/>
          </p:cNvSpPr>
          <p:nvPr>
            <p:ph idx="4294967295"/>
          </p:nvPr>
        </p:nvSpPr>
        <p:spPr>
          <a:xfrm>
            <a:off x="642938" y="1357313"/>
            <a:ext cx="8382000" cy="4562475"/>
          </a:xfrm>
        </p:spPr>
        <p:txBody>
          <a:bodyPr/>
          <a:lstStyle/>
          <a:p>
            <a:r>
              <a:rPr lang="en-US" altLang="zh-CN" dirty="0" smtClean="0"/>
              <a:t>The general layout is of </a:t>
            </a:r>
            <a:r>
              <a:rPr lang="en-US" altLang="zh-CN" b="1" u="sng" dirty="0" smtClean="0"/>
              <a:t>lock mechanism</a:t>
            </a:r>
            <a:r>
              <a:rPr lang="en-US" altLang="zh-CN" dirty="0" smtClean="0"/>
              <a:t> is: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br>
              <a:rPr lang="en-US" altLang="zh-CN" dirty="0" smtClean="0"/>
            </a:br>
            <a:r>
              <a:rPr lang="en-US" altLang="zh-CN" dirty="0" smtClean="0"/>
              <a:t>do { </a:t>
            </a:r>
          </a:p>
          <a:p>
            <a:pPr>
              <a:buFontTx/>
              <a:buNone/>
            </a:pPr>
            <a:r>
              <a:rPr lang="en-US" altLang="zh-CN" dirty="0" smtClean="0"/>
              <a:t>		</a:t>
            </a:r>
            <a:r>
              <a:rPr lang="en-US" altLang="zh-CN" b="1" dirty="0" smtClean="0"/>
              <a:t>acquire </a:t>
            </a:r>
            <a:r>
              <a:rPr lang="en-US" altLang="zh-CN" b="1" dirty="0" smtClean="0">
                <a:solidFill>
                  <a:srgbClr val="FF0000"/>
                </a:solidFill>
              </a:rPr>
              <a:t>lock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CN" dirty="0" smtClean="0"/>
              <a:t>		    critical section </a:t>
            </a:r>
          </a:p>
          <a:p>
            <a:pPr>
              <a:buFontTx/>
              <a:buNone/>
            </a:pPr>
            <a:r>
              <a:rPr lang="en-US" altLang="zh-CN" dirty="0" smtClean="0"/>
              <a:t>		</a:t>
            </a:r>
            <a:r>
              <a:rPr lang="en-US" altLang="zh-CN" b="1" dirty="0" smtClean="0"/>
              <a:t>release </a:t>
            </a:r>
            <a:r>
              <a:rPr lang="en-US" altLang="zh-CN" b="1" dirty="0" smtClean="0">
                <a:solidFill>
                  <a:srgbClr val="FF0000"/>
                </a:solidFill>
              </a:rPr>
              <a:t>lock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CN" dirty="0" smtClean="0"/>
              <a:t>		    remainder section </a:t>
            </a:r>
          </a:p>
          <a:p>
            <a:pPr>
              <a:buFontTx/>
              <a:buNone/>
            </a:pPr>
            <a:r>
              <a:rPr lang="en-US" altLang="zh-CN" dirty="0" smtClean="0"/>
              <a:t>	} while (TRUE);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27C68-AB16-456A-9722-DC585009290C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pic>
        <p:nvPicPr>
          <p:cNvPr id="6" name="Picture 3" descr="C:\Users\mlinking\Pictures\lock-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132856"/>
            <a:ext cx="1069740" cy="185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mlinking\Pictures\lock-key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293096"/>
            <a:ext cx="1763762" cy="183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24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4203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General rules to cope with CS problem using semaphores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686800" cy="504056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Find the types of </a:t>
            </a:r>
            <a:r>
              <a:rPr lang="en-US" altLang="zh-CN" dirty="0" smtClean="0">
                <a:solidFill>
                  <a:srgbClr val="FF0000"/>
                </a:solidFill>
              </a:rPr>
              <a:t>actors</a:t>
            </a:r>
          </a:p>
          <a:p>
            <a:pPr lvl="1"/>
            <a:r>
              <a:rPr lang="en-US" altLang="zh-CN" dirty="0" smtClean="0"/>
              <a:t>To determine the </a:t>
            </a:r>
            <a:r>
              <a:rPr lang="en-US" altLang="zh-CN" b="1" u="sng" dirty="0" smtClean="0"/>
              <a:t>processes</a:t>
            </a:r>
            <a:endParaRPr lang="en-US" altLang="zh-CN" b="1" u="sng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Recognize</a:t>
            </a:r>
            <a:r>
              <a:rPr lang="en-US" altLang="zh-CN" dirty="0" smtClean="0"/>
              <a:t> the shared </a:t>
            </a:r>
            <a:r>
              <a:rPr lang="en-US" altLang="zh-CN" dirty="0" smtClean="0">
                <a:solidFill>
                  <a:srgbClr val="FF0000"/>
                </a:solidFill>
              </a:rPr>
              <a:t>resources</a:t>
            </a:r>
            <a:r>
              <a:rPr lang="en-US" altLang="zh-CN" dirty="0" smtClean="0"/>
              <a:t> between actors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Infer</a:t>
            </a:r>
            <a:r>
              <a:rPr lang="en-US" altLang="zh-CN" dirty="0" smtClean="0"/>
              <a:t> the </a:t>
            </a:r>
            <a:r>
              <a:rPr lang="en-US" altLang="zh-CN" dirty="0" smtClean="0">
                <a:solidFill>
                  <a:srgbClr val="FF0000"/>
                </a:solidFill>
              </a:rPr>
              <a:t>constraints</a:t>
            </a:r>
            <a:r>
              <a:rPr lang="en-US" altLang="zh-CN" dirty="0" smtClean="0"/>
              <a:t> based on the situations when actors use those shared resources</a:t>
            </a:r>
            <a:endParaRPr lang="en-US" altLang="zh-CN" dirty="0"/>
          </a:p>
          <a:p>
            <a:pPr lvl="1"/>
            <a:r>
              <a:rPr lang="en-US" altLang="zh-CN" b="1" u="sng" dirty="0" smtClean="0"/>
              <a:t>ME or SCH</a:t>
            </a:r>
            <a:r>
              <a:rPr lang="en-US" altLang="zh-CN" dirty="0" smtClean="0"/>
              <a:t>?</a:t>
            </a:r>
          </a:p>
          <a:p>
            <a:pPr lvl="2"/>
            <a:r>
              <a:rPr lang="en-US" altLang="zh-CN" dirty="0" smtClean="0"/>
              <a:t>To </a:t>
            </a:r>
            <a:r>
              <a:rPr lang="en-US" altLang="zh-CN" dirty="0"/>
              <a:t>determine semaphores </a:t>
            </a:r>
            <a:r>
              <a:rPr lang="en-US" altLang="zh-CN" dirty="0" smtClean="0"/>
              <a:t>and their initial values</a:t>
            </a:r>
          </a:p>
          <a:p>
            <a:pPr lvl="2"/>
            <a:r>
              <a:rPr lang="en-US" altLang="zh-CN" dirty="0" smtClean="0"/>
              <a:t>To determine the code (nested for ME, and scattered for SCH)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Use semaphores to finish those processes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Part VI Synchronization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583140-E510-4E05-86A4-125829D33C9C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88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Part VI Synchronization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583140-E510-4E05-86A4-125829D33C9C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pic>
        <p:nvPicPr>
          <p:cNvPr id="9" name="Picture 6" descr="C:\Users\mlinking\Pictures\Monk-you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9804" y="4937102"/>
            <a:ext cx="453328" cy="115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:\Users\mlinking\Pictures\Monk-you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91" y="3754268"/>
            <a:ext cx="453328" cy="115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:\Users\mlinking\Pictures\Monk-you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192" y="3415309"/>
            <a:ext cx="453328" cy="115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7058" name="Picture 2" descr="C:\Users\mlinking\Pictures\pat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3386628" y="1414067"/>
            <a:ext cx="1647825" cy="487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mlinking\Pictures\vat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155060"/>
            <a:ext cx="1944216" cy="213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mlinking\Pictures\well-2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132" y="4972511"/>
            <a:ext cx="1798490" cy="140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mlinking\Pictures\Wood-Bucket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184" y="5709051"/>
            <a:ext cx="610385" cy="67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linking\Pictures\Monk-you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33856" y="5467320"/>
            <a:ext cx="453328" cy="115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mlinking\Pictures\Monk-you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9627" y="4332137"/>
            <a:ext cx="453328" cy="115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Users\mlinking\Pictures\Wood-Bucket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947" y="818921"/>
            <a:ext cx="610385" cy="67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mlinking\Pictures\Wood-Bucket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07" y="5709051"/>
            <a:ext cx="610385" cy="67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mlinking\Pictures\Monk-old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01157" y="1219789"/>
            <a:ext cx="342843" cy="106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C:\Users\mlinking\Pictures\Monk-old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44408" y="958147"/>
            <a:ext cx="342843" cy="106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C:\Users\mlinking\Pictures\Monk-old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95162" y="696647"/>
            <a:ext cx="342843" cy="106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C:\Users\mlinking\Pictures\Monk-old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52319" y="262750"/>
            <a:ext cx="342843" cy="106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0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Deadlock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686800" cy="545322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Four </a:t>
            </a:r>
            <a:r>
              <a:rPr lang="en-US" altLang="zh-CN" dirty="0"/>
              <a:t>necessary conditions</a:t>
            </a:r>
          </a:p>
          <a:p>
            <a:pPr lvl="1"/>
            <a:r>
              <a:rPr lang="en-US" altLang="zh-CN" dirty="0"/>
              <a:t>Mutual Exclusion [</a:t>
            </a:r>
            <a:r>
              <a:rPr lang="zh-CN" altLang="en-US" sz="1900" dirty="0"/>
              <a:t>互斥</a:t>
            </a:r>
            <a:r>
              <a:rPr lang="en-US" altLang="zh-CN" dirty="0"/>
              <a:t>]</a:t>
            </a:r>
          </a:p>
          <a:p>
            <a:pPr lvl="1"/>
            <a:r>
              <a:rPr lang="en-US" altLang="zh-CN" dirty="0"/>
              <a:t>Hold-and-Wait [</a:t>
            </a:r>
            <a:r>
              <a:rPr lang="zh-CN" altLang="en-US" sz="1900" dirty="0"/>
              <a:t>占有并等待</a:t>
            </a:r>
            <a:r>
              <a:rPr lang="en-US" altLang="zh-CN" dirty="0"/>
              <a:t>]</a:t>
            </a:r>
          </a:p>
          <a:p>
            <a:pPr lvl="1"/>
            <a:r>
              <a:rPr lang="en-US" altLang="zh-CN" dirty="0"/>
              <a:t>No preemption [</a:t>
            </a:r>
            <a:r>
              <a:rPr lang="zh-CN" altLang="en-US" sz="1900" dirty="0"/>
              <a:t>非抢占</a:t>
            </a:r>
            <a:r>
              <a:rPr lang="en-US" altLang="zh-CN" dirty="0"/>
              <a:t>]</a:t>
            </a:r>
          </a:p>
          <a:p>
            <a:pPr lvl="1"/>
            <a:r>
              <a:rPr lang="en-US" altLang="zh-CN" dirty="0"/>
              <a:t>Circular Wait [</a:t>
            </a:r>
            <a:r>
              <a:rPr lang="zh-CN" altLang="en-US" sz="1900" dirty="0"/>
              <a:t>循环等待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Strategies to overcome the deadlock situation</a:t>
            </a:r>
          </a:p>
          <a:p>
            <a:pPr lvl="1">
              <a:defRPr/>
            </a:pPr>
            <a:r>
              <a:rPr lang="en-US" altLang="zh-CN" b="1" dirty="0" smtClean="0"/>
              <a:t>Providing enough resources</a:t>
            </a:r>
          </a:p>
          <a:p>
            <a:pPr lvl="2">
              <a:defRPr/>
            </a:pP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Staying </a:t>
            </a:r>
            <a:r>
              <a:rPr lang="en-US" altLang="zh-CN" dirty="0"/>
              <a:t>Safe</a:t>
            </a:r>
          </a:p>
          <a:p>
            <a:pPr lvl="2"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Preventing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Deadlocks</a:t>
            </a:r>
          </a:p>
          <a:p>
            <a:pPr lvl="2"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Avoiding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Deadlocks </a:t>
            </a:r>
            <a:r>
              <a:rPr lang="en-US" altLang="zh-CN" dirty="0">
                <a:sym typeface="Wingdings" pitchFamily="2" charset="2"/>
              </a:rPr>
              <a:t> </a:t>
            </a:r>
            <a:r>
              <a:rPr lang="en-US" altLang="zh-CN" b="1" dirty="0">
                <a:sym typeface="Wingdings" pitchFamily="2" charset="2"/>
              </a:rPr>
              <a:t>Banker’s algorithm</a:t>
            </a:r>
            <a:r>
              <a:rPr lang="en-US" altLang="zh-CN" dirty="0">
                <a:sym typeface="Wingdings" pitchFamily="2" charset="2"/>
              </a:rPr>
              <a:t>!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Living Dangerously</a:t>
            </a:r>
          </a:p>
          <a:p>
            <a:pPr lvl="2">
              <a:defRPr/>
            </a:pPr>
            <a:r>
              <a:rPr lang="en-US" altLang="zh-CN" b="1" dirty="0" smtClean="0"/>
              <a:t>Keep blind</a:t>
            </a:r>
            <a:r>
              <a:rPr lang="en-US" altLang="zh-CN" dirty="0" smtClean="0"/>
              <a:t> (</a:t>
            </a:r>
            <a:r>
              <a:rPr lang="en-US" altLang="zh-CN" dirty="0"/>
              <a:t>Ostrich[</a:t>
            </a:r>
            <a:r>
              <a:rPr lang="zh-CN" altLang="en-US" sz="1700" dirty="0"/>
              <a:t>鸵鸟</a:t>
            </a:r>
            <a:r>
              <a:rPr lang="en-US" altLang="zh-CN" dirty="0"/>
              <a:t>] or </a:t>
            </a:r>
            <a:r>
              <a:rPr lang="en-US" altLang="zh-CN" b="1" dirty="0"/>
              <a:t>Head-in-the-Sand</a:t>
            </a:r>
            <a:r>
              <a:rPr lang="en-US" altLang="zh-CN" dirty="0"/>
              <a:t> algorithm</a:t>
            </a:r>
            <a:r>
              <a:rPr lang="en-US" altLang="zh-CN" dirty="0" smtClean="0"/>
              <a:t>)</a:t>
            </a:r>
          </a:p>
          <a:p>
            <a:pPr lvl="2">
              <a:defRPr/>
            </a:pPr>
            <a:r>
              <a:rPr lang="en-US" altLang="zh-CN" b="1" dirty="0" smtClean="0"/>
              <a:t>Detect</a:t>
            </a:r>
            <a:r>
              <a:rPr lang="en-US" altLang="zh-CN" dirty="0" smtClean="0"/>
              <a:t> </a:t>
            </a:r>
            <a:r>
              <a:rPr lang="en-US" altLang="zh-CN" dirty="0"/>
              <a:t>it and </a:t>
            </a:r>
            <a:r>
              <a:rPr lang="en-US" altLang="zh-CN" b="1" dirty="0" smtClean="0"/>
              <a:t>Recover</a:t>
            </a:r>
            <a:r>
              <a:rPr lang="en-US" altLang="zh-CN" dirty="0" smtClean="0"/>
              <a:t> </a:t>
            </a:r>
            <a:r>
              <a:rPr lang="en-US" altLang="zh-CN" dirty="0"/>
              <a:t>from it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18</a:t>
            </a:fld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345101"/>
              </p:ext>
            </p:extLst>
          </p:nvPr>
        </p:nvGraphicFramePr>
        <p:xfrm>
          <a:off x="1691680" y="3821698"/>
          <a:ext cx="2304256" cy="437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3" imgW="1066337" imgH="203112" progId="Equation.3">
                  <p:embed/>
                </p:oleObj>
              </mc:Choice>
              <mc:Fallback>
                <p:oleObj name="Equation" r:id="rId3" imgW="1066337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821698"/>
                        <a:ext cx="2304256" cy="437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567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u="sng" dirty="0" smtClean="0"/>
              <a:t>Example 3:  </a:t>
            </a:r>
            <a:endParaRPr lang="zh-CN" alt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CN" dirty="0" smtClean="0"/>
              <a:t>5 processes 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0  </a:t>
            </a:r>
            <a:r>
              <a:rPr lang="en-US" altLang="zh-CN" dirty="0" smtClean="0"/>
              <a:t>through 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; 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CN" dirty="0" smtClean="0"/>
              <a:t>     3 resource types: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CN" dirty="0" smtClean="0"/>
              <a:t>             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(</a:t>
            </a:r>
            <a:r>
              <a:rPr lang="en-US" altLang="zh-CN" b="1" dirty="0" smtClean="0">
                <a:solidFill>
                  <a:srgbClr val="FF0000"/>
                </a:solidFill>
              </a:rPr>
              <a:t>10</a:t>
            </a:r>
            <a:r>
              <a:rPr lang="en-US" altLang="zh-CN" dirty="0" smtClean="0"/>
              <a:t> instances), 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 (</a:t>
            </a:r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r>
              <a:rPr lang="en-US" altLang="zh-CN" dirty="0" smtClean="0"/>
              <a:t>instances), and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 (</a:t>
            </a:r>
            <a:r>
              <a:rPr lang="en-US" altLang="zh-CN" b="1" dirty="0" smtClean="0">
                <a:solidFill>
                  <a:srgbClr val="FF0000"/>
                </a:solidFill>
              </a:rPr>
              <a:t>7</a:t>
            </a:r>
            <a:r>
              <a:rPr lang="en-US" altLang="zh-CN" dirty="0" smtClean="0"/>
              <a:t> instances)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Snapshot</a:t>
            </a:r>
            <a:r>
              <a:rPr lang="en-US" altLang="zh-CN" dirty="0" smtClean="0"/>
              <a:t> at time </a:t>
            </a:r>
            <a:r>
              <a:rPr lang="en-US" altLang="zh-CN" i="1" dirty="0" smtClean="0"/>
              <a:t>T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: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CN" dirty="0" smtClean="0"/>
              <a:t>			</a:t>
            </a:r>
            <a:r>
              <a:rPr lang="en-US" altLang="zh-CN" i="1" u="sng" dirty="0" smtClean="0"/>
              <a:t>Allocation</a:t>
            </a:r>
            <a:r>
              <a:rPr lang="en-US" altLang="zh-CN" i="1" dirty="0" smtClean="0"/>
              <a:t>	  </a:t>
            </a:r>
            <a:r>
              <a:rPr lang="en-US" altLang="zh-CN" i="1" u="sng" dirty="0" smtClean="0"/>
              <a:t>Max</a:t>
            </a:r>
            <a:r>
              <a:rPr lang="en-US" altLang="zh-CN" i="1" dirty="0" smtClean="0"/>
              <a:t>	          </a:t>
            </a:r>
            <a:r>
              <a:rPr lang="en-US" altLang="zh-CN" i="1" u="sng" dirty="0" smtClean="0"/>
              <a:t>Available</a:t>
            </a:r>
            <a:endParaRPr lang="en-US" altLang="zh-CN" i="1" dirty="0" smtClean="0"/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CN" i="1" dirty="0" smtClean="0"/>
              <a:t>			A B C	       A B C 	      A B C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CN" dirty="0" smtClean="0"/>
              <a:t>		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0	</a:t>
            </a:r>
            <a:r>
              <a:rPr lang="en-US" altLang="zh-CN" dirty="0" smtClean="0"/>
              <a:t>0 1 0	       7 5 3 	      </a:t>
            </a:r>
            <a:r>
              <a:rPr lang="en-US" altLang="zh-CN" b="1" dirty="0" smtClean="0">
                <a:solidFill>
                  <a:srgbClr val="7030A0"/>
                </a:solidFill>
              </a:rPr>
              <a:t>3 3 2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CN" dirty="0" smtClean="0"/>
              <a:t>		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1	</a:t>
            </a:r>
            <a:r>
              <a:rPr lang="en-US" altLang="zh-CN" dirty="0" smtClean="0"/>
              <a:t>2 0 0 	       3 2 2  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CN" dirty="0" smtClean="0"/>
              <a:t>		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	3 0 2 	       9 0 2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CN" dirty="0" smtClean="0"/>
              <a:t>		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	2 1 1 	       2 2 2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CN" dirty="0" smtClean="0"/>
              <a:t>		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	0 0 2	       4 3 3  		</a:t>
            </a: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6" name="Cloud Callout 21"/>
          <p:cNvSpPr/>
          <p:nvPr/>
        </p:nvSpPr>
        <p:spPr>
          <a:xfrm>
            <a:off x="5004048" y="4437112"/>
            <a:ext cx="4968552" cy="2278606"/>
          </a:xfrm>
          <a:prstGeom prst="cloudCallout">
            <a:avLst>
              <a:gd name="adj1" fmla="val -43915"/>
              <a:gd name="adj2" fmla="val -3942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Could the request of P0=&lt;2 1 1&gt; be satisfied or not?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1460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Happy" pitchFamily="34" charset="0"/>
              </a:rPr>
              <a:t>Review</a:t>
            </a:r>
            <a:endParaRPr lang="zh-CN" altLang="en-US" dirty="0">
              <a:solidFill>
                <a:schemeClr val="bg1"/>
              </a:solidFill>
              <a:latin typeface="Happy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Review for all (Questions)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85852" y="571480"/>
            <a:ext cx="7858148" cy="5881856"/>
          </a:xfrm>
        </p:spPr>
        <p:txBody>
          <a:bodyPr anchor="ctr">
            <a:norm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Sketch of OS</a:t>
            </a:r>
          </a:p>
          <a:p>
            <a:pPr lvl="1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Infinite repetition, 4 components, services for others</a:t>
            </a:r>
          </a:p>
          <a:p>
            <a:r>
              <a:rPr lang="en-US" altLang="zh-CN" dirty="0" smtClean="0"/>
              <a:t>Understand the </a:t>
            </a:r>
            <a:r>
              <a:rPr lang="en-US" altLang="zh-CN" b="1" u="sng" dirty="0" smtClean="0"/>
              <a:t>execution</a:t>
            </a:r>
            <a:r>
              <a:rPr lang="en-US" altLang="zh-CN" dirty="0" smtClean="0"/>
              <a:t> first</a:t>
            </a:r>
          </a:p>
          <a:p>
            <a:pPr lvl="1"/>
            <a:r>
              <a:rPr lang="en-US" altLang="zh-CN" dirty="0" smtClean="0"/>
              <a:t>CPU and controller as special chips which could understand and execute the instructions (</a:t>
            </a:r>
            <a:r>
              <a:rPr lang="en-US" altLang="zh-CN" sz="2000" dirty="0" smtClean="0"/>
              <a:t>together with other parameters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 </a:t>
            </a:r>
            <a:r>
              <a:rPr lang="en-US" altLang="zh-CN" b="1" u="sng" dirty="0" smtClean="0"/>
              <a:t>mappings</a:t>
            </a:r>
            <a:r>
              <a:rPr lang="en-US" altLang="zh-CN" dirty="0" smtClean="0"/>
              <a:t> </a:t>
            </a:r>
            <a:r>
              <a:rPr lang="en-US" altLang="zh-CN" dirty="0" smtClean="0"/>
              <a:t>sharing </a:t>
            </a:r>
            <a:r>
              <a:rPr lang="en-US" altLang="zh-CN" dirty="0" smtClean="0"/>
              <a:t>similar scheme</a:t>
            </a:r>
            <a:endParaRPr lang="en-US" altLang="zh-CN" dirty="0"/>
          </a:p>
          <a:p>
            <a:pPr lvl="1"/>
            <a:r>
              <a:rPr lang="en-US" altLang="zh-CN" dirty="0" smtClean="0"/>
              <a:t>from logic file space (a finite collection of bytes) into linear addressed space (frames, blocks)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15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Happy" pitchFamily="34" charset="0"/>
              </a:rPr>
              <a:t>Review</a:t>
            </a:r>
            <a:endParaRPr lang="zh-CN" altLang="en-US" dirty="0">
              <a:solidFill>
                <a:schemeClr val="bg1"/>
              </a:solidFill>
              <a:latin typeface="Happy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Review for all (Questions)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85852" y="571480"/>
            <a:ext cx="7858148" cy="5881856"/>
          </a:xfrm>
        </p:spPr>
        <p:txBody>
          <a:bodyPr anchor="ctr">
            <a:normAutofit fontScale="92500" lnSpcReduction="10000"/>
          </a:bodyPr>
          <a:lstStyle/>
          <a:p>
            <a:r>
              <a:rPr lang="en-US" altLang="zh-CN" dirty="0" smtClean="0"/>
              <a:t>Sketch of OS</a:t>
            </a:r>
          </a:p>
          <a:p>
            <a:pPr lvl="1"/>
            <a:r>
              <a:rPr lang="en-US" altLang="zh-CN" dirty="0" smtClean="0"/>
              <a:t>Infinite repetition, 4 components, services for others</a:t>
            </a:r>
          </a:p>
          <a:p>
            <a:r>
              <a:rPr lang="en-US" altLang="zh-CN" dirty="0" smtClean="0"/>
              <a:t>Understand the </a:t>
            </a:r>
            <a:r>
              <a:rPr lang="en-US" altLang="zh-CN" b="1" u="sng" dirty="0" smtClean="0"/>
              <a:t>execution</a:t>
            </a:r>
            <a:r>
              <a:rPr lang="en-US" altLang="zh-CN" dirty="0" smtClean="0"/>
              <a:t> first</a:t>
            </a:r>
          </a:p>
          <a:p>
            <a:pPr lvl="1"/>
            <a:r>
              <a:rPr lang="en-US" altLang="zh-CN" dirty="0" smtClean="0"/>
              <a:t>CPU and controller as special chips which could understand and execute the instructions (</a:t>
            </a:r>
            <a:r>
              <a:rPr lang="en-US" altLang="zh-CN" sz="2000" dirty="0" smtClean="0"/>
              <a:t>together with other parameters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2 </a:t>
            </a:r>
            <a:r>
              <a:rPr lang="en-US" altLang="zh-CN" b="1" u="sng" dirty="0" smtClean="0">
                <a:solidFill>
                  <a:schemeClr val="accent6">
                    <a:lumMod val="75000"/>
                  </a:schemeClr>
                </a:solidFill>
              </a:rPr>
              <a:t>mappings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share similar scheme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from logic file space (a finite collection of bytes) into linear addressed space (frames, blocks)</a:t>
            </a:r>
          </a:p>
          <a:p>
            <a:pPr lvl="2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Organize the basic storage units first</a:t>
            </a:r>
          </a:p>
          <a:p>
            <a:pPr lvl="3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MM &amp; 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Hdisk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en-US" altLang="zh-CN" dirty="0" smtClean="0"/>
              <a:t>keep necessary data structures (together with related operations) to carry out the mappings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60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 spaces are similar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686800" cy="566925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Usually, your executable program is stored permanently in </a:t>
            </a:r>
            <a:r>
              <a:rPr lang="en-US" altLang="zh-CN" dirty="0" err="1" smtClean="0"/>
              <a:t>Hdisk</a:t>
            </a:r>
            <a:r>
              <a:rPr lang="en-US" altLang="zh-CN" dirty="0" smtClean="0"/>
              <a:t> first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To run, it should be copied </a:t>
            </a:r>
            <a:r>
              <a:rPr lang="en-US" altLang="zh-CN" dirty="0" smtClean="0"/>
              <a:t>into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/>
              <a:t>Hdisk</a:t>
            </a:r>
            <a:r>
              <a:rPr lang="en-US" altLang="zh-CN" dirty="0" smtClean="0"/>
              <a:t> and MM could be both conceived as two </a:t>
            </a:r>
            <a:r>
              <a:rPr lang="en-US" altLang="zh-CN" b="1" u="sng" dirty="0" smtClean="0"/>
              <a:t>linear addressed spaces</a:t>
            </a:r>
          </a:p>
          <a:p>
            <a:pPr lvl="1"/>
            <a:r>
              <a:rPr lang="en-US" altLang="zh-CN" dirty="0" smtClean="0"/>
              <a:t>Each primary storage unit is uniquely numbered. </a:t>
            </a:r>
          </a:p>
          <a:p>
            <a:pPr lvl="2"/>
            <a:r>
              <a:rPr lang="en-US" altLang="zh-CN" dirty="0" smtClean="0"/>
              <a:t>Usually 1 byte for MM, and sector (512 bytes) for </a:t>
            </a:r>
            <a:r>
              <a:rPr lang="en-US" altLang="zh-CN" dirty="0" err="1" smtClean="0"/>
              <a:t>Hdisk</a:t>
            </a:r>
            <a:endParaRPr lang="en-US" altLang="zh-CN" dirty="0"/>
          </a:p>
          <a:p>
            <a:pPr lvl="1"/>
            <a:r>
              <a:rPr lang="en-US" altLang="zh-CN" dirty="0" smtClean="0"/>
              <a:t>Those primary storage units are further organized into larger semantic regions</a:t>
            </a:r>
          </a:p>
          <a:p>
            <a:pPr lvl="2"/>
            <a:r>
              <a:rPr lang="en-US" altLang="zh-CN" dirty="0" smtClean="0"/>
              <a:t>(Fixed or Variable) Partitions, Frames for MM</a:t>
            </a:r>
          </a:p>
          <a:p>
            <a:pPr lvl="2"/>
            <a:r>
              <a:rPr lang="en-US" altLang="zh-CN" dirty="0" smtClean="0"/>
              <a:t>Partitions (logic drives), blocks for </a:t>
            </a:r>
            <a:r>
              <a:rPr lang="en-US" altLang="zh-CN" dirty="0" err="1" smtClean="0"/>
              <a:t>Hdisk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59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Basic tasks of 2 mappings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 tasks when carrying out mappings (no matter MM or </a:t>
            </a:r>
            <a:r>
              <a:rPr lang="en-US" altLang="zh-CN" dirty="0" err="1" smtClean="0"/>
              <a:t>Hdisk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b="1" u="sng" dirty="0" smtClean="0"/>
              <a:t>Space </a:t>
            </a:r>
            <a:r>
              <a:rPr lang="en-US" altLang="zh-CN" b="1" u="sng" dirty="0" smtClean="0"/>
              <a:t>Allocation (Relocation)</a:t>
            </a:r>
            <a:r>
              <a:rPr lang="en-US" altLang="zh-CN" dirty="0" smtClean="0"/>
              <a:t>: </a:t>
            </a:r>
            <a:r>
              <a:rPr lang="en-US" altLang="zh-CN" dirty="0" smtClean="0"/>
              <a:t>find enough available regions for your program</a:t>
            </a:r>
          </a:p>
          <a:p>
            <a:pPr lvl="2"/>
            <a:r>
              <a:rPr lang="en-US" altLang="zh-CN" dirty="0" smtClean="0"/>
              <a:t>Enough available frames for MM, blocks for </a:t>
            </a:r>
            <a:r>
              <a:rPr lang="en-US" altLang="zh-CN" dirty="0" err="1" smtClean="0"/>
              <a:t>Hdisk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b="1" u="sng" dirty="0" smtClean="0"/>
              <a:t>Address translation (</a:t>
            </a:r>
            <a:r>
              <a:rPr lang="en-US" altLang="zh-CN" b="1" u="sng" dirty="0" smtClean="0">
                <a:solidFill>
                  <a:srgbClr val="FF0000"/>
                </a:solidFill>
              </a:rPr>
              <a:t>Relationship reserving</a:t>
            </a:r>
            <a:r>
              <a:rPr lang="en-US" altLang="zh-CN" b="1" u="sng" dirty="0" smtClean="0"/>
              <a:t>)</a:t>
            </a:r>
            <a:r>
              <a:rPr lang="en-US" altLang="zh-CN" dirty="0" smtClean="0"/>
              <a:t>:  convert the logic relationship of records into physical relationship delegated by storing records in connected physical regions</a:t>
            </a:r>
          </a:p>
          <a:p>
            <a:pPr lvl="2"/>
            <a:r>
              <a:rPr lang="en-US" altLang="zh-CN" dirty="0" smtClean="0"/>
              <a:t>Through the physical addresses of those related regions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580544"/>
              </p:ext>
            </p:extLst>
          </p:nvPr>
        </p:nvGraphicFramePr>
        <p:xfrm>
          <a:off x="251520" y="413216"/>
          <a:ext cx="8686800" cy="604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4680520"/>
                <a:gridCol w="256612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Mapping 1: File to MM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Mapping 2: File</a:t>
                      </a:r>
                      <a:r>
                        <a:rPr lang="en-US" altLang="zh-CN" baseline="0" dirty="0" smtClean="0"/>
                        <a:t> to </a:t>
                      </a:r>
                      <a:r>
                        <a:rPr lang="en-US" altLang="zh-CN" baseline="0" dirty="0" err="1" smtClean="0"/>
                        <a:t>Hdisk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Space Allocation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u="sng" dirty="0" smtClean="0"/>
                        <a:t>Fixed Partition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Cut MM into</a:t>
                      </a:r>
                      <a:r>
                        <a:rPr lang="en-US" altLang="zh-CN" baseline="0" dirty="0" smtClean="0"/>
                        <a:t> partitions (equal or unequal) in advance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baseline="0" dirty="0" smtClean="0"/>
                        <a:t>Place your program into the target partition</a:t>
                      </a:r>
                      <a:endParaRPr lang="en-US" altLang="zh-CN" dirty="0" smtClean="0"/>
                    </a:p>
                    <a:p>
                      <a:r>
                        <a:rPr lang="en-US" altLang="zh-CN" b="1" u="sng" dirty="0" smtClean="0"/>
                        <a:t>Variable partition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Allocate MM according to your program</a:t>
                      </a:r>
                    </a:p>
                    <a:p>
                      <a:r>
                        <a:rPr lang="en-US" altLang="zh-CN" b="1" u="sng" dirty="0" smtClean="0"/>
                        <a:t>Overlay</a:t>
                      </a:r>
                    </a:p>
                    <a:p>
                      <a:r>
                        <a:rPr lang="en-US" altLang="zh-CN" b="1" u="sng" dirty="0" smtClean="0"/>
                        <a:t>DLL (Dynamic Linking</a:t>
                      </a:r>
                      <a:r>
                        <a:rPr lang="en-US" altLang="zh-CN" b="1" u="sng" baseline="0" dirty="0" smtClean="0"/>
                        <a:t> Library</a:t>
                      </a:r>
                      <a:r>
                        <a:rPr lang="en-US" altLang="zh-CN" b="1" u="sng" dirty="0" smtClean="0"/>
                        <a:t>)</a:t>
                      </a:r>
                    </a:p>
                    <a:p>
                      <a:r>
                        <a:rPr lang="en-US" altLang="zh-CN" b="1" u="sng" dirty="0" smtClean="0"/>
                        <a:t>Paging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b="0" u="none" dirty="0" smtClean="0"/>
                        <a:t>Cut MM and program into same sized regions (frame,</a:t>
                      </a:r>
                      <a:r>
                        <a:rPr lang="en-US" altLang="zh-CN" b="0" u="none" baseline="0" dirty="0" smtClean="0"/>
                        <a:t> page</a:t>
                      </a:r>
                      <a:r>
                        <a:rPr lang="en-US" altLang="zh-CN" b="0" u="none" dirty="0" smtClean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b="0" u="none" dirty="0" smtClean="0"/>
                        <a:t>Paste needed pages into available frames</a:t>
                      </a:r>
                    </a:p>
                    <a:p>
                      <a:r>
                        <a:rPr lang="en-US" altLang="zh-CN" b="1" u="sng" dirty="0" smtClean="0"/>
                        <a:t>Segmenting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b="0" u="none" dirty="0" smtClean="0"/>
                        <a:t>Cut program into semantic regions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Allocate MM according to needed</a:t>
                      </a:r>
                      <a:r>
                        <a:rPr lang="en-US" altLang="zh-CN" baseline="0" dirty="0" smtClean="0"/>
                        <a:t> region</a:t>
                      </a:r>
                      <a:endParaRPr lang="zh-CN" altLang="en-US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Sector (C.H.S) </a:t>
                      </a:r>
                      <a:r>
                        <a:rPr lang="en-US" altLang="zh-CN" dirty="0" smtClean="0">
                          <a:sym typeface="Wingdings" panose="05000000000000000000" pitchFamily="2" charset="2"/>
                        </a:rPr>
                        <a:t> Partitions (except MBR)  Block</a:t>
                      </a:r>
                      <a:r>
                        <a:rPr lang="en-US" altLang="zh-CN" baseline="0" dirty="0" smtClean="0">
                          <a:sym typeface="Wingdings" panose="05000000000000000000" pitchFamily="2" charset="2"/>
                        </a:rPr>
                        <a:t> space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Since file is usually also cut into pages whose size is same with the block, the</a:t>
                      </a:r>
                      <a:r>
                        <a:rPr lang="en-US" altLang="zh-CN" baseline="0" dirty="0" smtClean="0"/>
                        <a:t> allocation of the file into block space is similar as that of paging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Relationship Reserving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 compute physical address of an instruction is based on (</a:t>
                      </a:r>
                      <a:r>
                        <a:rPr lang="en-US" altLang="zh-CN" b="1" u="sng" dirty="0" smtClean="0"/>
                        <a:t>starting address</a:t>
                      </a:r>
                      <a:r>
                        <a:rPr lang="en-US" altLang="zh-CN" baseline="0" dirty="0" smtClean="0"/>
                        <a:t> of the target region in MM, </a:t>
                      </a:r>
                      <a:r>
                        <a:rPr lang="en-US" altLang="zh-CN" b="1" u="sng" baseline="0" dirty="0" smtClean="0"/>
                        <a:t>offset</a:t>
                      </a:r>
                      <a:r>
                        <a:rPr lang="en-US" altLang="zh-CN" baseline="0" dirty="0" smtClean="0"/>
                        <a:t> of the instruction in file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To compute physical address of a record is based on (</a:t>
                      </a:r>
                      <a:r>
                        <a:rPr lang="en-US" altLang="zh-CN" b="1" u="sng" dirty="0" smtClean="0"/>
                        <a:t>file handler</a:t>
                      </a:r>
                      <a:r>
                        <a:rPr lang="en-US" altLang="zh-CN" baseline="0" dirty="0" smtClean="0"/>
                        <a:t>, </a:t>
                      </a:r>
                      <a:r>
                        <a:rPr lang="en-US" altLang="zh-CN" b="1" u="sng" baseline="0" dirty="0" smtClean="0"/>
                        <a:t>offset</a:t>
                      </a:r>
                      <a:r>
                        <a:rPr lang="en-US" altLang="zh-CN" baseline="0" dirty="0" smtClean="0"/>
                        <a:t> of the record in file, </a:t>
                      </a:r>
                      <a:r>
                        <a:rPr lang="en-US" altLang="zh-CN" b="1" u="sng" baseline="0" dirty="0" smtClean="0"/>
                        <a:t>size of the record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98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Happy" pitchFamily="34" charset="0"/>
              </a:rPr>
              <a:t>Review</a:t>
            </a:r>
            <a:endParaRPr lang="zh-CN" altLang="en-US" dirty="0">
              <a:solidFill>
                <a:schemeClr val="bg1"/>
              </a:solidFill>
              <a:latin typeface="Happy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Review for all (Questions)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85852" y="571480"/>
            <a:ext cx="7858148" cy="5881856"/>
          </a:xfrm>
        </p:spPr>
        <p:txBody>
          <a:bodyPr anchor="ctr">
            <a:normAutofit lnSpcReduction="10000"/>
          </a:bodyPr>
          <a:lstStyle/>
          <a:p>
            <a:r>
              <a:rPr lang="en-US" altLang="zh-CN" dirty="0" smtClean="0"/>
              <a:t>Sketch of OS</a:t>
            </a:r>
          </a:p>
          <a:p>
            <a:pPr lvl="1"/>
            <a:r>
              <a:rPr lang="en-US" altLang="zh-CN" dirty="0" smtClean="0"/>
              <a:t>Infinite repetition, 4 components, services for others</a:t>
            </a:r>
          </a:p>
          <a:p>
            <a:r>
              <a:rPr lang="en-US" altLang="zh-CN" dirty="0" smtClean="0"/>
              <a:t>Understand the </a:t>
            </a:r>
            <a:r>
              <a:rPr lang="en-US" altLang="zh-CN" b="1" u="sng" dirty="0" smtClean="0"/>
              <a:t>execution</a:t>
            </a:r>
            <a:r>
              <a:rPr lang="en-US" altLang="zh-CN" dirty="0" smtClean="0"/>
              <a:t> first</a:t>
            </a:r>
          </a:p>
          <a:p>
            <a:pPr lvl="1"/>
            <a:r>
              <a:rPr lang="en-US" altLang="zh-CN" dirty="0" smtClean="0"/>
              <a:t>CPU and controller as special chips which could understand and execute the instructions (</a:t>
            </a:r>
            <a:r>
              <a:rPr lang="en-US" altLang="zh-CN" sz="2000" dirty="0" smtClean="0"/>
              <a:t>together with other parameters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 </a:t>
            </a:r>
            <a:r>
              <a:rPr lang="en-US" altLang="zh-CN" b="1" u="sng" dirty="0" smtClean="0"/>
              <a:t>mappings</a:t>
            </a:r>
            <a:r>
              <a:rPr lang="en-US" altLang="zh-CN" dirty="0" smtClean="0"/>
              <a:t> share similar scheme</a:t>
            </a:r>
            <a:endParaRPr lang="en-US" altLang="zh-CN" dirty="0"/>
          </a:p>
          <a:p>
            <a:pPr lvl="1"/>
            <a:r>
              <a:rPr lang="en-US" altLang="zh-CN" dirty="0" smtClean="0"/>
              <a:t>from logic file space (a finite collection of bytes) into linear addressed space (frames, blocks)</a:t>
            </a:r>
          </a:p>
          <a:p>
            <a:pPr lvl="2"/>
            <a:r>
              <a:rPr lang="en-US" altLang="zh-CN" dirty="0" smtClean="0"/>
              <a:t>Organize the basic storage units first</a:t>
            </a:r>
          </a:p>
          <a:p>
            <a:pPr lvl="2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keep necessary data structures (together with related operations) to carry out the mappings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39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65403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Data structures are needed to carry out those related </a:t>
            </a:r>
            <a:r>
              <a:rPr lang="en-US" altLang="zh-CN" dirty="0" smtClean="0"/>
              <a:t>tasks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83265"/>
            <a:ext cx="8686800" cy="5126055"/>
          </a:xfrm>
        </p:spPr>
        <p:txBody>
          <a:bodyPr/>
          <a:lstStyle/>
          <a:p>
            <a:r>
              <a:rPr lang="en-US" altLang="zh-CN" b="1" u="sng" dirty="0" smtClean="0"/>
              <a:t>Available regions</a:t>
            </a:r>
          </a:p>
          <a:p>
            <a:pPr lvl="1"/>
            <a:r>
              <a:rPr lang="en-US" altLang="zh-CN" dirty="0" smtClean="0"/>
              <a:t>Available partitions for partitioning, Available frames for paging/hybrid, available holes for segmenting, …</a:t>
            </a:r>
          </a:p>
          <a:p>
            <a:pPr lvl="1"/>
            <a:r>
              <a:rPr lang="en-US" altLang="zh-CN" dirty="0" smtClean="0"/>
              <a:t>Organize sectors into semantic regions first, and Bit-vector, FAT for </a:t>
            </a:r>
            <a:r>
              <a:rPr lang="en-US" altLang="zh-CN" dirty="0" err="1" smtClean="0"/>
              <a:t>Hdisk</a:t>
            </a:r>
            <a:r>
              <a:rPr lang="en-US" altLang="zh-CN" dirty="0" smtClean="0"/>
              <a:t>, …</a:t>
            </a:r>
          </a:p>
          <a:p>
            <a:r>
              <a:rPr lang="en-US" altLang="zh-CN" b="1" u="sng" dirty="0" smtClean="0"/>
              <a:t>Mapping information</a:t>
            </a:r>
            <a:r>
              <a:rPr lang="en-US" altLang="zh-CN" dirty="0" smtClean="0"/>
              <a:t> from file to target physical regions</a:t>
            </a:r>
          </a:p>
          <a:p>
            <a:pPr lvl="1"/>
            <a:r>
              <a:rPr lang="en-US" altLang="zh-CN" dirty="0" smtClean="0"/>
              <a:t>Partition table, Page table, Segment table, …</a:t>
            </a:r>
          </a:p>
          <a:p>
            <a:pPr lvl="1"/>
            <a:r>
              <a:rPr lang="en-US" altLang="zh-CN" dirty="0" smtClean="0"/>
              <a:t>Tree-structured directories + FCBs as File System for </a:t>
            </a:r>
            <a:r>
              <a:rPr lang="en-US" altLang="zh-CN" dirty="0" err="1" smtClean="0"/>
              <a:t>Hdisk</a:t>
            </a:r>
            <a:r>
              <a:rPr lang="en-US" altLang="zh-CN" dirty="0" smtClean="0"/>
              <a:t>, …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63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MM – hybrid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26</a:t>
            </a:fld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l="6540" t="1048" r="6540" b="420"/>
          <a:stretch>
            <a:fillRect/>
          </a:stretch>
        </p:blipFill>
        <p:spPr bwMode="auto">
          <a:xfrm>
            <a:off x="4499992" y="2564904"/>
            <a:ext cx="4283968" cy="3883996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5680" y="620688"/>
            <a:ext cx="8686800" cy="623731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Segmenting + Paging</a:t>
            </a:r>
          </a:p>
          <a:p>
            <a:pPr lvl="1"/>
            <a:r>
              <a:rPr lang="en-US" altLang="zh-CN" dirty="0" smtClean="0"/>
              <a:t>Only segmenting may not practical: we should also consider the size of the segments</a:t>
            </a:r>
          </a:p>
          <a:p>
            <a:pPr lvl="1"/>
            <a:r>
              <a:rPr lang="en-US" altLang="zh-CN" dirty="0" smtClean="0"/>
              <a:t>Cut MM into frames, program into segments first, and segment is further cut into pages (if necessary)</a:t>
            </a:r>
          </a:p>
          <a:p>
            <a:r>
              <a:rPr lang="en-US" altLang="zh-CN" dirty="0" smtClean="0"/>
              <a:t>Some </a:t>
            </a:r>
            <a:r>
              <a:rPr lang="en-US" altLang="zh-CN" dirty="0"/>
              <a:t>data structures </a:t>
            </a:r>
            <a:br>
              <a:rPr lang="en-US" altLang="zh-CN" dirty="0"/>
            </a:br>
            <a:r>
              <a:rPr lang="en-US" altLang="zh-CN" dirty="0"/>
              <a:t>are needed</a:t>
            </a:r>
          </a:p>
          <a:p>
            <a:pPr lvl="1"/>
            <a:r>
              <a:rPr lang="en-US" altLang="zh-CN" dirty="0" smtClean="0"/>
              <a:t>Available frames, </a:t>
            </a:r>
            <a:endParaRPr lang="en-US" altLang="zh-CN" dirty="0"/>
          </a:p>
          <a:p>
            <a:pPr lvl="1"/>
            <a:r>
              <a:rPr lang="en-US" altLang="zh-CN" dirty="0"/>
              <a:t>Mapping information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between </a:t>
            </a:r>
            <a:r>
              <a:rPr lang="en-US" altLang="zh-CN" dirty="0"/>
              <a:t>your </a:t>
            </a:r>
            <a:r>
              <a:rPr lang="en-US" altLang="zh-CN" dirty="0" smtClean="0"/>
              <a:t>and </a:t>
            </a:r>
            <a:br>
              <a:rPr lang="en-US" altLang="zh-CN" dirty="0" smtClean="0"/>
            </a:br>
            <a:r>
              <a:rPr lang="en-US" altLang="zh-CN" dirty="0" smtClean="0"/>
              <a:t>corresponding frames </a:t>
            </a:r>
            <a:br>
              <a:rPr lang="en-US" altLang="zh-CN" dirty="0" smtClean="0"/>
            </a:br>
            <a:r>
              <a:rPr lang="en-US" altLang="zh-CN" dirty="0" smtClean="0"/>
              <a:t>(segment/page </a:t>
            </a:r>
            <a:r>
              <a:rPr lang="en-US" altLang="zh-CN" dirty="0"/>
              <a:t>table)</a:t>
            </a:r>
          </a:p>
          <a:p>
            <a:r>
              <a:rPr lang="en-US" altLang="zh-CN" dirty="0"/>
              <a:t>Placement &amp;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Replacement </a:t>
            </a:r>
            <a:r>
              <a:rPr lang="en-US" altLang="zh-CN" dirty="0"/>
              <a:t>algorithms</a:t>
            </a:r>
          </a:p>
          <a:p>
            <a:pPr lvl="1"/>
            <a:r>
              <a:rPr lang="en-US" altLang="zh-CN" dirty="0"/>
              <a:t>Based on those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data structures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59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Sector </a:t>
            </a:r>
            <a:r>
              <a:rPr lang="en-US" altLang="zh-CN" dirty="0" smtClean="0">
                <a:sym typeface="Wingdings" panose="05000000000000000000" pitchFamily="2" charset="2"/>
              </a:rPr>
              <a:t> Partition  Block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Sectors are further reorganized into blocks to convenience the mapping of your file</a:t>
            </a:r>
          </a:p>
          <a:p>
            <a:pPr lvl="1"/>
            <a:r>
              <a:rPr lang="en-US" altLang="zh-CN" dirty="0" smtClean="0"/>
              <a:t>Usually, the size of a block is 4KB – same as a page/frame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27</a:t>
            </a:fld>
            <a:endParaRPr lang="zh-CN" altLang="en-US"/>
          </a:p>
        </p:txBody>
      </p:sp>
      <p:pic>
        <p:nvPicPr>
          <p:cNvPr id="6" name="Picture 4" descr="C:\B\b4\JPG\foo\6-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3260576"/>
            <a:ext cx="7758112" cy="321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1869440" y="6076409"/>
            <a:ext cx="1071880" cy="37274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95020" y="6076409"/>
            <a:ext cx="1071880" cy="37274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51480" y="6076409"/>
            <a:ext cx="1071880" cy="37274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033520" y="6076409"/>
            <a:ext cx="1071880" cy="37274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033520" y="6078314"/>
            <a:ext cx="2143760" cy="368935"/>
          </a:xfrm>
          <a:prstGeom prst="rect">
            <a:avLst/>
          </a:prstGeom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77280" y="6076409"/>
            <a:ext cx="1071880" cy="37274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273568" y="6076409"/>
            <a:ext cx="1186864" cy="37274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04992" y="644446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Block 0</a:t>
            </a:r>
            <a:endParaRPr lang="zh-CN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866900" y="644446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Block 1</a:t>
            </a:r>
            <a:endParaRPr lang="zh-CN" altLang="en-US" b="1" dirty="0"/>
          </a:p>
        </p:txBody>
      </p:sp>
      <p:sp>
        <p:nvSpPr>
          <p:cNvPr id="16" name="椭圆 15"/>
          <p:cNvSpPr/>
          <p:nvPr/>
        </p:nvSpPr>
        <p:spPr>
          <a:xfrm>
            <a:off x="4283968" y="6190773"/>
            <a:ext cx="144016" cy="14401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660667" y="6190773"/>
            <a:ext cx="144016" cy="14401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037366" y="6190773"/>
            <a:ext cx="144016" cy="14401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414065" y="6190773"/>
            <a:ext cx="144016" cy="14401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790764" y="6190773"/>
            <a:ext cx="144016" cy="14401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996731" y="644446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Block 2</a:t>
            </a:r>
            <a:endParaRPr lang="zh-CN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305224" y="644446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Block K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915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Part XI: File System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B22CB0-49F4-4E06-919F-90A77BFF0CC7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  <p:pic>
        <p:nvPicPr>
          <p:cNvPr id="5" name="Picture 4" descr="C:\B\b4\JPG\foo\6-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0844" y="165100"/>
            <a:ext cx="7758112" cy="321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863940"/>
            <a:ext cx="2488184" cy="192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任意多边形 11"/>
          <p:cNvSpPr/>
          <p:nvPr/>
        </p:nvSpPr>
        <p:spPr>
          <a:xfrm>
            <a:off x="5229726" y="3352800"/>
            <a:ext cx="802106" cy="753979"/>
          </a:xfrm>
          <a:custGeom>
            <a:avLst/>
            <a:gdLst>
              <a:gd name="connsiteX0" fmla="*/ 802106 w 802106"/>
              <a:gd name="connsiteY0" fmla="*/ 0 h 753979"/>
              <a:gd name="connsiteX1" fmla="*/ 786063 w 802106"/>
              <a:gd name="connsiteY1" fmla="*/ 80211 h 753979"/>
              <a:gd name="connsiteX2" fmla="*/ 737937 w 802106"/>
              <a:gd name="connsiteY2" fmla="*/ 112295 h 753979"/>
              <a:gd name="connsiteX3" fmla="*/ 689811 w 802106"/>
              <a:gd name="connsiteY3" fmla="*/ 160421 h 753979"/>
              <a:gd name="connsiteX4" fmla="*/ 657727 w 802106"/>
              <a:gd name="connsiteY4" fmla="*/ 208547 h 753979"/>
              <a:gd name="connsiteX5" fmla="*/ 609600 w 802106"/>
              <a:gd name="connsiteY5" fmla="*/ 224589 h 753979"/>
              <a:gd name="connsiteX6" fmla="*/ 481263 w 802106"/>
              <a:gd name="connsiteY6" fmla="*/ 320842 h 753979"/>
              <a:gd name="connsiteX7" fmla="*/ 385011 w 802106"/>
              <a:gd name="connsiteY7" fmla="*/ 352926 h 753979"/>
              <a:gd name="connsiteX8" fmla="*/ 336885 w 802106"/>
              <a:gd name="connsiteY8" fmla="*/ 368968 h 753979"/>
              <a:gd name="connsiteX9" fmla="*/ 256674 w 802106"/>
              <a:gd name="connsiteY9" fmla="*/ 449179 h 753979"/>
              <a:gd name="connsiteX10" fmla="*/ 224590 w 802106"/>
              <a:gd name="connsiteY10" fmla="*/ 497305 h 753979"/>
              <a:gd name="connsiteX11" fmla="*/ 128337 w 802106"/>
              <a:gd name="connsiteY11" fmla="*/ 593558 h 753979"/>
              <a:gd name="connsiteX12" fmla="*/ 48127 w 802106"/>
              <a:gd name="connsiteY12" fmla="*/ 673768 h 753979"/>
              <a:gd name="connsiteX13" fmla="*/ 32085 w 802106"/>
              <a:gd name="connsiteY13" fmla="*/ 721895 h 753979"/>
              <a:gd name="connsiteX14" fmla="*/ 0 w 802106"/>
              <a:gd name="connsiteY14" fmla="*/ 753979 h 75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02106" h="753979">
                <a:moveTo>
                  <a:pt x="802106" y="0"/>
                </a:moveTo>
                <a:cubicBezTo>
                  <a:pt x="796758" y="26737"/>
                  <a:pt x="799591" y="56537"/>
                  <a:pt x="786063" y="80211"/>
                </a:cubicBezTo>
                <a:cubicBezTo>
                  <a:pt x="776497" y="96951"/>
                  <a:pt x="752748" y="99952"/>
                  <a:pt x="737937" y="112295"/>
                </a:cubicBezTo>
                <a:cubicBezTo>
                  <a:pt x="720509" y="126819"/>
                  <a:pt x="704335" y="142993"/>
                  <a:pt x="689811" y="160421"/>
                </a:cubicBezTo>
                <a:cubicBezTo>
                  <a:pt x="677468" y="175232"/>
                  <a:pt x="672782" y="196503"/>
                  <a:pt x="657727" y="208547"/>
                </a:cubicBezTo>
                <a:cubicBezTo>
                  <a:pt x="644522" y="219111"/>
                  <a:pt x="625642" y="219242"/>
                  <a:pt x="609600" y="224589"/>
                </a:cubicBezTo>
                <a:cubicBezTo>
                  <a:pt x="571594" y="262597"/>
                  <a:pt x="535685" y="302701"/>
                  <a:pt x="481263" y="320842"/>
                </a:cubicBezTo>
                <a:lnTo>
                  <a:pt x="385011" y="352926"/>
                </a:lnTo>
                <a:lnTo>
                  <a:pt x="336885" y="368968"/>
                </a:lnTo>
                <a:cubicBezTo>
                  <a:pt x="251324" y="497308"/>
                  <a:pt x="363623" y="342230"/>
                  <a:pt x="256674" y="449179"/>
                </a:cubicBezTo>
                <a:cubicBezTo>
                  <a:pt x="243041" y="462812"/>
                  <a:pt x="237399" y="482895"/>
                  <a:pt x="224590" y="497305"/>
                </a:cubicBezTo>
                <a:cubicBezTo>
                  <a:pt x="194445" y="531218"/>
                  <a:pt x="153506" y="555804"/>
                  <a:pt x="128337" y="593558"/>
                </a:cubicBezTo>
                <a:cubicBezTo>
                  <a:pt x="85558" y="657726"/>
                  <a:pt x="112295" y="630989"/>
                  <a:pt x="48127" y="673768"/>
                </a:cubicBezTo>
                <a:cubicBezTo>
                  <a:pt x="42780" y="689810"/>
                  <a:pt x="40785" y="707395"/>
                  <a:pt x="32085" y="721895"/>
                </a:cubicBezTo>
                <a:cubicBezTo>
                  <a:pt x="24303" y="734864"/>
                  <a:pt x="0" y="753979"/>
                  <a:pt x="0" y="75397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6804249" y="3830434"/>
            <a:ext cx="1473478" cy="276345"/>
          </a:xfrm>
          <a:prstGeom prst="rect">
            <a:avLst/>
          </a:prstGeom>
          <a:noFill/>
          <a:ln w="38100" algn="ctr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6804248" y="4478580"/>
            <a:ext cx="1260375" cy="251619"/>
          </a:xfrm>
          <a:prstGeom prst="rect">
            <a:avLst/>
          </a:prstGeom>
          <a:noFill/>
          <a:ln w="38100" algn="ctr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6804249" y="5140098"/>
            <a:ext cx="1728191" cy="251618"/>
          </a:xfrm>
          <a:prstGeom prst="rect">
            <a:avLst/>
          </a:prstGeom>
          <a:noFill/>
          <a:ln w="38100" algn="ctr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6804248" y="4795519"/>
            <a:ext cx="1473478" cy="276345"/>
          </a:xfrm>
          <a:prstGeom prst="rect">
            <a:avLst/>
          </a:prstGeom>
          <a:noFill/>
          <a:ln w="38100" algn="ctr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6804247" y="5443665"/>
            <a:ext cx="1260375" cy="251619"/>
          </a:xfrm>
          <a:prstGeom prst="rect">
            <a:avLst/>
          </a:prstGeom>
          <a:noFill/>
          <a:ln w="38100" algn="ctr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6804249" y="4171977"/>
            <a:ext cx="1728191" cy="251618"/>
          </a:xfrm>
          <a:prstGeom prst="rect">
            <a:avLst/>
          </a:prstGeom>
          <a:noFill/>
          <a:ln w="38100" algn="ctr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4247" y="5796799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Blocks for files 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and directories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5052060" y="4023360"/>
            <a:ext cx="1737360" cy="960120"/>
          </a:xfrm>
          <a:custGeom>
            <a:avLst/>
            <a:gdLst>
              <a:gd name="connsiteX0" fmla="*/ 0 w 1737360"/>
              <a:gd name="connsiteY0" fmla="*/ 769620 h 960120"/>
              <a:gd name="connsiteX1" fmla="*/ 15240 w 1737360"/>
              <a:gd name="connsiteY1" fmla="*/ 830580 h 960120"/>
              <a:gd name="connsiteX2" fmla="*/ 30480 w 1737360"/>
              <a:gd name="connsiteY2" fmla="*/ 853440 h 960120"/>
              <a:gd name="connsiteX3" fmla="*/ 76200 w 1737360"/>
              <a:gd name="connsiteY3" fmla="*/ 883920 h 960120"/>
              <a:gd name="connsiteX4" fmla="*/ 91440 w 1737360"/>
              <a:gd name="connsiteY4" fmla="*/ 906780 h 960120"/>
              <a:gd name="connsiteX5" fmla="*/ 137160 w 1737360"/>
              <a:gd name="connsiteY5" fmla="*/ 937260 h 960120"/>
              <a:gd name="connsiteX6" fmla="*/ 182880 w 1737360"/>
              <a:gd name="connsiteY6" fmla="*/ 960120 h 960120"/>
              <a:gd name="connsiteX7" fmla="*/ 312420 w 1737360"/>
              <a:gd name="connsiteY7" fmla="*/ 944880 h 960120"/>
              <a:gd name="connsiteX8" fmla="*/ 365760 w 1737360"/>
              <a:gd name="connsiteY8" fmla="*/ 929640 h 960120"/>
              <a:gd name="connsiteX9" fmla="*/ 411480 w 1737360"/>
              <a:gd name="connsiteY9" fmla="*/ 899160 h 960120"/>
              <a:gd name="connsiteX10" fmla="*/ 480060 w 1737360"/>
              <a:gd name="connsiteY10" fmla="*/ 868680 h 960120"/>
              <a:gd name="connsiteX11" fmla="*/ 502920 w 1737360"/>
              <a:gd name="connsiteY11" fmla="*/ 861060 h 960120"/>
              <a:gd name="connsiteX12" fmla="*/ 586740 w 1737360"/>
              <a:gd name="connsiteY12" fmla="*/ 876300 h 960120"/>
              <a:gd name="connsiteX13" fmla="*/ 632460 w 1737360"/>
              <a:gd name="connsiteY13" fmla="*/ 891540 h 960120"/>
              <a:gd name="connsiteX14" fmla="*/ 655320 w 1737360"/>
              <a:gd name="connsiteY14" fmla="*/ 899160 h 960120"/>
              <a:gd name="connsiteX15" fmla="*/ 685800 w 1737360"/>
              <a:gd name="connsiteY15" fmla="*/ 906780 h 960120"/>
              <a:gd name="connsiteX16" fmla="*/ 708660 w 1737360"/>
              <a:gd name="connsiteY16" fmla="*/ 914400 h 960120"/>
              <a:gd name="connsiteX17" fmla="*/ 762000 w 1737360"/>
              <a:gd name="connsiteY17" fmla="*/ 922020 h 960120"/>
              <a:gd name="connsiteX18" fmla="*/ 1120140 w 1737360"/>
              <a:gd name="connsiteY18" fmla="*/ 914400 h 960120"/>
              <a:gd name="connsiteX19" fmla="*/ 1173480 w 1737360"/>
              <a:gd name="connsiteY19" fmla="*/ 906780 h 960120"/>
              <a:gd name="connsiteX20" fmla="*/ 1257300 w 1737360"/>
              <a:gd name="connsiteY20" fmla="*/ 899160 h 960120"/>
              <a:gd name="connsiteX21" fmla="*/ 1371600 w 1737360"/>
              <a:gd name="connsiteY21" fmla="*/ 876300 h 960120"/>
              <a:gd name="connsiteX22" fmla="*/ 1417320 w 1737360"/>
              <a:gd name="connsiteY22" fmla="*/ 861060 h 960120"/>
              <a:gd name="connsiteX23" fmla="*/ 1463040 w 1737360"/>
              <a:gd name="connsiteY23" fmla="*/ 815340 h 960120"/>
              <a:gd name="connsiteX24" fmla="*/ 1493520 w 1737360"/>
              <a:gd name="connsiteY24" fmla="*/ 746760 h 960120"/>
              <a:gd name="connsiteX25" fmla="*/ 1501140 w 1737360"/>
              <a:gd name="connsiteY25" fmla="*/ 655320 h 960120"/>
              <a:gd name="connsiteX26" fmla="*/ 1508760 w 1737360"/>
              <a:gd name="connsiteY26" fmla="*/ 518160 h 960120"/>
              <a:gd name="connsiteX27" fmla="*/ 1516380 w 1737360"/>
              <a:gd name="connsiteY27" fmla="*/ 472440 h 960120"/>
              <a:gd name="connsiteX28" fmla="*/ 1524000 w 1737360"/>
              <a:gd name="connsiteY28" fmla="*/ 396240 h 960120"/>
              <a:gd name="connsiteX29" fmla="*/ 1539240 w 1737360"/>
              <a:gd name="connsiteY29" fmla="*/ 289560 h 960120"/>
              <a:gd name="connsiteX30" fmla="*/ 1546860 w 1737360"/>
              <a:gd name="connsiteY30" fmla="*/ 228600 h 960120"/>
              <a:gd name="connsiteX31" fmla="*/ 1554480 w 1737360"/>
              <a:gd name="connsiteY31" fmla="*/ 205740 h 960120"/>
              <a:gd name="connsiteX32" fmla="*/ 1577340 w 1737360"/>
              <a:gd name="connsiteY32" fmla="*/ 121920 h 960120"/>
              <a:gd name="connsiteX33" fmla="*/ 1615440 w 1737360"/>
              <a:gd name="connsiteY33" fmla="*/ 76200 h 960120"/>
              <a:gd name="connsiteX34" fmla="*/ 1645920 w 1737360"/>
              <a:gd name="connsiteY34" fmla="*/ 30480 h 960120"/>
              <a:gd name="connsiteX35" fmla="*/ 1714500 w 1737360"/>
              <a:gd name="connsiteY35" fmla="*/ 0 h 960120"/>
              <a:gd name="connsiteX36" fmla="*/ 1737360 w 1737360"/>
              <a:gd name="connsiteY36" fmla="*/ 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37360" h="960120">
                <a:moveTo>
                  <a:pt x="0" y="769620"/>
                </a:moveTo>
                <a:cubicBezTo>
                  <a:pt x="2898" y="784111"/>
                  <a:pt x="7430" y="814959"/>
                  <a:pt x="15240" y="830580"/>
                </a:cubicBezTo>
                <a:cubicBezTo>
                  <a:pt x="19336" y="838771"/>
                  <a:pt x="23588" y="847409"/>
                  <a:pt x="30480" y="853440"/>
                </a:cubicBezTo>
                <a:cubicBezTo>
                  <a:pt x="44264" y="865501"/>
                  <a:pt x="76200" y="883920"/>
                  <a:pt x="76200" y="883920"/>
                </a:cubicBezTo>
                <a:cubicBezTo>
                  <a:pt x="81280" y="891540"/>
                  <a:pt x="84548" y="900749"/>
                  <a:pt x="91440" y="906780"/>
                </a:cubicBezTo>
                <a:cubicBezTo>
                  <a:pt x="105224" y="918841"/>
                  <a:pt x="121920" y="927100"/>
                  <a:pt x="137160" y="937260"/>
                </a:cubicBezTo>
                <a:cubicBezTo>
                  <a:pt x="166703" y="956955"/>
                  <a:pt x="151332" y="949604"/>
                  <a:pt x="182880" y="960120"/>
                </a:cubicBezTo>
                <a:cubicBezTo>
                  <a:pt x="261498" y="953568"/>
                  <a:pt x="255223" y="957590"/>
                  <a:pt x="312420" y="944880"/>
                </a:cubicBezTo>
                <a:cubicBezTo>
                  <a:pt x="318996" y="943419"/>
                  <a:pt x="357274" y="934354"/>
                  <a:pt x="365760" y="929640"/>
                </a:cubicBezTo>
                <a:cubicBezTo>
                  <a:pt x="381771" y="920745"/>
                  <a:pt x="396240" y="909320"/>
                  <a:pt x="411480" y="899160"/>
                </a:cubicBezTo>
                <a:cubicBezTo>
                  <a:pt x="447706" y="875009"/>
                  <a:pt x="425652" y="886816"/>
                  <a:pt x="480060" y="868680"/>
                </a:cubicBezTo>
                <a:lnTo>
                  <a:pt x="502920" y="861060"/>
                </a:lnTo>
                <a:cubicBezTo>
                  <a:pt x="517856" y="863549"/>
                  <a:pt x="570004" y="871736"/>
                  <a:pt x="586740" y="876300"/>
                </a:cubicBezTo>
                <a:cubicBezTo>
                  <a:pt x="602238" y="880527"/>
                  <a:pt x="617220" y="886460"/>
                  <a:pt x="632460" y="891540"/>
                </a:cubicBezTo>
                <a:cubicBezTo>
                  <a:pt x="640080" y="894080"/>
                  <a:pt x="647528" y="897212"/>
                  <a:pt x="655320" y="899160"/>
                </a:cubicBezTo>
                <a:cubicBezTo>
                  <a:pt x="665480" y="901700"/>
                  <a:pt x="675730" y="903903"/>
                  <a:pt x="685800" y="906780"/>
                </a:cubicBezTo>
                <a:cubicBezTo>
                  <a:pt x="693523" y="908987"/>
                  <a:pt x="700784" y="912825"/>
                  <a:pt x="708660" y="914400"/>
                </a:cubicBezTo>
                <a:cubicBezTo>
                  <a:pt x="726272" y="917922"/>
                  <a:pt x="744220" y="919480"/>
                  <a:pt x="762000" y="922020"/>
                </a:cubicBezTo>
                <a:lnTo>
                  <a:pt x="1120140" y="914400"/>
                </a:lnTo>
                <a:cubicBezTo>
                  <a:pt x="1138088" y="913735"/>
                  <a:pt x="1155629" y="908763"/>
                  <a:pt x="1173480" y="906780"/>
                </a:cubicBezTo>
                <a:cubicBezTo>
                  <a:pt x="1201364" y="903682"/>
                  <a:pt x="1229360" y="901700"/>
                  <a:pt x="1257300" y="899160"/>
                </a:cubicBezTo>
                <a:cubicBezTo>
                  <a:pt x="1338917" y="866513"/>
                  <a:pt x="1244809" y="900073"/>
                  <a:pt x="1371600" y="876300"/>
                </a:cubicBezTo>
                <a:cubicBezTo>
                  <a:pt x="1387389" y="873340"/>
                  <a:pt x="1417320" y="861060"/>
                  <a:pt x="1417320" y="861060"/>
                </a:cubicBezTo>
                <a:cubicBezTo>
                  <a:pt x="1432560" y="845820"/>
                  <a:pt x="1456224" y="835787"/>
                  <a:pt x="1463040" y="815340"/>
                </a:cubicBezTo>
                <a:cubicBezTo>
                  <a:pt x="1481176" y="760932"/>
                  <a:pt x="1469369" y="782986"/>
                  <a:pt x="1493520" y="746760"/>
                </a:cubicBezTo>
                <a:cubicBezTo>
                  <a:pt x="1496060" y="716280"/>
                  <a:pt x="1499105" y="685838"/>
                  <a:pt x="1501140" y="655320"/>
                </a:cubicBezTo>
                <a:cubicBezTo>
                  <a:pt x="1504186" y="609631"/>
                  <a:pt x="1504957" y="563792"/>
                  <a:pt x="1508760" y="518160"/>
                </a:cubicBezTo>
                <a:cubicBezTo>
                  <a:pt x="1510043" y="502763"/>
                  <a:pt x="1514464" y="487771"/>
                  <a:pt x="1516380" y="472440"/>
                </a:cubicBezTo>
                <a:cubicBezTo>
                  <a:pt x="1519546" y="447110"/>
                  <a:pt x="1520834" y="421570"/>
                  <a:pt x="1524000" y="396240"/>
                </a:cubicBezTo>
                <a:cubicBezTo>
                  <a:pt x="1528455" y="360596"/>
                  <a:pt x="1534785" y="325204"/>
                  <a:pt x="1539240" y="289560"/>
                </a:cubicBezTo>
                <a:cubicBezTo>
                  <a:pt x="1541780" y="269240"/>
                  <a:pt x="1543197" y="248748"/>
                  <a:pt x="1546860" y="228600"/>
                </a:cubicBezTo>
                <a:cubicBezTo>
                  <a:pt x="1548297" y="220697"/>
                  <a:pt x="1552532" y="213532"/>
                  <a:pt x="1554480" y="205740"/>
                </a:cubicBezTo>
                <a:cubicBezTo>
                  <a:pt x="1560205" y="182839"/>
                  <a:pt x="1564262" y="141537"/>
                  <a:pt x="1577340" y="121920"/>
                </a:cubicBezTo>
                <a:cubicBezTo>
                  <a:pt x="1631798" y="40232"/>
                  <a:pt x="1546990" y="164207"/>
                  <a:pt x="1615440" y="76200"/>
                </a:cubicBezTo>
                <a:cubicBezTo>
                  <a:pt x="1626685" y="61742"/>
                  <a:pt x="1630680" y="40640"/>
                  <a:pt x="1645920" y="30480"/>
                </a:cubicBezTo>
                <a:cubicBezTo>
                  <a:pt x="1666638" y="16668"/>
                  <a:pt x="1687296" y="0"/>
                  <a:pt x="1714500" y="0"/>
                </a:cubicBezTo>
                <a:lnTo>
                  <a:pt x="1737360" y="0"/>
                </a:ln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5791200" y="4792980"/>
            <a:ext cx="1013460" cy="274320"/>
          </a:xfrm>
          <a:custGeom>
            <a:avLst/>
            <a:gdLst>
              <a:gd name="connsiteX0" fmla="*/ 0 w 1013460"/>
              <a:gd name="connsiteY0" fmla="*/ 0 h 274320"/>
              <a:gd name="connsiteX1" fmla="*/ 22860 w 1013460"/>
              <a:gd name="connsiteY1" fmla="*/ 38100 h 274320"/>
              <a:gd name="connsiteX2" fmla="*/ 68580 w 1013460"/>
              <a:gd name="connsiteY2" fmla="*/ 83820 h 274320"/>
              <a:gd name="connsiteX3" fmla="*/ 114300 w 1013460"/>
              <a:gd name="connsiteY3" fmla="*/ 121920 h 274320"/>
              <a:gd name="connsiteX4" fmla="*/ 175260 w 1013460"/>
              <a:gd name="connsiteY4" fmla="*/ 190500 h 274320"/>
              <a:gd name="connsiteX5" fmla="*/ 198120 w 1013460"/>
              <a:gd name="connsiteY5" fmla="*/ 198120 h 274320"/>
              <a:gd name="connsiteX6" fmla="*/ 220980 w 1013460"/>
              <a:gd name="connsiteY6" fmla="*/ 213360 h 274320"/>
              <a:gd name="connsiteX7" fmla="*/ 251460 w 1013460"/>
              <a:gd name="connsiteY7" fmla="*/ 220980 h 274320"/>
              <a:gd name="connsiteX8" fmla="*/ 297180 w 1013460"/>
              <a:gd name="connsiteY8" fmla="*/ 236220 h 274320"/>
              <a:gd name="connsiteX9" fmla="*/ 320040 w 1013460"/>
              <a:gd name="connsiteY9" fmla="*/ 243840 h 274320"/>
              <a:gd name="connsiteX10" fmla="*/ 342900 w 1013460"/>
              <a:gd name="connsiteY10" fmla="*/ 251460 h 274320"/>
              <a:gd name="connsiteX11" fmla="*/ 365760 w 1013460"/>
              <a:gd name="connsiteY11" fmla="*/ 266700 h 274320"/>
              <a:gd name="connsiteX12" fmla="*/ 426720 w 1013460"/>
              <a:gd name="connsiteY12" fmla="*/ 274320 h 274320"/>
              <a:gd name="connsiteX13" fmla="*/ 739140 w 1013460"/>
              <a:gd name="connsiteY13" fmla="*/ 266700 h 274320"/>
              <a:gd name="connsiteX14" fmla="*/ 784860 w 1013460"/>
              <a:gd name="connsiteY14" fmla="*/ 243840 h 274320"/>
              <a:gd name="connsiteX15" fmla="*/ 861060 w 1013460"/>
              <a:gd name="connsiteY15" fmla="*/ 205740 h 274320"/>
              <a:gd name="connsiteX16" fmla="*/ 883920 w 1013460"/>
              <a:gd name="connsiteY16" fmla="*/ 182880 h 274320"/>
              <a:gd name="connsiteX17" fmla="*/ 929640 w 1013460"/>
              <a:gd name="connsiteY17" fmla="*/ 167640 h 274320"/>
              <a:gd name="connsiteX18" fmla="*/ 975360 w 1013460"/>
              <a:gd name="connsiteY18" fmla="*/ 152400 h 274320"/>
              <a:gd name="connsiteX19" fmla="*/ 998220 w 1013460"/>
              <a:gd name="connsiteY19" fmla="*/ 144780 h 274320"/>
              <a:gd name="connsiteX20" fmla="*/ 1013460 w 1013460"/>
              <a:gd name="connsiteY20" fmla="*/ 1447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13460" h="274320">
                <a:moveTo>
                  <a:pt x="0" y="0"/>
                </a:moveTo>
                <a:cubicBezTo>
                  <a:pt x="7620" y="12700"/>
                  <a:pt x="13481" y="26637"/>
                  <a:pt x="22860" y="38100"/>
                </a:cubicBezTo>
                <a:cubicBezTo>
                  <a:pt x="36508" y="54781"/>
                  <a:pt x="53340" y="68580"/>
                  <a:pt x="68580" y="83820"/>
                </a:cubicBezTo>
                <a:cubicBezTo>
                  <a:pt x="97916" y="113156"/>
                  <a:pt x="82474" y="100702"/>
                  <a:pt x="114300" y="121920"/>
                </a:cubicBezTo>
                <a:cubicBezTo>
                  <a:pt x="128822" y="143702"/>
                  <a:pt x="152890" y="183043"/>
                  <a:pt x="175260" y="190500"/>
                </a:cubicBezTo>
                <a:cubicBezTo>
                  <a:pt x="182880" y="193040"/>
                  <a:pt x="190936" y="194528"/>
                  <a:pt x="198120" y="198120"/>
                </a:cubicBezTo>
                <a:cubicBezTo>
                  <a:pt x="206311" y="202216"/>
                  <a:pt x="212562" y="209752"/>
                  <a:pt x="220980" y="213360"/>
                </a:cubicBezTo>
                <a:cubicBezTo>
                  <a:pt x="230606" y="217485"/>
                  <a:pt x="241429" y="217971"/>
                  <a:pt x="251460" y="220980"/>
                </a:cubicBezTo>
                <a:cubicBezTo>
                  <a:pt x="266847" y="225596"/>
                  <a:pt x="281940" y="231140"/>
                  <a:pt x="297180" y="236220"/>
                </a:cubicBezTo>
                <a:lnTo>
                  <a:pt x="320040" y="243840"/>
                </a:lnTo>
                <a:cubicBezTo>
                  <a:pt x="327660" y="246380"/>
                  <a:pt x="336217" y="247005"/>
                  <a:pt x="342900" y="251460"/>
                </a:cubicBezTo>
                <a:cubicBezTo>
                  <a:pt x="350520" y="256540"/>
                  <a:pt x="356925" y="264290"/>
                  <a:pt x="365760" y="266700"/>
                </a:cubicBezTo>
                <a:cubicBezTo>
                  <a:pt x="385517" y="272088"/>
                  <a:pt x="406400" y="271780"/>
                  <a:pt x="426720" y="274320"/>
                </a:cubicBezTo>
                <a:cubicBezTo>
                  <a:pt x="530860" y="271780"/>
                  <a:pt x="635076" y="271430"/>
                  <a:pt x="739140" y="266700"/>
                </a:cubicBezTo>
                <a:cubicBezTo>
                  <a:pt x="759005" y="265797"/>
                  <a:pt x="768638" y="252575"/>
                  <a:pt x="784860" y="243840"/>
                </a:cubicBezTo>
                <a:cubicBezTo>
                  <a:pt x="809864" y="230376"/>
                  <a:pt x="836875" y="220623"/>
                  <a:pt x="861060" y="205740"/>
                </a:cubicBezTo>
                <a:cubicBezTo>
                  <a:pt x="870238" y="200092"/>
                  <a:pt x="874500" y="188113"/>
                  <a:pt x="883920" y="182880"/>
                </a:cubicBezTo>
                <a:cubicBezTo>
                  <a:pt x="897963" y="175078"/>
                  <a:pt x="914400" y="172720"/>
                  <a:pt x="929640" y="167640"/>
                </a:cubicBezTo>
                <a:lnTo>
                  <a:pt x="975360" y="152400"/>
                </a:lnTo>
                <a:cubicBezTo>
                  <a:pt x="982980" y="149860"/>
                  <a:pt x="990188" y="144780"/>
                  <a:pt x="998220" y="144780"/>
                </a:cubicBezTo>
                <a:lnTo>
                  <a:pt x="1013460" y="144780"/>
                </a:ln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5417820" y="5539740"/>
            <a:ext cx="1379220" cy="99060"/>
          </a:xfrm>
          <a:custGeom>
            <a:avLst/>
            <a:gdLst>
              <a:gd name="connsiteX0" fmla="*/ 0 w 1379220"/>
              <a:gd name="connsiteY0" fmla="*/ 38100 h 99060"/>
              <a:gd name="connsiteX1" fmla="*/ 38100 w 1379220"/>
              <a:gd name="connsiteY1" fmla="*/ 45720 h 99060"/>
              <a:gd name="connsiteX2" fmla="*/ 106680 w 1379220"/>
              <a:gd name="connsiteY2" fmla="*/ 76200 h 99060"/>
              <a:gd name="connsiteX3" fmla="*/ 152400 w 1379220"/>
              <a:gd name="connsiteY3" fmla="*/ 83820 h 99060"/>
              <a:gd name="connsiteX4" fmla="*/ 198120 w 1379220"/>
              <a:gd name="connsiteY4" fmla="*/ 99060 h 99060"/>
              <a:gd name="connsiteX5" fmla="*/ 327660 w 1379220"/>
              <a:gd name="connsiteY5" fmla="*/ 91440 h 99060"/>
              <a:gd name="connsiteX6" fmla="*/ 358140 w 1379220"/>
              <a:gd name="connsiteY6" fmla="*/ 83820 h 99060"/>
              <a:gd name="connsiteX7" fmla="*/ 381000 w 1379220"/>
              <a:gd name="connsiteY7" fmla="*/ 68580 h 99060"/>
              <a:gd name="connsiteX8" fmla="*/ 426720 w 1379220"/>
              <a:gd name="connsiteY8" fmla="*/ 53340 h 99060"/>
              <a:gd name="connsiteX9" fmla="*/ 472440 w 1379220"/>
              <a:gd name="connsiteY9" fmla="*/ 30480 h 99060"/>
              <a:gd name="connsiteX10" fmla="*/ 502920 w 1379220"/>
              <a:gd name="connsiteY10" fmla="*/ 15240 h 99060"/>
              <a:gd name="connsiteX11" fmla="*/ 548640 w 1379220"/>
              <a:gd name="connsiteY11" fmla="*/ 0 h 99060"/>
              <a:gd name="connsiteX12" fmla="*/ 685800 w 1379220"/>
              <a:gd name="connsiteY12" fmla="*/ 7620 h 99060"/>
              <a:gd name="connsiteX13" fmla="*/ 739140 w 1379220"/>
              <a:gd name="connsiteY13" fmla="*/ 22860 h 99060"/>
              <a:gd name="connsiteX14" fmla="*/ 769620 w 1379220"/>
              <a:gd name="connsiteY14" fmla="*/ 38100 h 99060"/>
              <a:gd name="connsiteX15" fmla="*/ 822960 w 1379220"/>
              <a:gd name="connsiteY15" fmla="*/ 45720 h 99060"/>
              <a:gd name="connsiteX16" fmla="*/ 861060 w 1379220"/>
              <a:gd name="connsiteY16" fmla="*/ 53340 h 99060"/>
              <a:gd name="connsiteX17" fmla="*/ 906780 w 1379220"/>
              <a:gd name="connsiteY17" fmla="*/ 60960 h 99060"/>
              <a:gd name="connsiteX18" fmla="*/ 1143000 w 1379220"/>
              <a:gd name="connsiteY18" fmla="*/ 53340 h 99060"/>
              <a:gd name="connsiteX19" fmla="*/ 1226820 w 1379220"/>
              <a:gd name="connsiteY19" fmla="*/ 30480 h 99060"/>
              <a:gd name="connsiteX20" fmla="*/ 1249680 w 1379220"/>
              <a:gd name="connsiteY20" fmla="*/ 22860 h 99060"/>
              <a:gd name="connsiteX21" fmla="*/ 1379220 w 1379220"/>
              <a:gd name="connsiteY21" fmla="*/ 15240 h 9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79220" h="99060">
                <a:moveTo>
                  <a:pt x="0" y="38100"/>
                </a:moveTo>
                <a:cubicBezTo>
                  <a:pt x="12700" y="40640"/>
                  <a:pt x="25973" y="41172"/>
                  <a:pt x="38100" y="45720"/>
                </a:cubicBezTo>
                <a:cubicBezTo>
                  <a:pt x="100229" y="69019"/>
                  <a:pt x="6835" y="59559"/>
                  <a:pt x="106680" y="76200"/>
                </a:cubicBezTo>
                <a:cubicBezTo>
                  <a:pt x="121920" y="78740"/>
                  <a:pt x="137411" y="80073"/>
                  <a:pt x="152400" y="83820"/>
                </a:cubicBezTo>
                <a:cubicBezTo>
                  <a:pt x="167985" y="87716"/>
                  <a:pt x="198120" y="99060"/>
                  <a:pt x="198120" y="99060"/>
                </a:cubicBezTo>
                <a:cubicBezTo>
                  <a:pt x="241300" y="96520"/>
                  <a:pt x="284600" y="95541"/>
                  <a:pt x="327660" y="91440"/>
                </a:cubicBezTo>
                <a:cubicBezTo>
                  <a:pt x="338086" y="90447"/>
                  <a:pt x="348514" y="87945"/>
                  <a:pt x="358140" y="83820"/>
                </a:cubicBezTo>
                <a:cubicBezTo>
                  <a:pt x="366558" y="80212"/>
                  <a:pt x="372631" y="72299"/>
                  <a:pt x="381000" y="68580"/>
                </a:cubicBezTo>
                <a:cubicBezTo>
                  <a:pt x="395680" y="62056"/>
                  <a:pt x="413354" y="62251"/>
                  <a:pt x="426720" y="53340"/>
                </a:cubicBezTo>
                <a:cubicBezTo>
                  <a:pt x="470651" y="24052"/>
                  <a:pt x="428273" y="49409"/>
                  <a:pt x="472440" y="30480"/>
                </a:cubicBezTo>
                <a:cubicBezTo>
                  <a:pt x="482881" y="26005"/>
                  <a:pt x="492373" y="19459"/>
                  <a:pt x="502920" y="15240"/>
                </a:cubicBezTo>
                <a:cubicBezTo>
                  <a:pt x="517835" y="9274"/>
                  <a:pt x="548640" y="0"/>
                  <a:pt x="548640" y="0"/>
                </a:cubicBezTo>
                <a:cubicBezTo>
                  <a:pt x="594360" y="2540"/>
                  <a:pt x="640198" y="3474"/>
                  <a:pt x="685800" y="7620"/>
                </a:cubicBezTo>
                <a:cubicBezTo>
                  <a:pt x="693980" y="8364"/>
                  <a:pt x="729425" y="18696"/>
                  <a:pt x="739140" y="22860"/>
                </a:cubicBezTo>
                <a:cubicBezTo>
                  <a:pt x="749581" y="27335"/>
                  <a:pt x="758661" y="35111"/>
                  <a:pt x="769620" y="38100"/>
                </a:cubicBezTo>
                <a:cubicBezTo>
                  <a:pt x="786948" y="42826"/>
                  <a:pt x="805244" y="42767"/>
                  <a:pt x="822960" y="45720"/>
                </a:cubicBezTo>
                <a:cubicBezTo>
                  <a:pt x="835735" y="47849"/>
                  <a:pt x="848317" y="51023"/>
                  <a:pt x="861060" y="53340"/>
                </a:cubicBezTo>
                <a:cubicBezTo>
                  <a:pt x="876261" y="56104"/>
                  <a:pt x="891540" y="58420"/>
                  <a:pt x="906780" y="60960"/>
                </a:cubicBezTo>
                <a:cubicBezTo>
                  <a:pt x="985520" y="58420"/>
                  <a:pt x="1064340" y="57710"/>
                  <a:pt x="1143000" y="53340"/>
                </a:cubicBezTo>
                <a:cubicBezTo>
                  <a:pt x="1168849" y="51904"/>
                  <a:pt x="1203547" y="38238"/>
                  <a:pt x="1226820" y="30480"/>
                </a:cubicBezTo>
                <a:cubicBezTo>
                  <a:pt x="1234440" y="27940"/>
                  <a:pt x="1241804" y="24435"/>
                  <a:pt x="1249680" y="22860"/>
                </a:cubicBezTo>
                <a:cubicBezTo>
                  <a:pt x="1317668" y="9262"/>
                  <a:pt x="1274828" y="15240"/>
                  <a:pt x="1379220" y="15240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4541520" y="5279721"/>
            <a:ext cx="2240280" cy="557199"/>
          </a:xfrm>
          <a:custGeom>
            <a:avLst/>
            <a:gdLst>
              <a:gd name="connsiteX0" fmla="*/ 0 w 2240280"/>
              <a:gd name="connsiteY0" fmla="*/ 107619 h 557199"/>
              <a:gd name="connsiteX1" fmla="*/ 22860 w 2240280"/>
              <a:gd name="connsiteY1" fmla="*/ 153339 h 557199"/>
              <a:gd name="connsiteX2" fmla="*/ 53340 w 2240280"/>
              <a:gd name="connsiteY2" fmla="*/ 221919 h 557199"/>
              <a:gd name="connsiteX3" fmla="*/ 60960 w 2240280"/>
              <a:gd name="connsiteY3" fmla="*/ 260019 h 557199"/>
              <a:gd name="connsiteX4" fmla="*/ 114300 w 2240280"/>
              <a:gd name="connsiteY4" fmla="*/ 328599 h 557199"/>
              <a:gd name="connsiteX5" fmla="*/ 144780 w 2240280"/>
              <a:gd name="connsiteY5" fmla="*/ 351459 h 557199"/>
              <a:gd name="connsiteX6" fmla="*/ 175260 w 2240280"/>
              <a:gd name="connsiteY6" fmla="*/ 366699 h 557199"/>
              <a:gd name="connsiteX7" fmla="*/ 228600 w 2240280"/>
              <a:gd name="connsiteY7" fmla="*/ 397179 h 557199"/>
              <a:gd name="connsiteX8" fmla="*/ 251460 w 2240280"/>
              <a:gd name="connsiteY8" fmla="*/ 404799 h 557199"/>
              <a:gd name="connsiteX9" fmla="*/ 289560 w 2240280"/>
              <a:gd name="connsiteY9" fmla="*/ 420039 h 557199"/>
              <a:gd name="connsiteX10" fmla="*/ 327660 w 2240280"/>
              <a:gd name="connsiteY10" fmla="*/ 427659 h 557199"/>
              <a:gd name="connsiteX11" fmla="*/ 350520 w 2240280"/>
              <a:gd name="connsiteY11" fmla="*/ 435279 h 557199"/>
              <a:gd name="connsiteX12" fmla="*/ 388620 w 2240280"/>
              <a:gd name="connsiteY12" fmla="*/ 442899 h 557199"/>
              <a:gd name="connsiteX13" fmla="*/ 457200 w 2240280"/>
              <a:gd name="connsiteY13" fmla="*/ 465759 h 557199"/>
              <a:gd name="connsiteX14" fmla="*/ 510540 w 2240280"/>
              <a:gd name="connsiteY14" fmla="*/ 488619 h 557199"/>
              <a:gd name="connsiteX15" fmla="*/ 571500 w 2240280"/>
              <a:gd name="connsiteY15" fmla="*/ 503859 h 557199"/>
              <a:gd name="connsiteX16" fmla="*/ 601980 w 2240280"/>
              <a:gd name="connsiteY16" fmla="*/ 511479 h 557199"/>
              <a:gd name="connsiteX17" fmla="*/ 624840 w 2240280"/>
              <a:gd name="connsiteY17" fmla="*/ 519099 h 557199"/>
              <a:gd name="connsiteX18" fmla="*/ 655320 w 2240280"/>
              <a:gd name="connsiteY18" fmla="*/ 526719 h 557199"/>
              <a:gd name="connsiteX19" fmla="*/ 685800 w 2240280"/>
              <a:gd name="connsiteY19" fmla="*/ 541959 h 557199"/>
              <a:gd name="connsiteX20" fmla="*/ 746760 w 2240280"/>
              <a:gd name="connsiteY20" fmla="*/ 557199 h 557199"/>
              <a:gd name="connsiteX21" fmla="*/ 967740 w 2240280"/>
              <a:gd name="connsiteY21" fmla="*/ 549579 h 557199"/>
              <a:gd name="connsiteX22" fmla="*/ 1021080 w 2240280"/>
              <a:gd name="connsiteY22" fmla="*/ 526719 h 557199"/>
              <a:gd name="connsiteX23" fmla="*/ 1051560 w 2240280"/>
              <a:gd name="connsiteY23" fmla="*/ 519099 h 557199"/>
              <a:gd name="connsiteX24" fmla="*/ 1104900 w 2240280"/>
              <a:gd name="connsiteY24" fmla="*/ 488619 h 557199"/>
              <a:gd name="connsiteX25" fmla="*/ 1127760 w 2240280"/>
              <a:gd name="connsiteY25" fmla="*/ 480999 h 557199"/>
              <a:gd name="connsiteX26" fmla="*/ 1333500 w 2240280"/>
              <a:gd name="connsiteY26" fmla="*/ 465759 h 557199"/>
              <a:gd name="connsiteX27" fmla="*/ 1394460 w 2240280"/>
              <a:gd name="connsiteY27" fmla="*/ 442899 h 557199"/>
              <a:gd name="connsiteX28" fmla="*/ 1440180 w 2240280"/>
              <a:gd name="connsiteY28" fmla="*/ 427659 h 557199"/>
              <a:gd name="connsiteX29" fmla="*/ 1485900 w 2240280"/>
              <a:gd name="connsiteY29" fmla="*/ 404799 h 557199"/>
              <a:gd name="connsiteX30" fmla="*/ 1508760 w 2240280"/>
              <a:gd name="connsiteY30" fmla="*/ 389559 h 557199"/>
              <a:gd name="connsiteX31" fmla="*/ 1546860 w 2240280"/>
              <a:gd name="connsiteY31" fmla="*/ 343839 h 557199"/>
              <a:gd name="connsiteX32" fmla="*/ 1562100 w 2240280"/>
              <a:gd name="connsiteY32" fmla="*/ 320979 h 557199"/>
              <a:gd name="connsiteX33" fmla="*/ 1607820 w 2240280"/>
              <a:gd name="connsiteY33" fmla="*/ 290499 h 557199"/>
              <a:gd name="connsiteX34" fmla="*/ 1630680 w 2240280"/>
              <a:gd name="connsiteY34" fmla="*/ 244779 h 557199"/>
              <a:gd name="connsiteX35" fmla="*/ 1653540 w 2240280"/>
              <a:gd name="connsiteY35" fmla="*/ 229539 h 557199"/>
              <a:gd name="connsiteX36" fmla="*/ 1676400 w 2240280"/>
              <a:gd name="connsiteY36" fmla="*/ 206679 h 557199"/>
              <a:gd name="connsiteX37" fmla="*/ 1722120 w 2240280"/>
              <a:gd name="connsiteY37" fmla="*/ 176199 h 557199"/>
              <a:gd name="connsiteX38" fmla="*/ 1744980 w 2240280"/>
              <a:gd name="connsiteY38" fmla="*/ 160959 h 557199"/>
              <a:gd name="connsiteX39" fmla="*/ 1760220 w 2240280"/>
              <a:gd name="connsiteY39" fmla="*/ 138099 h 557199"/>
              <a:gd name="connsiteX40" fmla="*/ 1828800 w 2240280"/>
              <a:gd name="connsiteY40" fmla="*/ 99999 h 557199"/>
              <a:gd name="connsiteX41" fmla="*/ 1851660 w 2240280"/>
              <a:gd name="connsiteY41" fmla="*/ 84759 h 557199"/>
              <a:gd name="connsiteX42" fmla="*/ 1927860 w 2240280"/>
              <a:gd name="connsiteY42" fmla="*/ 61899 h 557199"/>
              <a:gd name="connsiteX43" fmla="*/ 1996440 w 2240280"/>
              <a:gd name="connsiteY43" fmla="*/ 39039 h 557199"/>
              <a:gd name="connsiteX44" fmla="*/ 2019300 w 2240280"/>
              <a:gd name="connsiteY44" fmla="*/ 31419 h 557199"/>
              <a:gd name="connsiteX45" fmla="*/ 2049780 w 2240280"/>
              <a:gd name="connsiteY45" fmla="*/ 23799 h 557199"/>
              <a:gd name="connsiteX46" fmla="*/ 2072640 w 2240280"/>
              <a:gd name="connsiteY46" fmla="*/ 16179 h 557199"/>
              <a:gd name="connsiteX47" fmla="*/ 2103120 w 2240280"/>
              <a:gd name="connsiteY47" fmla="*/ 8559 h 557199"/>
              <a:gd name="connsiteX48" fmla="*/ 2125980 w 2240280"/>
              <a:gd name="connsiteY48" fmla="*/ 939 h 557199"/>
              <a:gd name="connsiteX49" fmla="*/ 2240280 w 2240280"/>
              <a:gd name="connsiteY49" fmla="*/ 939 h 55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240280" h="557199">
                <a:moveTo>
                  <a:pt x="0" y="107619"/>
                </a:moveTo>
                <a:cubicBezTo>
                  <a:pt x="7620" y="122859"/>
                  <a:pt x="15809" y="137827"/>
                  <a:pt x="22860" y="153339"/>
                </a:cubicBezTo>
                <a:cubicBezTo>
                  <a:pt x="71507" y="260362"/>
                  <a:pt x="7744" y="130726"/>
                  <a:pt x="53340" y="221919"/>
                </a:cubicBezTo>
                <a:cubicBezTo>
                  <a:pt x="55880" y="234619"/>
                  <a:pt x="55601" y="248228"/>
                  <a:pt x="60960" y="260019"/>
                </a:cubicBezTo>
                <a:cubicBezTo>
                  <a:pt x="71938" y="284170"/>
                  <a:pt x="93479" y="310753"/>
                  <a:pt x="114300" y="328599"/>
                </a:cubicBezTo>
                <a:cubicBezTo>
                  <a:pt x="123943" y="336864"/>
                  <a:pt x="134010" y="344728"/>
                  <a:pt x="144780" y="351459"/>
                </a:cubicBezTo>
                <a:cubicBezTo>
                  <a:pt x="154413" y="357479"/>
                  <a:pt x="165397" y="361063"/>
                  <a:pt x="175260" y="366699"/>
                </a:cubicBezTo>
                <a:cubicBezTo>
                  <a:pt x="213524" y="388564"/>
                  <a:pt x="182546" y="377442"/>
                  <a:pt x="228600" y="397179"/>
                </a:cubicBezTo>
                <a:cubicBezTo>
                  <a:pt x="235983" y="400343"/>
                  <a:pt x="243939" y="401979"/>
                  <a:pt x="251460" y="404799"/>
                </a:cubicBezTo>
                <a:cubicBezTo>
                  <a:pt x="264267" y="409602"/>
                  <a:pt x="276459" y="416109"/>
                  <a:pt x="289560" y="420039"/>
                </a:cubicBezTo>
                <a:cubicBezTo>
                  <a:pt x="301965" y="423761"/>
                  <a:pt x="315095" y="424518"/>
                  <a:pt x="327660" y="427659"/>
                </a:cubicBezTo>
                <a:cubicBezTo>
                  <a:pt x="335452" y="429607"/>
                  <a:pt x="342728" y="433331"/>
                  <a:pt x="350520" y="435279"/>
                </a:cubicBezTo>
                <a:cubicBezTo>
                  <a:pt x="363085" y="438420"/>
                  <a:pt x="375920" y="440359"/>
                  <a:pt x="388620" y="442899"/>
                </a:cubicBezTo>
                <a:cubicBezTo>
                  <a:pt x="465232" y="481205"/>
                  <a:pt x="368570" y="436216"/>
                  <a:pt x="457200" y="465759"/>
                </a:cubicBezTo>
                <a:cubicBezTo>
                  <a:pt x="550872" y="496983"/>
                  <a:pt x="437300" y="468645"/>
                  <a:pt x="510540" y="488619"/>
                </a:cubicBezTo>
                <a:cubicBezTo>
                  <a:pt x="530747" y="494130"/>
                  <a:pt x="551180" y="498779"/>
                  <a:pt x="571500" y="503859"/>
                </a:cubicBezTo>
                <a:cubicBezTo>
                  <a:pt x="581660" y="506399"/>
                  <a:pt x="592045" y="508167"/>
                  <a:pt x="601980" y="511479"/>
                </a:cubicBezTo>
                <a:cubicBezTo>
                  <a:pt x="609600" y="514019"/>
                  <a:pt x="617117" y="516892"/>
                  <a:pt x="624840" y="519099"/>
                </a:cubicBezTo>
                <a:cubicBezTo>
                  <a:pt x="634910" y="521976"/>
                  <a:pt x="645514" y="523042"/>
                  <a:pt x="655320" y="526719"/>
                </a:cubicBezTo>
                <a:cubicBezTo>
                  <a:pt x="665956" y="530707"/>
                  <a:pt x="675359" y="537484"/>
                  <a:pt x="685800" y="541959"/>
                </a:cubicBezTo>
                <a:cubicBezTo>
                  <a:pt x="706302" y="550746"/>
                  <a:pt x="724397" y="552726"/>
                  <a:pt x="746760" y="557199"/>
                </a:cubicBezTo>
                <a:cubicBezTo>
                  <a:pt x="820420" y="554659"/>
                  <a:pt x="894171" y="554038"/>
                  <a:pt x="967740" y="549579"/>
                </a:cubicBezTo>
                <a:cubicBezTo>
                  <a:pt x="1010206" y="547005"/>
                  <a:pt x="986794" y="541413"/>
                  <a:pt x="1021080" y="526719"/>
                </a:cubicBezTo>
                <a:cubicBezTo>
                  <a:pt x="1030706" y="522594"/>
                  <a:pt x="1041754" y="522776"/>
                  <a:pt x="1051560" y="519099"/>
                </a:cubicBezTo>
                <a:cubicBezTo>
                  <a:pt x="1104997" y="499060"/>
                  <a:pt x="1060684" y="510727"/>
                  <a:pt x="1104900" y="488619"/>
                </a:cubicBezTo>
                <a:cubicBezTo>
                  <a:pt x="1112084" y="485027"/>
                  <a:pt x="1120037" y="483206"/>
                  <a:pt x="1127760" y="480999"/>
                </a:cubicBezTo>
                <a:cubicBezTo>
                  <a:pt x="1202111" y="459756"/>
                  <a:pt x="1219570" y="470712"/>
                  <a:pt x="1333500" y="465759"/>
                </a:cubicBezTo>
                <a:cubicBezTo>
                  <a:pt x="1399492" y="449261"/>
                  <a:pt x="1328048" y="469464"/>
                  <a:pt x="1394460" y="442899"/>
                </a:cubicBezTo>
                <a:cubicBezTo>
                  <a:pt x="1409375" y="436933"/>
                  <a:pt x="1426814" y="436570"/>
                  <a:pt x="1440180" y="427659"/>
                </a:cubicBezTo>
                <a:cubicBezTo>
                  <a:pt x="1505694" y="383983"/>
                  <a:pt x="1422804" y="436347"/>
                  <a:pt x="1485900" y="404799"/>
                </a:cubicBezTo>
                <a:cubicBezTo>
                  <a:pt x="1494091" y="400703"/>
                  <a:pt x="1501140" y="394639"/>
                  <a:pt x="1508760" y="389559"/>
                </a:cubicBezTo>
                <a:cubicBezTo>
                  <a:pt x="1546598" y="332802"/>
                  <a:pt x="1497967" y="402511"/>
                  <a:pt x="1546860" y="343839"/>
                </a:cubicBezTo>
                <a:cubicBezTo>
                  <a:pt x="1552723" y="336804"/>
                  <a:pt x="1555208" y="327010"/>
                  <a:pt x="1562100" y="320979"/>
                </a:cubicBezTo>
                <a:cubicBezTo>
                  <a:pt x="1575884" y="308918"/>
                  <a:pt x="1607820" y="290499"/>
                  <a:pt x="1607820" y="290499"/>
                </a:cubicBezTo>
                <a:cubicBezTo>
                  <a:pt x="1614018" y="271906"/>
                  <a:pt x="1615908" y="259551"/>
                  <a:pt x="1630680" y="244779"/>
                </a:cubicBezTo>
                <a:cubicBezTo>
                  <a:pt x="1637156" y="238303"/>
                  <a:pt x="1646505" y="235402"/>
                  <a:pt x="1653540" y="229539"/>
                </a:cubicBezTo>
                <a:cubicBezTo>
                  <a:pt x="1661819" y="222640"/>
                  <a:pt x="1667894" y="213295"/>
                  <a:pt x="1676400" y="206679"/>
                </a:cubicBezTo>
                <a:cubicBezTo>
                  <a:pt x="1690858" y="195434"/>
                  <a:pt x="1706880" y="186359"/>
                  <a:pt x="1722120" y="176199"/>
                </a:cubicBezTo>
                <a:lnTo>
                  <a:pt x="1744980" y="160959"/>
                </a:lnTo>
                <a:cubicBezTo>
                  <a:pt x="1750060" y="153339"/>
                  <a:pt x="1753328" y="144130"/>
                  <a:pt x="1760220" y="138099"/>
                </a:cubicBezTo>
                <a:cubicBezTo>
                  <a:pt x="1824289" y="82038"/>
                  <a:pt x="1783448" y="122675"/>
                  <a:pt x="1828800" y="99999"/>
                </a:cubicBezTo>
                <a:cubicBezTo>
                  <a:pt x="1836991" y="95903"/>
                  <a:pt x="1843291" y="88478"/>
                  <a:pt x="1851660" y="84759"/>
                </a:cubicBezTo>
                <a:cubicBezTo>
                  <a:pt x="1888963" y="68180"/>
                  <a:pt x="1893760" y="72129"/>
                  <a:pt x="1927860" y="61899"/>
                </a:cubicBezTo>
                <a:cubicBezTo>
                  <a:pt x="1950940" y="54975"/>
                  <a:pt x="1973580" y="46659"/>
                  <a:pt x="1996440" y="39039"/>
                </a:cubicBezTo>
                <a:cubicBezTo>
                  <a:pt x="2004060" y="36499"/>
                  <a:pt x="2011508" y="33367"/>
                  <a:pt x="2019300" y="31419"/>
                </a:cubicBezTo>
                <a:cubicBezTo>
                  <a:pt x="2029460" y="28879"/>
                  <a:pt x="2039710" y="26676"/>
                  <a:pt x="2049780" y="23799"/>
                </a:cubicBezTo>
                <a:cubicBezTo>
                  <a:pt x="2057503" y="21592"/>
                  <a:pt x="2064917" y="18386"/>
                  <a:pt x="2072640" y="16179"/>
                </a:cubicBezTo>
                <a:cubicBezTo>
                  <a:pt x="2082710" y="13302"/>
                  <a:pt x="2093050" y="11436"/>
                  <a:pt x="2103120" y="8559"/>
                </a:cubicBezTo>
                <a:cubicBezTo>
                  <a:pt x="2110843" y="6352"/>
                  <a:pt x="2117960" y="1385"/>
                  <a:pt x="2125980" y="939"/>
                </a:cubicBezTo>
                <a:cubicBezTo>
                  <a:pt x="2164021" y="-1174"/>
                  <a:pt x="2202180" y="939"/>
                  <a:pt x="2240280" y="939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5074920" y="4237095"/>
            <a:ext cx="1706880" cy="91065"/>
          </a:xfrm>
          <a:custGeom>
            <a:avLst/>
            <a:gdLst>
              <a:gd name="connsiteX0" fmla="*/ 0 w 1706880"/>
              <a:gd name="connsiteY0" fmla="*/ 22485 h 91065"/>
              <a:gd name="connsiteX1" fmla="*/ 45720 w 1706880"/>
              <a:gd name="connsiteY1" fmla="*/ 37725 h 91065"/>
              <a:gd name="connsiteX2" fmla="*/ 91440 w 1706880"/>
              <a:gd name="connsiteY2" fmla="*/ 60585 h 91065"/>
              <a:gd name="connsiteX3" fmla="*/ 129540 w 1706880"/>
              <a:gd name="connsiteY3" fmla="*/ 68205 h 91065"/>
              <a:gd name="connsiteX4" fmla="*/ 220980 w 1706880"/>
              <a:gd name="connsiteY4" fmla="*/ 91065 h 91065"/>
              <a:gd name="connsiteX5" fmla="*/ 480060 w 1706880"/>
              <a:gd name="connsiteY5" fmla="*/ 83445 h 91065"/>
              <a:gd name="connsiteX6" fmla="*/ 556260 w 1706880"/>
              <a:gd name="connsiteY6" fmla="*/ 75825 h 91065"/>
              <a:gd name="connsiteX7" fmla="*/ 853440 w 1706880"/>
              <a:gd name="connsiteY7" fmla="*/ 68205 h 91065"/>
              <a:gd name="connsiteX8" fmla="*/ 891540 w 1706880"/>
              <a:gd name="connsiteY8" fmla="*/ 60585 h 91065"/>
              <a:gd name="connsiteX9" fmla="*/ 914400 w 1706880"/>
              <a:gd name="connsiteY9" fmla="*/ 52965 h 91065"/>
              <a:gd name="connsiteX10" fmla="*/ 967740 w 1706880"/>
              <a:gd name="connsiteY10" fmla="*/ 45345 h 91065"/>
              <a:gd name="connsiteX11" fmla="*/ 1028700 w 1706880"/>
              <a:gd name="connsiteY11" fmla="*/ 30105 h 91065"/>
              <a:gd name="connsiteX12" fmla="*/ 1051560 w 1706880"/>
              <a:gd name="connsiteY12" fmla="*/ 22485 h 91065"/>
              <a:gd name="connsiteX13" fmla="*/ 1120140 w 1706880"/>
              <a:gd name="connsiteY13" fmla="*/ 14865 h 91065"/>
              <a:gd name="connsiteX14" fmla="*/ 1303020 w 1706880"/>
              <a:gd name="connsiteY14" fmla="*/ 14865 h 91065"/>
              <a:gd name="connsiteX15" fmla="*/ 1348740 w 1706880"/>
              <a:gd name="connsiteY15" fmla="*/ 30105 h 91065"/>
              <a:gd name="connsiteX16" fmla="*/ 1371600 w 1706880"/>
              <a:gd name="connsiteY16" fmla="*/ 37725 h 91065"/>
              <a:gd name="connsiteX17" fmla="*/ 1600200 w 1706880"/>
              <a:gd name="connsiteY17" fmla="*/ 45345 h 91065"/>
              <a:gd name="connsiteX18" fmla="*/ 1645920 w 1706880"/>
              <a:gd name="connsiteY18" fmla="*/ 60585 h 91065"/>
              <a:gd name="connsiteX19" fmla="*/ 1668780 w 1706880"/>
              <a:gd name="connsiteY19" fmla="*/ 75825 h 91065"/>
              <a:gd name="connsiteX20" fmla="*/ 1691640 w 1706880"/>
              <a:gd name="connsiteY20" fmla="*/ 83445 h 91065"/>
              <a:gd name="connsiteX21" fmla="*/ 1706880 w 1706880"/>
              <a:gd name="connsiteY21" fmla="*/ 91065 h 91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06880" h="91065">
                <a:moveTo>
                  <a:pt x="0" y="22485"/>
                </a:moveTo>
                <a:cubicBezTo>
                  <a:pt x="15240" y="27565"/>
                  <a:pt x="30891" y="31546"/>
                  <a:pt x="45720" y="37725"/>
                </a:cubicBezTo>
                <a:cubicBezTo>
                  <a:pt x="61448" y="44278"/>
                  <a:pt x="75427" y="54762"/>
                  <a:pt x="91440" y="60585"/>
                </a:cubicBezTo>
                <a:cubicBezTo>
                  <a:pt x="103612" y="65011"/>
                  <a:pt x="117135" y="64483"/>
                  <a:pt x="129540" y="68205"/>
                </a:cubicBezTo>
                <a:cubicBezTo>
                  <a:pt x="219173" y="95095"/>
                  <a:pt x="108329" y="74972"/>
                  <a:pt x="220980" y="91065"/>
                </a:cubicBezTo>
                <a:lnTo>
                  <a:pt x="480060" y="83445"/>
                </a:lnTo>
                <a:cubicBezTo>
                  <a:pt x="505560" y="82286"/>
                  <a:pt x="530755" y="76866"/>
                  <a:pt x="556260" y="75825"/>
                </a:cubicBezTo>
                <a:cubicBezTo>
                  <a:pt x="655270" y="71784"/>
                  <a:pt x="754380" y="70745"/>
                  <a:pt x="853440" y="68205"/>
                </a:cubicBezTo>
                <a:cubicBezTo>
                  <a:pt x="866140" y="65665"/>
                  <a:pt x="878975" y="63726"/>
                  <a:pt x="891540" y="60585"/>
                </a:cubicBezTo>
                <a:cubicBezTo>
                  <a:pt x="899332" y="58637"/>
                  <a:pt x="906524" y="54540"/>
                  <a:pt x="914400" y="52965"/>
                </a:cubicBezTo>
                <a:cubicBezTo>
                  <a:pt x="932012" y="49443"/>
                  <a:pt x="950128" y="48867"/>
                  <a:pt x="967740" y="45345"/>
                </a:cubicBezTo>
                <a:cubicBezTo>
                  <a:pt x="988279" y="41237"/>
                  <a:pt x="1008829" y="36729"/>
                  <a:pt x="1028700" y="30105"/>
                </a:cubicBezTo>
                <a:cubicBezTo>
                  <a:pt x="1036320" y="27565"/>
                  <a:pt x="1043637" y="23805"/>
                  <a:pt x="1051560" y="22485"/>
                </a:cubicBezTo>
                <a:cubicBezTo>
                  <a:pt x="1074248" y="18704"/>
                  <a:pt x="1097280" y="17405"/>
                  <a:pt x="1120140" y="14865"/>
                </a:cubicBezTo>
                <a:cubicBezTo>
                  <a:pt x="1190049" y="-8438"/>
                  <a:pt x="1158983" y="-1139"/>
                  <a:pt x="1303020" y="14865"/>
                </a:cubicBezTo>
                <a:cubicBezTo>
                  <a:pt x="1318986" y="16639"/>
                  <a:pt x="1333500" y="25025"/>
                  <a:pt x="1348740" y="30105"/>
                </a:cubicBezTo>
                <a:cubicBezTo>
                  <a:pt x="1356360" y="32645"/>
                  <a:pt x="1363572" y="37457"/>
                  <a:pt x="1371600" y="37725"/>
                </a:cubicBezTo>
                <a:lnTo>
                  <a:pt x="1600200" y="45345"/>
                </a:lnTo>
                <a:cubicBezTo>
                  <a:pt x="1615440" y="50425"/>
                  <a:pt x="1632554" y="51674"/>
                  <a:pt x="1645920" y="60585"/>
                </a:cubicBezTo>
                <a:cubicBezTo>
                  <a:pt x="1653540" y="65665"/>
                  <a:pt x="1660589" y="71729"/>
                  <a:pt x="1668780" y="75825"/>
                </a:cubicBezTo>
                <a:cubicBezTo>
                  <a:pt x="1675964" y="79417"/>
                  <a:pt x="1684182" y="80462"/>
                  <a:pt x="1691640" y="83445"/>
                </a:cubicBezTo>
                <a:cubicBezTo>
                  <a:pt x="1696913" y="85554"/>
                  <a:pt x="1701800" y="88525"/>
                  <a:pt x="1706880" y="91065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5913120" y="4526280"/>
            <a:ext cx="891540" cy="281940"/>
          </a:xfrm>
          <a:custGeom>
            <a:avLst/>
            <a:gdLst>
              <a:gd name="connsiteX0" fmla="*/ 0 w 891540"/>
              <a:gd name="connsiteY0" fmla="*/ 281940 h 281940"/>
              <a:gd name="connsiteX1" fmla="*/ 152400 w 891540"/>
              <a:gd name="connsiteY1" fmla="*/ 274320 h 281940"/>
              <a:gd name="connsiteX2" fmla="*/ 175260 w 891540"/>
              <a:gd name="connsiteY2" fmla="*/ 266700 h 281940"/>
              <a:gd name="connsiteX3" fmla="*/ 220980 w 891540"/>
              <a:gd name="connsiteY3" fmla="*/ 236220 h 281940"/>
              <a:gd name="connsiteX4" fmla="*/ 243840 w 891540"/>
              <a:gd name="connsiteY4" fmla="*/ 220980 h 281940"/>
              <a:gd name="connsiteX5" fmla="*/ 312420 w 891540"/>
              <a:gd name="connsiteY5" fmla="*/ 182880 h 281940"/>
              <a:gd name="connsiteX6" fmla="*/ 335280 w 891540"/>
              <a:gd name="connsiteY6" fmla="*/ 160020 h 281940"/>
              <a:gd name="connsiteX7" fmla="*/ 381000 w 891540"/>
              <a:gd name="connsiteY7" fmla="*/ 129540 h 281940"/>
              <a:gd name="connsiteX8" fmla="*/ 403860 w 891540"/>
              <a:gd name="connsiteY8" fmla="*/ 114300 h 281940"/>
              <a:gd name="connsiteX9" fmla="*/ 426720 w 891540"/>
              <a:gd name="connsiteY9" fmla="*/ 99060 h 281940"/>
              <a:gd name="connsiteX10" fmla="*/ 449580 w 891540"/>
              <a:gd name="connsiteY10" fmla="*/ 83820 h 281940"/>
              <a:gd name="connsiteX11" fmla="*/ 472440 w 891540"/>
              <a:gd name="connsiteY11" fmla="*/ 76200 h 281940"/>
              <a:gd name="connsiteX12" fmla="*/ 495300 w 891540"/>
              <a:gd name="connsiteY12" fmla="*/ 60960 h 281940"/>
              <a:gd name="connsiteX13" fmla="*/ 556260 w 891540"/>
              <a:gd name="connsiteY13" fmla="*/ 45720 h 281940"/>
              <a:gd name="connsiteX14" fmla="*/ 586740 w 891540"/>
              <a:gd name="connsiteY14" fmla="*/ 38100 h 281940"/>
              <a:gd name="connsiteX15" fmla="*/ 678180 w 891540"/>
              <a:gd name="connsiteY15" fmla="*/ 22860 h 281940"/>
              <a:gd name="connsiteX16" fmla="*/ 723900 w 891540"/>
              <a:gd name="connsiteY16" fmla="*/ 0 h 281940"/>
              <a:gd name="connsiteX17" fmla="*/ 746760 w 891540"/>
              <a:gd name="connsiteY17" fmla="*/ 7620 h 281940"/>
              <a:gd name="connsiteX18" fmla="*/ 784860 w 891540"/>
              <a:gd name="connsiteY18" fmla="*/ 53340 h 281940"/>
              <a:gd name="connsiteX19" fmla="*/ 807720 w 891540"/>
              <a:gd name="connsiteY19" fmla="*/ 60960 h 281940"/>
              <a:gd name="connsiteX20" fmla="*/ 861060 w 891540"/>
              <a:gd name="connsiteY20" fmla="*/ 91440 h 281940"/>
              <a:gd name="connsiteX21" fmla="*/ 891540 w 891540"/>
              <a:gd name="connsiteY21" fmla="*/ 106680 h 28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91540" h="281940">
                <a:moveTo>
                  <a:pt x="0" y="281940"/>
                </a:moveTo>
                <a:cubicBezTo>
                  <a:pt x="50800" y="279400"/>
                  <a:pt x="101728" y="278726"/>
                  <a:pt x="152400" y="274320"/>
                </a:cubicBezTo>
                <a:cubicBezTo>
                  <a:pt x="160402" y="273624"/>
                  <a:pt x="168239" y="270601"/>
                  <a:pt x="175260" y="266700"/>
                </a:cubicBezTo>
                <a:cubicBezTo>
                  <a:pt x="191271" y="257805"/>
                  <a:pt x="205740" y="246380"/>
                  <a:pt x="220980" y="236220"/>
                </a:cubicBezTo>
                <a:cubicBezTo>
                  <a:pt x="228600" y="231140"/>
                  <a:pt x="235152" y="223876"/>
                  <a:pt x="243840" y="220980"/>
                </a:cubicBezTo>
                <a:cubicBezTo>
                  <a:pt x="272586" y="211398"/>
                  <a:pt x="286218" y="209082"/>
                  <a:pt x="312420" y="182880"/>
                </a:cubicBezTo>
                <a:cubicBezTo>
                  <a:pt x="320040" y="175260"/>
                  <a:pt x="326774" y="166636"/>
                  <a:pt x="335280" y="160020"/>
                </a:cubicBezTo>
                <a:cubicBezTo>
                  <a:pt x="349738" y="148775"/>
                  <a:pt x="365760" y="139700"/>
                  <a:pt x="381000" y="129540"/>
                </a:cubicBezTo>
                <a:lnTo>
                  <a:pt x="403860" y="114300"/>
                </a:lnTo>
                <a:lnTo>
                  <a:pt x="426720" y="99060"/>
                </a:lnTo>
                <a:cubicBezTo>
                  <a:pt x="434340" y="93980"/>
                  <a:pt x="440892" y="86716"/>
                  <a:pt x="449580" y="83820"/>
                </a:cubicBezTo>
                <a:cubicBezTo>
                  <a:pt x="457200" y="81280"/>
                  <a:pt x="465256" y="79792"/>
                  <a:pt x="472440" y="76200"/>
                </a:cubicBezTo>
                <a:cubicBezTo>
                  <a:pt x="480631" y="72104"/>
                  <a:pt x="487109" y="65056"/>
                  <a:pt x="495300" y="60960"/>
                </a:cubicBezTo>
                <a:cubicBezTo>
                  <a:pt x="511640" y="52790"/>
                  <a:pt x="540609" y="49198"/>
                  <a:pt x="556260" y="45720"/>
                </a:cubicBezTo>
                <a:cubicBezTo>
                  <a:pt x="566483" y="43448"/>
                  <a:pt x="576410" y="39822"/>
                  <a:pt x="586740" y="38100"/>
                </a:cubicBezTo>
                <a:cubicBezTo>
                  <a:pt x="693768" y="20262"/>
                  <a:pt x="609588" y="40008"/>
                  <a:pt x="678180" y="22860"/>
                </a:cubicBezTo>
                <a:cubicBezTo>
                  <a:pt x="689738" y="15155"/>
                  <a:pt x="708126" y="0"/>
                  <a:pt x="723900" y="0"/>
                </a:cubicBezTo>
                <a:cubicBezTo>
                  <a:pt x="731932" y="0"/>
                  <a:pt x="739140" y="5080"/>
                  <a:pt x="746760" y="7620"/>
                </a:cubicBezTo>
                <a:cubicBezTo>
                  <a:pt x="758005" y="24488"/>
                  <a:pt x="767259" y="41606"/>
                  <a:pt x="784860" y="53340"/>
                </a:cubicBezTo>
                <a:cubicBezTo>
                  <a:pt x="791543" y="57795"/>
                  <a:pt x="800536" y="57368"/>
                  <a:pt x="807720" y="60960"/>
                </a:cubicBezTo>
                <a:cubicBezTo>
                  <a:pt x="884247" y="99224"/>
                  <a:pt x="767546" y="51363"/>
                  <a:pt x="861060" y="91440"/>
                </a:cubicBezTo>
                <a:cubicBezTo>
                  <a:pt x="891706" y="104574"/>
                  <a:pt x="876283" y="91423"/>
                  <a:pt x="891540" y="106680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4768974" y="3429000"/>
            <a:ext cx="286896" cy="30078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3347864" y="3429000"/>
            <a:ext cx="286896" cy="30078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7309440" y="3429000"/>
            <a:ext cx="286896" cy="30078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218362" y="3795821"/>
            <a:ext cx="574675" cy="1150938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 sz="1600" b="1" dirty="0">
                <a:latin typeface="Calibri" pitchFamily="34" charset="0"/>
              </a:rPr>
              <a:t>0000</a:t>
            </a:r>
            <a:br>
              <a:rPr lang="en-US" altLang="zh-CN" sz="1600" b="1" dirty="0">
                <a:latin typeface="Calibri" pitchFamily="34" charset="0"/>
              </a:rPr>
            </a:br>
            <a:r>
              <a:rPr lang="en-US" altLang="zh-CN" sz="1600" b="1" dirty="0">
                <a:latin typeface="Calibri" pitchFamily="34" charset="0"/>
              </a:rPr>
              <a:t>1101</a:t>
            </a:r>
            <a:br>
              <a:rPr lang="en-US" altLang="zh-CN" sz="1600" b="1" dirty="0">
                <a:latin typeface="Calibri" pitchFamily="34" charset="0"/>
              </a:rPr>
            </a:br>
            <a:r>
              <a:rPr lang="en-US" altLang="zh-CN" sz="1600" b="1" dirty="0">
                <a:latin typeface="Calibri" pitchFamily="34" charset="0"/>
              </a:rPr>
              <a:t>0110</a:t>
            </a:r>
          </a:p>
          <a:p>
            <a:endParaRPr lang="en-US" altLang="zh-CN" sz="1600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74346" y="491792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Bitmap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Cloud 10"/>
          <p:cNvSpPr/>
          <p:nvPr/>
        </p:nvSpPr>
        <p:spPr>
          <a:xfrm>
            <a:off x="-757202" y="6040030"/>
            <a:ext cx="7777474" cy="938187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Disk </a:t>
            </a:r>
            <a:r>
              <a:rPr lang="en-US" altLang="zh-CN" sz="2800" b="1" dirty="0" smtClean="0">
                <a:sym typeface="Wingdings" panose="05000000000000000000" pitchFamily="2" charset="2"/>
              </a:rPr>
              <a:t> Partitions  Blocks  FS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3748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Part XI: File System</a:t>
            </a:r>
            <a:endParaRPr lang="en-US" altLang="zh-CN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48CB63-A870-4A94-A5B2-CD5B6932227D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17541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File System Implementation</a:t>
            </a:r>
          </a:p>
        </p:txBody>
      </p:sp>
      <p:sp>
        <p:nvSpPr>
          <p:cNvPr id="175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0125"/>
            <a:ext cx="8686800" cy="271462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rgbClr val="FF0000"/>
                </a:solidFill>
              </a:rPr>
              <a:t>Major On-disk Structures (information):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rgbClr val="FF0000"/>
                </a:solidFill>
              </a:rPr>
              <a:t>Boot control block </a:t>
            </a:r>
            <a:r>
              <a:rPr lang="en-US" altLang="zh-CN" dirty="0"/>
              <a:t>contains info needed by system to boot OS from that volume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rgbClr val="FF0000"/>
                </a:solidFill>
              </a:rPr>
              <a:t>Volume control block </a:t>
            </a:r>
            <a:r>
              <a:rPr lang="en-US" altLang="zh-CN" dirty="0"/>
              <a:t>contains volume details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Directory structure organizes the files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Per-file </a:t>
            </a:r>
            <a:r>
              <a:rPr lang="en-US" altLang="zh-CN" dirty="0">
                <a:solidFill>
                  <a:srgbClr val="FF0000"/>
                </a:solidFill>
              </a:rPr>
              <a:t>File Control Block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FCB</a:t>
            </a:r>
            <a:r>
              <a:rPr lang="en-US" altLang="zh-CN" dirty="0"/>
              <a:t>) contains many details about the file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</p:txBody>
      </p:sp>
      <p:sp>
        <p:nvSpPr>
          <p:cNvPr id="634885" name="Rectangle 17"/>
          <p:cNvSpPr>
            <a:spLocks noChangeArrowheads="1"/>
          </p:cNvSpPr>
          <p:nvPr/>
        </p:nvSpPr>
        <p:spPr bwMode="auto">
          <a:xfrm>
            <a:off x="827088" y="4508500"/>
            <a:ext cx="865187" cy="649288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34886" name="Rectangle 18"/>
          <p:cNvSpPr>
            <a:spLocks noChangeArrowheads="1"/>
          </p:cNvSpPr>
          <p:nvPr/>
        </p:nvSpPr>
        <p:spPr bwMode="auto">
          <a:xfrm>
            <a:off x="1835150" y="4508500"/>
            <a:ext cx="865188" cy="649288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34887" name="Line 20"/>
          <p:cNvSpPr>
            <a:spLocks noChangeShapeType="1"/>
          </p:cNvSpPr>
          <p:nvPr/>
        </p:nvSpPr>
        <p:spPr bwMode="auto">
          <a:xfrm>
            <a:off x="684213" y="4221163"/>
            <a:ext cx="0" cy="1295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34888" name="Text Box 21"/>
          <p:cNvSpPr txBox="1">
            <a:spLocks noChangeArrowheads="1"/>
          </p:cNvSpPr>
          <p:nvPr/>
        </p:nvSpPr>
        <p:spPr bwMode="auto">
          <a:xfrm>
            <a:off x="276225" y="3789363"/>
            <a:ext cx="2782888" cy="46355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2060"/>
                </a:solidFill>
                <a:latin typeface="Calibri" pitchFamily="34" charset="0"/>
              </a:rPr>
              <a:t>partition</a:t>
            </a:r>
            <a:r>
              <a:rPr lang="en-US" altLang="zh-CN" sz="2400">
                <a:latin typeface="Calibri" pitchFamily="34" charset="0"/>
              </a:rPr>
              <a:t> </a:t>
            </a:r>
            <a:r>
              <a:rPr lang="en-US" altLang="zh-CN">
                <a:latin typeface="Calibri" pitchFamily="34" charset="0"/>
              </a:rPr>
              <a:t>(volume) starts</a:t>
            </a:r>
          </a:p>
        </p:txBody>
      </p:sp>
      <p:sp>
        <p:nvSpPr>
          <p:cNvPr id="634889" name="Text Box 22"/>
          <p:cNvSpPr txBox="1">
            <a:spLocks noChangeArrowheads="1"/>
          </p:cNvSpPr>
          <p:nvPr/>
        </p:nvSpPr>
        <p:spPr bwMode="auto">
          <a:xfrm>
            <a:off x="774700" y="5157788"/>
            <a:ext cx="917575" cy="91598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Boot</a:t>
            </a:r>
          </a:p>
          <a:p>
            <a:r>
              <a:rPr lang="en-US" altLang="zh-CN">
                <a:latin typeface="Calibri" pitchFamily="34" charset="0"/>
              </a:rPr>
              <a:t>Control</a:t>
            </a:r>
          </a:p>
          <a:p>
            <a:r>
              <a:rPr lang="en-US" altLang="zh-CN">
                <a:latin typeface="Calibri" pitchFamily="34" charset="0"/>
              </a:rPr>
              <a:t>Block</a:t>
            </a:r>
          </a:p>
        </p:txBody>
      </p:sp>
      <p:sp>
        <p:nvSpPr>
          <p:cNvPr id="634890" name="Text Box 23"/>
          <p:cNvSpPr txBox="1">
            <a:spLocks noChangeArrowheads="1"/>
          </p:cNvSpPr>
          <p:nvPr/>
        </p:nvSpPr>
        <p:spPr bwMode="auto">
          <a:xfrm>
            <a:off x="1763713" y="5157788"/>
            <a:ext cx="955675" cy="91598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Volume</a:t>
            </a:r>
          </a:p>
          <a:p>
            <a:r>
              <a:rPr lang="en-US" altLang="zh-CN">
                <a:latin typeface="Calibri" pitchFamily="34" charset="0"/>
              </a:rPr>
              <a:t>Control</a:t>
            </a:r>
          </a:p>
          <a:p>
            <a:r>
              <a:rPr lang="en-US" altLang="zh-CN">
                <a:latin typeface="Calibri" pitchFamily="34" charset="0"/>
              </a:rPr>
              <a:t>Block</a:t>
            </a:r>
          </a:p>
        </p:txBody>
      </p:sp>
      <p:sp>
        <p:nvSpPr>
          <p:cNvPr id="634891" name="Rectangle 24"/>
          <p:cNvSpPr>
            <a:spLocks noChangeArrowheads="1"/>
          </p:cNvSpPr>
          <p:nvPr/>
        </p:nvSpPr>
        <p:spPr bwMode="auto">
          <a:xfrm>
            <a:off x="4356100" y="4508500"/>
            <a:ext cx="2160588" cy="649288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34892" name="Text Box 25"/>
          <p:cNvSpPr txBox="1">
            <a:spLocks noChangeArrowheads="1"/>
          </p:cNvSpPr>
          <p:nvPr/>
        </p:nvSpPr>
        <p:spPr bwMode="auto">
          <a:xfrm>
            <a:off x="4859338" y="5157788"/>
            <a:ext cx="1108075" cy="64135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Directory</a:t>
            </a:r>
          </a:p>
          <a:p>
            <a:r>
              <a:rPr lang="en-US" altLang="zh-CN">
                <a:latin typeface="Calibri" pitchFamily="34" charset="0"/>
              </a:rPr>
              <a:t>Structure</a:t>
            </a:r>
          </a:p>
        </p:txBody>
      </p:sp>
      <p:sp>
        <p:nvSpPr>
          <p:cNvPr id="634893" name="Rectangle 26"/>
          <p:cNvSpPr>
            <a:spLocks noChangeArrowheads="1"/>
          </p:cNvSpPr>
          <p:nvPr/>
        </p:nvSpPr>
        <p:spPr bwMode="auto">
          <a:xfrm>
            <a:off x="7235825" y="4508500"/>
            <a:ext cx="504825" cy="649288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34894" name="Rectangle 27"/>
          <p:cNvSpPr>
            <a:spLocks noChangeArrowheads="1"/>
          </p:cNvSpPr>
          <p:nvPr/>
        </p:nvSpPr>
        <p:spPr bwMode="auto">
          <a:xfrm>
            <a:off x="7812088" y="4508500"/>
            <a:ext cx="504825" cy="649288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34895" name="Text Box 28"/>
          <p:cNvSpPr txBox="1">
            <a:spLocks noChangeArrowheads="1"/>
          </p:cNvSpPr>
          <p:nvPr/>
        </p:nvSpPr>
        <p:spPr bwMode="auto">
          <a:xfrm>
            <a:off x="6659563" y="5229225"/>
            <a:ext cx="2085975" cy="64135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File Control Blocks</a:t>
            </a:r>
          </a:p>
          <a:p>
            <a:r>
              <a:rPr lang="en-US" altLang="zh-CN">
                <a:latin typeface="Calibri" pitchFamily="34" charset="0"/>
              </a:rPr>
              <a:t>(FCBs)</a:t>
            </a:r>
          </a:p>
        </p:txBody>
      </p:sp>
      <p:sp>
        <p:nvSpPr>
          <p:cNvPr id="634896" name="Line 29"/>
          <p:cNvSpPr>
            <a:spLocks noChangeShapeType="1"/>
          </p:cNvSpPr>
          <p:nvPr/>
        </p:nvSpPr>
        <p:spPr bwMode="auto">
          <a:xfrm flipH="1" flipV="1">
            <a:off x="7524750" y="4005263"/>
            <a:ext cx="0" cy="7191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34897" name="Text Box 30"/>
          <p:cNvSpPr txBox="1">
            <a:spLocks noChangeArrowheads="1"/>
          </p:cNvSpPr>
          <p:nvPr/>
        </p:nvSpPr>
        <p:spPr bwMode="auto">
          <a:xfrm>
            <a:off x="4826000" y="3644900"/>
            <a:ext cx="4364038" cy="40163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2060"/>
                </a:solidFill>
                <a:latin typeface="Calibri" pitchFamily="34" charset="0"/>
              </a:rPr>
              <a:t>info about a file and its location on disk</a:t>
            </a:r>
          </a:p>
        </p:txBody>
      </p:sp>
      <p:sp>
        <p:nvSpPr>
          <p:cNvPr id="634898" name="Text Box 31"/>
          <p:cNvSpPr txBox="1">
            <a:spLocks noChangeArrowheads="1"/>
          </p:cNvSpPr>
          <p:nvPr/>
        </p:nvSpPr>
        <p:spPr bwMode="auto">
          <a:xfrm>
            <a:off x="4535488" y="4673600"/>
            <a:ext cx="1908175" cy="366713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Pointers to FCBs</a:t>
            </a:r>
          </a:p>
        </p:txBody>
      </p:sp>
      <p:sp>
        <p:nvSpPr>
          <p:cNvPr id="634899" name="Text Box 32"/>
          <p:cNvSpPr txBox="1">
            <a:spLocks noChangeArrowheads="1"/>
          </p:cNvSpPr>
          <p:nvPr/>
        </p:nvSpPr>
        <p:spPr bwMode="auto">
          <a:xfrm>
            <a:off x="3748088" y="5726113"/>
            <a:ext cx="2911475" cy="3667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(filename to FCB mapping)</a:t>
            </a:r>
          </a:p>
        </p:txBody>
      </p:sp>
      <p:sp>
        <p:nvSpPr>
          <p:cNvPr id="634900" name="Text Box 33"/>
          <p:cNvSpPr txBox="1">
            <a:spLocks noChangeArrowheads="1"/>
          </p:cNvSpPr>
          <p:nvPr/>
        </p:nvSpPr>
        <p:spPr bwMode="auto">
          <a:xfrm>
            <a:off x="1403350" y="5969000"/>
            <a:ext cx="1806575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(i.e. superblock)</a:t>
            </a:r>
          </a:p>
        </p:txBody>
      </p:sp>
      <p:sp>
        <p:nvSpPr>
          <p:cNvPr id="1754146" name="Freeform 34"/>
          <p:cNvSpPr>
            <a:spLocks/>
          </p:cNvSpPr>
          <p:nvPr/>
        </p:nvSpPr>
        <p:spPr bwMode="auto">
          <a:xfrm>
            <a:off x="2484438" y="4173538"/>
            <a:ext cx="1943100" cy="407987"/>
          </a:xfrm>
          <a:custGeom>
            <a:avLst/>
            <a:gdLst>
              <a:gd name="T0" fmla="*/ 0 w 1224"/>
              <a:gd name="T1" fmla="*/ 407987 h 257"/>
              <a:gd name="T2" fmla="*/ 358775 w 1224"/>
              <a:gd name="T3" fmla="*/ 119062 h 257"/>
              <a:gd name="T4" fmla="*/ 1079500 w 1224"/>
              <a:gd name="T5" fmla="*/ 47625 h 257"/>
              <a:gd name="T6" fmla="*/ 1943100 w 1224"/>
              <a:gd name="T7" fmla="*/ 407987 h 257"/>
              <a:gd name="T8" fmla="*/ 0 60000 65536"/>
              <a:gd name="T9" fmla="*/ 0 60000 65536"/>
              <a:gd name="T10" fmla="*/ 0 60000 65536"/>
              <a:gd name="T11" fmla="*/ 0 60000 65536"/>
              <a:gd name="T12" fmla="*/ 0 w 1224"/>
              <a:gd name="T13" fmla="*/ 0 h 257"/>
              <a:gd name="T14" fmla="*/ 1224 w 1224"/>
              <a:gd name="T15" fmla="*/ 257 h 2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4" h="257">
                <a:moveTo>
                  <a:pt x="0" y="257"/>
                </a:moveTo>
                <a:cubicBezTo>
                  <a:pt x="56" y="185"/>
                  <a:pt x="113" y="113"/>
                  <a:pt x="226" y="75"/>
                </a:cubicBezTo>
                <a:cubicBezTo>
                  <a:pt x="339" y="37"/>
                  <a:pt x="514" y="0"/>
                  <a:pt x="680" y="30"/>
                </a:cubicBezTo>
                <a:cubicBezTo>
                  <a:pt x="846" y="60"/>
                  <a:pt x="1035" y="158"/>
                  <a:pt x="1224" y="257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754147" name="Freeform 35"/>
          <p:cNvSpPr>
            <a:spLocks/>
          </p:cNvSpPr>
          <p:nvPr/>
        </p:nvSpPr>
        <p:spPr bwMode="auto">
          <a:xfrm>
            <a:off x="5148263" y="4173538"/>
            <a:ext cx="2089150" cy="407987"/>
          </a:xfrm>
          <a:custGeom>
            <a:avLst/>
            <a:gdLst>
              <a:gd name="T0" fmla="*/ 0 w 1316"/>
              <a:gd name="T1" fmla="*/ 407987 h 257"/>
              <a:gd name="T2" fmla="*/ 576262 w 1316"/>
              <a:gd name="T3" fmla="*/ 119062 h 257"/>
              <a:gd name="T4" fmla="*/ 1512887 w 1316"/>
              <a:gd name="T5" fmla="*/ 47625 h 257"/>
              <a:gd name="T6" fmla="*/ 2089150 w 1316"/>
              <a:gd name="T7" fmla="*/ 407987 h 257"/>
              <a:gd name="T8" fmla="*/ 0 60000 65536"/>
              <a:gd name="T9" fmla="*/ 0 60000 65536"/>
              <a:gd name="T10" fmla="*/ 0 60000 65536"/>
              <a:gd name="T11" fmla="*/ 0 60000 65536"/>
              <a:gd name="T12" fmla="*/ 0 w 1316"/>
              <a:gd name="T13" fmla="*/ 0 h 257"/>
              <a:gd name="T14" fmla="*/ 1316 w 1316"/>
              <a:gd name="T15" fmla="*/ 257 h 2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6" h="257">
                <a:moveTo>
                  <a:pt x="0" y="257"/>
                </a:moveTo>
                <a:cubicBezTo>
                  <a:pt x="102" y="185"/>
                  <a:pt x="204" y="113"/>
                  <a:pt x="363" y="75"/>
                </a:cubicBezTo>
                <a:cubicBezTo>
                  <a:pt x="522" y="37"/>
                  <a:pt x="794" y="0"/>
                  <a:pt x="953" y="30"/>
                </a:cubicBezTo>
                <a:cubicBezTo>
                  <a:pt x="1112" y="60"/>
                  <a:pt x="1214" y="158"/>
                  <a:pt x="1316" y="257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754148" name="Freeform 36"/>
          <p:cNvSpPr>
            <a:spLocks/>
          </p:cNvSpPr>
          <p:nvPr/>
        </p:nvSpPr>
        <p:spPr bwMode="auto">
          <a:xfrm>
            <a:off x="5435600" y="4149725"/>
            <a:ext cx="2378075" cy="431800"/>
          </a:xfrm>
          <a:custGeom>
            <a:avLst/>
            <a:gdLst>
              <a:gd name="T0" fmla="*/ 0 w 1316"/>
              <a:gd name="T1" fmla="*/ 431800 h 257"/>
              <a:gd name="T2" fmla="*/ 655958 w 1316"/>
              <a:gd name="T3" fmla="*/ 126012 h 257"/>
              <a:gd name="T4" fmla="*/ 1722116 w 1316"/>
              <a:gd name="T5" fmla="*/ 50405 h 257"/>
              <a:gd name="T6" fmla="*/ 2378075 w 1316"/>
              <a:gd name="T7" fmla="*/ 431800 h 257"/>
              <a:gd name="T8" fmla="*/ 0 60000 65536"/>
              <a:gd name="T9" fmla="*/ 0 60000 65536"/>
              <a:gd name="T10" fmla="*/ 0 60000 65536"/>
              <a:gd name="T11" fmla="*/ 0 60000 65536"/>
              <a:gd name="T12" fmla="*/ 0 w 1316"/>
              <a:gd name="T13" fmla="*/ 0 h 257"/>
              <a:gd name="T14" fmla="*/ 1316 w 1316"/>
              <a:gd name="T15" fmla="*/ 257 h 2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6" h="257">
                <a:moveTo>
                  <a:pt x="0" y="257"/>
                </a:moveTo>
                <a:cubicBezTo>
                  <a:pt x="102" y="185"/>
                  <a:pt x="204" y="113"/>
                  <a:pt x="363" y="75"/>
                </a:cubicBezTo>
                <a:cubicBezTo>
                  <a:pt x="522" y="37"/>
                  <a:pt x="794" y="0"/>
                  <a:pt x="953" y="30"/>
                </a:cubicBezTo>
                <a:cubicBezTo>
                  <a:pt x="1112" y="60"/>
                  <a:pt x="1214" y="158"/>
                  <a:pt x="1316" y="257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38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5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5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4146" grpId="0" animBg="1"/>
      <p:bldP spid="1754147" grpId="0" animBg="1"/>
      <p:bldP spid="17541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65403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The </a:t>
            </a:r>
            <a:r>
              <a:rPr lang="en-US" altLang="zh-CN" sz="3600" dirty="0" smtClean="0"/>
              <a:t>power of </a:t>
            </a:r>
            <a:r>
              <a:rPr lang="en-US" altLang="zh-CN" sz="3600" dirty="0"/>
              <a:t>computer systems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execute programs!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878293"/>
            <a:ext cx="7056784" cy="467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1597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Definition of 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692696"/>
            <a:ext cx="8820472" cy="604867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software/program which contains a collection of many routines (</a:t>
            </a:r>
            <a:r>
              <a:rPr lang="en-US" altLang="zh-CN" sz="2400" dirty="0" smtClean="0"/>
              <a:t>functions, programs</a:t>
            </a:r>
            <a:r>
              <a:rPr lang="en-US" altLang="zh-CN" dirty="0" smtClean="0"/>
              <a:t>) to support the </a:t>
            </a:r>
            <a:r>
              <a:rPr lang="en-US" altLang="zh-CN" b="1" u="sng" dirty="0" smtClean="0">
                <a:solidFill>
                  <a:srgbClr val="FF0000"/>
                </a:solidFill>
              </a:rPr>
              <a:t>automatic execution </a:t>
            </a:r>
            <a:r>
              <a:rPr lang="en-US" altLang="zh-CN" dirty="0" smtClean="0"/>
              <a:t>of many </a:t>
            </a:r>
            <a:r>
              <a:rPr lang="en-US" altLang="zh-CN" b="1" u="sng" dirty="0" smtClean="0"/>
              <a:t>cooperated and concurrent program</a:t>
            </a:r>
            <a:r>
              <a:rPr lang="en-US" altLang="zh-CN" b="1" dirty="0" smtClean="0"/>
              <a:t>s</a:t>
            </a:r>
          </a:p>
          <a:p>
            <a:r>
              <a:rPr lang="en-US" altLang="zh-CN" dirty="0" smtClean="0"/>
              <a:t>Many subtasks should be considered </a:t>
            </a:r>
          </a:p>
          <a:p>
            <a:pPr lvl="1"/>
            <a:r>
              <a:rPr lang="en-US" altLang="zh-CN" b="1" u="sng" dirty="0" smtClean="0">
                <a:solidFill>
                  <a:srgbClr val="FF0000"/>
                </a:solidFill>
              </a:rPr>
              <a:t>EMM</a:t>
            </a:r>
          </a:p>
          <a:p>
            <a:pPr lvl="2"/>
            <a:r>
              <a:rPr lang="en-US" altLang="zh-CN" b="1" u="sng" dirty="0" smtClean="0"/>
              <a:t>E</a:t>
            </a:r>
            <a:r>
              <a:rPr lang="en-US" altLang="zh-CN" dirty="0" smtClean="0"/>
              <a:t>xecution: how is your program run?</a:t>
            </a:r>
          </a:p>
          <a:p>
            <a:pPr lvl="2"/>
            <a:r>
              <a:rPr lang="en-US" altLang="zh-CN" b="1" u="sng" dirty="0" smtClean="0"/>
              <a:t>M</a:t>
            </a:r>
            <a:r>
              <a:rPr lang="en-US" altLang="zh-CN" dirty="0" smtClean="0"/>
              <a:t>apping </a:t>
            </a:r>
            <a:r>
              <a:rPr lang="en-US" altLang="zh-CN" b="1" u="sng" dirty="0" smtClean="0"/>
              <a:t>2</a:t>
            </a:r>
            <a:r>
              <a:rPr lang="en-US" altLang="zh-CN" dirty="0" smtClean="0"/>
              <a:t>: locate the program files (</a:t>
            </a:r>
            <a:r>
              <a:rPr lang="en-US" altLang="zh-CN" dirty="0"/>
              <a:t>instructions and data</a:t>
            </a:r>
            <a:r>
              <a:rPr lang="en-US" altLang="zh-CN" dirty="0" smtClean="0"/>
              <a:t>) in </a:t>
            </a:r>
            <a:r>
              <a:rPr lang="en-US" altLang="zh-CN" dirty="0" err="1" smtClean="0"/>
              <a:t>Hdisk</a:t>
            </a:r>
            <a:endParaRPr lang="en-US" altLang="zh-CN" dirty="0" smtClean="0"/>
          </a:p>
          <a:p>
            <a:pPr lvl="2"/>
            <a:r>
              <a:rPr lang="en-US" altLang="zh-CN" b="1" u="sng" dirty="0"/>
              <a:t>M</a:t>
            </a:r>
            <a:r>
              <a:rPr lang="en-US" altLang="zh-CN" dirty="0"/>
              <a:t>apping </a:t>
            </a:r>
            <a:r>
              <a:rPr lang="en-US" altLang="zh-CN" b="1" u="sng" dirty="0" smtClean="0"/>
              <a:t>1</a:t>
            </a:r>
            <a:r>
              <a:rPr lang="en-US" altLang="zh-CN" dirty="0" smtClean="0"/>
              <a:t>: copy the selected program files (instructions and data) from </a:t>
            </a:r>
            <a:r>
              <a:rPr lang="en-US" altLang="zh-CN" dirty="0" err="1" smtClean="0"/>
              <a:t>Hdisk</a:t>
            </a:r>
            <a:r>
              <a:rPr lang="en-US" altLang="zh-CN" dirty="0" smtClean="0"/>
              <a:t> into appropriate regions in MM</a:t>
            </a:r>
            <a:endParaRPr lang="zh-CN" altLang="en-US" dirty="0"/>
          </a:p>
          <a:p>
            <a:pPr lvl="1"/>
            <a:r>
              <a:rPr lang="en-US" altLang="zh-CN" b="1" u="sng" dirty="0" smtClean="0">
                <a:solidFill>
                  <a:srgbClr val="FF0000"/>
                </a:solidFill>
              </a:rPr>
              <a:t>GSD</a:t>
            </a:r>
            <a:r>
              <a:rPr lang="en-US" altLang="zh-CN" dirty="0" smtClean="0"/>
              <a:t>: </a:t>
            </a:r>
            <a:r>
              <a:rPr lang="en-US" altLang="zh-CN" b="1" u="sng" dirty="0" smtClean="0"/>
              <a:t>G</a:t>
            </a:r>
            <a:r>
              <a:rPr lang="en-US" altLang="zh-CN" dirty="0" smtClean="0"/>
              <a:t>UI, </a:t>
            </a:r>
            <a:r>
              <a:rPr lang="en-US" altLang="zh-CN" b="1" u="sng" dirty="0" smtClean="0"/>
              <a:t>S</a:t>
            </a:r>
            <a:r>
              <a:rPr lang="en-US" altLang="zh-CN" dirty="0" smtClean="0"/>
              <a:t>ecurity, </a:t>
            </a:r>
            <a:r>
              <a:rPr lang="en-US" altLang="zh-CN" b="1" u="sng" dirty="0" smtClean="0"/>
              <a:t>D</a:t>
            </a:r>
            <a:r>
              <a:rPr lang="en-US" altLang="zh-CN" dirty="0" smtClean="0"/>
              <a:t>istributed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61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Helpful diagram to understand 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u="sng" dirty="0" smtClean="0"/>
              <a:t>Infinite repetition</a:t>
            </a:r>
            <a:r>
              <a:rPr lang="en-US" altLang="zh-CN" dirty="0" smtClean="0"/>
              <a:t> controlled by users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Operating system Part I Introduction</a:t>
            </a:r>
            <a:endParaRPr lang="zh-CN" altLang="en-US"/>
          </a:p>
        </p:txBody>
      </p:sp>
      <p:pic>
        <p:nvPicPr>
          <p:cNvPr id="1026" name="Picture 2" descr="C:\Users\mlinking\Pictures\图片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28800"/>
            <a:ext cx="9203712" cy="473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17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The roles of OS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0108"/>
            <a:ext cx="3643306" cy="512605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Friendly </a:t>
            </a:r>
            <a:r>
              <a:rPr lang="en-US" altLang="zh-CN" b="1" dirty="0" smtClean="0"/>
              <a:t>interface</a:t>
            </a:r>
            <a:r>
              <a:rPr lang="en-US" altLang="zh-CN" dirty="0" smtClean="0"/>
              <a:t> for the users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Files, GUI </a:t>
            </a:r>
          </a:p>
          <a:p>
            <a:r>
              <a:rPr lang="en-US" altLang="zh-CN" dirty="0" smtClean="0"/>
              <a:t>Efficient and safe </a:t>
            </a:r>
            <a:r>
              <a:rPr lang="en-US" altLang="zh-CN" b="1" dirty="0" smtClean="0"/>
              <a:t>manager</a:t>
            </a:r>
            <a:r>
              <a:rPr lang="en-US" altLang="zh-CN" dirty="0" smtClean="0"/>
              <a:t> for the resources</a:t>
            </a:r>
          </a:p>
          <a:p>
            <a:pPr lvl="1"/>
            <a:r>
              <a:rPr lang="en-US" altLang="zh-CN" dirty="0" smtClean="0"/>
              <a:t>Storage media</a:t>
            </a:r>
          </a:p>
          <a:p>
            <a:pPr lvl="2"/>
            <a:r>
              <a:rPr lang="en-US" altLang="zh-CN" dirty="0" smtClean="0"/>
              <a:t>I/O devices</a:t>
            </a:r>
          </a:p>
          <a:p>
            <a:pPr lvl="1"/>
            <a:r>
              <a:rPr lang="en-US" altLang="zh-CN" dirty="0" smtClean="0"/>
              <a:t>Memory</a:t>
            </a:r>
          </a:p>
          <a:p>
            <a:pPr lvl="1"/>
            <a:r>
              <a:rPr lang="en-US" altLang="zh-CN" dirty="0" smtClean="0"/>
              <a:t>CPU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Review for all topics</a:t>
            </a:r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3643306" y="2808400"/>
            <a:ext cx="5500694" cy="1406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dirty="0" smtClean="0"/>
              <a:t>Compiler    Assembler    Text editor  …  DBMS</a:t>
            </a:r>
            <a:endParaRPr lang="zh-CN" alt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748126" y="3714752"/>
            <a:ext cx="3429024" cy="928694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3200" b="1" dirty="0" smtClean="0"/>
              <a:t>Operating system</a:t>
            </a:r>
            <a:endParaRPr lang="zh-CN" alt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4857752" y="4357694"/>
            <a:ext cx="3214710" cy="64294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Computer hardware</a:t>
            </a:r>
            <a:endParaRPr lang="zh-CN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659931" y="3116685"/>
            <a:ext cx="5474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System &amp; application programs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00528" y="1643050"/>
            <a:ext cx="1016725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User</a:t>
            </a:r>
            <a:r>
              <a:rPr lang="en-US" altLang="zh-CN" sz="2400" b="1" baseline="-25000" dirty="0" smtClean="0"/>
              <a:t>1</a:t>
            </a:r>
            <a:endParaRPr lang="zh-CN" altLang="en-US" sz="2400" b="1" baseline="-25000" dirty="0"/>
          </a:p>
        </p:txBody>
      </p:sp>
      <p:sp>
        <p:nvSpPr>
          <p:cNvPr id="11" name="Rounded Rectangle 10"/>
          <p:cNvSpPr/>
          <p:nvPr/>
        </p:nvSpPr>
        <p:spPr>
          <a:xfrm>
            <a:off x="5264849" y="1643050"/>
            <a:ext cx="1016725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User</a:t>
            </a:r>
            <a:r>
              <a:rPr lang="en-US" altLang="zh-CN" sz="2400" b="1" baseline="-25000" dirty="0" smtClean="0"/>
              <a:t>2</a:t>
            </a:r>
            <a:endParaRPr lang="zh-CN" altLang="en-US" sz="2400" b="1" baseline="-25000" dirty="0"/>
          </a:p>
        </p:txBody>
      </p:sp>
      <p:sp>
        <p:nvSpPr>
          <p:cNvPr id="12" name="Rounded Rectangle 11"/>
          <p:cNvSpPr/>
          <p:nvPr/>
        </p:nvSpPr>
        <p:spPr>
          <a:xfrm>
            <a:off x="6510734" y="1643050"/>
            <a:ext cx="1016725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User</a:t>
            </a:r>
            <a:r>
              <a:rPr lang="en-US" altLang="zh-CN" sz="2400" b="1" baseline="-25000" dirty="0" smtClean="0"/>
              <a:t>3</a:t>
            </a:r>
            <a:endParaRPr lang="zh-CN" altLang="en-US" sz="2400" b="1" baseline="-25000" dirty="0"/>
          </a:p>
        </p:txBody>
      </p:sp>
      <p:sp>
        <p:nvSpPr>
          <p:cNvPr id="13" name="Rounded Rectangle 12"/>
          <p:cNvSpPr/>
          <p:nvPr/>
        </p:nvSpPr>
        <p:spPr>
          <a:xfrm>
            <a:off x="7874773" y="1643050"/>
            <a:ext cx="1016725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/>
              <a:t>User</a:t>
            </a:r>
            <a:r>
              <a:rPr lang="en-US" altLang="zh-CN" sz="2400" b="1" baseline="-25000" dirty="0" err="1" smtClean="0"/>
              <a:t>n</a:t>
            </a:r>
            <a:endParaRPr lang="zh-CN" altLang="en-US" sz="2400" b="1" baseline="-25000" dirty="0"/>
          </a:p>
        </p:txBody>
      </p:sp>
      <p:cxnSp>
        <p:nvCxnSpPr>
          <p:cNvPr id="15" name="Straight Arrow Connector 14"/>
          <p:cNvCxnSpPr>
            <a:stCxn id="10" idx="2"/>
          </p:cNvCxnSpPr>
          <p:nvPr/>
        </p:nvCxnSpPr>
        <p:spPr>
          <a:xfrm rot="5400000">
            <a:off x="4218975" y="2496142"/>
            <a:ext cx="571504" cy="8329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5475408" y="2497877"/>
            <a:ext cx="571504" cy="8329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6727253" y="2486188"/>
            <a:ext cx="571504" cy="8329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8090543" y="2497877"/>
            <a:ext cx="571504" cy="8329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45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414"/>
            <a:ext cx="9144000" cy="65403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Four fundamental components </a:t>
            </a:r>
            <a:r>
              <a:rPr lang="en-US" altLang="zh-CN" sz="3600" dirty="0" smtClean="0"/>
              <a:t>of modern OS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VI: Operating System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7</a:t>
            </a:fld>
            <a:endParaRPr lang="zh-CN" altLang="en-US"/>
          </a:p>
        </p:txBody>
      </p:sp>
      <p:graphicFrame>
        <p:nvGraphicFramePr>
          <p:cNvPr id="2253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57157" y="785794"/>
          <a:ext cx="8242483" cy="542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Photo Editor 照片" r:id="rId4" imgW="4382112" imgH="2886478" progId="">
                  <p:embed/>
                </p:oleObj>
              </mc:Choice>
              <mc:Fallback>
                <p:oleObj name="Photo Editor 照片" r:id="rId4" imgW="4382112" imgH="288647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7" y="785794"/>
                        <a:ext cx="8242483" cy="542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801026" y="1275806"/>
            <a:ext cx="2133124" cy="1451428"/>
          </a:xfrm>
          <a:prstGeom prst="round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Process</a:t>
            </a:r>
            <a:r>
              <a:rPr lang="en-US" altLang="zh-CN" sz="2400" dirty="0" smtClean="0">
                <a:solidFill>
                  <a:schemeClr val="bg1"/>
                </a:solidFill>
              </a:rPr>
              <a:t> Management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000628" y="1357298"/>
            <a:ext cx="2024286" cy="1182702"/>
          </a:xfrm>
          <a:prstGeom prst="round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File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Management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643305" y="3000372"/>
            <a:ext cx="2075323" cy="1165228"/>
          </a:xfrm>
          <a:prstGeom prst="round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Memory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Management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143636" y="3000372"/>
            <a:ext cx="2085964" cy="1165228"/>
          </a:xfrm>
          <a:prstGeom prst="round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Device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Management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98287" y="4572008"/>
            <a:ext cx="2394856" cy="111759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C000"/>
                </a:solidFill>
              </a:rPr>
              <a:t>CPU</a:t>
            </a:r>
            <a:endParaRPr lang="zh-CN" altLang="en-US" sz="3200" b="1" dirty="0">
              <a:solidFill>
                <a:srgbClr val="FFC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98858" y="4578348"/>
            <a:ext cx="2334286" cy="112576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C000"/>
                </a:solidFill>
              </a:rPr>
              <a:t>Main Memory</a:t>
            </a:r>
            <a:endParaRPr lang="zh-CN" altLang="en-US" sz="2800" b="1" dirty="0">
              <a:solidFill>
                <a:srgbClr val="FFC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076971" y="4603747"/>
            <a:ext cx="2297771" cy="112939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C000"/>
                </a:solidFill>
              </a:rPr>
              <a:t>IO Devices</a:t>
            </a:r>
            <a:endParaRPr lang="zh-CN" altLang="en-US" sz="2800" b="1" dirty="0">
              <a:solidFill>
                <a:srgbClr val="FFC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4282" y="653143"/>
            <a:ext cx="3643338" cy="561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</a:rPr>
              <a:t>Operating System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2844" y="5786454"/>
            <a:ext cx="2643206" cy="67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rgbClr val="FFC000"/>
                </a:solidFill>
              </a:rPr>
              <a:t>Hardwares</a:t>
            </a:r>
            <a:endParaRPr lang="zh-CN" altLang="en-US" sz="3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74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Happy" pitchFamily="34" charset="0"/>
              </a:rPr>
              <a:t>Review</a:t>
            </a:r>
            <a:endParaRPr lang="zh-CN" altLang="en-US" dirty="0">
              <a:solidFill>
                <a:schemeClr val="bg1"/>
              </a:solidFill>
              <a:latin typeface="Happy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Review for all (Questions)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85852" y="571480"/>
            <a:ext cx="7858148" cy="5881856"/>
          </a:xfrm>
        </p:spPr>
        <p:txBody>
          <a:bodyPr anchor="ctr">
            <a:normAutofit/>
          </a:bodyPr>
          <a:lstStyle/>
          <a:p>
            <a:r>
              <a:rPr lang="en-US" altLang="zh-CN" dirty="0" smtClean="0"/>
              <a:t>Sketch of OS</a:t>
            </a:r>
          </a:p>
          <a:p>
            <a:pPr lvl="1"/>
            <a:r>
              <a:rPr lang="en-US" altLang="zh-CN" dirty="0" smtClean="0"/>
              <a:t>Infinite repetition, 4 components, services for others</a:t>
            </a:r>
          </a:p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Understand the </a:t>
            </a:r>
            <a:r>
              <a:rPr lang="en-US" altLang="zh-CN" b="1" u="sng" dirty="0" smtClean="0">
                <a:solidFill>
                  <a:schemeClr val="accent6">
                    <a:lumMod val="75000"/>
                  </a:schemeClr>
                </a:solidFill>
              </a:rPr>
              <a:t>execution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first</a:t>
            </a:r>
          </a:p>
          <a:p>
            <a:pPr lvl="1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CPU and controller as special chips which could understand and execute the instructions (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together with other parameters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altLang="zh-CN" dirty="0" smtClean="0"/>
              <a:t>2 </a:t>
            </a:r>
            <a:r>
              <a:rPr lang="en-US" altLang="zh-CN" b="1" u="sng" dirty="0" smtClean="0"/>
              <a:t>mappings</a:t>
            </a:r>
            <a:r>
              <a:rPr lang="en-US" altLang="zh-CN" dirty="0" smtClean="0"/>
              <a:t> share similar scheme</a:t>
            </a:r>
            <a:endParaRPr lang="en-US" altLang="zh-CN" dirty="0"/>
          </a:p>
          <a:p>
            <a:pPr lvl="1"/>
            <a:r>
              <a:rPr lang="en-US" altLang="zh-CN" dirty="0" smtClean="0"/>
              <a:t>from logic file space (a finite collection of bytes) into linear addressed space (frames, blocks)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2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Part X IO System (Basic)</a:t>
            </a:r>
            <a:endParaRPr lang="en-US" altLang="zh-CN"/>
          </a:p>
        </p:txBody>
      </p:sp>
      <p:sp>
        <p:nvSpPr>
          <p:cNvPr id="192514" name="Rectangle 2"/>
          <p:cNvSpPr>
            <a:spLocks noChangeArrowheads="1"/>
          </p:cNvSpPr>
          <p:nvPr/>
        </p:nvSpPr>
        <p:spPr bwMode="auto">
          <a:xfrm>
            <a:off x="609600" y="2967022"/>
            <a:ext cx="7086600" cy="2514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dirty="0">
                <a:ea typeface="宋体" pitchFamily="2" charset="-122"/>
              </a:rPr>
              <a:t>Device Controller Interface</a:t>
            </a: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762000" y="3119422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sz="2800" b="1" dirty="0">
                <a:solidFill>
                  <a:srgbClr val="FF0000"/>
                </a:solidFill>
                <a:ea typeface="宋体" pitchFamily="2" charset="-122"/>
              </a:rPr>
              <a:t>Command</a:t>
            </a:r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3048000" y="3119422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sz="2800" b="1" dirty="0">
                <a:solidFill>
                  <a:srgbClr val="00B050"/>
                </a:solidFill>
                <a:ea typeface="宋体" pitchFamily="2" charset="-122"/>
              </a:rPr>
              <a:t>Status</a:t>
            </a:r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5562599" y="3119421"/>
            <a:ext cx="1899557" cy="2126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19" name="Rectangle 7"/>
          <p:cNvSpPr>
            <a:spLocks noChangeArrowheads="1"/>
          </p:cNvSpPr>
          <p:nvPr/>
        </p:nvSpPr>
        <p:spPr bwMode="auto">
          <a:xfrm>
            <a:off x="5638800" y="3195622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sz="2000" dirty="0">
                <a:ea typeface="宋体" pitchFamily="2" charset="-122"/>
              </a:rPr>
              <a:t>Data 0</a:t>
            </a:r>
          </a:p>
        </p:txBody>
      </p:sp>
      <p:sp>
        <p:nvSpPr>
          <p:cNvPr id="192520" name="Rectangle 8"/>
          <p:cNvSpPr>
            <a:spLocks noChangeArrowheads="1"/>
          </p:cNvSpPr>
          <p:nvPr/>
        </p:nvSpPr>
        <p:spPr bwMode="auto">
          <a:xfrm>
            <a:off x="5638800" y="3729022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sz="2000" dirty="0">
                <a:ea typeface="宋体" pitchFamily="2" charset="-122"/>
              </a:rPr>
              <a:t>Data 1</a:t>
            </a:r>
          </a:p>
        </p:txBody>
      </p:sp>
      <p:sp>
        <p:nvSpPr>
          <p:cNvPr id="192521" name="Rectangle 9"/>
          <p:cNvSpPr>
            <a:spLocks noChangeArrowheads="1"/>
          </p:cNvSpPr>
          <p:nvPr/>
        </p:nvSpPr>
        <p:spPr bwMode="auto">
          <a:xfrm>
            <a:off x="5638800" y="4719622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sz="2000" dirty="0">
                <a:ea typeface="宋体" pitchFamily="2" charset="-122"/>
              </a:rPr>
              <a:t>Data n-1</a:t>
            </a:r>
          </a:p>
        </p:txBody>
      </p:sp>
      <p:sp>
        <p:nvSpPr>
          <p:cNvPr id="192522" name="Rectangle 10"/>
          <p:cNvSpPr>
            <a:spLocks noChangeArrowheads="1"/>
          </p:cNvSpPr>
          <p:nvPr/>
        </p:nvSpPr>
        <p:spPr bwMode="auto">
          <a:xfrm>
            <a:off x="838200" y="3957622"/>
            <a:ext cx="38862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sz="4400" b="1" dirty="0" smtClean="0">
                <a:solidFill>
                  <a:srgbClr val="0070C0"/>
                </a:solidFill>
                <a:ea typeface="宋体" pitchFamily="2" charset="-122"/>
              </a:rPr>
              <a:t>Logic</a:t>
            </a:r>
            <a:endParaRPr lang="en-US" altLang="zh-CN" sz="4400" b="1" dirty="0">
              <a:solidFill>
                <a:srgbClr val="0070C0"/>
              </a:solidFill>
              <a:ea typeface="宋体" pitchFamily="2" charset="-122"/>
            </a:endParaRPr>
          </a:p>
        </p:txBody>
      </p:sp>
      <p:sp>
        <p:nvSpPr>
          <p:cNvPr id="192523" name="Rectangle 11"/>
          <p:cNvSpPr>
            <a:spLocks noChangeArrowheads="1"/>
          </p:cNvSpPr>
          <p:nvPr/>
        </p:nvSpPr>
        <p:spPr bwMode="auto">
          <a:xfrm>
            <a:off x="1752600" y="1443022"/>
            <a:ext cx="4495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24" name="Line 12"/>
          <p:cNvSpPr>
            <a:spLocks noChangeShapeType="1"/>
          </p:cNvSpPr>
          <p:nvPr/>
        </p:nvSpPr>
        <p:spPr bwMode="auto">
          <a:xfrm>
            <a:off x="1828800" y="1900222"/>
            <a:ext cx="1231032" cy="138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25" name="Line 13"/>
          <p:cNvSpPr>
            <a:spLocks noChangeShapeType="1"/>
          </p:cNvSpPr>
          <p:nvPr/>
        </p:nvSpPr>
        <p:spPr bwMode="auto">
          <a:xfrm flipV="1">
            <a:off x="4788024" y="1976422"/>
            <a:ext cx="1307976" cy="12365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26" name="Text Box 14"/>
          <p:cNvSpPr txBox="1">
            <a:spLocks noChangeArrowheads="1"/>
          </p:cNvSpPr>
          <p:nvPr/>
        </p:nvSpPr>
        <p:spPr bwMode="auto">
          <a:xfrm>
            <a:off x="2438400" y="1443022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ea typeface="宋体" pitchFamily="2" charset="-122"/>
              </a:rPr>
              <a:t>busy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2527" name="Text Box 15"/>
          <p:cNvSpPr txBox="1">
            <a:spLocks noChangeArrowheads="1"/>
          </p:cNvSpPr>
          <p:nvPr/>
        </p:nvSpPr>
        <p:spPr bwMode="auto">
          <a:xfrm>
            <a:off x="3276600" y="1443022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ea typeface="宋体" pitchFamily="2" charset="-122"/>
              </a:rPr>
              <a:t>done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2528" name="Text Box 16"/>
          <p:cNvSpPr txBox="1">
            <a:spLocks noChangeArrowheads="1"/>
          </p:cNvSpPr>
          <p:nvPr/>
        </p:nvSpPr>
        <p:spPr bwMode="auto">
          <a:xfrm>
            <a:off x="4191000" y="1443022"/>
            <a:ext cx="1262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ea typeface="宋体" pitchFamily="2" charset="-122"/>
              </a:rPr>
              <a:t>Error code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2529" name="Text Box 17"/>
          <p:cNvSpPr txBox="1">
            <a:spLocks noChangeArrowheads="1"/>
          </p:cNvSpPr>
          <p:nvPr/>
        </p:nvSpPr>
        <p:spPr bwMode="auto">
          <a:xfrm>
            <a:off x="5638800" y="1443022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ea typeface="宋体" pitchFamily="2" charset="-122"/>
              </a:rPr>
              <a:t>. . .</a:t>
            </a:r>
          </a:p>
        </p:txBody>
      </p:sp>
      <p:sp>
        <p:nvSpPr>
          <p:cNvPr id="192530" name="Text Box 18"/>
          <p:cNvSpPr txBox="1">
            <a:spLocks noChangeArrowheads="1"/>
          </p:cNvSpPr>
          <p:nvPr/>
        </p:nvSpPr>
        <p:spPr bwMode="auto">
          <a:xfrm>
            <a:off x="1828800" y="1443022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ea typeface="宋体" pitchFamily="2" charset="-122"/>
              </a:rPr>
              <a:t>. . .</a:t>
            </a:r>
          </a:p>
        </p:txBody>
      </p:sp>
      <p:sp>
        <p:nvSpPr>
          <p:cNvPr id="192531" name="Line 19"/>
          <p:cNvSpPr>
            <a:spLocks noChangeShapeType="1"/>
          </p:cNvSpPr>
          <p:nvPr/>
        </p:nvSpPr>
        <p:spPr bwMode="auto">
          <a:xfrm>
            <a:off x="2438400" y="144302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32" name="Line 20"/>
          <p:cNvSpPr>
            <a:spLocks noChangeShapeType="1"/>
          </p:cNvSpPr>
          <p:nvPr/>
        </p:nvSpPr>
        <p:spPr bwMode="auto">
          <a:xfrm>
            <a:off x="3124200" y="144302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33" name="Line 21"/>
          <p:cNvSpPr>
            <a:spLocks noChangeShapeType="1"/>
          </p:cNvSpPr>
          <p:nvPr/>
        </p:nvSpPr>
        <p:spPr bwMode="auto">
          <a:xfrm>
            <a:off x="4038600" y="144302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34" name="Line 22"/>
          <p:cNvSpPr>
            <a:spLocks noChangeShapeType="1"/>
          </p:cNvSpPr>
          <p:nvPr/>
        </p:nvSpPr>
        <p:spPr bwMode="auto">
          <a:xfrm>
            <a:off x="5486400" y="144302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477002" y="1214422"/>
            <a:ext cx="2473326" cy="1524000"/>
            <a:chOff x="4080" y="1152"/>
            <a:chExt cx="1558" cy="960"/>
          </a:xfrm>
        </p:grpSpPr>
        <p:sp>
          <p:nvSpPr>
            <p:cNvPr id="192536" name="Text Box 24"/>
            <p:cNvSpPr txBox="1">
              <a:spLocks noChangeArrowheads="1"/>
            </p:cNvSpPr>
            <p:nvPr/>
          </p:nvSpPr>
          <p:spPr bwMode="auto">
            <a:xfrm>
              <a:off x="4080" y="1152"/>
              <a:ext cx="1558" cy="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dirty="0">
                  <a:ea typeface="宋体" pitchFamily="2" charset="-122"/>
                </a:rPr>
                <a:t>busy  done</a:t>
              </a:r>
            </a:p>
            <a:p>
              <a:pPr eaLnBrk="0" hangingPunct="0"/>
              <a:r>
                <a:rPr lang="en-US" altLang="zh-CN" sz="1800" dirty="0">
                  <a:ea typeface="宋体" pitchFamily="2" charset="-122"/>
                </a:rPr>
                <a:t>     0       0   </a:t>
              </a:r>
              <a:r>
                <a:rPr lang="en-US" altLang="zh-CN" sz="1800" dirty="0" smtClean="0">
                  <a:ea typeface="宋体" pitchFamily="2" charset="-122"/>
                </a:rPr>
                <a:t>   idle</a:t>
              </a:r>
              <a:endParaRPr lang="en-US" altLang="zh-CN" sz="1800" dirty="0">
                <a:ea typeface="宋体" pitchFamily="2" charset="-122"/>
              </a:endParaRPr>
            </a:p>
            <a:p>
              <a:pPr eaLnBrk="0" hangingPunct="0"/>
              <a:r>
                <a:rPr lang="en-US" altLang="zh-CN" sz="1800" dirty="0">
                  <a:ea typeface="宋体" pitchFamily="2" charset="-122"/>
                </a:rPr>
                <a:t>     0       1   </a:t>
              </a:r>
              <a:r>
                <a:rPr lang="en-US" altLang="zh-CN" sz="1800" dirty="0" smtClean="0">
                  <a:ea typeface="宋体" pitchFamily="2" charset="-122"/>
                </a:rPr>
                <a:t>   finished</a:t>
              </a:r>
              <a:endParaRPr lang="en-US" altLang="zh-CN" sz="1800" dirty="0">
                <a:ea typeface="宋体" pitchFamily="2" charset="-122"/>
              </a:endParaRPr>
            </a:p>
            <a:p>
              <a:pPr eaLnBrk="0" hangingPunct="0"/>
              <a:r>
                <a:rPr lang="en-US" altLang="zh-CN" sz="1800" dirty="0">
                  <a:ea typeface="宋体" pitchFamily="2" charset="-122"/>
                </a:rPr>
                <a:t>     1       0   </a:t>
              </a:r>
              <a:r>
                <a:rPr lang="en-US" altLang="zh-CN" sz="1800" dirty="0" smtClean="0">
                  <a:ea typeface="宋体" pitchFamily="2" charset="-122"/>
                </a:rPr>
                <a:t>   working</a:t>
              </a:r>
              <a:endParaRPr lang="en-US" altLang="zh-CN" sz="1800" dirty="0">
                <a:ea typeface="宋体" pitchFamily="2" charset="-122"/>
              </a:endParaRPr>
            </a:p>
            <a:p>
              <a:pPr eaLnBrk="0" hangingPunct="0"/>
              <a:r>
                <a:rPr lang="en-US" altLang="zh-CN" sz="1800" dirty="0">
                  <a:ea typeface="宋体" pitchFamily="2" charset="-122"/>
                </a:rPr>
                <a:t>     1       1   </a:t>
              </a:r>
              <a:r>
                <a:rPr lang="en-US" altLang="zh-CN" sz="1800" dirty="0" smtClean="0">
                  <a:ea typeface="宋体" pitchFamily="2" charset="-122"/>
                </a:rPr>
                <a:t>   (</a:t>
              </a:r>
              <a:r>
                <a:rPr lang="en-US" altLang="zh-CN" sz="1800" dirty="0">
                  <a:ea typeface="宋体" pitchFamily="2" charset="-122"/>
                </a:rPr>
                <a:t>undefined)</a:t>
              </a:r>
            </a:p>
          </p:txBody>
        </p:sp>
        <p:sp>
          <p:nvSpPr>
            <p:cNvPr id="192537" name="Line 25"/>
            <p:cNvSpPr>
              <a:spLocks noChangeShapeType="1"/>
            </p:cNvSpPr>
            <p:nvPr/>
          </p:nvSpPr>
          <p:spPr bwMode="auto">
            <a:xfrm>
              <a:off x="4128" y="134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38" name="Line 26"/>
            <p:cNvSpPr>
              <a:spLocks noChangeShapeType="1"/>
            </p:cNvSpPr>
            <p:nvPr/>
          </p:nvSpPr>
          <p:spPr bwMode="auto">
            <a:xfrm>
              <a:off x="4800" y="120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39" name="Line 27"/>
            <p:cNvSpPr>
              <a:spLocks noChangeShapeType="1"/>
            </p:cNvSpPr>
            <p:nvPr/>
          </p:nvSpPr>
          <p:spPr bwMode="auto">
            <a:xfrm>
              <a:off x="4464" y="120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5714920" y="6193057"/>
            <a:ext cx="3429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</a:rPr>
              <a:t>PPTs from others\cms.dt.uh.edu\chap04.ppt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3" name="L 形 2"/>
          <p:cNvSpPr/>
          <p:nvPr/>
        </p:nvSpPr>
        <p:spPr>
          <a:xfrm>
            <a:off x="2444316" y="5100622"/>
            <a:ext cx="6088124" cy="1092435"/>
          </a:xfrm>
          <a:prstGeom prst="corner">
            <a:avLst>
              <a:gd name="adj1" fmla="val 15124"/>
              <a:gd name="adj2" fmla="val 1495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L 形 32"/>
          <p:cNvSpPr/>
          <p:nvPr/>
        </p:nvSpPr>
        <p:spPr>
          <a:xfrm>
            <a:off x="6260740" y="5101059"/>
            <a:ext cx="2426063" cy="1092435"/>
          </a:xfrm>
          <a:prstGeom prst="corner">
            <a:avLst>
              <a:gd name="adj1" fmla="val 15124"/>
              <a:gd name="adj2" fmla="val 1495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L 形 33"/>
          <p:cNvSpPr/>
          <p:nvPr/>
        </p:nvSpPr>
        <p:spPr>
          <a:xfrm flipV="1">
            <a:off x="1517216" y="2738419"/>
            <a:ext cx="7092405" cy="368535"/>
          </a:xfrm>
          <a:prstGeom prst="corner">
            <a:avLst>
              <a:gd name="adj1" fmla="val 28908"/>
              <a:gd name="adj2" fmla="val 2701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l="82287" t="15209" b="20889"/>
          <a:stretch/>
        </p:blipFill>
        <p:spPr bwMode="auto">
          <a:xfrm>
            <a:off x="7940735" y="3150930"/>
            <a:ext cx="1183410" cy="247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8532440" y="5623718"/>
            <a:ext cx="154363" cy="5693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522093" y="2738419"/>
            <a:ext cx="154363" cy="41251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Cloud 10"/>
          <p:cNvSpPr/>
          <p:nvPr/>
        </p:nvSpPr>
        <p:spPr>
          <a:xfrm>
            <a:off x="-110600" y="5245513"/>
            <a:ext cx="4835000" cy="1895961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In fact, there should be ``status’’ register in CPU too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6244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CE_TITLE" val="Operating system"/>
  <p:tag name="ISPRING_ULTRA_SCORM_LESSON_TITLE" val="Part XII IO System"/>
  <p:tag name="ISPRING_ULTRA_SCORM_DURATION" val="3600"/>
  <p:tag name="ISPRING_ULTRA_SCORM_SLIDE_COUNT" val="1"/>
  <p:tag name="ISPRING_SCORM_RATE_SLIDES" val="0"/>
  <p:tag name="ISPRING_SCORM_RATE_QUIZZES" val="0"/>
  <p:tag name="ISPRING_SCORM_PASSING_SCORE" val="0.0000000000"/>
  <p:tag name="GENSWF_OUTPUT_FILE_NAME" val="Part 10 IO Other"/>
  <p:tag name="ISPRING_RESOURCE_PATHS_HASH_2" val="bb7b94dc6fdb127bcb85a966fb9e9251ba55243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32898</TotalTime>
  <Words>1911</Words>
  <Application>Microsoft Office PowerPoint</Application>
  <PresentationFormat>全屏显示(4:3)</PresentationFormat>
  <Paragraphs>330</Paragraphs>
  <Slides>29</Slides>
  <Notes>17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2" baseType="lpstr">
      <vt:lpstr>Office Theme</vt:lpstr>
      <vt:lpstr>Photo Editor 照片</vt:lpstr>
      <vt:lpstr>Equation</vt:lpstr>
      <vt:lpstr>Operating system</vt:lpstr>
      <vt:lpstr>Review</vt:lpstr>
      <vt:lpstr>The power of computer systems</vt:lpstr>
      <vt:lpstr>Definition of OS</vt:lpstr>
      <vt:lpstr>Helpful diagram to understand OS</vt:lpstr>
      <vt:lpstr>The roles of OS </vt:lpstr>
      <vt:lpstr>Four fundamental components of modern OS</vt:lpstr>
      <vt:lpstr>Review</vt:lpstr>
      <vt:lpstr>Device Controller Interface</vt:lpstr>
      <vt:lpstr>For controller, Instructions and parameters are kept in some MM region – called ports</vt:lpstr>
      <vt:lpstr>CPU</vt:lpstr>
      <vt:lpstr>Executing instructions </vt:lpstr>
      <vt:lpstr>Executing your program</vt:lpstr>
      <vt:lpstr>Executing cooperated &amp; concurrent programs</vt:lpstr>
      <vt:lpstr>Synchronization – All for lock mechanism</vt:lpstr>
      <vt:lpstr>General rules to cope with CS problem using semaphores</vt:lpstr>
      <vt:lpstr>PowerPoint 演示文稿</vt:lpstr>
      <vt:lpstr>Deadlock </vt:lpstr>
      <vt:lpstr>Example 3:  </vt:lpstr>
      <vt:lpstr>Review</vt:lpstr>
      <vt:lpstr>2 spaces are similar</vt:lpstr>
      <vt:lpstr>Basic tasks of 2 mappings </vt:lpstr>
      <vt:lpstr>PowerPoint 演示文稿</vt:lpstr>
      <vt:lpstr>Review</vt:lpstr>
      <vt:lpstr>Data structures are needed to carry out those related tasks</vt:lpstr>
      <vt:lpstr>MM – hybrid </vt:lpstr>
      <vt:lpstr>Sector  Partition  Block</vt:lpstr>
      <vt:lpstr>PowerPoint 演示文稿</vt:lpstr>
      <vt:lpstr>File System Implementation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</dc:title>
  <dc:creator>mlinking</dc:creator>
  <cp:lastModifiedBy>mlinking</cp:lastModifiedBy>
  <cp:revision>1274</cp:revision>
  <dcterms:created xsi:type="dcterms:W3CDTF">2009-03-23T15:53:52Z</dcterms:created>
  <dcterms:modified xsi:type="dcterms:W3CDTF">2017-04-20T16:32:00Z</dcterms:modified>
</cp:coreProperties>
</file>