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xml" ContentType="application/vnd.openxmlformats-officedocument.presentationml.tags+xml"/>
  <Override PartName="/ppt/notesSlides/notesSlide28.xml" ContentType="application/vnd.openxmlformats-officedocument.presentationml.notesSlide+xml"/>
  <Override PartName="/ppt/tags/tag3.xml" ContentType="application/vnd.openxmlformats-officedocument.presentationml.tags+xml"/>
  <Override PartName="/ppt/notesSlides/notesSlide29.xml" ContentType="application/vnd.openxmlformats-officedocument.presentationml.notesSlide+xml"/>
  <Override PartName="/ppt/tags/tag4.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5.xml" ContentType="application/vnd.openxmlformats-officedocument.presentationml.tags+xml"/>
  <Override PartName="/ppt/notesSlides/notesSlide53.xml" ContentType="application/vnd.openxmlformats-officedocument.presentationml.notesSlide+xml"/>
  <Override PartName="/ppt/tags/tag6.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5" r:id="rId2"/>
  </p:sldMasterIdLst>
  <p:notesMasterIdLst>
    <p:notesMasterId r:id="rId68"/>
  </p:notesMasterIdLst>
  <p:sldIdLst>
    <p:sldId id="256" r:id="rId3"/>
    <p:sldId id="875" r:id="rId4"/>
    <p:sldId id="816" r:id="rId5"/>
    <p:sldId id="955" r:id="rId6"/>
    <p:sldId id="1164" r:id="rId7"/>
    <p:sldId id="962" r:id="rId8"/>
    <p:sldId id="963" r:id="rId9"/>
    <p:sldId id="959" r:id="rId10"/>
    <p:sldId id="960" r:id="rId11"/>
    <p:sldId id="991" r:id="rId12"/>
    <p:sldId id="996" r:id="rId13"/>
    <p:sldId id="1018" r:id="rId14"/>
    <p:sldId id="981" r:id="rId15"/>
    <p:sldId id="982" r:id="rId16"/>
    <p:sldId id="983" r:id="rId17"/>
    <p:sldId id="1031" r:id="rId18"/>
    <p:sldId id="1032" r:id="rId19"/>
    <p:sldId id="1165" r:id="rId20"/>
    <p:sldId id="1166" r:id="rId21"/>
    <p:sldId id="1033" r:id="rId22"/>
    <p:sldId id="1040" r:id="rId23"/>
    <p:sldId id="1042" r:id="rId24"/>
    <p:sldId id="1046" r:id="rId25"/>
    <p:sldId id="1047" r:id="rId26"/>
    <p:sldId id="1049" r:id="rId27"/>
    <p:sldId id="1050" r:id="rId28"/>
    <p:sldId id="1051" r:id="rId29"/>
    <p:sldId id="1052" r:id="rId30"/>
    <p:sldId id="1053" r:id="rId31"/>
    <p:sldId id="1057" r:id="rId32"/>
    <p:sldId id="1060" r:id="rId33"/>
    <p:sldId id="1207" r:id="rId34"/>
    <p:sldId id="1196" r:id="rId35"/>
    <p:sldId id="1063" r:id="rId36"/>
    <p:sldId id="1065" r:id="rId37"/>
    <p:sldId id="1066" r:id="rId38"/>
    <p:sldId id="1068" r:id="rId39"/>
    <p:sldId id="1069" r:id="rId40"/>
    <p:sldId id="1070" r:id="rId41"/>
    <p:sldId id="1114" r:id="rId42"/>
    <p:sldId id="1072" r:id="rId43"/>
    <p:sldId id="1206" r:id="rId44"/>
    <p:sldId id="1209" r:id="rId45"/>
    <p:sldId id="1210" r:id="rId46"/>
    <p:sldId id="1211" r:id="rId47"/>
    <p:sldId id="1208" r:id="rId48"/>
    <p:sldId id="1177" r:id="rId49"/>
    <p:sldId id="1178" r:id="rId50"/>
    <p:sldId id="1180" r:id="rId51"/>
    <p:sldId id="1179" r:id="rId52"/>
    <p:sldId id="1181" r:id="rId53"/>
    <p:sldId id="1182" r:id="rId54"/>
    <p:sldId id="1188" r:id="rId55"/>
    <p:sldId id="1183" r:id="rId56"/>
    <p:sldId id="1184" r:id="rId57"/>
    <p:sldId id="1185" r:id="rId58"/>
    <p:sldId id="1186" r:id="rId59"/>
    <p:sldId id="1205" r:id="rId60"/>
    <p:sldId id="1075" r:id="rId61"/>
    <p:sldId id="1200" r:id="rId62"/>
    <p:sldId id="1201" r:id="rId63"/>
    <p:sldId id="1155" r:id="rId64"/>
    <p:sldId id="1202" r:id="rId65"/>
    <p:sldId id="1160" r:id="rId66"/>
    <p:sldId id="1203" r:id="rId67"/>
  </p:sldIdLst>
  <p:sldSz cx="9144000" cy="6858000" type="screen4x3"/>
  <p:notesSz cx="6858000" cy="9144000"/>
  <p:custDataLst>
    <p:tags r:id="rId69"/>
  </p:custDataLst>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a:srgbClr val="00FF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9" autoAdjust="0"/>
    <p:restoredTop sz="85326" autoAdjust="0"/>
  </p:normalViewPr>
  <p:slideViewPr>
    <p:cSldViewPr>
      <p:cViewPr varScale="1">
        <p:scale>
          <a:sx n="42" d="100"/>
          <a:sy n="42" d="100"/>
        </p:scale>
        <p:origin x="-144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gs" Target="tags/tag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7A474DEA-1C76-4318-A01F-6BB9B3C86D5D}" type="datetimeFigureOut">
              <a:rPr lang="zh-CN" altLang="en-US"/>
              <a:pPr>
                <a:defRPr/>
              </a:pPr>
              <a:t>2017/3/1</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DC7193D1-40DB-424C-B3D4-F952829B599D}" type="slidenum">
              <a:rPr lang="zh-CN" altLang="en-US"/>
              <a:pPr>
                <a:defRPr/>
              </a:pPr>
              <a:t>‹#›</a:t>
            </a:fld>
            <a:endParaRPr lang="zh-CN" altLang="en-US"/>
          </a:p>
        </p:txBody>
      </p:sp>
    </p:spTree>
    <p:extLst>
      <p:ext uri="{BB962C8B-B14F-4D97-AF65-F5344CB8AC3E}">
        <p14:creationId xmlns:p14="http://schemas.microsoft.com/office/powerpoint/2010/main" val="392691769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6F5B768-7BCB-49AA-810F-AE064AE5E933}" type="slidenum">
              <a:rPr lang="zh-CN" altLang="en-US"/>
              <a:pPr fontAlgn="base">
                <a:spcBef>
                  <a:spcPct val="0"/>
                </a:spcBef>
                <a:spcAft>
                  <a:spcPct val="0"/>
                </a:spcAft>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69" name="Slide Image Placeholder 1"/>
          <p:cNvSpPr>
            <a:spLocks noGrp="1" noRot="1" noChangeAspect="1"/>
          </p:cNvSpPr>
          <p:nvPr>
            <p:ph type="sldImg"/>
          </p:nvPr>
        </p:nvSpPr>
        <p:spPr bwMode="auto">
          <a:noFill/>
          <a:ln>
            <a:solidFill>
              <a:srgbClr val="000000"/>
            </a:solidFill>
            <a:miter lim="800000"/>
            <a:headEnd/>
            <a:tailEnd/>
          </a:ln>
        </p:spPr>
      </p:sp>
      <p:sp>
        <p:nvSpPr>
          <p:cNvPr id="57037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CN" smtClean="0"/>
              <a:t>En 3-19</a:t>
            </a:r>
          </a:p>
        </p:txBody>
      </p:sp>
      <p:sp>
        <p:nvSpPr>
          <p:cNvPr id="5703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10F26DA-14B9-4CEF-9E36-8DD287775B34}" type="slidenum">
              <a:rPr lang="zh-CN" altLang="en-US"/>
              <a:pPr fontAlgn="base">
                <a:spcBef>
                  <a:spcPct val="0"/>
                </a:spcBef>
                <a:spcAft>
                  <a:spcPct val="0"/>
                </a:spcAft>
              </a:pPr>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7" name="Slide Image Placeholder 1"/>
          <p:cNvSpPr>
            <a:spLocks noGrp="1" noRot="1" noChangeAspect="1"/>
          </p:cNvSpPr>
          <p:nvPr>
            <p:ph type="sldImg"/>
          </p:nvPr>
        </p:nvSpPr>
        <p:spPr bwMode="auto">
          <a:noFill/>
          <a:ln>
            <a:solidFill>
              <a:srgbClr val="000000"/>
            </a:solidFill>
            <a:miter lim="800000"/>
            <a:headEnd/>
            <a:tailEnd/>
          </a:ln>
        </p:spPr>
      </p:sp>
      <p:sp>
        <p:nvSpPr>
          <p:cNvPr id="57241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724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D9722F-A409-4098-887E-E7975763001B}" type="slidenum">
              <a:rPr lang="zh-CN" altLang="en-US"/>
              <a:pPr fontAlgn="base">
                <a:spcBef>
                  <a:spcPct val="0"/>
                </a:spcBef>
                <a:spcAft>
                  <a:spcPct val="0"/>
                </a:spcAft>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1" name="Slide Image Placeholder 1"/>
          <p:cNvSpPr>
            <a:spLocks noGrp="1" noRot="1" noChangeAspect="1"/>
          </p:cNvSpPr>
          <p:nvPr>
            <p:ph type="sldImg"/>
          </p:nvPr>
        </p:nvSpPr>
        <p:spPr bwMode="auto">
          <a:noFill/>
          <a:ln>
            <a:solidFill>
              <a:srgbClr val="000000"/>
            </a:solidFill>
            <a:miter lim="800000"/>
            <a:headEnd/>
            <a:tailEnd/>
          </a:ln>
        </p:spPr>
      </p:sp>
      <p:sp>
        <p:nvSpPr>
          <p:cNvPr id="5785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785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8CA41FB-3AB0-4C0E-AEE1-7323C10DAEAC}" type="slidenum">
              <a:rPr lang="zh-CN" altLang="en-US"/>
              <a:pPr fontAlgn="base">
                <a:spcBef>
                  <a:spcPct val="0"/>
                </a:spcBef>
                <a:spcAft>
                  <a:spcPct val="0"/>
                </a:spcAft>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89" name="Slide Image Placeholder 1"/>
          <p:cNvSpPr>
            <a:spLocks noGrp="1" noRot="1" noChangeAspect="1"/>
          </p:cNvSpPr>
          <p:nvPr>
            <p:ph type="sldImg"/>
          </p:nvPr>
        </p:nvSpPr>
        <p:spPr bwMode="auto">
          <a:noFill/>
          <a:ln>
            <a:solidFill>
              <a:srgbClr val="000000"/>
            </a:solidFill>
            <a:miter lim="800000"/>
            <a:headEnd/>
            <a:tailEnd/>
          </a:ln>
        </p:spPr>
      </p:sp>
      <p:sp>
        <p:nvSpPr>
          <p:cNvPr id="54989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498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6EC840A-CF03-4725-B6F9-BBEB3004737A}" type="slidenum">
              <a:rPr lang="zh-CN" altLang="en-US"/>
              <a:pPr fontAlgn="base">
                <a:spcBef>
                  <a:spcPct val="0"/>
                </a:spcBef>
                <a:spcAft>
                  <a:spcPct val="0"/>
                </a:spcAft>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7" name="Slide Image Placeholder 1"/>
          <p:cNvSpPr>
            <a:spLocks noGrp="1" noRot="1" noChangeAspect="1"/>
          </p:cNvSpPr>
          <p:nvPr>
            <p:ph type="sldImg"/>
          </p:nvPr>
        </p:nvSpPr>
        <p:spPr bwMode="auto">
          <a:noFill/>
          <a:ln>
            <a:solidFill>
              <a:srgbClr val="000000"/>
            </a:solidFill>
            <a:miter lim="800000"/>
            <a:headEnd/>
            <a:tailEnd/>
          </a:ln>
        </p:spPr>
      </p:sp>
      <p:sp>
        <p:nvSpPr>
          <p:cNvPr id="55193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519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C46C88-6487-4698-B15E-D1D54AC29445}" type="slidenum">
              <a:rPr lang="zh-CN" altLang="en-US"/>
              <a:pPr fontAlgn="base">
                <a:spcBef>
                  <a:spcPct val="0"/>
                </a:spcBef>
                <a:spcAft>
                  <a:spcPct val="0"/>
                </a:spcAft>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5" name="Slide Image Placeholder 1"/>
          <p:cNvSpPr>
            <a:spLocks noGrp="1" noRot="1" noChangeAspect="1"/>
          </p:cNvSpPr>
          <p:nvPr>
            <p:ph type="sldImg"/>
          </p:nvPr>
        </p:nvSpPr>
        <p:spPr bwMode="auto">
          <a:noFill/>
          <a:ln>
            <a:solidFill>
              <a:srgbClr val="000000"/>
            </a:solidFill>
            <a:miter lim="800000"/>
            <a:headEnd/>
            <a:tailEnd/>
          </a:ln>
        </p:spPr>
      </p:sp>
      <p:sp>
        <p:nvSpPr>
          <p:cNvPr id="5539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539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72CA59-DB95-41F2-85A0-331A10BB8C6A}" type="slidenum">
              <a:rPr lang="zh-CN" altLang="en-US"/>
              <a:pPr fontAlgn="base">
                <a:spcBef>
                  <a:spcPct val="0"/>
                </a:spcBef>
                <a:spcAft>
                  <a:spcPct val="0"/>
                </a:spcAft>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3" name="Slide Image Placeholder 1"/>
          <p:cNvSpPr>
            <a:spLocks noGrp="1" noRot="1" noChangeAspect="1"/>
          </p:cNvSpPr>
          <p:nvPr>
            <p:ph type="sldImg"/>
          </p:nvPr>
        </p:nvSpPr>
        <p:spPr bwMode="auto">
          <a:noFill/>
          <a:ln>
            <a:solidFill>
              <a:srgbClr val="000000"/>
            </a:solidFill>
            <a:miter lim="800000"/>
            <a:headEnd/>
            <a:tailEnd/>
          </a:ln>
        </p:spPr>
      </p:sp>
      <p:sp>
        <p:nvSpPr>
          <p:cNvPr id="61747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174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386E0C9-E5CC-4059-AF0D-7A314141B623}" type="slidenum">
              <a:rPr lang="zh-CN" altLang="en-US"/>
              <a:pPr fontAlgn="base">
                <a:spcBef>
                  <a:spcPct val="0"/>
                </a:spcBef>
                <a:spcAft>
                  <a:spcPct val="0"/>
                </a:spcAft>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9F7875D-841B-45E2-A577-1468B41D1EC1}" type="slidenum">
              <a:rPr lang="he-IL" altLang="zh-CN"/>
              <a:pPr fontAlgn="base">
                <a:spcBef>
                  <a:spcPct val="0"/>
                </a:spcBef>
                <a:spcAft>
                  <a:spcPct val="0"/>
                </a:spcAft>
              </a:pPr>
              <a:t>17</a:t>
            </a:fld>
            <a:endParaRPr lang="en-US" altLang="zh-CN"/>
          </a:p>
        </p:txBody>
      </p:sp>
      <p:sp>
        <p:nvSpPr>
          <p:cNvPr id="619522" name="Rectangle 2"/>
          <p:cNvSpPr>
            <a:spLocks noGrp="1" noRot="1" noChangeAspect="1" noChangeArrowheads="1" noTextEdit="1"/>
          </p:cNvSpPr>
          <p:nvPr>
            <p:ph type="sldImg"/>
          </p:nvPr>
        </p:nvSpPr>
        <p:spPr bwMode="auto">
          <a:xfrm>
            <a:off x="1143000" y="685800"/>
            <a:ext cx="4575175" cy="3430588"/>
          </a:xfrm>
          <a:noFill/>
          <a:ln>
            <a:solidFill>
              <a:srgbClr val="000000"/>
            </a:solidFill>
            <a:miter lim="800000"/>
            <a:headEnd/>
            <a:tailEnd/>
          </a:ln>
        </p:spPr>
      </p:sp>
      <p:sp>
        <p:nvSpPr>
          <p:cNvPr id="619523" name="Rectangle 3"/>
          <p:cNvSpPr>
            <a:spLocks noGrp="1" noChangeArrowheads="1"/>
          </p:cNvSpPr>
          <p:nvPr>
            <p:ph type="body" idx="1"/>
          </p:nvPr>
        </p:nvSpPr>
        <p:spPr bwMode="auto">
          <a:xfrm>
            <a:off x="915988" y="4344988"/>
            <a:ext cx="5026025" cy="4113212"/>
          </a:xfrm>
          <a:noFill/>
        </p:spPr>
        <p:txBody>
          <a:bodyPr wrap="square" lIns="92958" tIns="46479" rIns="92958" bIns="46479" numCol="1" anchor="t" anchorCtr="0" compatLnSpc="1">
            <a:prstTxWarp prst="textNoShape">
              <a:avLst/>
            </a:prstTxWarp>
          </a:bodyPr>
          <a:lstStyle/>
          <a:p>
            <a:pPr>
              <a:spcBef>
                <a:spcPct val="0"/>
              </a:spcBef>
            </a:pPr>
            <a:endParaRPr lang="he-IL"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C7193D1-40DB-424C-B3D4-F952829B599D}" type="slidenum">
              <a:rPr lang="zh-CN" altLang="en-US" smtClean="0"/>
              <a:pPr>
                <a:defRPr/>
              </a:pPr>
              <a:t>18</a:t>
            </a:fld>
            <a:endParaRPr lang="zh-CN" altLang="en-US"/>
          </a:p>
        </p:txBody>
      </p:sp>
    </p:spTree>
    <p:extLst>
      <p:ext uri="{BB962C8B-B14F-4D97-AF65-F5344CB8AC3E}">
        <p14:creationId xmlns:p14="http://schemas.microsoft.com/office/powerpoint/2010/main" val="35212752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77AD62D-FC91-4060-A968-05C3F777591B}" type="slidenum">
              <a:rPr lang="he-IL" altLang="zh-CN"/>
              <a:pPr fontAlgn="base">
                <a:spcBef>
                  <a:spcPct val="0"/>
                </a:spcBef>
                <a:spcAft>
                  <a:spcPct val="0"/>
                </a:spcAft>
              </a:pPr>
              <a:t>19</a:t>
            </a:fld>
            <a:endParaRPr lang="en-US" altLang="zh-CN"/>
          </a:p>
        </p:txBody>
      </p:sp>
      <p:sp>
        <p:nvSpPr>
          <p:cNvPr id="658434" name="Rectangle 2"/>
          <p:cNvSpPr>
            <a:spLocks noGrp="1" noRot="1" noChangeAspect="1" noChangeArrowheads="1" noTextEdit="1"/>
          </p:cNvSpPr>
          <p:nvPr>
            <p:ph type="sldImg"/>
          </p:nvPr>
        </p:nvSpPr>
        <p:spPr bwMode="auto">
          <a:xfrm>
            <a:off x="1143000" y="687388"/>
            <a:ext cx="4572000" cy="3429000"/>
          </a:xfrm>
          <a:noFill/>
          <a:ln>
            <a:solidFill>
              <a:srgbClr val="000000"/>
            </a:solidFill>
            <a:miter lim="800000"/>
            <a:headEnd/>
            <a:tailEnd/>
          </a:ln>
        </p:spPr>
      </p:sp>
      <p:sp>
        <p:nvSpPr>
          <p:cNvPr id="658435" name="Rectangle 3"/>
          <p:cNvSpPr>
            <a:spLocks noGrp="1" noChangeArrowheads="1"/>
          </p:cNvSpPr>
          <p:nvPr>
            <p:ph type="body" idx="1"/>
          </p:nvPr>
        </p:nvSpPr>
        <p:spPr bwMode="auto">
          <a:xfrm>
            <a:off x="915988" y="4344988"/>
            <a:ext cx="5026025" cy="4111625"/>
          </a:xfrm>
          <a:noFill/>
        </p:spPr>
        <p:txBody>
          <a:bodyPr wrap="square" numCol="1" anchor="t" anchorCtr="0" compatLnSpc="1">
            <a:prstTxWarp prst="textNoShape">
              <a:avLst/>
            </a:prstTxWarp>
          </a:bodyPr>
          <a:lstStyle/>
          <a:p>
            <a:pPr>
              <a:spcBef>
                <a:spcPct val="0"/>
              </a:spcBef>
            </a:pPr>
            <a:endParaRPr lang="he-IL"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CN" smtClean="0"/>
              <a:t>En</a:t>
            </a:r>
            <a:endParaRPr lang="zh-CN" altLang="en-US"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4C5E3EC-CF4D-4C60-AA03-2DF8752A44DA}" type="slidenum">
              <a:rPr lang="zh-CN" altLang="en-US"/>
              <a:pPr fontAlgn="base">
                <a:spcBef>
                  <a:spcPct val="0"/>
                </a:spcBef>
                <a:spcAft>
                  <a:spcPct val="0"/>
                </a:spcAft>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6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DC6DB68-2251-4570-BB68-411D8F0DFE3E}" type="slidenum">
              <a:rPr lang="he-IL" altLang="zh-CN"/>
              <a:pPr fontAlgn="base">
                <a:spcBef>
                  <a:spcPct val="0"/>
                </a:spcBef>
                <a:spcAft>
                  <a:spcPct val="0"/>
                </a:spcAft>
              </a:pPr>
              <a:t>20</a:t>
            </a:fld>
            <a:endParaRPr lang="en-US" altLang="zh-CN"/>
          </a:p>
        </p:txBody>
      </p:sp>
      <p:sp>
        <p:nvSpPr>
          <p:cNvPr id="621570" name="Rectangle 2"/>
          <p:cNvSpPr>
            <a:spLocks noGrp="1" noRot="1" noChangeAspect="1" noChangeArrowheads="1" noTextEdit="1"/>
          </p:cNvSpPr>
          <p:nvPr>
            <p:ph type="sldImg"/>
          </p:nvPr>
        </p:nvSpPr>
        <p:spPr bwMode="auto">
          <a:xfrm>
            <a:off x="1143000" y="685800"/>
            <a:ext cx="4575175" cy="3430588"/>
          </a:xfrm>
          <a:noFill/>
          <a:ln>
            <a:solidFill>
              <a:srgbClr val="000000"/>
            </a:solidFill>
            <a:miter lim="800000"/>
            <a:headEnd/>
            <a:tailEnd/>
          </a:ln>
        </p:spPr>
      </p:sp>
      <p:sp>
        <p:nvSpPr>
          <p:cNvPr id="621571" name="Rectangle 3"/>
          <p:cNvSpPr>
            <a:spLocks noGrp="1" noChangeArrowheads="1"/>
          </p:cNvSpPr>
          <p:nvPr>
            <p:ph type="body" idx="1"/>
          </p:nvPr>
        </p:nvSpPr>
        <p:spPr bwMode="auto">
          <a:xfrm>
            <a:off x="915988" y="4344988"/>
            <a:ext cx="5026025" cy="4113212"/>
          </a:xfrm>
          <a:noFill/>
        </p:spPr>
        <p:txBody>
          <a:bodyPr wrap="square" lIns="92958" tIns="46479" rIns="92958" bIns="46479" numCol="1" anchor="t" anchorCtr="0" compatLnSpc="1">
            <a:prstTxWarp prst="textNoShape">
              <a:avLst/>
            </a:prstTxWarp>
          </a:bodyPr>
          <a:lstStyle/>
          <a:p>
            <a:pPr>
              <a:spcBef>
                <a:spcPct val="0"/>
              </a:spcBef>
            </a:pPr>
            <a:endParaRPr lang="he-IL"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5" name="Slide Image Placeholder 1"/>
          <p:cNvSpPr>
            <a:spLocks noGrp="1" noRot="1" noChangeAspect="1"/>
          </p:cNvSpPr>
          <p:nvPr>
            <p:ph type="sldImg"/>
          </p:nvPr>
        </p:nvSpPr>
        <p:spPr bwMode="auto">
          <a:noFill/>
          <a:ln>
            <a:solidFill>
              <a:srgbClr val="000000"/>
            </a:solidFill>
            <a:miter lim="800000"/>
            <a:headEnd/>
            <a:tailEnd/>
          </a:ln>
        </p:spPr>
      </p:sp>
      <p:sp>
        <p:nvSpPr>
          <p:cNvPr id="6359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CN" dirty="0" smtClean="0"/>
              <a:t>Explain how those 3 requirements are satisfied. [2012-10-12]</a:t>
            </a:r>
          </a:p>
          <a:p>
            <a:pPr marL="171450" indent="-171450">
              <a:spcBef>
                <a:spcPct val="0"/>
              </a:spcBef>
              <a:buFont typeface="Arial" pitchFamily="34" charset="0"/>
              <a:buChar char="•"/>
            </a:pPr>
            <a:r>
              <a:rPr lang="en-US" altLang="zh-CN" b="1" dirty="0" smtClean="0"/>
              <a:t>ME</a:t>
            </a:r>
            <a:r>
              <a:rPr lang="en-US" altLang="zh-CN" dirty="0" smtClean="0"/>
              <a:t> is obvious</a:t>
            </a:r>
          </a:p>
          <a:p>
            <a:pPr marL="171450" indent="-171450">
              <a:spcBef>
                <a:spcPct val="0"/>
              </a:spcBef>
              <a:buFont typeface="Arial" pitchFamily="34" charset="0"/>
              <a:buChar char="•"/>
            </a:pPr>
            <a:r>
              <a:rPr lang="en-US" altLang="zh-CN" b="1" dirty="0" smtClean="0"/>
              <a:t>Progress</a:t>
            </a:r>
            <a:r>
              <a:rPr lang="en-US" altLang="zh-CN" baseline="0" dirty="0" smtClean="0"/>
              <a:t> – When the process </a:t>
            </a:r>
            <a:r>
              <a:rPr lang="en-US" altLang="zh-CN" baseline="0" dirty="0" err="1" smtClean="0"/>
              <a:t>i</a:t>
            </a:r>
            <a:r>
              <a:rPr lang="en-US" altLang="zh-CN" baseline="0" dirty="0" smtClean="0"/>
              <a:t> executes, it first give the other the chance by “turn =j”. Only if process j does not run can process j run. So once a process enters its CS, other process will always let that process to finish.</a:t>
            </a:r>
          </a:p>
          <a:p>
            <a:pPr marL="171450" indent="-171450">
              <a:spcBef>
                <a:spcPct val="0"/>
              </a:spcBef>
              <a:buFont typeface="Arial" pitchFamily="34" charset="0"/>
              <a:buChar char="•"/>
            </a:pPr>
            <a:r>
              <a:rPr lang="en-US" altLang="zh-CN" b="1" dirty="0" smtClean="0"/>
              <a:t>Bounded</a:t>
            </a:r>
            <a:r>
              <a:rPr lang="en-US" altLang="zh-CN" dirty="0" smtClean="0"/>
              <a:t> – Every</a:t>
            </a:r>
            <a:r>
              <a:rPr lang="en-US" altLang="zh-CN" baseline="0" dirty="0" smtClean="0"/>
              <a:t> process gets the opportunity, it will not be disturbed, and finish. So all processes can finish in bounded time.</a:t>
            </a:r>
            <a:endParaRPr lang="en-US" altLang="zh-CN" dirty="0" smtClean="0"/>
          </a:p>
          <a:p>
            <a:pPr>
              <a:spcBef>
                <a:spcPct val="0"/>
              </a:spcBef>
            </a:pPr>
            <a:endParaRPr lang="en-US" altLang="zh-CN" dirty="0" smtClean="0"/>
          </a:p>
          <a:p>
            <a:pPr>
              <a:spcBef>
                <a:spcPct val="0"/>
              </a:spcBef>
            </a:pPr>
            <a:endParaRPr lang="zh-CN" altLang="en-US" dirty="0" smtClean="0"/>
          </a:p>
        </p:txBody>
      </p:sp>
      <p:sp>
        <p:nvSpPr>
          <p:cNvPr id="6359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8FEEA24-5422-48B2-AB96-654663592BFE}" type="slidenum">
              <a:rPr lang="zh-CN" altLang="en-US"/>
              <a:pPr fontAlgn="base">
                <a:spcBef>
                  <a:spcPct val="0"/>
                </a:spcBef>
                <a:spcAft>
                  <a:spcPct val="0"/>
                </a:spcAft>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1" name="Slide Image Placeholder 1"/>
          <p:cNvSpPr>
            <a:spLocks noGrp="1" noRot="1" noChangeAspect="1"/>
          </p:cNvSpPr>
          <p:nvPr>
            <p:ph type="sldImg"/>
          </p:nvPr>
        </p:nvSpPr>
        <p:spPr bwMode="auto">
          <a:noFill/>
          <a:ln>
            <a:solidFill>
              <a:srgbClr val="000000"/>
            </a:solidFill>
            <a:miter lim="800000"/>
            <a:headEnd/>
            <a:tailEnd/>
          </a:ln>
        </p:spPr>
      </p:sp>
      <p:sp>
        <p:nvSpPr>
          <p:cNvPr id="6400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400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E9968C0-ED6A-4C95-9A25-86B09D2404A4}" type="slidenum">
              <a:rPr lang="zh-CN" altLang="en-US"/>
              <a:pPr fontAlgn="base">
                <a:spcBef>
                  <a:spcPct val="0"/>
                </a:spcBef>
                <a:spcAft>
                  <a:spcPct val="0"/>
                </a:spcAft>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3" name="Slide Image Placeholder 1"/>
          <p:cNvSpPr>
            <a:spLocks noGrp="1" noRot="1" noChangeAspect="1"/>
          </p:cNvSpPr>
          <p:nvPr>
            <p:ph type="sldImg"/>
          </p:nvPr>
        </p:nvSpPr>
        <p:spPr bwMode="auto">
          <a:noFill/>
          <a:ln>
            <a:solidFill>
              <a:srgbClr val="000000"/>
            </a:solidFill>
            <a:miter lim="800000"/>
            <a:headEnd/>
            <a:tailEnd/>
          </a:ln>
        </p:spPr>
      </p:sp>
      <p:sp>
        <p:nvSpPr>
          <p:cNvPr id="64819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CN" smtClean="0"/>
              <a:t>zh</a:t>
            </a:r>
          </a:p>
        </p:txBody>
      </p:sp>
      <p:sp>
        <p:nvSpPr>
          <p:cNvPr id="6481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59C530C-C348-4559-BFA4-736B8FF586EB}" type="slidenum">
              <a:rPr lang="zh-CN" altLang="en-US"/>
              <a:pPr fontAlgn="base">
                <a:spcBef>
                  <a:spcPct val="0"/>
                </a:spcBef>
                <a:spcAft>
                  <a:spcPct val="0"/>
                </a:spcAft>
              </a:pPr>
              <a:t>23</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1" name="Slide Image Placeholder 1"/>
          <p:cNvSpPr>
            <a:spLocks noGrp="1" noRot="1" noChangeAspect="1"/>
          </p:cNvSpPr>
          <p:nvPr>
            <p:ph type="sldImg"/>
          </p:nvPr>
        </p:nvSpPr>
        <p:spPr bwMode="auto">
          <a:noFill/>
          <a:ln>
            <a:solidFill>
              <a:srgbClr val="000000"/>
            </a:solidFill>
            <a:miter lim="800000"/>
            <a:headEnd/>
            <a:tailEnd/>
          </a:ln>
        </p:spPr>
      </p:sp>
      <p:sp>
        <p:nvSpPr>
          <p:cNvPr id="65024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502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8963B28-A667-4A44-ABF0-88AD6651DEAE}" type="slidenum">
              <a:rPr lang="zh-CN" altLang="en-US"/>
              <a:pPr fontAlgn="base">
                <a:spcBef>
                  <a:spcPct val="0"/>
                </a:spcBef>
                <a:spcAft>
                  <a:spcPct val="0"/>
                </a:spcAft>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8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7354567-C943-42B9-AF40-383868C2755B}" type="slidenum">
              <a:rPr lang="he-IL" altLang="zh-CN"/>
              <a:pPr fontAlgn="base">
                <a:spcBef>
                  <a:spcPct val="0"/>
                </a:spcBef>
                <a:spcAft>
                  <a:spcPct val="0"/>
                </a:spcAft>
              </a:pPr>
              <a:t>25</a:t>
            </a:fld>
            <a:endParaRPr lang="en-US" altLang="zh-CN"/>
          </a:p>
        </p:txBody>
      </p:sp>
      <p:sp>
        <p:nvSpPr>
          <p:cNvPr id="65229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wrap="none" lIns="96651" tIns="48326" rIns="96651" bIns="48326" anchor="b"/>
          <a:lstStyle/>
          <a:p>
            <a:pPr defTabSz="966788" eaLnBrk="0" hangingPunct="0"/>
            <a:fld id="{B0768F62-984A-49B7-B316-38A358B44404}" type="slidenum">
              <a:rPr lang="he-IL" altLang="zh-CN" sz="1400">
                <a:latin typeface="Calibri" pitchFamily="34" charset="0"/>
                <a:ea typeface="MS PGothic" pitchFamily="34" charset="-128"/>
                <a:cs typeface="Times New Roman" pitchFamily="18" charset="0"/>
              </a:rPr>
              <a:pPr defTabSz="966788" eaLnBrk="0" hangingPunct="0"/>
              <a:t>25</a:t>
            </a:fld>
            <a:endParaRPr lang="en-US" altLang="zh-CN" sz="1400">
              <a:latin typeface="Calibri" pitchFamily="34" charset="0"/>
              <a:ea typeface="MS PGothic" pitchFamily="34" charset="-128"/>
              <a:cs typeface="Times New Roman" pitchFamily="18" charset="0"/>
            </a:endParaRPr>
          </a:p>
        </p:txBody>
      </p:sp>
      <p:sp>
        <p:nvSpPr>
          <p:cNvPr id="652291" name="Rectangle 2"/>
          <p:cNvSpPr>
            <a:spLocks noGrp="1" noRot="1" noChangeAspect="1" noChangeArrowheads="1" noTextEdit="1"/>
          </p:cNvSpPr>
          <p:nvPr>
            <p:ph type="sldImg"/>
          </p:nvPr>
        </p:nvSpPr>
        <p:spPr bwMode="auto">
          <a:xfrm>
            <a:off x="1143000" y="687388"/>
            <a:ext cx="4572000" cy="3429000"/>
          </a:xfrm>
          <a:noFill/>
          <a:ln>
            <a:solidFill>
              <a:srgbClr val="000000"/>
            </a:solidFill>
            <a:miter lim="800000"/>
            <a:headEnd/>
            <a:tailEnd/>
          </a:ln>
        </p:spPr>
      </p:sp>
      <p:sp>
        <p:nvSpPr>
          <p:cNvPr id="652292" name="Rectangle 3"/>
          <p:cNvSpPr>
            <a:spLocks noGrp="1" noChangeArrowheads="1"/>
          </p:cNvSpPr>
          <p:nvPr>
            <p:ph type="body" idx="1"/>
          </p:nvPr>
        </p:nvSpPr>
        <p:spPr bwMode="auto">
          <a:xfrm>
            <a:off x="915988" y="4344988"/>
            <a:ext cx="5026025" cy="4111625"/>
          </a:xfrm>
          <a:noFill/>
        </p:spPr>
        <p:txBody>
          <a:bodyPr wrap="square" lIns="96651" tIns="48326" rIns="96651" bIns="48326" numCol="1" anchor="t" anchorCtr="0" compatLnSpc="1">
            <a:prstTxWarp prst="textNoShape">
              <a:avLst/>
            </a:prstTxWarp>
          </a:bodyPr>
          <a:lstStyle/>
          <a:p>
            <a:pPr>
              <a:spcBef>
                <a:spcPct val="0"/>
              </a:spcBef>
            </a:pPr>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7" name="Slide Image Placeholder 1"/>
          <p:cNvSpPr>
            <a:spLocks noGrp="1" noRot="1" noChangeAspect="1"/>
          </p:cNvSpPr>
          <p:nvPr>
            <p:ph type="sldImg"/>
          </p:nvPr>
        </p:nvSpPr>
        <p:spPr bwMode="auto">
          <a:noFill/>
          <a:ln>
            <a:solidFill>
              <a:srgbClr val="000000"/>
            </a:solidFill>
            <a:miter lim="800000"/>
            <a:headEnd/>
            <a:tailEnd/>
          </a:ln>
        </p:spPr>
      </p:sp>
      <p:sp>
        <p:nvSpPr>
          <p:cNvPr id="65433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543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A424807-EAA6-4401-9A40-4B23B7B4D022}" type="slidenum">
              <a:rPr lang="zh-CN" altLang="en-US"/>
              <a:pPr fontAlgn="base">
                <a:spcBef>
                  <a:spcPct val="0"/>
                </a:spcBef>
                <a:spcAft>
                  <a:spcPct val="0"/>
                </a:spcAft>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5" name="Slide Image Placeholder 1"/>
          <p:cNvSpPr>
            <a:spLocks noGrp="1" noRot="1" noChangeAspect="1"/>
          </p:cNvSpPr>
          <p:nvPr>
            <p:ph type="sldImg"/>
          </p:nvPr>
        </p:nvSpPr>
        <p:spPr bwMode="auto">
          <a:noFill/>
          <a:ln>
            <a:solidFill>
              <a:srgbClr val="000000"/>
            </a:solidFill>
            <a:miter lim="800000"/>
            <a:headEnd/>
            <a:tailEnd/>
          </a:ln>
        </p:spPr>
      </p:sp>
      <p:sp>
        <p:nvSpPr>
          <p:cNvPr id="65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5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E2BB74F-B49F-40F8-A643-9B3D5E6DABEE}" type="slidenum">
              <a:rPr lang="zh-CN" altLang="en-US"/>
              <a:pPr fontAlgn="base">
                <a:spcBef>
                  <a:spcPct val="0"/>
                </a:spcBef>
                <a:spcAft>
                  <a:spcPct val="0"/>
                </a:spcAft>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C902492-8A4F-4775-9DB4-63ABBB594116}" type="slidenum">
              <a:rPr lang="he-IL" altLang="zh-CN"/>
              <a:pPr fontAlgn="base">
                <a:spcBef>
                  <a:spcPct val="0"/>
                </a:spcBef>
                <a:spcAft>
                  <a:spcPct val="0"/>
                </a:spcAft>
              </a:pPr>
              <a:t>28</a:t>
            </a:fld>
            <a:endParaRPr lang="en-US" altLang="zh-CN"/>
          </a:p>
        </p:txBody>
      </p:sp>
      <p:sp>
        <p:nvSpPr>
          <p:cNvPr id="6604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91E553E-7301-46B2-B20D-F9DF0FAF9D87}" type="slidenum">
              <a:rPr lang="he-IL" altLang="zh-CN"/>
              <a:pPr fontAlgn="base">
                <a:spcBef>
                  <a:spcPct val="0"/>
                </a:spcBef>
                <a:spcAft>
                  <a:spcPct val="0"/>
                </a:spcAft>
              </a:pPr>
              <a:t>29</a:t>
            </a:fld>
            <a:endParaRPr lang="en-US" altLang="zh-CN"/>
          </a:p>
        </p:txBody>
      </p:sp>
      <p:sp>
        <p:nvSpPr>
          <p:cNvPr id="6625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25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25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8603A83-7586-4946-AF72-6F76759A9234}" type="slidenum">
              <a:rPr lang="zh-CN" altLang="en-US"/>
              <a:pPr fontAlgn="base">
                <a:spcBef>
                  <a:spcPct val="0"/>
                </a:spcBef>
                <a:spcAft>
                  <a:spcPct val="0"/>
                </a:spcAft>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BF27AE-1DCF-48B4-B120-F1198F51EF93}" type="slidenum">
              <a:rPr lang="he-IL" altLang="zh-CN"/>
              <a:pPr fontAlgn="base">
                <a:spcBef>
                  <a:spcPct val="0"/>
                </a:spcBef>
                <a:spcAft>
                  <a:spcPct val="0"/>
                </a:spcAft>
              </a:pPr>
              <a:t>30</a:t>
            </a:fld>
            <a:endParaRPr lang="en-US" altLang="zh-CN"/>
          </a:p>
        </p:txBody>
      </p:sp>
      <p:sp>
        <p:nvSpPr>
          <p:cNvPr id="670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707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5" name="Slide Image Placeholder 1"/>
          <p:cNvSpPr>
            <a:spLocks noGrp="1" noRot="1" noChangeAspect="1"/>
          </p:cNvSpPr>
          <p:nvPr>
            <p:ph type="sldImg"/>
          </p:nvPr>
        </p:nvSpPr>
        <p:spPr bwMode="auto">
          <a:noFill/>
          <a:ln>
            <a:solidFill>
              <a:srgbClr val="000000"/>
            </a:solidFill>
            <a:miter lim="800000"/>
            <a:headEnd/>
            <a:tailEnd/>
          </a:ln>
        </p:spPr>
      </p:sp>
      <p:sp>
        <p:nvSpPr>
          <p:cNvPr id="67686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68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F9FBCBC-C11A-4DB5-AE4F-487B9DE37C1A}" type="slidenum">
              <a:rPr lang="zh-CN" altLang="en-US"/>
              <a:pPr fontAlgn="base">
                <a:spcBef>
                  <a:spcPct val="0"/>
                </a:spcBef>
                <a:spcAft>
                  <a:spcPct val="0"/>
                </a:spcAft>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[2016</a:t>
            </a:r>
            <a:r>
              <a:rPr lang="zh-CN" altLang="en-US" dirty="0" smtClean="0"/>
              <a:t>年</a:t>
            </a:r>
            <a:r>
              <a:rPr lang="en-US" altLang="zh-CN" dirty="0" smtClean="0"/>
              <a:t>12</a:t>
            </a:r>
            <a:r>
              <a:rPr lang="zh-CN" altLang="en-US" dirty="0" smtClean="0"/>
              <a:t>月</a:t>
            </a:r>
            <a:r>
              <a:rPr lang="en-US" altLang="zh-CN" dirty="0" smtClean="0"/>
              <a:t>17</a:t>
            </a:r>
            <a:r>
              <a:rPr lang="zh-CN" altLang="en-US" dirty="0" smtClean="0"/>
              <a:t>日</a:t>
            </a:r>
            <a:r>
              <a:rPr lang="en-US" altLang="zh-CN" dirty="0" smtClean="0"/>
              <a:t>22:01:08] </a:t>
            </a:r>
          </a:p>
          <a:p>
            <a:r>
              <a:rPr lang="zh-CN" altLang="en-US" dirty="0" smtClean="0"/>
              <a:t>数据库中常使用所谓 自旋锁 </a:t>
            </a:r>
            <a:r>
              <a:rPr lang="en-US" altLang="zh-CN" dirty="0" smtClean="0"/>
              <a:t>(Spin lock) </a:t>
            </a:r>
            <a:r>
              <a:rPr lang="zh-CN" altLang="en-US" dirty="0" smtClean="0"/>
              <a:t>的概念</a:t>
            </a:r>
            <a:r>
              <a:rPr lang="en-US" altLang="zh-CN" dirty="0" smtClean="0"/>
              <a:t>. </a:t>
            </a:r>
          </a:p>
          <a:p>
            <a:r>
              <a:rPr lang="en-US" altLang="zh-CN" smtClean="0"/>
              <a:t>http://blog.jobbole.com/107367/ </a:t>
            </a:r>
          </a:p>
          <a:p>
            <a:endParaRPr lang="zh-CN" altLang="en-US" dirty="0"/>
          </a:p>
        </p:txBody>
      </p:sp>
      <p:sp>
        <p:nvSpPr>
          <p:cNvPr id="4" name="灯片编号占位符 3"/>
          <p:cNvSpPr>
            <a:spLocks noGrp="1"/>
          </p:cNvSpPr>
          <p:nvPr>
            <p:ph type="sldNum" sz="quarter" idx="10"/>
          </p:nvPr>
        </p:nvSpPr>
        <p:spPr/>
        <p:txBody>
          <a:bodyPr/>
          <a:lstStyle/>
          <a:p>
            <a:pPr>
              <a:defRPr/>
            </a:pPr>
            <a:fld id="{DC7193D1-40DB-424C-B3D4-F952829B599D}" type="slidenum">
              <a:rPr lang="zh-CN" altLang="en-US" smtClean="0"/>
              <a:pPr>
                <a:defRPr/>
              </a:pPr>
              <a:t>32</a:t>
            </a:fld>
            <a:endParaRPr lang="zh-CN" altLang="en-US"/>
          </a:p>
        </p:txBody>
      </p:sp>
    </p:spTree>
    <p:extLst>
      <p:ext uri="{BB962C8B-B14F-4D97-AF65-F5344CB8AC3E}">
        <p14:creationId xmlns:p14="http://schemas.microsoft.com/office/powerpoint/2010/main" val="27103621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09" name="Slide Image Placeholder 1"/>
          <p:cNvSpPr>
            <a:spLocks noGrp="1" noRot="1" noChangeAspect="1"/>
          </p:cNvSpPr>
          <p:nvPr>
            <p:ph type="sldImg"/>
          </p:nvPr>
        </p:nvSpPr>
        <p:spPr bwMode="auto">
          <a:noFill/>
          <a:ln>
            <a:solidFill>
              <a:srgbClr val="000000"/>
            </a:solidFill>
            <a:miter lim="800000"/>
            <a:headEnd/>
            <a:tailEnd/>
          </a:ln>
        </p:spPr>
      </p:sp>
      <p:sp>
        <p:nvSpPr>
          <p:cNvPr id="6830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830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FD6A2CF-DA20-4154-B579-50CC3FF59B36}" type="slidenum">
              <a:rPr lang="zh-CN" altLang="en-US"/>
              <a:pPr fontAlgn="base">
                <a:spcBef>
                  <a:spcPct val="0"/>
                </a:spcBef>
                <a:spcAft>
                  <a:spcPct val="0"/>
                </a:spcAft>
              </a:pPr>
              <a:t>34</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7" name="Slide Image Placeholder 1"/>
          <p:cNvSpPr>
            <a:spLocks noGrp="1" noRot="1" noChangeAspect="1"/>
          </p:cNvSpPr>
          <p:nvPr>
            <p:ph type="sldImg"/>
          </p:nvPr>
        </p:nvSpPr>
        <p:spPr bwMode="auto">
          <a:noFill/>
          <a:ln>
            <a:solidFill>
              <a:srgbClr val="000000"/>
            </a:solidFill>
            <a:miter lim="800000"/>
            <a:headEnd/>
            <a:tailEnd/>
          </a:ln>
        </p:spPr>
      </p:sp>
      <p:sp>
        <p:nvSpPr>
          <p:cNvPr id="6850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850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CF88B71-8D99-47AD-84E1-E1AB034EB451}" type="slidenum">
              <a:rPr lang="zh-CN" altLang="en-US"/>
              <a:pPr fontAlgn="base">
                <a:spcBef>
                  <a:spcPct val="0"/>
                </a:spcBef>
                <a:spcAft>
                  <a:spcPct val="0"/>
                </a:spcAft>
              </a:pPr>
              <a:t>35</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5" name="Slide Image Placeholder 1"/>
          <p:cNvSpPr>
            <a:spLocks noGrp="1" noRot="1" noChangeAspect="1"/>
          </p:cNvSpPr>
          <p:nvPr>
            <p:ph type="sldImg"/>
          </p:nvPr>
        </p:nvSpPr>
        <p:spPr bwMode="auto">
          <a:noFill/>
          <a:ln>
            <a:solidFill>
              <a:srgbClr val="000000"/>
            </a:solidFill>
            <a:miter lim="800000"/>
            <a:headEnd/>
            <a:tailEnd/>
          </a:ln>
        </p:spPr>
      </p:sp>
      <p:sp>
        <p:nvSpPr>
          <p:cNvPr id="6871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871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B2D22B-8072-4AFC-B6E2-7C9876885CB2}" type="slidenum">
              <a:rPr lang="zh-CN" altLang="en-US"/>
              <a:pPr fontAlgn="base">
                <a:spcBef>
                  <a:spcPct val="0"/>
                </a:spcBef>
                <a:spcAft>
                  <a:spcPct val="0"/>
                </a:spcAft>
              </a:pPr>
              <a:t>36</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49" name="Slide Image Placeholder 1"/>
          <p:cNvSpPr>
            <a:spLocks noGrp="1" noRot="1" noChangeAspect="1"/>
          </p:cNvSpPr>
          <p:nvPr>
            <p:ph type="sldImg"/>
          </p:nvPr>
        </p:nvSpPr>
        <p:spPr bwMode="auto">
          <a:noFill/>
          <a:ln>
            <a:solidFill>
              <a:srgbClr val="000000"/>
            </a:solidFill>
            <a:miter lim="800000"/>
            <a:headEnd/>
            <a:tailEnd/>
          </a:ln>
        </p:spPr>
      </p:sp>
      <p:sp>
        <p:nvSpPr>
          <p:cNvPr id="6932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932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E401A6C-6316-47BF-98DF-3FD9B65AB9DB}" type="slidenum">
              <a:rPr lang="zh-CN" altLang="en-US"/>
              <a:pPr fontAlgn="base">
                <a:spcBef>
                  <a:spcPct val="0"/>
                </a:spcBef>
                <a:spcAft>
                  <a:spcPct val="0"/>
                </a:spcAft>
              </a:pPr>
              <a:t>37</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7" name="Slide Image Placeholder 1"/>
          <p:cNvSpPr>
            <a:spLocks noGrp="1" noRot="1" noChangeAspect="1"/>
          </p:cNvSpPr>
          <p:nvPr>
            <p:ph type="sldImg"/>
          </p:nvPr>
        </p:nvSpPr>
        <p:spPr bwMode="auto">
          <a:noFill/>
          <a:ln>
            <a:solidFill>
              <a:srgbClr val="000000"/>
            </a:solidFill>
            <a:miter lim="800000"/>
            <a:headEnd/>
            <a:tailEnd/>
          </a:ln>
        </p:spPr>
      </p:sp>
      <p:sp>
        <p:nvSpPr>
          <p:cNvPr id="69529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952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E4FB2A8-F86B-455B-9177-BAF19E40AB84}" type="slidenum">
              <a:rPr lang="zh-CN" altLang="en-US"/>
              <a:pPr fontAlgn="base">
                <a:spcBef>
                  <a:spcPct val="0"/>
                </a:spcBef>
                <a:spcAft>
                  <a:spcPct val="0"/>
                </a:spcAft>
              </a:pPr>
              <a:t>38</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5" name="Slide Image Placeholder 1"/>
          <p:cNvSpPr>
            <a:spLocks noGrp="1" noRot="1" noChangeAspect="1"/>
          </p:cNvSpPr>
          <p:nvPr>
            <p:ph type="sldImg"/>
          </p:nvPr>
        </p:nvSpPr>
        <p:spPr bwMode="auto">
          <a:noFill/>
          <a:ln>
            <a:solidFill>
              <a:srgbClr val="000000"/>
            </a:solidFill>
            <a:miter lim="800000"/>
            <a:headEnd/>
            <a:tailEnd/>
          </a:ln>
        </p:spPr>
      </p:sp>
      <p:sp>
        <p:nvSpPr>
          <p:cNvPr id="69734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CN" dirty="0" smtClean="0"/>
              <a:t>[2014-03-21 9:54] </a:t>
            </a:r>
            <a:r>
              <a:rPr lang="zh-CN" altLang="en-US" dirty="0" smtClean="0"/>
              <a:t>明确</a:t>
            </a:r>
            <a:r>
              <a:rPr lang="en-US" altLang="zh-CN" dirty="0" smtClean="0"/>
              <a:t>,</a:t>
            </a:r>
            <a:r>
              <a:rPr lang="en-US" altLang="zh-CN" baseline="0" dirty="0" smtClean="0"/>
              <a:t> SCH </a:t>
            </a:r>
            <a:r>
              <a:rPr lang="zh-CN" altLang="en-US" baseline="0" dirty="0" smtClean="0"/>
              <a:t>发挥作用也是仅当信号量为</a:t>
            </a:r>
            <a:r>
              <a:rPr lang="en-US" altLang="zh-CN" baseline="0" dirty="0" smtClean="0"/>
              <a:t>0</a:t>
            </a:r>
            <a:r>
              <a:rPr lang="zh-CN" altLang="en-US" baseline="0" dirty="0" smtClean="0"/>
              <a:t>时</a:t>
            </a:r>
            <a:r>
              <a:rPr lang="en-US" altLang="zh-CN" baseline="0" dirty="0" smtClean="0"/>
              <a:t>! </a:t>
            </a:r>
            <a:r>
              <a:rPr lang="zh-CN" altLang="en-US" baseline="0" dirty="0" smtClean="0"/>
              <a:t>这对于 </a:t>
            </a:r>
            <a:r>
              <a:rPr lang="en-US" altLang="zh-CN" baseline="0" dirty="0" smtClean="0"/>
              <a:t>Counting </a:t>
            </a:r>
            <a:r>
              <a:rPr lang="en-US" altLang="zh-CN" baseline="0" dirty="0" err="1" smtClean="0"/>
              <a:t>sema</a:t>
            </a:r>
            <a:r>
              <a:rPr lang="en-US" altLang="zh-CN" baseline="0" dirty="0" smtClean="0"/>
              <a:t> </a:t>
            </a:r>
            <a:r>
              <a:rPr lang="zh-CN" altLang="en-US" baseline="0" dirty="0" smtClean="0"/>
              <a:t>同样的</a:t>
            </a:r>
            <a:r>
              <a:rPr lang="en-US" altLang="zh-CN" baseline="0" smtClean="0"/>
              <a:t>. </a:t>
            </a:r>
            <a:endParaRPr lang="zh-CN" altLang="en-US" dirty="0" smtClean="0"/>
          </a:p>
        </p:txBody>
      </p:sp>
      <p:sp>
        <p:nvSpPr>
          <p:cNvPr id="6973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8A619D5-6E94-46E5-8A4A-1056AED25C66}" type="slidenum">
              <a:rPr lang="zh-CN" altLang="en-US"/>
              <a:pPr fontAlgn="base">
                <a:spcBef>
                  <a:spcPct val="0"/>
                </a:spcBef>
                <a:spcAft>
                  <a:spcPct val="0"/>
                </a:spcAft>
              </a:pPr>
              <a:t>39</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3" name="Slide Image Placeholder 1"/>
          <p:cNvSpPr>
            <a:spLocks noGrp="1" noRot="1" noChangeAspect="1"/>
          </p:cNvSpPr>
          <p:nvPr>
            <p:ph type="sldImg"/>
          </p:nvPr>
        </p:nvSpPr>
        <p:spPr bwMode="auto">
          <a:noFill/>
          <a:ln>
            <a:solidFill>
              <a:srgbClr val="000000"/>
            </a:solidFill>
            <a:miter lim="800000"/>
            <a:headEnd/>
            <a:tailEnd/>
          </a:ln>
        </p:spPr>
      </p:sp>
      <p:sp>
        <p:nvSpPr>
          <p:cNvPr id="69939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993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2F8DD7-3127-4AB5-B7C2-A1693192F348}" type="slidenum">
              <a:rPr lang="zh-CN" altLang="en-US"/>
              <a:pPr fontAlgn="base">
                <a:spcBef>
                  <a:spcPct val="0"/>
                </a:spcBef>
                <a:spcAft>
                  <a:spcPct val="0"/>
                </a:spcAft>
              </a:pPr>
              <a:t>40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5" name="Slide Image Placeholder 1"/>
          <p:cNvSpPr>
            <a:spLocks noGrp="1" noRot="1" noChangeAspect="1"/>
          </p:cNvSpPr>
          <p:nvPr>
            <p:ph type="sldImg"/>
          </p:nvPr>
        </p:nvSpPr>
        <p:spPr bwMode="auto">
          <a:noFill/>
          <a:ln>
            <a:solidFill>
              <a:srgbClr val="000000"/>
            </a:solidFill>
            <a:miter lim="800000"/>
            <a:headEnd/>
            <a:tailEnd/>
          </a:ln>
        </p:spPr>
      </p:sp>
      <p:sp>
        <p:nvSpPr>
          <p:cNvPr id="5027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027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E212D74-0705-4970-B17B-D2D4B036E5D0}" type="slidenum">
              <a:rPr lang="zh-CN" altLang="en-US"/>
              <a:pPr fontAlgn="base">
                <a:spcBef>
                  <a:spcPct val="0"/>
                </a:spcBef>
                <a:spcAft>
                  <a:spcPct val="0"/>
                </a:spcAft>
              </a:pPr>
              <a:t>4</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1" name="Slide Image Placeholder 1"/>
          <p:cNvSpPr>
            <a:spLocks noGrp="1" noRot="1" noChangeAspect="1"/>
          </p:cNvSpPr>
          <p:nvPr>
            <p:ph type="sldImg"/>
          </p:nvPr>
        </p:nvSpPr>
        <p:spPr bwMode="auto">
          <a:noFill/>
          <a:ln>
            <a:solidFill>
              <a:srgbClr val="000000"/>
            </a:solidFill>
            <a:miter lim="800000"/>
            <a:headEnd/>
            <a:tailEnd/>
          </a:ln>
        </p:spPr>
      </p:sp>
      <p:sp>
        <p:nvSpPr>
          <p:cNvPr id="70144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CN" dirty="0" smtClean="0"/>
              <a:t>[2015</a:t>
            </a:r>
            <a:r>
              <a:rPr lang="zh-CN" altLang="en-US" dirty="0" smtClean="0"/>
              <a:t>年</a:t>
            </a:r>
            <a:r>
              <a:rPr lang="en-US" altLang="zh-CN" dirty="0" smtClean="0"/>
              <a:t>4</a:t>
            </a:r>
            <a:r>
              <a:rPr lang="zh-CN" altLang="en-US" dirty="0" smtClean="0"/>
              <a:t>月</a:t>
            </a:r>
            <a:r>
              <a:rPr lang="en-US" altLang="zh-CN" dirty="0" smtClean="0"/>
              <a:t>7</a:t>
            </a:r>
            <a:r>
              <a:rPr lang="zh-CN" altLang="en-US" dirty="0" smtClean="0"/>
              <a:t>日</a:t>
            </a:r>
            <a:r>
              <a:rPr lang="en-US" altLang="zh-CN" dirty="0" smtClean="0"/>
              <a:t>19:03:24 </a:t>
            </a:r>
            <a:r>
              <a:rPr lang="zh-CN" altLang="en-US" dirty="0" smtClean="0"/>
              <a:t>逸夫西楼</a:t>
            </a:r>
            <a:r>
              <a:rPr lang="en-US" altLang="zh-CN" dirty="0" smtClean="0"/>
              <a:t>811] </a:t>
            </a:r>
            <a:r>
              <a:rPr lang="zh-CN" altLang="en-US" dirty="0" smtClean="0"/>
              <a:t>讲课的时候，设计了简单的情况 </a:t>
            </a:r>
            <a:r>
              <a:rPr lang="en-US" altLang="zh-CN" dirty="0" smtClean="0"/>
              <a:t>– 2</a:t>
            </a:r>
            <a:r>
              <a:rPr lang="zh-CN" altLang="en-US" dirty="0" smtClean="0"/>
              <a:t>张桌子，</a:t>
            </a:r>
            <a:r>
              <a:rPr lang="en-US" altLang="zh-CN" dirty="0" smtClean="0"/>
              <a:t>3</a:t>
            </a:r>
            <a:r>
              <a:rPr lang="zh-CN" altLang="en-US" dirty="0" smtClean="0"/>
              <a:t>个学生（</a:t>
            </a:r>
            <a:r>
              <a:rPr lang="en-US" altLang="zh-CN" dirty="0" smtClean="0"/>
              <a:t>A,B,C</a:t>
            </a:r>
            <a:r>
              <a:rPr lang="zh-CN" altLang="en-US" dirty="0" smtClean="0"/>
              <a:t>）来使用。次序如下：</a:t>
            </a:r>
            <a:endParaRPr lang="en-US" altLang="zh-CN" dirty="0" smtClean="0"/>
          </a:p>
          <a:p>
            <a:pPr marL="171450" indent="-171450">
              <a:spcBef>
                <a:spcPct val="0"/>
              </a:spcBef>
              <a:buFont typeface="Arial" pitchFamily="34" charset="0"/>
              <a:buChar char="•"/>
            </a:pPr>
            <a:r>
              <a:rPr lang="en-US" altLang="zh-CN" dirty="0" smtClean="0"/>
              <a:t>A </a:t>
            </a:r>
            <a:r>
              <a:rPr lang="zh-CN" altLang="en-US" dirty="0" smtClean="0"/>
              <a:t>先来，那么， </a:t>
            </a:r>
            <a:r>
              <a:rPr lang="en-US" altLang="zh-CN" dirty="0" smtClean="0"/>
              <a:t>2</a:t>
            </a:r>
            <a:r>
              <a:rPr lang="en-US" altLang="zh-CN" dirty="0" smtClean="0">
                <a:sym typeface="Wingdings" pitchFamily="2" charset="2"/>
              </a:rPr>
              <a:t>1, </a:t>
            </a:r>
            <a:r>
              <a:rPr lang="zh-CN" altLang="en-US" baseline="0" dirty="0" smtClean="0">
                <a:sym typeface="Wingdings" pitchFamily="2" charset="2"/>
              </a:rPr>
              <a:t>但在 </a:t>
            </a:r>
            <a:r>
              <a:rPr lang="en-US" altLang="zh-CN" baseline="0" dirty="0" smtClean="0">
                <a:sym typeface="Wingdings" pitchFamily="2" charset="2"/>
              </a:rPr>
              <a:t>CS </a:t>
            </a:r>
            <a:r>
              <a:rPr lang="zh-CN" altLang="en-US" baseline="0" dirty="0" smtClean="0">
                <a:sym typeface="Wingdings" pitchFamily="2" charset="2"/>
              </a:rPr>
              <a:t>前被打断</a:t>
            </a:r>
            <a:endParaRPr lang="en-US" altLang="zh-CN" dirty="0" smtClean="0">
              <a:sym typeface="Wingdings" pitchFamily="2" charset="2"/>
            </a:endParaRPr>
          </a:p>
          <a:p>
            <a:pPr marL="171450" indent="-171450">
              <a:spcBef>
                <a:spcPct val="0"/>
              </a:spcBef>
              <a:buFont typeface="Arial" pitchFamily="34" charset="0"/>
              <a:buChar char="•"/>
            </a:pPr>
            <a:r>
              <a:rPr lang="zh-CN" altLang="en-US" dirty="0" smtClean="0">
                <a:sym typeface="Wingdings" pitchFamily="2" charset="2"/>
              </a:rPr>
              <a:t>后是 </a:t>
            </a:r>
            <a:r>
              <a:rPr lang="en-US" altLang="zh-CN" dirty="0" smtClean="0">
                <a:sym typeface="Wingdings" pitchFamily="2" charset="2"/>
              </a:rPr>
              <a:t>B, </a:t>
            </a:r>
            <a:r>
              <a:rPr lang="zh-CN" altLang="en-US" dirty="0" smtClean="0">
                <a:sym typeface="Wingdings" pitchFamily="2" charset="2"/>
              </a:rPr>
              <a:t>则</a:t>
            </a:r>
            <a:r>
              <a:rPr lang="zh-CN" altLang="en-US" baseline="0" dirty="0" smtClean="0">
                <a:sym typeface="Wingdings" pitchFamily="2" charset="2"/>
              </a:rPr>
              <a:t> </a:t>
            </a:r>
            <a:r>
              <a:rPr lang="en-US" altLang="zh-CN" baseline="0" dirty="0" smtClean="0">
                <a:sym typeface="Wingdings" pitchFamily="2" charset="2"/>
              </a:rPr>
              <a:t>10, </a:t>
            </a:r>
            <a:r>
              <a:rPr lang="zh-CN" altLang="en-US" baseline="0" dirty="0" smtClean="0">
                <a:sym typeface="Wingdings" pitchFamily="2" charset="2"/>
              </a:rPr>
              <a:t>但在 </a:t>
            </a:r>
            <a:r>
              <a:rPr lang="en-US" altLang="zh-CN" baseline="0" dirty="0" smtClean="0">
                <a:sym typeface="Wingdings" pitchFamily="2" charset="2"/>
              </a:rPr>
              <a:t>CS </a:t>
            </a:r>
            <a:r>
              <a:rPr lang="zh-CN" altLang="en-US" baseline="0" dirty="0" smtClean="0">
                <a:sym typeface="Wingdings" pitchFamily="2" charset="2"/>
              </a:rPr>
              <a:t>前被打断</a:t>
            </a:r>
            <a:endParaRPr lang="en-US" altLang="zh-CN" baseline="0" dirty="0" smtClean="0">
              <a:sym typeface="Wingdings" pitchFamily="2" charset="2"/>
            </a:endParaRPr>
          </a:p>
          <a:p>
            <a:pPr marL="171450" indent="-171450">
              <a:spcBef>
                <a:spcPct val="0"/>
              </a:spcBef>
              <a:buFont typeface="Arial" pitchFamily="34" charset="0"/>
              <a:buChar char="•"/>
            </a:pPr>
            <a:r>
              <a:rPr lang="zh-CN" altLang="en-US" baseline="0" dirty="0" smtClean="0">
                <a:sym typeface="Wingdings" pitchFamily="2" charset="2"/>
              </a:rPr>
              <a:t>然后是 </a:t>
            </a:r>
            <a:r>
              <a:rPr lang="en-US" altLang="zh-CN" baseline="0" dirty="0" smtClean="0">
                <a:sym typeface="Wingdings" pitchFamily="2" charset="2"/>
              </a:rPr>
              <a:t>C, 0-1</a:t>
            </a:r>
          </a:p>
          <a:p>
            <a:pPr marL="171450" indent="-171450">
              <a:spcBef>
                <a:spcPct val="0"/>
              </a:spcBef>
              <a:buFont typeface="Arial" pitchFamily="34" charset="0"/>
              <a:buChar char="•"/>
            </a:pPr>
            <a:r>
              <a:rPr lang="zh-CN" altLang="en-US" baseline="0" dirty="0" smtClean="0">
                <a:sym typeface="Wingdings" pitchFamily="2" charset="2"/>
              </a:rPr>
              <a:t>之后 </a:t>
            </a:r>
            <a:r>
              <a:rPr lang="en-US" altLang="zh-CN" baseline="0" dirty="0" smtClean="0">
                <a:sym typeface="Wingdings" pitchFamily="2" charset="2"/>
              </a:rPr>
              <a:t>B </a:t>
            </a:r>
            <a:r>
              <a:rPr lang="zh-CN" altLang="en-US" baseline="0" dirty="0" smtClean="0">
                <a:sym typeface="Wingdings" pitchFamily="2" charset="2"/>
              </a:rPr>
              <a:t>继续并完成 </a:t>
            </a:r>
            <a:r>
              <a:rPr lang="en-US" altLang="zh-CN" baseline="0" dirty="0" smtClean="0">
                <a:sym typeface="Wingdings" pitchFamily="2" charset="2"/>
              </a:rPr>
              <a:t>V(), </a:t>
            </a:r>
            <a:r>
              <a:rPr lang="zh-CN" altLang="en-US" baseline="0" dirty="0" smtClean="0">
                <a:sym typeface="Wingdings" pitchFamily="2" charset="2"/>
              </a:rPr>
              <a:t>则 </a:t>
            </a:r>
            <a:r>
              <a:rPr lang="en-US" altLang="zh-CN" baseline="0" dirty="0" smtClean="0">
                <a:sym typeface="Wingdings" pitchFamily="2" charset="2"/>
              </a:rPr>
              <a:t>-10</a:t>
            </a:r>
          </a:p>
          <a:p>
            <a:pPr marL="171450" indent="-171450">
              <a:spcBef>
                <a:spcPct val="0"/>
              </a:spcBef>
              <a:buFont typeface="Arial" pitchFamily="34" charset="0"/>
              <a:buChar char="•"/>
            </a:pPr>
            <a:r>
              <a:rPr lang="zh-CN" altLang="en-US" baseline="0" dirty="0" smtClean="0">
                <a:sym typeface="Wingdings" pitchFamily="2" charset="2"/>
              </a:rPr>
              <a:t>然后 </a:t>
            </a:r>
            <a:r>
              <a:rPr lang="en-US" altLang="zh-CN" baseline="0" dirty="0" smtClean="0">
                <a:sym typeface="Wingdings" pitchFamily="2" charset="2"/>
              </a:rPr>
              <a:t>C </a:t>
            </a:r>
            <a:r>
              <a:rPr lang="zh-CN" altLang="en-US" baseline="0" dirty="0" smtClean="0">
                <a:sym typeface="Wingdings" pitchFamily="2" charset="2"/>
              </a:rPr>
              <a:t>继续，如果 </a:t>
            </a:r>
            <a:r>
              <a:rPr lang="en-US" altLang="zh-CN" baseline="0" dirty="0" smtClean="0">
                <a:sym typeface="Wingdings" pitchFamily="2" charset="2"/>
              </a:rPr>
              <a:t>C </a:t>
            </a:r>
            <a:r>
              <a:rPr lang="zh-CN" altLang="en-US" baseline="0" dirty="0" smtClean="0">
                <a:sym typeface="Wingdings" pitchFamily="2" charset="2"/>
              </a:rPr>
              <a:t>再次执行 </a:t>
            </a:r>
            <a:r>
              <a:rPr lang="en-US" altLang="zh-CN" baseline="0" dirty="0" smtClean="0">
                <a:sym typeface="Wingdings" pitchFamily="2" charset="2"/>
              </a:rPr>
              <a:t>P(), </a:t>
            </a:r>
            <a:r>
              <a:rPr lang="zh-CN" altLang="en-US" baseline="0" dirty="0" smtClean="0">
                <a:sym typeface="Wingdings" pitchFamily="2" charset="2"/>
              </a:rPr>
              <a:t>那么，又会将信号量从 </a:t>
            </a:r>
            <a:r>
              <a:rPr lang="en-US" altLang="zh-CN" baseline="0" dirty="0" smtClean="0">
                <a:sym typeface="Wingdings" pitchFamily="2" charset="2"/>
              </a:rPr>
              <a:t>0  -1, </a:t>
            </a:r>
            <a:r>
              <a:rPr lang="zh-CN" altLang="en-US" baseline="0" dirty="0" smtClean="0">
                <a:sym typeface="Wingdings" pitchFamily="2" charset="2"/>
              </a:rPr>
              <a:t>那么，这就不合逻辑！</a:t>
            </a:r>
            <a:endParaRPr lang="en-US" altLang="zh-CN" dirty="0" smtClean="0"/>
          </a:p>
          <a:p>
            <a:pPr>
              <a:spcBef>
                <a:spcPct val="0"/>
              </a:spcBef>
            </a:pPr>
            <a:endParaRPr lang="en-US" altLang="zh-CN" dirty="0" smtClean="0"/>
          </a:p>
          <a:p>
            <a:pPr>
              <a:spcBef>
                <a:spcPct val="0"/>
              </a:spcBef>
            </a:pPr>
            <a:r>
              <a:rPr lang="zh-CN" altLang="en-US" dirty="0" smtClean="0"/>
              <a:t>实际上，应该是 </a:t>
            </a:r>
            <a:r>
              <a:rPr lang="en-US" altLang="zh-CN" dirty="0" smtClean="0"/>
              <a:t>C </a:t>
            </a:r>
            <a:r>
              <a:rPr lang="zh-CN" altLang="en-US" dirty="0" smtClean="0"/>
              <a:t>再次得到执行时， 是从那个</a:t>
            </a:r>
            <a:r>
              <a:rPr lang="zh-CN" altLang="en-US" baseline="0" dirty="0" smtClean="0"/>
              <a:t> </a:t>
            </a:r>
            <a:r>
              <a:rPr lang="en-US" altLang="zh-CN" baseline="0" dirty="0" smtClean="0"/>
              <a:t>IF </a:t>
            </a:r>
            <a:r>
              <a:rPr lang="zh-CN" altLang="en-US" baseline="0" dirty="0" smtClean="0"/>
              <a:t>继续的， 此时，</a:t>
            </a:r>
            <a:r>
              <a:rPr lang="en-US" altLang="zh-CN" baseline="0" dirty="0" err="1" smtClean="0"/>
              <a:t>s.count</a:t>
            </a:r>
            <a:r>
              <a:rPr lang="en-US" altLang="zh-CN" baseline="0" dirty="0" smtClean="0"/>
              <a:t> </a:t>
            </a:r>
            <a:r>
              <a:rPr lang="zh-CN" altLang="en-US" baseline="0" dirty="0" smtClean="0"/>
              <a:t>是 </a:t>
            </a:r>
            <a:r>
              <a:rPr lang="en-US" altLang="zh-CN" baseline="0" dirty="0" smtClean="0"/>
              <a:t>0</a:t>
            </a:r>
            <a:r>
              <a:rPr lang="zh-CN" altLang="en-US" baseline="0" dirty="0" smtClean="0"/>
              <a:t>， 那么， </a:t>
            </a:r>
            <a:r>
              <a:rPr lang="en-US" altLang="zh-CN" baseline="0" dirty="0" smtClean="0"/>
              <a:t>C </a:t>
            </a:r>
            <a:r>
              <a:rPr lang="zh-CN" altLang="en-US" baseline="0" dirty="0" smtClean="0"/>
              <a:t>可以顺利完成 </a:t>
            </a:r>
            <a:r>
              <a:rPr lang="en-US" altLang="zh-CN" baseline="0" dirty="0" smtClean="0"/>
              <a:t>P()</a:t>
            </a:r>
            <a:r>
              <a:rPr lang="zh-CN" altLang="en-US" baseline="0" dirty="0" smtClean="0"/>
              <a:t>操作。</a:t>
            </a:r>
            <a:endParaRPr lang="en-US" altLang="zh-CN" baseline="0" dirty="0" smtClean="0"/>
          </a:p>
          <a:p>
            <a:pPr>
              <a:spcBef>
                <a:spcPct val="0"/>
              </a:spcBef>
            </a:pPr>
            <a:endParaRPr lang="en-US" altLang="zh-CN" baseline="0" dirty="0" smtClean="0"/>
          </a:p>
          <a:p>
            <a:pPr>
              <a:spcBef>
                <a:spcPct val="0"/>
              </a:spcBef>
            </a:pPr>
            <a:r>
              <a:rPr lang="zh-CN" altLang="en-US" baseline="0" dirty="0" smtClean="0"/>
              <a:t>推测应该是如此， 但是， 实际的实现细节有待考察。</a:t>
            </a:r>
            <a:endParaRPr lang="en-US" altLang="zh-CN" baseline="0" dirty="0" smtClean="0"/>
          </a:p>
          <a:p>
            <a:pPr>
              <a:spcBef>
                <a:spcPct val="0"/>
              </a:spcBef>
            </a:pPr>
            <a:endParaRPr lang="en-US" altLang="zh-CN" baseline="0" dirty="0" smtClean="0"/>
          </a:p>
          <a:p>
            <a:pPr>
              <a:spcBef>
                <a:spcPct val="0"/>
              </a:spcBef>
            </a:pPr>
            <a:r>
              <a:rPr lang="en-US" altLang="zh-CN" dirty="0" err="1" smtClean="0"/>
              <a:t>Dijkstra’s</a:t>
            </a:r>
            <a:r>
              <a:rPr lang="en-US" altLang="zh-CN" dirty="0" smtClean="0"/>
              <a:t> P and V</a:t>
            </a:r>
          </a:p>
          <a:p>
            <a:pPr>
              <a:spcBef>
                <a:spcPct val="0"/>
              </a:spcBef>
            </a:pPr>
            <a:r>
              <a:rPr lang="en-US" altLang="zh-CN" dirty="0" smtClean="0"/>
              <a:t>P(s)</a:t>
            </a:r>
          </a:p>
          <a:p>
            <a:pPr marL="171450" indent="-171450">
              <a:spcBef>
                <a:spcPct val="0"/>
              </a:spcBef>
              <a:buFont typeface="Arial" pitchFamily="34" charset="0"/>
              <a:buChar char="•"/>
            </a:pPr>
            <a:r>
              <a:rPr lang="en-US" altLang="zh-CN" dirty="0" smtClean="0"/>
              <a:t>s = s-1;</a:t>
            </a:r>
          </a:p>
          <a:p>
            <a:pPr marL="171450" indent="-171450">
              <a:spcBef>
                <a:spcPct val="0"/>
              </a:spcBef>
              <a:buFont typeface="Arial" pitchFamily="34" charset="0"/>
              <a:buChar char="•"/>
            </a:pPr>
            <a:r>
              <a:rPr lang="en-US" altLang="zh-CN" dirty="0" smtClean="0"/>
              <a:t>if s &lt; 0 wait (s);</a:t>
            </a:r>
          </a:p>
          <a:p>
            <a:pPr>
              <a:spcBef>
                <a:spcPct val="0"/>
              </a:spcBef>
            </a:pPr>
            <a:r>
              <a:rPr lang="en-US" altLang="zh-CN" dirty="0" smtClean="0"/>
              <a:t>V(s)</a:t>
            </a:r>
          </a:p>
          <a:p>
            <a:pPr marL="171450" indent="-171450">
              <a:spcBef>
                <a:spcPct val="0"/>
              </a:spcBef>
              <a:buFont typeface="Arial" pitchFamily="34" charset="0"/>
              <a:buChar char="•"/>
            </a:pPr>
            <a:r>
              <a:rPr lang="en-US" altLang="zh-CN" dirty="0" smtClean="0"/>
              <a:t>s = s+1;</a:t>
            </a:r>
          </a:p>
          <a:p>
            <a:pPr marL="171450" indent="-171450">
              <a:spcBef>
                <a:spcPct val="0"/>
              </a:spcBef>
              <a:buFont typeface="Arial" pitchFamily="34" charset="0"/>
              <a:buChar char="•"/>
            </a:pPr>
            <a:r>
              <a:rPr lang="en-US" altLang="zh-CN" dirty="0" smtClean="0"/>
              <a:t>if s ≤ 0 signal(s);</a:t>
            </a:r>
          </a:p>
          <a:p>
            <a:pPr>
              <a:spcBef>
                <a:spcPct val="0"/>
              </a:spcBef>
            </a:pPr>
            <a:endParaRPr lang="en-US" altLang="zh-CN" dirty="0" smtClean="0"/>
          </a:p>
          <a:p>
            <a:pPr>
              <a:spcBef>
                <a:spcPct val="0"/>
              </a:spcBef>
            </a:pPr>
            <a:endParaRPr lang="en-US" altLang="zh-CN" dirty="0" smtClean="0"/>
          </a:p>
          <a:p>
            <a:pPr>
              <a:spcBef>
                <a:spcPct val="0"/>
              </a:spcBef>
            </a:pPr>
            <a:endParaRPr lang="zh-CN" altLang="en-US" dirty="0" smtClean="0"/>
          </a:p>
        </p:txBody>
      </p:sp>
      <p:sp>
        <p:nvSpPr>
          <p:cNvPr id="7014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4E067AA-5ECE-4C8A-B619-B1BC2485E735}" type="slidenum">
              <a:rPr lang="zh-CN" altLang="en-US"/>
              <a:pPr fontAlgn="base">
                <a:spcBef>
                  <a:spcPct val="0"/>
                </a:spcBef>
                <a:spcAft>
                  <a:spcPct val="0"/>
                </a:spcAft>
              </a:pPr>
              <a:t>41</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89" name="Slide Image Placeholder 1"/>
          <p:cNvSpPr>
            <a:spLocks noGrp="1" noRot="1" noChangeAspect="1"/>
          </p:cNvSpPr>
          <p:nvPr>
            <p:ph type="sldImg"/>
          </p:nvPr>
        </p:nvSpPr>
        <p:spPr bwMode="auto">
          <a:noFill/>
          <a:ln>
            <a:solidFill>
              <a:srgbClr val="000000"/>
            </a:solidFill>
            <a:miter lim="800000"/>
            <a:headEnd/>
            <a:tailEnd/>
          </a:ln>
        </p:spPr>
      </p:sp>
      <p:sp>
        <p:nvSpPr>
          <p:cNvPr id="70349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034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921DF1E-700A-493C-92DD-338C7D3A2675}" type="slidenum">
              <a:rPr lang="zh-CN" altLang="en-US"/>
              <a:pPr fontAlgn="base">
                <a:spcBef>
                  <a:spcPct val="0"/>
                </a:spcBef>
                <a:spcAft>
                  <a:spcPct val="0"/>
                </a:spcAft>
              </a:pPr>
              <a:t>42</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C7193D1-40DB-424C-B3D4-F952829B599D}" type="slidenum">
              <a:rPr lang="zh-CN" altLang="en-US" smtClean="0"/>
              <a:pPr>
                <a:defRPr/>
              </a:pPr>
              <a:t>47</a:t>
            </a:fld>
            <a:endParaRPr lang="zh-CN" altLang="en-US"/>
          </a:p>
        </p:txBody>
      </p:sp>
    </p:spTree>
    <p:extLst>
      <p:ext uri="{BB962C8B-B14F-4D97-AF65-F5344CB8AC3E}">
        <p14:creationId xmlns:p14="http://schemas.microsoft.com/office/powerpoint/2010/main" val="35212752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altLang="zh-CN" dirty="0" smtClean="0"/>
              <a:t>The young monks are in charge of fetching water from the well into vat with the buckets .</a:t>
            </a:r>
          </a:p>
          <a:p>
            <a:pPr marL="171450" indent="-171450">
              <a:buFont typeface="Arial" pitchFamily="34" charset="0"/>
              <a:buChar char="•"/>
            </a:pPr>
            <a:r>
              <a:rPr lang="en-US" altLang="zh-CN" dirty="0" smtClean="0"/>
              <a:t>The old monks just drink</a:t>
            </a:r>
            <a:r>
              <a:rPr lang="en-US" altLang="zh-CN" baseline="0" dirty="0" smtClean="0"/>
              <a:t> water with buckets from the vat.</a:t>
            </a:r>
            <a:endParaRPr lang="zh-CN" altLang="en-US" dirty="0"/>
          </a:p>
        </p:txBody>
      </p:sp>
      <p:sp>
        <p:nvSpPr>
          <p:cNvPr id="4" name="灯片编号占位符 3"/>
          <p:cNvSpPr>
            <a:spLocks noGrp="1"/>
          </p:cNvSpPr>
          <p:nvPr>
            <p:ph type="sldNum" sz="quarter" idx="10"/>
          </p:nvPr>
        </p:nvSpPr>
        <p:spPr/>
        <p:txBody>
          <a:bodyPr/>
          <a:lstStyle/>
          <a:p>
            <a:pPr>
              <a:defRPr/>
            </a:pPr>
            <a:fld id="{DC7193D1-40DB-424C-B3D4-F952829B599D}" type="slidenum">
              <a:rPr lang="zh-CN" altLang="en-US" smtClean="0"/>
              <a:pPr>
                <a:defRPr/>
              </a:pPr>
              <a:t>48</a:t>
            </a:fld>
            <a:endParaRPr lang="zh-CN" altLang="en-US"/>
          </a:p>
        </p:txBody>
      </p:sp>
    </p:spTree>
    <p:extLst>
      <p:ext uri="{BB962C8B-B14F-4D97-AF65-F5344CB8AC3E}">
        <p14:creationId xmlns:p14="http://schemas.microsoft.com/office/powerpoint/2010/main" val="22540677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C7193D1-40DB-424C-B3D4-F952829B599D}" type="slidenum">
              <a:rPr lang="zh-CN" altLang="en-US" smtClean="0"/>
              <a:pPr>
                <a:defRPr/>
              </a:pPr>
              <a:t>49</a:t>
            </a:fld>
            <a:endParaRPr lang="zh-CN" altLang="en-US"/>
          </a:p>
        </p:txBody>
      </p:sp>
    </p:spTree>
    <p:extLst>
      <p:ext uri="{BB962C8B-B14F-4D97-AF65-F5344CB8AC3E}">
        <p14:creationId xmlns:p14="http://schemas.microsoft.com/office/powerpoint/2010/main" val="20947423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US" altLang="zh-CN" sz="1200" kern="1200" dirty="0" smtClean="0">
                <a:solidFill>
                  <a:schemeClr val="tx1"/>
                </a:solidFill>
                <a:effectLst/>
                <a:latin typeface="+mn-lt"/>
                <a:ea typeface="+mn-ea"/>
                <a:cs typeface="+mn-cs"/>
              </a:rPr>
              <a:t>Long ago there are many monks in a temple. Some were old and some were young. The young monks were bringing up water from a well. And the old monks can regale on it. </a:t>
            </a:r>
          </a:p>
          <a:p>
            <a:pPr marL="171450" marR="0" indent="-17145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US" altLang="zh-CN" sz="1200" kern="1200" dirty="0" smtClean="0">
                <a:solidFill>
                  <a:schemeClr val="tx1"/>
                </a:solidFill>
                <a:effectLst/>
                <a:latin typeface="+mn-lt"/>
                <a:ea typeface="+mn-ea"/>
                <a:cs typeface="+mn-cs"/>
              </a:rPr>
              <a:t>The well was too small to put one bucket every time. </a:t>
            </a:r>
          </a:p>
          <a:p>
            <a:pPr marL="171450" marR="0" indent="-17145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US" altLang="zh-CN" sz="1200" kern="1200" dirty="0" smtClean="0">
                <a:solidFill>
                  <a:schemeClr val="tx1"/>
                </a:solidFill>
                <a:effectLst/>
                <a:latin typeface="+mn-lt"/>
                <a:ea typeface="+mn-ea"/>
                <a:cs typeface="+mn-cs"/>
              </a:rPr>
              <a:t>Another vat [</a:t>
            </a:r>
            <a:r>
              <a:rPr lang="zh-CN" altLang="zh-CN" sz="1200" b="1" kern="1200" dirty="0" smtClean="0">
                <a:solidFill>
                  <a:schemeClr val="tx1"/>
                </a:solidFill>
                <a:effectLst/>
                <a:latin typeface="+mn-lt"/>
                <a:ea typeface="+mn-ea"/>
                <a:cs typeface="+mn-cs"/>
              </a:rPr>
              <a:t>大桶</a:t>
            </a:r>
            <a:r>
              <a:rPr lang="en-US" altLang="zh-CN" sz="1200" kern="1200" dirty="0" smtClean="0">
                <a:solidFill>
                  <a:schemeClr val="tx1"/>
                </a:solidFill>
                <a:effectLst/>
                <a:latin typeface="+mn-lt"/>
                <a:ea typeface="+mn-ea"/>
                <a:cs typeface="+mn-cs"/>
              </a:rPr>
              <a:t>] is in the kitchen. It can contain total 10 buckets water. Only one bucket can put in vat and fetch out water. </a:t>
            </a:r>
          </a:p>
          <a:p>
            <a:pPr marL="171450" marR="0" indent="-17145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US" altLang="zh-CN" sz="1200" kern="1200" dirty="0" smtClean="0">
                <a:solidFill>
                  <a:schemeClr val="tx1"/>
                </a:solidFill>
                <a:effectLst/>
                <a:latin typeface="+mn-lt"/>
                <a:ea typeface="+mn-ea"/>
                <a:cs typeface="+mn-cs"/>
              </a:rPr>
              <a:t>There are 3 buckets can be used by everyone. </a:t>
            </a:r>
          </a:p>
          <a:p>
            <a:pPr marL="0" marR="0" indent="0" algn="l" defTabSz="914400" rtl="0" eaLnBrk="1" fontAlgn="base" latinLnBrk="0" hangingPunct="1">
              <a:lnSpc>
                <a:spcPct val="100000"/>
              </a:lnSpc>
              <a:spcBef>
                <a:spcPct val="30000"/>
              </a:spcBef>
              <a:spcAft>
                <a:spcPct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DC7193D1-40DB-424C-B3D4-F952829B599D}" type="slidenum">
              <a:rPr lang="zh-CN" altLang="en-US" smtClean="0"/>
              <a:pPr>
                <a:defRPr/>
              </a:pPr>
              <a:t>50</a:t>
            </a:fld>
            <a:endParaRPr lang="zh-CN" altLang="en-US"/>
          </a:p>
        </p:txBody>
      </p:sp>
    </p:spTree>
    <p:extLst>
      <p:ext uri="{BB962C8B-B14F-4D97-AF65-F5344CB8AC3E}">
        <p14:creationId xmlns:p14="http://schemas.microsoft.com/office/powerpoint/2010/main" val="26983721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C7193D1-40DB-424C-B3D4-F952829B599D}" type="slidenum">
              <a:rPr lang="zh-CN" altLang="en-US" smtClean="0"/>
              <a:pPr>
                <a:defRPr/>
              </a:pPr>
              <a:t>51</a:t>
            </a:fld>
            <a:endParaRPr lang="zh-CN" altLang="en-US"/>
          </a:p>
        </p:txBody>
      </p:sp>
    </p:spTree>
    <p:extLst>
      <p:ext uri="{BB962C8B-B14F-4D97-AF65-F5344CB8AC3E}">
        <p14:creationId xmlns:p14="http://schemas.microsoft.com/office/powerpoint/2010/main" val="35772489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C7193D1-40DB-424C-B3D4-F952829B599D}" type="slidenum">
              <a:rPr lang="zh-CN" altLang="en-US" smtClean="0"/>
              <a:pPr>
                <a:defRPr/>
              </a:pPr>
              <a:t>52</a:t>
            </a:fld>
            <a:endParaRPr lang="zh-CN" altLang="en-US"/>
          </a:p>
        </p:txBody>
      </p:sp>
    </p:spTree>
    <p:extLst>
      <p:ext uri="{BB962C8B-B14F-4D97-AF65-F5344CB8AC3E}">
        <p14:creationId xmlns:p14="http://schemas.microsoft.com/office/powerpoint/2010/main" val="37707258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C7193D1-40DB-424C-B3D4-F952829B599D}" type="slidenum">
              <a:rPr lang="zh-CN" altLang="en-US" smtClean="0"/>
              <a:pPr>
                <a:defRPr/>
              </a:pPr>
              <a:t>53</a:t>
            </a:fld>
            <a:endParaRPr lang="zh-CN" altLang="en-US"/>
          </a:p>
        </p:txBody>
      </p:sp>
    </p:spTree>
    <p:extLst>
      <p:ext uri="{BB962C8B-B14F-4D97-AF65-F5344CB8AC3E}">
        <p14:creationId xmlns:p14="http://schemas.microsoft.com/office/powerpoint/2010/main" val="4891890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C7193D1-40DB-424C-B3D4-F952829B599D}" type="slidenum">
              <a:rPr lang="zh-CN" altLang="en-US" smtClean="0"/>
              <a:pPr>
                <a:defRPr/>
              </a:pPr>
              <a:t>54</a:t>
            </a:fld>
            <a:endParaRPr lang="zh-CN" altLang="en-US"/>
          </a:p>
        </p:txBody>
      </p:sp>
    </p:spTree>
    <p:extLst>
      <p:ext uri="{BB962C8B-B14F-4D97-AF65-F5344CB8AC3E}">
        <p14:creationId xmlns:p14="http://schemas.microsoft.com/office/powerpoint/2010/main" val="1199223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C7193D1-40DB-424C-B3D4-F952829B599D}" type="slidenum">
              <a:rPr lang="zh-CN" altLang="en-US" smtClean="0"/>
              <a:pPr>
                <a:defRPr/>
              </a:pPr>
              <a:t>5</a:t>
            </a:fld>
            <a:endParaRPr lang="zh-CN" altLang="en-US"/>
          </a:p>
        </p:txBody>
      </p:sp>
    </p:spTree>
    <p:extLst>
      <p:ext uri="{BB962C8B-B14F-4D97-AF65-F5344CB8AC3E}">
        <p14:creationId xmlns:p14="http://schemas.microsoft.com/office/powerpoint/2010/main" val="22548329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C7193D1-40DB-424C-B3D4-F952829B599D}" type="slidenum">
              <a:rPr lang="zh-CN" altLang="en-US" smtClean="0"/>
              <a:pPr>
                <a:defRPr/>
              </a:pPr>
              <a:t>55</a:t>
            </a:fld>
            <a:endParaRPr lang="zh-CN" altLang="en-US"/>
          </a:p>
        </p:txBody>
      </p:sp>
    </p:spTree>
    <p:extLst>
      <p:ext uri="{BB962C8B-B14F-4D97-AF65-F5344CB8AC3E}">
        <p14:creationId xmlns:p14="http://schemas.microsoft.com/office/powerpoint/2010/main" val="1320741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C7193D1-40DB-424C-B3D4-F952829B599D}" type="slidenum">
              <a:rPr lang="zh-CN" altLang="en-US" smtClean="0"/>
              <a:pPr>
                <a:defRPr/>
              </a:pPr>
              <a:t>56</a:t>
            </a:fld>
            <a:endParaRPr lang="zh-CN" altLang="en-US"/>
          </a:p>
        </p:txBody>
      </p:sp>
    </p:spTree>
    <p:extLst>
      <p:ext uri="{BB962C8B-B14F-4D97-AF65-F5344CB8AC3E}">
        <p14:creationId xmlns:p14="http://schemas.microsoft.com/office/powerpoint/2010/main" val="15316859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1" name="Slide Image Placeholder 1"/>
          <p:cNvSpPr>
            <a:spLocks noGrp="1" noRot="1" noChangeAspect="1"/>
          </p:cNvSpPr>
          <p:nvPr>
            <p:ph type="sldImg"/>
          </p:nvPr>
        </p:nvSpPr>
        <p:spPr bwMode="auto">
          <a:noFill/>
          <a:ln>
            <a:solidFill>
              <a:srgbClr val="000000"/>
            </a:solidFill>
            <a:miter lim="800000"/>
            <a:headEnd/>
            <a:tailEnd/>
          </a:ln>
        </p:spPr>
      </p:sp>
      <p:sp>
        <p:nvSpPr>
          <p:cNvPr id="8089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089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365E21C-6743-4506-BD2F-FCF8B68F482C}" type="slidenum">
              <a:rPr lang="zh-CN" altLang="en-US"/>
              <a:pPr fontAlgn="base">
                <a:spcBef>
                  <a:spcPct val="0"/>
                </a:spcBef>
                <a:spcAft>
                  <a:spcPct val="0"/>
                </a:spcAft>
              </a:pPr>
              <a:t>57</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EB8419D-3017-4E7D-88CE-E2BA99199270}" type="slidenum">
              <a:rPr lang="he-IL" altLang="zh-CN"/>
              <a:pPr fontAlgn="base">
                <a:spcBef>
                  <a:spcPct val="0"/>
                </a:spcBef>
                <a:spcAft>
                  <a:spcPct val="0"/>
                </a:spcAft>
              </a:pPr>
              <a:t>58</a:t>
            </a:fld>
            <a:endParaRPr lang="en-US" altLang="zh-CN"/>
          </a:p>
        </p:txBody>
      </p:sp>
      <p:sp>
        <p:nvSpPr>
          <p:cNvPr id="7792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7926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he-IL" altLang="zh-CN"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AC7508-CE09-4470-A02B-468EBB85D7AE}" type="slidenum">
              <a:rPr lang="he-IL" altLang="zh-CN"/>
              <a:pPr fontAlgn="base">
                <a:spcBef>
                  <a:spcPct val="0"/>
                </a:spcBef>
                <a:spcAft>
                  <a:spcPct val="0"/>
                </a:spcAft>
              </a:pPr>
              <a:t>59</a:t>
            </a:fld>
            <a:endParaRPr lang="en-US" altLang="zh-CN"/>
          </a:p>
        </p:txBody>
      </p:sp>
      <p:sp>
        <p:nvSpPr>
          <p:cNvPr id="783362" name="Rectangle 2"/>
          <p:cNvSpPr>
            <a:spLocks noGrp="1" noRot="1" noChangeAspect="1" noChangeArrowheads="1" noTextEdit="1"/>
          </p:cNvSpPr>
          <p:nvPr>
            <p:ph type="sldImg"/>
          </p:nvPr>
        </p:nvSpPr>
        <p:spPr bwMode="auto">
          <a:xfrm>
            <a:off x="1143000" y="685800"/>
            <a:ext cx="4575175" cy="3430588"/>
          </a:xfrm>
          <a:noFill/>
          <a:ln>
            <a:solidFill>
              <a:srgbClr val="000000"/>
            </a:solidFill>
            <a:miter lim="800000"/>
            <a:headEnd/>
            <a:tailEnd/>
          </a:ln>
        </p:spPr>
      </p:sp>
      <p:sp>
        <p:nvSpPr>
          <p:cNvPr id="783363" name="Rectangle 3"/>
          <p:cNvSpPr>
            <a:spLocks noGrp="1" noChangeArrowheads="1"/>
          </p:cNvSpPr>
          <p:nvPr>
            <p:ph type="body" idx="1"/>
          </p:nvPr>
        </p:nvSpPr>
        <p:spPr bwMode="auto">
          <a:xfrm>
            <a:off x="915988" y="4344988"/>
            <a:ext cx="5026025" cy="4113212"/>
          </a:xfrm>
          <a:noFill/>
        </p:spPr>
        <p:txBody>
          <a:bodyPr wrap="square" lIns="92958" tIns="46479" rIns="92958" bIns="46479" numCol="1" anchor="t" anchorCtr="0" compatLnSpc="1">
            <a:prstTxWarp prst="textNoShape">
              <a:avLst/>
            </a:prstTxWarp>
          </a:bodyPr>
          <a:lstStyle/>
          <a:p>
            <a:pPr>
              <a:spcBef>
                <a:spcPct val="0"/>
              </a:spcBef>
            </a:pPr>
            <a:endParaRPr lang="he-IL" altLang="zh-CN"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https://www.cs.princeton.edu/courses/archive/fall11/cos318/lectures/L8_SemaphoreMonitor_v2.pdf </a:t>
            </a:r>
            <a:endParaRPr lang="zh-CN" altLang="en-US" dirty="0"/>
          </a:p>
        </p:txBody>
      </p:sp>
      <p:sp>
        <p:nvSpPr>
          <p:cNvPr id="4" name="灯片编号占位符 3"/>
          <p:cNvSpPr>
            <a:spLocks noGrp="1"/>
          </p:cNvSpPr>
          <p:nvPr>
            <p:ph type="sldNum" sz="quarter" idx="10"/>
          </p:nvPr>
        </p:nvSpPr>
        <p:spPr/>
        <p:txBody>
          <a:bodyPr/>
          <a:lstStyle/>
          <a:p>
            <a:pPr>
              <a:defRPr/>
            </a:pPr>
            <a:fld id="{DC7193D1-40DB-424C-B3D4-F952829B599D}" type="slidenum">
              <a:rPr lang="zh-CN" altLang="en-US" smtClean="0"/>
              <a:pPr>
                <a:defRPr/>
              </a:pPr>
              <a:t>60</a:t>
            </a:fld>
            <a:endParaRPr lang="zh-CN" altLang="en-US"/>
          </a:p>
        </p:txBody>
      </p:sp>
    </p:spTree>
    <p:extLst>
      <p:ext uri="{BB962C8B-B14F-4D97-AF65-F5344CB8AC3E}">
        <p14:creationId xmlns:p14="http://schemas.microsoft.com/office/powerpoint/2010/main" val="19648941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5" name="Slide Image Placeholder 1"/>
          <p:cNvSpPr>
            <a:spLocks noGrp="1" noRot="1" noChangeAspect="1"/>
          </p:cNvSpPr>
          <p:nvPr>
            <p:ph type="sldImg"/>
          </p:nvPr>
        </p:nvSpPr>
        <p:spPr bwMode="auto">
          <a:noFill/>
          <a:ln>
            <a:solidFill>
              <a:srgbClr val="000000"/>
            </a:solidFill>
            <a:miter lim="800000"/>
            <a:headEnd/>
            <a:tailEnd/>
          </a:ln>
        </p:spPr>
      </p:sp>
      <p:sp>
        <p:nvSpPr>
          <p:cNvPr id="82534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253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7898B92-720E-4B3F-BE17-EE7B787089CA}" type="slidenum">
              <a:rPr lang="zh-CN" altLang="en-US"/>
              <a:pPr fontAlgn="base">
                <a:spcBef>
                  <a:spcPct val="0"/>
                </a:spcBef>
                <a:spcAft>
                  <a:spcPct val="0"/>
                </a:spcAft>
              </a:pPr>
              <a:t>62</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3" name="Slide Image Placeholder 1"/>
          <p:cNvSpPr>
            <a:spLocks noGrp="1" noRot="1" noChangeAspect="1"/>
          </p:cNvSpPr>
          <p:nvPr>
            <p:ph type="sldImg"/>
          </p:nvPr>
        </p:nvSpPr>
        <p:spPr bwMode="auto">
          <a:noFill/>
          <a:ln>
            <a:solidFill>
              <a:srgbClr val="000000"/>
            </a:solidFill>
            <a:miter lim="800000"/>
            <a:headEnd/>
            <a:tailEnd/>
          </a:ln>
        </p:spPr>
      </p:sp>
      <p:sp>
        <p:nvSpPr>
          <p:cNvPr id="82739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273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F7FF21C-464F-425B-8967-55D094394373}" type="slidenum">
              <a:rPr lang="zh-CN" altLang="en-US"/>
              <a:pPr fontAlgn="base">
                <a:spcBef>
                  <a:spcPct val="0"/>
                </a:spcBef>
                <a:spcAft>
                  <a:spcPct val="0"/>
                </a:spcAft>
              </a:pPr>
              <a:t>64</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https://www.cs.mtu.edu/~shene/NSF-3/e-Book/MONITOR/basics.html </a:t>
            </a:r>
          </a:p>
          <a:p>
            <a:r>
              <a:rPr lang="en-US" altLang="zh-CN" dirty="0" smtClean="0"/>
              <a:t>[2016</a:t>
            </a:r>
            <a:r>
              <a:rPr lang="zh-CN" altLang="en-US" dirty="0" smtClean="0"/>
              <a:t>年</a:t>
            </a:r>
            <a:r>
              <a:rPr lang="en-US" altLang="zh-CN" dirty="0" smtClean="0"/>
              <a:t>3</a:t>
            </a:r>
            <a:r>
              <a:rPr lang="zh-CN" altLang="en-US" dirty="0" smtClean="0"/>
              <a:t>月</a:t>
            </a:r>
            <a:r>
              <a:rPr lang="en-US" altLang="zh-CN" dirty="0" smtClean="0"/>
              <a:t>22</a:t>
            </a:r>
            <a:r>
              <a:rPr lang="zh-CN" altLang="en-US" dirty="0" smtClean="0"/>
              <a:t>日</a:t>
            </a:r>
            <a:r>
              <a:rPr lang="en-US" altLang="zh-CN" dirty="0" smtClean="0"/>
              <a:t>14:42:14] </a:t>
            </a:r>
            <a:endParaRPr lang="zh-CN" altLang="en-US" dirty="0"/>
          </a:p>
        </p:txBody>
      </p:sp>
      <p:sp>
        <p:nvSpPr>
          <p:cNvPr id="4" name="灯片编号占位符 3"/>
          <p:cNvSpPr>
            <a:spLocks noGrp="1"/>
          </p:cNvSpPr>
          <p:nvPr>
            <p:ph type="sldNum" sz="quarter" idx="10"/>
          </p:nvPr>
        </p:nvSpPr>
        <p:spPr/>
        <p:txBody>
          <a:bodyPr/>
          <a:lstStyle/>
          <a:p>
            <a:pPr>
              <a:defRPr/>
            </a:pPr>
            <a:fld id="{DC7193D1-40DB-424C-B3D4-F952829B599D}" type="slidenum">
              <a:rPr lang="zh-CN" altLang="en-US" smtClean="0"/>
              <a:pPr>
                <a:defRPr/>
              </a:pPr>
              <a:t>65</a:t>
            </a:fld>
            <a:endParaRPr lang="zh-CN" altLang="en-US"/>
          </a:p>
        </p:txBody>
      </p:sp>
    </p:spTree>
    <p:extLst>
      <p:ext uri="{BB962C8B-B14F-4D97-AF65-F5344CB8AC3E}">
        <p14:creationId xmlns:p14="http://schemas.microsoft.com/office/powerpoint/2010/main" val="2215657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7" name="Slide Image Placeholder 1"/>
          <p:cNvSpPr>
            <a:spLocks noGrp="1" noRot="1" noChangeAspect="1"/>
          </p:cNvSpPr>
          <p:nvPr>
            <p:ph type="sldImg"/>
          </p:nvPr>
        </p:nvSpPr>
        <p:spPr bwMode="auto">
          <a:noFill/>
          <a:ln>
            <a:solidFill>
              <a:srgbClr val="000000"/>
            </a:solidFill>
            <a:miter lim="800000"/>
            <a:headEnd/>
            <a:tailEnd/>
          </a:ln>
        </p:spPr>
      </p:sp>
      <p:sp>
        <p:nvSpPr>
          <p:cNvPr id="5314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314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C43AF68-B51D-4E87-9045-AE5C4AE497E6}" type="slidenum">
              <a:rPr lang="zh-CN" altLang="en-US"/>
              <a:pPr fontAlgn="base">
                <a:spcBef>
                  <a:spcPct val="0"/>
                </a:spcBef>
                <a:spcAft>
                  <a:spcPct val="0"/>
                </a:spcAft>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5" name="Slide Image Placeholder 1"/>
          <p:cNvSpPr>
            <a:spLocks noGrp="1" noRot="1" noChangeAspect="1"/>
          </p:cNvSpPr>
          <p:nvPr>
            <p:ph type="sldImg"/>
          </p:nvPr>
        </p:nvSpPr>
        <p:spPr bwMode="auto">
          <a:noFill/>
          <a:ln>
            <a:solidFill>
              <a:srgbClr val="000000"/>
            </a:solidFill>
            <a:miter lim="800000"/>
            <a:headEnd/>
            <a:tailEnd/>
          </a:ln>
        </p:spPr>
      </p:sp>
      <p:sp>
        <p:nvSpPr>
          <p:cNvPr id="5335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335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B822923-1DDF-4F59-91AA-98E4E07553A4}" type="slidenum">
              <a:rPr lang="zh-CN" altLang="en-US"/>
              <a:pPr fontAlgn="base">
                <a:spcBef>
                  <a:spcPct val="0"/>
                </a:spcBef>
                <a:spcAft>
                  <a:spcPct val="0"/>
                </a:spcAft>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3" name="Slide Image Placeholder 1"/>
          <p:cNvSpPr>
            <a:spLocks noGrp="1" noRot="1" noChangeAspect="1"/>
          </p:cNvSpPr>
          <p:nvPr>
            <p:ph type="sldImg"/>
          </p:nvPr>
        </p:nvSpPr>
        <p:spPr bwMode="auto">
          <a:noFill/>
          <a:ln>
            <a:solidFill>
              <a:srgbClr val="000000"/>
            </a:solidFill>
            <a:miter lim="800000"/>
            <a:headEnd/>
            <a:tailEnd/>
          </a:ln>
        </p:spPr>
      </p:sp>
      <p:sp>
        <p:nvSpPr>
          <p:cNvPr id="5355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355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8C40388-FDE4-4F9C-A384-05CC80704D66}" type="slidenum">
              <a:rPr lang="zh-CN" altLang="en-US"/>
              <a:pPr fontAlgn="base">
                <a:spcBef>
                  <a:spcPct val="0"/>
                </a:spcBef>
                <a:spcAft>
                  <a:spcPct val="0"/>
                </a:spcAft>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1" name="Slide Image Placeholder 1"/>
          <p:cNvSpPr>
            <a:spLocks noGrp="1" noRot="1" noChangeAspect="1"/>
          </p:cNvSpPr>
          <p:nvPr>
            <p:ph type="sldImg"/>
          </p:nvPr>
        </p:nvSpPr>
        <p:spPr bwMode="auto">
          <a:noFill/>
          <a:ln>
            <a:solidFill>
              <a:srgbClr val="000000"/>
            </a:solidFill>
            <a:miter lim="800000"/>
            <a:headEnd/>
            <a:tailEnd/>
          </a:ln>
        </p:spPr>
      </p:sp>
      <p:sp>
        <p:nvSpPr>
          <p:cNvPr id="5376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376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86453E5-2ACC-4A60-96DA-4FD39B396082}" type="slidenum">
              <a:rPr lang="zh-CN" altLang="en-US"/>
              <a:pPr fontAlgn="base">
                <a:spcBef>
                  <a:spcPct val="0"/>
                </a:spcBef>
                <a:spcAft>
                  <a:spcPct val="0"/>
                </a:spcAft>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lvl1pPr>
              <a:defRPr/>
            </a:lvl1pPr>
          </a:lstStyle>
          <a:p>
            <a:pPr>
              <a:defRPr/>
            </a:pPr>
            <a:fld id="{1C5E183B-20EB-46D0-8C69-D5F4E334365F}" type="datetime1">
              <a:rPr lang="zh-CN" altLang="en-US" smtClean="0"/>
              <a:pPr>
                <a:defRPr/>
              </a:pPr>
              <a:t>2017/3/1</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en-US" altLang="zh-CN" smtClean="0"/>
              <a:t>Part VI Synchronization </a:t>
            </a: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BB820DC5-81C6-4221-861B-3939681E662B}"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58695C6-53A8-4622-9238-7A959523AB1A}" type="datetime1">
              <a:rPr lang="zh-CN" altLang="en-US" smtClean="0"/>
              <a:pPr>
                <a:defRPr/>
              </a:pPr>
              <a:t>2017/3/1</a:t>
            </a:fld>
            <a:endParaRPr lang="zh-CN" altLang="en-US"/>
          </a:p>
        </p:txBody>
      </p:sp>
      <p:sp>
        <p:nvSpPr>
          <p:cNvPr id="6" name="Footer Placeholder 4"/>
          <p:cNvSpPr>
            <a:spLocks noGrp="1"/>
          </p:cNvSpPr>
          <p:nvPr>
            <p:ph type="ftr" sz="quarter" idx="11"/>
          </p:nvPr>
        </p:nvSpPr>
        <p:spPr/>
        <p:txBody>
          <a:bodyPr/>
          <a:lstStyle>
            <a:lvl1pPr>
              <a:defRPr/>
            </a:lvl1pPr>
          </a:lstStyle>
          <a:p>
            <a:pPr>
              <a:defRPr/>
            </a:pPr>
            <a:r>
              <a:rPr lang="en-US" altLang="zh-CN" smtClean="0"/>
              <a:t>Part VI Synchronization </a:t>
            </a: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CE728EE9-9F67-4098-8452-BE295E7B9CF1}"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pPr>
              <a:defRPr/>
            </a:pPr>
            <a:fld id="{5C8E288E-7078-4112-8A4D-BE52B37D27E9}" type="datetime1">
              <a:rPr lang="zh-CN" altLang="en-US" smtClean="0"/>
              <a:pPr>
                <a:defRPr/>
              </a:pPr>
              <a:t>2017/3/1</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en-US" altLang="zh-CN" smtClean="0"/>
              <a:t>Part VI Synchronization </a:t>
            </a: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958E095-FBFA-4C7A-936D-AD1EC3838043}"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pPr>
              <a:defRPr/>
            </a:pPr>
            <a:fld id="{0726C240-7041-4EED-BB6A-3E9C1B2D35B9}" type="datetime1">
              <a:rPr lang="zh-CN" altLang="en-US" smtClean="0"/>
              <a:pPr>
                <a:defRPr/>
              </a:pPr>
              <a:t>2017/3/1</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en-US" altLang="zh-CN" smtClean="0"/>
              <a:t>Part VI Synchronization </a:t>
            </a: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2A2136ED-C009-4EA5-8C71-3C0C5A8093DC}"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382000" cy="609600"/>
          </a:xfrm>
        </p:spPr>
        <p:txBody>
          <a:bodyPr/>
          <a:lstStyle/>
          <a:p>
            <a:r>
              <a:rPr lang="en-US" smtClean="0"/>
              <a:t>Click to edit Master title style</a:t>
            </a:r>
            <a:endParaRPr lang="he-IL"/>
          </a:p>
        </p:txBody>
      </p:sp>
      <p:sp>
        <p:nvSpPr>
          <p:cNvPr id="3" name="Text Placeholder 2"/>
          <p:cNvSpPr>
            <a:spLocks noGrp="1"/>
          </p:cNvSpPr>
          <p:nvPr>
            <p:ph type="body" sz="half" idx="1"/>
          </p:nvPr>
        </p:nvSpPr>
        <p:spPr>
          <a:xfrm>
            <a:off x="762000" y="1600200"/>
            <a:ext cx="41148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5029200" y="1600200"/>
            <a:ext cx="41148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Rectangle 6"/>
          <p:cNvSpPr>
            <a:spLocks noGrp="1" noChangeArrowheads="1"/>
          </p:cNvSpPr>
          <p:nvPr>
            <p:ph type="ftr" sz="quarter" idx="10"/>
          </p:nvPr>
        </p:nvSpPr>
        <p:spPr/>
        <p:txBody>
          <a:bodyPr/>
          <a:lstStyle>
            <a:lvl1pPr>
              <a:defRPr/>
            </a:lvl1pPr>
          </a:lstStyle>
          <a:p>
            <a:pPr>
              <a:defRPr/>
            </a:pPr>
            <a:r>
              <a:rPr lang="en-US" altLang="en-US" smtClean="0"/>
              <a:t>Part VI Synchronization </a:t>
            </a:r>
            <a:endParaRPr lang="en-US" alt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45526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2505820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71736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926106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07391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92222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85852" cy="6858000"/>
          </a:xfrm>
          <a:solidFill>
            <a:schemeClr val="bg1">
              <a:lumMod val="75000"/>
            </a:schemeClr>
          </a:solidFill>
        </p:spPr>
        <p:txBody>
          <a:bodyPr vert="vert270"/>
          <a:lstStyle/>
          <a:p>
            <a:r>
              <a:rPr lang="en-US" altLang="zh-CN" dirty="0" smtClean="0"/>
              <a:t>Click to edit Master title style</a:t>
            </a:r>
            <a:endParaRPr lang="zh-CN" altLang="en-US" dirty="0"/>
          </a:p>
        </p:txBody>
      </p:sp>
      <p:sp>
        <p:nvSpPr>
          <p:cNvPr id="7" name="Content Placeholder 2"/>
          <p:cNvSpPr>
            <a:spLocks noGrp="1"/>
          </p:cNvSpPr>
          <p:nvPr>
            <p:ph idx="1"/>
          </p:nvPr>
        </p:nvSpPr>
        <p:spPr>
          <a:xfrm>
            <a:off x="1285852" y="571480"/>
            <a:ext cx="7572396" cy="5197493"/>
          </a:xfrm>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2"/>
          <p:cNvSpPr>
            <a:spLocks noGrp="1"/>
          </p:cNvSpPr>
          <p:nvPr>
            <p:ph type="dt" sz="half" idx="10"/>
          </p:nvPr>
        </p:nvSpPr>
        <p:spPr>
          <a:xfrm>
            <a:off x="1366838" y="6356350"/>
            <a:ext cx="1276350" cy="365125"/>
          </a:xfrm>
        </p:spPr>
        <p:txBody>
          <a:bodyPr/>
          <a:lstStyle>
            <a:lvl1pPr>
              <a:defRPr/>
            </a:lvl1pPr>
          </a:lstStyle>
          <a:p>
            <a:pPr>
              <a:defRPr/>
            </a:pPr>
            <a:fld id="{C7C44240-BC4A-4A1C-B28B-E455A9611A0D}" type="datetime1">
              <a:rPr lang="zh-CN" altLang="en-US" smtClean="0"/>
              <a:pPr>
                <a:defRPr/>
              </a:pPr>
              <a:t>2017/3/1</a:t>
            </a:fld>
            <a:endParaRPr lang="zh-CN" altLang="en-US"/>
          </a:p>
        </p:txBody>
      </p:sp>
      <p:sp>
        <p:nvSpPr>
          <p:cNvPr id="5" name="Footer Placeholder 3"/>
          <p:cNvSpPr>
            <a:spLocks noGrp="1"/>
          </p:cNvSpPr>
          <p:nvPr>
            <p:ph type="ftr" sz="quarter" idx="11"/>
          </p:nvPr>
        </p:nvSpPr>
        <p:spPr/>
        <p:txBody>
          <a:bodyPr/>
          <a:lstStyle>
            <a:lvl1pPr>
              <a:defRPr/>
            </a:lvl1pPr>
          </a:lstStyle>
          <a:p>
            <a:pPr>
              <a:defRPr/>
            </a:pPr>
            <a:r>
              <a:rPr lang="en-US" altLang="zh-CN" smtClean="0"/>
              <a:t>Part VI Synchronization </a:t>
            </a:r>
            <a:endParaRPr lang="zh-CN" altLang="en-US"/>
          </a:p>
        </p:txBody>
      </p:sp>
      <p:sp>
        <p:nvSpPr>
          <p:cNvPr id="6" name="Slide Number Placeholder 4"/>
          <p:cNvSpPr>
            <a:spLocks noGrp="1"/>
          </p:cNvSpPr>
          <p:nvPr>
            <p:ph type="sldNum" sz="quarter" idx="12"/>
          </p:nvPr>
        </p:nvSpPr>
        <p:spPr/>
        <p:txBody>
          <a:bodyPr/>
          <a:lstStyle>
            <a:lvl1pPr>
              <a:defRPr/>
            </a:lvl1pPr>
          </a:lstStyle>
          <a:p>
            <a:pPr>
              <a:defRPr/>
            </a:pPr>
            <a:fld id="{4808A6D6-3D30-465A-B182-4D182169D8CD}"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28088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722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075918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190674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230007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3400" y="40005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929346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326807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533400" y="16002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533400" y="40005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098753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ltLang="zh-CN" dirty="0" smtClean="0"/>
              <a:t>Click to edit Master title style</a:t>
            </a:r>
            <a:endParaRPr lang="zh-CN" altLang="en-US" dirty="0"/>
          </a:p>
        </p:txBody>
      </p:sp>
      <p:sp>
        <p:nvSpPr>
          <p:cNvPr id="3" name="Content Placeholder 2"/>
          <p:cNvSpPr>
            <a:spLocks noGrp="1"/>
          </p:cNvSpPr>
          <p:nvPr>
            <p:ph idx="1"/>
          </p:nvPr>
        </p:nvSpPr>
        <p:spPr>
          <a:xfrm>
            <a:off x="457200" y="1000108"/>
            <a:ext cx="8686800" cy="5126055"/>
          </a:xfrm>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10"/>
          </p:nvPr>
        </p:nvSpPr>
        <p:spPr/>
        <p:txBody>
          <a:bodyPr/>
          <a:lstStyle>
            <a:lvl1pPr>
              <a:defRPr/>
            </a:lvl1pPr>
          </a:lstStyle>
          <a:p>
            <a:pPr>
              <a:defRPr/>
            </a:pPr>
            <a:fld id="{768BB9C8-54F8-4006-A4BA-11A02447B105}" type="datetime1">
              <a:rPr lang="zh-CN" altLang="en-US" smtClean="0"/>
              <a:pPr>
                <a:defRPr/>
              </a:pPr>
              <a:t>2017/3/1</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en-US" altLang="zh-CN" smtClean="0"/>
              <a:t>Part VI Synchronization </a:t>
            </a: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44583140-E510-4E05-86A4-125829D33C9C}"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D061878-C250-4214-958B-0B8ADBE8A422}" type="datetime1">
              <a:rPr lang="zh-CN" altLang="en-US" smtClean="0"/>
              <a:pPr>
                <a:defRPr/>
              </a:pPr>
              <a:t>2017/3/1</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en-US" altLang="zh-CN" smtClean="0"/>
              <a:t>Part VI Synchronization </a:t>
            </a: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F395C836-E24F-4F44-8555-B7DD554A7B75}"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3"/>
          <p:cNvSpPr>
            <a:spLocks noGrp="1"/>
          </p:cNvSpPr>
          <p:nvPr>
            <p:ph type="dt" sz="half" idx="10"/>
          </p:nvPr>
        </p:nvSpPr>
        <p:spPr/>
        <p:txBody>
          <a:bodyPr/>
          <a:lstStyle>
            <a:lvl1pPr>
              <a:defRPr/>
            </a:lvl1pPr>
          </a:lstStyle>
          <a:p>
            <a:pPr>
              <a:defRPr/>
            </a:pPr>
            <a:fld id="{09692CD2-D27E-43FD-989F-680FA9D8453C}" type="datetime1">
              <a:rPr lang="zh-CN" altLang="en-US" smtClean="0"/>
              <a:pPr>
                <a:defRPr/>
              </a:pPr>
              <a:t>2017/3/1</a:t>
            </a:fld>
            <a:endParaRPr lang="zh-CN" altLang="en-US"/>
          </a:p>
        </p:txBody>
      </p:sp>
      <p:sp>
        <p:nvSpPr>
          <p:cNvPr id="6" name="Footer Placeholder 4"/>
          <p:cNvSpPr>
            <a:spLocks noGrp="1"/>
          </p:cNvSpPr>
          <p:nvPr>
            <p:ph type="ftr" sz="quarter" idx="11"/>
          </p:nvPr>
        </p:nvSpPr>
        <p:spPr/>
        <p:txBody>
          <a:bodyPr/>
          <a:lstStyle>
            <a:lvl1pPr>
              <a:defRPr/>
            </a:lvl1pPr>
          </a:lstStyle>
          <a:p>
            <a:pPr>
              <a:defRPr/>
            </a:pPr>
            <a:r>
              <a:rPr lang="en-US" altLang="zh-CN" smtClean="0"/>
              <a:t>Part VI Synchronization </a:t>
            </a: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6A9961ED-DF8A-4AF8-9061-B8D7F8B36189}"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3"/>
          <p:cNvSpPr>
            <a:spLocks noGrp="1"/>
          </p:cNvSpPr>
          <p:nvPr>
            <p:ph type="dt" sz="half" idx="10"/>
          </p:nvPr>
        </p:nvSpPr>
        <p:spPr/>
        <p:txBody>
          <a:bodyPr/>
          <a:lstStyle>
            <a:lvl1pPr>
              <a:defRPr/>
            </a:lvl1pPr>
          </a:lstStyle>
          <a:p>
            <a:pPr>
              <a:defRPr/>
            </a:pPr>
            <a:fld id="{3CE3CF18-E33A-4C36-972F-4D7E3D20C99F}" type="datetime1">
              <a:rPr lang="zh-CN" altLang="en-US" smtClean="0"/>
              <a:pPr>
                <a:defRPr/>
              </a:pPr>
              <a:t>2017/3/1</a:t>
            </a:fld>
            <a:endParaRPr lang="zh-CN" altLang="en-US"/>
          </a:p>
        </p:txBody>
      </p:sp>
      <p:sp>
        <p:nvSpPr>
          <p:cNvPr id="8" name="Footer Placeholder 4"/>
          <p:cNvSpPr>
            <a:spLocks noGrp="1"/>
          </p:cNvSpPr>
          <p:nvPr>
            <p:ph type="ftr" sz="quarter" idx="11"/>
          </p:nvPr>
        </p:nvSpPr>
        <p:spPr/>
        <p:txBody>
          <a:bodyPr/>
          <a:lstStyle>
            <a:lvl1pPr>
              <a:defRPr/>
            </a:lvl1pPr>
          </a:lstStyle>
          <a:p>
            <a:pPr>
              <a:defRPr/>
            </a:pPr>
            <a:r>
              <a:rPr lang="en-US" altLang="zh-CN" smtClean="0"/>
              <a:t>Part VI Synchronization </a:t>
            </a: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053509FE-BB3A-49C6-9581-F0BE6417D93D}"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3"/>
          <p:cNvSpPr>
            <a:spLocks noGrp="1"/>
          </p:cNvSpPr>
          <p:nvPr>
            <p:ph type="dt" sz="half" idx="10"/>
          </p:nvPr>
        </p:nvSpPr>
        <p:spPr/>
        <p:txBody>
          <a:bodyPr/>
          <a:lstStyle>
            <a:lvl1pPr>
              <a:defRPr/>
            </a:lvl1pPr>
          </a:lstStyle>
          <a:p>
            <a:pPr>
              <a:defRPr/>
            </a:pPr>
            <a:fld id="{F8D66400-7F2D-4926-8A60-71B2C6C01B9B}" type="datetime1">
              <a:rPr lang="zh-CN" altLang="en-US" smtClean="0"/>
              <a:pPr>
                <a:defRPr/>
              </a:pPr>
              <a:t>2017/3/1</a:t>
            </a:fld>
            <a:endParaRPr lang="zh-CN" altLang="en-US"/>
          </a:p>
        </p:txBody>
      </p:sp>
      <p:sp>
        <p:nvSpPr>
          <p:cNvPr id="4" name="Footer Placeholder 4"/>
          <p:cNvSpPr>
            <a:spLocks noGrp="1"/>
          </p:cNvSpPr>
          <p:nvPr>
            <p:ph type="ftr" sz="quarter" idx="11"/>
          </p:nvPr>
        </p:nvSpPr>
        <p:spPr/>
        <p:txBody>
          <a:bodyPr/>
          <a:lstStyle>
            <a:lvl1pPr>
              <a:defRPr/>
            </a:lvl1pPr>
          </a:lstStyle>
          <a:p>
            <a:pPr>
              <a:defRPr/>
            </a:pPr>
            <a:r>
              <a:rPr lang="en-US" altLang="zh-CN" smtClean="0"/>
              <a:t>Part VI Synchronization </a:t>
            </a: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D7588D9B-A921-4250-ABB7-BEB167FDD295}"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714815F-C41B-4CC2-9AE6-B8CB4F5FEDF1}" type="datetime1">
              <a:rPr lang="zh-CN" altLang="en-US" smtClean="0"/>
              <a:pPr>
                <a:defRPr/>
              </a:pPr>
              <a:t>2017/3/1</a:t>
            </a:fld>
            <a:endParaRPr lang="zh-CN" altLang="en-US"/>
          </a:p>
        </p:txBody>
      </p:sp>
      <p:sp>
        <p:nvSpPr>
          <p:cNvPr id="3" name="Footer Placeholder 4"/>
          <p:cNvSpPr>
            <a:spLocks noGrp="1"/>
          </p:cNvSpPr>
          <p:nvPr>
            <p:ph type="ftr" sz="quarter" idx="11"/>
          </p:nvPr>
        </p:nvSpPr>
        <p:spPr/>
        <p:txBody>
          <a:bodyPr/>
          <a:lstStyle>
            <a:lvl1pPr>
              <a:defRPr/>
            </a:lvl1pPr>
          </a:lstStyle>
          <a:p>
            <a:pPr>
              <a:defRPr/>
            </a:pPr>
            <a:r>
              <a:rPr lang="en-US" altLang="zh-CN" smtClean="0"/>
              <a:t>Part VI Synchronization </a:t>
            </a: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DD27C68-AB16-456A-9722-DC585009290C}"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0D6FB21-6091-4D2F-97A4-91D7B536C95E}" type="datetime1">
              <a:rPr lang="zh-CN" altLang="en-US" smtClean="0"/>
              <a:pPr>
                <a:defRPr/>
              </a:pPr>
              <a:t>2017/3/1</a:t>
            </a:fld>
            <a:endParaRPr lang="zh-CN" altLang="en-US"/>
          </a:p>
        </p:txBody>
      </p:sp>
      <p:sp>
        <p:nvSpPr>
          <p:cNvPr id="6" name="Footer Placeholder 4"/>
          <p:cNvSpPr>
            <a:spLocks noGrp="1"/>
          </p:cNvSpPr>
          <p:nvPr>
            <p:ph type="ftr" sz="quarter" idx="11"/>
          </p:nvPr>
        </p:nvSpPr>
        <p:spPr/>
        <p:txBody>
          <a:bodyPr/>
          <a:lstStyle>
            <a:lvl1pPr>
              <a:defRPr/>
            </a:lvl1pPr>
          </a:lstStyle>
          <a:p>
            <a:pPr>
              <a:defRPr/>
            </a:pPr>
            <a:r>
              <a:rPr lang="en-US" altLang="zh-CN" smtClean="0"/>
              <a:t>Part VI Synchronization </a:t>
            </a: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9CEDB281-6A1B-4578-80CC-2E9900EA0849}"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285750"/>
            <a:ext cx="8229600" cy="6540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endParaRPr lang="zh-CN" altLang="en-US" smtClean="0"/>
          </a:p>
        </p:txBody>
      </p:sp>
      <p:sp>
        <p:nvSpPr>
          <p:cNvPr id="1027" name="Text Placeholder 2"/>
          <p:cNvSpPr>
            <a:spLocks noGrp="1"/>
          </p:cNvSpPr>
          <p:nvPr>
            <p:ph type="body" idx="1"/>
          </p:nvPr>
        </p:nvSpPr>
        <p:spPr bwMode="auto">
          <a:xfrm>
            <a:off x="457200" y="1000125"/>
            <a:ext cx="8229600" cy="5126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29E2254D-8EF8-423A-80FB-1819B6B552B5}" type="datetime1">
              <a:rPr lang="zh-CN" altLang="en-US" smtClean="0"/>
              <a:pPr>
                <a:defRPr/>
              </a:pPr>
              <a:t>2017/3/1</a:t>
            </a:fld>
            <a:endParaRPr lang="zh-CN" altLang="en-US"/>
          </a:p>
        </p:txBody>
      </p:sp>
      <p:sp>
        <p:nvSpPr>
          <p:cNvPr id="5" name="Footer Placeholder 4"/>
          <p:cNvSpPr>
            <a:spLocks noGrp="1"/>
          </p:cNvSpPr>
          <p:nvPr>
            <p:ph type="ftr" sz="quarter" idx="3"/>
          </p:nvPr>
        </p:nvSpPr>
        <p:spPr>
          <a:xfrm>
            <a:off x="3124200" y="6356350"/>
            <a:ext cx="3090863"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ea typeface="+mn-ea"/>
              </a:defRPr>
            </a:lvl1pPr>
          </a:lstStyle>
          <a:p>
            <a:pPr>
              <a:defRPr/>
            </a:pPr>
            <a:r>
              <a:rPr lang="en-US" altLang="zh-CN" smtClean="0"/>
              <a:t>Part VI Synchronization </a:t>
            </a:r>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D0A674E9-9519-42F2-92DF-89F45106F68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52" r:id="rId1"/>
    <p:sldLayoutId id="2147483663"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4" r:id="rId13"/>
  </p:sldLayoutIdLst>
  <p:timing>
    <p:tnLst>
      <p:par>
        <p:cTn id="1" dur="indefinite" restart="never" nodeType="tmRoot"/>
      </p:par>
    </p:tnLst>
  </p:timing>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37489259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Lst>
  <p:timing>
    <p:tnLst>
      <p:par>
        <p:cTn id="1" dur="indefinite" restart="never" nodeType="tmRoot"/>
      </p:par>
    </p:tnLst>
  </p:timing>
  <p:txStyles>
    <p:titleStyle>
      <a:lvl1pPr algn="ctr" rtl="0" eaLnBrk="0" fontAlgn="base" hangingPunct="0">
        <a:spcBef>
          <a:spcPct val="0"/>
        </a:spcBef>
        <a:spcAft>
          <a:spcPct val="0"/>
        </a:spcAft>
        <a:defRPr sz="4000">
          <a:solidFill>
            <a:schemeClr val="accent2"/>
          </a:solidFill>
          <a:latin typeface="+mj-lt"/>
          <a:ea typeface="+mj-ea"/>
          <a:cs typeface="+mj-cs"/>
        </a:defRPr>
      </a:lvl1pPr>
      <a:lvl2pPr algn="ctr" rtl="0" eaLnBrk="0" fontAlgn="base" hangingPunct="0">
        <a:spcBef>
          <a:spcPct val="0"/>
        </a:spcBef>
        <a:spcAft>
          <a:spcPct val="0"/>
        </a:spcAft>
        <a:defRPr sz="4000">
          <a:solidFill>
            <a:schemeClr val="accent2"/>
          </a:solidFill>
          <a:latin typeface="Comic Sans MS" pitchFamily="66" charset="0"/>
        </a:defRPr>
      </a:lvl2pPr>
      <a:lvl3pPr algn="ctr" rtl="0" eaLnBrk="0" fontAlgn="base" hangingPunct="0">
        <a:spcBef>
          <a:spcPct val="0"/>
        </a:spcBef>
        <a:spcAft>
          <a:spcPct val="0"/>
        </a:spcAft>
        <a:defRPr sz="4000">
          <a:solidFill>
            <a:schemeClr val="accent2"/>
          </a:solidFill>
          <a:latin typeface="Comic Sans MS" pitchFamily="66" charset="0"/>
        </a:defRPr>
      </a:lvl3pPr>
      <a:lvl4pPr algn="ctr" rtl="0" eaLnBrk="0" fontAlgn="base" hangingPunct="0">
        <a:spcBef>
          <a:spcPct val="0"/>
        </a:spcBef>
        <a:spcAft>
          <a:spcPct val="0"/>
        </a:spcAft>
        <a:defRPr sz="4000">
          <a:solidFill>
            <a:schemeClr val="accent2"/>
          </a:solidFill>
          <a:latin typeface="Comic Sans MS" pitchFamily="66" charset="0"/>
        </a:defRPr>
      </a:lvl4pPr>
      <a:lvl5pPr algn="ctr" rtl="0" eaLnBrk="0" fontAlgn="base" hangingPunct="0">
        <a:spcBef>
          <a:spcPct val="0"/>
        </a:spcBef>
        <a:spcAft>
          <a:spcPct val="0"/>
        </a:spcAft>
        <a:defRPr sz="4000">
          <a:solidFill>
            <a:schemeClr val="accent2"/>
          </a:solidFill>
          <a:latin typeface="Comic Sans MS" pitchFamily="66" charset="0"/>
        </a:defRPr>
      </a:lvl5pPr>
      <a:lvl6pPr marL="457200" algn="ctr" rtl="0" eaLnBrk="0" fontAlgn="base" hangingPunct="0">
        <a:spcBef>
          <a:spcPct val="0"/>
        </a:spcBef>
        <a:spcAft>
          <a:spcPct val="0"/>
        </a:spcAft>
        <a:defRPr sz="4000">
          <a:solidFill>
            <a:schemeClr val="accent2"/>
          </a:solidFill>
          <a:latin typeface="Comic Sans MS" pitchFamily="66" charset="0"/>
        </a:defRPr>
      </a:lvl6pPr>
      <a:lvl7pPr marL="914400" algn="ctr" rtl="0" eaLnBrk="0" fontAlgn="base" hangingPunct="0">
        <a:spcBef>
          <a:spcPct val="0"/>
        </a:spcBef>
        <a:spcAft>
          <a:spcPct val="0"/>
        </a:spcAft>
        <a:defRPr sz="4000">
          <a:solidFill>
            <a:schemeClr val="accent2"/>
          </a:solidFill>
          <a:latin typeface="Comic Sans MS" pitchFamily="66" charset="0"/>
        </a:defRPr>
      </a:lvl7pPr>
      <a:lvl8pPr marL="1371600" algn="ctr" rtl="0" eaLnBrk="0" fontAlgn="base" hangingPunct="0">
        <a:spcBef>
          <a:spcPct val="0"/>
        </a:spcBef>
        <a:spcAft>
          <a:spcPct val="0"/>
        </a:spcAft>
        <a:defRPr sz="4000">
          <a:solidFill>
            <a:schemeClr val="accent2"/>
          </a:solidFill>
          <a:latin typeface="Comic Sans MS" pitchFamily="66" charset="0"/>
        </a:defRPr>
      </a:lvl8pPr>
      <a:lvl9pPr marL="1828800" algn="ctr" rtl="0" eaLnBrk="0" fontAlgn="base" hangingPunct="0">
        <a:spcBef>
          <a:spcPct val="0"/>
        </a:spcBef>
        <a:spcAft>
          <a:spcPct val="0"/>
        </a:spcAft>
        <a:defRPr sz="4000">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5.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rjxy.bjtu.edu.cn/sysmanage/editor/uploadFiles/lbkong/default.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blog.jobbole.com/107367/"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5.gif"/><Relationship Id="rId1" Type="http://schemas.openxmlformats.org/officeDocument/2006/relationships/slideLayout" Target="../slideLayouts/slideLayout3.xml"/><Relationship Id="rId4" Type="http://schemas.openxmlformats.org/officeDocument/2006/relationships/image" Target="../media/image18.jpe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20.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5.gif"/><Relationship Id="rId7" Type="http://schemas.openxmlformats.org/officeDocument/2006/relationships/image" Target="../media/image29.gif"/><Relationship Id="rId2" Type="http://schemas.openxmlformats.org/officeDocument/2006/relationships/notesSlide" Target="../notesSlides/notesSlide43.xml"/><Relationship Id="rId1" Type="http://schemas.openxmlformats.org/officeDocument/2006/relationships/slideLayout" Target="../slideLayouts/slideLayout3.xml"/><Relationship Id="rId6" Type="http://schemas.openxmlformats.org/officeDocument/2006/relationships/image" Target="../media/image28.gif"/><Relationship Id="rId5" Type="http://schemas.openxmlformats.org/officeDocument/2006/relationships/image" Target="../media/image27.gif"/><Relationship Id="rId4" Type="http://schemas.openxmlformats.org/officeDocument/2006/relationships/image" Target="../media/image26.gi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gif"/></Relationships>
</file>

<file path=ppt/slides/_rels/slide50.xml.rels><?xml version="1.0" encoding="UTF-8" standalone="yes"?>
<Relationships xmlns="http://schemas.openxmlformats.org/package/2006/relationships"><Relationship Id="rId8" Type="http://schemas.openxmlformats.org/officeDocument/2006/relationships/image" Target="../media/image28.gif"/><Relationship Id="rId3" Type="http://schemas.openxmlformats.org/officeDocument/2006/relationships/image" Target="../media/image29.gif"/><Relationship Id="rId7" Type="http://schemas.openxmlformats.org/officeDocument/2006/relationships/image" Target="../media/image27.gif"/><Relationship Id="rId2" Type="http://schemas.openxmlformats.org/officeDocument/2006/relationships/notesSlide" Target="../notesSlides/notesSlide45.xml"/><Relationship Id="rId1" Type="http://schemas.openxmlformats.org/officeDocument/2006/relationships/slideLayout" Target="../slideLayouts/slideLayout3.xml"/><Relationship Id="rId6" Type="http://schemas.openxmlformats.org/officeDocument/2006/relationships/image" Target="../media/image26.gif"/><Relationship Id="rId5" Type="http://schemas.openxmlformats.org/officeDocument/2006/relationships/image" Target="../media/image25.gif"/><Relationship Id="rId4" Type="http://schemas.openxmlformats.org/officeDocument/2006/relationships/image" Target="../media/image30.gi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1470025"/>
          </a:xfrm>
          <a:solidFill>
            <a:schemeClr val="accent3"/>
          </a:solidFill>
        </p:spPr>
        <p:txBody>
          <a:bodyPr rtlCol="0">
            <a:normAutofit/>
          </a:bodyPr>
          <a:lstStyle/>
          <a:p>
            <a:pPr fontAlgn="auto">
              <a:spcAft>
                <a:spcPts val="0"/>
              </a:spcAft>
              <a:defRPr/>
            </a:pPr>
            <a:r>
              <a:rPr lang="en-US" altLang="zh-CN"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Operating system</a:t>
            </a:r>
            <a:endParaRPr lang="zh-CN" alt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3" name="Subtitle 2"/>
          <p:cNvSpPr>
            <a:spLocks noGrp="1"/>
          </p:cNvSpPr>
          <p:nvPr>
            <p:ph type="subTitle" idx="1"/>
          </p:nvPr>
        </p:nvSpPr>
        <p:spPr>
          <a:xfrm>
            <a:off x="500034" y="3886200"/>
            <a:ext cx="8001056" cy="1752600"/>
          </a:xfrm>
        </p:spPr>
        <p:txBody>
          <a:bodyPr rtlCol="0">
            <a:normAutofit/>
          </a:bodyPr>
          <a:lstStyle/>
          <a:p>
            <a:pPr fontAlgn="auto">
              <a:spcAft>
                <a:spcPts val="0"/>
              </a:spcAft>
              <a:buFont typeface="Arial" pitchFamily="34" charset="0"/>
              <a:buNone/>
              <a:defRPr/>
            </a:pPr>
            <a:r>
              <a:rPr lang="en-US" altLang="zh-C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Part V: Synchronization risk [1]</a:t>
            </a:r>
          </a:p>
          <a:p>
            <a:pPr fontAlgn="auto">
              <a:spcAft>
                <a:spcPts val="0"/>
              </a:spcAft>
              <a:buFont typeface="Arial" pitchFamily="34" charset="0"/>
              <a:buNone/>
              <a:defRPr/>
            </a:pPr>
            <a:r>
              <a:rPr lang="en-US" altLang="zh-C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Data Inconsistency</a:t>
            </a:r>
          </a:p>
        </p:txBody>
      </p:sp>
      <p:sp>
        <p:nvSpPr>
          <p:cNvPr id="17411" name="TextBox 3"/>
          <p:cNvSpPr txBox="1">
            <a:spLocks noChangeArrowheads="1"/>
          </p:cNvSpPr>
          <p:nvPr/>
        </p:nvSpPr>
        <p:spPr bwMode="auto">
          <a:xfrm>
            <a:off x="2699792" y="5066020"/>
            <a:ext cx="3923190" cy="523220"/>
          </a:xfrm>
          <a:prstGeom prst="rect">
            <a:avLst/>
          </a:prstGeom>
          <a:noFill/>
          <a:ln w="9525">
            <a:noFill/>
            <a:miter lim="800000"/>
            <a:headEnd/>
            <a:tailEnd/>
          </a:ln>
        </p:spPr>
        <p:txBody>
          <a:bodyPr wrap="none">
            <a:spAutoFit/>
          </a:bodyPr>
          <a:lstStyle/>
          <a:p>
            <a:pPr algn="ctr"/>
            <a:r>
              <a:rPr lang="en-US" altLang="zh-CN" sz="2800" dirty="0">
                <a:latin typeface="Calibri" pitchFamily="34" charset="0"/>
              </a:rPr>
              <a:t>By KONG </a:t>
            </a:r>
            <a:r>
              <a:rPr lang="en-US" altLang="zh-CN" sz="2800" dirty="0" err="1">
                <a:latin typeface="Calibri" pitchFamily="34" charset="0"/>
              </a:rPr>
              <a:t>LingBo</a:t>
            </a:r>
            <a:r>
              <a:rPr lang="en-US" altLang="zh-CN" sz="2800" dirty="0">
                <a:latin typeface="Calibri" pitchFamily="34" charset="0"/>
              </a:rPr>
              <a:t> (</a:t>
            </a:r>
            <a:r>
              <a:rPr lang="zh-CN" altLang="en-US" sz="2800" b="1" dirty="0">
                <a:latin typeface="楷体"/>
                <a:ea typeface="楷体"/>
                <a:cs typeface="楷体"/>
              </a:rPr>
              <a:t>孔令波</a:t>
            </a:r>
            <a:r>
              <a:rPr lang="en-US" altLang="zh-CN" sz="2800" dirty="0" smtClean="0">
                <a:latin typeface="Calibri" pitchFamily="34" charset="0"/>
              </a:rPr>
              <a:t>)</a:t>
            </a:r>
            <a:endParaRPr lang="en-US" altLang="zh-CN" sz="2800" dirty="0">
              <a:latin typeface="Calibri" pitchFamily="34" charset="0"/>
            </a:endParaRPr>
          </a:p>
        </p:txBody>
      </p:sp>
      <p:sp>
        <p:nvSpPr>
          <p:cNvPr id="5" name="Cloud Callout 5"/>
          <p:cNvSpPr/>
          <p:nvPr/>
        </p:nvSpPr>
        <p:spPr>
          <a:xfrm>
            <a:off x="5004048" y="836711"/>
            <a:ext cx="5371504" cy="2357437"/>
          </a:xfrm>
          <a:prstGeom prst="cloudCallout">
            <a:avLst>
              <a:gd name="adj1" fmla="val -47952"/>
              <a:gd name="adj2" fmla="val 7607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200" dirty="0" smtClean="0"/>
              <a:t>We also call the mechanism to overcome this risk as synchronization</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5"/>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5"/>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2357438"/>
            <a:ext cx="8421688" cy="665162"/>
          </a:xfrm>
        </p:spPr>
        <p:txBody>
          <a:bodyPr rtlCol="0">
            <a:normAutofit/>
          </a:bodyPr>
          <a:lstStyle/>
          <a:p>
            <a:pPr fontAlgn="auto">
              <a:spcAft>
                <a:spcPts val="0"/>
              </a:spcAft>
              <a:defRPr/>
            </a:pPr>
            <a:r>
              <a:rPr lang="en-US" altLang="zh-CN" sz="3600" dirty="0" smtClean="0"/>
              <a:t>classic synchronization models</a:t>
            </a:r>
            <a:endParaRPr lang="zh-CN" altLang="en-US" sz="3600" dirty="0"/>
          </a:p>
        </p:txBody>
      </p:sp>
      <p:sp>
        <p:nvSpPr>
          <p:cNvPr id="3" name="Text Placeholder 2"/>
          <p:cNvSpPr>
            <a:spLocks noGrp="1"/>
          </p:cNvSpPr>
          <p:nvPr>
            <p:ph type="body" idx="1"/>
          </p:nvPr>
        </p:nvSpPr>
        <p:spPr>
          <a:xfrm>
            <a:off x="2857500" y="3000375"/>
            <a:ext cx="5715000" cy="1857375"/>
          </a:xfrm>
        </p:spPr>
        <p:txBody>
          <a:bodyPr/>
          <a:lstStyle/>
          <a:p>
            <a:pPr>
              <a:buFont typeface="Arial" charset="0"/>
              <a:buChar char="•"/>
            </a:pPr>
            <a:r>
              <a:rPr lang="en-US" altLang="zh-CN" sz="2400" b="1" smtClean="0">
                <a:solidFill>
                  <a:schemeClr val="tx1"/>
                </a:solidFill>
              </a:rPr>
              <a:t> Producer-Consumer model</a:t>
            </a:r>
          </a:p>
          <a:p>
            <a:pPr>
              <a:buFont typeface="Arial" charset="0"/>
              <a:buChar char="•"/>
            </a:pPr>
            <a:r>
              <a:rPr lang="en-US" altLang="zh-CN" sz="2400" b="1" smtClean="0">
                <a:solidFill>
                  <a:schemeClr val="tx1"/>
                </a:solidFill>
              </a:rPr>
              <a:t> Readers-Writers Problem</a:t>
            </a:r>
          </a:p>
          <a:p>
            <a:pPr>
              <a:buFont typeface="Arial" charset="0"/>
              <a:buChar char="•"/>
            </a:pPr>
            <a:r>
              <a:rPr lang="en-US" altLang="zh-CN" sz="2400" b="1" smtClean="0">
                <a:solidFill>
                  <a:schemeClr val="tx1"/>
                </a:solidFill>
              </a:rPr>
              <a:t> The Barbershop Problem</a:t>
            </a:r>
          </a:p>
          <a:p>
            <a:pPr>
              <a:buFont typeface="Arial" charset="0"/>
              <a:buChar char="•"/>
            </a:pPr>
            <a:r>
              <a:rPr lang="en-US" altLang="zh-CN" sz="2400" b="1" smtClean="0">
                <a:solidFill>
                  <a:schemeClr val="tx1"/>
                </a:solidFill>
              </a:rPr>
              <a:t> Dining philosopher problem</a:t>
            </a:r>
            <a:endParaRPr lang="zh-CN" altLang="en-US" sz="2400" b="1" smtClean="0">
              <a:solidFill>
                <a:schemeClr val="tx1"/>
              </a:solidFill>
            </a:endParaRPr>
          </a:p>
        </p:txBody>
      </p:sp>
      <p:sp>
        <p:nvSpPr>
          <p:cNvPr id="4" name="Footer Placeholder 3"/>
          <p:cNvSpPr>
            <a:spLocks noGrp="1"/>
          </p:cNvSpPr>
          <p:nvPr>
            <p:ph type="ftr" sz="quarter" idx="11"/>
          </p:nvPr>
        </p:nvSpPr>
        <p:spPr/>
        <p:txBody>
          <a:bodyPr/>
          <a:lstStyle/>
          <a:p>
            <a:pPr>
              <a:defRPr/>
            </a:pPr>
            <a:r>
              <a:rPr lang="en-US" altLang="zh-CN" smtClean="0"/>
              <a:t>Part VI Synchronization </a:t>
            </a:r>
            <a:endParaRPr lang="zh-CN" altLang="en-US"/>
          </a:p>
        </p:txBody>
      </p:sp>
      <p:sp>
        <p:nvSpPr>
          <p:cNvPr id="6" name="Cloud Callout 5"/>
          <p:cNvSpPr/>
          <p:nvPr/>
        </p:nvSpPr>
        <p:spPr>
          <a:xfrm>
            <a:off x="5143500" y="0"/>
            <a:ext cx="4000500" cy="2428875"/>
          </a:xfrm>
          <a:prstGeom prst="cloudCallout">
            <a:avLst>
              <a:gd name="adj1" fmla="val -23871"/>
              <a:gd name="adj2" fmla="val 77006"/>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200" dirty="0"/>
              <a:t>We investigate the P-C model first</a:t>
            </a:r>
            <a:endParaRPr lang="zh-CN" altLang="en-US" sz="3200" dirty="0"/>
          </a:p>
        </p:txBody>
      </p:sp>
      <p:sp>
        <p:nvSpPr>
          <p:cNvPr id="7" name="Slide Number Placeholder 6"/>
          <p:cNvSpPr>
            <a:spLocks noGrp="1"/>
          </p:cNvSpPr>
          <p:nvPr>
            <p:ph type="sldNum" sz="quarter" idx="12"/>
          </p:nvPr>
        </p:nvSpPr>
        <p:spPr/>
        <p:txBody>
          <a:bodyPr/>
          <a:lstStyle/>
          <a:p>
            <a:pPr>
              <a:defRPr/>
            </a:pPr>
            <a:fld id="{F395C836-E24F-4F44-8555-B7DD554A7B75}" type="slidenum">
              <a:rPr lang="zh-CN" altLang="en-US" smtClean="0"/>
              <a:pPr>
                <a:defRPr/>
              </a:pPr>
              <a:t>10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6"/>
                                        </p:tgtEl>
                                        <p:attrNameLst>
                                          <p:attrName>ppt_y</p:attrName>
                                        </p:attrNameLst>
                                      </p:cBhvr>
                                      <p:tavLst>
                                        <p:tav tm="0">
                                          <p:val>
                                            <p:strVal val="#ppt_y"/>
                                          </p:val>
                                        </p:tav>
                                        <p:tav tm="100000">
                                          <p:val>
                                            <p:strVal val="#ppt_y"/>
                                          </p:val>
                                        </p:tav>
                                      </p:tavLst>
                                    </p:anim>
                                  </p:childTnLst>
                                </p:cTn>
                              </p:par>
                              <p:par>
                                <p:cTn id="11" presetID="3" presetClass="emph" presetSubtype="2" fill="hold" nodeType="withEffect">
                                  <p:stCondLst>
                                    <p:cond delay="0"/>
                                  </p:stCondLst>
                                  <p:childTnLst>
                                    <p:animClr clrSpc="rgb" dir="cw">
                                      <p:cBhvr override="childStyle">
                                        <p:cTn id="12" dur="1000" fill="hold"/>
                                        <p:tgtEl>
                                          <p:spTgt spid="3">
                                            <p:txEl>
                                              <p:pRg st="0" end="0"/>
                                            </p:txEl>
                                          </p:spTgt>
                                        </p:tgtEl>
                                        <p:attrNameLst>
                                          <p:attrName>style.color</p:attrName>
                                        </p:attrNameLst>
                                      </p:cBhvr>
                                      <p:to>
                                        <a:schemeClr va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624"/>
            <a:ext cx="8229600" cy="654050"/>
          </a:xfrm>
        </p:spPr>
        <p:txBody>
          <a:bodyPr rtlCol="0">
            <a:normAutofit fontScale="90000"/>
          </a:bodyPr>
          <a:lstStyle/>
          <a:p>
            <a:pPr fontAlgn="auto">
              <a:spcAft>
                <a:spcPts val="0"/>
              </a:spcAft>
              <a:defRPr/>
            </a:pPr>
            <a:r>
              <a:rPr lang="en-US" altLang="zh-CN" dirty="0" smtClean="0"/>
              <a:t>Producer/Consumer (P/C) Problem</a:t>
            </a:r>
            <a:endParaRPr lang="zh-CN" altLang="en-US" dirty="0"/>
          </a:p>
        </p:txBody>
      </p:sp>
      <p:sp>
        <p:nvSpPr>
          <p:cNvPr id="3" name="Content Placeholder 2"/>
          <p:cNvSpPr>
            <a:spLocks noGrp="1"/>
          </p:cNvSpPr>
          <p:nvPr>
            <p:ph idx="1"/>
          </p:nvPr>
        </p:nvSpPr>
        <p:spPr>
          <a:xfrm>
            <a:off x="457200" y="698674"/>
            <a:ext cx="8686800" cy="5214938"/>
          </a:xfrm>
        </p:spPr>
        <p:txBody>
          <a:bodyPr rtlCol="0">
            <a:normAutofit/>
          </a:bodyPr>
          <a:lstStyle/>
          <a:p>
            <a:pPr fontAlgn="auto">
              <a:spcAft>
                <a:spcPts val="0"/>
              </a:spcAft>
              <a:buFont typeface="Arial" pitchFamily="34" charset="0"/>
              <a:buChar char="•"/>
              <a:defRPr/>
            </a:pPr>
            <a:r>
              <a:rPr lang="en-US" altLang="zh-CN" dirty="0" smtClean="0"/>
              <a:t>Producer/Consumer is a common paradigm for </a:t>
            </a:r>
            <a:r>
              <a:rPr lang="en-US" altLang="zh-CN" b="1" dirty="0" smtClean="0">
                <a:solidFill>
                  <a:schemeClr val="accent6">
                    <a:lumMod val="75000"/>
                  </a:schemeClr>
                </a:solidFill>
              </a:rPr>
              <a:t>cooperating processes </a:t>
            </a:r>
            <a:r>
              <a:rPr lang="en-US" altLang="zh-CN" dirty="0" smtClean="0"/>
              <a:t>in OS</a:t>
            </a:r>
          </a:p>
          <a:p>
            <a:pPr lvl="1" fontAlgn="auto">
              <a:spcAft>
                <a:spcPts val="0"/>
              </a:spcAft>
              <a:buFont typeface="Arial" pitchFamily="34" charset="0"/>
              <a:buChar char="–"/>
              <a:defRPr/>
            </a:pPr>
            <a:r>
              <a:rPr lang="en-US" altLang="zh-CN" dirty="0" smtClean="0"/>
              <a:t> Producer process produces information that is consumed by a Consumer process.</a:t>
            </a:r>
          </a:p>
          <a:p>
            <a:pPr fontAlgn="auto">
              <a:spcAft>
                <a:spcPts val="0"/>
              </a:spcAft>
              <a:buFont typeface="Arial" pitchFamily="34" charset="0"/>
              <a:buChar char="•"/>
              <a:defRPr/>
            </a:pPr>
            <a:r>
              <a:rPr lang="en-US" altLang="zh-CN" b="1" dirty="0" smtClean="0"/>
              <a:t>Example 1</a:t>
            </a:r>
            <a:r>
              <a:rPr lang="en-US" altLang="zh-CN" dirty="0" smtClean="0"/>
              <a:t>: a print program produces characters that are consumed by a printer.</a:t>
            </a:r>
          </a:p>
          <a:p>
            <a:pPr fontAlgn="auto">
              <a:spcAft>
                <a:spcPts val="0"/>
              </a:spcAft>
              <a:buFont typeface="Arial" pitchFamily="34" charset="0"/>
              <a:buChar char="•"/>
              <a:defRPr/>
            </a:pPr>
            <a:r>
              <a:rPr lang="en-US" altLang="zh-CN" b="1" dirty="0" smtClean="0"/>
              <a:t>Example 2</a:t>
            </a:r>
            <a:r>
              <a:rPr lang="en-US" altLang="zh-CN" dirty="0" smtClean="0"/>
              <a:t>: an assembler produces object modules that are consumed by a loader.</a:t>
            </a:r>
          </a:p>
          <a:p>
            <a:pPr fontAlgn="auto">
              <a:spcAft>
                <a:spcPts val="0"/>
              </a:spcAft>
              <a:buFont typeface="Arial" pitchFamily="34" charset="0"/>
              <a:buChar char="•"/>
              <a:defRPr/>
            </a:pP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Part VI Synchronization </a:t>
            </a:r>
            <a:endParaRPr lang="zh-CN" altLang="en-US"/>
          </a:p>
        </p:txBody>
      </p:sp>
      <p:sp>
        <p:nvSpPr>
          <p:cNvPr id="5" name="Rectangle 4"/>
          <p:cNvSpPr/>
          <p:nvPr/>
        </p:nvSpPr>
        <p:spPr>
          <a:xfrm>
            <a:off x="4572000" y="5929313"/>
            <a:ext cx="4572000" cy="307975"/>
          </a:xfrm>
          <a:prstGeom prst="rect">
            <a:avLst/>
          </a:prstGeom>
        </p:spPr>
        <p:txBody>
          <a:bodyPr>
            <a:spAutoFit/>
          </a:bodyPr>
          <a:lstStyle/>
          <a:p>
            <a:pPr fontAlgn="auto">
              <a:spcBef>
                <a:spcPts val="0"/>
              </a:spcBef>
              <a:spcAft>
                <a:spcPts val="0"/>
              </a:spcAft>
              <a:defRPr/>
            </a:pPr>
            <a:r>
              <a:rPr lang="en-US" altLang="zh-CN" sz="1400" dirty="0">
                <a:solidFill>
                  <a:schemeClr val="bg1">
                    <a:lumMod val="85000"/>
                  </a:schemeClr>
                </a:solidFill>
                <a:latin typeface="+mn-lt"/>
                <a:ea typeface="+mn-ea"/>
              </a:rPr>
              <a:t>PPTs from others\From Ariel J. Frank\OS381\os4-1_cop.ppt</a:t>
            </a:r>
            <a:endParaRPr lang="zh-CN" altLang="en-US" sz="1400" dirty="0">
              <a:solidFill>
                <a:schemeClr val="bg1">
                  <a:lumMod val="85000"/>
                </a:schemeClr>
              </a:solidFill>
              <a:latin typeface="+mn-lt"/>
              <a:ea typeface="+mn-ea"/>
            </a:endParaRPr>
          </a:p>
        </p:txBody>
      </p:sp>
      <p:sp>
        <p:nvSpPr>
          <p:cNvPr id="6" name="Slide Number Placeholder 5"/>
          <p:cNvSpPr>
            <a:spLocks noGrp="1"/>
          </p:cNvSpPr>
          <p:nvPr>
            <p:ph type="sldNum" sz="quarter" idx="12"/>
          </p:nvPr>
        </p:nvSpPr>
        <p:spPr/>
        <p:txBody>
          <a:bodyPr/>
          <a:lstStyle/>
          <a:p>
            <a:pPr>
              <a:defRPr/>
            </a:pPr>
            <a:fld id="{1E6C3D2E-61ED-4C80-85E8-EB127BCB55A3}" type="slidenum">
              <a:rPr lang="zh-CN" altLang="en-US"/>
              <a:pPr>
                <a:defRPr/>
              </a:pPr>
              <a:t>11</a:t>
            </a:fld>
            <a:endParaRPr lang="zh-CN" altLang="en-US"/>
          </a:p>
        </p:txBody>
      </p:sp>
      <p:grpSp>
        <p:nvGrpSpPr>
          <p:cNvPr id="7" name="Group 41"/>
          <p:cNvGrpSpPr/>
          <p:nvPr/>
        </p:nvGrpSpPr>
        <p:grpSpPr>
          <a:xfrm>
            <a:off x="1907704" y="4796599"/>
            <a:ext cx="4429124" cy="2057585"/>
            <a:chOff x="4714876" y="4286256"/>
            <a:chExt cx="4429124" cy="2057585"/>
          </a:xfrm>
        </p:grpSpPr>
        <p:sp>
          <p:nvSpPr>
            <p:cNvPr id="8" name="TextBox 7"/>
            <p:cNvSpPr txBox="1"/>
            <p:nvPr/>
          </p:nvSpPr>
          <p:spPr>
            <a:xfrm>
              <a:off x="5072066" y="4286256"/>
              <a:ext cx="1980992" cy="369332"/>
            </a:xfrm>
            <a:prstGeom prst="rect">
              <a:avLst/>
            </a:prstGeom>
            <a:noFill/>
          </p:spPr>
          <p:txBody>
            <a:bodyPr wrap="none" rtlCol="0">
              <a:spAutoFit/>
            </a:bodyPr>
            <a:lstStyle/>
            <a:p>
              <a:r>
                <a:rPr lang="en-US" altLang="zh-CN" b="1" dirty="0" smtClean="0"/>
                <a:t>Two actions model</a:t>
              </a:r>
              <a:endParaRPr lang="zh-CN" altLang="en-US" b="1" dirty="0"/>
            </a:p>
          </p:txBody>
        </p:sp>
        <p:sp>
          <p:nvSpPr>
            <p:cNvPr id="16" name="Rectangle 85"/>
            <p:cNvSpPr>
              <a:spLocks noChangeArrowheads="1"/>
            </p:cNvSpPr>
            <p:nvPr/>
          </p:nvSpPr>
          <p:spPr bwMode="auto">
            <a:xfrm>
              <a:off x="6215074" y="5000636"/>
              <a:ext cx="1066800" cy="5334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0" name="Smiley Face 34"/>
            <p:cNvSpPr/>
            <p:nvPr/>
          </p:nvSpPr>
          <p:spPr>
            <a:xfrm>
              <a:off x="4929190" y="4643446"/>
              <a:ext cx="414334" cy="414334"/>
            </a:xfrm>
            <a:prstGeom prst="smileyFace">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4714876" y="5143512"/>
              <a:ext cx="1928826" cy="1200329"/>
            </a:xfrm>
            <a:prstGeom prst="rect">
              <a:avLst/>
            </a:prstGeom>
            <a:noFill/>
          </p:spPr>
          <p:txBody>
            <a:bodyPr wrap="square" rtlCol="0">
              <a:spAutoFit/>
            </a:bodyPr>
            <a:lstStyle/>
            <a:p>
              <a:r>
                <a:rPr lang="en-US" altLang="zh-CN" b="1" dirty="0" smtClean="0"/>
                <a:t>Action A</a:t>
              </a:r>
              <a:r>
                <a:rPr lang="en-US" altLang="zh-CN" dirty="0" smtClean="0"/>
                <a:t>:</a:t>
              </a:r>
            </a:p>
            <a:p>
              <a:r>
                <a:rPr lang="en-US" altLang="zh-CN" dirty="0" smtClean="0"/>
                <a:t>Create an task, and put it into the waiting zone</a:t>
              </a:r>
              <a:endParaRPr lang="zh-CN" altLang="en-US" dirty="0"/>
            </a:p>
          </p:txBody>
        </p:sp>
        <p:sp>
          <p:nvSpPr>
            <p:cNvPr id="12" name="Freeform 37"/>
            <p:cNvSpPr/>
            <p:nvPr/>
          </p:nvSpPr>
          <p:spPr>
            <a:xfrm>
              <a:off x="5379720" y="4615180"/>
              <a:ext cx="944880" cy="398780"/>
            </a:xfrm>
            <a:custGeom>
              <a:avLst/>
              <a:gdLst>
                <a:gd name="connsiteX0" fmla="*/ 0 w 944880"/>
                <a:gd name="connsiteY0" fmla="*/ 200660 h 398780"/>
                <a:gd name="connsiteX1" fmla="*/ 457200 w 944880"/>
                <a:gd name="connsiteY1" fmla="*/ 33020 h 398780"/>
                <a:gd name="connsiteX2" fmla="*/ 944880 w 944880"/>
                <a:gd name="connsiteY2" fmla="*/ 398780 h 398780"/>
                <a:gd name="connsiteX3" fmla="*/ 944880 w 944880"/>
                <a:gd name="connsiteY3" fmla="*/ 398780 h 398780"/>
              </a:gdLst>
              <a:ahLst/>
              <a:cxnLst>
                <a:cxn ang="0">
                  <a:pos x="connsiteX0" y="connsiteY0"/>
                </a:cxn>
                <a:cxn ang="0">
                  <a:pos x="connsiteX1" y="connsiteY1"/>
                </a:cxn>
                <a:cxn ang="0">
                  <a:pos x="connsiteX2" y="connsiteY2"/>
                </a:cxn>
                <a:cxn ang="0">
                  <a:pos x="connsiteX3" y="connsiteY3"/>
                </a:cxn>
              </a:cxnLst>
              <a:rect l="l" t="t" r="r" b="b"/>
              <a:pathLst>
                <a:path w="944880" h="398780">
                  <a:moveTo>
                    <a:pt x="0" y="200660"/>
                  </a:moveTo>
                  <a:cubicBezTo>
                    <a:pt x="149860" y="100330"/>
                    <a:pt x="299720" y="0"/>
                    <a:pt x="457200" y="33020"/>
                  </a:cubicBezTo>
                  <a:cubicBezTo>
                    <a:pt x="614680" y="66040"/>
                    <a:pt x="944880" y="398780"/>
                    <a:pt x="944880" y="398780"/>
                  </a:cubicBezTo>
                  <a:lnTo>
                    <a:pt x="944880" y="398780"/>
                  </a:lnTo>
                </a:path>
              </a:pathLst>
            </a:cu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Smiley Face 38"/>
            <p:cNvSpPr/>
            <p:nvPr/>
          </p:nvSpPr>
          <p:spPr>
            <a:xfrm>
              <a:off x="8286776" y="4643446"/>
              <a:ext cx="414334" cy="414334"/>
            </a:xfrm>
            <a:prstGeom prst="smileyFac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7215174" y="5143512"/>
              <a:ext cx="1928826" cy="1200329"/>
            </a:xfrm>
            <a:prstGeom prst="rect">
              <a:avLst/>
            </a:prstGeom>
            <a:noFill/>
          </p:spPr>
          <p:txBody>
            <a:bodyPr wrap="square" rtlCol="0">
              <a:spAutoFit/>
            </a:bodyPr>
            <a:lstStyle/>
            <a:p>
              <a:pPr algn="r"/>
              <a:r>
                <a:rPr lang="en-US" altLang="zh-CN" b="1" dirty="0" smtClean="0"/>
                <a:t>Action B</a:t>
              </a:r>
              <a:r>
                <a:rPr lang="en-US" altLang="zh-CN" dirty="0" smtClean="0"/>
                <a:t>:</a:t>
              </a:r>
            </a:p>
            <a:p>
              <a:pPr algn="r"/>
              <a:r>
                <a:rPr lang="en-US" altLang="zh-CN" dirty="0" smtClean="0"/>
                <a:t>Select one task from the waiting zone, and serve it</a:t>
              </a:r>
              <a:endParaRPr lang="zh-CN" altLang="en-US" dirty="0"/>
            </a:p>
          </p:txBody>
        </p:sp>
        <p:sp>
          <p:nvSpPr>
            <p:cNvPr id="15" name="Freeform 40"/>
            <p:cNvSpPr/>
            <p:nvPr/>
          </p:nvSpPr>
          <p:spPr>
            <a:xfrm>
              <a:off x="7056120" y="4876800"/>
              <a:ext cx="1219200" cy="871220"/>
            </a:xfrm>
            <a:custGeom>
              <a:avLst/>
              <a:gdLst>
                <a:gd name="connsiteX0" fmla="*/ 0 w 1219200"/>
                <a:gd name="connsiteY0" fmla="*/ 685800 h 871220"/>
                <a:gd name="connsiteX1" fmla="*/ 350520 w 1219200"/>
                <a:gd name="connsiteY1" fmla="*/ 792480 h 871220"/>
                <a:gd name="connsiteX2" fmla="*/ 670560 w 1219200"/>
                <a:gd name="connsiteY2" fmla="*/ 213360 h 871220"/>
                <a:gd name="connsiteX3" fmla="*/ 929640 w 1219200"/>
                <a:gd name="connsiteY3" fmla="*/ 60960 h 871220"/>
                <a:gd name="connsiteX4" fmla="*/ 1219200 w 1219200"/>
                <a:gd name="connsiteY4" fmla="*/ 0 h 871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871220">
                  <a:moveTo>
                    <a:pt x="0" y="685800"/>
                  </a:moveTo>
                  <a:cubicBezTo>
                    <a:pt x="119380" y="778510"/>
                    <a:pt x="238760" y="871220"/>
                    <a:pt x="350520" y="792480"/>
                  </a:cubicBezTo>
                  <a:cubicBezTo>
                    <a:pt x="462280" y="713740"/>
                    <a:pt x="574040" y="335280"/>
                    <a:pt x="670560" y="213360"/>
                  </a:cubicBezTo>
                  <a:cubicBezTo>
                    <a:pt x="767080" y="91440"/>
                    <a:pt x="838200" y="96520"/>
                    <a:pt x="929640" y="60960"/>
                  </a:cubicBezTo>
                  <a:cubicBezTo>
                    <a:pt x="1021080" y="25400"/>
                    <a:pt x="1219200" y="0"/>
                    <a:pt x="1219200" y="0"/>
                  </a:cubicBezTo>
                </a:path>
              </a:pathLst>
            </a:cu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3263"/>
            <a:ext cx="8229600" cy="654050"/>
          </a:xfrm>
        </p:spPr>
        <p:txBody>
          <a:bodyPr rtlCol="0">
            <a:normAutofit fontScale="90000"/>
          </a:bodyPr>
          <a:lstStyle/>
          <a:p>
            <a:pPr fontAlgn="auto">
              <a:spcAft>
                <a:spcPts val="0"/>
              </a:spcAft>
              <a:defRPr/>
            </a:pPr>
            <a:r>
              <a:rPr lang="en-US" altLang="zh-CN" dirty="0" smtClean="0"/>
              <a:t>Multiple Producers and Consumers</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Part VI Synchronization </a:t>
            </a:r>
            <a:endParaRPr lang="zh-CN" altLang="en-US"/>
          </a:p>
        </p:txBody>
      </p:sp>
      <p:pic>
        <p:nvPicPr>
          <p:cNvPr id="577539" name="Picture 3" descr="7_0012"/>
          <p:cNvPicPr>
            <a:picLocks noGrp="1" noChangeAspect="1" noChangeArrowheads="1"/>
          </p:cNvPicPr>
          <p:nvPr>
            <p:ph idx="1"/>
          </p:nvPr>
        </p:nvPicPr>
        <p:blipFill>
          <a:blip r:embed="rId3" cstate="print"/>
          <a:srcRect/>
          <a:stretch>
            <a:fillRect/>
          </a:stretch>
        </p:blipFill>
        <p:spPr>
          <a:xfrm>
            <a:off x="0" y="1571625"/>
            <a:ext cx="9144000" cy="3222625"/>
          </a:xfrm>
        </p:spPr>
      </p:pic>
      <p:sp>
        <p:nvSpPr>
          <p:cNvPr id="6" name="Rectangle 5"/>
          <p:cNvSpPr/>
          <p:nvPr/>
        </p:nvSpPr>
        <p:spPr>
          <a:xfrm>
            <a:off x="4572000" y="6550025"/>
            <a:ext cx="4572000" cy="307975"/>
          </a:xfrm>
          <a:prstGeom prst="rect">
            <a:avLst/>
          </a:prstGeom>
        </p:spPr>
        <p:txBody>
          <a:bodyPr>
            <a:spAutoFit/>
          </a:bodyPr>
          <a:lstStyle/>
          <a:p>
            <a:pPr fontAlgn="auto">
              <a:spcBef>
                <a:spcPts val="0"/>
              </a:spcBef>
              <a:spcAft>
                <a:spcPts val="0"/>
              </a:spcAft>
              <a:defRPr/>
            </a:pPr>
            <a:r>
              <a:rPr lang="en-US" altLang="zh-CN" sz="1400" dirty="0">
                <a:solidFill>
                  <a:schemeClr val="bg1">
                    <a:lumMod val="85000"/>
                  </a:schemeClr>
                </a:solidFill>
                <a:latin typeface="+mn-lt"/>
                <a:ea typeface="+mn-ea"/>
              </a:rPr>
              <a:t>PPTs from others\From Ariel J. Frank\OS381\os4-1_cop.ppt</a:t>
            </a:r>
            <a:endParaRPr lang="zh-CN" altLang="en-US" sz="1400" dirty="0">
              <a:solidFill>
                <a:schemeClr val="bg1">
                  <a:lumMod val="85000"/>
                </a:schemeClr>
              </a:solidFill>
              <a:latin typeface="+mn-lt"/>
              <a:ea typeface="+mn-ea"/>
            </a:endParaRPr>
          </a:p>
        </p:txBody>
      </p:sp>
      <p:sp>
        <p:nvSpPr>
          <p:cNvPr id="9" name="Slide Number Placeholder 8"/>
          <p:cNvSpPr>
            <a:spLocks noGrp="1"/>
          </p:cNvSpPr>
          <p:nvPr>
            <p:ph type="sldNum" sz="quarter" idx="12"/>
          </p:nvPr>
        </p:nvSpPr>
        <p:spPr/>
        <p:txBody>
          <a:bodyPr/>
          <a:lstStyle/>
          <a:p>
            <a:pPr>
              <a:defRPr/>
            </a:pPr>
            <a:fld id="{4AF8BCFA-41B1-434F-8EE1-72B2FFF6C080}" type="slidenum">
              <a:rPr lang="zh-CN" altLang="en-US"/>
              <a:pPr>
                <a:defRPr/>
              </a:pPr>
              <a:t>12</a:t>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2643188"/>
            <a:ext cx="7772400" cy="1362075"/>
          </a:xfrm>
        </p:spPr>
        <p:txBody>
          <a:bodyPr rtlCol="0">
            <a:normAutofit fontScale="90000"/>
          </a:bodyPr>
          <a:lstStyle/>
          <a:p>
            <a:pPr fontAlgn="auto">
              <a:spcAft>
                <a:spcPts val="0"/>
              </a:spcAft>
              <a:defRPr/>
            </a:pPr>
            <a:r>
              <a:rPr lang="en-US" altLang="zh-CN" dirty="0" smtClean="0"/>
              <a:t>To control the execution of critical sections among concurrent processes/threads</a:t>
            </a:r>
            <a:endParaRPr lang="zh-CN" altLang="en-US" dirty="0"/>
          </a:p>
        </p:txBody>
      </p:sp>
      <p:sp>
        <p:nvSpPr>
          <p:cNvPr id="548866" name="Text Placeholder 2"/>
          <p:cNvSpPr>
            <a:spLocks noGrp="1"/>
          </p:cNvSpPr>
          <p:nvPr>
            <p:ph type="body" idx="1"/>
          </p:nvPr>
        </p:nvSpPr>
        <p:spPr>
          <a:xfrm>
            <a:off x="214313" y="1143000"/>
            <a:ext cx="7772400" cy="1500188"/>
          </a:xfrm>
        </p:spPr>
        <p:txBody>
          <a:bodyPr/>
          <a:lstStyle/>
          <a:p>
            <a:r>
              <a:rPr lang="en-US" altLang="zh-CN" sz="4800" smtClean="0">
                <a:solidFill>
                  <a:srgbClr val="0070C0"/>
                </a:solidFill>
              </a:rPr>
              <a:t>The key of synchronization</a:t>
            </a:r>
            <a:endParaRPr lang="zh-CN" altLang="en-US" sz="4800" smtClean="0">
              <a:solidFill>
                <a:srgbClr val="0070C0"/>
              </a:solidFill>
            </a:endParaRPr>
          </a:p>
        </p:txBody>
      </p:sp>
      <p:sp>
        <p:nvSpPr>
          <p:cNvPr id="4" name="Footer Placeholder 3"/>
          <p:cNvSpPr>
            <a:spLocks noGrp="1"/>
          </p:cNvSpPr>
          <p:nvPr>
            <p:ph type="ftr" sz="quarter" idx="11"/>
          </p:nvPr>
        </p:nvSpPr>
        <p:spPr/>
        <p:txBody>
          <a:bodyPr/>
          <a:lstStyle/>
          <a:p>
            <a:pPr>
              <a:defRPr/>
            </a:pPr>
            <a:r>
              <a:rPr lang="en-US" altLang="zh-CN" smtClean="0"/>
              <a:t>Part VI Synchronization </a:t>
            </a:r>
            <a:endParaRPr lang="zh-CN" altLang="en-US"/>
          </a:p>
        </p:txBody>
      </p:sp>
      <p:sp>
        <p:nvSpPr>
          <p:cNvPr id="5" name="Right Arrow 4"/>
          <p:cNvSpPr/>
          <p:nvPr/>
        </p:nvSpPr>
        <p:spPr>
          <a:xfrm>
            <a:off x="2714625" y="4505325"/>
            <a:ext cx="857250" cy="42386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TextBox 5"/>
          <p:cNvSpPr txBox="1">
            <a:spLocks noChangeArrowheads="1"/>
          </p:cNvSpPr>
          <p:nvPr/>
        </p:nvSpPr>
        <p:spPr bwMode="auto">
          <a:xfrm>
            <a:off x="3643313" y="4362450"/>
            <a:ext cx="5222875" cy="646113"/>
          </a:xfrm>
          <a:prstGeom prst="rect">
            <a:avLst/>
          </a:prstGeom>
          <a:noFill/>
          <a:ln w="9525">
            <a:noFill/>
            <a:miter lim="800000"/>
            <a:headEnd/>
            <a:tailEnd/>
          </a:ln>
        </p:spPr>
        <p:txBody>
          <a:bodyPr wrap="none">
            <a:spAutoFit/>
          </a:bodyPr>
          <a:lstStyle/>
          <a:p>
            <a:r>
              <a:rPr lang="en-US" altLang="zh-CN" sz="3600" dirty="0">
                <a:solidFill>
                  <a:srgbClr val="FF0000"/>
                </a:solidFill>
                <a:latin typeface="Calibri" pitchFamily="34" charset="0"/>
              </a:rPr>
              <a:t>Ensuring </a:t>
            </a:r>
            <a:r>
              <a:rPr lang="en-US" altLang="zh-CN" sz="3600" b="1" u="sng" dirty="0">
                <a:solidFill>
                  <a:srgbClr val="FF0000"/>
                </a:solidFill>
                <a:latin typeface="Calibri" pitchFamily="34" charset="0"/>
              </a:rPr>
              <a:t>Mutual Exclusion</a:t>
            </a:r>
            <a:endParaRPr lang="zh-CN" altLang="en-US" sz="3600" b="1" u="sng" dirty="0">
              <a:solidFill>
                <a:srgbClr val="FF0000"/>
              </a:solidFill>
              <a:latin typeface="Calibri" pitchFamily="34" charset="0"/>
            </a:endParaRPr>
          </a:p>
        </p:txBody>
      </p:sp>
      <p:sp>
        <p:nvSpPr>
          <p:cNvPr id="7" name="Slide Number Placeholder 6"/>
          <p:cNvSpPr>
            <a:spLocks noGrp="1"/>
          </p:cNvSpPr>
          <p:nvPr>
            <p:ph type="sldNum" sz="quarter" idx="12"/>
          </p:nvPr>
        </p:nvSpPr>
        <p:spPr/>
        <p:txBody>
          <a:bodyPr/>
          <a:lstStyle/>
          <a:p>
            <a:pPr>
              <a:defRPr/>
            </a:pPr>
            <a:fld id="{F395C836-E24F-4F44-8555-B7DD554A7B75}" type="slidenum">
              <a:rPr lang="zh-CN" altLang="en-US" smtClean="0"/>
              <a:pPr>
                <a:defRPr/>
              </a:pPr>
              <a:t>13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6"/>
                                        </p:tgtEl>
                                        <p:attrNameLst>
                                          <p:attrName>ppt_y</p:attrName>
                                        </p:attrNameLst>
                                      </p:cBhvr>
                                      <p:tavLst>
                                        <p:tav tm="0">
                                          <p:val>
                                            <p:strVal val="#ppt_y"/>
                                          </p:val>
                                        </p:tav>
                                        <p:tav tm="100000">
                                          <p:val>
                                            <p:strVal val="#ppt_y"/>
                                          </p:val>
                                        </p:tav>
                                      </p:tavLst>
                                    </p:anim>
                                  </p:childTnLst>
                                </p:cTn>
                              </p:par>
                              <p:par>
                                <p:cTn id="11" presetID="39" presetClass="entr" presetSubtype="0" accel="10000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ppt_h</p:attrName>
                                        </p:attrNameLst>
                                      </p:cBhvr>
                                      <p:tavLst>
                                        <p:tav tm="0">
                                          <p:val>
                                            <p:strVal val="#ppt_h/20"/>
                                          </p:val>
                                        </p:tav>
                                        <p:tav tm="50000">
                                          <p:val>
                                            <p:strVal val="#ppt_h/20"/>
                                          </p:val>
                                        </p:tav>
                                        <p:tav tm="100000">
                                          <p:val>
                                            <p:strVal val="#ppt_h"/>
                                          </p:val>
                                        </p:tav>
                                      </p:tavLst>
                                    </p:anim>
                                    <p:anim calcmode="lin" valueType="num">
                                      <p:cBhvr>
                                        <p:cTn id="14" dur="500" fill="hold"/>
                                        <p:tgtEl>
                                          <p:spTgt spid="5"/>
                                        </p:tgtEl>
                                        <p:attrNameLst>
                                          <p:attrName>ppt_w</p:attrName>
                                        </p:attrNameLst>
                                      </p:cBhvr>
                                      <p:tavLst>
                                        <p:tav tm="0">
                                          <p:val>
                                            <p:strVal val="#ppt_w+.3"/>
                                          </p:val>
                                        </p:tav>
                                        <p:tav tm="50000">
                                          <p:val>
                                            <p:strVal val="#ppt_w+.3"/>
                                          </p:val>
                                        </p:tav>
                                        <p:tav tm="100000">
                                          <p:val>
                                            <p:strVal val="#ppt_w"/>
                                          </p:val>
                                        </p:tav>
                                      </p:tavLst>
                                    </p:anim>
                                    <p:anim calcmode="lin" valueType="num">
                                      <p:cBhvr>
                                        <p:cTn id="15" dur="500" fill="hold"/>
                                        <p:tgtEl>
                                          <p:spTgt spid="5"/>
                                        </p:tgtEl>
                                        <p:attrNameLst>
                                          <p:attrName>ppt_x</p:attrName>
                                        </p:attrNameLst>
                                      </p:cBhvr>
                                      <p:tavLst>
                                        <p:tav tm="0">
                                          <p:val>
                                            <p:strVal val="#ppt_x-.3"/>
                                          </p:val>
                                        </p:tav>
                                        <p:tav tm="5000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altLang="zh-CN" dirty="0" smtClean="0"/>
              <a:t>But we also should avoid </a:t>
            </a:r>
            <a:endParaRPr lang="zh-CN" altLang="en-US" dirty="0"/>
          </a:p>
        </p:txBody>
      </p:sp>
      <p:sp>
        <p:nvSpPr>
          <p:cNvPr id="3" name="Content Placeholder 2"/>
          <p:cNvSpPr>
            <a:spLocks noGrp="1"/>
          </p:cNvSpPr>
          <p:nvPr>
            <p:ph idx="1"/>
          </p:nvPr>
        </p:nvSpPr>
        <p:spPr>
          <a:xfrm>
            <a:off x="457200" y="1000125"/>
            <a:ext cx="8686800" cy="5126038"/>
          </a:xfrm>
        </p:spPr>
        <p:txBody>
          <a:bodyPr/>
          <a:lstStyle/>
          <a:p>
            <a:r>
              <a:rPr lang="en-US" altLang="zh-CN" b="1" u="sng" dirty="0" smtClean="0"/>
              <a:t>Deadlock </a:t>
            </a:r>
          </a:p>
          <a:p>
            <a:pPr lvl="1"/>
            <a:r>
              <a:rPr lang="en-US" altLang="zh-CN" dirty="0" smtClean="0"/>
              <a:t>None of the involved processes could move further</a:t>
            </a:r>
          </a:p>
          <a:p>
            <a:endParaRPr lang="en-US" altLang="zh-CN" dirty="0" smtClean="0"/>
          </a:p>
          <a:p>
            <a:endParaRPr lang="en-US" altLang="zh-CN" dirty="0" smtClean="0"/>
          </a:p>
          <a:p>
            <a:endParaRPr lang="en-US" altLang="zh-CN" dirty="0" smtClean="0"/>
          </a:p>
          <a:p>
            <a:r>
              <a:rPr lang="en-US" altLang="zh-CN" b="1" u="sng" dirty="0" smtClean="0"/>
              <a:t>Starvation </a:t>
            </a:r>
          </a:p>
          <a:p>
            <a:pPr lvl="1"/>
            <a:r>
              <a:rPr lang="en-US" altLang="zh-CN" dirty="0" smtClean="0"/>
              <a:t>Some process is never executed!</a:t>
            </a:r>
          </a:p>
          <a:p>
            <a:pPr lvl="1"/>
            <a:r>
              <a:rPr lang="en-US" altLang="zh-CN" dirty="0" smtClean="0"/>
              <a:t>Process/ thread waits indefinitely </a:t>
            </a:r>
            <a:endParaRPr lang="zh-CN" altLang="en-US" dirty="0" smtClean="0"/>
          </a:p>
        </p:txBody>
      </p:sp>
      <p:sp>
        <p:nvSpPr>
          <p:cNvPr id="4" name="Footer Placeholder 3"/>
          <p:cNvSpPr>
            <a:spLocks noGrp="1"/>
          </p:cNvSpPr>
          <p:nvPr>
            <p:ph type="ftr" sz="quarter" idx="11"/>
          </p:nvPr>
        </p:nvSpPr>
        <p:spPr/>
        <p:txBody>
          <a:bodyPr/>
          <a:lstStyle/>
          <a:p>
            <a:pPr>
              <a:defRPr/>
            </a:pPr>
            <a:r>
              <a:rPr lang="en-US" altLang="zh-CN" smtClean="0"/>
              <a:t>Part VI Synchronization </a:t>
            </a:r>
            <a:endParaRPr lang="zh-CN" altLang="en-US"/>
          </a:p>
        </p:txBody>
      </p:sp>
      <p:sp>
        <p:nvSpPr>
          <p:cNvPr id="5" name="TextBox 4"/>
          <p:cNvSpPr txBox="1"/>
          <p:nvPr/>
        </p:nvSpPr>
        <p:spPr>
          <a:xfrm>
            <a:off x="5429250" y="500063"/>
            <a:ext cx="2408238" cy="584200"/>
          </a:xfrm>
          <a:prstGeom prst="rect">
            <a:avLst/>
          </a:prstGeom>
          <a:noFill/>
        </p:spPr>
        <p:txBody>
          <a:bodyPr wrap="none">
            <a:spAutoFit/>
          </a:bodyPr>
          <a:lstStyle/>
          <a:p>
            <a:pPr fontAlgn="auto">
              <a:spcBef>
                <a:spcPts val="0"/>
              </a:spcBef>
              <a:spcAft>
                <a:spcPts val="0"/>
              </a:spcAft>
              <a:defRPr/>
            </a:pPr>
            <a:r>
              <a:rPr lang="en-US" altLang="zh-CN" sz="3200" dirty="0">
                <a:solidFill>
                  <a:srgbClr val="FF0000"/>
                </a:solidFill>
                <a:latin typeface="+mn-lt"/>
                <a:ea typeface="+mn-ea"/>
              </a:rPr>
              <a:t>For </a:t>
            </a:r>
            <a:r>
              <a:rPr lang="en-US" altLang="zh-CN" sz="3200" b="1" cap="small" dirty="0">
                <a:solidFill>
                  <a:srgbClr val="FF0000"/>
                </a:solidFill>
                <a:latin typeface="+mn-lt"/>
                <a:ea typeface="+mn-ea"/>
              </a:rPr>
              <a:t>efficiency</a:t>
            </a:r>
            <a:endParaRPr lang="zh-CN" altLang="en-US" sz="3200" b="1" cap="small" dirty="0">
              <a:solidFill>
                <a:srgbClr val="FF0000"/>
              </a:solidFill>
              <a:latin typeface="+mn-lt"/>
              <a:ea typeface="+mn-ea"/>
            </a:endParaRPr>
          </a:p>
        </p:txBody>
      </p:sp>
      <p:pic>
        <p:nvPicPr>
          <p:cNvPr id="550917" name="Picture 2"/>
          <p:cNvPicPr>
            <a:picLocks noChangeAspect="1" noChangeArrowheads="1"/>
          </p:cNvPicPr>
          <p:nvPr/>
        </p:nvPicPr>
        <p:blipFill>
          <a:blip r:embed="rId3" cstate="print"/>
          <a:srcRect/>
          <a:stretch>
            <a:fillRect/>
          </a:stretch>
        </p:blipFill>
        <p:spPr bwMode="auto">
          <a:xfrm>
            <a:off x="1428750" y="2143125"/>
            <a:ext cx="1857375" cy="1663700"/>
          </a:xfrm>
          <a:prstGeom prst="rect">
            <a:avLst/>
          </a:prstGeom>
          <a:noFill/>
          <a:ln w="9525">
            <a:noFill/>
            <a:miter lim="800000"/>
            <a:headEnd/>
            <a:tailEnd/>
          </a:ln>
        </p:spPr>
      </p:pic>
      <p:pic>
        <p:nvPicPr>
          <p:cNvPr id="550918" name="Picture 3" descr="szintersection.jpg                                             0006F6BBMacintosh HD                   C26E0137:"/>
          <p:cNvPicPr>
            <a:picLocks noChangeAspect="1" noChangeArrowheads="1"/>
          </p:cNvPicPr>
          <p:nvPr/>
        </p:nvPicPr>
        <p:blipFill>
          <a:blip r:embed="rId4" cstate="print"/>
          <a:srcRect/>
          <a:stretch>
            <a:fillRect/>
          </a:stretch>
        </p:blipFill>
        <p:spPr bwMode="auto">
          <a:xfrm>
            <a:off x="3429000" y="2071688"/>
            <a:ext cx="2428875" cy="1712912"/>
          </a:xfrm>
          <a:prstGeom prst="rect">
            <a:avLst/>
          </a:prstGeom>
          <a:noFill/>
          <a:ln w="9525">
            <a:noFill/>
            <a:miter lim="800000"/>
            <a:headEnd/>
            <a:tailEnd/>
          </a:ln>
        </p:spPr>
      </p:pic>
      <p:pic>
        <p:nvPicPr>
          <p:cNvPr id="550919" name="Picture 3"/>
          <p:cNvPicPr>
            <a:picLocks noChangeAspect="1" noChangeArrowheads="1"/>
          </p:cNvPicPr>
          <p:nvPr/>
        </p:nvPicPr>
        <p:blipFill>
          <a:blip r:embed="rId5" cstate="print"/>
          <a:srcRect/>
          <a:stretch>
            <a:fillRect/>
          </a:stretch>
        </p:blipFill>
        <p:spPr bwMode="auto">
          <a:xfrm>
            <a:off x="6000750" y="2071688"/>
            <a:ext cx="3143250" cy="1830387"/>
          </a:xfrm>
          <a:prstGeom prst="rect">
            <a:avLst/>
          </a:prstGeom>
          <a:noFill/>
          <a:ln w="9525">
            <a:noFill/>
            <a:miter lim="800000"/>
            <a:headEnd/>
            <a:tailEnd/>
          </a:ln>
        </p:spPr>
      </p:pic>
      <p:pic>
        <p:nvPicPr>
          <p:cNvPr id="550914" name="Picture 2"/>
          <p:cNvPicPr>
            <a:picLocks noChangeAspect="1" noChangeArrowheads="1"/>
          </p:cNvPicPr>
          <p:nvPr/>
        </p:nvPicPr>
        <p:blipFill>
          <a:blip r:embed="rId6" cstate="print"/>
          <a:srcRect/>
          <a:stretch>
            <a:fillRect/>
          </a:stretch>
        </p:blipFill>
        <p:spPr bwMode="auto">
          <a:xfrm>
            <a:off x="3000375" y="5453063"/>
            <a:ext cx="2911475" cy="1404937"/>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pPr>
              <a:defRPr/>
            </a:pPr>
            <a:fld id="{44583140-E510-4E05-86A4-125829D33C9C}" type="slidenum">
              <a:rPr lang="zh-CN" altLang="en-US" smtClean="0"/>
              <a:pPr>
                <a:defRPr/>
              </a:pPr>
              <a:t>14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50914"/>
                                        </p:tgtEl>
                                        <p:attrNameLst>
                                          <p:attrName>style.visibility</p:attrName>
                                        </p:attrNameLst>
                                      </p:cBhvr>
                                      <p:to>
                                        <p:strVal val="visible"/>
                                      </p:to>
                                    </p:set>
                                    <p:anim calcmode="lin" valueType="num">
                                      <p:cBhvr additive="base">
                                        <p:cTn id="19" dur="500" fill="hold"/>
                                        <p:tgtEl>
                                          <p:spTgt spid="550914"/>
                                        </p:tgtEl>
                                        <p:attrNameLst>
                                          <p:attrName>ppt_x</p:attrName>
                                        </p:attrNameLst>
                                      </p:cBhvr>
                                      <p:tavLst>
                                        <p:tav tm="0">
                                          <p:val>
                                            <p:strVal val="#ppt_x"/>
                                          </p:val>
                                        </p:tav>
                                        <p:tav tm="100000">
                                          <p:val>
                                            <p:strVal val="#ppt_x"/>
                                          </p:val>
                                        </p:tav>
                                      </p:tavLst>
                                    </p:anim>
                                    <p:anim calcmode="lin" valueType="num">
                                      <p:cBhvr additive="base">
                                        <p:cTn id="20" dur="500" fill="hold"/>
                                        <p:tgtEl>
                                          <p:spTgt spid="5509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altLang="zh-CN" dirty="0" smtClean="0"/>
              <a:t>Rules for robust synchronization</a:t>
            </a:r>
            <a:endParaRPr lang="zh-CN" altLang="en-US" dirty="0"/>
          </a:p>
        </p:txBody>
      </p:sp>
      <p:sp>
        <p:nvSpPr>
          <p:cNvPr id="3" name="Content Placeholder 2"/>
          <p:cNvSpPr>
            <a:spLocks noGrp="1"/>
          </p:cNvSpPr>
          <p:nvPr>
            <p:ph idx="1"/>
          </p:nvPr>
        </p:nvSpPr>
        <p:spPr>
          <a:xfrm>
            <a:off x="457200" y="1000125"/>
            <a:ext cx="8686800" cy="5357813"/>
          </a:xfrm>
        </p:spPr>
        <p:txBody>
          <a:bodyPr/>
          <a:lstStyle/>
          <a:p>
            <a:r>
              <a:rPr lang="en-US" altLang="zh-CN" dirty="0" smtClean="0"/>
              <a:t>Of course, Mutual exclusion should be guaranteed (</a:t>
            </a:r>
            <a:r>
              <a:rPr lang="en-US" altLang="zh-CN" b="1" dirty="0" smtClean="0"/>
              <a:t>consistency</a:t>
            </a:r>
            <a:r>
              <a:rPr lang="en-US" altLang="zh-CN" dirty="0" smtClean="0"/>
              <a:t>) [</a:t>
            </a:r>
            <a:r>
              <a:rPr lang="zh-CN" altLang="en-US" sz="2400" dirty="0" smtClean="0"/>
              <a:t>互斥</a:t>
            </a:r>
            <a:r>
              <a:rPr lang="en-US" altLang="zh-CN" dirty="0" smtClean="0"/>
              <a:t>]</a:t>
            </a:r>
          </a:p>
          <a:p>
            <a:pPr lvl="1"/>
            <a:r>
              <a:rPr lang="en-US" altLang="zh-CN" dirty="0" smtClean="0"/>
              <a:t>Only one thread in critical section at a time</a:t>
            </a:r>
          </a:p>
          <a:p>
            <a:r>
              <a:rPr lang="en-US" altLang="zh-CN" dirty="0" smtClean="0"/>
              <a:t>Progress (</a:t>
            </a:r>
            <a:r>
              <a:rPr lang="en-US" altLang="zh-CN" b="1" dirty="0" smtClean="0"/>
              <a:t>deadlock-free</a:t>
            </a:r>
            <a:r>
              <a:rPr lang="en-US" altLang="zh-CN" dirty="0" smtClean="0"/>
              <a:t>) [</a:t>
            </a:r>
            <a:r>
              <a:rPr lang="zh-CN" altLang="en-US" sz="2400" dirty="0" smtClean="0"/>
              <a:t>有空让进</a:t>
            </a:r>
            <a:r>
              <a:rPr lang="en-US" altLang="zh-CN" dirty="0" smtClean="0"/>
              <a:t>]</a:t>
            </a:r>
          </a:p>
          <a:p>
            <a:pPr lvl="1"/>
            <a:r>
              <a:rPr lang="en-US" altLang="zh-CN" dirty="0" smtClean="0"/>
              <a:t>If several simultaneous requests, must allow one to proceed</a:t>
            </a:r>
          </a:p>
          <a:p>
            <a:pPr lvl="1"/>
            <a:r>
              <a:rPr lang="en-US" altLang="zh-CN" dirty="0" smtClean="0"/>
              <a:t>Must not depend on threads outside critical section</a:t>
            </a:r>
          </a:p>
          <a:p>
            <a:r>
              <a:rPr lang="en-US" altLang="zh-CN" dirty="0" smtClean="0"/>
              <a:t>Bounded (</a:t>
            </a:r>
            <a:r>
              <a:rPr lang="en-US" altLang="zh-CN" b="1" dirty="0" smtClean="0"/>
              <a:t>starvation-free</a:t>
            </a:r>
            <a:r>
              <a:rPr lang="en-US" altLang="zh-CN" dirty="0" smtClean="0"/>
              <a:t>) [</a:t>
            </a:r>
            <a:r>
              <a:rPr lang="zh-CN" altLang="en-US" sz="2400" dirty="0" smtClean="0"/>
              <a:t>有限等待</a:t>
            </a:r>
            <a:r>
              <a:rPr lang="en-US" altLang="zh-CN" dirty="0" smtClean="0"/>
              <a:t>]</a:t>
            </a:r>
          </a:p>
          <a:p>
            <a:pPr lvl="1"/>
            <a:r>
              <a:rPr lang="en-US" altLang="zh-CN" dirty="0" smtClean="0"/>
              <a:t>Must eventually allow each waiting thread to enter</a:t>
            </a:r>
          </a:p>
          <a:p>
            <a:endParaRPr lang="en-US" altLang="zh-CN" dirty="0" smtClean="0"/>
          </a:p>
          <a:p>
            <a:endParaRPr lang="en-US" altLang="zh-CN" dirty="0" smtClean="0"/>
          </a:p>
          <a:p>
            <a:endParaRPr lang="zh-CN" altLang="en-US" dirty="0" smtClean="0"/>
          </a:p>
        </p:txBody>
      </p:sp>
      <p:sp>
        <p:nvSpPr>
          <p:cNvPr id="4" name="Footer Placeholder 3"/>
          <p:cNvSpPr>
            <a:spLocks noGrp="1"/>
          </p:cNvSpPr>
          <p:nvPr>
            <p:ph type="ftr" sz="quarter" idx="11"/>
          </p:nvPr>
        </p:nvSpPr>
        <p:spPr/>
        <p:txBody>
          <a:bodyPr/>
          <a:lstStyle/>
          <a:p>
            <a:pPr>
              <a:defRPr/>
            </a:pPr>
            <a:r>
              <a:rPr lang="en-US" altLang="zh-CN" smtClean="0"/>
              <a:t>Part VI Synchronization </a:t>
            </a:r>
            <a:endParaRPr lang="zh-CN" altLang="en-US"/>
          </a:p>
        </p:txBody>
      </p:sp>
      <p:sp>
        <p:nvSpPr>
          <p:cNvPr id="5" name="Rectangle 4"/>
          <p:cNvSpPr/>
          <p:nvPr/>
        </p:nvSpPr>
        <p:spPr>
          <a:xfrm>
            <a:off x="2286000" y="6143625"/>
            <a:ext cx="6858000" cy="307975"/>
          </a:xfrm>
          <a:prstGeom prst="rect">
            <a:avLst/>
          </a:prstGeom>
        </p:spPr>
        <p:txBody>
          <a:bodyPr>
            <a:spAutoFit/>
          </a:bodyPr>
          <a:lstStyle/>
          <a:p>
            <a:pPr fontAlgn="auto">
              <a:spcBef>
                <a:spcPts val="0"/>
              </a:spcBef>
              <a:spcAft>
                <a:spcPts val="0"/>
              </a:spcAft>
              <a:defRPr/>
            </a:pPr>
            <a:r>
              <a:rPr lang="en-US" altLang="zh-CN" sz="1400" dirty="0">
                <a:solidFill>
                  <a:schemeClr val="bg1">
                    <a:lumMod val="85000"/>
                  </a:schemeClr>
                </a:solidFill>
                <a:latin typeface="+mn-lt"/>
                <a:ea typeface="+mn-ea"/>
              </a:rPr>
              <a:t>PPTs.2012\PPTs from others\pages.cs.wisc.edu_~remzi_Classes_537_Fall2005\lecture4.ppt</a:t>
            </a:r>
            <a:endParaRPr lang="zh-CN" altLang="en-US" sz="1400" dirty="0">
              <a:solidFill>
                <a:schemeClr val="bg1">
                  <a:lumMod val="85000"/>
                </a:schemeClr>
              </a:solidFill>
              <a:latin typeface="+mn-lt"/>
              <a:ea typeface="+mn-ea"/>
            </a:endParaRPr>
          </a:p>
        </p:txBody>
      </p:sp>
      <p:sp>
        <p:nvSpPr>
          <p:cNvPr id="6" name="Slide Number Placeholder 5"/>
          <p:cNvSpPr>
            <a:spLocks noGrp="1"/>
          </p:cNvSpPr>
          <p:nvPr>
            <p:ph type="sldNum" sz="quarter" idx="12"/>
          </p:nvPr>
        </p:nvSpPr>
        <p:spPr/>
        <p:txBody>
          <a:bodyPr/>
          <a:lstStyle/>
          <a:p>
            <a:pPr>
              <a:defRPr/>
            </a:pPr>
            <a:fld id="{44583140-E510-4E05-86A4-125829D33C9C}" type="slidenum">
              <a:rPr lang="zh-CN" altLang="en-US" smtClean="0"/>
              <a:pPr>
                <a:defRPr/>
              </a:pPr>
              <a:t>15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75000"/>
            </a:schemeClr>
          </a:solidFill>
        </p:spPr>
        <p:txBody>
          <a:bodyPr rtlCol="0">
            <a:normAutofit/>
          </a:bodyPr>
          <a:lstStyle/>
          <a:p>
            <a:pPr fontAlgn="auto">
              <a:spcAft>
                <a:spcPts val="0"/>
              </a:spcAft>
              <a:defRPr/>
            </a:pPr>
            <a:r>
              <a:rPr lang="en-US" altLang="zh-CN" dirty="0" smtClean="0">
                <a:solidFill>
                  <a:schemeClr val="bg1"/>
                </a:solidFill>
                <a:latin typeface="Happy" pitchFamily="34" charset="0"/>
              </a:rPr>
              <a:t>Synchronization</a:t>
            </a:r>
            <a:endParaRPr lang="zh-CN" altLang="en-US" dirty="0">
              <a:solidFill>
                <a:schemeClr val="bg1"/>
              </a:solidFill>
              <a:latin typeface="Happy" pitchFamily="34" charset="0"/>
            </a:endParaRPr>
          </a:p>
        </p:txBody>
      </p:sp>
      <p:sp>
        <p:nvSpPr>
          <p:cNvPr id="3" name="Footer Placeholder 2"/>
          <p:cNvSpPr>
            <a:spLocks noGrp="1"/>
          </p:cNvSpPr>
          <p:nvPr>
            <p:ph type="ftr" sz="quarter" idx="11"/>
          </p:nvPr>
        </p:nvSpPr>
        <p:spPr/>
        <p:txBody>
          <a:bodyPr/>
          <a:lstStyle/>
          <a:p>
            <a:pPr>
              <a:defRPr/>
            </a:pPr>
            <a:r>
              <a:rPr lang="en-US" altLang="zh-CN" smtClean="0"/>
              <a:t>Part VI Synchronization </a:t>
            </a:r>
            <a:endParaRPr lang="zh-CN" altLang="en-US"/>
          </a:p>
        </p:txBody>
      </p:sp>
      <p:sp>
        <p:nvSpPr>
          <p:cNvPr id="5" name="Content Placeholder 4"/>
          <p:cNvSpPr>
            <a:spLocks noGrp="1"/>
          </p:cNvSpPr>
          <p:nvPr>
            <p:ph idx="1"/>
          </p:nvPr>
        </p:nvSpPr>
        <p:spPr>
          <a:xfrm>
            <a:off x="1285875" y="571500"/>
            <a:ext cx="7858125" cy="5572125"/>
          </a:xfrm>
        </p:spPr>
        <p:txBody>
          <a:bodyPr rtlCol="0" anchor="ctr">
            <a:normAutofit fontScale="92500" lnSpcReduction="20000"/>
          </a:bodyPr>
          <a:lstStyle/>
          <a:p>
            <a:pPr fontAlgn="auto">
              <a:spcAft>
                <a:spcPts val="0"/>
              </a:spcAft>
              <a:buFont typeface="Arial" pitchFamily="34" charset="0"/>
              <a:buChar char="•"/>
              <a:defRPr/>
            </a:pPr>
            <a:r>
              <a:rPr lang="en-US" altLang="zh-CN" dirty="0" smtClean="0"/>
              <a:t>Background &amp; basic concepts</a:t>
            </a:r>
          </a:p>
          <a:p>
            <a:pPr lvl="1" fontAlgn="auto">
              <a:spcAft>
                <a:spcPts val="0"/>
              </a:spcAft>
              <a:buFont typeface="Arial" pitchFamily="34" charset="0"/>
              <a:buChar char="–"/>
              <a:defRPr/>
            </a:pPr>
            <a:r>
              <a:rPr lang="en-US" altLang="zh-CN" dirty="0" smtClean="0"/>
              <a:t>Multiprogramming/Concurrency + Cooperation</a:t>
            </a:r>
          </a:p>
          <a:p>
            <a:pPr lvl="1" fontAlgn="auto">
              <a:spcAft>
                <a:spcPts val="0"/>
              </a:spcAft>
              <a:buFont typeface="Arial" pitchFamily="34" charset="0"/>
              <a:buChar char="–"/>
              <a:defRPr/>
            </a:pPr>
            <a:r>
              <a:rPr lang="en-US" altLang="zh-CN" dirty="0" smtClean="0"/>
              <a:t>Race conditions, Critical sections, and Atomic operations etc.</a:t>
            </a:r>
          </a:p>
          <a:p>
            <a:pPr fontAlgn="auto">
              <a:spcAft>
                <a:spcPts val="0"/>
              </a:spcAft>
              <a:buFont typeface="Arial" pitchFamily="34" charset="0"/>
              <a:buChar char="•"/>
              <a:defRPr/>
            </a:pPr>
            <a:r>
              <a:rPr lang="en-US" altLang="zh-CN" dirty="0" smtClean="0">
                <a:solidFill>
                  <a:schemeClr val="accent6">
                    <a:lumMod val="75000"/>
                  </a:schemeClr>
                </a:solidFill>
              </a:rPr>
              <a:t>Problems &amp; Solutions for synchronization</a:t>
            </a:r>
          </a:p>
          <a:p>
            <a:pPr lvl="1" fontAlgn="auto">
              <a:spcAft>
                <a:spcPts val="0"/>
              </a:spcAft>
              <a:buFont typeface="Arial" pitchFamily="34" charset="0"/>
              <a:buChar char="–"/>
              <a:defRPr/>
            </a:pPr>
            <a:r>
              <a:rPr lang="en-US" altLang="zh-CN" dirty="0" smtClean="0">
                <a:solidFill>
                  <a:schemeClr val="accent6">
                    <a:lumMod val="75000"/>
                  </a:schemeClr>
                </a:solidFill>
              </a:rPr>
              <a:t>Problems</a:t>
            </a:r>
          </a:p>
          <a:p>
            <a:pPr lvl="2" fontAlgn="auto">
              <a:spcAft>
                <a:spcPts val="0"/>
              </a:spcAft>
              <a:buFont typeface="Arial" pitchFamily="34" charset="0"/>
              <a:buChar char="•"/>
              <a:defRPr/>
            </a:pPr>
            <a:r>
              <a:rPr lang="en-US" altLang="zh-CN" dirty="0" smtClean="0">
                <a:solidFill>
                  <a:schemeClr val="accent6">
                    <a:lumMod val="75000"/>
                  </a:schemeClr>
                </a:solidFill>
              </a:rPr>
              <a:t>Producer-Consumer problem, Readers-Writers Problem, The Barbershop Problem, Dining philosopher problem</a:t>
            </a:r>
          </a:p>
          <a:p>
            <a:pPr lvl="1" fontAlgn="auto">
              <a:spcAft>
                <a:spcPts val="0"/>
              </a:spcAft>
              <a:buFont typeface="Arial" pitchFamily="34" charset="0"/>
              <a:buChar char="–"/>
              <a:defRPr/>
            </a:pPr>
            <a:r>
              <a:rPr lang="en-US" altLang="zh-CN" dirty="0" smtClean="0">
                <a:solidFill>
                  <a:schemeClr val="accent6">
                    <a:lumMod val="75000"/>
                  </a:schemeClr>
                </a:solidFill>
              </a:rPr>
              <a:t>Tasks</a:t>
            </a:r>
          </a:p>
          <a:p>
            <a:pPr lvl="2" fontAlgn="auto">
              <a:spcAft>
                <a:spcPts val="0"/>
              </a:spcAft>
              <a:buFont typeface="Arial" pitchFamily="34" charset="0"/>
              <a:buChar char="•"/>
              <a:defRPr/>
            </a:pPr>
            <a:r>
              <a:rPr lang="en-US" altLang="zh-CN" dirty="0" smtClean="0">
                <a:solidFill>
                  <a:schemeClr val="accent6">
                    <a:lumMod val="75000"/>
                  </a:schemeClr>
                </a:solidFill>
              </a:rPr>
              <a:t>Mutual exclusion, deadlock-free, starvation-free</a:t>
            </a:r>
          </a:p>
          <a:p>
            <a:pPr lvl="1" fontAlgn="auto">
              <a:spcAft>
                <a:spcPts val="0"/>
              </a:spcAft>
              <a:buFont typeface="Arial" pitchFamily="34" charset="0"/>
              <a:buChar char="–"/>
              <a:defRPr/>
            </a:pPr>
            <a:r>
              <a:rPr lang="en-US" altLang="zh-CN" dirty="0" smtClean="0">
                <a:solidFill>
                  <a:srgbClr val="0070C0"/>
                </a:solidFill>
              </a:rPr>
              <a:t>Solutions</a:t>
            </a:r>
          </a:p>
          <a:p>
            <a:pPr lvl="2" fontAlgn="auto">
              <a:spcAft>
                <a:spcPts val="0"/>
              </a:spcAft>
              <a:buFont typeface="Arial" pitchFamily="34" charset="0"/>
              <a:buChar char="•"/>
              <a:defRPr/>
            </a:pPr>
            <a:r>
              <a:rPr lang="en-US" altLang="zh-CN" b="1" cap="small" dirty="0" smtClean="0">
                <a:solidFill>
                  <a:srgbClr val="0070C0"/>
                </a:solidFill>
              </a:rPr>
              <a:t>LOCK</a:t>
            </a:r>
            <a:r>
              <a:rPr lang="en-US" altLang="zh-CN" dirty="0" smtClean="0">
                <a:solidFill>
                  <a:srgbClr val="0070C0"/>
                </a:solidFill>
              </a:rPr>
              <a:t> mechanism is the basis (for mutual exclusion)</a:t>
            </a:r>
          </a:p>
          <a:p>
            <a:pPr lvl="2" fontAlgn="auto">
              <a:spcAft>
                <a:spcPts val="0"/>
              </a:spcAft>
              <a:buFont typeface="Arial" pitchFamily="34" charset="0"/>
              <a:buChar char="•"/>
              <a:defRPr/>
            </a:pPr>
            <a:r>
              <a:rPr lang="en-US" altLang="zh-CN" b="1" dirty="0" smtClean="0">
                <a:solidFill>
                  <a:srgbClr val="0070C0"/>
                </a:solidFill>
              </a:rPr>
              <a:t>PV</a:t>
            </a:r>
            <a:r>
              <a:rPr lang="en-US" altLang="zh-CN" dirty="0" smtClean="0">
                <a:solidFill>
                  <a:srgbClr val="0070C0"/>
                </a:solidFill>
              </a:rPr>
              <a:t> (Signal-Wait) operations are the first classic prototype</a:t>
            </a:r>
          </a:p>
          <a:p>
            <a:pPr lvl="2" fontAlgn="auto">
              <a:spcAft>
                <a:spcPts val="0"/>
              </a:spcAft>
              <a:buFont typeface="Arial" pitchFamily="34" charset="0"/>
              <a:buChar char="•"/>
              <a:defRPr/>
            </a:pPr>
            <a:r>
              <a:rPr lang="en-US" altLang="zh-CN" b="1" dirty="0" smtClean="0">
                <a:solidFill>
                  <a:srgbClr val="0070C0"/>
                </a:solidFill>
              </a:rPr>
              <a:t>SEMAPHORE</a:t>
            </a:r>
            <a:r>
              <a:rPr lang="en-US" altLang="zh-CN" dirty="0" smtClean="0">
                <a:solidFill>
                  <a:srgbClr val="0070C0"/>
                </a:solidFill>
              </a:rPr>
              <a:t>/</a:t>
            </a:r>
            <a:r>
              <a:rPr lang="en-US" altLang="zh-CN" b="1" dirty="0" smtClean="0">
                <a:solidFill>
                  <a:srgbClr val="0070C0"/>
                </a:solidFill>
              </a:rPr>
              <a:t>MONITOR</a:t>
            </a:r>
            <a:r>
              <a:rPr lang="en-US" altLang="zh-CN" dirty="0" smtClean="0">
                <a:solidFill>
                  <a:srgbClr val="0070C0"/>
                </a:solidFill>
              </a:rPr>
              <a:t> (for efficiency &amp; convenience)</a:t>
            </a:r>
          </a:p>
        </p:txBody>
      </p:sp>
      <p:sp>
        <p:nvSpPr>
          <p:cNvPr id="6" name="Slide Number Placeholder 5"/>
          <p:cNvSpPr>
            <a:spLocks noGrp="1"/>
          </p:cNvSpPr>
          <p:nvPr>
            <p:ph type="sldNum" sz="quarter" idx="12"/>
          </p:nvPr>
        </p:nvSpPr>
        <p:spPr/>
        <p:txBody>
          <a:bodyPr/>
          <a:lstStyle/>
          <a:p>
            <a:pPr>
              <a:defRPr/>
            </a:pPr>
            <a:fld id="{4808A6D6-3D30-465A-B182-4D182169D8CD}" type="slidenum">
              <a:rPr lang="zh-CN" altLang="en-US" smtClean="0"/>
              <a:pPr>
                <a:defRPr/>
              </a:pPr>
              <a:t>16</a:t>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1"/>
          </p:nvPr>
        </p:nvSpPr>
        <p:spPr>
          <a:xfrm>
            <a:off x="457200" y="6356350"/>
            <a:ext cx="2133600" cy="365125"/>
          </a:xfrm>
        </p:spPr>
        <p:txBody>
          <a:bodyPr/>
          <a:lstStyle/>
          <a:p>
            <a:pPr algn="l">
              <a:defRPr/>
            </a:pPr>
            <a:r>
              <a:rPr lang="en-US" altLang="en-US" smtClean="0"/>
              <a:t>Part VI Synchronization </a:t>
            </a:r>
            <a:endParaRPr lang="en-US" altLang="en-US"/>
          </a:p>
        </p:txBody>
      </p:sp>
      <p:sp>
        <p:nvSpPr>
          <p:cNvPr id="618498" name="Rectangle 2"/>
          <p:cNvSpPr>
            <a:spLocks noGrp="1" noChangeArrowheads="1"/>
          </p:cNvSpPr>
          <p:nvPr>
            <p:ph type="title"/>
          </p:nvPr>
        </p:nvSpPr>
        <p:spPr>
          <a:xfrm>
            <a:off x="0" y="428625"/>
            <a:ext cx="8382000" cy="469900"/>
          </a:xfrm>
          <a:solidFill>
            <a:srgbClr val="FF9900"/>
          </a:solidFill>
        </p:spPr>
        <p:txBody>
          <a:bodyPr/>
          <a:lstStyle/>
          <a:p>
            <a:r>
              <a:rPr lang="en-US" altLang="zh-CN" sz="4000" smtClean="0"/>
              <a:t>Types of solutions to CS problem</a:t>
            </a:r>
          </a:p>
        </p:txBody>
      </p:sp>
      <p:sp>
        <p:nvSpPr>
          <p:cNvPr id="618499" name="Rectangle 3"/>
          <p:cNvSpPr>
            <a:spLocks noGrp="1" noChangeArrowheads="1"/>
          </p:cNvSpPr>
          <p:nvPr>
            <p:ph type="body" idx="1"/>
          </p:nvPr>
        </p:nvSpPr>
        <p:spPr>
          <a:xfrm>
            <a:off x="457200" y="1000125"/>
            <a:ext cx="8686800" cy="5126038"/>
          </a:xfrm>
        </p:spPr>
        <p:txBody>
          <a:bodyPr/>
          <a:lstStyle/>
          <a:p>
            <a:pPr>
              <a:lnSpc>
                <a:spcPct val="90000"/>
              </a:lnSpc>
            </a:pPr>
            <a:r>
              <a:rPr lang="en-US" altLang="zh-CN" b="1" u="sng" dirty="0" smtClean="0"/>
              <a:t>Software</a:t>
            </a:r>
            <a:r>
              <a:rPr lang="en-US" altLang="zh-CN" dirty="0" smtClean="0"/>
              <a:t> solutions –</a:t>
            </a:r>
          </a:p>
          <a:p>
            <a:pPr lvl="1">
              <a:lnSpc>
                <a:spcPct val="90000"/>
              </a:lnSpc>
            </a:pPr>
            <a:r>
              <a:rPr lang="en-US" altLang="zh-CN" dirty="0" smtClean="0"/>
              <a:t>algorithms who’s correctness does not rely on any other assumptions.</a:t>
            </a:r>
          </a:p>
          <a:p>
            <a:pPr>
              <a:lnSpc>
                <a:spcPct val="90000"/>
              </a:lnSpc>
            </a:pPr>
            <a:r>
              <a:rPr lang="en-US" altLang="zh-CN" b="1" u="sng" dirty="0"/>
              <a:t>Hardware</a:t>
            </a:r>
            <a:r>
              <a:rPr lang="en-US" altLang="zh-CN" dirty="0" smtClean="0"/>
              <a:t> solutions –</a:t>
            </a:r>
          </a:p>
          <a:p>
            <a:pPr lvl="1">
              <a:lnSpc>
                <a:spcPct val="90000"/>
              </a:lnSpc>
            </a:pPr>
            <a:r>
              <a:rPr lang="en-US" altLang="zh-CN" dirty="0" smtClean="0"/>
              <a:t>rely on some special machine instructions.</a:t>
            </a:r>
          </a:p>
          <a:p>
            <a:pPr>
              <a:lnSpc>
                <a:spcPct val="90000"/>
              </a:lnSpc>
            </a:pPr>
            <a:r>
              <a:rPr lang="en-US" altLang="zh-CN" b="1" u="sng" dirty="0"/>
              <a:t>Operating System </a:t>
            </a:r>
            <a:r>
              <a:rPr lang="en-US" altLang="zh-CN" dirty="0" smtClean="0"/>
              <a:t>solutions –</a:t>
            </a:r>
          </a:p>
          <a:p>
            <a:pPr lvl="1">
              <a:lnSpc>
                <a:spcPct val="90000"/>
              </a:lnSpc>
            </a:pPr>
            <a:r>
              <a:rPr lang="en-US" altLang="zh-CN" dirty="0" smtClean="0"/>
              <a:t>provide some functions and data structures to the programmer through system/library calls.</a:t>
            </a:r>
          </a:p>
          <a:p>
            <a:pPr>
              <a:lnSpc>
                <a:spcPct val="90000"/>
              </a:lnSpc>
            </a:pPr>
            <a:r>
              <a:rPr lang="en-US" altLang="zh-CN" b="1" u="sng" dirty="0"/>
              <a:t>Programming Language </a:t>
            </a:r>
            <a:r>
              <a:rPr lang="en-US" altLang="zh-CN" dirty="0" smtClean="0"/>
              <a:t>solutions – </a:t>
            </a:r>
          </a:p>
          <a:p>
            <a:pPr lvl="1">
              <a:lnSpc>
                <a:spcPct val="90000"/>
              </a:lnSpc>
            </a:pPr>
            <a:r>
              <a:rPr lang="en-US" altLang="zh-CN" dirty="0" smtClean="0"/>
              <a:t>Linguistic constructs provided as part of a language.</a:t>
            </a:r>
          </a:p>
        </p:txBody>
      </p:sp>
      <p:sp>
        <p:nvSpPr>
          <p:cNvPr id="5" name="Slide Number Placeholder 4"/>
          <p:cNvSpPr>
            <a:spLocks noGrp="1"/>
          </p:cNvSpPr>
          <p:nvPr>
            <p:ph type="sldNum" sz="quarter" idx="12"/>
          </p:nvPr>
        </p:nvSpPr>
        <p:spPr/>
        <p:txBody>
          <a:bodyPr/>
          <a:lstStyle/>
          <a:p>
            <a:pPr>
              <a:defRPr/>
            </a:pPr>
            <a:fld id="{44583140-E510-4E05-86A4-125829D33C9C}" type="slidenum">
              <a:rPr lang="zh-CN" altLang="en-US" smtClean="0"/>
              <a:pPr>
                <a:defRPr/>
              </a:pPr>
              <a:t>17</a:t>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99792" y="1412776"/>
            <a:ext cx="4896544" cy="1296144"/>
          </a:xfrm>
        </p:spPr>
        <p:txBody>
          <a:bodyPr>
            <a:normAutofit fontScale="90000"/>
          </a:bodyPr>
          <a:lstStyle/>
          <a:p>
            <a:pPr algn="ctr"/>
            <a:r>
              <a:rPr lang="en-US" altLang="zh-CN" dirty="0" smtClean="0">
                <a:solidFill>
                  <a:schemeClr val="accent1">
                    <a:lumMod val="75000"/>
                  </a:schemeClr>
                </a:solidFill>
              </a:rPr>
              <a:t>All are derived from </a:t>
            </a:r>
            <a:br>
              <a:rPr lang="en-US" altLang="zh-CN" dirty="0" smtClean="0">
                <a:solidFill>
                  <a:schemeClr val="accent1">
                    <a:lumMod val="75000"/>
                  </a:schemeClr>
                </a:solidFill>
              </a:rPr>
            </a:br>
            <a:r>
              <a:rPr lang="en-US" altLang="zh-CN" sz="5300" dirty="0" smtClean="0">
                <a:solidFill>
                  <a:srgbClr val="FF0000"/>
                </a:solidFill>
              </a:rPr>
              <a:t>lock mechanism</a:t>
            </a:r>
            <a:r>
              <a:rPr lang="en-US" altLang="zh-CN" dirty="0" smtClean="0">
                <a:solidFill>
                  <a:schemeClr val="accent1">
                    <a:lumMod val="75000"/>
                  </a:schemeClr>
                </a:solidFill>
              </a:rPr>
              <a:t>!</a:t>
            </a:r>
            <a:endParaRPr lang="zh-CN" altLang="en-US" dirty="0">
              <a:solidFill>
                <a:schemeClr val="accent1">
                  <a:lumMod val="75000"/>
                </a:schemeClr>
              </a:solidFill>
            </a:endParaRPr>
          </a:p>
        </p:txBody>
      </p:sp>
      <p:sp>
        <p:nvSpPr>
          <p:cNvPr id="3" name="文本占位符 2"/>
          <p:cNvSpPr>
            <a:spLocks noGrp="1"/>
          </p:cNvSpPr>
          <p:nvPr>
            <p:ph type="body" idx="1"/>
          </p:nvPr>
        </p:nvSpPr>
        <p:spPr>
          <a:xfrm>
            <a:off x="899592" y="1844824"/>
            <a:ext cx="7772400" cy="3732435"/>
          </a:xfrm>
          <a:blipFill dpi="0" rotWithShape="1">
            <a:blip r:embed="rId3"/>
            <a:srcRect/>
            <a:stretch>
              <a:fillRect/>
            </a:stretch>
          </a:blipFill>
        </p:spPr>
        <p:txBody>
          <a:bodyPr/>
          <a:lstStyle/>
          <a:p>
            <a:endParaRPr lang="zh-CN" altLang="en-US" dirty="0"/>
          </a:p>
        </p:txBody>
      </p:sp>
      <p:sp>
        <p:nvSpPr>
          <p:cNvPr id="4" name="页脚占位符 3"/>
          <p:cNvSpPr>
            <a:spLocks noGrp="1"/>
          </p:cNvSpPr>
          <p:nvPr>
            <p:ph type="ftr" sz="quarter" idx="11"/>
          </p:nvPr>
        </p:nvSpPr>
        <p:spPr/>
        <p:txBody>
          <a:bodyPr/>
          <a:lstStyle/>
          <a:p>
            <a:r>
              <a:rPr lang="en-US" altLang="zh-CN" smtClean="0"/>
              <a:t>Operating system Part I Introduction</a:t>
            </a:r>
            <a:endParaRPr lang="zh-CN" altLang="en-US"/>
          </a:p>
        </p:txBody>
      </p:sp>
    </p:spTree>
    <p:extLst>
      <p:ext uri="{BB962C8B-B14F-4D97-AF65-F5344CB8AC3E}">
        <p14:creationId xmlns:p14="http://schemas.microsoft.com/office/powerpoint/2010/main" val="19697900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1"/>
          <p:cNvSpPr>
            <a:spLocks noGrp="1"/>
          </p:cNvSpPr>
          <p:nvPr>
            <p:ph type="ftr" sz="quarter" idx="11"/>
          </p:nvPr>
        </p:nvSpPr>
        <p:spPr>
          <a:xfrm>
            <a:off x="457200" y="6356350"/>
            <a:ext cx="2133600" cy="365125"/>
          </a:xfrm>
        </p:spPr>
        <p:txBody>
          <a:bodyPr/>
          <a:lstStyle/>
          <a:p>
            <a:pPr algn="l">
              <a:defRPr/>
            </a:pPr>
            <a:r>
              <a:rPr lang="en-US" altLang="en-US" smtClean="0"/>
              <a:t>Part VI Synchronization </a:t>
            </a:r>
            <a:endParaRPr lang="en-US" altLang="en-US"/>
          </a:p>
        </p:txBody>
      </p:sp>
      <p:sp>
        <p:nvSpPr>
          <p:cNvPr id="657410" name="Title 1"/>
          <p:cNvSpPr>
            <a:spLocks noGrp="1"/>
          </p:cNvSpPr>
          <p:nvPr>
            <p:ph type="title" idx="4294967295"/>
          </p:nvPr>
        </p:nvSpPr>
        <p:spPr>
          <a:xfrm>
            <a:off x="0" y="642938"/>
            <a:ext cx="9144000" cy="609600"/>
          </a:xfrm>
        </p:spPr>
        <p:txBody>
          <a:bodyPr/>
          <a:lstStyle/>
          <a:p>
            <a:pPr algn="l"/>
            <a:r>
              <a:rPr lang="en-US" altLang="zh-CN" sz="3600" smtClean="0"/>
              <a:t>Solution to Critical Section Problem using Locks</a:t>
            </a:r>
          </a:p>
        </p:txBody>
      </p:sp>
      <p:sp>
        <p:nvSpPr>
          <p:cNvPr id="657411" name="Content Placeholder 2"/>
          <p:cNvSpPr>
            <a:spLocks noGrp="1"/>
          </p:cNvSpPr>
          <p:nvPr>
            <p:ph idx="4294967295"/>
          </p:nvPr>
        </p:nvSpPr>
        <p:spPr>
          <a:xfrm>
            <a:off x="642938" y="1357313"/>
            <a:ext cx="8382000" cy="4562475"/>
          </a:xfrm>
        </p:spPr>
        <p:txBody>
          <a:bodyPr/>
          <a:lstStyle/>
          <a:p>
            <a:r>
              <a:rPr lang="en-US" altLang="zh-CN" dirty="0" smtClean="0"/>
              <a:t>The general layout is of lock solution is:</a:t>
            </a:r>
            <a:br>
              <a:rPr lang="en-US" altLang="zh-CN" dirty="0" smtClean="0"/>
            </a:br>
            <a:r>
              <a:rPr lang="en-US" altLang="zh-CN" dirty="0" smtClean="0"/>
              <a:t>	</a:t>
            </a:r>
            <a:br>
              <a:rPr lang="en-US" altLang="zh-CN" dirty="0" smtClean="0"/>
            </a:br>
            <a:r>
              <a:rPr lang="en-US" altLang="zh-CN" dirty="0" smtClean="0"/>
              <a:t>do { </a:t>
            </a:r>
          </a:p>
          <a:p>
            <a:pPr>
              <a:buFontTx/>
              <a:buNone/>
            </a:pPr>
            <a:r>
              <a:rPr lang="en-US" altLang="zh-CN" dirty="0" smtClean="0"/>
              <a:t>		</a:t>
            </a:r>
            <a:r>
              <a:rPr lang="en-US" altLang="zh-CN" b="1" dirty="0" smtClean="0"/>
              <a:t>acquire </a:t>
            </a:r>
            <a:r>
              <a:rPr lang="en-US" altLang="zh-CN" b="1" dirty="0" smtClean="0">
                <a:solidFill>
                  <a:srgbClr val="FF0000"/>
                </a:solidFill>
              </a:rPr>
              <a:t>lock</a:t>
            </a:r>
            <a:r>
              <a:rPr lang="en-US" altLang="zh-CN" dirty="0" smtClean="0">
                <a:solidFill>
                  <a:srgbClr val="FF0000"/>
                </a:solidFill>
              </a:rPr>
              <a:t> </a:t>
            </a:r>
          </a:p>
          <a:p>
            <a:pPr>
              <a:buFontTx/>
              <a:buNone/>
            </a:pPr>
            <a:r>
              <a:rPr lang="en-US" altLang="zh-CN" dirty="0" smtClean="0"/>
              <a:t>		    critical section </a:t>
            </a:r>
          </a:p>
          <a:p>
            <a:pPr>
              <a:buFontTx/>
              <a:buNone/>
            </a:pPr>
            <a:r>
              <a:rPr lang="en-US" altLang="zh-CN" dirty="0" smtClean="0"/>
              <a:t>		</a:t>
            </a:r>
            <a:r>
              <a:rPr lang="en-US" altLang="zh-CN" b="1" dirty="0" smtClean="0"/>
              <a:t>release </a:t>
            </a:r>
            <a:r>
              <a:rPr lang="en-US" altLang="zh-CN" b="1" dirty="0" smtClean="0">
                <a:solidFill>
                  <a:srgbClr val="FF0000"/>
                </a:solidFill>
              </a:rPr>
              <a:t>lock</a:t>
            </a:r>
            <a:r>
              <a:rPr lang="en-US" altLang="zh-CN" dirty="0" smtClean="0">
                <a:solidFill>
                  <a:srgbClr val="FF0000"/>
                </a:solidFill>
              </a:rPr>
              <a:t> </a:t>
            </a:r>
          </a:p>
          <a:p>
            <a:pPr>
              <a:buFontTx/>
              <a:buNone/>
            </a:pPr>
            <a:r>
              <a:rPr lang="en-US" altLang="zh-CN" dirty="0" smtClean="0"/>
              <a:t>		    remainder section </a:t>
            </a:r>
          </a:p>
          <a:p>
            <a:pPr>
              <a:buFontTx/>
              <a:buNone/>
            </a:pPr>
            <a:r>
              <a:rPr lang="en-US" altLang="zh-CN" dirty="0" smtClean="0"/>
              <a:t>	} while (TRUE); </a:t>
            </a:r>
          </a:p>
        </p:txBody>
      </p:sp>
      <p:sp>
        <p:nvSpPr>
          <p:cNvPr id="5" name="Slide Number Placeholder 4"/>
          <p:cNvSpPr>
            <a:spLocks noGrp="1"/>
          </p:cNvSpPr>
          <p:nvPr>
            <p:ph type="sldNum" sz="quarter" idx="12"/>
          </p:nvPr>
        </p:nvSpPr>
        <p:spPr/>
        <p:txBody>
          <a:bodyPr/>
          <a:lstStyle/>
          <a:p>
            <a:pPr>
              <a:defRPr/>
            </a:pPr>
            <a:fld id="{DDD27C68-AB16-456A-9722-DC585009290C}" type="slidenum">
              <a:rPr lang="zh-CN" altLang="en-US" smtClean="0"/>
              <a:pPr>
                <a:defRPr/>
              </a:pPr>
              <a:t>19</a:t>
            </a:fld>
            <a:endParaRPr lang="zh-CN" altLang="en-US"/>
          </a:p>
        </p:txBody>
      </p:sp>
      <p:pic>
        <p:nvPicPr>
          <p:cNvPr id="6" name="Picture 3" descr="C:\Users\mlinking\Pictures\lock-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4208" y="2132856"/>
            <a:ext cx="1069740" cy="18579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mlinking\Pictures\lock-key.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4208" y="4293096"/>
            <a:ext cx="1763762" cy="1831186"/>
          </a:xfrm>
          <a:prstGeom prst="rect">
            <a:avLst/>
          </a:prstGeom>
          <a:noFill/>
          <a:extLst>
            <a:ext uri="{909E8E84-426E-40DD-AFC4-6F175D3DCCD1}">
              <a14:hiddenFill xmlns:a14="http://schemas.microsoft.com/office/drawing/2010/main">
                <a:solidFill>
                  <a:srgbClr val="FFFFFF"/>
                </a:solidFill>
              </a14:hiddenFill>
            </a:ext>
          </a:extLst>
        </p:spPr>
      </p:pic>
      <p:sp>
        <p:nvSpPr>
          <p:cNvPr id="8" name="Cloud 10"/>
          <p:cNvSpPr/>
          <p:nvPr/>
        </p:nvSpPr>
        <p:spPr>
          <a:xfrm>
            <a:off x="1165464" y="0"/>
            <a:ext cx="5888972" cy="3368671"/>
          </a:xfrm>
          <a:prstGeom prst="cloud">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You just imagine you share the only </a:t>
            </a:r>
            <a:r>
              <a:rPr lang="en-US" altLang="zh-CN" sz="3200" u="sng" dirty="0" smtClean="0"/>
              <a:t>washing room</a:t>
            </a:r>
            <a:r>
              <a:rPr lang="en-US" altLang="zh-CN" sz="3200" dirty="0" smtClean="0"/>
              <a:t> with the other members of your family </a:t>
            </a:r>
            <a:r>
              <a:rPr lang="en-US" altLang="zh-CN" sz="3200" dirty="0" smtClean="0">
                <a:sym typeface="Wingdings" panose="05000000000000000000" pitchFamily="2" charset="2"/>
              </a:rPr>
              <a:t></a:t>
            </a:r>
            <a:endParaRPr lang="zh-CN" altLang="en-US" sz="3200" b="1" dirty="0"/>
          </a:p>
        </p:txBody>
      </p:sp>
      <p:sp>
        <p:nvSpPr>
          <p:cNvPr id="9" name="Cloud 10"/>
          <p:cNvSpPr/>
          <p:nvPr/>
        </p:nvSpPr>
        <p:spPr>
          <a:xfrm>
            <a:off x="1165464" y="-1"/>
            <a:ext cx="5888972" cy="3368671"/>
          </a:xfrm>
          <a:prstGeom prst="cloud">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You also should ensure the “acquire” and “release” are primitive operations.</a:t>
            </a:r>
            <a:endParaRPr lang="zh-CN" altLang="en-US" sz="3200" b="1" dirty="0"/>
          </a:p>
        </p:txBody>
      </p:sp>
    </p:spTree>
    <p:extLst>
      <p:ext uri="{BB962C8B-B14F-4D97-AF65-F5344CB8AC3E}">
        <p14:creationId xmlns:p14="http://schemas.microsoft.com/office/powerpoint/2010/main" val="651920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9" presetClass="entr" presetSubtype="0" accel="10000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ppt_h</p:attrName>
                                        </p:attrNameLst>
                                      </p:cBhvr>
                                      <p:tavLst>
                                        <p:tav tm="0">
                                          <p:val>
                                            <p:strVal val="#ppt_h/20"/>
                                          </p:val>
                                        </p:tav>
                                        <p:tav tm="50000">
                                          <p:val>
                                            <p:strVal val="#ppt_h/20"/>
                                          </p:val>
                                        </p:tav>
                                        <p:tav tm="100000">
                                          <p:val>
                                            <p:strVal val="#ppt_h"/>
                                          </p:val>
                                        </p:tav>
                                      </p:tavLst>
                                    </p:anim>
                                    <p:anim calcmode="lin" valueType="num">
                                      <p:cBhvr>
                                        <p:cTn id="18" dur="500" fill="hold"/>
                                        <p:tgtEl>
                                          <p:spTgt spid="8"/>
                                        </p:tgtEl>
                                        <p:attrNameLst>
                                          <p:attrName>ppt_w</p:attrName>
                                        </p:attrNameLst>
                                      </p:cBhvr>
                                      <p:tavLst>
                                        <p:tav tm="0">
                                          <p:val>
                                            <p:strVal val="#ppt_w+.3"/>
                                          </p:val>
                                        </p:tav>
                                        <p:tav tm="50000">
                                          <p:val>
                                            <p:strVal val="#ppt_w+.3"/>
                                          </p:val>
                                        </p:tav>
                                        <p:tav tm="100000">
                                          <p:val>
                                            <p:strVal val="#ppt_w"/>
                                          </p:val>
                                        </p:tav>
                                      </p:tavLst>
                                    </p:anim>
                                    <p:anim calcmode="lin" valueType="num">
                                      <p:cBhvr>
                                        <p:cTn id="19" dur="500" fill="hold"/>
                                        <p:tgtEl>
                                          <p:spTgt spid="8"/>
                                        </p:tgtEl>
                                        <p:attrNameLst>
                                          <p:attrName>ppt_x</p:attrName>
                                        </p:attrNameLst>
                                      </p:cBhvr>
                                      <p:tavLst>
                                        <p:tav tm="0">
                                          <p:val>
                                            <p:strVal val="#ppt_x-.3"/>
                                          </p:val>
                                        </p:tav>
                                        <p:tav tm="50000">
                                          <p:val>
                                            <p:strVal val="#ppt_x"/>
                                          </p:val>
                                        </p:tav>
                                        <p:tav tm="100000">
                                          <p:val>
                                            <p:strVal val="#ppt_x"/>
                                          </p:val>
                                        </p:tav>
                                      </p:tavLst>
                                    </p:anim>
                                    <p:anim calcmode="lin" valueType="num">
                                      <p:cBhvr>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9" presetClass="entr" presetSubtype="0" accel="10000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ppt_h</p:attrName>
                                        </p:attrNameLst>
                                      </p:cBhvr>
                                      <p:tavLst>
                                        <p:tav tm="0">
                                          <p:val>
                                            <p:strVal val="#ppt_h/20"/>
                                          </p:val>
                                        </p:tav>
                                        <p:tav tm="50000">
                                          <p:val>
                                            <p:strVal val="#ppt_h/20"/>
                                          </p:val>
                                        </p:tav>
                                        <p:tav tm="100000">
                                          <p:val>
                                            <p:strVal val="#ppt_h"/>
                                          </p:val>
                                        </p:tav>
                                      </p:tavLst>
                                    </p:anim>
                                    <p:anim calcmode="lin" valueType="num">
                                      <p:cBhvr>
                                        <p:cTn id="26" dur="500" fill="hold"/>
                                        <p:tgtEl>
                                          <p:spTgt spid="9"/>
                                        </p:tgtEl>
                                        <p:attrNameLst>
                                          <p:attrName>ppt_w</p:attrName>
                                        </p:attrNameLst>
                                      </p:cBhvr>
                                      <p:tavLst>
                                        <p:tav tm="0">
                                          <p:val>
                                            <p:strVal val="#ppt_w+.3"/>
                                          </p:val>
                                        </p:tav>
                                        <p:tav tm="50000">
                                          <p:val>
                                            <p:strVal val="#ppt_w+.3"/>
                                          </p:val>
                                        </p:tav>
                                        <p:tav tm="100000">
                                          <p:val>
                                            <p:strVal val="#ppt_w"/>
                                          </p:val>
                                        </p:tav>
                                      </p:tavLst>
                                    </p:anim>
                                    <p:anim calcmode="lin" valueType="num">
                                      <p:cBhvr>
                                        <p:cTn id="27" dur="500" fill="hold"/>
                                        <p:tgtEl>
                                          <p:spTgt spid="9"/>
                                        </p:tgtEl>
                                        <p:attrNameLst>
                                          <p:attrName>ppt_x</p:attrName>
                                        </p:attrNameLst>
                                      </p:cBhvr>
                                      <p:tavLst>
                                        <p:tav tm="0">
                                          <p:val>
                                            <p:strVal val="#ppt_x-.3"/>
                                          </p:val>
                                        </p:tav>
                                        <p:tav tm="50000">
                                          <p:val>
                                            <p:strVal val="#ppt_x"/>
                                          </p:val>
                                        </p:tav>
                                        <p:tav tm="100000">
                                          <p:val>
                                            <p:strVal val="#ppt_x"/>
                                          </p:val>
                                        </p:tav>
                                      </p:tavLst>
                                    </p:anim>
                                    <p:anim calcmode="lin" valueType="num">
                                      <p:cBhvr>
                                        <p:cTn id="28" dur="500" fill="hold"/>
                                        <p:tgtEl>
                                          <p:spTgt spid="9"/>
                                        </p:tgtEl>
                                        <p:attrNameLst>
                                          <p:attrName>ppt_y</p:attrName>
                                        </p:attrNameLst>
                                      </p:cBhvr>
                                      <p:tavLst>
                                        <p:tav tm="0">
                                          <p:val>
                                            <p:strVal val="#ppt_y"/>
                                          </p:val>
                                        </p:tav>
                                        <p:tav tm="100000">
                                          <p:val>
                                            <p:strVal val="#ppt_y"/>
                                          </p:val>
                                        </p:tav>
                                      </p:tavLst>
                                    </p:anim>
                                  </p:childTnLst>
                                </p:cTn>
                              </p:par>
                              <p:par>
                                <p:cTn id="29" presetID="1" presetClass="exit"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F0"/>
          </a:solidFill>
        </p:spPr>
        <p:txBody>
          <a:bodyPr rtlCol="0">
            <a:normAutofit fontScale="90000"/>
          </a:bodyPr>
          <a:lstStyle/>
          <a:p>
            <a:pPr fontAlgn="auto">
              <a:spcAft>
                <a:spcPts val="0"/>
              </a:spcAft>
              <a:defRPr/>
            </a:pPr>
            <a:r>
              <a:rPr lang="en-US" altLang="zh-CN" dirty="0" smtClean="0"/>
              <a:t>Goals</a:t>
            </a:r>
            <a:endParaRPr lang="zh-CN" altLang="en-US" dirty="0"/>
          </a:p>
        </p:txBody>
      </p:sp>
      <p:sp>
        <p:nvSpPr>
          <p:cNvPr id="3" name="Content Placeholder 2"/>
          <p:cNvSpPr>
            <a:spLocks noGrp="1"/>
          </p:cNvSpPr>
          <p:nvPr>
            <p:ph idx="1"/>
          </p:nvPr>
        </p:nvSpPr>
        <p:spPr>
          <a:xfrm>
            <a:off x="457200" y="1000125"/>
            <a:ext cx="8686800" cy="5126038"/>
          </a:xfrm>
        </p:spPr>
        <p:txBody>
          <a:bodyPr rtlCol="0">
            <a:normAutofit fontScale="77500" lnSpcReduction="20000"/>
          </a:bodyPr>
          <a:lstStyle/>
          <a:p>
            <a:pPr fontAlgn="auto">
              <a:spcAft>
                <a:spcPts val="0"/>
              </a:spcAft>
              <a:buFont typeface="Arial" pitchFamily="34" charset="0"/>
              <a:buChar char="•"/>
              <a:defRPr/>
            </a:pPr>
            <a:r>
              <a:rPr lang="en-US" altLang="zh-CN" dirty="0" smtClean="0"/>
              <a:t>Know the related concepts and definitions</a:t>
            </a:r>
          </a:p>
          <a:p>
            <a:pPr lvl="1" fontAlgn="auto">
              <a:spcAft>
                <a:spcPts val="0"/>
              </a:spcAft>
              <a:buFont typeface="Arial" pitchFamily="34" charset="0"/>
              <a:buChar char="–"/>
              <a:defRPr/>
            </a:pPr>
            <a:r>
              <a:rPr lang="en-US" altLang="zh-CN" dirty="0" smtClean="0"/>
              <a:t>Race conditions, Critical sections, and Atomic operations etc</a:t>
            </a:r>
          </a:p>
          <a:p>
            <a:pPr fontAlgn="auto">
              <a:spcAft>
                <a:spcPts val="0"/>
              </a:spcAft>
              <a:buFont typeface="Arial" pitchFamily="34" charset="0"/>
              <a:buChar char="•"/>
              <a:defRPr/>
            </a:pPr>
            <a:r>
              <a:rPr lang="en-US" altLang="zh-CN" dirty="0" smtClean="0"/>
              <a:t>Know the mechanism of different solutions</a:t>
            </a:r>
          </a:p>
          <a:p>
            <a:pPr lvl="1" fontAlgn="auto">
              <a:lnSpc>
                <a:spcPct val="90000"/>
              </a:lnSpc>
              <a:spcAft>
                <a:spcPts val="0"/>
              </a:spcAft>
              <a:buFont typeface="Arial" pitchFamily="34" charset="0"/>
              <a:buChar char="–"/>
              <a:defRPr/>
            </a:pPr>
            <a:r>
              <a:rPr lang="en-US" altLang="zh-CN" dirty="0" smtClean="0"/>
              <a:t>Software solutions – algorithms who’s correctness does not rely on any other assumptions.</a:t>
            </a:r>
          </a:p>
          <a:p>
            <a:pPr lvl="2" fontAlgn="auto">
              <a:lnSpc>
                <a:spcPct val="90000"/>
              </a:lnSpc>
              <a:spcAft>
                <a:spcPts val="0"/>
              </a:spcAft>
              <a:buFont typeface="Arial" pitchFamily="34" charset="0"/>
              <a:buChar char="•"/>
              <a:defRPr/>
            </a:pPr>
            <a:r>
              <a:rPr lang="en-US" altLang="zh-CN" dirty="0" smtClean="0"/>
              <a:t>Peterson’s algorithm</a:t>
            </a:r>
          </a:p>
          <a:p>
            <a:pPr lvl="1" fontAlgn="auto">
              <a:lnSpc>
                <a:spcPct val="90000"/>
              </a:lnSpc>
              <a:spcAft>
                <a:spcPts val="0"/>
              </a:spcAft>
              <a:buFont typeface="Arial" pitchFamily="34" charset="0"/>
              <a:buChar char="–"/>
              <a:defRPr/>
            </a:pPr>
            <a:r>
              <a:rPr lang="en-US" altLang="zh-CN" dirty="0" smtClean="0"/>
              <a:t>Hardware solutions – rely on some special machine instructions.</a:t>
            </a:r>
          </a:p>
          <a:p>
            <a:pPr lvl="2" fontAlgn="auto">
              <a:lnSpc>
                <a:spcPct val="90000"/>
              </a:lnSpc>
              <a:spcAft>
                <a:spcPts val="0"/>
              </a:spcAft>
              <a:buFont typeface="Arial" pitchFamily="34" charset="0"/>
              <a:buChar char="•"/>
              <a:defRPr/>
            </a:pPr>
            <a:r>
              <a:rPr lang="en-US" altLang="zh-CN" dirty="0" err="1" smtClean="0"/>
              <a:t>TestAndSet</a:t>
            </a:r>
            <a:r>
              <a:rPr lang="en-US" altLang="zh-CN" dirty="0" smtClean="0"/>
              <a:t>(), Swap()</a:t>
            </a:r>
          </a:p>
          <a:p>
            <a:pPr lvl="1" fontAlgn="auto">
              <a:lnSpc>
                <a:spcPct val="90000"/>
              </a:lnSpc>
              <a:spcAft>
                <a:spcPts val="0"/>
              </a:spcAft>
              <a:buFont typeface="Arial" pitchFamily="34" charset="0"/>
              <a:buChar char="–"/>
              <a:defRPr/>
            </a:pPr>
            <a:r>
              <a:rPr lang="en-US" altLang="zh-CN" dirty="0" smtClean="0"/>
              <a:t>Operating System solutions – provide some functions and data structures to the programmer through system/library calls.</a:t>
            </a:r>
          </a:p>
          <a:p>
            <a:pPr lvl="2" fontAlgn="auto">
              <a:lnSpc>
                <a:spcPct val="90000"/>
              </a:lnSpc>
              <a:spcAft>
                <a:spcPts val="0"/>
              </a:spcAft>
              <a:buFont typeface="Arial" pitchFamily="34" charset="0"/>
              <a:buChar char="•"/>
              <a:defRPr/>
            </a:pPr>
            <a:r>
              <a:rPr lang="en-US" altLang="zh-CN" dirty="0" smtClean="0"/>
              <a:t>Semaphores</a:t>
            </a:r>
          </a:p>
          <a:p>
            <a:pPr lvl="1" fontAlgn="auto">
              <a:lnSpc>
                <a:spcPct val="90000"/>
              </a:lnSpc>
              <a:spcAft>
                <a:spcPts val="0"/>
              </a:spcAft>
              <a:buFont typeface="Arial" pitchFamily="34" charset="0"/>
              <a:buChar char="–"/>
              <a:defRPr/>
            </a:pPr>
            <a:r>
              <a:rPr lang="en-US" altLang="zh-CN" dirty="0" smtClean="0"/>
              <a:t>Programming Language solutions – Linguistic constructs provided as part of a language</a:t>
            </a:r>
          </a:p>
          <a:p>
            <a:pPr lvl="2" fontAlgn="auto">
              <a:lnSpc>
                <a:spcPct val="90000"/>
              </a:lnSpc>
              <a:spcAft>
                <a:spcPts val="0"/>
              </a:spcAft>
              <a:buFont typeface="Arial" pitchFamily="34" charset="0"/>
              <a:buChar char="•"/>
              <a:defRPr/>
            </a:pPr>
            <a:r>
              <a:rPr lang="en-US" altLang="zh-CN" dirty="0" smtClean="0"/>
              <a:t>Monitors</a:t>
            </a:r>
          </a:p>
          <a:p>
            <a:pPr fontAlgn="auto">
              <a:lnSpc>
                <a:spcPct val="90000"/>
              </a:lnSpc>
              <a:spcAft>
                <a:spcPts val="0"/>
              </a:spcAft>
              <a:buFont typeface="Arial" pitchFamily="34" charset="0"/>
              <a:buChar char="•"/>
              <a:defRPr/>
            </a:pPr>
            <a:r>
              <a:rPr lang="en-US" altLang="zh-CN" dirty="0" smtClean="0"/>
              <a:t>Understand the codes for some classic synchronization problems</a:t>
            </a:r>
          </a:p>
          <a:p>
            <a:pPr lvl="1" fontAlgn="auto">
              <a:lnSpc>
                <a:spcPct val="90000"/>
              </a:lnSpc>
              <a:spcAft>
                <a:spcPts val="0"/>
              </a:spcAft>
              <a:buFont typeface="Arial" pitchFamily="34" charset="0"/>
              <a:buChar char="–"/>
              <a:defRPr/>
            </a:pPr>
            <a:r>
              <a:rPr lang="en-US" altLang="zh-CN" dirty="0" smtClean="0"/>
              <a:t>Producer-Consumer, Thinking philosophers, Sleeping barbers</a:t>
            </a:r>
          </a:p>
        </p:txBody>
      </p:sp>
      <p:sp>
        <p:nvSpPr>
          <p:cNvPr id="4" name="Footer Placeholder 3"/>
          <p:cNvSpPr>
            <a:spLocks noGrp="1"/>
          </p:cNvSpPr>
          <p:nvPr>
            <p:ph type="ftr" sz="quarter" idx="11"/>
          </p:nvPr>
        </p:nvSpPr>
        <p:spPr/>
        <p:txBody>
          <a:bodyPr/>
          <a:lstStyle/>
          <a:p>
            <a:pPr>
              <a:defRPr/>
            </a:pPr>
            <a:r>
              <a:rPr lang="en-US" altLang="zh-CN" smtClean="0"/>
              <a:t>Part VI Synchronization </a:t>
            </a:r>
            <a:endParaRPr lang="zh-CN" altLang="en-US"/>
          </a:p>
        </p:txBody>
      </p:sp>
      <p:sp>
        <p:nvSpPr>
          <p:cNvPr id="5" name="Slide Number Placeholder 4"/>
          <p:cNvSpPr>
            <a:spLocks noGrp="1"/>
          </p:cNvSpPr>
          <p:nvPr>
            <p:ph type="sldNum" sz="quarter" idx="12"/>
          </p:nvPr>
        </p:nvSpPr>
        <p:spPr/>
        <p:txBody>
          <a:bodyPr/>
          <a:lstStyle/>
          <a:p>
            <a:pPr>
              <a:defRPr/>
            </a:pPr>
            <a:fld id="{44583140-E510-4E05-86A4-125829D33C9C}" type="slidenum">
              <a:rPr lang="zh-CN" altLang="en-US" smtClean="0"/>
              <a:pPr>
                <a:defRPr/>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0"/>
          </p:nvPr>
        </p:nvSpPr>
        <p:spPr/>
        <p:txBody>
          <a:bodyPr/>
          <a:lstStyle/>
          <a:p>
            <a:pPr>
              <a:defRPr/>
            </a:pPr>
            <a:r>
              <a:rPr lang="en-US" altLang="en-US" smtClean="0"/>
              <a:t>Part VI Synchronization </a:t>
            </a:r>
          </a:p>
        </p:txBody>
      </p:sp>
      <p:sp>
        <p:nvSpPr>
          <p:cNvPr id="620546" name="Rectangle 2"/>
          <p:cNvSpPr>
            <a:spLocks noGrp="1" noChangeArrowheads="1"/>
          </p:cNvSpPr>
          <p:nvPr>
            <p:ph type="title"/>
          </p:nvPr>
        </p:nvSpPr>
        <p:spPr>
          <a:xfrm>
            <a:off x="0" y="714375"/>
            <a:ext cx="8382000" cy="609600"/>
          </a:xfrm>
          <a:solidFill>
            <a:srgbClr val="92D050"/>
          </a:solidFill>
        </p:spPr>
        <p:txBody>
          <a:bodyPr/>
          <a:lstStyle/>
          <a:p>
            <a:pPr algn="l"/>
            <a:r>
              <a:rPr lang="en-US" altLang="zh-CN" sz="4000" smtClean="0"/>
              <a:t>Software Solutions</a:t>
            </a:r>
          </a:p>
        </p:txBody>
      </p:sp>
      <p:sp>
        <p:nvSpPr>
          <p:cNvPr id="620547" name="Rectangle 3"/>
          <p:cNvSpPr>
            <a:spLocks noGrp="1" noChangeArrowheads="1"/>
          </p:cNvSpPr>
          <p:nvPr>
            <p:ph type="body" sz="half" idx="1"/>
          </p:nvPr>
        </p:nvSpPr>
        <p:spPr>
          <a:xfrm>
            <a:off x="547688" y="1390650"/>
            <a:ext cx="8382000" cy="5181600"/>
          </a:xfrm>
        </p:spPr>
        <p:txBody>
          <a:bodyPr/>
          <a:lstStyle/>
          <a:p>
            <a:r>
              <a:rPr lang="en-US" altLang="zh-CN" dirty="0" smtClean="0"/>
              <a:t>We consider first the case of </a:t>
            </a:r>
            <a:r>
              <a:rPr lang="en-US" altLang="zh-CN" b="1" dirty="0" smtClean="0"/>
              <a:t>2</a:t>
            </a:r>
            <a:r>
              <a:rPr lang="en-US" altLang="zh-CN" dirty="0" smtClean="0"/>
              <a:t> processes:</a:t>
            </a:r>
          </a:p>
          <a:p>
            <a:pPr lvl="1"/>
            <a:r>
              <a:rPr lang="en-US" altLang="zh-CN" b="1" dirty="0"/>
              <a:t>Peterson’s algorithm </a:t>
            </a:r>
            <a:r>
              <a:rPr lang="en-US" altLang="zh-CN" dirty="0" smtClean="0"/>
              <a:t>is correct.</a:t>
            </a:r>
          </a:p>
          <a:p>
            <a:r>
              <a:rPr lang="en-US" altLang="zh-CN" dirty="0" smtClean="0"/>
              <a:t>Then we generalize to </a:t>
            </a:r>
            <a:r>
              <a:rPr lang="en-US" altLang="zh-CN" b="1" dirty="0" smtClean="0"/>
              <a:t>n</a:t>
            </a:r>
            <a:r>
              <a:rPr lang="en-US" altLang="zh-CN" dirty="0" smtClean="0"/>
              <a:t> processes:</a:t>
            </a:r>
          </a:p>
          <a:p>
            <a:pPr lvl="1"/>
            <a:r>
              <a:rPr lang="en-US" altLang="zh-CN" dirty="0" smtClean="0"/>
              <a:t>The </a:t>
            </a:r>
            <a:r>
              <a:rPr lang="en-US" altLang="zh-CN" b="1" dirty="0" smtClean="0"/>
              <a:t>Bakery algorithm</a:t>
            </a:r>
            <a:r>
              <a:rPr lang="en-US" altLang="zh-CN" dirty="0" smtClean="0"/>
              <a:t>.</a:t>
            </a:r>
          </a:p>
          <a:p>
            <a:r>
              <a:rPr lang="en-US" altLang="zh-CN" dirty="0" smtClean="0"/>
              <a:t>Initial notation:</a:t>
            </a:r>
          </a:p>
          <a:p>
            <a:pPr lvl="1">
              <a:lnSpc>
                <a:spcPct val="90000"/>
              </a:lnSpc>
            </a:pPr>
            <a:r>
              <a:rPr lang="en-US" altLang="zh-CN" dirty="0" smtClean="0"/>
              <a:t>Only 2 processes, </a:t>
            </a:r>
            <a:r>
              <a:rPr lang="en-US" altLang="zh-CN" i="1" dirty="0" smtClean="0"/>
              <a:t>P</a:t>
            </a:r>
            <a:r>
              <a:rPr lang="en-US" altLang="zh-CN" baseline="-25000" dirty="0" smtClean="0"/>
              <a:t>0</a:t>
            </a:r>
            <a:r>
              <a:rPr lang="en-US" altLang="zh-CN" dirty="0" smtClean="0"/>
              <a:t> and </a:t>
            </a:r>
            <a:r>
              <a:rPr lang="en-US" altLang="zh-CN" i="1" dirty="0" smtClean="0"/>
              <a:t>P</a:t>
            </a:r>
            <a:r>
              <a:rPr lang="en-US" altLang="zh-CN" baseline="-25000" dirty="0" smtClean="0"/>
              <a:t>1</a:t>
            </a:r>
            <a:endParaRPr lang="en-US" altLang="zh-CN" dirty="0" smtClean="0"/>
          </a:p>
          <a:p>
            <a:pPr lvl="1"/>
            <a:r>
              <a:rPr lang="en-US" altLang="zh-CN" dirty="0" smtClean="0"/>
              <a:t>When usually just presenting process </a:t>
            </a:r>
            <a:r>
              <a:rPr lang="en-US" altLang="zh-CN" i="1" dirty="0" smtClean="0"/>
              <a:t>P</a:t>
            </a:r>
            <a:r>
              <a:rPr lang="en-US" altLang="zh-CN" i="1" baseline="-25000" dirty="0" smtClean="0"/>
              <a:t>i </a:t>
            </a:r>
            <a:r>
              <a:rPr lang="en-US" altLang="zh-CN" dirty="0" smtClean="0"/>
              <a:t>(Larry, I, </a:t>
            </a:r>
            <a:r>
              <a:rPr lang="en-US" altLang="zh-CN" dirty="0" err="1" smtClean="0"/>
              <a:t>i</a:t>
            </a:r>
            <a:r>
              <a:rPr lang="en-US" altLang="zh-CN" dirty="0" smtClean="0"/>
              <a:t>),                 </a:t>
            </a:r>
            <a:r>
              <a:rPr lang="en-US" altLang="zh-CN" i="1" dirty="0" err="1" smtClean="0"/>
              <a:t>P</a:t>
            </a:r>
            <a:r>
              <a:rPr lang="en-US" altLang="zh-CN" i="1" baseline="-25000" dirty="0" err="1" smtClean="0"/>
              <a:t>j</a:t>
            </a:r>
            <a:r>
              <a:rPr lang="en-US" altLang="zh-CN" dirty="0" smtClean="0"/>
              <a:t> (Jim, J, j) always denotes other process (</a:t>
            </a:r>
            <a:r>
              <a:rPr lang="en-US" altLang="zh-CN" dirty="0" err="1" smtClean="0"/>
              <a:t>i</a:t>
            </a:r>
            <a:r>
              <a:rPr lang="en-US" altLang="zh-CN" dirty="0" smtClean="0"/>
              <a:t> != j).</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a:xfrm>
            <a:off x="228600" y="0"/>
            <a:ext cx="8763000" cy="1143000"/>
          </a:xfrm>
          <a:solidFill>
            <a:schemeClr val="bg2">
              <a:lumMod val="75000"/>
            </a:schemeClr>
          </a:solidFill>
        </p:spPr>
        <p:txBody>
          <a:bodyPr rtlCol="0">
            <a:noAutofit/>
          </a:bodyPr>
          <a:lstStyle/>
          <a:p>
            <a:pPr fontAlgn="auto">
              <a:spcAft>
                <a:spcPts val="0"/>
              </a:spcAft>
              <a:defRPr/>
            </a:pPr>
            <a:r>
              <a:rPr lang="en-US" altLang="zh-CN" sz="3600" dirty="0"/>
              <a:t>The Critical-Section Problem: </a:t>
            </a:r>
            <a:br>
              <a:rPr lang="en-US" altLang="zh-CN" sz="3600" dirty="0"/>
            </a:br>
            <a:r>
              <a:rPr lang="en-US" altLang="zh-CN" sz="3600" dirty="0" smtClean="0"/>
              <a:t>	2-Processes</a:t>
            </a:r>
            <a:r>
              <a:rPr lang="en-US" altLang="zh-CN" sz="3600" dirty="0"/>
              <a:t>: Algorithm N (</a:t>
            </a:r>
            <a:r>
              <a:rPr lang="en-US" altLang="zh-CN" sz="3600" b="1" dirty="0"/>
              <a:t>Peterson 1981</a:t>
            </a:r>
            <a:r>
              <a:rPr lang="en-US" altLang="zh-CN" sz="3600" dirty="0"/>
              <a:t>)</a:t>
            </a:r>
          </a:p>
        </p:txBody>
      </p:sp>
      <p:sp>
        <p:nvSpPr>
          <p:cNvPr id="449539" name="Rectangle 3"/>
          <p:cNvSpPr>
            <a:spLocks noGrp="1" noChangeArrowheads="1"/>
          </p:cNvSpPr>
          <p:nvPr>
            <p:ph type="body" idx="1"/>
          </p:nvPr>
        </p:nvSpPr>
        <p:spPr>
          <a:xfrm>
            <a:off x="228600" y="1295400"/>
            <a:ext cx="8686800" cy="5410200"/>
          </a:xfrm>
        </p:spPr>
        <p:txBody>
          <a:bodyPr rtlCol="0">
            <a:normAutofit/>
          </a:bodyPr>
          <a:lstStyle/>
          <a:p>
            <a:pPr fontAlgn="auto">
              <a:lnSpc>
                <a:spcPct val="90000"/>
              </a:lnSpc>
              <a:spcAft>
                <a:spcPts val="0"/>
              </a:spcAft>
              <a:buFont typeface="Arial" pitchFamily="34" charset="0"/>
              <a:buChar char="•"/>
              <a:defRPr/>
            </a:pPr>
            <a:r>
              <a:rPr lang="en-US" altLang="zh-CN" sz="2800" dirty="0" smtClean="0"/>
              <a:t>Process </a:t>
            </a:r>
            <a:r>
              <a:rPr lang="en-US" altLang="zh-CN" sz="2800" dirty="0"/>
              <a:t>P</a:t>
            </a:r>
            <a:r>
              <a:rPr lang="en-US" altLang="zh-CN" sz="2800" baseline="-25000" dirty="0"/>
              <a:t>i</a:t>
            </a:r>
            <a:endParaRPr lang="en-US" altLang="zh-CN" sz="2800" dirty="0"/>
          </a:p>
          <a:p>
            <a:pPr fontAlgn="auto">
              <a:lnSpc>
                <a:spcPct val="90000"/>
              </a:lnSpc>
              <a:spcAft>
                <a:spcPts val="0"/>
              </a:spcAft>
              <a:buFont typeface="Wingdings" pitchFamily="2" charset="2"/>
              <a:buNone/>
              <a:defRPr/>
            </a:pPr>
            <a:r>
              <a:rPr lang="en-US" altLang="zh-CN" sz="2800" dirty="0"/>
              <a:t>		</a:t>
            </a:r>
            <a:r>
              <a:rPr lang="en-US" altLang="zh-CN" sz="2800" b="1" dirty="0"/>
              <a:t>do</a:t>
            </a:r>
            <a:r>
              <a:rPr lang="en-US" altLang="zh-CN" sz="2800" dirty="0"/>
              <a:t> {</a:t>
            </a:r>
          </a:p>
          <a:p>
            <a:pPr fontAlgn="auto">
              <a:lnSpc>
                <a:spcPct val="90000"/>
              </a:lnSpc>
              <a:spcAft>
                <a:spcPts val="0"/>
              </a:spcAft>
              <a:buFont typeface="Wingdings" pitchFamily="2" charset="2"/>
              <a:buNone/>
              <a:defRPr/>
            </a:pPr>
            <a:r>
              <a:rPr lang="en-US" altLang="zh-CN" sz="2800" dirty="0"/>
              <a:t>			</a:t>
            </a:r>
            <a:r>
              <a:rPr lang="en-US" altLang="zh-CN" sz="2800" b="1" dirty="0">
                <a:solidFill>
                  <a:srgbClr val="00FF00"/>
                </a:solidFill>
              </a:rPr>
              <a:t>flag [</a:t>
            </a:r>
            <a:r>
              <a:rPr lang="en-US" altLang="zh-CN" sz="2800" b="1" dirty="0" err="1">
                <a:solidFill>
                  <a:srgbClr val="00FF00"/>
                </a:solidFill>
              </a:rPr>
              <a:t>i</a:t>
            </a:r>
            <a:r>
              <a:rPr lang="en-US" altLang="zh-CN" sz="2800" b="1" dirty="0">
                <a:solidFill>
                  <a:srgbClr val="00FF00"/>
                </a:solidFill>
              </a:rPr>
              <a:t>] = true;</a:t>
            </a:r>
            <a:br>
              <a:rPr lang="en-US" altLang="zh-CN" sz="2800" b="1" dirty="0">
                <a:solidFill>
                  <a:srgbClr val="00FF00"/>
                </a:solidFill>
              </a:rPr>
            </a:br>
            <a:r>
              <a:rPr lang="en-US" altLang="zh-CN" sz="2800" b="1" dirty="0">
                <a:solidFill>
                  <a:srgbClr val="00FF00"/>
                </a:solidFill>
              </a:rPr>
              <a:t>		turn = j;</a:t>
            </a:r>
            <a:br>
              <a:rPr lang="en-US" altLang="zh-CN" sz="2800" b="1" dirty="0">
                <a:solidFill>
                  <a:srgbClr val="00FF00"/>
                </a:solidFill>
              </a:rPr>
            </a:br>
            <a:r>
              <a:rPr lang="en-US" altLang="zh-CN" sz="2800" b="1" dirty="0">
                <a:solidFill>
                  <a:srgbClr val="00FF00"/>
                </a:solidFill>
              </a:rPr>
              <a:t>		while (flag [j] and turn = j) ;</a:t>
            </a:r>
          </a:p>
          <a:p>
            <a:pPr fontAlgn="auto">
              <a:lnSpc>
                <a:spcPct val="90000"/>
              </a:lnSpc>
              <a:spcAft>
                <a:spcPts val="0"/>
              </a:spcAft>
              <a:buFont typeface="Wingdings" pitchFamily="2" charset="2"/>
              <a:buNone/>
              <a:defRPr/>
            </a:pPr>
            <a:r>
              <a:rPr lang="en-US" altLang="zh-CN" sz="2800" dirty="0"/>
              <a:t>				</a:t>
            </a:r>
            <a:r>
              <a:rPr lang="en-US" altLang="zh-CN" dirty="0">
                <a:solidFill>
                  <a:srgbClr val="FF0000"/>
                </a:solidFill>
              </a:rPr>
              <a:t>critical section</a:t>
            </a:r>
            <a:endParaRPr lang="en-US" altLang="zh-CN" sz="2800" dirty="0">
              <a:solidFill>
                <a:srgbClr val="FF0000"/>
              </a:solidFill>
            </a:endParaRPr>
          </a:p>
          <a:p>
            <a:pPr fontAlgn="auto">
              <a:lnSpc>
                <a:spcPct val="90000"/>
              </a:lnSpc>
              <a:spcAft>
                <a:spcPts val="0"/>
              </a:spcAft>
              <a:buFont typeface="Wingdings" pitchFamily="2" charset="2"/>
              <a:buNone/>
              <a:defRPr/>
            </a:pPr>
            <a:r>
              <a:rPr lang="en-US" altLang="zh-CN" sz="2800" dirty="0"/>
              <a:t>			</a:t>
            </a:r>
            <a:r>
              <a:rPr lang="en-US" altLang="zh-CN" sz="2800" b="1" dirty="0">
                <a:solidFill>
                  <a:srgbClr val="00FF00"/>
                </a:solidFill>
              </a:rPr>
              <a:t>flag [</a:t>
            </a:r>
            <a:r>
              <a:rPr lang="en-US" altLang="zh-CN" sz="2800" b="1" dirty="0" err="1">
                <a:solidFill>
                  <a:srgbClr val="00FF00"/>
                </a:solidFill>
              </a:rPr>
              <a:t>i</a:t>
            </a:r>
            <a:r>
              <a:rPr lang="en-US" altLang="zh-CN" sz="2800" b="1" dirty="0">
                <a:solidFill>
                  <a:srgbClr val="00FF00"/>
                </a:solidFill>
              </a:rPr>
              <a:t>] = false;</a:t>
            </a:r>
          </a:p>
          <a:p>
            <a:pPr fontAlgn="auto">
              <a:lnSpc>
                <a:spcPct val="90000"/>
              </a:lnSpc>
              <a:spcAft>
                <a:spcPts val="0"/>
              </a:spcAft>
              <a:buFont typeface="Wingdings" pitchFamily="2" charset="2"/>
              <a:buNone/>
              <a:defRPr/>
            </a:pPr>
            <a:r>
              <a:rPr lang="en-US" altLang="zh-CN" sz="2800" dirty="0"/>
              <a:t>				</a:t>
            </a:r>
            <a:r>
              <a:rPr lang="en-US" altLang="zh-CN" sz="2800" dirty="0">
                <a:solidFill>
                  <a:srgbClr val="CC00CC"/>
                </a:solidFill>
              </a:rPr>
              <a:t>remainder section</a:t>
            </a:r>
          </a:p>
          <a:p>
            <a:pPr fontAlgn="auto">
              <a:lnSpc>
                <a:spcPct val="90000"/>
              </a:lnSpc>
              <a:spcAft>
                <a:spcPts val="0"/>
              </a:spcAft>
              <a:buFont typeface="Wingdings" pitchFamily="2" charset="2"/>
              <a:buNone/>
              <a:defRPr/>
            </a:pPr>
            <a:r>
              <a:rPr lang="en-US" altLang="zh-CN" sz="2800" dirty="0"/>
              <a:t>		} </a:t>
            </a:r>
            <a:r>
              <a:rPr lang="en-US" altLang="zh-CN" sz="2800" b="1" dirty="0"/>
              <a:t>while (1);</a:t>
            </a:r>
          </a:p>
          <a:p>
            <a:pPr fontAlgn="auto">
              <a:lnSpc>
                <a:spcPct val="90000"/>
              </a:lnSpc>
              <a:spcAft>
                <a:spcPts val="0"/>
              </a:spcAft>
              <a:buFont typeface="Arial" pitchFamily="34" charset="0"/>
              <a:buChar char="•"/>
              <a:defRPr/>
            </a:pPr>
            <a:r>
              <a:rPr lang="en-US" altLang="zh-CN" dirty="0"/>
              <a:t>Meets all three requirements; solves the critical-section problem for two processes.</a:t>
            </a:r>
            <a:endParaRPr lang="en-US" altLang="zh-CN" sz="2800" dirty="0"/>
          </a:p>
        </p:txBody>
      </p:sp>
      <p:sp>
        <p:nvSpPr>
          <p:cNvPr id="4" name="Rectangle 3"/>
          <p:cNvSpPr/>
          <p:nvPr/>
        </p:nvSpPr>
        <p:spPr>
          <a:xfrm>
            <a:off x="4767263" y="6273800"/>
            <a:ext cx="4376737" cy="369888"/>
          </a:xfrm>
          <a:prstGeom prst="rect">
            <a:avLst/>
          </a:prstGeom>
        </p:spPr>
        <p:txBody>
          <a:bodyPr wrap="none">
            <a:spAutoFit/>
          </a:bodyPr>
          <a:lstStyle/>
          <a:p>
            <a:pPr fontAlgn="auto">
              <a:spcBef>
                <a:spcPts val="0"/>
              </a:spcBef>
              <a:spcAft>
                <a:spcPts val="0"/>
              </a:spcAft>
              <a:defRPr/>
            </a:pPr>
            <a:r>
              <a:rPr lang="en-US" altLang="zh-CN" dirty="0">
                <a:solidFill>
                  <a:schemeClr val="bg1">
                    <a:lumMod val="85000"/>
                  </a:schemeClr>
                </a:solidFill>
                <a:latin typeface="+mn-lt"/>
                <a:ea typeface="+mn-ea"/>
              </a:rPr>
              <a:t>PPTs from others\OS PPT in English\ch07.ppt</a:t>
            </a:r>
            <a:endParaRPr lang="zh-CN" altLang="en-US" dirty="0">
              <a:solidFill>
                <a:schemeClr val="bg1">
                  <a:lumMod val="85000"/>
                </a:schemeClr>
              </a:solidFill>
              <a:latin typeface="+mn-lt"/>
              <a:ea typeface="+mn-ea"/>
            </a:endParaRPr>
          </a:p>
        </p:txBody>
      </p:sp>
      <p:sp>
        <p:nvSpPr>
          <p:cNvPr id="5" name="Slide Number Placeholder 4"/>
          <p:cNvSpPr>
            <a:spLocks noGrp="1"/>
          </p:cNvSpPr>
          <p:nvPr>
            <p:ph type="sldNum" sz="quarter" idx="12"/>
          </p:nvPr>
        </p:nvSpPr>
        <p:spPr/>
        <p:txBody>
          <a:bodyPr/>
          <a:lstStyle/>
          <a:p>
            <a:pPr>
              <a:defRPr/>
            </a:pPr>
            <a:fld id="{308CB7F1-82A5-41DB-8D00-45E80091ABFD}" type="slidenum">
              <a:rPr lang="zh-CN" altLang="en-US"/>
              <a:pPr>
                <a:defRPr/>
              </a:pPr>
              <a:t>21</a:t>
            </a:fld>
            <a:endParaRPr lang="zh-CN" altLang="en-US"/>
          </a:p>
        </p:txBody>
      </p:sp>
      <p:sp>
        <p:nvSpPr>
          <p:cNvPr id="6" name="Footer Placeholder 5"/>
          <p:cNvSpPr>
            <a:spLocks noGrp="1"/>
          </p:cNvSpPr>
          <p:nvPr>
            <p:ph type="ftr" sz="quarter" idx="11"/>
          </p:nvPr>
        </p:nvSpPr>
        <p:spPr/>
        <p:txBody>
          <a:bodyPr/>
          <a:lstStyle/>
          <a:p>
            <a:pPr>
              <a:defRPr/>
            </a:pPr>
            <a:r>
              <a:rPr lang="en-US" altLang="zh-CN" smtClean="0"/>
              <a:t>Part VI Synchronization </a:t>
            </a:r>
            <a:endParaRPr lang="zh-CN" altLang="en-US"/>
          </a:p>
        </p:txBody>
      </p:sp>
      <p:sp>
        <p:nvSpPr>
          <p:cNvPr id="7" name="Cloud Callout 6"/>
          <p:cNvSpPr/>
          <p:nvPr/>
        </p:nvSpPr>
        <p:spPr>
          <a:xfrm>
            <a:off x="5148064" y="404663"/>
            <a:ext cx="4968552" cy="2714625"/>
          </a:xfrm>
          <a:prstGeom prst="cloudCallout">
            <a:avLst>
              <a:gd name="adj1" fmla="val -46548"/>
              <a:gd name="adj2" fmla="val -37148"/>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200" dirty="0" smtClean="0"/>
              <a:t>Interrupt could happen between any two near statements</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9539">
                                            <p:txEl>
                                              <p:pRg st="7" end="7"/>
                                            </p:txEl>
                                          </p:spTgt>
                                        </p:tgtEl>
                                        <p:attrNameLst>
                                          <p:attrName>style.visibility</p:attrName>
                                        </p:attrNameLst>
                                      </p:cBhvr>
                                      <p:to>
                                        <p:strVal val="visible"/>
                                      </p:to>
                                    </p:set>
                                    <p:anim calcmode="lin" valueType="num">
                                      <p:cBhvr additive="base">
                                        <p:cTn id="7" dur="500" fill="hold"/>
                                        <p:tgtEl>
                                          <p:spTgt spid="449539">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953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9" presetClass="entr" presetSubtype="0" accel="10000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ppt_h</p:attrName>
                                        </p:attrNameLst>
                                      </p:cBhvr>
                                      <p:tavLst>
                                        <p:tav tm="0">
                                          <p:val>
                                            <p:strVal val="#ppt_h/20"/>
                                          </p:val>
                                        </p:tav>
                                        <p:tav tm="50000">
                                          <p:val>
                                            <p:strVal val="#ppt_h/20"/>
                                          </p:val>
                                        </p:tav>
                                        <p:tav tm="100000">
                                          <p:val>
                                            <p:strVal val="#ppt_h"/>
                                          </p:val>
                                        </p:tav>
                                      </p:tavLst>
                                    </p:anim>
                                    <p:anim calcmode="lin" valueType="num">
                                      <p:cBhvr>
                                        <p:cTn id="14" dur="500" fill="hold"/>
                                        <p:tgtEl>
                                          <p:spTgt spid="7"/>
                                        </p:tgtEl>
                                        <p:attrNameLst>
                                          <p:attrName>ppt_w</p:attrName>
                                        </p:attrNameLst>
                                      </p:cBhvr>
                                      <p:tavLst>
                                        <p:tav tm="0">
                                          <p:val>
                                            <p:strVal val="#ppt_w+.3"/>
                                          </p:val>
                                        </p:tav>
                                        <p:tav tm="50000">
                                          <p:val>
                                            <p:strVal val="#ppt_w+.3"/>
                                          </p:val>
                                        </p:tav>
                                        <p:tav tm="100000">
                                          <p:val>
                                            <p:strVal val="#ppt_w"/>
                                          </p:val>
                                        </p:tav>
                                      </p:tavLst>
                                    </p:anim>
                                    <p:anim calcmode="lin" valueType="num">
                                      <p:cBhvr>
                                        <p:cTn id="15" dur="500" fill="hold"/>
                                        <p:tgtEl>
                                          <p:spTgt spid="7"/>
                                        </p:tgtEl>
                                        <p:attrNameLst>
                                          <p:attrName>ppt_x</p:attrName>
                                        </p:attrNameLst>
                                      </p:cBhvr>
                                      <p:tavLst>
                                        <p:tav tm="0">
                                          <p:val>
                                            <p:strVal val="#ppt_x-.3"/>
                                          </p:val>
                                        </p:tav>
                                        <p:tav tm="50000">
                                          <p:val>
                                            <p:strVal val="#ppt_x"/>
                                          </p:val>
                                        </p:tav>
                                        <p:tav tm="100000">
                                          <p:val>
                                            <p:strVal val="#ppt_x"/>
                                          </p:val>
                                        </p:tav>
                                      </p:tavLst>
                                    </p:anim>
                                    <p:anim calcmode="lin" valueType="num">
                                      <p:cBhvr>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7" name="Rectangle 2"/>
          <p:cNvSpPr>
            <a:spLocks noGrp="1" noChangeArrowheads="1"/>
          </p:cNvSpPr>
          <p:nvPr>
            <p:ph type="title"/>
          </p:nvPr>
        </p:nvSpPr>
        <p:spPr>
          <a:xfrm>
            <a:off x="0" y="1500188"/>
            <a:ext cx="8915400" cy="588962"/>
          </a:xfrm>
        </p:spPr>
        <p:txBody>
          <a:bodyPr/>
          <a:lstStyle/>
          <a:p>
            <a:r>
              <a:rPr lang="en-US" altLang="zh-CN" sz="3600" smtClean="0"/>
              <a:t>Peterson’s Algorithm: Proof of Correctness</a:t>
            </a:r>
          </a:p>
        </p:txBody>
      </p:sp>
      <p:sp>
        <p:nvSpPr>
          <p:cNvPr id="638978" name="Rectangle 3"/>
          <p:cNvSpPr>
            <a:spLocks noGrp="1" noChangeArrowheads="1"/>
          </p:cNvSpPr>
          <p:nvPr>
            <p:ph type="body" idx="1"/>
          </p:nvPr>
        </p:nvSpPr>
        <p:spPr>
          <a:xfrm>
            <a:off x="609600" y="2214563"/>
            <a:ext cx="8305800" cy="2071687"/>
          </a:xfrm>
        </p:spPr>
        <p:txBody>
          <a:bodyPr/>
          <a:lstStyle/>
          <a:p>
            <a:r>
              <a:rPr lang="en-US" altLang="zh-CN" smtClean="0">
                <a:solidFill>
                  <a:schemeClr val="tx2"/>
                </a:solidFill>
              </a:rPr>
              <a:t>Mutual exclusion</a:t>
            </a:r>
            <a:r>
              <a:rPr lang="en-US" altLang="zh-CN" smtClean="0"/>
              <a:t> holds since: </a:t>
            </a:r>
          </a:p>
          <a:p>
            <a:pPr lvl="1"/>
            <a:r>
              <a:rPr lang="en-US" altLang="zh-CN" smtClean="0"/>
              <a:t>For both P</a:t>
            </a:r>
            <a:r>
              <a:rPr lang="en-US" altLang="zh-CN" baseline="-25000" smtClean="0"/>
              <a:t>0</a:t>
            </a:r>
            <a:r>
              <a:rPr lang="en-US" altLang="zh-CN" smtClean="0"/>
              <a:t> and P</a:t>
            </a:r>
            <a:r>
              <a:rPr lang="en-US" altLang="zh-CN" baseline="-25000" smtClean="0"/>
              <a:t>1</a:t>
            </a:r>
            <a:r>
              <a:rPr lang="en-US" altLang="zh-CN" smtClean="0"/>
              <a:t> to be in their CS</a:t>
            </a:r>
          </a:p>
          <a:p>
            <a:pPr lvl="2"/>
            <a:r>
              <a:rPr lang="en-US" altLang="zh-CN" smtClean="0"/>
              <a:t>both flag[0] and flag[1] must be true </a:t>
            </a:r>
            <a:r>
              <a:rPr lang="en-US" altLang="zh-CN" smtClean="0">
                <a:solidFill>
                  <a:schemeClr val="tx2"/>
                </a:solidFill>
              </a:rPr>
              <a:t>and</a:t>
            </a:r>
            <a:r>
              <a:rPr lang="en-US" altLang="zh-CN" smtClean="0"/>
              <a:t> turn=0 and turn=1 (at same time) </a:t>
            </a:r>
            <a:r>
              <a:rPr lang="en-US" altLang="zh-CN" smtClean="0">
                <a:sym typeface="Wingdings" pitchFamily="2" charset="2"/>
              </a:rPr>
              <a:t> this is </a:t>
            </a:r>
            <a:r>
              <a:rPr lang="en-US" altLang="zh-CN" b="1" smtClean="0">
                <a:solidFill>
                  <a:srgbClr val="FF0000"/>
                </a:solidFill>
              </a:rPr>
              <a:t>impossible</a:t>
            </a:r>
          </a:p>
          <a:p>
            <a:pPr lvl="1"/>
            <a:endParaRPr lang="en-US" altLang="zh-CN" smtClean="0"/>
          </a:p>
        </p:txBody>
      </p:sp>
      <p:sp>
        <p:nvSpPr>
          <p:cNvPr id="4" name="Rectangle 3"/>
          <p:cNvSpPr/>
          <p:nvPr/>
        </p:nvSpPr>
        <p:spPr>
          <a:xfrm>
            <a:off x="3214688" y="6357938"/>
            <a:ext cx="5929312" cy="307975"/>
          </a:xfrm>
          <a:prstGeom prst="rect">
            <a:avLst/>
          </a:prstGeom>
        </p:spPr>
        <p:txBody>
          <a:bodyPr>
            <a:spAutoFit/>
          </a:bodyPr>
          <a:lstStyle/>
          <a:p>
            <a:pPr fontAlgn="auto">
              <a:spcBef>
                <a:spcPts val="0"/>
              </a:spcBef>
              <a:spcAft>
                <a:spcPts val="0"/>
              </a:spcAft>
              <a:defRPr/>
            </a:pPr>
            <a:r>
              <a:rPr lang="en-US" altLang="zh-CN" sz="1400" dirty="0">
                <a:solidFill>
                  <a:schemeClr val="bg1">
                    <a:lumMod val="85000"/>
                  </a:schemeClr>
                </a:solidFill>
                <a:latin typeface="+mn-lt"/>
                <a:ea typeface="+mn-ea"/>
              </a:rPr>
              <a:t>PPTs from others\flame.cs.dal.ca_~hawkey_3120\May23Synchronization.ppt</a:t>
            </a:r>
            <a:endParaRPr lang="zh-CN" altLang="en-US" sz="1400" dirty="0">
              <a:solidFill>
                <a:schemeClr val="bg1">
                  <a:lumMod val="85000"/>
                </a:schemeClr>
              </a:solidFill>
              <a:latin typeface="+mn-lt"/>
              <a:ea typeface="+mn-ea"/>
            </a:endParaRPr>
          </a:p>
        </p:txBody>
      </p:sp>
      <p:sp>
        <p:nvSpPr>
          <p:cNvPr id="5" name="Slide Number Placeholder 4"/>
          <p:cNvSpPr>
            <a:spLocks noGrp="1"/>
          </p:cNvSpPr>
          <p:nvPr>
            <p:ph type="sldNum" sz="quarter" idx="12"/>
          </p:nvPr>
        </p:nvSpPr>
        <p:spPr/>
        <p:txBody>
          <a:bodyPr/>
          <a:lstStyle/>
          <a:p>
            <a:pPr>
              <a:defRPr/>
            </a:pPr>
            <a:fld id="{87556870-B919-4EE2-A190-C7907C771631}" type="slidenum">
              <a:rPr lang="zh-CN" altLang="en-US"/>
              <a:pPr>
                <a:defRPr/>
              </a:pPr>
              <a:t>22</a:t>
            </a:fld>
            <a:endParaRPr lang="zh-CN" altLang="en-US"/>
          </a:p>
        </p:txBody>
      </p:sp>
      <p:sp>
        <p:nvSpPr>
          <p:cNvPr id="6" name="Footer Placeholder 5"/>
          <p:cNvSpPr>
            <a:spLocks noGrp="1"/>
          </p:cNvSpPr>
          <p:nvPr>
            <p:ph type="ftr" sz="quarter" idx="11"/>
          </p:nvPr>
        </p:nvSpPr>
        <p:spPr/>
        <p:txBody>
          <a:bodyPr/>
          <a:lstStyle/>
          <a:p>
            <a:pPr>
              <a:defRPr/>
            </a:pPr>
            <a:r>
              <a:rPr lang="en-US" altLang="zh-CN" smtClean="0"/>
              <a:t>Part VI Synchronization </a:t>
            </a: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 y="912813"/>
            <a:ext cx="8229600" cy="654050"/>
          </a:xfrm>
        </p:spPr>
        <p:txBody>
          <a:bodyPr rtlCol="0">
            <a:normAutofit fontScale="90000"/>
          </a:bodyPr>
          <a:lstStyle/>
          <a:p>
            <a:pPr fontAlgn="auto">
              <a:spcAft>
                <a:spcPts val="0"/>
              </a:spcAft>
              <a:defRPr/>
            </a:pPr>
            <a:r>
              <a:rPr lang="en-US" altLang="zh-CN" dirty="0" smtClean="0"/>
              <a:t>How about for N-processes?</a:t>
            </a:r>
            <a:endParaRPr lang="zh-CN" altLang="en-US" dirty="0"/>
          </a:p>
        </p:txBody>
      </p:sp>
      <p:sp>
        <p:nvSpPr>
          <p:cNvPr id="647170" name="Content Placeholder 2"/>
          <p:cNvSpPr>
            <a:spLocks noGrp="1"/>
          </p:cNvSpPr>
          <p:nvPr>
            <p:ph idx="1"/>
          </p:nvPr>
        </p:nvSpPr>
        <p:spPr>
          <a:xfrm>
            <a:off x="600075" y="1627188"/>
            <a:ext cx="8686800" cy="4016375"/>
          </a:xfrm>
        </p:spPr>
        <p:txBody>
          <a:bodyPr/>
          <a:lstStyle/>
          <a:p>
            <a:r>
              <a:rPr lang="en-US" altLang="zh-CN" dirty="0" smtClean="0"/>
              <a:t>Critical section for n processes</a:t>
            </a:r>
          </a:p>
          <a:p>
            <a:pPr lvl="1"/>
            <a:r>
              <a:rPr lang="en-US" altLang="zh-CN" dirty="0" smtClean="0"/>
              <a:t>We have </a:t>
            </a:r>
            <a:r>
              <a:rPr lang="en-US" altLang="zh-CN" b="1" dirty="0" smtClean="0"/>
              <a:t>Bakery algorithm</a:t>
            </a:r>
          </a:p>
          <a:p>
            <a:pPr lvl="1"/>
            <a:r>
              <a:rPr lang="en-US" altLang="zh-CN" dirty="0" smtClean="0"/>
              <a:t>It is also known as </a:t>
            </a:r>
            <a:r>
              <a:rPr lang="en-US" altLang="zh-CN" b="1" dirty="0" err="1" smtClean="0">
                <a:solidFill>
                  <a:srgbClr val="7030A0"/>
                </a:solidFill>
              </a:rPr>
              <a:t>Lamport's</a:t>
            </a:r>
            <a:r>
              <a:rPr lang="en-US" altLang="zh-CN" dirty="0" smtClean="0"/>
              <a:t> bakery algorithm. </a:t>
            </a:r>
            <a:r>
              <a:rPr lang="en-US" altLang="zh-CN" dirty="0" err="1" smtClean="0"/>
              <a:t>Lamport</a:t>
            </a:r>
            <a:r>
              <a:rPr lang="en-US" altLang="zh-CN" dirty="0" smtClean="0"/>
              <a:t>?</a:t>
            </a:r>
          </a:p>
          <a:p>
            <a:pPr lvl="1"/>
            <a:r>
              <a:rPr lang="en-US" altLang="zh-CN" dirty="0" smtClean="0"/>
              <a:t>Dr. </a:t>
            </a:r>
            <a:r>
              <a:rPr lang="en-US" altLang="zh-CN" sz="4400" b="1" u="sng" dirty="0" smtClean="0"/>
              <a:t>Leslie </a:t>
            </a:r>
            <a:r>
              <a:rPr lang="en-US" altLang="zh-CN" sz="4400" b="1" u="sng" dirty="0" err="1" smtClean="0"/>
              <a:t>Lamport</a:t>
            </a:r>
            <a:endParaRPr lang="en-US" altLang="zh-CN" b="1" u="sng" dirty="0" smtClean="0"/>
          </a:p>
          <a:p>
            <a:pPr lvl="2"/>
            <a:r>
              <a:rPr lang="en-US" altLang="zh-CN" dirty="0" smtClean="0"/>
              <a:t>I know him because of his work on </a:t>
            </a:r>
            <a:r>
              <a:rPr lang="en-US" altLang="zh-CN" dirty="0" err="1" smtClean="0"/>
              <a:t>LaTeX</a:t>
            </a:r>
            <a:r>
              <a:rPr lang="en-US" altLang="zh-CN" dirty="0" smtClean="0"/>
              <a:t>.</a:t>
            </a:r>
          </a:p>
          <a:p>
            <a:pPr lvl="2"/>
            <a:r>
              <a:rPr lang="en-US" altLang="zh-CN" dirty="0" smtClean="0"/>
              <a:t>You can check some information about </a:t>
            </a:r>
            <a:r>
              <a:rPr lang="en-US" altLang="zh-CN" dirty="0" err="1" smtClean="0"/>
              <a:t>LaTeX</a:t>
            </a:r>
            <a:r>
              <a:rPr lang="en-US" altLang="zh-CN" dirty="0" smtClean="0"/>
              <a:t> from my </a:t>
            </a:r>
            <a:r>
              <a:rPr lang="en-US" altLang="zh-CN" dirty="0" smtClean="0">
                <a:hlinkClick r:id="rId3"/>
              </a:rPr>
              <a:t>homepage</a:t>
            </a:r>
            <a:r>
              <a:rPr lang="en-US" altLang="zh-CN" dirty="0" smtClean="0"/>
              <a:t>.</a:t>
            </a:r>
            <a:endParaRPr lang="zh-CN" altLang="en-US" dirty="0" smtClean="0"/>
          </a:p>
          <a:p>
            <a:pPr lvl="2"/>
            <a:endParaRPr lang="zh-CN" altLang="en-US" dirty="0" smtClean="0"/>
          </a:p>
        </p:txBody>
      </p:sp>
      <p:sp>
        <p:nvSpPr>
          <p:cNvPr id="4" name="Footer Placeholder 3"/>
          <p:cNvSpPr>
            <a:spLocks noGrp="1"/>
          </p:cNvSpPr>
          <p:nvPr>
            <p:ph type="ftr" sz="quarter" idx="11"/>
          </p:nvPr>
        </p:nvSpPr>
        <p:spPr/>
        <p:txBody>
          <a:bodyPr/>
          <a:lstStyle/>
          <a:p>
            <a:pPr>
              <a:defRPr/>
            </a:pPr>
            <a:r>
              <a:rPr lang="en-US" altLang="zh-CN" smtClean="0"/>
              <a:t>Part VI Synchronization </a:t>
            </a:r>
            <a:endParaRPr lang="zh-CN" altLang="en-US"/>
          </a:p>
        </p:txBody>
      </p:sp>
      <p:sp>
        <p:nvSpPr>
          <p:cNvPr id="5" name="Rectangle 4"/>
          <p:cNvSpPr/>
          <p:nvPr/>
        </p:nvSpPr>
        <p:spPr>
          <a:xfrm>
            <a:off x="2752725" y="1428750"/>
            <a:ext cx="3435350" cy="307975"/>
          </a:xfrm>
          <a:prstGeom prst="rect">
            <a:avLst/>
          </a:prstGeom>
        </p:spPr>
        <p:txBody>
          <a:bodyPr wrap="none">
            <a:spAutoFit/>
          </a:bodyPr>
          <a:lstStyle/>
          <a:p>
            <a:pPr fontAlgn="auto">
              <a:spcBef>
                <a:spcPts val="0"/>
              </a:spcBef>
              <a:spcAft>
                <a:spcPts val="0"/>
              </a:spcAft>
              <a:defRPr/>
            </a:pPr>
            <a:r>
              <a:rPr lang="en-US" altLang="zh-CN" sz="1400" dirty="0">
                <a:solidFill>
                  <a:schemeClr val="bg1">
                    <a:lumMod val="85000"/>
                  </a:schemeClr>
                </a:solidFill>
                <a:latin typeface="+mn-lt"/>
                <a:ea typeface="+mn-ea"/>
              </a:rPr>
              <a:t>http://en.wikipedia.org/wiki/Leslie_Lamport</a:t>
            </a:r>
            <a:endParaRPr lang="zh-CN" altLang="en-US" sz="1400" dirty="0">
              <a:solidFill>
                <a:schemeClr val="bg1">
                  <a:lumMod val="85000"/>
                </a:schemeClr>
              </a:solidFill>
              <a:latin typeface="+mn-lt"/>
              <a:ea typeface="+mn-ea"/>
            </a:endParaRPr>
          </a:p>
        </p:txBody>
      </p:sp>
      <p:pic>
        <p:nvPicPr>
          <p:cNvPr id="647173" name="Picture 2"/>
          <p:cNvPicPr>
            <a:picLocks noChangeAspect="1" noChangeArrowheads="1"/>
          </p:cNvPicPr>
          <p:nvPr/>
        </p:nvPicPr>
        <p:blipFill>
          <a:blip r:embed="rId4" cstate="print"/>
          <a:srcRect/>
          <a:stretch>
            <a:fillRect/>
          </a:stretch>
        </p:blipFill>
        <p:spPr bwMode="auto">
          <a:xfrm>
            <a:off x="6378575" y="714375"/>
            <a:ext cx="1589088" cy="2119313"/>
          </a:xfrm>
          <a:prstGeom prst="rect">
            <a:avLst/>
          </a:prstGeom>
          <a:noFill/>
          <a:ln w="9525">
            <a:noFill/>
            <a:miter lim="800000"/>
            <a:headEnd/>
            <a:tailEnd/>
          </a:ln>
        </p:spPr>
      </p:pic>
      <p:sp>
        <p:nvSpPr>
          <p:cNvPr id="7" name="Cloud Callout 6"/>
          <p:cNvSpPr/>
          <p:nvPr/>
        </p:nvSpPr>
        <p:spPr>
          <a:xfrm>
            <a:off x="5967413" y="3204509"/>
            <a:ext cx="4000500" cy="2714625"/>
          </a:xfrm>
          <a:prstGeom prst="cloudCallout">
            <a:avLst>
              <a:gd name="adj1" fmla="val -46548"/>
              <a:gd name="adj2" fmla="val -37148"/>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200" dirty="0"/>
              <a:t>You could learn this by yourself and finish a report.</a:t>
            </a:r>
            <a:endParaRPr lang="zh-CN" altLang="en-US" sz="3200" dirty="0"/>
          </a:p>
        </p:txBody>
      </p:sp>
      <p:sp>
        <p:nvSpPr>
          <p:cNvPr id="8" name="Slide Number Placeholder 7"/>
          <p:cNvSpPr>
            <a:spLocks noGrp="1"/>
          </p:cNvSpPr>
          <p:nvPr>
            <p:ph type="sldNum" sz="quarter" idx="12"/>
          </p:nvPr>
        </p:nvSpPr>
        <p:spPr/>
        <p:txBody>
          <a:bodyPr/>
          <a:lstStyle/>
          <a:p>
            <a:pPr>
              <a:defRPr/>
            </a:pPr>
            <a:fld id="{44583140-E510-4E05-86A4-125829D33C9C}" type="slidenum">
              <a:rPr lang="zh-CN" altLang="en-US" smtClean="0"/>
              <a:pPr>
                <a:defRPr/>
              </a:pPr>
              <a:t>23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7"/>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7"/>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42875" y="785813"/>
            <a:ext cx="8229600" cy="654050"/>
          </a:xfrm>
          <a:solidFill>
            <a:schemeClr val="bg2">
              <a:lumMod val="75000"/>
            </a:schemeClr>
          </a:solidFill>
        </p:spPr>
        <p:txBody>
          <a:bodyPr rtlCol="0">
            <a:normAutofit fontScale="90000"/>
          </a:bodyPr>
          <a:lstStyle/>
          <a:p>
            <a:pPr fontAlgn="auto">
              <a:spcAft>
                <a:spcPts val="0"/>
              </a:spcAft>
              <a:defRPr/>
            </a:pPr>
            <a:r>
              <a:rPr lang="en-US" altLang="zh-CN" dirty="0"/>
              <a:t>Drawbacks of Software Solutions</a:t>
            </a:r>
          </a:p>
        </p:txBody>
      </p:sp>
      <p:sp>
        <p:nvSpPr>
          <p:cNvPr id="649218" name="Rectangle 3"/>
          <p:cNvSpPr>
            <a:spLocks noGrp="1" noChangeArrowheads="1"/>
          </p:cNvSpPr>
          <p:nvPr>
            <p:ph type="body" idx="1"/>
          </p:nvPr>
        </p:nvSpPr>
        <p:spPr>
          <a:xfrm>
            <a:off x="571500" y="1714500"/>
            <a:ext cx="8429625" cy="4143375"/>
          </a:xfrm>
        </p:spPr>
        <p:txBody>
          <a:bodyPr/>
          <a:lstStyle/>
          <a:p>
            <a:pPr>
              <a:lnSpc>
                <a:spcPct val="90000"/>
              </a:lnSpc>
            </a:pPr>
            <a:r>
              <a:rPr lang="en-US" altLang="zh-CN" smtClean="0"/>
              <a:t>Even software solutions are very delicate </a:t>
            </a:r>
            <a:r>
              <a:rPr lang="en-US" altLang="zh-CN" sz="4400" b="1" smtClean="0">
                <a:solidFill>
                  <a:srgbClr val="0070C0"/>
                </a:solidFill>
                <a:sym typeface="Wingdings" pitchFamily="2" charset="2"/>
              </a:rPr>
              <a:t></a:t>
            </a:r>
            <a:r>
              <a:rPr lang="en-US" altLang="zh-CN" smtClean="0">
                <a:sym typeface="Wingdings" pitchFamily="2" charset="2"/>
              </a:rPr>
              <a:t>, they are c</a:t>
            </a:r>
            <a:r>
              <a:rPr lang="en-US" altLang="zh-CN" smtClean="0"/>
              <a:t>omplicated to program </a:t>
            </a:r>
            <a:r>
              <a:rPr lang="en-US" altLang="zh-CN" sz="4400" b="1" smtClean="0">
                <a:solidFill>
                  <a:srgbClr val="FF0000"/>
                </a:solidFill>
                <a:sym typeface="Wingdings" pitchFamily="2" charset="2"/>
              </a:rPr>
              <a:t></a:t>
            </a:r>
            <a:endParaRPr lang="en-US" altLang="zh-CN" b="1" smtClean="0">
              <a:solidFill>
                <a:srgbClr val="FF0000"/>
              </a:solidFill>
            </a:endParaRPr>
          </a:p>
          <a:p>
            <a:pPr>
              <a:lnSpc>
                <a:spcPct val="90000"/>
              </a:lnSpc>
            </a:pPr>
            <a:r>
              <a:rPr lang="en-US" altLang="zh-CN" smtClean="0">
                <a:solidFill>
                  <a:schemeClr val="hlink"/>
                </a:solidFill>
              </a:rPr>
              <a:t>Busy waiting</a:t>
            </a:r>
            <a:r>
              <a:rPr lang="en-US" altLang="zh-CN" smtClean="0"/>
              <a:t> (wasted CPU cycles)</a:t>
            </a:r>
          </a:p>
          <a:p>
            <a:pPr lvl="1">
              <a:lnSpc>
                <a:spcPct val="90000"/>
              </a:lnSpc>
            </a:pPr>
            <a:r>
              <a:rPr lang="en-US" altLang="zh-CN" smtClean="0"/>
              <a:t>It would be more efficient to </a:t>
            </a:r>
            <a:r>
              <a:rPr lang="en-US" altLang="zh-CN" i="1" smtClean="0">
                <a:solidFill>
                  <a:schemeClr val="hlink"/>
                </a:solidFill>
              </a:rPr>
              <a:t>block</a:t>
            </a:r>
            <a:r>
              <a:rPr lang="en-US" altLang="zh-CN" smtClean="0"/>
              <a:t> processes that are waiting  (</a:t>
            </a:r>
            <a:r>
              <a:rPr lang="en-US" altLang="zh-CN" sz="2400" smtClean="0"/>
              <a:t>just as if they had requested I/O</a:t>
            </a:r>
            <a:r>
              <a:rPr lang="en-US" altLang="zh-CN" smtClean="0"/>
              <a:t>).</a:t>
            </a:r>
          </a:p>
          <a:p>
            <a:pPr lvl="1">
              <a:lnSpc>
                <a:spcPct val="90000"/>
              </a:lnSpc>
            </a:pPr>
            <a:r>
              <a:rPr lang="en-US" altLang="zh-CN" smtClean="0"/>
              <a:t>This suggests implementing the permission/waiting function </a:t>
            </a:r>
            <a:r>
              <a:rPr lang="en-US" altLang="zh-CN" smtClean="0">
                <a:solidFill>
                  <a:schemeClr val="hlink"/>
                </a:solidFill>
              </a:rPr>
              <a:t>in the Operating System </a:t>
            </a:r>
            <a:r>
              <a:rPr lang="en-US" altLang="zh-CN" smtClean="0">
                <a:solidFill>
                  <a:schemeClr val="hlink"/>
                </a:solidFill>
                <a:sym typeface="Wingdings" pitchFamily="2" charset="2"/>
              </a:rPr>
              <a:t> </a:t>
            </a:r>
            <a:r>
              <a:rPr lang="en-US" altLang="zh-CN" smtClean="0">
                <a:sym typeface="Wingdings" pitchFamily="2" charset="2"/>
              </a:rPr>
              <a:t>Semaphores &amp; Monitors</a:t>
            </a:r>
            <a:endParaRPr lang="en-US" altLang="zh-CN" smtClean="0"/>
          </a:p>
        </p:txBody>
      </p:sp>
      <p:sp>
        <p:nvSpPr>
          <p:cNvPr id="4" name="Rectangle 3"/>
          <p:cNvSpPr/>
          <p:nvPr/>
        </p:nvSpPr>
        <p:spPr>
          <a:xfrm>
            <a:off x="3143250" y="6072188"/>
            <a:ext cx="6000750" cy="307975"/>
          </a:xfrm>
          <a:prstGeom prst="rect">
            <a:avLst/>
          </a:prstGeom>
        </p:spPr>
        <p:txBody>
          <a:bodyPr>
            <a:spAutoFit/>
          </a:bodyPr>
          <a:lstStyle/>
          <a:p>
            <a:pPr fontAlgn="auto">
              <a:spcBef>
                <a:spcPts val="0"/>
              </a:spcBef>
              <a:spcAft>
                <a:spcPts val="0"/>
              </a:spcAft>
              <a:defRPr/>
            </a:pPr>
            <a:r>
              <a:rPr lang="en-US" altLang="zh-CN" sz="1400" dirty="0">
                <a:solidFill>
                  <a:schemeClr val="bg1">
                    <a:lumMod val="85000"/>
                  </a:schemeClr>
                </a:solidFill>
                <a:latin typeface="+mn-lt"/>
                <a:ea typeface="+mn-ea"/>
              </a:rPr>
              <a:t>PPTs from others\flame.cs.dal.ca_~hawkey_3120\May26ConcurrencyCont.ppt</a:t>
            </a:r>
            <a:endParaRPr lang="zh-CN" altLang="en-US" sz="1400" dirty="0">
              <a:solidFill>
                <a:schemeClr val="bg1">
                  <a:lumMod val="85000"/>
                </a:schemeClr>
              </a:solidFill>
              <a:latin typeface="+mn-lt"/>
              <a:ea typeface="+mn-ea"/>
            </a:endParaRPr>
          </a:p>
        </p:txBody>
      </p:sp>
      <p:sp>
        <p:nvSpPr>
          <p:cNvPr id="5" name="Slide Number Placeholder 4"/>
          <p:cNvSpPr>
            <a:spLocks noGrp="1"/>
          </p:cNvSpPr>
          <p:nvPr>
            <p:ph type="sldNum" sz="quarter" idx="12"/>
          </p:nvPr>
        </p:nvSpPr>
        <p:spPr/>
        <p:txBody>
          <a:bodyPr/>
          <a:lstStyle/>
          <a:p>
            <a:pPr>
              <a:defRPr/>
            </a:pPr>
            <a:fld id="{7CDE94AF-BD43-406B-B358-8E9DBD5A4683}" type="slidenum">
              <a:rPr lang="zh-CN" altLang="en-US"/>
              <a:pPr>
                <a:defRPr/>
              </a:pPr>
              <a:t>24</a:t>
            </a:fld>
            <a:endParaRPr lang="zh-CN" altLang="en-US"/>
          </a:p>
        </p:txBody>
      </p:sp>
      <p:sp>
        <p:nvSpPr>
          <p:cNvPr id="6" name="Footer Placeholder 5"/>
          <p:cNvSpPr>
            <a:spLocks noGrp="1"/>
          </p:cNvSpPr>
          <p:nvPr>
            <p:ph type="ftr" sz="quarter" idx="11"/>
          </p:nvPr>
        </p:nvSpPr>
        <p:spPr/>
        <p:txBody>
          <a:bodyPr/>
          <a:lstStyle/>
          <a:p>
            <a:pPr>
              <a:defRPr/>
            </a:pPr>
            <a:r>
              <a:rPr lang="en-US" altLang="zh-CN" smtClean="0"/>
              <a:t>Part VI Synchronization </a:t>
            </a:r>
            <a:endParaRPr lang="zh-CN" altLang="en-US"/>
          </a:p>
        </p:txBody>
      </p:sp>
      <p:sp>
        <p:nvSpPr>
          <p:cNvPr id="7" name="Cloud Callout 6"/>
          <p:cNvSpPr/>
          <p:nvPr/>
        </p:nvSpPr>
        <p:spPr>
          <a:xfrm>
            <a:off x="3923928" y="3933056"/>
            <a:ext cx="5472608" cy="3074665"/>
          </a:xfrm>
          <a:prstGeom prst="cloudCallout">
            <a:avLst>
              <a:gd name="adj1" fmla="val -46548"/>
              <a:gd name="adj2" fmla="val -37148"/>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200" dirty="0" smtClean="0"/>
              <a:t>In DBMS</a:t>
            </a:r>
            <a:r>
              <a:rPr lang="en-US" altLang="zh-CN" sz="3200" dirty="0"/>
              <a:t>, </a:t>
            </a:r>
            <a:r>
              <a:rPr lang="en-US" altLang="zh-CN" sz="3200" dirty="0" smtClean="0"/>
              <a:t>the SELF-SPIN </a:t>
            </a:r>
            <a:r>
              <a:rPr lang="en-US" altLang="zh-CN" sz="3200" dirty="0"/>
              <a:t>LOCK [</a:t>
            </a:r>
            <a:r>
              <a:rPr lang="zh-CN" altLang="en-US" sz="3200" dirty="0"/>
              <a:t>自旋锁</a:t>
            </a:r>
            <a:r>
              <a:rPr lang="en-US" altLang="zh-CN" sz="3200" dirty="0"/>
              <a:t>]</a:t>
            </a:r>
            <a:endParaRPr lang="zh-CN" altLang="en-US" sz="3200" dirty="0"/>
          </a:p>
          <a:p>
            <a:pPr algn="ctr" fontAlgn="auto">
              <a:spcBef>
                <a:spcPts val="0"/>
              </a:spcBef>
              <a:spcAft>
                <a:spcPts val="0"/>
              </a:spcAft>
              <a:defRPr/>
            </a:pPr>
            <a:r>
              <a:rPr lang="en-US" altLang="zh-CN" sz="3200" dirty="0" smtClean="0"/>
              <a:t>Is a kind of BUSY WAITING lock</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7"/>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7"/>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1"/>
          </p:nvPr>
        </p:nvSpPr>
        <p:spPr>
          <a:xfrm>
            <a:off x="457200" y="6356350"/>
            <a:ext cx="2133600" cy="365125"/>
          </a:xfrm>
        </p:spPr>
        <p:txBody>
          <a:bodyPr/>
          <a:lstStyle/>
          <a:p>
            <a:pPr algn="l">
              <a:defRPr/>
            </a:pPr>
            <a:r>
              <a:rPr lang="en-US" altLang="en-US" smtClean="0"/>
              <a:t>Part VI Synchronization </a:t>
            </a:r>
            <a:endParaRPr lang="en-US" altLang="en-US"/>
          </a:p>
        </p:txBody>
      </p:sp>
      <p:sp>
        <p:nvSpPr>
          <p:cNvPr id="651266" name="Rectangle 2"/>
          <p:cNvSpPr>
            <a:spLocks noGrp="1" noChangeArrowheads="1"/>
          </p:cNvSpPr>
          <p:nvPr>
            <p:ph type="title" idx="4294967295"/>
          </p:nvPr>
        </p:nvSpPr>
        <p:spPr>
          <a:xfrm>
            <a:off x="0" y="500063"/>
            <a:ext cx="8382000" cy="609600"/>
          </a:xfrm>
          <a:solidFill>
            <a:srgbClr val="92D050"/>
          </a:solidFill>
        </p:spPr>
        <p:txBody>
          <a:bodyPr/>
          <a:lstStyle/>
          <a:p>
            <a:pPr algn="l"/>
            <a:r>
              <a:rPr lang="en-US" altLang="zh-CN" sz="4000" smtClean="0"/>
              <a:t>Hardware solutions</a:t>
            </a:r>
          </a:p>
        </p:txBody>
      </p:sp>
      <p:sp>
        <p:nvSpPr>
          <p:cNvPr id="487427" name="Rectangle 3"/>
          <p:cNvSpPr>
            <a:spLocks noGrp="1" noChangeArrowheads="1"/>
          </p:cNvSpPr>
          <p:nvPr>
            <p:ph type="body" idx="4294967295"/>
          </p:nvPr>
        </p:nvSpPr>
        <p:spPr>
          <a:xfrm>
            <a:off x="428625" y="1214438"/>
            <a:ext cx="8596313" cy="5148262"/>
          </a:xfrm>
        </p:spPr>
        <p:txBody>
          <a:bodyPr rtlCol="0">
            <a:normAutofit/>
          </a:bodyPr>
          <a:lstStyle/>
          <a:p>
            <a:pPr fontAlgn="auto">
              <a:lnSpc>
                <a:spcPct val="90000"/>
              </a:lnSpc>
              <a:spcAft>
                <a:spcPts val="0"/>
              </a:spcAft>
              <a:buFont typeface="Arial" pitchFamily="34" charset="0"/>
              <a:buChar char="•"/>
              <a:tabLst>
                <a:tab pos="744538" algn="l"/>
                <a:tab pos="1025525" algn="l"/>
                <a:tab pos="1260475" algn="l"/>
              </a:tabLst>
              <a:defRPr/>
            </a:pPr>
            <a:r>
              <a:rPr lang="en-US" altLang="zh-CN" dirty="0"/>
              <a:t>Many systems provide hardware support for critical section code.</a:t>
            </a:r>
          </a:p>
          <a:p>
            <a:pPr fontAlgn="auto">
              <a:lnSpc>
                <a:spcPct val="90000"/>
              </a:lnSpc>
              <a:spcAft>
                <a:spcPts val="0"/>
              </a:spcAft>
              <a:buFont typeface="Arial" pitchFamily="34" charset="0"/>
              <a:buChar char="•"/>
              <a:tabLst>
                <a:tab pos="744538" algn="l"/>
                <a:tab pos="1025525" algn="l"/>
                <a:tab pos="1260475" algn="l"/>
              </a:tabLst>
              <a:defRPr/>
            </a:pPr>
            <a:r>
              <a:rPr lang="en-US" altLang="zh-CN" dirty="0" err="1"/>
              <a:t>Uniprocessors</a:t>
            </a:r>
            <a:r>
              <a:rPr lang="en-US" altLang="zh-CN" dirty="0"/>
              <a:t> – could </a:t>
            </a:r>
            <a:r>
              <a:rPr lang="en-US" altLang="zh-CN" b="1" dirty="0"/>
              <a:t>disable interrupts</a:t>
            </a:r>
            <a:r>
              <a:rPr lang="en-US" altLang="zh-CN" dirty="0"/>
              <a:t>:</a:t>
            </a:r>
          </a:p>
          <a:p>
            <a:pPr lvl="1" fontAlgn="auto">
              <a:lnSpc>
                <a:spcPct val="90000"/>
              </a:lnSpc>
              <a:spcAft>
                <a:spcPts val="0"/>
              </a:spcAft>
              <a:buFont typeface="Arial" pitchFamily="34" charset="0"/>
              <a:buChar char="–"/>
              <a:tabLst>
                <a:tab pos="744538" algn="l"/>
                <a:tab pos="1025525" algn="l"/>
                <a:tab pos="1260475" algn="l"/>
              </a:tabLst>
              <a:defRPr/>
            </a:pPr>
            <a:r>
              <a:rPr lang="en-US" altLang="zh-CN" dirty="0"/>
              <a:t>Currently running code would execute without preemption.</a:t>
            </a:r>
          </a:p>
          <a:p>
            <a:pPr lvl="1" fontAlgn="auto">
              <a:lnSpc>
                <a:spcPct val="90000"/>
              </a:lnSpc>
              <a:spcAft>
                <a:spcPts val="0"/>
              </a:spcAft>
              <a:buFont typeface="Arial" pitchFamily="34" charset="0"/>
              <a:buChar char="–"/>
              <a:tabLst>
                <a:tab pos="744538" algn="l"/>
                <a:tab pos="1025525" algn="l"/>
                <a:tab pos="1260475" algn="l"/>
              </a:tabLst>
              <a:defRPr/>
            </a:pPr>
            <a:r>
              <a:rPr lang="en-US" altLang="zh-CN" dirty="0"/>
              <a:t>Generally too inefficient on multiprocessor systems.</a:t>
            </a:r>
          </a:p>
          <a:p>
            <a:pPr fontAlgn="auto">
              <a:lnSpc>
                <a:spcPct val="90000"/>
              </a:lnSpc>
              <a:spcAft>
                <a:spcPts val="0"/>
              </a:spcAft>
              <a:buFont typeface="Arial" pitchFamily="34" charset="0"/>
              <a:buChar char="•"/>
              <a:tabLst>
                <a:tab pos="744538" algn="l"/>
                <a:tab pos="1025525" algn="l"/>
                <a:tab pos="1260475" algn="l"/>
              </a:tabLst>
              <a:defRPr/>
            </a:pPr>
            <a:r>
              <a:rPr lang="en-US" altLang="zh-CN" dirty="0"/>
              <a:t>Modern machines provide special </a:t>
            </a:r>
            <a:r>
              <a:rPr lang="en-US" altLang="zh-CN" b="1" dirty="0">
                <a:solidFill>
                  <a:schemeClr val="accent6">
                    <a:lumMod val="75000"/>
                  </a:schemeClr>
                </a:solidFill>
              </a:rPr>
              <a:t>atomic</a:t>
            </a:r>
            <a:r>
              <a:rPr lang="en-US" altLang="zh-CN" dirty="0"/>
              <a:t> (</a:t>
            </a:r>
            <a:r>
              <a:rPr lang="en-US" altLang="zh-CN" dirty="0">
                <a:solidFill>
                  <a:schemeClr val="tx2"/>
                </a:solidFill>
              </a:rPr>
              <a:t>non-interruptible) </a:t>
            </a:r>
            <a:r>
              <a:rPr lang="en-US" altLang="zh-CN" dirty="0"/>
              <a:t>hardware instructions:</a:t>
            </a:r>
          </a:p>
          <a:p>
            <a:pPr lvl="1" fontAlgn="auto">
              <a:lnSpc>
                <a:spcPct val="90000"/>
              </a:lnSpc>
              <a:spcAft>
                <a:spcPts val="0"/>
              </a:spcAft>
              <a:buFont typeface="Arial" pitchFamily="34" charset="0"/>
              <a:buChar char="–"/>
              <a:tabLst>
                <a:tab pos="744538" algn="l"/>
                <a:tab pos="1025525" algn="l"/>
                <a:tab pos="1260475" algn="l"/>
              </a:tabLst>
              <a:defRPr/>
            </a:pPr>
            <a:r>
              <a:rPr lang="en-US" altLang="zh-CN" dirty="0"/>
              <a:t>Either test memory word and set value at once.</a:t>
            </a:r>
          </a:p>
          <a:p>
            <a:pPr lvl="1" fontAlgn="auto">
              <a:lnSpc>
                <a:spcPct val="90000"/>
              </a:lnSpc>
              <a:spcAft>
                <a:spcPts val="0"/>
              </a:spcAft>
              <a:buFont typeface="Arial" pitchFamily="34" charset="0"/>
              <a:buChar char="–"/>
              <a:tabLst>
                <a:tab pos="744538" algn="l"/>
                <a:tab pos="1025525" algn="l"/>
                <a:tab pos="1260475" algn="l"/>
              </a:tabLst>
              <a:defRPr/>
            </a:pPr>
            <a:r>
              <a:rPr lang="en-US" altLang="zh-CN" dirty="0"/>
              <a:t>Or swap contents of two memory words.</a:t>
            </a:r>
          </a:p>
        </p:txBody>
      </p:sp>
      <p:sp>
        <p:nvSpPr>
          <p:cNvPr id="5" name="Rectangle 4"/>
          <p:cNvSpPr/>
          <p:nvPr/>
        </p:nvSpPr>
        <p:spPr>
          <a:xfrm>
            <a:off x="4572000" y="6000750"/>
            <a:ext cx="4572000" cy="307975"/>
          </a:xfrm>
          <a:prstGeom prst="rect">
            <a:avLst/>
          </a:prstGeom>
        </p:spPr>
        <p:txBody>
          <a:bodyPr>
            <a:spAutoFit/>
          </a:bodyPr>
          <a:lstStyle/>
          <a:p>
            <a:pPr fontAlgn="auto">
              <a:spcBef>
                <a:spcPts val="0"/>
              </a:spcBef>
              <a:spcAft>
                <a:spcPts val="0"/>
              </a:spcAft>
              <a:defRPr/>
            </a:pPr>
            <a:r>
              <a:rPr lang="en-US" altLang="zh-CN" sz="1400" dirty="0">
                <a:solidFill>
                  <a:schemeClr val="bg1">
                    <a:lumMod val="85000"/>
                  </a:schemeClr>
                </a:solidFill>
                <a:latin typeface="+mn-lt"/>
                <a:ea typeface="+mn-ea"/>
              </a:rPr>
              <a:t>PPTs from others\From Ariel J. Frank\OS381\os4-3_cop.ppt</a:t>
            </a:r>
            <a:endParaRPr lang="zh-CN" altLang="en-US" sz="1400" dirty="0">
              <a:solidFill>
                <a:schemeClr val="bg1">
                  <a:lumMod val="85000"/>
                </a:schemeClr>
              </a:solidFill>
              <a:latin typeface="+mn-lt"/>
              <a:ea typeface="+mn-ea"/>
            </a:endParaRPr>
          </a:p>
        </p:txBody>
      </p:sp>
      <p:sp>
        <p:nvSpPr>
          <p:cNvPr id="6" name="Slide Number Placeholder 5"/>
          <p:cNvSpPr>
            <a:spLocks noGrp="1"/>
          </p:cNvSpPr>
          <p:nvPr>
            <p:ph type="sldNum" sz="quarter" idx="12"/>
          </p:nvPr>
        </p:nvSpPr>
        <p:spPr/>
        <p:txBody>
          <a:bodyPr/>
          <a:lstStyle/>
          <a:p>
            <a:pPr>
              <a:defRPr/>
            </a:pPr>
            <a:fld id="{82A843ED-4C30-49E5-A8D5-F399FEEEBBA6}" type="slidenum">
              <a:rPr lang="zh-CN" altLang="en-US"/>
              <a:pPr>
                <a:defRPr/>
              </a:pPr>
              <a:t>25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7427">
                                            <p:txEl>
                                              <p:pRg st="1" end="1"/>
                                            </p:txEl>
                                          </p:spTgt>
                                        </p:tgtEl>
                                        <p:attrNameLst>
                                          <p:attrName>style.visibility</p:attrName>
                                        </p:attrNameLst>
                                      </p:cBhvr>
                                      <p:to>
                                        <p:strVal val="visible"/>
                                      </p:to>
                                    </p:set>
                                    <p:anim calcmode="lin" valueType="num">
                                      <p:cBhvr additive="base">
                                        <p:cTn id="7" dur="500" fill="hold"/>
                                        <p:tgtEl>
                                          <p:spTgt spid="48742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742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87427">
                                            <p:txEl>
                                              <p:pRg st="2" end="2"/>
                                            </p:txEl>
                                          </p:spTgt>
                                        </p:tgtEl>
                                        <p:attrNameLst>
                                          <p:attrName>style.visibility</p:attrName>
                                        </p:attrNameLst>
                                      </p:cBhvr>
                                      <p:to>
                                        <p:strVal val="visible"/>
                                      </p:to>
                                    </p:set>
                                    <p:anim calcmode="lin" valueType="num">
                                      <p:cBhvr additive="base">
                                        <p:cTn id="11" dur="500" fill="hold"/>
                                        <p:tgtEl>
                                          <p:spTgt spid="48742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8742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87427">
                                            <p:txEl>
                                              <p:pRg st="3" end="3"/>
                                            </p:txEl>
                                          </p:spTgt>
                                        </p:tgtEl>
                                        <p:attrNameLst>
                                          <p:attrName>style.visibility</p:attrName>
                                        </p:attrNameLst>
                                      </p:cBhvr>
                                      <p:to>
                                        <p:strVal val="visible"/>
                                      </p:to>
                                    </p:set>
                                    <p:anim calcmode="lin" valueType="num">
                                      <p:cBhvr additive="base">
                                        <p:cTn id="15" dur="500" fill="hold"/>
                                        <p:tgtEl>
                                          <p:spTgt spid="48742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874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87427">
                                            <p:txEl>
                                              <p:pRg st="4" end="4"/>
                                            </p:txEl>
                                          </p:spTgt>
                                        </p:tgtEl>
                                        <p:attrNameLst>
                                          <p:attrName>style.visibility</p:attrName>
                                        </p:attrNameLst>
                                      </p:cBhvr>
                                      <p:to>
                                        <p:strVal val="visible"/>
                                      </p:to>
                                    </p:set>
                                    <p:anim calcmode="lin" valueType="num">
                                      <p:cBhvr additive="base">
                                        <p:cTn id="21" dur="500" fill="hold"/>
                                        <p:tgtEl>
                                          <p:spTgt spid="48742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87427">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87427">
                                            <p:txEl>
                                              <p:pRg st="5" end="5"/>
                                            </p:txEl>
                                          </p:spTgt>
                                        </p:tgtEl>
                                        <p:attrNameLst>
                                          <p:attrName>style.visibility</p:attrName>
                                        </p:attrNameLst>
                                      </p:cBhvr>
                                      <p:to>
                                        <p:strVal val="visible"/>
                                      </p:to>
                                    </p:set>
                                    <p:anim calcmode="lin" valueType="num">
                                      <p:cBhvr additive="base">
                                        <p:cTn id="25" dur="500" fill="hold"/>
                                        <p:tgtEl>
                                          <p:spTgt spid="48742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87427">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87427">
                                            <p:txEl>
                                              <p:pRg st="6" end="6"/>
                                            </p:txEl>
                                          </p:spTgt>
                                        </p:tgtEl>
                                        <p:attrNameLst>
                                          <p:attrName>style.visibility</p:attrName>
                                        </p:attrNameLst>
                                      </p:cBhvr>
                                      <p:to>
                                        <p:strVal val="visible"/>
                                      </p:to>
                                    </p:set>
                                    <p:anim calcmode="lin" valueType="num">
                                      <p:cBhvr additive="base">
                                        <p:cTn id="29" dur="500" fill="hold"/>
                                        <p:tgtEl>
                                          <p:spTgt spid="487427">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8742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0" y="-23"/>
            <a:ext cx="8915400" cy="714380"/>
          </a:xfrm>
        </p:spPr>
        <p:txBody>
          <a:bodyPr rtlCol="0">
            <a:normAutofit fontScale="90000"/>
          </a:bodyPr>
          <a:lstStyle/>
          <a:p>
            <a:pPr fontAlgn="auto">
              <a:spcAft>
                <a:spcPts val="0"/>
              </a:spcAft>
              <a:defRPr/>
            </a:pPr>
            <a:r>
              <a:rPr lang="en-US" altLang="zh-CN" dirty="0"/>
              <a:t>Hardware Solution </a:t>
            </a:r>
            <a:r>
              <a:rPr lang="en-US" altLang="zh-CN"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①</a:t>
            </a:r>
            <a:r>
              <a:rPr lang="en-US" altLang="zh-CN" dirty="0" smtClean="0"/>
              <a:t>: </a:t>
            </a:r>
            <a:r>
              <a:rPr lang="en-US" altLang="zh-CN" dirty="0"/>
              <a:t>Disable Interrupts</a:t>
            </a:r>
          </a:p>
        </p:txBody>
      </p:sp>
      <p:sp>
        <p:nvSpPr>
          <p:cNvPr id="128004" name="Rectangle 4"/>
          <p:cNvSpPr>
            <a:spLocks noGrp="1" noChangeArrowheads="1"/>
          </p:cNvSpPr>
          <p:nvPr>
            <p:ph type="body" sz="half" idx="2"/>
          </p:nvPr>
        </p:nvSpPr>
        <p:spPr>
          <a:xfrm>
            <a:off x="0" y="3357563"/>
            <a:ext cx="9072563" cy="3286125"/>
          </a:xfrm>
        </p:spPr>
        <p:txBody>
          <a:bodyPr/>
          <a:lstStyle/>
          <a:p>
            <a:pPr>
              <a:lnSpc>
                <a:spcPct val="90000"/>
              </a:lnSpc>
            </a:pPr>
            <a:r>
              <a:rPr lang="en-US" altLang="zh-CN" sz="2400" smtClean="0"/>
              <a:t>On a </a:t>
            </a:r>
            <a:r>
              <a:rPr lang="en-US" altLang="zh-CN" sz="2400" smtClean="0">
                <a:solidFill>
                  <a:schemeClr val="hlink"/>
                </a:solidFill>
              </a:rPr>
              <a:t>uniprocessor, </a:t>
            </a:r>
            <a:r>
              <a:rPr lang="en-US" altLang="zh-CN" sz="2400" smtClean="0"/>
              <a:t>mutual exclusion is preserved : while in CS, </a:t>
            </a:r>
            <a:r>
              <a:rPr lang="en-US" altLang="zh-CN" sz="2400" smtClean="0">
                <a:solidFill>
                  <a:schemeClr val="hlink"/>
                </a:solidFill>
              </a:rPr>
              <a:t>nothing</a:t>
            </a:r>
            <a:r>
              <a:rPr lang="en-US" altLang="zh-CN" sz="2400" smtClean="0"/>
              <a:t> else can run</a:t>
            </a:r>
          </a:p>
          <a:p>
            <a:pPr lvl="1">
              <a:lnSpc>
                <a:spcPct val="90000"/>
              </a:lnSpc>
            </a:pPr>
            <a:r>
              <a:rPr lang="en-US" altLang="zh-CN" sz="2800" b="1" smtClean="0">
                <a:solidFill>
                  <a:schemeClr val="accent2"/>
                </a:solidFill>
              </a:rPr>
              <a:t>because preemption impossible</a:t>
            </a:r>
          </a:p>
          <a:p>
            <a:pPr>
              <a:lnSpc>
                <a:spcPct val="90000"/>
              </a:lnSpc>
            </a:pPr>
            <a:r>
              <a:rPr lang="en-US" altLang="zh-CN" sz="2400" smtClean="0"/>
              <a:t>On a multiprocessor: mutual exclusion is </a:t>
            </a:r>
            <a:r>
              <a:rPr lang="en-US" altLang="zh-CN" sz="2400" u="sng" smtClean="0"/>
              <a:t>not</a:t>
            </a:r>
            <a:r>
              <a:rPr lang="en-US" altLang="zh-CN" sz="2400" smtClean="0"/>
              <a:t> achieved</a:t>
            </a:r>
          </a:p>
          <a:p>
            <a:pPr lvl="1">
              <a:lnSpc>
                <a:spcPct val="90000"/>
              </a:lnSpc>
            </a:pPr>
            <a:r>
              <a:rPr lang="en-US" altLang="zh-CN" sz="2800" b="1" smtClean="0"/>
              <a:t>Interrupts are “per-CPU” </a:t>
            </a:r>
            <a:r>
              <a:rPr lang="en-US" altLang="zh-CN" sz="2800" smtClean="0"/>
              <a:t>(</a:t>
            </a:r>
            <a:r>
              <a:rPr lang="en-US" altLang="zh-CN" smtClean="0"/>
              <a:t>interrupts are not disabled on other processors</a:t>
            </a:r>
            <a:r>
              <a:rPr lang="en-US" altLang="zh-CN" sz="2800" smtClean="0"/>
              <a:t>).</a:t>
            </a:r>
            <a:endParaRPr lang="en-US" altLang="zh-CN" sz="2800" b="1" smtClean="0"/>
          </a:p>
          <a:p>
            <a:pPr>
              <a:lnSpc>
                <a:spcPct val="90000"/>
              </a:lnSpc>
            </a:pPr>
            <a:r>
              <a:rPr lang="en-US" altLang="zh-CN" sz="2400" smtClean="0"/>
              <a:t>Generally not a practical</a:t>
            </a:r>
            <a:r>
              <a:rPr lang="en-US" altLang="zh-CN" smtClean="0"/>
              <a:t> </a:t>
            </a:r>
            <a:r>
              <a:rPr lang="en-US" altLang="zh-CN" sz="2400" smtClean="0"/>
              <a:t>solution for user programs, but could be used </a:t>
            </a:r>
            <a:r>
              <a:rPr lang="en-US" altLang="zh-CN" sz="2400" smtClean="0">
                <a:solidFill>
                  <a:schemeClr val="hlink"/>
                </a:solidFill>
              </a:rPr>
              <a:t>inside</a:t>
            </a:r>
            <a:r>
              <a:rPr lang="en-US" altLang="zh-CN" sz="2400" smtClean="0"/>
              <a:t> an OS</a:t>
            </a:r>
          </a:p>
        </p:txBody>
      </p:sp>
      <p:sp>
        <p:nvSpPr>
          <p:cNvPr id="128005" name="Rectangle 5"/>
          <p:cNvSpPr>
            <a:spLocks noChangeArrowheads="1"/>
          </p:cNvSpPr>
          <p:nvPr/>
        </p:nvSpPr>
        <p:spPr bwMode="auto">
          <a:xfrm>
            <a:off x="2354263" y="714375"/>
            <a:ext cx="3835400" cy="2647950"/>
          </a:xfrm>
          <a:prstGeom prst="rect">
            <a:avLst/>
          </a:prstGeom>
          <a:noFill/>
          <a:ln w="12700" cap="sq">
            <a:noFill/>
            <a:miter lim="800000"/>
            <a:headEnd type="none" w="sm" len="sm"/>
            <a:tailEnd type="none" w="sm" len="sm"/>
          </a:ln>
        </p:spPr>
        <p:txBody>
          <a:bodyPr wrap="none">
            <a:spAutoFit/>
          </a:bodyPr>
          <a:lstStyle/>
          <a:p>
            <a:r>
              <a:rPr lang="en-US" altLang="zh-CN" sz="2400" b="1">
                <a:solidFill>
                  <a:schemeClr val="accent2"/>
                </a:solidFill>
                <a:latin typeface="Courier New" pitchFamily="49" charset="0"/>
              </a:rPr>
              <a:t>Process Pi:</a:t>
            </a:r>
          </a:p>
          <a:p>
            <a:r>
              <a:rPr lang="en-US" altLang="zh-CN" sz="2400" b="1">
                <a:solidFill>
                  <a:schemeClr val="accent2"/>
                </a:solidFill>
                <a:latin typeface="Courier New" pitchFamily="49" charset="0"/>
              </a:rPr>
              <a:t>repeat</a:t>
            </a:r>
          </a:p>
          <a:p>
            <a:r>
              <a:rPr lang="en-US" altLang="zh-CN" sz="2400" b="1">
                <a:latin typeface="Courier New" pitchFamily="49" charset="0"/>
              </a:rPr>
              <a:t>  </a:t>
            </a:r>
            <a:r>
              <a:rPr lang="en-US" altLang="zh-CN" sz="2400" b="1">
                <a:solidFill>
                  <a:schemeClr val="hlink"/>
                </a:solidFill>
                <a:latin typeface="Courier New" pitchFamily="49" charset="0"/>
              </a:rPr>
              <a:t>disable interrupts</a:t>
            </a:r>
            <a:endParaRPr lang="en-US" altLang="zh-CN" sz="2400" b="1">
              <a:latin typeface="Courier New" pitchFamily="49" charset="0"/>
            </a:endParaRPr>
          </a:p>
          <a:p>
            <a:r>
              <a:rPr lang="en-US" altLang="zh-CN" sz="2400" b="1">
                <a:latin typeface="Courier New" pitchFamily="49" charset="0"/>
              </a:rPr>
              <a:t>   critical section</a:t>
            </a:r>
          </a:p>
          <a:p>
            <a:r>
              <a:rPr lang="en-US" altLang="zh-CN" sz="2400" b="1">
                <a:latin typeface="Courier New" pitchFamily="49" charset="0"/>
              </a:rPr>
              <a:t>  </a:t>
            </a:r>
            <a:r>
              <a:rPr lang="en-US" altLang="zh-CN" sz="2400" b="1">
                <a:solidFill>
                  <a:schemeClr val="hlink"/>
                </a:solidFill>
                <a:latin typeface="Courier New" pitchFamily="49" charset="0"/>
              </a:rPr>
              <a:t>enable interrupts</a:t>
            </a:r>
            <a:endParaRPr lang="en-US" altLang="zh-CN" sz="2400" b="1">
              <a:latin typeface="Courier New" pitchFamily="49" charset="0"/>
            </a:endParaRPr>
          </a:p>
          <a:p>
            <a:r>
              <a:rPr lang="en-US" altLang="zh-CN" sz="2400" b="1">
                <a:latin typeface="Courier New" pitchFamily="49" charset="0"/>
              </a:rPr>
              <a:t>   remainder section</a:t>
            </a:r>
          </a:p>
          <a:p>
            <a:r>
              <a:rPr lang="en-US" altLang="zh-CN" sz="2400" b="1">
                <a:solidFill>
                  <a:schemeClr val="accent2"/>
                </a:solidFill>
                <a:latin typeface="Courier New" pitchFamily="49" charset="0"/>
              </a:rPr>
              <a:t>forever</a:t>
            </a:r>
          </a:p>
        </p:txBody>
      </p:sp>
      <p:sp>
        <p:nvSpPr>
          <p:cNvPr id="6" name="Rectangle 5"/>
          <p:cNvSpPr/>
          <p:nvPr/>
        </p:nvSpPr>
        <p:spPr>
          <a:xfrm>
            <a:off x="3857625" y="6572250"/>
            <a:ext cx="5286375" cy="277813"/>
          </a:xfrm>
          <a:prstGeom prst="rect">
            <a:avLst/>
          </a:prstGeom>
        </p:spPr>
        <p:txBody>
          <a:bodyPr>
            <a:spAutoFit/>
          </a:bodyPr>
          <a:lstStyle/>
          <a:p>
            <a:pPr fontAlgn="auto">
              <a:spcBef>
                <a:spcPts val="0"/>
              </a:spcBef>
              <a:spcAft>
                <a:spcPts val="0"/>
              </a:spcAft>
              <a:defRPr/>
            </a:pPr>
            <a:r>
              <a:rPr lang="en-US" altLang="zh-CN" sz="1200" dirty="0">
                <a:solidFill>
                  <a:schemeClr val="bg1">
                    <a:lumMod val="85000"/>
                  </a:schemeClr>
                </a:solidFill>
                <a:latin typeface="+mn-lt"/>
                <a:ea typeface="+mn-ea"/>
              </a:rPr>
              <a:t>PPTs from others\flame.cs.dal.ca_~hawkey_3120\May26ConcurrencyCont.ppt</a:t>
            </a:r>
            <a:endParaRPr lang="zh-CN" altLang="en-US" sz="1200" dirty="0">
              <a:solidFill>
                <a:schemeClr val="bg1">
                  <a:lumMod val="85000"/>
                </a:schemeClr>
              </a:solidFill>
              <a:latin typeface="+mn-lt"/>
              <a:ea typeface="+mn-ea"/>
            </a:endParaRPr>
          </a:p>
        </p:txBody>
      </p:sp>
      <p:sp>
        <p:nvSpPr>
          <p:cNvPr id="8" name="Slide Number Placeholder 7"/>
          <p:cNvSpPr>
            <a:spLocks noGrp="1"/>
          </p:cNvSpPr>
          <p:nvPr>
            <p:ph type="sldNum" sz="quarter" idx="12"/>
          </p:nvPr>
        </p:nvSpPr>
        <p:spPr/>
        <p:txBody>
          <a:bodyPr/>
          <a:lstStyle/>
          <a:p>
            <a:pPr>
              <a:defRPr/>
            </a:pPr>
            <a:fld id="{7C487A59-CEC5-4F0F-8534-792B35445D22}" type="slidenum">
              <a:rPr lang="zh-CN" altLang="en-US"/>
              <a:pPr>
                <a:defRPr/>
              </a:pPr>
              <a:t>26</a:t>
            </a:fld>
            <a:endParaRPr lang="zh-CN" altLang="en-US"/>
          </a:p>
        </p:txBody>
      </p:sp>
      <p:sp>
        <p:nvSpPr>
          <p:cNvPr id="9" name="Footer Placeholder 8"/>
          <p:cNvSpPr>
            <a:spLocks noGrp="1"/>
          </p:cNvSpPr>
          <p:nvPr>
            <p:ph type="ftr" sz="quarter" idx="11"/>
          </p:nvPr>
        </p:nvSpPr>
        <p:spPr/>
        <p:txBody>
          <a:bodyPr/>
          <a:lstStyle/>
          <a:p>
            <a:pPr>
              <a:defRPr/>
            </a:pPr>
            <a:r>
              <a:rPr lang="en-US" altLang="zh-CN" smtClean="0"/>
              <a:t>Part VI Synchronization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0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28004">
                                            <p:txEl>
                                              <p:pRg st="0" end="0"/>
                                            </p:txEl>
                                          </p:spTgt>
                                        </p:tgtEl>
                                        <p:attrNameLst>
                                          <p:attrName>style.visibility</p:attrName>
                                        </p:attrNameLst>
                                      </p:cBhvr>
                                      <p:to>
                                        <p:strVal val="visible"/>
                                      </p:to>
                                    </p:set>
                                    <p:anim calcmode="lin" valueType="num">
                                      <p:cBhvr additive="base">
                                        <p:cTn id="11" dur="500" fill="hold"/>
                                        <p:tgtEl>
                                          <p:spTgt spid="12800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8004">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8004">
                                            <p:txEl>
                                              <p:pRg st="1" end="1"/>
                                            </p:txEl>
                                          </p:spTgt>
                                        </p:tgtEl>
                                        <p:attrNameLst>
                                          <p:attrName>style.visibility</p:attrName>
                                        </p:attrNameLst>
                                      </p:cBhvr>
                                      <p:to>
                                        <p:strVal val="visible"/>
                                      </p:to>
                                    </p:set>
                                    <p:anim calcmode="lin" valueType="num">
                                      <p:cBhvr additive="base">
                                        <p:cTn id="15" dur="500" fill="hold"/>
                                        <p:tgtEl>
                                          <p:spTgt spid="128004">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800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28004">
                                            <p:txEl>
                                              <p:pRg st="2" end="2"/>
                                            </p:txEl>
                                          </p:spTgt>
                                        </p:tgtEl>
                                        <p:attrNameLst>
                                          <p:attrName>style.visibility</p:attrName>
                                        </p:attrNameLst>
                                      </p:cBhvr>
                                      <p:to>
                                        <p:strVal val="visible"/>
                                      </p:to>
                                    </p:set>
                                    <p:anim calcmode="lin" valueType="num">
                                      <p:cBhvr additive="base">
                                        <p:cTn id="21" dur="500" fill="hold"/>
                                        <p:tgtEl>
                                          <p:spTgt spid="128004">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8004">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8004">
                                            <p:txEl>
                                              <p:pRg st="3" end="3"/>
                                            </p:txEl>
                                          </p:spTgt>
                                        </p:tgtEl>
                                        <p:attrNameLst>
                                          <p:attrName>style.visibility</p:attrName>
                                        </p:attrNameLst>
                                      </p:cBhvr>
                                      <p:to>
                                        <p:strVal val="visible"/>
                                      </p:to>
                                    </p:set>
                                    <p:anim calcmode="lin" valueType="num">
                                      <p:cBhvr additive="base">
                                        <p:cTn id="25" dur="500" fill="hold"/>
                                        <p:tgtEl>
                                          <p:spTgt spid="12800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800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8004">
                                            <p:txEl>
                                              <p:pRg st="4" end="4"/>
                                            </p:txEl>
                                          </p:spTgt>
                                        </p:tgtEl>
                                        <p:attrNameLst>
                                          <p:attrName>style.visibility</p:attrName>
                                        </p:attrNameLst>
                                      </p:cBhvr>
                                      <p:to>
                                        <p:strVal val="visible"/>
                                      </p:to>
                                    </p:set>
                                    <p:anim calcmode="lin" valueType="num">
                                      <p:cBhvr additive="base">
                                        <p:cTn id="31" dur="500" fill="hold"/>
                                        <p:tgtEl>
                                          <p:spTgt spid="12800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800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0" y="357166"/>
            <a:ext cx="9144000" cy="654032"/>
          </a:xfrm>
        </p:spPr>
        <p:txBody>
          <a:bodyPr rtlCol="0">
            <a:noAutofit/>
          </a:bodyPr>
          <a:lstStyle/>
          <a:p>
            <a:pPr fontAlgn="auto">
              <a:spcAft>
                <a:spcPts val="0"/>
              </a:spcAft>
              <a:defRPr/>
            </a:pPr>
            <a:r>
              <a:rPr lang="en-US" altLang="zh-CN" sz="3200" dirty="0"/>
              <a:t>Hardware Solution </a:t>
            </a:r>
            <a:r>
              <a:rPr lang="en-US" altLang="zh-CN" sz="32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②</a:t>
            </a:r>
            <a:r>
              <a:rPr lang="en-US" altLang="zh-CN" sz="3200" dirty="0" smtClean="0"/>
              <a:t>: </a:t>
            </a:r>
            <a:r>
              <a:rPr lang="en-US" altLang="zh-CN" sz="3200" b="1" dirty="0"/>
              <a:t>Special Machine Instructions</a:t>
            </a:r>
          </a:p>
        </p:txBody>
      </p:sp>
      <p:sp>
        <p:nvSpPr>
          <p:cNvPr id="129027" name="Rectangle 3"/>
          <p:cNvSpPr>
            <a:spLocks noGrp="1" noChangeArrowheads="1"/>
          </p:cNvSpPr>
          <p:nvPr>
            <p:ph type="body" idx="1"/>
          </p:nvPr>
        </p:nvSpPr>
        <p:spPr>
          <a:xfrm>
            <a:off x="500063" y="1214438"/>
            <a:ext cx="8643937" cy="4946650"/>
          </a:xfrm>
        </p:spPr>
        <p:txBody>
          <a:bodyPr/>
          <a:lstStyle/>
          <a:p>
            <a:r>
              <a:rPr lang="en-US" altLang="zh-CN" sz="2800" smtClean="0"/>
              <a:t>Normally, the memory system restricts access to any particular memory word to one CPU at a time</a:t>
            </a:r>
          </a:p>
          <a:p>
            <a:r>
              <a:rPr lang="en-US" altLang="zh-CN" sz="2800" smtClean="0"/>
              <a:t>Useful extension: </a:t>
            </a:r>
          </a:p>
          <a:p>
            <a:pPr lvl="1"/>
            <a:r>
              <a:rPr lang="en-US" altLang="zh-CN" sz="2400" smtClean="0"/>
              <a:t>machine instructions that perform 2 actions </a:t>
            </a:r>
            <a:r>
              <a:rPr lang="en-US" altLang="zh-CN" sz="2400" i="1" smtClean="0">
                <a:solidFill>
                  <a:schemeClr val="hlink"/>
                </a:solidFill>
              </a:rPr>
              <a:t>atomically </a:t>
            </a:r>
            <a:r>
              <a:rPr lang="en-US" altLang="zh-CN" sz="2400" smtClean="0"/>
              <a:t>on the same memory location (ex: testing and writing) </a:t>
            </a:r>
          </a:p>
          <a:p>
            <a:r>
              <a:rPr lang="en-US" altLang="zh-CN" sz="2800" smtClean="0"/>
              <a:t>The execution of such an instruction is </a:t>
            </a:r>
            <a:r>
              <a:rPr lang="en-US" altLang="zh-CN" sz="2800" i="1" smtClean="0">
                <a:solidFill>
                  <a:schemeClr val="hlink"/>
                </a:solidFill>
              </a:rPr>
              <a:t>mutually exclusive</a:t>
            </a:r>
            <a:r>
              <a:rPr lang="en-US" altLang="zh-CN" sz="2800" smtClean="0"/>
              <a:t> </a:t>
            </a:r>
            <a:r>
              <a:rPr lang="en-US" altLang="zh-CN" sz="2800" smtClean="0">
                <a:solidFill>
                  <a:schemeClr val="hlink"/>
                </a:solidFill>
              </a:rPr>
              <a:t>on that location</a:t>
            </a:r>
            <a:r>
              <a:rPr lang="en-US" altLang="zh-CN" sz="2800" smtClean="0"/>
              <a:t> (even with multiple CPUs) </a:t>
            </a:r>
          </a:p>
          <a:p>
            <a:r>
              <a:rPr lang="en-US" altLang="zh-CN" sz="2800" smtClean="0"/>
              <a:t>These instructions can be used to provide mutual exclusion </a:t>
            </a:r>
          </a:p>
          <a:p>
            <a:pPr lvl="1"/>
            <a:r>
              <a:rPr lang="en-US" altLang="zh-CN" sz="2400" smtClean="0"/>
              <a:t>but need more complex algorithms for satisfying the requirements of progress and bounded waiting</a:t>
            </a:r>
          </a:p>
        </p:txBody>
      </p:sp>
      <p:sp>
        <p:nvSpPr>
          <p:cNvPr id="4" name="Rectangle 3"/>
          <p:cNvSpPr/>
          <p:nvPr/>
        </p:nvSpPr>
        <p:spPr>
          <a:xfrm>
            <a:off x="3143250" y="6072188"/>
            <a:ext cx="6000750" cy="307975"/>
          </a:xfrm>
          <a:prstGeom prst="rect">
            <a:avLst/>
          </a:prstGeom>
        </p:spPr>
        <p:txBody>
          <a:bodyPr>
            <a:spAutoFit/>
          </a:bodyPr>
          <a:lstStyle/>
          <a:p>
            <a:pPr fontAlgn="auto">
              <a:spcBef>
                <a:spcPts val="0"/>
              </a:spcBef>
              <a:spcAft>
                <a:spcPts val="0"/>
              </a:spcAft>
              <a:defRPr/>
            </a:pPr>
            <a:r>
              <a:rPr lang="en-US" altLang="zh-CN" sz="1400" dirty="0">
                <a:solidFill>
                  <a:schemeClr val="bg1">
                    <a:lumMod val="85000"/>
                  </a:schemeClr>
                </a:solidFill>
                <a:latin typeface="+mn-lt"/>
                <a:ea typeface="+mn-ea"/>
              </a:rPr>
              <a:t>PPTs from others\flame.cs.dal.ca_~hawkey_3120\May26ConcurrencyCont.ppt</a:t>
            </a:r>
            <a:endParaRPr lang="zh-CN" altLang="en-US" sz="1400" dirty="0">
              <a:solidFill>
                <a:schemeClr val="bg1">
                  <a:lumMod val="85000"/>
                </a:schemeClr>
              </a:solidFill>
              <a:latin typeface="+mn-lt"/>
              <a:ea typeface="+mn-ea"/>
            </a:endParaRPr>
          </a:p>
        </p:txBody>
      </p:sp>
      <p:sp>
        <p:nvSpPr>
          <p:cNvPr id="5" name="Slide Number Placeholder 4"/>
          <p:cNvSpPr>
            <a:spLocks noGrp="1"/>
          </p:cNvSpPr>
          <p:nvPr>
            <p:ph type="sldNum" sz="quarter" idx="12"/>
          </p:nvPr>
        </p:nvSpPr>
        <p:spPr/>
        <p:txBody>
          <a:bodyPr/>
          <a:lstStyle/>
          <a:p>
            <a:pPr>
              <a:defRPr/>
            </a:pPr>
            <a:fld id="{3164D2AE-EC4C-4407-A0BE-9629FECCE09C}" type="slidenum">
              <a:rPr lang="zh-CN" altLang="en-US"/>
              <a:pPr>
                <a:defRPr/>
              </a:pPr>
              <a:t>27</a:t>
            </a:fld>
            <a:endParaRPr lang="zh-CN" altLang="en-US"/>
          </a:p>
        </p:txBody>
      </p:sp>
      <p:sp>
        <p:nvSpPr>
          <p:cNvPr id="6" name="Footer Placeholder 5"/>
          <p:cNvSpPr>
            <a:spLocks noGrp="1"/>
          </p:cNvSpPr>
          <p:nvPr>
            <p:ph type="ftr" sz="quarter" idx="11"/>
          </p:nvPr>
        </p:nvSpPr>
        <p:spPr/>
        <p:txBody>
          <a:bodyPr/>
          <a:lstStyle/>
          <a:p>
            <a:pPr>
              <a:defRPr/>
            </a:pPr>
            <a:r>
              <a:rPr lang="en-US" altLang="zh-CN" smtClean="0"/>
              <a:t>Part VI Synchronization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902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2902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2902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290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290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uiExpand="1"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7" name="Rectangle 2"/>
          <p:cNvSpPr>
            <a:spLocks noGrp="1" noChangeArrowheads="1"/>
          </p:cNvSpPr>
          <p:nvPr>
            <p:ph type="title"/>
          </p:nvPr>
        </p:nvSpPr>
        <p:spPr>
          <a:xfrm>
            <a:off x="0" y="319088"/>
            <a:ext cx="8382000" cy="609600"/>
          </a:xfrm>
        </p:spPr>
        <p:txBody>
          <a:bodyPr/>
          <a:lstStyle/>
          <a:p>
            <a:r>
              <a:rPr lang="en-US" altLang="zh-CN" sz="4000" smtClean="0"/>
              <a:t>Test-and-Set Synchronization Hardware</a:t>
            </a:r>
          </a:p>
        </p:txBody>
      </p:sp>
      <p:sp>
        <p:nvSpPr>
          <p:cNvPr id="659458" name="Rectangle 3"/>
          <p:cNvSpPr>
            <a:spLocks noGrp="1" noChangeArrowheads="1"/>
          </p:cNvSpPr>
          <p:nvPr>
            <p:ph type="body" idx="1"/>
          </p:nvPr>
        </p:nvSpPr>
        <p:spPr>
          <a:xfrm>
            <a:off x="285750" y="1089025"/>
            <a:ext cx="8858250" cy="5126038"/>
          </a:xfrm>
        </p:spPr>
        <p:txBody>
          <a:bodyPr/>
          <a:lstStyle/>
          <a:p>
            <a:pPr>
              <a:lnSpc>
                <a:spcPct val="90000"/>
              </a:lnSpc>
              <a:tabLst>
                <a:tab pos="744538" algn="l"/>
                <a:tab pos="1025525" algn="l"/>
                <a:tab pos="1260475" algn="l"/>
              </a:tabLst>
            </a:pPr>
            <a:r>
              <a:rPr lang="en-US" altLang="zh-CN" dirty="0" smtClean="0"/>
              <a:t>Test and set (modify) the content of a word atomically (a Boolean version):</a:t>
            </a:r>
          </a:p>
          <a:p>
            <a:pPr>
              <a:lnSpc>
                <a:spcPct val="90000"/>
              </a:lnSpc>
              <a:buFontTx/>
              <a:buNone/>
              <a:tabLst>
                <a:tab pos="744538" algn="l"/>
                <a:tab pos="1025525" algn="l"/>
                <a:tab pos="1260475" algn="l"/>
              </a:tabLst>
            </a:pPr>
            <a:r>
              <a:rPr lang="en-US" altLang="zh-CN" dirty="0" smtClean="0"/>
              <a:t>		</a:t>
            </a:r>
            <a:r>
              <a:rPr lang="en-US" altLang="zh-CN" b="1" dirty="0" err="1" smtClean="0"/>
              <a:t>boolean</a:t>
            </a:r>
            <a:r>
              <a:rPr lang="en-US" altLang="zh-CN" b="1" dirty="0" smtClean="0"/>
              <a:t> </a:t>
            </a:r>
            <a:r>
              <a:rPr lang="en-US" altLang="zh-CN" b="1" dirty="0" err="1" smtClean="0">
                <a:solidFill>
                  <a:srgbClr val="FF0000"/>
                </a:solidFill>
              </a:rPr>
              <a:t>TestAndSet</a:t>
            </a:r>
            <a:r>
              <a:rPr lang="en-US" altLang="zh-CN" b="1" dirty="0" smtClean="0"/>
              <a:t>(</a:t>
            </a:r>
            <a:r>
              <a:rPr lang="en-US" altLang="zh-CN" b="1" dirty="0" err="1" smtClean="0"/>
              <a:t>boolean</a:t>
            </a:r>
            <a:r>
              <a:rPr lang="en-US" altLang="zh-CN" b="1" dirty="0" smtClean="0"/>
              <a:t> *target) {</a:t>
            </a:r>
          </a:p>
          <a:p>
            <a:pPr>
              <a:lnSpc>
                <a:spcPct val="90000"/>
              </a:lnSpc>
              <a:buFontTx/>
              <a:buNone/>
              <a:tabLst>
                <a:tab pos="744538" algn="l"/>
                <a:tab pos="1025525" algn="l"/>
                <a:tab pos="1260475" algn="l"/>
              </a:tabLst>
            </a:pPr>
            <a:r>
              <a:rPr lang="en-US" altLang="zh-CN" b="1" dirty="0" smtClean="0"/>
              <a:t>			</a:t>
            </a:r>
            <a:r>
              <a:rPr lang="en-US" altLang="zh-CN" b="1" dirty="0" err="1" smtClean="0"/>
              <a:t>boolean</a:t>
            </a:r>
            <a:r>
              <a:rPr lang="en-US" altLang="zh-CN" b="1" dirty="0" smtClean="0"/>
              <a:t> </a:t>
            </a:r>
            <a:r>
              <a:rPr lang="en-US" altLang="zh-CN" b="1" dirty="0" err="1" smtClean="0"/>
              <a:t>rv</a:t>
            </a:r>
            <a:r>
              <a:rPr lang="en-US" altLang="zh-CN" b="1" dirty="0" smtClean="0"/>
              <a:t> = *target;</a:t>
            </a:r>
          </a:p>
          <a:p>
            <a:pPr>
              <a:lnSpc>
                <a:spcPct val="90000"/>
              </a:lnSpc>
              <a:buFontTx/>
              <a:buNone/>
              <a:tabLst>
                <a:tab pos="744538" algn="l"/>
                <a:tab pos="1025525" algn="l"/>
                <a:tab pos="1260475" algn="l"/>
              </a:tabLst>
            </a:pPr>
            <a:r>
              <a:rPr lang="en-US" altLang="zh-CN" b="1" dirty="0" smtClean="0"/>
              <a:t>			*target = TRUE;</a:t>
            </a:r>
          </a:p>
          <a:p>
            <a:pPr>
              <a:lnSpc>
                <a:spcPct val="90000"/>
              </a:lnSpc>
              <a:buFontTx/>
              <a:buNone/>
              <a:tabLst>
                <a:tab pos="744538" algn="l"/>
                <a:tab pos="1025525" algn="l"/>
                <a:tab pos="1260475" algn="l"/>
              </a:tabLst>
            </a:pPr>
            <a:r>
              <a:rPr lang="en-US" altLang="zh-CN" b="1" dirty="0" smtClean="0"/>
              <a:t>			return </a:t>
            </a:r>
            <a:r>
              <a:rPr lang="en-US" altLang="zh-CN" b="1" dirty="0" err="1" smtClean="0"/>
              <a:t>rv</a:t>
            </a:r>
            <a:r>
              <a:rPr lang="en-US" altLang="zh-CN" b="1" dirty="0" smtClean="0"/>
              <a:t>;</a:t>
            </a:r>
          </a:p>
          <a:p>
            <a:pPr>
              <a:lnSpc>
                <a:spcPct val="90000"/>
              </a:lnSpc>
              <a:buFontTx/>
              <a:buNone/>
              <a:tabLst>
                <a:tab pos="744538" algn="l"/>
                <a:tab pos="1025525" algn="l"/>
                <a:tab pos="1260475" algn="l"/>
              </a:tabLst>
            </a:pPr>
            <a:r>
              <a:rPr lang="en-US" altLang="zh-CN" b="1" dirty="0" smtClean="0"/>
              <a:t>		}</a:t>
            </a:r>
          </a:p>
          <a:p>
            <a:pPr>
              <a:lnSpc>
                <a:spcPct val="90000"/>
              </a:lnSpc>
              <a:tabLst>
                <a:tab pos="744538" algn="l"/>
                <a:tab pos="1025525" algn="l"/>
                <a:tab pos="1260475" algn="l"/>
              </a:tabLst>
            </a:pPr>
            <a:r>
              <a:rPr lang="en-US" altLang="zh-CN" dirty="0" smtClean="0"/>
              <a:t>The Boolean function represents the essence of the corresponding machine instruction. </a:t>
            </a:r>
          </a:p>
        </p:txBody>
      </p:sp>
      <p:sp>
        <p:nvSpPr>
          <p:cNvPr id="5" name="Rectangle 4"/>
          <p:cNvSpPr/>
          <p:nvPr/>
        </p:nvSpPr>
        <p:spPr>
          <a:xfrm>
            <a:off x="4572000" y="6000750"/>
            <a:ext cx="4572000" cy="307975"/>
          </a:xfrm>
          <a:prstGeom prst="rect">
            <a:avLst/>
          </a:prstGeom>
        </p:spPr>
        <p:txBody>
          <a:bodyPr>
            <a:spAutoFit/>
          </a:bodyPr>
          <a:lstStyle/>
          <a:p>
            <a:pPr fontAlgn="auto">
              <a:spcBef>
                <a:spcPts val="0"/>
              </a:spcBef>
              <a:spcAft>
                <a:spcPts val="0"/>
              </a:spcAft>
              <a:defRPr/>
            </a:pPr>
            <a:r>
              <a:rPr lang="en-US" altLang="zh-CN" sz="1400" dirty="0">
                <a:solidFill>
                  <a:schemeClr val="bg1">
                    <a:lumMod val="85000"/>
                  </a:schemeClr>
                </a:solidFill>
                <a:latin typeface="+mn-lt"/>
                <a:ea typeface="+mn-ea"/>
              </a:rPr>
              <a:t>PPTs from others\From Ariel J. Frank\OS381\os4-3_cop.ppt</a:t>
            </a:r>
            <a:endParaRPr lang="zh-CN" altLang="en-US" sz="1400" dirty="0">
              <a:solidFill>
                <a:schemeClr val="bg1">
                  <a:lumMod val="85000"/>
                </a:schemeClr>
              </a:solidFill>
              <a:latin typeface="+mn-lt"/>
              <a:ea typeface="+mn-ea"/>
            </a:endParaRPr>
          </a:p>
        </p:txBody>
      </p:sp>
      <p:sp>
        <p:nvSpPr>
          <p:cNvPr id="6" name="Slide Number Placeholder 5"/>
          <p:cNvSpPr>
            <a:spLocks noGrp="1"/>
          </p:cNvSpPr>
          <p:nvPr>
            <p:ph type="sldNum" sz="quarter" idx="12"/>
          </p:nvPr>
        </p:nvSpPr>
        <p:spPr/>
        <p:txBody>
          <a:bodyPr/>
          <a:lstStyle/>
          <a:p>
            <a:pPr>
              <a:defRPr/>
            </a:pPr>
            <a:fld id="{76864905-9F6B-4A29-957F-A9A7AD94C015}" type="slidenum">
              <a:rPr lang="zh-CN" altLang="en-US"/>
              <a:pPr>
                <a:defRPr/>
              </a:pPr>
              <a:t>28</a:t>
            </a:fld>
            <a:endParaRPr lang="zh-CN" altLang="en-US"/>
          </a:p>
        </p:txBody>
      </p:sp>
      <p:sp>
        <p:nvSpPr>
          <p:cNvPr id="7" name="Footer Placeholder 6"/>
          <p:cNvSpPr>
            <a:spLocks noGrp="1"/>
          </p:cNvSpPr>
          <p:nvPr>
            <p:ph type="ftr" sz="quarter" idx="11"/>
          </p:nvPr>
        </p:nvSpPr>
        <p:spPr/>
        <p:txBody>
          <a:bodyPr/>
          <a:lstStyle/>
          <a:p>
            <a:pPr>
              <a:defRPr/>
            </a:pPr>
            <a:r>
              <a:rPr lang="en-US" altLang="zh-CN" smtClean="0"/>
              <a:t>Part VI Synchronization </a:t>
            </a:r>
            <a:endParaRPr lang="zh-CN" altLang="en-US"/>
          </a:p>
        </p:txBody>
      </p:sp>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57200" y="6356350"/>
            <a:ext cx="2133600" cy="365125"/>
          </a:xfrm>
        </p:spPr>
        <p:txBody>
          <a:bodyPr/>
          <a:lstStyle/>
          <a:p>
            <a:pPr algn="l">
              <a:defRPr/>
            </a:pPr>
            <a:r>
              <a:rPr lang="en-US" altLang="en-US" smtClean="0"/>
              <a:t>Part VI Synchronization </a:t>
            </a:r>
            <a:endParaRPr lang="en-US" altLang="en-US"/>
          </a:p>
        </p:txBody>
      </p:sp>
      <p:sp>
        <p:nvSpPr>
          <p:cNvPr id="661506" name="Rectangle 2"/>
          <p:cNvSpPr>
            <a:spLocks noGrp="1" noChangeArrowheads="1"/>
          </p:cNvSpPr>
          <p:nvPr>
            <p:ph type="title"/>
          </p:nvPr>
        </p:nvSpPr>
        <p:spPr>
          <a:xfrm>
            <a:off x="0" y="500063"/>
            <a:ext cx="8382000" cy="609600"/>
          </a:xfrm>
        </p:spPr>
        <p:txBody>
          <a:bodyPr/>
          <a:lstStyle/>
          <a:p>
            <a:r>
              <a:rPr lang="en-US" altLang="zh-CN" sz="4000" smtClean="0"/>
              <a:t>Mutual Exclusion with Test-and-Set</a:t>
            </a:r>
          </a:p>
        </p:txBody>
      </p:sp>
      <p:sp>
        <p:nvSpPr>
          <p:cNvPr id="661507" name="Rectangle 3"/>
          <p:cNvSpPr>
            <a:spLocks noGrp="1" noChangeArrowheads="1"/>
          </p:cNvSpPr>
          <p:nvPr>
            <p:ph type="body" idx="1"/>
          </p:nvPr>
        </p:nvSpPr>
        <p:spPr>
          <a:xfrm>
            <a:off x="457200" y="1231900"/>
            <a:ext cx="8686800" cy="5126038"/>
          </a:xfrm>
        </p:spPr>
        <p:txBody>
          <a:bodyPr/>
          <a:lstStyle/>
          <a:p>
            <a:pPr>
              <a:tabLst>
                <a:tab pos="1433513" algn="l"/>
                <a:tab pos="1714500" algn="l"/>
                <a:tab pos="2058988" algn="l"/>
              </a:tabLst>
            </a:pPr>
            <a:r>
              <a:rPr lang="en-US" altLang="zh-CN" sz="2800" dirty="0" smtClean="0"/>
              <a:t>Shared data: </a:t>
            </a:r>
            <a:br>
              <a:rPr lang="en-US" altLang="zh-CN" sz="2800" dirty="0" smtClean="0"/>
            </a:br>
            <a:r>
              <a:rPr lang="en-US" altLang="zh-CN" sz="2800" dirty="0" smtClean="0"/>
              <a:t>	</a:t>
            </a:r>
            <a:r>
              <a:rPr lang="en-US" altLang="zh-CN" sz="2800" b="1" dirty="0" err="1" smtClean="0"/>
              <a:t>boolean</a:t>
            </a:r>
            <a:r>
              <a:rPr lang="en-US" altLang="zh-CN" sz="2800" b="1" dirty="0" smtClean="0"/>
              <a:t> lock = FALSE;</a:t>
            </a:r>
            <a:br>
              <a:rPr lang="en-US" altLang="zh-CN" sz="2800" b="1" dirty="0" smtClean="0"/>
            </a:br>
            <a:endParaRPr lang="en-US" altLang="zh-CN" sz="2800" b="1" dirty="0" smtClean="0"/>
          </a:p>
          <a:p>
            <a:pPr>
              <a:tabLst>
                <a:tab pos="1433513" algn="l"/>
                <a:tab pos="1714500" algn="l"/>
                <a:tab pos="2058988" algn="l"/>
              </a:tabLst>
            </a:pPr>
            <a:r>
              <a:rPr lang="en-US" altLang="zh-CN" sz="2800" dirty="0" smtClean="0"/>
              <a:t>Process </a:t>
            </a:r>
            <a:r>
              <a:rPr lang="en-US" altLang="zh-CN" sz="2800" i="1" dirty="0" smtClean="0"/>
              <a:t>P</a:t>
            </a:r>
            <a:r>
              <a:rPr lang="en-US" altLang="zh-CN" sz="2800" i="1" baseline="-25000" dirty="0" smtClean="0"/>
              <a:t>i</a:t>
            </a:r>
            <a:endParaRPr lang="en-US" altLang="zh-CN" sz="2800" dirty="0" smtClean="0"/>
          </a:p>
          <a:p>
            <a:pPr>
              <a:buFontTx/>
              <a:buNone/>
              <a:tabLst>
                <a:tab pos="1433513" algn="l"/>
                <a:tab pos="1714500" algn="l"/>
                <a:tab pos="2058988" algn="l"/>
              </a:tabLst>
            </a:pPr>
            <a:r>
              <a:rPr lang="en-US" altLang="zh-CN" sz="2800" dirty="0" smtClean="0"/>
              <a:t>		</a:t>
            </a:r>
            <a:r>
              <a:rPr lang="en-US" altLang="zh-CN" sz="2800" b="1" dirty="0" smtClean="0"/>
              <a:t>do {</a:t>
            </a:r>
          </a:p>
          <a:p>
            <a:pPr>
              <a:buFontTx/>
              <a:buNone/>
              <a:tabLst>
                <a:tab pos="1433513" algn="l"/>
                <a:tab pos="1714500" algn="l"/>
                <a:tab pos="2058988" algn="l"/>
              </a:tabLst>
            </a:pPr>
            <a:r>
              <a:rPr lang="en-US" altLang="zh-CN" sz="2800" b="1" dirty="0" smtClean="0"/>
              <a:t>			while (</a:t>
            </a:r>
            <a:r>
              <a:rPr lang="en-US" altLang="zh-CN" sz="2800" b="1" dirty="0" err="1" smtClean="0"/>
              <a:t>TestAndSet</a:t>
            </a:r>
            <a:r>
              <a:rPr lang="en-US" altLang="zh-CN" sz="2800" b="1" dirty="0" smtClean="0"/>
              <a:t>(&amp;lock))</a:t>
            </a:r>
            <a:r>
              <a:rPr lang="en-US" altLang="zh-CN" sz="6000" b="1" dirty="0" smtClean="0">
                <a:solidFill>
                  <a:srgbClr val="FF0000"/>
                </a:solidFill>
              </a:rPr>
              <a:t>;</a:t>
            </a:r>
            <a:endParaRPr lang="en-US" altLang="zh-CN" sz="2800" b="1" dirty="0" smtClean="0">
              <a:solidFill>
                <a:srgbClr val="FF0000"/>
              </a:solidFill>
            </a:endParaRPr>
          </a:p>
          <a:p>
            <a:pPr>
              <a:buFontTx/>
              <a:buNone/>
              <a:tabLst>
                <a:tab pos="1433513" algn="l"/>
                <a:tab pos="1714500" algn="l"/>
                <a:tab pos="2058988" algn="l"/>
              </a:tabLst>
            </a:pPr>
            <a:r>
              <a:rPr lang="en-US" altLang="zh-CN" sz="2800" b="1" dirty="0" smtClean="0"/>
              <a:t>				</a:t>
            </a:r>
            <a:r>
              <a:rPr lang="en-US" altLang="zh-CN" sz="2800" dirty="0" smtClean="0"/>
              <a:t>critical section</a:t>
            </a:r>
          </a:p>
          <a:p>
            <a:pPr>
              <a:buFontTx/>
              <a:buNone/>
              <a:tabLst>
                <a:tab pos="1433513" algn="l"/>
                <a:tab pos="1714500" algn="l"/>
                <a:tab pos="2058988" algn="l"/>
              </a:tabLst>
            </a:pPr>
            <a:r>
              <a:rPr lang="en-US" altLang="zh-CN" sz="2800" b="1" dirty="0" smtClean="0"/>
              <a:t>			lock = FALSE;</a:t>
            </a:r>
          </a:p>
          <a:p>
            <a:pPr>
              <a:buFontTx/>
              <a:buNone/>
              <a:tabLst>
                <a:tab pos="1433513" algn="l"/>
                <a:tab pos="1714500" algn="l"/>
                <a:tab pos="2058988" algn="l"/>
              </a:tabLst>
            </a:pPr>
            <a:r>
              <a:rPr lang="en-US" altLang="zh-CN" sz="2800" b="1" dirty="0" smtClean="0"/>
              <a:t>				</a:t>
            </a:r>
            <a:r>
              <a:rPr lang="en-US" altLang="zh-CN" sz="2800" dirty="0" smtClean="0"/>
              <a:t>remainder section</a:t>
            </a:r>
          </a:p>
          <a:p>
            <a:pPr>
              <a:buFontTx/>
              <a:buNone/>
              <a:tabLst>
                <a:tab pos="1433513" algn="l"/>
                <a:tab pos="1714500" algn="l"/>
                <a:tab pos="2058988" algn="l"/>
              </a:tabLst>
            </a:pPr>
            <a:r>
              <a:rPr lang="en-US" altLang="zh-CN" sz="2800" b="1" dirty="0" smtClean="0"/>
              <a:t>		}</a:t>
            </a:r>
          </a:p>
        </p:txBody>
      </p:sp>
      <p:sp>
        <p:nvSpPr>
          <p:cNvPr id="5" name="Rectangle 4"/>
          <p:cNvSpPr/>
          <p:nvPr/>
        </p:nvSpPr>
        <p:spPr>
          <a:xfrm>
            <a:off x="4572000" y="6000750"/>
            <a:ext cx="4572000" cy="307975"/>
          </a:xfrm>
          <a:prstGeom prst="rect">
            <a:avLst/>
          </a:prstGeom>
        </p:spPr>
        <p:txBody>
          <a:bodyPr>
            <a:spAutoFit/>
          </a:bodyPr>
          <a:lstStyle/>
          <a:p>
            <a:pPr fontAlgn="auto">
              <a:spcBef>
                <a:spcPts val="0"/>
              </a:spcBef>
              <a:spcAft>
                <a:spcPts val="0"/>
              </a:spcAft>
              <a:defRPr/>
            </a:pPr>
            <a:r>
              <a:rPr lang="en-US" altLang="zh-CN" sz="1400" dirty="0">
                <a:solidFill>
                  <a:schemeClr val="bg1">
                    <a:lumMod val="85000"/>
                  </a:schemeClr>
                </a:solidFill>
                <a:latin typeface="+mn-lt"/>
                <a:ea typeface="+mn-ea"/>
              </a:rPr>
              <a:t>PPTs from others\From Ariel J. Frank\OS381\os4-3_cop.ppt</a:t>
            </a:r>
            <a:endParaRPr lang="zh-CN" altLang="en-US" sz="1400" dirty="0">
              <a:solidFill>
                <a:schemeClr val="bg1">
                  <a:lumMod val="85000"/>
                </a:schemeClr>
              </a:solidFill>
              <a:latin typeface="+mn-lt"/>
              <a:ea typeface="+mn-ea"/>
            </a:endParaRPr>
          </a:p>
        </p:txBody>
      </p:sp>
      <p:sp>
        <p:nvSpPr>
          <p:cNvPr id="6" name="Slide Number Placeholder 5"/>
          <p:cNvSpPr>
            <a:spLocks noGrp="1"/>
          </p:cNvSpPr>
          <p:nvPr>
            <p:ph type="sldNum" sz="quarter" idx="12"/>
          </p:nvPr>
        </p:nvSpPr>
        <p:spPr/>
        <p:txBody>
          <a:bodyPr/>
          <a:lstStyle/>
          <a:p>
            <a:pPr>
              <a:defRPr/>
            </a:pPr>
            <a:fld id="{4105C26A-30D5-4A35-877A-A6C90666CF78}" type="slidenum">
              <a:rPr lang="zh-CN" altLang="en-US"/>
              <a:pPr>
                <a:defRPr/>
              </a:pPr>
              <a:t>29</a:t>
            </a:fld>
            <a:endParaRPr lang="zh-CN" altLang="en-US"/>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75000"/>
            </a:schemeClr>
          </a:solidFill>
        </p:spPr>
        <p:txBody>
          <a:bodyPr rtlCol="0">
            <a:normAutofit/>
          </a:bodyPr>
          <a:lstStyle/>
          <a:p>
            <a:pPr fontAlgn="auto">
              <a:spcAft>
                <a:spcPts val="0"/>
              </a:spcAft>
              <a:defRPr/>
            </a:pPr>
            <a:r>
              <a:rPr lang="en-US" altLang="zh-CN" dirty="0" smtClean="0">
                <a:solidFill>
                  <a:schemeClr val="bg1"/>
                </a:solidFill>
                <a:latin typeface="Happy" pitchFamily="34" charset="0"/>
              </a:rPr>
              <a:t>Synchronization</a:t>
            </a:r>
            <a:endParaRPr lang="zh-CN" altLang="en-US" dirty="0">
              <a:solidFill>
                <a:schemeClr val="bg1"/>
              </a:solidFill>
              <a:latin typeface="Happy" pitchFamily="34" charset="0"/>
            </a:endParaRPr>
          </a:p>
        </p:txBody>
      </p:sp>
      <p:sp>
        <p:nvSpPr>
          <p:cNvPr id="3" name="Footer Placeholder 2"/>
          <p:cNvSpPr>
            <a:spLocks noGrp="1"/>
          </p:cNvSpPr>
          <p:nvPr>
            <p:ph type="ftr" sz="quarter" idx="11"/>
          </p:nvPr>
        </p:nvSpPr>
        <p:spPr/>
        <p:txBody>
          <a:bodyPr/>
          <a:lstStyle/>
          <a:p>
            <a:pPr>
              <a:defRPr/>
            </a:pPr>
            <a:r>
              <a:rPr lang="en-US" altLang="zh-CN" smtClean="0"/>
              <a:t>Part VI Synchronization </a:t>
            </a:r>
            <a:endParaRPr lang="zh-CN" altLang="en-US"/>
          </a:p>
        </p:txBody>
      </p:sp>
      <p:sp>
        <p:nvSpPr>
          <p:cNvPr id="5" name="Content Placeholder 4"/>
          <p:cNvSpPr>
            <a:spLocks noGrp="1"/>
          </p:cNvSpPr>
          <p:nvPr>
            <p:ph idx="1"/>
          </p:nvPr>
        </p:nvSpPr>
        <p:spPr>
          <a:xfrm>
            <a:off x="1285875" y="571500"/>
            <a:ext cx="7858125" cy="5197475"/>
          </a:xfrm>
        </p:spPr>
        <p:txBody>
          <a:bodyPr rtlCol="0" anchor="ctr">
            <a:normAutofit fontScale="92500" lnSpcReduction="10000"/>
          </a:bodyPr>
          <a:lstStyle/>
          <a:p>
            <a:pPr fontAlgn="auto">
              <a:spcAft>
                <a:spcPts val="0"/>
              </a:spcAft>
              <a:buFont typeface="Arial" pitchFamily="34" charset="0"/>
              <a:buChar char="•"/>
              <a:defRPr/>
            </a:pPr>
            <a:r>
              <a:rPr lang="en-US" altLang="zh-CN" dirty="0" smtClean="0">
                <a:solidFill>
                  <a:schemeClr val="accent6">
                    <a:lumMod val="75000"/>
                  </a:schemeClr>
                </a:solidFill>
              </a:rPr>
              <a:t>Background &amp; basic concepts</a:t>
            </a:r>
          </a:p>
          <a:p>
            <a:pPr lvl="1" fontAlgn="auto">
              <a:spcAft>
                <a:spcPts val="0"/>
              </a:spcAft>
              <a:buFont typeface="Arial" pitchFamily="34" charset="0"/>
              <a:buChar char="–"/>
              <a:defRPr/>
            </a:pPr>
            <a:r>
              <a:rPr lang="en-US" altLang="zh-CN" dirty="0" smtClean="0">
                <a:solidFill>
                  <a:schemeClr val="accent6">
                    <a:lumMod val="75000"/>
                  </a:schemeClr>
                </a:solidFill>
              </a:rPr>
              <a:t>Race conditions, Critical sections, etc.</a:t>
            </a:r>
          </a:p>
          <a:p>
            <a:pPr fontAlgn="auto">
              <a:spcAft>
                <a:spcPts val="0"/>
              </a:spcAft>
              <a:buFont typeface="Arial" pitchFamily="34" charset="0"/>
              <a:buChar char="•"/>
              <a:defRPr/>
            </a:pPr>
            <a:r>
              <a:rPr lang="en-US" altLang="zh-CN" dirty="0" smtClean="0"/>
              <a:t>Problems &amp; Solutions for synchronization</a:t>
            </a:r>
          </a:p>
          <a:p>
            <a:pPr lvl="1" fontAlgn="auto">
              <a:spcAft>
                <a:spcPts val="0"/>
              </a:spcAft>
              <a:buFont typeface="Arial" pitchFamily="34" charset="0"/>
              <a:buChar char="–"/>
              <a:defRPr/>
            </a:pPr>
            <a:r>
              <a:rPr lang="en-US" altLang="zh-CN" dirty="0" smtClean="0"/>
              <a:t>Problems</a:t>
            </a:r>
          </a:p>
          <a:p>
            <a:pPr lvl="2" fontAlgn="auto">
              <a:spcAft>
                <a:spcPts val="0"/>
              </a:spcAft>
              <a:buFont typeface="Arial" pitchFamily="34" charset="0"/>
              <a:buChar char="•"/>
              <a:defRPr/>
            </a:pPr>
            <a:r>
              <a:rPr lang="en-US" altLang="zh-CN" dirty="0" smtClean="0"/>
              <a:t>Producer-Consumer problem, Readers-Writers Problem, The Barbershop Problem, Dining philosopher problem</a:t>
            </a:r>
          </a:p>
          <a:p>
            <a:pPr lvl="1" fontAlgn="auto">
              <a:spcAft>
                <a:spcPts val="0"/>
              </a:spcAft>
              <a:buFont typeface="Arial" pitchFamily="34" charset="0"/>
              <a:buChar char="–"/>
              <a:defRPr/>
            </a:pPr>
            <a:r>
              <a:rPr lang="en-US" altLang="zh-CN" dirty="0" smtClean="0"/>
              <a:t>Tasks</a:t>
            </a:r>
          </a:p>
          <a:p>
            <a:pPr lvl="2" fontAlgn="auto">
              <a:spcAft>
                <a:spcPts val="0"/>
              </a:spcAft>
              <a:buFont typeface="Arial" pitchFamily="34" charset="0"/>
              <a:buChar char="•"/>
              <a:defRPr/>
            </a:pPr>
            <a:r>
              <a:rPr lang="en-US" altLang="zh-CN" dirty="0" smtClean="0"/>
              <a:t>Mutual exclusion, deadlock-free, starvation-free</a:t>
            </a:r>
          </a:p>
          <a:p>
            <a:pPr lvl="1" fontAlgn="auto">
              <a:spcAft>
                <a:spcPts val="0"/>
              </a:spcAft>
              <a:buFont typeface="Arial" pitchFamily="34" charset="0"/>
              <a:buChar char="–"/>
              <a:defRPr/>
            </a:pPr>
            <a:r>
              <a:rPr lang="en-US" altLang="zh-CN" dirty="0" smtClean="0"/>
              <a:t>Solutions</a:t>
            </a:r>
          </a:p>
          <a:p>
            <a:pPr lvl="2" fontAlgn="auto">
              <a:spcAft>
                <a:spcPts val="0"/>
              </a:spcAft>
              <a:buFont typeface="Arial" pitchFamily="34" charset="0"/>
              <a:buChar char="•"/>
              <a:defRPr/>
            </a:pPr>
            <a:r>
              <a:rPr lang="en-US" altLang="zh-CN" b="1" cap="small" dirty="0" smtClean="0"/>
              <a:t>LOCK</a:t>
            </a:r>
            <a:r>
              <a:rPr lang="en-US" altLang="zh-CN" dirty="0" smtClean="0"/>
              <a:t> mechanism is the basis (for mutual exclusion)</a:t>
            </a:r>
          </a:p>
          <a:p>
            <a:pPr lvl="2" fontAlgn="auto">
              <a:spcAft>
                <a:spcPts val="0"/>
              </a:spcAft>
              <a:buFont typeface="Arial" pitchFamily="34" charset="0"/>
              <a:buChar char="•"/>
              <a:defRPr/>
            </a:pPr>
            <a:r>
              <a:rPr lang="en-US" altLang="zh-CN" b="1" dirty="0" smtClean="0"/>
              <a:t>PV</a:t>
            </a:r>
            <a:r>
              <a:rPr lang="en-US" altLang="zh-CN" dirty="0" smtClean="0"/>
              <a:t> (Signal-Wait) operations are the first classic prototype</a:t>
            </a:r>
          </a:p>
          <a:p>
            <a:pPr lvl="2" fontAlgn="auto">
              <a:spcAft>
                <a:spcPts val="0"/>
              </a:spcAft>
              <a:buFont typeface="Arial" pitchFamily="34" charset="0"/>
              <a:buChar char="•"/>
              <a:defRPr/>
            </a:pPr>
            <a:r>
              <a:rPr lang="en-US" altLang="zh-CN" b="1" dirty="0" smtClean="0"/>
              <a:t>SEMAPHORE</a:t>
            </a:r>
            <a:r>
              <a:rPr lang="en-US" altLang="zh-CN" dirty="0" smtClean="0"/>
              <a:t>/</a:t>
            </a:r>
            <a:r>
              <a:rPr lang="en-US" altLang="zh-CN" b="1" dirty="0" smtClean="0"/>
              <a:t>MONITOR</a:t>
            </a:r>
            <a:r>
              <a:rPr lang="en-US" altLang="zh-CN" dirty="0" smtClean="0"/>
              <a:t> (for efficiency &amp; convenience)</a:t>
            </a:r>
          </a:p>
        </p:txBody>
      </p:sp>
      <p:sp>
        <p:nvSpPr>
          <p:cNvPr id="6" name="Slide Number Placeholder 5"/>
          <p:cNvSpPr>
            <a:spLocks noGrp="1"/>
          </p:cNvSpPr>
          <p:nvPr>
            <p:ph type="sldNum" sz="quarter" idx="12"/>
          </p:nvPr>
        </p:nvSpPr>
        <p:spPr/>
        <p:txBody>
          <a:bodyPr/>
          <a:lstStyle/>
          <a:p>
            <a:pPr>
              <a:defRPr/>
            </a:pPr>
            <a:fld id="{4808A6D6-3D30-465A-B182-4D182169D8CD}" type="slidenum">
              <a:rPr lang="zh-CN" altLang="en-US" smtClean="0"/>
              <a:pPr>
                <a:defRPr/>
              </a:pPr>
              <a:t>3</a:t>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57200" y="6356350"/>
            <a:ext cx="2133600" cy="365125"/>
          </a:xfrm>
        </p:spPr>
        <p:txBody>
          <a:bodyPr/>
          <a:lstStyle/>
          <a:p>
            <a:pPr algn="l">
              <a:defRPr/>
            </a:pPr>
            <a:r>
              <a:rPr lang="en-US" altLang="en-US" smtClean="0"/>
              <a:t>Part VI Synchronization </a:t>
            </a:r>
            <a:endParaRPr lang="en-US" altLang="en-US"/>
          </a:p>
        </p:txBody>
      </p:sp>
      <p:sp>
        <p:nvSpPr>
          <p:cNvPr id="669698" name="Rectangle 2"/>
          <p:cNvSpPr>
            <a:spLocks noGrp="1" noChangeArrowheads="1"/>
          </p:cNvSpPr>
          <p:nvPr>
            <p:ph type="title"/>
          </p:nvPr>
        </p:nvSpPr>
        <p:spPr>
          <a:xfrm>
            <a:off x="0" y="612353"/>
            <a:ext cx="8382000" cy="609600"/>
          </a:xfrm>
        </p:spPr>
        <p:txBody>
          <a:bodyPr/>
          <a:lstStyle/>
          <a:p>
            <a:r>
              <a:rPr lang="en-US" altLang="zh-CN" sz="4000" b="1" smtClean="0"/>
              <a:t>Swap</a:t>
            </a:r>
            <a:r>
              <a:rPr lang="en-US" altLang="zh-CN" sz="4000" smtClean="0"/>
              <a:t> Synchronization Hardware </a:t>
            </a:r>
          </a:p>
        </p:txBody>
      </p:sp>
      <p:sp>
        <p:nvSpPr>
          <p:cNvPr id="669699" name="Rectangle 3"/>
          <p:cNvSpPr>
            <a:spLocks noGrp="1" noChangeArrowheads="1"/>
          </p:cNvSpPr>
          <p:nvPr>
            <p:ph type="body" idx="1"/>
          </p:nvPr>
        </p:nvSpPr>
        <p:spPr>
          <a:xfrm>
            <a:off x="357188" y="1255290"/>
            <a:ext cx="8786812" cy="5126038"/>
          </a:xfrm>
        </p:spPr>
        <p:txBody>
          <a:bodyPr/>
          <a:lstStyle/>
          <a:p>
            <a:pPr>
              <a:tabLst>
                <a:tab pos="744538" algn="l"/>
                <a:tab pos="1025525" algn="l"/>
                <a:tab pos="1260475" algn="l"/>
              </a:tabLst>
            </a:pPr>
            <a:r>
              <a:rPr lang="en-US" altLang="zh-CN" dirty="0" smtClean="0"/>
              <a:t>Atomically swap two variables:</a:t>
            </a:r>
          </a:p>
          <a:p>
            <a:pPr>
              <a:buFontTx/>
              <a:buNone/>
              <a:tabLst>
                <a:tab pos="744538" algn="l"/>
                <a:tab pos="1025525" algn="l"/>
                <a:tab pos="1260475" algn="l"/>
              </a:tabLst>
            </a:pPr>
            <a:r>
              <a:rPr lang="en-US" altLang="zh-CN" dirty="0" smtClean="0"/>
              <a:t>		</a:t>
            </a:r>
            <a:r>
              <a:rPr lang="en-US" altLang="zh-CN" b="1" dirty="0" smtClean="0"/>
              <a:t>void Swap(</a:t>
            </a:r>
            <a:r>
              <a:rPr lang="en-US" altLang="zh-CN" b="1" dirty="0" err="1" smtClean="0"/>
              <a:t>boolean</a:t>
            </a:r>
            <a:r>
              <a:rPr lang="en-US" altLang="zh-CN" b="1" dirty="0" smtClean="0"/>
              <a:t> *a, </a:t>
            </a:r>
            <a:r>
              <a:rPr lang="en-US" altLang="zh-CN" b="1" dirty="0" err="1" smtClean="0"/>
              <a:t>boolean</a:t>
            </a:r>
            <a:r>
              <a:rPr lang="en-US" altLang="zh-CN" b="1" dirty="0" smtClean="0"/>
              <a:t> *b) {</a:t>
            </a:r>
          </a:p>
          <a:p>
            <a:pPr>
              <a:buFontTx/>
              <a:buNone/>
              <a:tabLst>
                <a:tab pos="744538" algn="l"/>
                <a:tab pos="1025525" algn="l"/>
                <a:tab pos="1260475" algn="l"/>
              </a:tabLst>
            </a:pPr>
            <a:r>
              <a:rPr lang="en-US" altLang="zh-CN" b="1" dirty="0" smtClean="0"/>
              <a:t>			</a:t>
            </a:r>
            <a:r>
              <a:rPr lang="en-US" altLang="zh-CN" b="1" dirty="0" err="1" smtClean="0"/>
              <a:t>boolean</a:t>
            </a:r>
            <a:r>
              <a:rPr lang="en-US" altLang="zh-CN" b="1" dirty="0" smtClean="0"/>
              <a:t> temp = *a;</a:t>
            </a:r>
          </a:p>
          <a:p>
            <a:pPr>
              <a:buFontTx/>
              <a:buNone/>
              <a:tabLst>
                <a:tab pos="744538" algn="l"/>
                <a:tab pos="1025525" algn="l"/>
                <a:tab pos="1260475" algn="l"/>
              </a:tabLst>
            </a:pPr>
            <a:r>
              <a:rPr lang="en-US" altLang="zh-CN" b="1" dirty="0" smtClean="0"/>
              <a:t>			*a = *b;</a:t>
            </a:r>
          </a:p>
          <a:p>
            <a:pPr>
              <a:buFontTx/>
              <a:buNone/>
              <a:tabLst>
                <a:tab pos="744538" algn="l"/>
                <a:tab pos="1025525" algn="l"/>
                <a:tab pos="1260475" algn="l"/>
              </a:tabLst>
            </a:pPr>
            <a:r>
              <a:rPr lang="en-US" altLang="zh-CN" b="1" dirty="0" smtClean="0"/>
              <a:t>			*b = temp;</a:t>
            </a:r>
          </a:p>
          <a:p>
            <a:pPr>
              <a:buFontTx/>
              <a:buNone/>
              <a:tabLst>
                <a:tab pos="744538" algn="l"/>
                <a:tab pos="1025525" algn="l"/>
                <a:tab pos="1260475" algn="l"/>
              </a:tabLst>
            </a:pPr>
            <a:r>
              <a:rPr lang="en-US" altLang="zh-CN" b="1" dirty="0" smtClean="0"/>
              <a:t>		}</a:t>
            </a:r>
          </a:p>
          <a:p>
            <a:pPr>
              <a:lnSpc>
                <a:spcPct val="90000"/>
              </a:lnSpc>
              <a:tabLst>
                <a:tab pos="744538" algn="l"/>
                <a:tab pos="1025525" algn="l"/>
                <a:tab pos="1260475" algn="l"/>
              </a:tabLst>
            </a:pPr>
            <a:r>
              <a:rPr lang="en-US" altLang="zh-CN" dirty="0" smtClean="0"/>
              <a:t>The procedure represents the essence of the corresponding machine instruction. </a:t>
            </a:r>
          </a:p>
          <a:p>
            <a:pPr>
              <a:buFontTx/>
              <a:buNone/>
              <a:tabLst>
                <a:tab pos="744538" algn="l"/>
                <a:tab pos="1025525" algn="l"/>
                <a:tab pos="1260475" algn="l"/>
              </a:tabLst>
            </a:pPr>
            <a:endParaRPr lang="en-US" altLang="zh-CN" b="1" dirty="0" smtClean="0"/>
          </a:p>
        </p:txBody>
      </p:sp>
      <p:sp>
        <p:nvSpPr>
          <p:cNvPr id="5" name="Rectangle 4"/>
          <p:cNvSpPr/>
          <p:nvPr/>
        </p:nvSpPr>
        <p:spPr>
          <a:xfrm>
            <a:off x="4572000" y="6000750"/>
            <a:ext cx="4572000" cy="307975"/>
          </a:xfrm>
          <a:prstGeom prst="rect">
            <a:avLst/>
          </a:prstGeom>
        </p:spPr>
        <p:txBody>
          <a:bodyPr>
            <a:spAutoFit/>
          </a:bodyPr>
          <a:lstStyle/>
          <a:p>
            <a:pPr fontAlgn="auto">
              <a:spcBef>
                <a:spcPts val="0"/>
              </a:spcBef>
              <a:spcAft>
                <a:spcPts val="0"/>
              </a:spcAft>
              <a:defRPr/>
            </a:pPr>
            <a:r>
              <a:rPr lang="en-US" altLang="zh-CN" sz="1400" dirty="0">
                <a:solidFill>
                  <a:schemeClr val="bg1">
                    <a:lumMod val="85000"/>
                  </a:schemeClr>
                </a:solidFill>
                <a:latin typeface="+mn-lt"/>
                <a:ea typeface="+mn-ea"/>
              </a:rPr>
              <a:t>PPTs from others\From Ariel J. Frank\OS381\os4-3_cop.ppt</a:t>
            </a:r>
            <a:endParaRPr lang="zh-CN" altLang="en-US" sz="1400" dirty="0">
              <a:solidFill>
                <a:schemeClr val="bg1">
                  <a:lumMod val="85000"/>
                </a:schemeClr>
              </a:solidFill>
              <a:latin typeface="+mn-lt"/>
              <a:ea typeface="+mn-ea"/>
            </a:endParaRPr>
          </a:p>
        </p:txBody>
      </p:sp>
      <p:sp>
        <p:nvSpPr>
          <p:cNvPr id="6" name="Slide Number Placeholder 5"/>
          <p:cNvSpPr>
            <a:spLocks noGrp="1"/>
          </p:cNvSpPr>
          <p:nvPr>
            <p:ph type="sldNum" sz="quarter" idx="12"/>
          </p:nvPr>
        </p:nvSpPr>
        <p:spPr/>
        <p:txBody>
          <a:bodyPr/>
          <a:lstStyle/>
          <a:p>
            <a:pPr>
              <a:defRPr/>
            </a:pPr>
            <a:fld id="{4987C197-E8DF-47BE-BB40-BBAB558675A7}" type="slidenum">
              <a:rPr lang="zh-CN" altLang="en-US"/>
              <a:pPr>
                <a:defRPr/>
              </a:pPr>
              <a:t>30</a:t>
            </a:fld>
            <a:endParaRPr lang="zh-CN" altLang="en-US"/>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p:txBody>
          <a:bodyPr/>
          <a:lstStyle/>
          <a:p>
            <a:pPr>
              <a:defRPr/>
            </a:pPr>
            <a:fld id="{0C8CA266-D3DA-4AE7-91F4-A360F4D76FBE}" type="slidenum">
              <a:rPr lang="en-US" altLang="zh-CN"/>
              <a:pPr>
                <a:defRPr/>
              </a:pPr>
              <a:t>31</a:t>
            </a:fld>
            <a:endParaRPr lang="en-US" altLang="zh-CN"/>
          </a:p>
        </p:txBody>
      </p:sp>
      <p:sp>
        <p:nvSpPr>
          <p:cNvPr id="22531" name="Rectangle 2"/>
          <p:cNvSpPr>
            <a:spLocks noGrp="1" noChangeArrowheads="1"/>
          </p:cNvSpPr>
          <p:nvPr>
            <p:ph type="title"/>
          </p:nvPr>
        </p:nvSpPr>
        <p:spPr>
          <a:xfrm>
            <a:off x="0" y="-27384"/>
            <a:ext cx="9144000" cy="654050"/>
          </a:xfrm>
        </p:spPr>
        <p:txBody>
          <a:bodyPr rtlCol="0">
            <a:normAutofit fontScale="90000"/>
          </a:bodyPr>
          <a:lstStyle/>
          <a:p>
            <a:pPr fontAlgn="auto">
              <a:spcAft>
                <a:spcPts val="0"/>
              </a:spcAft>
              <a:defRPr/>
            </a:pPr>
            <a:r>
              <a:rPr lang="en-US" altLang="zh-CN" dirty="0" smtClean="0"/>
              <a:t>Machine Instructions for Mutual Exclusion </a:t>
            </a:r>
          </a:p>
        </p:txBody>
      </p:sp>
      <p:sp>
        <p:nvSpPr>
          <p:cNvPr id="675843" name="Rectangle 3"/>
          <p:cNvSpPr>
            <a:spLocks noGrp="1" noChangeArrowheads="1"/>
          </p:cNvSpPr>
          <p:nvPr>
            <p:ph type="body" idx="1"/>
          </p:nvPr>
        </p:nvSpPr>
        <p:spPr>
          <a:xfrm>
            <a:off x="457200" y="548680"/>
            <a:ext cx="8686800" cy="5832648"/>
          </a:xfrm>
        </p:spPr>
        <p:txBody>
          <a:bodyPr/>
          <a:lstStyle/>
          <a:p>
            <a:r>
              <a:rPr lang="en-US" altLang="zh-CN" dirty="0" smtClean="0"/>
              <a:t>Advantages</a:t>
            </a:r>
          </a:p>
          <a:p>
            <a:pPr lvl="1"/>
            <a:r>
              <a:rPr lang="en-US" altLang="zh-CN" b="1" u="sng" dirty="0" smtClean="0"/>
              <a:t>Applicable to any number of processes </a:t>
            </a:r>
            <a:r>
              <a:rPr lang="en-US" altLang="zh-CN" dirty="0" smtClean="0"/>
              <a:t>on either a single processor or multiple processors sharing main memory</a:t>
            </a:r>
          </a:p>
          <a:p>
            <a:pPr lvl="1"/>
            <a:r>
              <a:rPr lang="en-US" altLang="zh-CN" dirty="0" smtClean="0"/>
              <a:t>It is simple and therefore easy to verify</a:t>
            </a:r>
          </a:p>
          <a:p>
            <a:r>
              <a:rPr lang="en-US" altLang="zh-CN" dirty="0" smtClean="0"/>
              <a:t>Disadvantages</a:t>
            </a:r>
            <a:endParaRPr lang="en-US" altLang="zh-CN" dirty="0"/>
          </a:p>
          <a:p>
            <a:pPr lvl="1"/>
            <a:r>
              <a:rPr lang="en-US" altLang="zh-CN" sz="3600" b="1" u="sng" dirty="0">
                <a:solidFill>
                  <a:srgbClr val="FF0000"/>
                </a:solidFill>
              </a:rPr>
              <a:t>Busy-waiting</a:t>
            </a:r>
            <a:r>
              <a:rPr lang="en-US" altLang="zh-CN" dirty="0"/>
              <a:t> consumes processor time</a:t>
            </a:r>
          </a:p>
          <a:p>
            <a:pPr lvl="1"/>
            <a:r>
              <a:rPr lang="en-US" altLang="zh-CN" dirty="0"/>
              <a:t>Starvation is possible </a:t>
            </a:r>
            <a:r>
              <a:rPr lang="en-US" altLang="zh-CN" sz="2000" dirty="0"/>
              <a:t>when a process leaves a critical section and more than one process is waiting.  </a:t>
            </a:r>
            <a:endParaRPr lang="en-US" altLang="zh-CN" dirty="0"/>
          </a:p>
          <a:p>
            <a:pPr lvl="1"/>
            <a:r>
              <a:rPr lang="en-US" altLang="zh-CN" dirty="0"/>
              <a:t>Deadlock</a:t>
            </a:r>
          </a:p>
          <a:p>
            <a:pPr lvl="2"/>
            <a:r>
              <a:rPr lang="en-US" altLang="zh-CN" dirty="0"/>
              <a:t>If a low priority process has the critical region and a higher priority process needs, the higher priority process will obtain the processor to wait for the critical region</a:t>
            </a:r>
            <a:endParaRPr lang="en-US" altLang="zh-CN" dirty="0" smtClean="0"/>
          </a:p>
        </p:txBody>
      </p:sp>
      <p:sp>
        <p:nvSpPr>
          <p:cNvPr id="5" name="Rectangle 4"/>
          <p:cNvSpPr/>
          <p:nvPr/>
        </p:nvSpPr>
        <p:spPr>
          <a:xfrm>
            <a:off x="4429125" y="5286375"/>
            <a:ext cx="4714875" cy="307975"/>
          </a:xfrm>
          <a:prstGeom prst="rect">
            <a:avLst/>
          </a:prstGeom>
        </p:spPr>
        <p:txBody>
          <a:bodyPr>
            <a:spAutoFit/>
          </a:bodyPr>
          <a:lstStyle/>
          <a:p>
            <a:pPr fontAlgn="auto">
              <a:spcBef>
                <a:spcPts val="0"/>
              </a:spcBef>
              <a:spcAft>
                <a:spcPts val="0"/>
              </a:spcAft>
              <a:defRPr/>
            </a:pPr>
            <a:r>
              <a:rPr lang="en-US" altLang="zh-CN" sz="1400" dirty="0">
                <a:solidFill>
                  <a:schemeClr val="bg1">
                    <a:lumMod val="85000"/>
                  </a:schemeClr>
                </a:solidFill>
                <a:latin typeface="+mn-lt"/>
                <a:ea typeface="+mn-ea"/>
              </a:rPr>
              <a:t>PPTs from others\OS5e after William Stallings\Chapter05.ppt</a:t>
            </a:r>
            <a:endParaRPr lang="zh-CN" altLang="en-US" sz="1400" dirty="0">
              <a:solidFill>
                <a:schemeClr val="bg1">
                  <a:lumMod val="85000"/>
                </a:schemeClr>
              </a:solidFill>
              <a:latin typeface="+mn-lt"/>
              <a:ea typeface="+mn-ea"/>
            </a:endParaRPr>
          </a:p>
        </p:txBody>
      </p:sp>
      <p:sp>
        <p:nvSpPr>
          <p:cNvPr id="6" name="Footer Placeholder 5"/>
          <p:cNvSpPr>
            <a:spLocks noGrp="1"/>
          </p:cNvSpPr>
          <p:nvPr>
            <p:ph type="ftr" sz="quarter" idx="11"/>
          </p:nvPr>
        </p:nvSpPr>
        <p:spPr/>
        <p:txBody>
          <a:bodyPr/>
          <a:lstStyle/>
          <a:p>
            <a:pPr>
              <a:defRPr/>
            </a:pPr>
            <a:r>
              <a:rPr lang="en-US" altLang="zh-CN" smtClean="0"/>
              <a:t>Part VI Synchronization </a:t>
            </a:r>
            <a:endParaRPr lang="zh-CN" altLang="en-US"/>
          </a:p>
        </p:txBody>
      </p:sp>
      <p:sp>
        <p:nvSpPr>
          <p:cNvPr id="7" name="Cloud Callout 6"/>
          <p:cNvSpPr/>
          <p:nvPr/>
        </p:nvSpPr>
        <p:spPr>
          <a:xfrm>
            <a:off x="4788024" y="3000375"/>
            <a:ext cx="4355976" cy="2714625"/>
          </a:xfrm>
          <a:prstGeom prst="cloudCallout">
            <a:avLst>
              <a:gd name="adj1" fmla="val -46548"/>
              <a:gd name="adj2" fmla="val -37148"/>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200" dirty="0" smtClean="0"/>
              <a:t>Any idea to overcome these disadvantages?</a:t>
            </a:r>
            <a:endParaRPr lang="zh-CN" alt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7"/>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7"/>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800" dirty="0"/>
              <a:t>从实现原理上来讲，</a:t>
            </a:r>
            <a:r>
              <a:rPr lang="en-US" altLang="zh-CN" sz="2800" dirty="0" err="1"/>
              <a:t>Mutex</a:t>
            </a:r>
            <a:r>
              <a:rPr lang="zh-CN" altLang="en-US" sz="2800" dirty="0"/>
              <a:t>属于</a:t>
            </a:r>
            <a:r>
              <a:rPr lang="en-US" altLang="zh-CN" sz="2800" dirty="0"/>
              <a:t>sleep-waiting</a:t>
            </a:r>
            <a:r>
              <a:rPr lang="zh-CN" altLang="en-US" sz="2800" dirty="0"/>
              <a:t>类型的锁。</a:t>
            </a:r>
          </a:p>
          <a:p>
            <a:pPr lvl="1"/>
            <a:r>
              <a:rPr lang="zh-CN" altLang="en-US" sz="2400" dirty="0"/>
              <a:t>例如在一个双核的机器上有两个线程</a:t>
            </a:r>
            <a:r>
              <a:rPr lang="en-US" altLang="zh-CN" sz="2400" dirty="0"/>
              <a:t>(</a:t>
            </a:r>
            <a:r>
              <a:rPr lang="zh-CN" altLang="en-US" sz="2400" dirty="0"/>
              <a:t>线程</a:t>
            </a:r>
            <a:r>
              <a:rPr lang="en-US" altLang="zh-CN" sz="2400" dirty="0"/>
              <a:t>A</a:t>
            </a:r>
            <a:r>
              <a:rPr lang="zh-CN" altLang="en-US" sz="2400" dirty="0"/>
              <a:t>和线程</a:t>
            </a:r>
            <a:r>
              <a:rPr lang="en-US" altLang="zh-CN" sz="2400" dirty="0"/>
              <a:t>B)</a:t>
            </a:r>
            <a:r>
              <a:rPr lang="zh-CN" altLang="en-US" sz="2400" dirty="0"/>
              <a:t>，它们分别运行在</a:t>
            </a:r>
            <a:r>
              <a:rPr lang="en-US" altLang="zh-CN" sz="2400" dirty="0"/>
              <a:t>Core0</a:t>
            </a:r>
            <a:r>
              <a:rPr lang="zh-CN" altLang="en-US" sz="2400" dirty="0"/>
              <a:t>和 </a:t>
            </a:r>
            <a:r>
              <a:rPr lang="en-US" altLang="zh-CN" sz="2400" dirty="0"/>
              <a:t>Core1</a:t>
            </a:r>
            <a:r>
              <a:rPr lang="zh-CN" altLang="en-US" sz="2400" dirty="0"/>
              <a:t>上。假设线程</a:t>
            </a:r>
            <a:r>
              <a:rPr lang="en-US" altLang="zh-CN" sz="2400" dirty="0"/>
              <a:t>A</a:t>
            </a:r>
            <a:r>
              <a:rPr lang="zh-CN" altLang="en-US" sz="2400" dirty="0"/>
              <a:t>想要通过</a:t>
            </a:r>
            <a:r>
              <a:rPr lang="en-US" altLang="zh-CN" sz="2400" dirty="0" err="1"/>
              <a:t>pthread_mutex_lock</a:t>
            </a:r>
            <a:r>
              <a:rPr lang="zh-CN" altLang="en-US" sz="2400" dirty="0"/>
              <a:t>操作去得到一个临界区的锁，而此时这个锁正被线程</a:t>
            </a:r>
            <a:r>
              <a:rPr lang="en-US" altLang="zh-CN" sz="2400" dirty="0"/>
              <a:t>B</a:t>
            </a:r>
            <a:r>
              <a:rPr lang="zh-CN" altLang="en-US" sz="2400" dirty="0"/>
              <a:t>所持有，那么线程</a:t>
            </a:r>
            <a:r>
              <a:rPr lang="en-US" altLang="zh-CN" sz="2400" dirty="0"/>
              <a:t>A</a:t>
            </a:r>
            <a:r>
              <a:rPr lang="zh-CN" altLang="en-US" sz="2400" dirty="0"/>
              <a:t>就会被阻塞 </a:t>
            </a:r>
            <a:r>
              <a:rPr lang="en-US" altLang="zh-CN" sz="2400" dirty="0"/>
              <a:t>(blocking)</a:t>
            </a:r>
            <a:r>
              <a:rPr lang="zh-CN" altLang="en-US" sz="2400" dirty="0"/>
              <a:t>，</a:t>
            </a:r>
            <a:r>
              <a:rPr lang="en-US" altLang="zh-CN" sz="2400" dirty="0"/>
              <a:t>Core0 </a:t>
            </a:r>
            <a:r>
              <a:rPr lang="zh-CN" altLang="en-US" sz="2400" dirty="0"/>
              <a:t>会在此时进行上下文切换</a:t>
            </a:r>
            <a:r>
              <a:rPr lang="en-US" altLang="zh-CN" sz="2400" dirty="0"/>
              <a:t>(Context Switch)</a:t>
            </a:r>
            <a:r>
              <a:rPr lang="zh-CN" altLang="en-US" sz="2400" dirty="0"/>
              <a:t>将线程</a:t>
            </a:r>
            <a:r>
              <a:rPr lang="en-US" altLang="zh-CN" sz="2400" dirty="0"/>
              <a:t>A</a:t>
            </a:r>
            <a:r>
              <a:rPr lang="zh-CN" altLang="en-US" sz="2400" dirty="0"/>
              <a:t>置于等待队列中，此时</a:t>
            </a:r>
            <a:r>
              <a:rPr lang="en-US" altLang="zh-CN" sz="2400" dirty="0"/>
              <a:t>Core0</a:t>
            </a:r>
            <a:r>
              <a:rPr lang="zh-CN" altLang="en-US" sz="2400" dirty="0"/>
              <a:t>就可以运行其他的任务</a:t>
            </a:r>
            <a:r>
              <a:rPr lang="en-US" altLang="zh-CN" sz="2400" dirty="0"/>
              <a:t>(</a:t>
            </a:r>
            <a:r>
              <a:rPr lang="zh-CN" altLang="en-US" sz="2400" dirty="0"/>
              <a:t>例如另一个线程</a:t>
            </a:r>
            <a:r>
              <a:rPr lang="en-US" altLang="zh-CN" sz="2400" dirty="0"/>
              <a:t>C)</a:t>
            </a:r>
            <a:r>
              <a:rPr lang="zh-CN" altLang="en-US" sz="2400" dirty="0"/>
              <a:t>而不必进行忙等待。</a:t>
            </a:r>
          </a:p>
          <a:p>
            <a:r>
              <a:rPr lang="zh-CN" altLang="en-US" sz="2800" dirty="0"/>
              <a:t>而</a:t>
            </a:r>
            <a:r>
              <a:rPr lang="en-US" altLang="zh-CN" sz="2800" dirty="0"/>
              <a:t>Spin lock</a:t>
            </a:r>
            <a:r>
              <a:rPr lang="zh-CN" altLang="en-US" sz="2800" dirty="0"/>
              <a:t>则不然，它属于</a:t>
            </a:r>
            <a:r>
              <a:rPr lang="en-US" altLang="zh-CN" sz="2800" dirty="0"/>
              <a:t>busy-waiting</a:t>
            </a:r>
            <a:r>
              <a:rPr lang="zh-CN" altLang="en-US" sz="2800" dirty="0"/>
              <a:t>类型的锁，</a:t>
            </a:r>
          </a:p>
          <a:p>
            <a:pPr lvl="1"/>
            <a:r>
              <a:rPr lang="zh-CN" altLang="en-US" sz="2400" dirty="0"/>
              <a:t>如果线程</a:t>
            </a:r>
            <a:r>
              <a:rPr lang="en-US" altLang="zh-CN" sz="2400" dirty="0"/>
              <a:t>A</a:t>
            </a:r>
            <a:r>
              <a:rPr lang="zh-CN" altLang="en-US" sz="2400" dirty="0"/>
              <a:t>是使用</a:t>
            </a:r>
            <a:r>
              <a:rPr lang="en-US" altLang="zh-CN" sz="2400" dirty="0" err="1"/>
              <a:t>pthread_spin_lock</a:t>
            </a:r>
            <a:r>
              <a:rPr lang="zh-CN" altLang="en-US" sz="2400" dirty="0"/>
              <a:t>操作去请求锁，那么线程</a:t>
            </a:r>
            <a:r>
              <a:rPr lang="en-US" altLang="zh-CN" sz="2400" dirty="0"/>
              <a:t>A</a:t>
            </a:r>
            <a:r>
              <a:rPr lang="zh-CN" altLang="en-US" sz="2400" dirty="0"/>
              <a:t>就会一直在 </a:t>
            </a:r>
            <a:r>
              <a:rPr lang="en-US" altLang="zh-CN" sz="2400" dirty="0"/>
              <a:t>Core0</a:t>
            </a:r>
            <a:r>
              <a:rPr lang="zh-CN" altLang="en-US" sz="2400" dirty="0"/>
              <a:t>上进行忙等待并不停的进行锁请求，直到得到这个锁为止。</a:t>
            </a:r>
          </a:p>
        </p:txBody>
      </p:sp>
      <p:sp>
        <p:nvSpPr>
          <p:cNvPr id="4" name="页脚占位符 3"/>
          <p:cNvSpPr>
            <a:spLocks noGrp="1"/>
          </p:cNvSpPr>
          <p:nvPr>
            <p:ph type="ftr" sz="quarter" idx="11"/>
          </p:nvPr>
        </p:nvSpPr>
        <p:spPr/>
        <p:txBody>
          <a:bodyPr/>
          <a:lstStyle/>
          <a:p>
            <a:pPr>
              <a:defRPr/>
            </a:pPr>
            <a:r>
              <a:rPr lang="en-US" altLang="zh-CN" smtClean="0"/>
              <a:t>Part VI Synchronization </a:t>
            </a:r>
            <a:endParaRPr lang="zh-CN" altLang="en-US"/>
          </a:p>
        </p:txBody>
      </p:sp>
      <p:sp>
        <p:nvSpPr>
          <p:cNvPr id="5" name="灯片编号占位符 4"/>
          <p:cNvSpPr>
            <a:spLocks noGrp="1"/>
          </p:cNvSpPr>
          <p:nvPr>
            <p:ph type="sldNum" sz="quarter" idx="12"/>
          </p:nvPr>
        </p:nvSpPr>
        <p:spPr/>
        <p:txBody>
          <a:bodyPr/>
          <a:lstStyle/>
          <a:p>
            <a:pPr>
              <a:defRPr/>
            </a:pPr>
            <a:fld id="{44583140-E510-4E05-86A4-125829D33C9C}" type="slidenum">
              <a:rPr lang="zh-CN" altLang="en-US" smtClean="0"/>
              <a:pPr>
                <a:defRPr/>
              </a:pPr>
              <a:t>32</a:t>
            </a:fld>
            <a:endParaRPr lang="zh-CN" altLang="en-US"/>
          </a:p>
        </p:txBody>
      </p:sp>
      <p:sp>
        <p:nvSpPr>
          <p:cNvPr id="6" name="矩形 5"/>
          <p:cNvSpPr/>
          <p:nvPr/>
        </p:nvSpPr>
        <p:spPr>
          <a:xfrm>
            <a:off x="5663064" y="6488668"/>
            <a:ext cx="3467616" cy="369332"/>
          </a:xfrm>
          <a:prstGeom prst="rect">
            <a:avLst/>
          </a:prstGeom>
        </p:spPr>
        <p:txBody>
          <a:bodyPr wrap="none">
            <a:spAutoFit/>
          </a:bodyPr>
          <a:lstStyle/>
          <a:p>
            <a:r>
              <a:rPr lang="en-US" altLang="zh-CN" dirty="0">
                <a:hlinkClick r:id="rId3"/>
              </a:rPr>
              <a:t>http://blog.jobbole.com/107367</a:t>
            </a:r>
            <a:r>
              <a:rPr lang="en-US" altLang="zh-CN" dirty="0" smtClean="0">
                <a:hlinkClick r:id="rId3"/>
              </a:rPr>
              <a:t>/</a:t>
            </a:r>
            <a:r>
              <a:rPr lang="en-US" altLang="zh-CN" dirty="0" smtClean="0"/>
              <a:t> </a:t>
            </a:r>
            <a:endParaRPr lang="zh-CN" altLang="en-US" dirty="0"/>
          </a:p>
        </p:txBody>
      </p:sp>
    </p:spTree>
    <p:extLst>
      <p:ext uri="{BB962C8B-B14F-4D97-AF65-F5344CB8AC3E}">
        <p14:creationId xmlns:p14="http://schemas.microsoft.com/office/powerpoint/2010/main" val="4049312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85750"/>
            <a:ext cx="9144000" cy="654050"/>
          </a:xfrm>
        </p:spPr>
        <p:txBody>
          <a:bodyPr/>
          <a:lstStyle/>
          <a:p>
            <a:r>
              <a:rPr lang="en-US" altLang="zh-CN" dirty="0"/>
              <a:t>Lock + </a:t>
            </a:r>
            <a:r>
              <a:rPr lang="en-US" altLang="zh-CN" dirty="0" smtClean="0"/>
              <a:t>Manager + </a:t>
            </a:r>
            <a:r>
              <a:rPr lang="en-US" altLang="zh-CN" dirty="0"/>
              <a:t>Waiting Room</a:t>
            </a:r>
            <a:endParaRPr lang="zh-CN" altLang="en-US" dirty="0"/>
          </a:p>
        </p:txBody>
      </p:sp>
      <p:sp>
        <p:nvSpPr>
          <p:cNvPr id="4" name="页脚占位符 3"/>
          <p:cNvSpPr>
            <a:spLocks noGrp="1"/>
          </p:cNvSpPr>
          <p:nvPr>
            <p:ph type="ftr" sz="quarter" idx="11"/>
          </p:nvPr>
        </p:nvSpPr>
        <p:spPr/>
        <p:txBody>
          <a:bodyPr/>
          <a:lstStyle/>
          <a:p>
            <a:pPr>
              <a:defRPr/>
            </a:pPr>
            <a:r>
              <a:rPr lang="en-US" altLang="zh-CN" smtClean="0"/>
              <a:t>Part VI Synchronization </a:t>
            </a:r>
            <a:endParaRPr lang="zh-CN" altLang="en-US"/>
          </a:p>
        </p:txBody>
      </p:sp>
      <p:sp>
        <p:nvSpPr>
          <p:cNvPr id="5" name="灯片编号占位符 4"/>
          <p:cNvSpPr>
            <a:spLocks noGrp="1"/>
          </p:cNvSpPr>
          <p:nvPr>
            <p:ph type="sldNum" sz="quarter" idx="12"/>
          </p:nvPr>
        </p:nvSpPr>
        <p:spPr/>
        <p:txBody>
          <a:bodyPr/>
          <a:lstStyle/>
          <a:p>
            <a:pPr>
              <a:defRPr/>
            </a:pPr>
            <a:fld id="{44583140-E510-4E05-86A4-125829D33C9C}" type="slidenum">
              <a:rPr lang="zh-CN" altLang="en-US" smtClean="0"/>
              <a:pPr>
                <a:defRPr/>
              </a:pPr>
              <a:t>33</a:t>
            </a:fld>
            <a:endParaRPr lang="zh-CN" altLang="en-US"/>
          </a:p>
        </p:txBody>
      </p:sp>
      <p:pic>
        <p:nvPicPr>
          <p:cNvPr id="11" name="Picture 4" descr="C:\Users\mlinking\Pictures\lock-key.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12" y="1118211"/>
            <a:ext cx="1944216" cy="2018538"/>
          </a:xfrm>
          <a:prstGeom prst="rect">
            <a:avLst/>
          </a:prstGeom>
          <a:noFill/>
          <a:extLst>
            <a:ext uri="{909E8E84-426E-40DD-AFC4-6F175D3DCCD1}">
              <a14:hiddenFill xmlns:a14="http://schemas.microsoft.com/office/drawing/2010/main">
                <a:solidFill>
                  <a:srgbClr val="FFFFFF"/>
                </a:solidFill>
              </a14:hiddenFill>
            </a:ext>
          </a:extLst>
        </p:spPr>
      </p:pic>
      <p:sp>
        <p:nvSpPr>
          <p:cNvPr id="12" name="加号 11"/>
          <p:cNvSpPr/>
          <p:nvPr/>
        </p:nvSpPr>
        <p:spPr>
          <a:xfrm>
            <a:off x="2123728" y="1299388"/>
            <a:ext cx="1656184" cy="1656184"/>
          </a:xfrm>
          <a:prstGeom prst="mathPlus">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4" descr="http://www.courageouslybeautiful.com/wp-content/uploads/2013/08/bigstock-Still-Waiting-For-That-2756078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536" y="3393718"/>
            <a:ext cx="4562136" cy="32036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t0.gstatic.com/images?q=tbn:ANd9GcQRMoAK0G4pfyQDq7euKooQvXGhM0gnBcUHjtx3n5mF5QLOxK1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6" y="926948"/>
            <a:ext cx="2066925" cy="2209801"/>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p:cNvSpPr>
            <a:spLocks noGrp="1"/>
          </p:cNvSpPr>
          <p:nvPr>
            <p:ph idx="1"/>
          </p:nvPr>
        </p:nvSpPr>
        <p:spPr>
          <a:xfrm>
            <a:off x="5052672" y="1000108"/>
            <a:ext cx="4091328" cy="5126055"/>
          </a:xfrm>
        </p:spPr>
        <p:txBody>
          <a:bodyPr/>
          <a:lstStyle/>
          <a:p>
            <a:r>
              <a:rPr lang="en-US" altLang="zh-CN" sz="2400" dirty="0" smtClean="0"/>
              <a:t>If A tries to use the shared variable, its request will be trapped by the manager, and it’s manager’s responsibility to check if the variable has been occupied or not</a:t>
            </a:r>
          </a:p>
          <a:p>
            <a:pPr lvl="1"/>
            <a:r>
              <a:rPr lang="en-US" altLang="zh-CN" sz="2000" dirty="0" smtClean="0"/>
              <a:t>If yes, A will be put in waiting room; otherwise, A goes into its CS </a:t>
            </a:r>
          </a:p>
          <a:p>
            <a:r>
              <a:rPr lang="en-US" altLang="zh-CN" sz="2400" dirty="0" smtClean="0"/>
              <a:t>After A finishes its job, it should release the lock, and manager will check if there are waiting processes in WR for this lock (resource)</a:t>
            </a:r>
            <a:endParaRPr lang="zh-CN" altLang="en-US" sz="2400" dirty="0"/>
          </a:p>
        </p:txBody>
      </p:sp>
    </p:spTree>
    <p:extLst>
      <p:ext uri="{BB962C8B-B14F-4D97-AF65-F5344CB8AC3E}">
        <p14:creationId xmlns:p14="http://schemas.microsoft.com/office/powerpoint/2010/main" val="1907047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rtlCol="0">
            <a:normAutofit fontScale="90000"/>
          </a:bodyPr>
          <a:lstStyle/>
          <a:p>
            <a:pPr fontAlgn="auto">
              <a:spcAft>
                <a:spcPts val="0"/>
              </a:spcAft>
              <a:defRPr/>
            </a:pPr>
            <a:r>
              <a:rPr lang="en-US" altLang="zh-CN" dirty="0" smtClean="0"/>
              <a:t>Operating System solutions</a:t>
            </a:r>
            <a:endParaRPr lang="zh-CN" altLang="en-US" dirty="0"/>
          </a:p>
        </p:txBody>
      </p:sp>
      <p:sp>
        <p:nvSpPr>
          <p:cNvPr id="681986" name="Content Placeholder 2"/>
          <p:cNvSpPr>
            <a:spLocks noGrp="1"/>
          </p:cNvSpPr>
          <p:nvPr>
            <p:ph idx="1"/>
          </p:nvPr>
        </p:nvSpPr>
        <p:spPr>
          <a:xfrm>
            <a:off x="457200" y="1000125"/>
            <a:ext cx="8686800" cy="2928938"/>
          </a:xfrm>
        </p:spPr>
        <p:txBody>
          <a:bodyPr/>
          <a:lstStyle/>
          <a:p>
            <a:r>
              <a:rPr lang="en-US" altLang="zh-CN" smtClean="0"/>
              <a:t>Semaphore [</a:t>
            </a:r>
            <a:r>
              <a:rPr lang="zh-CN" altLang="en-US" sz="2400" b="1" smtClean="0"/>
              <a:t>信号量</a:t>
            </a:r>
            <a:r>
              <a:rPr lang="en-US" altLang="zh-CN" smtClean="0"/>
              <a:t>]</a:t>
            </a:r>
          </a:p>
          <a:p>
            <a:pPr lvl="1"/>
            <a:r>
              <a:rPr lang="en-US" altLang="zh-CN" smtClean="0"/>
              <a:t>Software construct that can be used to enforce mutual exclusion</a:t>
            </a:r>
          </a:p>
          <a:p>
            <a:pPr lvl="1"/>
            <a:r>
              <a:rPr lang="en-US" altLang="zh-CN" smtClean="0"/>
              <a:t>Contains a protected variable</a:t>
            </a:r>
          </a:p>
          <a:p>
            <a:pPr lvl="2"/>
            <a:r>
              <a:rPr lang="en-US" altLang="zh-CN" smtClean="0"/>
              <a:t>Can be accessed only via wait and signal commands</a:t>
            </a:r>
          </a:p>
          <a:p>
            <a:pPr lvl="2"/>
            <a:r>
              <a:rPr lang="en-US" altLang="zh-CN" smtClean="0"/>
              <a:t>Also called P and V operations, respectively</a:t>
            </a:r>
          </a:p>
          <a:p>
            <a:endParaRPr lang="zh-CN" altLang="en-US" smtClean="0"/>
          </a:p>
        </p:txBody>
      </p:sp>
      <p:pic>
        <p:nvPicPr>
          <p:cNvPr id="681988" name="Picture 2"/>
          <p:cNvPicPr>
            <a:picLocks noChangeAspect="1" noChangeArrowheads="1"/>
          </p:cNvPicPr>
          <p:nvPr/>
        </p:nvPicPr>
        <p:blipFill>
          <a:blip r:embed="rId3" cstate="print"/>
          <a:srcRect/>
          <a:stretch>
            <a:fillRect/>
          </a:stretch>
        </p:blipFill>
        <p:spPr bwMode="auto">
          <a:xfrm>
            <a:off x="2000250" y="4508698"/>
            <a:ext cx="5153025" cy="2952750"/>
          </a:xfrm>
          <a:prstGeom prst="rect">
            <a:avLst/>
          </a:prstGeom>
          <a:noFill/>
          <a:ln w="9525">
            <a:noFill/>
            <a:miter lim="800000"/>
            <a:headEnd/>
            <a:tailEnd/>
          </a:ln>
        </p:spPr>
      </p:pic>
      <p:pic>
        <p:nvPicPr>
          <p:cNvPr id="6" name="Picture 14" descr="C:\Program Files\Common Files\Microsoft Shared\Clipart\cagcat50\BD07304_.WMF"/>
          <p:cNvPicPr>
            <a:picLocks noChangeAspect="1" noChangeArrowheads="1"/>
          </p:cNvPicPr>
          <p:nvPr/>
        </p:nvPicPr>
        <p:blipFill>
          <a:blip r:embed="rId4" cstate="print"/>
          <a:srcRect/>
          <a:stretch>
            <a:fillRect/>
          </a:stretch>
        </p:blipFill>
        <p:spPr bwMode="auto">
          <a:xfrm>
            <a:off x="3995936" y="4005064"/>
            <a:ext cx="1371600" cy="13652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26" presetClass="emph" presetSubtype="0" repeatCount="indefinite" nodeType="withEffect">
                                  <p:stCondLst>
                                    <p:cond delay="0"/>
                                  </p:stCondLst>
                                  <p:endCondLst>
                                    <p:cond evt="onNext" delay="0">
                                      <p:tgtEl>
                                        <p:sldTgt/>
                                      </p:tgtEl>
                                    </p:cond>
                                  </p:endCondLst>
                                  <p:childTnLst>
                                    <p:animEffect transition="out" filter="fade">
                                      <p:cBhvr>
                                        <p:cTn id="8" dur="500" tmFilter="0, 0; .2, .5; .8, .5; 1, 0"/>
                                        <p:tgtEl>
                                          <p:spTgt spid="6"/>
                                        </p:tgtEl>
                                      </p:cBhvr>
                                    </p:animEffect>
                                    <p:animScale>
                                      <p:cBhvr>
                                        <p:cTn id="9"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0" y="428625"/>
            <a:ext cx="7885113" cy="741363"/>
          </a:xfrm>
        </p:spPr>
        <p:txBody>
          <a:bodyPr rtlCol="0">
            <a:normAutofit fontScale="90000"/>
          </a:bodyPr>
          <a:lstStyle/>
          <a:p>
            <a:pPr fontAlgn="auto">
              <a:spcAft>
                <a:spcPts val="0"/>
              </a:spcAft>
              <a:defRPr/>
            </a:pPr>
            <a:r>
              <a:rPr lang="en-US" altLang="zh-CN" dirty="0"/>
              <a:t>Semaphores</a:t>
            </a:r>
          </a:p>
        </p:txBody>
      </p:sp>
      <p:sp>
        <p:nvSpPr>
          <p:cNvPr id="134147" name="Rectangle 3"/>
          <p:cNvSpPr>
            <a:spLocks noGrp="1" noChangeArrowheads="1"/>
          </p:cNvSpPr>
          <p:nvPr>
            <p:ph type="body" idx="1"/>
          </p:nvPr>
        </p:nvSpPr>
        <p:spPr>
          <a:xfrm>
            <a:off x="500063" y="1295400"/>
            <a:ext cx="8643937" cy="5029200"/>
          </a:xfrm>
        </p:spPr>
        <p:txBody>
          <a:bodyPr rtlCol="0">
            <a:normAutofit fontScale="92500" lnSpcReduction="10000"/>
          </a:bodyPr>
          <a:lstStyle/>
          <a:p>
            <a:pPr fontAlgn="auto">
              <a:lnSpc>
                <a:spcPct val="90000"/>
              </a:lnSpc>
              <a:spcAft>
                <a:spcPts val="0"/>
              </a:spcAft>
              <a:buFont typeface="Arial" pitchFamily="34" charset="0"/>
              <a:buChar char="•"/>
              <a:defRPr/>
            </a:pPr>
            <a:r>
              <a:rPr lang="en-US" altLang="zh-CN" dirty="0"/>
              <a:t>A Semaphore </a:t>
            </a:r>
            <a:r>
              <a:rPr lang="en-US" altLang="zh-CN" sz="4800" b="1" dirty="0">
                <a:solidFill>
                  <a:schemeClr val="accent6">
                    <a:lumMod val="75000"/>
                  </a:schemeClr>
                </a:solidFill>
              </a:rPr>
              <a:t>S</a:t>
            </a:r>
            <a:r>
              <a:rPr lang="en-US" altLang="zh-CN" dirty="0"/>
              <a:t> is an integer variable that, apart from initialization, can only be accessed through 2 </a:t>
            </a:r>
            <a:r>
              <a:rPr lang="en-US" altLang="zh-CN" i="1" dirty="0">
                <a:solidFill>
                  <a:schemeClr val="hlink"/>
                </a:solidFill>
              </a:rPr>
              <a:t>atomic </a:t>
            </a:r>
            <a:r>
              <a:rPr lang="en-US" altLang="zh-CN" i="1" dirty="0"/>
              <a:t>and</a:t>
            </a:r>
            <a:r>
              <a:rPr lang="en-US" altLang="zh-CN" i="1" dirty="0">
                <a:solidFill>
                  <a:schemeClr val="hlink"/>
                </a:solidFill>
              </a:rPr>
              <a:t> mutually exclusive</a:t>
            </a:r>
            <a:r>
              <a:rPr lang="en-US" altLang="zh-CN" dirty="0"/>
              <a:t> operations:</a:t>
            </a:r>
          </a:p>
          <a:p>
            <a:pPr fontAlgn="auto">
              <a:lnSpc>
                <a:spcPct val="90000"/>
              </a:lnSpc>
              <a:spcAft>
                <a:spcPts val="0"/>
              </a:spcAft>
              <a:buFont typeface="Arial" pitchFamily="34" charset="0"/>
              <a:buChar char="•"/>
              <a:defRPr/>
            </a:pPr>
            <a:endParaRPr lang="en-US" altLang="zh-CN" sz="2400" dirty="0"/>
          </a:p>
          <a:p>
            <a:pPr lvl="1" fontAlgn="auto">
              <a:lnSpc>
                <a:spcPct val="90000"/>
              </a:lnSpc>
              <a:spcAft>
                <a:spcPts val="0"/>
              </a:spcAft>
              <a:buFont typeface="Arial" pitchFamily="34" charset="0"/>
              <a:buChar char="–"/>
              <a:defRPr/>
            </a:pPr>
            <a:r>
              <a:rPr lang="en-US" altLang="zh-CN" sz="3000" dirty="0"/>
              <a:t>wait(S)</a:t>
            </a:r>
          </a:p>
          <a:p>
            <a:pPr lvl="2" fontAlgn="auto">
              <a:lnSpc>
                <a:spcPct val="90000"/>
              </a:lnSpc>
              <a:spcAft>
                <a:spcPts val="0"/>
              </a:spcAft>
              <a:buFont typeface="Arial" pitchFamily="34" charset="0"/>
              <a:buChar char="•"/>
              <a:defRPr/>
            </a:pPr>
            <a:r>
              <a:rPr lang="en-US" altLang="zh-CN" sz="2800" dirty="0"/>
              <a:t>sometimes called </a:t>
            </a:r>
            <a:r>
              <a:rPr lang="en-US" altLang="zh-CN" sz="3600" b="1" dirty="0">
                <a:solidFill>
                  <a:srgbClr val="FF0000"/>
                </a:solidFill>
              </a:rPr>
              <a:t>P()</a:t>
            </a:r>
            <a:endParaRPr lang="en-US" altLang="zh-CN" sz="4000" b="1" dirty="0">
              <a:solidFill>
                <a:srgbClr val="FF0000"/>
              </a:solidFill>
            </a:endParaRPr>
          </a:p>
          <a:p>
            <a:pPr lvl="3" fontAlgn="auto">
              <a:lnSpc>
                <a:spcPct val="90000"/>
              </a:lnSpc>
              <a:spcAft>
                <a:spcPts val="0"/>
              </a:spcAft>
              <a:buFont typeface="Arial" pitchFamily="34" charset="0"/>
              <a:buChar char="–"/>
              <a:defRPr/>
            </a:pPr>
            <a:r>
              <a:rPr lang="en-US" altLang="zh-CN" sz="2400" dirty="0"/>
              <a:t>Dutch </a:t>
            </a:r>
            <a:r>
              <a:rPr lang="en-US" altLang="zh-CN" sz="2400" b="1" i="1" dirty="0" err="1">
                <a:solidFill>
                  <a:schemeClr val="hlink"/>
                </a:solidFill>
              </a:rPr>
              <a:t>proberen</a:t>
            </a:r>
            <a:r>
              <a:rPr lang="en-US" altLang="zh-CN" sz="2400" dirty="0"/>
              <a:t>: “to test”</a:t>
            </a:r>
          </a:p>
          <a:p>
            <a:pPr lvl="1" fontAlgn="auto">
              <a:lnSpc>
                <a:spcPct val="90000"/>
              </a:lnSpc>
              <a:spcAft>
                <a:spcPts val="0"/>
              </a:spcAft>
              <a:buFont typeface="Arial" pitchFamily="34" charset="0"/>
              <a:buChar char="–"/>
              <a:defRPr/>
            </a:pPr>
            <a:endParaRPr lang="en-US" altLang="zh-CN" sz="3000" dirty="0"/>
          </a:p>
          <a:p>
            <a:pPr lvl="1" fontAlgn="auto">
              <a:lnSpc>
                <a:spcPct val="90000"/>
              </a:lnSpc>
              <a:spcAft>
                <a:spcPts val="0"/>
              </a:spcAft>
              <a:buFont typeface="Arial" pitchFamily="34" charset="0"/>
              <a:buChar char="–"/>
              <a:defRPr/>
            </a:pPr>
            <a:r>
              <a:rPr lang="en-US" altLang="zh-CN" sz="3000" dirty="0"/>
              <a:t>signal(S)</a:t>
            </a:r>
          </a:p>
          <a:p>
            <a:pPr lvl="2" fontAlgn="auto">
              <a:lnSpc>
                <a:spcPct val="90000"/>
              </a:lnSpc>
              <a:spcAft>
                <a:spcPts val="0"/>
              </a:spcAft>
              <a:buFont typeface="Arial" pitchFamily="34" charset="0"/>
              <a:buChar char="•"/>
              <a:defRPr/>
            </a:pPr>
            <a:r>
              <a:rPr lang="en-US" altLang="zh-CN" sz="2800" dirty="0"/>
              <a:t>sometimes called </a:t>
            </a:r>
            <a:r>
              <a:rPr lang="en-US" altLang="zh-CN" sz="3900" b="1" dirty="0">
                <a:solidFill>
                  <a:srgbClr val="FF0000"/>
                </a:solidFill>
              </a:rPr>
              <a:t>V()</a:t>
            </a:r>
            <a:endParaRPr lang="en-US" altLang="zh-CN" sz="4300" b="1" dirty="0">
              <a:solidFill>
                <a:srgbClr val="FF0000"/>
              </a:solidFill>
            </a:endParaRPr>
          </a:p>
          <a:p>
            <a:pPr lvl="3" fontAlgn="auto">
              <a:lnSpc>
                <a:spcPct val="90000"/>
              </a:lnSpc>
              <a:spcAft>
                <a:spcPts val="0"/>
              </a:spcAft>
              <a:buFont typeface="Arial" pitchFamily="34" charset="0"/>
              <a:buChar char="–"/>
              <a:defRPr/>
            </a:pPr>
            <a:r>
              <a:rPr lang="en-US" altLang="zh-CN" sz="2400" dirty="0"/>
              <a:t>Dutch </a:t>
            </a:r>
            <a:r>
              <a:rPr lang="en-US" altLang="zh-CN" sz="2400" b="1" i="1" dirty="0" err="1">
                <a:solidFill>
                  <a:schemeClr val="hlink"/>
                </a:solidFill>
              </a:rPr>
              <a:t>verhogen</a:t>
            </a:r>
            <a:r>
              <a:rPr lang="en-US" altLang="zh-CN" sz="2400" dirty="0"/>
              <a:t>: “to increment”</a:t>
            </a:r>
          </a:p>
          <a:p>
            <a:pPr lvl="1" fontAlgn="auto">
              <a:lnSpc>
                <a:spcPct val="90000"/>
              </a:lnSpc>
              <a:spcAft>
                <a:spcPts val="0"/>
              </a:spcAft>
              <a:buFont typeface="Arial" pitchFamily="34" charset="0"/>
              <a:buChar char="–"/>
              <a:defRPr/>
            </a:pPr>
            <a:endParaRPr lang="en-US" altLang="zh-CN" sz="3000" dirty="0"/>
          </a:p>
        </p:txBody>
      </p:sp>
      <p:sp>
        <p:nvSpPr>
          <p:cNvPr id="4" name="Rectangle 3"/>
          <p:cNvSpPr/>
          <p:nvPr/>
        </p:nvSpPr>
        <p:spPr>
          <a:xfrm>
            <a:off x="3143250" y="6192838"/>
            <a:ext cx="6000750" cy="307975"/>
          </a:xfrm>
          <a:prstGeom prst="rect">
            <a:avLst/>
          </a:prstGeom>
        </p:spPr>
        <p:txBody>
          <a:bodyPr>
            <a:spAutoFit/>
          </a:bodyPr>
          <a:lstStyle/>
          <a:p>
            <a:pPr fontAlgn="auto">
              <a:spcBef>
                <a:spcPts val="0"/>
              </a:spcBef>
              <a:spcAft>
                <a:spcPts val="0"/>
              </a:spcAft>
              <a:defRPr/>
            </a:pPr>
            <a:r>
              <a:rPr lang="en-US" altLang="zh-CN" sz="1400" dirty="0">
                <a:solidFill>
                  <a:schemeClr val="bg1">
                    <a:lumMod val="85000"/>
                  </a:schemeClr>
                </a:solidFill>
                <a:latin typeface="+mn-lt"/>
                <a:ea typeface="+mn-ea"/>
              </a:rPr>
              <a:t>PPTs from others\flame.cs.dal.ca_~hawkey_3120\May26ConcurrencyCont.ppt</a:t>
            </a:r>
            <a:endParaRPr lang="zh-CN" altLang="en-US" sz="1400" dirty="0">
              <a:solidFill>
                <a:schemeClr val="bg1">
                  <a:lumMod val="85000"/>
                </a:schemeClr>
              </a:solidFill>
              <a:latin typeface="+mn-lt"/>
              <a:ea typeface="+mn-ea"/>
            </a:endParaRPr>
          </a:p>
        </p:txBody>
      </p:sp>
      <p:sp>
        <p:nvSpPr>
          <p:cNvPr id="5" name="Slide Number Placeholder 4"/>
          <p:cNvSpPr>
            <a:spLocks noGrp="1"/>
          </p:cNvSpPr>
          <p:nvPr>
            <p:ph type="sldNum" sz="quarter" idx="12"/>
          </p:nvPr>
        </p:nvSpPr>
        <p:spPr/>
        <p:txBody>
          <a:bodyPr/>
          <a:lstStyle/>
          <a:p>
            <a:pPr>
              <a:defRPr/>
            </a:pPr>
            <a:fld id="{0268CCD0-3F2F-4FCD-B6AB-D904008CA731}" type="slidenum">
              <a:rPr lang="zh-CN" altLang="en-US"/>
              <a:pPr>
                <a:defRPr/>
              </a:pPr>
              <a:t>35</a:t>
            </a:fld>
            <a:endParaRPr lang="zh-CN" altLang="en-US"/>
          </a:p>
        </p:txBody>
      </p:sp>
      <p:sp>
        <p:nvSpPr>
          <p:cNvPr id="6" name="Footer Placeholder 5"/>
          <p:cNvSpPr>
            <a:spLocks noGrp="1"/>
          </p:cNvSpPr>
          <p:nvPr>
            <p:ph type="ftr" sz="quarter" idx="11"/>
          </p:nvPr>
        </p:nvSpPr>
        <p:spPr/>
        <p:txBody>
          <a:bodyPr/>
          <a:lstStyle/>
          <a:p>
            <a:pPr>
              <a:defRPr/>
            </a:pPr>
            <a:r>
              <a:rPr lang="en-US" altLang="zh-CN" smtClean="0"/>
              <a:t>Part VI Synchronization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414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3414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3414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4147">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34147">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341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bldLvl="2"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50"/>
            <a:ext cx="7000875" cy="654050"/>
          </a:xfrm>
          <a:solidFill>
            <a:schemeClr val="bg2">
              <a:lumMod val="75000"/>
            </a:schemeClr>
          </a:solidFill>
        </p:spPr>
        <p:txBody>
          <a:bodyPr rtlCol="0">
            <a:normAutofit fontScale="90000"/>
          </a:bodyPr>
          <a:lstStyle/>
          <a:p>
            <a:pPr fontAlgn="auto">
              <a:spcAft>
                <a:spcPts val="0"/>
              </a:spcAft>
              <a:defRPr/>
            </a:pPr>
            <a:r>
              <a:rPr lang="en-US" altLang="zh-CN" dirty="0" smtClean="0"/>
              <a:t>Semaphore &amp; </a:t>
            </a:r>
            <a:r>
              <a:rPr lang="en-US" altLang="zh-CN" dirty="0" err="1" smtClean="0"/>
              <a:t>Edsger</a:t>
            </a:r>
            <a:r>
              <a:rPr lang="en-US" altLang="zh-CN" dirty="0" smtClean="0"/>
              <a:t> W. </a:t>
            </a:r>
            <a:r>
              <a:rPr lang="en-US" altLang="zh-CN" dirty="0" err="1" smtClean="0"/>
              <a:t>Dijkstra</a:t>
            </a:r>
            <a:endParaRPr lang="zh-CN" altLang="en-US" dirty="0"/>
          </a:p>
        </p:txBody>
      </p:sp>
      <p:sp>
        <p:nvSpPr>
          <p:cNvPr id="3" name="Content Placeholder 2"/>
          <p:cNvSpPr>
            <a:spLocks noGrp="1"/>
          </p:cNvSpPr>
          <p:nvPr>
            <p:ph idx="1"/>
          </p:nvPr>
        </p:nvSpPr>
        <p:spPr>
          <a:xfrm>
            <a:off x="28575" y="1285875"/>
            <a:ext cx="7258050" cy="5500688"/>
          </a:xfrm>
        </p:spPr>
        <p:txBody>
          <a:bodyPr rtlCol="0">
            <a:normAutofit fontScale="85000" lnSpcReduction="20000"/>
          </a:bodyPr>
          <a:lstStyle/>
          <a:p>
            <a:pPr fontAlgn="auto">
              <a:spcAft>
                <a:spcPts val="0"/>
              </a:spcAft>
              <a:buFont typeface="Arial" pitchFamily="34" charset="0"/>
              <a:buChar char="•"/>
              <a:defRPr/>
            </a:pPr>
            <a:r>
              <a:rPr lang="en-US" altLang="zh-CN" dirty="0" smtClean="0"/>
              <a:t>Invented in the 1965</a:t>
            </a:r>
          </a:p>
          <a:p>
            <a:pPr lvl="1" fontAlgn="auto">
              <a:spcAft>
                <a:spcPts val="0"/>
              </a:spcAft>
              <a:buFont typeface="Arial" pitchFamily="34" charset="0"/>
              <a:buChar char="–"/>
              <a:defRPr/>
            </a:pPr>
            <a:r>
              <a:rPr lang="en-US" altLang="zh-CN" b="1" dirty="0" smtClean="0"/>
              <a:t>Basis of all contemporary OS synchronization mechanisms</a:t>
            </a:r>
          </a:p>
          <a:p>
            <a:pPr fontAlgn="auto">
              <a:spcAft>
                <a:spcPts val="0"/>
              </a:spcAft>
              <a:buFont typeface="Arial" pitchFamily="34" charset="0"/>
              <a:buChar char="•"/>
              <a:defRPr/>
            </a:pPr>
            <a:r>
              <a:rPr lang="en-US" altLang="zh-CN" dirty="0" smtClean="0"/>
              <a:t>In computer science, a semaphore is a protected variable or abstract data type that constitutes a classic method of controlling access by several processes to a common resource in a parallel programming environment. </a:t>
            </a:r>
          </a:p>
          <a:p>
            <a:pPr lvl="1" fontAlgn="auto">
              <a:spcAft>
                <a:spcPts val="0"/>
              </a:spcAft>
              <a:buFont typeface="Arial" pitchFamily="34" charset="0"/>
              <a:buChar char="–"/>
              <a:defRPr/>
            </a:pPr>
            <a:r>
              <a:rPr lang="en-US" altLang="zh-CN" dirty="0" smtClean="0"/>
              <a:t>A semaphore generally takes one of two forms: </a:t>
            </a:r>
            <a:r>
              <a:rPr lang="en-US" altLang="zh-CN" b="1" dirty="0" smtClean="0"/>
              <a:t>binary</a:t>
            </a:r>
            <a:r>
              <a:rPr lang="en-US" altLang="zh-CN" dirty="0" smtClean="0"/>
              <a:t> and </a:t>
            </a:r>
            <a:r>
              <a:rPr lang="en-US" altLang="zh-CN" b="1" dirty="0" smtClean="0"/>
              <a:t>counting</a:t>
            </a:r>
            <a:r>
              <a:rPr lang="en-US" altLang="zh-CN" dirty="0" smtClean="0"/>
              <a:t>.</a:t>
            </a:r>
          </a:p>
          <a:p>
            <a:pPr fontAlgn="auto">
              <a:spcAft>
                <a:spcPts val="0"/>
              </a:spcAft>
              <a:buFont typeface="Arial" pitchFamily="34" charset="0"/>
              <a:buChar char="•"/>
              <a:defRPr/>
            </a:pPr>
            <a:r>
              <a:rPr lang="en-US" altLang="zh-CN" dirty="0" smtClean="0"/>
              <a:t>Either semaphore type may be employed to prevent a race condition. </a:t>
            </a:r>
          </a:p>
          <a:p>
            <a:pPr lvl="1" fontAlgn="auto">
              <a:spcAft>
                <a:spcPts val="0"/>
              </a:spcAft>
              <a:buFont typeface="Arial" pitchFamily="34" charset="0"/>
              <a:buChar char="–"/>
              <a:defRPr/>
            </a:pPr>
            <a:r>
              <a:rPr lang="en-US" altLang="zh-CN" dirty="0" smtClean="0"/>
              <a:t>On the other hand, a semaphore </a:t>
            </a:r>
            <a:r>
              <a:rPr lang="en-US" altLang="zh-CN" b="1" dirty="0" smtClean="0"/>
              <a:t>is of no value in preventing resource deadlock</a:t>
            </a:r>
            <a:r>
              <a:rPr lang="en-US" altLang="zh-CN" dirty="0" smtClean="0"/>
              <a:t>, such as the dining philosophers problem.</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Part VI Synchronization </a:t>
            </a:r>
            <a:endParaRPr lang="zh-CN" altLang="en-US"/>
          </a:p>
        </p:txBody>
      </p:sp>
      <p:pic>
        <p:nvPicPr>
          <p:cNvPr id="686084" name="Picture 2"/>
          <p:cNvPicPr>
            <a:picLocks noChangeAspect="1" noChangeArrowheads="1"/>
          </p:cNvPicPr>
          <p:nvPr/>
        </p:nvPicPr>
        <p:blipFill>
          <a:blip r:embed="rId3" cstate="print"/>
          <a:srcRect/>
          <a:stretch>
            <a:fillRect/>
          </a:stretch>
        </p:blipFill>
        <p:spPr bwMode="auto">
          <a:xfrm>
            <a:off x="7340600" y="214313"/>
            <a:ext cx="1660525" cy="2214562"/>
          </a:xfrm>
          <a:prstGeom prst="rect">
            <a:avLst/>
          </a:prstGeom>
          <a:noFill/>
          <a:ln w="9525">
            <a:noFill/>
            <a:miter lim="800000"/>
            <a:headEnd/>
            <a:tailEnd/>
          </a:ln>
        </p:spPr>
      </p:pic>
      <p:sp>
        <p:nvSpPr>
          <p:cNvPr id="6" name="Rectangle 5"/>
          <p:cNvSpPr/>
          <p:nvPr/>
        </p:nvSpPr>
        <p:spPr>
          <a:xfrm>
            <a:off x="2928938" y="857250"/>
            <a:ext cx="4368800" cy="369888"/>
          </a:xfrm>
          <a:prstGeom prst="rect">
            <a:avLst/>
          </a:prstGeom>
        </p:spPr>
        <p:txBody>
          <a:bodyPr wrap="none">
            <a:spAutoFit/>
          </a:bodyPr>
          <a:lstStyle/>
          <a:p>
            <a:pPr fontAlgn="auto">
              <a:spcBef>
                <a:spcPts val="0"/>
              </a:spcBef>
              <a:spcAft>
                <a:spcPts val="0"/>
              </a:spcAft>
              <a:defRPr/>
            </a:pPr>
            <a:r>
              <a:rPr lang="en-US" altLang="zh-CN" dirty="0">
                <a:solidFill>
                  <a:schemeClr val="bg1">
                    <a:lumMod val="85000"/>
                  </a:schemeClr>
                </a:solidFill>
                <a:latin typeface="+mn-lt"/>
                <a:ea typeface="+mn-ea"/>
              </a:rPr>
              <a:t>http://en.wikipedia.org/wiki/Edsger_Dijkstra</a:t>
            </a:r>
            <a:endParaRPr lang="zh-CN" altLang="en-US" dirty="0">
              <a:solidFill>
                <a:schemeClr val="bg1">
                  <a:lumMod val="85000"/>
                </a:schemeClr>
              </a:solidFill>
              <a:latin typeface="+mn-lt"/>
              <a:ea typeface="+mn-ea"/>
            </a:endParaRPr>
          </a:p>
        </p:txBody>
      </p:sp>
      <p:sp>
        <p:nvSpPr>
          <p:cNvPr id="686086" name="Rectangle 6"/>
          <p:cNvSpPr>
            <a:spLocks noChangeArrowheads="1"/>
          </p:cNvSpPr>
          <p:nvPr/>
        </p:nvSpPr>
        <p:spPr bwMode="auto">
          <a:xfrm>
            <a:off x="6707188" y="2428875"/>
            <a:ext cx="2436812" cy="307975"/>
          </a:xfrm>
          <a:prstGeom prst="rect">
            <a:avLst/>
          </a:prstGeom>
          <a:noFill/>
          <a:ln w="9525">
            <a:noFill/>
            <a:miter lim="800000"/>
            <a:headEnd/>
            <a:tailEnd/>
          </a:ln>
        </p:spPr>
        <p:txBody>
          <a:bodyPr wrap="none">
            <a:spAutoFit/>
          </a:bodyPr>
          <a:lstStyle/>
          <a:p>
            <a:r>
              <a:rPr lang="en-US" altLang="zh-CN" sz="1400">
                <a:latin typeface="Calibri" pitchFamily="34" charset="0"/>
              </a:rPr>
              <a:t>May 11, 1930 – August 6, 2002</a:t>
            </a:r>
            <a:endParaRPr lang="zh-CN" altLang="en-US" sz="1400">
              <a:latin typeface="Calibri" pitchFamily="34" charset="0"/>
            </a:endParaRPr>
          </a:p>
        </p:txBody>
      </p:sp>
      <p:sp>
        <p:nvSpPr>
          <p:cNvPr id="8" name="Rectangle 7"/>
          <p:cNvSpPr/>
          <p:nvPr/>
        </p:nvSpPr>
        <p:spPr>
          <a:xfrm>
            <a:off x="2428875" y="1071563"/>
            <a:ext cx="4857750" cy="307975"/>
          </a:xfrm>
          <a:prstGeom prst="rect">
            <a:avLst/>
          </a:prstGeom>
        </p:spPr>
        <p:txBody>
          <a:bodyPr>
            <a:spAutoFit/>
          </a:bodyPr>
          <a:lstStyle/>
          <a:p>
            <a:pPr fontAlgn="auto">
              <a:spcBef>
                <a:spcPts val="0"/>
              </a:spcBef>
              <a:spcAft>
                <a:spcPts val="0"/>
              </a:spcAft>
              <a:defRPr/>
            </a:pPr>
            <a:r>
              <a:rPr lang="en-US" altLang="zh-CN" sz="1400" dirty="0">
                <a:solidFill>
                  <a:schemeClr val="bg1">
                    <a:lumMod val="85000"/>
                  </a:schemeClr>
                </a:solidFill>
                <a:latin typeface="+mn-lt"/>
                <a:ea typeface="+mn-ea"/>
              </a:rPr>
              <a:t>http://en.wikipedia.org/wiki/Semaphore_%28programming%29</a:t>
            </a:r>
            <a:endParaRPr lang="zh-CN" altLang="en-US" sz="1400" dirty="0">
              <a:solidFill>
                <a:schemeClr val="bg1">
                  <a:lumMod val="85000"/>
                </a:schemeClr>
              </a:solidFill>
              <a:latin typeface="+mn-lt"/>
              <a:ea typeface="+mn-ea"/>
            </a:endParaRPr>
          </a:p>
        </p:txBody>
      </p:sp>
      <p:sp>
        <p:nvSpPr>
          <p:cNvPr id="10" name="Rectangle 9"/>
          <p:cNvSpPr/>
          <p:nvPr/>
        </p:nvSpPr>
        <p:spPr>
          <a:xfrm>
            <a:off x="5500688" y="2857500"/>
            <a:ext cx="3643312" cy="285750"/>
          </a:xfrm>
          <a:prstGeom prst="rect">
            <a:avLst/>
          </a:prstGeom>
        </p:spPr>
        <p:txBody>
          <a:bodyPr>
            <a:spAutoFit/>
          </a:bodyPr>
          <a:lstStyle/>
          <a:p>
            <a:pPr fontAlgn="auto">
              <a:spcBef>
                <a:spcPts val="0"/>
              </a:spcBef>
              <a:spcAft>
                <a:spcPts val="0"/>
              </a:spcAft>
              <a:defRPr/>
            </a:pPr>
            <a:r>
              <a:rPr lang="en-US" altLang="zh-CN" sz="1200" dirty="0">
                <a:solidFill>
                  <a:schemeClr val="bg1">
                    <a:lumMod val="85000"/>
                  </a:schemeClr>
                </a:solidFill>
                <a:latin typeface="+mn-lt"/>
                <a:ea typeface="+mn-ea"/>
              </a:rPr>
              <a:t>http://en.wikipedia.org/wiki/Dijkstra%27s_algorithm</a:t>
            </a:r>
            <a:endParaRPr lang="zh-CN" altLang="en-US" sz="1200" dirty="0">
              <a:solidFill>
                <a:schemeClr val="bg1">
                  <a:lumMod val="85000"/>
                </a:schemeClr>
              </a:solidFill>
              <a:latin typeface="+mn-lt"/>
              <a:ea typeface="+mn-ea"/>
            </a:endParaRPr>
          </a:p>
        </p:txBody>
      </p:sp>
      <p:sp>
        <p:nvSpPr>
          <p:cNvPr id="11" name="Slide Number Placeholder 10"/>
          <p:cNvSpPr>
            <a:spLocks noGrp="1"/>
          </p:cNvSpPr>
          <p:nvPr>
            <p:ph type="sldNum" sz="quarter" idx="12"/>
          </p:nvPr>
        </p:nvSpPr>
        <p:spPr/>
        <p:txBody>
          <a:bodyPr/>
          <a:lstStyle/>
          <a:p>
            <a:pPr>
              <a:defRPr/>
            </a:pPr>
            <a:fld id="{26548813-098C-40B8-8E74-D7973A6065F8}" type="slidenum">
              <a:rPr lang="zh-CN" altLang="en-US"/>
              <a:pPr>
                <a:defRPr/>
              </a:pPr>
              <a:t>36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ltLang="zh-CN" smtClean="0"/>
              <a:t>Part VI Synchronization </a:t>
            </a:r>
            <a:endParaRPr lang="zh-CN" altLang="en-US"/>
          </a:p>
        </p:txBody>
      </p:sp>
      <p:pic>
        <p:nvPicPr>
          <p:cNvPr id="692226" name="Content Placeholder 4"/>
          <p:cNvPicPr>
            <a:picLocks noGrp="1" noChangeAspect="1" noChangeArrowheads="1"/>
          </p:cNvPicPr>
          <p:nvPr>
            <p:ph idx="1"/>
          </p:nvPr>
        </p:nvPicPr>
        <p:blipFill>
          <a:blip r:embed="rId3" cstate="print"/>
          <a:srcRect/>
          <a:stretch>
            <a:fillRect/>
          </a:stretch>
        </p:blipFill>
        <p:spPr>
          <a:xfrm>
            <a:off x="285750" y="0"/>
            <a:ext cx="8393113" cy="6858000"/>
          </a:xfrm>
        </p:spPr>
      </p:pic>
      <p:sp>
        <p:nvSpPr>
          <p:cNvPr id="6" name="Slide Number Placeholder 5"/>
          <p:cNvSpPr>
            <a:spLocks noGrp="1"/>
          </p:cNvSpPr>
          <p:nvPr>
            <p:ph type="sldNum" sz="quarter" idx="12"/>
          </p:nvPr>
        </p:nvSpPr>
        <p:spPr/>
        <p:txBody>
          <a:bodyPr/>
          <a:lstStyle/>
          <a:p>
            <a:pPr>
              <a:defRPr/>
            </a:pPr>
            <a:fld id="{CA5CD47A-AD8E-46C9-B5BC-99225B7CFB06}" type="slidenum">
              <a:rPr lang="zh-CN" altLang="en-US"/>
              <a:pPr>
                <a:defRPr/>
              </a:pPr>
              <a:t>37</a:t>
            </a:fld>
            <a:endParaRPr lang="zh-CN" altLang="en-US"/>
          </a:p>
        </p:txBody>
      </p:sp>
      <p:sp>
        <p:nvSpPr>
          <p:cNvPr id="2" name="Title 1"/>
          <p:cNvSpPr>
            <a:spLocks noGrp="1"/>
          </p:cNvSpPr>
          <p:nvPr>
            <p:ph type="title"/>
          </p:nvPr>
        </p:nvSpPr>
        <p:spPr>
          <a:xfrm rot="5400000">
            <a:off x="5541962" y="2744788"/>
            <a:ext cx="6143625" cy="654050"/>
          </a:xfrm>
          <a:solidFill>
            <a:srgbClr val="00B0F0"/>
          </a:solidFill>
        </p:spPr>
        <p:txBody>
          <a:bodyPr rtlCol="0">
            <a:normAutofit fontScale="90000"/>
          </a:bodyPr>
          <a:lstStyle/>
          <a:p>
            <a:pPr fontAlgn="auto">
              <a:spcAft>
                <a:spcPts val="0"/>
              </a:spcAft>
              <a:defRPr/>
            </a:pPr>
            <a:r>
              <a:rPr lang="en-US" altLang="zh-CN" dirty="0" smtClean="0"/>
              <a:t>Binary Semaphore Primitives</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altLang="zh-CN" dirty="0" smtClean="0"/>
              <a:t>We can use BS to </a:t>
            </a:r>
            <a:endParaRPr lang="zh-CN" altLang="en-US" dirty="0"/>
          </a:p>
        </p:txBody>
      </p:sp>
      <p:sp>
        <p:nvSpPr>
          <p:cNvPr id="3" name="Content Placeholder 2"/>
          <p:cNvSpPr>
            <a:spLocks noGrp="1"/>
          </p:cNvSpPr>
          <p:nvPr>
            <p:ph idx="1"/>
          </p:nvPr>
        </p:nvSpPr>
        <p:spPr>
          <a:xfrm>
            <a:off x="457200" y="1000125"/>
            <a:ext cx="8686800" cy="5126038"/>
          </a:xfrm>
        </p:spPr>
        <p:txBody>
          <a:bodyPr rtlCol="0">
            <a:normAutofit lnSpcReduction="10000"/>
          </a:bodyPr>
          <a:lstStyle/>
          <a:p>
            <a:pPr marL="514350" indent="-514350" fontAlgn="auto">
              <a:spcAft>
                <a:spcPts val="0"/>
              </a:spcAft>
              <a:buFont typeface="+mj-lt"/>
              <a:buAutoNum type="arabicPeriod"/>
              <a:defRPr/>
            </a:pPr>
            <a:r>
              <a:rPr lang="en-US" altLang="zh-CN" dirty="0" smtClean="0"/>
              <a:t>Support </a:t>
            </a:r>
            <a:r>
              <a:rPr lang="en-US" altLang="zh-CN" b="1" dirty="0" smtClean="0">
                <a:solidFill>
                  <a:srgbClr val="FF0000"/>
                </a:solidFill>
              </a:rPr>
              <a:t>Mu</a:t>
            </a:r>
            <a:r>
              <a:rPr lang="en-US" altLang="zh-CN" b="1" dirty="0" smtClean="0">
                <a:solidFill>
                  <a:srgbClr val="7030A0"/>
                </a:solidFill>
              </a:rPr>
              <a:t>tual </a:t>
            </a:r>
            <a:r>
              <a:rPr lang="en-US" altLang="zh-CN" b="1" dirty="0" smtClean="0">
                <a:solidFill>
                  <a:srgbClr val="FF0000"/>
                </a:solidFill>
              </a:rPr>
              <a:t>Ex</a:t>
            </a:r>
            <a:r>
              <a:rPr lang="en-US" altLang="zh-CN" b="1" dirty="0" smtClean="0">
                <a:solidFill>
                  <a:srgbClr val="7030A0"/>
                </a:solidFill>
              </a:rPr>
              <a:t>clusion [MU</a:t>
            </a:r>
            <a:r>
              <a:rPr lang="en-US" altLang="zh-CN" b="1" dirty="0">
                <a:solidFill>
                  <a:srgbClr val="7030A0"/>
                </a:solidFill>
              </a:rPr>
              <a:t>]</a:t>
            </a:r>
            <a:r>
              <a:rPr lang="en-US" altLang="zh-CN" b="1" dirty="0" smtClean="0">
                <a:solidFill>
                  <a:srgbClr val="7030A0"/>
                </a:solidFill>
              </a:rPr>
              <a:t> </a:t>
            </a:r>
            <a:r>
              <a:rPr lang="en-US" altLang="zh-CN" dirty="0" smtClean="0"/>
              <a:t>for critical section problem of course</a:t>
            </a:r>
          </a:p>
          <a:p>
            <a:pPr lvl="1" fontAlgn="auto">
              <a:spcAft>
                <a:spcPts val="0"/>
              </a:spcAft>
              <a:buFont typeface="Arial" pitchFamily="34" charset="0"/>
              <a:buChar char="–"/>
              <a:tabLst>
                <a:tab pos="2513013" algn="l"/>
                <a:tab pos="2857500" algn="l"/>
                <a:tab pos="3148013" algn="l"/>
              </a:tabLst>
              <a:defRPr/>
            </a:pPr>
            <a:r>
              <a:rPr lang="en-US" altLang="zh-CN" dirty="0" smtClean="0"/>
              <a:t>Shared data:</a:t>
            </a:r>
          </a:p>
          <a:p>
            <a:pPr fontAlgn="auto">
              <a:spcAft>
                <a:spcPts val="0"/>
              </a:spcAft>
              <a:buFont typeface="Arial" pitchFamily="34" charset="0"/>
              <a:buNone/>
              <a:tabLst>
                <a:tab pos="2513013" algn="l"/>
                <a:tab pos="2857500" algn="l"/>
                <a:tab pos="3148013" algn="l"/>
              </a:tabLst>
              <a:defRPr/>
            </a:pPr>
            <a:r>
              <a:rPr lang="en-US" altLang="zh-CN" b="1" dirty="0" smtClean="0"/>
              <a:t>	      semaphore </a:t>
            </a:r>
            <a:r>
              <a:rPr lang="en-US" altLang="zh-CN" b="1" dirty="0" err="1" smtClean="0"/>
              <a:t>mutex</a:t>
            </a:r>
            <a:r>
              <a:rPr lang="en-US" altLang="zh-CN" b="1" dirty="0" smtClean="0"/>
              <a:t>; // </a:t>
            </a:r>
            <a:r>
              <a:rPr lang="en-US" altLang="zh-CN" dirty="0" err="1" smtClean="0"/>
              <a:t>initiallized</a:t>
            </a:r>
            <a:r>
              <a:rPr lang="en-US" altLang="zh-CN" dirty="0" smtClean="0"/>
              <a:t> </a:t>
            </a:r>
            <a:r>
              <a:rPr lang="en-US" altLang="zh-CN" i="1" dirty="0" smtClean="0"/>
              <a:t>to</a:t>
            </a:r>
            <a:r>
              <a:rPr lang="en-US" altLang="zh-CN" dirty="0" smtClean="0"/>
              <a:t> </a:t>
            </a:r>
            <a:r>
              <a:rPr lang="en-US" altLang="zh-CN" dirty="0" smtClean="0">
                <a:solidFill>
                  <a:srgbClr val="FF0000"/>
                </a:solidFill>
              </a:rPr>
              <a:t>1</a:t>
            </a:r>
          </a:p>
          <a:p>
            <a:pPr lvl="1" fontAlgn="auto">
              <a:lnSpc>
                <a:spcPct val="80000"/>
              </a:lnSpc>
              <a:spcAft>
                <a:spcPts val="0"/>
              </a:spcAft>
              <a:buFont typeface="Arial" pitchFamily="34" charset="0"/>
              <a:buChar char="–"/>
              <a:tabLst>
                <a:tab pos="2513013" algn="l"/>
                <a:tab pos="2857500" algn="l"/>
                <a:tab pos="3148013" algn="l"/>
              </a:tabLst>
              <a:defRPr/>
            </a:pPr>
            <a:r>
              <a:rPr lang="en-US" altLang="zh-CN" dirty="0" smtClean="0"/>
              <a:t>Process </a:t>
            </a:r>
            <a:r>
              <a:rPr lang="en-US" altLang="zh-CN" i="1" dirty="0" smtClean="0"/>
              <a:t>Pi: </a:t>
            </a:r>
            <a:r>
              <a:rPr lang="en-US" altLang="zh-CN" dirty="0" smtClean="0"/>
              <a:t/>
            </a:r>
            <a:br>
              <a:rPr lang="en-US" altLang="zh-CN" dirty="0" smtClean="0"/>
            </a:br>
            <a:r>
              <a:rPr lang="en-US" altLang="zh-CN" dirty="0" smtClean="0"/>
              <a:t/>
            </a:r>
            <a:br>
              <a:rPr lang="en-US" altLang="zh-CN" dirty="0" smtClean="0"/>
            </a:br>
            <a:r>
              <a:rPr lang="en-US" altLang="zh-CN" b="1" dirty="0" smtClean="0"/>
              <a:t>do {</a:t>
            </a:r>
            <a:br>
              <a:rPr lang="en-US" altLang="zh-CN" b="1" dirty="0" smtClean="0"/>
            </a:br>
            <a:r>
              <a:rPr lang="en-US" altLang="zh-CN" b="1" dirty="0" smtClean="0"/>
              <a:t>    </a:t>
            </a:r>
            <a:r>
              <a:rPr lang="en-US" altLang="zh-CN" b="1" dirty="0" smtClean="0">
                <a:solidFill>
                  <a:srgbClr val="FF0000"/>
                </a:solidFill>
              </a:rPr>
              <a:t>wait(</a:t>
            </a:r>
            <a:r>
              <a:rPr lang="en-US" altLang="zh-CN" b="1" dirty="0" err="1" smtClean="0">
                <a:solidFill>
                  <a:srgbClr val="FF0000"/>
                </a:solidFill>
              </a:rPr>
              <a:t>mutex</a:t>
            </a:r>
            <a:r>
              <a:rPr lang="en-US" altLang="zh-CN" b="1" dirty="0" smtClean="0">
                <a:solidFill>
                  <a:srgbClr val="FF0000"/>
                </a:solidFill>
              </a:rPr>
              <a:t>)</a:t>
            </a:r>
            <a:r>
              <a:rPr lang="en-US" altLang="zh-CN" b="1" dirty="0" smtClean="0"/>
              <a:t>;</a:t>
            </a:r>
            <a:br>
              <a:rPr lang="en-US" altLang="zh-CN" b="1" dirty="0" smtClean="0"/>
            </a:br>
            <a:r>
              <a:rPr lang="en-US" altLang="zh-CN" b="1" dirty="0" smtClean="0"/>
              <a:t>            </a:t>
            </a:r>
            <a:r>
              <a:rPr lang="en-US" altLang="zh-CN" sz="3200" dirty="0" smtClean="0">
                <a:solidFill>
                  <a:srgbClr val="0070C0"/>
                </a:solidFill>
              </a:rPr>
              <a:t>critical section</a:t>
            </a:r>
          </a:p>
          <a:p>
            <a:pPr fontAlgn="auto">
              <a:lnSpc>
                <a:spcPct val="80000"/>
              </a:lnSpc>
              <a:spcAft>
                <a:spcPts val="0"/>
              </a:spcAft>
              <a:buFont typeface="Arial" pitchFamily="34" charset="0"/>
              <a:buNone/>
              <a:tabLst>
                <a:tab pos="2513013" algn="l"/>
                <a:tab pos="2857500" algn="l"/>
                <a:tab pos="3148013" algn="l"/>
              </a:tabLst>
              <a:defRPr/>
            </a:pPr>
            <a:r>
              <a:rPr lang="en-US" altLang="zh-CN" b="1" dirty="0" smtClean="0"/>
              <a:t> 	        </a:t>
            </a:r>
            <a:r>
              <a:rPr lang="en-US" altLang="zh-CN" b="1" dirty="0" smtClean="0">
                <a:solidFill>
                  <a:srgbClr val="FF0000"/>
                </a:solidFill>
              </a:rPr>
              <a:t>signal(</a:t>
            </a:r>
            <a:r>
              <a:rPr lang="en-US" altLang="zh-CN" b="1" dirty="0" err="1" smtClean="0">
                <a:solidFill>
                  <a:srgbClr val="FF0000"/>
                </a:solidFill>
              </a:rPr>
              <a:t>mutex</a:t>
            </a:r>
            <a:r>
              <a:rPr lang="en-US" altLang="zh-CN" b="1" dirty="0" smtClean="0">
                <a:solidFill>
                  <a:srgbClr val="FF0000"/>
                </a:solidFill>
              </a:rPr>
              <a:t>);</a:t>
            </a:r>
            <a:r>
              <a:rPr lang="en-US" altLang="zh-CN" b="1" dirty="0" smtClean="0"/>
              <a:t/>
            </a:r>
            <a:br>
              <a:rPr lang="en-US" altLang="zh-CN" b="1" dirty="0" smtClean="0"/>
            </a:br>
            <a:r>
              <a:rPr lang="en-US" altLang="zh-CN" b="1" dirty="0" smtClean="0"/>
              <a:t>       </a:t>
            </a:r>
            <a:r>
              <a:rPr lang="en-US" altLang="zh-CN" dirty="0" smtClean="0"/>
              <a:t>        remainder section</a:t>
            </a:r>
            <a:br>
              <a:rPr lang="en-US" altLang="zh-CN" dirty="0" smtClean="0"/>
            </a:br>
            <a:r>
              <a:rPr lang="en-US" altLang="zh-CN" dirty="0" smtClean="0"/>
              <a:t>    </a:t>
            </a:r>
            <a:r>
              <a:rPr lang="en-US" altLang="zh-CN" b="1" dirty="0" smtClean="0"/>
              <a:t>} while (</a:t>
            </a:r>
            <a:r>
              <a:rPr lang="en-US" altLang="zh-CN" sz="2800" b="1" dirty="0" smtClean="0"/>
              <a:t>TRUE</a:t>
            </a:r>
            <a:r>
              <a:rPr lang="en-US" altLang="zh-CN" b="1" dirty="0" smtClean="0"/>
              <a:t>);</a:t>
            </a:r>
          </a:p>
          <a:p>
            <a:pPr fontAlgn="auto">
              <a:spcAft>
                <a:spcPts val="0"/>
              </a:spcAft>
              <a:buFont typeface="Arial" pitchFamily="34" charset="0"/>
              <a:buChar char="•"/>
              <a:defRPr/>
            </a:pPr>
            <a:endParaRPr lang="en-US" altLang="zh-CN" dirty="0" smtClean="0"/>
          </a:p>
          <a:p>
            <a:pPr lvl="1" fontAlgn="auto">
              <a:spcAft>
                <a:spcPts val="0"/>
              </a:spcAft>
              <a:buFont typeface="Arial" pitchFamily="34" charset="0"/>
              <a:buChar char="–"/>
              <a:defRPr/>
            </a:pP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Part VI Synchronization </a:t>
            </a:r>
            <a:endParaRPr lang="zh-CN" altLang="en-US"/>
          </a:p>
        </p:txBody>
      </p:sp>
      <p:sp>
        <p:nvSpPr>
          <p:cNvPr id="5" name="Slide Number Placeholder 4"/>
          <p:cNvSpPr>
            <a:spLocks noGrp="1"/>
          </p:cNvSpPr>
          <p:nvPr>
            <p:ph type="sldNum" sz="quarter" idx="12"/>
          </p:nvPr>
        </p:nvSpPr>
        <p:spPr/>
        <p:txBody>
          <a:bodyPr/>
          <a:lstStyle/>
          <a:p>
            <a:pPr>
              <a:defRPr/>
            </a:pPr>
            <a:fld id="{44583140-E510-4E05-86A4-125829D33C9C}" type="slidenum">
              <a:rPr lang="zh-CN" altLang="en-US" smtClean="0"/>
              <a:pPr>
                <a:defRPr/>
              </a:pPr>
              <a:t>38</a:t>
            </a:fld>
            <a:endParaRPr lang="zh-CN" altLang="en-US"/>
          </a:p>
        </p:txBody>
      </p:sp>
      <p:pic>
        <p:nvPicPr>
          <p:cNvPr id="6" name="Content Placeholder 4"/>
          <p:cNvPicPr>
            <a:picLocks noChangeAspect="1" noChangeArrowheads="1"/>
          </p:cNvPicPr>
          <p:nvPr/>
        </p:nvPicPr>
        <p:blipFill rotWithShape="1">
          <a:blip r:embed="rId3" cstate="print"/>
          <a:srcRect l="3132" t="22000" r="23147" b="44000"/>
          <a:stretch/>
        </p:blipFill>
        <p:spPr bwMode="auto">
          <a:xfrm>
            <a:off x="4716016" y="3068960"/>
            <a:ext cx="4427984" cy="166867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altLang="zh-CN" dirty="0" smtClean="0"/>
              <a:t>We can also use BS to </a:t>
            </a:r>
            <a:endParaRPr lang="zh-CN" altLang="en-US" dirty="0"/>
          </a:p>
        </p:txBody>
      </p:sp>
      <p:sp>
        <p:nvSpPr>
          <p:cNvPr id="3" name="Content Placeholder 2"/>
          <p:cNvSpPr>
            <a:spLocks noGrp="1"/>
          </p:cNvSpPr>
          <p:nvPr>
            <p:ph idx="1"/>
          </p:nvPr>
        </p:nvSpPr>
        <p:spPr>
          <a:xfrm>
            <a:off x="457200" y="1000125"/>
            <a:ext cx="8686800" cy="5126038"/>
          </a:xfrm>
        </p:spPr>
        <p:txBody>
          <a:bodyPr rtlCol="0">
            <a:normAutofit/>
          </a:bodyPr>
          <a:lstStyle/>
          <a:p>
            <a:pPr marL="514350" indent="-514350" fontAlgn="auto">
              <a:spcAft>
                <a:spcPts val="0"/>
              </a:spcAft>
              <a:buFont typeface="+mj-lt"/>
              <a:buAutoNum type="arabicPeriod" startAt="2"/>
              <a:defRPr/>
            </a:pPr>
            <a:r>
              <a:rPr lang="en-US" altLang="zh-CN" dirty="0" smtClean="0"/>
              <a:t>Support </a:t>
            </a:r>
            <a:r>
              <a:rPr lang="en-US" altLang="zh-CN" b="1" dirty="0" smtClean="0"/>
              <a:t>ordered execution </a:t>
            </a:r>
            <a:r>
              <a:rPr lang="en-US" altLang="zh-CN" dirty="0" smtClean="0"/>
              <a:t>of two processes (</a:t>
            </a:r>
            <a:r>
              <a:rPr lang="en-US" altLang="zh-CN" b="1" dirty="0">
                <a:solidFill>
                  <a:srgbClr val="7030A0"/>
                </a:solidFill>
              </a:rPr>
              <a:t>Order</a:t>
            </a:r>
            <a:r>
              <a:rPr lang="en-US" altLang="zh-CN" dirty="0" smtClean="0"/>
              <a:t> </a:t>
            </a:r>
            <a:r>
              <a:rPr lang="en-US" altLang="zh-CN" b="1" dirty="0" smtClean="0">
                <a:solidFill>
                  <a:srgbClr val="7030A0"/>
                </a:solidFill>
              </a:rPr>
              <a:t>Scheduling [SCH]</a:t>
            </a:r>
            <a:r>
              <a:rPr lang="en-US" altLang="zh-CN" dirty="0" smtClean="0"/>
              <a:t>)</a:t>
            </a:r>
          </a:p>
          <a:p>
            <a:pPr lvl="1" fontAlgn="auto">
              <a:spcAft>
                <a:spcPts val="0"/>
              </a:spcAft>
              <a:buFont typeface="Arial" pitchFamily="34" charset="0"/>
              <a:buChar char="–"/>
              <a:tabLst>
                <a:tab pos="2005013" algn="ctr"/>
                <a:tab pos="4518025" algn="ctr"/>
              </a:tabLst>
              <a:defRPr/>
            </a:pPr>
            <a:r>
              <a:rPr lang="en-US" altLang="zh-CN" dirty="0" smtClean="0"/>
              <a:t>Execute </a:t>
            </a:r>
            <a:r>
              <a:rPr lang="en-US" altLang="zh-CN" i="1" dirty="0" smtClean="0"/>
              <a:t>B</a:t>
            </a:r>
            <a:r>
              <a:rPr lang="en-US" altLang="zh-CN" dirty="0" smtClean="0"/>
              <a:t> in </a:t>
            </a:r>
            <a:r>
              <a:rPr lang="en-US" altLang="zh-CN" i="1" dirty="0" err="1" smtClean="0"/>
              <a:t>P</a:t>
            </a:r>
            <a:r>
              <a:rPr lang="en-US" altLang="zh-CN" baseline="-25000" dirty="0" err="1" smtClean="0"/>
              <a:t>j</a:t>
            </a:r>
            <a:r>
              <a:rPr lang="en-US" altLang="zh-CN" dirty="0" smtClean="0"/>
              <a:t> only after </a:t>
            </a:r>
            <a:r>
              <a:rPr lang="en-US" altLang="zh-CN" i="1" dirty="0" smtClean="0"/>
              <a:t>A</a:t>
            </a:r>
            <a:r>
              <a:rPr lang="en-US" altLang="zh-CN" dirty="0" smtClean="0"/>
              <a:t> executed in </a:t>
            </a:r>
            <a:r>
              <a:rPr lang="en-US" altLang="zh-CN" i="1" dirty="0" smtClean="0"/>
              <a:t>P</a:t>
            </a:r>
            <a:r>
              <a:rPr lang="en-US" altLang="zh-CN" i="1" baseline="-25000" dirty="0" smtClean="0"/>
              <a:t>i</a:t>
            </a:r>
            <a:endParaRPr lang="en-US" altLang="zh-CN" i="1" dirty="0" smtClean="0"/>
          </a:p>
          <a:p>
            <a:pPr lvl="1" fontAlgn="auto">
              <a:spcAft>
                <a:spcPts val="0"/>
              </a:spcAft>
              <a:buFont typeface="Arial" pitchFamily="34" charset="0"/>
              <a:buChar char="–"/>
              <a:tabLst>
                <a:tab pos="2005013" algn="ctr"/>
                <a:tab pos="4518025" algn="ctr"/>
              </a:tabLst>
              <a:defRPr/>
            </a:pPr>
            <a:r>
              <a:rPr lang="en-US" altLang="zh-CN" dirty="0" smtClean="0"/>
              <a:t>Use semaphore </a:t>
            </a:r>
            <a:r>
              <a:rPr lang="en-US" altLang="zh-CN" i="1" dirty="0" smtClean="0"/>
              <a:t>flag</a:t>
            </a:r>
            <a:r>
              <a:rPr lang="en-US" altLang="zh-CN" dirty="0" smtClean="0"/>
              <a:t> initialized to </a:t>
            </a:r>
            <a:r>
              <a:rPr lang="en-US" altLang="zh-CN" b="1" dirty="0" smtClean="0">
                <a:solidFill>
                  <a:srgbClr val="FF0000"/>
                </a:solidFill>
              </a:rPr>
              <a:t>0</a:t>
            </a:r>
          </a:p>
          <a:p>
            <a:pPr lvl="1" fontAlgn="auto">
              <a:spcAft>
                <a:spcPts val="0"/>
              </a:spcAft>
              <a:buFont typeface="Arial" pitchFamily="34" charset="0"/>
              <a:buChar char="–"/>
              <a:tabLst>
                <a:tab pos="2005013" algn="ctr"/>
                <a:tab pos="4518025" algn="ctr"/>
              </a:tabLst>
              <a:defRPr/>
            </a:pPr>
            <a:r>
              <a:rPr lang="en-US" altLang="zh-CN" dirty="0" smtClean="0"/>
              <a:t>Code:</a:t>
            </a:r>
          </a:p>
          <a:p>
            <a:pPr fontAlgn="auto">
              <a:spcAft>
                <a:spcPts val="0"/>
              </a:spcAft>
              <a:buFont typeface="Monotype Sorts" pitchFamily="2" charset="2"/>
              <a:buNone/>
              <a:tabLst>
                <a:tab pos="2005013" algn="ctr"/>
                <a:tab pos="4518025" algn="ctr"/>
              </a:tabLst>
              <a:defRPr/>
            </a:pPr>
            <a:r>
              <a:rPr lang="en-US" altLang="zh-CN" i="1" dirty="0" smtClean="0"/>
              <a:t>		</a:t>
            </a:r>
            <a:r>
              <a:rPr lang="en-US" altLang="zh-CN" b="1" dirty="0" smtClean="0"/>
              <a:t>P</a:t>
            </a:r>
            <a:r>
              <a:rPr lang="en-US" altLang="zh-CN" b="1" baseline="-25000" dirty="0" smtClean="0"/>
              <a:t>i</a:t>
            </a:r>
            <a:r>
              <a:rPr lang="en-US" altLang="zh-CN" i="1" dirty="0" smtClean="0"/>
              <a:t>	</a:t>
            </a:r>
            <a:r>
              <a:rPr lang="en-US" altLang="zh-CN" b="1" dirty="0" err="1" smtClean="0"/>
              <a:t>P</a:t>
            </a:r>
            <a:r>
              <a:rPr lang="en-US" altLang="zh-CN" b="1" baseline="-25000" dirty="0" err="1" smtClean="0"/>
              <a:t>j</a:t>
            </a:r>
            <a:endParaRPr lang="en-US" altLang="zh-CN" b="1" dirty="0" smtClean="0"/>
          </a:p>
          <a:p>
            <a:pPr fontAlgn="auto">
              <a:spcAft>
                <a:spcPts val="0"/>
              </a:spcAft>
              <a:buFont typeface="Monotype Sorts" pitchFamily="2" charset="2"/>
              <a:buNone/>
              <a:tabLst>
                <a:tab pos="2005013" algn="ctr"/>
                <a:tab pos="4518025" algn="ctr"/>
              </a:tabLst>
              <a:defRPr/>
            </a:pPr>
            <a:r>
              <a:rPr lang="en-US" altLang="zh-CN" dirty="0" smtClean="0"/>
              <a:t>		 </a:t>
            </a:r>
            <a:r>
              <a:rPr lang="en-US" altLang="zh-CN" dirty="0" smtClean="0">
                <a:sym typeface="MT Extra" pitchFamily="18" charset="2"/>
              </a:rPr>
              <a:t></a:t>
            </a:r>
            <a:r>
              <a:rPr lang="en-US" altLang="zh-CN" dirty="0" smtClean="0"/>
              <a:t> </a:t>
            </a:r>
            <a:r>
              <a:rPr lang="en-US" altLang="zh-CN" dirty="0" smtClean="0">
                <a:sym typeface="MT Extra" pitchFamily="18" charset="2"/>
              </a:rPr>
              <a:t>	 </a:t>
            </a:r>
          </a:p>
          <a:p>
            <a:pPr fontAlgn="auto">
              <a:spcAft>
                <a:spcPts val="0"/>
              </a:spcAft>
              <a:buFont typeface="Monotype Sorts" pitchFamily="2" charset="2"/>
              <a:buNone/>
              <a:tabLst>
                <a:tab pos="2005013" algn="ctr"/>
                <a:tab pos="4518025" algn="ctr"/>
              </a:tabLst>
              <a:defRPr/>
            </a:pPr>
            <a:r>
              <a:rPr lang="en-US" altLang="zh-CN" dirty="0" smtClean="0">
                <a:sym typeface="MT Extra" pitchFamily="18" charset="2"/>
              </a:rPr>
              <a:t>		</a:t>
            </a:r>
            <a:r>
              <a:rPr lang="en-US" altLang="zh-CN" b="1" i="1" dirty="0" smtClean="0">
                <a:sym typeface="MT Extra" pitchFamily="18" charset="2"/>
              </a:rPr>
              <a:t>A</a:t>
            </a:r>
            <a:r>
              <a:rPr lang="en-US" altLang="zh-CN" dirty="0" smtClean="0">
                <a:sym typeface="MT Extra" pitchFamily="18" charset="2"/>
              </a:rPr>
              <a:t>	</a:t>
            </a:r>
            <a:r>
              <a:rPr lang="en-US" altLang="zh-CN" b="1" i="1" dirty="0" smtClean="0">
                <a:solidFill>
                  <a:srgbClr val="FF0000"/>
                </a:solidFill>
                <a:sym typeface="MT Extra" pitchFamily="18" charset="2"/>
              </a:rPr>
              <a:t>wait</a:t>
            </a:r>
            <a:r>
              <a:rPr lang="en-US" altLang="zh-CN" b="1" dirty="0" smtClean="0">
                <a:solidFill>
                  <a:srgbClr val="FF0000"/>
                </a:solidFill>
                <a:sym typeface="MT Extra" pitchFamily="18" charset="2"/>
              </a:rPr>
              <a:t>(</a:t>
            </a:r>
            <a:r>
              <a:rPr lang="en-US" altLang="zh-CN" b="1" i="1" dirty="0" smtClean="0">
                <a:solidFill>
                  <a:srgbClr val="FF0000"/>
                </a:solidFill>
                <a:sym typeface="MT Extra" pitchFamily="18" charset="2"/>
              </a:rPr>
              <a:t>flag</a:t>
            </a:r>
            <a:r>
              <a:rPr lang="en-US" altLang="zh-CN" b="1" dirty="0" smtClean="0">
                <a:solidFill>
                  <a:srgbClr val="FF0000"/>
                </a:solidFill>
                <a:sym typeface="MT Extra" pitchFamily="18" charset="2"/>
              </a:rPr>
              <a:t>)</a:t>
            </a:r>
          </a:p>
          <a:p>
            <a:pPr fontAlgn="auto">
              <a:spcAft>
                <a:spcPts val="0"/>
              </a:spcAft>
              <a:buFont typeface="Monotype Sorts" pitchFamily="2" charset="2"/>
              <a:buNone/>
              <a:tabLst>
                <a:tab pos="2005013" algn="ctr"/>
                <a:tab pos="4518025" algn="ctr"/>
              </a:tabLst>
              <a:defRPr/>
            </a:pPr>
            <a:r>
              <a:rPr lang="en-US" altLang="zh-CN" dirty="0" smtClean="0">
                <a:sym typeface="MT Extra" pitchFamily="18" charset="2"/>
              </a:rPr>
              <a:t>		</a:t>
            </a:r>
            <a:r>
              <a:rPr lang="en-US" altLang="zh-CN" b="1" i="1" dirty="0" smtClean="0">
                <a:solidFill>
                  <a:srgbClr val="FF0000"/>
                </a:solidFill>
                <a:sym typeface="MT Extra" pitchFamily="18" charset="2"/>
              </a:rPr>
              <a:t>signal</a:t>
            </a:r>
            <a:r>
              <a:rPr lang="en-US" altLang="zh-CN" b="1" dirty="0" smtClean="0">
                <a:solidFill>
                  <a:srgbClr val="FF0000"/>
                </a:solidFill>
                <a:sym typeface="MT Extra" pitchFamily="18" charset="2"/>
              </a:rPr>
              <a:t>(</a:t>
            </a:r>
            <a:r>
              <a:rPr lang="en-US" altLang="zh-CN" b="1" i="1" dirty="0" smtClean="0">
                <a:solidFill>
                  <a:srgbClr val="FF0000"/>
                </a:solidFill>
                <a:sym typeface="MT Extra" pitchFamily="18" charset="2"/>
              </a:rPr>
              <a:t>flag</a:t>
            </a:r>
            <a:r>
              <a:rPr lang="en-US" altLang="zh-CN" b="1" dirty="0" smtClean="0">
                <a:solidFill>
                  <a:srgbClr val="FF0000"/>
                </a:solidFill>
                <a:sym typeface="MT Extra" pitchFamily="18" charset="2"/>
              </a:rPr>
              <a:t>)</a:t>
            </a:r>
            <a:r>
              <a:rPr lang="en-US" altLang="zh-CN" dirty="0" smtClean="0">
                <a:sym typeface="MT Extra" pitchFamily="18" charset="2"/>
              </a:rPr>
              <a:t>	</a:t>
            </a:r>
            <a:r>
              <a:rPr lang="en-US" altLang="zh-CN" b="1" i="1" dirty="0" smtClean="0">
                <a:sym typeface="MT Extra" pitchFamily="18" charset="2"/>
              </a:rPr>
              <a:t>B</a:t>
            </a:r>
            <a:endParaRPr lang="en-US" altLang="zh-CN" b="1" dirty="0" smtClean="0">
              <a:sym typeface="MT Extra" pitchFamily="18" charset="2"/>
            </a:endParaRPr>
          </a:p>
          <a:p>
            <a:pPr fontAlgn="auto">
              <a:spcAft>
                <a:spcPts val="0"/>
              </a:spcAft>
              <a:buFont typeface="Arial" pitchFamily="34" charset="0"/>
              <a:buChar char="•"/>
              <a:defRPr/>
            </a:pPr>
            <a:endParaRPr lang="en-US" altLang="zh-CN" dirty="0" smtClean="0"/>
          </a:p>
          <a:p>
            <a:pPr lvl="1" fontAlgn="auto">
              <a:spcAft>
                <a:spcPts val="0"/>
              </a:spcAft>
              <a:buFont typeface="Arial" pitchFamily="34" charset="0"/>
              <a:buChar char="–"/>
              <a:defRPr/>
            </a:pP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Part VI Synchronization </a:t>
            </a:r>
            <a:endParaRPr lang="zh-CN" altLang="en-US"/>
          </a:p>
        </p:txBody>
      </p:sp>
      <p:sp>
        <p:nvSpPr>
          <p:cNvPr id="5" name="Cloud Callout 4"/>
          <p:cNvSpPr/>
          <p:nvPr/>
        </p:nvSpPr>
        <p:spPr>
          <a:xfrm>
            <a:off x="5214938" y="1428750"/>
            <a:ext cx="4786312" cy="2857500"/>
          </a:xfrm>
          <a:prstGeom prst="cloudCallout">
            <a:avLst>
              <a:gd name="adj1" fmla="val -22198"/>
              <a:gd name="adj2" fmla="val 60671"/>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600" dirty="0" err="1"/>
              <a:t>P</a:t>
            </a:r>
            <a:r>
              <a:rPr lang="en-US" altLang="zh-CN" sz="3600" baseline="-25000" dirty="0" err="1"/>
              <a:t>j</a:t>
            </a:r>
            <a:r>
              <a:rPr lang="en-US" altLang="zh-CN" sz="3600" dirty="0"/>
              <a:t> will wait P</a:t>
            </a:r>
            <a:r>
              <a:rPr lang="en-US" altLang="zh-CN" sz="3600" baseline="-25000" dirty="0"/>
              <a:t>i</a:t>
            </a:r>
            <a:r>
              <a:rPr lang="en-US" altLang="zh-CN" sz="3600" dirty="0"/>
              <a:t> to finish A first, then </a:t>
            </a:r>
            <a:r>
              <a:rPr lang="en-US" altLang="zh-CN" sz="3600" dirty="0" err="1"/>
              <a:t>P</a:t>
            </a:r>
            <a:r>
              <a:rPr lang="en-US" altLang="zh-CN" sz="3600" baseline="-25000" dirty="0" err="1"/>
              <a:t>j</a:t>
            </a:r>
            <a:r>
              <a:rPr lang="en-US" altLang="zh-CN" sz="3600" dirty="0"/>
              <a:t> can execute B</a:t>
            </a:r>
            <a:endParaRPr lang="zh-CN" altLang="en-US" sz="3600" dirty="0"/>
          </a:p>
        </p:txBody>
      </p:sp>
      <p:sp>
        <p:nvSpPr>
          <p:cNvPr id="6" name="Slide Number Placeholder 5"/>
          <p:cNvSpPr>
            <a:spLocks noGrp="1"/>
          </p:cNvSpPr>
          <p:nvPr>
            <p:ph type="sldNum" sz="quarter" idx="12"/>
          </p:nvPr>
        </p:nvSpPr>
        <p:spPr/>
        <p:txBody>
          <a:bodyPr/>
          <a:lstStyle/>
          <a:p>
            <a:pPr>
              <a:defRPr/>
            </a:pPr>
            <a:fld id="{44583140-E510-4E05-86A4-125829D33C9C}" type="slidenum">
              <a:rPr lang="zh-CN" altLang="en-US" smtClean="0"/>
              <a:pPr>
                <a:defRPr/>
              </a:pPr>
              <a:t>39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5"/>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5"/>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F0"/>
          </a:solidFill>
        </p:spPr>
        <p:txBody>
          <a:bodyPr rtlCol="0">
            <a:normAutofit fontScale="90000"/>
          </a:bodyPr>
          <a:lstStyle/>
          <a:p>
            <a:pPr fontAlgn="auto">
              <a:spcAft>
                <a:spcPts val="0"/>
              </a:spcAft>
              <a:defRPr/>
            </a:pPr>
            <a:r>
              <a:rPr lang="en-US" altLang="zh-CN" dirty="0" smtClean="0"/>
              <a:t>Problems with Concurrent Execution</a:t>
            </a:r>
            <a:endParaRPr lang="zh-CN" altLang="en-US" dirty="0"/>
          </a:p>
        </p:txBody>
      </p:sp>
      <p:sp>
        <p:nvSpPr>
          <p:cNvPr id="3" name="Content Placeholder 2"/>
          <p:cNvSpPr>
            <a:spLocks noGrp="1"/>
          </p:cNvSpPr>
          <p:nvPr>
            <p:ph idx="1"/>
          </p:nvPr>
        </p:nvSpPr>
        <p:spPr>
          <a:xfrm>
            <a:off x="457200" y="1000125"/>
            <a:ext cx="8686800" cy="5126038"/>
          </a:xfrm>
        </p:spPr>
        <p:txBody>
          <a:bodyPr rtlCol="0">
            <a:normAutofit fontScale="92500" lnSpcReduction="10000"/>
          </a:bodyPr>
          <a:lstStyle/>
          <a:p>
            <a:pPr fontAlgn="auto">
              <a:spcAft>
                <a:spcPts val="0"/>
              </a:spcAft>
              <a:buFont typeface="Arial" pitchFamily="34" charset="0"/>
              <a:buChar char="•"/>
              <a:defRPr/>
            </a:pPr>
            <a:r>
              <a:rPr lang="en-US" altLang="zh-CN" dirty="0" smtClean="0"/>
              <a:t>Concurrent processes (or threads) often need to </a:t>
            </a:r>
            <a:r>
              <a:rPr lang="en-US" altLang="zh-CN" b="1" dirty="0" smtClean="0"/>
              <a:t>share data </a:t>
            </a:r>
            <a:r>
              <a:rPr lang="en-US" altLang="zh-CN" dirty="0" smtClean="0"/>
              <a:t>(</a:t>
            </a:r>
            <a:r>
              <a:rPr lang="en-US" altLang="zh-CN" sz="2400" dirty="0" smtClean="0"/>
              <a:t>maintained either in shared memory or files</a:t>
            </a:r>
            <a:r>
              <a:rPr lang="en-US" altLang="zh-CN" dirty="0" smtClean="0"/>
              <a:t>) and </a:t>
            </a:r>
            <a:r>
              <a:rPr lang="en-US" altLang="zh-CN" b="1" dirty="0" smtClean="0"/>
              <a:t>resources</a:t>
            </a:r>
          </a:p>
          <a:p>
            <a:pPr lvl="1" fontAlgn="auto">
              <a:spcAft>
                <a:spcPts val="0"/>
              </a:spcAft>
              <a:buFont typeface="Arial" pitchFamily="34" charset="0"/>
              <a:buChar char="–"/>
              <a:defRPr/>
            </a:pPr>
            <a:r>
              <a:rPr lang="en-US" altLang="zh-CN" dirty="0" smtClean="0"/>
              <a:t>If there is no proper policy to assign resources among processes, it may result in that all the processes get blocked </a:t>
            </a:r>
            <a:r>
              <a:rPr lang="en-US" altLang="zh-CN" dirty="0" smtClean="0">
                <a:sym typeface="Wingdings" pitchFamily="2" charset="2"/>
              </a:rPr>
              <a:t> </a:t>
            </a:r>
            <a:r>
              <a:rPr lang="en-US" altLang="zh-CN" b="1" dirty="0" smtClean="0">
                <a:solidFill>
                  <a:srgbClr val="FF0000"/>
                </a:solidFill>
                <a:sym typeface="Wingdings" pitchFamily="2" charset="2"/>
              </a:rPr>
              <a:t>Deadlock</a:t>
            </a:r>
            <a:r>
              <a:rPr lang="en-US" altLang="zh-CN" dirty="0" smtClean="0">
                <a:sym typeface="Wingdings" pitchFamily="2" charset="2"/>
              </a:rPr>
              <a:t> [</a:t>
            </a:r>
            <a:r>
              <a:rPr lang="zh-CN" altLang="en-US" sz="2600" dirty="0" smtClean="0">
                <a:sym typeface="Wingdings" pitchFamily="2" charset="2"/>
              </a:rPr>
              <a:t>死锁</a:t>
            </a:r>
            <a:r>
              <a:rPr lang="en-US" altLang="zh-CN" dirty="0" smtClean="0">
                <a:sym typeface="Wingdings" pitchFamily="2" charset="2"/>
              </a:rPr>
              <a:t>]</a:t>
            </a:r>
            <a:endParaRPr lang="en-US" altLang="zh-CN" dirty="0" smtClean="0"/>
          </a:p>
          <a:p>
            <a:pPr fontAlgn="auto">
              <a:spcAft>
                <a:spcPts val="0"/>
              </a:spcAft>
              <a:buFont typeface="Arial" pitchFamily="34" charset="0"/>
              <a:buChar char="•"/>
              <a:defRPr/>
            </a:pPr>
            <a:r>
              <a:rPr lang="en-US" altLang="zh-CN" dirty="0" smtClean="0"/>
              <a:t>If there is </a:t>
            </a:r>
            <a:r>
              <a:rPr lang="en-US" altLang="zh-CN" b="1" dirty="0" smtClean="0"/>
              <a:t>no controlled access </a:t>
            </a:r>
            <a:r>
              <a:rPr lang="en-US" altLang="zh-CN" dirty="0" smtClean="0"/>
              <a:t>to shared data, execution of the processes on these data can interleave</a:t>
            </a:r>
            <a:r>
              <a:rPr lang="en-US" altLang="zh-CN" dirty="0" smtClean="0">
                <a:sym typeface="Wingdings" pitchFamily="2" charset="2"/>
              </a:rPr>
              <a:t> </a:t>
            </a:r>
            <a:r>
              <a:rPr lang="en-US" altLang="zh-CN" b="1" dirty="0" smtClean="0"/>
              <a:t>Cooperation</a:t>
            </a:r>
            <a:r>
              <a:rPr lang="en-US" altLang="zh-CN" dirty="0" smtClean="0"/>
              <a:t>.</a:t>
            </a:r>
          </a:p>
          <a:p>
            <a:pPr lvl="1" fontAlgn="auto">
              <a:spcAft>
                <a:spcPts val="0"/>
              </a:spcAft>
              <a:buFont typeface="Arial" pitchFamily="34" charset="0"/>
              <a:buChar char="–"/>
              <a:defRPr/>
            </a:pPr>
            <a:r>
              <a:rPr lang="en-US" altLang="zh-CN" b="1" dirty="0" smtClean="0">
                <a:solidFill>
                  <a:schemeClr val="accent6">
                    <a:lumMod val="75000"/>
                  </a:schemeClr>
                </a:solidFill>
              </a:rPr>
              <a:t>The results will then depend on the order in which data were modified</a:t>
            </a:r>
            <a:r>
              <a:rPr lang="en-US" altLang="zh-CN" b="1" dirty="0" smtClean="0">
                <a:solidFill>
                  <a:schemeClr val="accent6">
                    <a:lumMod val="75000"/>
                  </a:schemeClr>
                </a:solidFill>
                <a:sym typeface="Wingdings" pitchFamily="2" charset="2"/>
              </a:rPr>
              <a:t> </a:t>
            </a:r>
            <a:r>
              <a:rPr lang="en-US" altLang="zh-CN" b="1" dirty="0" smtClean="0">
                <a:solidFill>
                  <a:srgbClr val="FF0000"/>
                </a:solidFill>
                <a:sym typeface="Wingdings" pitchFamily="2" charset="2"/>
              </a:rPr>
              <a:t>Data Inconsistency</a:t>
            </a:r>
            <a:r>
              <a:rPr lang="en-US" altLang="zh-CN" dirty="0" smtClean="0"/>
              <a:t> </a:t>
            </a:r>
          </a:p>
          <a:p>
            <a:pPr lvl="2" fontAlgn="auto">
              <a:spcAft>
                <a:spcPts val="0"/>
              </a:spcAft>
              <a:buFont typeface="Arial" pitchFamily="34" charset="0"/>
              <a:buChar char="•"/>
              <a:defRPr/>
            </a:pPr>
            <a:r>
              <a:rPr lang="en-US" altLang="zh-CN" dirty="0" smtClean="0"/>
              <a:t>i.e. the results are non-deterministic. </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Part VI Synchronization </a:t>
            </a:r>
            <a:endParaRPr lang="zh-CN" altLang="en-US"/>
          </a:p>
        </p:txBody>
      </p:sp>
      <p:sp>
        <p:nvSpPr>
          <p:cNvPr id="5" name="Rectangle 4"/>
          <p:cNvSpPr/>
          <p:nvPr/>
        </p:nvSpPr>
        <p:spPr>
          <a:xfrm>
            <a:off x="2714625" y="5907088"/>
            <a:ext cx="6429375" cy="307975"/>
          </a:xfrm>
          <a:prstGeom prst="rect">
            <a:avLst/>
          </a:prstGeom>
        </p:spPr>
        <p:txBody>
          <a:bodyPr>
            <a:spAutoFit/>
          </a:bodyPr>
          <a:lstStyle/>
          <a:p>
            <a:pPr fontAlgn="auto">
              <a:spcBef>
                <a:spcPts val="0"/>
              </a:spcBef>
              <a:spcAft>
                <a:spcPts val="0"/>
              </a:spcAft>
              <a:defRPr/>
            </a:pPr>
            <a:r>
              <a:rPr lang="en-US" altLang="zh-CN" sz="1400" dirty="0">
                <a:solidFill>
                  <a:schemeClr val="bg1">
                    <a:lumMod val="85000"/>
                  </a:schemeClr>
                </a:solidFill>
                <a:latin typeface="+mn-lt"/>
                <a:ea typeface="+mn-ea"/>
              </a:rPr>
              <a:t>PPTs from others\flame.cs.dal.ca_~hawkey_3120\May21ProcessSynchronization.ppt</a:t>
            </a:r>
            <a:endParaRPr lang="zh-CN" altLang="en-US" sz="1400" dirty="0">
              <a:solidFill>
                <a:schemeClr val="bg1">
                  <a:lumMod val="85000"/>
                </a:schemeClr>
              </a:solidFill>
              <a:latin typeface="+mn-lt"/>
              <a:ea typeface="+mn-ea"/>
            </a:endParaRPr>
          </a:p>
        </p:txBody>
      </p:sp>
      <p:sp>
        <p:nvSpPr>
          <p:cNvPr id="6" name="Cloud Callout 5"/>
          <p:cNvSpPr/>
          <p:nvPr/>
        </p:nvSpPr>
        <p:spPr>
          <a:xfrm>
            <a:off x="5500688" y="3929063"/>
            <a:ext cx="3643312" cy="2357437"/>
          </a:xfrm>
          <a:prstGeom prst="cloudCallout">
            <a:avLst>
              <a:gd name="adj1" fmla="val -94383"/>
              <a:gd name="adj2" fmla="val -1507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Rectangle 6"/>
          <p:cNvSpPr>
            <a:spLocks noChangeArrowheads="1"/>
          </p:cNvSpPr>
          <p:nvPr/>
        </p:nvSpPr>
        <p:spPr bwMode="auto">
          <a:xfrm>
            <a:off x="5929313" y="4402138"/>
            <a:ext cx="3000375" cy="1384300"/>
          </a:xfrm>
          <a:prstGeom prst="rect">
            <a:avLst/>
          </a:prstGeom>
          <a:noFill/>
          <a:ln w="9525">
            <a:noFill/>
            <a:miter lim="800000"/>
            <a:headEnd/>
            <a:tailEnd/>
          </a:ln>
        </p:spPr>
        <p:txBody>
          <a:bodyPr>
            <a:spAutoFit/>
          </a:bodyPr>
          <a:lstStyle/>
          <a:p>
            <a:r>
              <a:rPr lang="en-US" altLang="zh-CN" sz="2800">
                <a:solidFill>
                  <a:schemeClr val="bg1"/>
                </a:solidFill>
                <a:latin typeface="Calibri" pitchFamily="34" charset="0"/>
              </a:rPr>
              <a:t>It always implies “Share resources” at the same time</a:t>
            </a:r>
            <a:endParaRPr lang="zh-CN" altLang="en-US" sz="2800">
              <a:solidFill>
                <a:schemeClr val="bg1"/>
              </a:solidFill>
              <a:latin typeface="Calibri" pitchFamily="34" charset="0"/>
            </a:endParaRPr>
          </a:p>
        </p:txBody>
      </p:sp>
      <p:sp>
        <p:nvSpPr>
          <p:cNvPr id="8" name="Slide Number Placeholder 7"/>
          <p:cNvSpPr>
            <a:spLocks noGrp="1"/>
          </p:cNvSpPr>
          <p:nvPr>
            <p:ph type="sldNum" sz="quarter" idx="12"/>
          </p:nvPr>
        </p:nvSpPr>
        <p:spPr/>
        <p:txBody>
          <a:bodyPr/>
          <a:lstStyle/>
          <a:p>
            <a:pPr>
              <a:defRPr/>
            </a:pPr>
            <a:fld id="{E75B689F-2BFC-4CAF-9845-AA7C163DB2D8}" type="slidenum">
              <a:rPr lang="zh-CN" altLang="en-US"/>
              <a:pPr>
                <a:defRPr/>
              </a:pPr>
              <a:t>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9" presetClass="entr" presetSubtype="0" accel="10000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32" dur="5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33" dur="5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34" dur="500" fill="hold"/>
                                        <p:tgtEl>
                                          <p:spTgt spid="6"/>
                                        </p:tgtEl>
                                        <p:attrNameLst>
                                          <p:attrName>ppt_y</p:attrName>
                                        </p:attrNameLst>
                                      </p:cBhvr>
                                      <p:tavLst>
                                        <p:tav tm="0">
                                          <p:val>
                                            <p:strVal val="#ppt_y"/>
                                          </p:val>
                                        </p:tav>
                                        <p:tav tm="100000">
                                          <p:val>
                                            <p:strVal val="#ppt_y"/>
                                          </p:val>
                                        </p:tav>
                                      </p:tavLst>
                                    </p:anim>
                                  </p:childTnLst>
                                </p:cTn>
                              </p:par>
                              <p:par>
                                <p:cTn id="35" presetID="39" presetClass="entr" presetSubtype="0" accel="10000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ppt_h</p:attrName>
                                        </p:attrNameLst>
                                      </p:cBhvr>
                                      <p:tavLst>
                                        <p:tav tm="0">
                                          <p:val>
                                            <p:strVal val="#ppt_h/20"/>
                                          </p:val>
                                        </p:tav>
                                        <p:tav tm="50000">
                                          <p:val>
                                            <p:strVal val="#ppt_h/20"/>
                                          </p:val>
                                        </p:tav>
                                        <p:tav tm="100000">
                                          <p:val>
                                            <p:strVal val="#ppt_h"/>
                                          </p:val>
                                        </p:tav>
                                      </p:tavLst>
                                    </p:anim>
                                    <p:anim calcmode="lin" valueType="num">
                                      <p:cBhvr>
                                        <p:cTn id="38" dur="500" fill="hold"/>
                                        <p:tgtEl>
                                          <p:spTgt spid="7"/>
                                        </p:tgtEl>
                                        <p:attrNameLst>
                                          <p:attrName>ppt_w</p:attrName>
                                        </p:attrNameLst>
                                      </p:cBhvr>
                                      <p:tavLst>
                                        <p:tav tm="0">
                                          <p:val>
                                            <p:strVal val="#ppt_w+.3"/>
                                          </p:val>
                                        </p:tav>
                                        <p:tav tm="50000">
                                          <p:val>
                                            <p:strVal val="#ppt_w+.3"/>
                                          </p:val>
                                        </p:tav>
                                        <p:tav tm="100000">
                                          <p:val>
                                            <p:strVal val="#ppt_w"/>
                                          </p:val>
                                        </p:tav>
                                      </p:tavLst>
                                    </p:anim>
                                    <p:anim calcmode="lin" valueType="num">
                                      <p:cBhvr>
                                        <p:cTn id="39" dur="500" fill="hold"/>
                                        <p:tgtEl>
                                          <p:spTgt spid="7"/>
                                        </p:tgtEl>
                                        <p:attrNameLst>
                                          <p:attrName>ppt_x</p:attrName>
                                        </p:attrNameLst>
                                      </p:cBhvr>
                                      <p:tavLst>
                                        <p:tav tm="0">
                                          <p:val>
                                            <p:strVal val="#ppt_x-.3"/>
                                          </p:val>
                                        </p:tav>
                                        <p:tav tm="50000">
                                          <p:val>
                                            <p:strVal val="#ppt_x"/>
                                          </p:val>
                                        </p:tav>
                                        <p:tav tm="100000">
                                          <p:val>
                                            <p:strVal val="#ppt_x"/>
                                          </p:val>
                                        </p:tav>
                                      </p:tavLst>
                                    </p:anim>
                                    <p:anim calcmode="lin" valueType="num">
                                      <p:cBhvr>
                                        <p:cTn id="4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endParaRPr lang="zh-CN" altLang="en-US" dirty="0"/>
          </a:p>
        </p:txBody>
      </p:sp>
      <p:sp>
        <p:nvSpPr>
          <p:cNvPr id="698370" name="Content Placeholder 2"/>
          <p:cNvSpPr>
            <a:spLocks noGrp="1"/>
          </p:cNvSpPr>
          <p:nvPr>
            <p:ph idx="1"/>
          </p:nvPr>
        </p:nvSpPr>
        <p:spPr>
          <a:xfrm>
            <a:off x="457200" y="1000125"/>
            <a:ext cx="8686800" cy="5126038"/>
          </a:xfrm>
        </p:spPr>
        <p:txBody>
          <a:bodyPr/>
          <a:lstStyle/>
          <a:p>
            <a:pPr lvl="1">
              <a:lnSpc>
                <a:spcPct val="90000"/>
              </a:lnSpc>
              <a:buFontTx/>
              <a:buNone/>
            </a:pPr>
            <a:r>
              <a:rPr lang="en-US" altLang="zh-CN" b="1" smtClean="0">
                <a:latin typeface="Courier New" pitchFamily="49" charset="0"/>
              </a:rPr>
              <a:t>semaphore </a:t>
            </a:r>
            <a:r>
              <a:rPr lang="en-US" altLang="zh-CN" b="1" smtClean="0">
                <a:solidFill>
                  <a:srgbClr val="FF0000"/>
                </a:solidFill>
                <a:latin typeface="Courier New" pitchFamily="49" charset="0"/>
              </a:rPr>
              <a:t>s1</a:t>
            </a:r>
            <a:r>
              <a:rPr lang="en-US" altLang="zh-CN" b="1" smtClean="0">
                <a:latin typeface="Courier New" pitchFamily="49" charset="0"/>
              </a:rPr>
              <a:t> = </a:t>
            </a:r>
            <a:r>
              <a:rPr lang="en-US" altLang="zh-CN" b="1" smtClean="0">
                <a:solidFill>
                  <a:srgbClr val="7030A0"/>
                </a:solidFill>
                <a:latin typeface="Courier New" pitchFamily="49" charset="0"/>
              </a:rPr>
              <a:t>0</a:t>
            </a:r>
            <a:r>
              <a:rPr lang="en-US" altLang="zh-CN" b="1" smtClean="0">
                <a:latin typeface="Courier New" pitchFamily="49" charset="0"/>
              </a:rPr>
              <a:t>;</a:t>
            </a:r>
          </a:p>
          <a:p>
            <a:pPr lvl="1">
              <a:lnSpc>
                <a:spcPct val="90000"/>
              </a:lnSpc>
              <a:buFontTx/>
              <a:buNone/>
            </a:pPr>
            <a:r>
              <a:rPr lang="en-US" altLang="zh-CN" b="1" smtClean="0">
                <a:latin typeface="Courier New" pitchFamily="49" charset="0"/>
              </a:rPr>
              <a:t>semaphore s2 = </a:t>
            </a:r>
            <a:r>
              <a:rPr lang="en-US" altLang="zh-CN" b="1" smtClean="0">
                <a:solidFill>
                  <a:srgbClr val="7030A0"/>
                </a:solidFill>
                <a:latin typeface="Courier New" pitchFamily="49" charset="0"/>
              </a:rPr>
              <a:t>0</a:t>
            </a:r>
            <a:r>
              <a:rPr lang="en-US" altLang="zh-CN" b="1" smtClean="0">
                <a:latin typeface="Courier New" pitchFamily="49" charset="0"/>
              </a:rPr>
              <a:t>;</a:t>
            </a:r>
          </a:p>
          <a:p>
            <a:pPr lvl="1">
              <a:lnSpc>
                <a:spcPct val="90000"/>
              </a:lnSpc>
              <a:buFontTx/>
              <a:buNone/>
            </a:pPr>
            <a:endParaRPr lang="en-US" altLang="zh-CN" b="1" smtClean="0">
              <a:latin typeface="Courier New" pitchFamily="49" charset="0"/>
            </a:endParaRPr>
          </a:p>
          <a:p>
            <a:pPr lvl="1">
              <a:lnSpc>
                <a:spcPct val="90000"/>
              </a:lnSpc>
              <a:buFontTx/>
              <a:buNone/>
            </a:pPr>
            <a:r>
              <a:rPr lang="en-US" altLang="zh-CN" b="1" smtClean="0">
                <a:latin typeface="Courier New" pitchFamily="49" charset="0"/>
              </a:rPr>
              <a:t>A() {			B() {</a:t>
            </a:r>
          </a:p>
          <a:p>
            <a:pPr lvl="1">
              <a:lnSpc>
                <a:spcPct val="90000"/>
              </a:lnSpc>
              <a:buFontTx/>
              <a:buNone/>
            </a:pPr>
            <a:r>
              <a:rPr lang="en-US" altLang="zh-CN" b="1" smtClean="0">
                <a:latin typeface="Courier New" pitchFamily="49" charset="0"/>
              </a:rPr>
              <a:t>	write(x);		  </a:t>
            </a:r>
            <a:r>
              <a:rPr lang="en-US" altLang="zh-CN" b="1" smtClean="0">
                <a:solidFill>
                  <a:srgbClr val="7030A0"/>
                </a:solidFill>
                <a:latin typeface="Courier New" pitchFamily="49" charset="0"/>
              </a:rPr>
              <a:t>P(</a:t>
            </a:r>
            <a:r>
              <a:rPr lang="en-US" altLang="zh-CN" b="1" smtClean="0">
                <a:solidFill>
                  <a:srgbClr val="FF0000"/>
                </a:solidFill>
                <a:latin typeface="Courier New" pitchFamily="49" charset="0"/>
              </a:rPr>
              <a:t>s1</a:t>
            </a:r>
            <a:r>
              <a:rPr lang="en-US" altLang="zh-CN" b="1" smtClean="0">
                <a:solidFill>
                  <a:srgbClr val="7030A0"/>
                </a:solidFill>
                <a:latin typeface="Courier New" pitchFamily="49" charset="0"/>
              </a:rPr>
              <a:t>);</a:t>
            </a:r>
          </a:p>
          <a:p>
            <a:pPr lvl="1">
              <a:lnSpc>
                <a:spcPct val="90000"/>
              </a:lnSpc>
              <a:buFontTx/>
              <a:buNone/>
            </a:pPr>
            <a:r>
              <a:rPr lang="en-US" altLang="zh-CN" b="1" smtClean="0">
                <a:latin typeface="Courier New" pitchFamily="49" charset="0"/>
              </a:rPr>
              <a:t>	</a:t>
            </a:r>
            <a:r>
              <a:rPr lang="en-US" altLang="zh-CN" b="1" smtClean="0">
                <a:solidFill>
                  <a:srgbClr val="7030A0"/>
                </a:solidFill>
                <a:latin typeface="Courier New" pitchFamily="49" charset="0"/>
              </a:rPr>
              <a:t>V(</a:t>
            </a:r>
            <a:r>
              <a:rPr lang="en-US" altLang="zh-CN" b="1" smtClean="0">
                <a:solidFill>
                  <a:srgbClr val="FF0000"/>
                </a:solidFill>
                <a:latin typeface="Courier New" pitchFamily="49" charset="0"/>
              </a:rPr>
              <a:t>s1</a:t>
            </a:r>
            <a:r>
              <a:rPr lang="en-US" altLang="zh-CN" b="1" smtClean="0">
                <a:solidFill>
                  <a:srgbClr val="7030A0"/>
                </a:solidFill>
                <a:latin typeface="Courier New" pitchFamily="49" charset="0"/>
              </a:rPr>
              <a:t>);</a:t>
            </a:r>
            <a:r>
              <a:rPr lang="en-US" altLang="zh-CN" b="1" smtClean="0">
                <a:latin typeface="Courier New" pitchFamily="49" charset="0"/>
              </a:rPr>
              <a:t>	 		  read(x);</a:t>
            </a:r>
          </a:p>
          <a:p>
            <a:pPr lvl="1">
              <a:lnSpc>
                <a:spcPct val="90000"/>
              </a:lnSpc>
              <a:buFontTx/>
              <a:buNone/>
            </a:pPr>
            <a:r>
              <a:rPr lang="en-US" altLang="zh-CN" b="1" smtClean="0">
                <a:latin typeface="Courier New" pitchFamily="49" charset="0"/>
              </a:rPr>
              <a:t>	</a:t>
            </a:r>
            <a:r>
              <a:rPr lang="en-US" altLang="zh-CN" b="1" smtClean="0">
                <a:solidFill>
                  <a:srgbClr val="00B050"/>
                </a:solidFill>
                <a:latin typeface="Courier New" pitchFamily="49" charset="0"/>
              </a:rPr>
              <a:t>P(</a:t>
            </a:r>
            <a:r>
              <a:rPr lang="en-US" altLang="zh-CN" b="1" smtClean="0">
                <a:latin typeface="Courier New" pitchFamily="49" charset="0"/>
              </a:rPr>
              <a:t>s2</a:t>
            </a:r>
            <a:r>
              <a:rPr lang="en-US" altLang="zh-CN" b="1" smtClean="0">
                <a:solidFill>
                  <a:srgbClr val="00B050"/>
                </a:solidFill>
                <a:latin typeface="Courier New" pitchFamily="49" charset="0"/>
              </a:rPr>
              <a:t>);</a:t>
            </a:r>
            <a:r>
              <a:rPr lang="en-US" altLang="zh-CN" b="1" smtClean="0">
                <a:latin typeface="Courier New" pitchFamily="49" charset="0"/>
              </a:rPr>
              <a:t>			  write(y);</a:t>
            </a:r>
          </a:p>
          <a:p>
            <a:pPr lvl="1">
              <a:lnSpc>
                <a:spcPct val="90000"/>
              </a:lnSpc>
              <a:buFontTx/>
              <a:buNone/>
            </a:pPr>
            <a:r>
              <a:rPr lang="en-US" altLang="zh-CN" b="1" smtClean="0">
                <a:latin typeface="Courier New" pitchFamily="49" charset="0"/>
              </a:rPr>
              <a:t>	read(y);		  </a:t>
            </a:r>
            <a:r>
              <a:rPr lang="en-US" altLang="zh-CN" b="1" smtClean="0">
                <a:solidFill>
                  <a:srgbClr val="00B050"/>
                </a:solidFill>
                <a:latin typeface="Courier New" pitchFamily="49" charset="0"/>
              </a:rPr>
              <a:t>V(</a:t>
            </a:r>
            <a:r>
              <a:rPr lang="en-US" altLang="zh-CN" b="1" smtClean="0">
                <a:latin typeface="Courier New" pitchFamily="49" charset="0"/>
              </a:rPr>
              <a:t>s2</a:t>
            </a:r>
            <a:r>
              <a:rPr lang="en-US" altLang="zh-CN" b="1" smtClean="0">
                <a:solidFill>
                  <a:srgbClr val="00B050"/>
                </a:solidFill>
                <a:latin typeface="Courier New" pitchFamily="49" charset="0"/>
              </a:rPr>
              <a:t>);</a:t>
            </a:r>
          </a:p>
          <a:p>
            <a:pPr lvl="1">
              <a:lnSpc>
                <a:spcPct val="90000"/>
              </a:lnSpc>
              <a:buFontTx/>
              <a:buNone/>
            </a:pPr>
            <a:r>
              <a:rPr lang="en-US" altLang="zh-CN" b="1" smtClean="0">
                <a:latin typeface="Courier New" pitchFamily="49" charset="0"/>
              </a:rPr>
              <a:t>}					}</a:t>
            </a:r>
          </a:p>
          <a:p>
            <a:pPr>
              <a:buFont typeface="Arial" charset="0"/>
              <a:buNone/>
            </a:pPr>
            <a:endParaRPr lang="zh-CN" altLang="en-US" sz="4400" smtClean="0"/>
          </a:p>
        </p:txBody>
      </p:sp>
      <p:sp>
        <p:nvSpPr>
          <p:cNvPr id="4" name="Footer Placeholder 3"/>
          <p:cNvSpPr>
            <a:spLocks noGrp="1"/>
          </p:cNvSpPr>
          <p:nvPr>
            <p:ph type="ftr" sz="quarter" idx="11"/>
          </p:nvPr>
        </p:nvSpPr>
        <p:spPr/>
        <p:txBody>
          <a:bodyPr/>
          <a:lstStyle/>
          <a:p>
            <a:pPr>
              <a:defRPr/>
            </a:pPr>
            <a:r>
              <a:rPr lang="en-US" altLang="zh-CN" smtClean="0"/>
              <a:t>Part VI Synchronization </a:t>
            </a:r>
            <a:endParaRPr lang="zh-CN" altLang="en-US"/>
          </a:p>
        </p:txBody>
      </p:sp>
      <p:sp>
        <p:nvSpPr>
          <p:cNvPr id="5" name="Line 4"/>
          <p:cNvSpPr>
            <a:spLocks noChangeShapeType="1"/>
          </p:cNvSpPr>
          <p:nvPr/>
        </p:nvSpPr>
        <p:spPr bwMode="auto">
          <a:xfrm>
            <a:off x="3286125" y="2886075"/>
            <a:ext cx="0" cy="581025"/>
          </a:xfrm>
          <a:prstGeom prst="line">
            <a:avLst/>
          </a:prstGeom>
          <a:noFill/>
          <a:ln w="57150">
            <a:solidFill>
              <a:srgbClr val="FF0000"/>
            </a:solidFill>
            <a:round/>
            <a:headEnd/>
            <a:tailEnd/>
          </a:ln>
        </p:spPr>
        <p:txBody>
          <a:bodyPr/>
          <a:lstStyle/>
          <a:p>
            <a:endParaRPr lang="zh-CN" altLang="en-US"/>
          </a:p>
        </p:txBody>
      </p:sp>
      <p:sp>
        <p:nvSpPr>
          <p:cNvPr id="6" name="Line 5"/>
          <p:cNvSpPr>
            <a:spLocks noChangeShapeType="1"/>
          </p:cNvSpPr>
          <p:nvPr/>
        </p:nvSpPr>
        <p:spPr bwMode="auto">
          <a:xfrm flipV="1">
            <a:off x="3295650" y="3081338"/>
            <a:ext cx="1219200" cy="381000"/>
          </a:xfrm>
          <a:prstGeom prst="line">
            <a:avLst/>
          </a:prstGeom>
          <a:noFill/>
          <a:ln w="57150">
            <a:solidFill>
              <a:srgbClr val="FF0000"/>
            </a:solidFill>
            <a:round/>
            <a:headEnd/>
            <a:tailEnd/>
          </a:ln>
        </p:spPr>
        <p:txBody>
          <a:bodyPr/>
          <a:lstStyle/>
          <a:p>
            <a:endParaRPr lang="zh-CN" altLang="en-US"/>
          </a:p>
        </p:txBody>
      </p:sp>
      <p:sp>
        <p:nvSpPr>
          <p:cNvPr id="7" name="Line 6"/>
          <p:cNvSpPr>
            <a:spLocks noChangeShapeType="1"/>
          </p:cNvSpPr>
          <p:nvPr/>
        </p:nvSpPr>
        <p:spPr bwMode="auto">
          <a:xfrm>
            <a:off x="4505325" y="3071813"/>
            <a:ext cx="0" cy="1428750"/>
          </a:xfrm>
          <a:prstGeom prst="line">
            <a:avLst/>
          </a:prstGeom>
          <a:noFill/>
          <a:ln w="57150">
            <a:solidFill>
              <a:srgbClr val="FF0000"/>
            </a:solidFill>
            <a:round/>
            <a:headEnd/>
            <a:tailEnd/>
          </a:ln>
        </p:spPr>
        <p:txBody>
          <a:bodyPr/>
          <a:lstStyle/>
          <a:p>
            <a:endParaRPr lang="zh-CN" altLang="en-US"/>
          </a:p>
        </p:txBody>
      </p:sp>
      <p:sp>
        <p:nvSpPr>
          <p:cNvPr id="8" name="Line 7"/>
          <p:cNvSpPr>
            <a:spLocks noChangeShapeType="1"/>
          </p:cNvSpPr>
          <p:nvPr/>
        </p:nvSpPr>
        <p:spPr bwMode="auto">
          <a:xfrm flipH="1" flipV="1">
            <a:off x="3286125" y="4000500"/>
            <a:ext cx="1223963" cy="481013"/>
          </a:xfrm>
          <a:prstGeom prst="line">
            <a:avLst/>
          </a:prstGeom>
          <a:noFill/>
          <a:ln w="57150">
            <a:solidFill>
              <a:srgbClr val="FF0000"/>
            </a:solidFill>
            <a:round/>
            <a:headEnd/>
            <a:tailEnd/>
          </a:ln>
        </p:spPr>
        <p:txBody>
          <a:bodyPr/>
          <a:lstStyle/>
          <a:p>
            <a:endParaRPr lang="zh-CN" altLang="en-US"/>
          </a:p>
        </p:txBody>
      </p:sp>
      <p:sp>
        <p:nvSpPr>
          <p:cNvPr id="9" name="Line 8"/>
          <p:cNvSpPr>
            <a:spLocks noChangeShapeType="1"/>
          </p:cNvSpPr>
          <p:nvPr/>
        </p:nvSpPr>
        <p:spPr bwMode="auto">
          <a:xfrm>
            <a:off x="3286125" y="4000500"/>
            <a:ext cx="0" cy="642938"/>
          </a:xfrm>
          <a:prstGeom prst="line">
            <a:avLst/>
          </a:prstGeom>
          <a:noFill/>
          <a:ln w="57150">
            <a:solidFill>
              <a:srgbClr val="FF0000"/>
            </a:solidFill>
            <a:round/>
            <a:headEnd/>
            <a:tailEnd type="triangle" w="med" len="med"/>
          </a:ln>
        </p:spPr>
        <p:txBody>
          <a:bodyPr/>
          <a:lstStyle/>
          <a:p>
            <a:endParaRPr lang="zh-CN" altLang="en-US"/>
          </a:p>
        </p:txBody>
      </p:sp>
      <p:sp>
        <p:nvSpPr>
          <p:cNvPr id="10" name="Slide Number Placeholder 9"/>
          <p:cNvSpPr>
            <a:spLocks noGrp="1"/>
          </p:cNvSpPr>
          <p:nvPr>
            <p:ph type="sldNum" sz="quarter" idx="12"/>
          </p:nvPr>
        </p:nvSpPr>
        <p:spPr/>
        <p:txBody>
          <a:bodyPr/>
          <a:lstStyle/>
          <a:p>
            <a:pPr>
              <a:defRPr/>
            </a:pPr>
            <a:fld id="{44583140-E510-4E05-86A4-125829D33C9C}" type="slidenum">
              <a:rPr lang="zh-CN" altLang="en-US" smtClean="0"/>
              <a:pPr>
                <a:defRPr/>
              </a:pPr>
              <a:t>40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right)">
                                      <p:cBhvr>
                                        <p:cTn id="19" dur="500"/>
                                        <p:tgtEl>
                                          <p:spTgt spid="8"/>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0417" name="Content Placeholder 4"/>
          <p:cNvPicPr>
            <a:picLocks noGrp="1" noChangeAspect="1" noChangeArrowheads="1"/>
          </p:cNvPicPr>
          <p:nvPr>
            <p:ph idx="1"/>
          </p:nvPr>
        </p:nvPicPr>
        <p:blipFill>
          <a:blip r:embed="rId3" cstate="print"/>
          <a:srcRect/>
          <a:stretch>
            <a:fillRect/>
          </a:stretch>
        </p:blipFill>
        <p:spPr>
          <a:xfrm>
            <a:off x="0" y="0"/>
            <a:ext cx="8737600" cy="6858000"/>
          </a:xfrm>
        </p:spPr>
      </p:pic>
      <p:sp>
        <p:nvSpPr>
          <p:cNvPr id="2" name="Title 1"/>
          <p:cNvSpPr>
            <a:spLocks noGrp="1"/>
          </p:cNvSpPr>
          <p:nvPr>
            <p:ph type="title"/>
          </p:nvPr>
        </p:nvSpPr>
        <p:spPr>
          <a:xfrm rot="5400000">
            <a:off x="6585744" y="2001044"/>
            <a:ext cx="4656138" cy="654050"/>
          </a:xfrm>
          <a:solidFill>
            <a:srgbClr val="00B0F0"/>
          </a:solidFill>
        </p:spPr>
        <p:txBody>
          <a:bodyPr rtlCol="0">
            <a:normAutofit fontScale="90000"/>
          </a:bodyPr>
          <a:lstStyle/>
          <a:p>
            <a:pPr fontAlgn="auto">
              <a:spcAft>
                <a:spcPts val="0"/>
              </a:spcAft>
              <a:defRPr/>
            </a:pPr>
            <a:r>
              <a:rPr lang="en-US" altLang="zh-CN" dirty="0" smtClean="0"/>
              <a:t>Counting Semaphore</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Part VI Synchronization </a:t>
            </a:r>
            <a:endParaRPr lang="zh-CN" altLang="en-US"/>
          </a:p>
        </p:txBody>
      </p:sp>
      <p:sp>
        <p:nvSpPr>
          <p:cNvPr id="6" name="Rectangle 5"/>
          <p:cNvSpPr/>
          <p:nvPr/>
        </p:nvSpPr>
        <p:spPr>
          <a:xfrm>
            <a:off x="4429125" y="6286500"/>
            <a:ext cx="4714875" cy="307975"/>
          </a:xfrm>
          <a:prstGeom prst="rect">
            <a:avLst/>
          </a:prstGeom>
        </p:spPr>
        <p:txBody>
          <a:bodyPr>
            <a:spAutoFit/>
          </a:bodyPr>
          <a:lstStyle/>
          <a:p>
            <a:pPr fontAlgn="auto">
              <a:spcBef>
                <a:spcPts val="0"/>
              </a:spcBef>
              <a:spcAft>
                <a:spcPts val="0"/>
              </a:spcAft>
              <a:defRPr/>
            </a:pPr>
            <a:r>
              <a:rPr lang="en-US" altLang="zh-CN" sz="1400" dirty="0">
                <a:solidFill>
                  <a:schemeClr val="bg1">
                    <a:lumMod val="85000"/>
                  </a:schemeClr>
                </a:solidFill>
                <a:latin typeface="+mn-lt"/>
                <a:ea typeface="+mn-ea"/>
              </a:rPr>
              <a:t>PPTs from others\OS5e after William Stallings\Chapter05.ppt</a:t>
            </a:r>
            <a:endParaRPr lang="zh-CN" altLang="en-US" sz="1400" dirty="0">
              <a:solidFill>
                <a:schemeClr val="bg1">
                  <a:lumMod val="85000"/>
                </a:schemeClr>
              </a:solidFill>
              <a:latin typeface="+mn-lt"/>
              <a:ea typeface="+mn-ea"/>
            </a:endParaRPr>
          </a:p>
        </p:txBody>
      </p:sp>
      <p:sp>
        <p:nvSpPr>
          <p:cNvPr id="7" name="Slide Number Placeholder 6"/>
          <p:cNvSpPr>
            <a:spLocks noGrp="1"/>
          </p:cNvSpPr>
          <p:nvPr>
            <p:ph type="sldNum" sz="quarter" idx="12"/>
          </p:nvPr>
        </p:nvSpPr>
        <p:spPr/>
        <p:txBody>
          <a:bodyPr/>
          <a:lstStyle/>
          <a:p>
            <a:pPr>
              <a:defRPr/>
            </a:pPr>
            <a:fld id="{8244E465-0828-4DD4-9DE7-D58AB905ACC4}" type="slidenum">
              <a:rPr lang="zh-CN" altLang="en-US"/>
              <a:pPr>
                <a:defRPr/>
              </a:pPr>
              <a:t>41</a:t>
            </a:fld>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altLang="zh-CN" dirty="0" smtClean="0"/>
              <a:t>Counting semaphores</a:t>
            </a:r>
            <a:endParaRPr lang="zh-CN" altLang="en-US" dirty="0"/>
          </a:p>
        </p:txBody>
      </p:sp>
      <p:sp>
        <p:nvSpPr>
          <p:cNvPr id="702466" name="Content Placeholder 2"/>
          <p:cNvSpPr>
            <a:spLocks noGrp="1"/>
          </p:cNvSpPr>
          <p:nvPr>
            <p:ph idx="1"/>
          </p:nvPr>
        </p:nvSpPr>
        <p:spPr>
          <a:xfrm>
            <a:off x="457200" y="1000125"/>
            <a:ext cx="8686800" cy="5126038"/>
          </a:xfrm>
        </p:spPr>
        <p:txBody>
          <a:bodyPr/>
          <a:lstStyle/>
          <a:p>
            <a:r>
              <a:rPr lang="en-US" altLang="zh-CN" dirty="0" smtClean="0"/>
              <a:t>Initialized with values </a:t>
            </a:r>
            <a:r>
              <a:rPr lang="en-US" altLang="zh-CN" b="1" dirty="0" smtClean="0"/>
              <a:t>larger than </a:t>
            </a:r>
            <a:r>
              <a:rPr lang="en-US" altLang="zh-CN" b="1" dirty="0" smtClean="0">
                <a:solidFill>
                  <a:srgbClr val="FF0000"/>
                </a:solidFill>
              </a:rPr>
              <a:t>one</a:t>
            </a:r>
          </a:p>
          <a:p>
            <a:r>
              <a:rPr lang="en-US" altLang="zh-CN" dirty="0" smtClean="0"/>
              <a:t>Can be used to </a:t>
            </a:r>
            <a:r>
              <a:rPr lang="en-US" altLang="zh-CN" b="1" dirty="0" smtClean="0"/>
              <a:t>control the </a:t>
            </a:r>
            <a:r>
              <a:rPr lang="en-US" altLang="zh-CN" b="1" dirty="0" smtClean="0">
                <a:solidFill>
                  <a:srgbClr val="7030A0"/>
                </a:solidFill>
              </a:rPr>
              <a:t>competition </a:t>
            </a:r>
            <a:r>
              <a:rPr lang="en-US" altLang="zh-CN" b="1" dirty="0" smtClean="0"/>
              <a:t>access to a pool of </a:t>
            </a:r>
            <a:r>
              <a:rPr lang="en-US" altLang="zh-CN" b="1" dirty="0" smtClean="0">
                <a:solidFill>
                  <a:srgbClr val="FF0000"/>
                </a:solidFill>
              </a:rPr>
              <a:t>identical</a:t>
            </a:r>
            <a:r>
              <a:rPr lang="en-US" altLang="zh-CN" b="1" dirty="0" smtClean="0"/>
              <a:t> resources</a:t>
            </a:r>
          </a:p>
          <a:p>
            <a:pPr lvl="1"/>
            <a:r>
              <a:rPr lang="en-US" altLang="zh-CN" dirty="0" smtClean="0"/>
              <a:t>Decrement the semaphore’s counter when taking resource from pool </a:t>
            </a:r>
            <a:r>
              <a:rPr lang="en-US" altLang="zh-CN" dirty="0" smtClean="0">
                <a:sym typeface="Wingdings" pitchFamily="2" charset="2"/>
              </a:rPr>
              <a:t> wait()</a:t>
            </a:r>
          </a:p>
          <a:p>
            <a:pPr lvl="2"/>
            <a:r>
              <a:rPr lang="en-US" altLang="zh-CN" dirty="0"/>
              <a:t>If no resources are available, thread is blocked until a resource becomes available</a:t>
            </a:r>
            <a:endParaRPr lang="en-US" altLang="zh-CN" dirty="0" smtClean="0"/>
          </a:p>
          <a:p>
            <a:pPr lvl="1"/>
            <a:r>
              <a:rPr lang="en-US" altLang="zh-CN" dirty="0" smtClean="0"/>
              <a:t>Increment the semaphore’s counter when returning it to pool </a:t>
            </a:r>
            <a:r>
              <a:rPr lang="en-US" altLang="zh-CN" dirty="0" smtClean="0">
                <a:sym typeface="Wingdings" pitchFamily="2" charset="2"/>
              </a:rPr>
              <a:t> signal()</a:t>
            </a:r>
          </a:p>
          <a:p>
            <a:pPr lvl="2"/>
            <a:r>
              <a:rPr lang="en-US" altLang="zh-CN" dirty="0" smtClean="0">
                <a:sym typeface="Wingdings" pitchFamily="2" charset="2"/>
              </a:rPr>
              <a:t>If there are processes waiting for this type of resources, wake up one of them</a:t>
            </a:r>
            <a:endParaRPr lang="en-US" altLang="zh-CN" dirty="0" smtClean="0"/>
          </a:p>
          <a:p>
            <a:pPr lvl="1"/>
            <a:endParaRPr lang="en-US" altLang="zh-CN" dirty="0" smtClean="0"/>
          </a:p>
          <a:p>
            <a:endParaRPr lang="zh-CN" altLang="en-US" dirty="0" smtClean="0"/>
          </a:p>
        </p:txBody>
      </p:sp>
      <p:sp>
        <p:nvSpPr>
          <p:cNvPr id="4" name="Footer Placeholder 3"/>
          <p:cNvSpPr>
            <a:spLocks noGrp="1"/>
          </p:cNvSpPr>
          <p:nvPr>
            <p:ph type="ftr" sz="quarter" idx="11"/>
          </p:nvPr>
        </p:nvSpPr>
        <p:spPr/>
        <p:txBody>
          <a:bodyPr/>
          <a:lstStyle/>
          <a:p>
            <a:pPr>
              <a:defRPr/>
            </a:pPr>
            <a:r>
              <a:rPr lang="en-US" altLang="zh-CN" smtClean="0"/>
              <a:t>Part VI Synchronization </a:t>
            </a:r>
            <a:endParaRPr lang="zh-CN" altLang="en-US"/>
          </a:p>
        </p:txBody>
      </p:sp>
      <p:sp>
        <p:nvSpPr>
          <p:cNvPr id="5" name="Slide Number Placeholder 4"/>
          <p:cNvSpPr>
            <a:spLocks noGrp="1"/>
          </p:cNvSpPr>
          <p:nvPr>
            <p:ph type="sldNum" sz="quarter" idx="12"/>
          </p:nvPr>
        </p:nvSpPr>
        <p:spPr/>
        <p:txBody>
          <a:bodyPr/>
          <a:lstStyle/>
          <a:p>
            <a:pPr>
              <a:defRPr/>
            </a:pPr>
            <a:fld id="{44583140-E510-4E05-86A4-125829D33C9C}" type="slidenum">
              <a:rPr lang="zh-CN" altLang="en-US" smtClean="0"/>
              <a:pPr>
                <a:defRPr/>
              </a:pPr>
              <a:t>42</a:t>
            </a:fld>
            <a:endParaRPr lang="zh-CN" altLang="en-US"/>
          </a:p>
        </p:txBody>
      </p:sp>
      <p:sp>
        <p:nvSpPr>
          <p:cNvPr id="6" name="Cloud Callout 4"/>
          <p:cNvSpPr/>
          <p:nvPr/>
        </p:nvSpPr>
        <p:spPr>
          <a:xfrm>
            <a:off x="4499992" y="3626612"/>
            <a:ext cx="5650408" cy="2857500"/>
          </a:xfrm>
          <a:prstGeom prst="cloudCallout">
            <a:avLst>
              <a:gd name="adj1" fmla="val -14107"/>
              <a:gd name="adj2" fmla="val -98777"/>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600" dirty="0" smtClean="0"/>
              <a:t>Two types of competitions – ME and </a:t>
            </a:r>
            <a:r>
              <a:rPr lang="en-US" altLang="zh-CN" sz="3600" dirty="0" err="1" smtClean="0"/>
              <a:t>OrderS</a:t>
            </a:r>
            <a:endParaRPr lang="zh-CN" altLang="en-US" sz="3600" dirty="0"/>
          </a:p>
        </p:txBody>
      </p:sp>
    </p:spTree>
    <p:extLst>
      <p:ext uri="{BB962C8B-B14F-4D97-AF65-F5344CB8AC3E}">
        <p14:creationId xmlns:p14="http://schemas.microsoft.com/office/powerpoint/2010/main" val="397780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a:xfrm>
            <a:off x="570751" y="1301417"/>
            <a:ext cx="7772400" cy="4648200"/>
          </a:xfrm>
        </p:spPr>
        <p:txBody>
          <a:bodyPr/>
          <a:lstStyle/>
          <a:p>
            <a:r>
              <a:rPr lang="en-US" dirty="0" smtClean="0"/>
              <a:t> </a:t>
            </a:r>
            <a:r>
              <a:rPr lang="en-US" dirty="0" smtClean="0">
                <a:ea typeface="ＭＳ Ｐゴシック" charset="0"/>
                <a:cs typeface="ＭＳ Ｐゴシック" charset="0"/>
              </a:rPr>
              <a:t> </a:t>
            </a:r>
            <a:r>
              <a:rPr lang="en-US" dirty="0" smtClean="0"/>
              <a:t>A semaphore can be defined as a C </a:t>
            </a:r>
            <a:r>
              <a:rPr lang="en-US" dirty="0" err="1" smtClean="0"/>
              <a:t>struct</a:t>
            </a:r>
            <a:r>
              <a:rPr lang="en-US" dirty="0" smtClean="0"/>
              <a:t> along these lines:</a:t>
            </a:r>
          </a:p>
          <a:p>
            <a:pPr marL="0" indent="0">
              <a:buNone/>
            </a:pPr>
            <a:endParaRPr lang="en-US" dirty="0" smtClean="0"/>
          </a:p>
          <a:p>
            <a:pPr marL="0" indent="0">
              <a:buNone/>
            </a:pPr>
            <a:r>
              <a:rPr lang="en-US" dirty="0"/>
              <a:t> </a:t>
            </a:r>
            <a:r>
              <a:rPr lang="en-US" dirty="0" smtClean="0"/>
              <a:t>     </a:t>
            </a:r>
            <a:r>
              <a:rPr lang="en-US" dirty="0" err="1" smtClean="0">
                <a:solidFill>
                  <a:schemeClr val="accent6"/>
                </a:solidFill>
              </a:rPr>
              <a:t>typedef</a:t>
            </a:r>
            <a:r>
              <a:rPr lang="en-US" dirty="0" smtClean="0">
                <a:solidFill>
                  <a:schemeClr val="accent6"/>
                </a:solidFill>
              </a:rPr>
              <a:t> </a:t>
            </a:r>
            <a:r>
              <a:rPr lang="en-US" dirty="0" err="1" smtClean="0">
                <a:solidFill>
                  <a:schemeClr val="accent6"/>
                </a:solidFill>
              </a:rPr>
              <a:t>struct</a:t>
            </a:r>
            <a:r>
              <a:rPr lang="en-US" dirty="0" smtClean="0">
                <a:solidFill>
                  <a:schemeClr val="accent6"/>
                </a:solidFill>
              </a:rPr>
              <a:t> {</a:t>
            </a:r>
          </a:p>
          <a:p>
            <a:pPr marL="0" indent="0">
              <a:buNone/>
            </a:pPr>
            <a:r>
              <a:rPr lang="en-US" dirty="0">
                <a:solidFill>
                  <a:schemeClr val="accent6"/>
                </a:solidFill>
              </a:rPr>
              <a:t> </a:t>
            </a:r>
            <a:r>
              <a:rPr lang="en-US" dirty="0" smtClean="0">
                <a:solidFill>
                  <a:schemeClr val="accent6"/>
                </a:solidFill>
              </a:rPr>
              <a:t>         </a:t>
            </a:r>
            <a:r>
              <a:rPr lang="en-US" dirty="0" err="1" smtClean="0">
                <a:solidFill>
                  <a:schemeClr val="accent6"/>
                </a:solidFill>
              </a:rPr>
              <a:t>int</a:t>
            </a:r>
            <a:r>
              <a:rPr lang="en-US" dirty="0" smtClean="0">
                <a:solidFill>
                  <a:schemeClr val="accent6"/>
                </a:solidFill>
              </a:rPr>
              <a:t> value;</a:t>
            </a:r>
          </a:p>
          <a:p>
            <a:pPr marL="0" indent="0">
              <a:buNone/>
            </a:pPr>
            <a:r>
              <a:rPr lang="en-US" dirty="0">
                <a:solidFill>
                  <a:schemeClr val="accent6"/>
                </a:solidFill>
              </a:rPr>
              <a:t> </a:t>
            </a:r>
            <a:r>
              <a:rPr lang="en-US" dirty="0" smtClean="0">
                <a:solidFill>
                  <a:schemeClr val="accent6"/>
                </a:solidFill>
              </a:rPr>
              <a:t>         </a:t>
            </a:r>
            <a:r>
              <a:rPr lang="en-US" dirty="0" err="1" smtClean="0">
                <a:solidFill>
                  <a:schemeClr val="accent6"/>
                </a:solidFill>
              </a:rPr>
              <a:t>struct</a:t>
            </a:r>
            <a:r>
              <a:rPr lang="en-US" dirty="0" smtClean="0">
                <a:solidFill>
                  <a:schemeClr val="accent6"/>
                </a:solidFill>
              </a:rPr>
              <a:t> process *list;</a:t>
            </a:r>
          </a:p>
          <a:p>
            <a:pPr marL="0" indent="0">
              <a:buNone/>
            </a:pPr>
            <a:r>
              <a:rPr lang="en-US" dirty="0">
                <a:solidFill>
                  <a:schemeClr val="accent6"/>
                </a:solidFill>
              </a:rPr>
              <a:t> </a:t>
            </a:r>
            <a:r>
              <a:rPr lang="en-US" dirty="0" smtClean="0">
                <a:solidFill>
                  <a:schemeClr val="accent6"/>
                </a:solidFill>
              </a:rPr>
              <a:t>     } semaphore</a:t>
            </a:r>
            <a:endParaRPr lang="en-US" dirty="0">
              <a:solidFill>
                <a:schemeClr val="accent6"/>
              </a:solidFill>
            </a:endParaRPr>
          </a:p>
          <a:p>
            <a:pPr marL="0" indent="0">
              <a:buNone/>
            </a:pPr>
            <a:endParaRPr lang="en-US" dirty="0">
              <a:solidFill>
                <a:schemeClr val="accent6"/>
              </a:solidFill>
            </a:endParaRPr>
          </a:p>
        </p:txBody>
      </p:sp>
    </p:spTree>
    <p:extLst>
      <p:ext uri="{BB962C8B-B14F-4D97-AF65-F5344CB8AC3E}">
        <p14:creationId xmlns:p14="http://schemas.microsoft.com/office/powerpoint/2010/main" val="35633934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a:xfrm>
            <a:off x="552076" y="1394787"/>
            <a:ext cx="7772400" cy="4648200"/>
          </a:xfrm>
        </p:spPr>
        <p:txBody>
          <a:bodyPr/>
          <a:lstStyle/>
          <a:p>
            <a:r>
              <a:rPr lang="en-US" dirty="0">
                <a:solidFill>
                  <a:schemeClr val="accent6"/>
                </a:solidFill>
              </a:rPr>
              <a:t>d</a:t>
            </a:r>
            <a:r>
              <a:rPr lang="en-US" dirty="0" smtClean="0">
                <a:solidFill>
                  <a:schemeClr val="accent6"/>
                </a:solidFill>
              </a:rPr>
              <a:t>own() </a:t>
            </a:r>
            <a:r>
              <a:rPr lang="en-US" dirty="0" smtClean="0"/>
              <a:t>operation can be defined as</a:t>
            </a:r>
          </a:p>
          <a:p>
            <a:endParaRPr lang="en-US" dirty="0" smtClean="0"/>
          </a:p>
          <a:p>
            <a:pPr>
              <a:lnSpc>
                <a:spcPct val="80000"/>
              </a:lnSpc>
              <a:buFont typeface="Monotype Sorts" charset="0"/>
              <a:buNone/>
            </a:pPr>
            <a:r>
              <a:rPr lang="en-US" dirty="0" smtClean="0"/>
              <a:t>    </a:t>
            </a:r>
            <a:r>
              <a:rPr lang="en-US" dirty="0" smtClean="0">
                <a:solidFill>
                  <a:schemeClr val="accent6"/>
                </a:solidFill>
                <a:ea typeface="ＭＳ Ｐゴシック" charset="0"/>
                <a:cs typeface="ＭＳ Ｐゴシック" charset="0"/>
              </a:rPr>
              <a:t>down(</a:t>
            </a:r>
            <a:r>
              <a:rPr lang="en-US" dirty="0">
                <a:solidFill>
                  <a:schemeClr val="accent6"/>
                </a:solidFill>
                <a:ea typeface="ＭＳ Ｐゴシック" charset="0"/>
                <a:cs typeface="ＭＳ Ｐゴシック" charset="0"/>
              </a:rPr>
              <a:t>semaphore *S) { </a:t>
            </a:r>
          </a:p>
          <a:p>
            <a:pPr>
              <a:lnSpc>
                <a:spcPct val="80000"/>
              </a:lnSpc>
              <a:buFont typeface="Monotype Sorts" charset="0"/>
              <a:buNone/>
            </a:pPr>
            <a:r>
              <a:rPr lang="en-US" dirty="0">
                <a:solidFill>
                  <a:schemeClr val="accent6"/>
                </a:solidFill>
                <a:ea typeface="ＭＳ Ｐゴシック" charset="0"/>
                <a:cs typeface="ＭＳ Ｐゴシック" charset="0"/>
              </a:rPr>
              <a:t>			S-&gt;value--; </a:t>
            </a:r>
          </a:p>
          <a:p>
            <a:pPr>
              <a:lnSpc>
                <a:spcPct val="80000"/>
              </a:lnSpc>
              <a:buFont typeface="Monotype Sorts" charset="0"/>
              <a:buNone/>
            </a:pPr>
            <a:r>
              <a:rPr lang="en-US" dirty="0">
                <a:solidFill>
                  <a:schemeClr val="accent6"/>
                </a:solidFill>
                <a:ea typeface="ＭＳ Ｐゴシック" charset="0"/>
                <a:cs typeface="ＭＳ Ｐゴシック" charset="0"/>
              </a:rPr>
              <a:t>			if (S-&gt;value </a:t>
            </a:r>
            <a:r>
              <a:rPr lang="en-US" dirty="0" smtClean="0">
                <a:solidFill>
                  <a:schemeClr val="accent6"/>
                </a:solidFill>
                <a:ea typeface="ＭＳ Ｐゴシック" charset="0"/>
                <a:cs typeface="ＭＳ Ｐゴシック" charset="0"/>
              </a:rPr>
              <a:t>&lt; 0</a:t>
            </a:r>
            <a:r>
              <a:rPr lang="en-US" dirty="0">
                <a:solidFill>
                  <a:schemeClr val="accent6"/>
                </a:solidFill>
                <a:ea typeface="ＭＳ Ｐゴシック" charset="0"/>
                <a:cs typeface="ＭＳ Ｐゴシック" charset="0"/>
              </a:rPr>
              <a:t>) { </a:t>
            </a:r>
          </a:p>
          <a:p>
            <a:pPr>
              <a:lnSpc>
                <a:spcPct val="80000"/>
              </a:lnSpc>
              <a:buFont typeface="Monotype Sorts" charset="0"/>
              <a:buNone/>
            </a:pPr>
            <a:r>
              <a:rPr lang="en-US" dirty="0">
                <a:solidFill>
                  <a:schemeClr val="accent6"/>
                </a:solidFill>
                <a:ea typeface="ＭＳ Ｐゴシック" charset="0"/>
                <a:cs typeface="ＭＳ Ｐゴシック" charset="0"/>
              </a:rPr>
              <a:t>				add this process to S-&gt;list; </a:t>
            </a:r>
          </a:p>
          <a:p>
            <a:pPr>
              <a:lnSpc>
                <a:spcPct val="80000"/>
              </a:lnSpc>
              <a:buFont typeface="Monotype Sorts" charset="0"/>
              <a:buNone/>
            </a:pPr>
            <a:r>
              <a:rPr lang="en-US" dirty="0">
                <a:solidFill>
                  <a:schemeClr val="accent6"/>
                </a:solidFill>
                <a:ea typeface="ＭＳ Ｐゴシック" charset="0"/>
                <a:cs typeface="ＭＳ Ｐゴシック" charset="0"/>
              </a:rPr>
              <a:t>				block(); </a:t>
            </a:r>
          </a:p>
          <a:p>
            <a:pPr>
              <a:lnSpc>
                <a:spcPct val="80000"/>
              </a:lnSpc>
              <a:buFont typeface="Monotype Sorts" charset="0"/>
              <a:buNone/>
            </a:pPr>
            <a:r>
              <a:rPr lang="en-US" dirty="0">
                <a:solidFill>
                  <a:schemeClr val="accent6"/>
                </a:solidFill>
                <a:ea typeface="ＭＳ Ｐゴシック" charset="0"/>
                <a:cs typeface="ＭＳ Ｐゴシック" charset="0"/>
              </a:rPr>
              <a:t>			} </a:t>
            </a:r>
          </a:p>
          <a:p>
            <a:pPr>
              <a:lnSpc>
                <a:spcPct val="80000"/>
              </a:lnSpc>
              <a:buFont typeface="Monotype Sorts" charset="0"/>
              <a:buNone/>
            </a:pPr>
            <a:r>
              <a:rPr lang="en-US" dirty="0">
                <a:solidFill>
                  <a:schemeClr val="accent6"/>
                </a:solidFill>
                <a:ea typeface="ＭＳ Ｐゴシック" charset="0"/>
                <a:cs typeface="ＭＳ Ｐゴシック" charset="0"/>
              </a:rPr>
              <a:t>		}</a:t>
            </a:r>
          </a:p>
          <a:p>
            <a:r>
              <a:rPr lang="en-US" dirty="0" smtClean="0"/>
              <a:t>The </a:t>
            </a:r>
            <a:r>
              <a:rPr lang="en-US" dirty="0" smtClean="0">
                <a:solidFill>
                  <a:schemeClr val="accent6"/>
                </a:solidFill>
              </a:rPr>
              <a:t>block() </a:t>
            </a:r>
            <a:r>
              <a:rPr lang="en-US" dirty="0" smtClean="0"/>
              <a:t>operation suspends the process that invokes it.</a:t>
            </a:r>
          </a:p>
          <a:p>
            <a:pPr lvl="1"/>
            <a:endParaRPr lang="en-US" dirty="0"/>
          </a:p>
        </p:txBody>
      </p:sp>
    </p:spTree>
    <p:extLst>
      <p:ext uri="{BB962C8B-B14F-4D97-AF65-F5344CB8AC3E}">
        <p14:creationId xmlns:p14="http://schemas.microsoft.com/office/powerpoint/2010/main" val="4748800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a:xfrm>
            <a:off x="570751" y="1357439"/>
            <a:ext cx="7772400" cy="4648200"/>
          </a:xfrm>
        </p:spPr>
        <p:txBody>
          <a:bodyPr/>
          <a:lstStyle/>
          <a:p>
            <a:r>
              <a:rPr lang="en-US" dirty="0" smtClean="0">
                <a:solidFill>
                  <a:schemeClr val="accent6"/>
                </a:solidFill>
              </a:rPr>
              <a:t>up(</a:t>
            </a:r>
            <a:r>
              <a:rPr lang="en-US" dirty="0">
                <a:solidFill>
                  <a:schemeClr val="accent6"/>
                </a:solidFill>
              </a:rPr>
              <a:t>) </a:t>
            </a:r>
            <a:r>
              <a:rPr lang="en-US" dirty="0"/>
              <a:t>operation can be defined as</a:t>
            </a:r>
          </a:p>
          <a:p>
            <a:pPr>
              <a:lnSpc>
                <a:spcPct val="80000"/>
              </a:lnSpc>
              <a:buFont typeface="Monotype Sorts" charset="0"/>
              <a:buNone/>
            </a:pPr>
            <a:r>
              <a:rPr lang="en-US" dirty="0" smtClean="0">
                <a:solidFill>
                  <a:schemeClr val="accent6"/>
                </a:solidFill>
                <a:ea typeface="ＭＳ Ｐゴシック" charset="0"/>
                <a:cs typeface="ＭＳ Ｐゴシック" charset="0"/>
              </a:rPr>
              <a:t>up(</a:t>
            </a:r>
            <a:r>
              <a:rPr lang="en-US" dirty="0">
                <a:solidFill>
                  <a:schemeClr val="accent6"/>
                </a:solidFill>
                <a:ea typeface="ＭＳ Ｐゴシック" charset="0"/>
                <a:cs typeface="ＭＳ Ｐゴシック" charset="0"/>
              </a:rPr>
              <a:t>semaphore *S) { </a:t>
            </a:r>
          </a:p>
          <a:p>
            <a:pPr>
              <a:lnSpc>
                <a:spcPct val="80000"/>
              </a:lnSpc>
              <a:buFont typeface="Monotype Sorts" charset="0"/>
              <a:buNone/>
            </a:pPr>
            <a:r>
              <a:rPr lang="en-US" dirty="0">
                <a:solidFill>
                  <a:schemeClr val="accent6"/>
                </a:solidFill>
                <a:ea typeface="ＭＳ Ｐゴシック" charset="0"/>
                <a:cs typeface="ＭＳ Ｐゴシック" charset="0"/>
              </a:rPr>
              <a:t>		</a:t>
            </a:r>
            <a:r>
              <a:rPr lang="en-US" dirty="0" smtClean="0">
                <a:solidFill>
                  <a:schemeClr val="accent6"/>
                </a:solidFill>
                <a:ea typeface="ＭＳ Ｐゴシック" charset="0"/>
                <a:cs typeface="ＭＳ Ｐゴシック" charset="0"/>
              </a:rPr>
              <a:t>S</a:t>
            </a:r>
            <a:r>
              <a:rPr lang="en-US" dirty="0">
                <a:solidFill>
                  <a:schemeClr val="accent6"/>
                </a:solidFill>
                <a:ea typeface="ＭＳ Ｐゴシック" charset="0"/>
                <a:cs typeface="ＭＳ Ｐゴシック" charset="0"/>
              </a:rPr>
              <a:t>-&gt;value++; </a:t>
            </a:r>
          </a:p>
          <a:p>
            <a:pPr>
              <a:lnSpc>
                <a:spcPct val="80000"/>
              </a:lnSpc>
              <a:buFont typeface="Monotype Sorts" charset="0"/>
              <a:buNone/>
            </a:pPr>
            <a:r>
              <a:rPr lang="en-US" dirty="0">
                <a:solidFill>
                  <a:schemeClr val="accent6"/>
                </a:solidFill>
                <a:ea typeface="ＭＳ Ｐゴシック" charset="0"/>
                <a:cs typeface="ＭＳ Ｐゴシック" charset="0"/>
              </a:rPr>
              <a:t>		</a:t>
            </a:r>
            <a:r>
              <a:rPr lang="en-US" dirty="0" smtClean="0">
                <a:solidFill>
                  <a:schemeClr val="accent6"/>
                </a:solidFill>
                <a:ea typeface="ＭＳ Ｐゴシック" charset="0"/>
                <a:cs typeface="ＭＳ Ｐゴシック" charset="0"/>
              </a:rPr>
              <a:t>if </a:t>
            </a:r>
            <a:r>
              <a:rPr lang="en-US" dirty="0">
                <a:solidFill>
                  <a:schemeClr val="accent6"/>
                </a:solidFill>
                <a:ea typeface="ＭＳ Ｐゴシック" charset="0"/>
                <a:cs typeface="ＭＳ Ｐゴシック" charset="0"/>
              </a:rPr>
              <a:t>(S-&gt;value </a:t>
            </a:r>
            <a:r>
              <a:rPr lang="en-US" dirty="0" smtClean="0">
                <a:solidFill>
                  <a:schemeClr val="accent6"/>
                </a:solidFill>
                <a:ea typeface="ＭＳ Ｐゴシック" charset="0"/>
                <a:cs typeface="ＭＳ Ｐゴシック" charset="0"/>
              </a:rPr>
              <a:t>≤ </a:t>
            </a:r>
            <a:r>
              <a:rPr lang="en-US" dirty="0">
                <a:solidFill>
                  <a:schemeClr val="accent6"/>
                </a:solidFill>
                <a:ea typeface="ＭＳ Ｐゴシック" charset="0"/>
                <a:cs typeface="ＭＳ Ｐゴシック" charset="0"/>
              </a:rPr>
              <a:t>0) { </a:t>
            </a:r>
          </a:p>
          <a:p>
            <a:pPr>
              <a:lnSpc>
                <a:spcPct val="80000"/>
              </a:lnSpc>
              <a:buFont typeface="Monotype Sorts" charset="0"/>
              <a:buNone/>
            </a:pPr>
            <a:r>
              <a:rPr lang="en-US" dirty="0">
                <a:solidFill>
                  <a:schemeClr val="accent6"/>
                </a:solidFill>
                <a:ea typeface="ＭＳ Ｐゴシック" charset="0"/>
                <a:cs typeface="ＭＳ Ｐゴシック" charset="0"/>
              </a:rPr>
              <a:t>			</a:t>
            </a:r>
            <a:r>
              <a:rPr lang="en-US" dirty="0" smtClean="0">
                <a:solidFill>
                  <a:schemeClr val="accent6"/>
                </a:solidFill>
                <a:ea typeface="ＭＳ Ｐゴシック" charset="0"/>
                <a:cs typeface="ＭＳ Ｐゴシック" charset="0"/>
              </a:rPr>
              <a:t>remove process </a:t>
            </a:r>
            <a:r>
              <a:rPr lang="en-US" dirty="0">
                <a:solidFill>
                  <a:schemeClr val="accent6"/>
                </a:solidFill>
                <a:ea typeface="ＭＳ Ｐゴシック" charset="0"/>
                <a:cs typeface="ＭＳ Ｐゴシック" charset="0"/>
              </a:rPr>
              <a:t>P from S-&gt;list; </a:t>
            </a:r>
          </a:p>
          <a:p>
            <a:pPr>
              <a:lnSpc>
                <a:spcPct val="80000"/>
              </a:lnSpc>
              <a:buFont typeface="Monotype Sorts" charset="0"/>
              <a:buNone/>
            </a:pPr>
            <a:r>
              <a:rPr lang="en-US" dirty="0">
                <a:solidFill>
                  <a:schemeClr val="accent6"/>
                </a:solidFill>
                <a:ea typeface="ＭＳ Ｐゴシック" charset="0"/>
                <a:cs typeface="ＭＳ Ｐゴシック" charset="0"/>
              </a:rPr>
              <a:t>		</a:t>
            </a:r>
            <a:r>
              <a:rPr lang="en-US" dirty="0" smtClean="0">
                <a:solidFill>
                  <a:schemeClr val="accent6"/>
                </a:solidFill>
                <a:ea typeface="ＭＳ Ｐゴシック" charset="0"/>
                <a:cs typeface="ＭＳ Ｐゴシック" charset="0"/>
              </a:rPr>
              <a:t>         wakeup</a:t>
            </a:r>
            <a:r>
              <a:rPr lang="en-US" dirty="0">
                <a:solidFill>
                  <a:schemeClr val="accent6"/>
                </a:solidFill>
                <a:ea typeface="ＭＳ Ｐゴシック" charset="0"/>
                <a:cs typeface="ＭＳ Ｐゴシック" charset="0"/>
              </a:rPr>
              <a:t>(P); </a:t>
            </a:r>
          </a:p>
          <a:p>
            <a:pPr>
              <a:lnSpc>
                <a:spcPct val="80000"/>
              </a:lnSpc>
              <a:buFont typeface="Monotype Sorts" charset="0"/>
              <a:buNone/>
            </a:pPr>
            <a:r>
              <a:rPr lang="en-US" dirty="0">
                <a:solidFill>
                  <a:schemeClr val="accent6"/>
                </a:solidFill>
                <a:ea typeface="ＭＳ Ｐゴシック" charset="0"/>
                <a:cs typeface="ＭＳ Ｐゴシック" charset="0"/>
              </a:rPr>
              <a:t>		</a:t>
            </a:r>
            <a:r>
              <a:rPr lang="en-US" dirty="0" smtClean="0">
                <a:solidFill>
                  <a:schemeClr val="accent6"/>
                </a:solidFill>
                <a:ea typeface="ＭＳ Ｐゴシック" charset="0"/>
                <a:cs typeface="ＭＳ Ｐゴシック" charset="0"/>
              </a:rPr>
              <a:t>}</a:t>
            </a:r>
            <a:endParaRPr lang="en-US" dirty="0">
              <a:solidFill>
                <a:schemeClr val="accent6"/>
              </a:solidFill>
              <a:ea typeface="ＭＳ Ｐゴシック" charset="0"/>
              <a:cs typeface="ＭＳ Ｐゴシック" charset="0"/>
            </a:endParaRPr>
          </a:p>
          <a:p>
            <a:pPr>
              <a:lnSpc>
                <a:spcPct val="80000"/>
              </a:lnSpc>
              <a:buFont typeface="Monotype Sorts" charset="0"/>
              <a:buNone/>
            </a:pPr>
            <a:r>
              <a:rPr lang="en-US" dirty="0" smtClean="0">
                <a:solidFill>
                  <a:schemeClr val="accent6"/>
                </a:solidFill>
                <a:ea typeface="ＭＳ Ｐゴシック" charset="0"/>
                <a:cs typeface="ＭＳ Ｐゴシック" charset="0"/>
              </a:rPr>
              <a:t>} </a:t>
            </a:r>
            <a:endParaRPr lang="en-US" dirty="0">
              <a:solidFill>
                <a:schemeClr val="accent6"/>
              </a:solidFill>
              <a:ea typeface="ＭＳ Ｐゴシック" charset="0"/>
              <a:cs typeface="ＭＳ Ｐゴシック" charset="0"/>
            </a:endParaRPr>
          </a:p>
          <a:p>
            <a:r>
              <a:rPr lang="en-US" dirty="0" smtClean="0"/>
              <a:t>The </a:t>
            </a:r>
            <a:r>
              <a:rPr lang="en-US" dirty="0" smtClean="0">
                <a:solidFill>
                  <a:schemeClr val="accent6"/>
                </a:solidFill>
              </a:rPr>
              <a:t>wakeup() </a:t>
            </a:r>
            <a:r>
              <a:rPr lang="en-US" dirty="0" smtClean="0"/>
              <a:t>operation  sends a signal that represents an event that the invoking process is no longer in the critical section</a:t>
            </a:r>
            <a:endParaRPr lang="en-US" dirty="0"/>
          </a:p>
        </p:txBody>
      </p:sp>
    </p:spTree>
    <p:extLst>
      <p:ext uri="{BB962C8B-B14F-4D97-AF65-F5344CB8AC3E}">
        <p14:creationId xmlns:p14="http://schemas.microsoft.com/office/powerpoint/2010/main" val="34317322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a:t>BTW, the implementation just described is how Linux implements </a:t>
            </a:r>
            <a:r>
              <a:rPr lang="en-US" dirty="0" smtClean="0"/>
              <a:t>semaphores</a:t>
            </a:r>
          </a:p>
          <a:p>
            <a:r>
              <a:rPr lang="en-US" dirty="0" smtClean="0"/>
              <a:t>The </a:t>
            </a:r>
            <a:r>
              <a:rPr lang="en-US" dirty="0" smtClean="0">
                <a:solidFill>
                  <a:schemeClr val="accent6"/>
                </a:solidFill>
              </a:rPr>
              <a:t>up</a:t>
            </a:r>
            <a:r>
              <a:rPr lang="en-US" dirty="0" smtClean="0"/>
              <a:t> and </a:t>
            </a:r>
            <a:r>
              <a:rPr lang="en-US" dirty="0" smtClean="0">
                <a:solidFill>
                  <a:schemeClr val="accent6"/>
                </a:solidFill>
              </a:rPr>
              <a:t>down</a:t>
            </a:r>
            <a:r>
              <a:rPr lang="en-US" dirty="0" smtClean="0"/>
              <a:t> operations represent require access to a </a:t>
            </a:r>
            <a:r>
              <a:rPr lang="en-US" dirty="0" smtClean="0">
                <a:solidFill>
                  <a:srgbClr val="FF0000"/>
                </a:solidFill>
              </a:rPr>
              <a:t>critical section </a:t>
            </a:r>
            <a:r>
              <a:rPr lang="en-US" dirty="0" smtClean="0"/>
              <a:t>which is the semaphore variable</a:t>
            </a:r>
          </a:p>
          <a:p>
            <a:r>
              <a:rPr lang="en-US" dirty="0" smtClean="0"/>
              <a:t>Need hardware/OS support e.g.,</a:t>
            </a:r>
          </a:p>
          <a:p>
            <a:pPr lvl="1"/>
            <a:r>
              <a:rPr lang="en-US" dirty="0" err="1" smtClean="0"/>
              <a:t>Signals,TSL</a:t>
            </a:r>
            <a:endParaRPr lang="en-US" dirty="0" smtClean="0"/>
          </a:p>
          <a:p>
            <a:pPr lvl="1"/>
            <a:r>
              <a:rPr lang="en-US" dirty="0" smtClean="0"/>
              <a:t>Signals allow for a “message” to be sent to processes</a:t>
            </a:r>
          </a:p>
          <a:p>
            <a:endParaRPr lang="en-US" dirty="0"/>
          </a:p>
        </p:txBody>
      </p:sp>
    </p:spTree>
    <p:extLst>
      <p:ext uri="{BB962C8B-B14F-4D97-AF65-F5344CB8AC3E}">
        <p14:creationId xmlns:p14="http://schemas.microsoft.com/office/powerpoint/2010/main" val="26942968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9712" y="2576885"/>
            <a:ext cx="3456384" cy="1296144"/>
          </a:xfrm>
        </p:spPr>
        <p:txBody>
          <a:bodyPr>
            <a:normAutofit/>
          </a:bodyPr>
          <a:lstStyle/>
          <a:p>
            <a:pPr algn="ctr"/>
            <a:r>
              <a:rPr lang="en-US" altLang="zh-CN" sz="2800" dirty="0" smtClean="0">
                <a:solidFill>
                  <a:schemeClr val="accent1">
                    <a:lumMod val="75000"/>
                  </a:schemeClr>
                </a:solidFill>
              </a:rPr>
              <a:t>Detailed example for CS problem</a:t>
            </a:r>
            <a:endParaRPr lang="zh-CN" altLang="en-US" sz="2800" dirty="0">
              <a:solidFill>
                <a:schemeClr val="accent1">
                  <a:lumMod val="75000"/>
                </a:schemeClr>
              </a:solidFill>
            </a:endParaRPr>
          </a:p>
        </p:txBody>
      </p:sp>
      <p:sp>
        <p:nvSpPr>
          <p:cNvPr id="3" name="文本占位符 2"/>
          <p:cNvSpPr>
            <a:spLocks noGrp="1"/>
          </p:cNvSpPr>
          <p:nvPr>
            <p:ph type="body" idx="1"/>
          </p:nvPr>
        </p:nvSpPr>
        <p:spPr>
          <a:xfrm>
            <a:off x="899592" y="2072829"/>
            <a:ext cx="7772400" cy="3732435"/>
          </a:xfrm>
          <a:blipFill dpi="0" rotWithShape="1">
            <a:blip r:embed="rId3"/>
            <a:srcRect/>
            <a:stretch>
              <a:fillRect/>
            </a:stretch>
          </a:blipFill>
        </p:spPr>
        <p:txBody>
          <a:bodyPr/>
          <a:lstStyle/>
          <a:p>
            <a:endParaRPr lang="zh-CN" altLang="en-US" dirty="0"/>
          </a:p>
        </p:txBody>
      </p:sp>
      <p:sp>
        <p:nvSpPr>
          <p:cNvPr id="4" name="页脚占位符 3"/>
          <p:cNvSpPr>
            <a:spLocks noGrp="1"/>
          </p:cNvSpPr>
          <p:nvPr>
            <p:ph type="ftr" sz="quarter" idx="11"/>
          </p:nvPr>
        </p:nvSpPr>
        <p:spPr/>
        <p:txBody>
          <a:bodyPr/>
          <a:lstStyle/>
          <a:p>
            <a:r>
              <a:rPr lang="en-US" altLang="zh-CN" smtClean="0"/>
              <a:t>Operating system Part I Introduction</a:t>
            </a:r>
            <a:endParaRPr lang="zh-CN" altLang="en-US"/>
          </a:p>
        </p:txBody>
      </p:sp>
    </p:spTree>
    <p:extLst>
      <p:ext uri="{BB962C8B-B14F-4D97-AF65-F5344CB8AC3E}">
        <p14:creationId xmlns:p14="http://schemas.microsoft.com/office/powerpoint/2010/main" val="22877470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44624"/>
            <a:ext cx="8229600" cy="654050"/>
          </a:xfrm>
        </p:spPr>
        <p:txBody>
          <a:bodyPr/>
          <a:lstStyle/>
          <a:p>
            <a:r>
              <a:rPr lang="en-US" altLang="zh-CN" dirty="0" smtClean="0"/>
              <a:t>A story: monks drink water</a:t>
            </a:r>
            <a:endParaRPr lang="zh-CN" altLang="en-US" dirty="0"/>
          </a:p>
        </p:txBody>
      </p:sp>
      <p:sp>
        <p:nvSpPr>
          <p:cNvPr id="3" name="内容占位符 2"/>
          <p:cNvSpPr>
            <a:spLocks noGrp="1"/>
          </p:cNvSpPr>
          <p:nvPr>
            <p:ph idx="1"/>
          </p:nvPr>
        </p:nvSpPr>
        <p:spPr>
          <a:xfrm>
            <a:off x="179512" y="758982"/>
            <a:ext cx="5688632" cy="5910378"/>
          </a:xfrm>
        </p:spPr>
        <p:txBody>
          <a:bodyPr/>
          <a:lstStyle/>
          <a:p>
            <a:r>
              <a:rPr lang="en-US" altLang="zh-CN" dirty="0"/>
              <a:t>Many monks </a:t>
            </a:r>
          </a:p>
          <a:p>
            <a:pPr lvl="1"/>
            <a:r>
              <a:rPr lang="en-US" altLang="zh-CN" dirty="0"/>
              <a:t>Some are </a:t>
            </a:r>
            <a:r>
              <a:rPr lang="en-US" altLang="zh-CN" b="1" dirty="0"/>
              <a:t>old</a:t>
            </a:r>
          </a:p>
          <a:p>
            <a:pPr lvl="1"/>
            <a:r>
              <a:rPr lang="en-US" altLang="zh-CN" dirty="0"/>
              <a:t>Some are </a:t>
            </a:r>
            <a:r>
              <a:rPr lang="en-US" altLang="zh-CN" b="1" dirty="0"/>
              <a:t>young</a:t>
            </a:r>
            <a:endParaRPr lang="zh-CN" altLang="en-US" b="1" dirty="0"/>
          </a:p>
          <a:p>
            <a:r>
              <a:rPr lang="en-US" altLang="zh-CN" dirty="0" smtClean="0"/>
              <a:t>One well</a:t>
            </a:r>
          </a:p>
          <a:p>
            <a:pPr lvl="1"/>
            <a:r>
              <a:rPr lang="en-US" altLang="zh-CN" dirty="0" smtClean="0"/>
              <a:t>Only one bucket in well every time</a:t>
            </a:r>
          </a:p>
          <a:p>
            <a:r>
              <a:rPr lang="en-US" altLang="zh-CN" dirty="0" smtClean="0"/>
              <a:t>One Vat</a:t>
            </a:r>
          </a:p>
          <a:p>
            <a:pPr lvl="1"/>
            <a:r>
              <a:rPr lang="en-US" altLang="zh-CN" dirty="0"/>
              <a:t>Can contain 10 buckets of water</a:t>
            </a:r>
          </a:p>
          <a:p>
            <a:pPr lvl="1"/>
            <a:r>
              <a:rPr lang="en-US" altLang="zh-CN" dirty="0" smtClean="0"/>
              <a:t>One bucket to put water into and fetch water from the vat</a:t>
            </a:r>
          </a:p>
          <a:p>
            <a:r>
              <a:rPr lang="en-US" altLang="zh-CN" dirty="0" smtClean="0"/>
              <a:t>Three buckets in total</a:t>
            </a:r>
          </a:p>
        </p:txBody>
      </p:sp>
      <p:sp>
        <p:nvSpPr>
          <p:cNvPr id="4" name="页脚占位符 3"/>
          <p:cNvSpPr>
            <a:spLocks noGrp="1"/>
          </p:cNvSpPr>
          <p:nvPr>
            <p:ph type="ftr" sz="quarter" idx="11"/>
          </p:nvPr>
        </p:nvSpPr>
        <p:spPr/>
        <p:txBody>
          <a:bodyPr/>
          <a:lstStyle/>
          <a:p>
            <a:pPr>
              <a:defRPr/>
            </a:pPr>
            <a:r>
              <a:rPr lang="en-US" altLang="zh-CN" smtClean="0"/>
              <a:t>Part VI Synchronization </a:t>
            </a:r>
            <a:endParaRPr lang="zh-CN" altLang="en-US"/>
          </a:p>
        </p:txBody>
      </p:sp>
      <p:sp>
        <p:nvSpPr>
          <p:cNvPr id="5" name="灯片编号占位符 4"/>
          <p:cNvSpPr>
            <a:spLocks noGrp="1"/>
          </p:cNvSpPr>
          <p:nvPr>
            <p:ph type="sldNum" sz="quarter" idx="12"/>
          </p:nvPr>
        </p:nvSpPr>
        <p:spPr/>
        <p:txBody>
          <a:bodyPr/>
          <a:lstStyle/>
          <a:p>
            <a:pPr>
              <a:defRPr/>
            </a:pPr>
            <a:fld id="{44583140-E510-4E05-86A4-125829D33C9C}" type="slidenum">
              <a:rPr lang="zh-CN" altLang="en-US" smtClean="0"/>
              <a:pPr>
                <a:defRPr/>
              </a:pPr>
              <a:t>48</a:t>
            </a:fld>
            <a:endParaRPr lang="zh-CN" altLang="en-US"/>
          </a:p>
        </p:txBody>
      </p:sp>
      <p:pic>
        <p:nvPicPr>
          <p:cNvPr id="556034" name="Picture 2" descr="C:\Users\mlinking\Pictures\va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3438" y="4244975"/>
            <a:ext cx="1457524" cy="1597473"/>
          </a:xfrm>
          <a:prstGeom prst="rect">
            <a:avLst/>
          </a:prstGeom>
          <a:noFill/>
          <a:extLst>
            <a:ext uri="{909E8E84-426E-40DD-AFC4-6F175D3DCCD1}">
              <a14:hiddenFill xmlns:a14="http://schemas.microsoft.com/office/drawing/2010/main">
                <a:solidFill>
                  <a:srgbClr val="FFFFFF"/>
                </a:solidFill>
              </a14:hiddenFill>
            </a:ext>
          </a:extLst>
        </p:spPr>
      </p:pic>
      <p:pic>
        <p:nvPicPr>
          <p:cNvPr id="556035" name="Picture 3" descr="C:\Users\mlinking\Pictures\well-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00" y="2046838"/>
            <a:ext cx="2857500" cy="2238375"/>
          </a:xfrm>
          <a:prstGeom prst="rect">
            <a:avLst/>
          </a:prstGeom>
          <a:noFill/>
          <a:extLst>
            <a:ext uri="{909E8E84-426E-40DD-AFC4-6F175D3DCCD1}">
              <a14:hiddenFill xmlns:a14="http://schemas.microsoft.com/office/drawing/2010/main">
                <a:solidFill>
                  <a:srgbClr val="FFFFFF"/>
                </a:solidFill>
              </a14:hiddenFill>
            </a:ext>
          </a:extLst>
        </p:spPr>
      </p:pic>
      <p:pic>
        <p:nvPicPr>
          <p:cNvPr id="556036" name="Picture 4" descr="C:\Users\mlinking\Pictures\Wood-Bucket.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02397" y="5842448"/>
            <a:ext cx="969803" cy="106814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Users\mlinking\Pictures\Wood-Bucket.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16059" y="5784027"/>
            <a:ext cx="969803" cy="106814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C:\Users\mlinking\Pictures\Wood-Bucket.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33703" y="5784027"/>
            <a:ext cx="969803" cy="10681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C:\Users\mlinking\Pictures\Wood-Bucket.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200000">
            <a:off x="7784535" y="3274124"/>
            <a:ext cx="969803" cy="1068140"/>
          </a:xfrm>
          <a:prstGeom prst="rect">
            <a:avLst/>
          </a:prstGeom>
          <a:noFill/>
          <a:extLst>
            <a:ext uri="{909E8E84-426E-40DD-AFC4-6F175D3DCCD1}">
              <a14:hiddenFill xmlns:a14="http://schemas.microsoft.com/office/drawing/2010/main">
                <a:solidFill>
                  <a:srgbClr val="FFFFFF"/>
                </a:solidFill>
              </a14:hiddenFill>
            </a:ext>
          </a:extLst>
        </p:spPr>
      </p:pic>
      <p:pic>
        <p:nvPicPr>
          <p:cNvPr id="556037" name="Picture 5" descr="C:\Users\mlinking\Pictures\Monk-old.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1045" y="696647"/>
            <a:ext cx="342843" cy="106610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5" descr="C:\Users\mlinking\Pictures\Monk-old.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7709" y="692704"/>
            <a:ext cx="342843" cy="106610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5" descr="C:\Users\mlinking\Pictures\Monk-old.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1165" y="692703"/>
            <a:ext cx="342843" cy="106610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5" descr="C:\Users\mlinking\Pictures\Monk-old.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4621" y="692702"/>
            <a:ext cx="342843" cy="106610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C:\Users\mlinking\Pictures\Monk-old.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8077" y="692701"/>
            <a:ext cx="342843" cy="106610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mlinking\Pictures\Monk-old.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4061" y="692700"/>
            <a:ext cx="342843" cy="106610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5" descr="C:\Users\mlinking\Pictures\Monk-old.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0045" y="692699"/>
            <a:ext cx="342843" cy="106610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5" descr="C:\Users\mlinking\Pictures\Monk-old.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6029" y="692698"/>
            <a:ext cx="342843" cy="106610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5" descr="C:\Users\mlinking\Pictures\Monk-old.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72013" y="692697"/>
            <a:ext cx="342843" cy="106610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5" descr="C:\Users\mlinking\Pictures\Monk-old.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37997" y="692696"/>
            <a:ext cx="342843" cy="1066102"/>
          </a:xfrm>
          <a:prstGeom prst="rect">
            <a:avLst/>
          </a:prstGeom>
          <a:noFill/>
          <a:extLst>
            <a:ext uri="{909E8E84-426E-40DD-AFC4-6F175D3DCCD1}">
              <a14:hiddenFill xmlns:a14="http://schemas.microsoft.com/office/drawing/2010/main">
                <a:solidFill>
                  <a:srgbClr val="FFFFFF"/>
                </a:solidFill>
              </a14:hiddenFill>
            </a:ext>
          </a:extLst>
        </p:spPr>
      </p:pic>
      <p:pic>
        <p:nvPicPr>
          <p:cNvPr id="556038" name="Picture 6" descr="C:\Users\mlinking\Pictures\Monk-young.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5802" y="1853819"/>
            <a:ext cx="453328" cy="115573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C:\Users\mlinking\Pictures\Monk-young.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8672" y="1853819"/>
            <a:ext cx="453328" cy="115573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Users\mlinking\Pictures\Monk-young.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71542" y="1853819"/>
            <a:ext cx="453328" cy="115573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C:\Users\mlinking\Pictures\Monk-young.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24412" y="1853819"/>
            <a:ext cx="453328" cy="115573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C:\Users\mlinking\Pictures\Monk-young.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7282" y="1853819"/>
            <a:ext cx="453328" cy="1155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8312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214203"/>
          </a:xfrm>
          <a:solidFill>
            <a:srgbClr val="92D050"/>
          </a:solidFill>
        </p:spPr>
        <p:txBody>
          <a:bodyPr/>
          <a:lstStyle/>
          <a:p>
            <a:r>
              <a:rPr lang="en-US" altLang="zh-CN" dirty="0" smtClean="0"/>
              <a:t>General rules to cope with CS problem using semaphores</a:t>
            </a:r>
            <a:endParaRPr lang="zh-CN" altLang="en-US" dirty="0"/>
          </a:p>
        </p:txBody>
      </p:sp>
      <p:sp>
        <p:nvSpPr>
          <p:cNvPr id="3" name="内容占位符 2"/>
          <p:cNvSpPr>
            <a:spLocks noGrp="1"/>
          </p:cNvSpPr>
          <p:nvPr>
            <p:ph idx="1"/>
          </p:nvPr>
        </p:nvSpPr>
        <p:spPr>
          <a:xfrm>
            <a:off x="457200" y="1268760"/>
            <a:ext cx="8686800" cy="5040560"/>
          </a:xfrm>
        </p:spPr>
        <p:txBody>
          <a:bodyPr/>
          <a:lstStyle/>
          <a:p>
            <a:pPr marL="514350" indent="-514350">
              <a:buFont typeface="+mj-lt"/>
              <a:buAutoNum type="arabicPeriod"/>
            </a:pPr>
            <a:r>
              <a:rPr lang="en-US" altLang="zh-CN" dirty="0" smtClean="0"/>
              <a:t>Find the types of </a:t>
            </a:r>
            <a:r>
              <a:rPr lang="en-US" altLang="zh-CN" dirty="0" smtClean="0">
                <a:solidFill>
                  <a:srgbClr val="FF0000"/>
                </a:solidFill>
              </a:rPr>
              <a:t>actors</a:t>
            </a:r>
          </a:p>
          <a:p>
            <a:pPr lvl="1"/>
            <a:r>
              <a:rPr lang="en-US" altLang="zh-CN" dirty="0" smtClean="0"/>
              <a:t>To determine the </a:t>
            </a:r>
            <a:r>
              <a:rPr lang="en-US" altLang="zh-CN" b="1" u="sng" dirty="0" smtClean="0"/>
              <a:t>processes</a:t>
            </a:r>
            <a:endParaRPr lang="en-US" altLang="zh-CN" b="1" u="sng" dirty="0"/>
          </a:p>
          <a:p>
            <a:pPr marL="514350" indent="-514350">
              <a:buFont typeface="+mj-lt"/>
              <a:buAutoNum type="arabicPeriod"/>
            </a:pPr>
            <a:r>
              <a:rPr lang="en-US" altLang="zh-CN" dirty="0"/>
              <a:t>Recognize</a:t>
            </a:r>
            <a:r>
              <a:rPr lang="en-US" altLang="zh-CN" dirty="0" smtClean="0"/>
              <a:t> the shared </a:t>
            </a:r>
            <a:r>
              <a:rPr lang="en-US" altLang="zh-CN" dirty="0" smtClean="0">
                <a:solidFill>
                  <a:srgbClr val="FF0000"/>
                </a:solidFill>
              </a:rPr>
              <a:t>resources</a:t>
            </a:r>
            <a:r>
              <a:rPr lang="en-US" altLang="zh-CN" dirty="0" smtClean="0"/>
              <a:t> between actors </a:t>
            </a:r>
            <a:r>
              <a:rPr lang="en-US" altLang="zh-CN" dirty="0" smtClean="0">
                <a:sym typeface="Wingdings" pitchFamily="2" charset="2"/>
              </a:rPr>
              <a:t> initial values of semaphores</a:t>
            </a:r>
            <a:endParaRPr lang="en-US" altLang="zh-CN" dirty="0" smtClean="0"/>
          </a:p>
          <a:p>
            <a:pPr marL="514350" indent="-514350">
              <a:buFont typeface="+mj-lt"/>
              <a:buAutoNum type="arabicPeriod"/>
            </a:pPr>
            <a:r>
              <a:rPr lang="en-US" altLang="zh-CN" dirty="0"/>
              <a:t>Infer</a:t>
            </a:r>
            <a:r>
              <a:rPr lang="en-US" altLang="zh-CN" dirty="0" smtClean="0"/>
              <a:t> the </a:t>
            </a:r>
            <a:r>
              <a:rPr lang="en-US" altLang="zh-CN" dirty="0" smtClean="0">
                <a:solidFill>
                  <a:srgbClr val="FF0000"/>
                </a:solidFill>
              </a:rPr>
              <a:t>constraints</a:t>
            </a:r>
            <a:r>
              <a:rPr lang="en-US" altLang="zh-CN" dirty="0" smtClean="0"/>
              <a:t> based on the situations when actors use those shared resources</a:t>
            </a:r>
            <a:endParaRPr lang="en-US" altLang="zh-CN" dirty="0"/>
          </a:p>
          <a:p>
            <a:pPr lvl="1"/>
            <a:r>
              <a:rPr lang="en-US" altLang="zh-CN" b="1" u="sng" dirty="0" smtClean="0"/>
              <a:t>ME or SCH</a:t>
            </a:r>
            <a:r>
              <a:rPr lang="en-US" altLang="zh-CN" dirty="0" smtClean="0"/>
              <a:t>?</a:t>
            </a:r>
          </a:p>
          <a:p>
            <a:pPr lvl="2"/>
            <a:r>
              <a:rPr lang="en-US" altLang="zh-CN" dirty="0" smtClean="0"/>
              <a:t>To </a:t>
            </a:r>
            <a:r>
              <a:rPr lang="en-US" altLang="zh-CN" dirty="0"/>
              <a:t>determine semaphores </a:t>
            </a:r>
            <a:r>
              <a:rPr lang="en-US" altLang="zh-CN" dirty="0" smtClean="0"/>
              <a:t>and their initial values</a:t>
            </a:r>
          </a:p>
          <a:p>
            <a:pPr lvl="2"/>
            <a:r>
              <a:rPr lang="en-US" altLang="zh-CN" dirty="0" smtClean="0"/>
              <a:t>To determine the code (nested for ME, and scattered for SCH)</a:t>
            </a:r>
          </a:p>
          <a:p>
            <a:pPr marL="514350" indent="-514350">
              <a:buFont typeface="+mj-lt"/>
              <a:buAutoNum type="arabicPeriod"/>
            </a:pPr>
            <a:r>
              <a:rPr lang="en-US" altLang="zh-CN" dirty="0" smtClean="0"/>
              <a:t>Use semaphores to finish those processes</a:t>
            </a:r>
            <a:endParaRPr lang="zh-CN" altLang="en-US" dirty="0"/>
          </a:p>
        </p:txBody>
      </p:sp>
      <p:sp>
        <p:nvSpPr>
          <p:cNvPr id="4" name="页脚占位符 3"/>
          <p:cNvSpPr>
            <a:spLocks noGrp="1"/>
          </p:cNvSpPr>
          <p:nvPr>
            <p:ph type="ftr" sz="quarter" idx="11"/>
          </p:nvPr>
        </p:nvSpPr>
        <p:spPr/>
        <p:txBody>
          <a:bodyPr/>
          <a:lstStyle/>
          <a:p>
            <a:pPr>
              <a:defRPr/>
            </a:pPr>
            <a:r>
              <a:rPr lang="en-US" altLang="zh-CN" smtClean="0"/>
              <a:t>Part VI Synchronization </a:t>
            </a:r>
            <a:endParaRPr lang="zh-CN" altLang="en-US"/>
          </a:p>
        </p:txBody>
      </p:sp>
      <p:sp>
        <p:nvSpPr>
          <p:cNvPr id="5" name="灯片编号占位符 4"/>
          <p:cNvSpPr>
            <a:spLocks noGrp="1"/>
          </p:cNvSpPr>
          <p:nvPr>
            <p:ph type="sldNum" sz="quarter" idx="12"/>
          </p:nvPr>
        </p:nvSpPr>
        <p:spPr/>
        <p:txBody>
          <a:bodyPr/>
          <a:lstStyle/>
          <a:p>
            <a:pPr>
              <a:defRPr/>
            </a:pPr>
            <a:fld id="{44583140-E510-4E05-86A4-125829D33C9C}" type="slidenum">
              <a:rPr lang="zh-CN" altLang="en-US" smtClean="0"/>
              <a:pPr>
                <a:defRPr/>
              </a:pPr>
              <a:t>49</a:t>
            </a:fld>
            <a:endParaRPr lang="zh-CN" altLang="en-US"/>
          </a:p>
        </p:txBody>
      </p:sp>
    </p:spTree>
    <p:extLst>
      <p:ext uri="{BB962C8B-B14F-4D97-AF65-F5344CB8AC3E}">
        <p14:creationId xmlns:p14="http://schemas.microsoft.com/office/powerpoint/2010/main" val="13523110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85728"/>
            <a:ext cx="9144000" cy="654032"/>
          </a:xfrm>
        </p:spPr>
        <p:txBody>
          <a:bodyPr>
            <a:normAutofit fontScale="90000"/>
          </a:bodyPr>
          <a:lstStyle/>
          <a:p>
            <a:r>
              <a:rPr lang="en-US" altLang="zh-CN" dirty="0" smtClean="0"/>
              <a:t>Some functions the designer of OSs should consider carefully</a:t>
            </a:r>
            <a:endParaRPr lang="zh-CN" altLang="en-US" dirty="0"/>
          </a:p>
        </p:txBody>
      </p:sp>
      <p:sp>
        <p:nvSpPr>
          <p:cNvPr id="4" name="页脚占位符 3"/>
          <p:cNvSpPr>
            <a:spLocks noGrp="1"/>
          </p:cNvSpPr>
          <p:nvPr>
            <p:ph type="ftr" sz="quarter" idx="11"/>
          </p:nvPr>
        </p:nvSpPr>
        <p:spPr/>
        <p:txBody>
          <a:bodyPr/>
          <a:lstStyle/>
          <a:p>
            <a:r>
              <a:rPr lang="en-US" altLang="zh-CN" smtClean="0"/>
              <a:t>Operating system Part I Introduction</a:t>
            </a:r>
            <a:endParaRPr lang="zh-CN" altLang="en-US"/>
          </a:p>
        </p:txBody>
      </p:sp>
      <p:sp>
        <p:nvSpPr>
          <p:cNvPr id="3" name="内容占位符 2"/>
          <p:cNvSpPr>
            <a:spLocks noGrp="1"/>
          </p:cNvSpPr>
          <p:nvPr>
            <p:ph idx="1"/>
          </p:nvPr>
        </p:nvSpPr>
        <p:spPr>
          <a:xfrm>
            <a:off x="107504" y="1196752"/>
            <a:ext cx="2952328" cy="4785395"/>
          </a:xfrm>
        </p:spPr>
        <p:txBody>
          <a:bodyPr>
            <a:normAutofit lnSpcReduction="10000"/>
          </a:bodyPr>
          <a:lstStyle/>
          <a:p>
            <a:r>
              <a:rPr lang="en-US" altLang="zh-CN" dirty="0" smtClean="0"/>
              <a:t>Resource competition</a:t>
            </a:r>
          </a:p>
          <a:p>
            <a:pPr lvl="1"/>
            <a:r>
              <a:rPr lang="en-US" altLang="zh-CN" b="1" dirty="0" smtClean="0">
                <a:solidFill>
                  <a:srgbClr val="FF0000"/>
                </a:solidFill>
              </a:rPr>
              <a:t>Data inconsistency </a:t>
            </a:r>
            <a:r>
              <a:rPr lang="en-US" altLang="zh-CN" dirty="0" smtClean="0"/>
              <a:t>is another issue we should  consider carefully when competing. </a:t>
            </a:r>
            <a:endParaRPr lang="zh-CN" altLang="en-US" dirty="0"/>
          </a:p>
        </p:txBody>
      </p:sp>
      <p:pic>
        <p:nvPicPr>
          <p:cNvPr id="494594" name="Picture 2" descr="http://www.kamogatanishi-e.ed.jp/english/clipart/people/pap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6336" y="2132856"/>
            <a:ext cx="1224136" cy="1224136"/>
          </a:xfrm>
          <a:prstGeom prst="rect">
            <a:avLst/>
          </a:prstGeom>
          <a:noFill/>
          <a:extLst>
            <a:ext uri="{909E8E84-426E-40DD-AFC4-6F175D3DCCD1}">
              <a14:hiddenFill xmlns:a14="http://schemas.microsoft.com/office/drawing/2010/main">
                <a:solidFill>
                  <a:srgbClr val="FFFFFF"/>
                </a:solidFill>
              </a14:hiddenFill>
            </a:ext>
          </a:extLst>
        </p:spPr>
      </p:pic>
      <p:pic>
        <p:nvPicPr>
          <p:cNvPr id="494601" name="Picture 9" descr="C:\Users\mlinking\Pictures\s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6" y="2059120"/>
            <a:ext cx="1111002" cy="13716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860032" y="1367190"/>
            <a:ext cx="2563522" cy="523220"/>
          </a:xfrm>
          <a:prstGeom prst="rect">
            <a:avLst/>
          </a:prstGeom>
          <a:noFill/>
        </p:spPr>
        <p:txBody>
          <a:bodyPr wrap="none" rtlCol="0">
            <a:spAutoFit/>
          </a:bodyPr>
          <a:lstStyle/>
          <a:p>
            <a:r>
              <a:rPr lang="en-US" altLang="zh-CN" sz="2800" b="1" dirty="0" smtClean="0">
                <a:solidFill>
                  <a:srgbClr val="0070C0"/>
                </a:solidFill>
              </a:rPr>
              <a:t>Depositing [</a:t>
            </a:r>
            <a:r>
              <a:rPr lang="zh-CN" altLang="en-US" b="1" dirty="0" smtClean="0">
                <a:solidFill>
                  <a:srgbClr val="0070C0"/>
                </a:solidFill>
              </a:rPr>
              <a:t>存款</a:t>
            </a:r>
            <a:r>
              <a:rPr lang="en-US" altLang="zh-CN" sz="2800" b="1" dirty="0" smtClean="0">
                <a:solidFill>
                  <a:srgbClr val="0070C0"/>
                </a:solidFill>
              </a:rPr>
              <a:t>]</a:t>
            </a:r>
            <a:endParaRPr lang="zh-CN" altLang="en-US" sz="2800" b="1" dirty="0">
              <a:solidFill>
                <a:srgbClr val="0070C0"/>
              </a:solidFill>
            </a:endParaRPr>
          </a:p>
        </p:txBody>
      </p:sp>
      <p:sp>
        <p:nvSpPr>
          <p:cNvPr id="7" name="折角形 6"/>
          <p:cNvSpPr/>
          <p:nvPr/>
        </p:nvSpPr>
        <p:spPr>
          <a:xfrm>
            <a:off x="5349705" y="3356992"/>
            <a:ext cx="1584176" cy="936104"/>
          </a:xfrm>
          <a:prstGeom prst="foldedCorner">
            <a:avLst>
              <a:gd name="adj" fmla="val 454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十六角星 7"/>
          <p:cNvSpPr/>
          <p:nvPr/>
        </p:nvSpPr>
        <p:spPr>
          <a:xfrm>
            <a:off x="5428904" y="3320988"/>
            <a:ext cx="1425777" cy="1008112"/>
          </a:xfrm>
          <a:prstGeom prst="star16">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100</a:t>
            </a:r>
            <a:endParaRPr lang="zh-CN" altLang="en-US" sz="2000" b="1" dirty="0">
              <a:solidFill>
                <a:schemeClr val="tx1"/>
              </a:solidFill>
            </a:endParaRPr>
          </a:p>
        </p:txBody>
      </p:sp>
      <p:sp>
        <p:nvSpPr>
          <p:cNvPr id="17" name="十六角星 16"/>
          <p:cNvSpPr/>
          <p:nvPr/>
        </p:nvSpPr>
        <p:spPr>
          <a:xfrm>
            <a:off x="3478508" y="3397188"/>
            <a:ext cx="1425777" cy="1008112"/>
          </a:xfrm>
          <a:prstGeom prst="star16">
            <a:avLst/>
          </a:prstGeom>
          <a:solidFill>
            <a:srgbClr val="7030A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FFFF00"/>
                </a:solidFill>
              </a:rPr>
              <a:t>100</a:t>
            </a:r>
            <a:endParaRPr lang="zh-CN" altLang="en-US" sz="2000" b="1" dirty="0">
              <a:solidFill>
                <a:srgbClr val="FFFF00"/>
              </a:solidFill>
            </a:endParaRPr>
          </a:p>
        </p:txBody>
      </p:sp>
      <p:sp>
        <p:nvSpPr>
          <p:cNvPr id="18" name="十六角星 17"/>
          <p:cNvSpPr/>
          <p:nvPr/>
        </p:nvSpPr>
        <p:spPr>
          <a:xfrm>
            <a:off x="7495515" y="3397188"/>
            <a:ext cx="1425777" cy="1008112"/>
          </a:xfrm>
          <a:prstGeom prst="star16">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100</a:t>
            </a:r>
            <a:endParaRPr lang="zh-CN" altLang="en-US" sz="2000" b="1" dirty="0">
              <a:solidFill>
                <a:schemeClr val="tx1"/>
              </a:solidFill>
            </a:endParaRPr>
          </a:p>
        </p:txBody>
      </p:sp>
      <p:sp>
        <p:nvSpPr>
          <p:cNvPr id="9" name="TextBox 8"/>
          <p:cNvSpPr txBox="1"/>
          <p:nvPr/>
        </p:nvSpPr>
        <p:spPr>
          <a:xfrm>
            <a:off x="4191397" y="4296363"/>
            <a:ext cx="811441" cy="523220"/>
          </a:xfrm>
          <a:prstGeom prst="rect">
            <a:avLst/>
          </a:prstGeom>
          <a:noFill/>
        </p:spPr>
        <p:txBody>
          <a:bodyPr wrap="none" rtlCol="0">
            <a:spAutoFit/>
          </a:bodyPr>
          <a:lstStyle/>
          <a:p>
            <a:r>
              <a:rPr lang="en-US" altLang="zh-CN" sz="2800" b="1" dirty="0" smtClean="0"/>
              <a:t>+ 50</a:t>
            </a:r>
            <a:endParaRPr lang="zh-CN" altLang="en-US" sz="2800" b="1" dirty="0"/>
          </a:p>
        </p:txBody>
      </p:sp>
      <p:sp>
        <p:nvSpPr>
          <p:cNvPr id="20" name="TextBox 19"/>
          <p:cNvSpPr txBox="1"/>
          <p:nvPr/>
        </p:nvSpPr>
        <p:spPr>
          <a:xfrm>
            <a:off x="8172400" y="4296363"/>
            <a:ext cx="994183" cy="523220"/>
          </a:xfrm>
          <a:prstGeom prst="rect">
            <a:avLst/>
          </a:prstGeom>
          <a:noFill/>
        </p:spPr>
        <p:txBody>
          <a:bodyPr wrap="none" rtlCol="0">
            <a:spAutoFit/>
          </a:bodyPr>
          <a:lstStyle/>
          <a:p>
            <a:r>
              <a:rPr lang="en-US" altLang="zh-CN" sz="2800" b="1" dirty="0" smtClean="0"/>
              <a:t>+ 100</a:t>
            </a:r>
            <a:endParaRPr lang="zh-CN" altLang="en-US" sz="2800" b="1" dirty="0"/>
          </a:p>
        </p:txBody>
      </p:sp>
      <p:sp>
        <p:nvSpPr>
          <p:cNvPr id="10" name="右箭头 9"/>
          <p:cNvSpPr/>
          <p:nvPr/>
        </p:nvSpPr>
        <p:spPr>
          <a:xfrm>
            <a:off x="7092280" y="3825044"/>
            <a:ext cx="403235" cy="324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flipH="1">
            <a:off x="4860032" y="3797240"/>
            <a:ext cx="403235" cy="324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十六角星 22"/>
          <p:cNvSpPr/>
          <p:nvPr/>
        </p:nvSpPr>
        <p:spPr>
          <a:xfrm>
            <a:off x="3476890" y="4797152"/>
            <a:ext cx="1425777" cy="1008112"/>
          </a:xfrm>
          <a:prstGeom prst="star16">
            <a:avLst/>
          </a:prstGeom>
          <a:solidFill>
            <a:srgbClr val="7030A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FFFF00"/>
                </a:solidFill>
              </a:rPr>
              <a:t>150</a:t>
            </a:r>
            <a:endParaRPr lang="zh-CN" altLang="en-US" sz="2000" b="1" dirty="0">
              <a:solidFill>
                <a:srgbClr val="FFFF00"/>
              </a:solidFill>
            </a:endParaRPr>
          </a:p>
        </p:txBody>
      </p:sp>
      <p:sp>
        <p:nvSpPr>
          <p:cNvPr id="24" name="十六角星 23"/>
          <p:cNvSpPr/>
          <p:nvPr/>
        </p:nvSpPr>
        <p:spPr>
          <a:xfrm>
            <a:off x="7493897" y="4797152"/>
            <a:ext cx="1425777" cy="1008112"/>
          </a:xfrm>
          <a:prstGeom prst="star16">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2</a:t>
            </a:r>
            <a:r>
              <a:rPr lang="en-US" altLang="zh-CN" sz="2400" b="1" dirty="0" smtClean="0">
                <a:solidFill>
                  <a:schemeClr val="tx1"/>
                </a:solidFill>
              </a:rPr>
              <a:t>00</a:t>
            </a:r>
            <a:endParaRPr lang="zh-CN" altLang="en-US" sz="2000" b="1" dirty="0">
              <a:solidFill>
                <a:schemeClr val="tx1"/>
              </a:solidFill>
            </a:endParaRPr>
          </a:p>
        </p:txBody>
      </p:sp>
      <p:cxnSp>
        <p:nvCxnSpPr>
          <p:cNvPr id="12" name="直接连接符 11"/>
          <p:cNvCxnSpPr/>
          <p:nvPr/>
        </p:nvCxnSpPr>
        <p:spPr>
          <a:xfrm>
            <a:off x="5002838" y="1890410"/>
            <a:ext cx="229105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Cloud 10"/>
          <p:cNvSpPr/>
          <p:nvPr/>
        </p:nvSpPr>
        <p:spPr>
          <a:xfrm>
            <a:off x="4288557" y="188640"/>
            <a:ext cx="5888972" cy="3368671"/>
          </a:xfrm>
          <a:prstGeom prst="cloud">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Of course you don’t want this happens when you deposit your money - </a:t>
            </a:r>
            <a:r>
              <a:rPr lang="en-US" altLang="zh-CN" sz="3600" b="1" dirty="0" smtClean="0"/>
              <a:t>Synchronization</a:t>
            </a:r>
            <a:endParaRPr lang="zh-CN" altLang="en-US" sz="3600" b="1" dirty="0"/>
          </a:p>
        </p:txBody>
      </p:sp>
    </p:spTree>
    <p:extLst>
      <p:ext uri="{BB962C8B-B14F-4D97-AF65-F5344CB8AC3E}">
        <p14:creationId xmlns:p14="http://schemas.microsoft.com/office/powerpoint/2010/main" val="131178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32" presetClass="emph" presetSubtype="0" repeatCount="indefinite" fill="hold" grpId="1" nodeType="withEffect">
                                  <p:stCondLst>
                                    <p:cond delay="0"/>
                                  </p:stCondLst>
                                  <p:endCondLst>
                                    <p:cond evt="onNext" delay="0">
                                      <p:tgtEl>
                                        <p:sldTgt/>
                                      </p:tgtEl>
                                    </p:cond>
                                  </p:endCondLst>
                                  <p:childTnLst>
                                    <p:animRot by="120000">
                                      <p:cBhvr>
                                        <p:cTn id="32" dur="100" fill="hold">
                                          <p:stCondLst>
                                            <p:cond delay="0"/>
                                          </p:stCondLst>
                                        </p:cTn>
                                        <p:tgtEl>
                                          <p:spTgt spid="9"/>
                                        </p:tgtEl>
                                        <p:attrNameLst>
                                          <p:attrName>r</p:attrName>
                                        </p:attrNameLst>
                                      </p:cBhvr>
                                    </p:animRot>
                                    <p:animRot by="-240000">
                                      <p:cBhvr>
                                        <p:cTn id="33" dur="200" fill="hold">
                                          <p:stCondLst>
                                            <p:cond delay="200"/>
                                          </p:stCondLst>
                                        </p:cTn>
                                        <p:tgtEl>
                                          <p:spTgt spid="9"/>
                                        </p:tgtEl>
                                        <p:attrNameLst>
                                          <p:attrName>r</p:attrName>
                                        </p:attrNameLst>
                                      </p:cBhvr>
                                    </p:animRot>
                                    <p:animRot by="240000">
                                      <p:cBhvr>
                                        <p:cTn id="34" dur="200" fill="hold">
                                          <p:stCondLst>
                                            <p:cond delay="400"/>
                                          </p:stCondLst>
                                        </p:cTn>
                                        <p:tgtEl>
                                          <p:spTgt spid="9"/>
                                        </p:tgtEl>
                                        <p:attrNameLst>
                                          <p:attrName>r</p:attrName>
                                        </p:attrNameLst>
                                      </p:cBhvr>
                                    </p:animRot>
                                    <p:animRot by="-240000">
                                      <p:cBhvr>
                                        <p:cTn id="35" dur="200" fill="hold">
                                          <p:stCondLst>
                                            <p:cond delay="600"/>
                                          </p:stCondLst>
                                        </p:cTn>
                                        <p:tgtEl>
                                          <p:spTgt spid="9"/>
                                        </p:tgtEl>
                                        <p:attrNameLst>
                                          <p:attrName>r</p:attrName>
                                        </p:attrNameLst>
                                      </p:cBhvr>
                                    </p:animRot>
                                    <p:animRot by="120000">
                                      <p:cBhvr>
                                        <p:cTn id="36" dur="200" fill="hold">
                                          <p:stCondLst>
                                            <p:cond delay="800"/>
                                          </p:stCondLst>
                                        </p:cTn>
                                        <p:tgtEl>
                                          <p:spTgt spid="9"/>
                                        </p:tgtEl>
                                        <p:attrNameLst>
                                          <p:attrName>r</p:attrName>
                                        </p:attrNameLst>
                                      </p:cBhvr>
                                    </p:animRot>
                                  </p:childTnLst>
                                </p:cTn>
                              </p:par>
                              <p:par>
                                <p:cTn id="37" presetID="32" presetClass="emph" presetSubtype="0" repeatCount="indefinite" fill="hold" grpId="1" nodeType="withEffect">
                                  <p:stCondLst>
                                    <p:cond delay="0"/>
                                  </p:stCondLst>
                                  <p:endCondLst>
                                    <p:cond evt="onNext" delay="0">
                                      <p:tgtEl>
                                        <p:sldTgt/>
                                      </p:tgtEl>
                                    </p:cond>
                                  </p:endCondLst>
                                  <p:childTnLst>
                                    <p:animRot by="120000">
                                      <p:cBhvr>
                                        <p:cTn id="38" dur="100" fill="hold">
                                          <p:stCondLst>
                                            <p:cond delay="0"/>
                                          </p:stCondLst>
                                        </p:cTn>
                                        <p:tgtEl>
                                          <p:spTgt spid="20"/>
                                        </p:tgtEl>
                                        <p:attrNameLst>
                                          <p:attrName>r</p:attrName>
                                        </p:attrNameLst>
                                      </p:cBhvr>
                                    </p:animRot>
                                    <p:animRot by="-240000">
                                      <p:cBhvr>
                                        <p:cTn id="39" dur="200" fill="hold">
                                          <p:stCondLst>
                                            <p:cond delay="200"/>
                                          </p:stCondLst>
                                        </p:cTn>
                                        <p:tgtEl>
                                          <p:spTgt spid="20"/>
                                        </p:tgtEl>
                                        <p:attrNameLst>
                                          <p:attrName>r</p:attrName>
                                        </p:attrNameLst>
                                      </p:cBhvr>
                                    </p:animRot>
                                    <p:animRot by="240000">
                                      <p:cBhvr>
                                        <p:cTn id="40" dur="200" fill="hold">
                                          <p:stCondLst>
                                            <p:cond delay="400"/>
                                          </p:stCondLst>
                                        </p:cTn>
                                        <p:tgtEl>
                                          <p:spTgt spid="20"/>
                                        </p:tgtEl>
                                        <p:attrNameLst>
                                          <p:attrName>r</p:attrName>
                                        </p:attrNameLst>
                                      </p:cBhvr>
                                    </p:animRot>
                                    <p:animRot by="-240000">
                                      <p:cBhvr>
                                        <p:cTn id="41" dur="200" fill="hold">
                                          <p:stCondLst>
                                            <p:cond delay="600"/>
                                          </p:stCondLst>
                                        </p:cTn>
                                        <p:tgtEl>
                                          <p:spTgt spid="20"/>
                                        </p:tgtEl>
                                        <p:attrNameLst>
                                          <p:attrName>r</p:attrName>
                                        </p:attrNameLst>
                                      </p:cBhvr>
                                    </p:animRot>
                                    <p:animRot by="120000">
                                      <p:cBhvr>
                                        <p:cTn id="42" dur="200" fill="hold">
                                          <p:stCondLst>
                                            <p:cond delay="800"/>
                                          </p:stCondLst>
                                        </p:cTn>
                                        <p:tgtEl>
                                          <p:spTgt spid="20"/>
                                        </p:tgtEl>
                                        <p:attrNameLst>
                                          <p:attrName>r</p:attrName>
                                        </p:attrNameLst>
                                      </p:cBhvr>
                                    </p:animRot>
                                  </p:childTnLst>
                                </p:cTn>
                              </p:par>
                              <p:par>
                                <p:cTn id="43" presetID="42"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1000"/>
                                        <p:tgtEl>
                                          <p:spTgt spid="23"/>
                                        </p:tgtEl>
                                      </p:cBhvr>
                                    </p:animEffect>
                                    <p:anim calcmode="lin" valueType="num">
                                      <p:cBhvr>
                                        <p:cTn id="46" dur="1000" fill="hold"/>
                                        <p:tgtEl>
                                          <p:spTgt spid="23"/>
                                        </p:tgtEl>
                                        <p:attrNameLst>
                                          <p:attrName>ppt_x</p:attrName>
                                        </p:attrNameLst>
                                      </p:cBhvr>
                                      <p:tavLst>
                                        <p:tav tm="0">
                                          <p:val>
                                            <p:strVal val="#ppt_x"/>
                                          </p:val>
                                        </p:tav>
                                        <p:tav tm="100000">
                                          <p:val>
                                            <p:strVal val="#ppt_x"/>
                                          </p:val>
                                        </p:tav>
                                      </p:tavLst>
                                    </p:anim>
                                    <p:anim calcmode="lin" valueType="num">
                                      <p:cBhvr>
                                        <p:cTn id="47" dur="1000" fill="hold"/>
                                        <p:tgtEl>
                                          <p:spTgt spid="23"/>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1000"/>
                                        <p:tgtEl>
                                          <p:spTgt spid="24"/>
                                        </p:tgtEl>
                                      </p:cBhvr>
                                    </p:animEffect>
                                    <p:anim calcmode="lin" valueType="num">
                                      <p:cBhvr>
                                        <p:cTn id="51" dur="1000" fill="hold"/>
                                        <p:tgtEl>
                                          <p:spTgt spid="24"/>
                                        </p:tgtEl>
                                        <p:attrNameLst>
                                          <p:attrName>ppt_x</p:attrName>
                                        </p:attrNameLst>
                                      </p:cBhvr>
                                      <p:tavLst>
                                        <p:tav tm="0">
                                          <p:val>
                                            <p:strVal val="#ppt_x"/>
                                          </p:val>
                                        </p:tav>
                                        <p:tav tm="100000">
                                          <p:val>
                                            <p:strVal val="#ppt_x"/>
                                          </p:val>
                                        </p:tav>
                                      </p:tavLst>
                                    </p:anim>
                                    <p:anim calcmode="lin" valueType="num">
                                      <p:cBhvr>
                                        <p:cTn id="5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0" presetClass="path" presetSubtype="0" accel="50000" decel="50000" fill="hold" grpId="1" nodeType="clickEffect">
                                  <p:stCondLst>
                                    <p:cond delay="0"/>
                                  </p:stCondLst>
                                  <p:childTnLst>
                                    <p:animMotion origin="layout" path="M 0 0 L 0.13107 0.0437 L 0.2033 -0.03723 L 0.20989 -0.21179 " pathEditMode="relative" ptsTypes="AAAA">
                                      <p:cBhvr>
                                        <p:cTn id="56" dur="2000" fill="hold"/>
                                        <p:tgtEl>
                                          <p:spTgt spid="23"/>
                                        </p:tgtEl>
                                        <p:attrNameLst>
                                          <p:attrName>ppt_x</p:attrName>
                                          <p:attrName>ppt_y</p:attrName>
                                        </p:attrNameLst>
                                      </p:cBhvr>
                                    </p:animMotion>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grpId="1" nodeType="clickEffect">
                                  <p:stCondLst>
                                    <p:cond delay="0"/>
                                  </p:stCondLst>
                                  <p:childTnLst>
                                    <p:animMotion origin="layout" path="M 0 0 L -0.12466 0.06104 L -0.23611 -0.04162 L -0.23125 -0.21411 " pathEditMode="relative" ptsTypes="AAAA">
                                      <p:cBhvr>
                                        <p:cTn id="60" dur="2000" fill="hold"/>
                                        <p:tgtEl>
                                          <p:spTgt spid="24"/>
                                        </p:tgtEl>
                                        <p:attrNameLst>
                                          <p:attrName>ppt_x</p:attrName>
                                          <p:attrName>ppt_y</p:attrName>
                                        </p:attrNameLst>
                                      </p:cBhvr>
                                    </p:animMotion>
                                  </p:childTnLst>
                                </p:cTn>
                              </p:par>
                            </p:childTnLst>
                          </p:cTn>
                        </p:par>
                      </p:childTnLst>
                    </p:cTn>
                  </p:par>
                  <p:par>
                    <p:cTn id="61" fill="hold">
                      <p:stCondLst>
                        <p:cond delay="indefinite"/>
                      </p:stCondLst>
                      <p:childTnLst>
                        <p:par>
                          <p:cTn id="62" fill="hold">
                            <p:stCondLst>
                              <p:cond delay="0"/>
                            </p:stCondLst>
                            <p:childTnLst>
                              <p:par>
                                <p:cTn id="63" presetID="39" presetClass="entr" presetSubtype="0" accel="100000" fill="hold" nodeType="click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p:cTn id="65" dur="500" fill="hold"/>
                                        <p:tgtEl>
                                          <p:spTgt spid="27"/>
                                        </p:tgtEl>
                                        <p:attrNameLst>
                                          <p:attrName>ppt_h</p:attrName>
                                        </p:attrNameLst>
                                      </p:cBhvr>
                                      <p:tavLst>
                                        <p:tav tm="0">
                                          <p:val>
                                            <p:strVal val="#ppt_h/20"/>
                                          </p:val>
                                        </p:tav>
                                        <p:tav tm="50000">
                                          <p:val>
                                            <p:strVal val="#ppt_h/20"/>
                                          </p:val>
                                        </p:tav>
                                        <p:tav tm="100000">
                                          <p:val>
                                            <p:strVal val="#ppt_h"/>
                                          </p:val>
                                        </p:tav>
                                      </p:tavLst>
                                    </p:anim>
                                    <p:anim calcmode="lin" valueType="num">
                                      <p:cBhvr>
                                        <p:cTn id="66" dur="500" fill="hold"/>
                                        <p:tgtEl>
                                          <p:spTgt spid="27"/>
                                        </p:tgtEl>
                                        <p:attrNameLst>
                                          <p:attrName>ppt_w</p:attrName>
                                        </p:attrNameLst>
                                      </p:cBhvr>
                                      <p:tavLst>
                                        <p:tav tm="0">
                                          <p:val>
                                            <p:strVal val="#ppt_w+.3"/>
                                          </p:val>
                                        </p:tav>
                                        <p:tav tm="50000">
                                          <p:val>
                                            <p:strVal val="#ppt_w+.3"/>
                                          </p:val>
                                        </p:tav>
                                        <p:tav tm="100000">
                                          <p:val>
                                            <p:strVal val="#ppt_w"/>
                                          </p:val>
                                        </p:tav>
                                      </p:tavLst>
                                    </p:anim>
                                    <p:anim calcmode="lin" valueType="num">
                                      <p:cBhvr>
                                        <p:cTn id="67" dur="500" fill="hold"/>
                                        <p:tgtEl>
                                          <p:spTgt spid="27"/>
                                        </p:tgtEl>
                                        <p:attrNameLst>
                                          <p:attrName>ppt_x</p:attrName>
                                        </p:attrNameLst>
                                      </p:cBhvr>
                                      <p:tavLst>
                                        <p:tav tm="0">
                                          <p:val>
                                            <p:strVal val="#ppt_x-.3"/>
                                          </p:val>
                                        </p:tav>
                                        <p:tav tm="50000">
                                          <p:val>
                                            <p:strVal val="#ppt_x"/>
                                          </p:val>
                                        </p:tav>
                                        <p:tav tm="100000">
                                          <p:val>
                                            <p:strVal val="#ppt_x"/>
                                          </p:val>
                                        </p:tav>
                                      </p:tavLst>
                                    </p:anim>
                                    <p:anim calcmode="lin" valueType="num">
                                      <p:cBhvr>
                                        <p:cTn id="68"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9" grpId="0"/>
      <p:bldP spid="9" grpId="1"/>
      <p:bldP spid="20" grpId="0"/>
      <p:bldP spid="20" grpId="1"/>
      <p:bldP spid="10" grpId="0" animBg="1"/>
      <p:bldP spid="22" grpId="0" animBg="1"/>
      <p:bldP spid="23" grpId="0" animBg="1"/>
      <p:bldP spid="23" grpId="1" animBg="1"/>
      <p:bldP spid="24" grpId="0" animBg="1"/>
      <p:bldP spid="24"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en-US" altLang="zh-CN" smtClean="0"/>
              <a:t>Part VI Synchronization </a:t>
            </a:r>
            <a:endParaRPr lang="zh-CN" altLang="en-US"/>
          </a:p>
        </p:txBody>
      </p:sp>
      <p:sp>
        <p:nvSpPr>
          <p:cNvPr id="5" name="灯片编号占位符 4"/>
          <p:cNvSpPr>
            <a:spLocks noGrp="1"/>
          </p:cNvSpPr>
          <p:nvPr>
            <p:ph type="sldNum" sz="quarter" idx="12"/>
          </p:nvPr>
        </p:nvSpPr>
        <p:spPr/>
        <p:txBody>
          <a:bodyPr/>
          <a:lstStyle/>
          <a:p>
            <a:pPr>
              <a:defRPr/>
            </a:pPr>
            <a:fld id="{44583140-E510-4E05-86A4-125829D33C9C}" type="slidenum">
              <a:rPr lang="zh-CN" altLang="en-US" smtClean="0"/>
              <a:pPr>
                <a:defRPr/>
              </a:pPr>
              <a:t>50</a:t>
            </a:fld>
            <a:endParaRPr lang="zh-CN" altLang="en-US"/>
          </a:p>
        </p:txBody>
      </p:sp>
      <p:pic>
        <p:nvPicPr>
          <p:cNvPr id="9" name="Picture 6" descr="C:\Users\mlinking\Pictures\Monk-youn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39804" y="4937102"/>
            <a:ext cx="453328" cy="115573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C:\Users\mlinking\Pictures\Monk-youn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291" y="3754268"/>
            <a:ext cx="453328" cy="115573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C:\Users\mlinking\Pictures\Monk-youn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7192" y="3415309"/>
            <a:ext cx="453328" cy="1155738"/>
          </a:xfrm>
          <a:prstGeom prst="rect">
            <a:avLst/>
          </a:prstGeom>
          <a:noFill/>
          <a:extLst>
            <a:ext uri="{909E8E84-426E-40DD-AFC4-6F175D3DCCD1}">
              <a14:hiddenFill xmlns:a14="http://schemas.microsoft.com/office/drawing/2010/main">
                <a:solidFill>
                  <a:srgbClr val="FFFFFF"/>
                </a:solidFill>
              </a14:hiddenFill>
            </a:ext>
          </a:extLst>
        </p:spPr>
      </p:pic>
      <p:pic>
        <p:nvPicPr>
          <p:cNvPr id="557058" name="Picture 2" descr="C:\Users\mlinking\Pictures\path.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800000">
            <a:off x="3386628" y="1414067"/>
            <a:ext cx="1647825" cy="48776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mlinking\Pictures\vat.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08104" y="1155060"/>
            <a:ext cx="1944216" cy="213089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mlinking\Pictures\well-2.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3132" y="4972511"/>
            <a:ext cx="1798490" cy="14088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mlinking\Pictures\Wood-Bucket.g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87184" y="5709051"/>
            <a:ext cx="610385" cy="6722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mlinking\Pictures\Monk-youn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633856" y="5467320"/>
            <a:ext cx="453328" cy="11557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C:\Users\mlinking\Pictures\Monk-youn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89627" y="4332137"/>
            <a:ext cx="453328" cy="11557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C:\Users\mlinking\Pictures\Wood-Bucket.g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14947" y="818921"/>
            <a:ext cx="610385" cy="67227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C:\Users\mlinking\Pictures\Wood-Bucket.g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6807" y="5709051"/>
            <a:ext cx="610385" cy="67227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5" descr="C:\Users\mlinking\Pictures\Monk-old.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8801157" y="1219789"/>
            <a:ext cx="342843" cy="106610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C:\Users\mlinking\Pictures\Monk-old.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8244408" y="958147"/>
            <a:ext cx="342843" cy="106610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5" descr="C:\Users\mlinking\Pictures\Monk-old.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7795162" y="696647"/>
            <a:ext cx="342843" cy="106610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5" descr="C:\Users\mlinking\Pictures\Monk-old.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7452319" y="262750"/>
            <a:ext cx="342843" cy="1066102"/>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11160" y="44624"/>
            <a:ext cx="5856984" cy="2677656"/>
          </a:xfrm>
          <a:prstGeom prst="rect">
            <a:avLst/>
          </a:prstGeom>
        </p:spPr>
        <p:txBody>
          <a:bodyPr wrap="square">
            <a:spAutoFit/>
          </a:bodyPr>
          <a:lstStyle/>
          <a:p>
            <a:r>
              <a:rPr lang="en-US" altLang="zh-CN" sz="2800" b="1" u="sng" dirty="0" smtClean="0">
                <a:solidFill>
                  <a:srgbClr val="7030A0"/>
                </a:solidFill>
              </a:rPr>
              <a:t>Good habits</a:t>
            </a:r>
            <a:r>
              <a:rPr lang="en-US" altLang="zh-CN" sz="2800" dirty="0" smtClean="0">
                <a:solidFill>
                  <a:srgbClr val="7030A0"/>
                </a:solidFill>
              </a:rPr>
              <a:t>: write down the detailed steps of the actors to carry out the story, especially clarifying the constraints they should obey</a:t>
            </a:r>
          </a:p>
          <a:p>
            <a:endParaRPr lang="en-US" altLang="zh-CN" sz="2800" dirty="0">
              <a:solidFill>
                <a:srgbClr val="7030A0"/>
              </a:solidFill>
            </a:endParaRPr>
          </a:p>
          <a:p>
            <a:r>
              <a:rPr lang="en-US" altLang="zh-CN" sz="2800" b="1" dirty="0" smtClean="0">
                <a:solidFill>
                  <a:srgbClr val="FF0000"/>
                </a:solidFill>
              </a:rPr>
              <a:t>LOGICALLY CORRECT</a:t>
            </a:r>
          </a:p>
        </p:txBody>
      </p:sp>
      <p:sp>
        <p:nvSpPr>
          <p:cNvPr id="20" name="矩形 19"/>
          <p:cNvSpPr/>
          <p:nvPr/>
        </p:nvSpPr>
        <p:spPr>
          <a:xfrm>
            <a:off x="5287560" y="4725144"/>
            <a:ext cx="3865157" cy="523220"/>
          </a:xfrm>
          <a:prstGeom prst="rect">
            <a:avLst/>
          </a:prstGeom>
        </p:spPr>
        <p:txBody>
          <a:bodyPr wrap="square">
            <a:spAutoFit/>
          </a:bodyPr>
          <a:lstStyle/>
          <a:p>
            <a:r>
              <a:rPr lang="en-US" altLang="zh-CN" sz="2800" dirty="0" smtClean="0">
                <a:solidFill>
                  <a:srgbClr val="7030A0"/>
                </a:solidFill>
              </a:rPr>
              <a:t>How about the young?</a:t>
            </a:r>
          </a:p>
        </p:txBody>
      </p:sp>
      <p:sp>
        <p:nvSpPr>
          <p:cNvPr id="25" name="矩形 24"/>
          <p:cNvSpPr/>
          <p:nvPr/>
        </p:nvSpPr>
        <p:spPr>
          <a:xfrm>
            <a:off x="5287560" y="5216624"/>
            <a:ext cx="3865157" cy="523220"/>
          </a:xfrm>
          <a:prstGeom prst="rect">
            <a:avLst/>
          </a:prstGeom>
        </p:spPr>
        <p:txBody>
          <a:bodyPr wrap="square">
            <a:spAutoFit/>
          </a:bodyPr>
          <a:lstStyle/>
          <a:p>
            <a:r>
              <a:rPr lang="en-US" altLang="zh-CN" sz="2800" dirty="0" smtClean="0">
                <a:solidFill>
                  <a:srgbClr val="7030A0"/>
                </a:solidFill>
              </a:rPr>
              <a:t>How about the old?</a:t>
            </a:r>
          </a:p>
        </p:txBody>
      </p:sp>
      <p:sp>
        <p:nvSpPr>
          <p:cNvPr id="26" name="矩形 25"/>
          <p:cNvSpPr/>
          <p:nvPr/>
        </p:nvSpPr>
        <p:spPr>
          <a:xfrm>
            <a:off x="5287560" y="3422412"/>
            <a:ext cx="3865157" cy="1384995"/>
          </a:xfrm>
          <a:prstGeom prst="rect">
            <a:avLst/>
          </a:prstGeom>
        </p:spPr>
        <p:txBody>
          <a:bodyPr wrap="square">
            <a:spAutoFit/>
          </a:bodyPr>
          <a:lstStyle/>
          <a:p>
            <a:r>
              <a:rPr lang="en-US" altLang="zh-CN" sz="2800" b="1" u="sng" dirty="0" smtClean="0">
                <a:solidFill>
                  <a:srgbClr val="7030A0"/>
                </a:solidFill>
              </a:rPr>
              <a:t>Attention</a:t>
            </a:r>
            <a:r>
              <a:rPr lang="zh-CN" altLang="en-US" sz="2800" dirty="0" smtClean="0">
                <a:solidFill>
                  <a:srgbClr val="7030A0"/>
                </a:solidFill>
              </a:rPr>
              <a:t>：</a:t>
            </a:r>
            <a:r>
              <a:rPr lang="en-US" altLang="zh-CN" sz="2800" dirty="0" smtClean="0">
                <a:solidFill>
                  <a:srgbClr val="7030A0"/>
                </a:solidFill>
              </a:rPr>
              <a:t>they have to compete the shared resources!!</a:t>
            </a:r>
          </a:p>
        </p:txBody>
      </p:sp>
    </p:spTree>
    <p:extLst>
      <p:ext uri="{BB962C8B-B14F-4D97-AF65-F5344CB8AC3E}">
        <p14:creationId xmlns:p14="http://schemas.microsoft.com/office/powerpoint/2010/main" val="3597665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down)">
                                      <p:cBhvr>
                                        <p:cTn id="25" dur="580">
                                          <p:stCondLst>
                                            <p:cond delay="0"/>
                                          </p:stCondLst>
                                        </p:cTn>
                                        <p:tgtEl>
                                          <p:spTgt spid="26"/>
                                        </p:tgtEl>
                                      </p:cBhvr>
                                    </p:animEffect>
                                    <p:anim calcmode="lin" valueType="num">
                                      <p:cBhvr>
                                        <p:cTn id="26"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31" dur="26">
                                          <p:stCondLst>
                                            <p:cond delay="650"/>
                                          </p:stCondLst>
                                        </p:cTn>
                                        <p:tgtEl>
                                          <p:spTgt spid="26"/>
                                        </p:tgtEl>
                                      </p:cBhvr>
                                      <p:to x="100000" y="60000"/>
                                    </p:animScale>
                                    <p:animScale>
                                      <p:cBhvr>
                                        <p:cTn id="32" dur="166" decel="50000">
                                          <p:stCondLst>
                                            <p:cond delay="676"/>
                                          </p:stCondLst>
                                        </p:cTn>
                                        <p:tgtEl>
                                          <p:spTgt spid="26"/>
                                        </p:tgtEl>
                                      </p:cBhvr>
                                      <p:to x="100000" y="100000"/>
                                    </p:animScale>
                                    <p:animScale>
                                      <p:cBhvr>
                                        <p:cTn id="33" dur="26">
                                          <p:stCondLst>
                                            <p:cond delay="1312"/>
                                          </p:stCondLst>
                                        </p:cTn>
                                        <p:tgtEl>
                                          <p:spTgt spid="26"/>
                                        </p:tgtEl>
                                      </p:cBhvr>
                                      <p:to x="100000" y="80000"/>
                                    </p:animScale>
                                    <p:animScale>
                                      <p:cBhvr>
                                        <p:cTn id="34" dur="166" decel="50000">
                                          <p:stCondLst>
                                            <p:cond delay="1338"/>
                                          </p:stCondLst>
                                        </p:cTn>
                                        <p:tgtEl>
                                          <p:spTgt spid="26"/>
                                        </p:tgtEl>
                                      </p:cBhvr>
                                      <p:to x="100000" y="100000"/>
                                    </p:animScale>
                                    <p:animScale>
                                      <p:cBhvr>
                                        <p:cTn id="35" dur="26">
                                          <p:stCondLst>
                                            <p:cond delay="1642"/>
                                          </p:stCondLst>
                                        </p:cTn>
                                        <p:tgtEl>
                                          <p:spTgt spid="26"/>
                                        </p:tgtEl>
                                      </p:cBhvr>
                                      <p:to x="100000" y="90000"/>
                                    </p:animScale>
                                    <p:animScale>
                                      <p:cBhvr>
                                        <p:cTn id="36" dur="166" decel="50000">
                                          <p:stCondLst>
                                            <p:cond delay="1668"/>
                                          </p:stCondLst>
                                        </p:cTn>
                                        <p:tgtEl>
                                          <p:spTgt spid="26"/>
                                        </p:tgtEl>
                                      </p:cBhvr>
                                      <p:to x="100000" y="100000"/>
                                    </p:animScale>
                                    <p:animScale>
                                      <p:cBhvr>
                                        <p:cTn id="37" dur="26">
                                          <p:stCondLst>
                                            <p:cond delay="1808"/>
                                          </p:stCondLst>
                                        </p:cTn>
                                        <p:tgtEl>
                                          <p:spTgt spid="26"/>
                                        </p:tgtEl>
                                      </p:cBhvr>
                                      <p:to x="100000" y="95000"/>
                                    </p:animScale>
                                    <p:animScale>
                                      <p:cBhvr>
                                        <p:cTn id="38" dur="166" decel="50000">
                                          <p:stCondLst>
                                            <p:cond delay="1834"/>
                                          </p:stCondLst>
                                        </p:cTn>
                                        <p:tgtEl>
                                          <p:spTgt spid="26"/>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down)">
                                      <p:cBhvr>
                                        <p:cTn id="43" dur="580">
                                          <p:stCondLst>
                                            <p:cond delay="0"/>
                                          </p:stCondLst>
                                        </p:cTn>
                                        <p:tgtEl>
                                          <p:spTgt spid="20"/>
                                        </p:tgtEl>
                                      </p:cBhvr>
                                    </p:animEffect>
                                    <p:anim calcmode="lin" valueType="num">
                                      <p:cBhvr>
                                        <p:cTn id="44"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49" dur="26">
                                          <p:stCondLst>
                                            <p:cond delay="650"/>
                                          </p:stCondLst>
                                        </p:cTn>
                                        <p:tgtEl>
                                          <p:spTgt spid="20"/>
                                        </p:tgtEl>
                                      </p:cBhvr>
                                      <p:to x="100000" y="60000"/>
                                    </p:animScale>
                                    <p:animScale>
                                      <p:cBhvr>
                                        <p:cTn id="50" dur="166" decel="50000">
                                          <p:stCondLst>
                                            <p:cond delay="676"/>
                                          </p:stCondLst>
                                        </p:cTn>
                                        <p:tgtEl>
                                          <p:spTgt spid="20"/>
                                        </p:tgtEl>
                                      </p:cBhvr>
                                      <p:to x="100000" y="100000"/>
                                    </p:animScale>
                                    <p:animScale>
                                      <p:cBhvr>
                                        <p:cTn id="51" dur="26">
                                          <p:stCondLst>
                                            <p:cond delay="1312"/>
                                          </p:stCondLst>
                                        </p:cTn>
                                        <p:tgtEl>
                                          <p:spTgt spid="20"/>
                                        </p:tgtEl>
                                      </p:cBhvr>
                                      <p:to x="100000" y="80000"/>
                                    </p:animScale>
                                    <p:animScale>
                                      <p:cBhvr>
                                        <p:cTn id="52" dur="166" decel="50000">
                                          <p:stCondLst>
                                            <p:cond delay="1338"/>
                                          </p:stCondLst>
                                        </p:cTn>
                                        <p:tgtEl>
                                          <p:spTgt spid="20"/>
                                        </p:tgtEl>
                                      </p:cBhvr>
                                      <p:to x="100000" y="100000"/>
                                    </p:animScale>
                                    <p:animScale>
                                      <p:cBhvr>
                                        <p:cTn id="53" dur="26">
                                          <p:stCondLst>
                                            <p:cond delay="1642"/>
                                          </p:stCondLst>
                                        </p:cTn>
                                        <p:tgtEl>
                                          <p:spTgt spid="20"/>
                                        </p:tgtEl>
                                      </p:cBhvr>
                                      <p:to x="100000" y="90000"/>
                                    </p:animScale>
                                    <p:animScale>
                                      <p:cBhvr>
                                        <p:cTn id="54" dur="166" decel="50000">
                                          <p:stCondLst>
                                            <p:cond delay="1668"/>
                                          </p:stCondLst>
                                        </p:cTn>
                                        <p:tgtEl>
                                          <p:spTgt spid="20"/>
                                        </p:tgtEl>
                                      </p:cBhvr>
                                      <p:to x="100000" y="100000"/>
                                    </p:animScale>
                                    <p:animScale>
                                      <p:cBhvr>
                                        <p:cTn id="55" dur="26">
                                          <p:stCondLst>
                                            <p:cond delay="1808"/>
                                          </p:stCondLst>
                                        </p:cTn>
                                        <p:tgtEl>
                                          <p:spTgt spid="20"/>
                                        </p:tgtEl>
                                      </p:cBhvr>
                                      <p:to x="100000" y="95000"/>
                                    </p:animScale>
                                    <p:animScale>
                                      <p:cBhvr>
                                        <p:cTn id="56" dur="166" decel="50000">
                                          <p:stCondLst>
                                            <p:cond delay="1834"/>
                                          </p:stCondLst>
                                        </p:cTn>
                                        <p:tgtEl>
                                          <p:spTgt spid="20"/>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580">
                                          <p:stCondLst>
                                            <p:cond delay="0"/>
                                          </p:stCondLst>
                                        </p:cTn>
                                        <p:tgtEl>
                                          <p:spTgt spid="25"/>
                                        </p:tgtEl>
                                      </p:cBhvr>
                                    </p:animEffect>
                                    <p:anim calcmode="lin" valueType="num">
                                      <p:cBhvr>
                                        <p:cTn id="62"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67" dur="26">
                                          <p:stCondLst>
                                            <p:cond delay="650"/>
                                          </p:stCondLst>
                                        </p:cTn>
                                        <p:tgtEl>
                                          <p:spTgt spid="25"/>
                                        </p:tgtEl>
                                      </p:cBhvr>
                                      <p:to x="100000" y="60000"/>
                                    </p:animScale>
                                    <p:animScale>
                                      <p:cBhvr>
                                        <p:cTn id="68" dur="166" decel="50000">
                                          <p:stCondLst>
                                            <p:cond delay="676"/>
                                          </p:stCondLst>
                                        </p:cTn>
                                        <p:tgtEl>
                                          <p:spTgt spid="25"/>
                                        </p:tgtEl>
                                      </p:cBhvr>
                                      <p:to x="100000" y="100000"/>
                                    </p:animScale>
                                    <p:animScale>
                                      <p:cBhvr>
                                        <p:cTn id="69" dur="26">
                                          <p:stCondLst>
                                            <p:cond delay="1312"/>
                                          </p:stCondLst>
                                        </p:cTn>
                                        <p:tgtEl>
                                          <p:spTgt spid="25"/>
                                        </p:tgtEl>
                                      </p:cBhvr>
                                      <p:to x="100000" y="80000"/>
                                    </p:animScale>
                                    <p:animScale>
                                      <p:cBhvr>
                                        <p:cTn id="70" dur="166" decel="50000">
                                          <p:stCondLst>
                                            <p:cond delay="1338"/>
                                          </p:stCondLst>
                                        </p:cTn>
                                        <p:tgtEl>
                                          <p:spTgt spid="25"/>
                                        </p:tgtEl>
                                      </p:cBhvr>
                                      <p:to x="100000" y="100000"/>
                                    </p:animScale>
                                    <p:animScale>
                                      <p:cBhvr>
                                        <p:cTn id="71" dur="26">
                                          <p:stCondLst>
                                            <p:cond delay="1642"/>
                                          </p:stCondLst>
                                        </p:cTn>
                                        <p:tgtEl>
                                          <p:spTgt spid="25"/>
                                        </p:tgtEl>
                                      </p:cBhvr>
                                      <p:to x="100000" y="90000"/>
                                    </p:animScale>
                                    <p:animScale>
                                      <p:cBhvr>
                                        <p:cTn id="72" dur="166" decel="50000">
                                          <p:stCondLst>
                                            <p:cond delay="1668"/>
                                          </p:stCondLst>
                                        </p:cTn>
                                        <p:tgtEl>
                                          <p:spTgt spid="25"/>
                                        </p:tgtEl>
                                      </p:cBhvr>
                                      <p:to x="100000" y="100000"/>
                                    </p:animScale>
                                    <p:animScale>
                                      <p:cBhvr>
                                        <p:cTn id="73" dur="26">
                                          <p:stCondLst>
                                            <p:cond delay="1808"/>
                                          </p:stCondLst>
                                        </p:cTn>
                                        <p:tgtEl>
                                          <p:spTgt spid="25"/>
                                        </p:tgtEl>
                                      </p:cBhvr>
                                      <p:to x="100000" y="95000"/>
                                    </p:animScale>
                                    <p:animScale>
                                      <p:cBhvr>
                                        <p:cTn id="74" dur="166" decel="50000">
                                          <p:stCondLst>
                                            <p:cond delay="1834"/>
                                          </p:stCondLst>
                                        </p:cTn>
                                        <p:tgtEl>
                                          <p:spTgt spid="2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p:bldP spid="25" grpId="0"/>
      <p:bldP spid="2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 our story</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dirty="0"/>
              <a:t>Find the types of actors</a:t>
            </a:r>
          </a:p>
          <a:p>
            <a:pPr lvl="1"/>
            <a:r>
              <a:rPr lang="en-US" altLang="zh-CN" dirty="0" smtClean="0"/>
              <a:t>Two types </a:t>
            </a:r>
            <a:r>
              <a:rPr lang="en-US" altLang="zh-CN" b="1" dirty="0" smtClean="0">
                <a:solidFill>
                  <a:srgbClr val="FF0000"/>
                </a:solidFill>
              </a:rPr>
              <a:t>actors</a:t>
            </a:r>
            <a:r>
              <a:rPr lang="en-US" altLang="zh-CN" dirty="0" smtClean="0">
                <a:solidFill>
                  <a:srgbClr val="FF0000"/>
                </a:solidFill>
              </a:rPr>
              <a:t> </a:t>
            </a:r>
            <a:r>
              <a:rPr lang="en-US" altLang="zh-CN" dirty="0" smtClean="0"/>
              <a:t>(</a:t>
            </a:r>
            <a:r>
              <a:rPr lang="en-US" altLang="zh-CN" b="1" u="sng" dirty="0" smtClean="0"/>
              <a:t>processes</a:t>
            </a:r>
            <a:r>
              <a:rPr lang="en-US" altLang="zh-CN" dirty="0" smtClean="0"/>
              <a:t>): young monks and old monks</a:t>
            </a:r>
          </a:p>
          <a:p>
            <a:pPr lvl="2"/>
            <a:r>
              <a:rPr lang="en-US" altLang="zh-CN" dirty="0" smtClean="0"/>
              <a:t>The young picks a bucket, goes to the well to fetch water and puts the water into the vat</a:t>
            </a:r>
          </a:p>
          <a:p>
            <a:pPr lvl="2"/>
            <a:r>
              <a:rPr lang="en-US" altLang="zh-CN" dirty="0" smtClean="0"/>
              <a:t>The old picks a bucket to get water from the vat</a:t>
            </a:r>
          </a:p>
          <a:p>
            <a:pPr marL="514350" indent="-514350">
              <a:buFont typeface="+mj-lt"/>
              <a:buAutoNum type="arabicPeriod"/>
            </a:pPr>
            <a:r>
              <a:rPr lang="en-US" altLang="zh-CN" dirty="0" smtClean="0"/>
              <a:t>Recognize </a:t>
            </a:r>
            <a:r>
              <a:rPr lang="en-US" altLang="zh-CN" b="1" dirty="0">
                <a:solidFill>
                  <a:srgbClr val="FF0000"/>
                </a:solidFill>
              </a:rPr>
              <a:t>the shared resources </a:t>
            </a:r>
            <a:r>
              <a:rPr lang="en-US" altLang="zh-CN" dirty="0"/>
              <a:t>between actors</a:t>
            </a:r>
          </a:p>
          <a:p>
            <a:pPr lvl="1"/>
            <a:r>
              <a:rPr lang="en-US" altLang="zh-CN" dirty="0" smtClean="0"/>
              <a:t>Three types of shared resources:</a:t>
            </a:r>
          </a:p>
          <a:p>
            <a:pPr lvl="2"/>
            <a:r>
              <a:rPr lang="en-US" altLang="zh-CN" b="1" dirty="0" smtClean="0"/>
              <a:t>Vat</a:t>
            </a:r>
            <a:r>
              <a:rPr lang="en-US" altLang="zh-CN" dirty="0" smtClean="0"/>
              <a:t>: among all monks</a:t>
            </a:r>
          </a:p>
          <a:p>
            <a:pPr lvl="2"/>
            <a:r>
              <a:rPr lang="en-US" altLang="zh-CN" b="1" dirty="0" smtClean="0"/>
              <a:t>Well</a:t>
            </a:r>
            <a:r>
              <a:rPr lang="en-US" altLang="zh-CN" dirty="0" smtClean="0"/>
              <a:t>: among young monks</a:t>
            </a:r>
          </a:p>
          <a:p>
            <a:pPr lvl="2"/>
            <a:r>
              <a:rPr lang="en-US" altLang="zh-CN" b="1" dirty="0" smtClean="0"/>
              <a:t>3 buckets</a:t>
            </a:r>
            <a:r>
              <a:rPr lang="en-US" altLang="zh-CN" dirty="0" smtClean="0"/>
              <a:t>: among all monks (because all monks should get one bucket to pick water from the well or vat)</a:t>
            </a:r>
          </a:p>
        </p:txBody>
      </p:sp>
      <p:sp>
        <p:nvSpPr>
          <p:cNvPr id="4" name="页脚占位符 3"/>
          <p:cNvSpPr>
            <a:spLocks noGrp="1"/>
          </p:cNvSpPr>
          <p:nvPr>
            <p:ph type="ftr" sz="quarter" idx="11"/>
          </p:nvPr>
        </p:nvSpPr>
        <p:spPr/>
        <p:txBody>
          <a:bodyPr/>
          <a:lstStyle/>
          <a:p>
            <a:pPr>
              <a:defRPr/>
            </a:pPr>
            <a:r>
              <a:rPr lang="en-US" altLang="zh-CN" smtClean="0"/>
              <a:t>Part VI Synchronization </a:t>
            </a:r>
            <a:endParaRPr lang="zh-CN" altLang="en-US"/>
          </a:p>
        </p:txBody>
      </p:sp>
      <p:sp>
        <p:nvSpPr>
          <p:cNvPr id="5" name="灯片编号占位符 4"/>
          <p:cNvSpPr>
            <a:spLocks noGrp="1"/>
          </p:cNvSpPr>
          <p:nvPr>
            <p:ph type="sldNum" sz="quarter" idx="12"/>
          </p:nvPr>
        </p:nvSpPr>
        <p:spPr/>
        <p:txBody>
          <a:bodyPr/>
          <a:lstStyle/>
          <a:p>
            <a:pPr>
              <a:defRPr/>
            </a:pPr>
            <a:fld id="{44583140-E510-4E05-86A4-125829D33C9C}" type="slidenum">
              <a:rPr lang="zh-CN" altLang="en-US" smtClean="0"/>
              <a:pPr>
                <a:defRPr/>
              </a:pPr>
              <a:t>51</a:t>
            </a:fld>
            <a:endParaRPr lang="zh-CN" altLang="en-US"/>
          </a:p>
        </p:txBody>
      </p:sp>
    </p:spTree>
    <p:extLst>
      <p:ext uri="{BB962C8B-B14F-4D97-AF65-F5344CB8AC3E}">
        <p14:creationId xmlns:p14="http://schemas.microsoft.com/office/powerpoint/2010/main" val="25987154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44624"/>
            <a:ext cx="8229600" cy="654050"/>
          </a:xfrm>
        </p:spPr>
        <p:txBody>
          <a:bodyPr/>
          <a:lstStyle/>
          <a:p>
            <a:r>
              <a:rPr lang="en-US" altLang="zh-CN" dirty="0" smtClean="0"/>
              <a:t>In our story (</a:t>
            </a:r>
            <a:r>
              <a:rPr lang="en-US" altLang="zh-CN" dirty="0" err="1" smtClean="0"/>
              <a:t>cont</a:t>
            </a:r>
            <a:r>
              <a:rPr lang="en-US" altLang="zh-CN" dirty="0" smtClean="0"/>
              <a:t>’)</a:t>
            </a:r>
            <a:endParaRPr lang="zh-CN" altLang="en-US" dirty="0"/>
          </a:p>
        </p:txBody>
      </p:sp>
      <p:sp>
        <p:nvSpPr>
          <p:cNvPr id="3" name="内容占位符 2"/>
          <p:cNvSpPr>
            <a:spLocks noGrp="1"/>
          </p:cNvSpPr>
          <p:nvPr>
            <p:ph idx="1"/>
          </p:nvPr>
        </p:nvSpPr>
        <p:spPr>
          <a:xfrm>
            <a:off x="0" y="764704"/>
            <a:ext cx="9144000" cy="5544616"/>
          </a:xfrm>
        </p:spPr>
        <p:txBody>
          <a:bodyPr/>
          <a:lstStyle/>
          <a:p>
            <a:pPr marL="514350" indent="-514350">
              <a:buFont typeface="+mj-lt"/>
              <a:buAutoNum type="arabicPeriod" startAt="3"/>
            </a:pPr>
            <a:r>
              <a:rPr lang="en-US" altLang="zh-CN" dirty="0" smtClean="0"/>
              <a:t>Infer </a:t>
            </a:r>
            <a:r>
              <a:rPr lang="en-US" altLang="zh-CN" sz="2400" dirty="0"/>
              <a:t>the </a:t>
            </a:r>
            <a:r>
              <a:rPr lang="en-US" altLang="zh-CN" sz="2400" b="1" dirty="0">
                <a:solidFill>
                  <a:srgbClr val="FF0000"/>
                </a:solidFill>
              </a:rPr>
              <a:t>constraints</a:t>
            </a:r>
            <a:r>
              <a:rPr lang="en-US" altLang="zh-CN" sz="2400" dirty="0">
                <a:solidFill>
                  <a:srgbClr val="FF0000"/>
                </a:solidFill>
              </a:rPr>
              <a:t> </a:t>
            </a:r>
            <a:r>
              <a:rPr lang="en-US" altLang="zh-CN" sz="2400" dirty="0"/>
              <a:t>based on the situations when actors use those shared </a:t>
            </a:r>
            <a:r>
              <a:rPr lang="en-US" altLang="zh-CN" sz="2400" dirty="0" smtClean="0"/>
              <a:t>resources (</a:t>
            </a:r>
            <a:r>
              <a:rPr lang="en-US" altLang="zh-CN" sz="2400" b="1" dirty="0" smtClean="0">
                <a:solidFill>
                  <a:srgbClr val="FF0000"/>
                </a:solidFill>
              </a:rPr>
              <a:t>ME</a:t>
            </a:r>
            <a:r>
              <a:rPr lang="en-US" altLang="zh-CN" sz="2400" dirty="0" smtClean="0">
                <a:solidFill>
                  <a:srgbClr val="FF0000"/>
                </a:solidFill>
              </a:rPr>
              <a:t> </a:t>
            </a:r>
            <a:r>
              <a:rPr lang="en-US" altLang="zh-CN" sz="2400" dirty="0"/>
              <a:t>or </a:t>
            </a:r>
            <a:r>
              <a:rPr lang="en-US" altLang="zh-CN" sz="2400" b="1" dirty="0">
                <a:solidFill>
                  <a:srgbClr val="FF0000"/>
                </a:solidFill>
              </a:rPr>
              <a:t>SCH</a:t>
            </a:r>
            <a:r>
              <a:rPr lang="en-US" altLang="zh-CN" sz="2400" dirty="0" smtClean="0"/>
              <a:t>?) – checking SCH is always first!</a:t>
            </a:r>
            <a:endParaRPr lang="en-US" altLang="zh-CN" sz="2400" dirty="0"/>
          </a:p>
          <a:p>
            <a:pPr lvl="1"/>
            <a:r>
              <a:rPr lang="en-US" altLang="zh-CN" dirty="0" smtClean="0"/>
              <a:t>Conclude the action scripts</a:t>
            </a:r>
          </a:p>
          <a:p>
            <a:pPr lvl="2"/>
            <a:r>
              <a:rPr lang="en-US" altLang="zh-CN" dirty="0" smtClean="0"/>
              <a:t>For young:</a:t>
            </a:r>
          </a:p>
          <a:p>
            <a:pPr marL="1828800" lvl="3" indent="-457200">
              <a:buFont typeface="+mj-lt"/>
              <a:buAutoNum type="arabicPeriod"/>
            </a:pPr>
            <a:r>
              <a:rPr lang="en-US" altLang="zh-CN" dirty="0" smtClean="0"/>
              <a:t>Check if the vat could contain more buckets of water. No, no more action – wait the old to consume the water (at first, the vat could contain </a:t>
            </a:r>
            <a:r>
              <a:rPr lang="en-US" altLang="zh-CN" b="1" dirty="0" smtClean="0"/>
              <a:t>10</a:t>
            </a:r>
            <a:r>
              <a:rPr lang="en-US" altLang="zh-CN" dirty="0" smtClean="0"/>
              <a:t> buckets of water </a:t>
            </a:r>
            <a:r>
              <a:rPr lang="en-US" altLang="zh-CN" dirty="0" smtClean="0">
                <a:sym typeface="Wingdings" pitchFamily="2" charset="2"/>
              </a:rPr>
              <a:t></a:t>
            </a:r>
            <a:r>
              <a:rPr lang="en-US" altLang="zh-CN" b="1" dirty="0" smtClean="0">
                <a:solidFill>
                  <a:srgbClr val="FF0000"/>
                </a:solidFill>
              </a:rPr>
              <a:t>SCH</a:t>
            </a:r>
            <a:r>
              <a:rPr lang="en-US" altLang="zh-CN" b="1" dirty="0" smtClean="0"/>
              <a:t> </a:t>
            </a:r>
            <a:r>
              <a:rPr lang="en-US" altLang="zh-CN" dirty="0" smtClean="0"/>
              <a:t>for </a:t>
            </a:r>
            <a:r>
              <a:rPr lang="en-US" altLang="zh-CN" dirty="0"/>
              <a:t>the young</a:t>
            </a:r>
            <a:r>
              <a:rPr lang="en-US" altLang="zh-CN" dirty="0" smtClean="0"/>
              <a:t>).</a:t>
            </a:r>
          </a:p>
          <a:p>
            <a:pPr marL="1828800" lvl="3" indent="-457200">
              <a:buFont typeface="+mj-lt"/>
              <a:buAutoNum type="arabicPeriod"/>
            </a:pPr>
            <a:r>
              <a:rPr lang="en-US" altLang="zh-CN" dirty="0" smtClean="0"/>
              <a:t>Compete a bucket (</a:t>
            </a:r>
            <a:r>
              <a:rPr lang="en-US" altLang="zh-CN" dirty="0" smtClean="0">
                <a:sym typeface="Wingdings" pitchFamily="2" charset="2"/>
              </a:rPr>
              <a:t> </a:t>
            </a:r>
            <a:r>
              <a:rPr lang="en-US" altLang="zh-CN" b="1" dirty="0">
                <a:solidFill>
                  <a:srgbClr val="FF0000"/>
                </a:solidFill>
                <a:sym typeface="Wingdings" pitchFamily="2" charset="2"/>
              </a:rPr>
              <a:t>ME</a:t>
            </a:r>
            <a:r>
              <a:rPr lang="en-US" altLang="zh-CN" dirty="0" smtClean="0">
                <a:sym typeface="Wingdings" pitchFamily="2" charset="2"/>
              </a:rPr>
              <a:t>: share buckets with other monks</a:t>
            </a:r>
            <a:r>
              <a:rPr lang="en-US" altLang="zh-CN" dirty="0" smtClean="0"/>
              <a:t>)</a:t>
            </a:r>
          </a:p>
          <a:p>
            <a:pPr marL="1828800" lvl="3" indent="-457200">
              <a:buFont typeface="+mj-lt"/>
              <a:buAutoNum type="arabicPeriod"/>
            </a:pPr>
            <a:r>
              <a:rPr lang="en-US" altLang="zh-CN" dirty="0" smtClean="0"/>
              <a:t>Go to the well and get a bucket of water from the well (</a:t>
            </a:r>
            <a:r>
              <a:rPr lang="en-US" altLang="zh-CN" dirty="0" smtClean="0">
                <a:sym typeface="Wingdings" pitchFamily="2" charset="2"/>
              </a:rPr>
              <a:t> </a:t>
            </a:r>
            <a:r>
              <a:rPr lang="en-US" altLang="zh-CN" b="1" dirty="0">
                <a:solidFill>
                  <a:srgbClr val="FF0000"/>
                </a:solidFill>
                <a:sym typeface="Wingdings" pitchFamily="2" charset="2"/>
              </a:rPr>
              <a:t>ME</a:t>
            </a:r>
            <a:r>
              <a:rPr lang="en-US" altLang="zh-CN" dirty="0" smtClean="0">
                <a:sym typeface="Wingdings" pitchFamily="2" charset="2"/>
              </a:rPr>
              <a:t> of well: only one bucket could access the well every time</a:t>
            </a:r>
            <a:r>
              <a:rPr lang="en-US" altLang="zh-CN" dirty="0" smtClean="0"/>
              <a:t>)</a:t>
            </a:r>
          </a:p>
          <a:p>
            <a:pPr marL="1828800" lvl="3" indent="-457200">
              <a:buFont typeface="+mj-lt"/>
              <a:buAutoNum type="arabicPeriod"/>
            </a:pPr>
            <a:r>
              <a:rPr lang="en-US" altLang="zh-CN" dirty="0" smtClean="0"/>
              <a:t>Try to pour the bucket of water back to vat (</a:t>
            </a:r>
            <a:r>
              <a:rPr lang="en-US" altLang="zh-CN" dirty="0" smtClean="0">
                <a:sym typeface="Wingdings" pitchFamily="2" charset="2"/>
              </a:rPr>
              <a:t> </a:t>
            </a:r>
            <a:r>
              <a:rPr lang="en-US" altLang="zh-CN" b="1" dirty="0">
                <a:solidFill>
                  <a:srgbClr val="FF0000"/>
                </a:solidFill>
                <a:sym typeface="Wingdings" pitchFamily="2" charset="2"/>
              </a:rPr>
              <a:t>ME</a:t>
            </a:r>
            <a:r>
              <a:rPr lang="en-US" altLang="zh-CN" dirty="0" smtClean="0">
                <a:sym typeface="Wingdings" pitchFamily="2" charset="2"/>
              </a:rPr>
              <a:t> of vat: </a:t>
            </a:r>
            <a:r>
              <a:rPr lang="en-US" altLang="zh-CN" dirty="0" smtClean="0"/>
              <a:t>)</a:t>
            </a:r>
          </a:p>
          <a:p>
            <a:pPr marL="1828800" lvl="3" indent="-457200">
              <a:buFont typeface="+mj-lt"/>
              <a:buAutoNum type="arabicPeriod"/>
            </a:pPr>
            <a:r>
              <a:rPr lang="en-US" altLang="zh-CN" dirty="0" smtClean="0"/>
              <a:t>Release the bucket</a:t>
            </a:r>
          </a:p>
          <a:p>
            <a:pPr marL="1828800" lvl="3" indent="-457200">
              <a:buFont typeface="+mj-lt"/>
              <a:buAutoNum type="arabicPeriod"/>
            </a:pPr>
            <a:r>
              <a:rPr lang="en-US" altLang="zh-CN" dirty="0" smtClean="0"/>
              <a:t>Inform the old that they could consume </a:t>
            </a:r>
            <a:r>
              <a:rPr lang="en-US" altLang="zh-CN" dirty="0"/>
              <a:t>the water </a:t>
            </a:r>
            <a:r>
              <a:rPr lang="en-US" altLang="zh-CN" dirty="0" smtClean="0"/>
              <a:t>(</a:t>
            </a:r>
            <a:r>
              <a:rPr lang="en-US" altLang="zh-CN" dirty="0" smtClean="0">
                <a:sym typeface="Wingdings" panose="05000000000000000000" pitchFamily="2" charset="2"/>
              </a:rPr>
              <a:t></a:t>
            </a:r>
            <a:r>
              <a:rPr lang="en-US" altLang="zh-CN" b="1" dirty="0">
                <a:solidFill>
                  <a:srgbClr val="FF0000"/>
                </a:solidFill>
              </a:rPr>
              <a:t>SCH</a:t>
            </a:r>
            <a:r>
              <a:rPr lang="en-US" altLang="zh-CN" b="1" dirty="0" smtClean="0"/>
              <a:t>: </a:t>
            </a:r>
            <a:r>
              <a:rPr lang="en-US" altLang="zh-CN" dirty="0"/>
              <a:t>for the </a:t>
            </a:r>
            <a:r>
              <a:rPr lang="en-US" altLang="zh-CN" dirty="0" smtClean="0"/>
              <a:t>old: initially, the vat has 0 bucket of water) .</a:t>
            </a:r>
          </a:p>
        </p:txBody>
      </p:sp>
      <p:sp>
        <p:nvSpPr>
          <p:cNvPr id="4" name="页脚占位符 3"/>
          <p:cNvSpPr>
            <a:spLocks noGrp="1"/>
          </p:cNvSpPr>
          <p:nvPr>
            <p:ph type="ftr" sz="quarter" idx="11"/>
          </p:nvPr>
        </p:nvSpPr>
        <p:spPr/>
        <p:txBody>
          <a:bodyPr/>
          <a:lstStyle/>
          <a:p>
            <a:pPr>
              <a:defRPr/>
            </a:pPr>
            <a:r>
              <a:rPr lang="en-US" altLang="zh-CN" dirty="0" smtClean="0"/>
              <a:t>Part VI Synchronization </a:t>
            </a:r>
            <a:endParaRPr lang="zh-CN" altLang="en-US" dirty="0"/>
          </a:p>
        </p:txBody>
      </p:sp>
      <p:sp>
        <p:nvSpPr>
          <p:cNvPr id="5" name="灯片编号占位符 4"/>
          <p:cNvSpPr>
            <a:spLocks noGrp="1"/>
          </p:cNvSpPr>
          <p:nvPr>
            <p:ph type="sldNum" sz="quarter" idx="12"/>
          </p:nvPr>
        </p:nvSpPr>
        <p:spPr/>
        <p:txBody>
          <a:bodyPr/>
          <a:lstStyle/>
          <a:p>
            <a:pPr>
              <a:defRPr/>
            </a:pPr>
            <a:fld id="{44583140-E510-4E05-86A4-125829D33C9C}" type="slidenum">
              <a:rPr lang="zh-CN" altLang="en-US" b="1" smtClean="0"/>
              <a:pPr>
                <a:defRPr/>
              </a:pPr>
              <a:t>52</a:t>
            </a:fld>
            <a:endParaRPr lang="zh-CN" altLang="en-US" b="1" dirty="0"/>
          </a:p>
        </p:txBody>
      </p:sp>
      <p:sp>
        <p:nvSpPr>
          <p:cNvPr id="6" name="云形标注 5" hidden="1"/>
          <p:cNvSpPr/>
          <p:nvPr/>
        </p:nvSpPr>
        <p:spPr>
          <a:xfrm>
            <a:off x="4057600" y="1700808"/>
            <a:ext cx="6336704" cy="2592288"/>
          </a:xfrm>
          <a:prstGeom prst="cloudCallou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Two SCH situations here: full and empty of vat, which means there should be two SCH semaphores!</a:t>
            </a:r>
            <a:endParaRPr lang="zh-CN" altLang="en-US" sz="2800" dirty="0"/>
          </a:p>
        </p:txBody>
      </p:sp>
      <p:sp>
        <p:nvSpPr>
          <p:cNvPr id="7" name="云形标注 6" hidden="1"/>
          <p:cNvSpPr/>
          <p:nvPr/>
        </p:nvSpPr>
        <p:spPr>
          <a:xfrm>
            <a:off x="-828600" y="3429000"/>
            <a:ext cx="6336704" cy="2592288"/>
          </a:xfrm>
          <a:prstGeom prst="cloudCallout">
            <a:avLst>
              <a:gd name="adj1" fmla="val 4901"/>
              <a:gd name="adj2" fmla="val 44863"/>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Keep this in mind: SCH is only valid when the semaphore’s value is 0</a:t>
            </a:r>
            <a:endParaRPr lang="zh-CN" altLang="en-US" sz="2800" dirty="0"/>
          </a:p>
        </p:txBody>
      </p:sp>
    </p:spTree>
    <p:extLst>
      <p:ext uri="{BB962C8B-B14F-4D97-AF65-F5344CB8AC3E}">
        <p14:creationId xmlns:p14="http://schemas.microsoft.com/office/powerpoint/2010/main" val="1330689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anim calcmode="lin" valueType="num">
                                      <p:cBhvr>
                                        <p:cTn id="3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1000"/>
                                        <p:tgtEl>
                                          <p:spTgt spid="3">
                                            <p:txEl>
                                              <p:pRg st="8" end="8"/>
                                            </p:txEl>
                                          </p:spTgt>
                                        </p:tgtEl>
                                      </p:cBhvr>
                                    </p:animEffect>
                                    <p:anim calcmode="lin" valueType="num">
                                      <p:cBhvr>
                                        <p:cTn id="3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000"/>
                                        <p:tgtEl>
                                          <p:spTgt spid="6"/>
                                        </p:tgtEl>
                                      </p:cBhvr>
                                    </p:animEffect>
                                    <p:anim calcmode="lin" valueType="num">
                                      <p:cBhvr>
                                        <p:cTn id="45" dur="1000" fill="hold"/>
                                        <p:tgtEl>
                                          <p:spTgt spid="6"/>
                                        </p:tgtEl>
                                        <p:attrNameLst>
                                          <p:attrName>ppt_x</p:attrName>
                                        </p:attrNameLst>
                                      </p:cBhvr>
                                      <p:tavLst>
                                        <p:tav tm="0">
                                          <p:val>
                                            <p:strVal val="#ppt_x"/>
                                          </p:val>
                                        </p:tav>
                                        <p:tav tm="100000">
                                          <p:val>
                                            <p:strVal val="#ppt_x"/>
                                          </p:val>
                                        </p:tav>
                                      </p:tavLst>
                                    </p:anim>
                                    <p:anim calcmode="lin" valueType="num">
                                      <p:cBhvr>
                                        <p:cTn id="4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1000"/>
                                        <p:tgtEl>
                                          <p:spTgt spid="7"/>
                                        </p:tgtEl>
                                      </p:cBhvr>
                                    </p:animEffect>
                                    <p:anim calcmode="lin" valueType="num">
                                      <p:cBhvr>
                                        <p:cTn id="52" dur="1000" fill="hold"/>
                                        <p:tgtEl>
                                          <p:spTgt spid="7"/>
                                        </p:tgtEl>
                                        <p:attrNameLst>
                                          <p:attrName>ppt_x</p:attrName>
                                        </p:attrNameLst>
                                      </p:cBhvr>
                                      <p:tavLst>
                                        <p:tav tm="0">
                                          <p:val>
                                            <p:strVal val="#ppt_x"/>
                                          </p:val>
                                        </p:tav>
                                        <p:tav tm="100000">
                                          <p:val>
                                            <p:strVal val="#ppt_x"/>
                                          </p:val>
                                        </p:tav>
                                      </p:tavLst>
                                    </p:anim>
                                    <p:anim calcmode="lin" valueType="num">
                                      <p:cBhvr>
                                        <p:cTn id="5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44624"/>
            <a:ext cx="8229600" cy="654050"/>
          </a:xfrm>
        </p:spPr>
        <p:txBody>
          <a:bodyPr/>
          <a:lstStyle/>
          <a:p>
            <a:r>
              <a:rPr lang="en-US" altLang="zh-CN" dirty="0" smtClean="0"/>
              <a:t>In our story (</a:t>
            </a:r>
            <a:r>
              <a:rPr lang="en-US" altLang="zh-CN" dirty="0" err="1" smtClean="0"/>
              <a:t>cont</a:t>
            </a:r>
            <a:r>
              <a:rPr lang="en-US" altLang="zh-CN" dirty="0" smtClean="0"/>
              <a:t>’)</a:t>
            </a:r>
            <a:endParaRPr lang="zh-CN" altLang="en-US" dirty="0"/>
          </a:p>
        </p:txBody>
      </p:sp>
      <p:sp>
        <p:nvSpPr>
          <p:cNvPr id="3" name="内容占位符 2"/>
          <p:cNvSpPr>
            <a:spLocks noGrp="1"/>
          </p:cNvSpPr>
          <p:nvPr>
            <p:ph idx="1"/>
          </p:nvPr>
        </p:nvSpPr>
        <p:spPr>
          <a:xfrm>
            <a:off x="0" y="620688"/>
            <a:ext cx="9144000" cy="6237312"/>
          </a:xfrm>
        </p:spPr>
        <p:txBody>
          <a:bodyPr/>
          <a:lstStyle/>
          <a:p>
            <a:pPr marL="514350" indent="-514350">
              <a:buFont typeface="+mj-lt"/>
              <a:buAutoNum type="arabicPeriod" startAt="3"/>
            </a:pPr>
            <a:r>
              <a:rPr lang="en-US" altLang="zh-CN" sz="3600" dirty="0" smtClean="0"/>
              <a:t>Infer </a:t>
            </a:r>
            <a:r>
              <a:rPr lang="en-US" altLang="zh-CN" sz="2800" dirty="0"/>
              <a:t>the constraints based on the situations when actors use those shared </a:t>
            </a:r>
            <a:r>
              <a:rPr lang="en-US" altLang="zh-CN" sz="2800" dirty="0" smtClean="0"/>
              <a:t>resources (ME </a:t>
            </a:r>
            <a:r>
              <a:rPr lang="en-US" altLang="zh-CN" sz="2800" dirty="0"/>
              <a:t>or SCH</a:t>
            </a:r>
            <a:r>
              <a:rPr lang="en-US" altLang="zh-CN" sz="2800" dirty="0" smtClean="0"/>
              <a:t>?) – checking SCH is always first!</a:t>
            </a:r>
            <a:endParaRPr lang="en-US" altLang="zh-CN" sz="2800" dirty="0"/>
          </a:p>
          <a:p>
            <a:pPr lvl="1"/>
            <a:r>
              <a:rPr lang="en-US" altLang="zh-CN" sz="3200" dirty="0" smtClean="0"/>
              <a:t>Conclude the action scripts</a:t>
            </a:r>
          </a:p>
          <a:p>
            <a:pPr lvl="2"/>
            <a:r>
              <a:rPr lang="en-US" altLang="zh-CN" sz="2800" dirty="0" smtClean="0"/>
              <a:t>For old:</a:t>
            </a:r>
          </a:p>
          <a:p>
            <a:pPr marL="1828800" lvl="3" indent="-457200">
              <a:buFont typeface="+mj-lt"/>
              <a:buAutoNum type="arabicPeriod"/>
            </a:pPr>
            <a:r>
              <a:rPr lang="en-US" altLang="zh-CN" sz="2400" dirty="0" smtClean="0"/>
              <a:t>Check if the vat contains water or not (</a:t>
            </a:r>
            <a:r>
              <a:rPr lang="en-US" altLang="zh-CN" sz="2400" dirty="0" smtClean="0">
                <a:sym typeface="Wingdings" panose="05000000000000000000" pitchFamily="2" charset="2"/>
              </a:rPr>
              <a:t></a:t>
            </a:r>
            <a:r>
              <a:rPr lang="en-US" altLang="zh-CN" sz="2400" b="1" dirty="0" smtClean="0">
                <a:solidFill>
                  <a:srgbClr val="FF0000"/>
                </a:solidFill>
              </a:rPr>
              <a:t>SCH</a:t>
            </a:r>
            <a:r>
              <a:rPr lang="en-US" altLang="zh-CN" sz="2400" b="1" dirty="0"/>
              <a:t>: </a:t>
            </a:r>
            <a:r>
              <a:rPr lang="en-US" altLang="zh-CN" sz="2400" dirty="0"/>
              <a:t>for the old: initially, the vat has 0 bucket of water)</a:t>
            </a:r>
            <a:endParaRPr lang="en-US" altLang="zh-CN" sz="2400" dirty="0" smtClean="0"/>
          </a:p>
          <a:p>
            <a:pPr marL="1828800" lvl="3" indent="-457200">
              <a:buFont typeface="+mj-lt"/>
              <a:buAutoNum type="arabicPeriod"/>
            </a:pPr>
            <a:r>
              <a:rPr lang="en-US" altLang="zh-CN" sz="2400" dirty="0" smtClean="0"/>
              <a:t>Compete a bucket (</a:t>
            </a:r>
            <a:r>
              <a:rPr lang="en-US" altLang="zh-CN" sz="2400" dirty="0" smtClean="0">
                <a:sym typeface="Wingdings" pitchFamily="2" charset="2"/>
              </a:rPr>
              <a:t></a:t>
            </a:r>
            <a:r>
              <a:rPr lang="en-US" altLang="zh-CN" sz="2400" dirty="0">
                <a:sym typeface="Wingdings" pitchFamily="2" charset="2"/>
              </a:rPr>
              <a:t> </a:t>
            </a:r>
            <a:r>
              <a:rPr lang="en-US" altLang="zh-CN" sz="2400" b="1" dirty="0">
                <a:solidFill>
                  <a:srgbClr val="FF0000"/>
                </a:solidFill>
                <a:sym typeface="Wingdings" pitchFamily="2" charset="2"/>
              </a:rPr>
              <a:t>ME</a:t>
            </a:r>
            <a:r>
              <a:rPr lang="en-US" altLang="zh-CN" sz="2400" dirty="0">
                <a:sym typeface="Wingdings" pitchFamily="2" charset="2"/>
              </a:rPr>
              <a:t>: share buckets with other monks</a:t>
            </a:r>
            <a:r>
              <a:rPr lang="en-US" altLang="zh-CN" sz="2400" dirty="0" smtClean="0"/>
              <a:t>)</a:t>
            </a:r>
          </a:p>
          <a:p>
            <a:pPr marL="1828800" lvl="3" indent="-457200">
              <a:buFont typeface="+mj-lt"/>
              <a:buAutoNum type="arabicPeriod"/>
            </a:pPr>
            <a:r>
              <a:rPr lang="en-US" altLang="zh-CN" sz="2400" dirty="0" smtClean="0"/>
              <a:t>Try to fetch a bucket of water from the vat (</a:t>
            </a:r>
            <a:r>
              <a:rPr lang="en-US" altLang="zh-CN" sz="2400" b="1" dirty="0">
                <a:solidFill>
                  <a:srgbClr val="FF0000"/>
                </a:solidFill>
              </a:rPr>
              <a:t>ME</a:t>
            </a:r>
            <a:r>
              <a:rPr lang="en-US" altLang="zh-CN" sz="2400" dirty="0" smtClean="0"/>
              <a:t> of vat: )</a:t>
            </a:r>
          </a:p>
          <a:p>
            <a:pPr marL="1828800" lvl="3" indent="-457200">
              <a:buFont typeface="+mj-lt"/>
              <a:buAutoNum type="arabicPeriod"/>
            </a:pPr>
            <a:r>
              <a:rPr lang="en-US" altLang="zh-CN" sz="2400" dirty="0" smtClean="0"/>
              <a:t>Release the bucket</a:t>
            </a:r>
          </a:p>
          <a:p>
            <a:pPr marL="1828800" lvl="3" indent="-457200">
              <a:buFont typeface="+mj-lt"/>
              <a:buAutoNum type="arabicPeriod"/>
            </a:pPr>
            <a:r>
              <a:rPr lang="en-US" altLang="zh-CN" sz="2400" dirty="0" smtClean="0"/>
              <a:t>Inform  the young because the vat now could contain one more bucket of water (</a:t>
            </a:r>
            <a:r>
              <a:rPr lang="en-US" altLang="zh-CN" sz="2400" dirty="0" smtClean="0">
                <a:sym typeface="Wingdings" panose="05000000000000000000" pitchFamily="2" charset="2"/>
              </a:rPr>
              <a:t></a:t>
            </a:r>
            <a:r>
              <a:rPr lang="en-US" altLang="zh-CN" sz="2400" b="1" dirty="0">
                <a:solidFill>
                  <a:srgbClr val="FF0000"/>
                </a:solidFill>
                <a:sym typeface="Wingdings" pitchFamily="2" charset="2"/>
              </a:rPr>
              <a:t>SCH</a:t>
            </a:r>
            <a:r>
              <a:rPr lang="en-US" altLang="zh-CN" sz="2400" dirty="0" smtClean="0">
                <a:sym typeface="Wingdings" pitchFamily="2" charset="2"/>
              </a:rPr>
              <a:t>: for the young. </a:t>
            </a:r>
            <a:r>
              <a:rPr lang="en-US" altLang="zh-CN" sz="2400" dirty="0" smtClean="0"/>
              <a:t>at </a:t>
            </a:r>
            <a:r>
              <a:rPr lang="en-US" altLang="zh-CN" sz="2400" dirty="0"/>
              <a:t>first, the vat could contain </a:t>
            </a:r>
            <a:r>
              <a:rPr lang="en-US" altLang="zh-CN" sz="2400" b="1" dirty="0"/>
              <a:t>10</a:t>
            </a:r>
            <a:r>
              <a:rPr lang="en-US" altLang="zh-CN" sz="2400" dirty="0"/>
              <a:t> buckets of water)</a:t>
            </a:r>
            <a:endParaRPr lang="en-US" altLang="zh-CN" sz="2400" dirty="0" smtClean="0"/>
          </a:p>
        </p:txBody>
      </p:sp>
      <p:sp>
        <p:nvSpPr>
          <p:cNvPr id="4" name="页脚占位符 3"/>
          <p:cNvSpPr>
            <a:spLocks noGrp="1"/>
          </p:cNvSpPr>
          <p:nvPr>
            <p:ph type="ftr" sz="quarter" idx="11"/>
          </p:nvPr>
        </p:nvSpPr>
        <p:spPr/>
        <p:txBody>
          <a:bodyPr/>
          <a:lstStyle/>
          <a:p>
            <a:pPr>
              <a:defRPr/>
            </a:pPr>
            <a:r>
              <a:rPr lang="en-US" altLang="zh-CN" dirty="0" smtClean="0"/>
              <a:t>Part VI Synchronization </a:t>
            </a:r>
            <a:endParaRPr lang="zh-CN" altLang="en-US" dirty="0"/>
          </a:p>
        </p:txBody>
      </p:sp>
      <p:sp>
        <p:nvSpPr>
          <p:cNvPr id="5" name="灯片编号占位符 4"/>
          <p:cNvSpPr>
            <a:spLocks noGrp="1"/>
          </p:cNvSpPr>
          <p:nvPr>
            <p:ph type="sldNum" sz="quarter" idx="12"/>
          </p:nvPr>
        </p:nvSpPr>
        <p:spPr/>
        <p:txBody>
          <a:bodyPr/>
          <a:lstStyle/>
          <a:p>
            <a:pPr>
              <a:defRPr/>
            </a:pPr>
            <a:fld id="{44583140-E510-4E05-86A4-125829D33C9C}" type="slidenum">
              <a:rPr lang="zh-CN" altLang="en-US" b="1" smtClean="0"/>
              <a:pPr>
                <a:defRPr/>
              </a:pPr>
              <a:t>53</a:t>
            </a:fld>
            <a:endParaRPr lang="zh-CN" altLang="en-US" b="1" dirty="0"/>
          </a:p>
        </p:txBody>
      </p:sp>
      <p:sp>
        <p:nvSpPr>
          <p:cNvPr id="6" name="云形标注 5" hidden="1"/>
          <p:cNvSpPr/>
          <p:nvPr/>
        </p:nvSpPr>
        <p:spPr>
          <a:xfrm>
            <a:off x="4057600" y="1700808"/>
            <a:ext cx="6336704" cy="2592288"/>
          </a:xfrm>
          <a:prstGeom prst="cloudCallou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Two SCH situations here: full and empty of vat, which means there should be two SCH semaphores!</a:t>
            </a:r>
            <a:endParaRPr lang="zh-CN" altLang="en-US" sz="2800" dirty="0"/>
          </a:p>
        </p:txBody>
      </p:sp>
      <p:sp>
        <p:nvSpPr>
          <p:cNvPr id="7" name="云形标注 6" hidden="1"/>
          <p:cNvSpPr/>
          <p:nvPr/>
        </p:nvSpPr>
        <p:spPr>
          <a:xfrm>
            <a:off x="-828600" y="3429000"/>
            <a:ext cx="6336704" cy="2592288"/>
          </a:xfrm>
          <a:prstGeom prst="cloudCallout">
            <a:avLst>
              <a:gd name="adj1" fmla="val 4901"/>
              <a:gd name="adj2" fmla="val 44863"/>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Keep this in mind: SCH is only valid when the semaphore’s value is 0</a:t>
            </a:r>
            <a:endParaRPr lang="zh-CN" altLang="en-US" sz="2800" dirty="0"/>
          </a:p>
        </p:txBody>
      </p:sp>
    </p:spTree>
    <p:extLst>
      <p:ext uri="{BB962C8B-B14F-4D97-AF65-F5344CB8AC3E}">
        <p14:creationId xmlns:p14="http://schemas.microsoft.com/office/powerpoint/2010/main" val="172726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anim calcmode="lin" valueType="num">
                                      <p:cBhvr>
                                        <p:cTn id="3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1000"/>
                                        <p:tgtEl>
                                          <p:spTgt spid="7"/>
                                        </p:tgtEl>
                                      </p:cBhvr>
                                    </p:animEffect>
                                    <p:anim calcmode="lin" valueType="num">
                                      <p:cBhvr>
                                        <p:cTn id="47" dur="1000" fill="hold"/>
                                        <p:tgtEl>
                                          <p:spTgt spid="7"/>
                                        </p:tgtEl>
                                        <p:attrNameLst>
                                          <p:attrName>ppt_x</p:attrName>
                                        </p:attrNameLst>
                                      </p:cBhvr>
                                      <p:tavLst>
                                        <p:tav tm="0">
                                          <p:val>
                                            <p:strVal val="#ppt_x"/>
                                          </p:val>
                                        </p:tav>
                                        <p:tav tm="100000">
                                          <p:val>
                                            <p:strVal val="#ppt_x"/>
                                          </p:val>
                                        </p:tav>
                                      </p:tavLst>
                                    </p:anim>
                                    <p:anim calcmode="lin" valueType="num">
                                      <p:cBhvr>
                                        <p:cTn id="4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384"/>
            <a:ext cx="8229600" cy="654050"/>
          </a:xfrm>
        </p:spPr>
        <p:txBody>
          <a:bodyPr/>
          <a:lstStyle/>
          <a:p>
            <a:r>
              <a:rPr lang="en-US" altLang="zh-CN" dirty="0" smtClean="0"/>
              <a:t>In our story (</a:t>
            </a:r>
            <a:r>
              <a:rPr lang="en-US" altLang="zh-CN" dirty="0" err="1" smtClean="0"/>
              <a:t>cont</a:t>
            </a:r>
            <a:r>
              <a:rPr lang="en-US" altLang="zh-CN" dirty="0" smtClean="0"/>
              <a:t>’)</a:t>
            </a:r>
            <a:endParaRPr lang="zh-CN" altLang="en-US" dirty="0"/>
          </a:p>
        </p:txBody>
      </p:sp>
      <p:sp>
        <p:nvSpPr>
          <p:cNvPr id="3" name="内容占位符 2"/>
          <p:cNvSpPr>
            <a:spLocks noGrp="1"/>
          </p:cNvSpPr>
          <p:nvPr>
            <p:ph idx="1"/>
          </p:nvPr>
        </p:nvSpPr>
        <p:spPr>
          <a:xfrm>
            <a:off x="0" y="476672"/>
            <a:ext cx="9144000" cy="6381328"/>
          </a:xfrm>
        </p:spPr>
        <p:txBody>
          <a:bodyPr/>
          <a:lstStyle/>
          <a:p>
            <a:pPr marL="514350" indent="-514350">
              <a:buFont typeface="+mj-lt"/>
              <a:buAutoNum type="arabicPeriod" startAt="4"/>
            </a:pPr>
            <a:r>
              <a:rPr lang="en-US" altLang="zh-CN" dirty="0" smtClean="0"/>
              <a:t>Use </a:t>
            </a:r>
            <a:r>
              <a:rPr lang="en-US" altLang="zh-CN" dirty="0"/>
              <a:t>semaphores to finish those </a:t>
            </a:r>
            <a:r>
              <a:rPr lang="en-US" altLang="zh-CN" dirty="0" smtClean="0"/>
              <a:t>processes</a:t>
            </a:r>
          </a:p>
          <a:p>
            <a:pPr lvl="1"/>
            <a:r>
              <a:rPr lang="en-US" altLang="zh-CN" dirty="0" smtClean="0"/>
              <a:t>Binary semaphores for </a:t>
            </a:r>
            <a:r>
              <a:rPr lang="en-US" altLang="zh-CN" b="1" dirty="0" smtClean="0">
                <a:solidFill>
                  <a:srgbClr val="FF0000"/>
                </a:solidFill>
              </a:rPr>
              <a:t>ME</a:t>
            </a:r>
            <a:r>
              <a:rPr lang="en-US" altLang="zh-CN" dirty="0" smtClean="0"/>
              <a:t>: Well, vat</a:t>
            </a:r>
            <a:endParaRPr lang="en-US" altLang="zh-CN" dirty="0"/>
          </a:p>
          <a:p>
            <a:pPr lvl="1"/>
            <a:r>
              <a:rPr lang="en-US" altLang="zh-CN" dirty="0" smtClean="0"/>
              <a:t>Counting semaphore: </a:t>
            </a:r>
            <a:r>
              <a:rPr lang="en-US" altLang="zh-CN" dirty="0" err="1" smtClean="0"/>
              <a:t>idleBuckets</a:t>
            </a:r>
            <a:r>
              <a:rPr lang="en-US" altLang="zh-CN" dirty="0" smtClean="0"/>
              <a:t> (=3) for </a:t>
            </a:r>
            <a:r>
              <a:rPr lang="en-US" altLang="zh-CN" b="1" u="sng" dirty="0" smtClean="0"/>
              <a:t>ME</a:t>
            </a:r>
            <a:r>
              <a:rPr lang="en-US" altLang="zh-CN" dirty="0" smtClean="0"/>
              <a:t>, </a:t>
            </a:r>
            <a:r>
              <a:rPr lang="en-US" altLang="zh-CN" dirty="0" err="1" smtClean="0"/>
              <a:t>VatCouldContain</a:t>
            </a:r>
            <a:r>
              <a:rPr lang="en-US" altLang="zh-CN" dirty="0" smtClean="0"/>
              <a:t> (= 10), </a:t>
            </a:r>
            <a:r>
              <a:rPr lang="en-US" altLang="zh-CN" dirty="0" err="1" smtClean="0"/>
              <a:t>WaterInVat</a:t>
            </a:r>
            <a:r>
              <a:rPr lang="en-US" altLang="zh-CN" dirty="0" smtClean="0"/>
              <a:t> (= 0)  </a:t>
            </a:r>
            <a:r>
              <a:rPr lang="en-US" altLang="zh-CN" dirty="0"/>
              <a:t>for </a:t>
            </a:r>
            <a:r>
              <a:rPr lang="en-US" altLang="zh-CN" b="1" u="sng" dirty="0"/>
              <a:t>SCH</a:t>
            </a:r>
            <a:endParaRPr lang="en-US" altLang="zh-CN" b="1" u="sng" dirty="0" smtClean="0"/>
          </a:p>
          <a:p>
            <a:pPr lvl="2"/>
            <a:r>
              <a:rPr lang="en-US" altLang="zh-CN" dirty="0" smtClean="0"/>
              <a:t>For young: </a:t>
            </a:r>
          </a:p>
          <a:p>
            <a:pPr marL="1828800" lvl="3" indent="-457200">
              <a:buFont typeface="+mj-lt"/>
              <a:buAutoNum type="arabicPeriod"/>
            </a:pPr>
            <a:r>
              <a:rPr lang="en-US" altLang="zh-CN" dirty="0" smtClean="0"/>
              <a:t>when </a:t>
            </a:r>
            <a:r>
              <a:rPr lang="en-US" altLang="zh-CN" dirty="0" err="1" smtClean="0">
                <a:solidFill>
                  <a:srgbClr val="FF0000"/>
                </a:solidFill>
              </a:rPr>
              <a:t>VatCouldContain</a:t>
            </a:r>
            <a:r>
              <a:rPr lang="en-US" altLang="zh-CN" dirty="0" smtClean="0">
                <a:solidFill>
                  <a:srgbClr val="FF0000"/>
                </a:solidFill>
              </a:rPr>
              <a:t> =0</a:t>
            </a:r>
            <a:r>
              <a:rPr lang="en-US" altLang="zh-CN" dirty="0" smtClean="0"/>
              <a:t>, the young should not compete the buckets;</a:t>
            </a:r>
          </a:p>
          <a:p>
            <a:pPr marL="1828800" lvl="3" indent="-457200">
              <a:buFont typeface="+mj-lt"/>
              <a:buAutoNum type="arabicPeriod"/>
            </a:pPr>
            <a:r>
              <a:rPr lang="en-US" altLang="zh-CN" dirty="0" smtClean="0"/>
              <a:t>Once a young gets a bucket, he should finish 2 steps wholly: fetch a bucket of water and put that water into the vat</a:t>
            </a:r>
          </a:p>
          <a:p>
            <a:pPr marL="1828800" lvl="3" indent="-457200">
              <a:buFont typeface="+mj-lt"/>
              <a:buAutoNum type="arabicPeriod"/>
            </a:pPr>
            <a:r>
              <a:rPr lang="en-US" altLang="zh-CN" dirty="0" smtClean="0"/>
              <a:t>Once he finishes, the occupied bucket will be released and the </a:t>
            </a:r>
            <a:r>
              <a:rPr lang="en-US" altLang="zh-CN" dirty="0" err="1" smtClean="0">
                <a:solidFill>
                  <a:srgbClr val="FF0000"/>
                </a:solidFill>
              </a:rPr>
              <a:t>WaterInVat</a:t>
            </a:r>
            <a:r>
              <a:rPr lang="en-US" altLang="zh-CN" dirty="0" smtClean="0">
                <a:solidFill>
                  <a:srgbClr val="FF0000"/>
                </a:solidFill>
              </a:rPr>
              <a:t> </a:t>
            </a:r>
            <a:r>
              <a:rPr lang="en-US" altLang="zh-CN" dirty="0" smtClean="0"/>
              <a:t>will be incremented</a:t>
            </a:r>
          </a:p>
          <a:p>
            <a:pPr lvl="2"/>
            <a:r>
              <a:rPr lang="en-US" altLang="zh-CN" dirty="0" smtClean="0"/>
              <a:t>For old: </a:t>
            </a:r>
          </a:p>
          <a:p>
            <a:pPr marL="1828800" lvl="3" indent="-457200">
              <a:buFont typeface="+mj-lt"/>
              <a:buAutoNum type="arabicPeriod"/>
            </a:pPr>
            <a:r>
              <a:rPr lang="en-US" altLang="zh-CN" dirty="0" smtClean="0"/>
              <a:t>when </a:t>
            </a:r>
            <a:r>
              <a:rPr lang="en-US" altLang="zh-CN" dirty="0" err="1" smtClean="0">
                <a:solidFill>
                  <a:srgbClr val="FF0000"/>
                </a:solidFill>
              </a:rPr>
              <a:t>WaterInVat</a:t>
            </a:r>
            <a:r>
              <a:rPr lang="en-US" altLang="zh-CN" dirty="0" smtClean="0">
                <a:solidFill>
                  <a:srgbClr val="FF0000"/>
                </a:solidFill>
              </a:rPr>
              <a:t>=0</a:t>
            </a:r>
            <a:r>
              <a:rPr lang="en-US" altLang="zh-CN" dirty="0" smtClean="0"/>
              <a:t>, the old should not compete the buckets</a:t>
            </a:r>
          </a:p>
          <a:p>
            <a:pPr marL="1828800" lvl="3" indent="-457200">
              <a:buFont typeface="+mj-lt"/>
              <a:buAutoNum type="arabicPeriod"/>
            </a:pPr>
            <a:r>
              <a:rPr lang="en-US" altLang="zh-CN" dirty="0" smtClean="0"/>
              <a:t>Once an old get a bucket, he drinks that water, releases that bucket and decremented the </a:t>
            </a:r>
            <a:r>
              <a:rPr lang="en-US" altLang="zh-CN" dirty="0" err="1" smtClean="0">
                <a:solidFill>
                  <a:srgbClr val="FF0000"/>
                </a:solidFill>
              </a:rPr>
              <a:t>VatCouldContain</a:t>
            </a:r>
            <a:r>
              <a:rPr lang="en-US" altLang="zh-CN" dirty="0" smtClean="0">
                <a:solidFill>
                  <a:srgbClr val="FF0000"/>
                </a:solidFill>
              </a:rPr>
              <a:t> </a:t>
            </a:r>
          </a:p>
          <a:p>
            <a:endParaRPr lang="en-US" altLang="zh-CN" dirty="0" smtClean="0"/>
          </a:p>
          <a:p>
            <a:endParaRPr lang="en-US" altLang="zh-CN" dirty="0"/>
          </a:p>
          <a:p>
            <a:endParaRPr lang="zh-CN" altLang="en-US" dirty="0"/>
          </a:p>
        </p:txBody>
      </p:sp>
      <p:sp>
        <p:nvSpPr>
          <p:cNvPr id="5" name="灯片编号占位符 4"/>
          <p:cNvSpPr>
            <a:spLocks noGrp="1"/>
          </p:cNvSpPr>
          <p:nvPr>
            <p:ph type="sldNum" sz="quarter" idx="12"/>
          </p:nvPr>
        </p:nvSpPr>
        <p:spPr/>
        <p:txBody>
          <a:bodyPr/>
          <a:lstStyle/>
          <a:p>
            <a:pPr>
              <a:defRPr/>
            </a:pPr>
            <a:fld id="{44583140-E510-4E05-86A4-125829D33C9C}" type="slidenum">
              <a:rPr lang="zh-CN" altLang="en-US" smtClean="0"/>
              <a:pPr>
                <a:defRPr/>
              </a:pPr>
              <a:t>54</a:t>
            </a:fld>
            <a:endParaRPr lang="zh-CN" altLang="en-US"/>
          </a:p>
        </p:txBody>
      </p:sp>
    </p:spTree>
    <p:extLst>
      <p:ext uri="{BB962C8B-B14F-4D97-AF65-F5344CB8AC3E}">
        <p14:creationId xmlns:p14="http://schemas.microsoft.com/office/powerpoint/2010/main" val="3146134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1000"/>
                                        <p:tgtEl>
                                          <p:spTgt spid="3">
                                            <p:txEl>
                                              <p:pRg st="7" end="7"/>
                                            </p:txEl>
                                          </p:spTgt>
                                        </p:tgtEl>
                                      </p:cBhvr>
                                    </p:animEffect>
                                    <p:anim calcmode="lin" valueType="num">
                                      <p:cBhvr>
                                        <p:cTn id="3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1000"/>
                                        <p:tgtEl>
                                          <p:spTgt spid="3">
                                            <p:txEl>
                                              <p:pRg st="8" end="8"/>
                                            </p:txEl>
                                          </p:spTgt>
                                        </p:tgtEl>
                                      </p:cBhvr>
                                    </p:animEffect>
                                    <p:anim calcmode="lin" valueType="num">
                                      <p:cBhvr>
                                        <p:cTn id="3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1000"/>
                                        <p:tgtEl>
                                          <p:spTgt spid="3">
                                            <p:txEl>
                                              <p:pRg st="9" end="9"/>
                                            </p:txEl>
                                          </p:spTgt>
                                        </p:tgtEl>
                                      </p:cBhvr>
                                    </p:animEffect>
                                    <p:anim calcmode="lin" valueType="num">
                                      <p:cBhvr>
                                        <p:cTn id="4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686800" cy="5793507"/>
          </a:xfrm>
        </p:spPr>
        <p:txBody>
          <a:bodyPr/>
          <a:lstStyle/>
          <a:p>
            <a:r>
              <a:rPr lang="en-US" altLang="zh-CN" dirty="0" smtClean="0"/>
              <a:t>For the young:</a:t>
            </a:r>
          </a:p>
          <a:p>
            <a:pPr marL="800100" lvl="2" indent="0">
              <a:buNone/>
            </a:pPr>
            <a:r>
              <a:rPr lang="en-US" altLang="zh-CN" sz="2800" dirty="0" smtClean="0"/>
              <a:t>        P(</a:t>
            </a:r>
            <a:r>
              <a:rPr lang="en-US" altLang="zh-CN" sz="2800" dirty="0" err="1" smtClean="0"/>
              <a:t>VatCouldContain</a:t>
            </a:r>
            <a:r>
              <a:rPr lang="en-US" altLang="zh-CN" sz="2800" dirty="0" smtClean="0"/>
              <a:t>) </a:t>
            </a:r>
            <a:r>
              <a:rPr lang="en-US" altLang="zh-CN" sz="2000" dirty="0" smtClean="0"/>
              <a:t>// </a:t>
            </a:r>
            <a:r>
              <a:rPr lang="en-US" altLang="zh-CN" sz="2000" b="1" dirty="0" smtClean="0">
                <a:solidFill>
                  <a:srgbClr val="FF0000"/>
                </a:solidFill>
              </a:rPr>
              <a:t>initial = 10</a:t>
            </a:r>
            <a:endParaRPr lang="en-US" altLang="zh-CN" sz="2800" b="1" dirty="0" smtClean="0">
              <a:solidFill>
                <a:srgbClr val="FF0000"/>
              </a:solidFill>
            </a:endParaRPr>
          </a:p>
          <a:p>
            <a:pPr marL="800100" lvl="2" indent="0">
              <a:buNone/>
            </a:pPr>
            <a:r>
              <a:rPr lang="en-US" altLang="zh-CN" sz="2800" dirty="0"/>
              <a:t> </a:t>
            </a:r>
            <a:r>
              <a:rPr lang="en-US" altLang="zh-CN" sz="2800" dirty="0" smtClean="0"/>
              <a:t>           P(</a:t>
            </a:r>
            <a:r>
              <a:rPr lang="en-US" altLang="zh-CN" sz="2800" dirty="0" err="1" smtClean="0"/>
              <a:t>idleBuckets</a:t>
            </a:r>
            <a:r>
              <a:rPr lang="en-US" altLang="zh-CN" sz="2800" dirty="0" smtClean="0"/>
              <a:t>); </a:t>
            </a:r>
            <a:r>
              <a:rPr lang="en-US" altLang="zh-CN" sz="2000" dirty="0" smtClean="0"/>
              <a:t>// initial = 3</a:t>
            </a:r>
            <a:endParaRPr lang="en-US" altLang="zh-CN" sz="2800" dirty="0" smtClean="0"/>
          </a:p>
          <a:p>
            <a:pPr marL="800100" lvl="2" indent="0">
              <a:buNone/>
            </a:pPr>
            <a:r>
              <a:rPr lang="en-US" altLang="zh-CN" sz="2800" dirty="0" smtClean="0"/>
              <a:t>                P(well);</a:t>
            </a:r>
          </a:p>
          <a:p>
            <a:pPr marL="800100" lvl="2" indent="0">
              <a:buNone/>
            </a:pPr>
            <a:r>
              <a:rPr lang="en-US" altLang="zh-CN" sz="2800" dirty="0"/>
              <a:t> </a:t>
            </a:r>
            <a:r>
              <a:rPr lang="en-US" altLang="zh-CN" sz="2800" dirty="0" smtClean="0"/>
              <a:t>                   </a:t>
            </a:r>
            <a:r>
              <a:rPr lang="en-US" altLang="zh-CN" sz="2000" dirty="0" smtClean="0"/>
              <a:t>// get a bucket of water</a:t>
            </a:r>
            <a:endParaRPr lang="en-US" altLang="zh-CN" sz="2800" dirty="0" smtClean="0"/>
          </a:p>
          <a:p>
            <a:pPr marL="800100" lvl="2" indent="0">
              <a:buNone/>
            </a:pPr>
            <a:r>
              <a:rPr lang="en-US" altLang="zh-CN" sz="2800" dirty="0"/>
              <a:t> </a:t>
            </a:r>
            <a:r>
              <a:rPr lang="en-US" altLang="zh-CN" sz="2800" dirty="0" smtClean="0"/>
              <a:t>               V(well);</a:t>
            </a:r>
          </a:p>
          <a:p>
            <a:pPr marL="800100" lvl="2" indent="0">
              <a:buNone/>
            </a:pPr>
            <a:r>
              <a:rPr lang="en-US" altLang="zh-CN" sz="2800" dirty="0"/>
              <a:t> </a:t>
            </a:r>
            <a:r>
              <a:rPr lang="en-US" altLang="zh-CN" sz="2800" dirty="0" smtClean="0"/>
              <a:t>               P(vat);</a:t>
            </a:r>
          </a:p>
          <a:p>
            <a:pPr marL="800100" lvl="2" indent="0">
              <a:buNone/>
            </a:pPr>
            <a:r>
              <a:rPr lang="en-US" altLang="zh-CN" sz="2800" dirty="0"/>
              <a:t> </a:t>
            </a:r>
            <a:r>
              <a:rPr lang="en-US" altLang="zh-CN" sz="2800" dirty="0" smtClean="0"/>
              <a:t>                   </a:t>
            </a:r>
            <a:r>
              <a:rPr lang="en-US" altLang="zh-CN" sz="2000" dirty="0" smtClean="0"/>
              <a:t>// put the water into the vat</a:t>
            </a:r>
            <a:endParaRPr lang="en-US" altLang="zh-CN" sz="2800" dirty="0" smtClean="0"/>
          </a:p>
          <a:p>
            <a:pPr marL="800100" lvl="2" indent="0">
              <a:buNone/>
            </a:pPr>
            <a:r>
              <a:rPr lang="en-US" altLang="zh-CN" sz="2800" dirty="0"/>
              <a:t> </a:t>
            </a:r>
            <a:r>
              <a:rPr lang="en-US" altLang="zh-CN" sz="2800" dirty="0" smtClean="0"/>
              <a:t>               V(vat);</a:t>
            </a:r>
          </a:p>
          <a:p>
            <a:pPr marL="800100" lvl="2" indent="0">
              <a:buNone/>
            </a:pPr>
            <a:r>
              <a:rPr lang="en-US" altLang="zh-CN" sz="2800" dirty="0"/>
              <a:t> </a:t>
            </a:r>
            <a:r>
              <a:rPr lang="en-US" altLang="zh-CN" sz="2800" dirty="0" smtClean="0"/>
              <a:t>           V(</a:t>
            </a:r>
            <a:r>
              <a:rPr lang="en-US" altLang="zh-CN" sz="2800" dirty="0" err="1" smtClean="0"/>
              <a:t>idleBuckets</a:t>
            </a:r>
            <a:r>
              <a:rPr lang="en-US" altLang="zh-CN" sz="2800" dirty="0" smtClean="0"/>
              <a:t>);</a:t>
            </a:r>
          </a:p>
          <a:p>
            <a:pPr marL="800100" lvl="2" indent="0">
              <a:buNone/>
            </a:pPr>
            <a:r>
              <a:rPr lang="en-US" altLang="zh-CN" sz="2800" dirty="0" smtClean="0"/>
              <a:t>        V(</a:t>
            </a:r>
            <a:r>
              <a:rPr lang="en-US" altLang="zh-CN" sz="2800" dirty="0" err="1" smtClean="0"/>
              <a:t>WaterInVat</a:t>
            </a:r>
            <a:r>
              <a:rPr lang="en-US" altLang="zh-CN" sz="2800" dirty="0" smtClean="0"/>
              <a:t>); </a:t>
            </a:r>
            <a:r>
              <a:rPr lang="en-US" altLang="zh-CN" dirty="0" smtClean="0"/>
              <a:t>// </a:t>
            </a:r>
            <a:r>
              <a:rPr lang="en-US" altLang="zh-CN" sz="2000" b="1" dirty="0">
                <a:solidFill>
                  <a:srgbClr val="FF0000"/>
                </a:solidFill>
              </a:rPr>
              <a:t>initial = 0</a:t>
            </a: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t>Part VI Synchronization </a:t>
            </a:r>
            <a:endParaRPr lang="zh-CN" altLang="en-US"/>
          </a:p>
        </p:txBody>
      </p:sp>
      <p:sp>
        <p:nvSpPr>
          <p:cNvPr id="5" name="灯片编号占位符 4"/>
          <p:cNvSpPr>
            <a:spLocks noGrp="1"/>
          </p:cNvSpPr>
          <p:nvPr>
            <p:ph type="sldNum" sz="quarter" idx="12"/>
          </p:nvPr>
        </p:nvSpPr>
        <p:spPr/>
        <p:txBody>
          <a:bodyPr/>
          <a:lstStyle/>
          <a:p>
            <a:pPr>
              <a:defRPr/>
            </a:pPr>
            <a:fld id="{44583140-E510-4E05-86A4-125829D33C9C}" type="slidenum">
              <a:rPr lang="zh-CN" altLang="en-US" smtClean="0"/>
              <a:pPr>
                <a:defRPr/>
              </a:pPr>
              <a:t>55</a:t>
            </a:fld>
            <a:endParaRPr lang="zh-CN" altLang="en-US"/>
          </a:p>
        </p:txBody>
      </p:sp>
      <p:pic>
        <p:nvPicPr>
          <p:cNvPr id="7" name="Picture 6" descr="C:\Users\mlinking\Pictures\Monk-youn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264" y="1409609"/>
            <a:ext cx="1584176" cy="403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5850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686800" cy="5793507"/>
          </a:xfrm>
        </p:spPr>
        <p:txBody>
          <a:bodyPr/>
          <a:lstStyle/>
          <a:p>
            <a:r>
              <a:rPr lang="en-US" altLang="zh-CN" dirty="0" smtClean="0"/>
              <a:t>For the old:</a:t>
            </a:r>
          </a:p>
          <a:p>
            <a:pPr marL="800100" lvl="2" indent="0">
              <a:buNone/>
            </a:pPr>
            <a:r>
              <a:rPr lang="en-US" altLang="zh-CN" sz="2800" dirty="0" smtClean="0"/>
              <a:t>        P(</a:t>
            </a:r>
            <a:r>
              <a:rPr lang="en-US" altLang="zh-CN" sz="2800" dirty="0" err="1" smtClean="0"/>
              <a:t>WasterInVat</a:t>
            </a:r>
            <a:r>
              <a:rPr lang="en-US" altLang="zh-CN" sz="2800" dirty="0" smtClean="0"/>
              <a:t>) </a:t>
            </a:r>
            <a:r>
              <a:rPr lang="en-US" altLang="zh-CN" sz="2000" dirty="0" smtClean="0"/>
              <a:t>// </a:t>
            </a:r>
            <a:r>
              <a:rPr lang="en-US" altLang="zh-CN" sz="2000" b="1" dirty="0" smtClean="0">
                <a:solidFill>
                  <a:srgbClr val="FF0000"/>
                </a:solidFill>
              </a:rPr>
              <a:t>initial = 0</a:t>
            </a:r>
            <a:endParaRPr lang="en-US" altLang="zh-CN" sz="2800" b="1" dirty="0" smtClean="0">
              <a:solidFill>
                <a:srgbClr val="FF0000"/>
              </a:solidFill>
            </a:endParaRPr>
          </a:p>
          <a:p>
            <a:pPr marL="800100" lvl="2" indent="0">
              <a:buNone/>
            </a:pPr>
            <a:r>
              <a:rPr lang="en-US" altLang="zh-CN" sz="2800" dirty="0"/>
              <a:t> </a:t>
            </a:r>
            <a:r>
              <a:rPr lang="en-US" altLang="zh-CN" sz="2800" dirty="0" smtClean="0"/>
              <a:t>           P(</a:t>
            </a:r>
            <a:r>
              <a:rPr lang="en-US" altLang="zh-CN" sz="2800" dirty="0" err="1" smtClean="0"/>
              <a:t>idleBuckets</a:t>
            </a:r>
            <a:r>
              <a:rPr lang="en-US" altLang="zh-CN" sz="2800" dirty="0" smtClean="0"/>
              <a:t>); </a:t>
            </a:r>
            <a:r>
              <a:rPr lang="en-US" altLang="zh-CN" sz="2000" dirty="0" smtClean="0"/>
              <a:t>// initial = 3</a:t>
            </a:r>
            <a:endParaRPr lang="en-US" altLang="zh-CN" sz="2800" dirty="0" smtClean="0"/>
          </a:p>
          <a:p>
            <a:pPr marL="800100" lvl="2" indent="0">
              <a:buNone/>
            </a:pPr>
            <a:r>
              <a:rPr lang="en-US" altLang="zh-CN" sz="2800" dirty="0" smtClean="0"/>
              <a:t>                P(vat);</a:t>
            </a:r>
          </a:p>
          <a:p>
            <a:pPr marL="800100" lvl="2" indent="0">
              <a:buNone/>
            </a:pPr>
            <a:r>
              <a:rPr lang="en-US" altLang="zh-CN" sz="2800" dirty="0"/>
              <a:t> </a:t>
            </a:r>
            <a:r>
              <a:rPr lang="en-US" altLang="zh-CN" sz="2800" dirty="0" smtClean="0"/>
              <a:t>                   </a:t>
            </a:r>
            <a:r>
              <a:rPr lang="en-US" altLang="zh-CN" sz="2000" dirty="0" smtClean="0"/>
              <a:t>// get a bucket and drink the water</a:t>
            </a:r>
            <a:endParaRPr lang="en-US" altLang="zh-CN" sz="2800" dirty="0" smtClean="0"/>
          </a:p>
          <a:p>
            <a:pPr marL="800100" lvl="2" indent="0">
              <a:buNone/>
            </a:pPr>
            <a:r>
              <a:rPr lang="en-US" altLang="zh-CN" sz="2800" dirty="0"/>
              <a:t> </a:t>
            </a:r>
            <a:r>
              <a:rPr lang="en-US" altLang="zh-CN" sz="2800" dirty="0" smtClean="0"/>
              <a:t>               V(vat);</a:t>
            </a:r>
          </a:p>
          <a:p>
            <a:pPr marL="800100" lvl="2" indent="0">
              <a:buNone/>
            </a:pPr>
            <a:r>
              <a:rPr lang="en-US" altLang="zh-CN" sz="2800" dirty="0"/>
              <a:t> </a:t>
            </a:r>
            <a:r>
              <a:rPr lang="en-US" altLang="zh-CN" sz="2800" dirty="0" smtClean="0"/>
              <a:t>           V(</a:t>
            </a:r>
            <a:r>
              <a:rPr lang="en-US" altLang="zh-CN" sz="2800" dirty="0" err="1" smtClean="0"/>
              <a:t>idleBuckets</a:t>
            </a:r>
            <a:r>
              <a:rPr lang="en-US" altLang="zh-CN" sz="2800" dirty="0" smtClean="0"/>
              <a:t>);</a:t>
            </a:r>
          </a:p>
          <a:p>
            <a:pPr marL="800100" lvl="2" indent="0">
              <a:buNone/>
            </a:pPr>
            <a:r>
              <a:rPr lang="en-US" altLang="zh-CN" sz="2800" dirty="0" smtClean="0"/>
              <a:t>        V(</a:t>
            </a:r>
            <a:r>
              <a:rPr lang="en-US" altLang="zh-CN" sz="2800" dirty="0" err="1" smtClean="0"/>
              <a:t>VatCouldContain</a:t>
            </a:r>
            <a:r>
              <a:rPr lang="en-US" altLang="zh-CN" sz="2800" dirty="0" smtClean="0"/>
              <a:t>); </a:t>
            </a:r>
            <a:r>
              <a:rPr lang="en-US" altLang="zh-CN" dirty="0" smtClean="0"/>
              <a:t>// </a:t>
            </a:r>
            <a:r>
              <a:rPr lang="en-US" altLang="zh-CN" sz="2000" b="1" dirty="0">
                <a:solidFill>
                  <a:srgbClr val="FF0000"/>
                </a:solidFill>
              </a:rPr>
              <a:t>initial = </a:t>
            </a:r>
            <a:r>
              <a:rPr lang="en-US" altLang="zh-CN" sz="2000" b="1" dirty="0" smtClean="0">
                <a:solidFill>
                  <a:srgbClr val="FF0000"/>
                </a:solidFill>
              </a:rPr>
              <a:t>10</a:t>
            </a:r>
            <a:endParaRPr lang="en-US" altLang="zh-CN" sz="2000" b="1" dirty="0">
              <a:solidFill>
                <a:srgbClr val="FF0000"/>
              </a:solidFill>
            </a:endParaRP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t>Part VI Synchronization </a:t>
            </a:r>
            <a:endParaRPr lang="zh-CN" altLang="en-US"/>
          </a:p>
        </p:txBody>
      </p:sp>
      <p:sp>
        <p:nvSpPr>
          <p:cNvPr id="5" name="灯片编号占位符 4"/>
          <p:cNvSpPr>
            <a:spLocks noGrp="1"/>
          </p:cNvSpPr>
          <p:nvPr>
            <p:ph type="sldNum" sz="quarter" idx="12"/>
          </p:nvPr>
        </p:nvSpPr>
        <p:spPr/>
        <p:txBody>
          <a:bodyPr/>
          <a:lstStyle/>
          <a:p>
            <a:pPr>
              <a:defRPr/>
            </a:pPr>
            <a:fld id="{44583140-E510-4E05-86A4-125829D33C9C}" type="slidenum">
              <a:rPr lang="zh-CN" altLang="en-US" smtClean="0"/>
              <a:pPr>
                <a:defRPr/>
              </a:pPr>
              <a:t>56</a:t>
            </a:fld>
            <a:endParaRPr lang="zh-CN" altLang="en-US"/>
          </a:p>
        </p:txBody>
      </p:sp>
      <p:pic>
        <p:nvPicPr>
          <p:cNvPr id="6" name="Picture 5" descr="C:\Users\mlinking\Pictures\Monk-ol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164288" y="1052736"/>
            <a:ext cx="1368152" cy="4254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5685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7" name="Rectangle 2"/>
          <p:cNvSpPr>
            <a:spLocks noGrp="1" noChangeArrowheads="1"/>
          </p:cNvSpPr>
          <p:nvPr>
            <p:ph type="title"/>
          </p:nvPr>
        </p:nvSpPr>
        <p:spPr>
          <a:xfrm>
            <a:off x="0" y="304800"/>
            <a:ext cx="9144000" cy="766763"/>
          </a:xfrm>
        </p:spPr>
        <p:txBody>
          <a:bodyPr/>
          <a:lstStyle/>
          <a:p>
            <a:r>
              <a:rPr lang="en-US" altLang="zh-CN" sz="3600" smtClean="0"/>
              <a:t>CLASSICAL PROBLEMS OF SYNCHRONIZATION</a:t>
            </a:r>
          </a:p>
        </p:txBody>
      </p:sp>
      <p:sp>
        <p:nvSpPr>
          <p:cNvPr id="367619" name="Rectangle 3"/>
          <p:cNvSpPr>
            <a:spLocks noGrp="1" noChangeArrowheads="1"/>
          </p:cNvSpPr>
          <p:nvPr>
            <p:ph type="body" idx="1"/>
          </p:nvPr>
        </p:nvSpPr>
        <p:spPr>
          <a:xfrm>
            <a:off x="457200" y="1057275"/>
            <a:ext cx="8229600" cy="5300663"/>
          </a:xfrm>
        </p:spPr>
        <p:txBody>
          <a:bodyPr rtlCol="0">
            <a:normAutofit/>
          </a:bodyPr>
          <a:lstStyle/>
          <a:p>
            <a:pPr fontAlgn="auto">
              <a:spcAft>
                <a:spcPts val="0"/>
              </a:spcAft>
              <a:buFont typeface="Arial" pitchFamily="34" charset="0"/>
              <a:buChar char="•"/>
              <a:defRPr/>
            </a:pPr>
            <a:r>
              <a:rPr lang="en-US" altLang="zh-CN" dirty="0"/>
              <a:t>Bounded-buffer </a:t>
            </a:r>
            <a:r>
              <a:rPr lang="en-US" altLang="zh-CN" dirty="0" smtClean="0"/>
              <a:t>problem</a:t>
            </a:r>
          </a:p>
          <a:p>
            <a:pPr lvl="1" fontAlgn="auto">
              <a:spcAft>
                <a:spcPts val="0"/>
              </a:spcAft>
              <a:buFont typeface="Arial" pitchFamily="34" charset="0"/>
              <a:buChar char="–"/>
              <a:defRPr/>
            </a:pPr>
            <a:r>
              <a:rPr lang="en-US" altLang="zh-CN" dirty="0" smtClean="0"/>
              <a:t> </a:t>
            </a:r>
            <a:r>
              <a:rPr lang="en-US" altLang="zh-CN" dirty="0"/>
              <a:t>(</a:t>
            </a:r>
            <a:r>
              <a:rPr lang="zh-CN" altLang="en-US" sz="2000" dirty="0"/>
              <a:t>有限缓存问题</a:t>
            </a:r>
            <a:r>
              <a:rPr lang="en-US" altLang="zh-CN" dirty="0"/>
              <a:t>)</a:t>
            </a:r>
          </a:p>
          <a:p>
            <a:pPr fontAlgn="auto">
              <a:spcAft>
                <a:spcPts val="0"/>
              </a:spcAft>
              <a:buFont typeface="Arial" pitchFamily="34" charset="0"/>
              <a:buChar char="•"/>
              <a:defRPr/>
            </a:pPr>
            <a:r>
              <a:rPr lang="en-US" altLang="zh-CN" dirty="0"/>
              <a:t>Readers-writers </a:t>
            </a:r>
            <a:r>
              <a:rPr lang="en-US" altLang="zh-CN" dirty="0" smtClean="0"/>
              <a:t>problem</a:t>
            </a:r>
          </a:p>
          <a:p>
            <a:pPr lvl="1" fontAlgn="auto">
              <a:spcAft>
                <a:spcPts val="0"/>
              </a:spcAft>
              <a:buFont typeface="Arial" pitchFamily="34" charset="0"/>
              <a:buChar char="–"/>
              <a:defRPr/>
            </a:pPr>
            <a:r>
              <a:rPr lang="en-US" altLang="zh-CN" dirty="0" smtClean="0"/>
              <a:t> </a:t>
            </a:r>
            <a:r>
              <a:rPr lang="en-US" altLang="zh-CN" dirty="0"/>
              <a:t>(</a:t>
            </a:r>
            <a:r>
              <a:rPr lang="zh-CN" altLang="en-US" sz="2000" dirty="0"/>
              <a:t>读者</a:t>
            </a:r>
            <a:r>
              <a:rPr lang="en-US" altLang="zh-CN" sz="2000" dirty="0"/>
              <a:t>-</a:t>
            </a:r>
            <a:r>
              <a:rPr lang="zh-CN" altLang="en-US" sz="2000" dirty="0"/>
              <a:t>著者问题</a:t>
            </a:r>
            <a:r>
              <a:rPr lang="en-US" altLang="zh-CN" dirty="0"/>
              <a:t>)</a:t>
            </a:r>
          </a:p>
          <a:p>
            <a:pPr fontAlgn="auto">
              <a:spcAft>
                <a:spcPts val="0"/>
              </a:spcAft>
              <a:buFont typeface="Arial" pitchFamily="34" charset="0"/>
              <a:buChar char="•"/>
              <a:defRPr/>
            </a:pPr>
            <a:r>
              <a:rPr lang="en-US" altLang="zh-CN" dirty="0" smtClean="0"/>
              <a:t>Dining-philosophers problem</a:t>
            </a:r>
          </a:p>
          <a:p>
            <a:pPr lvl="1" fontAlgn="auto">
              <a:spcAft>
                <a:spcPts val="0"/>
              </a:spcAft>
              <a:buFont typeface="Arial" pitchFamily="34" charset="0"/>
              <a:buChar char="–"/>
              <a:defRPr/>
            </a:pPr>
            <a:r>
              <a:rPr lang="en-US" altLang="zh-CN" dirty="0" smtClean="0"/>
              <a:t>(</a:t>
            </a:r>
            <a:r>
              <a:rPr lang="zh-CN" altLang="en-US" sz="2000" dirty="0"/>
              <a:t>哲学家就餐问题</a:t>
            </a:r>
            <a:r>
              <a:rPr lang="en-US" altLang="zh-CN" dirty="0"/>
              <a:t>)</a:t>
            </a:r>
          </a:p>
          <a:p>
            <a:pPr fontAlgn="auto">
              <a:spcAft>
                <a:spcPts val="0"/>
              </a:spcAft>
              <a:buFont typeface="Arial" pitchFamily="34" charset="0"/>
              <a:buChar char="•"/>
              <a:defRPr/>
            </a:pPr>
            <a:r>
              <a:rPr lang="en-US" altLang="zh-CN" dirty="0" smtClean="0"/>
              <a:t>Barbershop problem</a:t>
            </a:r>
          </a:p>
          <a:p>
            <a:pPr lvl="1" fontAlgn="auto">
              <a:spcAft>
                <a:spcPts val="0"/>
              </a:spcAft>
              <a:buFont typeface="Arial" pitchFamily="34" charset="0"/>
              <a:buChar char="–"/>
              <a:defRPr/>
            </a:pPr>
            <a:r>
              <a:rPr lang="en-US" altLang="zh-CN" dirty="0" smtClean="0"/>
              <a:t> </a:t>
            </a:r>
            <a:r>
              <a:rPr lang="en-US" altLang="zh-CN" dirty="0"/>
              <a:t>(</a:t>
            </a:r>
            <a:r>
              <a:rPr lang="zh-CN" altLang="en-US" sz="2000" dirty="0"/>
              <a:t>理发师问题</a:t>
            </a:r>
            <a:r>
              <a:rPr lang="en-US" altLang="zh-CN" dirty="0" smtClean="0"/>
              <a:t>)</a:t>
            </a:r>
          </a:p>
          <a:p>
            <a:pPr fontAlgn="auto">
              <a:spcAft>
                <a:spcPts val="0"/>
              </a:spcAft>
              <a:buFont typeface="Arial" pitchFamily="34" charset="0"/>
              <a:buChar char="•"/>
              <a:defRPr/>
            </a:pPr>
            <a:endParaRPr lang="en-US" altLang="zh-CN" dirty="0" smtClean="0"/>
          </a:p>
        </p:txBody>
      </p:sp>
      <p:sp>
        <p:nvSpPr>
          <p:cNvPr id="4" name="Rectangle 3"/>
          <p:cNvSpPr/>
          <p:nvPr/>
        </p:nvSpPr>
        <p:spPr>
          <a:xfrm>
            <a:off x="4767263" y="6000750"/>
            <a:ext cx="4376737" cy="369888"/>
          </a:xfrm>
          <a:prstGeom prst="rect">
            <a:avLst/>
          </a:prstGeom>
        </p:spPr>
        <p:txBody>
          <a:bodyPr wrap="none">
            <a:spAutoFit/>
          </a:bodyPr>
          <a:lstStyle/>
          <a:p>
            <a:pPr fontAlgn="auto">
              <a:spcBef>
                <a:spcPts val="0"/>
              </a:spcBef>
              <a:spcAft>
                <a:spcPts val="0"/>
              </a:spcAft>
              <a:defRPr/>
            </a:pPr>
            <a:r>
              <a:rPr lang="en-US" altLang="zh-CN" dirty="0">
                <a:solidFill>
                  <a:schemeClr val="bg1">
                    <a:lumMod val="85000"/>
                  </a:schemeClr>
                </a:solidFill>
                <a:latin typeface="+mn-lt"/>
                <a:ea typeface="+mn-ea"/>
              </a:rPr>
              <a:t>PPTs from others\OS PPT in English\ch07.ppt</a:t>
            </a:r>
            <a:endParaRPr lang="zh-CN" altLang="en-US" dirty="0">
              <a:solidFill>
                <a:schemeClr val="bg1">
                  <a:lumMod val="85000"/>
                </a:schemeClr>
              </a:solidFill>
              <a:latin typeface="+mn-lt"/>
              <a:ea typeface="+mn-ea"/>
            </a:endParaRPr>
          </a:p>
        </p:txBody>
      </p:sp>
      <p:sp>
        <p:nvSpPr>
          <p:cNvPr id="5" name="Slide Number Placeholder 4"/>
          <p:cNvSpPr>
            <a:spLocks noGrp="1"/>
          </p:cNvSpPr>
          <p:nvPr>
            <p:ph type="sldNum" sz="quarter" idx="12"/>
          </p:nvPr>
        </p:nvSpPr>
        <p:spPr/>
        <p:txBody>
          <a:bodyPr/>
          <a:lstStyle/>
          <a:p>
            <a:pPr>
              <a:defRPr/>
            </a:pPr>
            <a:fld id="{DA1CE626-9679-4FD6-AA0A-39A2455FF53F}" type="slidenum">
              <a:rPr lang="zh-CN" altLang="en-US"/>
              <a:pPr>
                <a:defRPr/>
              </a:pPr>
              <a:t>57</a:t>
            </a:fld>
            <a:endParaRPr lang="zh-CN" altLang="en-US"/>
          </a:p>
        </p:txBody>
      </p:sp>
      <p:sp>
        <p:nvSpPr>
          <p:cNvPr id="6" name="Footer Placeholder 5"/>
          <p:cNvSpPr>
            <a:spLocks noGrp="1"/>
          </p:cNvSpPr>
          <p:nvPr>
            <p:ph type="ftr" sz="quarter" idx="11"/>
          </p:nvPr>
        </p:nvSpPr>
        <p:spPr/>
        <p:txBody>
          <a:bodyPr/>
          <a:lstStyle/>
          <a:p>
            <a:pPr>
              <a:defRPr/>
            </a:pPr>
            <a:r>
              <a:rPr lang="en-US" altLang="zh-CN" smtClean="0"/>
              <a:t>Part VI Synchronization </a:t>
            </a:r>
            <a:endParaRPr lang="zh-CN" altLang="en-US"/>
          </a:p>
        </p:txBody>
      </p:sp>
      <p:pic>
        <p:nvPicPr>
          <p:cNvPr id="7" name="Picture 4" descr="E:\opsys\phil.gif"/>
          <p:cNvPicPr>
            <a:picLocks noChangeAspect="1" noChangeArrowheads="1"/>
          </p:cNvPicPr>
          <p:nvPr/>
        </p:nvPicPr>
        <p:blipFill>
          <a:blip r:embed="rId3" cstate="print"/>
          <a:srcRect/>
          <a:stretch>
            <a:fillRect/>
          </a:stretch>
        </p:blipFill>
        <p:spPr bwMode="auto">
          <a:xfrm>
            <a:off x="6025723" y="2444599"/>
            <a:ext cx="2492226" cy="1968801"/>
          </a:xfrm>
          <a:prstGeom prst="rect">
            <a:avLst/>
          </a:prstGeom>
          <a:noFill/>
          <a:ln w="9525">
            <a:noFill/>
            <a:miter lim="800000"/>
            <a:headEnd/>
            <a:tailEnd/>
          </a:ln>
        </p:spPr>
      </p:pic>
      <p:pic>
        <p:nvPicPr>
          <p:cNvPr id="8" name="Picture 4" descr="E:\barber.gif"/>
          <p:cNvPicPr>
            <a:picLocks noChangeAspect="1" noChangeArrowheads="1"/>
          </p:cNvPicPr>
          <p:nvPr/>
        </p:nvPicPr>
        <p:blipFill>
          <a:blip r:embed="rId4" cstate="print"/>
          <a:srcRect/>
          <a:stretch>
            <a:fillRect/>
          </a:stretch>
        </p:blipFill>
        <p:spPr bwMode="auto">
          <a:xfrm>
            <a:off x="4685269" y="3979068"/>
            <a:ext cx="2278063" cy="2021682"/>
          </a:xfrm>
          <a:prstGeom prst="rect">
            <a:avLst/>
          </a:prstGeom>
          <a:noFill/>
          <a:ln w="9525">
            <a:noFill/>
            <a:miter lim="800000"/>
            <a:headEnd/>
            <a:tailEnd/>
          </a:ln>
        </p:spPr>
      </p:pic>
      <p:sp>
        <p:nvSpPr>
          <p:cNvPr id="2" name="云形标注 1"/>
          <p:cNvSpPr/>
          <p:nvPr/>
        </p:nvSpPr>
        <p:spPr>
          <a:xfrm>
            <a:off x="2771800" y="332656"/>
            <a:ext cx="4752528" cy="2808312"/>
          </a:xfrm>
          <a:prstGeom prst="cloudCallout">
            <a:avLst>
              <a:gd name="adj1" fmla="val -27136"/>
              <a:gd name="adj2" fmla="val 552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Your turn to read and understand these classic CS problems!</a:t>
            </a:r>
            <a:endParaRPr lang="zh-CN" altLang="en-US" sz="2800" dirty="0"/>
          </a:p>
        </p:txBody>
      </p:sp>
    </p:spTree>
    <p:extLst>
      <p:ext uri="{BB962C8B-B14F-4D97-AF65-F5344CB8AC3E}">
        <p14:creationId xmlns:p14="http://schemas.microsoft.com/office/powerpoint/2010/main" val="12447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67619">
                                            <p:txEl>
                                              <p:pRg st="4" end="4"/>
                                            </p:txEl>
                                          </p:spTgt>
                                        </p:tgtEl>
                                        <p:attrNameLst>
                                          <p:attrName>style.color</p:attrName>
                                        </p:attrNameLst>
                                      </p:cBhvr>
                                      <p:to>
                                        <a:schemeClr val="hlink"/>
                                      </p:to>
                                    </p:animClr>
                                  </p:childTnLst>
                                </p:cTn>
                              </p:par>
                              <p:par>
                                <p:cTn id="7" presetID="3" presetClass="emph" presetSubtype="2" fill="hold" nodeType="withEffect">
                                  <p:stCondLst>
                                    <p:cond delay="0"/>
                                  </p:stCondLst>
                                  <p:childTnLst>
                                    <p:animClr clrSpc="rgb" dir="cw">
                                      <p:cBhvr override="childStyle">
                                        <p:cTn id="8" dur="2000" fill="hold"/>
                                        <p:tgtEl>
                                          <p:spTgt spid="367619">
                                            <p:txEl>
                                              <p:pRg st="5" end="5"/>
                                            </p:txEl>
                                          </p:spTgt>
                                        </p:tgtEl>
                                        <p:attrNameLst>
                                          <p:attrName>style.color</p:attrName>
                                        </p:attrNameLst>
                                      </p:cBhvr>
                                      <p:to>
                                        <a:schemeClr val="hlink"/>
                                      </p:to>
                                    </p:animClr>
                                  </p:childTnLst>
                                </p:cTn>
                              </p:par>
                              <p:par>
                                <p:cTn id="9" presetID="3" presetClass="emph" presetSubtype="2" fill="hold" nodeType="withEffect">
                                  <p:stCondLst>
                                    <p:cond delay="0"/>
                                  </p:stCondLst>
                                  <p:childTnLst>
                                    <p:animClr clrSpc="rgb" dir="cw">
                                      <p:cBhvr override="childStyle">
                                        <p:cTn id="10" dur="2000" fill="hold"/>
                                        <p:tgtEl>
                                          <p:spTgt spid="367619">
                                            <p:txEl>
                                              <p:pRg st="6" end="6"/>
                                            </p:txEl>
                                          </p:spTgt>
                                        </p:tgtEl>
                                        <p:attrNameLst>
                                          <p:attrName>style.color</p:attrName>
                                        </p:attrNameLst>
                                      </p:cBhvr>
                                      <p:to>
                                        <a:schemeClr val="hlink"/>
                                      </p:to>
                                    </p:animClr>
                                  </p:childTnLst>
                                </p:cTn>
                              </p:par>
                              <p:par>
                                <p:cTn id="11" presetID="3" presetClass="emph" presetSubtype="2" fill="hold" nodeType="withEffect">
                                  <p:stCondLst>
                                    <p:cond delay="0"/>
                                  </p:stCondLst>
                                  <p:childTnLst>
                                    <p:animClr clrSpc="rgb" dir="cw">
                                      <p:cBhvr override="childStyle">
                                        <p:cTn id="12" dur="2000" fill="hold"/>
                                        <p:tgtEl>
                                          <p:spTgt spid="367619">
                                            <p:txEl>
                                              <p:pRg st="7" end="7"/>
                                            </p:txEl>
                                          </p:spTgt>
                                        </p:tgtEl>
                                        <p:attrNameLst>
                                          <p:attrName>style.color</p:attrName>
                                        </p:attrNameLst>
                                      </p:cBhvr>
                                      <p:to>
                                        <a:schemeClr val="hlink"/>
                                      </p:to>
                                    </p:animClr>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80">
                                          <p:stCondLst>
                                            <p:cond delay="0"/>
                                          </p:stCondLst>
                                        </p:cTn>
                                        <p:tgtEl>
                                          <p:spTgt spid="2"/>
                                        </p:tgtEl>
                                      </p:cBhvr>
                                    </p:animEffect>
                                    <p:anim calcmode="lin" valueType="num">
                                      <p:cBhvr>
                                        <p:cTn id="1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3" dur="26">
                                          <p:stCondLst>
                                            <p:cond delay="650"/>
                                          </p:stCondLst>
                                        </p:cTn>
                                        <p:tgtEl>
                                          <p:spTgt spid="2"/>
                                        </p:tgtEl>
                                      </p:cBhvr>
                                      <p:to x="100000" y="60000"/>
                                    </p:animScale>
                                    <p:animScale>
                                      <p:cBhvr>
                                        <p:cTn id="24" dur="166" decel="50000">
                                          <p:stCondLst>
                                            <p:cond delay="676"/>
                                          </p:stCondLst>
                                        </p:cTn>
                                        <p:tgtEl>
                                          <p:spTgt spid="2"/>
                                        </p:tgtEl>
                                      </p:cBhvr>
                                      <p:to x="100000" y="100000"/>
                                    </p:animScale>
                                    <p:animScale>
                                      <p:cBhvr>
                                        <p:cTn id="25" dur="26">
                                          <p:stCondLst>
                                            <p:cond delay="1312"/>
                                          </p:stCondLst>
                                        </p:cTn>
                                        <p:tgtEl>
                                          <p:spTgt spid="2"/>
                                        </p:tgtEl>
                                      </p:cBhvr>
                                      <p:to x="100000" y="80000"/>
                                    </p:animScale>
                                    <p:animScale>
                                      <p:cBhvr>
                                        <p:cTn id="26" dur="166" decel="50000">
                                          <p:stCondLst>
                                            <p:cond delay="1338"/>
                                          </p:stCondLst>
                                        </p:cTn>
                                        <p:tgtEl>
                                          <p:spTgt spid="2"/>
                                        </p:tgtEl>
                                      </p:cBhvr>
                                      <p:to x="100000" y="100000"/>
                                    </p:animScale>
                                    <p:animScale>
                                      <p:cBhvr>
                                        <p:cTn id="27" dur="26">
                                          <p:stCondLst>
                                            <p:cond delay="1642"/>
                                          </p:stCondLst>
                                        </p:cTn>
                                        <p:tgtEl>
                                          <p:spTgt spid="2"/>
                                        </p:tgtEl>
                                      </p:cBhvr>
                                      <p:to x="100000" y="90000"/>
                                    </p:animScale>
                                    <p:animScale>
                                      <p:cBhvr>
                                        <p:cTn id="28" dur="166" decel="50000">
                                          <p:stCondLst>
                                            <p:cond delay="1668"/>
                                          </p:stCondLst>
                                        </p:cTn>
                                        <p:tgtEl>
                                          <p:spTgt spid="2"/>
                                        </p:tgtEl>
                                      </p:cBhvr>
                                      <p:to x="100000" y="100000"/>
                                    </p:animScale>
                                    <p:animScale>
                                      <p:cBhvr>
                                        <p:cTn id="29" dur="26">
                                          <p:stCondLst>
                                            <p:cond delay="1808"/>
                                          </p:stCondLst>
                                        </p:cTn>
                                        <p:tgtEl>
                                          <p:spTgt spid="2"/>
                                        </p:tgtEl>
                                      </p:cBhvr>
                                      <p:to x="100000" y="95000"/>
                                    </p:animScale>
                                    <p:animScale>
                                      <p:cBhvr>
                                        <p:cTn id="3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1"/>
          </p:nvPr>
        </p:nvSpPr>
        <p:spPr>
          <a:xfrm>
            <a:off x="457200" y="6356350"/>
            <a:ext cx="2133600" cy="365125"/>
          </a:xfrm>
        </p:spPr>
        <p:txBody>
          <a:bodyPr/>
          <a:lstStyle/>
          <a:p>
            <a:pPr algn="l">
              <a:defRPr/>
            </a:pPr>
            <a:r>
              <a:rPr lang="en-US" altLang="en-US" smtClean="0"/>
              <a:t>Part VI Synchronization </a:t>
            </a:r>
            <a:endParaRPr lang="en-US" altLang="en-US"/>
          </a:p>
        </p:txBody>
      </p:sp>
      <p:sp>
        <p:nvSpPr>
          <p:cNvPr id="778242" name="Rectangle 2"/>
          <p:cNvSpPr>
            <a:spLocks noGrp="1" noChangeArrowheads="1"/>
          </p:cNvSpPr>
          <p:nvPr>
            <p:ph type="title"/>
          </p:nvPr>
        </p:nvSpPr>
        <p:spPr/>
        <p:txBody>
          <a:bodyPr/>
          <a:lstStyle/>
          <a:p>
            <a:r>
              <a:rPr lang="en-US" altLang="zh-CN" sz="3600" b="1" smtClean="0">
                <a:solidFill>
                  <a:srgbClr val="FF0000"/>
                </a:solidFill>
              </a:rPr>
              <a:t>Be careful</a:t>
            </a:r>
            <a:r>
              <a:rPr lang="en-US" altLang="zh-CN" sz="3600" smtClean="0"/>
              <a:t>: Deadlock and Starvation</a:t>
            </a:r>
          </a:p>
        </p:txBody>
      </p:sp>
      <p:sp>
        <p:nvSpPr>
          <p:cNvPr id="778243" name="Rectangle 3"/>
          <p:cNvSpPr>
            <a:spLocks noGrp="1" noChangeArrowheads="1"/>
          </p:cNvSpPr>
          <p:nvPr>
            <p:ph type="body" idx="1"/>
          </p:nvPr>
        </p:nvSpPr>
        <p:spPr>
          <a:xfrm>
            <a:off x="457200" y="1000125"/>
            <a:ext cx="8686800" cy="5126038"/>
          </a:xfrm>
        </p:spPr>
        <p:txBody>
          <a:bodyPr/>
          <a:lstStyle/>
          <a:p>
            <a:pPr>
              <a:lnSpc>
                <a:spcPct val="80000"/>
              </a:lnSpc>
              <a:tabLst>
                <a:tab pos="1887538" algn="ctr"/>
                <a:tab pos="4572000" algn="ctr"/>
              </a:tabLst>
            </a:pPr>
            <a:r>
              <a:rPr lang="en-US" altLang="zh-CN" sz="2400" b="1" dirty="0" smtClean="0"/>
              <a:t>Deadlock</a:t>
            </a:r>
            <a:r>
              <a:rPr lang="en-US" altLang="zh-CN" sz="2400" dirty="0" smtClean="0"/>
              <a:t> – two or more processes are waiting indefinitely for an event that can be caused by only one of waiting processes.</a:t>
            </a:r>
          </a:p>
          <a:p>
            <a:pPr lvl="1">
              <a:lnSpc>
                <a:spcPct val="80000"/>
              </a:lnSpc>
              <a:tabLst>
                <a:tab pos="1887538" algn="ctr"/>
                <a:tab pos="4572000" algn="ctr"/>
              </a:tabLst>
            </a:pPr>
            <a:r>
              <a:rPr lang="en-US" altLang="zh-CN" dirty="0" smtClean="0"/>
              <a:t>Let </a:t>
            </a:r>
            <a:r>
              <a:rPr lang="en-US" altLang="zh-CN" i="1" dirty="0" smtClean="0"/>
              <a:t>S</a:t>
            </a:r>
            <a:r>
              <a:rPr lang="en-US" altLang="zh-CN" dirty="0" smtClean="0"/>
              <a:t> and </a:t>
            </a:r>
            <a:r>
              <a:rPr lang="en-US" altLang="zh-CN" i="1" dirty="0" smtClean="0"/>
              <a:t>Q</a:t>
            </a:r>
            <a:r>
              <a:rPr lang="en-US" altLang="zh-CN" dirty="0" smtClean="0"/>
              <a:t> be two semaphores initialized to 1</a:t>
            </a:r>
          </a:p>
          <a:p>
            <a:pPr>
              <a:lnSpc>
                <a:spcPct val="80000"/>
              </a:lnSpc>
              <a:buFontTx/>
              <a:buNone/>
              <a:tabLst>
                <a:tab pos="1887538" algn="ctr"/>
                <a:tab pos="4572000" algn="ctr"/>
              </a:tabLst>
            </a:pPr>
            <a:r>
              <a:rPr lang="en-US" altLang="zh-CN" sz="2400" dirty="0" smtClean="0"/>
              <a:t>		</a:t>
            </a:r>
            <a:r>
              <a:rPr lang="en-US" altLang="zh-CN" sz="2400" i="1" dirty="0" smtClean="0"/>
              <a:t>P</a:t>
            </a:r>
            <a:r>
              <a:rPr lang="en-US" altLang="zh-CN" sz="2400" i="1" baseline="-25000" dirty="0" smtClean="0"/>
              <a:t>0</a:t>
            </a:r>
            <a:r>
              <a:rPr lang="en-US" altLang="zh-CN" sz="2400" dirty="0" smtClean="0"/>
              <a:t>	</a:t>
            </a:r>
            <a:r>
              <a:rPr lang="en-US" altLang="zh-CN" sz="2400" i="1" dirty="0" smtClean="0"/>
              <a:t>P</a:t>
            </a:r>
            <a:r>
              <a:rPr lang="en-US" altLang="zh-CN" sz="2400" i="1" baseline="-25000" dirty="0" smtClean="0"/>
              <a:t>1</a:t>
            </a:r>
            <a:endParaRPr lang="en-US" altLang="zh-CN" sz="2400" i="1" dirty="0" smtClean="0"/>
          </a:p>
          <a:p>
            <a:pPr>
              <a:lnSpc>
                <a:spcPct val="80000"/>
              </a:lnSpc>
              <a:buFontTx/>
              <a:buNone/>
              <a:tabLst>
                <a:tab pos="1887538" algn="ctr"/>
                <a:tab pos="4572000" algn="ctr"/>
              </a:tabLst>
            </a:pPr>
            <a:r>
              <a:rPr lang="en-US" altLang="zh-CN" sz="2400" dirty="0" smtClean="0"/>
              <a:t>		</a:t>
            </a:r>
            <a:r>
              <a:rPr lang="en-US" altLang="zh-CN" sz="2400" i="1" dirty="0" smtClean="0"/>
              <a:t>wait</a:t>
            </a:r>
            <a:r>
              <a:rPr lang="en-US" altLang="zh-CN" sz="2400" dirty="0" smtClean="0"/>
              <a:t>(</a:t>
            </a:r>
            <a:r>
              <a:rPr lang="en-US" altLang="zh-CN" sz="2400" i="1" dirty="0" smtClean="0"/>
              <a:t>S</a:t>
            </a:r>
            <a:r>
              <a:rPr lang="en-US" altLang="zh-CN" sz="2400" dirty="0" smtClean="0"/>
              <a:t>);	</a:t>
            </a:r>
            <a:r>
              <a:rPr lang="en-US" altLang="zh-CN" sz="2400" i="1" dirty="0" smtClean="0"/>
              <a:t>wait</a:t>
            </a:r>
            <a:r>
              <a:rPr lang="en-US" altLang="zh-CN" sz="2400" dirty="0" smtClean="0"/>
              <a:t>(</a:t>
            </a:r>
            <a:r>
              <a:rPr lang="en-US" altLang="zh-CN" sz="2400" i="1" dirty="0" smtClean="0"/>
              <a:t>Q</a:t>
            </a:r>
            <a:r>
              <a:rPr lang="en-US" altLang="zh-CN" sz="2400" dirty="0" smtClean="0"/>
              <a:t>);</a:t>
            </a:r>
          </a:p>
          <a:p>
            <a:pPr>
              <a:lnSpc>
                <a:spcPct val="80000"/>
              </a:lnSpc>
              <a:buFontTx/>
              <a:buNone/>
              <a:tabLst>
                <a:tab pos="1887538" algn="ctr"/>
                <a:tab pos="4572000" algn="ctr"/>
              </a:tabLst>
            </a:pPr>
            <a:r>
              <a:rPr lang="en-US" altLang="zh-CN" sz="2400" dirty="0" smtClean="0"/>
              <a:t>		</a:t>
            </a:r>
            <a:r>
              <a:rPr lang="en-US" altLang="zh-CN" sz="2400" i="1" dirty="0" smtClean="0"/>
              <a:t>wait</a:t>
            </a:r>
            <a:r>
              <a:rPr lang="en-US" altLang="zh-CN" sz="2400" dirty="0" smtClean="0"/>
              <a:t>(</a:t>
            </a:r>
            <a:r>
              <a:rPr lang="en-US" altLang="zh-CN" sz="2400" i="1" dirty="0" smtClean="0"/>
              <a:t>Q</a:t>
            </a:r>
            <a:r>
              <a:rPr lang="en-US" altLang="zh-CN" sz="2400" dirty="0" smtClean="0"/>
              <a:t>);	</a:t>
            </a:r>
            <a:r>
              <a:rPr lang="en-US" altLang="zh-CN" sz="2400" i="1" dirty="0" smtClean="0"/>
              <a:t>wait</a:t>
            </a:r>
            <a:r>
              <a:rPr lang="en-US" altLang="zh-CN" sz="2400" dirty="0" smtClean="0"/>
              <a:t>(</a:t>
            </a:r>
            <a:r>
              <a:rPr lang="en-US" altLang="zh-CN" sz="2400" i="1" dirty="0" smtClean="0"/>
              <a:t>S</a:t>
            </a:r>
            <a:r>
              <a:rPr lang="en-US" altLang="zh-CN" sz="2400" dirty="0" smtClean="0"/>
              <a:t>);</a:t>
            </a:r>
          </a:p>
          <a:p>
            <a:pPr>
              <a:lnSpc>
                <a:spcPct val="80000"/>
              </a:lnSpc>
              <a:buFontTx/>
              <a:buNone/>
              <a:tabLst>
                <a:tab pos="1887538" algn="ctr"/>
                <a:tab pos="4572000" algn="ctr"/>
              </a:tabLst>
            </a:pPr>
            <a:r>
              <a:rPr lang="en-US" altLang="zh-CN" sz="2400" dirty="0" smtClean="0"/>
              <a:t>		 </a:t>
            </a:r>
            <a:r>
              <a:rPr lang="en-US" altLang="zh-CN" sz="2400" dirty="0" smtClean="0">
                <a:sym typeface="MT Extra" pitchFamily="18" charset="2"/>
              </a:rPr>
              <a:t>	 </a:t>
            </a:r>
          </a:p>
          <a:p>
            <a:pPr>
              <a:lnSpc>
                <a:spcPct val="80000"/>
              </a:lnSpc>
              <a:buFontTx/>
              <a:buNone/>
              <a:tabLst>
                <a:tab pos="1887538" algn="ctr"/>
                <a:tab pos="4572000" algn="ctr"/>
              </a:tabLst>
            </a:pPr>
            <a:r>
              <a:rPr lang="en-US" altLang="zh-CN" sz="2400" dirty="0" smtClean="0">
                <a:sym typeface="MT Extra" pitchFamily="18" charset="2"/>
              </a:rPr>
              <a:t>		</a:t>
            </a:r>
            <a:r>
              <a:rPr lang="en-US" altLang="zh-CN" sz="2400" i="1" dirty="0" smtClean="0">
                <a:sym typeface="MT Extra" pitchFamily="18" charset="2"/>
              </a:rPr>
              <a:t>signal</a:t>
            </a:r>
            <a:r>
              <a:rPr lang="en-US" altLang="zh-CN" sz="2400" dirty="0" smtClean="0">
                <a:sym typeface="MT Extra" pitchFamily="18" charset="2"/>
              </a:rPr>
              <a:t>(</a:t>
            </a:r>
            <a:r>
              <a:rPr lang="en-US" altLang="zh-CN" sz="2400" i="1" dirty="0" smtClean="0">
                <a:sym typeface="MT Extra" pitchFamily="18" charset="2"/>
              </a:rPr>
              <a:t>S</a:t>
            </a:r>
            <a:r>
              <a:rPr lang="en-US" altLang="zh-CN" sz="2400" dirty="0" smtClean="0">
                <a:sym typeface="MT Extra" pitchFamily="18" charset="2"/>
              </a:rPr>
              <a:t>);	</a:t>
            </a:r>
            <a:r>
              <a:rPr lang="en-US" altLang="zh-CN" sz="2400" i="1" dirty="0" smtClean="0">
                <a:sym typeface="MT Extra" pitchFamily="18" charset="2"/>
              </a:rPr>
              <a:t>signal</a:t>
            </a:r>
            <a:r>
              <a:rPr lang="en-US" altLang="zh-CN" sz="2400" dirty="0" smtClean="0">
                <a:sym typeface="MT Extra" pitchFamily="18" charset="2"/>
              </a:rPr>
              <a:t>(</a:t>
            </a:r>
            <a:r>
              <a:rPr lang="en-US" altLang="zh-CN" sz="2400" i="1" dirty="0" smtClean="0">
                <a:sym typeface="MT Extra" pitchFamily="18" charset="2"/>
              </a:rPr>
              <a:t>Q</a:t>
            </a:r>
            <a:r>
              <a:rPr lang="en-US" altLang="zh-CN" sz="2400" dirty="0" smtClean="0">
                <a:sym typeface="MT Extra" pitchFamily="18" charset="2"/>
              </a:rPr>
              <a:t>);</a:t>
            </a:r>
          </a:p>
          <a:p>
            <a:pPr>
              <a:lnSpc>
                <a:spcPct val="80000"/>
              </a:lnSpc>
              <a:buFontTx/>
              <a:buNone/>
              <a:tabLst>
                <a:tab pos="1887538" algn="ctr"/>
                <a:tab pos="4572000" algn="ctr"/>
              </a:tabLst>
            </a:pPr>
            <a:r>
              <a:rPr lang="en-US" altLang="zh-CN" sz="2400" dirty="0" smtClean="0">
                <a:sym typeface="MT Extra" pitchFamily="18" charset="2"/>
              </a:rPr>
              <a:t>		</a:t>
            </a:r>
            <a:r>
              <a:rPr lang="en-US" altLang="zh-CN" sz="2400" i="1" dirty="0" smtClean="0">
                <a:sym typeface="MT Extra" pitchFamily="18" charset="2"/>
              </a:rPr>
              <a:t>signal</a:t>
            </a:r>
            <a:r>
              <a:rPr lang="en-US" altLang="zh-CN" sz="2400" dirty="0" smtClean="0">
                <a:sym typeface="MT Extra" pitchFamily="18" charset="2"/>
              </a:rPr>
              <a:t>(</a:t>
            </a:r>
            <a:r>
              <a:rPr lang="en-US" altLang="zh-CN" sz="2400" i="1" dirty="0" smtClean="0">
                <a:sym typeface="MT Extra" pitchFamily="18" charset="2"/>
              </a:rPr>
              <a:t>Q</a:t>
            </a:r>
            <a:r>
              <a:rPr lang="en-US" altLang="zh-CN" sz="2400" dirty="0" smtClean="0">
                <a:sym typeface="MT Extra" pitchFamily="18" charset="2"/>
              </a:rPr>
              <a:t>)	</a:t>
            </a:r>
            <a:r>
              <a:rPr lang="en-US" altLang="zh-CN" sz="2400" i="1" dirty="0" smtClean="0">
                <a:sym typeface="MT Extra" pitchFamily="18" charset="2"/>
              </a:rPr>
              <a:t>signal</a:t>
            </a:r>
            <a:r>
              <a:rPr lang="en-US" altLang="zh-CN" sz="2400" dirty="0" smtClean="0">
                <a:sym typeface="MT Extra" pitchFamily="18" charset="2"/>
              </a:rPr>
              <a:t>(</a:t>
            </a:r>
            <a:r>
              <a:rPr lang="en-US" altLang="zh-CN" sz="2400" i="1" dirty="0" smtClean="0">
                <a:sym typeface="MT Extra" pitchFamily="18" charset="2"/>
              </a:rPr>
              <a:t>S</a:t>
            </a:r>
            <a:r>
              <a:rPr lang="en-US" altLang="zh-CN" sz="2400" dirty="0" smtClean="0">
                <a:sym typeface="MT Extra" pitchFamily="18" charset="2"/>
              </a:rPr>
              <a:t>);</a:t>
            </a:r>
          </a:p>
          <a:p>
            <a:pPr>
              <a:lnSpc>
                <a:spcPct val="80000"/>
              </a:lnSpc>
              <a:tabLst>
                <a:tab pos="1887538" algn="ctr"/>
                <a:tab pos="4572000" algn="ctr"/>
              </a:tabLst>
            </a:pPr>
            <a:r>
              <a:rPr lang="en-US" altLang="zh-CN" sz="2400" b="1" dirty="0" smtClean="0">
                <a:sym typeface="MT Extra" pitchFamily="18" charset="2"/>
              </a:rPr>
              <a:t>Starvation</a:t>
            </a:r>
            <a:r>
              <a:rPr lang="en-US" altLang="zh-CN" sz="2400" dirty="0" smtClean="0"/>
              <a:t> – indefinite blocking.  A process may never be removed from the semaphore queue (say, if LIFO) in which      it is suspended.</a:t>
            </a:r>
          </a:p>
          <a:p>
            <a:pPr>
              <a:lnSpc>
                <a:spcPct val="80000"/>
              </a:lnSpc>
              <a:tabLst>
                <a:tab pos="1887538" algn="ctr"/>
                <a:tab pos="4572000" algn="ctr"/>
              </a:tabLst>
            </a:pPr>
            <a:r>
              <a:rPr lang="en-US" altLang="zh-CN" sz="2400" b="1" dirty="0" smtClean="0"/>
              <a:t>Priority Inversion</a:t>
            </a:r>
            <a:r>
              <a:rPr lang="en-US" altLang="zh-CN" sz="2400" dirty="0" smtClean="0"/>
              <a:t> – scheduling problem when lower-priority process holds a lock needed by higher-priority process</a:t>
            </a:r>
          </a:p>
        </p:txBody>
      </p:sp>
      <p:sp>
        <p:nvSpPr>
          <p:cNvPr id="5" name="Slide Number Placeholder 4"/>
          <p:cNvSpPr>
            <a:spLocks noGrp="1"/>
          </p:cNvSpPr>
          <p:nvPr>
            <p:ph type="sldNum" sz="quarter" idx="12"/>
          </p:nvPr>
        </p:nvSpPr>
        <p:spPr/>
        <p:txBody>
          <a:bodyPr/>
          <a:lstStyle/>
          <a:p>
            <a:pPr>
              <a:defRPr/>
            </a:pPr>
            <a:fld id="{44583140-E510-4E05-86A4-125829D33C9C}" type="slidenum">
              <a:rPr lang="zh-CN" altLang="en-US" smtClean="0"/>
              <a:pPr>
                <a:defRPr/>
              </a:pPr>
              <a:t>58</a:t>
            </a:fld>
            <a:endParaRPr lang="zh-CN" altLang="en-US"/>
          </a:p>
        </p:txBody>
      </p:sp>
    </p:spTree>
    <p:custDataLst>
      <p:tags r:id="rId1"/>
    </p:custDataLst>
    <p:extLst>
      <p:ext uri="{BB962C8B-B14F-4D97-AF65-F5344CB8AC3E}">
        <p14:creationId xmlns:p14="http://schemas.microsoft.com/office/powerpoint/2010/main" val="3842765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78243">
                                            <p:txEl>
                                              <p:pRg st="8" end="8"/>
                                            </p:txEl>
                                          </p:spTgt>
                                        </p:tgtEl>
                                        <p:attrNameLst>
                                          <p:attrName>style.visibility</p:attrName>
                                        </p:attrNameLst>
                                      </p:cBhvr>
                                      <p:to>
                                        <p:strVal val="visible"/>
                                      </p:to>
                                    </p:set>
                                    <p:anim calcmode="lin" valueType="num">
                                      <p:cBhvr additive="base">
                                        <p:cTn id="7" dur="500" fill="hold"/>
                                        <p:tgtEl>
                                          <p:spTgt spid="77824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24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78243">
                                            <p:txEl>
                                              <p:pRg st="9" end="9"/>
                                            </p:txEl>
                                          </p:spTgt>
                                        </p:tgtEl>
                                        <p:attrNameLst>
                                          <p:attrName>style.visibility</p:attrName>
                                        </p:attrNameLst>
                                      </p:cBhvr>
                                      <p:to>
                                        <p:strVal val="visible"/>
                                      </p:to>
                                    </p:set>
                                    <p:anim calcmode="lin" valueType="num">
                                      <p:cBhvr additive="base">
                                        <p:cTn id="13" dur="500" fill="hold"/>
                                        <p:tgtEl>
                                          <p:spTgt spid="778243">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7824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1"/>
          </p:nvPr>
        </p:nvSpPr>
        <p:spPr>
          <a:xfrm>
            <a:off x="457200" y="6356350"/>
            <a:ext cx="2133600" cy="365125"/>
          </a:xfrm>
        </p:spPr>
        <p:txBody>
          <a:bodyPr/>
          <a:lstStyle/>
          <a:p>
            <a:pPr algn="l">
              <a:defRPr/>
            </a:pPr>
            <a:r>
              <a:rPr lang="en-US" altLang="en-US" smtClean="0"/>
              <a:t>Part VI Synchronization </a:t>
            </a:r>
            <a:endParaRPr lang="en-US" altLang="en-US"/>
          </a:p>
        </p:txBody>
      </p:sp>
      <p:sp>
        <p:nvSpPr>
          <p:cNvPr id="782338" name="Rectangle 2"/>
          <p:cNvSpPr>
            <a:spLocks noGrp="1" noChangeArrowheads="1"/>
          </p:cNvSpPr>
          <p:nvPr>
            <p:ph type="title"/>
          </p:nvPr>
        </p:nvSpPr>
        <p:spPr>
          <a:xfrm>
            <a:off x="120650" y="469900"/>
            <a:ext cx="8929688" cy="609600"/>
          </a:xfrm>
          <a:solidFill>
            <a:srgbClr val="92D050"/>
          </a:solidFill>
        </p:spPr>
        <p:txBody>
          <a:bodyPr/>
          <a:lstStyle/>
          <a:p>
            <a:r>
              <a:rPr lang="en-US" altLang="zh-CN" sz="3600" smtClean="0"/>
              <a:t>Programming Language solutions: </a:t>
            </a:r>
            <a:r>
              <a:rPr lang="en-US" altLang="zh-CN" sz="3600" b="1" smtClean="0"/>
              <a:t>Monitors</a:t>
            </a:r>
          </a:p>
        </p:txBody>
      </p:sp>
      <p:sp>
        <p:nvSpPr>
          <p:cNvPr id="782339" name="Rectangle 3"/>
          <p:cNvSpPr>
            <a:spLocks noGrp="1" noChangeArrowheads="1"/>
          </p:cNvSpPr>
          <p:nvPr>
            <p:ph type="body" idx="1"/>
          </p:nvPr>
        </p:nvSpPr>
        <p:spPr>
          <a:xfrm>
            <a:off x="395536" y="1214438"/>
            <a:ext cx="8748464" cy="5214937"/>
          </a:xfrm>
        </p:spPr>
        <p:txBody>
          <a:bodyPr/>
          <a:lstStyle/>
          <a:p>
            <a:pPr>
              <a:lnSpc>
                <a:spcPct val="90000"/>
              </a:lnSpc>
            </a:pPr>
            <a:r>
              <a:rPr lang="en-US" altLang="zh-CN" dirty="0"/>
              <a:t>Monitor: Hide Mutual </a:t>
            </a:r>
            <a:r>
              <a:rPr lang="en-US" altLang="zh-CN" dirty="0" smtClean="0"/>
              <a:t>Exclusion</a:t>
            </a:r>
          </a:p>
          <a:p>
            <a:pPr lvl="1">
              <a:lnSpc>
                <a:spcPct val="90000"/>
              </a:lnSpc>
            </a:pPr>
            <a:r>
              <a:rPr lang="en-US" altLang="zh-CN" dirty="0" smtClean="0"/>
              <a:t>No need for users to explicitly call the related functions</a:t>
            </a:r>
          </a:p>
          <a:p>
            <a:pPr lvl="2">
              <a:lnSpc>
                <a:spcPct val="90000"/>
              </a:lnSpc>
            </a:pPr>
            <a:r>
              <a:rPr lang="en-US" altLang="zh-CN" dirty="0" smtClean="0"/>
              <a:t>Declare a monitor which hide the details of synchronization, and provide friendly interface</a:t>
            </a:r>
          </a:p>
          <a:p>
            <a:pPr lvl="1">
              <a:lnSpc>
                <a:spcPct val="90000"/>
              </a:lnSpc>
            </a:pPr>
            <a:r>
              <a:rPr lang="en-US" altLang="zh-CN" dirty="0" smtClean="0"/>
              <a:t>Only one process may be active within the monitor at a time.</a:t>
            </a:r>
          </a:p>
          <a:p>
            <a:pPr>
              <a:lnSpc>
                <a:spcPct val="90000"/>
              </a:lnSpc>
            </a:pPr>
            <a:r>
              <a:rPr lang="en-US" altLang="zh-CN" dirty="0" smtClean="0"/>
              <a:t>Found in many concurrent programming languages: </a:t>
            </a:r>
          </a:p>
          <a:p>
            <a:pPr lvl="1">
              <a:lnSpc>
                <a:spcPct val="90000"/>
              </a:lnSpc>
            </a:pPr>
            <a:r>
              <a:rPr lang="en-US" altLang="zh-CN" dirty="0" smtClean="0"/>
              <a:t>Concurrent Pascal, Modula-3, C++, Java...</a:t>
            </a:r>
          </a:p>
          <a:p>
            <a:pPr>
              <a:lnSpc>
                <a:spcPct val="90000"/>
              </a:lnSpc>
            </a:pPr>
            <a:r>
              <a:rPr lang="en-US" altLang="zh-CN" dirty="0" smtClean="0"/>
              <a:t>Can also be implemented by semaphores</a:t>
            </a:r>
            <a:r>
              <a:rPr lang="en-US" altLang="zh-CN" sz="3600" dirty="0" smtClean="0"/>
              <a:t>.</a:t>
            </a:r>
          </a:p>
        </p:txBody>
      </p:sp>
      <p:sp>
        <p:nvSpPr>
          <p:cNvPr id="5" name="Slide Number Placeholder 4"/>
          <p:cNvSpPr>
            <a:spLocks noGrp="1"/>
          </p:cNvSpPr>
          <p:nvPr>
            <p:ph type="sldNum" sz="quarter" idx="12"/>
          </p:nvPr>
        </p:nvSpPr>
        <p:spPr/>
        <p:txBody>
          <a:bodyPr/>
          <a:lstStyle/>
          <a:p>
            <a:pPr>
              <a:defRPr/>
            </a:pPr>
            <a:fld id="{44583140-E510-4E05-86A4-125829D33C9C}" type="slidenum">
              <a:rPr lang="zh-CN" altLang="en-US" smtClean="0"/>
              <a:pPr>
                <a:defRPr/>
              </a:pPr>
              <a:t>59</a:t>
            </a:fld>
            <a:endParaRPr lang="zh-CN" altLang="en-US"/>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654050"/>
          </a:xfrm>
        </p:spPr>
        <p:txBody>
          <a:bodyPr rtlCol="0">
            <a:normAutofit/>
          </a:bodyPr>
          <a:lstStyle/>
          <a:p>
            <a:pPr fontAlgn="auto">
              <a:spcAft>
                <a:spcPts val="0"/>
              </a:spcAft>
              <a:defRPr/>
            </a:pPr>
            <a:r>
              <a:rPr lang="en-US" altLang="zh-CN" sz="3600" dirty="0" smtClean="0"/>
              <a:t>Summarized as </a:t>
            </a:r>
            <a:r>
              <a:rPr lang="en-US" altLang="zh-CN" sz="3600" b="1" u="sng" dirty="0" smtClean="0"/>
              <a:t>Mutual Exclusion </a:t>
            </a:r>
            <a:r>
              <a:rPr lang="en-US" altLang="zh-CN" sz="3600" dirty="0" smtClean="0"/>
              <a:t>[</a:t>
            </a:r>
            <a:r>
              <a:rPr lang="zh-CN" altLang="en-US" sz="2400" b="1" dirty="0" smtClean="0"/>
              <a:t>互斥</a:t>
            </a:r>
            <a:r>
              <a:rPr lang="en-US" altLang="zh-CN" sz="3600" dirty="0" smtClean="0"/>
              <a:t>] problem</a:t>
            </a:r>
            <a:endParaRPr lang="zh-CN" altLang="en-US" sz="3600" dirty="0"/>
          </a:p>
        </p:txBody>
      </p:sp>
      <p:sp>
        <p:nvSpPr>
          <p:cNvPr id="530435" name="Content Placeholder 2"/>
          <p:cNvSpPr>
            <a:spLocks noGrp="1"/>
          </p:cNvSpPr>
          <p:nvPr>
            <p:ph idx="1"/>
          </p:nvPr>
        </p:nvSpPr>
        <p:spPr>
          <a:xfrm>
            <a:off x="457200" y="1000125"/>
            <a:ext cx="8686800" cy="5126038"/>
          </a:xfrm>
        </p:spPr>
        <p:txBody>
          <a:bodyPr/>
          <a:lstStyle/>
          <a:p>
            <a:r>
              <a:rPr lang="en-US" altLang="zh-CN" smtClean="0"/>
              <a:t>Mutual exclusion, in computer science, refers to the problem of </a:t>
            </a:r>
            <a:r>
              <a:rPr lang="en-US" altLang="zh-CN" b="1" smtClean="0"/>
              <a:t>ensuring that </a:t>
            </a:r>
            <a:r>
              <a:rPr lang="en-US" altLang="zh-CN" sz="3600" b="1" smtClean="0">
                <a:solidFill>
                  <a:srgbClr val="FF0000"/>
                </a:solidFill>
              </a:rPr>
              <a:t>no</a:t>
            </a:r>
            <a:r>
              <a:rPr lang="en-US" altLang="zh-CN" b="1" smtClean="0"/>
              <a:t> two processes or threads</a:t>
            </a:r>
            <a:r>
              <a:rPr lang="en-US" altLang="zh-CN" smtClean="0"/>
              <a:t> (</a:t>
            </a:r>
            <a:r>
              <a:rPr lang="en-US" altLang="zh-CN" sz="2400" smtClean="0"/>
              <a:t>henceforth referred to only as processes</a:t>
            </a:r>
            <a:r>
              <a:rPr lang="en-US" altLang="zh-CN" smtClean="0"/>
              <a:t>) </a:t>
            </a:r>
            <a:r>
              <a:rPr lang="en-US" altLang="zh-CN" b="1" smtClean="0"/>
              <a:t>can be in their code to access the shared data among those processes at the same time</a:t>
            </a:r>
          </a:p>
          <a:p>
            <a:pPr lvl="1"/>
            <a:r>
              <a:rPr lang="en-US" altLang="zh-CN" smtClean="0"/>
              <a:t>It was formally defined by Edsger Dijkstra in 1965.</a:t>
            </a:r>
          </a:p>
          <a:p>
            <a:pPr lvl="1"/>
            <a:endParaRPr lang="zh-CN" altLang="en-US" smtClean="0"/>
          </a:p>
        </p:txBody>
      </p:sp>
      <p:sp>
        <p:nvSpPr>
          <p:cNvPr id="4" name="Footer Placeholder 3"/>
          <p:cNvSpPr>
            <a:spLocks noGrp="1"/>
          </p:cNvSpPr>
          <p:nvPr>
            <p:ph type="ftr" sz="quarter" idx="11"/>
          </p:nvPr>
        </p:nvSpPr>
        <p:spPr/>
        <p:txBody>
          <a:bodyPr/>
          <a:lstStyle/>
          <a:p>
            <a:pPr>
              <a:defRPr/>
            </a:pPr>
            <a:r>
              <a:rPr lang="en-US" altLang="zh-CN" smtClean="0"/>
              <a:t>Part VI Synchronization </a:t>
            </a:r>
            <a:endParaRPr lang="zh-CN" altLang="en-US"/>
          </a:p>
        </p:txBody>
      </p:sp>
      <p:sp>
        <p:nvSpPr>
          <p:cNvPr id="530437" name="Rectangle 4"/>
          <p:cNvSpPr>
            <a:spLocks noChangeArrowheads="1"/>
          </p:cNvSpPr>
          <p:nvPr/>
        </p:nvSpPr>
        <p:spPr bwMode="auto">
          <a:xfrm>
            <a:off x="4554538" y="785813"/>
            <a:ext cx="4589462" cy="369887"/>
          </a:xfrm>
          <a:prstGeom prst="rect">
            <a:avLst/>
          </a:prstGeom>
          <a:noFill/>
          <a:ln w="9525">
            <a:noFill/>
            <a:miter lim="800000"/>
            <a:headEnd/>
            <a:tailEnd/>
          </a:ln>
        </p:spPr>
        <p:txBody>
          <a:bodyPr wrap="none">
            <a:spAutoFit/>
          </a:bodyPr>
          <a:lstStyle/>
          <a:p>
            <a:r>
              <a:rPr lang="en-US" altLang="zh-CN">
                <a:latin typeface="Calibri" pitchFamily="34" charset="0"/>
              </a:rPr>
              <a:t>http://en.wikipedia.org/wiki/Mutual_exclusion</a:t>
            </a:r>
            <a:endParaRPr lang="zh-CN" altLang="en-US">
              <a:latin typeface="Calibri" pitchFamily="34" charset="0"/>
            </a:endParaRPr>
          </a:p>
        </p:txBody>
      </p:sp>
      <p:pic>
        <p:nvPicPr>
          <p:cNvPr id="530438" name="Picture 2"/>
          <p:cNvPicPr>
            <a:picLocks noChangeAspect="1" noChangeArrowheads="1"/>
          </p:cNvPicPr>
          <p:nvPr/>
        </p:nvPicPr>
        <p:blipFill>
          <a:blip r:embed="rId3" cstate="print"/>
          <a:srcRect/>
          <a:stretch>
            <a:fillRect/>
          </a:stretch>
        </p:blipFill>
        <p:spPr bwMode="auto">
          <a:xfrm>
            <a:off x="3571875" y="4071938"/>
            <a:ext cx="1676400" cy="2228850"/>
          </a:xfrm>
          <a:prstGeom prst="rect">
            <a:avLst/>
          </a:prstGeom>
          <a:noFill/>
          <a:ln w="9525">
            <a:noFill/>
            <a:miter lim="800000"/>
            <a:headEnd/>
            <a:tailEnd/>
          </a:ln>
        </p:spPr>
      </p:pic>
      <p:pic>
        <p:nvPicPr>
          <p:cNvPr id="530439" name="Picture 3"/>
          <p:cNvPicPr>
            <a:picLocks noChangeAspect="1" noChangeArrowheads="1"/>
          </p:cNvPicPr>
          <p:nvPr/>
        </p:nvPicPr>
        <p:blipFill>
          <a:blip r:embed="rId4" cstate="print"/>
          <a:srcRect/>
          <a:stretch>
            <a:fillRect/>
          </a:stretch>
        </p:blipFill>
        <p:spPr bwMode="auto">
          <a:xfrm>
            <a:off x="5286375" y="4071938"/>
            <a:ext cx="2214563" cy="2214562"/>
          </a:xfrm>
          <a:prstGeom prst="rect">
            <a:avLst/>
          </a:prstGeom>
          <a:noFill/>
          <a:ln w="9525">
            <a:noFill/>
            <a:miter lim="800000"/>
            <a:headEnd/>
            <a:tailEnd/>
          </a:ln>
        </p:spPr>
      </p:pic>
      <p:sp>
        <p:nvSpPr>
          <p:cNvPr id="530440" name="Rectangle 8"/>
          <p:cNvSpPr>
            <a:spLocks noChangeArrowheads="1"/>
          </p:cNvSpPr>
          <p:nvPr/>
        </p:nvSpPr>
        <p:spPr bwMode="auto">
          <a:xfrm>
            <a:off x="7561263" y="4286250"/>
            <a:ext cx="1582737" cy="923925"/>
          </a:xfrm>
          <a:prstGeom prst="rect">
            <a:avLst/>
          </a:prstGeom>
          <a:noFill/>
          <a:ln w="9525">
            <a:noFill/>
            <a:miter lim="800000"/>
            <a:headEnd/>
            <a:tailEnd/>
          </a:ln>
        </p:spPr>
        <p:txBody>
          <a:bodyPr wrap="none">
            <a:spAutoFit/>
          </a:bodyPr>
          <a:lstStyle/>
          <a:p>
            <a:r>
              <a:rPr lang="en-US" altLang="zh-CN" dirty="0">
                <a:latin typeface="Calibri" pitchFamily="34" charset="0"/>
              </a:rPr>
              <a:t>Died at </a:t>
            </a:r>
          </a:p>
          <a:p>
            <a:r>
              <a:rPr lang="en-US" altLang="zh-CN" dirty="0">
                <a:latin typeface="Calibri" pitchFamily="34" charset="0"/>
              </a:rPr>
              <a:t>August 6, 2002</a:t>
            </a:r>
          </a:p>
          <a:p>
            <a:r>
              <a:rPr lang="en-US" altLang="zh-CN" dirty="0">
                <a:latin typeface="Calibri" pitchFamily="34" charset="0"/>
              </a:rPr>
              <a:t>(aged 72)</a:t>
            </a:r>
            <a:endParaRPr lang="zh-CN" altLang="en-US" dirty="0">
              <a:latin typeface="Calibri" pitchFamily="34" charset="0"/>
            </a:endParaRPr>
          </a:p>
        </p:txBody>
      </p:sp>
      <p:pic>
        <p:nvPicPr>
          <p:cNvPr id="530441" name="Picture 4"/>
          <p:cNvPicPr>
            <a:picLocks noChangeAspect="1" noChangeArrowheads="1"/>
          </p:cNvPicPr>
          <p:nvPr/>
        </p:nvPicPr>
        <p:blipFill>
          <a:blip r:embed="rId5" cstate="print"/>
          <a:srcRect/>
          <a:stretch>
            <a:fillRect/>
          </a:stretch>
        </p:blipFill>
        <p:spPr bwMode="auto">
          <a:xfrm>
            <a:off x="214313" y="4071938"/>
            <a:ext cx="3286125" cy="2255837"/>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pPr>
              <a:defRPr/>
            </a:pPr>
            <a:fld id="{44583140-E510-4E05-86A4-125829D33C9C}" type="slidenum">
              <a:rPr lang="zh-CN" altLang="en-US" smtClean="0"/>
              <a:pPr>
                <a:defRPr/>
              </a:pPr>
              <a:t>6</a:t>
            </a:fld>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en-US" altLang="zh-CN" smtClean="0"/>
              <a:t>Part VI Synchronization </a:t>
            </a:r>
            <a:endParaRPr lang="zh-CN" altLang="en-US"/>
          </a:p>
        </p:txBody>
      </p:sp>
      <p:sp>
        <p:nvSpPr>
          <p:cNvPr id="5" name="灯片编号占位符 4"/>
          <p:cNvSpPr>
            <a:spLocks noGrp="1"/>
          </p:cNvSpPr>
          <p:nvPr>
            <p:ph type="sldNum" sz="quarter" idx="12"/>
          </p:nvPr>
        </p:nvSpPr>
        <p:spPr/>
        <p:txBody>
          <a:bodyPr/>
          <a:lstStyle/>
          <a:p>
            <a:pPr>
              <a:defRPr/>
            </a:pPr>
            <a:fld id="{44583140-E510-4E05-86A4-125829D33C9C}" type="slidenum">
              <a:rPr lang="zh-CN" altLang="en-US" smtClean="0"/>
              <a:pPr>
                <a:defRPr/>
              </a:pPr>
              <a:t>60</a:t>
            </a:fld>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4" y="104626"/>
            <a:ext cx="9140056" cy="6564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直接连接符 6"/>
          <p:cNvCxnSpPr/>
          <p:nvPr/>
        </p:nvCxnSpPr>
        <p:spPr>
          <a:xfrm>
            <a:off x="5148064" y="980728"/>
            <a:ext cx="136815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6076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Condition variable != Semaphore</a:t>
            </a:r>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en-US" altLang="zh-CN" smtClean="0"/>
              <a:t>Part VI Synchronization </a:t>
            </a:r>
            <a:endParaRPr lang="zh-CN" altLang="en-US"/>
          </a:p>
        </p:txBody>
      </p:sp>
      <p:sp>
        <p:nvSpPr>
          <p:cNvPr id="5" name="灯片编号占位符 4"/>
          <p:cNvSpPr>
            <a:spLocks noGrp="1"/>
          </p:cNvSpPr>
          <p:nvPr>
            <p:ph type="sldNum" sz="quarter" idx="12"/>
          </p:nvPr>
        </p:nvSpPr>
        <p:spPr/>
        <p:txBody>
          <a:bodyPr/>
          <a:lstStyle/>
          <a:p>
            <a:pPr>
              <a:defRPr/>
            </a:pPr>
            <a:fld id="{44583140-E510-4E05-86A4-125829D33C9C}" type="slidenum">
              <a:rPr lang="zh-CN" altLang="en-US" smtClean="0"/>
              <a:pPr>
                <a:defRPr/>
              </a:pPr>
              <a:t>61</a:t>
            </a:fld>
            <a:endParaRPr lang="zh-CN" altLang="en-US"/>
          </a:p>
        </p:txBody>
      </p:sp>
      <p:pic>
        <p:nvPicPr>
          <p:cNvPr id="2050" name="Picture 2" descr="C:\Users\mlinking\AppData\Local\Temp\SNAGHTML17d98454.PNG"/>
          <p:cNvPicPr>
            <a:picLocks noChangeAspect="1" noChangeArrowheads="1"/>
          </p:cNvPicPr>
          <p:nvPr/>
        </p:nvPicPr>
        <p:blipFill rotWithShape="1">
          <a:blip r:embed="rId2">
            <a:extLst>
              <a:ext uri="{28A0092B-C50C-407E-A947-70E740481C1C}">
                <a14:useLocalDpi xmlns:a14="http://schemas.microsoft.com/office/drawing/2010/main" val="0"/>
              </a:ext>
            </a:extLst>
          </a:blip>
          <a:srcRect b="8136"/>
          <a:stretch/>
        </p:blipFill>
        <p:spPr bwMode="auto">
          <a:xfrm>
            <a:off x="0" y="1020374"/>
            <a:ext cx="9144000" cy="4990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0752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57200" y="6356350"/>
            <a:ext cx="2133600" cy="365125"/>
          </a:xfrm>
        </p:spPr>
        <p:txBody>
          <a:bodyPr/>
          <a:lstStyle/>
          <a:p>
            <a:pPr algn="l">
              <a:defRPr/>
            </a:pPr>
            <a:r>
              <a:rPr lang="en-US" altLang="zh-CN" smtClean="0"/>
              <a:t>Part VI Synchronization </a:t>
            </a:r>
            <a:endParaRPr lang="en-US" altLang="zh-CN"/>
          </a:p>
        </p:txBody>
      </p:sp>
      <p:sp>
        <p:nvSpPr>
          <p:cNvPr id="5" name="Slide Number Placeholder 4"/>
          <p:cNvSpPr>
            <a:spLocks noGrp="1"/>
          </p:cNvSpPr>
          <p:nvPr>
            <p:ph type="sldNum" sz="quarter" idx="12"/>
          </p:nvPr>
        </p:nvSpPr>
        <p:spPr>
          <a:xfrm>
            <a:off x="3124200" y="6356350"/>
            <a:ext cx="3090863" cy="365125"/>
          </a:xfrm>
        </p:spPr>
        <p:txBody>
          <a:bodyPr/>
          <a:lstStyle/>
          <a:p>
            <a:pPr algn="ctr">
              <a:defRPr/>
            </a:pPr>
            <a:fld id="{B1149279-5A60-4B44-A40D-0E911BC716BD}" type="slidenum">
              <a:rPr lang="en-US" altLang="zh-CN"/>
              <a:pPr algn="ctr">
                <a:defRPr/>
              </a:pPr>
              <a:t>62</a:t>
            </a:fld>
            <a:endParaRPr lang="en-US" altLang="zh-CN" sz="1400" dirty="0"/>
          </a:p>
        </p:txBody>
      </p:sp>
      <p:sp>
        <p:nvSpPr>
          <p:cNvPr id="824323" name="Rectangle 2"/>
          <p:cNvSpPr>
            <a:spLocks noGrp="1" noChangeArrowheads="1"/>
          </p:cNvSpPr>
          <p:nvPr>
            <p:ph type="title"/>
          </p:nvPr>
        </p:nvSpPr>
        <p:spPr>
          <a:xfrm>
            <a:off x="0" y="260648"/>
            <a:ext cx="8458200" cy="468313"/>
          </a:xfrm>
        </p:spPr>
        <p:txBody>
          <a:bodyPr/>
          <a:lstStyle/>
          <a:p>
            <a:r>
              <a:rPr lang="en-US" altLang="zh-CN" dirty="0" smtClean="0"/>
              <a:t>Monitors in Java</a:t>
            </a:r>
          </a:p>
        </p:txBody>
      </p:sp>
      <p:sp>
        <p:nvSpPr>
          <p:cNvPr id="25603" name="Rectangle 3"/>
          <p:cNvSpPr>
            <a:spLocks noGrp="1" noChangeArrowheads="1"/>
          </p:cNvSpPr>
          <p:nvPr>
            <p:ph type="body" idx="1"/>
          </p:nvPr>
        </p:nvSpPr>
        <p:spPr>
          <a:xfrm>
            <a:off x="304800" y="979488"/>
            <a:ext cx="8458200" cy="5573712"/>
          </a:xfrm>
        </p:spPr>
        <p:txBody>
          <a:bodyPr rtlCol="0">
            <a:normAutofit fontScale="85000" lnSpcReduction="10000"/>
          </a:bodyPr>
          <a:lstStyle/>
          <a:p>
            <a:pPr fontAlgn="auto">
              <a:spcBef>
                <a:spcPct val="50000"/>
              </a:spcBef>
              <a:spcAft>
                <a:spcPts val="0"/>
              </a:spcAft>
              <a:buFont typeface="Arial" pitchFamily="34" charset="0"/>
              <a:buChar char="•"/>
              <a:defRPr/>
            </a:pPr>
            <a:r>
              <a:rPr lang="en-US" altLang="zh-CN" dirty="0"/>
              <a:t>Every object of a class that has a </a:t>
            </a:r>
            <a:r>
              <a:rPr lang="en-US" altLang="zh-CN" b="1" i="1" dirty="0">
                <a:solidFill>
                  <a:srgbClr val="0070C0"/>
                </a:solidFill>
              </a:rPr>
              <a:t>synchronized</a:t>
            </a:r>
            <a:r>
              <a:rPr lang="en-US" altLang="zh-CN" dirty="0">
                <a:solidFill>
                  <a:srgbClr val="0070C0"/>
                </a:solidFill>
              </a:rPr>
              <a:t> </a:t>
            </a:r>
            <a:r>
              <a:rPr lang="en-US" altLang="zh-CN" dirty="0"/>
              <a:t>method has a monitor associated with it</a:t>
            </a:r>
          </a:p>
          <a:p>
            <a:pPr lvl="1" fontAlgn="auto">
              <a:spcBef>
                <a:spcPct val="50000"/>
              </a:spcBef>
              <a:spcAft>
                <a:spcPts val="0"/>
              </a:spcAft>
              <a:buFont typeface="Arial" pitchFamily="34" charset="0"/>
              <a:buChar char="•"/>
              <a:defRPr/>
            </a:pPr>
            <a:r>
              <a:rPr lang="en-US" altLang="zh-CN" dirty="0"/>
              <a:t>Any such method is guaranteed by the Java Virtual Machine execution model to execute mutually exclusively from any other synchronized methods for that object</a:t>
            </a:r>
          </a:p>
          <a:p>
            <a:pPr fontAlgn="auto">
              <a:spcBef>
                <a:spcPct val="50000"/>
              </a:spcBef>
              <a:spcAft>
                <a:spcPts val="0"/>
              </a:spcAft>
              <a:buFont typeface="Arial" pitchFamily="34" charset="0"/>
              <a:buChar char="•"/>
              <a:defRPr/>
            </a:pPr>
            <a:r>
              <a:rPr lang="en-US" altLang="zh-CN" dirty="0"/>
              <a:t>Access to individual objects such as arrays can also be synchronized</a:t>
            </a:r>
          </a:p>
          <a:p>
            <a:pPr lvl="1" fontAlgn="auto">
              <a:spcBef>
                <a:spcPct val="50000"/>
              </a:spcBef>
              <a:spcAft>
                <a:spcPts val="0"/>
              </a:spcAft>
              <a:buFont typeface="Arial" pitchFamily="34" charset="0"/>
              <a:buChar char="–"/>
              <a:defRPr/>
            </a:pPr>
            <a:r>
              <a:rPr lang="en-US" altLang="zh-CN" dirty="0"/>
              <a:t>also complete class definitions</a:t>
            </a:r>
          </a:p>
          <a:p>
            <a:pPr fontAlgn="auto">
              <a:spcBef>
                <a:spcPct val="50000"/>
              </a:spcBef>
              <a:spcAft>
                <a:spcPts val="0"/>
              </a:spcAft>
              <a:buFont typeface="Arial" pitchFamily="34" charset="0"/>
              <a:buChar char="•"/>
              <a:defRPr/>
            </a:pPr>
            <a:r>
              <a:rPr lang="en-US" altLang="zh-CN" i="1" dirty="0" smtClean="0"/>
              <a:t>One</a:t>
            </a:r>
            <a:r>
              <a:rPr lang="en-US" altLang="zh-CN" dirty="0" smtClean="0"/>
              <a:t> </a:t>
            </a:r>
            <a:r>
              <a:rPr lang="en-US" altLang="zh-CN" dirty="0"/>
              <a:t>condition variable per monitor</a:t>
            </a:r>
          </a:p>
          <a:p>
            <a:pPr lvl="1" fontAlgn="auto">
              <a:spcBef>
                <a:spcPct val="50000"/>
              </a:spcBef>
              <a:spcAft>
                <a:spcPts val="0"/>
              </a:spcAft>
              <a:buFont typeface="Arial" pitchFamily="34" charset="0"/>
              <a:buChar char="–"/>
              <a:defRPr/>
            </a:pPr>
            <a:r>
              <a:rPr lang="en-US" altLang="zh-CN" b="1" i="1" dirty="0">
                <a:solidFill>
                  <a:srgbClr val="CC0066"/>
                </a:solidFill>
              </a:rPr>
              <a:t>wait() </a:t>
            </a:r>
            <a:r>
              <a:rPr lang="en-US" altLang="zh-CN" dirty="0"/>
              <a:t>releases a </a:t>
            </a:r>
            <a:r>
              <a:rPr lang="en-US" altLang="zh-CN" dirty="0" smtClean="0"/>
              <a:t>lock, </a:t>
            </a:r>
            <a:r>
              <a:rPr lang="en-US" altLang="zh-CN" dirty="0" err="1" smtClean="0"/>
              <a:t>i.e</a:t>
            </a:r>
            <a:r>
              <a:rPr lang="en-US" altLang="zh-CN" dirty="0" smtClean="0"/>
              <a:t>, enters </a:t>
            </a:r>
            <a:r>
              <a:rPr lang="en-US" altLang="zh-CN" dirty="0"/>
              <a:t>holding area</a:t>
            </a:r>
          </a:p>
          <a:p>
            <a:pPr lvl="1" fontAlgn="auto">
              <a:spcBef>
                <a:spcPct val="50000"/>
              </a:spcBef>
              <a:spcAft>
                <a:spcPts val="0"/>
              </a:spcAft>
              <a:buFont typeface="Arial" pitchFamily="34" charset="0"/>
              <a:buChar char="–"/>
              <a:defRPr/>
            </a:pPr>
            <a:r>
              <a:rPr lang="en-US" altLang="zh-CN" b="1" i="1" dirty="0">
                <a:solidFill>
                  <a:srgbClr val="CC0066"/>
                </a:solidFill>
              </a:rPr>
              <a:t>notify() </a:t>
            </a:r>
            <a:r>
              <a:rPr lang="en-US" altLang="zh-CN" dirty="0"/>
              <a:t>signals a process to be allowed to continue</a:t>
            </a:r>
          </a:p>
          <a:p>
            <a:pPr lvl="1" fontAlgn="auto">
              <a:spcBef>
                <a:spcPct val="50000"/>
              </a:spcBef>
              <a:spcAft>
                <a:spcPts val="0"/>
              </a:spcAft>
              <a:buFont typeface="Arial" pitchFamily="34" charset="0"/>
              <a:buChar char="–"/>
              <a:defRPr/>
            </a:pPr>
            <a:r>
              <a:rPr lang="en-US" altLang="zh-CN" b="1" i="1" dirty="0" err="1">
                <a:solidFill>
                  <a:srgbClr val="CC0066"/>
                </a:solidFill>
              </a:rPr>
              <a:t>notifyAll</a:t>
            </a:r>
            <a:r>
              <a:rPr lang="en-US" altLang="zh-CN" b="1" i="1" dirty="0">
                <a:solidFill>
                  <a:srgbClr val="CC0066"/>
                </a:solidFill>
              </a:rPr>
              <a:t>() </a:t>
            </a:r>
            <a:r>
              <a:rPr lang="en-US" altLang="zh-CN" dirty="0"/>
              <a:t>allows all waiting processes to continue</a:t>
            </a:r>
          </a:p>
          <a:p>
            <a:pPr fontAlgn="auto">
              <a:spcAft>
                <a:spcPts val="0"/>
              </a:spcAft>
              <a:buFont typeface="Arial" pitchFamily="34" charset="0"/>
              <a:buChar char="•"/>
              <a:defRPr/>
            </a:pPr>
            <a:endParaRPr lang="en-US" altLang="zh-CN" dirty="0"/>
          </a:p>
        </p:txBody>
      </p:sp>
      <p:sp>
        <p:nvSpPr>
          <p:cNvPr id="6" name="Rectangle 5"/>
          <p:cNvSpPr/>
          <p:nvPr/>
        </p:nvSpPr>
        <p:spPr>
          <a:xfrm>
            <a:off x="2857500" y="6538913"/>
            <a:ext cx="6286500" cy="319087"/>
          </a:xfrm>
          <a:prstGeom prst="rect">
            <a:avLst/>
          </a:prstGeom>
        </p:spPr>
        <p:txBody>
          <a:bodyPr>
            <a:spAutoFit/>
          </a:bodyPr>
          <a:lstStyle/>
          <a:p>
            <a:pPr fontAlgn="auto">
              <a:spcBef>
                <a:spcPts val="0"/>
              </a:spcBef>
              <a:spcAft>
                <a:spcPts val="0"/>
              </a:spcAft>
              <a:defRPr/>
            </a:pPr>
            <a:r>
              <a:rPr lang="en-US" altLang="zh-CN" sz="1400" dirty="0">
                <a:solidFill>
                  <a:schemeClr val="bg1">
                    <a:lumMod val="85000"/>
                  </a:schemeClr>
                </a:solidFill>
                <a:latin typeface="+mn-lt"/>
                <a:ea typeface="+mn-ea"/>
              </a:rPr>
              <a:t>PPTs.2012\PPTs from others\www.dcs.ed.ac.uk_teaching_cs3_os_slides\monitor.ppt</a:t>
            </a:r>
            <a:endParaRPr lang="zh-CN" altLang="en-US" sz="1400" dirty="0">
              <a:solidFill>
                <a:schemeClr val="bg1">
                  <a:lumMod val="85000"/>
                </a:schemeClr>
              </a:solidFill>
              <a:latin typeface="+mn-lt"/>
              <a:ea typeface="+mn-ea"/>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Monitors in Java</a:t>
            </a:r>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en-US" altLang="zh-CN" smtClean="0"/>
              <a:t>Part VI Synchronization </a:t>
            </a:r>
            <a:endParaRPr lang="zh-CN" altLang="en-US"/>
          </a:p>
        </p:txBody>
      </p:sp>
      <p:sp>
        <p:nvSpPr>
          <p:cNvPr id="5" name="灯片编号占位符 4"/>
          <p:cNvSpPr>
            <a:spLocks noGrp="1"/>
          </p:cNvSpPr>
          <p:nvPr>
            <p:ph type="sldNum" sz="quarter" idx="12"/>
          </p:nvPr>
        </p:nvSpPr>
        <p:spPr/>
        <p:txBody>
          <a:bodyPr/>
          <a:lstStyle/>
          <a:p>
            <a:pPr>
              <a:defRPr/>
            </a:pPr>
            <a:fld id="{44583140-E510-4E05-86A4-125829D33C9C}" type="slidenum">
              <a:rPr lang="zh-CN" altLang="en-US" smtClean="0"/>
              <a:pPr>
                <a:defRPr/>
              </a:pPr>
              <a:t>63</a:t>
            </a:fld>
            <a:endParaRPr lang="zh-CN" altLang="en-US"/>
          </a:p>
        </p:txBody>
      </p:sp>
      <p:pic>
        <p:nvPicPr>
          <p:cNvPr id="3074" name="Picture 2" descr="C:\Users\mlinking\AppData\Local\Temp\SNAGHTML17db88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4744"/>
            <a:ext cx="9144000" cy="511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86100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1"/>
          </p:nvPr>
        </p:nvSpPr>
        <p:spPr>
          <a:xfrm>
            <a:off x="457200" y="6356350"/>
            <a:ext cx="2133600" cy="365125"/>
          </a:xfrm>
        </p:spPr>
        <p:txBody>
          <a:bodyPr/>
          <a:lstStyle/>
          <a:p>
            <a:pPr algn="l">
              <a:defRPr/>
            </a:pPr>
            <a:r>
              <a:rPr lang="en-US" altLang="zh-CN" smtClean="0"/>
              <a:t>Part VI Synchronization </a:t>
            </a:r>
            <a:endParaRPr lang="en-US" altLang="zh-CN"/>
          </a:p>
        </p:txBody>
      </p:sp>
      <p:sp>
        <p:nvSpPr>
          <p:cNvPr id="4" name="Slide Number Placeholder 4"/>
          <p:cNvSpPr>
            <a:spLocks noGrp="1"/>
          </p:cNvSpPr>
          <p:nvPr>
            <p:ph type="sldNum" sz="quarter" idx="12"/>
          </p:nvPr>
        </p:nvSpPr>
        <p:spPr>
          <a:xfrm>
            <a:off x="3124200" y="6356350"/>
            <a:ext cx="3090863" cy="365125"/>
          </a:xfrm>
        </p:spPr>
        <p:txBody>
          <a:bodyPr/>
          <a:lstStyle/>
          <a:p>
            <a:pPr algn="ctr">
              <a:defRPr/>
            </a:pPr>
            <a:fld id="{DECC4689-923F-46AA-B342-10C2D8A68220}" type="slidenum">
              <a:rPr lang="en-US" altLang="zh-CN"/>
              <a:pPr algn="ctr">
                <a:defRPr/>
              </a:pPr>
              <a:t>64</a:t>
            </a:fld>
            <a:endParaRPr lang="en-US" altLang="zh-CN" sz="1400" dirty="0"/>
          </a:p>
        </p:txBody>
      </p:sp>
      <p:sp>
        <p:nvSpPr>
          <p:cNvPr id="26627" name="Rectangle 3"/>
          <p:cNvSpPr>
            <a:spLocks noGrp="1" noChangeArrowheads="1"/>
          </p:cNvSpPr>
          <p:nvPr>
            <p:ph type="body" idx="1"/>
          </p:nvPr>
        </p:nvSpPr>
        <p:spPr>
          <a:xfrm>
            <a:off x="304800" y="522288"/>
            <a:ext cx="8458200" cy="6030912"/>
          </a:xfrm>
        </p:spPr>
        <p:txBody>
          <a:bodyPr rtlCol="0">
            <a:normAutofit fontScale="92500" lnSpcReduction="10000"/>
          </a:bodyPr>
          <a:lstStyle/>
          <a:p>
            <a:pPr defTabSz="351128" fontAlgn="auto">
              <a:spcAft>
                <a:spcPts val="0"/>
              </a:spcAft>
              <a:buFont typeface="Arial" pitchFamily="34" charset="0"/>
              <a:buChar char="•"/>
              <a:defRPr/>
            </a:pPr>
            <a:r>
              <a:rPr lang="en-US" altLang="zh-CN" dirty="0" smtClean="0"/>
              <a:t>example</a:t>
            </a:r>
            <a:r>
              <a:rPr lang="en-US" altLang="zh-CN" dirty="0"/>
              <a:t>:</a:t>
            </a:r>
          </a:p>
          <a:p>
            <a:pPr lvl="1" defTabSz="351128" fontAlgn="auto">
              <a:spcAft>
                <a:spcPts val="0"/>
              </a:spcAft>
              <a:buFont typeface="Arial" pitchFamily="34" charset="0"/>
              <a:buNone/>
              <a:defRPr/>
            </a:pPr>
            <a:r>
              <a:rPr lang="en-US" altLang="zh-CN" dirty="0"/>
              <a:t> 			class </a:t>
            </a:r>
            <a:r>
              <a:rPr lang="en-US" altLang="zh-CN" dirty="0" err="1"/>
              <a:t>DataBase</a:t>
            </a:r>
            <a:r>
              <a:rPr lang="en-US" altLang="zh-CN" dirty="0"/>
              <a:t> {</a:t>
            </a:r>
            <a:br>
              <a:rPr lang="en-US" altLang="zh-CN" dirty="0"/>
            </a:br>
            <a:r>
              <a:rPr lang="en-US" altLang="zh-CN" dirty="0"/>
              <a:t>				public </a:t>
            </a:r>
            <a:r>
              <a:rPr lang="en-US" altLang="zh-CN" b="1" dirty="0">
                <a:solidFill>
                  <a:srgbClr val="0070C0"/>
                </a:solidFill>
              </a:rPr>
              <a:t>synchronized</a:t>
            </a:r>
            <a:r>
              <a:rPr lang="en-US" altLang="zh-CN" dirty="0">
                <a:solidFill>
                  <a:srgbClr val="0070C0"/>
                </a:solidFill>
              </a:rPr>
              <a:t> </a:t>
            </a:r>
            <a:r>
              <a:rPr lang="en-US" altLang="zh-CN" dirty="0"/>
              <a:t>void write ( . . . ) { . . . }</a:t>
            </a:r>
            <a:br>
              <a:rPr lang="en-US" altLang="zh-CN" dirty="0"/>
            </a:br>
            <a:r>
              <a:rPr lang="en-US" altLang="zh-CN" dirty="0"/>
              <a:t>				public </a:t>
            </a:r>
            <a:r>
              <a:rPr lang="en-US" altLang="zh-CN" b="1" dirty="0">
                <a:solidFill>
                  <a:srgbClr val="0070C0"/>
                </a:solidFill>
              </a:rPr>
              <a:t>synchronized</a:t>
            </a:r>
            <a:r>
              <a:rPr lang="en-US" altLang="zh-CN" dirty="0"/>
              <a:t> read ( . . . ) { . . . }</a:t>
            </a:r>
            <a:br>
              <a:rPr lang="en-US" altLang="zh-CN" dirty="0"/>
            </a:br>
            <a:r>
              <a:rPr lang="en-US" altLang="zh-CN" dirty="0"/>
              <a:t>				public void </a:t>
            </a:r>
            <a:r>
              <a:rPr lang="en-US" altLang="zh-CN" dirty="0" err="1"/>
              <a:t>getVersion</a:t>
            </a:r>
            <a:r>
              <a:rPr lang="en-US" altLang="zh-CN" dirty="0"/>
              <a:t>() { . . . }</a:t>
            </a:r>
            <a:br>
              <a:rPr lang="en-US" altLang="zh-CN" dirty="0"/>
            </a:br>
            <a:r>
              <a:rPr lang="en-US" altLang="zh-CN" dirty="0"/>
              <a:t>			}</a:t>
            </a:r>
          </a:p>
          <a:p>
            <a:pPr lvl="1" defTabSz="351128" fontAlgn="auto">
              <a:spcAft>
                <a:spcPts val="0"/>
              </a:spcAft>
              <a:buFont typeface="Arial" pitchFamily="34" charset="0"/>
              <a:buChar char="–"/>
              <a:defRPr/>
            </a:pPr>
            <a:r>
              <a:rPr lang="en-US" altLang="zh-CN" dirty="0"/>
              <a:t>once a thread enters either of the </a:t>
            </a:r>
            <a:r>
              <a:rPr lang="en-US" altLang="zh-CN" i="1" dirty="0"/>
              <a:t>read </a:t>
            </a:r>
            <a:r>
              <a:rPr lang="en-US" altLang="zh-CN" dirty="0"/>
              <a:t>or </a:t>
            </a:r>
            <a:r>
              <a:rPr lang="en-US" altLang="zh-CN" i="1" dirty="0"/>
              <a:t>write</a:t>
            </a:r>
            <a:r>
              <a:rPr lang="en-US" altLang="zh-CN" dirty="0"/>
              <a:t> methods, JVM ensures that the other is not concurrently entered for the same object</a:t>
            </a:r>
          </a:p>
          <a:p>
            <a:pPr lvl="1" defTabSz="351128" fontAlgn="auto">
              <a:spcAft>
                <a:spcPts val="0"/>
              </a:spcAft>
              <a:buFont typeface="Arial" pitchFamily="34" charset="0"/>
              <a:buChar char="–"/>
              <a:defRPr/>
            </a:pPr>
            <a:r>
              <a:rPr lang="en-US" altLang="zh-CN" i="1" dirty="0" err="1"/>
              <a:t>getVersion</a:t>
            </a:r>
            <a:r>
              <a:rPr lang="en-US" altLang="zh-CN" dirty="0"/>
              <a:t> could be entered by another thread since not synchronized</a:t>
            </a:r>
          </a:p>
          <a:p>
            <a:pPr lvl="1" defTabSz="351128" fontAlgn="auto">
              <a:spcAft>
                <a:spcPts val="0"/>
              </a:spcAft>
              <a:buFont typeface="Arial" pitchFamily="34" charset="0"/>
              <a:buChar char="–"/>
              <a:defRPr/>
            </a:pPr>
            <a:r>
              <a:rPr lang="en-US" altLang="zh-CN" dirty="0"/>
              <a:t>code could still access a database safely by locking the call rather than by using synchronized methods:</a:t>
            </a:r>
          </a:p>
          <a:p>
            <a:pPr lvl="1" defTabSz="351128" fontAlgn="auto">
              <a:spcAft>
                <a:spcPts val="0"/>
              </a:spcAft>
              <a:buFont typeface="Arial" pitchFamily="34" charset="0"/>
              <a:buNone/>
              <a:defRPr/>
            </a:pPr>
            <a:r>
              <a:rPr lang="en-US" altLang="zh-CN" dirty="0"/>
              <a:t>			</a:t>
            </a:r>
            <a:r>
              <a:rPr lang="en-US" altLang="zh-CN" dirty="0" err="1"/>
              <a:t>DataBase</a:t>
            </a:r>
            <a:r>
              <a:rPr lang="en-US" altLang="zh-CN" dirty="0"/>
              <a:t> db = new </a:t>
            </a:r>
            <a:r>
              <a:rPr lang="en-US" altLang="zh-CN" dirty="0" err="1"/>
              <a:t>DataBase</a:t>
            </a:r>
            <a:r>
              <a:rPr lang="en-US" altLang="zh-CN" dirty="0"/>
              <a:t>();</a:t>
            </a:r>
            <a:br>
              <a:rPr lang="en-US" altLang="zh-CN" dirty="0"/>
            </a:br>
            <a:r>
              <a:rPr lang="en-US" altLang="zh-CN" dirty="0"/>
              <a:t>			</a:t>
            </a:r>
            <a:r>
              <a:rPr lang="en-US" altLang="zh-CN" b="1" dirty="0">
                <a:solidFill>
                  <a:srgbClr val="0070C0"/>
                </a:solidFill>
              </a:rPr>
              <a:t>synchronized(db</a:t>
            </a:r>
            <a:r>
              <a:rPr lang="en-US" altLang="zh-CN" dirty="0"/>
              <a:t>) { </a:t>
            </a:r>
            <a:r>
              <a:rPr lang="en-US" altLang="zh-CN" dirty="0" err="1"/>
              <a:t>db.write</a:t>
            </a:r>
            <a:r>
              <a:rPr lang="en-US" altLang="zh-CN" dirty="0"/>
              <a:t>( . . . ); }</a:t>
            </a:r>
          </a:p>
        </p:txBody>
      </p:sp>
      <p:sp>
        <p:nvSpPr>
          <p:cNvPr id="5" name="Rectangle 4"/>
          <p:cNvSpPr/>
          <p:nvPr/>
        </p:nvSpPr>
        <p:spPr>
          <a:xfrm>
            <a:off x="2857500" y="6538913"/>
            <a:ext cx="6286500" cy="319087"/>
          </a:xfrm>
          <a:prstGeom prst="rect">
            <a:avLst/>
          </a:prstGeom>
        </p:spPr>
        <p:txBody>
          <a:bodyPr>
            <a:spAutoFit/>
          </a:bodyPr>
          <a:lstStyle/>
          <a:p>
            <a:pPr fontAlgn="auto">
              <a:spcBef>
                <a:spcPts val="0"/>
              </a:spcBef>
              <a:spcAft>
                <a:spcPts val="0"/>
              </a:spcAft>
              <a:defRPr/>
            </a:pPr>
            <a:r>
              <a:rPr lang="en-US" altLang="zh-CN" sz="1400" dirty="0">
                <a:solidFill>
                  <a:schemeClr val="bg1">
                    <a:lumMod val="85000"/>
                  </a:schemeClr>
                </a:solidFill>
                <a:latin typeface="+mn-lt"/>
                <a:ea typeface="+mn-ea"/>
              </a:rPr>
              <a:t>PPTs.2012\PPTs from others\www.dcs.ed.ac.uk_teaching_cs3_os_slides\monitor.ppt</a:t>
            </a:r>
            <a:endParaRPr lang="zh-CN" altLang="en-US" sz="1400" dirty="0">
              <a:solidFill>
                <a:schemeClr val="bg1">
                  <a:lumMod val="85000"/>
                </a:schemeClr>
              </a:solidFill>
              <a:latin typeface="+mn-lt"/>
              <a:ea typeface="+mn-ea"/>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0070C0"/>
                </a:solidFill>
              </a:rPr>
              <a:t>Monitor as a </a:t>
            </a:r>
            <a:r>
              <a:rPr lang="en-US" altLang="zh-CN" b="1" dirty="0" smtClean="0">
                <a:solidFill>
                  <a:srgbClr val="0070C0"/>
                </a:solidFill>
              </a:rPr>
              <a:t>Mini-OS</a:t>
            </a:r>
            <a:endParaRPr lang="zh-CN" altLang="en-US" b="1" dirty="0">
              <a:solidFill>
                <a:srgbClr val="0070C0"/>
              </a:solidFill>
            </a:endParaRPr>
          </a:p>
        </p:txBody>
      </p:sp>
      <p:sp>
        <p:nvSpPr>
          <p:cNvPr id="3" name="内容占位符 2"/>
          <p:cNvSpPr>
            <a:spLocks noGrp="1"/>
          </p:cNvSpPr>
          <p:nvPr>
            <p:ph idx="1"/>
          </p:nvPr>
        </p:nvSpPr>
        <p:spPr>
          <a:xfrm>
            <a:off x="251520" y="1000108"/>
            <a:ext cx="8892480" cy="5126055"/>
          </a:xfrm>
        </p:spPr>
        <p:txBody>
          <a:bodyPr/>
          <a:lstStyle/>
          <a:p>
            <a:r>
              <a:rPr lang="en-US" altLang="zh-CN" dirty="0" smtClean="0"/>
              <a:t>The </a:t>
            </a:r>
            <a:r>
              <a:rPr lang="en-US" altLang="zh-CN" dirty="0"/>
              <a:t>concept of a monitor is very similar to an operating system. </a:t>
            </a:r>
            <a:endParaRPr lang="en-US" altLang="zh-CN" dirty="0" smtClean="0"/>
          </a:p>
          <a:p>
            <a:pPr lvl="1"/>
            <a:r>
              <a:rPr lang="en-US" altLang="zh-CN" dirty="0" smtClean="0"/>
              <a:t>One </a:t>
            </a:r>
            <a:r>
              <a:rPr lang="en-US" altLang="zh-CN" dirty="0"/>
              <a:t>can consider the initialization as those data that are initialized when the system is booted up, the private data and code as the internal data structures and functions of an operating system, and the monitor procedures as the </a:t>
            </a:r>
            <a:r>
              <a:rPr lang="en-US" altLang="zh-CN" b="1" dirty="0"/>
              <a:t>system call</a:t>
            </a:r>
            <a:r>
              <a:rPr lang="en-US" altLang="zh-CN" dirty="0"/>
              <a:t>s. </a:t>
            </a:r>
            <a:endParaRPr lang="en-US" altLang="zh-CN" dirty="0" smtClean="0"/>
          </a:p>
          <a:p>
            <a:pPr lvl="1"/>
            <a:r>
              <a:rPr lang="en-US" altLang="zh-CN" dirty="0" smtClean="0"/>
              <a:t>User </a:t>
            </a:r>
            <a:r>
              <a:rPr lang="en-US" altLang="zh-CN" dirty="0"/>
              <a:t>programs are, of course, threads that make service requests. </a:t>
            </a:r>
            <a:endParaRPr lang="en-US" altLang="zh-CN" dirty="0" smtClean="0"/>
          </a:p>
          <a:p>
            <a:pPr lvl="1"/>
            <a:r>
              <a:rPr lang="en-US" altLang="zh-CN" dirty="0" smtClean="0"/>
              <a:t>Therefore</a:t>
            </a:r>
            <a:r>
              <a:rPr lang="en-US" altLang="zh-CN" dirty="0"/>
              <a:t>, a monitor can be considered a mini-OS with limited services. </a:t>
            </a:r>
            <a:endParaRPr lang="zh-CN" altLang="en-US" dirty="0"/>
          </a:p>
        </p:txBody>
      </p:sp>
      <p:sp>
        <p:nvSpPr>
          <p:cNvPr id="4" name="页脚占位符 3"/>
          <p:cNvSpPr>
            <a:spLocks noGrp="1"/>
          </p:cNvSpPr>
          <p:nvPr>
            <p:ph type="ftr" sz="quarter" idx="11"/>
          </p:nvPr>
        </p:nvSpPr>
        <p:spPr/>
        <p:txBody>
          <a:bodyPr/>
          <a:lstStyle/>
          <a:p>
            <a:pPr>
              <a:defRPr/>
            </a:pPr>
            <a:r>
              <a:rPr lang="en-US" altLang="zh-CN" smtClean="0"/>
              <a:t>Part VI Synchronization </a:t>
            </a:r>
            <a:endParaRPr lang="zh-CN" altLang="en-US"/>
          </a:p>
        </p:txBody>
      </p:sp>
      <p:sp>
        <p:nvSpPr>
          <p:cNvPr id="5" name="灯片编号占位符 4"/>
          <p:cNvSpPr>
            <a:spLocks noGrp="1"/>
          </p:cNvSpPr>
          <p:nvPr>
            <p:ph type="sldNum" sz="quarter" idx="12"/>
          </p:nvPr>
        </p:nvSpPr>
        <p:spPr/>
        <p:txBody>
          <a:bodyPr/>
          <a:lstStyle/>
          <a:p>
            <a:pPr>
              <a:defRPr/>
            </a:pPr>
            <a:fld id="{44583140-E510-4E05-86A4-125829D33C9C}" type="slidenum">
              <a:rPr lang="zh-CN" altLang="en-US" smtClean="0"/>
              <a:pPr>
                <a:defRPr/>
              </a:pPr>
              <a:t>65</a:t>
            </a:fld>
            <a:endParaRPr lang="zh-CN" altLang="en-US"/>
          </a:p>
        </p:txBody>
      </p:sp>
    </p:spTree>
    <p:extLst>
      <p:ext uri="{BB962C8B-B14F-4D97-AF65-F5344CB8AC3E}">
        <p14:creationId xmlns:p14="http://schemas.microsoft.com/office/powerpoint/2010/main" val="4134560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altLang="zh-CN" dirty="0" smtClean="0"/>
              <a:t>For memorizing: </a:t>
            </a:r>
            <a:r>
              <a:rPr lang="en-US" altLang="zh-CN" b="1" u="sng" dirty="0" err="1" smtClean="0"/>
              <a:t>Edsger</a:t>
            </a:r>
            <a:r>
              <a:rPr lang="en-US" altLang="zh-CN" b="1" u="sng" dirty="0" smtClean="0"/>
              <a:t> </a:t>
            </a:r>
            <a:r>
              <a:rPr lang="en-US" altLang="zh-CN" b="1" u="sng" dirty="0" err="1" smtClean="0"/>
              <a:t>Dijkstra</a:t>
            </a:r>
            <a:endParaRPr lang="zh-CN" altLang="en-US" b="1" u="sng" dirty="0"/>
          </a:p>
        </p:txBody>
      </p:sp>
      <p:sp>
        <p:nvSpPr>
          <p:cNvPr id="3" name="Content Placeholder 2"/>
          <p:cNvSpPr>
            <a:spLocks noGrp="1"/>
          </p:cNvSpPr>
          <p:nvPr>
            <p:ph idx="1"/>
          </p:nvPr>
        </p:nvSpPr>
        <p:spPr>
          <a:xfrm>
            <a:off x="457200" y="1000125"/>
            <a:ext cx="8686800" cy="5126038"/>
          </a:xfrm>
        </p:spPr>
        <p:txBody>
          <a:bodyPr rtlCol="0">
            <a:normAutofit lnSpcReduction="10000"/>
          </a:bodyPr>
          <a:lstStyle/>
          <a:p>
            <a:pPr fontAlgn="auto">
              <a:spcAft>
                <a:spcPts val="0"/>
              </a:spcAft>
              <a:buFont typeface="Arial" pitchFamily="34" charset="0"/>
              <a:buChar char="•"/>
              <a:defRPr/>
            </a:pPr>
            <a:r>
              <a:rPr lang="en-US" altLang="zh-CN" dirty="0" smtClean="0"/>
              <a:t>Among his contributions to computer science are </a:t>
            </a:r>
          </a:p>
          <a:p>
            <a:pPr lvl="1" fontAlgn="auto">
              <a:spcAft>
                <a:spcPts val="0"/>
              </a:spcAft>
              <a:buFont typeface="Arial" pitchFamily="34" charset="0"/>
              <a:buChar char="–"/>
              <a:defRPr/>
            </a:pPr>
            <a:r>
              <a:rPr lang="en-US" altLang="zh-CN" dirty="0" smtClean="0"/>
              <a:t>the </a:t>
            </a:r>
            <a:r>
              <a:rPr lang="en-US" altLang="zh-CN" b="1" dirty="0" smtClean="0">
                <a:solidFill>
                  <a:srgbClr val="FF0000"/>
                </a:solidFill>
              </a:rPr>
              <a:t>shortest path algorithm</a:t>
            </a:r>
            <a:r>
              <a:rPr lang="en-US" altLang="zh-CN" dirty="0" smtClean="0"/>
              <a:t>, also known as </a:t>
            </a:r>
            <a:r>
              <a:rPr lang="en-US" altLang="zh-CN" b="1" dirty="0" err="1" smtClean="0"/>
              <a:t>Dijkstra's</a:t>
            </a:r>
            <a:r>
              <a:rPr lang="en-US" altLang="zh-CN" b="1" dirty="0" smtClean="0"/>
              <a:t> algorithm</a:t>
            </a:r>
            <a:r>
              <a:rPr lang="en-US" altLang="zh-CN" dirty="0" smtClean="0"/>
              <a:t>; </a:t>
            </a:r>
          </a:p>
          <a:p>
            <a:pPr lvl="1" fontAlgn="auto">
              <a:spcAft>
                <a:spcPts val="0"/>
              </a:spcAft>
              <a:buFont typeface="Arial" pitchFamily="34" charset="0"/>
              <a:buChar char="–"/>
              <a:defRPr/>
            </a:pPr>
            <a:r>
              <a:rPr lang="en-US" altLang="zh-CN" dirty="0" smtClean="0"/>
              <a:t>Reverse Polish Notation and related Shunting yard algorithm;</a:t>
            </a:r>
          </a:p>
          <a:p>
            <a:pPr lvl="1" fontAlgn="auto">
              <a:spcAft>
                <a:spcPts val="0"/>
              </a:spcAft>
              <a:buFont typeface="Arial" pitchFamily="34" charset="0"/>
              <a:buChar char="–"/>
              <a:defRPr/>
            </a:pPr>
            <a:r>
              <a:rPr lang="en-US" altLang="zh-CN" b="1" dirty="0" smtClean="0">
                <a:solidFill>
                  <a:srgbClr val="FF0000"/>
                </a:solidFill>
              </a:rPr>
              <a:t>the </a:t>
            </a:r>
            <a:r>
              <a:rPr lang="en-US" altLang="zh-CN" b="1" dirty="0" err="1" smtClean="0">
                <a:solidFill>
                  <a:srgbClr val="FF0000"/>
                </a:solidFill>
              </a:rPr>
              <a:t>THE</a:t>
            </a:r>
            <a:r>
              <a:rPr lang="en-US" altLang="zh-CN" b="1" dirty="0" smtClean="0">
                <a:solidFill>
                  <a:srgbClr val="FF0000"/>
                </a:solidFill>
              </a:rPr>
              <a:t> multiprogramming system</a:t>
            </a:r>
            <a:r>
              <a:rPr lang="en-US" altLang="zh-CN" dirty="0" smtClean="0"/>
              <a:t>, an important early example of structuring a system as a set of layers; </a:t>
            </a:r>
          </a:p>
          <a:p>
            <a:pPr lvl="1" fontAlgn="auto">
              <a:spcAft>
                <a:spcPts val="0"/>
              </a:spcAft>
              <a:buFont typeface="Arial" pitchFamily="34" charset="0"/>
              <a:buChar char="–"/>
              <a:defRPr/>
            </a:pPr>
            <a:r>
              <a:rPr lang="en-US" altLang="zh-CN" b="1" dirty="0" smtClean="0">
                <a:solidFill>
                  <a:srgbClr val="FF0000"/>
                </a:solidFill>
              </a:rPr>
              <a:t>Banker's algorithm</a:t>
            </a:r>
            <a:r>
              <a:rPr lang="en-US" altLang="zh-CN" dirty="0" smtClean="0"/>
              <a:t>; </a:t>
            </a:r>
          </a:p>
          <a:p>
            <a:pPr lvl="1" fontAlgn="auto">
              <a:spcAft>
                <a:spcPts val="0"/>
              </a:spcAft>
              <a:buFont typeface="Arial" pitchFamily="34" charset="0"/>
              <a:buChar char="–"/>
              <a:defRPr/>
            </a:pPr>
            <a:r>
              <a:rPr lang="en-US" altLang="zh-CN" dirty="0" smtClean="0"/>
              <a:t>and the </a:t>
            </a:r>
            <a:r>
              <a:rPr lang="en-US" altLang="zh-CN" b="1" dirty="0" smtClean="0">
                <a:solidFill>
                  <a:srgbClr val="FF0000"/>
                </a:solidFill>
              </a:rPr>
              <a:t>semaphore construct </a:t>
            </a:r>
            <a:r>
              <a:rPr lang="en-US" altLang="zh-CN" dirty="0" smtClean="0"/>
              <a:t>for coordinating multiple processors and programs. </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Part VI Synchronization </a:t>
            </a:r>
            <a:endParaRPr lang="zh-CN" altLang="en-US"/>
          </a:p>
        </p:txBody>
      </p:sp>
      <p:sp>
        <p:nvSpPr>
          <p:cNvPr id="532485" name="Rectangle 4"/>
          <p:cNvSpPr>
            <a:spLocks noChangeArrowheads="1"/>
          </p:cNvSpPr>
          <p:nvPr/>
        </p:nvSpPr>
        <p:spPr bwMode="auto">
          <a:xfrm>
            <a:off x="4000500" y="0"/>
            <a:ext cx="4857750" cy="369888"/>
          </a:xfrm>
          <a:prstGeom prst="rect">
            <a:avLst/>
          </a:prstGeom>
          <a:noFill/>
          <a:ln w="9525">
            <a:noFill/>
            <a:miter lim="800000"/>
            <a:headEnd/>
            <a:tailEnd/>
          </a:ln>
        </p:spPr>
        <p:txBody>
          <a:bodyPr>
            <a:spAutoFit/>
          </a:bodyPr>
          <a:lstStyle/>
          <a:p>
            <a:r>
              <a:rPr lang="en-US" altLang="zh-CN">
                <a:latin typeface="Calibri" pitchFamily="34" charset="0"/>
              </a:rPr>
              <a:t>http://en.wikipedia.org/wiki/Edsger_W._Dijkstra</a:t>
            </a:r>
            <a:endParaRPr lang="zh-CN" altLang="en-US">
              <a:latin typeface="Calibri" pitchFamily="34" charset="0"/>
            </a:endParaRPr>
          </a:p>
        </p:txBody>
      </p:sp>
      <p:sp>
        <p:nvSpPr>
          <p:cNvPr id="6" name="Slide Number Placeholder 5"/>
          <p:cNvSpPr>
            <a:spLocks noGrp="1"/>
          </p:cNvSpPr>
          <p:nvPr>
            <p:ph type="sldNum" sz="quarter" idx="12"/>
          </p:nvPr>
        </p:nvSpPr>
        <p:spPr/>
        <p:txBody>
          <a:bodyPr/>
          <a:lstStyle/>
          <a:p>
            <a:pPr>
              <a:defRPr/>
            </a:pPr>
            <a:fld id="{44583140-E510-4E05-86A4-125829D33C9C}" type="slidenum">
              <a:rPr lang="zh-CN" altLang="en-US" smtClean="0"/>
              <a:pPr>
                <a:defRPr/>
              </a:pPr>
              <a:t>7</a:t>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
            <a:ext cx="9144000" cy="654032"/>
          </a:xfrm>
          <a:solidFill>
            <a:schemeClr val="accent3">
              <a:lumMod val="60000"/>
              <a:lumOff val="40000"/>
            </a:schemeClr>
          </a:solidFill>
        </p:spPr>
        <p:txBody>
          <a:bodyPr rtlCol="0">
            <a:normAutofit fontScale="90000"/>
          </a:bodyPr>
          <a:lstStyle/>
          <a:p>
            <a:pPr fontAlgn="auto">
              <a:spcAft>
                <a:spcPts val="0"/>
              </a:spcAft>
              <a:defRPr/>
            </a:pPr>
            <a:r>
              <a:rPr lang="en-US" altLang="zh-CN" dirty="0" smtClean="0"/>
              <a:t>We call that situation as </a:t>
            </a:r>
            <a:r>
              <a:rPr lang="en-US" altLang="zh-CN" b="1" u="sng"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Race Condition</a:t>
            </a:r>
            <a:endParaRPr lang="zh-CN" altLang="en-US" b="1" u="sng"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 name="Content Placeholder 2"/>
          <p:cNvSpPr>
            <a:spLocks noGrp="1"/>
          </p:cNvSpPr>
          <p:nvPr>
            <p:ph idx="1"/>
          </p:nvPr>
        </p:nvSpPr>
        <p:spPr>
          <a:xfrm>
            <a:off x="214313" y="571500"/>
            <a:ext cx="8929687" cy="1714500"/>
          </a:xfrm>
        </p:spPr>
        <p:txBody>
          <a:bodyPr rtlCol="0">
            <a:normAutofit fontScale="92500"/>
          </a:bodyPr>
          <a:lstStyle/>
          <a:p>
            <a:pPr fontAlgn="auto">
              <a:spcAft>
                <a:spcPts val="0"/>
              </a:spcAft>
              <a:buFont typeface="Arial" pitchFamily="34" charset="0"/>
              <a:buChar char="•"/>
              <a:defRPr/>
            </a:pPr>
            <a:r>
              <a:rPr lang="en-US" altLang="zh-CN" dirty="0" smtClean="0"/>
              <a:t>A situation in which multiple threads or processes read and write a shared data item and </a:t>
            </a:r>
            <a:r>
              <a:rPr lang="en-US" altLang="zh-CN" b="1" dirty="0" smtClean="0"/>
              <a:t>the final result depends on the relative timing of their execution</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Part VI Synchronization </a:t>
            </a:r>
            <a:endParaRPr lang="zh-CN" altLang="en-US"/>
          </a:p>
        </p:txBody>
      </p:sp>
      <p:sp>
        <p:nvSpPr>
          <p:cNvPr id="6" name="Rectangle 5"/>
          <p:cNvSpPr/>
          <p:nvPr/>
        </p:nvSpPr>
        <p:spPr>
          <a:xfrm>
            <a:off x="2214563" y="6550025"/>
            <a:ext cx="6929437" cy="307975"/>
          </a:xfrm>
          <a:prstGeom prst="rect">
            <a:avLst/>
          </a:prstGeom>
        </p:spPr>
        <p:txBody>
          <a:bodyPr>
            <a:spAutoFit/>
          </a:bodyPr>
          <a:lstStyle/>
          <a:p>
            <a:pPr fontAlgn="auto">
              <a:spcBef>
                <a:spcPts val="0"/>
              </a:spcBef>
              <a:spcAft>
                <a:spcPts val="0"/>
              </a:spcAft>
              <a:defRPr/>
            </a:pPr>
            <a:r>
              <a:rPr lang="en-US" altLang="zh-CN" sz="1400" dirty="0">
                <a:solidFill>
                  <a:schemeClr val="bg1">
                    <a:lumMod val="85000"/>
                  </a:schemeClr>
                </a:solidFill>
                <a:latin typeface="+mn-lt"/>
                <a:ea typeface="+mn-ea"/>
              </a:rPr>
              <a:t>PPTs from others\www.cct.lsu.edu_~kosar_csc4103\08_Process_Synchronization_I_2spp.pdf</a:t>
            </a:r>
            <a:endParaRPr lang="zh-CN" altLang="en-US" sz="1400" dirty="0">
              <a:solidFill>
                <a:schemeClr val="bg1">
                  <a:lumMod val="85000"/>
                </a:schemeClr>
              </a:solidFill>
              <a:latin typeface="+mn-lt"/>
              <a:ea typeface="+mn-ea"/>
            </a:endParaRPr>
          </a:p>
        </p:txBody>
      </p:sp>
      <p:sp>
        <p:nvSpPr>
          <p:cNvPr id="7" name="Slide Number Placeholder 6"/>
          <p:cNvSpPr>
            <a:spLocks noGrp="1"/>
          </p:cNvSpPr>
          <p:nvPr>
            <p:ph type="sldNum" sz="quarter" idx="12"/>
          </p:nvPr>
        </p:nvSpPr>
        <p:spPr/>
        <p:txBody>
          <a:bodyPr/>
          <a:lstStyle/>
          <a:p>
            <a:pPr>
              <a:defRPr/>
            </a:pPr>
            <a:fld id="{59F5A991-37FD-4A89-B5A5-1E325180C731}" type="slidenum">
              <a:rPr lang="zh-CN" altLang="en-US"/>
              <a:pPr>
                <a:defRPr/>
              </a:pPr>
              <a:t>8</a:t>
            </a:fld>
            <a:endParaRPr lang="zh-CN" altLang="en-US"/>
          </a:p>
        </p:txBody>
      </p:sp>
      <p:pic>
        <p:nvPicPr>
          <p:cNvPr id="534534" name="Picture 2"/>
          <p:cNvPicPr>
            <a:picLocks noChangeAspect="1" noChangeArrowheads="1"/>
          </p:cNvPicPr>
          <p:nvPr/>
        </p:nvPicPr>
        <p:blipFill>
          <a:blip r:embed="rId3" cstate="print"/>
          <a:srcRect/>
          <a:stretch>
            <a:fillRect/>
          </a:stretch>
        </p:blipFill>
        <p:spPr bwMode="auto">
          <a:xfrm>
            <a:off x="1223962" y="1988840"/>
            <a:ext cx="7015162" cy="3500438"/>
          </a:xfrm>
          <a:prstGeom prst="rect">
            <a:avLst/>
          </a:prstGeom>
          <a:noFill/>
          <a:ln w="9525">
            <a:noFill/>
            <a:miter lim="800000"/>
            <a:headEnd/>
            <a:tailEnd/>
          </a:ln>
        </p:spPr>
      </p:pic>
      <p:sp>
        <p:nvSpPr>
          <p:cNvPr id="5" name="矩形 4"/>
          <p:cNvSpPr/>
          <p:nvPr/>
        </p:nvSpPr>
        <p:spPr>
          <a:xfrm>
            <a:off x="1137550" y="5489278"/>
            <a:ext cx="8006449" cy="1015663"/>
          </a:xfrm>
          <a:prstGeom prst="rect">
            <a:avLst/>
          </a:prstGeom>
        </p:spPr>
        <p:txBody>
          <a:bodyPr wrap="square">
            <a:spAutoFit/>
          </a:bodyPr>
          <a:lstStyle/>
          <a:p>
            <a:r>
              <a:rPr lang="en-US" altLang="zh-CN" sz="2000" dirty="0" smtClean="0"/>
              <a:t>A condition in which </a:t>
            </a:r>
            <a:r>
              <a:rPr lang="en-US" altLang="zh-CN" sz="2000" dirty="0"/>
              <a:t>the value of a shared data item d</a:t>
            </a:r>
            <a:r>
              <a:rPr lang="en-US" altLang="zh-CN" sz="2000" baseline="-25000" dirty="0"/>
              <a:t>s</a:t>
            </a:r>
            <a:r>
              <a:rPr lang="en-US" altLang="zh-CN" sz="2000" dirty="0"/>
              <a:t> resulting from execution of operations </a:t>
            </a:r>
            <a:r>
              <a:rPr lang="en-US" altLang="zh-CN" sz="2000" dirty="0" err="1"/>
              <a:t>a</a:t>
            </a:r>
            <a:r>
              <a:rPr lang="en-US" altLang="zh-CN" sz="2000" baseline="-25000" dirty="0" err="1"/>
              <a:t>i</a:t>
            </a:r>
            <a:r>
              <a:rPr lang="en-US" altLang="zh-CN" sz="2000" dirty="0"/>
              <a:t> and </a:t>
            </a:r>
            <a:r>
              <a:rPr lang="en-US" altLang="zh-CN" sz="2000" dirty="0" err="1"/>
              <a:t>a</a:t>
            </a:r>
            <a:r>
              <a:rPr lang="en-US" altLang="zh-CN" sz="2000" baseline="-25000" dirty="0" err="1"/>
              <a:t>j</a:t>
            </a:r>
            <a:r>
              <a:rPr lang="en-US" altLang="zh-CN" sz="2000" dirty="0"/>
              <a:t> on ds in interacting processes may be different from both f</a:t>
            </a:r>
            <a:r>
              <a:rPr lang="en-US" altLang="zh-CN" sz="2000" baseline="-25000" dirty="0"/>
              <a:t>i</a:t>
            </a:r>
            <a:r>
              <a:rPr lang="en-US" altLang="zh-CN" sz="2000" dirty="0"/>
              <a:t>( </a:t>
            </a:r>
            <a:r>
              <a:rPr lang="en-US" altLang="zh-CN" sz="2000" dirty="0" err="1"/>
              <a:t>f</a:t>
            </a:r>
            <a:r>
              <a:rPr lang="en-US" altLang="zh-CN" sz="2000" baseline="-25000" dirty="0" err="1"/>
              <a:t>j</a:t>
            </a:r>
            <a:r>
              <a:rPr lang="en-US" altLang="zh-CN" sz="2000" dirty="0"/>
              <a:t> (d</a:t>
            </a:r>
            <a:r>
              <a:rPr lang="en-US" altLang="zh-CN" sz="2000" baseline="-25000" dirty="0"/>
              <a:t>s</a:t>
            </a:r>
            <a:r>
              <a:rPr lang="en-US" altLang="zh-CN" sz="2000" dirty="0"/>
              <a:t>)) and </a:t>
            </a:r>
            <a:r>
              <a:rPr lang="en-US" altLang="zh-CN" sz="2000" dirty="0" err="1"/>
              <a:t>f</a:t>
            </a:r>
            <a:r>
              <a:rPr lang="en-US" altLang="zh-CN" sz="2000" baseline="-25000" dirty="0" err="1"/>
              <a:t>j</a:t>
            </a:r>
            <a:r>
              <a:rPr lang="en-US" altLang="zh-CN" sz="2000" dirty="0"/>
              <a:t> ( f</a:t>
            </a:r>
            <a:r>
              <a:rPr lang="en-US" altLang="zh-CN" sz="2000" baseline="-25000" dirty="0"/>
              <a:t>i</a:t>
            </a:r>
            <a:r>
              <a:rPr lang="en-US" altLang="zh-CN" sz="2000" dirty="0"/>
              <a:t>(d</a:t>
            </a:r>
            <a:r>
              <a:rPr lang="en-US" altLang="zh-CN" sz="2000" baseline="-25000" dirty="0"/>
              <a:t>s</a:t>
            </a:r>
            <a:r>
              <a:rPr lang="en-US" altLang="zh-CN" sz="2000" dirty="0"/>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39760"/>
          </a:xfrm>
          <a:solidFill>
            <a:schemeClr val="accent3">
              <a:lumMod val="60000"/>
              <a:lumOff val="40000"/>
            </a:schemeClr>
          </a:solidFill>
        </p:spPr>
        <p:txBody>
          <a:bodyPr rtlCol="0">
            <a:normAutofit/>
          </a:bodyPr>
          <a:lstStyle/>
          <a:p>
            <a:pPr fontAlgn="auto">
              <a:spcAft>
                <a:spcPts val="0"/>
              </a:spcAft>
              <a:defRPr/>
            </a:pPr>
            <a:r>
              <a:rPr lang="en-US" altLang="zh-CN" dirty="0" smtClean="0"/>
              <a:t>We call those codes as </a:t>
            </a:r>
            <a:r>
              <a:rPr lang="en-US" altLang="zh-CN" b="1" u="sng"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Critical sections </a:t>
            </a:r>
            <a:endParaRPr lang="zh-CN" altLang="en-US" u="sng" dirty="0"/>
          </a:p>
        </p:txBody>
      </p:sp>
      <p:sp>
        <p:nvSpPr>
          <p:cNvPr id="536578" name="Content Placeholder 2"/>
          <p:cNvSpPr>
            <a:spLocks noGrp="1"/>
          </p:cNvSpPr>
          <p:nvPr>
            <p:ph idx="1"/>
          </p:nvPr>
        </p:nvSpPr>
        <p:spPr>
          <a:xfrm>
            <a:off x="357188" y="1000125"/>
            <a:ext cx="8786812" cy="5126038"/>
          </a:xfrm>
        </p:spPr>
        <p:txBody>
          <a:bodyPr/>
          <a:lstStyle/>
          <a:p>
            <a:r>
              <a:rPr lang="en-US" altLang="zh-CN" smtClean="0"/>
              <a:t>A </a:t>
            </a:r>
            <a:r>
              <a:rPr lang="en-US" altLang="zh-CN" b="1" smtClean="0"/>
              <a:t>section of code within a process </a:t>
            </a:r>
            <a:r>
              <a:rPr lang="en-US" altLang="zh-CN" smtClean="0"/>
              <a:t>that requires </a:t>
            </a:r>
            <a:r>
              <a:rPr lang="en-US" altLang="zh-CN" b="1" smtClean="0"/>
              <a:t>access shared resources </a:t>
            </a:r>
            <a:r>
              <a:rPr lang="en-US" altLang="zh-CN" smtClean="0"/>
              <a:t>and which may not be executed while another process in a corresponding section of code</a:t>
            </a:r>
          </a:p>
          <a:p>
            <a:endParaRPr lang="en-US" altLang="zh-CN" smtClean="0"/>
          </a:p>
          <a:p>
            <a:endParaRPr lang="zh-CN" altLang="en-US" smtClean="0"/>
          </a:p>
        </p:txBody>
      </p:sp>
      <p:sp>
        <p:nvSpPr>
          <p:cNvPr id="4" name="Footer Placeholder 3"/>
          <p:cNvSpPr>
            <a:spLocks noGrp="1"/>
          </p:cNvSpPr>
          <p:nvPr>
            <p:ph type="ftr" sz="quarter" idx="11"/>
          </p:nvPr>
        </p:nvSpPr>
        <p:spPr/>
        <p:txBody>
          <a:bodyPr/>
          <a:lstStyle/>
          <a:p>
            <a:pPr>
              <a:defRPr/>
            </a:pPr>
            <a:r>
              <a:rPr lang="en-US" altLang="zh-CN" smtClean="0"/>
              <a:t>Part VI Synchronization </a:t>
            </a:r>
            <a:endParaRPr lang="zh-CN" altLang="en-US"/>
          </a:p>
        </p:txBody>
      </p:sp>
      <p:pic>
        <p:nvPicPr>
          <p:cNvPr id="536580" name="Picture 3" descr="7_0003"/>
          <p:cNvPicPr>
            <a:picLocks noChangeAspect="1" noChangeArrowheads="1"/>
          </p:cNvPicPr>
          <p:nvPr/>
        </p:nvPicPr>
        <p:blipFill>
          <a:blip r:embed="rId3" cstate="print"/>
          <a:srcRect/>
          <a:stretch>
            <a:fillRect/>
          </a:stretch>
        </p:blipFill>
        <p:spPr bwMode="auto">
          <a:xfrm>
            <a:off x="0" y="3279775"/>
            <a:ext cx="9144000" cy="25781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C591AF9B-5731-453D-BC16-981E2F88EF0C}" type="slidenum">
              <a:rPr lang="zh-CN" altLang="en-US"/>
              <a:pPr>
                <a:defRPr/>
              </a:pPr>
              <a:t>9</a:t>
            </a:fld>
            <a:endParaRPr lang="zh-CN" alt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DURATION" val="3600"/>
  <p:tag name="ISPRING_ULTRA_SCORM_SLIDE_COUNT" val="58"/>
  <p:tag name="ISPRING_ULTRA_SCORM_TRACKING_SLIDES" val="1"/>
  <p:tag name="ISPRING_SCORM_RATE_SLIDES" val="0"/>
  <p:tag name="ISPRING_SCORM_RATE_QUIZZES" val="0"/>
  <p:tag name="ISPRING_SCORM_PASSING_SCORE" val="0.0000000000"/>
  <p:tag name="GENSWF_OUTPUT_FILE_NAME" val="Part 05 Synchronization"/>
  <p:tag name="ISPRING_RESOURCE_PATHS_HASH_2" val="6d9369f3761667b4fad5812d1112d676541886"/>
</p:tagLst>
</file>

<file path=ppt/tags/tag2.xml><?xml version="1.0" encoding="utf-8"?>
<p:tagLst xmlns:a="http://schemas.openxmlformats.org/drawingml/2006/main" xmlns:r="http://schemas.openxmlformats.org/officeDocument/2006/relationships" xmlns:p="http://schemas.openxmlformats.org/presentationml/2006/main">
  <p:tag name="SWI" val="5"/>
  <p:tag name="CVB" val="5"/>
  <p:tag name="BSN" val="5"/>
  <p:tag name="SPT" val="FALSE"/>
  <p:tag name="SVT" val="FALSE"/>
  <p:tag name="NBP" val="1"/>
  <p:tag name="CII" val="5"/>
</p:tagLst>
</file>

<file path=ppt/tags/tag3.xml><?xml version="1.0" encoding="utf-8"?>
<p:tagLst xmlns:a="http://schemas.openxmlformats.org/drawingml/2006/main" xmlns:r="http://schemas.openxmlformats.org/officeDocument/2006/relationships" xmlns:p="http://schemas.openxmlformats.org/presentationml/2006/main">
  <p:tag name="SWI" val="6"/>
  <p:tag name="CVB" val="6"/>
  <p:tag name="BSN" val="6"/>
  <p:tag name="SPT" val="FALSE"/>
  <p:tag name="SVT" val="FALSE"/>
  <p:tag name="NBP" val="1"/>
  <p:tag name="CII" val="6"/>
</p:tagLst>
</file>

<file path=ppt/tags/tag4.xml><?xml version="1.0" encoding="utf-8"?>
<p:tagLst xmlns:a="http://schemas.openxmlformats.org/drawingml/2006/main" xmlns:r="http://schemas.openxmlformats.org/officeDocument/2006/relationships" xmlns:p="http://schemas.openxmlformats.org/presentationml/2006/main">
  <p:tag name="SWI" val="8"/>
  <p:tag name="CVB" val="8"/>
  <p:tag name="BSN" val="8"/>
  <p:tag name="SPT" val="FALSE"/>
  <p:tag name="SVT" val="FALSE"/>
  <p:tag name="NBP" val="1"/>
  <p:tag name="CII" val="8"/>
</p:tagLst>
</file>

<file path=ppt/tags/tag5.xml><?xml version="1.0" encoding="utf-8"?>
<p:tagLst xmlns:a="http://schemas.openxmlformats.org/drawingml/2006/main" xmlns:r="http://schemas.openxmlformats.org/officeDocument/2006/relationships" xmlns:p="http://schemas.openxmlformats.org/presentationml/2006/main">
  <p:tag name="SWI" val="18"/>
  <p:tag name="CVB" val="18"/>
  <p:tag name="BSN" val="18"/>
  <p:tag name="SPT" val="FALSE"/>
  <p:tag name="SVT" val="FALSE"/>
  <p:tag name="NBP" val="1"/>
  <p:tag name="CII" val="18"/>
</p:tagLst>
</file>

<file path=ppt/tags/tag6.xml><?xml version="1.0" encoding="utf-8"?>
<p:tagLst xmlns:a="http://schemas.openxmlformats.org/drawingml/2006/main" xmlns:r="http://schemas.openxmlformats.org/officeDocument/2006/relationships" xmlns:p="http://schemas.openxmlformats.org/presentationml/2006/main">
  <p:tag name="SWI" val="8"/>
  <p:tag name="BSN" val="8"/>
  <p:tag name="SVT" val="FALSE"/>
  <p:tag name="NBP" val="1"/>
  <p:tag name="CVB" val="8"/>
  <p:tag name="SPT" val="FALSE"/>
  <p:tag name="CII" val="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43000" marR="0" indent="-228600" algn="l" defTabSz="914400" rtl="0" eaLnBrk="0" fontAlgn="base" latinLnBrk="0" hangingPunct="0">
          <a:lnSpc>
            <a:spcPct val="100000"/>
          </a:lnSpc>
          <a:spcBef>
            <a:spcPct val="20000"/>
          </a:spcBef>
          <a:spcAft>
            <a:spcPct val="0"/>
          </a:spcAft>
          <a:buClrTx/>
          <a:buSzTx/>
          <a:buFontTx/>
          <a:buChar char="•"/>
          <a:tabLst/>
          <a:defRPr kumimoji="0" lang="en-US" sz="20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43000" marR="0" indent="-228600" algn="l" defTabSz="914400" rtl="0" eaLnBrk="0" fontAlgn="base" latinLnBrk="0" hangingPunct="0">
          <a:lnSpc>
            <a:spcPct val="100000"/>
          </a:lnSpc>
          <a:spcBef>
            <a:spcPct val="20000"/>
          </a:spcBef>
          <a:spcAft>
            <a:spcPct val="0"/>
          </a:spcAft>
          <a:buClrTx/>
          <a:buSzTx/>
          <a:buFontTx/>
          <a:buChar char="•"/>
          <a:tabLst/>
          <a:defRPr kumimoji="0" lang="en-US" sz="20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38575</TotalTime>
  <Words>4487</Words>
  <Application>Microsoft Office PowerPoint</Application>
  <PresentationFormat>全屏显示(4:3)</PresentationFormat>
  <Paragraphs>719</Paragraphs>
  <Slides>65</Slides>
  <Notes>58</Notes>
  <HiddenSlides>1</HiddenSlides>
  <MMClips>0</MMClips>
  <ScaleCrop>false</ScaleCrop>
  <HeadingPairs>
    <vt:vector size="4" baseType="variant">
      <vt:variant>
        <vt:lpstr>主题</vt:lpstr>
      </vt:variant>
      <vt:variant>
        <vt:i4>2</vt:i4>
      </vt:variant>
      <vt:variant>
        <vt:lpstr>幻灯片标题</vt:lpstr>
      </vt:variant>
      <vt:variant>
        <vt:i4>65</vt:i4>
      </vt:variant>
    </vt:vector>
  </HeadingPairs>
  <TitlesOfParts>
    <vt:vector size="67" baseType="lpstr">
      <vt:lpstr>Office Theme</vt:lpstr>
      <vt:lpstr>Default Design</vt:lpstr>
      <vt:lpstr>Operating system</vt:lpstr>
      <vt:lpstr>Goals</vt:lpstr>
      <vt:lpstr>Synchronization</vt:lpstr>
      <vt:lpstr>Problems with Concurrent Execution</vt:lpstr>
      <vt:lpstr>Some functions the designer of OSs should consider carefully</vt:lpstr>
      <vt:lpstr>Summarized as Mutual Exclusion [互斥] problem</vt:lpstr>
      <vt:lpstr>For memorizing: Edsger Dijkstra</vt:lpstr>
      <vt:lpstr>We call that situation as Race Condition</vt:lpstr>
      <vt:lpstr>We call those codes as Critical sections </vt:lpstr>
      <vt:lpstr>classic synchronization models</vt:lpstr>
      <vt:lpstr>Producer/Consumer (P/C) Problem</vt:lpstr>
      <vt:lpstr>Multiple Producers and Consumers</vt:lpstr>
      <vt:lpstr>To control the execution of critical sections among concurrent processes/threads</vt:lpstr>
      <vt:lpstr>But we also should avoid </vt:lpstr>
      <vt:lpstr>Rules for robust synchronization</vt:lpstr>
      <vt:lpstr>Synchronization</vt:lpstr>
      <vt:lpstr>Types of solutions to CS problem</vt:lpstr>
      <vt:lpstr>All are derived from  lock mechanism!</vt:lpstr>
      <vt:lpstr>Solution to Critical Section Problem using Locks</vt:lpstr>
      <vt:lpstr>Software Solutions</vt:lpstr>
      <vt:lpstr>The Critical-Section Problem:   2-Processes: Algorithm N (Peterson 1981)</vt:lpstr>
      <vt:lpstr>Peterson’s Algorithm: Proof of Correctness</vt:lpstr>
      <vt:lpstr>How about for N-processes?</vt:lpstr>
      <vt:lpstr>Drawbacks of Software Solutions</vt:lpstr>
      <vt:lpstr>Hardware solutions</vt:lpstr>
      <vt:lpstr>Hardware Solution ①: Disable Interrupts</vt:lpstr>
      <vt:lpstr>Hardware Solution ②: Special Machine Instructions</vt:lpstr>
      <vt:lpstr>Test-and-Set Synchronization Hardware</vt:lpstr>
      <vt:lpstr>Mutual Exclusion with Test-and-Set</vt:lpstr>
      <vt:lpstr>Swap Synchronization Hardware </vt:lpstr>
      <vt:lpstr>Machine Instructions for Mutual Exclusion </vt:lpstr>
      <vt:lpstr>PowerPoint 演示文稿</vt:lpstr>
      <vt:lpstr>Lock + Manager + Waiting Room</vt:lpstr>
      <vt:lpstr>Operating System solutions</vt:lpstr>
      <vt:lpstr>Semaphores</vt:lpstr>
      <vt:lpstr>Semaphore &amp; Edsger W. Dijkstra</vt:lpstr>
      <vt:lpstr>Binary Semaphore Primitives</vt:lpstr>
      <vt:lpstr>We can use BS to </vt:lpstr>
      <vt:lpstr>We can also use BS to </vt:lpstr>
      <vt:lpstr>PowerPoint 演示文稿</vt:lpstr>
      <vt:lpstr>Counting Semaphore</vt:lpstr>
      <vt:lpstr>Counting semaphores</vt:lpstr>
      <vt:lpstr>Implementation</vt:lpstr>
      <vt:lpstr>Implementation</vt:lpstr>
      <vt:lpstr>Implementation</vt:lpstr>
      <vt:lpstr>Implementation</vt:lpstr>
      <vt:lpstr>Detailed example for CS problem</vt:lpstr>
      <vt:lpstr>A story: monks drink water</vt:lpstr>
      <vt:lpstr>General rules to cope with CS problem using semaphores</vt:lpstr>
      <vt:lpstr>PowerPoint 演示文稿</vt:lpstr>
      <vt:lpstr>In our story</vt:lpstr>
      <vt:lpstr>In our story (cont’)</vt:lpstr>
      <vt:lpstr>In our story (cont’)</vt:lpstr>
      <vt:lpstr>In our story (cont’)</vt:lpstr>
      <vt:lpstr>PowerPoint 演示文稿</vt:lpstr>
      <vt:lpstr>PowerPoint 演示文稿</vt:lpstr>
      <vt:lpstr>CLASSICAL PROBLEMS OF SYNCHRONIZATION</vt:lpstr>
      <vt:lpstr>Be careful: Deadlock and Starvation</vt:lpstr>
      <vt:lpstr>Programming Language solutions: Monitors</vt:lpstr>
      <vt:lpstr>PowerPoint 演示文稿</vt:lpstr>
      <vt:lpstr>Condition variable != Semaphore</vt:lpstr>
      <vt:lpstr>Monitors in Java</vt:lpstr>
      <vt:lpstr>Monitors in Java</vt:lpstr>
      <vt:lpstr>PowerPoint 演示文稿</vt:lpstr>
      <vt:lpstr>Monitor as a Mini-OS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dc:title>
  <dc:creator>mlinking</dc:creator>
  <cp:lastModifiedBy>mlinking</cp:lastModifiedBy>
  <cp:revision>1465</cp:revision>
  <dcterms:created xsi:type="dcterms:W3CDTF">2009-03-23T15:53:52Z</dcterms:created>
  <dcterms:modified xsi:type="dcterms:W3CDTF">2017-03-01T09:00:56Z</dcterms:modified>
</cp:coreProperties>
</file>