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2.xml" ContentType="application/vnd.openxmlformats-officedocument.presentationml.tags+xml"/>
  <Override PartName="/ppt/notesSlides/notesSlide24.xml" ContentType="application/vnd.openxmlformats-officedocument.presentationml.notesSlide+xml"/>
  <Override PartName="/ppt/tags/tag3.xml" ContentType="application/vnd.openxmlformats-officedocument.presentationml.tags+xml"/>
  <Override PartName="/ppt/notesSlides/notesSlide25.xml" ContentType="application/vnd.openxmlformats-officedocument.presentationml.notesSlide+xml"/>
  <Override PartName="/ppt/tags/tag4.xml" ContentType="application/vnd.openxmlformats-officedocument.presentationml.tags+xml"/>
  <Override PartName="/ppt/notesSlides/notesSlide26.xml" ContentType="application/vnd.openxmlformats-officedocument.presentationml.notesSlide+xml"/>
  <Override PartName="/ppt/tags/tag5.xml" ContentType="application/vnd.openxmlformats-officedocument.presentationml.tags+xml"/>
  <Override PartName="/ppt/notesSlides/notesSlide27.xml" ContentType="application/vnd.openxmlformats-officedocument.presentationml.notesSlide+xml"/>
  <Override PartName="/ppt/tags/tag6.xml" ContentType="application/vnd.openxmlformats-officedocument.presentationml.tags+xml"/>
  <Override PartName="/ppt/notesSlides/notesSlide28.xml" ContentType="application/vnd.openxmlformats-officedocument.presentationml.notesSlide+xml"/>
  <Override PartName="/ppt/tags/tag7.xml" ContentType="application/vnd.openxmlformats-officedocument.presentationml.tags+xml"/>
  <Override PartName="/ppt/notesSlides/notesSlide29.xml" ContentType="application/vnd.openxmlformats-officedocument.presentationml.notesSlide+xml"/>
  <Override PartName="/ppt/tags/tag8.xml" ContentType="application/vnd.openxmlformats-officedocument.presentationml.tags+xml"/>
  <Override PartName="/ppt/notesSlides/notesSlide30.xml" ContentType="application/vnd.openxmlformats-officedocument.presentationml.notesSlide+xml"/>
  <Override PartName="/ppt/tags/tag9.xml" ContentType="application/vnd.openxmlformats-officedocument.presentationml.tags+xml"/>
  <Override PartName="/ppt/notesSlides/notesSlide31.xml" ContentType="application/vnd.openxmlformats-officedocument.presentationml.notesSlide+xml"/>
  <Override PartName="/ppt/tags/tag10.xml" ContentType="application/vnd.openxmlformats-officedocument.presentationml.tags+xml"/>
  <Override PartName="/ppt/notesSlides/notesSlide32.xml" ContentType="application/vnd.openxmlformats-officedocument.presentationml.notesSlide+xml"/>
  <Override PartName="/ppt/tags/tag11.xml" ContentType="application/vnd.openxmlformats-officedocument.presentationml.tags+xml"/>
  <Override PartName="/ppt/notesSlides/notesSlide33.xml" ContentType="application/vnd.openxmlformats-officedocument.presentationml.notesSlide+xml"/>
  <Override PartName="/ppt/tags/tag12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13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1"/>
  </p:notesMasterIdLst>
  <p:sldIdLst>
    <p:sldId id="256" r:id="rId2"/>
    <p:sldId id="875" r:id="rId3"/>
    <p:sldId id="1072" r:id="rId4"/>
    <p:sldId id="1085" r:id="rId5"/>
    <p:sldId id="816" r:id="rId6"/>
    <p:sldId id="925" r:id="rId7"/>
    <p:sldId id="927" r:id="rId8"/>
    <p:sldId id="928" r:id="rId9"/>
    <p:sldId id="930" r:id="rId10"/>
    <p:sldId id="931" r:id="rId11"/>
    <p:sldId id="943" r:id="rId12"/>
    <p:sldId id="946" r:id="rId13"/>
    <p:sldId id="953" r:id="rId14"/>
    <p:sldId id="954" r:id="rId15"/>
    <p:sldId id="1020" r:id="rId16"/>
    <p:sldId id="1021" r:id="rId17"/>
    <p:sldId id="1022" r:id="rId18"/>
    <p:sldId id="949" r:id="rId19"/>
    <p:sldId id="1080" r:id="rId20"/>
    <p:sldId id="955" r:id="rId21"/>
    <p:sldId id="944" r:id="rId22"/>
    <p:sldId id="993" r:id="rId23"/>
    <p:sldId id="956" r:id="rId24"/>
    <p:sldId id="961" r:id="rId25"/>
    <p:sldId id="963" r:id="rId26"/>
    <p:sldId id="964" r:id="rId27"/>
    <p:sldId id="966" r:id="rId28"/>
    <p:sldId id="967" r:id="rId29"/>
    <p:sldId id="968" r:id="rId30"/>
    <p:sldId id="969" r:id="rId31"/>
    <p:sldId id="970" r:id="rId32"/>
    <p:sldId id="971" r:id="rId33"/>
    <p:sldId id="972" r:id="rId34"/>
    <p:sldId id="973" r:id="rId35"/>
    <p:sldId id="987" r:id="rId36"/>
    <p:sldId id="986" r:id="rId37"/>
    <p:sldId id="988" r:id="rId38"/>
    <p:sldId id="990" r:id="rId39"/>
    <p:sldId id="991" r:id="rId40"/>
    <p:sldId id="992" r:id="rId41"/>
    <p:sldId id="1063" r:id="rId42"/>
    <p:sldId id="957" r:id="rId43"/>
    <p:sldId id="975" r:id="rId44"/>
    <p:sldId id="977" r:id="rId45"/>
    <p:sldId id="994" r:id="rId46"/>
    <p:sldId id="995" r:id="rId47"/>
    <p:sldId id="996" r:id="rId48"/>
    <p:sldId id="998" r:id="rId49"/>
    <p:sldId id="999" r:id="rId50"/>
    <p:sldId id="1000" r:id="rId51"/>
    <p:sldId id="1001" r:id="rId52"/>
    <p:sldId id="1003" r:id="rId53"/>
    <p:sldId id="1004" r:id="rId54"/>
    <p:sldId id="1028" r:id="rId55"/>
    <p:sldId id="1029" r:id="rId56"/>
    <p:sldId id="1030" r:id="rId57"/>
    <p:sldId id="1031" r:id="rId58"/>
    <p:sldId id="1032" r:id="rId59"/>
    <p:sldId id="1033" r:id="rId60"/>
    <p:sldId id="1034" r:id="rId61"/>
    <p:sldId id="1035" r:id="rId62"/>
    <p:sldId id="1036" r:id="rId63"/>
    <p:sldId id="1037" r:id="rId64"/>
    <p:sldId id="945" r:id="rId65"/>
    <p:sldId id="1010" r:id="rId66"/>
    <p:sldId id="1039" r:id="rId67"/>
    <p:sldId id="1040" r:id="rId68"/>
    <p:sldId id="1041" r:id="rId69"/>
    <p:sldId id="1042" r:id="rId70"/>
  </p:sldIdLst>
  <p:sldSz cx="9144000" cy="6858000" type="screen4x3"/>
  <p:notesSz cx="6858000" cy="9144000"/>
  <p:custDataLst>
    <p:tags r:id="rId7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99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4567" autoAdjust="0"/>
  </p:normalViewPr>
  <p:slideViewPr>
    <p:cSldViewPr>
      <p:cViewPr varScale="1">
        <p:scale>
          <a:sx n="73" d="100"/>
          <a:sy n="73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07BC65B-E920-4913-BABF-0670D458D788}" type="datetimeFigureOut">
              <a:rPr lang="zh-CN" altLang="en-US"/>
              <a:pPr>
                <a:defRPr/>
              </a:pPr>
              <a:t>2017/3/14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5A88C3E-585F-4F23-9126-00281F98FB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028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91CCFA-62B4-4489-B00D-FB1D2D15544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FBAE2D-AD95-4C8A-ACEC-DEFCC00C7D5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2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724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EEEE4E-F723-40F7-9978-3962591AC33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2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826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60B85B-6BB4-4465-A6E3-4ED470BE3AB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4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847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CE3C92-66E1-4729-AC6A-8683B3C3DB5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77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877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D4D697-66BB-4A6E-8884-E362247466C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98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898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496C58-3E4C-4768-83EF-B1C03179D0E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18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918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0B935B-00D6-4F7C-9F69-483E80C1EED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939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91A310-EB5B-4DB9-BBF4-C8EDE95422D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D02EDB-F24C-4F76-9F7B-982BFDF40E8B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zh-CN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0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601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7C86A2-15DB-4541-AC14-E21206ACF25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7CE367-99AD-439C-BB86-C01DCB791FC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150968-C4A9-4AD2-81C2-35C7B93AA558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zh-CN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80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980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FF47B3-7EC8-48DD-93F3-42C2664F841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21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021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92AD29-A041-4958-80E6-950B2AAF588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041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CB0170-F33A-4BBE-B1B2-3D0B8A6F329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C97109-6481-4CEB-BED3-A40944958813}" type="slidenum">
              <a:rPr lang="ar-SA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zh-CN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D5FF05-FFC3-4D77-8FEB-426456785548}" type="slidenum">
              <a:rPr lang="ar-SA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zh-CN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72000" cy="34290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7613" cy="4113212"/>
          </a:xfrm>
          <a:noFill/>
        </p:spPr>
        <p:txBody>
          <a:bodyPr wrap="square" lIns="92008" tIns="45197" rIns="92008" bIns="45197" numCol="1" anchor="t" anchorCtr="0" compatLnSpc="1">
            <a:prstTxWarp prst="textNoShape">
              <a:avLst/>
            </a:prstTxWarp>
          </a:bodyPr>
          <a:lstStyle/>
          <a:p>
            <a:pPr defTabSz="930275" eaLnBrk="1" hangingPunct="1">
              <a:spcBef>
                <a:spcPct val="0"/>
              </a:spcBef>
            </a:pPr>
            <a:endParaRPr lang="he-IL" altLang="zh-CN" sz="240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59CAFC-3D43-4D04-928C-2E3054E6EF9F}" type="slidenum">
              <a:rPr lang="ar-SA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altLang="zh-CN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7613" cy="4113212"/>
          </a:xfrm>
          <a:noFill/>
        </p:spPr>
        <p:txBody>
          <a:bodyPr wrap="square" lIns="92976" tIns="46488" rIns="92976" bIns="4648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</a:t>
            </a:r>
            <a:r>
              <a:rPr lang="en-US" altLang="zh-CN" dirty="0" smtClean="0"/>
              <a:t>09:10:21] </a:t>
            </a:r>
            <a:r>
              <a:rPr lang="zh-CN" altLang="en-US" dirty="0" smtClean="0"/>
              <a:t>是最优的</a:t>
            </a:r>
            <a:r>
              <a:rPr lang="en-US" altLang="zh-CN" dirty="0" smtClean="0"/>
              <a:t>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但是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最优也就意味着需要知道未来的信息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但是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这是不可能的</a:t>
            </a:r>
            <a:r>
              <a:rPr lang="en-US" altLang="zh-CN" baseline="0" dirty="0" smtClean="0"/>
              <a:t>,  </a:t>
            </a:r>
            <a:r>
              <a:rPr lang="zh-CN" altLang="en-US" baseline="0" dirty="0" smtClean="0"/>
              <a:t>所以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实际中主要是作为理论模型</a:t>
            </a:r>
            <a:r>
              <a:rPr lang="en-US" altLang="zh-CN" baseline="0" dirty="0" smtClean="0"/>
              <a:t>. </a:t>
            </a:r>
          </a:p>
          <a:p>
            <a:pPr eaLnBrk="1" hangingPunct="1">
              <a:spcBef>
                <a:spcPct val="0"/>
              </a:spcBef>
            </a:pPr>
            <a:endParaRPr lang="he-IL" altLang="zh-CN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27DBDF-B4F0-4009-B212-AFB4838E903F}" type="slidenum">
              <a:rPr lang="ar-SA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zh-CN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5705F2-94E8-43ED-BD89-2235983A5B56}" type="slidenum">
              <a:rPr lang="ar-SA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altLang="zh-CN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7B3BCB-C7E7-470A-9C5A-AADEF92AD4B1}" type="slidenum">
              <a:rPr lang="ar-SA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altLang="zh-CN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500455-B4D9-4F1B-B7FF-E411BBCF747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B721DF-836A-4DBB-B30B-ED836191D5BA}" type="slidenum">
              <a:rPr lang="ar-SA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altLang="zh-CN"/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B322B4-22E0-4208-A798-2CC2609EC209}" type="slidenum">
              <a:rPr lang="ar-SA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altLang="zh-CN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</a:t>
            </a:r>
            <a:r>
              <a:rPr lang="en-US" altLang="zh-CN" dirty="0" smtClean="0"/>
              <a:t>09:12:28]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baseline="0" dirty="0" smtClean="0"/>
              <a:t>这跟现实的体验是一样的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设计好自己的未来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你就可能真的达到</a:t>
            </a:r>
            <a:r>
              <a:rPr lang="en-US" altLang="zh-CN" baseline="0" dirty="0" smtClean="0"/>
              <a:t>. </a:t>
            </a:r>
            <a:r>
              <a:rPr lang="zh-CN" altLang="en-US" baseline="0" dirty="0" smtClean="0"/>
              <a:t>有云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你只要下定决心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世界都会为你让路</a:t>
            </a:r>
            <a:r>
              <a:rPr lang="en-US" altLang="zh-CN" baseline="0" dirty="0" smtClean="0"/>
              <a:t>!</a:t>
            </a:r>
            <a:endParaRPr lang="he-IL" altLang="zh-CN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0ABBD8-B936-46F2-B43E-0397A6FBC825}" type="slidenum">
              <a:rPr lang="ar-SA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altLang="zh-CN"/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这也常用于所谓的时间序列数据分析 </a:t>
            </a:r>
            <a:r>
              <a:rPr lang="en-US" altLang="zh-CN" dirty="0" smtClean="0"/>
              <a:t>(Time Series Data Analysis), </a:t>
            </a:r>
            <a:r>
              <a:rPr lang="zh-CN" altLang="en-US" dirty="0" smtClean="0"/>
              <a:t>而时间序列数据分析在股票等随时间变化的数据类分析中很常用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当下的预测有赖于历史的数据</a:t>
            </a:r>
            <a:r>
              <a:rPr lang="en-US" altLang="zh-CN" dirty="0" smtClean="0"/>
              <a:t>.</a:t>
            </a:r>
            <a:r>
              <a:rPr lang="en-US" altLang="zh-CN" baseline="0" dirty="0" smtClean="0"/>
              <a:t> </a:t>
            </a:r>
            <a:endParaRPr lang="en-US" altLang="zh-CN" dirty="0" smtClean="0"/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zh-CN" sz="2000" dirty="0" smtClean="0">
                <a:sym typeface="Symbol" pitchFamily="18" charset="2"/>
              </a:rPr>
              <a:t></a:t>
            </a:r>
            <a:r>
              <a:rPr lang="en-US" altLang="zh-CN" sz="2000" baseline="-25000" dirty="0" smtClean="0">
                <a:sym typeface="Symbol" pitchFamily="18" charset="2"/>
              </a:rPr>
              <a:t>n+1</a:t>
            </a:r>
            <a:r>
              <a:rPr lang="en-US" altLang="zh-CN" sz="2000" dirty="0" smtClean="0">
                <a:sym typeface="Symbol" pitchFamily="18" charset="2"/>
              </a:rPr>
              <a:t> =  </a:t>
            </a:r>
            <a:r>
              <a:rPr lang="en-US" altLang="zh-CN" sz="2000" dirty="0" err="1" smtClean="0">
                <a:sym typeface="Symbol" pitchFamily="18" charset="2"/>
              </a:rPr>
              <a:t>t</a:t>
            </a:r>
            <a:r>
              <a:rPr lang="en-US" altLang="zh-CN" sz="2000" baseline="-25000" dirty="0" err="1" smtClean="0">
                <a:sym typeface="Symbol" pitchFamily="18" charset="2"/>
              </a:rPr>
              <a:t>n</a:t>
            </a:r>
            <a:r>
              <a:rPr lang="en-US" altLang="zh-CN" sz="2000" dirty="0" smtClean="0">
                <a:sym typeface="Symbol" pitchFamily="18" charset="2"/>
              </a:rPr>
              <a:t>+(</a:t>
            </a:r>
            <a:r>
              <a:rPr lang="en-US" altLang="zh-CN" sz="2000" i="1" dirty="0" smtClean="0">
                <a:sym typeface="Symbol" pitchFamily="18" charset="2"/>
              </a:rPr>
              <a:t>1 – 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r>
              <a:rPr lang="en-US" altLang="zh-CN" sz="2000" i="1" dirty="0" smtClean="0">
                <a:sym typeface="Symbol" pitchFamily="18" charset="2"/>
              </a:rPr>
              <a:t>) </a:t>
            </a:r>
            <a:r>
              <a:rPr lang="en-US" altLang="zh-CN" sz="2000" dirty="0" smtClean="0">
                <a:sym typeface="Symbol" pitchFamily="18" charset="2"/>
              </a:rPr>
              <a:t> t</a:t>
            </a:r>
            <a:r>
              <a:rPr lang="en-US" altLang="zh-CN" sz="2000" baseline="-25000" dirty="0" smtClean="0">
                <a:sym typeface="Symbol" pitchFamily="18" charset="2"/>
              </a:rPr>
              <a:t>n-1</a:t>
            </a:r>
            <a:r>
              <a:rPr lang="en-US" altLang="zh-CN" sz="2000" dirty="0" smtClean="0">
                <a:sym typeface="Symbol" pitchFamily="18" charset="2"/>
              </a:rPr>
              <a:t> + …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zh-CN" sz="2000" dirty="0" smtClean="0">
                <a:sym typeface="Symbol" pitchFamily="18" charset="2"/>
              </a:rPr>
              <a:t>            </a:t>
            </a:r>
            <a:r>
              <a:rPr lang="en-US" altLang="zh-CN" sz="2000" i="1" dirty="0" smtClean="0">
                <a:sym typeface="Symbol" pitchFamily="18" charset="2"/>
              </a:rPr>
              <a:t>+(1</a:t>
            </a:r>
            <a:r>
              <a:rPr lang="en-US" altLang="zh-CN" sz="2000" dirty="0" smtClean="0">
                <a:sym typeface="Symbol" pitchFamily="18" charset="2"/>
              </a:rPr>
              <a:t> –  </a:t>
            </a:r>
            <a:r>
              <a:rPr lang="en-US" altLang="zh-CN" sz="2000" i="1" dirty="0" smtClean="0">
                <a:sym typeface="Symbol" pitchFamily="18" charset="2"/>
              </a:rPr>
              <a:t>)</a:t>
            </a:r>
            <a:r>
              <a:rPr lang="en-US" altLang="zh-CN" sz="2000" baseline="30000" dirty="0" smtClean="0">
                <a:sym typeface="Symbol" pitchFamily="18" charset="2"/>
              </a:rPr>
              <a:t>j </a:t>
            </a:r>
            <a:r>
              <a:rPr lang="en-US" altLang="zh-CN" sz="2000" dirty="0" smtClean="0">
                <a:sym typeface="Symbol" pitchFamily="18" charset="2"/>
              </a:rPr>
              <a:t> </a:t>
            </a:r>
            <a:r>
              <a:rPr lang="en-US" altLang="zh-CN" sz="2000" dirty="0" err="1" smtClean="0">
                <a:sym typeface="Symbol" pitchFamily="18" charset="2"/>
              </a:rPr>
              <a:t>t</a:t>
            </a:r>
            <a:r>
              <a:rPr lang="en-US" altLang="zh-CN" sz="2000" baseline="-25000" dirty="0" err="1" smtClean="0">
                <a:sym typeface="Symbol" pitchFamily="18" charset="2"/>
              </a:rPr>
              <a:t>n</a:t>
            </a:r>
            <a:r>
              <a:rPr lang="en-US" altLang="zh-CN" sz="2000" baseline="-25000" dirty="0" smtClean="0">
                <a:sym typeface="Symbol" pitchFamily="18" charset="2"/>
              </a:rPr>
              <a:t>-j</a:t>
            </a:r>
            <a:r>
              <a:rPr lang="en-US" altLang="zh-CN" sz="2000" i="1" dirty="0" smtClean="0">
                <a:sym typeface="Symbol" pitchFamily="18" charset="2"/>
              </a:rPr>
              <a:t> </a:t>
            </a:r>
            <a:r>
              <a:rPr lang="en-US" altLang="zh-CN" sz="2000" dirty="0" smtClean="0">
                <a:sym typeface="Symbol" pitchFamily="18" charset="2"/>
              </a:rPr>
              <a:t>+ …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zh-CN" sz="2000" dirty="0" smtClean="0">
                <a:sym typeface="Symbol" pitchFamily="18" charset="2"/>
              </a:rPr>
              <a:t>            </a:t>
            </a:r>
            <a:r>
              <a:rPr lang="en-US" altLang="zh-CN" sz="2000" i="1" dirty="0" smtClean="0">
                <a:sym typeface="Symbol" pitchFamily="18" charset="2"/>
              </a:rPr>
              <a:t>+(1</a:t>
            </a:r>
            <a:r>
              <a:rPr lang="en-US" altLang="zh-CN" sz="2000" dirty="0" smtClean="0">
                <a:sym typeface="Symbol" pitchFamily="18" charset="2"/>
              </a:rPr>
              <a:t> –  </a:t>
            </a:r>
            <a:r>
              <a:rPr lang="en-US" altLang="zh-CN" sz="2000" i="1" dirty="0" smtClean="0">
                <a:sym typeface="Symbol" pitchFamily="18" charset="2"/>
              </a:rPr>
              <a:t>)</a:t>
            </a:r>
            <a:r>
              <a:rPr lang="en-US" altLang="zh-CN" sz="2000" baseline="30000" dirty="0" smtClean="0">
                <a:sym typeface="Symbol" pitchFamily="18" charset="2"/>
              </a:rPr>
              <a:t>n+1 </a:t>
            </a:r>
            <a:r>
              <a:rPr lang="en-US" altLang="zh-CN" sz="2000" dirty="0" smtClean="0">
                <a:sym typeface="Symbol" pitchFamily="18" charset="2"/>
              </a:rPr>
              <a:t></a:t>
            </a:r>
            <a:r>
              <a:rPr lang="en-US" altLang="zh-CN" sz="2000" baseline="-25000" dirty="0" smtClean="0">
                <a:sym typeface="Symbol" pitchFamily="18" charset="2"/>
              </a:rPr>
              <a:t>0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按照上面的公式</a:t>
            </a:r>
            <a:r>
              <a:rPr lang="en-US" altLang="zh-CN" dirty="0" smtClean="0"/>
              <a:t>, </a:t>
            </a:r>
            <a:r>
              <a:rPr lang="zh-CN" altLang="en-US" dirty="0" smtClean="0"/>
              <a:t>当下的预测为 </a:t>
            </a:r>
            <a:r>
              <a:rPr lang="en-US" altLang="zh-CN" sz="1200" dirty="0" smtClean="0">
                <a:sym typeface="Symbol" pitchFamily="18" charset="2"/>
              </a:rPr>
              <a:t></a:t>
            </a:r>
            <a:r>
              <a:rPr lang="en-US" altLang="zh-CN" sz="1200" baseline="-25000" dirty="0" smtClean="0">
                <a:sym typeface="Symbol" pitchFamily="18" charset="2"/>
              </a:rPr>
              <a:t>n+1</a:t>
            </a:r>
            <a:r>
              <a:rPr lang="en-US" altLang="zh-CN" sz="1200" dirty="0" smtClean="0">
                <a:sym typeface="Symbol" pitchFamily="18" charset="2"/>
              </a:rPr>
              <a:t> </a:t>
            </a:r>
            <a:r>
              <a:rPr lang="en-US" altLang="zh-CN" dirty="0" smtClean="0"/>
              <a:t>; </a:t>
            </a:r>
            <a:r>
              <a:rPr lang="zh-CN" altLang="en-US" dirty="0" smtClean="0"/>
              <a:t>显然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预测值有赖于</a:t>
            </a:r>
            <a:r>
              <a:rPr lang="en-US" altLang="zh-CN" sz="1200" dirty="0" err="1" smtClean="0">
                <a:sym typeface="Symbol" pitchFamily="18" charset="2"/>
              </a:rPr>
              <a:t>t</a:t>
            </a:r>
            <a:r>
              <a:rPr lang="en-US" altLang="zh-CN" sz="1200" baseline="-25000" dirty="0" err="1" smtClean="0">
                <a:sym typeface="Symbol" pitchFamily="18" charset="2"/>
              </a:rPr>
              <a:t>n</a:t>
            </a:r>
            <a:r>
              <a:rPr lang="en-US" altLang="zh-CN" baseline="0" dirty="0" smtClean="0"/>
              <a:t>, </a:t>
            </a:r>
            <a:r>
              <a:rPr lang="en-US" altLang="zh-CN" sz="1200" dirty="0" smtClean="0">
                <a:sym typeface="Symbol" pitchFamily="18" charset="2"/>
              </a:rPr>
              <a:t>t</a:t>
            </a:r>
            <a:r>
              <a:rPr lang="en-US" altLang="zh-CN" sz="1200" baseline="-25000" dirty="0" smtClean="0">
                <a:sym typeface="Symbol" pitchFamily="18" charset="2"/>
              </a:rPr>
              <a:t>n-1</a:t>
            </a:r>
            <a:r>
              <a:rPr lang="en-US" altLang="zh-CN" sz="1200" dirty="0" smtClean="0">
                <a:sym typeface="Symbol" pitchFamily="18" charset="2"/>
              </a:rPr>
              <a:t> </a:t>
            </a:r>
            <a:r>
              <a:rPr lang="en-US" altLang="zh-CN" baseline="0" dirty="0" smtClean="0"/>
              <a:t>, …, </a:t>
            </a:r>
            <a:r>
              <a:rPr lang="en-US" altLang="zh-CN" sz="1200" dirty="0" err="1" smtClean="0">
                <a:sym typeface="Symbol" pitchFamily="18" charset="2"/>
              </a:rPr>
              <a:t>t</a:t>
            </a:r>
            <a:r>
              <a:rPr lang="en-US" altLang="zh-CN" sz="1200" baseline="-25000" dirty="0" err="1" smtClean="0">
                <a:sym typeface="Symbol" pitchFamily="18" charset="2"/>
              </a:rPr>
              <a:t>n</a:t>
            </a:r>
            <a:r>
              <a:rPr lang="en-US" altLang="zh-CN" sz="1200" baseline="-25000" dirty="0" smtClean="0">
                <a:sym typeface="Symbol" pitchFamily="18" charset="2"/>
              </a:rPr>
              <a:t>-j</a:t>
            </a:r>
            <a:r>
              <a:rPr lang="en-US" altLang="zh-CN" baseline="0" dirty="0" smtClean="0"/>
              <a:t>. </a:t>
            </a:r>
            <a:r>
              <a:rPr lang="zh-CN" altLang="en-US" baseline="0" dirty="0" smtClean="0"/>
              <a:t>等历史数据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以及</a:t>
            </a:r>
            <a:r>
              <a:rPr lang="en-US" altLang="zh-CN" sz="1200" dirty="0" smtClean="0">
                <a:sym typeface="Symbol" pitchFamily="18" charset="2"/>
              </a:rPr>
              <a:t></a:t>
            </a:r>
            <a:r>
              <a:rPr lang="en-US" altLang="zh-CN" sz="1200" baseline="-25000" dirty="0" smtClean="0">
                <a:sym typeface="Symbol" pitchFamily="18" charset="2"/>
              </a:rPr>
              <a:t>0</a:t>
            </a:r>
            <a:r>
              <a:rPr lang="en-US" altLang="zh-CN" baseline="0" dirty="0" smtClean="0"/>
              <a:t>. </a:t>
            </a:r>
            <a:r>
              <a:rPr lang="zh-CN" altLang="en-US" baseline="0" dirty="0" smtClean="0"/>
              <a:t>最早的那次预测值</a:t>
            </a:r>
            <a:r>
              <a:rPr lang="en-US" altLang="zh-CN" baseline="0" smtClean="0"/>
              <a:t>. 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endParaRPr lang="he-IL" altLang="zh-CN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805D3B-0123-45E7-8ABF-73ECE0DEF8F0}" type="slidenum">
              <a:rPr lang="ar-SA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altLang="zh-CN"/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72000" cy="34290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7613" cy="4113212"/>
          </a:xfrm>
          <a:noFill/>
        </p:spPr>
        <p:txBody>
          <a:bodyPr wrap="square" lIns="92008" tIns="45197" rIns="92008" bIns="45197" numCol="1" anchor="t" anchorCtr="0" compatLnSpc="1">
            <a:prstTxWarp prst="textNoShape">
              <a:avLst/>
            </a:prstTxWarp>
          </a:bodyPr>
          <a:lstStyle/>
          <a:p>
            <a:pPr defTabSz="930275" eaLnBrk="1" hangingPunct="1">
              <a:spcBef>
                <a:spcPct val="0"/>
              </a:spcBef>
            </a:pPr>
            <a:endParaRPr lang="he-IL" altLang="zh-CN" sz="240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E2F633-78EA-4B90-AB2B-B27B146407C5}" type="slidenum">
              <a:rPr lang="ar-SA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altLang="zh-CN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3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</a:t>
            </a:r>
            <a:r>
              <a:rPr lang="en-US" altLang="zh-CN" dirty="0" smtClean="0"/>
              <a:t>09:13:24]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Hint: </a:t>
            </a:r>
            <a:r>
              <a:rPr lang="zh-CN" altLang="en-US" dirty="0" smtClean="0"/>
              <a:t>在学习 </a:t>
            </a:r>
            <a:r>
              <a:rPr lang="en-US" altLang="zh-CN" dirty="0" smtClean="0"/>
              <a:t>CPU scheduling algorithm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时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要注意到调度点</a:t>
            </a:r>
            <a:r>
              <a:rPr lang="en-US" altLang="zh-CN" baseline="0" dirty="0" smtClean="0"/>
              <a:t>/</a:t>
            </a:r>
            <a:r>
              <a:rPr lang="zh-CN" altLang="en-US" baseline="0" dirty="0" smtClean="0"/>
              <a:t>时刻 </a:t>
            </a:r>
            <a:r>
              <a:rPr lang="en-US" altLang="zh-CN" baseline="0" dirty="0" smtClean="0"/>
              <a:t>– “</a:t>
            </a:r>
            <a:r>
              <a:rPr lang="zh-CN" altLang="en-US" baseline="0" dirty="0" smtClean="0"/>
              <a:t>新任务到达</a:t>
            </a:r>
            <a:r>
              <a:rPr lang="en-US" altLang="zh-CN" baseline="0" dirty="0" smtClean="0"/>
              <a:t>” </a:t>
            </a:r>
            <a:r>
              <a:rPr lang="zh-CN" altLang="en-US" baseline="0" dirty="0" smtClean="0"/>
              <a:t>是所有到要考虑的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和结束</a:t>
            </a:r>
            <a:endParaRPr lang="zh-CN" altLang="en-US" dirty="0" smtClean="0"/>
          </a:p>
        </p:txBody>
      </p:sp>
      <p:sp>
        <p:nvSpPr>
          <p:cNvPr id="6471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32D246-29CF-4ADA-A5AC-F8A8113F6E2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71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4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E22F92-F8DE-4628-B622-9589A29E4CF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781E77-F30D-4CEA-8C25-B8628844969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5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1FC0E7-7FF8-4986-80B5-E724F438F08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6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0793E2-9C3C-45A7-9168-54451808135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6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431443-7F93-412B-9F7F-02B67C77028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6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B186AC-FFDF-45DA-A78B-F5B2132EDD8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6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055757-F02D-43A9-A73A-5970EBE6EDD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571AAE-E404-452C-ADD0-CB44A7AA25AF}" type="slidenum">
              <a:rPr lang="ar-SA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altLang="zh-CN"/>
          </a:p>
        </p:txBody>
      </p:sp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72000" cy="34290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7613" cy="4113212"/>
          </a:xfrm>
          <a:noFill/>
        </p:spPr>
        <p:txBody>
          <a:bodyPr wrap="square" lIns="92008" tIns="45197" rIns="92008" bIns="45197" numCol="1" anchor="t" anchorCtr="0" compatLnSpc="1">
            <a:prstTxWarp prst="textNoShape">
              <a:avLst/>
            </a:prstTxWarp>
          </a:bodyPr>
          <a:lstStyle/>
          <a:p>
            <a:pPr defTabSz="930275" eaLnBrk="1" hangingPunct="1">
              <a:spcBef>
                <a:spcPct val="0"/>
              </a:spcBef>
            </a:pPr>
            <a:endParaRPr lang="he-IL" altLang="zh-CN" sz="240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31BFEB-EF92-4A89-9CD4-28AC0A28BA5A}" type="slidenum">
              <a:rPr lang="ar-SA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altLang="zh-CN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e-IL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3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8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E1789F-9A91-462F-838F-87F2CAB64E0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50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8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0B9D5D-98C6-456E-9259-440A84D901B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71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8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DD4D85-FB8E-46D0-9AC1-E3A1DD004A8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0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68A282-EF4D-4F10-8629-45C94E4BFA2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065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759B53-84EF-4473-AA25-06D12CE5304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9D1D3C-510A-4078-BA3A-7773C4F653C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086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E9D060-DF30-4660-8D0C-5E4B66CEB0D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FC7F06-06D0-4994-AB86-43653509E06B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2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4E2B46-CB2D-45FA-BCB0-377A9CEA8F1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4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2B607C-33E0-4327-BA97-E14DCEE57A6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2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249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D48ED1-D300-4F9F-92C2-F9EB8339021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49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2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17DCB9-5E66-4388-BAE4-D9EA7CD1096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290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FBEB73-9EB3-42CD-A77E-03778F2FF45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9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3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3183FE-2098-4E3C-9019-65ED9F0B9EF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1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331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698794-73AC-45B2-BC20-34CC1E4AD64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31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352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92344F-82A6-4720-BA8A-539599A97E9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3CC5C4-6FCC-4EC1-BAAE-E98FF0DDD52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52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372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3D90BD-E380-45D7-AB51-11563FF7FC0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2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393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336C52-D2AF-4DDE-88A3-4884B1FA338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93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413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52E463-771F-4200-A105-B06DD88E68D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13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434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1E3730-E084-4CBA-B913-CD9AABF622A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16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536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46CBA9-3CF7-4C85-8D3C-AA164ED9BF9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36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557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59C036-D404-43C4-BDAB-8E452FFD1E6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598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97B861-0208-41ED-9FEE-62AE10E4BB6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98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618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C22BC1-01BE-40D1-9A79-FBB294D0C8F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18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639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74E830-BB3B-4DD2-878C-3A41F05648C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39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659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37C029-65E5-494F-8A67-4C32CAE7C1D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1B8FC6-A882-4E6C-8C80-E913D4A8C22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DC6942-5C35-432B-A796-E45CA00F87E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FB6FDC-3CDA-4566-8045-D7C35050B44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46C50-CEFF-4CF2-A65B-C724819DF0E4}" type="datetime1">
              <a:rPr lang="zh-CN" altLang="en-US"/>
              <a:pPr>
                <a:defRPr/>
              </a:pPr>
              <a:t>2017/3/14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Part I Introduction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89A6E-D217-4B0E-B9CC-1AE488A237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F1DB7-6265-4933-9686-21A625909439}" type="datetime1">
              <a:rPr lang="zh-CN" altLang="en-US"/>
              <a:pPr>
                <a:defRPr/>
              </a:pPr>
              <a:t>2017/3/14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Part I Introduction</a:t>
            </a: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36E5F-6428-48D9-A677-199696B146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323B3-AEBD-4E16-9E5B-678F96227F17}" type="datetime1">
              <a:rPr lang="zh-CN" altLang="en-US"/>
              <a:pPr>
                <a:defRPr/>
              </a:pPr>
              <a:t>2017/3/14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Part I Introduction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D5E2C-A405-4065-B329-2630E3B7B4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15A25-307F-4F56-B294-39BDED773CE7}" type="datetime1">
              <a:rPr lang="zh-CN" altLang="en-US"/>
              <a:pPr>
                <a:defRPr/>
              </a:pPr>
              <a:t>2017/3/14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Part I Introduction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44683-00AB-47AE-B7CA-1148F9E722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8382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6002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A. Frank - P. Weisberg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85852" cy="6858000"/>
          </a:xfrm>
          <a:solidFill>
            <a:schemeClr val="bg1">
              <a:lumMod val="75000"/>
            </a:schemeClr>
          </a:solidFill>
        </p:spPr>
        <p:txBody>
          <a:bodyPr vert="vert270"/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85852" y="571480"/>
            <a:ext cx="7572396" cy="5197493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1366838" y="6356350"/>
            <a:ext cx="12763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A55CE-09E2-4C8D-8C81-E61D55783ED8}" type="datetime1">
              <a:rPr lang="zh-CN" altLang="en-US"/>
              <a:pPr>
                <a:defRPr/>
              </a:pPr>
              <a:t>2017/3/14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Part I Introduction</a:t>
            </a:r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2AE76-53C1-421D-8810-93F24E62EE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686800" cy="5126055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8E4C4-8F3A-481E-9C8C-D3BE59E27BDA}" type="datetime1">
              <a:rPr lang="zh-CN" altLang="en-US"/>
              <a:pPr>
                <a:defRPr/>
              </a:pPr>
              <a:t>2017/3/14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Part I Introduction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49B62-D8EE-426C-A02E-E1FBD44724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2C77C-2B97-4977-897D-3ED443DFDEBA}" type="datetime1">
              <a:rPr lang="zh-CN" altLang="en-US"/>
              <a:pPr>
                <a:defRPr/>
              </a:pPr>
              <a:t>2017/3/14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Part I Introduction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AD45C-48C0-40D9-B020-C4CCDAC92D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278D8-AA4B-4AC5-A7A0-1FC9944015DF}" type="datetime1">
              <a:rPr lang="zh-CN" altLang="en-US"/>
              <a:pPr>
                <a:defRPr/>
              </a:pPr>
              <a:t>2017/3/14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Part I Introduction</a:t>
            </a: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00410-157B-42DC-B51F-D0B22B071F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28D6E-56ED-4090-BB3D-800FE81701E6}" type="datetime1">
              <a:rPr lang="zh-CN" altLang="en-US"/>
              <a:pPr>
                <a:defRPr/>
              </a:pPr>
              <a:t>2017/3/14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Part I Introduction</a:t>
            </a: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B633F-7FD0-44F2-AED5-0E0651191E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02B8B-82AA-4CEB-BD20-7B7952DF13FA}" type="datetime1">
              <a:rPr lang="zh-CN" altLang="en-US"/>
              <a:pPr>
                <a:defRPr/>
              </a:pPr>
              <a:t>2017/3/14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Part I Introduction</a:t>
            </a: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57BB8-D5AF-4916-AE9D-C12929CE6C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FEB6F-E19A-443F-B034-2F02FE7C91A6}" type="datetime1">
              <a:rPr lang="zh-CN" altLang="en-US"/>
              <a:pPr>
                <a:defRPr/>
              </a:pPr>
              <a:t>2017/3/14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Part I Introduction</a:t>
            </a: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E6C41-EA63-457D-96EF-85773C4FE1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0B50F-3E43-48FB-AB5D-C5E49937632D}" type="datetime1">
              <a:rPr lang="zh-CN" altLang="en-US"/>
              <a:pPr>
                <a:defRPr/>
              </a:pPr>
              <a:t>2017/3/14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Part I Introduction</a:t>
            </a: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5D2A5-6CA2-45CA-ACE7-B3DB7F8A36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28575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zh-C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00125"/>
            <a:ext cx="8229600" cy="512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C0F9ED-60D7-4A29-920F-0A2550870831}" type="datetime1">
              <a:rPr lang="zh-CN" altLang="en-US"/>
              <a:pPr>
                <a:defRPr/>
              </a:pPr>
              <a:t>2017/3/14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3090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Operating system Part I Introduction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9493643-A917-4CC6-8E3F-5B467056C0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63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4.bin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4" Type="http://schemas.openxmlformats.org/officeDocument/2006/relationships/image" Target="../media/image17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chemeClr val="accent3"/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Operating system</a:t>
            </a:r>
            <a:endParaRPr lang="zh-CN" altLang="en-US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886200"/>
            <a:ext cx="8001056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Part IV: CPU Scheduling algorithms</a:t>
            </a: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2865199" y="4572000"/>
            <a:ext cx="39231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latin typeface="Calibri" pitchFamily="34" charset="0"/>
              </a:rPr>
              <a:t>By KONG </a:t>
            </a:r>
            <a:r>
              <a:rPr lang="en-US" altLang="zh-CN" sz="2800" dirty="0" err="1">
                <a:latin typeface="Calibri" pitchFamily="34" charset="0"/>
              </a:rPr>
              <a:t>LingBo</a:t>
            </a:r>
            <a:r>
              <a:rPr lang="en-US" altLang="zh-CN" sz="2800" dirty="0">
                <a:latin typeface="Calibri" pitchFamily="34" charset="0"/>
              </a:rPr>
              <a:t> (</a:t>
            </a:r>
            <a:r>
              <a:rPr lang="zh-CN" altLang="en-US" sz="2800" b="1" dirty="0">
                <a:latin typeface="楷体"/>
                <a:ea typeface="楷体"/>
                <a:cs typeface="楷体"/>
              </a:rPr>
              <a:t>孔令波</a:t>
            </a:r>
            <a:r>
              <a:rPr lang="en-US" altLang="zh-CN" sz="2800" dirty="0" smtClean="0">
                <a:latin typeface="Calibri" pitchFamily="34" charset="0"/>
              </a:rPr>
              <a:t>)</a:t>
            </a:r>
            <a:endParaRPr lang="en-US" altLang="zh-CN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CPU-I/O Burst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686800" cy="51260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Burst/Service time = total processor time needed in one CPU-I/O burst cycle.</a:t>
            </a:r>
          </a:p>
          <a:p>
            <a:pPr eaLnBrk="1" hangingPunct="1"/>
            <a:r>
              <a:rPr lang="en-US" altLang="zh-CN" dirty="0" smtClean="0"/>
              <a:t>Jobs/Process with long CPU burst time are </a:t>
            </a:r>
            <a:r>
              <a:rPr lang="en-US" altLang="zh-CN" b="1" dirty="0" smtClean="0">
                <a:solidFill>
                  <a:srgbClr val="FF0000"/>
                </a:solidFill>
              </a:rPr>
              <a:t>CPU-bound job</a:t>
            </a:r>
            <a:r>
              <a:rPr lang="en-US" altLang="zh-CN" b="1" dirty="0" smtClean="0"/>
              <a:t>s/processes</a:t>
            </a:r>
            <a:r>
              <a:rPr lang="en-US" altLang="zh-CN" dirty="0" smtClean="0"/>
              <a:t> and are also referred to as “long jobs/processes”.</a:t>
            </a:r>
          </a:p>
          <a:p>
            <a:pPr eaLnBrk="1" hangingPunct="1"/>
            <a:r>
              <a:rPr lang="en-US" altLang="zh-CN" dirty="0" smtClean="0"/>
              <a:t>Jobs with short CPU burst time are </a:t>
            </a:r>
            <a:r>
              <a:rPr lang="en-US" altLang="zh-CN" b="1" dirty="0" smtClean="0">
                <a:solidFill>
                  <a:srgbClr val="FF0000"/>
                </a:solidFill>
              </a:rPr>
              <a:t>IO-bound job</a:t>
            </a:r>
            <a:r>
              <a:rPr lang="en-US" altLang="zh-CN" b="1" dirty="0"/>
              <a:t>s</a:t>
            </a:r>
            <a:r>
              <a:rPr lang="en-US" altLang="zh-CN" b="1" dirty="0" smtClean="0">
                <a:solidFill>
                  <a:srgbClr val="FF0000"/>
                </a:solidFill>
              </a:rPr>
              <a:t>/processes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and are also referred to as “short jobs/processes”.</a:t>
            </a:r>
          </a:p>
          <a:p>
            <a:pPr eaLnBrk="1" hangingPunct="1"/>
            <a:r>
              <a:rPr lang="en-US" altLang="zh-CN" dirty="0" smtClean="0"/>
              <a:t>CPU-bound processes have longer CPU bursts than I/O-bound processes.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 Part VI CPU Scheduling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0C3AC-08CC-4305-BD31-428651292673}" type="slidenum">
              <a:rPr lang="zh-CN" altLang="en-US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4572000" y="6000750"/>
            <a:ext cx="4572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rPr>
              <a:t>PPTs from others\From Ariel J. Frank\OS381\os9-1_cpu.ppt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Happy" pitchFamily="34" charset="0"/>
              </a:rPr>
              <a:t>CPU Scheduling</a:t>
            </a:r>
            <a:endParaRPr lang="zh-CN" altLang="en-US" dirty="0">
              <a:solidFill>
                <a:schemeClr val="bg1"/>
              </a:solidFill>
              <a:latin typeface="Happy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 Part I Introduction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5875" y="571500"/>
            <a:ext cx="7858125" cy="5197475"/>
          </a:xfrm>
        </p:spPr>
        <p:txBody>
          <a:bodyPr rtlCol="0" anchor="ctr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Basic Concepts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Scheduling Criteria &amp; Metrics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Different Scheduling Algorithms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Algorithm 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50"/>
            <a:ext cx="9144000" cy="6540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 smtClean="0"/>
              <a:t>Parameters to evaluate the scheduling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686800" cy="5286375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CPU utilization [</a:t>
            </a:r>
            <a:r>
              <a:rPr lang="en-US" altLang="zh-CN" sz="2600" b="1" dirty="0" smtClean="0">
                <a:solidFill>
                  <a:schemeClr val="accent6">
                    <a:lumMod val="75000"/>
                  </a:schemeClr>
                </a:solidFill>
              </a:rPr>
              <a:t>CPU</a:t>
            </a:r>
            <a:r>
              <a:rPr lang="zh-CN" altLang="en-US" sz="2600" b="1" dirty="0" smtClean="0">
                <a:solidFill>
                  <a:schemeClr val="accent6">
                    <a:lumMod val="75000"/>
                  </a:schemeClr>
                </a:solidFill>
              </a:rPr>
              <a:t>使用率</a:t>
            </a:r>
            <a:r>
              <a:rPr lang="en-US" altLang="zh-CN" dirty="0" smtClean="0"/>
              <a:t>] (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Efficiency</a:t>
            </a:r>
            <a:r>
              <a:rPr lang="en-US" altLang="zh-CN" dirty="0" smtClean="0"/>
              <a:t>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keep the CPU as busy as possible (from 0% to 100%)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Fairness</a:t>
            </a:r>
            <a:r>
              <a:rPr lang="en-US" altLang="zh-CN" dirty="0" smtClean="0"/>
              <a:t>: each process gets a “fair share” of the CPU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Throughput [</a:t>
            </a:r>
            <a:r>
              <a:rPr lang="zh-CN" altLang="en-US" sz="2600" b="1" dirty="0" smtClean="0">
                <a:solidFill>
                  <a:schemeClr val="accent6">
                    <a:lumMod val="75000"/>
                  </a:schemeClr>
                </a:solidFill>
              </a:rPr>
              <a:t>吞吐量</a:t>
            </a:r>
            <a:r>
              <a:rPr lang="en-US" altLang="zh-CN" dirty="0" smtClean="0"/>
              <a:t>]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# of processes that complete their execution per time unit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Turnaround time [</a:t>
            </a:r>
            <a:r>
              <a:rPr lang="zh-CN" altLang="en-US" sz="2600" b="1" dirty="0" smtClean="0">
                <a:solidFill>
                  <a:schemeClr val="accent6">
                    <a:lumMod val="75000"/>
                  </a:schemeClr>
                </a:solidFill>
              </a:rPr>
              <a:t>周转时间</a:t>
            </a:r>
            <a:r>
              <a:rPr lang="en-US" altLang="zh-CN" dirty="0" smtClean="0"/>
              <a:t>]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amount of time to execute a particular Process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i.e. execution time + waiting time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Waiting time [</a:t>
            </a:r>
            <a:r>
              <a:rPr lang="zh-CN" altLang="en-US" sz="2600" b="1" dirty="0" smtClean="0">
                <a:solidFill>
                  <a:schemeClr val="accent6">
                    <a:lumMod val="75000"/>
                  </a:schemeClr>
                </a:solidFill>
              </a:rPr>
              <a:t>等待时间</a:t>
            </a:r>
            <a:r>
              <a:rPr lang="en-US" altLang="zh-CN" dirty="0" smtClean="0"/>
              <a:t>]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amount of time a process has been waiting in the ready queue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Response time [</a:t>
            </a:r>
            <a:r>
              <a:rPr lang="zh-CN" altLang="en-US" sz="2600" b="1" dirty="0" smtClean="0">
                <a:solidFill>
                  <a:schemeClr val="accent6">
                    <a:lumMod val="75000"/>
                  </a:schemeClr>
                </a:solidFill>
              </a:rPr>
              <a:t>响应时间</a:t>
            </a:r>
            <a:r>
              <a:rPr lang="en-US" altLang="zh-CN" dirty="0" smtClean="0"/>
              <a:t>]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amount of time it takes from when a request was submitted until the first response is produced , not output (for time-sharing environment)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 Part III  Device management</a:t>
            </a:r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3786188" y="6215063"/>
            <a:ext cx="5357812" cy="3190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rPr>
              <a:t>PPTs from others\www.cs.gsu.edu_~cscbecx\csc4320 Chapter 5-1.ppt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CPU utilization</a:t>
            </a:r>
            <a:endParaRPr lang="zh-CN" altLang="en-US" dirty="0"/>
          </a:p>
        </p:txBody>
      </p:sp>
      <p:sp>
        <p:nvSpPr>
          <p:cNvPr id="583682" name="Content Placeholder 2"/>
          <p:cNvSpPr>
            <a:spLocks noGrp="1"/>
          </p:cNvSpPr>
          <p:nvPr>
            <p:ph idx="1"/>
          </p:nvPr>
        </p:nvSpPr>
        <p:spPr>
          <a:xfrm>
            <a:off x="457200" y="3500438"/>
            <a:ext cx="8686800" cy="2625725"/>
          </a:xfrm>
        </p:spPr>
        <p:txBody>
          <a:bodyPr/>
          <a:lstStyle/>
          <a:p>
            <a:pPr eaLnBrk="1" hangingPunct="1"/>
            <a:r>
              <a:rPr lang="en-US" altLang="zh-CN" smtClean="0"/>
              <a:t>CPU Utilization 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mtClean="0"/>
              <a:t>= (10 + 30 + 25)/100</a:t>
            </a:r>
          </a:p>
          <a:p>
            <a:pPr lvl="1" eaLnBrk="1" hangingPunct="1">
              <a:buFont typeface="Arial" charset="0"/>
              <a:buNone/>
            </a:pPr>
            <a:r>
              <a:rPr lang="en-US" altLang="zh-CN" smtClean="0"/>
              <a:t>= 65%</a:t>
            </a:r>
            <a:endParaRPr lang="zh-CN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 Part I Introduction</a:t>
            </a:r>
            <a:endParaRPr lang="zh-CN" alt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57250" y="2573338"/>
            <a:ext cx="828675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000125" y="1428750"/>
            <a:ext cx="928688" cy="50006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/>
              <a:t>CPU</a:t>
            </a:r>
            <a:endParaRPr lang="zh-CN" altLang="en-US" sz="2800" b="1" dirty="0"/>
          </a:p>
        </p:txBody>
      </p:sp>
      <p:sp>
        <p:nvSpPr>
          <p:cNvPr id="7" name="Parallelogram 6"/>
          <p:cNvSpPr/>
          <p:nvPr/>
        </p:nvSpPr>
        <p:spPr>
          <a:xfrm>
            <a:off x="500063" y="2071688"/>
            <a:ext cx="1500187" cy="42862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other</a:t>
            </a:r>
            <a:endParaRPr lang="zh-CN" altLang="en-US" sz="3200" dirty="0"/>
          </a:p>
        </p:txBody>
      </p:sp>
      <p:sp>
        <p:nvSpPr>
          <p:cNvPr id="583687" name="TextBox 7"/>
          <p:cNvSpPr txBox="1">
            <a:spLocks noChangeArrowheads="1"/>
          </p:cNvSpPr>
          <p:nvPr/>
        </p:nvSpPr>
        <p:spPr bwMode="auto">
          <a:xfrm>
            <a:off x="0" y="2530475"/>
            <a:ext cx="1924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0066"/>
                </a:solidFill>
                <a:latin typeface="Calibri" pitchFamily="34" charset="0"/>
              </a:rPr>
              <a:t>Execution timeline</a:t>
            </a:r>
            <a:endParaRPr lang="zh-CN" altLang="en-US">
              <a:solidFill>
                <a:srgbClr val="CC0066"/>
              </a:solidFill>
              <a:latin typeface="Calibri" pitchFamily="34" charset="0"/>
            </a:endParaRPr>
          </a:p>
        </p:txBody>
      </p:sp>
      <p:cxnSp>
        <p:nvCxnSpPr>
          <p:cNvPr id="9" name="Straight Connector 8"/>
          <p:cNvCxnSpPr>
            <a:stCxn id="6" idx="3"/>
          </p:cNvCxnSpPr>
          <p:nvPr/>
        </p:nvCxnSpPr>
        <p:spPr>
          <a:xfrm flipV="1">
            <a:off x="1928813" y="1676400"/>
            <a:ext cx="1444625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357563" y="2290763"/>
            <a:ext cx="19288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 flipH="1" flipV="1">
            <a:off x="2607469" y="1824832"/>
            <a:ext cx="1500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4536281" y="1824832"/>
            <a:ext cx="1500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286375" y="1647825"/>
            <a:ext cx="17145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6215062" y="1789113"/>
            <a:ext cx="1571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00875" y="2289175"/>
            <a:ext cx="9286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7179469" y="1824832"/>
            <a:ext cx="1500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921625" y="1622425"/>
            <a:ext cx="722313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697" name="TextBox 17"/>
          <p:cNvSpPr txBox="1">
            <a:spLocks noChangeArrowheads="1"/>
          </p:cNvSpPr>
          <p:nvPr/>
        </p:nvSpPr>
        <p:spPr bwMode="auto">
          <a:xfrm>
            <a:off x="1749425" y="2500313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Calibri" pitchFamily="34" charset="0"/>
              </a:rPr>
              <a:t>0</a:t>
            </a:r>
            <a:endParaRPr lang="zh-CN" altLang="en-US" sz="3200" b="1">
              <a:latin typeface="Calibri" pitchFamily="34" charset="0"/>
            </a:endParaRPr>
          </a:p>
        </p:txBody>
      </p:sp>
      <p:sp>
        <p:nvSpPr>
          <p:cNvPr id="583698" name="TextBox 18"/>
          <p:cNvSpPr txBox="1">
            <a:spLocks noChangeArrowheads="1"/>
          </p:cNvSpPr>
          <p:nvPr/>
        </p:nvSpPr>
        <p:spPr bwMode="auto">
          <a:xfrm>
            <a:off x="3071813" y="2500313"/>
            <a:ext cx="6016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Calibri" pitchFamily="34" charset="0"/>
              </a:rPr>
              <a:t>10</a:t>
            </a:r>
            <a:endParaRPr lang="zh-CN" altLang="en-US" sz="3200" b="1">
              <a:latin typeface="Calibri" pitchFamily="34" charset="0"/>
            </a:endParaRPr>
          </a:p>
        </p:txBody>
      </p:sp>
      <p:sp>
        <p:nvSpPr>
          <p:cNvPr id="583699" name="TextBox 19"/>
          <p:cNvSpPr txBox="1">
            <a:spLocks noChangeArrowheads="1"/>
          </p:cNvSpPr>
          <p:nvPr/>
        </p:nvSpPr>
        <p:spPr bwMode="auto">
          <a:xfrm>
            <a:off x="5000625" y="2500313"/>
            <a:ext cx="6016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Calibri" pitchFamily="34" charset="0"/>
              </a:rPr>
              <a:t>40</a:t>
            </a:r>
            <a:endParaRPr lang="zh-CN" altLang="en-US" sz="3200" b="1">
              <a:latin typeface="Calibri" pitchFamily="34" charset="0"/>
            </a:endParaRPr>
          </a:p>
        </p:txBody>
      </p:sp>
      <p:sp>
        <p:nvSpPr>
          <p:cNvPr id="583700" name="TextBox 20"/>
          <p:cNvSpPr txBox="1">
            <a:spLocks noChangeArrowheads="1"/>
          </p:cNvSpPr>
          <p:nvPr/>
        </p:nvSpPr>
        <p:spPr bwMode="auto">
          <a:xfrm>
            <a:off x="6643688" y="2500313"/>
            <a:ext cx="6016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Calibri" pitchFamily="34" charset="0"/>
              </a:rPr>
              <a:t>70</a:t>
            </a:r>
            <a:endParaRPr lang="zh-CN" altLang="en-US" sz="3200" b="1">
              <a:latin typeface="Calibri" pitchFamily="34" charset="0"/>
            </a:endParaRPr>
          </a:p>
        </p:txBody>
      </p:sp>
      <p:sp>
        <p:nvSpPr>
          <p:cNvPr id="583701" name="TextBox 21"/>
          <p:cNvSpPr txBox="1">
            <a:spLocks noChangeArrowheads="1"/>
          </p:cNvSpPr>
          <p:nvPr/>
        </p:nvSpPr>
        <p:spPr bwMode="auto">
          <a:xfrm>
            <a:off x="7643813" y="2500313"/>
            <a:ext cx="6016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Calibri" pitchFamily="34" charset="0"/>
              </a:rPr>
              <a:t>75</a:t>
            </a:r>
            <a:endParaRPr lang="zh-CN" altLang="en-US" sz="3200" b="1">
              <a:latin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5400000" flipH="1" flipV="1">
            <a:off x="7893844" y="1821657"/>
            <a:ext cx="1500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703" name="TextBox 27"/>
          <p:cNvSpPr txBox="1">
            <a:spLocks noChangeArrowheads="1"/>
          </p:cNvSpPr>
          <p:nvPr/>
        </p:nvSpPr>
        <p:spPr bwMode="auto">
          <a:xfrm>
            <a:off x="8286750" y="2500313"/>
            <a:ext cx="809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Calibri" pitchFamily="34" charset="0"/>
              </a:rPr>
              <a:t>100</a:t>
            </a:r>
            <a:endParaRPr lang="zh-CN" altLang="en-US" sz="3200" b="1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4" name="Title 1"/>
          <p:cNvSpPr>
            <a:spLocks noGrp="1"/>
          </p:cNvSpPr>
          <p:nvPr>
            <p:ph type="title"/>
          </p:nvPr>
        </p:nvSpPr>
        <p:spPr>
          <a:xfrm>
            <a:off x="0" y="285750"/>
            <a:ext cx="9144000" cy="65405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Turnaround time &amp; Waiting time of a process</a:t>
            </a:r>
            <a:endParaRPr lang="zh-CN" altLang="en-US" sz="36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" y="3357563"/>
            <a:ext cx="3686175" cy="27686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Turnaround time (</a:t>
            </a:r>
            <a:r>
              <a:rPr lang="en-US" altLang="zh-CN" dirty="0" err="1" smtClean="0"/>
              <a:t>tt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= 100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Waiting time (</a:t>
            </a:r>
            <a:r>
              <a:rPr lang="en-US" altLang="zh-CN" dirty="0" err="1" smtClean="0"/>
              <a:t>wt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= 30 + 5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= 35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 Part I Introduction</a:t>
            </a:r>
            <a:endParaRPr lang="zh-CN" alt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57250" y="2560638"/>
            <a:ext cx="828675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00063" y="1397794"/>
            <a:ext cx="1428750" cy="50006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/>
              <a:t>Process</a:t>
            </a:r>
            <a:endParaRPr lang="zh-CN" altLang="en-US" sz="2800" b="1" dirty="0"/>
          </a:p>
        </p:txBody>
      </p:sp>
      <p:sp>
        <p:nvSpPr>
          <p:cNvPr id="8" name="Parallelogram 7"/>
          <p:cNvSpPr/>
          <p:nvPr/>
        </p:nvSpPr>
        <p:spPr>
          <a:xfrm>
            <a:off x="0" y="2058988"/>
            <a:ext cx="2000250" cy="42862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In ready</a:t>
            </a:r>
            <a:endParaRPr lang="zh-CN" altLang="en-US" sz="3200" dirty="0"/>
          </a:p>
        </p:txBody>
      </p:sp>
      <p:sp>
        <p:nvSpPr>
          <p:cNvPr id="547850" name="TextBox 8"/>
          <p:cNvSpPr txBox="1">
            <a:spLocks noChangeArrowheads="1"/>
          </p:cNvSpPr>
          <p:nvPr/>
        </p:nvSpPr>
        <p:spPr bwMode="auto">
          <a:xfrm>
            <a:off x="0" y="2517775"/>
            <a:ext cx="19240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0066"/>
                </a:solidFill>
                <a:latin typeface="Calibri" pitchFamily="34" charset="0"/>
              </a:rPr>
              <a:t>Execution timeline</a:t>
            </a:r>
            <a:endParaRPr lang="zh-CN" altLang="en-US">
              <a:solidFill>
                <a:srgbClr val="CC0066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>
            <a:stCxn id="7" idx="3"/>
          </p:cNvCxnSpPr>
          <p:nvPr/>
        </p:nvCxnSpPr>
        <p:spPr>
          <a:xfrm flipV="1">
            <a:off x="1928813" y="1645444"/>
            <a:ext cx="1444625" cy="158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357563" y="2278063"/>
            <a:ext cx="19288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2607469" y="1814810"/>
            <a:ext cx="1500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4536281" y="1812132"/>
            <a:ext cx="1500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286375" y="1635125"/>
            <a:ext cx="17145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6215062" y="1776413"/>
            <a:ext cx="1571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000875" y="2276475"/>
            <a:ext cx="9286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7179469" y="1812132"/>
            <a:ext cx="1500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921625" y="1609725"/>
            <a:ext cx="722313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860" name="TextBox 18"/>
          <p:cNvSpPr txBox="1">
            <a:spLocks noChangeArrowheads="1"/>
          </p:cNvSpPr>
          <p:nvPr/>
        </p:nvSpPr>
        <p:spPr bwMode="auto">
          <a:xfrm>
            <a:off x="1749425" y="2487613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Calibri" pitchFamily="34" charset="0"/>
              </a:rPr>
              <a:t>0</a:t>
            </a:r>
            <a:endParaRPr lang="zh-CN" altLang="en-US" sz="3200" b="1">
              <a:latin typeface="Calibri" pitchFamily="34" charset="0"/>
            </a:endParaRPr>
          </a:p>
        </p:txBody>
      </p:sp>
      <p:sp>
        <p:nvSpPr>
          <p:cNvPr id="547861" name="TextBox 19"/>
          <p:cNvSpPr txBox="1">
            <a:spLocks noChangeArrowheads="1"/>
          </p:cNvSpPr>
          <p:nvPr/>
        </p:nvSpPr>
        <p:spPr bwMode="auto">
          <a:xfrm>
            <a:off x="3071813" y="2487613"/>
            <a:ext cx="6016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Calibri" pitchFamily="34" charset="0"/>
              </a:rPr>
              <a:t>10</a:t>
            </a:r>
            <a:endParaRPr lang="zh-CN" altLang="en-US" sz="3200" b="1">
              <a:latin typeface="Calibri" pitchFamily="34" charset="0"/>
            </a:endParaRPr>
          </a:p>
        </p:txBody>
      </p:sp>
      <p:sp>
        <p:nvSpPr>
          <p:cNvPr id="547862" name="TextBox 20"/>
          <p:cNvSpPr txBox="1">
            <a:spLocks noChangeArrowheads="1"/>
          </p:cNvSpPr>
          <p:nvPr/>
        </p:nvSpPr>
        <p:spPr bwMode="auto">
          <a:xfrm>
            <a:off x="5000625" y="2487613"/>
            <a:ext cx="6016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Calibri" pitchFamily="34" charset="0"/>
              </a:rPr>
              <a:t>40</a:t>
            </a:r>
            <a:endParaRPr lang="zh-CN" altLang="en-US" sz="3200" b="1">
              <a:latin typeface="Calibri" pitchFamily="34" charset="0"/>
            </a:endParaRPr>
          </a:p>
        </p:txBody>
      </p:sp>
      <p:sp>
        <p:nvSpPr>
          <p:cNvPr id="547863" name="TextBox 21"/>
          <p:cNvSpPr txBox="1">
            <a:spLocks noChangeArrowheads="1"/>
          </p:cNvSpPr>
          <p:nvPr/>
        </p:nvSpPr>
        <p:spPr bwMode="auto">
          <a:xfrm>
            <a:off x="6643688" y="2487613"/>
            <a:ext cx="6016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Calibri" pitchFamily="34" charset="0"/>
              </a:rPr>
              <a:t>70</a:t>
            </a:r>
            <a:endParaRPr lang="zh-CN" altLang="en-US" sz="3200" b="1">
              <a:latin typeface="Calibri" pitchFamily="34" charset="0"/>
            </a:endParaRPr>
          </a:p>
        </p:txBody>
      </p:sp>
      <p:sp>
        <p:nvSpPr>
          <p:cNvPr id="547864" name="TextBox 22"/>
          <p:cNvSpPr txBox="1">
            <a:spLocks noChangeArrowheads="1"/>
          </p:cNvSpPr>
          <p:nvPr/>
        </p:nvSpPr>
        <p:spPr bwMode="auto">
          <a:xfrm>
            <a:off x="7643813" y="2487613"/>
            <a:ext cx="6016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Calibri" pitchFamily="34" charset="0"/>
              </a:rPr>
              <a:t>75</a:t>
            </a:r>
            <a:endParaRPr lang="zh-CN" altLang="en-US" sz="3200" b="1">
              <a:latin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rot="5400000" flipH="1" flipV="1">
            <a:off x="7893844" y="1808957"/>
            <a:ext cx="1500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866" name="TextBox 24"/>
          <p:cNvSpPr txBox="1">
            <a:spLocks noChangeArrowheads="1"/>
          </p:cNvSpPr>
          <p:nvPr/>
        </p:nvSpPr>
        <p:spPr bwMode="auto">
          <a:xfrm>
            <a:off x="8286750" y="2487613"/>
            <a:ext cx="809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Calibri" pitchFamily="34" charset="0"/>
              </a:rPr>
              <a:t>100</a:t>
            </a:r>
            <a:endParaRPr lang="zh-CN" altLang="en-US" sz="3200" b="1">
              <a:latin typeface="Calibri" pitchFamily="34" charset="0"/>
            </a:endParaRPr>
          </a:p>
        </p:txBody>
      </p:sp>
      <p:cxnSp>
        <p:nvCxnSpPr>
          <p:cNvPr id="29" name="Straight Connector 28"/>
          <p:cNvCxnSpPr>
            <a:stCxn id="7" idx="3"/>
          </p:cNvCxnSpPr>
          <p:nvPr/>
        </p:nvCxnSpPr>
        <p:spPr>
          <a:xfrm flipV="1">
            <a:off x="1928813" y="1124744"/>
            <a:ext cx="0" cy="52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868" name="TextBox 30"/>
          <p:cNvSpPr txBox="1">
            <a:spLocks noChangeArrowheads="1"/>
          </p:cNvSpPr>
          <p:nvPr/>
        </p:nvSpPr>
        <p:spPr bwMode="auto">
          <a:xfrm>
            <a:off x="1500188" y="857250"/>
            <a:ext cx="920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Created</a:t>
            </a:r>
            <a:endParaRPr lang="zh-CN" altLang="en-US" b="1">
              <a:latin typeface="Calibri" pitchFamily="34" charset="0"/>
            </a:endParaRPr>
          </a:p>
        </p:txBody>
      </p:sp>
      <p:sp>
        <p:nvSpPr>
          <p:cNvPr id="547869" name="TextBox 31"/>
          <p:cNvSpPr txBox="1">
            <a:spLocks noChangeArrowheads="1"/>
          </p:cNvSpPr>
          <p:nvPr/>
        </p:nvSpPr>
        <p:spPr bwMode="auto">
          <a:xfrm>
            <a:off x="7929563" y="714375"/>
            <a:ext cx="1270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Terminated</a:t>
            </a:r>
            <a:endParaRPr lang="zh-CN" altLang="en-US" b="1">
              <a:latin typeface="Calibri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857625" y="3357563"/>
            <a:ext cx="5286375" cy="321468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>
                <a:latin typeface="+mn-lt"/>
                <a:ea typeface="+mn-ea"/>
              </a:rPr>
              <a:t>Average Turnaround time </a:t>
            </a:r>
            <a:r>
              <a:rPr lang="en-US" altLang="zh-CN" sz="3200" dirty="0">
                <a:latin typeface="+mn-lt"/>
                <a:ea typeface="+mn-ea"/>
              </a:rPr>
              <a:t>(</a:t>
            </a:r>
            <a:r>
              <a:rPr lang="en-US" altLang="zh-CN" sz="3200" dirty="0" err="1">
                <a:latin typeface="+mn-lt"/>
                <a:ea typeface="+mn-ea"/>
              </a:rPr>
              <a:t>att</a:t>
            </a:r>
            <a:r>
              <a:rPr lang="en-US" altLang="zh-CN" sz="3200" dirty="0">
                <a:latin typeface="+mn-lt"/>
                <a:ea typeface="+mn-ea"/>
              </a:rPr>
              <a:t>)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2800" dirty="0">
              <a:latin typeface="+mn-lt"/>
              <a:ea typeface="+mn-ea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>
                <a:latin typeface="+mn-lt"/>
                <a:ea typeface="+mn-ea"/>
              </a:rPr>
              <a:t>= 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2800" dirty="0">
              <a:latin typeface="+mn-lt"/>
              <a:ea typeface="+mn-ea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200" dirty="0">
                <a:latin typeface="+mn-lt"/>
                <a:ea typeface="+mn-ea"/>
              </a:rPr>
              <a:t>Average Waiting time (</a:t>
            </a:r>
            <a:r>
              <a:rPr lang="en-US" altLang="zh-CN" sz="3200" dirty="0" err="1">
                <a:latin typeface="+mn-lt"/>
                <a:ea typeface="+mn-ea"/>
              </a:rPr>
              <a:t>awt</a:t>
            </a:r>
            <a:r>
              <a:rPr lang="en-US" altLang="zh-CN" sz="3200" dirty="0">
                <a:latin typeface="+mn-lt"/>
                <a:ea typeface="+mn-ea"/>
              </a:rPr>
              <a:t>)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2800" dirty="0">
              <a:latin typeface="+mn-lt"/>
              <a:ea typeface="+mn-ea"/>
            </a:endParaRP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>
                <a:latin typeface="+mn-lt"/>
                <a:ea typeface="+mn-ea"/>
              </a:rPr>
              <a:t>= </a:t>
            </a:r>
            <a:endParaRPr lang="zh-CN" altLang="en-US" sz="2800" dirty="0">
              <a:latin typeface="+mn-lt"/>
              <a:ea typeface="+mn-ea"/>
            </a:endParaRPr>
          </a:p>
        </p:txBody>
      </p:sp>
      <p:graphicFrame>
        <p:nvGraphicFramePr>
          <p:cNvPr id="547842" name="Object 2"/>
          <p:cNvGraphicFramePr>
            <a:graphicFrameLocks noChangeAspect="1"/>
          </p:cNvGraphicFramePr>
          <p:nvPr/>
        </p:nvGraphicFramePr>
        <p:xfrm>
          <a:off x="4643438" y="3929063"/>
          <a:ext cx="164306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014" name="Equation" r:id="rId4" imgW="545863" imgH="342751" progId="Equation.3">
                  <p:embed/>
                </p:oleObj>
              </mc:Choice>
              <mc:Fallback>
                <p:oleObj name="Equation" r:id="rId4" imgW="545863" imgH="342751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929063"/>
                        <a:ext cx="1643062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7843" name="Object 3"/>
          <p:cNvGraphicFramePr>
            <a:graphicFrameLocks noChangeAspect="1"/>
          </p:cNvGraphicFramePr>
          <p:nvPr/>
        </p:nvGraphicFramePr>
        <p:xfrm>
          <a:off x="4660900" y="5715000"/>
          <a:ext cx="19113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015" name="Equation" r:id="rId6" imgW="634725" imgH="342751" progId="Equation.3">
                  <p:embed/>
                </p:oleObj>
              </mc:Choice>
              <mc:Fallback>
                <p:oleObj name="Equation" r:id="rId6" imgW="634725" imgH="342751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5715000"/>
                        <a:ext cx="1911350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Cloud Callout 35"/>
          <p:cNvSpPr/>
          <p:nvPr/>
        </p:nvSpPr>
        <p:spPr>
          <a:xfrm>
            <a:off x="5214938" y="0"/>
            <a:ext cx="4643437" cy="3143250"/>
          </a:xfrm>
          <a:prstGeom prst="cloudCallout">
            <a:avLst>
              <a:gd name="adj1" fmla="val -58577"/>
              <a:gd name="adj2" fmla="val 57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Two values you should compute in your experiments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Goals for a Scheduler</a:t>
            </a:r>
          </a:p>
        </p:txBody>
      </p:sp>
      <p:sp>
        <p:nvSpPr>
          <p:cNvPr id="588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0125"/>
            <a:ext cx="8686800" cy="5126038"/>
          </a:xfrm>
        </p:spPr>
        <p:txBody>
          <a:bodyPr/>
          <a:lstStyle/>
          <a:p>
            <a:pPr marL="571500" indent="-571500" eaLnBrk="1" hangingPunct="1"/>
            <a:r>
              <a:rPr lang="en-US" altLang="zh-CN" smtClean="0"/>
              <a:t>Suppose we have processes A, B, and C, submitted at time 0</a:t>
            </a:r>
          </a:p>
          <a:p>
            <a:pPr marL="571500" indent="-571500" eaLnBrk="1" hangingPunct="1"/>
            <a:r>
              <a:rPr lang="en-US" altLang="zh-CN" smtClean="0"/>
              <a:t>We want to know the response time, waiting time, and turnaround time of process A </a:t>
            </a:r>
          </a:p>
          <a:p>
            <a:pPr marL="839788" lvl="1" indent="-495300" eaLnBrk="1" hangingPunct="1"/>
            <a:endParaRPr lang="en-US" altLang="zh-CN" b="1" i="1" smtClean="0">
              <a:solidFill>
                <a:srgbClr val="CC66FF"/>
              </a:solidFill>
            </a:endParaRPr>
          </a:p>
          <a:p>
            <a:pPr marL="839788" lvl="1" indent="-495300" eaLnBrk="1" hangingPunct="1"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588803" name="Text Box 4"/>
          <p:cNvSpPr txBox="1">
            <a:spLocks noChangeArrowheads="1"/>
          </p:cNvSpPr>
          <p:nvPr/>
        </p:nvSpPr>
        <p:spPr bwMode="auto">
          <a:xfrm>
            <a:off x="3124200" y="4953000"/>
            <a:ext cx="336550" cy="36671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A</a:t>
            </a:r>
          </a:p>
        </p:txBody>
      </p:sp>
      <p:sp>
        <p:nvSpPr>
          <p:cNvPr id="588804" name="Text Box 5"/>
          <p:cNvSpPr txBox="1">
            <a:spLocks noChangeArrowheads="1"/>
          </p:cNvSpPr>
          <p:nvPr/>
        </p:nvSpPr>
        <p:spPr bwMode="auto">
          <a:xfrm>
            <a:off x="3460750" y="4953000"/>
            <a:ext cx="336550" cy="36671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B</a:t>
            </a:r>
          </a:p>
        </p:txBody>
      </p:sp>
      <p:sp>
        <p:nvSpPr>
          <p:cNvPr id="588805" name="Text Box 6"/>
          <p:cNvSpPr txBox="1">
            <a:spLocks noChangeArrowheads="1"/>
          </p:cNvSpPr>
          <p:nvPr/>
        </p:nvSpPr>
        <p:spPr bwMode="auto">
          <a:xfrm>
            <a:off x="3797300" y="4953000"/>
            <a:ext cx="3492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C</a:t>
            </a:r>
          </a:p>
        </p:txBody>
      </p:sp>
      <p:sp>
        <p:nvSpPr>
          <p:cNvPr id="588806" name="Text Box 7"/>
          <p:cNvSpPr txBox="1">
            <a:spLocks noChangeArrowheads="1"/>
          </p:cNvSpPr>
          <p:nvPr/>
        </p:nvSpPr>
        <p:spPr bwMode="auto">
          <a:xfrm>
            <a:off x="4146550" y="4953000"/>
            <a:ext cx="336550" cy="36671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A</a:t>
            </a:r>
          </a:p>
        </p:txBody>
      </p:sp>
      <p:sp>
        <p:nvSpPr>
          <p:cNvPr id="588807" name="Text Box 8"/>
          <p:cNvSpPr txBox="1">
            <a:spLocks noChangeArrowheads="1"/>
          </p:cNvSpPr>
          <p:nvPr/>
        </p:nvSpPr>
        <p:spPr bwMode="auto">
          <a:xfrm>
            <a:off x="4483100" y="4953000"/>
            <a:ext cx="336550" cy="36671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B</a:t>
            </a:r>
          </a:p>
        </p:txBody>
      </p:sp>
      <p:sp>
        <p:nvSpPr>
          <p:cNvPr id="588808" name="Text Box 9"/>
          <p:cNvSpPr txBox="1">
            <a:spLocks noChangeArrowheads="1"/>
          </p:cNvSpPr>
          <p:nvPr/>
        </p:nvSpPr>
        <p:spPr bwMode="auto">
          <a:xfrm>
            <a:off x="4819650" y="4953000"/>
            <a:ext cx="3492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C</a:t>
            </a:r>
          </a:p>
        </p:txBody>
      </p:sp>
      <p:sp>
        <p:nvSpPr>
          <p:cNvPr id="588809" name="Text Box 10"/>
          <p:cNvSpPr txBox="1">
            <a:spLocks noChangeArrowheads="1"/>
          </p:cNvSpPr>
          <p:nvPr/>
        </p:nvSpPr>
        <p:spPr bwMode="auto">
          <a:xfrm>
            <a:off x="5149850" y="4953000"/>
            <a:ext cx="336550" cy="36671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A</a:t>
            </a:r>
          </a:p>
        </p:txBody>
      </p:sp>
      <p:sp>
        <p:nvSpPr>
          <p:cNvPr id="588810" name="Text Box 11"/>
          <p:cNvSpPr txBox="1">
            <a:spLocks noChangeArrowheads="1"/>
          </p:cNvSpPr>
          <p:nvPr/>
        </p:nvSpPr>
        <p:spPr bwMode="auto">
          <a:xfrm>
            <a:off x="5473700" y="4953000"/>
            <a:ext cx="3492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C</a:t>
            </a:r>
          </a:p>
        </p:txBody>
      </p:sp>
      <p:sp>
        <p:nvSpPr>
          <p:cNvPr id="588811" name="Text Box 12"/>
          <p:cNvSpPr txBox="1">
            <a:spLocks noChangeArrowheads="1"/>
          </p:cNvSpPr>
          <p:nvPr/>
        </p:nvSpPr>
        <p:spPr bwMode="auto">
          <a:xfrm>
            <a:off x="5822950" y="4953000"/>
            <a:ext cx="336550" cy="36671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A</a:t>
            </a:r>
          </a:p>
        </p:txBody>
      </p:sp>
      <p:sp>
        <p:nvSpPr>
          <p:cNvPr id="588812" name="Text Box 13"/>
          <p:cNvSpPr txBox="1">
            <a:spLocks noChangeArrowheads="1"/>
          </p:cNvSpPr>
          <p:nvPr/>
        </p:nvSpPr>
        <p:spPr bwMode="auto">
          <a:xfrm>
            <a:off x="6146800" y="4953000"/>
            <a:ext cx="3492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C</a:t>
            </a:r>
          </a:p>
        </p:txBody>
      </p:sp>
      <p:sp>
        <p:nvSpPr>
          <p:cNvPr id="588813" name="Line 14"/>
          <p:cNvSpPr>
            <a:spLocks noChangeShapeType="1"/>
          </p:cNvSpPr>
          <p:nvPr/>
        </p:nvSpPr>
        <p:spPr bwMode="auto">
          <a:xfrm>
            <a:off x="3124200" y="5410200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8814" name="Text Box 15"/>
          <p:cNvSpPr txBox="1">
            <a:spLocks noChangeArrowheads="1"/>
          </p:cNvSpPr>
          <p:nvPr/>
        </p:nvSpPr>
        <p:spPr bwMode="auto">
          <a:xfrm>
            <a:off x="7004050" y="50292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Time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1200150" y="4543425"/>
            <a:ext cx="200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response time = 0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736725" y="4238625"/>
            <a:ext cx="4054475" cy="420688"/>
            <a:chOff x="1094" y="2670"/>
            <a:chExt cx="2554" cy="265"/>
          </a:xfrm>
        </p:grpSpPr>
        <p:sp>
          <p:nvSpPr>
            <p:cNvPr id="588820" name="AutoShape 20"/>
            <p:cNvSpPr>
              <a:spLocks/>
            </p:cNvSpPr>
            <p:nvPr/>
          </p:nvSpPr>
          <p:spPr bwMode="auto">
            <a:xfrm rot="16200000" flipV="1">
              <a:off x="2352" y="2599"/>
              <a:ext cx="48" cy="432"/>
            </a:xfrm>
            <a:prstGeom prst="righ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588821" name="Text Box 21"/>
            <p:cNvSpPr txBox="1">
              <a:spLocks noChangeArrowheads="1"/>
            </p:cNvSpPr>
            <p:nvPr/>
          </p:nvSpPr>
          <p:spPr bwMode="auto">
            <a:xfrm>
              <a:off x="2592" y="2704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alibri" pitchFamily="34" charset="0"/>
                </a:rPr>
                <a:t>+</a:t>
              </a:r>
            </a:p>
          </p:txBody>
        </p:sp>
        <p:sp>
          <p:nvSpPr>
            <p:cNvPr id="588822" name="AutoShape 22"/>
            <p:cNvSpPr>
              <a:spLocks/>
            </p:cNvSpPr>
            <p:nvPr/>
          </p:nvSpPr>
          <p:spPr bwMode="auto">
            <a:xfrm rot="16200000" flipV="1">
              <a:off x="2976" y="2599"/>
              <a:ext cx="48" cy="432"/>
            </a:xfrm>
            <a:prstGeom prst="righ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588823" name="Text Box 24"/>
            <p:cNvSpPr txBox="1">
              <a:spLocks noChangeArrowheads="1"/>
            </p:cNvSpPr>
            <p:nvPr/>
          </p:nvSpPr>
          <p:spPr bwMode="auto">
            <a:xfrm>
              <a:off x="3216" y="2695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alibri" pitchFamily="34" charset="0"/>
                </a:rPr>
                <a:t>+</a:t>
              </a:r>
            </a:p>
          </p:txBody>
        </p:sp>
        <p:sp>
          <p:nvSpPr>
            <p:cNvPr id="588824" name="AutoShape 25"/>
            <p:cNvSpPr>
              <a:spLocks/>
            </p:cNvSpPr>
            <p:nvPr/>
          </p:nvSpPr>
          <p:spPr bwMode="auto">
            <a:xfrm rot="16200000" flipV="1">
              <a:off x="3528" y="2719"/>
              <a:ext cx="48" cy="192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588825" name="Text Box 27"/>
            <p:cNvSpPr txBox="1">
              <a:spLocks noChangeArrowheads="1"/>
            </p:cNvSpPr>
            <p:nvPr/>
          </p:nvSpPr>
          <p:spPr bwMode="auto">
            <a:xfrm>
              <a:off x="1094" y="2670"/>
              <a:ext cx="6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alibri" pitchFamily="34" charset="0"/>
                </a:rPr>
                <a:t>wait time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035050" y="3900488"/>
            <a:ext cx="5060950" cy="366712"/>
            <a:chOff x="652" y="2457"/>
            <a:chExt cx="3188" cy="231"/>
          </a:xfrm>
        </p:grpSpPr>
        <p:sp>
          <p:nvSpPr>
            <p:cNvPr id="588818" name="Text Box 29"/>
            <p:cNvSpPr txBox="1">
              <a:spLocks noChangeArrowheads="1"/>
            </p:cNvSpPr>
            <p:nvPr/>
          </p:nvSpPr>
          <p:spPr bwMode="auto">
            <a:xfrm>
              <a:off x="652" y="2457"/>
              <a:ext cx="11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alibri" pitchFamily="34" charset="0"/>
                </a:rPr>
                <a:t>turnaround time</a:t>
              </a:r>
            </a:p>
          </p:txBody>
        </p:sp>
        <p:sp>
          <p:nvSpPr>
            <p:cNvPr id="588819" name="AutoShape 30"/>
            <p:cNvSpPr>
              <a:spLocks/>
            </p:cNvSpPr>
            <p:nvPr/>
          </p:nvSpPr>
          <p:spPr bwMode="auto">
            <a:xfrm rot="16200000" flipV="1">
              <a:off x="2856" y="1656"/>
              <a:ext cx="96" cy="1872"/>
            </a:xfrm>
            <a:prstGeom prst="rightBrace">
              <a:avLst>
                <a:gd name="adj1" fmla="val 16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Goals for a Scheduler</a:t>
            </a:r>
          </a:p>
        </p:txBody>
      </p:sp>
      <p:sp>
        <p:nvSpPr>
          <p:cNvPr id="590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0125"/>
            <a:ext cx="8686800" cy="5126038"/>
          </a:xfrm>
        </p:spPr>
        <p:txBody>
          <a:bodyPr/>
          <a:lstStyle/>
          <a:p>
            <a:pPr marL="571500" indent="-571500" eaLnBrk="1" hangingPunct="1"/>
            <a:r>
              <a:rPr lang="en-US" altLang="zh-CN" smtClean="0"/>
              <a:t>Suppose we have processes A, B, and C, submitted at time 0</a:t>
            </a:r>
          </a:p>
          <a:p>
            <a:pPr marL="571500" indent="-571500" eaLnBrk="1" hangingPunct="1"/>
            <a:r>
              <a:rPr lang="en-US" altLang="zh-CN" smtClean="0"/>
              <a:t>We want to know the response time, waiting time, and turnaround time of process B </a:t>
            </a:r>
          </a:p>
          <a:p>
            <a:pPr marL="839788" lvl="1" indent="-495300" eaLnBrk="1" hangingPunct="1"/>
            <a:endParaRPr lang="en-US" altLang="zh-CN" b="1" i="1" smtClean="0">
              <a:solidFill>
                <a:srgbClr val="CC66FF"/>
              </a:solidFill>
            </a:endParaRPr>
          </a:p>
          <a:p>
            <a:pPr marL="839788" lvl="1" indent="-495300" eaLnBrk="1" hangingPunct="1"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590851" name="Text Box 4"/>
          <p:cNvSpPr txBox="1">
            <a:spLocks noChangeArrowheads="1"/>
          </p:cNvSpPr>
          <p:nvPr/>
        </p:nvSpPr>
        <p:spPr bwMode="auto">
          <a:xfrm>
            <a:off x="3124200" y="4953000"/>
            <a:ext cx="336550" cy="36671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A</a:t>
            </a:r>
          </a:p>
        </p:txBody>
      </p:sp>
      <p:sp>
        <p:nvSpPr>
          <p:cNvPr id="590852" name="Text Box 5"/>
          <p:cNvSpPr txBox="1">
            <a:spLocks noChangeArrowheads="1"/>
          </p:cNvSpPr>
          <p:nvPr/>
        </p:nvSpPr>
        <p:spPr bwMode="auto">
          <a:xfrm>
            <a:off x="3460750" y="4953000"/>
            <a:ext cx="336550" cy="36671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B</a:t>
            </a:r>
          </a:p>
        </p:txBody>
      </p:sp>
      <p:sp>
        <p:nvSpPr>
          <p:cNvPr id="590853" name="Text Box 6"/>
          <p:cNvSpPr txBox="1">
            <a:spLocks noChangeArrowheads="1"/>
          </p:cNvSpPr>
          <p:nvPr/>
        </p:nvSpPr>
        <p:spPr bwMode="auto">
          <a:xfrm>
            <a:off x="3797300" y="4953000"/>
            <a:ext cx="3492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C</a:t>
            </a:r>
          </a:p>
        </p:txBody>
      </p:sp>
      <p:sp>
        <p:nvSpPr>
          <p:cNvPr id="590854" name="Text Box 7"/>
          <p:cNvSpPr txBox="1">
            <a:spLocks noChangeArrowheads="1"/>
          </p:cNvSpPr>
          <p:nvPr/>
        </p:nvSpPr>
        <p:spPr bwMode="auto">
          <a:xfrm>
            <a:off x="4146550" y="4953000"/>
            <a:ext cx="336550" cy="36671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A</a:t>
            </a:r>
          </a:p>
        </p:txBody>
      </p:sp>
      <p:sp>
        <p:nvSpPr>
          <p:cNvPr id="590855" name="Text Box 8"/>
          <p:cNvSpPr txBox="1">
            <a:spLocks noChangeArrowheads="1"/>
          </p:cNvSpPr>
          <p:nvPr/>
        </p:nvSpPr>
        <p:spPr bwMode="auto">
          <a:xfrm>
            <a:off x="4483100" y="4953000"/>
            <a:ext cx="336550" cy="36671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B</a:t>
            </a:r>
          </a:p>
        </p:txBody>
      </p:sp>
      <p:sp>
        <p:nvSpPr>
          <p:cNvPr id="590856" name="Text Box 9"/>
          <p:cNvSpPr txBox="1">
            <a:spLocks noChangeArrowheads="1"/>
          </p:cNvSpPr>
          <p:nvPr/>
        </p:nvSpPr>
        <p:spPr bwMode="auto">
          <a:xfrm>
            <a:off x="4819650" y="4953000"/>
            <a:ext cx="3492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C</a:t>
            </a:r>
          </a:p>
        </p:txBody>
      </p:sp>
      <p:sp>
        <p:nvSpPr>
          <p:cNvPr id="590857" name="Text Box 10"/>
          <p:cNvSpPr txBox="1">
            <a:spLocks noChangeArrowheads="1"/>
          </p:cNvSpPr>
          <p:nvPr/>
        </p:nvSpPr>
        <p:spPr bwMode="auto">
          <a:xfrm>
            <a:off x="5149850" y="4953000"/>
            <a:ext cx="336550" cy="36671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A</a:t>
            </a:r>
          </a:p>
        </p:txBody>
      </p:sp>
      <p:sp>
        <p:nvSpPr>
          <p:cNvPr id="590858" name="Text Box 11"/>
          <p:cNvSpPr txBox="1">
            <a:spLocks noChangeArrowheads="1"/>
          </p:cNvSpPr>
          <p:nvPr/>
        </p:nvSpPr>
        <p:spPr bwMode="auto">
          <a:xfrm>
            <a:off x="5473700" y="4953000"/>
            <a:ext cx="3492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C</a:t>
            </a:r>
          </a:p>
        </p:txBody>
      </p:sp>
      <p:sp>
        <p:nvSpPr>
          <p:cNvPr id="590859" name="Text Box 12"/>
          <p:cNvSpPr txBox="1">
            <a:spLocks noChangeArrowheads="1"/>
          </p:cNvSpPr>
          <p:nvPr/>
        </p:nvSpPr>
        <p:spPr bwMode="auto">
          <a:xfrm>
            <a:off x="5822950" y="4953000"/>
            <a:ext cx="336550" cy="36671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A</a:t>
            </a:r>
          </a:p>
        </p:txBody>
      </p:sp>
      <p:sp>
        <p:nvSpPr>
          <p:cNvPr id="590860" name="Text Box 13"/>
          <p:cNvSpPr txBox="1">
            <a:spLocks noChangeArrowheads="1"/>
          </p:cNvSpPr>
          <p:nvPr/>
        </p:nvSpPr>
        <p:spPr bwMode="auto">
          <a:xfrm>
            <a:off x="6146800" y="4953000"/>
            <a:ext cx="3492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C</a:t>
            </a:r>
          </a:p>
        </p:txBody>
      </p:sp>
      <p:sp>
        <p:nvSpPr>
          <p:cNvPr id="590861" name="Line 14"/>
          <p:cNvSpPr>
            <a:spLocks noChangeShapeType="1"/>
          </p:cNvSpPr>
          <p:nvPr/>
        </p:nvSpPr>
        <p:spPr bwMode="auto">
          <a:xfrm>
            <a:off x="3124200" y="5410200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0862" name="Text Box 15"/>
          <p:cNvSpPr txBox="1">
            <a:spLocks noChangeArrowheads="1"/>
          </p:cNvSpPr>
          <p:nvPr/>
        </p:nvSpPr>
        <p:spPr bwMode="auto">
          <a:xfrm>
            <a:off x="7004050" y="50292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Time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200150" y="4543425"/>
            <a:ext cx="2228850" cy="366713"/>
            <a:chOff x="756" y="2862"/>
            <a:chExt cx="1404" cy="231"/>
          </a:xfrm>
        </p:grpSpPr>
        <p:sp>
          <p:nvSpPr>
            <p:cNvPr id="590872" name="AutoShape 17"/>
            <p:cNvSpPr>
              <a:spLocks/>
            </p:cNvSpPr>
            <p:nvPr/>
          </p:nvSpPr>
          <p:spPr bwMode="auto">
            <a:xfrm rot="16200000" flipV="1">
              <a:off x="2035" y="2900"/>
              <a:ext cx="57" cy="192"/>
            </a:xfrm>
            <a:prstGeom prst="rightBrace">
              <a:avLst>
                <a:gd name="adj1" fmla="val 2807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590873" name="Text Box 18"/>
            <p:cNvSpPr txBox="1">
              <a:spLocks noChangeArrowheads="1"/>
            </p:cNvSpPr>
            <p:nvPr/>
          </p:nvSpPr>
          <p:spPr bwMode="auto">
            <a:xfrm>
              <a:off x="756" y="2862"/>
              <a:ext cx="10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alibri" pitchFamily="34" charset="0"/>
                </a:rPr>
                <a:t>response time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736725" y="4238625"/>
            <a:ext cx="2759075" cy="420688"/>
            <a:chOff x="1094" y="2670"/>
            <a:chExt cx="1738" cy="265"/>
          </a:xfrm>
        </p:grpSpPr>
        <p:sp>
          <p:nvSpPr>
            <p:cNvPr id="590868" name="AutoShape 20"/>
            <p:cNvSpPr>
              <a:spLocks/>
            </p:cNvSpPr>
            <p:nvPr/>
          </p:nvSpPr>
          <p:spPr bwMode="auto">
            <a:xfrm rot="16200000" flipV="1">
              <a:off x="2040" y="2719"/>
              <a:ext cx="47" cy="192"/>
            </a:xfrm>
            <a:prstGeom prst="rightBrace">
              <a:avLst>
                <a:gd name="adj1" fmla="val 340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590869" name="Text Box 21"/>
            <p:cNvSpPr txBox="1">
              <a:spLocks noChangeArrowheads="1"/>
            </p:cNvSpPr>
            <p:nvPr/>
          </p:nvSpPr>
          <p:spPr bwMode="auto">
            <a:xfrm>
              <a:off x="2208" y="2704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alibri" pitchFamily="34" charset="0"/>
                </a:rPr>
                <a:t>+</a:t>
              </a:r>
            </a:p>
          </p:txBody>
        </p:sp>
        <p:sp>
          <p:nvSpPr>
            <p:cNvPr id="590870" name="AutoShape 22"/>
            <p:cNvSpPr>
              <a:spLocks/>
            </p:cNvSpPr>
            <p:nvPr/>
          </p:nvSpPr>
          <p:spPr bwMode="auto">
            <a:xfrm rot="16200000" flipV="1">
              <a:off x="2592" y="2599"/>
              <a:ext cx="48" cy="432"/>
            </a:xfrm>
            <a:prstGeom prst="righ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590871" name="Text Box 27"/>
            <p:cNvSpPr txBox="1">
              <a:spLocks noChangeArrowheads="1"/>
            </p:cNvSpPr>
            <p:nvPr/>
          </p:nvSpPr>
          <p:spPr bwMode="auto">
            <a:xfrm>
              <a:off x="1094" y="2670"/>
              <a:ext cx="6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alibri" pitchFamily="34" charset="0"/>
                </a:rPr>
                <a:t>wait time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035050" y="3900488"/>
            <a:ext cx="3765550" cy="366712"/>
            <a:chOff x="652" y="2457"/>
            <a:chExt cx="2372" cy="231"/>
          </a:xfrm>
        </p:grpSpPr>
        <p:sp>
          <p:nvSpPr>
            <p:cNvPr id="590866" name="Text Box 29"/>
            <p:cNvSpPr txBox="1">
              <a:spLocks noChangeArrowheads="1"/>
            </p:cNvSpPr>
            <p:nvPr/>
          </p:nvSpPr>
          <p:spPr bwMode="auto">
            <a:xfrm>
              <a:off x="652" y="2457"/>
              <a:ext cx="11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alibri" pitchFamily="34" charset="0"/>
                </a:rPr>
                <a:t>turnaround time</a:t>
              </a:r>
            </a:p>
          </p:txBody>
        </p:sp>
        <p:sp>
          <p:nvSpPr>
            <p:cNvPr id="590867" name="AutoShape 30"/>
            <p:cNvSpPr>
              <a:spLocks/>
            </p:cNvSpPr>
            <p:nvPr/>
          </p:nvSpPr>
          <p:spPr bwMode="auto">
            <a:xfrm rot="16200000" flipV="1">
              <a:off x="2448" y="2064"/>
              <a:ext cx="96" cy="1056"/>
            </a:xfrm>
            <a:prstGeom prst="rightBrace">
              <a:avLst>
                <a:gd name="adj1" fmla="val 9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Goals for a Scheduler</a:t>
            </a:r>
          </a:p>
        </p:txBody>
      </p:sp>
      <p:sp>
        <p:nvSpPr>
          <p:cNvPr id="592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0125"/>
            <a:ext cx="8686800" cy="5126038"/>
          </a:xfrm>
        </p:spPr>
        <p:txBody>
          <a:bodyPr/>
          <a:lstStyle/>
          <a:p>
            <a:pPr marL="571500" indent="-571500" eaLnBrk="1" hangingPunct="1"/>
            <a:r>
              <a:rPr lang="en-US" altLang="zh-CN" smtClean="0"/>
              <a:t>Suppose we have processes A, B, and C, submitted at time 0</a:t>
            </a:r>
          </a:p>
          <a:p>
            <a:pPr marL="571500" indent="-571500" eaLnBrk="1" hangingPunct="1"/>
            <a:r>
              <a:rPr lang="en-US" altLang="zh-CN" smtClean="0"/>
              <a:t>We want to know the response time, waiting time, and turnaround time of process C </a:t>
            </a:r>
          </a:p>
          <a:p>
            <a:pPr marL="839788" lvl="1" indent="-495300" eaLnBrk="1" hangingPunct="1"/>
            <a:endParaRPr lang="en-US" altLang="zh-CN" b="1" i="1" smtClean="0">
              <a:solidFill>
                <a:srgbClr val="CC66FF"/>
              </a:solidFill>
            </a:endParaRPr>
          </a:p>
          <a:p>
            <a:pPr marL="839788" lvl="1" indent="-495300" eaLnBrk="1" hangingPunct="1"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592899" name="Text Box 4"/>
          <p:cNvSpPr txBox="1">
            <a:spLocks noChangeArrowheads="1"/>
          </p:cNvSpPr>
          <p:nvPr/>
        </p:nvSpPr>
        <p:spPr bwMode="auto">
          <a:xfrm>
            <a:off x="3124200" y="4953000"/>
            <a:ext cx="336550" cy="36671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A</a:t>
            </a:r>
          </a:p>
        </p:txBody>
      </p:sp>
      <p:sp>
        <p:nvSpPr>
          <p:cNvPr id="592900" name="Text Box 5"/>
          <p:cNvSpPr txBox="1">
            <a:spLocks noChangeArrowheads="1"/>
          </p:cNvSpPr>
          <p:nvPr/>
        </p:nvSpPr>
        <p:spPr bwMode="auto">
          <a:xfrm>
            <a:off x="3460750" y="4953000"/>
            <a:ext cx="336550" cy="36671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B</a:t>
            </a:r>
          </a:p>
        </p:txBody>
      </p:sp>
      <p:sp>
        <p:nvSpPr>
          <p:cNvPr id="592901" name="Text Box 6"/>
          <p:cNvSpPr txBox="1">
            <a:spLocks noChangeArrowheads="1"/>
          </p:cNvSpPr>
          <p:nvPr/>
        </p:nvSpPr>
        <p:spPr bwMode="auto">
          <a:xfrm>
            <a:off x="3797300" y="4953000"/>
            <a:ext cx="3492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C</a:t>
            </a:r>
          </a:p>
        </p:txBody>
      </p:sp>
      <p:sp>
        <p:nvSpPr>
          <p:cNvPr id="592902" name="Text Box 7"/>
          <p:cNvSpPr txBox="1">
            <a:spLocks noChangeArrowheads="1"/>
          </p:cNvSpPr>
          <p:nvPr/>
        </p:nvSpPr>
        <p:spPr bwMode="auto">
          <a:xfrm>
            <a:off x="4146550" y="4953000"/>
            <a:ext cx="336550" cy="36671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A</a:t>
            </a:r>
          </a:p>
        </p:txBody>
      </p:sp>
      <p:sp>
        <p:nvSpPr>
          <p:cNvPr id="592903" name="Text Box 8"/>
          <p:cNvSpPr txBox="1">
            <a:spLocks noChangeArrowheads="1"/>
          </p:cNvSpPr>
          <p:nvPr/>
        </p:nvSpPr>
        <p:spPr bwMode="auto">
          <a:xfrm>
            <a:off x="4483100" y="4953000"/>
            <a:ext cx="336550" cy="36671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B</a:t>
            </a:r>
          </a:p>
        </p:txBody>
      </p:sp>
      <p:sp>
        <p:nvSpPr>
          <p:cNvPr id="592904" name="Text Box 9"/>
          <p:cNvSpPr txBox="1">
            <a:spLocks noChangeArrowheads="1"/>
          </p:cNvSpPr>
          <p:nvPr/>
        </p:nvSpPr>
        <p:spPr bwMode="auto">
          <a:xfrm>
            <a:off x="4819650" y="4953000"/>
            <a:ext cx="3492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C</a:t>
            </a:r>
          </a:p>
        </p:txBody>
      </p:sp>
      <p:sp>
        <p:nvSpPr>
          <p:cNvPr id="592905" name="Text Box 10"/>
          <p:cNvSpPr txBox="1">
            <a:spLocks noChangeArrowheads="1"/>
          </p:cNvSpPr>
          <p:nvPr/>
        </p:nvSpPr>
        <p:spPr bwMode="auto">
          <a:xfrm>
            <a:off x="5149850" y="4953000"/>
            <a:ext cx="336550" cy="36671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A</a:t>
            </a:r>
          </a:p>
        </p:txBody>
      </p:sp>
      <p:sp>
        <p:nvSpPr>
          <p:cNvPr id="592906" name="Text Box 11"/>
          <p:cNvSpPr txBox="1">
            <a:spLocks noChangeArrowheads="1"/>
          </p:cNvSpPr>
          <p:nvPr/>
        </p:nvSpPr>
        <p:spPr bwMode="auto">
          <a:xfrm>
            <a:off x="5473700" y="4953000"/>
            <a:ext cx="3492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C</a:t>
            </a:r>
          </a:p>
        </p:txBody>
      </p:sp>
      <p:sp>
        <p:nvSpPr>
          <p:cNvPr id="592907" name="Text Box 12"/>
          <p:cNvSpPr txBox="1">
            <a:spLocks noChangeArrowheads="1"/>
          </p:cNvSpPr>
          <p:nvPr/>
        </p:nvSpPr>
        <p:spPr bwMode="auto">
          <a:xfrm>
            <a:off x="5822950" y="4953000"/>
            <a:ext cx="336550" cy="36671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A</a:t>
            </a:r>
          </a:p>
        </p:txBody>
      </p:sp>
      <p:sp>
        <p:nvSpPr>
          <p:cNvPr id="592908" name="Text Box 13"/>
          <p:cNvSpPr txBox="1">
            <a:spLocks noChangeArrowheads="1"/>
          </p:cNvSpPr>
          <p:nvPr/>
        </p:nvSpPr>
        <p:spPr bwMode="auto">
          <a:xfrm>
            <a:off x="6146800" y="4953000"/>
            <a:ext cx="3492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C</a:t>
            </a:r>
          </a:p>
        </p:txBody>
      </p:sp>
      <p:sp>
        <p:nvSpPr>
          <p:cNvPr id="592909" name="Line 14"/>
          <p:cNvSpPr>
            <a:spLocks noChangeShapeType="1"/>
          </p:cNvSpPr>
          <p:nvPr/>
        </p:nvSpPr>
        <p:spPr bwMode="auto">
          <a:xfrm>
            <a:off x="3124200" y="5410200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2910" name="Text Box 15"/>
          <p:cNvSpPr txBox="1">
            <a:spLocks noChangeArrowheads="1"/>
          </p:cNvSpPr>
          <p:nvPr/>
        </p:nvSpPr>
        <p:spPr bwMode="auto">
          <a:xfrm>
            <a:off x="7004050" y="50292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Time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200150" y="4543425"/>
            <a:ext cx="2609850" cy="366713"/>
            <a:chOff x="756" y="2862"/>
            <a:chExt cx="1644" cy="231"/>
          </a:xfrm>
        </p:grpSpPr>
        <p:sp>
          <p:nvSpPr>
            <p:cNvPr id="592924" name="AutoShape 17"/>
            <p:cNvSpPr>
              <a:spLocks/>
            </p:cNvSpPr>
            <p:nvPr/>
          </p:nvSpPr>
          <p:spPr bwMode="auto">
            <a:xfrm rot="16200000" flipV="1">
              <a:off x="2160" y="2775"/>
              <a:ext cx="48" cy="432"/>
            </a:xfrm>
            <a:prstGeom prst="righ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592925" name="Text Box 18"/>
            <p:cNvSpPr txBox="1">
              <a:spLocks noChangeArrowheads="1"/>
            </p:cNvSpPr>
            <p:nvPr/>
          </p:nvSpPr>
          <p:spPr bwMode="auto">
            <a:xfrm>
              <a:off x="756" y="2862"/>
              <a:ext cx="10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alibri" pitchFamily="34" charset="0"/>
                </a:rPr>
                <a:t>response time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736725" y="4238625"/>
            <a:ext cx="4359275" cy="420688"/>
            <a:chOff x="1094" y="3104"/>
            <a:chExt cx="2746" cy="265"/>
          </a:xfrm>
        </p:grpSpPr>
        <p:sp>
          <p:nvSpPr>
            <p:cNvPr id="592916" name="AutoShape 20"/>
            <p:cNvSpPr>
              <a:spLocks/>
            </p:cNvSpPr>
            <p:nvPr/>
          </p:nvSpPr>
          <p:spPr bwMode="auto">
            <a:xfrm rot="16200000" flipV="1">
              <a:off x="2160" y="3033"/>
              <a:ext cx="48" cy="432"/>
            </a:xfrm>
            <a:prstGeom prst="righ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592917" name="Text Box 21"/>
            <p:cNvSpPr txBox="1">
              <a:spLocks noChangeArrowheads="1"/>
            </p:cNvSpPr>
            <p:nvPr/>
          </p:nvSpPr>
          <p:spPr bwMode="auto">
            <a:xfrm>
              <a:off x="2400" y="3138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alibri" pitchFamily="34" charset="0"/>
                </a:rPr>
                <a:t>+</a:t>
              </a:r>
            </a:p>
          </p:txBody>
        </p:sp>
        <p:sp>
          <p:nvSpPr>
            <p:cNvPr id="592918" name="AutoShape 22"/>
            <p:cNvSpPr>
              <a:spLocks/>
            </p:cNvSpPr>
            <p:nvPr/>
          </p:nvSpPr>
          <p:spPr bwMode="auto">
            <a:xfrm rot="16200000" flipV="1">
              <a:off x="2784" y="3033"/>
              <a:ext cx="48" cy="432"/>
            </a:xfrm>
            <a:prstGeom prst="righ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592919" name="Text Box 23"/>
            <p:cNvSpPr txBox="1">
              <a:spLocks noChangeArrowheads="1"/>
            </p:cNvSpPr>
            <p:nvPr/>
          </p:nvSpPr>
          <p:spPr bwMode="auto">
            <a:xfrm>
              <a:off x="3456" y="3129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alibri" pitchFamily="34" charset="0"/>
                </a:rPr>
                <a:t>+</a:t>
              </a:r>
            </a:p>
          </p:txBody>
        </p:sp>
        <p:sp>
          <p:nvSpPr>
            <p:cNvPr id="592920" name="Text Box 24"/>
            <p:cNvSpPr txBox="1">
              <a:spLocks noChangeArrowheads="1"/>
            </p:cNvSpPr>
            <p:nvPr/>
          </p:nvSpPr>
          <p:spPr bwMode="auto">
            <a:xfrm>
              <a:off x="3024" y="3129"/>
              <a:ext cx="2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alibri" pitchFamily="34" charset="0"/>
                </a:rPr>
                <a:t>+</a:t>
              </a:r>
            </a:p>
          </p:txBody>
        </p:sp>
        <p:sp>
          <p:nvSpPr>
            <p:cNvPr id="592921" name="AutoShape 25"/>
            <p:cNvSpPr>
              <a:spLocks/>
            </p:cNvSpPr>
            <p:nvPr/>
          </p:nvSpPr>
          <p:spPr bwMode="auto">
            <a:xfrm rot="16200000" flipV="1">
              <a:off x="3336" y="3153"/>
              <a:ext cx="48" cy="192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592922" name="AutoShape 26"/>
            <p:cNvSpPr>
              <a:spLocks/>
            </p:cNvSpPr>
            <p:nvPr/>
          </p:nvSpPr>
          <p:spPr bwMode="auto">
            <a:xfrm rot="16200000" flipV="1">
              <a:off x="3720" y="3153"/>
              <a:ext cx="48" cy="192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592923" name="Text Box 27"/>
            <p:cNvSpPr txBox="1">
              <a:spLocks noChangeArrowheads="1"/>
            </p:cNvSpPr>
            <p:nvPr/>
          </p:nvSpPr>
          <p:spPr bwMode="auto">
            <a:xfrm>
              <a:off x="1094" y="3104"/>
              <a:ext cx="6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alibri" pitchFamily="34" charset="0"/>
                </a:rPr>
                <a:t>wait time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035050" y="3900488"/>
            <a:ext cx="5441950" cy="366712"/>
            <a:chOff x="652" y="3417"/>
            <a:chExt cx="3428" cy="231"/>
          </a:xfrm>
        </p:grpSpPr>
        <p:sp>
          <p:nvSpPr>
            <p:cNvPr id="592914" name="Text Box 29"/>
            <p:cNvSpPr txBox="1">
              <a:spLocks noChangeArrowheads="1"/>
            </p:cNvSpPr>
            <p:nvPr/>
          </p:nvSpPr>
          <p:spPr bwMode="auto">
            <a:xfrm>
              <a:off x="652" y="3417"/>
              <a:ext cx="11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Calibri" pitchFamily="34" charset="0"/>
                </a:rPr>
                <a:t>turnaround time</a:t>
              </a:r>
            </a:p>
          </p:txBody>
        </p:sp>
        <p:sp>
          <p:nvSpPr>
            <p:cNvPr id="592915" name="AutoShape 30"/>
            <p:cNvSpPr>
              <a:spLocks/>
            </p:cNvSpPr>
            <p:nvPr/>
          </p:nvSpPr>
          <p:spPr bwMode="auto">
            <a:xfrm rot="16200000" flipV="1">
              <a:off x="2976" y="2496"/>
              <a:ext cx="96" cy="2112"/>
            </a:xfrm>
            <a:prstGeom prst="rightBrace">
              <a:avLst>
                <a:gd name="adj1" fmla="val 18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9144000" cy="654050"/>
          </a:xfrm>
          <a:solidFill>
            <a:schemeClr val="bg1">
              <a:lumMod val="75000"/>
            </a:schemeClr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 smtClean="0"/>
              <a:t>You can derive the Optimization </a:t>
            </a:r>
            <a:r>
              <a:rPr lang="en-US" altLang="zh-CN" b="1" dirty="0"/>
              <a:t>Criteria</a:t>
            </a:r>
            <a:endParaRPr lang="en-US" altLang="zh-CN" dirty="0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0704"/>
            <a:ext cx="8686800" cy="507209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To maximize or minimize some average measures: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Max </a:t>
            </a: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CPU </a:t>
            </a:r>
            <a:r>
              <a:rPr lang="en-US" altLang="zh-C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utilization</a:t>
            </a:r>
            <a:endParaRPr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Fraction of the time the CPU isn’t idle</a:t>
            </a: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Max </a:t>
            </a:r>
            <a:r>
              <a:rPr lang="en-US" altLang="zh-C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throughput</a:t>
            </a:r>
            <a:endParaRPr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Amount of “useful work” done per time unit</a:t>
            </a: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Min </a:t>
            </a: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turnaround </a:t>
            </a:r>
            <a:r>
              <a:rPr lang="en-US" altLang="zh-C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time</a:t>
            </a:r>
            <a:endParaRPr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Time from process creation to process completion</a:t>
            </a: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Min </a:t>
            </a: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waiting </a:t>
            </a:r>
            <a:r>
              <a:rPr lang="en-US" altLang="zh-C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time</a:t>
            </a:r>
            <a:endParaRPr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Amount of time a process spends in the WAITING state</a:t>
            </a: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Min </a:t>
            </a:r>
            <a:r>
              <a:rPr lang="en-US" altLang="zh-CN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Response </a:t>
            </a:r>
            <a:r>
              <a:rPr lang="en-US" altLang="zh-C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time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</p:txBody>
      </p:sp>
      <p:sp>
        <p:nvSpPr>
          <p:cNvPr id="4" name="Rectangle 3"/>
          <p:cNvSpPr/>
          <p:nvPr/>
        </p:nvSpPr>
        <p:spPr>
          <a:xfrm>
            <a:off x="3786188" y="6467475"/>
            <a:ext cx="5357812" cy="31908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rPr>
              <a:t>PPTs from others\www.cs.gsu.edu_~cscbecx\csc4320 Chapter 5-1.ppt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95950" y="5753100"/>
            <a:ext cx="344805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rPr>
              <a:t>PPTs from others\OS PPT in English\ch06.ppt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000125"/>
            <a:ext cx="8786812" cy="5126038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Non-preemptive</a:t>
            </a:r>
            <a:r>
              <a:rPr lang="en-US" altLang="zh-CN" sz="3600" b="1" dirty="0" smtClean="0"/>
              <a:t>(</a:t>
            </a:r>
            <a:r>
              <a:rPr lang="en-US" altLang="zh-CN" dirty="0" smtClean="0"/>
              <a:t>not forcible removable</a:t>
            </a:r>
            <a:r>
              <a:rPr lang="en-US" altLang="zh-CN" sz="3600" b="1" dirty="0" smtClean="0"/>
              <a:t>)</a:t>
            </a:r>
            <a:r>
              <a:rPr lang="en-US" altLang="zh-CN" sz="3600" dirty="0" smtClean="0"/>
              <a:t>:</a:t>
            </a:r>
          </a:p>
          <a:p>
            <a:pPr lvl="1" eaLnBrk="1" hangingPunct="1"/>
            <a:r>
              <a:rPr lang="en-US" altLang="zh-CN" sz="3200" dirty="0" smtClean="0"/>
              <a:t>Once a process is in the running state, it will continue until it terminates or blocks itself for I/O.</a:t>
            </a:r>
          </a:p>
          <a:p>
            <a:pPr eaLnBrk="1" hangingPunct="1"/>
            <a:r>
              <a:rPr lang="en-US" altLang="zh-CN" sz="3600" dirty="0" smtClean="0"/>
              <a:t>Preemptive</a:t>
            </a:r>
            <a:r>
              <a:rPr lang="en-US" altLang="zh-CN" sz="3600" b="1" dirty="0" smtClean="0"/>
              <a:t> (</a:t>
            </a:r>
            <a:r>
              <a:rPr lang="en-US" altLang="zh-CN" dirty="0" smtClean="0"/>
              <a:t>forcible removable</a:t>
            </a:r>
            <a:r>
              <a:rPr lang="en-US" altLang="zh-CN" sz="3600" b="1" dirty="0" smtClean="0"/>
              <a:t>) </a:t>
            </a:r>
            <a:r>
              <a:rPr lang="en-US" altLang="zh-CN" sz="3600" dirty="0" smtClean="0"/>
              <a:t>:</a:t>
            </a:r>
          </a:p>
          <a:p>
            <a:pPr lvl="1" eaLnBrk="1" hangingPunct="1"/>
            <a:r>
              <a:rPr lang="en-US" altLang="zh-CN" sz="3200" dirty="0" smtClean="0"/>
              <a:t>Currently running process may be interrupted and moved to the Ready state by the OS.</a:t>
            </a:r>
          </a:p>
          <a:p>
            <a:pPr lvl="2" eaLnBrk="1" hangingPunct="1"/>
            <a:r>
              <a:rPr lang="en-US" altLang="zh-CN" dirty="0"/>
              <a:t>processes can be suspended by scheduler</a:t>
            </a:r>
          </a:p>
          <a:p>
            <a:pPr lvl="1" eaLnBrk="1" hangingPunct="1"/>
            <a:r>
              <a:rPr lang="en-US" altLang="zh-CN" sz="3200" dirty="0"/>
              <a:t>incurs a cost associated with access to share data.</a:t>
            </a:r>
            <a:endParaRPr lang="zh-CN" alt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 Part VI CPU Scheduling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28EC9E-61CF-48D5-8925-61F18BF4F243}" type="slidenum">
              <a:rPr lang="zh-CN" altLang="en-US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39800"/>
          </a:xfrm>
          <a:solidFill>
            <a:schemeClr val="accent5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/>
              <a:t>Preemptive vs. non-preemptive scheduling </a:t>
            </a:r>
            <a:br>
              <a:rPr lang="en-US" altLang="zh-CN" sz="3200" dirty="0" smtClean="0"/>
            </a:br>
            <a:r>
              <a:rPr lang="en-US" altLang="zh-CN" sz="3200" dirty="0" smtClean="0"/>
              <a:t>		—</a:t>
            </a:r>
            <a:r>
              <a:rPr lang="zh-CN" altLang="en-US" sz="2400" dirty="0" smtClean="0"/>
              <a:t>抢占式 </a:t>
            </a:r>
            <a:r>
              <a:rPr lang="en-US" altLang="zh-CN" sz="2400" dirty="0" err="1" smtClean="0"/>
              <a:t>v.s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非抢占式 调度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592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Goals</a:t>
            </a:r>
            <a:endParaRPr lang="zh-CN" altLang="en-US" dirty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686800" cy="5126038"/>
          </a:xfrm>
        </p:spPr>
        <p:txBody>
          <a:bodyPr/>
          <a:lstStyle/>
          <a:p>
            <a:pPr eaLnBrk="1" hangingPunct="1"/>
            <a:r>
              <a:rPr lang="en-US" altLang="zh-CN" smtClean="0"/>
              <a:t>To know the mechanism of CPU scheduling</a:t>
            </a:r>
          </a:p>
          <a:p>
            <a:pPr lvl="1" eaLnBrk="1" hangingPunct="1"/>
            <a:r>
              <a:rPr lang="en-US" altLang="zh-CN" smtClean="0"/>
              <a:t>Basic Concepts, Criteria</a:t>
            </a:r>
          </a:p>
          <a:p>
            <a:pPr eaLnBrk="1" hangingPunct="1"/>
            <a:r>
              <a:rPr lang="en-US" altLang="zh-CN" smtClean="0"/>
              <a:t>CPU scheduling Algorithms</a:t>
            </a:r>
          </a:p>
          <a:p>
            <a:pPr lvl="1" eaLnBrk="1" hangingPunct="1"/>
            <a:r>
              <a:rPr lang="en-US" altLang="zh-CN" smtClean="0"/>
              <a:t>FCFS, SJF (Non-Preemptive), SRJF (Preemptive), Priority, Round Robin, Multilevel Queue, Multilevel Feedback Queue, Lottery etc. </a:t>
            </a:r>
          </a:p>
          <a:p>
            <a:pPr eaLnBrk="1" hangingPunct="1"/>
            <a:r>
              <a:rPr lang="en-US" altLang="zh-CN" smtClean="0"/>
              <a:t>Algorithms Evaluation</a:t>
            </a:r>
          </a:p>
          <a:p>
            <a:pPr lvl="1" eaLnBrk="1" hangingPunct="1"/>
            <a:r>
              <a:rPr lang="en-US" altLang="zh-CN" smtClean="0"/>
              <a:t>How to simulate and evaluate those CPU scheduling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 Part I Introduction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88950"/>
            <a:ext cx="8229600" cy="654050"/>
          </a:xfrm>
          <a:solidFill>
            <a:schemeClr val="bg1">
              <a:lumMod val="75000"/>
            </a:schemeClr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Scheduling </a:t>
            </a:r>
            <a:r>
              <a:rPr lang="en-US" altLang="zh-CN" dirty="0" smtClean="0"/>
              <a:t>Algorithms</a:t>
            </a:r>
            <a:endParaRPr lang="en-US" altLang="zh-CN" dirty="0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5875"/>
            <a:ext cx="8686800" cy="478631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b="1" dirty="0"/>
              <a:t>First Come First Serve Scheduling</a:t>
            </a:r>
            <a:r>
              <a:rPr lang="en-US" altLang="zh-CN" dirty="0"/>
              <a:t> </a:t>
            </a:r>
            <a:r>
              <a:rPr lang="en-US" altLang="zh-CN" dirty="0" smtClean="0"/>
              <a:t>[</a:t>
            </a:r>
            <a:r>
              <a:rPr lang="zh-CN" altLang="en-US" sz="2400" dirty="0" smtClean="0"/>
              <a:t>先来先服务</a:t>
            </a:r>
            <a:r>
              <a:rPr lang="en-US" altLang="zh-CN" dirty="0" smtClean="0"/>
              <a:t>] (</a:t>
            </a:r>
            <a:r>
              <a:rPr lang="en-US" altLang="zh-CN" sz="2800" dirty="0" smtClean="0"/>
              <a:t>Non-preemptive</a:t>
            </a:r>
            <a:r>
              <a:rPr lang="en-US" altLang="zh-CN" dirty="0" smtClean="0"/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b="1" dirty="0" smtClean="0"/>
              <a:t>Shortest </a:t>
            </a:r>
            <a:r>
              <a:rPr lang="en-US" altLang="zh-CN" b="1" dirty="0"/>
              <a:t>Job First Scheduling</a:t>
            </a:r>
            <a:r>
              <a:rPr lang="en-US" altLang="zh-CN" dirty="0"/>
              <a:t> </a:t>
            </a:r>
            <a:r>
              <a:rPr lang="en-US" altLang="zh-CN" dirty="0" smtClean="0"/>
              <a:t>[</a:t>
            </a:r>
            <a:r>
              <a:rPr lang="zh-CN" altLang="en-US" sz="2400" dirty="0" smtClean="0"/>
              <a:t>最短任务先服务</a:t>
            </a:r>
            <a:r>
              <a:rPr lang="en-US" altLang="zh-CN" dirty="0" smtClean="0"/>
              <a:t>]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SRTF (Shortest Remaining Time First Scheduling)/SRJF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b="1" dirty="0"/>
              <a:t>Priority Scheduling</a:t>
            </a:r>
            <a:r>
              <a:rPr lang="en-US" altLang="zh-CN" dirty="0"/>
              <a:t> </a:t>
            </a:r>
            <a:r>
              <a:rPr lang="en-US" altLang="zh-CN" dirty="0" smtClean="0"/>
              <a:t>[</a:t>
            </a:r>
            <a:r>
              <a:rPr lang="zh-CN" altLang="en-US" sz="2400" dirty="0" smtClean="0"/>
              <a:t>优先权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b="1" dirty="0"/>
              <a:t>Round-Robin </a:t>
            </a:r>
            <a:r>
              <a:rPr lang="en-US" altLang="zh-CN" b="1" dirty="0" smtClean="0"/>
              <a:t>Scheduling</a:t>
            </a:r>
            <a:r>
              <a:rPr lang="en-US" altLang="zh-CN" dirty="0" smtClean="0"/>
              <a:t> [</a:t>
            </a:r>
            <a:r>
              <a:rPr lang="zh-CN" altLang="en-US" sz="2400" dirty="0" smtClean="0"/>
              <a:t>时间片轮转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Multilevel Queue Scheduling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多层次队列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Multilevel Feedback-Queue Scheduling 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多层次反馈队列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Lottery Scheduling [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抽彩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86188" y="6286500"/>
            <a:ext cx="5357812" cy="31908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rPr>
              <a:t>PPTs from others\www.cs.gsu.edu_~cscbecx\csc4320 Chapter 5-1.ppt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Happy" pitchFamily="34" charset="0"/>
              </a:rPr>
              <a:t>CPU Scheduling</a:t>
            </a:r>
            <a:endParaRPr lang="zh-CN" altLang="en-US" dirty="0">
              <a:solidFill>
                <a:schemeClr val="bg1"/>
              </a:solidFill>
              <a:latin typeface="Happy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 Part I Introduction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5875" y="571500"/>
            <a:ext cx="7858125" cy="5197475"/>
          </a:xfrm>
        </p:spPr>
        <p:txBody>
          <a:bodyPr rtlCol="0" anchor="ctr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Basic Concepts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Scheduling Criteria &amp; Metrics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Different Scheduling Algorithms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Algorithm 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Gantt Chart [</a:t>
            </a:r>
            <a:r>
              <a:rPr lang="zh-CN" altLang="en-US" sz="3600" dirty="0" smtClean="0"/>
              <a:t>甘特表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601090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686800" cy="5126038"/>
          </a:xfrm>
        </p:spPr>
        <p:txBody>
          <a:bodyPr/>
          <a:lstStyle/>
          <a:p>
            <a:pPr eaLnBrk="1" hangingPunct="1"/>
            <a:r>
              <a:rPr lang="en-US" altLang="zh-CN" smtClean="0"/>
              <a:t>A Gantt chart is a type of bar chart, developed by Henry Gantt, that illustrates a project schedule. </a:t>
            </a:r>
          </a:p>
          <a:p>
            <a:pPr lvl="1" eaLnBrk="1" hangingPunct="1"/>
            <a:r>
              <a:rPr lang="en-US" altLang="zh-CN" smtClean="0"/>
              <a:t>Gantt charts illustrate the start and finish dates of the terminal elements and summary elements of a project. </a:t>
            </a:r>
          </a:p>
          <a:p>
            <a:pPr lvl="1" eaLnBrk="1" hangingPunct="1"/>
            <a:r>
              <a:rPr lang="en-US" altLang="zh-CN" smtClean="0"/>
              <a:t>Terminal elements and summary elements comprise the work breakdown structure of the project</a:t>
            </a:r>
            <a:endParaRPr lang="zh-CN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 Part I Introduction</a:t>
            </a:r>
            <a:endParaRPr lang="zh-CN" altLang="en-US"/>
          </a:p>
        </p:txBody>
      </p:sp>
      <p:sp>
        <p:nvSpPr>
          <p:cNvPr id="601092" name="Rectangle 4"/>
          <p:cNvSpPr>
            <a:spLocks noChangeArrowheads="1"/>
          </p:cNvSpPr>
          <p:nvPr/>
        </p:nvSpPr>
        <p:spPr bwMode="auto">
          <a:xfrm>
            <a:off x="4286250" y="642938"/>
            <a:ext cx="40576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http://en.wikipedia.org/wiki/Gantt_chart</a:t>
            </a:r>
            <a:endParaRPr lang="zh-CN" altLang="en-US">
              <a:latin typeface="Calibri" pitchFamily="34" charset="0"/>
            </a:endParaRPr>
          </a:p>
        </p:txBody>
      </p:sp>
      <p:pic>
        <p:nvPicPr>
          <p:cNvPr id="60109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357688"/>
            <a:ext cx="9144000" cy="210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8679A93B-A458-41B2-B73D-7728D082F4DA}" type="slidenum">
              <a:rPr lang="en-US" altLang="zh-CN"/>
              <a:pPr algn="l">
                <a:defRPr/>
              </a:pPr>
              <a:t>23</a:t>
            </a:fld>
            <a:endParaRPr lang="en-US" altLang="zh-CN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28625"/>
            <a:ext cx="9144000" cy="654050"/>
          </a:xfrm>
          <a:solidFill>
            <a:srgbClr val="FF990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FCFS (First Come First Serve) </a:t>
            </a:r>
            <a:r>
              <a:rPr lang="en-US" altLang="zh-CN" dirty="0" smtClean="0"/>
              <a:t>Scheduling</a:t>
            </a:r>
            <a:endParaRPr lang="en-US" altLang="zh-CN" dirty="0"/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421481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FIFO scheduling</a:t>
            </a:r>
          </a:p>
          <a:p>
            <a:pPr lvl="1" eaLnBrk="1" hangingPunct="1"/>
            <a:r>
              <a:rPr lang="en-US" altLang="zh-CN" b="1" dirty="0" smtClean="0"/>
              <a:t>Simplest</a:t>
            </a:r>
            <a:r>
              <a:rPr lang="en-US" altLang="zh-CN" dirty="0" smtClean="0"/>
              <a:t> scheme</a:t>
            </a:r>
          </a:p>
          <a:p>
            <a:pPr lvl="1" eaLnBrk="1" hangingPunct="1"/>
            <a:r>
              <a:rPr lang="en-US" altLang="zh-CN" dirty="0" smtClean="0"/>
              <a:t>Processes dispatched according to arrival time</a:t>
            </a:r>
          </a:p>
          <a:p>
            <a:pPr lvl="1" eaLnBrk="1" hangingPunct="1"/>
            <a:r>
              <a:rPr lang="en-US" altLang="zh-CN" dirty="0" smtClean="0"/>
              <a:t>Non-</a:t>
            </a:r>
            <a:r>
              <a:rPr lang="en-US" altLang="zh-CN" dirty="0" err="1" smtClean="0"/>
              <a:t>preemptible</a:t>
            </a:r>
            <a:r>
              <a:rPr lang="en-US" altLang="zh-CN" dirty="0" smtClean="0"/>
              <a:t>/preemptive</a:t>
            </a:r>
          </a:p>
          <a:p>
            <a:pPr lvl="1" eaLnBrk="1" hangingPunct="1"/>
            <a:r>
              <a:rPr lang="en-US" altLang="zh-CN" dirty="0" smtClean="0"/>
              <a:t>Rarely used as primary scheduling algorithm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Or </a:t>
            </a:r>
            <a:r>
              <a:rPr lang="en-US" altLang="zh-CN" dirty="0"/>
              <a:t>First-In-First-Out (FIFO)</a:t>
            </a:r>
            <a:endParaRPr lang="en-US" altLang="zh-CN" dirty="0" smtClean="0"/>
          </a:p>
        </p:txBody>
      </p:sp>
      <p:pic>
        <p:nvPicPr>
          <p:cNvPr id="603140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724128" y="3789040"/>
            <a:ext cx="173513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A. Frank - P. Weisberg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750"/>
            <a:ext cx="8340725" cy="45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/>
              <a:t>A Simpler FCFS Example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992188"/>
            <a:ext cx="8358187" cy="5221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zh-CN" sz="2400" dirty="0" smtClean="0"/>
              <a:t>	</a:t>
            </a:r>
            <a:r>
              <a:rPr lang="en-US" altLang="zh-CN" sz="2400" u="sng" dirty="0" smtClean="0"/>
              <a:t>Process</a:t>
            </a:r>
            <a:r>
              <a:rPr lang="en-US" altLang="zh-CN" sz="2400" dirty="0" smtClean="0"/>
              <a:t>	</a:t>
            </a:r>
            <a:r>
              <a:rPr lang="en-US" altLang="zh-CN" sz="2400" u="sng" dirty="0" smtClean="0"/>
              <a:t>Burst Time</a:t>
            </a:r>
            <a:r>
              <a:rPr lang="en-US" altLang="zh-CN" sz="2400" dirty="0" smtClean="0"/>
              <a:t>	 </a:t>
            </a:r>
            <a:r>
              <a:rPr lang="en-US" altLang="zh-CN" sz="2400" u="sng" dirty="0" smtClean="0"/>
              <a:t>Arrival time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zh-CN" sz="2400" dirty="0" smtClean="0"/>
              <a:t>	</a:t>
            </a:r>
            <a:r>
              <a:rPr lang="en-US" altLang="zh-CN" sz="2400" i="1" dirty="0" smtClean="0"/>
              <a:t>P</a:t>
            </a:r>
            <a:r>
              <a:rPr lang="en-US" altLang="zh-CN" sz="2400" i="1" baseline="-25000" dirty="0" smtClean="0"/>
              <a:t>1</a:t>
            </a:r>
            <a:r>
              <a:rPr lang="en-US" altLang="zh-CN" sz="2400" dirty="0" smtClean="0"/>
              <a:t>	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24                  1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zh-CN" sz="2400" dirty="0" smtClean="0"/>
              <a:t>	 </a:t>
            </a:r>
            <a:r>
              <a:rPr lang="en-US" altLang="zh-CN" sz="2400" i="1" dirty="0" smtClean="0"/>
              <a:t>P</a:t>
            </a:r>
            <a:r>
              <a:rPr lang="en-US" altLang="zh-CN" sz="2400" i="1" baseline="-25000" dirty="0" smtClean="0"/>
              <a:t>2</a:t>
            </a:r>
            <a:r>
              <a:rPr lang="en-US" altLang="zh-CN" sz="2400" dirty="0" smtClean="0"/>
              <a:t> 	                   3                    4</a:t>
            </a:r>
          </a:p>
          <a:p>
            <a:pPr eaLnBrk="1" hangingPunct="1">
              <a:lnSpc>
                <a:spcPct val="90000"/>
              </a:lnSpc>
              <a:buFontTx/>
              <a:buNone/>
              <a:tabLst>
                <a:tab pos="3032125" algn="ctr"/>
                <a:tab pos="4635500" algn="ctr"/>
              </a:tabLst>
            </a:pPr>
            <a:r>
              <a:rPr lang="en-US" altLang="zh-CN" sz="2400" dirty="0" smtClean="0"/>
              <a:t>	 </a:t>
            </a:r>
            <a:r>
              <a:rPr lang="en-US" altLang="zh-CN" sz="2400" i="1" dirty="0" smtClean="0"/>
              <a:t>P</a:t>
            </a:r>
            <a:r>
              <a:rPr lang="en-US" altLang="zh-CN" sz="2400" i="1" baseline="-25000" dirty="0" smtClean="0"/>
              <a:t>3	                              </a:t>
            </a:r>
            <a:r>
              <a:rPr lang="en-US" altLang="zh-CN" sz="2400" dirty="0" smtClean="0"/>
              <a:t>3                    6</a:t>
            </a:r>
            <a:r>
              <a:rPr lang="en-US" altLang="zh-CN" sz="2400" i="1" baseline="-25000" dirty="0" smtClean="0"/>
              <a:t> </a:t>
            </a:r>
          </a:p>
          <a:p>
            <a:pPr eaLnBrk="1" hangingPunct="1"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altLang="zh-CN" sz="2400" b="1" dirty="0" smtClean="0">
                <a:solidFill>
                  <a:srgbClr val="FF0000"/>
                </a:solidFill>
              </a:rPr>
              <a:t>Suppose the scheduling time now is 10</a:t>
            </a:r>
            <a:r>
              <a:rPr lang="en-US" altLang="zh-CN" sz="2400" b="1" i="1" baseline="-25000" dirty="0" smtClean="0">
                <a:solidFill>
                  <a:srgbClr val="FF0000"/>
                </a:solidFill>
              </a:rPr>
              <a:t/>
            </a:r>
            <a:br>
              <a:rPr lang="en-US" altLang="zh-CN" sz="2400" b="1" i="1" baseline="-25000" dirty="0" smtClean="0">
                <a:solidFill>
                  <a:srgbClr val="FF0000"/>
                </a:solidFill>
              </a:rPr>
            </a:br>
            <a:r>
              <a:rPr lang="en-US" altLang="zh-CN" sz="2400" dirty="0" smtClean="0"/>
              <a:t>The Gantt Chart for the schedule is:</a:t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tabLst>
                <a:tab pos="3032125" algn="ctr"/>
                <a:tab pos="4635500" algn="ctr"/>
              </a:tabLst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altLang="zh-CN" sz="2400" dirty="0" smtClean="0"/>
              <a:t>Waiting time for </a:t>
            </a:r>
            <a:r>
              <a:rPr lang="en-US" altLang="zh-CN" sz="2400" i="1" dirty="0" smtClean="0"/>
              <a:t>P</a:t>
            </a:r>
            <a:r>
              <a:rPr lang="en-US" altLang="zh-CN" sz="2400" i="1" baseline="-25000" dirty="0" smtClean="0"/>
              <a:t>1</a:t>
            </a:r>
            <a:r>
              <a:rPr lang="en-US" altLang="zh-CN" sz="2400" dirty="0" smtClean="0"/>
              <a:t>  = 9; </a:t>
            </a:r>
            <a:r>
              <a:rPr lang="en-US" altLang="zh-CN" sz="2400" i="1" dirty="0" smtClean="0"/>
              <a:t>P</a:t>
            </a:r>
            <a:r>
              <a:rPr lang="en-US" altLang="zh-CN" sz="2400" i="1" baseline="-25000" dirty="0" smtClean="0"/>
              <a:t>2</a:t>
            </a:r>
            <a:r>
              <a:rPr lang="en-US" altLang="zh-CN" sz="2400" dirty="0" smtClean="0"/>
              <a:t>  = 30; </a:t>
            </a:r>
            <a:r>
              <a:rPr lang="en-US" altLang="zh-CN" sz="2400" i="1" dirty="0" smtClean="0"/>
              <a:t>P</a:t>
            </a:r>
            <a:r>
              <a:rPr lang="en-US" altLang="zh-CN" sz="2400" i="1" baseline="-25000" dirty="0" smtClean="0"/>
              <a:t>3 </a:t>
            </a:r>
            <a:r>
              <a:rPr lang="en-US" altLang="zh-CN" sz="2400" dirty="0" smtClean="0"/>
              <a:t>= 31</a:t>
            </a:r>
          </a:p>
          <a:p>
            <a:pPr eaLnBrk="1" hangingPunct="1"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altLang="zh-CN" sz="2400" dirty="0" smtClean="0"/>
              <a:t>Average waiting time:  (9 + 30 + 31)/3 = 70/3</a:t>
            </a:r>
          </a:p>
          <a:p>
            <a:pPr eaLnBrk="1" hangingPunct="1"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altLang="zh-CN" sz="2400" b="1" dirty="0" smtClean="0">
                <a:solidFill>
                  <a:srgbClr val="0070C0"/>
                </a:solidFill>
              </a:rPr>
              <a:t>Convoy effect [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护航效果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]</a:t>
            </a:r>
            <a:r>
              <a:rPr lang="en-US" altLang="zh-CN" sz="2400" i="1" dirty="0" smtClean="0"/>
              <a:t>:</a:t>
            </a:r>
            <a:r>
              <a:rPr lang="en-US" altLang="zh-CN" sz="2400" dirty="0" smtClean="0"/>
              <a:t> short process behind long process; or short process has to wait the long process to finish.</a:t>
            </a:r>
          </a:p>
        </p:txBody>
      </p:sp>
      <p:grpSp>
        <p:nvGrpSpPr>
          <p:cNvPr id="608260" name="Group 4"/>
          <p:cNvGrpSpPr>
            <a:grpSpLocks/>
          </p:cNvGrpSpPr>
          <p:nvPr/>
        </p:nvGrpSpPr>
        <p:grpSpPr bwMode="auto">
          <a:xfrm>
            <a:off x="1536701" y="3738859"/>
            <a:ext cx="5719764" cy="1130301"/>
            <a:chOff x="754" y="2688"/>
            <a:chExt cx="3603" cy="712"/>
          </a:xfrm>
        </p:grpSpPr>
        <p:sp>
          <p:nvSpPr>
            <p:cNvPr id="608261" name="Rectangle 5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zh-CN">
                <a:latin typeface="Calibri" pitchFamily="34" charset="0"/>
              </a:endParaRPr>
            </a:p>
          </p:txBody>
        </p:sp>
        <p:sp>
          <p:nvSpPr>
            <p:cNvPr id="608262" name="Text Box 6"/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Helvetica" pitchFamily="34" charset="0"/>
                </a:rPr>
                <a:t>P</a:t>
              </a:r>
              <a:r>
                <a:rPr lang="en-US" altLang="zh-CN" baseline="-25000">
                  <a:latin typeface="Helvetica" pitchFamily="34" charset="0"/>
                </a:rPr>
                <a:t>1</a:t>
              </a:r>
              <a:endParaRPr lang="en-US" altLang="zh-CN">
                <a:latin typeface="Helvetica" pitchFamily="34" charset="0"/>
              </a:endParaRPr>
            </a:p>
          </p:txBody>
        </p:sp>
        <p:sp>
          <p:nvSpPr>
            <p:cNvPr id="608263" name="Text Box 7"/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Helvetica" pitchFamily="34" charset="0"/>
                </a:rPr>
                <a:t>P</a:t>
              </a:r>
              <a:r>
                <a:rPr lang="en-US" altLang="zh-CN" baseline="-25000">
                  <a:latin typeface="Helvetica" pitchFamily="34" charset="0"/>
                </a:rPr>
                <a:t>2</a:t>
              </a:r>
              <a:endParaRPr lang="en-US" altLang="zh-CN">
                <a:latin typeface="Helvetica" pitchFamily="34" charset="0"/>
              </a:endParaRPr>
            </a:p>
          </p:txBody>
        </p:sp>
        <p:sp>
          <p:nvSpPr>
            <p:cNvPr id="608264" name="Text Box 8"/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Helvetica" pitchFamily="34" charset="0"/>
                </a:rPr>
                <a:t>P</a:t>
              </a:r>
              <a:r>
                <a:rPr lang="en-US" altLang="zh-CN" baseline="-25000">
                  <a:latin typeface="Helvetica" pitchFamily="34" charset="0"/>
                </a:rPr>
                <a:t>3</a:t>
              </a:r>
              <a:endParaRPr lang="en-US" altLang="zh-CN">
                <a:latin typeface="Helvetica" pitchFamily="34" charset="0"/>
              </a:endParaRPr>
            </a:p>
          </p:txBody>
        </p:sp>
        <p:sp>
          <p:nvSpPr>
            <p:cNvPr id="608265" name="Line 9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8266" name="Line 10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8267" name="Line 11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8268" name="Line 12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8269" name="Line 13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8270" name="Line 14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8271" name="Text Box 15"/>
            <p:cNvSpPr txBox="1">
              <a:spLocks noChangeArrowheads="1"/>
            </p:cNvSpPr>
            <p:nvPr/>
          </p:nvSpPr>
          <p:spPr bwMode="auto">
            <a:xfrm>
              <a:off x="2864" y="3167"/>
              <a:ext cx="39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dirty="0" smtClean="0">
                  <a:latin typeface="Helvetica" pitchFamily="34" charset="0"/>
                </a:rPr>
                <a:t>4/34</a:t>
              </a:r>
              <a:endParaRPr lang="en-US" altLang="zh-CN" dirty="0">
                <a:latin typeface="Helvetica" pitchFamily="34" charset="0"/>
              </a:endParaRPr>
            </a:p>
          </p:txBody>
        </p:sp>
        <p:sp>
          <p:nvSpPr>
            <p:cNvPr id="608272" name="Text Box 16"/>
            <p:cNvSpPr txBox="1">
              <a:spLocks noChangeArrowheads="1"/>
            </p:cNvSpPr>
            <p:nvPr/>
          </p:nvSpPr>
          <p:spPr bwMode="auto">
            <a:xfrm>
              <a:off x="3443" y="3167"/>
              <a:ext cx="39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dirty="0" smtClean="0">
                  <a:latin typeface="Helvetica" pitchFamily="34" charset="0"/>
                </a:rPr>
                <a:t>6/37</a:t>
              </a:r>
              <a:endParaRPr lang="en-US" altLang="zh-CN" dirty="0">
                <a:latin typeface="Helvetica" pitchFamily="34" charset="0"/>
              </a:endParaRPr>
            </a:p>
          </p:txBody>
        </p:sp>
        <p:sp>
          <p:nvSpPr>
            <p:cNvPr id="608273" name="Text Box 17"/>
            <p:cNvSpPr txBox="1">
              <a:spLocks noChangeArrowheads="1"/>
            </p:cNvSpPr>
            <p:nvPr/>
          </p:nvSpPr>
          <p:spPr bwMode="auto">
            <a:xfrm>
              <a:off x="4079" y="3167"/>
              <a:ext cx="2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dirty="0" smtClean="0">
                  <a:latin typeface="Helvetica" pitchFamily="34" charset="0"/>
                </a:rPr>
                <a:t>40</a:t>
              </a:r>
              <a:endParaRPr lang="en-US" altLang="zh-CN" dirty="0">
                <a:latin typeface="Helvetica" pitchFamily="34" charset="0"/>
              </a:endParaRPr>
            </a:p>
          </p:txBody>
        </p:sp>
        <p:sp>
          <p:nvSpPr>
            <p:cNvPr id="608274" name="Text Box 18"/>
            <p:cNvSpPr txBox="1">
              <a:spLocks noChangeArrowheads="1"/>
            </p:cNvSpPr>
            <p:nvPr/>
          </p:nvSpPr>
          <p:spPr bwMode="auto">
            <a:xfrm>
              <a:off x="754" y="3167"/>
              <a:ext cx="39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dirty="0" smtClean="0">
                  <a:latin typeface="Helvetica" pitchFamily="34" charset="0"/>
                </a:rPr>
                <a:t>1/10</a:t>
              </a:r>
              <a:endParaRPr lang="en-US" altLang="zh-CN" dirty="0">
                <a:latin typeface="Helvetica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A. Frank - P. Weisberg</a:t>
            </a:r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1500"/>
            <a:ext cx="8382000" cy="6096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 sz="3600" smtClean="0"/>
              <a:t>FCFS Drawbacks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763" y="1208088"/>
            <a:ext cx="8377237" cy="5237162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 smtClean="0"/>
              <a:t>A process that does not perform any I/O will monopolize the processor (</a:t>
            </a:r>
            <a:r>
              <a:rPr lang="en-US" altLang="zh-CN" b="1" smtClean="0">
                <a:solidFill>
                  <a:srgbClr val="0070C0"/>
                </a:solidFill>
              </a:rPr>
              <a:t>Convoy Effect</a:t>
            </a:r>
            <a:r>
              <a:rPr lang="en-US" altLang="zh-CN" smtClean="0"/>
              <a:t>).</a:t>
            </a:r>
          </a:p>
          <a:p>
            <a:pPr eaLnBrk="1" hangingPunct="1"/>
            <a:r>
              <a:rPr lang="en-US" altLang="zh-CN" smtClean="0"/>
              <a:t>Favors CPU-bound processes:</a:t>
            </a:r>
          </a:p>
          <a:p>
            <a:pPr lvl="1" eaLnBrk="1" hangingPunct="1"/>
            <a:r>
              <a:rPr lang="en-US" altLang="zh-CN" sz="3000" smtClean="0"/>
              <a:t>I/O-bound processes have to wait until CPU-bound process completes.</a:t>
            </a:r>
          </a:p>
          <a:p>
            <a:pPr lvl="1" eaLnBrk="1" hangingPunct="1"/>
            <a:r>
              <a:rPr lang="en-US" altLang="zh-CN" sz="3000" smtClean="0"/>
              <a:t>They may have to wait even when their I/O are completed (poor device utilization).</a:t>
            </a:r>
          </a:p>
          <a:p>
            <a:pPr lvl="1" eaLnBrk="1" hangingPunct="1"/>
            <a:r>
              <a:rPr lang="en-US" altLang="zh-CN" sz="3000" smtClean="0"/>
              <a:t>We could have kept the I/O devices busy by giving a bit more priority to I/O bound processes.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A. Frank - P. Weisberg</a:t>
            </a:r>
          </a:p>
        </p:txBody>
      </p:sp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14375"/>
            <a:ext cx="8382000" cy="627063"/>
          </a:xfrm>
          <a:solidFill>
            <a:srgbClr val="FF9900"/>
          </a:solidFill>
        </p:spPr>
        <p:txBody>
          <a:bodyPr/>
          <a:lstStyle/>
          <a:p>
            <a:pPr eaLnBrk="1" hangingPunct="1"/>
            <a:r>
              <a:rPr lang="en-US" altLang="zh-CN" sz="4000" smtClean="0"/>
              <a:t>Shortest Job First (</a:t>
            </a:r>
            <a:r>
              <a:rPr lang="en-US" altLang="zh-CN" sz="4000" b="1" smtClean="0">
                <a:solidFill>
                  <a:srgbClr val="0070C0"/>
                </a:solidFill>
              </a:rPr>
              <a:t>SJF</a:t>
            </a:r>
            <a:r>
              <a:rPr lang="en-US" altLang="zh-CN" sz="4000" smtClean="0"/>
              <a:t>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95413"/>
            <a:ext cx="8305800" cy="517207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Selection function: the process with the shortest expected CPU burst time.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Decision mode: Non-preemptive.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There is a variant which supports “Preemptive”, called </a:t>
            </a:r>
            <a:r>
              <a:rPr lang="en-US" altLang="zh-CN" b="1" dirty="0" smtClean="0">
                <a:solidFill>
                  <a:srgbClr val="CC0066"/>
                </a:solidFill>
              </a:rPr>
              <a:t>SRJF</a:t>
            </a:r>
            <a:r>
              <a:rPr lang="en-US" altLang="zh-CN" dirty="0" smtClean="0"/>
              <a:t> (Shortest-Remaining Job First)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also </a:t>
            </a:r>
            <a:r>
              <a:rPr lang="en-US" altLang="zh-CN" dirty="0" smtClean="0"/>
              <a:t> called </a:t>
            </a:r>
            <a:r>
              <a:rPr lang="en-US" altLang="zh-CN" dirty="0"/>
              <a:t>Shortest </a:t>
            </a:r>
            <a:r>
              <a:rPr lang="en-US" altLang="zh-CN" dirty="0" smtClean="0"/>
              <a:t>Time First (</a:t>
            </a:r>
            <a:r>
              <a:rPr lang="en-US" altLang="zh-CN" b="1" dirty="0" smtClean="0"/>
              <a:t>STF</a:t>
            </a:r>
            <a:r>
              <a:rPr lang="en-US" altLang="zh-CN" dirty="0" smtClean="0"/>
              <a:t>) and Shortest Process Next (</a:t>
            </a:r>
            <a:r>
              <a:rPr lang="en-US" altLang="zh-CN" b="1" dirty="0" smtClean="0"/>
              <a:t>SPN</a:t>
            </a:r>
            <a:r>
              <a:rPr lang="en-US" altLang="zh-CN" dirty="0" smtClean="0"/>
              <a:t>).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I/O bound processes will be picked first.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SJF is </a:t>
            </a:r>
            <a:r>
              <a:rPr lang="en-US" altLang="zh-CN" b="1" dirty="0" smtClean="0">
                <a:solidFill>
                  <a:srgbClr val="0070C0"/>
                </a:solidFill>
              </a:rPr>
              <a:t>optimal</a:t>
            </a:r>
            <a:r>
              <a:rPr lang="en-US" altLang="zh-CN" dirty="0" smtClean="0"/>
              <a:t> – gives minimum average waiting time for a given set of processes.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A. Frank - P. Weisberg</a:t>
            </a:r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625" y="1339850"/>
            <a:ext cx="8382000" cy="5181600"/>
          </a:xfrm>
        </p:spPr>
        <p:txBody>
          <a:bodyPr/>
          <a:lstStyle/>
          <a:p>
            <a:pPr eaLnBrk="1" hangingPunct="1"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400" smtClean="0"/>
              <a:t>		</a:t>
            </a:r>
            <a:r>
              <a:rPr lang="en-US" altLang="zh-CN" sz="2400" u="sng" smtClean="0"/>
              <a:t>Process	Arrival Time</a:t>
            </a:r>
            <a:r>
              <a:rPr lang="en-US" altLang="zh-CN" sz="2400" smtClean="0"/>
              <a:t>	</a:t>
            </a:r>
            <a:r>
              <a:rPr lang="en-US" altLang="zh-CN" sz="2400" u="sng" smtClean="0"/>
              <a:t>Burst Time</a:t>
            </a:r>
            <a:endParaRPr lang="en-US" altLang="zh-CN" sz="2400" smtClean="0"/>
          </a:p>
          <a:p>
            <a:pPr eaLnBrk="1" hangingPunct="1"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400" smtClean="0"/>
              <a:t>		</a:t>
            </a:r>
            <a:r>
              <a:rPr lang="en-US" altLang="zh-CN" sz="2400" i="1" smtClean="0"/>
              <a:t>P</a:t>
            </a:r>
            <a:r>
              <a:rPr lang="en-US" altLang="zh-CN" sz="2400" i="1" baseline="-25000" smtClean="0"/>
              <a:t>1</a:t>
            </a:r>
            <a:r>
              <a:rPr lang="en-US" altLang="zh-CN" sz="2400" smtClean="0"/>
              <a:t>	0.0	7</a:t>
            </a:r>
          </a:p>
          <a:p>
            <a:pPr eaLnBrk="1" hangingPunct="1"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400" smtClean="0"/>
              <a:t>		 </a:t>
            </a:r>
            <a:r>
              <a:rPr lang="en-US" altLang="zh-CN" sz="2400" i="1" smtClean="0"/>
              <a:t>P</a:t>
            </a:r>
            <a:r>
              <a:rPr lang="en-US" altLang="zh-CN" sz="2400" i="1" baseline="-25000" smtClean="0"/>
              <a:t>2	</a:t>
            </a:r>
            <a:r>
              <a:rPr lang="en-US" altLang="zh-CN" sz="2400" smtClean="0"/>
              <a:t>2.0	4</a:t>
            </a:r>
          </a:p>
          <a:p>
            <a:pPr eaLnBrk="1" hangingPunct="1"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400" smtClean="0"/>
              <a:t>		 </a:t>
            </a:r>
            <a:r>
              <a:rPr lang="en-US" altLang="zh-CN" sz="2400" i="1" smtClean="0"/>
              <a:t>P</a:t>
            </a:r>
            <a:r>
              <a:rPr lang="en-US" altLang="zh-CN" sz="2400" i="1" baseline="-25000" smtClean="0"/>
              <a:t>3</a:t>
            </a:r>
            <a:r>
              <a:rPr lang="en-US" altLang="zh-CN" sz="2400" smtClean="0"/>
              <a:t>	4.0	1</a:t>
            </a:r>
          </a:p>
          <a:p>
            <a:pPr eaLnBrk="1" hangingPunct="1">
              <a:buFontTx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400" smtClean="0"/>
              <a:t>		 </a:t>
            </a:r>
            <a:r>
              <a:rPr lang="en-US" altLang="zh-CN" sz="2400" i="1" smtClean="0"/>
              <a:t>P</a:t>
            </a:r>
            <a:r>
              <a:rPr lang="en-US" altLang="zh-CN" sz="2400" i="1" baseline="-25000" smtClean="0"/>
              <a:t>4</a:t>
            </a:r>
            <a:r>
              <a:rPr lang="en-US" altLang="zh-CN" sz="2400" smtClean="0"/>
              <a:t>	5.0	4</a:t>
            </a:r>
          </a:p>
          <a:p>
            <a:pPr eaLnBrk="1" hangingPunct="1"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800" smtClean="0"/>
              <a:t>SJF (non-preemptive)</a:t>
            </a:r>
          </a:p>
          <a:p>
            <a:pPr eaLnBrk="1" hangingPunct="1"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800" smtClean="0"/>
          </a:p>
          <a:p>
            <a:pPr eaLnBrk="1" hangingPunct="1"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800" smtClean="0"/>
          </a:p>
          <a:p>
            <a:pPr eaLnBrk="1" hangingPunct="1"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800" smtClean="0"/>
          </a:p>
          <a:p>
            <a:pPr eaLnBrk="1" hangingPunct="1"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800" smtClean="0"/>
              <a:t>Average waiting time = (0 + 6 + 3 + 7)/4 = 4</a:t>
            </a:r>
            <a:endParaRPr lang="en-US" altLang="zh-CN" sz="2800" i="1" baseline="-25000" smtClean="0"/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642938"/>
            <a:ext cx="8382000" cy="6096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Example of SJF</a:t>
            </a:r>
          </a:p>
        </p:txBody>
      </p:sp>
      <p:grpSp>
        <p:nvGrpSpPr>
          <p:cNvPr id="621572" name="Group 4"/>
          <p:cNvGrpSpPr>
            <a:grpSpLocks/>
          </p:cNvGrpSpPr>
          <p:nvPr/>
        </p:nvGrpSpPr>
        <p:grpSpPr bwMode="auto">
          <a:xfrm>
            <a:off x="1038225" y="4332288"/>
            <a:ext cx="5575300" cy="1128712"/>
            <a:chOff x="864" y="2325"/>
            <a:chExt cx="3512" cy="711"/>
          </a:xfrm>
        </p:grpSpPr>
        <p:sp>
          <p:nvSpPr>
            <p:cNvPr id="621573" name="Rectangle 5"/>
            <p:cNvSpPr>
              <a:spLocks noChangeArrowheads="1"/>
            </p:cNvSpPr>
            <p:nvPr/>
          </p:nvSpPr>
          <p:spPr bwMode="auto">
            <a:xfrm flipH="1">
              <a:off x="960" y="2325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he-IL" altLang="zh-CN">
                <a:latin typeface="Calibri" pitchFamily="34" charset="0"/>
              </a:endParaRPr>
            </a:p>
          </p:txBody>
        </p:sp>
        <p:sp>
          <p:nvSpPr>
            <p:cNvPr id="621574" name="Text Box 6"/>
            <p:cNvSpPr txBox="1">
              <a:spLocks noChangeArrowheads="1"/>
            </p:cNvSpPr>
            <p:nvPr/>
          </p:nvSpPr>
          <p:spPr bwMode="auto">
            <a:xfrm flipH="1">
              <a:off x="1392" y="2373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Helvetica" pitchFamily="34" charset="0"/>
                </a:rPr>
                <a:t>P</a:t>
              </a:r>
              <a:r>
                <a:rPr lang="en-US" altLang="zh-CN" baseline="-25000">
                  <a:latin typeface="Helvetica" pitchFamily="34" charset="0"/>
                </a:rPr>
                <a:t>1</a:t>
              </a:r>
              <a:endParaRPr lang="en-US" altLang="zh-CN">
                <a:latin typeface="Helvetica" pitchFamily="34" charset="0"/>
              </a:endParaRPr>
            </a:p>
          </p:txBody>
        </p:sp>
        <p:sp>
          <p:nvSpPr>
            <p:cNvPr id="621575" name="Text Box 7"/>
            <p:cNvSpPr txBox="1">
              <a:spLocks noChangeArrowheads="1"/>
            </p:cNvSpPr>
            <p:nvPr/>
          </p:nvSpPr>
          <p:spPr bwMode="auto">
            <a:xfrm flipH="1">
              <a:off x="2400" y="2373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Helvetica" pitchFamily="34" charset="0"/>
                </a:rPr>
                <a:t>P</a:t>
              </a:r>
              <a:r>
                <a:rPr lang="en-US" altLang="zh-CN" baseline="-25000">
                  <a:latin typeface="Helvetica" pitchFamily="34" charset="0"/>
                </a:rPr>
                <a:t>3</a:t>
              </a:r>
              <a:endParaRPr lang="en-US" altLang="zh-CN">
                <a:latin typeface="Helvetica" pitchFamily="34" charset="0"/>
              </a:endParaRPr>
            </a:p>
          </p:txBody>
        </p:sp>
        <p:sp>
          <p:nvSpPr>
            <p:cNvPr id="621576" name="Text Box 8"/>
            <p:cNvSpPr txBox="1">
              <a:spLocks noChangeArrowheads="1"/>
            </p:cNvSpPr>
            <p:nvPr/>
          </p:nvSpPr>
          <p:spPr bwMode="auto">
            <a:xfrm flipH="1">
              <a:off x="2976" y="2373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Helvetica" pitchFamily="34" charset="0"/>
                </a:rPr>
                <a:t>P</a:t>
              </a:r>
              <a:r>
                <a:rPr lang="en-US" altLang="zh-CN" baseline="-25000">
                  <a:latin typeface="Helvetica" pitchFamily="34" charset="0"/>
                </a:rPr>
                <a:t>2</a:t>
              </a:r>
              <a:endParaRPr lang="en-US" altLang="zh-CN">
                <a:latin typeface="Helvetica" pitchFamily="34" charset="0"/>
              </a:endParaRPr>
            </a:p>
          </p:txBody>
        </p:sp>
        <p:sp>
          <p:nvSpPr>
            <p:cNvPr id="621577" name="Line 9"/>
            <p:cNvSpPr>
              <a:spLocks noChangeShapeType="1"/>
            </p:cNvSpPr>
            <p:nvPr/>
          </p:nvSpPr>
          <p:spPr bwMode="auto">
            <a:xfrm flipH="1">
              <a:off x="4272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578" name="Line 10"/>
            <p:cNvSpPr>
              <a:spLocks noChangeShapeType="1"/>
            </p:cNvSpPr>
            <p:nvPr/>
          </p:nvSpPr>
          <p:spPr bwMode="auto">
            <a:xfrm flipH="1">
              <a:off x="96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579" name="Line 11"/>
            <p:cNvSpPr>
              <a:spLocks noChangeShapeType="1"/>
            </p:cNvSpPr>
            <p:nvPr/>
          </p:nvSpPr>
          <p:spPr bwMode="auto">
            <a:xfrm flipH="1">
              <a:off x="2688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580" name="Line 12"/>
            <p:cNvSpPr>
              <a:spLocks noChangeShapeType="1"/>
            </p:cNvSpPr>
            <p:nvPr/>
          </p:nvSpPr>
          <p:spPr bwMode="auto">
            <a:xfrm flipH="1">
              <a:off x="2400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581" name="Line 13"/>
            <p:cNvSpPr>
              <a:spLocks noChangeShapeType="1"/>
            </p:cNvSpPr>
            <p:nvPr/>
          </p:nvSpPr>
          <p:spPr bwMode="auto">
            <a:xfrm flipH="1">
              <a:off x="2400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582" name="Line 14"/>
            <p:cNvSpPr>
              <a:spLocks noChangeShapeType="1"/>
            </p:cNvSpPr>
            <p:nvPr/>
          </p:nvSpPr>
          <p:spPr bwMode="auto">
            <a:xfrm flipH="1">
              <a:off x="139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583" name="Text Box 15"/>
            <p:cNvSpPr txBox="1">
              <a:spLocks noChangeArrowheads="1"/>
            </p:cNvSpPr>
            <p:nvPr/>
          </p:nvSpPr>
          <p:spPr bwMode="auto">
            <a:xfrm flipH="1">
              <a:off x="2304" y="280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Helvetica" pitchFamily="34" charset="0"/>
                </a:rPr>
                <a:t>7</a:t>
              </a:r>
            </a:p>
          </p:txBody>
        </p:sp>
        <p:sp>
          <p:nvSpPr>
            <p:cNvPr id="621584" name="Text Box 16"/>
            <p:cNvSpPr txBox="1">
              <a:spLocks noChangeArrowheads="1"/>
            </p:cNvSpPr>
            <p:nvPr/>
          </p:nvSpPr>
          <p:spPr bwMode="auto">
            <a:xfrm flipH="1">
              <a:off x="1492" y="280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Helvetica" pitchFamily="34" charset="0"/>
                </a:rPr>
                <a:t>3</a:t>
              </a:r>
            </a:p>
          </p:txBody>
        </p:sp>
        <p:sp>
          <p:nvSpPr>
            <p:cNvPr id="621585" name="Text Box 17"/>
            <p:cNvSpPr txBox="1">
              <a:spLocks noChangeArrowheads="1"/>
            </p:cNvSpPr>
            <p:nvPr/>
          </p:nvSpPr>
          <p:spPr bwMode="auto">
            <a:xfrm flipH="1">
              <a:off x="4100" y="2805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Helvetica" pitchFamily="34" charset="0"/>
                </a:rPr>
                <a:t>16</a:t>
              </a:r>
            </a:p>
          </p:txBody>
        </p:sp>
        <p:sp>
          <p:nvSpPr>
            <p:cNvPr id="621586" name="Text Box 18"/>
            <p:cNvSpPr txBox="1">
              <a:spLocks noChangeArrowheads="1"/>
            </p:cNvSpPr>
            <p:nvPr/>
          </p:nvSpPr>
          <p:spPr bwMode="auto">
            <a:xfrm flipH="1">
              <a:off x="864" y="280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Helvetica" pitchFamily="34" charset="0"/>
                </a:rPr>
                <a:t>0</a:t>
              </a:r>
            </a:p>
          </p:txBody>
        </p:sp>
        <p:sp>
          <p:nvSpPr>
            <p:cNvPr id="621587" name="Text Box 19"/>
            <p:cNvSpPr txBox="1">
              <a:spLocks noChangeArrowheads="1"/>
            </p:cNvSpPr>
            <p:nvPr/>
          </p:nvSpPr>
          <p:spPr bwMode="auto">
            <a:xfrm flipH="1">
              <a:off x="3696" y="2373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Helvetica" pitchFamily="34" charset="0"/>
                </a:rPr>
                <a:t>P</a:t>
              </a:r>
              <a:r>
                <a:rPr lang="en-US" altLang="zh-CN" baseline="-25000">
                  <a:latin typeface="Helvetica" pitchFamily="34" charset="0"/>
                </a:rPr>
                <a:t>4</a:t>
              </a:r>
              <a:endParaRPr lang="en-US" altLang="zh-CN">
                <a:latin typeface="Helvetica" pitchFamily="34" charset="0"/>
              </a:endParaRPr>
            </a:p>
          </p:txBody>
        </p:sp>
        <p:sp>
          <p:nvSpPr>
            <p:cNvPr id="621588" name="Line 20"/>
            <p:cNvSpPr>
              <a:spLocks noChangeShapeType="1"/>
            </p:cNvSpPr>
            <p:nvPr/>
          </p:nvSpPr>
          <p:spPr bwMode="auto">
            <a:xfrm flipH="1">
              <a:off x="3456" y="232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589" name="Line 21"/>
            <p:cNvSpPr>
              <a:spLocks noChangeShapeType="1"/>
            </p:cNvSpPr>
            <p:nvPr/>
          </p:nvSpPr>
          <p:spPr bwMode="auto">
            <a:xfrm flipH="1">
              <a:off x="115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590" name="Line 22"/>
            <p:cNvSpPr>
              <a:spLocks noChangeShapeType="1"/>
            </p:cNvSpPr>
            <p:nvPr/>
          </p:nvSpPr>
          <p:spPr bwMode="auto">
            <a:xfrm flipH="1">
              <a:off x="163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591" name="Line 23"/>
            <p:cNvSpPr>
              <a:spLocks noChangeShapeType="1"/>
            </p:cNvSpPr>
            <p:nvPr/>
          </p:nvSpPr>
          <p:spPr bwMode="auto">
            <a:xfrm flipH="1">
              <a:off x="187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592" name="Line 24"/>
            <p:cNvSpPr>
              <a:spLocks noChangeShapeType="1"/>
            </p:cNvSpPr>
            <p:nvPr/>
          </p:nvSpPr>
          <p:spPr bwMode="auto">
            <a:xfrm flipH="1">
              <a:off x="2064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593" name="Line 25"/>
            <p:cNvSpPr>
              <a:spLocks noChangeShapeType="1"/>
            </p:cNvSpPr>
            <p:nvPr/>
          </p:nvSpPr>
          <p:spPr bwMode="auto">
            <a:xfrm flipH="1">
              <a:off x="225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594" name="Line 26"/>
            <p:cNvSpPr>
              <a:spLocks noChangeShapeType="1"/>
            </p:cNvSpPr>
            <p:nvPr/>
          </p:nvSpPr>
          <p:spPr bwMode="auto">
            <a:xfrm flipH="1">
              <a:off x="2688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595" name="Text Box 27"/>
            <p:cNvSpPr txBox="1">
              <a:spLocks noChangeArrowheads="1"/>
            </p:cNvSpPr>
            <p:nvPr/>
          </p:nvSpPr>
          <p:spPr bwMode="auto">
            <a:xfrm flipH="1">
              <a:off x="2592" y="280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Helvetica" pitchFamily="34" charset="0"/>
                </a:rPr>
                <a:t>8</a:t>
              </a:r>
            </a:p>
          </p:txBody>
        </p:sp>
        <p:sp>
          <p:nvSpPr>
            <p:cNvPr id="621596" name="Line 28"/>
            <p:cNvSpPr>
              <a:spLocks noChangeShapeType="1"/>
            </p:cNvSpPr>
            <p:nvPr/>
          </p:nvSpPr>
          <p:spPr bwMode="auto">
            <a:xfrm flipH="1">
              <a:off x="292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597" name="Line 29"/>
            <p:cNvSpPr>
              <a:spLocks noChangeShapeType="1"/>
            </p:cNvSpPr>
            <p:nvPr/>
          </p:nvSpPr>
          <p:spPr bwMode="auto">
            <a:xfrm flipH="1">
              <a:off x="312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598" name="Line 30"/>
            <p:cNvSpPr>
              <a:spLocks noChangeShapeType="1"/>
            </p:cNvSpPr>
            <p:nvPr/>
          </p:nvSpPr>
          <p:spPr bwMode="auto">
            <a:xfrm flipH="1">
              <a:off x="3312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599" name="Line 31"/>
            <p:cNvSpPr>
              <a:spLocks noChangeShapeType="1"/>
            </p:cNvSpPr>
            <p:nvPr/>
          </p:nvSpPr>
          <p:spPr bwMode="auto">
            <a:xfrm flipH="1">
              <a:off x="3456" y="270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600" name="Text Box 32"/>
            <p:cNvSpPr txBox="1">
              <a:spLocks noChangeArrowheads="1"/>
            </p:cNvSpPr>
            <p:nvPr/>
          </p:nvSpPr>
          <p:spPr bwMode="auto">
            <a:xfrm flipH="1">
              <a:off x="3312" y="2805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latin typeface="Helvetica" pitchFamily="34" charset="0"/>
                </a:rPr>
                <a:t>12</a:t>
              </a:r>
            </a:p>
          </p:txBody>
        </p:sp>
        <p:sp>
          <p:nvSpPr>
            <p:cNvPr id="621601" name="Line 33"/>
            <p:cNvSpPr>
              <a:spLocks noChangeShapeType="1"/>
            </p:cNvSpPr>
            <p:nvPr/>
          </p:nvSpPr>
          <p:spPr bwMode="auto">
            <a:xfrm flipH="1">
              <a:off x="3696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602" name="Line 34"/>
            <p:cNvSpPr>
              <a:spLocks noChangeShapeType="1"/>
            </p:cNvSpPr>
            <p:nvPr/>
          </p:nvSpPr>
          <p:spPr bwMode="auto">
            <a:xfrm flipH="1">
              <a:off x="3888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603" name="Line 35"/>
            <p:cNvSpPr>
              <a:spLocks noChangeShapeType="1"/>
            </p:cNvSpPr>
            <p:nvPr/>
          </p:nvSpPr>
          <p:spPr bwMode="auto">
            <a:xfrm flipH="1">
              <a:off x="4080" y="263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A. Frank - P. Weisberg</a:t>
            </a: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7188"/>
            <a:ext cx="8382000" cy="609600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Dynamics of Shortest-Job-First (SJF)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0125"/>
            <a:ext cx="8686800" cy="512603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Associate with each process the length of its next CPU burst.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Use these lengths to schedule the process with the shortest time.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b="1" dirty="0" smtClean="0">
                <a:solidFill>
                  <a:srgbClr val="FF0000"/>
                </a:solidFill>
              </a:rPr>
              <a:t>Non-preemptive</a:t>
            </a:r>
            <a:r>
              <a:rPr lang="en-US" altLang="zh-CN" dirty="0" smtClean="0"/>
              <a:t> – once CPU given to the process it cannot be preempted until completes its CPU burst.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We need to somehow estimate the required processing time (CPU burst time) for each process.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A. Frank - P. Weisberg</a:t>
            </a:r>
          </a:p>
        </p:txBody>
      </p:sp>
      <p:sp>
        <p:nvSpPr>
          <p:cNvPr id="55091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7188"/>
            <a:ext cx="8385175" cy="544512"/>
          </a:xfrm>
        </p:spPr>
        <p:txBody>
          <a:bodyPr/>
          <a:lstStyle/>
          <a:p>
            <a:pPr eaLnBrk="1" hangingPunct="1"/>
            <a:r>
              <a:rPr lang="en-US" altLang="zh-CN" sz="4000" smtClean="0"/>
              <a:t>Determining length of next CPU Burst</a:t>
            </a:r>
          </a:p>
        </p:txBody>
      </p:sp>
      <p:sp>
        <p:nvSpPr>
          <p:cNvPr id="550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0125"/>
            <a:ext cx="8686800" cy="5126038"/>
          </a:xfrm>
        </p:spPr>
        <p:txBody>
          <a:bodyPr/>
          <a:lstStyle/>
          <a:p>
            <a:pPr eaLnBrk="1" hangingPunct="1"/>
            <a:r>
              <a:rPr lang="en-US" altLang="zh-CN" smtClean="0"/>
              <a:t>Can only estimate the length.</a:t>
            </a:r>
          </a:p>
          <a:p>
            <a:pPr eaLnBrk="1" hangingPunct="1"/>
            <a:r>
              <a:rPr lang="en-US" altLang="zh-CN" smtClean="0"/>
              <a:t>Can be done by using the length of previous CPU bursts, using exponential averaging:</a:t>
            </a:r>
          </a:p>
          <a:p>
            <a:pPr lvl="1" eaLnBrk="1" hangingPunct="1">
              <a:buFontTx/>
              <a:buNone/>
            </a:pPr>
            <a:endParaRPr lang="en-US" altLang="zh-CN" smtClean="0"/>
          </a:p>
          <a:p>
            <a:pPr lvl="1" eaLnBrk="1" hangingPunct="1">
              <a:buFontTx/>
              <a:buNone/>
            </a:pPr>
            <a:endParaRPr lang="en-US" altLang="zh-CN" smtClean="0"/>
          </a:p>
        </p:txBody>
      </p:sp>
      <p:graphicFrame>
        <p:nvGraphicFramePr>
          <p:cNvPr id="550914" name="Object 4"/>
          <p:cNvGraphicFramePr>
            <a:graphicFrameLocks noChangeAspect="1"/>
          </p:cNvGraphicFramePr>
          <p:nvPr/>
        </p:nvGraphicFramePr>
        <p:xfrm>
          <a:off x="881063" y="3249613"/>
          <a:ext cx="8035925" cy="245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086" name="משוואה" r:id="rId5" imgW="2908300" imgH="889000" progId="Equation.3">
                  <p:embed/>
                </p:oleObj>
              </mc:Choice>
              <mc:Fallback>
                <p:oleObj name="משוואה" r:id="rId5" imgW="2908300" imgH="8890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3249613"/>
                        <a:ext cx="8035925" cy="2459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0915" name="Object 5"/>
          <p:cNvGraphicFramePr>
            <a:graphicFrameLocks noChangeAspect="1"/>
          </p:cNvGraphicFramePr>
          <p:nvPr/>
        </p:nvGraphicFramePr>
        <p:xfrm>
          <a:off x="3011488" y="5167313"/>
          <a:ext cx="4325937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087" name="משוואה" r:id="rId7" imgW="1346200" imgH="228600" progId="Equation.3">
                  <p:embed/>
                </p:oleObj>
              </mc:Choice>
              <mc:Fallback>
                <p:oleObj name="משוואה" r:id="rId7" imgW="1346200" imgH="2286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5167313"/>
                        <a:ext cx="4325937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zh-CN" smtClean="0"/>
              <a:t>Operating system Part IV Process management</a:t>
            </a:r>
            <a:endParaRPr lang="en-US" altLang="zh-CN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285750"/>
            <a:ext cx="8229600" cy="654050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algn="l">
              <a:defRPr/>
            </a:pPr>
            <a:r>
              <a:rPr lang="en-US" altLang="zh-CN" sz="3600" dirty="0" smtClean="0"/>
              <a:t>Overview of OS</a:t>
            </a:r>
            <a:endParaRPr lang="en-US" altLang="zh-CN" sz="3600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219200" y="1066800"/>
            <a:ext cx="1371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/>
              <a:t>Program</a:t>
            </a: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4114800" y="1143000"/>
            <a:ext cx="16764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/>
              <a:t>Process</a:t>
            </a:r>
          </a:p>
        </p:txBody>
      </p:sp>
      <p:sp>
        <p:nvSpPr>
          <p:cNvPr id="20485" name="Line 6"/>
          <p:cNvSpPr>
            <a:spLocks noChangeShapeType="1"/>
          </p:cNvSpPr>
          <p:nvPr/>
        </p:nvSpPr>
        <p:spPr bwMode="auto">
          <a:xfrm>
            <a:off x="2590800" y="1447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1295400" y="2209800"/>
            <a:ext cx="7162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/>
              <a:t>Abstract Computing Environment</a:t>
            </a:r>
          </a:p>
        </p:txBody>
      </p:sp>
      <p:sp>
        <p:nvSpPr>
          <p:cNvPr id="20487" name="Line 8"/>
          <p:cNvSpPr>
            <a:spLocks noChangeShapeType="1"/>
          </p:cNvSpPr>
          <p:nvPr/>
        </p:nvSpPr>
        <p:spPr bwMode="auto">
          <a:xfrm>
            <a:off x="49530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8" name="Rectangle 9"/>
          <p:cNvSpPr>
            <a:spLocks noChangeArrowheads="1"/>
          </p:cNvSpPr>
          <p:nvPr/>
        </p:nvSpPr>
        <p:spPr bwMode="auto">
          <a:xfrm>
            <a:off x="1828800" y="2895600"/>
            <a:ext cx="1295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/>
              <a:t>File</a:t>
            </a:r>
          </a:p>
          <a:p>
            <a:pPr algn="ctr" eaLnBrk="0" hangingPunct="0"/>
            <a:r>
              <a:rPr lang="en-US" altLang="zh-CN"/>
              <a:t>Manager</a:t>
            </a:r>
          </a:p>
        </p:txBody>
      </p:sp>
      <p:sp>
        <p:nvSpPr>
          <p:cNvPr id="20489" name="Rectangle 10"/>
          <p:cNvSpPr>
            <a:spLocks noChangeArrowheads="1"/>
          </p:cNvSpPr>
          <p:nvPr/>
        </p:nvSpPr>
        <p:spPr bwMode="auto">
          <a:xfrm>
            <a:off x="2514600" y="4267200"/>
            <a:ext cx="1295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/>
              <a:t>Memory</a:t>
            </a:r>
          </a:p>
          <a:p>
            <a:pPr algn="ctr" eaLnBrk="0" hangingPunct="0"/>
            <a:r>
              <a:rPr lang="en-US" altLang="zh-CN"/>
              <a:t>Manager</a:t>
            </a:r>
          </a:p>
        </p:txBody>
      </p:sp>
      <p:sp>
        <p:nvSpPr>
          <p:cNvPr id="20490" name="Rectangle 11"/>
          <p:cNvSpPr>
            <a:spLocks noChangeArrowheads="1"/>
          </p:cNvSpPr>
          <p:nvPr/>
        </p:nvSpPr>
        <p:spPr bwMode="auto">
          <a:xfrm>
            <a:off x="1066800" y="4267200"/>
            <a:ext cx="1295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/>
              <a:t>Device</a:t>
            </a:r>
          </a:p>
          <a:p>
            <a:pPr algn="ctr" eaLnBrk="0" hangingPunct="0"/>
            <a:r>
              <a:rPr lang="en-US" altLang="zh-CN"/>
              <a:t>Manager</a:t>
            </a:r>
          </a:p>
        </p:txBody>
      </p:sp>
      <p:sp>
        <p:nvSpPr>
          <p:cNvPr id="20491" name="Line 12"/>
          <p:cNvSpPr>
            <a:spLocks noChangeShapeType="1"/>
          </p:cNvSpPr>
          <p:nvPr/>
        </p:nvSpPr>
        <p:spPr bwMode="auto">
          <a:xfrm>
            <a:off x="2057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2" name="Line 13"/>
          <p:cNvSpPr>
            <a:spLocks noChangeShapeType="1"/>
          </p:cNvSpPr>
          <p:nvPr/>
        </p:nvSpPr>
        <p:spPr bwMode="auto">
          <a:xfrm>
            <a:off x="2819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3" name="Line 14"/>
          <p:cNvSpPr>
            <a:spLocks noChangeShapeType="1"/>
          </p:cNvSpPr>
          <p:nvPr/>
        </p:nvSpPr>
        <p:spPr bwMode="auto">
          <a:xfrm>
            <a:off x="1524000" y="2590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94" name="Line 15"/>
          <p:cNvSpPr>
            <a:spLocks noChangeShapeType="1"/>
          </p:cNvSpPr>
          <p:nvPr/>
        </p:nvSpPr>
        <p:spPr bwMode="auto">
          <a:xfrm>
            <a:off x="3505200" y="2590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4343400" y="32766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/>
              <a:t>Protection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5410200" y="2819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/>
              <a:t>Deadlock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4953000" y="3810000"/>
            <a:ext cx="2209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dirty="0"/>
              <a:t>Synchronization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6934200" y="2819400"/>
            <a:ext cx="1524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b="1" dirty="0"/>
              <a:t>Process</a:t>
            </a:r>
          </a:p>
          <a:p>
            <a:pPr algn="ctr" eaLnBrk="0" hangingPunct="0">
              <a:defRPr/>
            </a:pPr>
            <a:r>
              <a:rPr lang="en-US" altLang="zh-CN" b="1" dirty="0"/>
              <a:t>Description</a:t>
            </a: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4495800" y="5867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/>
              <a:t>CPU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6858000" y="5867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/>
              <a:t>Other H/W</a:t>
            </a:r>
          </a:p>
        </p:txBody>
      </p:sp>
      <p:grpSp>
        <p:nvGrpSpPr>
          <p:cNvPr id="20501" name="Group 22"/>
          <p:cNvGrpSpPr>
            <a:grpSpLocks/>
          </p:cNvGrpSpPr>
          <p:nvPr/>
        </p:nvGrpSpPr>
        <p:grpSpPr bwMode="auto">
          <a:xfrm>
            <a:off x="4495800" y="4572000"/>
            <a:ext cx="1371600" cy="1295400"/>
            <a:chOff x="2736" y="3120"/>
            <a:chExt cx="864" cy="816"/>
          </a:xfrm>
        </p:grpSpPr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2736" y="3120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b="1" dirty="0" smtClean="0">
                  <a:solidFill>
                    <a:srgbClr val="FF0000"/>
                  </a:solidFill>
                </a:rPr>
                <a:t>(CPU)Scheduler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sp>
          <p:nvSpPr>
            <p:cNvPr id="20514" name="Line 24"/>
            <p:cNvSpPr>
              <a:spLocks noChangeShapeType="1"/>
            </p:cNvSpPr>
            <p:nvPr/>
          </p:nvSpPr>
          <p:spPr bwMode="auto">
            <a:xfrm>
              <a:off x="3168" y="34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02" name="Group 25"/>
          <p:cNvGrpSpPr>
            <a:grpSpLocks/>
          </p:cNvGrpSpPr>
          <p:nvPr/>
        </p:nvGrpSpPr>
        <p:grpSpPr bwMode="auto">
          <a:xfrm>
            <a:off x="6477000" y="4343400"/>
            <a:ext cx="1676400" cy="1524000"/>
            <a:chOff x="3984" y="2976"/>
            <a:chExt cx="1056" cy="960"/>
          </a:xfrm>
        </p:grpSpPr>
        <p:sp>
          <p:nvSpPr>
            <p:cNvPr id="15386" name="Rectangle 26"/>
            <p:cNvSpPr>
              <a:spLocks noChangeArrowheads="1"/>
            </p:cNvSpPr>
            <p:nvPr/>
          </p:nvSpPr>
          <p:spPr bwMode="auto">
            <a:xfrm>
              <a:off x="3984" y="2976"/>
              <a:ext cx="864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/>
                <a:t>Resource</a:t>
              </a:r>
            </a:p>
            <a:p>
              <a:pPr algn="ctr" eaLnBrk="0" hangingPunct="0">
                <a:defRPr/>
              </a:pPr>
              <a:r>
                <a:rPr lang="en-US" altLang="zh-CN"/>
                <a:t>Manager</a:t>
              </a:r>
            </a:p>
          </p:txBody>
        </p:sp>
        <p:sp>
          <p:nvSpPr>
            <p:cNvPr id="15387" name="Rectangle 27"/>
            <p:cNvSpPr>
              <a:spLocks noChangeArrowheads="1"/>
            </p:cNvSpPr>
            <p:nvPr/>
          </p:nvSpPr>
          <p:spPr bwMode="auto">
            <a:xfrm>
              <a:off x="4080" y="3072"/>
              <a:ext cx="864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/>
                <a:t>Resource</a:t>
              </a:r>
            </a:p>
            <a:p>
              <a:pPr algn="ctr" eaLnBrk="0" hangingPunct="0">
                <a:defRPr/>
              </a:pPr>
              <a:r>
                <a:rPr lang="en-US" altLang="zh-CN"/>
                <a:t>Manager</a:t>
              </a:r>
            </a:p>
          </p:txBody>
        </p:sp>
        <p:sp>
          <p:nvSpPr>
            <p:cNvPr id="15388" name="Rectangle 28"/>
            <p:cNvSpPr>
              <a:spLocks noChangeArrowheads="1"/>
            </p:cNvSpPr>
            <p:nvPr/>
          </p:nvSpPr>
          <p:spPr bwMode="auto">
            <a:xfrm>
              <a:off x="4176" y="3168"/>
              <a:ext cx="864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/>
                <a:t>Resource</a:t>
              </a:r>
            </a:p>
            <a:p>
              <a:pPr algn="ctr" eaLnBrk="0" hangingPunct="0">
                <a:defRPr/>
              </a:pPr>
              <a:r>
                <a:rPr lang="en-US" altLang="zh-CN"/>
                <a:t>Manager</a:t>
              </a:r>
            </a:p>
          </p:txBody>
        </p:sp>
        <p:sp>
          <p:nvSpPr>
            <p:cNvPr id="20512" name="Line 29"/>
            <p:cNvSpPr>
              <a:spLocks noChangeShapeType="1"/>
            </p:cNvSpPr>
            <p:nvPr/>
          </p:nvSpPr>
          <p:spPr bwMode="auto">
            <a:xfrm>
              <a:off x="4656" y="36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2590800" y="5867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/>
              <a:t>Memory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990600" y="58674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/>
              <a:t>Devices</a:t>
            </a:r>
          </a:p>
        </p:txBody>
      </p:sp>
      <p:sp>
        <p:nvSpPr>
          <p:cNvPr id="20505" name="Line 32"/>
          <p:cNvSpPr>
            <a:spLocks noChangeShapeType="1"/>
          </p:cNvSpPr>
          <p:nvPr/>
        </p:nvSpPr>
        <p:spPr bwMode="auto">
          <a:xfrm>
            <a:off x="1752600" y="4953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6" name="Line 33"/>
          <p:cNvSpPr>
            <a:spLocks noChangeShapeType="1"/>
          </p:cNvSpPr>
          <p:nvPr/>
        </p:nvSpPr>
        <p:spPr bwMode="auto">
          <a:xfrm>
            <a:off x="3200400" y="4953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7" name="Rectangle 34"/>
          <p:cNvSpPr>
            <a:spLocks noChangeArrowheads="1"/>
          </p:cNvSpPr>
          <p:nvPr/>
        </p:nvSpPr>
        <p:spPr bwMode="auto">
          <a:xfrm>
            <a:off x="4267200" y="2743200"/>
            <a:ext cx="4343400" cy="2819400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DAB64-6515-4D2B-817E-4164605D2B1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58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A. Frank - P. Weisberg</a:t>
            </a:r>
          </a:p>
        </p:txBody>
      </p:sp>
      <p:sp>
        <p:nvSpPr>
          <p:cNvPr id="55194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00063"/>
            <a:ext cx="8382000" cy="609600"/>
          </a:xfrm>
        </p:spPr>
        <p:txBody>
          <a:bodyPr/>
          <a:lstStyle/>
          <a:p>
            <a:pPr algn="l" eaLnBrk="1" hangingPunct="1"/>
            <a:r>
              <a:rPr lang="en-US" altLang="zh-CN" sz="4000" smtClean="0"/>
              <a:t>Examples of Exponential Averaging</a:t>
            </a:r>
          </a:p>
        </p:txBody>
      </p:sp>
      <p:sp>
        <p:nvSpPr>
          <p:cNvPr id="5519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143000"/>
            <a:ext cx="8382000" cy="5181600"/>
          </a:xfrm>
        </p:spPr>
        <p:txBody>
          <a:bodyPr/>
          <a:lstStyle/>
          <a:p>
            <a:pPr eaLnBrk="1" hangingPunct="1"/>
            <a:r>
              <a:rPr lang="en-US" altLang="zh-CN" smtClean="0">
                <a:sym typeface="Symbol" pitchFamily="18" charset="2"/>
              </a:rPr>
              <a:t>How to set  in </a:t>
            </a:r>
          </a:p>
          <a:p>
            <a:pPr eaLnBrk="1" hangingPunct="1"/>
            <a:r>
              <a:rPr lang="en-US" altLang="zh-CN" smtClean="0">
                <a:sym typeface="Symbol" pitchFamily="18" charset="2"/>
              </a:rPr>
              <a:t> = 0</a:t>
            </a:r>
          </a:p>
          <a:p>
            <a:pPr lvl="1" eaLnBrk="1" hangingPunct="1"/>
            <a:r>
              <a:rPr lang="en-US" altLang="zh-CN" smtClean="0">
                <a:sym typeface="Symbol" pitchFamily="18" charset="2"/>
              </a:rPr>
              <a:t></a:t>
            </a:r>
            <a:r>
              <a:rPr lang="en-US" altLang="zh-CN" baseline="-25000" smtClean="0">
                <a:sym typeface="Symbol" pitchFamily="18" charset="2"/>
              </a:rPr>
              <a:t>n+1</a:t>
            </a:r>
            <a:r>
              <a:rPr lang="en-US" altLang="zh-CN" smtClean="0">
                <a:sym typeface="Symbol" pitchFamily="18" charset="2"/>
              </a:rPr>
              <a:t> = </a:t>
            </a:r>
            <a:r>
              <a:rPr lang="en-US" altLang="zh-CN" baseline="-25000" smtClean="0">
                <a:sym typeface="Symbol" pitchFamily="18" charset="2"/>
              </a:rPr>
              <a:t>n, </a:t>
            </a:r>
          </a:p>
          <a:p>
            <a:pPr lvl="1" eaLnBrk="1" hangingPunct="1"/>
            <a:r>
              <a:rPr lang="en-US" altLang="zh-CN" smtClean="0">
                <a:sym typeface="Symbol" pitchFamily="18" charset="2"/>
              </a:rPr>
              <a:t>Recent history does not count.</a:t>
            </a:r>
          </a:p>
          <a:p>
            <a:pPr eaLnBrk="1" hangingPunct="1"/>
            <a:r>
              <a:rPr lang="en-US" altLang="zh-CN" smtClean="0">
                <a:sym typeface="Symbol" pitchFamily="18" charset="2"/>
              </a:rPr>
              <a:t> = 1</a:t>
            </a:r>
          </a:p>
          <a:p>
            <a:pPr lvl="1" eaLnBrk="1" hangingPunct="1"/>
            <a:r>
              <a:rPr lang="en-US" altLang="zh-CN" smtClean="0">
                <a:sym typeface="Symbol" pitchFamily="18" charset="2"/>
              </a:rPr>
              <a:t></a:t>
            </a:r>
            <a:r>
              <a:rPr lang="en-US" altLang="zh-CN" baseline="-25000" smtClean="0">
                <a:sym typeface="Symbol" pitchFamily="18" charset="2"/>
              </a:rPr>
              <a:t>n+1</a:t>
            </a:r>
            <a:r>
              <a:rPr lang="en-US" altLang="zh-CN" smtClean="0">
                <a:sym typeface="Symbol" pitchFamily="18" charset="2"/>
              </a:rPr>
              <a:t> = </a:t>
            </a:r>
            <a:r>
              <a:rPr lang="en-US" altLang="zh-CN" i="1" smtClean="0">
                <a:sym typeface="Symbol" pitchFamily="18" charset="2"/>
              </a:rPr>
              <a:t>t</a:t>
            </a:r>
            <a:r>
              <a:rPr lang="en-US" altLang="zh-CN" baseline="-25000" smtClean="0">
                <a:sym typeface="Symbol" pitchFamily="18" charset="2"/>
              </a:rPr>
              <a:t>n,</a:t>
            </a:r>
          </a:p>
          <a:p>
            <a:pPr lvl="1" eaLnBrk="1" hangingPunct="1"/>
            <a:r>
              <a:rPr lang="en-US" altLang="zh-CN" smtClean="0">
                <a:sym typeface="Symbol" pitchFamily="18" charset="2"/>
              </a:rPr>
              <a:t>Only the actual last CPU burst counts.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Let’s be balanced: </a:t>
            </a:r>
            <a:r>
              <a:rPr lang="en-US" altLang="zh-CN" smtClean="0">
                <a:sym typeface="Symbol" pitchFamily="18" charset="2"/>
              </a:rPr>
              <a:t> = 0.5 </a:t>
            </a:r>
          </a:p>
          <a:p>
            <a:pPr lvl="1" eaLnBrk="1" hangingPunct="1">
              <a:lnSpc>
                <a:spcPct val="120000"/>
              </a:lnSpc>
              <a:buFont typeface="Arial" charset="0"/>
              <a:buNone/>
            </a:pPr>
            <a:r>
              <a:rPr lang="en-US" altLang="zh-CN" smtClean="0">
                <a:sym typeface="Symbol" pitchFamily="18" charset="2"/>
              </a:rPr>
              <a:t>– See example in next slide. </a:t>
            </a:r>
          </a:p>
        </p:txBody>
      </p:sp>
      <p:graphicFrame>
        <p:nvGraphicFramePr>
          <p:cNvPr id="55193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857625" y="1143000"/>
          <a:ext cx="31146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024" name="משוואה" r:id="rId5" imgW="1397000" imgH="228600" progId="Equation.3">
                  <p:embed/>
                </p:oleObj>
              </mc:Choice>
              <mc:Fallback>
                <p:oleObj name="משוואה" r:id="rId5" imgW="1397000" imgH="228600" progId="Equation.3">
                  <p:embed/>
                  <p:pic>
                    <p:nvPicPr>
                      <p:cNvPr id="0" name="Picture 4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1143000"/>
                        <a:ext cx="3114675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A. Frank - P. Weisberg</a:t>
            </a:r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42938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Prediction of the length of the next CPU Burst</a:t>
            </a:r>
          </a:p>
        </p:txBody>
      </p:sp>
      <p:pic>
        <p:nvPicPr>
          <p:cNvPr id="63590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785813" y="1428750"/>
            <a:ext cx="7988300" cy="5016500"/>
          </a:xfr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A. Frank - P. Weisberg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00063"/>
            <a:ext cx="8382000" cy="609600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Idea of </a:t>
            </a:r>
            <a:r>
              <a:rPr lang="en-US" altLang="zh-CN" sz="3600" b="1" u="sng" dirty="0" smtClean="0"/>
              <a:t>Exponential Averaging </a:t>
            </a:r>
            <a:r>
              <a:rPr lang="en-US" altLang="zh-CN" sz="3600" dirty="0" smtClean="0"/>
              <a:t>[</a:t>
            </a:r>
            <a:r>
              <a:rPr lang="zh-CN" altLang="en-US" sz="2800" b="1" dirty="0" smtClean="0"/>
              <a:t>指数平均</a:t>
            </a:r>
            <a:r>
              <a:rPr lang="en-US" altLang="zh-CN" sz="3600" dirty="0" smtClean="0"/>
              <a:t>]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243013"/>
            <a:ext cx="83947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dirty="0" smtClean="0">
                <a:sym typeface="Symbol" pitchFamily="18" charset="2"/>
              </a:rPr>
              <a:t>If we expand the formula, we get: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zh-CN" sz="2000" dirty="0" smtClean="0">
                <a:sym typeface="Symbol" pitchFamily="18" charset="2"/>
              </a:rPr>
              <a:t></a:t>
            </a:r>
            <a:r>
              <a:rPr lang="en-US" altLang="zh-CN" sz="2000" baseline="-25000" dirty="0" smtClean="0">
                <a:sym typeface="Symbol" pitchFamily="18" charset="2"/>
              </a:rPr>
              <a:t>n+1</a:t>
            </a:r>
            <a:r>
              <a:rPr lang="en-US" altLang="zh-CN" sz="2000" dirty="0" smtClean="0">
                <a:sym typeface="Symbol" pitchFamily="18" charset="2"/>
              </a:rPr>
              <a:t> =  </a:t>
            </a:r>
            <a:r>
              <a:rPr lang="en-US" altLang="zh-CN" sz="2000" dirty="0" err="1" smtClean="0">
                <a:sym typeface="Symbol" pitchFamily="18" charset="2"/>
              </a:rPr>
              <a:t>t</a:t>
            </a:r>
            <a:r>
              <a:rPr lang="en-US" altLang="zh-CN" sz="2000" baseline="-25000" dirty="0" err="1" smtClean="0">
                <a:sym typeface="Symbol" pitchFamily="18" charset="2"/>
              </a:rPr>
              <a:t>n</a:t>
            </a:r>
            <a:r>
              <a:rPr lang="en-US" altLang="zh-CN" sz="2000" dirty="0" smtClean="0">
                <a:sym typeface="Symbol" pitchFamily="18" charset="2"/>
              </a:rPr>
              <a:t>+(</a:t>
            </a:r>
            <a:r>
              <a:rPr lang="en-US" altLang="zh-CN" sz="2000" i="1" dirty="0" smtClean="0">
                <a:sym typeface="Symbol" pitchFamily="18" charset="2"/>
              </a:rPr>
              <a:t>1 – </a:t>
            </a:r>
            <a:r>
              <a:rPr lang="en-US" altLang="zh-CN" sz="2000" dirty="0" smtClean="0">
                <a:sym typeface="Symbol" pitchFamily="18" charset="2"/>
              </a:rPr>
              <a:t></a:t>
            </a:r>
            <a:r>
              <a:rPr lang="en-US" altLang="zh-CN" sz="2000" i="1" dirty="0" smtClean="0">
                <a:sym typeface="Symbol" pitchFamily="18" charset="2"/>
              </a:rPr>
              <a:t>) </a:t>
            </a:r>
            <a:r>
              <a:rPr lang="en-US" altLang="zh-CN" sz="2000" dirty="0" smtClean="0">
                <a:sym typeface="Symbol" pitchFamily="18" charset="2"/>
              </a:rPr>
              <a:t> t</a:t>
            </a:r>
            <a:r>
              <a:rPr lang="en-US" altLang="zh-CN" sz="2000" baseline="-25000" dirty="0" smtClean="0">
                <a:sym typeface="Symbol" pitchFamily="18" charset="2"/>
              </a:rPr>
              <a:t>n-1</a:t>
            </a:r>
            <a:r>
              <a:rPr lang="en-US" altLang="zh-CN" sz="2000" dirty="0" smtClean="0">
                <a:sym typeface="Symbol" pitchFamily="18" charset="2"/>
              </a:rPr>
              <a:t> + …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zh-CN" sz="2000" dirty="0" smtClean="0">
                <a:sym typeface="Symbol" pitchFamily="18" charset="2"/>
              </a:rPr>
              <a:t>            </a:t>
            </a:r>
            <a:r>
              <a:rPr lang="en-US" altLang="zh-CN" sz="2000" i="1" dirty="0" smtClean="0">
                <a:sym typeface="Symbol" pitchFamily="18" charset="2"/>
              </a:rPr>
              <a:t>+(1</a:t>
            </a:r>
            <a:r>
              <a:rPr lang="en-US" altLang="zh-CN" sz="2000" dirty="0" smtClean="0">
                <a:sym typeface="Symbol" pitchFamily="18" charset="2"/>
              </a:rPr>
              <a:t> –  </a:t>
            </a:r>
            <a:r>
              <a:rPr lang="en-US" altLang="zh-CN" sz="2000" i="1" dirty="0" smtClean="0">
                <a:sym typeface="Symbol" pitchFamily="18" charset="2"/>
              </a:rPr>
              <a:t>)</a:t>
            </a:r>
            <a:r>
              <a:rPr lang="en-US" altLang="zh-CN" sz="2000" baseline="30000" dirty="0" smtClean="0">
                <a:sym typeface="Symbol" pitchFamily="18" charset="2"/>
              </a:rPr>
              <a:t>j </a:t>
            </a:r>
            <a:r>
              <a:rPr lang="en-US" altLang="zh-CN" sz="2000" dirty="0" smtClean="0">
                <a:sym typeface="Symbol" pitchFamily="18" charset="2"/>
              </a:rPr>
              <a:t> </a:t>
            </a:r>
            <a:r>
              <a:rPr lang="en-US" altLang="zh-CN" sz="2000" dirty="0" err="1" smtClean="0">
                <a:sym typeface="Symbol" pitchFamily="18" charset="2"/>
              </a:rPr>
              <a:t>t</a:t>
            </a:r>
            <a:r>
              <a:rPr lang="en-US" altLang="zh-CN" sz="2000" baseline="-25000" dirty="0" err="1" smtClean="0">
                <a:sym typeface="Symbol" pitchFamily="18" charset="2"/>
              </a:rPr>
              <a:t>n</a:t>
            </a:r>
            <a:r>
              <a:rPr lang="en-US" altLang="zh-CN" sz="2000" baseline="-25000" dirty="0" smtClean="0">
                <a:sym typeface="Symbol" pitchFamily="18" charset="2"/>
              </a:rPr>
              <a:t>-j</a:t>
            </a:r>
            <a:r>
              <a:rPr lang="en-US" altLang="zh-CN" sz="2000" i="1" dirty="0" smtClean="0">
                <a:sym typeface="Symbol" pitchFamily="18" charset="2"/>
              </a:rPr>
              <a:t> </a:t>
            </a:r>
            <a:r>
              <a:rPr lang="en-US" altLang="zh-CN" sz="2000" dirty="0" smtClean="0">
                <a:sym typeface="Symbol" pitchFamily="18" charset="2"/>
              </a:rPr>
              <a:t>+ …</a:t>
            </a:r>
          </a:p>
          <a:p>
            <a:pPr lvl="2" eaLnBrk="1" hangingPunct="1">
              <a:lnSpc>
                <a:spcPct val="110000"/>
              </a:lnSpc>
              <a:buFontTx/>
              <a:buNone/>
            </a:pPr>
            <a:r>
              <a:rPr lang="en-US" altLang="zh-CN" sz="2000" dirty="0" smtClean="0">
                <a:sym typeface="Symbol" pitchFamily="18" charset="2"/>
              </a:rPr>
              <a:t>            </a:t>
            </a:r>
            <a:r>
              <a:rPr lang="en-US" altLang="zh-CN" sz="2000" i="1" dirty="0" smtClean="0">
                <a:sym typeface="Symbol" pitchFamily="18" charset="2"/>
              </a:rPr>
              <a:t>+(1</a:t>
            </a:r>
            <a:r>
              <a:rPr lang="en-US" altLang="zh-CN" sz="2000" dirty="0" smtClean="0">
                <a:sym typeface="Symbol" pitchFamily="18" charset="2"/>
              </a:rPr>
              <a:t> –  </a:t>
            </a:r>
            <a:r>
              <a:rPr lang="en-US" altLang="zh-CN" sz="2000" i="1" dirty="0" smtClean="0">
                <a:sym typeface="Symbol" pitchFamily="18" charset="2"/>
              </a:rPr>
              <a:t>)</a:t>
            </a:r>
            <a:r>
              <a:rPr lang="en-US" altLang="zh-CN" sz="2000" baseline="30000" dirty="0" smtClean="0">
                <a:sym typeface="Symbol" pitchFamily="18" charset="2"/>
              </a:rPr>
              <a:t>n+1 </a:t>
            </a:r>
            <a:r>
              <a:rPr lang="en-US" altLang="zh-CN" sz="2000" dirty="0" smtClean="0">
                <a:sym typeface="Symbol" pitchFamily="18" charset="2"/>
              </a:rPr>
              <a:t></a:t>
            </a:r>
            <a:r>
              <a:rPr lang="en-US" altLang="zh-CN" sz="2000" baseline="-25000" dirty="0" smtClean="0">
                <a:sym typeface="Symbol" pitchFamily="18" charset="2"/>
              </a:rPr>
              <a:t>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 smtClean="0">
                <a:sym typeface="Symbol" pitchFamily="18" charset="2"/>
              </a:rPr>
              <a:t>Since both  and (1 – ) are less than or equal to 1, each successive term has less weight than its predecessor; </a:t>
            </a:r>
            <a:r>
              <a:rPr lang="en-US" altLang="zh-CN" sz="2800" dirty="0" smtClean="0"/>
              <a:t> term weights are decreasing exponentially.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 smtClean="0"/>
              <a:t>Exponential averaging here is better than simple averaging.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A. Frank - P. Weisberg</a:t>
            </a:r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00063"/>
            <a:ext cx="8356600" cy="588962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 sz="4000" smtClean="0"/>
              <a:t>Shortest Job First Drawbacks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285875"/>
            <a:ext cx="8572500" cy="5229225"/>
          </a:xfrm>
        </p:spPr>
        <p:txBody>
          <a:bodyPr lIns="90488" tIns="44450" rIns="90488" bIns="44450"/>
          <a:lstStyle/>
          <a:p>
            <a:pPr eaLnBrk="1" hangingPunct="1">
              <a:lnSpc>
                <a:spcPct val="80000"/>
              </a:lnSpc>
            </a:pPr>
            <a:r>
              <a:rPr lang="en-US" altLang="zh-CN" smtClean="0"/>
              <a:t>Possibility of starvation for longer processes as long as there is a steady supply of shorter processes.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mtClean="0"/>
              <a:t>Lack of preemption is not suited in a time sharing environment: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3000" smtClean="0"/>
              <a:t>CPU bound process gets lower priority (as it should) but a process doing no I/O could still monopolize the CPU if he is the first one to enter the system.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400" smtClean="0"/>
              <a:t>SJF implicitly incorporates priorities: shortest jobs are given preferences.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A. Frank - P. Weisberg</a:t>
            </a:r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8382000" cy="60960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 smtClean="0"/>
              <a:t>Shortest-Remaining-Job-First (SRJF)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0463"/>
            <a:ext cx="8686800" cy="543688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600" dirty="0" smtClean="0"/>
              <a:t>Idea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Associate with each process the length of its next/remaining CPU burst.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Use these lengths to schedule the process with the shortest time.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600" b="1" dirty="0" smtClean="0">
                <a:solidFill>
                  <a:srgbClr val="FF0000"/>
                </a:solidFill>
              </a:rPr>
              <a:t>Preemptive</a:t>
            </a:r>
            <a:r>
              <a:rPr lang="en-US" altLang="zh-CN" sz="3600" dirty="0" smtClean="0">
                <a:solidFill>
                  <a:srgbClr val="FF0000"/>
                </a:solidFill>
              </a:rPr>
              <a:t> </a:t>
            </a:r>
            <a:r>
              <a:rPr lang="en-US" altLang="zh-CN" sz="3600" dirty="0" smtClean="0"/>
              <a:t>– if a new process arrives with CPU burst length less than remaining time of current executing process, preempt.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600" dirty="0" smtClean="0"/>
              <a:t>Called Shortest-Remaining-Job-First (SRJF).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zh-CN"/>
              <a:t>Operating System Concepts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Example of Preemptive </a:t>
            </a:r>
            <a:r>
              <a:rPr lang="en-US" altLang="zh-CN" dirty="0" smtClean="0"/>
              <a:t>SJF 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 smtClean="0"/>
              <a:t> SRTF</a:t>
            </a:r>
            <a:endParaRPr lang="en-US" altLang="zh-CN" dirty="0"/>
          </a:p>
        </p:txBody>
      </p:sp>
      <p:sp>
        <p:nvSpPr>
          <p:cNvPr id="42020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71438" y="1000125"/>
            <a:ext cx="8686800" cy="5126038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  <a:defRPr/>
            </a:pPr>
            <a:r>
              <a:rPr lang="en-US" altLang="zh-CN" dirty="0"/>
              <a:t>		</a:t>
            </a:r>
            <a:r>
              <a:rPr lang="en-US" altLang="zh-CN" u="sng" dirty="0"/>
              <a:t>Process	Arrival Time</a:t>
            </a:r>
            <a:r>
              <a:rPr lang="en-US" altLang="zh-CN" dirty="0"/>
              <a:t>	</a:t>
            </a:r>
            <a:r>
              <a:rPr lang="en-US" altLang="zh-CN" u="sng" dirty="0"/>
              <a:t>Burst Time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  <a:defRPr/>
            </a:pPr>
            <a:r>
              <a:rPr lang="en-US" altLang="zh-CN" dirty="0"/>
              <a:t>		</a:t>
            </a:r>
            <a:r>
              <a:rPr lang="en-US" altLang="zh-CN" i="1" dirty="0"/>
              <a:t>P</a:t>
            </a:r>
            <a:r>
              <a:rPr lang="en-US" altLang="zh-CN" i="1" baseline="-25000" dirty="0"/>
              <a:t>1</a:t>
            </a:r>
            <a:r>
              <a:rPr lang="en-US" altLang="zh-CN" dirty="0"/>
              <a:t>	0.0	7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  <a:defRPr/>
            </a:pPr>
            <a:r>
              <a:rPr lang="en-US" altLang="zh-CN" dirty="0" smtClean="0"/>
              <a:t>	</a:t>
            </a:r>
            <a:r>
              <a:rPr lang="en-US" altLang="zh-CN" dirty="0"/>
              <a:t>	</a:t>
            </a:r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2</a:t>
            </a:r>
            <a:r>
              <a:rPr lang="en-US" altLang="zh-CN" i="1" baseline="-25000" dirty="0"/>
              <a:t>	</a:t>
            </a:r>
            <a:r>
              <a:rPr lang="en-US" altLang="zh-CN" dirty="0"/>
              <a:t>2.0	4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  <a:defRPr/>
            </a:pPr>
            <a:r>
              <a:rPr lang="en-US" altLang="zh-CN" dirty="0"/>
              <a:t>		</a:t>
            </a:r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3</a:t>
            </a:r>
            <a:r>
              <a:rPr lang="en-US" altLang="zh-CN" dirty="0"/>
              <a:t>	4.0	1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1603375" algn="ctr"/>
                <a:tab pos="3254375" algn="ctr"/>
                <a:tab pos="5143500" algn="ctr"/>
              </a:tabLst>
              <a:defRPr/>
            </a:pPr>
            <a:r>
              <a:rPr lang="en-US" altLang="zh-CN" dirty="0"/>
              <a:t>		</a:t>
            </a:r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4</a:t>
            </a:r>
            <a:r>
              <a:rPr lang="en-US" altLang="zh-CN" dirty="0"/>
              <a:t>	5.0	4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1603375" algn="ctr"/>
                <a:tab pos="3254375" algn="ctr"/>
                <a:tab pos="5143500" algn="ctr"/>
              </a:tabLst>
              <a:defRPr/>
            </a:pPr>
            <a:r>
              <a:rPr lang="en-US" altLang="zh-CN" dirty="0"/>
              <a:t>SJF (preemptive)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1603375" algn="ctr"/>
                <a:tab pos="3254375" algn="ctr"/>
                <a:tab pos="5143500" algn="ctr"/>
              </a:tabLst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1603375" algn="ctr"/>
                <a:tab pos="3254375" algn="ctr"/>
                <a:tab pos="5143500" algn="ctr"/>
              </a:tabLst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1603375" algn="ctr"/>
                <a:tab pos="3254375" algn="ctr"/>
                <a:tab pos="5143500" algn="ctr"/>
              </a:tabLst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1603375" algn="ctr"/>
                <a:tab pos="3254375" algn="ctr"/>
                <a:tab pos="5143500" algn="ctr"/>
              </a:tabLst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tabLst>
                <a:tab pos="1603375" algn="ctr"/>
                <a:tab pos="3254375" algn="ctr"/>
                <a:tab pos="5143500" algn="ctr"/>
              </a:tabLst>
              <a:defRPr/>
            </a:pPr>
            <a:r>
              <a:rPr lang="en-US" altLang="zh-CN" dirty="0"/>
              <a:t>Average waiting time = (9 + 1 + 0 +2)/4 </a:t>
            </a:r>
            <a:r>
              <a:rPr lang="en-US" altLang="zh-CN" dirty="0" smtClean="0"/>
              <a:t>= </a:t>
            </a:r>
            <a:r>
              <a:rPr lang="en-US" altLang="zh-CN" dirty="0"/>
              <a:t>3</a:t>
            </a:r>
            <a:endParaRPr lang="en-US" altLang="zh-CN" i="1" baseline="-25000" dirty="0"/>
          </a:p>
        </p:txBody>
      </p:sp>
      <p:grpSp>
        <p:nvGrpSpPr>
          <p:cNvPr id="644100" name="Group 74"/>
          <p:cNvGrpSpPr>
            <a:grpSpLocks/>
          </p:cNvGrpSpPr>
          <p:nvPr/>
        </p:nvGrpSpPr>
        <p:grpSpPr bwMode="auto">
          <a:xfrm>
            <a:off x="985838" y="4081463"/>
            <a:ext cx="5924550" cy="1204912"/>
            <a:chOff x="864" y="2364"/>
            <a:chExt cx="3732" cy="759"/>
          </a:xfrm>
        </p:grpSpPr>
        <p:sp>
          <p:nvSpPr>
            <p:cNvPr id="644104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644105" name="Text Box 38"/>
            <p:cNvSpPr txBox="1">
              <a:spLocks noChangeArrowheads="1"/>
            </p:cNvSpPr>
            <p:nvPr/>
          </p:nvSpPr>
          <p:spPr bwMode="auto">
            <a:xfrm flipH="1">
              <a:off x="1008" y="2412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alibri" pitchFamily="34" charset="0"/>
                </a:rPr>
                <a:t>P</a:t>
              </a:r>
              <a:r>
                <a:rPr lang="en-US" altLang="zh-CN" baseline="-25000">
                  <a:latin typeface="Calibri" pitchFamily="34" charset="0"/>
                </a:rPr>
                <a:t>1</a:t>
              </a:r>
              <a:endParaRPr lang="en-US" altLang="zh-CN">
                <a:latin typeface="Calibri" pitchFamily="34" charset="0"/>
              </a:endParaRPr>
            </a:p>
          </p:txBody>
        </p:sp>
        <p:sp>
          <p:nvSpPr>
            <p:cNvPr id="644106" name="Text Box 39"/>
            <p:cNvSpPr txBox="1">
              <a:spLocks noChangeArrowheads="1"/>
            </p:cNvSpPr>
            <p:nvPr/>
          </p:nvSpPr>
          <p:spPr bwMode="auto">
            <a:xfrm flipH="1">
              <a:off x="1824" y="2412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alibri" pitchFamily="34" charset="0"/>
                </a:rPr>
                <a:t>P</a:t>
              </a:r>
              <a:r>
                <a:rPr lang="en-US" altLang="zh-CN" baseline="-25000">
                  <a:latin typeface="Calibri" pitchFamily="34" charset="0"/>
                </a:rPr>
                <a:t>3</a:t>
              </a:r>
              <a:endParaRPr lang="en-US" altLang="zh-CN">
                <a:latin typeface="Calibri" pitchFamily="34" charset="0"/>
              </a:endParaRPr>
            </a:p>
          </p:txBody>
        </p:sp>
        <p:sp>
          <p:nvSpPr>
            <p:cNvPr id="644107" name="Text Box 40"/>
            <p:cNvSpPr txBox="1">
              <a:spLocks noChangeArrowheads="1"/>
            </p:cNvSpPr>
            <p:nvPr/>
          </p:nvSpPr>
          <p:spPr bwMode="auto">
            <a:xfrm flipH="1">
              <a:off x="1488" y="2412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alibri" pitchFamily="34" charset="0"/>
                </a:rPr>
                <a:t>P</a:t>
              </a:r>
              <a:r>
                <a:rPr lang="en-US" altLang="zh-CN" baseline="-25000">
                  <a:latin typeface="Calibri" pitchFamily="34" charset="0"/>
                </a:rPr>
                <a:t>2</a:t>
              </a:r>
              <a:endParaRPr lang="en-US" altLang="zh-CN">
                <a:latin typeface="Calibri" pitchFamily="34" charset="0"/>
              </a:endParaRPr>
            </a:p>
          </p:txBody>
        </p:sp>
        <p:sp>
          <p:nvSpPr>
            <p:cNvPr id="644108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4109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4110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4111" name="Line 44"/>
            <p:cNvSpPr>
              <a:spLocks noChangeShapeType="1"/>
            </p:cNvSpPr>
            <p:nvPr/>
          </p:nvSpPr>
          <p:spPr bwMode="auto">
            <a:xfrm flipH="1">
              <a:off x="134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4112" name="Line 45"/>
            <p:cNvSpPr>
              <a:spLocks noChangeShapeType="1"/>
            </p:cNvSpPr>
            <p:nvPr/>
          </p:nvSpPr>
          <p:spPr bwMode="auto">
            <a:xfrm flipH="1">
              <a:off x="240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4113" name="Text Box 47"/>
            <p:cNvSpPr txBox="1">
              <a:spLocks noChangeArrowheads="1"/>
            </p:cNvSpPr>
            <p:nvPr/>
          </p:nvSpPr>
          <p:spPr bwMode="auto">
            <a:xfrm flipH="1">
              <a:off x="1728" y="289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alibri" pitchFamily="34" charset="0"/>
                </a:rPr>
                <a:t>4</a:t>
              </a:r>
            </a:p>
          </p:txBody>
        </p:sp>
        <p:sp>
          <p:nvSpPr>
            <p:cNvPr id="644114" name="Text Box 48"/>
            <p:cNvSpPr txBox="1">
              <a:spLocks noChangeArrowheads="1"/>
            </p:cNvSpPr>
            <p:nvPr/>
          </p:nvSpPr>
          <p:spPr bwMode="auto">
            <a:xfrm flipH="1">
              <a:off x="1248" y="289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alibri" pitchFamily="34" charset="0"/>
                </a:rPr>
                <a:t>2</a:t>
              </a:r>
            </a:p>
          </p:txBody>
        </p:sp>
        <p:sp>
          <p:nvSpPr>
            <p:cNvPr id="644115" name="Text Box 49"/>
            <p:cNvSpPr txBox="1">
              <a:spLocks noChangeArrowheads="1"/>
            </p:cNvSpPr>
            <p:nvPr/>
          </p:nvSpPr>
          <p:spPr bwMode="auto">
            <a:xfrm flipH="1">
              <a:off x="3312" y="284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alibri" pitchFamily="34" charset="0"/>
                </a:rPr>
                <a:t>11</a:t>
              </a:r>
            </a:p>
          </p:txBody>
        </p:sp>
        <p:sp>
          <p:nvSpPr>
            <p:cNvPr id="644116" name="Text Box 50"/>
            <p:cNvSpPr txBox="1">
              <a:spLocks noChangeArrowheads="1"/>
            </p:cNvSpPr>
            <p:nvPr/>
          </p:nvSpPr>
          <p:spPr bwMode="auto">
            <a:xfrm flipH="1">
              <a:off x="864" y="285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alibri" pitchFamily="34" charset="0"/>
                </a:rPr>
                <a:t>0</a:t>
              </a:r>
            </a:p>
          </p:txBody>
        </p:sp>
        <p:sp>
          <p:nvSpPr>
            <p:cNvPr id="644117" name="Text Box 51"/>
            <p:cNvSpPr txBox="1">
              <a:spLocks noChangeArrowheads="1"/>
            </p:cNvSpPr>
            <p:nvPr/>
          </p:nvSpPr>
          <p:spPr bwMode="auto">
            <a:xfrm flipH="1">
              <a:off x="2976" y="2412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alibri" pitchFamily="34" charset="0"/>
                </a:rPr>
                <a:t>P</a:t>
              </a:r>
              <a:r>
                <a:rPr lang="en-US" altLang="zh-CN" baseline="-25000">
                  <a:latin typeface="Calibri" pitchFamily="34" charset="0"/>
                </a:rPr>
                <a:t>4</a:t>
              </a:r>
              <a:endParaRPr lang="en-US" altLang="zh-CN">
                <a:latin typeface="Calibri" pitchFamily="34" charset="0"/>
              </a:endParaRPr>
            </a:p>
          </p:txBody>
        </p:sp>
        <p:sp>
          <p:nvSpPr>
            <p:cNvPr id="644118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4119" name="Line 53"/>
            <p:cNvSpPr>
              <a:spLocks noChangeShapeType="1"/>
            </p:cNvSpPr>
            <p:nvPr/>
          </p:nvSpPr>
          <p:spPr bwMode="auto">
            <a:xfrm flipH="1">
              <a:off x="115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4120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4121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4122" name="Text Box 59"/>
            <p:cNvSpPr txBox="1">
              <a:spLocks noChangeArrowheads="1"/>
            </p:cNvSpPr>
            <p:nvPr/>
          </p:nvSpPr>
          <p:spPr bwMode="auto">
            <a:xfrm flipH="1">
              <a:off x="2064" y="289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alibri" pitchFamily="34" charset="0"/>
                </a:rPr>
                <a:t>5</a:t>
              </a:r>
            </a:p>
          </p:txBody>
        </p:sp>
        <p:sp>
          <p:nvSpPr>
            <p:cNvPr id="644123" name="Line 60"/>
            <p:cNvSpPr>
              <a:spLocks noChangeShapeType="1"/>
            </p:cNvSpPr>
            <p:nvPr/>
          </p:nvSpPr>
          <p:spPr bwMode="auto">
            <a:xfrm flipH="1">
              <a:off x="2928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4124" name="Line 61"/>
            <p:cNvSpPr>
              <a:spLocks noChangeShapeType="1"/>
            </p:cNvSpPr>
            <p:nvPr/>
          </p:nvSpPr>
          <p:spPr bwMode="auto">
            <a:xfrm flipH="1">
              <a:off x="3120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4125" name="Line 62"/>
            <p:cNvSpPr>
              <a:spLocks noChangeShapeType="1"/>
            </p:cNvSpPr>
            <p:nvPr/>
          </p:nvSpPr>
          <p:spPr bwMode="auto">
            <a:xfrm flipH="1">
              <a:off x="331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4126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4127" name="Text Box 64"/>
            <p:cNvSpPr txBox="1">
              <a:spLocks noChangeArrowheads="1"/>
            </p:cNvSpPr>
            <p:nvPr/>
          </p:nvSpPr>
          <p:spPr bwMode="auto">
            <a:xfrm flipH="1">
              <a:off x="2592" y="289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alibri" pitchFamily="34" charset="0"/>
                </a:rPr>
                <a:t>7</a:t>
              </a:r>
            </a:p>
          </p:txBody>
        </p:sp>
        <p:sp>
          <p:nvSpPr>
            <p:cNvPr id="644128" name="Line 65"/>
            <p:cNvSpPr>
              <a:spLocks noChangeShapeType="1"/>
            </p:cNvSpPr>
            <p:nvPr/>
          </p:nvSpPr>
          <p:spPr bwMode="auto">
            <a:xfrm flipH="1">
              <a:off x="3696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4129" name="Line 66"/>
            <p:cNvSpPr>
              <a:spLocks noChangeShapeType="1"/>
            </p:cNvSpPr>
            <p:nvPr/>
          </p:nvSpPr>
          <p:spPr bwMode="auto">
            <a:xfrm flipH="1">
              <a:off x="3888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4130" name="Line 67"/>
            <p:cNvSpPr>
              <a:spLocks noChangeShapeType="1"/>
            </p:cNvSpPr>
            <p:nvPr/>
          </p:nvSpPr>
          <p:spPr bwMode="auto">
            <a:xfrm flipH="1">
              <a:off x="4080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4131" name="Line 68"/>
            <p:cNvSpPr>
              <a:spLocks noChangeShapeType="1"/>
            </p:cNvSpPr>
            <p:nvPr/>
          </p:nvSpPr>
          <p:spPr bwMode="auto">
            <a:xfrm flipH="1">
              <a:off x="1824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4132" name="Line 69"/>
            <p:cNvSpPr>
              <a:spLocks noChangeShapeType="1"/>
            </p:cNvSpPr>
            <p:nvPr/>
          </p:nvSpPr>
          <p:spPr bwMode="auto">
            <a:xfrm flipH="1">
              <a:off x="2160" y="23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4133" name="Text Box 70"/>
            <p:cNvSpPr txBox="1">
              <a:spLocks noChangeArrowheads="1"/>
            </p:cNvSpPr>
            <p:nvPr/>
          </p:nvSpPr>
          <p:spPr bwMode="auto">
            <a:xfrm flipH="1">
              <a:off x="2256" y="2412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alibri" pitchFamily="34" charset="0"/>
                </a:rPr>
                <a:t>P</a:t>
              </a:r>
              <a:r>
                <a:rPr lang="en-US" altLang="zh-CN" baseline="-25000">
                  <a:latin typeface="Calibri" pitchFamily="34" charset="0"/>
                </a:rPr>
                <a:t>2</a:t>
              </a:r>
              <a:endParaRPr lang="en-US" altLang="zh-CN">
                <a:latin typeface="Calibri" pitchFamily="34" charset="0"/>
              </a:endParaRPr>
            </a:p>
          </p:txBody>
        </p:sp>
        <p:sp>
          <p:nvSpPr>
            <p:cNvPr id="644134" name="Text Box 71"/>
            <p:cNvSpPr txBox="1">
              <a:spLocks noChangeArrowheads="1"/>
            </p:cNvSpPr>
            <p:nvPr/>
          </p:nvSpPr>
          <p:spPr bwMode="auto">
            <a:xfrm flipH="1">
              <a:off x="3840" y="2412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alibri" pitchFamily="34" charset="0"/>
                </a:rPr>
                <a:t>P</a:t>
              </a:r>
              <a:r>
                <a:rPr lang="en-US" altLang="zh-CN" baseline="-25000">
                  <a:latin typeface="Calibri" pitchFamily="34" charset="0"/>
                </a:rPr>
                <a:t>1</a:t>
              </a:r>
              <a:endParaRPr lang="en-US" altLang="zh-CN">
                <a:latin typeface="Calibri" pitchFamily="34" charset="0"/>
              </a:endParaRPr>
            </a:p>
          </p:txBody>
        </p:sp>
        <p:sp>
          <p:nvSpPr>
            <p:cNvPr id="644135" name="Line 72"/>
            <p:cNvSpPr>
              <a:spLocks noChangeShapeType="1"/>
            </p:cNvSpPr>
            <p:nvPr/>
          </p:nvSpPr>
          <p:spPr bwMode="auto">
            <a:xfrm flipH="1">
              <a:off x="427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4136" name="Text Box 73"/>
            <p:cNvSpPr txBox="1">
              <a:spLocks noChangeArrowheads="1"/>
            </p:cNvSpPr>
            <p:nvPr/>
          </p:nvSpPr>
          <p:spPr bwMode="auto">
            <a:xfrm flipH="1">
              <a:off x="4320" y="2844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alibri" pitchFamily="34" charset="0"/>
                </a:rPr>
                <a:t>16</a:t>
              </a:r>
            </a:p>
          </p:txBody>
        </p:sp>
      </p:grpSp>
      <p:sp>
        <p:nvSpPr>
          <p:cNvPr id="39" name="Cloud Callout 38"/>
          <p:cNvSpPr/>
          <p:nvPr/>
        </p:nvSpPr>
        <p:spPr>
          <a:xfrm>
            <a:off x="3571875" y="1643063"/>
            <a:ext cx="4357688" cy="3071812"/>
          </a:xfrm>
          <a:prstGeom prst="cloudCallout">
            <a:avLst>
              <a:gd name="adj1" fmla="val -90856"/>
              <a:gd name="adj2" fmla="val 39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/>
              <a:t>When P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is running, and P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comes, finishes, now it is time to run P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or P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?</a:t>
            </a:r>
            <a:endParaRPr lang="zh-CN" altLang="en-US" sz="2800" dirty="0"/>
          </a:p>
        </p:txBody>
      </p:sp>
      <p:sp>
        <p:nvSpPr>
          <p:cNvPr id="40" name="Rectangle 39"/>
          <p:cNvSpPr/>
          <p:nvPr/>
        </p:nvSpPr>
        <p:spPr>
          <a:xfrm>
            <a:off x="4071938" y="6121400"/>
            <a:ext cx="5072062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rPr>
              <a:t>PPTs from others\Operating System Concepts 6ed\Slides\ch6.ppt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五角星 2"/>
          <p:cNvSpPr/>
          <p:nvPr/>
        </p:nvSpPr>
        <p:spPr>
          <a:xfrm rot="900000">
            <a:off x="7893866" y="4765"/>
            <a:ext cx="864096" cy="8640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42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42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0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0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Shortest Remaining Time Scheduling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686800" cy="5126038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Preemptive version of SJF/SPN</a:t>
            </a:r>
          </a:p>
          <a:p>
            <a:pPr eaLnBrk="1" hangingPunct="1"/>
            <a:r>
              <a:rPr lang="en-US" altLang="zh-CN" smtClean="0"/>
              <a:t>Shorter arriving processes preempt a running process</a:t>
            </a:r>
          </a:p>
          <a:p>
            <a:pPr eaLnBrk="1" hangingPunct="1"/>
            <a:r>
              <a:rPr lang="en-US" altLang="zh-CN" smtClean="0"/>
              <a:t>Very large variance of response times: long processes wait even longer than under SPF</a:t>
            </a:r>
          </a:p>
          <a:p>
            <a:pPr eaLnBrk="1" hangingPunct="1"/>
            <a:r>
              <a:rPr lang="en-US" altLang="zh-CN" smtClean="0"/>
              <a:t>Not always optimal</a:t>
            </a:r>
          </a:p>
          <a:p>
            <a:pPr lvl="1" eaLnBrk="1" hangingPunct="1"/>
            <a:r>
              <a:rPr lang="en-US" altLang="zh-CN" smtClean="0"/>
              <a:t>Short incoming process can preempt a running process that is near completion</a:t>
            </a:r>
          </a:p>
          <a:p>
            <a:pPr lvl="1" eaLnBrk="1" hangingPunct="1"/>
            <a:r>
              <a:rPr lang="en-US" altLang="zh-CN" smtClean="0"/>
              <a:t>Context-switching overhead can become significant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 Part VI CPU Scheduling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35A690-E7F0-4060-BA10-F5E7B56A6BBE}" type="slidenum">
              <a:rPr lang="zh-CN" altLang="en-US"/>
              <a:pPr>
                <a:defRPr/>
              </a:pPr>
              <a:t>36</a:t>
            </a:fld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3500438" y="5929313"/>
            <a:ext cx="5643562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rPr>
              <a:t>PPTs from others\www.cs.nmsu.edu_~jinghe_CS474\lect12.ppt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7188"/>
            <a:ext cx="8229600" cy="654050"/>
          </a:xfrm>
          <a:solidFill>
            <a:srgbClr val="FF990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Priority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000125"/>
            <a:ext cx="8786812" cy="557212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A priority number (integer) is associated with each process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The CPU is allocated to the process with the highest priority (smallest integer </a:t>
            </a:r>
            <a:r>
              <a:rPr lang="en-US" altLang="zh-CN" b="1" dirty="0" smtClean="0">
                <a:sym typeface="Symbol" pitchFamily="18" charset="2"/>
              </a:rPr>
              <a:t> </a:t>
            </a:r>
            <a:r>
              <a:rPr lang="en-US" altLang="zh-CN" dirty="0" smtClean="0"/>
              <a:t>highest priority).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Preemptive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Non-preemptive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>
                <a:sym typeface="Wingdings" pitchFamily="2" charset="2"/>
              </a:rPr>
              <a:t> </a:t>
            </a:r>
            <a:r>
              <a:rPr lang="en-US" altLang="zh-CN" dirty="0" smtClean="0"/>
              <a:t>SJF is a priority scheduling where priority is the predicted next CPU burst time.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Problem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Starvation – low priority processes may never execute.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Solution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b="1" dirty="0" smtClean="0"/>
              <a:t>Aging</a:t>
            </a:r>
            <a:r>
              <a:rPr lang="en-US" altLang="zh-CN" dirty="0" smtClean="0"/>
              <a:t> – as time progresses increase the priority of the process.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 Part III  Device management</a:t>
            </a:r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3786188" y="6538913"/>
            <a:ext cx="5357812" cy="3190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rPr>
              <a:t>PPTs from others\www.cs.gsu.edu_~cscbecx\csc4320 Chapter 5-1.ppt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71938" y="6192838"/>
            <a:ext cx="5072062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rPr>
              <a:t>PPTs from others\Operating System Concepts 6ed\Slides\ch6.ppt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1438"/>
            <a:ext cx="9144000" cy="676276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Example: Priority scheduling (</a:t>
            </a:r>
            <a:r>
              <a:rPr lang="en-US" altLang="zh-CN" sz="3200" smtClean="0">
                <a:solidFill>
                  <a:srgbClr val="FF0000"/>
                </a:solidFill>
              </a:rPr>
              <a:t>non-preemptive</a:t>
            </a:r>
            <a:r>
              <a:rPr lang="en-US" altLang="zh-CN" sz="3200" smtClean="0"/>
              <a:t>)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14363"/>
            <a:ext cx="86868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		Process	    Arrive Time     Burst Time     Priority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		   P1			0.0		10		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		   P2			4.0		1		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		   P3			8.0		2		4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		   P4			9.0		1		5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		   P5			11.0		5		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Priority scheduling (</a:t>
            </a:r>
            <a:r>
              <a:rPr lang="en-US" altLang="zh-CN" sz="2800" smtClean="0">
                <a:solidFill>
                  <a:srgbClr val="0070C0"/>
                </a:solidFill>
              </a:rPr>
              <a:t>non-preemptive</a:t>
            </a:r>
            <a:r>
              <a:rPr lang="en-US" altLang="zh-CN" sz="2800" smtClean="0"/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		</a:t>
            </a:r>
            <a:r>
              <a:rPr lang="en-US" altLang="zh-CN" sz="2800" b="1" smtClean="0"/>
              <a:t>Waiting time: (0+6+8+9+0)/5 =4.6(ms).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smtClean="0"/>
          </a:p>
        </p:txBody>
      </p:sp>
      <p:sp>
        <p:nvSpPr>
          <p:cNvPr id="656387" name="Rectangle 5"/>
          <p:cNvSpPr>
            <a:spLocks noChangeArrowheads="1"/>
          </p:cNvSpPr>
          <p:nvPr/>
        </p:nvSpPr>
        <p:spPr bwMode="auto">
          <a:xfrm>
            <a:off x="2305050" y="3095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5026025" y="4714875"/>
            <a:ext cx="1500188" cy="500063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CN" sz="2800" b="1">
                <a:latin typeface="Courier New" pitchFamily="49" charset="0"/>
              </a:rPr>
              <a:t>P5</a:t>
            </a:r>
          </a:p>
        </p:txBody>
      </p:sp>
      <p:sp>
        <p:nvSpPr>
          <p:cNvPr id="8" name="Text Box 38"/>
          <p:cNvSpPr txBox="1">
            <a:spLocks noChangeArrowheads="1"/>
          </p:cNvSpPr>
          <p:nvPr/>
        </p:nvSpPr>
        <p:spPr bwMode="auto">
          <a:xfrm>
            <a:off x="1882775" y="4714875"/>
            <a:ext cx="2428875" cy="500063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CN" sz="2800" b="1">
                <a:latin typeface="Courier New" pitchFamily="49" charset="0"/>
              </a:rPr>
              <a:t>P1</a:t>
            </a:r>
          </a:p>
        </p:txBody>
      </p:sp>
      <p:sp>
        <p:nvSpPr>
          <p:cNvPr id="9" name="Text Box 39"/>
          <p:cNvSpPr txBox="1">
            <a:spLocks noChangeArrowheads="1"/>
          </p:cNvSpPr>
          <p:nvPr/>
        </p:nvSpPr>
        <p:spPr bwMode="auto">
          <a:xfrm>
            <a:off x="6521450" y="4714875"/>
            <a:ext cx="1285875" cy="500063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CN" sz="2800" b="1">
                <a:latin typeface="Courier New" pitchFamily="49" charset="0"/>
              </a:rPr>
              <a:t>P3</a:t>
            </a:r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4311650" y="4714875"/>
            <a:ext cx="714375" cy="500063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CN" sz="2800" b="1">
                <a:latin typeface="Courier New" pitchFamily="49" charset="0"/>
              </a:rPr>
              <a:t>P2</a:t>
            </a:r>
          </a:p>
        </p:txBody>
      </p: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7807325" y="4714875"/>
            <a:ext cx="928688" cy="500063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CN" sz="2800" b="1">
                <a:latin typeface="Courier New" pitchFamily="49" charset="0"/>
              </a:rPr>
              <a:t>P4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668463" y="5156200"/>
            <a:ext cx="368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Calibri" pitchFamily="34" charset="0"/>
              </a:rPr>
              <a:t>0</a:t>
            </a:r>
            <a:endParaRPr lang="zh-CN" altLang="en-US" sz="2800" b="1">
              <a:latin typeface="Calibri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021138" y="5156200"/>
            <a:ext cx="5508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Calibri" pitchFamily="34" charset="0"/>
              </a:rPr>
              <a:t>10</a:t>
            </a:r>
            <a:endParaRPr lang="zh-CN" altLang="en-US" sz="2800" b="1">
              <a:latin typeface="Calibri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762500" y="5156200"/>
            <a:ext cx="5492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Calibri" pitchFamily="34" charset="0"/>
              </a:rPr>
              <a:t>11</a:t>
            </a:r>
            <a:endParaRPr lang="zh-CN" altLang="en-US" sz="2800" b="1">
              <a:latin typeface="Calibri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235700" y="5156200"/>
            <a:ext cx="5508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Calibri" pitchFamily="34" charset="0"/>
              </a:rPr>
              <a:t>16</a:t>
            </a:r>
            <a:endParaRPr lang="zh-CN" altLang="en-US" sz="2800" b="1">
              <a:latin typeface="Calibri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521575" y="5156200"/>
            <a:ext cx="5508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Calibri" pitchFamily="34" charset="0"/>
              </a:rPr>
              <a:t>18</a:t>
            </a:r>
            <a:endParaRPr lang="zh-CN" altLang="en-US" sz="2800" b="1">
              <a:latin typeface="Calibri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450263" y="5156200"/>
            <a:ext cx="5508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Calibri" pitchFamily="34" charset="0"/>
              </a:rPr>
              <a:t>19</a:t>
            </a:r>
            <a:endParaRPr lang="zh-CN" altLang="en-US" sz="2800" b="1">
              <a:latin typeface="Calibri" pitchFamily="34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793875" y="3857625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itchFamily="34" charset="0"/>
              </a:rPr>
              <a:t>P1</a:t>
            </a:r>
            <a:endParaRPr lang="zh-CN" altLang="en-US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289175" y="3857625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itchFamily="34" charset="0"/>
              </a:rPr>
              <a:t>P2</a:t>
            </a:r>
            <a:endParaRPr lang="zh-CN" altLang="en-US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289300" y="3857625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itchFamily="34" charset="0"/>
              </a:rPr>
              <a:t>P3</a:t>
            </a:r>
            <a:endParaRPr lang="zh-CN" altLang="en-US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789363" y="3857625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itchFamily="34" charset="0"/>
              </a:rPr>
              <a:t>P4</a:t>
            </a:r>
            <a:endParaRPr lang="zh-CN" altLang="en-US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789488" y="3857625"/>
            <a:ext cx="425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alibri" pitchFamily="34" charset="0"/>
              </a:rPr>
              <a:t>P5</a:t>
            </a:r>
            <a:endParaRPr lang="zh-CN" altLang="en-US" b="1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00063" y="3857625"/>
            <a:ext cx="1311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alibri" pitchFamily="34" charset="0"/>
              </a:rPr>
              <a:t>Arrival 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</a:rPr>
              <a:t>time</a:t>
            </a:r>
            <a:endParaRPr lang="zh-CN" altLang="en-US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785938" y="41306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70C0"/>
                </a:solidFill>
                <a:latin typeface="Calibri" pitchFamily="34" charset="0"/>
              </a:rPr>
              <a:t>0</a:t>
            </a:r>
            <a:endParaRPr lang="zh-CN" altLang="en-US" b="1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281238" y="41306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70C0"/>
                </a:solidFill>
                <a:latin typeface="Calibri" pitchFamily="34" charset="0"/>
              </a:rPr>
              <a:t>4</a:t>
            </a:r>
            <a:endParaRPr lang="zh-CN" altLang="en-US" b="1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281363" y="41306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70C0"/>
                </a:solidFill>
                <a:latin typeface="Calibri" pitchFamily="34" charset="0"/>
              </a:rPr>
              <a:t>8</a:t>
            </a:r>
            <a:endParaRPr lang="zh-CN" altLang="en-US" b="1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781425" y="41306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70C0"/>
                </a:solidFill>
                <a:latin typeface="Calibri" pitchFamily="34" charset="0"/>
              </a:rPr>
              <a:t>9</a:t>
            </a:r>
            <a:endParaRPr lang="zh-CN" altLang="en-US" b="1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781550" y="413067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70C0"/>
                </a:solidFill>
                <a:latin typeface="Calibri" pitchFamily="34" charset="0"/>
              </a:rPr>
              <a:t>11</a:t>
            </a:r>
            <a:endParaRPr lang="zh-CN" altLang="en-US" b="1">
              <a:solidFill>
                <a:srgbClr val="0070C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3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38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 animBg="1" autoUpdateAnimBg="0"/>
      <p:bldP spid="12" grpId="0"/>
      <p:bldP spid="13" grpId="0"/>
      <p:bldP spid="14" grpId="0"/>
      <p:bldP spid="15" grpId="0"/>
      <p:bldP spid="16" grpId="0"/>
      <p:bldP spid="17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1438"/>
            <a:ext cx="9144000" cy="676276"/>
          </a:xfrm>
        </p:spPr>
        <p:txBody>
          <a:bodyPr/>
          <a:lstStyle/>
          <a:p>
            <a:pPr eaLnBrk="1" hangingPunct="1"/>
            <a:r>
              <a:rPr lang="en-US" altLang="zh-CN" sz="3200" smtClean="0"/>
              <a:t>Example: Priority scheduling (</a:t>
            </a:r>
            <a:r>
              <a:rPr lang="en-US" altLang="zh-CN" sz="3200" smtClean="0">
                <a:solidFill>
                  <a:srgbClr val="FF0000"/>
                </a:solidFill>
              </a:rPr>
              <a:t>preemptive</a:t>
            </a:r>
            <a:r>
              <a:rPr lang="en-US" altLang="zh-CN" sz="3200" smtClean="0"/>
              <a:t>?)</a:t>
            </a:r>
          </a:p>
        </p:txBody>
      </p:sp>
      <p:sp>
        <p:nvSpPr>
          <p:cNvPr id="65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14363"/>
            <a:ext cx="86868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		Process	    Arrive Time     Burst Time     Priority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		   P1			0.0		10		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		   P2			4.0		1		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		   P3			8.0		2		4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		   P4			9.0		1		5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		   P5			11.0		5		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Priority scheduling (</a:t>
            </a:r>
            <a:r>
              <a:rPr lang="en-US" altLang="zh-CN" sz="2800" smtClean="0">
                <a:solidFill>
                  <a:srgbClr val="0070C0"/>
                </a:solidFill>
              </a:rPr>
              <a:t>preemptive?</a:t>
            </a:r>
            <a:r>
              <a:rPr lang="en-US" altLang="zh-CN" sz="2800" smtClean="0"/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smtClean="0"/>
              <a:t>		</a:t>
            </a:r>
          </a:p>
        </p:txBody>
      </p:sp>
      <p:sp>
        <p:nvSpPr>
          <p:cNvPr id="658435" name="Rectangle 5"/>
          <p:cNvSpPr>
            <a:spLocks noChangeArrowheads="1"/>
          </p:cNvSpPr>
          <p:nvPr/>
        </p:nvSpPr>
        <p:spPr bwMode="auto">
          <a:xfrm>
            <a:off x="2305050" y="3095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563" y="4071938"/>
            <a:ext cx="2209800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36"/>
          <p:cNvSpPr/>
          <p:nvPr/>
        </p:nvSpPr>
        <p:spPr>
          <a:xfrm>
            <a:off x="2571736" y="4643446"/>
            <a:ext cx="3166957" cy="70788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+mn-lt"/>
                <a:ea typeface="+mn-ea"/>
              </a:rPr>
              <a:t>Waiting time?</a:t>
            </a:r>
            <a:endParaRPr lang="zh-CN" altLang="en-US" sz="4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五角星 6"/>
          <p:cNvSpPr/>
          <p:nvPr/>
        </p:nvSpPr>
        <p:spPr>
          <a:xfrm rot="900000">
            <a:off x="7893866" y="4765"/>
            <a:ext cx="864096" cy="8640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Three kinds of schedulers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Operating system Part I Introduction</a:t>
            </a:r>
            <a:endParaRPr lang="zh-CN" altLang="en-US"/>
          </a:p>
        </p:txBody>
      </p:sp>
      <p:pic>
        <p:nvPicPr>
          <p:cNvPr id="557059" name="Picture 3" descr="F:\ForMe\Downloads\HD_256x256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1940944"/>
            <a:ext cx="1643074" cy="1643073"/>
          </a:xfrm>
          <a:prstGeom prst="rect">
            <a:avLst/>
          </a:prstGeom>
          <a:noFill/>
        </p:spPr>
      </p:pic>
      <p:pic>
        <p:nvPicPr>
          <p:cNvPr id="5570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8000000">
            <a:off x="2977554" y="2189909"/>
            <a:ext cx="2901162" cy="145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7061" name="Picture 5" descr="F:\ForMe\Downloads\CPU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3636" y="1798068"/>
            <a:ext cx="2000264" cy="200026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214414" y="1369440"/>
            <a:ext cx="162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/>
              <a:t>Storage media</a:t>
            </a:r>
          </a:p>
          <a:p>
            <a:pPr algn="ctr"/>
            <a:r>
              <a:rPr lang="en-US" altLang="zh-CN" dirty="0" smtClean="0"/>
              <a:t>(Magnetic disk)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37846" y="928670"/>
            <a:ext cx="155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/>
              <a:t>Main Memory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86578" y="1714488"/>
            <a:ext cx="58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/>
              <a:t>CPU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2643174" y="2714620"/>
            <a:ext cx="642942" cy="3571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ight Arrow 14"/>
          <p:cNvSpPr/>
          <p:nvPr/>
        </p:nvSpPr>
        <p:spPr>
          <a:xfrm>
            <a:off x="5429256" y="2786058"/>
            <a:ext cx="642942" cy="3571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Cloud Callout 16"/>
          <p:cNvSpPr/>
          <p:nvPr/>
        </p:nvSpPr>
        <p:spPr>
          <a:xfrm>
            <a:off x="4500562" y="3857628"/>
            <a:ext cx="4643438" cy="3000372"/>
          </a:xfrm>
          <a:prstGeom prst="cloudCallout">
            <a:avLst>
              <a:gd name="adj1" fmla="val -24039"/>
              <a:gd name="adj2" fmla="val -66718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</a:rPr>
              <a:t>Short-term scheduler </a:t>
            </a:r>
            <a:r>
              <a:rPr lang="en-US" altLang="zh-CN" sz="2800" dirty="0" smtClean="0"/>
              <a:t>determines which </a:t>
            </a:r>
            <a:r>
              <a:rPr lang="en-US" altLang="zh-CN" sz="2800" dirty="0" smtClean="0">
                <a:solidFill>
                  <a:srgbClr val="C00000"/>
                </a:solidFill>
              </a:rPr>
              <a:t>processes</a:t>
            </a:r>
            <a:r>
              <a:rPr lang="en-US" altLang="zh-CN" sz="2800" dirty="0" smtClean="0"/>
              <a:t> could get the usage of CPU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1839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Drawback of priority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686800" cy="542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The main drawback of priority scheduling: </a:t>
            </a:r>
            <a:r>
              <a:rPr lang="en-US" altLang="zh-CN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starvation</a:t>
            </a:r>
            <a:r>
              <a:rPr lang="en-US" altLang="zh-CN" dirty="0" smtClean="0"/>
              <a:t>!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To avoid: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Prevent high priority processes from running indefinitely by changing priorities dynamically: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Each process has a base priority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increase priorities of waiting processes at each clock tick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Preserving the SJF priority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 increase priorities of i/o bound processes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priority = 1/f   ( f is the fraction of time-quantum used)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 Part VI CPU Scheduling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E9233F-49F1-47B0-9262-D1C60685DC3F}" type="slidenum">
              <a:rPr lang="zh-CN" altLang="en-US"/>
              <a:pPr>
                <a:defRPr/>
              </a:pPr>
              <a:t>40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686800" cy="5126038"/>
          </a:xfrm>
        </p:spPr>
        <p:txBody>
          <a:bodyPr/>
          <a:lstStyle/>
          <a:p>
            <a:pPr eaLnBrk="1" hangingPunct="1"/>
            <a:r>
              <a:rPr lang="en-US" altLang="zh-CN" smtClean="0"/>
              <a:t>In fact, FCFS and SJF could be taken as the special instances of priority scheduling</a:t>
            </a:r>
          </a:p>
          <a:p>
            <a:pPr lvl="1" eaLnBrk="1" hangingPunct="1"/>
            <a:r>
              <a:rPr lang="en-US" altLang="zh-CN" smtClean="0"/>
              <a:t>Priority in FCFS is the arrival time</a:t>
            </a:r>
          </a:p>
          <a:p>
            <a:pPr lvl="1" eaLnBrk="1" hangingPunct="1"/>
            <a:r>
              <a:rPr lang="en-US" altLang="zh-CN" smtClean="0"/>
              <a:t>Priority in SJF therefore is the burst time of corresponding processes</a:t>
            </a:r>
          </a:p>
          <a:p>
            <a:pPr eaLnBrk="1" hangingPunct="1"/>
            <a:r>
              <a:rPr lang="en-US" altLang="zh-CN" smtClean="0"/>
              <a:t>The aging strategy can also be used in real life to convenience the customer’s satisfaction</a:t>
            </a:r>
          </a:p>
          <a:p>
            <a:pPr lvl="1" eaLnBrk="1" hangingPunct="1"/>
            <a:r>
              <a:rPr lang="en-US" altLang="zh-CN" smtClean="0"/>
              <a:t>Such as in bank waiting</a:t>
            </a:r>
          </a:p>
          <a:p>
            <a:pPr lvl="2" eaLnBrk="1" hangingPunct="1"/>
            <a:r>
              <a:rPr lang="en-US" altLang="zh-CN" smtClean="0"/>
              <a:t>We can upgrade the priority of the customers who have been waiting too long time</a:t>
            </a:r>
            <a:endParaRPr lang="zh-CN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 Part I Introduction</a:t>
            </a:r>
            <a:endParaRPr lang="zh-CN" altLang="en-US"/>
          </a:p>
        </p:txBody>
      </p:sp>
      <p:sp>
        <p:nvSpPr>
          <p:cNvPr id="5" name="Cloud Callout 4"/>
          <p:cNvSpPr/>
          <p:nvPr/>
        </p:nvSpPr>
        <p:spPr>
          <a:xfrm>
            <a:off x="4286250" y="214313"/>
            <a:ext cx="5143500" cy="3500437"/>
          </a:xfrm>
          <a:prstGeom prst="cloudCallout">
            <a:avLst>
              <a:gd name="adj1" fmla="val -53425"/>
              <a:gd name="adj2" fmla="val 46391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This strategy is used in the later MLFQ (Multilevel Feedback Queue) model.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D69AD8FA-4ADE-4AFA-83CB-DC8E40781952}" type="slidenum">
              <a:rPr lang="en-US" altLang="zh-CN"/>
              <a:pPr algn="l">
                <a:defRPr/>
              </a:pPr>
              <a:t>42</a:t>
            </a:fld>
            <a:endParaRPr lang="en-US" altLang="zh-CN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74650"/>
            <a:ext cx="8229600" cy="654050"/>
          </a:xfrm>
          <a:solidFill>
            <a:srgbClr val="FF990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Round-Robin </a:t>
            </a:r>
            <a:r>
              <a:rPr lang="en-US" altLang="zh-CN" dirty="0"/>
              <a:t>(RR) Scheduling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89025"/>
            <a:ext cx="8686800" cy="5126038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Round-robin scheduling</a:t>
            </a:r>
          </a:p>
          <a:p>
            <a:pPr lvl="1" eaLnBrk="1" hangingPunct="1"/>
            <a:r>
              <a:rPr lang="en-US" altLang="zh-CN" sz="3200" smtClean="0"/>
              <a:t>Based on FIFO</a:t>
            </a:r>
          </a:p>
          <a:p>
            <a:pPr lvl="1" eaLnBrk="1" hangingPunct="1"/>
            <a:r>
              <a:rPr lang="en-US" altLang="zh-CN" sz="3200" smtClean="0"/>
              <a:t>Processes run only for a limited amount of time called a </a:t>
            </a:r>
            <a:r>
              <a:rPr lang="en-US" altLang="zh-CN" sz="3200" b="1" smtClean="0"/>
              <a:t>time slice </a:t>
            </a:r>
            <a:r>
              <a:rPr lang="en-US" altLang="zh-CN" sz="3200" smtClean="0"/>
              <a:t>or </a:t>
            </a:r>
            <a:r>
              <a:rPr lang="en-US" altLang="zh-CN" sz="3200" b="1" smtClean="0"/>
              <a:t>quantum</a:t>
            </a:r>
          </a:p>
          <a:p>
            <a:pPr lvl="1" eaLnBrk="1" hangingPunct="1"/>
            <a:r>
              <a:rPr lang="en-US" altLang="zh-CN" sz="3200" smtClean="0"/>
              <a:t>Preemptive</a:t>
            </a:r>
          </a:p>
          <a:p>
            <a:pPr lvl="1" eaLnBrk="1" hangingPunct="1"/>
            <a:r>
              <a:rPr lang="en-US" altLang="zh-CN" sz="3200" smtClean="0"/>
              <a:t>Requires the system to maintain several processes in memory to minimize overhead</a:t>
            </a:r>
          </a:p>
          <a:p>
            <a:pPr lvl="1" eaLnBrk="1" hangingPunct="1"/>
            <a:r>
              <a:rPr lang="en-US" altLang="zh-CN" sz="3200" smtClean="0"/>
              <a:t>Often used as part of more complex algorithms</a:t>
            </a:r>
          </a:p>
        </p:txBody>
      </p:sp>
      <p:pic>
        <p:nvPicPr>
          <p:cNvPr id="666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500063"/>
            <a:ext cx="2667000" cy="18224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A. Frank - P. Weisberg</a:t>
            </a:r>
          </a:p>
        </p:txBody>
      </p:sp>
      <p:sp>
        <p:nvSpPr>
          <p:cNvPr id="66867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571500"/>
            <a:ext cx="8382000" cy="609600"/>
          </a:xfrm>
        </p:spPr>
        <p:txBody>
          <a:bodyPr lIns="90488" tIns="44450" rIns="90488" bIns="44450"/>
          <a:lstStyle/>
          <a:p>
            <a:pPr algn="l" eaLnBrk="1" hangingPunct="1"/>
            <a:r>
              <a:rPr lang="en-US" altLang="zh-CN" sz="4000" smtClean="0"/>
              <a:t>Round-Robin (RR)</a:t>
            </a:r>
          </a:p>
        </p:txBody>
      </p:sp>
      <p:sp>
        <p:nvSpPr>
          <p:cNvPr id="66867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43013"/>
            <a:ext cx="8382000" cy="51816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 smtClean="0"/>
              <a:t>Selection function: (initially) same as FCFS.</a:t>
            </a:r>
          </a:p>
          <a:p>
            <a:pPr eaLnBrk="1" hangingPunct="1"/>
            <a:r>
              <a:rPr lang="en-US" altLang="zh-CN" smtClean="0"/>
              <a:t>Decision mode: preemptive –</a:t>
            </a:r>
          </a:p>
          <a:p>
            <a:pPr lvl="1" eaLnBrk="1" hangingPunct="1"/>
            <a:r>
              <a:rPr lang="en-US" altLang="zh-CN" sz="3200" smtClean="0"/>
              <a:t>a process is allowed to run until the time slice period, called time quantum, is reached.</a:t>
            </a:r>
          </a:p>
          <a:p>
            <a:pPr lvl="1" eaLnBrk="1" hangingPunct="1"/>
            <a:r>
              <a:rPr lang="en-US" altLang="zh-CN" sz="3200" smtClean="0"/>
              <a:t>then a clock interrupt occurs and the running process is put at the end of the ready queue.</a:t>
            </a:r>
          </a:p>
        </p:txBody>
      </p:sp>
      <p:pic>
        <p:nvPicPr>
          <p:cNvPr id="668676" name="Picture 5" descr="02-41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866775" y="5064125"/>
            <a:ext cx="8077200" cy="1690688"/>
          </a:xfrm>
        </p:spPr>
      </p:pic>
      <p:sp>
        <p:nvSpPr>
          <p:cNvPr id="6" name="五角星 5"/>
          <p:cNvSpPr/>
          <p:nvPr/>
        </p:nvSpPr>
        <p:spPr>
          <a:xfrm rot="900000">
            <a:off x="7893866" y="4765"/>
            <a:ext cx="864096" cy="8640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altLang="en-US"/>
              <a:t>A. Frank - P. Weisberg</a:t>
            </a:r>
          </a:p>
        </p:txBody>
      </p:sp>
      <p:pic>
        <p:nvPicPr>
          <p:cNvPr id="67379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93750" y="1574055"/>
            <a:ext cx="8350250" cy="5167313"/>
          </a:xfrm>
        </p:spPr>
      </p:pic>
      <p:pic>
        <p:nvPicPr>
          <p:cNvPr id="55296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5" b="69765"/>
          <a:stretch/>
        </p:blipFill>
        <p:spPr bwMode="auto">
          <a:xfrm>
            <a:off x="4283968" y="-14575"/>
            <a:ext cx="5616624" cy="134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3794" name="Rectangle 5"/>
          <p:cNvSpPr>
            <a:spLocks noGrp="1" noChangeArrowheads="1"/>
          </p:cNvSpPr>
          <p:nvPr>
            <p:ph type="title"/>
          </p:nvPr>
        </p:nvSpPr>
        <p:spPr>
          <a:xfrm>
            <a:off x="35496" y="1307232"/>
            <a:ext cx="8382000" cy="609600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Another RR Example (q =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Picking the Right Quantum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071563"/>
            <a:ext cx="8358187" cy="5572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solidFill>
                  <a:srgbClr val="FF0000"/>
                </a:solidFill>
              </a:rPr>
              <a:t>Trade-off</a:t>
            </a:r>
            <a:r>
              <a:rPr lang="en-US" altLang="zh-CN" sz="280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Short quantum: great response/interactivity but high overhead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/>
              <a:t>Hopefully not too high if the dispatcher is fast enough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Long quantum: poor response/interactivity, but low overhead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smtClean="0"/>
              <a:t>With a very long time quantum, RR Scheduling becomes FCFS Scheduling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If context-switching time is 10% of time quantum, then the CPU spends &gt;10% of its time doing context switches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In practice, %CPU time spent on switching is very 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time quantum: 10ms to 100ms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context-switching time: 10</a:t>
            </a:r>
            <a:r>
              <a:rPr lang="en-US" altLang="zh-CN" sz="2400" smtClean="0">
                <a:sym typeface="Symbol" pitchFamily="18" charset="2"/>
              </a:rPr>
              <a:t>s</a:t>
            </a:r>
            <a:r>
              <a:rPr lang="en-US" altLang="zh-CN" sz="2400" smtClean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4500" y="6550025"/>
            <a:ext cx="74295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rPr>
              <a:t>PPTs from others\navet.ics.hawaii.edu_~casanova_courses_ics412_fall09\ics412_scheduling.ppt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2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2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Picking the Right Quantum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 Part VI CPU Scheduling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8A87D-ADD9-4907-A0D9-49E989513A13}" type="slidenum">
              <a:rPr lang="zh-CN" altLang="en-US"/>
              <a:pPr>
                <a:defRPr/>
              </a:pPr>
              <a:t>46</a:t>
            </a:fld>
            <a:endParaRPr lang="zh-CN" altLang="en-US"/>
          </a:p>
        </p:txBody>
      </p:sp>
      <p:pic>
        <p:nvPicPr>
          <p:cNvPr id="684036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14313" y="1643063"/>
            <a:ext cx="8686800" cy="3863975"/>
          </a:xfrm>
        </p:spPr>
      </p:pic>
      <p:sp>
        <p:nvSpPr>
          <p:cNvPr id="7" name="Rectangle 6"/>
          <p:cNvSpPr/>
          <p:nvPr/>
        </p:nvSpPr>
        <p:spPr>
          <a:xfrm>
            <a:off x="1714500" y="6550025"/>
            <a:ext cx="74295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rPr>
              <a:t>PPTs from others\navet.ics.hawaii.edu_~casanova_courses_ics412_fall09\ics412_scheduling.ppt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071813"/>
            <a:ext cx="9144000" cy="257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0" y="4429125"/>
            <a:ext cx="9144000" cy="1214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RR Discussion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686800" cy="512603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Jobs get fair share of CPU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Shortest jobs finish relatively quickly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Disadvantages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Poor average waiting time with similar job lengths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Example: 10 jobs each requiring 10 time slices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RR: All complete after about 100 time slices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FCFS performs better!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Performance depends on length of time-slice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If time-slice too short, pay overhead of context switch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If time-slice too long, degenerate to FCFS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 Part VI CPU Scheduling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6A4A71-7E53-4354-967E-928E89D9CC72}" type="slidenum">
              <a:rPr lang="zh-CN" altLang="en-US"/>
              <a:pPr>
                <a:defRPr/>
              </a:pPr>
              <a:t>47</a:t>
            </a:fld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2643188" y="6550025"/>
            <a:ext cx="6500812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rPr>
              <a:t>PPTs from others\www.cs.uga.edu_~maria_classes4730-Fall-2006\06-scheduling.pdf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00125"/>
            <a:ext cx="8858250" cy="5572125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The RR Scheduling scheme treats all processes equally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In practice, one often want to classify processes in groups, e.g., based on externally-defined process priorities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Simple idea: use one ready queue per class of processes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e.g., if we support 10 priorities, we maintain 10 ready queues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Scheduling within queues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Each queue has its own scheduling policy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e.g., High-priority could be RR, Low-priority could be FCFS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Scheduling between the queues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Typically preemptive priority scheduling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A process can run only if all higher-priority queues are empty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Or time-slicing among queues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e.g., 80% to Queue #1 and 20% to Queue #2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Operating system Part VI CPU Scheduling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9410D1-FC99-441F-9AE4-F23A995F04AD}" type="slidenum">
              <a:rPr lang="zh-CN" altLang="en-US"/>
              <a:pPr>
                <a:defRPr/>
              </a:pPr>
              <a:t>48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229600" cy="654050"/>
          </a:xfrm>
          <a:solidFill>
            <a:srgbClr val="FFC00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Multilevel Queue</a:t>
            </a:r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714500" y="6550025"/>
            <a:ext cx="74295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rPr>
              <a:t>PPTs from others\navet.ics.hawaii.edu_~casanova_courses_ics412_fall09\ics412_scheduling.ppt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686800" cy="56435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Ready queue is partitioned into separate queues: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foreground (</a:t>
            </a:r>
            <a:r>
              <a:rPr lang="en-US" altLang="zh-CN" b="1" dirty="0" smtClean="0"/>
              <a:t>interactive</a:t>
            </a:r>
            <a:r>
              <a:rPr lang="en-US" altLang="zh-CN" dirty="0" smtClean="0"/>
              <a:t>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background (</a:t>
            </a:r>
            <a:r>
              <a:rPr lang="en-US" altLang="zh-CN" b="1" dirty="0" smtClean="0"/>
              <a:t>batch</a:t>
            </a:r>
            <a:r>
              <a:rPr lang="en-US" altLang="zh-CN" dirty="0" smtClean="0"/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Each queue has its own scheduling algorithm,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foreground – </a:t>
            </a:r>
            <a:r>
              <a:rPr lang="en-US" altLang="zh-CN" b="1" dirty="0" smtClean="0"/>
              <a:t>RR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background – </a:t>
            </a:r>
            <a:r>
              <a:rPr lang="en-US" altLang="zh-CN" b="1" dirty="0" smtClean="0"/>
              <a:t>FCFS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Scheduling must be done between the queues.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Fixed priority scheduling; (i.e., </a:t>
            </a:r>
            <a:r>
              <a:rPr lang="en-US" altLang="zh-CN" sz="2600" dirty="0" smtClean="0"/>
              <a:t>serve all from foreground then from background</a:t>
            </a:r>
            <a:r>
              <a:rPr lang="en-US" altLang="zh-CN" dirty="0" smtClean="0"/>
              <a:t>).  Possibility of starvation.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Time slice – each queue gets a certain amount of CPU time which it can schedule amongst its processes; i.e., 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80% to foreground in RR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20% to background in FCFS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 Part III  Device management</a:t>
            </a:r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071938" y="6550025"/>
            <a:ext cx="5072062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rPr>
              <a:t>PPTs from others\Operating System Concepts 6ed\Slides\ch6.ppt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Example of Multilevel Queue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Happy" pitchFamily="34" charset="0"/>
              </a:rPr>
              <a:t>CPU Scheduling</a:t>
            </a:r>
            <a:endParaRPr lang="zh-CN" altLang="en-US" dirty="0">
              <a:solidFill>
                <a:schemeClr val="bg1"/>
              </a:solidFill>
              <a:latin typeface="Happy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 Part I Introduction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5875" y="571500"/>
            <a:ext cx="7858125" cy="5197475"/>
          </a:xfrm>
        </p:spPr>
        <p:txBody>
          <a:bodyPr rtlCol="0" anchor="ctr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Basic Concepts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CPU and some IO devices could work in parallel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Process could be categorized into IO-burst and CPU burst types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Scheduling Criteria &amp; Metrics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Different Scheduling Algorithms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Algorithm 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B4A01C-0AED-43B4-9A2A-D2EC5FC2415C}" type="datetime1">
              <a:rPr lang="en-US"/>
              <a:pPr>
                <a:defRPr/>
              </a:pPr>
              <a:t>3/14/2017</a:t>
            </a:fld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OS_05  Scheduling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9D724-A127-4DE6-A87F-B2A4CB27F816}" type="slidenum">
              <a:rPr lang="he-IL"/>
              <a:pPr>
                <a:defRPr/>
              </a:pPr>
              <a:t>50</a:t>
            </a:fld>
            <a:endParaRPr lang="en-US"/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Multi-Level Queue Scheduling</a:t>
            </a:r>
          </a:p>
        </p:txBody>
      </p:sp>
      <p:sp>
        <p:nvSpPr>
          <p:cNvPr id="70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5375"/>
            <a:ext cx="8178800" cy="5048250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zh-CN" sz="1600" smtClean="0"/>
              <a:t>Highest priority</a:t>
            </a:r>
          </a:p>
          <a:p>
            <a:pPr eaLnBrk="1" hangingPunct="1">
              <a:buFont typeface="Symbol" pitchFamily="18" charset="2"/>
              <a:buNone/>
            </a:pPr>
            <a:endParaRPr lang="en-US" altLang="zh-CN" sz="1600" smtClean="0"/>
          </a:p>
          <a:p>
            <a:pPr eaLnBrk="1" hangingPunct="1">
              <a:buFont typeface="Symbol" pitchFamily="18" charset="2"/>
              <a:buNone/>
            </a:pPr>
            <a:endParaRPr lang="en-US" altLang="zh-CN" sz="1600" smtClean="0"/>
          </a:p>
          <a:p>
            <a:pPr eaLnBrk="1" hangingPunct="1">
              <a:buFont typeface="Symbol" pitchFamily="18" charset="2"/>
              <a:buNone/>
            </a:pPr>
            <a:endParaRPr lang="en-US" altLang="zh-CN" sz="1600" smtClean="0"/>
          </a:p>
          <a:p>
            <a:pPr eaLnBrk="1" hangingPunct="1">
              <a:buFont typeface="Symbol" pitchFamily="18" charset="2"/>
              <a:buNone/>
            </a:pPr>
            <a:endParaRPr lang="en-US" altLang="zh-CN" sz="1600" smtClean="0"/>
          </a:p>
          <a:p>
            <a:pPr eaLnBrk="1" hangingPunct="1">
              <a:buFont typeface="Symbol" pitchFamily="18" charset="2"/>
              <a:buNone/>
            </a:pPr>
            <a:endParaRPr lang="en-US" altLang="zh-CN" sz="1600" smtClean="0"/>
          </a:p>
          <a:p>
            <a:pPr eaLnBrk="1" hangingPunct="1">
              <a:buFont typeface="Symbol" pitchFamily="18" charset="2"/>
              <a:buNone/>
            </a:pPr>
            <a:endParaRPr lang="en-US" altLang="zh-CN" sz="1600" smtClean="0"/>
          </a:p>
          <a:p>
            <a:pPr eaLnBrk="1" hangingPunct="1">
              <a:buFont typeface="Symbol" pitchFamily="18" charset="2"/>
              <a:buNone/>
            </a:pPr>
            <a:endParaRPr lang="en-US" altLang="zh-CN" sz="1600" smtClean="0"/>
          </a:p>
          <a:p>
            <a:pPr eaLnBrk="1" hangingPunct="1">
              <a:buFont typeface="Symbol" pitchFamily="18" charset="2"/>
              <a:buNone/>
            </a:pPr>
            <a:endParaRPr lang="en-US" altLang="zh-CN" sz="1600" smtClean="0"/>
          </a:p>
          <a:p>
            <a:pPr eaLnBrk="1" hangingPunct="1">
              <a:buFont typeface="Symbol" pitchFamily="18" charset="2"/>
              <a:buNone/>
            </a:pPr>
            <a:endParaRPr lang="en-US" altLang="zh-CN" sz="1600" smtClean="0"/>
          </a:p>
          <a:p>
            <a:pPr eaLnBrk="1" hangingPunct="1">
              <a:buFont typeface="Symbol" pitchFamily="18" charset="2"/>
              <a:buNone/>
            </a:pPr>
            <a:endParaRPr lang="en-US" altLang="zh-CN" sz="1600" smtClean="0"/>
          </a:p>
          <a:p>
            <a:pPr eaLnBrk="1" hangingPunct="1">
              <a:buFont typeface="Symbol" pitchFamily="18" charset="2"/>
              <a:buNone/>
            </a:pPr>
            <a:endParaRPr lang="en-US" altLang="zh-CN" sz="1600" smtClean="0"/>
          </a:p>
          <a:p>
            <a:pPr eaLnBrk="1" hangingPunct="1">
              <a:buFont typeface="Symbol" pitchFamily="18" charset="2"/>
              <a:buNone/>
            </a:pPr>
            <a:endParaRPr lang="en-US" altLang="zh-CN" sz="1600" smtClean="0"/>
          </a:p>
          <a:p>
            <a:pPr eaLnBrk="1" hangingPunct="1">
              <a:buFont typeface="Symbol" pitchFamily="18" charset="2"/>
              <a:buNone/>
            </a:pPr>
            <a:endParaRPr lang="en-US" altLang="zh-CN" sz="1600" smtClean="0"/>
          </a:p>
          <a:p>
            <a:pPr eaLnBrk="1" hangingPunct="1">
              <a:buFont typeface="Symbol" pitchFamily="18" charset="2"/>
              <a:buNone/>
            </a:pPr>
            <a:endParaRPr lang="en-US" altLang="zh-CN" sz="1600" smtClean="0"/>
          </a:p>
          <a:p>
            <a:pPr eaLnBrk="1" hangingPunct="1">
              <a:buFont typeface="Symbol" pitchFamily="18" charset="2"/>
              <a:buNone/>
            </a:pPr>
            <a:endParaRPr lang="en-US" altLang="zh-CN" sz="1600" smtClean="0"/>
          </a:p>
          <a:p>
            <a:pPr algn="ctr" eaLnBrk="1" hangingPunct="1">
              <a:buFont typeface="Symbol" pitchFamily="18" charset="2"/>
              <a:buNone/>
            </a:pPr>
            <a:endParaRPr lang="en-US" altLang="zh-CN" sz="1600" smtClean="0"/>
          </a:p>
          <a:p>
            <a:pPr algn="ctr" eaLnBrk="1" hangingPunct="1">
              <a:buFont typeface="Symbol" pitchFamily="18" charset="2"/>
              <a:buNone/>
            </a:pPr>
            <a:endParaRPr lang="en-US" altLang="zh-CN" sz="1600" smtClean="0"/>
          </a:p>
          <a:p>
            <a:pPr algn="ctr" eaLnBrk="1" hangingPunct="1">
              <a:buFont typeface="Symbol" pitchFamily="18" charset="2"/>
              <a:buNone/>
            </a:pPr>
            <a:endParaRPr lang="en-US" altLang="zh-CN" sz="1600" smtClean="0"/>
          </a:p>
          <a:p>
            <a:pPr algn="ctr" eaLnBrk="1" hangingPunct="1">
              <a:buFont typeface="Symbol" pitchFamily="18" charset="2"/>
              <a:buNone/>
            </a:pPr>
            <a:endParaRPr lang="en-US" altLang="zh-CN" sz="2000" smtClean="0"/>
          </a:p>
        </p:txBody>
      </p:sp>
      <p:sp>
        <p:nvSpPr>
          <p:cNvPr id="705542" name="AutoShape 4"/>
          <p:cNvSpPr>
            <a:spLocks noChangeArrowheads="1"/>
          </p:cNvSpPr>
          <p:nvPr/>
        </p:nvSpPr>
        <p:spPr bwMode="auto">
          <a:xfrm>
            <a:off x="1066800" y="1476375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87429" name="Rectangle 5"/>
          <p:cNvSpPr>
            <a:spLocks noChangeArrowheads="1"/>
          </p:cNvSpPr>
          <p:nvPr/>
        </p:nvSpPr>
        <p:spPr bwMode="auto">
          <a:xfrm>
            <a:off x="2057400" y="1323994"/>
            <a:ext cx="4572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sz="2000" b="1" dirty="0">
                <a:latin typeface="Tahoma" pitchFamily="34" charset="0"/>
                <a:ea typeface="+mn-ea"/>
              </a:rPr>
              <a:t>system </a:t>
            </a:r>
            <a:r>
              <a:rPr kumimoji="1"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+mn-ea"/>
              </a:rPr>
              <a:t>processes</a:t>
            </a:r>
            <a:endParaRPr kumimoji="1" lang="en-US" sz="2000" b="1" dirty="0">
              <a:solidFill>
                <a:schemeClr val="tx2"/>
              </a:solidFill>
              <a:latin typeface="Tahoma" pitchFamily="34" charset="0"/>
              <a:ea typeface="+mn-ea"/>
            </a:endParaRPr>
          </a:p>
        </p:txBody>
      </p:sp>
      <p:sp>
        <p:nvSpPr>
          <p:cNvPr id="705544" name="AutoShape 6"/>
          <p:cNvSpPr>
            <a:spLocks noChangeArrowheads="1"/>
          </p:cNvSpPr>
          <p:nvPr/>
        </p:nvSpPr>
        <p:spPr bwMode="auto">
          <a:xfrm>
            <a:off x="6629400" y="1476375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05545" name="AutoShape 7"/>
          <p:cNvSpPr>
            <a:spLocks noChangeArrowheads="1"/>
          </p:cNvSpPr>
          <p:nvPr/>
        </p:nvSpPr>
        <p:spPr bwMode="auto">
          <a:xfrm>
            <a:off x="990600" y="3152775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87432" name="Rectangle 8"/>
          <p:cNvSpPr>
            <a:spLocks noChangeArrowheads="1"/>
          </p:cNvSpPr>
          <p:nvPr/>
        </p:nvSpPr>
        <p:spPr bwMode="auto">
          <a:xfrm>
            <a:off x="1981200" y="3000394"/>
            <a:ext cx="4572000" cy="457200"/>
          </a:xfrm>
          <a:prstGeom prst="rect">
            <a:avLst/>
          </a:prstGeom>
          <a:solidFill>
            <a:srgbClr val="FF9B57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sz="2000" b="1" dirty="0">
                <a:latin typeface="Tahoma" pitchFamily="34" charset="0"/>
                <a:ea typeface="+mn-ea"/>
              </a:rPr>
              <a:t>Interactive editing </a:t>
            </a:r>
            <a:r>
              <a:rPr kumimoji="1"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+mn-ea"/>
              </a:rPr>
              <a:t>processes</a:t>
            </a:r>
            <a:endParaRPr kumimoji="1" lang="en-US" sz="2000" b="1" dirty="0">
              <a:solidFill>
                <a:schemeClr val="tx2"/>
              </a:solidFill>
              <a:latin typeface="Tahoma" pitchFamily="34" charset="0"/>
              <a:ea typeface="+mn-ea"/>
            </a:endParaRPr>
          </a:p>
        </p:txBody>
      </p:sp>
      <p:sp>
        <p:nvSpPr>
          <p:cNvPr id="705547" name="AutoShape 9"/>
          <p:cNvSpPr>
            <a:spLocks noChangeArrowheads="1"/>
          </p:cNvSpPr>
          <p:nvPr/>
        </p:nvSpPr>
        <p:spPr bwMode="auto">
          <a:xfrm>
            <a:off x="6553200" y="3152775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05548" name="AutoShape 10"/>
          <p:cNvSpPr>
            <a:spLocks noChangeArrowheads="1"/>
          </p:cNvSpPr>
          <p:nvPr/>
        </p:nvSpPr>
        <p:spPr bwMode="auto">
          <a:xfrm>
            <a:off x="990600" y="4143375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87435" name="Rectangle 11"/>
          <p:cNvSpPr>
            <a:spLocks noChangeArrowheads="1"/>
          </p:cNvSpPr>
          <p:nvPr/>
        </p:nvSpPr>
        <p:spPr bwMode="auto">
          <a:xfrm>
            <a:off x="1981200" y="3990994"/>
            <a:ext cx="4572000" cy="457200"/>
          </a:xfrm>
          <a:prstGeom prst="rect">
            <a:avLst/>
          </a:prstGeom>
          <a:solidFill>
            <a:srgbClr val="FFA263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sz="2000" b="1" dirty="0">
                <a:latin typeface="Tahoma" pitchFamily="34" charset="0"/>
                <a:ea typeface="+mn-ea"/>
              </a:rPr>
              <a:t>batch </a:t>
            </a:r>
            <a:r>
              <a:rPr kumimoji="1"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+mn-ea"/>
              </a:rPr>
              <a:t>processes</a:t>
            </a:r>
            <a:endParaRPr kumimoji="1" lang="en-US" sz="2000" b="1" dirty="0">
              <a:solidFill>
                <a:schemeClr val="tx2"/>
              </a:solidFill>
              <a:latin typeface="Tahoma" pitchFamily="34" charset="0"/>
              <a:ea typeface="+mn-ea"/>
            </a:endParaRPr>
          </a:p>
        </p:txBody>
      </p:sp>
      <p:sp>
        <p:nvSpPr>
          <p:cNvPr id="705550" name="AutoShape 12"/>
          <p:cNvSpPr>
            <a:spLocks noChangeArrowheads="1"/>
          </p:cNvSpPr>
          <p:nvPr/>
        </p:nvSpPr>
        <p:spPr bwMode="auto">
          <a:xfrm>
            <a:off x="6553200" y="4143375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05551" name="AutoShape 13"/>
          <p:cNvSpPr>
            <a:spLocks noChangeArrowheads="1"/>
          </p:cNvSpPr>
          <p:nvPr/>
        </p:nvSpPr>
        <p:spPr bwMode="auto">
          <a:xfrm>
            <a:off x="990600" y="5057775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87438" name="Rectangle 14"/>
          <p:cNvSpPr>
            <a:spLocks noChangeArrowheads="1"/>
          </p:cNvSpPr>
          <p:nvPr/>
        </p:nvSpPr>
        <p:spPr bwMode="auto">
          <a:xfrm>
            <a:off x="1981200" y="4905394"/>
            <a:ext cx="4572000" cy="457200"/>
          </a:xfrm>
          <a:prstGeom prst="rect">
            <a:avLst/>
          </a:prstGeom>
          <a:solidFill>
            <a:srgbClr val="FFB685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sz="2000" b="1" dirty="0">
                <a:latin typeface="Tahoma" pitchFamily="34" charset="0"/>
                <a:ea typeface="+mn-ea"/>
              </a:rPr>
              <a:t>student </a:t>
            </a:r>
            <a:r>
              <a:rPr kumimoji="1"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+mn-ea"/>
              </a:rPr>
              <a:t>processes</a:t>
            </a:r>
            <a:endParaRPr kumimoji="1" lang="en-US" sz="2000" b="1" dirty="0">
              <a:solidFill>
                <a:schemeClr val="tx2"/>
              </a:solidFill>
              <a:latin typeface="Tahoma" pitchFamily="34" charset="0"/>
              <a:ea typeface="+mn-ea"/>
            </a:endParaRPr>
          </a:p>
        </p:txBody>
      </p:sp>
      <p:sp>
        <p:nvSpPr>
          <p:cNvPr id="705553" name="AutoShape 15"/>
          <p:cNvSpPr>
            <a:spLocks noChangeArrowheads="1"/>
          </p:cNvSpPr>
          <p:nvPr/>
        </p:nvSpPr>
        <p:spPr bwMode="auto">
          <a:xfrm>
            <a:off x="6553200" y="5057775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05554" name="AutoShape 16"/>
          <p:cNvSpPr>
            <a:spLocks noChangeArrowheads="1"/>
          </p:cNvSpPr>
          <p:nvPr/>
        </p:nvSpPr>
        <p:spPr bwMode="auto">
          <a:xfrm>
            <a:off x="1066800" y="2314575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87441" name="Rectangle 17"/>
          <p:cNvSpPr>
            <a:spLocks noChangeArrowheads="1"/>
          </p:cNvSpPr>
          <p:nvPr/>
        </p:nvSpPr>
        <p:spPr bwMode="auto">
          <a:xfrm>
            <a:off x="2057400" y="2162194"/>
            <a:ext cx="4572000" cy="457200"/>
          </a:xfrm>
          <a:prstGeom prst="rect">
            <a:avLst/>
          </a:prstGeom>
          <a:solidFill>
            <a:srgbClr val="FF8C3D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sz="2000" b="1" dirty="0">
                <a:latin typeface="Tahoma" pitchFamily="34" charset="0"/>
                <a:ea typeface="+mn-ea"/>
              </a:rPr>
              <a:t>interactive </a:t>
            </a:r>
            <a:r>
              <a:rPr kumimoji="1"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ahoma" pitchFamily="34" charset="0"/>
                <a:ea typeface="+mn-ea"/>
              </a:rPr>
              <a:t>processes</a:t>
            </a:r>
            <a:endParaRPr kumimoji="1" lang="en-US" sz="2000" b="1" dirty="0">
              <a:solidFill>
                <a:schemeClr val="tx2"/>
              </a:solidFill>
              <a:latin typeface="Tahoma" pitchFamily="34" charset="0"/>
              <a:ea typeface="+mn-ea"/>
            </a:endParaRPr>
          </a:p>
        </p:txBody>
      </p:sp>
      <p:sp>
        <p:nvSpPr>
          <p:cNvPr id="705556" name="AutoShape 18"/>
          <p:cNvSpPr>
            <a:spLocks noChangeArrowheads="1"/>
          </p:cNvSpPr>
          <p:nvPr/>
        </p:nvSpPr>
        <p:spPr bwMode="auto">
          <a:xfrm>
            <a:off x="6629400" y="2314575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05557" name="Rectangle 19"/>
          <p:cNvSpPr>
            <a:spLocks noChangeArrowheads="1"/>
          </p:cNvSpPr>
          <p:nvPr/>
        </p:nvSpPr>
        <p:spPr bwMode="auto">
          <a:xfrm>
            <a:off x="6477000" y="7696200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kumimoji="1" lang="en-US" altLang="zh-CN" sz="2000" b="1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705558" name="Rectangle 20"/>
          <p:cNvSpPr>
            <a:spLocks noChangeArrowheads="1"/>
          </p:cNvSpPr>
          <p:nvPr/>
        </p:nvSpPr>
        <p:spPr bwMode="auto">
          <a:xfrm>
            <a:off x="533400" y="5438775"/>
            <a:ext cx="150812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zh-CN" sz="1600">
                <a:solidFill>
                  <a:srgbClr val="800000"/>
                </a:solidFill>
                <a:latin typeface="Tahoma" pitchFamily="34" charset="0"/>
              </a:rPr>
              <a:t>Lowest priority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72000" y="6550025"/>
            <a:ext cx="4572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rPr>
              <a:t>PPTs from others\www.cs.bgu.ac.il\Scheduling.ppt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686800" cy="5357813"/>
          </a:xfrm>
        </p:spPr>
        <p:txBody>
          <a:bodyPr rtlCol="0">
            <a:normAutofit/>
          </a:bodyPr>
          <a:lstStyle/>
          <a:p>
            <a:pPr eaLnBrk="1" hangingPunct="1"/>
            <a:r>
              <a:rPr lang="en-US" altLang="zh-CN" sz="4000" dirty="0"/>
              <a:t>Processes can move among the queues</a:t>
            </a:r>
          </a:p>
          <a:p>
            <a:pPr lvl="1" eaLnBrk="1" hangingPunct="1"/>
            <a:r>
              <a:rPr lang="en-US" altLang="zh-CN" sz="3600" dirty="0"/>
              <a:t>If queues are defined on internal process characteristics, it makes sense to move a process whose characteristics have changed</a:t>
            </a:r>
          </a:p>
          <a:p>
            <a:pPr lvl="2" eaLnBrk="1" hangingPunct="1"/>
            <a:r>
              <a:rPr lang="en-US" altLang="zh-CN" sz="3200" dirty="0"/>
              <a:t>e.g., based on CPU burst length</a:t>
            </a:r>
          </a:p>
          <a:p>
            <a:pPr lvl="1" eaLnBrk="1" hangingPunct="1"/>
            <a:r>
              <a:rPr lang="en-US" altLang="zh-CN" sz="3600" dirty="0"/>
              <a:t>It’s also a good way to implement priority aging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 Part VI CPU Scheduling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475C89-61B1-4E79-8EF3-D65783FD3BAA}" type="slidenum">
              <a:rPr lang="zh-CN" altLang="en-US"/>
              <a:pPr>
                <a:defRPr/>
              </a:pPr>
              <a:t>51</a:t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Multilevel </a:t>
            </a:r>
            <a:r>
              <a:rPr lang="en-US" altLang="zh-CN" b="1" u="sng" dirty="0" smtClean="0"/>
              <a:t>Feedback</a:t>
            </a:r>
            <a:r>
              <a:rPr lang="en-US" altLang="zh-CN" dirty="0" smtClean="0"/>
              <a:t> Queue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Example of Multilevel Feedback Queue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686800" cy="512603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Three queues: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Q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– RR with time quantum 8 milliseconds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Q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– RR time quantum 16 milliseconds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Q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– FCFS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Scheduling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A new job enters queue Q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which is served FCFS. When it gains CPU, job receives 8 milliseconds. If it does not finish in 8 milliseconds, job is moved to queue Q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At Q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job is again served FCFS and receives 16 additional milliseconds. If it still does not complete, it is preempted and moved to queue Q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 Part III  Device management</a:t>
            </a:r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3786188" y="6538913"/>
            <a:ext cx="5357812" cy="3190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rPr>
              <a:t>PPTs from others\www.cs.gsu.edu_~cscbecx\csc4320 Chapter 5-1.ppt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 Part III  Device management</a:t>
            </a:r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571500"/>
            <a:ext cx="8229600" cy="654050"/>
          </a:xfrm>
        </p:spPr>
        <p:txBody>
          <a:bodyPr rtlCol="0"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Example of Multilevel Feedback Queue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3786188" y="6538913"/>
            <a:ext cx="5357812" cy="3190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rPr>
              <a:t>PPTs from others\www.cs.gsu.edu_~cscbecx\csc4320 Chapter 5-1.ppt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13732" name="Line 8"/>
          <p:cNvSpPr>
            <a:spLocks noChangeShapeType="1"/>
          </p:cNvSpPr>
          <p:nvPr/>
        </p:nvSpPr>
        <p:spPr bwMode="auto">
          <a:xfrm flipV="1">
            <a:off x="7391400" y="2428875"/>
            <a:ext cx="0" cy="2465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3733" name="Rectangle 10"/>
          <p:cNvSpPr>
            <a:spLocks noChangeArrowheads="1"/>
          </p:cNvSpPr>
          <p:nvPr/>
        </p:nvSpPr>
        <p:spPr bwMode="auto">
          <a:xfrm>
            <a:off x="6929438" y="3267075"/>
            <a:ext cx="2214562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ctr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/>
              <a:t>across-queue</a:t>
            </a:r>
          </a:p>
          <a:p>
            <a:pPr lvl="1" algn="ctr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/>
              <a:t>priority</a:t>
            </a:r>
          </a:p>
        </p:txBody>
      </p:sp>
      <p:sp>
        <p:nvSpPr>
          <p:cNvPr id="713734" name="Rectangle 11"/>
          <p:cNvSpPr>
            <a:spLocks noChangeArrowheads="1"/>
          </p:cNvSpPr>
          <p:nvPr/>
        </p:nvSpPr>
        <p:spPr bwMode="auto">
          <a:xfrm>
            <a:off x="6477000" y="2363788"/>
            <a:ext cx="2214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ctr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/>
              <a:t>high</a:t>
            </a:r>
          </a:p>
        </p:txBody>
      </p:sp>
      <p:sp>
        <p:nvSpPr>
          <p:cNvPr id="713735" name="Rectangle 12"/>
          <p:cNvSpPr>
            <a:spLocks noChangeArrowheads="1"/>
          </p:cNvSpPr>
          <p:nvPr/>
        </p:nvSpPr>
        <p:spPr bwMode="auto">
          <a:xfrm>
            <a:off x="6472238" y="4587875"/>
            <a:ext cx="2214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algn="ctr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altLang="zh-CN"/>
              <a:t>low</a:t>
            </a:r>
          </a:p>
        </p:txBody>
      </p:sp>
      <p:pic>
        <p:nvPicPr>
          <p:cNvPr id="713736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319338" y="2143125"/>
            <a:ext cx="4972050" cy="3038475"/>
          </a:xfrm>
        </p:spPr>
      </p:pic>
      <p:sp>
        <p:nvSpPr>
          <p:cNvPr id="713737" name="Rectangle 5"/>
          <p:cNvSpPr>
            <a:spLocks noChangeArrowheads="1"/>
          </p:cNvSpPr>
          <p:nvPr/>
        </p:nvSpPr>
        <p:spPr bwMode="auto">
          <a:xfrm>
            <a:off x="500063" y="2286000"/>
            <a:ext cx="170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Q0: RR (q=8)</a:t>
            </a:r>
          </a:p>
        </p:txBody>
      </p:sp>
      <p:sp>
        <p:nvSpPr>
          <p:cNvPr id="713738" name="Rectangle 6"/>
          <p:cNvSpPr>
            <a:spLocks noChangeArrowheads="1"/>
          </p:cNvSpPr>
          <p:nvPr/>
        </p:nvSpPr>
        <p:spPr bwMode="auto">
          <a:xfrm>
            <a:off x="500063" y="3449638"/>
            <a:ext cx="18430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Q1: RR (q=16)</a:t>
            </a:r>
          </a:p>
        </p:txBody>
      </p:sp>
      <p:sp>
        <p:nvSpPr>
          <p:cNvPr id="713739" name="Rectangle 7"/>
          <p:cNvSpPr>
            <a:spLocks noChangeArrowheads="1"/>
          </p:cNvSpPr>
          <p:nvPr/>
        </p:nvSpPr>
        <p:spPr bwMode="auto">
          <a:xfrm>
            <a:off x="500063" y="4532313"/>
            <a:ext cx="132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/>
              <a:t>Q2: FCFS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7575"/>
            <a:ext cx="8229600" cy="6540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Multilevel Feedback Queues</a:t>
            </a:r>
          </a:p>
        </p:txBody>
      </p:sp>
      <p:sp>
        <p:nvSpPr>
          <p:cNvPr id="72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9088"/>
            <a:ext cx="8686800" cy="5126037"/>
          </a:xfrm>
        </p:spPr>
        <p:txBody>
          <a:bodyPr/>
          <a:lstStyle/>
          <a:p>
            <a:pPr eaLnBrk="1" hangingPunct="1"/>
            <a:r>
              <a:rPr lang="en-US" altLang="zh-CN" smtClean="0"/>
              <a:t>Priority 0 (time slice = 1):</a:t>
            </a:r>
          </a:p>
          <a:p>
            <a:pPr eaLnBrk="1" hangingPunct="1"/>
            <a:r>
              <a:rPr lang="en-US" altLang="zh-CN" smtClean="0"/>
              <a:t>Priority 1 (time slice = 2):</a:t>
            </a:r>
          </a:p>
          <a:p>
            <a:pPr eaLnBrk="1" hangingPunct="1"/>
            <a:r>
              <a:rPr lang="en-US" altLang="zh-CN" smtClean="0"/>
              <a:t>Priority 2 (time slice = 4):</a:t>
            </a:r>
          </a:p>
        </p:txBody>
      </p:sp>
      <p:sp>
        <p:nvSpPr>
          <p:cNvPr id="721923" name="Text Box 4"/>
          <p:cNvSpPr txBox="1">
            <a:spLocks noChangeArrowheads="1"/>
          </p:cNvSpPr>
          <p:nvPr/>
        </p:nvSpPr>
        <p:spPr bwMode="auto">
          <a:xfrm>
            <a:off x="5334000" y="1690688"/>
            <a:ext cx="685800" cy="366712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>
                <a:latin typeface="Calibri" pitchFamily="34" charset="0"/>
              </a:rPr>
              <a:t>A</a:t>
            </a:r>
          </a:p>
        </p:txBody>
      </p:sp>
      <p:sp>
        <p:nvSpPr>
          <p:cNvPr id="721924" name="Text Box 5"/>
          <p:cNvSpPr txBox="1">
            <a:spLocks noChangeArrowheads="1"/>
          </p:cNvSpPr>
          <p:nvPr/>
        </p:nvSpPr>
        <p:spPr bwMode="auto">
          <a:xfrm>
            <a:off x="6019800" y="1690688"/>
            <a:ext cx="1009650" cy="36671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>
                <a:latin typeface="Calibri" pitchFamily="34" charset="0"/>
              </a:rPr>
              <a:t>B</a:t>
            </a:r>
          </a:p>
        </p:txBody>
      </p:sp>
      <p:sp>
        <p:nvSpPr>
          <p:cNvPr id="721925" name="Text Box 6"/>
          <p:cNvSpPr txBox="1">
            <a:spLocks noChangeArrowheads="1"/>
          </p:cNvSpPr>
          <p:nvPr/>
        </p:nvSpPr>
        <p:spPr bwMode="auto">
          <a:xfrm>
            <a:off x="7010400" y="1690688"/>
            <a:ext cx="1371600" cy="3667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>
                <a:latin typeface="Calibri" pitchFamily="34" charset="0"/>
              </a:rPr>
              <a:t>C</a:t>
            </a:r>
          </a:p>
        </p:txBody>
      </p:sp>
      <p:sp>
        <p:nvSpPr>
          <p:cNvPr id="721926" name="Text Box 7"/>
          <p:cNvSpPr txBox="1">
            <a:spLocks noChangeArrowheads="1"/>
          </p:cNvSpPr>
          <p:nvPr/>
        </p:nvSpPr>
        <p:spPr bwMode="auto">
          <a:xfrm>
            <a:off x="6324600" y="1066800"/>
            <a:ext cx="1003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time = 0</a:t>
            </a:r>
          </a:p>
        </p:txBody>
      </p:sp>
      <p:sp>
        <p:nvSpPr>
          <p:cNvPr id="721927" name="Line 18"/>
          <p:cNvSpPr>
            <a:spLocks noChangeShapeType="1"/>
          </p:cNvSpPr>
          <p:nvPr/>
        </p:nvSpPr>
        <p:spPr bwMode="auto">
          <a:xfrm>
            <a:off x="2133600" y="5105400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1928" name="Text Box 19"/>
          <p:cNvSpPr txBox="1">
            <a:spLocks noChangeArrowheads="1"/>
          </p:cNvSpPr>
          <p:nvPr/>
        </p:nvSpPr>
        <p:spPr bwMode="auto">
          <a:xfrm>
            <a:off x="6013450" y="47244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29738" y="13708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02234" y="137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72396" y="137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57250"/>
            <a:ext cx="8229600" cy="6540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Multilevel Feedback Queues</a:t>
            </a:r>
          </a:p>
        </p:txBody>
      </p:sp>
      <p:sp>
        <p:nvSpPr>
          <p:cNvPr id="7239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1625"/>
            <a:ext cx="8686800" cy="5126038"/>
          </a:xfrm>
        </p:spPr>
        <p:txBody>
          <a:bodyPr/>
          <a:lstStyle/>
          <a:p>
            <a:pPr eaLnBrk="1" hangingPunct="1"/>
            <a:r>
              <a:rPr lang="en-US" altLang="zh-CN" smtClean="0"/>
              <a:t>Priority 0 (time slice = 1):</a:t>
            </a:r>
          </a:p>
          <a:p>
            <a:pPr eaLnBrk="1" hangingPunct="1"/>
            <a:r>
              <a:rPr lang="en-US" altLang="zh-CN" smtClean="0"/>
              <a:t>Priority 1 (time slice = 2):</a:t>
            </a:r>
          </a:p>
          <a:p>
            <a:pPr eaLnBrk="1" hangingPunct="1"/>
            <a:r>
              <a:rPr lang="en-US" altLang="zh-CN" smtClean="0"/>
              <a:t>Priority 2 (time slice = 4):</a:t>
            </a:r>
          </a:p>
        </p:txBody>
      </p:sp>
      <p:sp>
        <p:nvSpPr>
          <p:cNvPr id="723971" name="Text Box 5"/>
          <p:cNvSpPr txBox="1">
            <a:spLocks noChangeArrowheads="1"/>
          </p:cNvSpPr>
          <p:nvPr/>
        </p:nvSpPr>
        <p:spPr bwMode="auto">
          <a:xfrm>
            <a:off x="5334000" y="1690688"/>
            <a:ext cx="1009650" cy="366712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>
                <a:latin typeface="Calibri" pitchFamily="34" charset="0"/>
              </a:rPr>
              <a:t>B</a:t>
            </a:r>
          </a:p>
        </p:txBody>
      </p:sp>
      <p:sp>
        <p:nvSpPr>
          <p:cNvPr id="723972" name="Text Box 6"/>
          <p:cNvSpPr txBox="1">
            <a:spLocks noChangeArrowheads="1"/>
          </p:cNvSpPr>
          <p:nvPr/>
        </p:nvSpPr>
        <p:spPr bwMode="auto">
          <a:xfrm>
            <a:off x="6324600" y="1690688"/>
            <a:ext cx="1371600" cy="3667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>
                <a:latin typeface="Calibri" pitchFamily="34" charset="0"/>
              </a:rPr>
              <a:t>C</a:t>
            </a:r>
          </a:p>
        </p:txBody>
      </p:sp>
      <p:sp>
        <p:nvSpPr>
          <p:cNvPr id="723973" name="Text Box 7"/>
          <p:cNvSpPr txBox="1">
            <a:spLocks noChangeArrowheads="1"/>
          </p:cNvSpPr>
          <p:nvPr/>
        </p:nvSpPr>
        <p:spPr bwMode="auto">
          <a:xfrm>
            <a:off x="6324600" y="1066800"/>
            <a:ext cx="1003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time = 1</a:t>
            </a:r>
          </a:p>
        </p:txBody>
      </p:sp>
      <p:sp>
        <p:nvSpPr>
          <p:cNvPr id="723974" name="Text Box 8"/>
          <p:cNvSpPr txBox="1">
            <a:spLocks noChangeArrowheads="1"/>
          </p:cNvSpPr>
          <p:nvPr/>
        </p:nvSpPr>
        <p:spPr bwMode="auto">
          <a:xfrm>
            <a:off x="5334000" y="2286000"/>
            <a:ext cx="336550" cy="36671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A</a:t>
            </a:r>
          </a:p>
        </p:txBody>
      </p:sp>
      <p:sp>
        <p:nvSpPr>
          <p:cNvPr id="723975" name="Text Box 21"/>
          <p:cNvSpPr txBox="1">
            <a:spLocks noChangeArrowheads="1"/>
          </p:cNvSpPr>
          <p:nvPr/>
        </p:nvSpPr>
        <p:spPr bwMode="auto">
          <a:xfrm>
            <a:off x="2133600" y="4648200"/>
            <a:ext cx="336550" cy="36671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A</a:t>
            </a:r>
          </a:p>
        </p:txBody>
      </p:sp>
      <p:sp>
        <p:nvSpPr>
          <p:cNvPr id="723976" name="Line 22"/>
          <p:cNvSpPr>
            <a:spLocks noChangeShapeType="1"/>
          </p:cNvSpPr>
          <p:nvPr/>
        </p:nvSpPr>
        <p:spPr bwMode="auto">
          <a:xfrm>
            <a:off x="2133600" y="5105400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3977" name="Text Box 23"/>
          <p:cNvSpPr txBox="1">
            <a:spLocks noChangeArrowheads="1"/>
          </p:cNvSpPr>
          <p:nvPr/>
        </p:nvSpPr>
        <p:spPr bwMode="auto">
          <a:xfrm>
            <a:off x="6013450" y="47244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74713"/>
            <a:ext cx="8229600" cy="6540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Multilevel Feedback Queues</a:t>
            </a:r>
          </a:p>
        </p:txBody>
      </p:sp>
      <p:sp>
        <p:nvSpPr>
          <p:cNvPr id="7260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9088"/>
            <a:ext cx="8686800" cy="5126037"/>
          </a:xfrm>
        </p:spPr>
        <p:txBody>
          <a:bodyPr/>
          <a:lstStyle/>
          <a:p>
            <a:pPr eaLnBrk="1" hangingPunct="1"/>
            <a:r>
              <a:rPr lang="en-US" altLang="zh-CN" smtClean="0"/>
              <a:t>Priority 0 (time slice = 1):</a:t>
            </a:r>
          </a:p>
          <a:p>
            <a:pPr eaLnBrk="1" hangingPunct="1"/>
            <a:r>
              <a:rPr lang="en-US" altLang="zh-CN" smtClean="0"/>
              <a:t>Priority 1 (time slice = 2):</a:t>
            </a:r>
          </a:p>
          <a:p>
            <a:pPr eaLnBrk="1" hangingPunct="1"/>
            <a:r>
              <a:rPr lang="en-US" altLang="zh-CN" smtClean="0"/>
              <a:t>Priority 2 (time slice = 4):</a:t>
            </a:r>
          </a:p>
        </p:txBody>
      </p:sp>
      <p:sp>
        <p:nvSpPr>
          <p:cNvPr id="726019" name="Text Box 5"/>
          <p:cNvSpPr txBox="1">
            <a:spLocks noChangeArrowheads="1"/>
          </p:cNvSpPr>
          <p:nvPr/>
        </p:nvSpPr>
        <p:spPr bwMode="auto">
          <a:xfrm>
            <a:off x="5334000" y="1690688"/>
            <a:ext cx="1371600" cy="3667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>
                <a:latin typeface="Calibri" pitchFamily="34" charset="0"/>
              </a:rPr>
              <a:t>C</a:t>
            </a:r>
          </a:p>
        </p:txBody>
      </p:sp>
      <p:sp>
        <p:nvSpPr>
          <p:cNvPr id="726020" name="Text Box 6"/>
          <p:cNvSpPr txBox="1">
            <a:spLocks noChangeArrowheads="1"/>
          </p:cNvSpPr>
          <p:nvPr/>
        </p:nvSpPr>
        <p:spPr bwMode="auto">
          <a:xfrm>
            <a:off x="6324600" y="1066800"/>
            <a:ext cx="1003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time = 2</a:t>
            </a:r>
          </a:p>
        </p:txBody>
      </p:sp>
      <p:sp>
        <p:nvSpPr>
          <p:cNvPr id="726021" name="Text Box 7"/>
          <p:cNvSpPr txBox="1">
            <a:spLocks noChangeArrowheads="1"/>
          </p:cNvSpPr>
          <p:nvPr/>
        </p:nvSpPr>
        <p:spPr bwMode="auto">
          <a:xfrm>
            <a:off x="5334000" y="2286000"/>
            <a:ext cx="336550" cy="36671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A</a:t>
            </a:r>
          </a:p>
        </p:txBody>
      </p:sp>
      <p:sp>
        <p:nvSpPr>
          <p:cNvPr id="726022" name="Text Box 9"/>
          <p:cNvSpPr txBox="1">
            <a:spLocks noChangeArrowheads="1"/>
          </p:cNvSpPr>
          <p:nvPr/>
        </p:nvSpPr>
        <p:spPr bwMode="auto">
          <a:xfrm>
            <a:off x="5638800" y="2286000"/>
            <a:ext cx="685800" cy="36671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>
                <a:latin typeface="Calibri" pitchFamily="34" charset="0"/>
              </a:rPr>
              <a:t>B</a:t>
            </a:r>
          </a:p>
        </p:txBody>
      </p:sp>
      <p:sp>
        <p:nvSpPr>
          <p:cNvPr id="726023" name="Text Box 10"/>
          <p:cNvSpPr txBox="1">
            <a:spLocks noChangeArrowheads="1"/>
          </p:cNvSpPr>
          <p:nvPr/>
        </p:nvSpPr>
        <p:spPr bwMode="auto">
          <a:xfrm>
            <a:off x="2133600" y="4648200"/>
            <a:ext cx="336550" cy="36671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A</a:t>
            </a:r>
          </a:p>
        </p:txBody>
      </p:sp>
      <p:sp>
        <p:nvSpPr>
          <p:cNvPr id="726024" name="Text Box 11"/>
          <p:cNvSpPr txBox="1">
            <a:spLocks noChangeArrowheads="1"/>
          </p:cNvSpPr>
          <p:nvPr/>
        </p:nvSpPr>
        <p:spPr bwMode="auto">
          <a:xfrm>
            <a:off x="2470150" y="4648200"/>
            <a:ext cx="336550" cy="36671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B</a:t>
            </a:r>
          </a:p>
        </p:txBody>
      </p:sp>
      <p:sp>
        <p:nvSpPr>
          <p:cNvPr id="726025" name="Line 20"/>
          <p:cNvSpPr>
            <a:spLocks noChangeShapeType="1"/>
          </p:cNvSpPr>
          <p:nvPr/>
        </p:nvSpPr>
        <p:spPr bwMode="auto">
          <a:xfrm>
            <a:off x="2133600" y="5105400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6026" name="Text Box 21"/>
          <p:cNvSpPr txBox="1">
            <a:spLocks noChangeArrowheads="1"/>
          </p:cNvSpPr>
          <p:nvPr/>
        </p:nvSpPr>
        <p:spPr bwMode="auto">
          <a:xfrm>
            <a:off x="6013450" y="47244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57250"/>
            <a:ext cx="8229600" cy="6540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Multilevel Feedback Queues</a:t>
            </a:r>
          </a:p>
        </p:txBody>
      </p:sp>
      <p:sp>
        <p:nvSpPr>
          <p:cNvPr id="72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1625"/>
            <a:ext cx="8686800" cy="5126038"/>
          </a:xfrm>
        </p:spPr>
        <p:txBody>
          <a:bodyPr/>
          <a:lstStyle/>
          <a:p>
            <a:pPr eaLnBrk="1" hangingPunct="1"/>
            <a:r>
              <a:rPr lang="en-US" altLang="zh-CN" smtClean="0"/>
              <a:t>Priority 0 (time slice = 1):</a:t>
            </a:r>
          </a:p>
          <a:p>
            <a:pPr eaLnBrk="1" hangingPunct="1"/>
            <a:r>
              <a:rPr lang="en-US" altLang="zh-CN" smtClean="0"/>
              <a:t>Priority 1 (time slice = 2):</a:t>
            </a:r>
          </a:p>
          <a:p>
            <a:pPr eaLnBrk="1" hangingPunct="1"/>
            <a:r>
              <a:rPr lang="en-US" altLang="zh-CN" smtClean="0"/>
              <a:t>Priority 2 (time slice = 4):</a:t>
            </a:r>
          </a:p>
        </p:txBody>
      </p:sp>
      <p:sp>
        <p:nvSpPr>
          <p:cNvPr id="728067" name="Text Box 4"/>
          <p:cNvSpPr txBox="1">
            <a:spLocks noChangeArrowheads="1"/>
          </p:cNvSpPr>
          <p:nvPr/>
        </p:nvSpPr>
        <p:spPr bwMode="auto">
          <a:xfrm>
            <a:off x="6324600" y="2286000"/>
            <a:ext cx="99060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>
                <a:latin typeface="Calibri" pitchFamily="34" charset="0"/>
              </a:rPr>
              <a:t>C</a:t>
            </a:r>
          </a:p>
        </p:txBody>
      </p:sp>
      <p:sp>
        <p:nvSpPr>
          <p:cNvPr id="728068" name="Text Box 5"/>
          <p:cNvSpPr txBox="1">
            <a:spLocks noChangeArrowheads="1"/>
          </p:cNvSpPr>
          <p:nvPr/>
        </p:nvSpPr>
        <p:spPr bwMode="auto">
          <a:xfrm>
            <a:off x="6324600" y="1066800"/>
            <a:ext cx="1003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time = 3</a:t>
            </a:r>
          </a:p>
        </p:txBody>
      </p:sp>
      <p:sp>
        <p:nvSpPr>
          <p:cNvPr id="728069" name="Text Box 6"/>
          <p:cNvSpPr txBox="1">
            <a:spLocks noChangeArrowheads="1"/>
          </p:cNvSpPr>
          <p:nvPr/>
        </p:nvSpPr>
        <p:spPr bwMode="auto">
          <a:xfrm>
            <a:off x="5334000" y="2286000"/>
            <a:ext cx="336550" cy="36671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A</a:t>
            </a:r>
          </a:p>
        </p:txBody>
      </p:sp>
      <p:sp>
        <p:nvSpPr>
          <p:cNvPr id="728070" name="Text Box 7"/>
          <p:cNvSpPr txBox="1">
            <a:spLocks noChangeArrowheads="1"/>
          </p:cNvSpPr>
          <p:nvPr/>
        </p:nvSpPr>
        <p:spPr bwMode="auto">
          <a:xfrm>
            <a:off x="5638800" y="2286000"/>
            <a:ext cx="685800" cy="36671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>
                <a:latin typeface="Calibri" pitchFamily="34" charset="0"/>
              </a:rPr>
              <a:t>B</a:t>
            </a:r>
          </a:p>
        </p:txBody>
      </p:sp>
      <p:sp>
        <p:nvSpPr>
          <p:cNvPr id="728071" name="Text Box 8"/>
          <p:cNvSpPr txBox="1">
            <a:spLocks noChangeArrowheads="1"/>
          </p:cNvSpPr>
          <p:nvPr/>
        </p:nvSpPr>
        <p:spPr bwMode="auto">
          <a:xfrm>
            <a:off x="2133600" y="4648200"/>
            <a:ext cx="336550" cy="36671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A</a:t>
            </a:r>
          </a:p>
        </p:txBody>
      </p:sp>
      <p:sp>
        <p:nvSpPr>
          <p:cNvPr id="728072" name="Text Box 9"/>
          <p:cNvSpPr txBox="1">
            <a:spLocks noChangeArrowheads="1"/>
          </p:cNvSpPr>
          <p:nvPr/>
        </p:nvSpPr>
        <p:spPr bwMode="auto">
          <a:xfrm>
            <a:off x="2470150" y="4648200"/>
            <a:ext cx="336550" cy="36671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B</a:t>
            </a:r>
          </a:p>
        </p:txBody>
      </p:sp>
      <p:sp>
        <p:nvSpPr>
          <p:cNvPr id="728073" name="Text Box 10"/>
          <p:cNvSpPr txBox="1">
            <a:spLocks noChangeArrowheads="1"/>
          </p:cNvSpPr>
          <p:nvPr/>
        </p:nvSpPr>
        <p:spPr bwMode="auto">
          <a:xfrm>
            <a:off x="2806700" y="4648200"/>
            <a:ext cx="3492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C</a:t>
            </a:r>
          </a:p>
        </p:txBody>
      </p:sp>
      <p:sp>
        <p:nvSpPr>
          <p:cNvPr id="728074" name="Line 18"/>
          <p:cNvSpPr>
            <a:spLocks noChangeShapeType="1"/>
          </p:cNvSpPr>
          <p:nvPr/>
        </p:nvSpPr>
        <p:spPr bwMode="auto">
          <a:xfrm>
            <a:off x="2133600" y="5105400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8075" name="Text Box 19"/>
          <p:cNvSpPr txBox="1">
            <a:spLocks noChangeArrowheads="1"/>
          </p:cNvSpPr>
          <p:nvPr/>
        </p:nvSpPr>
        <p:spPr bwMode="auto">
          <a:xfrm>
            <a:off x="6013450" y="47244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57250"/>
            <a:ext cx="8229600" cy="6540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Multilevel Feedback Queues</a:t>
            </a:r>
          </a:p>
        </p:txBody>
      </p:sp>
      <p:sp>
        <p:nvSpPr>
          <p:cNvPr id="730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1625"/>
            <a:ext cx="8686800" cy="5126038"/>
          </a:xfrm>
        </p:spPr>
        <p:txBody>
          <a:bodyPr/>
          <a:lstStyle/>
          <a:p>
            <a:pPr eaLnBrk="1" hangingPunct="1"/>
            <a:r>
              <a:rPr lang="en-US" altLang="zh-CN" smtClean="0"/>
              <a:t>Priority 0 (time slice = 1):</a:t>
            </a:r>
          </a:p>
          <a:p>
            <a:pPr eaLnBrk="1" hangingPunct="1"/>
            <a:r>
              <a:rPr lang="en-US" altLang="zh-CN" smtClean="0"/>
              <a:t>Priority 1 (time slice = 2):</a:t>
            </a:r>
          </a:p>
          <a:p>
            <a:pPr eaLnBrk="1" hangingPunct="1"/>
            <a:r>
              <a:rPr lang="en-US" altLang="zh-CN" smtClean="0"/>
              <a:t>Priority 2 (time slice = 4):</a:t>
            </a:r>
          </a:p>
        </p:txBody>
      </p:sp>
      <p:sp>
        <p:nvSpPr>
          <p:cNvPr id="730115" name="Text Box 4"/>
          <p:cNvSpPr txBox="1">
            <a:spLocks noChangeArrowheads="1"/>
          </p:cNvSpPr>
          <p:nvPr/>
        </p:nvSpPr>
        <p:spPr bwMode="auto">
          <a:xfrm>
            <a:off x="6324600" y="2286000"/>
            <a:ext cx="99060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>
                <a:latin typeface="Calibri" pitchFamily="34" charset="0"/>
              </a:rPr>
              <a:t>C</a:t>
            </a:r>
          </a:p>
        </p:txBody>
      </p:sp>
      <p:sp>
        <p:nvSpPr>
          <p:cNvPr id="730116" name="Text Box 5"/>
          <p:cNvSpPr txBox="1">
            <a:spLocks noChangeArrowheads="1"/>
          </p:cNvSpPr>
          <p:nvPr/>
        </p:nvSpPr>
        <p:spPr bwMode="auto">
          <a:xfrm>
            <a:off x="6324600" y="1066800"/>
            <a:ext cx="1003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time = 3</a:t>
            </a:r>
          </a:p>
        </p:txBody>
      </p:sp>
      <p:sp>
        <p:nvSpPr>
          <p:cNvPr id="730117" name="Text Box 6"/>
          <p:cNvSpPr txBox="1">
            <a:spLocks noChangeArrowheads="1"/>
          </p:cNvSpPr>
          <p:nvPr/>
        </p:nvSpPr>
        <p:spPr bwMode="auto">
          <a:xfrm>
            <a:off x="5334000" y="2286000"/>
            <a:ext cx="336550" cy="36671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A</a:t>
            </a:r>
          </a:p>
        </p:txBody>
      </p:sp>
      <p:sp>
        <p:nvSpPr>
          <p:cNvPr id="730118" name="Text Box 7"/>
          <p:cNvSpPr txBox="1">
            <a:spLocks noChangeArrowheads="1"/>
          </p:cNvSpPr>
          <p:nvPr/>
        </p:nvSpPr>
        <p:spPr bwMode="auto">
          <a:xfrm>
            <a:off x="5638800" y="2286000"/>
            <a:ext cx="685800" cy="36671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>
                <a:latin typeface="Calibri" pitchFamily="34" charset="0"/>
              </a:rPr>
              <a:t>B</a:t>
            </a:r>
          </a:p>
        </p:txBody>
      </p:sp>
      <p:sp>
        <p:nvSpPr>
          <p:cNvPr id="730119" name="Text Box 8"/>
          <p:cNvSpPr txBox="1">
            <a:spLocks noChangeArrowheads="1"/>
          </p:cNvSpPr>
          <p:nvPr/>
        </p:nvSpPr>
        <p:spPr bwMode="auto">
          <a:xfrm>
            <a:off x="2133600" y="4648200"/>
            <a:ext cx="336550" cy="36671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A</a:t>
            </a:r>
          </a:p>
        </p:txBody>
      </p:sp>
      <p:sp>
        <p:nvSpPr>
          <p:cNvPr id="730120" name="Text Box 9"/>
          <p:cNvSpPr txBox="1">
            <a:spLocks noChangeArrowheads="1"/>
          </p:cNvSpPr>
          <p:nvPr/>
        </p:nvSpPr>
        <p:spPr bwMode="auto">
          <a:xfrm>
            <a:off x="2470150" y="4648200"/>
            <a:ext cx="336550" cy="36671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B</a:t>
            </a:r>
          </a:p>
        </p:txBody>
      </p:sp>
      <p:sp>
        <p:nvSpPr>
          <p:cNvPr id="730121" name="Text Box 10"/>
          <p:cNvSpPr txBox="1">
            <a:spLocks noChangeArrowheads="1"/>
          </p:cNvSpPr>
          <p:nvPr/>
        </p:nvSpPr>
        <p:spPr bwMode="auto">
          <a:xfrm>
            <a:off x="2806700" y="4648200"/>
            <a:ext cx="3492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C</a:t>
            </a:r>
          </a:p>
        </p:txBody>
      </p:sp>
      <p:sp>
        <p:nvSpPr>
          <p:cNvPr id="730122" name="Line 11"/>
          <p:cNvSpPr>
            <a:spLocks noChangeShapeType="1"/>
          </p:cNvSpPr>
          <p:nvPr/>
        </p:nvSpPr>
        <p:spPr bwMode="auto">
          <a:xfrm>
            <a:off x="2133600" y="5105400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0123" name="Text Box 12"/>
          <p:cNvSpPr txBox="1">
            <a:spLocks noChangeArrowheads="1"/>
          </p:cNvSpPr>
          <p:nvPr/>
        </p:nvSpPr>
        <p:spPr bwMode="auto">
          <a:xfrm>
            <a:off x="6013450" y="47244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Time</a:t>
            </a:r>
          </a:p>
        </p:txBody>
      </p:sp>
      <p:sp>
        <p:nvSpPr>
          <p:cNvPr id="730124" name="Text Box 13"/>
          <p:cNvSpPr txBox="1">
            <a:spLocks noChangeArrowheads="1"/>
          </p:cNvSpPr>
          <p:nvPr/>
        </p:nvSpPr>
        <p:spPr bwMode="auto">
          <a:xfrm>
            <a:off x="4191000" y="3810000"/>
            <a:ext cx="421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suppose process A is blocked on an I/O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46150"/>
            <a:ext cx="8229600" cy="6540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Multilevel Feedback Queues</a:t>
            </a:r>
          </a:p>
        </p:txBody>
      </p:sp>
      <p:sp>
        <p:nvSpPr>
          <p:cNvPr id="7321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60525"/>
            <a:ext cx="8686800" cy="5126038"/>
          </a:xfrm>
        </p:spPr>
        <p:txBody>
          <a:bodyPr/>
          <a:lstStyle/>
          <a:p>
            <a:pPr eaLnBrk="1" hangingPunct="1"/>
            <a:r>
              <a:rPr lang="en-US" altLang="zh-CN" smtClean="0"/>
              <a:t>Priority 0 (time slice = 1):</a:t>
            </a:r>
          </a:p>
          <a:p>
            <a:pPr eaLnBrk="1" hangingPunct="1"/>
            <a:r>
              <a:rPr lang="en-US" altLang="zh-CN" smtClean="0"/>
              <a:t>Priority 1 (time slice = 2):</a:t>
            </a:r>
          </a:p>
          <a:p>
            <a:pPr eaLnBrk="1" hangingPunct="1"/>
            <a:r>
              <a:rPr lang="en-US" altLang="zh-CN" smtClean="0"/>
              <a:t>Priority 2 (time slice = 4):</a:t>
            </a:r>
          </a:p>
        </p:txBody>
      </p:sp>
      <p:sp>
        <p:nvSpPr>
          <p:cNvPr id="732163" name="Text Box 4"/>
          <p:cNvSpPr txBox="1">
            <a:spLocks noChangeArrowheads="1"/>
          </p:cNvSpPr>
          <p:nvPr/>
        </p:nvSpPr>
        <p:spPr bwMode="auto">
          <a:xfrm>
            <a:off x="6019800" y="2286000"/>
            <a:ext cx="99060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>
                <a:latin typeface="Calibri" pitchFamily="34" charset="0"/>
              </a:rPr>
              <a:t>C</a:t>
            </a:r>
          </a:p>
        </p:txBody>
      </p:sp>
      <p:sp>
        <p:nvSpPr>
          <p:cNvPr id="732164" name="Text Box 5"/>
          <p:cNvSpPr txBox="1">
            <a:spLocks noChangeArrowheads="1"/>
          </p:cNvSpPr>
          <p:nvPr/>
        </p:nvSpPr>
        <p:spPr bwMode="auto">
          <a:xfrm>
            <a:off x="6324600" y="1066800"/>
            <a:ext cx="1003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time = 3</a:t>
            </a:r>
          </a:p>
        </p:txBody>
      </p:sp>
      <p:sp>
        <p:nvSpPr>
          <p:cNvPr id="732165" name="Text Box 6"/>
          <p:cNvSpPr txBox="1">
            <a:spLocks noChangeArrowheads="1"/>
          </p:cNvSpPr>
          <p:nvPr/>
        </p:nvSpPr>
        <p:spPr bwMode="auto">
          <a:xfrm>
            <a:off x="5334000" y="1690688"/>
            <a:ext cx="336550" cy="366712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A</a:t>
            </a:r>
          </a:p>
        </p:txBody>
      </p:sp>
      <p:sp>
        <p:nvSpPr>
          <p:cNvPr id="732166" name="Text Box 7"/>
          <p:cNvSpPr txBox="1">
            <a:spLocks noChangeArrowheads="1"/>
          </p:cNvSpPr>
          <p:nvPr/>
        </p:nvSpPr>
        <p:spPr bwMode="auto">
          <a:xfrm>
            <a:off x="5334000" y="2286000"/>
            <a:ext cx="685800" cy="36671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>
                <a:latin typeface="Calibri" pitchFamily="34" charset="0"/>
              </a:rPr>
              <a:t>B</a:t>
            </a:r>
          </a:p>
        </p:txBody>
      </p:sp>
      <p:sp>
        <p:nvSpPr>
          <p:cNvPr id="732167" name="Text Box 8"/>
          <p:cNvSpPr txBox="1">
            <a:spLocks noChangeArrowheads="1"/>
          </p:cNvSpPr>
          <p:nvPr/>
        </p:nvSpPr>
        <p:spPr bwMode="auto">
          <a:xfrm>
            <a:off x="2133600" y="4648200"/>
            <a:ext cx="336550" cy="36671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A</a:t>
            </a:r>
          </a:p>
        </p:txBody>
      </p:sp>
      <p:sp>
        <p:nvSpPr>
          <p:cNvPr id="732168" name="Text Box 9"/>
          <p:cNvSpPr txBox="1">
            <a:spLocks noChangeArrowheads="1"/>
          </p:cNvSpPr>
          <p:nvPr/>
        </p:nvSpPr>
        <p:spPr bwMode="auto">
          <a:xfrm>
            <a:off x="2470150" y="4648200"/>
            <a:ext cx="336550" cy="36671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B</a:t>
            </a:r>
          </a:p>
        </p:txBody>
      </p:sp>
      <p:sp>
        <p:nvSpPr>
          <p:cNvPr id="732169" name="Text Box 10"/>
          <p:cNvSpPr txBox="1">
            <a:spLocks noChangeArrowheads="1"/>
          </p:cNvSpPr>
          <p:nvPr/>
        </p:nvSpPr>
        <p:spPr bwMode="auto">
          <a:xfrm>
            <a:off x="2806700" y="4648200"/>
            <a:ext cx="3492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C</a:t>
            </a:r>
          </a:p>
        </p:txBody>
      </p:sp>
      <p:sp>
        <p:nvSpPr>
          <p:cNvPr id="732170" name="Line 11"/>
          <p:cNvSpPr>
            <a:spLocks noChangeShapeType="1"/>
          </p:cNvSpPr>
          <p:nvPr/>
        </p:nvSpPr>
        <p:spPr bwMode="auto">
          <a:xfrm>
            <a:off x="2133600" y="5105400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2171" name="Text Box 12"/>
          <p:cNvSpPr txBox="1">
            <a:spLocks noChangeArrowheads="1"/>
          </p:cNvSpPr>
          <p:nvPr/>
        </p:nvSpPr>
        <p:spPr bwMode="auto">
          <a:xfrm>
            <a:off x="6013450" y="47244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Time</a:t>
            </a:r>
          </a:p>
        </p:txBody>
      </p:sp>
      <p:sp>
        <p:nvSpPr>
          <p:cNvPr id="732172" name="Text Box 13"/>
          <p:cNvSpPr txBox="1">
            <a:spLocks noChangeArrowheads="1"/>
          </p:cNvSpPr>
          <p:nvPr/>
        </p:nvSpPr>
        <p:spPr bwMode="auto">
          <a:xfrm>
            <a:off x="4191000" y="3810000"/>
            <a:ext cx="421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suppose process A is blocked on an I/O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We have learned </a:t>
            </a:r>
            <a:endParaRPr lang="zh-CN" altLang="en-US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686800" cy="5126038"/>
          </a:xfrm>
        </p:spPr>
        <p:txBody>
          <a:bodyPr/>
          <a:lstStyle/>
          <a:p>
            <a:pPr eaLnBrk="1" hangingPunct="1"/>
            <a:r>
              <a:rPr lang="en-US" altLang="zh-CN" smtClean="0"/>
              <a:t>CPU is the most important resource </a:t>
            </a:r>
          </a:p>
          <a:p>
            <a:pPr lvl="1" eaLnBrk="1" hangingPunct="1"/>
            <a:r>
              <a:rPr lang="en-US" altLang="zh-CN" smtClean="0"/>
              <a:t>Its job is to execute the instructions following Machine Cycle</a:t>
            </a:r>
            <a:endParaRPr lang="zh-CN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 Part I Introduction</a:t>
            </a:r>
            <a:endParaRPr lang="zh-CN" altLang="en-US"/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88" y="2513013"/>
            <a:ext cx="7500937" cy="434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57250"/>
            <a:ext cx="8229600" cy="6540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Multilevel Feedback Queues</a:t>
            </a:r>
          </a:p>
        </p:txBody>
      </p:sp>
      <p:sp>
        <p:nvSpPr>
          <p:cNvPr id="734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1625"/>
            <a:ext cx="8686800" cy="5126038"/>
          </a:xfrm>
        </p:spPr>
        <p:txBody>
          <a:bodyPr/>
          <a:lstStyle/>
          <a:p>
            <a:pPr eaLnBrk="1" hangingPunct="1"/>
            <a:r>
              <a:rPr lang="en-US" altLang="zh-CN" smtClean="0"/>
              <a:t>Priority 0 (time slice = 1):</a:t>
            </a:r>
          </a:p>
          <a:p>
            <a:pPr eaLnBrk="1" hangingPunct="1"/>
            <a:r>
              <a:rPr lang="en-US" altLang="zh-CN" smtClean="0"/>
              <a:t>Priority 1 (time slice = 2):</a:t>
            </a:r>
          </a:p>
          <a:p>
            <a:pPr eaLnBrk="1" hangingPunct="1"/>
            <a:r>
              <a:rPr lang="en-US" altLang="zh-CN" smtClean="0"/>
              <a:t>Priority 2 (time slice = 4):</a:t>
            </a:r>
          </a:p>
        </p:txBody>
      </p:sp>
      <p:sp>
        <p:nvSpPr>
          <p:cNvPr id="734211" name="Text Box 5"/>
          <p:cNvSpPr txBox="1">
            <a:spLocks noChangeArrowheads="1"/>
          </p:cNvSpPr>
          <p:nvPr/>
        </p:nvSpPr>
        <p:spPr bwMode="auto">
          <a:xfrm>
            <a:off x="6324600" y="1066800"/>
            <a:ext cx="1003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time = 5</a:t>
            </a:r>
          </a:p>
        </p:txBody>
      </p:sp>
      <p:sp>
        <p:nvSpPr>
          <p:cNvPr id="734212" name="Text Box 7"/>
          <p:cNvSpPr txBox="1">
            <a:spLocks noChangeArrowheads="1"/>
          </p:cNvSpPr>
          <p:nvPr/>
        </p:nvSpPr>
        <p:spPr bwMode="auto">
          <a:xfrm>
            <a:off x="3124200" y="4648200"/>
            <a:ext cx="685800" cy="36671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>
                <a:latin typeface="Calibri" pitchFamily="34" charset="0"/>
              </a:rPr>
              <a:t>B</a:t>
            </a:r>
          </a:p>
        </p:txBody>
      </p:sp>
      <p:sp>
        <p:nvSpPr>
          <p:cNvPr id="734213" name="Text Box 8"/>
          <p:cNvSpPr txBox="1">
            <a:spLocks noChangeArrowheads="1"/>
          </p:cNvSpPr>
          <p:nvPr/>
        </p:nvSpPr>
        <p:spPr bwMode="auto">
          <a:xfrm>
            <a:off x="2133600" y="4648200"/>
            <a:ext cx="336550" cy="36671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A</a:t>
            </a:r>
          </a:p>
        </p:txBody>
      </p:sp>
      <p:sp>
        <p:nvSpPr>
          <p:cNvPr id="734214" name="Text Box 9"/>
          <p:cNvSpPr txBox="1">
            <a:spLocks noChangeArrowheads="1"/>
          </p:cNvSpPr>
          <p:nvPr/>
        </p:nvSpPr>
        <p:spPr bwMode="auto">
          <a:xfrm>
            <a:off x="2470150" y="4648200"/>
            <a:ext cx="336550" cy="36671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B</a:t>
            </a:r>
          </a:p>
        </p:txBody>
      </p:sp>
      <p:sp>
        <p:nvSpPr>
          <p:cNvPr id="734215" name="Text Box 10"/>
          <p:cNvSpPr txBox="1">
            <a:spLocks noChangeArrowheads="1"/>
          </p:cNvSpPr>
          <p:nvPr/>
        </p:nvSpPr>
        <p:spPr bwMode="auto">
          <a:xfrm>
            <a:off x="2806700" y="4648200"/>
            <a:ext cx="3492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C</a:t>
            </a:r>
          </a:p>
        </p:txBody>
      </p:sp>
      <p:sp>
        <p:nvSpPr>
          <p:cNvPr id="734216" name="Line 18"/>
          <p:cNvSpPr>
            <a:spLocks noChangeShapeType="1"/>
          </p:cNvSpPr>
          <p:nvPr/>
        </p:nvSpPr>
        <p:spPr bwMode="auto">
          <a:xfrm>
            <a:off x="2133600" y="5105400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4217" name="Text Box 19"/>
          <p:cNvSpPr txBox="1">
            <a:spLocks noChangeArrowheads="1"/>
          </p:cNvSpPr>
          <p:nvPr/>
        </p:nvSpPr>
        <p:spPr bwMode="auto">
          <a:xfrm>
            <a:off x="6013450" y="47244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Time</a:t>
            </a:r>
          </a:p>
        </p:txBody>
      </p:sp>
      <p:sp>
        <p:nvSpPr>
          <p:cNvPr id="734218" name="Text Box 20"/>
          <p:cNvSpPr txBox="1">
            <a:spLocks noChangeArrowheads="1"/>
          </p:cNvSpPr>
          <p:nvPr/>
        </p:nvSpPr>
        <p:spPr bwMode="auto">
          <a:xfrm>
            <a:off x="5334000" y="2286000"/>
            <a:ext cx="99060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>
                <a:latin typeface="Calibri" pitchFamily="34" charset="0"/>
              </a:rPr>
              <a:t>C</a:t>
            </a:r>
          </a:p>
        </p:txBody>
      </p:sp>
      <p:sp>
        <p:nvSpPr>
          <p:cNvPr id="734219" name="Text Box 21"/>
          <p:cNvSpPr txBox="1">
            <a:spLocks noChangeArrowheads="1"/>
          </p:cNvSpPr>
          <p:nvPr/>
        </p:nvSpPr>
        <p:spPr bwMode="auto">
          <a:xfrm>
            <a:off x="5334000" y="1690688"/>
            <a:ext cx="336550" cy="366712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A</a:t>
            </a:r>
          </a:p>
        </p:txBody>
      </p:sp>
      <p:sp>
        <p:nvSpPr>
          <p:cNvPr id="734220" name="Text Box 22"/>
          <p:cNvSpPr txBox="1">
            <a:spLocks noChangeArrowheads="1"/>
          </p:cNvSpPr>
          <p:nvPr/>
        </p:nvSpPr>
        <p:spPr bwMode="auto">
          <a:xfrm>
            <a:off x="4191000" y="3810000"/>
            <a:ext cx="447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suppose process A is returned from an I/O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74713"/>
            <a:ext cx="8229600" cy="6540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Multilevel Feedback Queues</a:t>
            </a:r>
          </a:p>
        </p:txBody>
      </p:sp>
      <p:sp>
        <p:nvSpPr>
          <p:cNvPr id="736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9088"/>
            <a:ext cx="8686800" cy="5126037"/>
          </a:xfrm>
        </p:spPr>
        <p:txBody>
          <a:bodyPr/>
          <a:lstStyle/>
          <a:p>
            <a:pPr eaLnBrk="1" hangingPunct="1"/>
            <a:r>
              <a:rPr lang="en-US" altLang="zh-CN" smtClean="0"/>
              <a:t>Priority 0 (time slice = 1):</a:t>
            </a:r>
          </a:p>
          <a:p>
            <a:pPr eaLnBrk="1" hangingPunct="1"/>
            <a:r>
              <a:rPr lang="en-US" altLang="zh-CN" smtClean="0"/>
              <a:t>Priority 1 (time slice = 2):</a:t>
            </a:r>
          </a:p>
          <a:p>
            <a:pPr eaLnBrk="1" hangingPunct="1"/>
            <a:r>
              <a:rPr lang="en-US" altLang="zh-CN" smtClean="0"/>
              <a:t>Priority 2 (time slice = 4):</a:t>
            </a:r>
          </a:p>
        </p:txBody>
      </p:sp>
      <p:sp>
        <p:nvSpPr>
          <p:cNvPr id="736259" name="Text Box 4"/>
          <p:cNvSpPr txBox="1">
            <a:spLocks noChangeArrowheads="1"/>
          </p:cNvSpPr>
          <p:nvPr/>
        </p:nvSpPr>
        <p:spPr bwMode="auto">
          <a:xfrm>
            <a:off x="6324600" y="1066800"/>
            <a:ext cx="1003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time = 6</a:t>
            </a:r>
          </a:p>
        </p:txBody>
      </p:sp>
      <p:sp>
        <p:nvSpPr>
          <p:cNvPr id="736260" name="Text Box 5"/>
          <p:cNvSpPr txBox="1">
            <a:spLocks noChangeArrowheads="1"/>
          </p:cNvSpPr>
          <p:nvPr/>
        </p:nvSpPr>
        <p:spPr bwMode="auto">
          <a:xfrm>
            <a:off x="3124200" y="4648200"/>
            <a:ext cx="685800" cy="36671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>
                <a:latin typeface="Calibri" pitchFamily="34" charset="0"/>
              </a:rPr>
              <a:t>B</a:t>
            </a:r>
          </a:p>
        </p:txBody>
      </p:sp>
      <p:sp>
        <p:nvSpPr>
          <p:cNvPr id="736261" name="Text Box 6"/>
          <p:cNvSpPr txBox="1">
            <a:spLocks noChangeArrowheads="1"/>
          </p:cNvSpPr>
          <p:nvPr/>
        </p:nvSpPr>
        <p:spPr bwMode="auto">
          <a:xfrm>
            <a:off x="2133600" y="4648200"/>
            <a:ext cx="336550" cy="36671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A</a:t>
            </a:r>
          </a:p>
        </p:txBody>
      </p:sp>
      <p:sp>
        <p:nvSpPr>
          <p:cNvPr id="736262" name="Text Box 7"/>
          <p:cNvSpPr txBox="1">
            <a:spLocks noChangeArrowheads="1"/>
          </p:cNvSpPr>
          <p:nvPr/>
        </p:nvSpPr>
        <p:spPr bwMode="auto">
          <a:xfrm>
            <a:off x="2470150" y="4648200"/>
            <a:ext cx="336550" cy="36671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B</a:t>
            </a:r>
          </a:p>
        </p:txBody>
      </p:sp>
      <p:sp>
        <p:nvSpPr>
          <p:cNvPr id="736263" name="Text Box 8"/>
          <p:cNvSpPr txBox="1">
            <a:spLocks noChangeArrowheads="1"/>
          </p:cNvSpPr>
          <p:nvPr/>
        </p:nvSpPr>
        <p:spPr bwMode="auto">
          <a:xfrm>
            <a:off x="2806700" y="4648200"/>
            <a:ext cx="3492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C</a:t>
            </a:r>
          </a:p>
        </p:txBody>
      </p:sp>
      <p:sp>
        <p:nvSpPr>
          <p:cNvPr id="736264" name="Line 9"/>
          <p:cNvSpPr>
            <a:spLocks noChangeShapeType="1"/>
          </p:cNvSpPr>
          <p:nvPr/>
        </p:nvSpPr>
        <p:spPr bwMode="auto">
          <a:xfrm>
            <a:off x="2133600" y="5105400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6265" name="Text Box 10"/>
          <p:cNvSpPr txBox="1">
            <a:spLocks noChangeArrowheads="1"/>
          </p:cNvSpPr>
          <p:nvPr/>
        </p:nvSpPr>
        <p:spPr bwMode="auto">
          <a:xfrm>
            <a:off x="6013450" y="47244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Time</a:t>
            </a:r>
          </a:p>
        </p:txBody>
      </p:sp>
      <p:sp>
        <p:nvSpPr>
          <p:cNvPr id="736266" name="Text Box 11"/>
          <p:cNvSpPr txBox="1">
            <a:spLocks noChangeArrowheads="1"/>
          </p:cNvSpPr>
          <p:nvPr/>
        </p:nvSpPr>
        <p:spPr bwMode="auto">
          <a:xfrm>
            <a:off x="5334000" y="2286000"/>
            <a:ext cx="99060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>
                <a:latin typeface="Calibri" pitchFamily="34" charset="0"/>
              </a:rPr>
              <a:t>C</a:t>
            </a:r>
          </a:p>
        </p:txBody>
      </p:sp>
      <p:sp>
        <p:nvSpPr>
          <p:cNvPr id="736267" name="Text Box 12"/>
          <p:cNvSpPr txBox="1">
            <a:spLocks noChangeArrowheads="1"/>
          </p:cNvSpPr>
          <p:nvPr/>
        </p:nvSpPr>
        <p:spPr bwMode="auto">
          <a:xfrm>
            <a:off x="3810000" y="4648200"/>
            <a:ext cx="336550" cy="36671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85813"/>
            <a:ext cx="8229600" cy="6540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Multilevel Feedback Queues</a:t>
            </a:r>
          </a:p>
        </p:txBody>
      </p:sp>
      <p:sp>
        <p:nvSpPr>
          <p:cNvPr id="7383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0188"/>
            <a:ext cx="8686800" cy="5126037"/>
          </a:xfrm>
        </p:spPr>
        <p:txBody>
          <a:bodyPr/>
          <a:lstStyle/>
          <a:p>
            <a:pPr eaLnBrk="1" hangingPunct="1"/>
            <a:r>
              <a:rPr lang="en-US" altLang="zh-CN" smtClean="0"/>
              <a:t>Priority 0 (time slice = 1):</a:t>
            </a:r>
          </a:p>
          <a:p>
            <a:pPr eaLnBrk="1" hangingPunct="1"/>
            <a:r>
              <a:rPr lang="en-US" altLang="zh-CN" smtClean="0"/>
              <a:t>Priority 1 (time slice = 2):</a:t>
            </a:r>
          </a:p>
          <a:p>
            <a:pPr eaLnBrk="1" hangingPunct="1"/>
            <a:r>
              <a:rPr lang="en-US" altLang="zh-CN" smtClean="0"/>
              <a:t>Priority 2 (time slice = 4):</a:t>
            </a:r>
          </a:p>
        </p:txBody>
      </p:sp>
      <p:sp>
        <p:nvSpPr>
          <p:cNvPr id="738307" name="Text Box 4"/>
          <p:cNvSpPr txBox="1">
            <a:spLocks noChangeArrowheads="1"/>
          </p:cNvSpPr>
          <p:nvPr/>
        </p:nvSpPr>
        <p:spPr bwMode="auto">
          <a:xfrm>
            <a:off x="6324600" y="1066800"/>
            <a:ext cx="1003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time = 8</a:t>
            </a:r>
          </a:p>
        </p:txBody>
      </p:sp>
      <p:sp>
        <p:nvSpPr>
          <p:cNvPr id="738308" name="Text Box 5"/>
          <p:cNvSpPr txBox="1">
            <a:spLocks noChangeArrowheads="1"/>
          </p:cNvSpPr>
          <p:nvPr/>
        </p:nvSpPr>
        <p:spPr bwMode="auto">
          <a:xfrm>
            <a:off x="3124200" y="4648200"/>
            <a:ext cx="685800" cy="36671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>
                <a:latin typeface="Calibri" pitchFamily="34" charset="0"/>
              </a:rPr>
              <a:t>B</a:t>
            </a:r>
          </a:p>
        </p:txBody>
      </p:sp>
      <p:sp>
        <p:nvSpPr>
          <p:cNvPr id="738309" name="Text Box 6"/>
          <p:cNvSpPr txBox="1">
            <a:spLocks noChangeArrowheads="1"/>
          </p:cNvSpPr>
          <p:nvPr/>
        </p:nvSpPr>
        <p:spPr bwMode="auto">
          <a:xfrm>
            <a:off x="2133600" y="4648200"/>
            <a:ext cx="336550" cy="36671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A</a:t>
            </a:r>
          </a:p>
        </p:txBody>
      </p:sp>
      <p:sp>
        <p:nvSpPr>
          <p:cNvPr id="738310" name="Text Box 7"/>
          <p:cNvSpPr txBox="1">
            <a:spLocks noChangeArrowheads="1"/>
          </p:cNvSpPr>
          <p:nvPr/>
        </p:nvSpPr>
        <p:spPr bwMode="auto">
          <a:xfrm>
            <a:off x="2470150" y="4648200"/>
            <a:ext cx="336550" cy="36671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B</a:t>
            </a:r>
          </a:p>
        </p:txBody>
      </p:sp>
      <p:sp>
        <p:nvSpPr>
          <p:cNvPr id="738311" name="Text Box 8"/>
          <p:cNvSpPr txBox="1">
            <a:spLocks noChangeArrowheads="1"/>
          </p:cNvSpPr>
          <p:nvPr/>
        </p:nvSpPr>
        <p:spPr bwMode="auto">
          <a:xfrm>
            <a:off x="2806700" y="4648200"/>
            <a:ext cx="3492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C</a:t>
            </a:r>
          </a:p>
        </p:txBody>
      </p:sp>
      <p:sp>
        <p:nvSpPr>
          <p:cNvPr id="738312" name="Line 9"/>
          <p:cNvSpPr>
            <a:spLocks noChangeShapeType="1"/>
          </p:cNvSpPr>
          <p:nvPr/>
        </p:nvSpPr>
        <p:spPr bwMode="auto">
          <a:xfrm>
            <a:off x="2133600" y="5105400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8313" name="Text Box 10"/>
          <p:cNvSpPr txBox="1">
            <a:spLocks noChangeArrowheads="1"/>
          </p:cNvSpPr>
          <p:nvPr/>
        </p:nvSpPr>
        <p:spPr bwMode="auto">
          <a:xfrm>
            <a:off x="6013450" y="47244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Time</a:t>
            </a:r>
          </a:p>
        </p:txBody>
      </p:sp>
      <p:sp>
        <p:nvSpPr>
          <p:cNvPr id="738314" name="Text Box 12"/>
          <p:cNvSpPr txBox="1">
            <a:spLocks noChangeArrowheads="1"/>
          </p:cNvSpPr>
          <p:nvPr/>
        </p:nvSpPr>
        <p:spPr bwMode="auto">
          <a:xfrm>
            <a:off x="3810000" y="4648200"/>
            <a:ext cx="336550" cy="36671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A</a:t>
            </a:r>
          </a:p>
        </p:txBody>
      </p:sp>
      <p:sp>
        <p:nvSpPr>
          <p:cNvPr id="738315" name="Text Box 13"/>
          <p:cNvSpPr txBox="1">
            <a:spLocks noChangeArrowheads="1"/>
          </p:cNvSpPr>
          <p:nvPr/>
        </p:nvSpPr>
        <p:spPr bwMode="auto">
          <a:xfrm>
            <a:off x="4114800" y="4648200"/>
            <a:ext cx="6540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>
                <a:latin typeface="Calibri" pitchFamily="34" charset="0"/>
              </a:rPr>
              <a:t>C</a:t>
            </a:r>
          </a:p>
        </p:txBody>
      </p:sp>
      <p:sp>
        <p:nvSpPr>
          <p:cNvPr id="738316" name="Text Box 14"/>
          <p:cNvSpPr txBox="1">
            <a:spLocks noChangeArrowheads="1"/>
          </p:cNvSpPr>
          <p:nvPr/>
        </p:nvSpPr>
        <p:spPr bwMode="auto">
          <a:xfrm>
            <a:off x="5334000" y="2819400"/>
            <a:ext cx="3492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57250"/>
            <a:ext cx="8229600" cy="6540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Multilevel Feedback Queues</a:t>
            </a:r>
          </a:p>
        </p:txBody>
      </p:sp>
      <p:sp>
        <p:nvSpPr>
          <p:cNvPr id="74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1625"/>
            <a:ext cx="8686800" cy="5126038"/>
          </a:xfrm>
        </p:spPr>
        <p:txBody>
          <a:bodyPr/>
          <a:lstStyle/>
          <a:p>
            <a:pPr eaLnBrk="1" hangingPunct="1"/>
            <a:r>
              <a:rPr lang="en-US" altLang="zh-CN" smtClean="0"/>
              <a:t>Priority 0 (time slice = 1):</a:t>
            </a:r>
          </a:p>
          <a:p>
            <a:pPr eaLnBrk="1" hangingPunct="1"/>
            <a:r>
              <a:rPr lang="en-US" altLang="zh-CN" smtClean="0"/>
              <a:t>Priority 1 (time slice = 2):</a:t>
            </a:r>
          </a:p>
          <a:p>
            <a:pPr eaLnBrk="1" hangingPunct="1"/>
            <a:r>
              <a:rPr lang="en-US" altLang="zh-CN" smtClean="0"/>
              <a:t>Priority 2 (time slice = 4):</a:t>
            </a:r>
          </a:p>
        </p:txBody>
      </p:sp>
      <p:sp>
        <p:nvSpPr>
          <p:cNvPr id="740355" name="Text Box 4"/>
          <p:cNvSpPr txBox="1">
            <a:spLocks noChangeArrowheads="1"/>
          </p:cNvSpPr>
          <p:nvPr/>
        </p:nvSpPr>
        <p:spPr bwMode="auto">
          <a:xfrm>
            <a:off x="6324600" y="1066800"/>
            <a:ext cx="1003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alibri" pitchFamily="34" charset="0"/>
              </a:rPr>
              <a:t>time = 9</a:t>
            </a:r>
          </a:p>
        </p:txBody>
      </p:sp>
      <p:sp>
        <p:nvSpPr>
          <p:cNvPr id="740356" name="Text Box 5"/>
          <p:cNvSpPr txBox="1">
            <a:spLocks noChangeArrowheads="1"/>
          </p:cNvSpPr>
          <p:nvPr/>
        </p:nvSpPr>
        <p:spPr bwMode="auto">
          <a:xfrm>
            <a:off x="3124200" y="4648200"/>
            <a:ext cx="685800" cy="36671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>
                <a:latin typeface="Calibri" pitchFamily="34" charset="0"/>
              </a:rPr>
              <a:t>B</a:t>
            </a:r>
          </a:p>
        </p:txBody>
      </p:sp>
      <p:sp>
        <p:nvSpPr>
          <p:cNvPr id="740357" name="Text Box 6"/>
          <p:cNvSpPr txBox="1">
            <a:spLocks noChangeArrowheads="1"/>
          </p:cNvSpPr>
          <p:nvPr/>
        </p:nvSpPr>
        <p:spPr bwMode="auto">
          <a:xfrm>
            <a:off x="2133600" y="4648200"/>
            <a:ext cx="336550" cy="36671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A</a:t>
            </a:r>
          </a:p>
        </p:txBody>
      </p:sp>
      <p:sp>
        <p:nvSpPr>
          <p:cNvPr id="740358" name="Text Box 7"/>
          <p:cNvSpPr txBox="1">
            <a:spLocks noChangeArrowheads="1"/>
          </p:cNvSpPr>
          <p:nvPr/>
        </p:nvSpPr>
        <p:spPr bwMode="auto">
          <a:xfrm>
            <a:off x="2470150" y="4648200"/>
            <a:ext cx="336550" cy="366713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B</a:t>
            </a:r>
          </a:p>
        </p:txBody>
      </p:sp>
      <p:sp>
        <p:nvSpPr>
          <p:cNvPr id="740359" name="Text Box 8"/>
          <p:cNvSpPr txBox="1">
            <a:spLocks noChangeArrowheads="1"/>
          </p:cNvSpPr>
          <p:nvPr/>
        </p:nvSpPr>
        <p:spPr bwMode="auto">
          <a:xfrm>
            <a:off x="2806700" y="4648200"/>
            <a:ext cx="3492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C</a:t>
            </a:r>
          </a:p>
        </p:txBody>
      </p:sp>
      <p:sp>
        <p:nvSpPr>
          <p:cNvPr id="740360" name="Line 9"/>
          <p:cNvSpPr>
            <a:spLocks noChangeShapeType="1"/>
          </p:cNvSpPr>
          <p:nvPr/>
        </p:nvSpPr>
        <p:spPr bwMode="auto">
          <a:xfrm>
            <a:off x="2133600" y="5105400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0361" name="Text Box 10"/>
          <p:cNvSpPr txBox="1">
            <a:spLocks noChangeArrowheads="1"/>
          </p:cNvSpPr>
          <p:nvPr/>
        </p:nvSpPr>
        <p:spPr bwMode="auto">
          <a:xfrm>
            <a:off x="6013450" y="47244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Time</a:t>
            </a:r>
          </a:p>
        </p:txBody>
      </p:sp>
      <p:sp>
        <p:nvSpPr>
          <p:cNvPr id="740362" name="Text Box 11"/>
          <p:cNvSpPr txBox="1">
            <a:spLocks noChangeArrowheads="1"/>
          </p:cNvSpPr>
          <p:nvPr/>
        </p:nvSpPr>
        <p:spPr bwMode="auto">
          <a:xfrm>
            <a:off x="3810000" y="4648200"/>
            <a:ext cx="336550" cy="366713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A</a:t>
            </a:r>
          </a:p>
        </p:txBody>
      </p:sp>
      <p:sp>
        <p:nvSpPr>
          <p:cNvPr id="740363" name="Text Box 12"/>
          <p:cNvSpPr txBox="1">
            <a:spLocks noChangeArrowheads="1"/>
          </p:cNvSpPr>
          <p:nvPr/>
        </p:nvSpPr>
        <p:spPr bwMode="auto">
          <a:xfrm>
            <a:off x="4114800" y="4648200"/>
            <a:ext cx="6540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>
                <a:latin typeface="Calibri" pitchFamily="34" charset="0"/>
              </a:rPr>
              <a:t>C</a:t>
            </a:r>
          </a:p>
        </p:txBody>
      </p:sp>
      <p:sp>
        <p:nvSpPr>
          <p:cNvPr id="740364" name="Text Box 13"/>
          <p:cNvSpPr txBox="1">
            <a:spLocks noChangeArrowheads="1"/>
          </p:cNvSpPr>
          <p:nvPr/>
        </p:nvSpPr>
        <p:spPr bwMode="auto">
          <a:xfrm>
            <a:off x="4724400" y="4648200"/>
            <a:ext cx="3492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latin typeface="Calibri" pitchFamily="34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Happy" pitchFamily="34" charset="0"/>
              </a:rPr>
              <a:t>CPU Scheduling</a:t>
            </a:r>
            <a:endParaRPr lang="zh-CN" altLang="en-US" dirty="0">
              <a:solidFill>
                <a:schemeClr val="bg1"/>
              </a:solidFill>
              <a:latin typeface="Happy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 Part I Introduction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5875" y="571500"/>
            <a:ext cx="7858125" cy="5197475"/>
          </a:xfrm>
        </p:spPr>
        <p:txBody>
          <a:bodyPr rtlCol="0" anchor="ctr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Basic Concepts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Scheduling Criteria &amp; Metrics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Different Scheduling Algorithms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Algorithm 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Algorithms Comparison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00125"/>
            <a:ext cx="8858250" cy="5429250"/>
          </a:xfrm>
        </p:spPr>
        <p:txBody>
          <a:bodyPr/>
          <a:lstStyle/>
          <a:p>
            <a:pPr eaLnBrk="1" hangingPunct="1"/>
            <a:r>
              <a:rPr lang="en-US" altLang="zh-CN" smtClean="0"/>
              <a:t>Which one is best?</a:t>
            </a:r>
          </a:p>
          <a:p>
            <a:pPr eaLnBrk="1" hangingPunct="1"/>
            <a:r>
              <a:rPr lang="en-US" altLang="zh-CN" smtClean="0"/>
              <a:t>The answer depends on:</a:t>
            </a:r>
          </a:p>
          <a:p>
            <a:pPr lvl="1" eaLnBrk="1" hangingPunct="1"/>
            <a:r>
              <a:rPr lang="en-US" altLang="zh-CN" smtClean="0"/>
              <a:t>on the system workload (extremely variable).</a:t>
            </a:r>
          </a:p>
          <a:p>
            <a:pPr lvl="1" eaLnBrk="1" hangingPunct="1"/>
            <a:r>
              <a:rPr lang="en-US" altLang="zh-CN" smtClean="0"/>
              <a:t>hardware support for the dispatcher.</a:t>
            </a:r>
          </a:p>
          <a:p>
            <a:pPr lvl="1" eaLnBrk="1" hangingPunct="1"/>
            <a:r>
              <a:rPr lang="en-US" altLang="zh-CN" smtClean="0"/>
              <a:t>relative weighting of performance criteria (response time, CPU utilization, throughput...).</a:t>
            </a:r>
          </a:p>
          <a:p>
            <a:pPr lvl="1" eaLnBrk="1" hangingPunct="1"/>
            <a:r>
              <a:rPr lang="en-US" altLang="zh-CN" smtClean="0"/>
              <a:t>The evaluation method used (each has its limitations...).</a:t>
            </a:r>
          </a:p>
          <a:p>
            <a:pPr eaLnBrk="1" hangingPunct="1"/>
            <a:r>
              <a:rPr lang="en-US" altLang="zh-CN" smtClean="0"/>
              <a:t>Hence the answer depends on too many factors to give any...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 Part VI CPU Scheduling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4D210-324F-44FF-9828-ECAAE48CC228}" type="slidenum">
              <a:rPr lang="zh-CN" altLang="en-US"/>
              <a:pPr>
                <a:defRPr/>
              </a:pPr>
              <a:t>65</a:t>
            </a:fld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0" y="6550025"/>
            <a:ext cx="4572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rPr>
              <a:t>PPTs from others\From Ariel J. Frank\OS381\os9-2_cpu.ppt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Deterministic modeling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686800" cy="5715000"/>
          </a:xfrm>
        </p:spPr>
        <p:txBody>
          <a:bodyPr/>
          <a:lstStyle/>
          <a:p>
            <a:pPr eaLnBrk="1" hangingPunct="1"/>
            <a:r>
              <a:rPr lang="en-US" altLang="zh-CN" smtClean="0"/>
              <a:t>Deterministic modeling [</a:t>
            </a:r>
            <a:r>
              <a:rPr lang="zh-CN" altLang="en-US" sz="2400" smtClean="0"/>
              <a:t>确定模型法</a:t>
            </a:r>
            <a:r>
              <a:rPr lang="en-US" altLang="zh-CN" sz="2400" smtClean="0"/>
              <a:t>]</a:t>
            </a:r>
            <a:r>
              <a:rPr lang="zh-CN" altLang="en-US" smtClean="0"/>
              <a:t> </a:t>
            </a:r>
            <a:r>
              <a:rPr lang="en-US" altLang="zh-CN" smtClean="0"/>
              <a:t>takes a particular predetermined workload and defines the performance of each algorithm  for that workload.</a:t>
            </a:r>
          </a:p>
          <a:p>
            <a:pPr lvl="1" eaLnBrk="1" hangingPunct="1"/>
            <a:r>
              <a:rPr lang="en-US" altLang="zh-CN" smtClean="0"/>
              <a:t>To describe scheduling algorithms and provide examples,</a:t>
            </a:r>
          </a:p>
          <a:p>
            <a:pPr eaLnBrk="1" hangingPunct="1"/>
            <a:r>
              <a:rPr lang="en-US" altLang="zh-CN" smtClean="0"/>
              <a:t>Deterministic model is simple and fast. It gives the exact numbers, allowing us to compare the algorithms.</a:t>
            </a:r>
          </a:p>
          <a:p>
            <a:pPr eaLnBrk="1" hangingPunct="1"/>
            <a:r>
              <a:rPr lang="en-US" altLang="zh-CN" smtClean="0"/>
              <a:t>However, it requires exact numbers for input, and its answers apply only to these cases.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 Part VI CPU Scheduling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7D8B5D-9967-4C19-A677-574D7B5C5C55}" type="slidenum">
              <a:rPr lang="zh-CN" altLang="en-US"/>
              <a:pPr>
                <a:defRPr/>
              </a:pPr>
              <a:t>66</a:t>
            </a:fld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5695950" y="6550025"/>
            <a:ext cx="344805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rPr>
              <a:t>PPTs from others\OS PPT in English\ch06.ppt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Simulations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686800" cy="528637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Simulations [</a:t>
            </a:r>
            <a:r>
              <a:rPr lang="zh-CN" altLang="en-US" sz="2600" dirty="0" smtClean="0"/>
              <a:t>模拟</a:t>
            </a:r>
            <a:r>
              <a:rPr lang="en-US" altLang="zh-CN" dirty="0" smtClean="0"/>
              <a:t>] involve programming a model of the computer system.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Software </a:t>
            </a:r>
            <a:r>
              <a:rPr lang="en-US" altLang="zh-CN" b="1" dirty="0" smtClean="0"/>
              <a:t>data structures </a:t>
            </a:r>
            <a:r>
              <a:rPr lang="en-US" altLang="zh-CN" dirty="0" smtClean="0"/>
              <a:t>represent the major components of the system.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The </a:t>
            </a:r>
            <a:r>
              <a:rPr lang="en-US" altLang="zh-CN" b="1" dirty="0" smtClean="0"/>
              <a:t>simulator</a:t>
            </a:r>
            <a:r>
              <a:rPr lang="en-US" altLang="zh-CN" dirty="0" smtClean="0"/>
              <a:t> has a variable representing a clock; as this variable’s value is increased, the simulator modifies the system to reflect the activities of the device, the processes, and the scheduler.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As the simulation executes, </a:t>
            </a:r>
            <a:r>
              <a:rPr lang="en-US" altLang="zh-CN" b="1" dirty="0" smtClean="0"/>
              <a:t>statistics</a:t>
            </a:r>
            <a:r>
              <a:rPr lang="en-US" altLang="zh-CN" dirty="0" smtClean="0"/>
              <a:t> that indicate algorithm performance are gathered and printed.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Artificial data or trace tapes.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 Part VI CPU Scheduling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BA16D1-6BD5-4AD7-AEEA-4A34EA56F8DF}" type="slidenum">
              <a:rPr lang="zh-CN" altLang="en-US"/>
              <a:pPr>
                <a:defRPr/>
              </a:pPr>
              <a:t>67</a:t>
            </a:fld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5695950" y="6072188"/>
            <a:ext cx="344805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rPr>
              <a:t>PPTs from others\OS PPT in English\ch06.ppt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Simulations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 Part VI CPU Scheduling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123E78-D3E2-41B6-B9F5-ED11B8EE24E9}" type="slidenum">
              <a:rPr lang="zh-CN" altLang="en-US"/>
              <a:pPr>
                <a:defRPr/>
              </a:pPr>
              <a:t>68</a:t>
            </a:fld>
            <a:endParaRPr lang="zh-CN" altLang="en-US"/>
          </a:p>
        </p:txBody>
      </p:sp>
      <p:pic>
        <p:nvPicPr>
          <p:cNvPr id="76083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57250" y="1214438"/>
            <a:ext cx="7572375" cy="4792662"/>
          </a:xfrm>
        </p:spPr>
      </p:pic>
      <p:sp>
        <p:nvSpPr>
          <p:cNvPr id="8" name="Rectangle 7"/>
          <p:cNvSpPr/>
          <p:nvPr/>
        </p:nvSpPr>
        <p:spPr>
          <a:xfrm>
            <a:off x="3571875" y="6143625"/>
            <a:ext cx="5572125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rPr>
              <a:t>PPTs from others\www.cs.gsu.edu_~cscbecx\csc4320 Chapter 5-3.ppt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Simulation - Queuing models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686800" cy="5429250"/>
          </a:xfrm>
        </p:spPr>
        <p:txBody>
          <a:bodyPr/>
          <a:lstStyle/>
          <a:p>
            <a:pPr eaLnBrk="1" hangingPunct="1"/>
            <a:r>
              <a:rPr lang="en-US" altLang="zh-CN" smtClean="0"/>
              <a:t>Queuing models [</a:t>
            </a:r>
            <a:r>
              <a:rPr lang="zh-CN" altLang="en-US" sz="2400" smtClean="0"/>
              <a:t>排队模型</a:t>
            </a:r>
            <a:r>
              <a:rPr lang="en-US" altLang="zh-CN" smtClean="0"/>
              <a:t>]</a:t>
            </a:r>
            <a:r>
              <a:rPr lang="zh-CN" altLang="en-US" smtClean="0"/>
              <a:t> </a:t>
            </a:r>
          </a:p>
          <a:p>
            <a:pPr lvl="1" eaLnBrk="1" hangingPunct="1"/>
            <a:r>
              <a:rPr lang="en-US" altLang="zh-CN" b="1" smtClean="0"/>
              <a:t>Queueing-network analysis</a:t>
            </a:r>
          </a:p>
          <a:p>
            <a:pPr lvl="2" eaLnBrk="1" hangingPunct="1"/>
            <a:r>
              <a:rPr lang="en-US" altLang="zh-CN" smtClean="0"/>
              <a:t>The computer system is described as a network of servers. Each server has a queue of waiting process. The CPU is a server with its ready queue, as is the I/O system with its device queues.  </a:t>
            </a:r>
          </a:p>
          <a:p>
            <a:pPr lvl="2" eaLnBrk="1" hangingPunct="1"/>
            <a:r>
              <a:rPr lang="en-US" altLang="zh-CN" smtClean="0"/>
              <a:t>Knowing arrival rates and service rates, we can compute utilization, average queue length, average wait time, and so on. </a:t>
            </a:r>
          </a:p>
          <a:p>
            <a:pPr lvl="1" eaLnBrk="1" hangingPunct="1"/>
            <a:r>
              <a:rPr lang="en-US" altLang="zh-CN" smtClean="0"/>
              <a:t>Useful for comparing scheduling algorithms. But real distributions are difficult to work with, and some assumptions required.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 Part VI CPU Scheduling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F60446-93E2-4977-90A8-8F3790396EBC}" type="slidenum">
              <a:rPr lang="zh-CN" altLang="en-US"/>
              <a:pPr>
                <a:defRPr/>
              </a:pPr>
              <a:t>69</a:t>
            </a:fld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5695950" y="6072188"/>
            <a:ext cx="344805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rPr>
              <a:t>PPTs from others\OS PPT in English\ch06.ppt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5072063" y="2286000"/>
            <a:ext cx="4714875" cy="3143250"/>
          </a:xfrm>
          <a:prstGeom prst="cloudCallout">
            <a:avLst>
              <a:gd name="adj1" fmla="val -47399"/>
              <a:gd name="adj2" fmla="val -5509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/>
              <a:t>Power of  mathematics – this is the general way to find solutions for problems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Now </a:t>
            </a:r>
            <a:endParaRPr lang="zh-CN" altLang="en-US" dirty="0"/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214313" y="1000125"/>
            <a:ext cx="3286125" cy="5126038"/>
          </a:xfrm>
        </p:spPr>
        <p:txBody>
          <a:bodyPr/>
          <a:lstStyle/>
          <a:p>
            <a:pPr eaLnBrk="1" hangingPunct="1"/>
            <a:r>
              <a:rPr lang="en-US" altLang="zh-CN" smtClean="0"/>
              <a:t>CPU and IO can work in parallel</a:t>
            </a:r>
          </a:p>
          <a:p>
            <a:pPr lvl="1" eaLnBrk="1" hangingPunct="1"/>
            <a:r>
              <a:rPr lang="en-US" altLang="zh-CN" smtClean="0"/>
              <a:t>CPU now focuses on the </a:t>
            </a:r>
            <a:r>
              <a:rPr lang="en-US" altLang="zh-CN" b="1" smtClean="0"/>
              <a:t>computation</a:t>
            </a:r>
          </a:p>
          <a:p>
            <a:pPr lvl="1" eaLnBrk="1" hangingPunct="1"/>
            <a:r>
              <a:rPr lang="en-US" altLang="zh-CN" smtClean="0"/>
              <a:t>IO chipsets take over the IO tasks </a:t>
            </a:r>
          </a:p>
          <a:p>
            <a:pPr lvl="1" eaLnBrk="1" hangingPunct="1"/>
            <a:endParaRPr lang="zh-CN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 Part I Introduction</a:t>
            </a:r>
            <a:endParaRPr lang="zh-CN" altLang="en-US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9625" y="928688"/>
            <a:ext cx="5794375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 rot="16200000">
            <a:off x="6859588" y="3998913"/>
            <a:ext cx="354012" cy="4214812"/>
          </a:xfrm>
          <a:prstGeom prst="rect">
            <a:avLst/>
          </a:prstGeom>
        </p:spPr>
        <p:txBody>
          <a:bodyPr vert="ver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latin typeface="+mn-lt"/>
                <a:ea typeface="+mn-ea"/>
              </a:rPr>
              <a:t>[2003.Essentials Of Computer Organization And Architecture+++++.</a:t>
            </a:r>
            <a:r>
              <a:rPr lang="en-US" altLang="zh-CN" sz="1100" dirty="0" err="1">
                <a:latin typeface="+mn-lt"/>
                <a:ea typeface="+mn-ea"/>
              </a:rPr>
              <a:t>pdf</a:t>
            </a:r>
            <a:r>
              <a:rPr lang="en-US" altLang="zh-CN" sz="1100" dirty="0">
                <a:latin typeface="+mn-lt"/>
                <a:ea typeface="+mn-ea"/>
              </a:rPr>
              <a:t>]</a:t>
            </a:r>
            <a:endParaRPr lang="zh-CN" altLang="en-US" sz="1100" dirty="0">
              <a:latin typeface="+mn-lt"/>
              <a:ea typeface="+mn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2000" y="2214563"/>
            <a:ext cx="3071813" cy="13573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Cloud 10"/>
          <p:cNvSpPr/>
          <p:nvPr/>
        </p:nvSpPr>
        <p:spPr>
          <a:xfrm>
            <a:off x="-175901" y="4554889"/>
            <a:ext cx="5400600" cy="2289720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We’ll learn the </a:t>
            </a:r>
            <a:r>
              <a:rPr lang="en-US" altLang="zh-CN" sz="2800" b="1" u="sng" dirty="0" smtClean="0"/>
              <a:t>framework</a:t>
            </a:r>
            <a:r>
              <a:rPr lang="en-US" altLang="zh-CN" sz="2800" dirty="0" smtClean="0"/>
              <a:t> to manage ID devices in later IO chapter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463"/>
            <a:ext cx="8229600" cy="6540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Now 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686800" cy="538120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Traditionally</a:t>
            </a:r>
          </a:p>
          <a:p>
            <a:pPr lvl="1" eaLnBrk="1" hangingPunct="1"/>
            <a:r>
              <a:rPr lang="en-US" altLang="zh-CN" dirty="0" smtClean="0"/>
              <a:t>CPU has to manage everything, including IO operations </a:t>
            </a:r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Now</a:t>
            </a:r>
          </a:p>
          <a:p>
            <a:pPr lvl="1" eaLnBrk="1" hangingPunct="1"/>
            <a:r>
              <a:rPr lang="en-US" altLang="zh-CN" dirty="0" smtClean="0"/>
              <a:t>CPU and IO work in parallel with the support of Interrupt</a:t>
            </a:r>
            <a:endParaRPr lang="zh-CN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 Part I Introduction</a:t>
            </a:r>
            <a:endParaRPr lang="zh-CN" alt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71563" y="3159125"/>
            <a:ext cx="78581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214438" y="2014538"/>
            <a:ext cx="928687" cy="5000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/>
              <a:t>CPU</a:t>
            </a:r>
            <a:endParaRPr lang="zh-CN" altLang="en-US" sz="2800" b="1" dirty="0"/>
          </a:p>
        </p:txBody>
      </p:sp>
      <p:sp>
        <p:nvSpPr>
          <p:cNvPr id="13" name="Parallelogram 12"/>
          <p:cNvSpPr/>
          <p:nvPr/>
        </p:nvSpPr>
        <p:spPr>
          <a:xfrm>
            <a:off x="1143000" y="2657475"/>
            <a:ext cx="1071563" cy="42862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IO</a:t>
            </a:r>
            <a:endParaRPr lang="zh-CN" altLang="en-US" sz="3200" dirty="0"/>
          </a:p>
        </p:txBody>
      </p:sp>
      <p:sp>
        <p:nvSpPr>
          <p:cNvPr id="28679" name="TextBox 14"/>
          <p:cNvSpPr txBox="1">
            <a:spLocks noChangeArrowheads="1"/>
          </p:cNvSpPr>
          <p:nvPr/>
        </p:nvSpPr>
        <p:spPr bwMode="auto">
          <a:xfrm>
            <a:off x="6934200" y="3073400"/>
            <a:ext cx="1924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0066"/>
                </a:solidFill>
                <a:latin typeface="Calibri" pitchFamily="34" charset="0"/>
              </a:rPr>
              <a:t>Execution timeline</a:t>
            </a:r>
            <a:endParaRPr lang="zh-CN" altLang="en-US">
              <a:solidFill>
                <a:srgbClr val="CC0066"/>
              </a:solidFill>
              <a:latin typeface="Calibri" pitchFamily="34" charset="0"/>
            </a:endParaRPr>
          </a:p>
        </p:txBody>
      </p:sp>
      <p:cxnSp>
        <p:nvCxnSpPr>
          <p:cNvPr id="18" name="Straight Connector 17"/>
          <p:cNvCxnSpPr>
            <a:stCxn id="12" idx="3"/>
          </p:cNvCxnSpPr>
          <p:nvPr/>
        </p:nvCxnSpPr>
        <p:spPr>
          <a:xfrm flipV="1">
            <a:off x="2143125" y="2262188"/>
            <a:ext cx="1444625" cy="317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571875" y="2878138"/>
            <a:ext cx="19288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2821781" y="2410619"/>
            <a:ext cx="1500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4750594" y="2410619"/>
            <a:ext cx="1500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500688" y="2235200"/>
            <a:ext cx="17145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6429375" y="2374901"/>
            <a:ext cx="1571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215188" y="2874963"/>
            <a:ext cx="9286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7393781" y="2410619"/>
            <a:ext cx="1500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8135938" y="2209800"/>
            <a:ext cx="72231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loud Callout 62"/>
          <p:cNvSpPr/>
          <p:nvPr/>
        </p:nvSpPr>
        <p:spPr>
          <a:xfrm>
            <a:off x="7429500" y="674688"/>
            <a:ext cx="1785938" cy="1314450"/>
          </a:xfrm>
          <a:prstGeom prst="cloudCallout">
            <a:avLst>
              <a:gd name="adj1" fmla="val -32210"/>
              <a:gd name="adj2" fmla="val 67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CPU is waiting</a:t>
            </a:r>
            <a:endParaRPr lang="zh-CN" altLang="en-US" sz="2400" dirty="0"/>
          </a:p>
        </p:txBody>
      </p:sp>
      <p:sp>
        <p:nvSpPr>
          <p:cNvPr id="64" name="Cloud Callout 63"/>
          <p:cNvSpPr/>
          <p:nvPr/>
        </p:nvSpPr>
        <p:spPr>
          <a:xfrm>
            <a:off x="7429500" y="660400"/>
            <a:ext cx="1785938" cy="1314450"/>
          </a:xfrm>
          <a:prstGeom prst="cloudCallout">
            <a:avLst>
              <a:gd name="adj1" fmla="val -205719"/>
              <a:gd name="adj2" fmla="val 68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CPU is waiting</a:t>
            </a:r>
            <a:endParaRPr lang="zh-CN" altLang="en-US" sz="24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071563" y="6070600"/>
            <a:ext cx="7858125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214438" y="4926013"/>
            <a:ext cx="928687" cy="5000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/>
              <a:t>CPU</a:t>
            </a:r>
            <a:endParaRPr lang="zh-CN" altLang="en-US" sz="2800" b="1" dirty="0"/>
          </a:p>
        </p:txBody>
      </p:sp>
      <p:sp>
        <p:nvSpPr>
          <p:cNvPr id="67" name="Parallelogram 66"/>
          <p:cNvSpPr/>
          <p:nvPr/>
        </p:nvSpPr>
        <p:spPr>
          <a:xfrm>
            <a:off x="1143000" y="5568950"/>
            <a:ext cx="1071563" cy="428625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IO</a:t>
            </a:r>
            <a:endParaRPr lang="zh-CN" altLang="en-US" sz="3200" dirty="0"/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6934200" y="5984875"/>
            <a:ext cx="1924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0066"/>
                </a:solidFill>
                <a:latin typeface="Calibri" pitchFamily="34" charset="0"/>
              </a:rPr>
              <a:t>Execution timeline</a:t>
            </a:r>
            <a:endParaRPr lang="zh-CN" altLang="en-US">
              <a:solidFill>
                <a:srgbClr val="CC0066"/>
              </a:solidFill>
              <a:latin typeface="Calibri" pitchFamily="34" charset="0"/>
            </a:endParaRPr>
          </a:p>
        </p:txBody>
      </p:sp>
      <p:cxnSp>
        <p:nvCxnSpPr>
          <p:cNvPr id="69" name="Straight Connector 68"/>
          <p:cNvCxnSpPr>
            <a:stCxn id="66" idx="3"/>
          </p:cNvCxnSpPr>
          <p:nvPr/>
        </p:nvCxnSpPr>
        <p:spPr>
          <a:xfrm>
            <a:off x="2143125" y="5176838"/>
            <a:ext cx="671512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571875" y="5789613"/>
            <a:ext cx="19288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 flipH="1" flipV="1">
            <a:off x="2821781" y="5322094"/>
            <a:ext cx="1500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4750594" y="5322094"/>
            <a:ext cx="1500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 flipH="1" flipV="1">
            <a:off x="6429375" y="5286376"/>
            <a:ext cx="1571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7215188" y="5786438"/>
            <a:ext cx="92868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 flipH="1" flipV="1">
            <a:off x="7393781" y="5322094"/>
            <a:ext cx="1500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loud Callout 78"/>
          <p:cNvSpPr/>
          <p:nvPr/>
        </p:nvSpPr>
        <p:spPr>
          <a:xfrm>
            <a:off x="7072313" y="3471863"/>
            <a:ext cx="1785937" cy="1314450"/>
          </a:xfrm>
          <a:prstGeom prst="cloudCallout">
            <a:avLst>
              <a:gd name="adj1" fmla="val -32210"/>
              <a:gd name="adj2" fmla="val 67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CPU is waiting</a:t>
            </a:r>
            <a:endParaRPr lang="zh-CN" altLang="en-US" sz="2400" dirty="0"/>
          </a:p>
        </p:txBody>
      </p:sp>
      <p:sp>
        <p:nvSpPr>
          <p:cNvPr id="80" name="Cloud Callout 79"/>
          <p:cNvSpPr/>
          <p:nvPr/>
        </p:nvSpPr>
        <p:spPr>
          <a:xfrm>
            <a:off x="6445250" y="3035300"/>
            <a:ext cx="2714625" cy="1885950"/>
          </a:xfrm>
          <a:prstGeom prst="cloudCallout">
            <a:avLst>
              <a:gd name="adj1" fmla="val -118866"/>
              <a:gd name="adj2" fmla="val 59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CPU and IO ideally work in parallel</a:t>
            </a:r>
            <a:endParaRPr lang="zh-CN" altLang="en-US" sz="2400" dirty="0"/>
          </a:p>
        </p:txBody>
      </p:sp>
      <p:sp>
        <p:nvSpPr>
          <p:cNvPr id="81" name="Cloud Callout 80"/>
          <p:cNvSpPr/>
          <p:nvPr/>
        </p:nvSpPr>
        <p:spPr>
          <a:xfrm>
            <a:off x="1071564" y="1660525"/>
            <a:ext cx="6357936" cy="2339975"/>
          </a:xfrm>
          <a:prstGeom prst="cloudCallou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This can make the execution of </a:t>
            </a:r>
            <a:r>
              <a:rPr lang="en-US" altLang="zh-CN" sz="3600" dirty="0" smtClean="0"/>
              <a:t>processes/Threads </a:t>
            </a:r>
            <a:r>
              <a:rPr lang="en-US" altLang="zh-CN" sz="3600" b="1" dirty="0">
                <a:solidFill>
                  <a:srgbClr val="FFC000"/>
                </a:solidFill>
              </a:rPr>
              <a:t>efficiently</a:t>
            </a:r>
            <a:r>
              <a:rPr lang="en-US" altLang="zh-CN" sz="3600" dirty="0"/>
              <a:t>!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6" grpId="0" animBg="1"/>
      <p:bldP spid="67" grpId="0" animBg="1"/>
      <p:bldP spid="68" grpId="0"/>
      <p:bldP spid="79" grpId="0" animBg="1"/>
      <p:bldP spid="80" grpId="0" animBg="1"/>
      <p:bldP spid="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2075"/>
            <a:ext cx="9144000" cy="836613"/>
          </a:xfrm>
          <a:solidFill>
            <a:schemeClr val="bg1">
              <a:lumMod val="95000"/>
            </a:schemeClr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Process’s property: </a:t>
            </a:r>
            <a:r>
              <a:rPr lang="en-US" altLang="zh-CN" sz="3600" dirty="0" smtClean="0"/>
              <a:t>CPU-I/O Burst [</a:t>
            </a:r>
            <a:r>
              <a:rPr lang="zh-CN" altLang="en-US" sz="2200" dirty="0" smtClean="0"/>
              <a:t>突发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爆发</a:t>
            </a:r>
            <a:r>
              <a:rPr lang="en-US" altLang="zh-CN" sz="3600" dirty="0" smtClean="0"/>
              <a:t>] Cycle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3" y="1303338"/>
            <a:ext cx="4071937" cy="49117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Process execution consists of a cycle of </a:t>
            </a:r>
            <a:r>
              <a:rPr lang="en-US" altLang="zh-CN" b="1" dirty="0" smtClean="0"/>
              <a:t>CPU execution </a:t>
            </a:r>
            <a:r>
              <a:rPr lang="en-US" altLang="zh-CN" dirty="0" smtClean="0"/>
              <a:t>and </a:t>
            </a:r>
            <a:r>
              <a:rPr lang="en-US" altLang="zh-CN" b="1" dirty="0" smtClean="0"/>
              <a:t>I/O request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Process execution begins with a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CPU burst </a:t>
            </a:r>
            <a:r>
              <a:rPr lang="en-US" altLang="zh-CN" dirty="0" smtClean="0"/>
              <a:t>and followed by an 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I/O burst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 Part VI CPU Scheduling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8960A0-D2CE-4BE2-85A0-C56774A4B37A}" type="slidenum">
              <a:rPr lang="zh-CN" altLang="en-US"/>
              <a:pPr>
                <a:defRPr/>
              </a:pPr>
              <a:t>9</a:t>
            </a:fld>
            <a:endParaRPr lang="zh-CN" altLang="en-US"/>
          </a:p>
        </p:txBody>
      </p:sp>
      <p:pic>
        <p:nvPicPr>
          <p:cNvPr id="3072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88" y="857250"/>
            <a:ext cx="300037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786188" y="6215063"/>
            <a:ext cx="5357812" cy="31908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rPr>
              <a:t>PPTs from others\www.cs.gsu.edu_~cscbecx\csc4320 Chapter 5-1.ppt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DURATION" val="3600"/>
  <p:tag name="ISPRING_ULTRA_SCORM_SLIDE_COUNT" val="58"/>
  <p:tag name="ISPRING_ULTRA_SCORM_TRACKING_SLIDES" val="1"/>
  <p:tag name="ISPRING_SCORM_RATE_SLIDES" val="0"/>
  <p:tag name="ISPRING_SCORM_RATE_QUIZZES" val="0"/>
  <p:tag name="ISPRING_SCORM_PASSING_SCORE" val="0.0000000000"/>
  <p:tag name="GENSWF_OUTPUT_FILE_NAME" val="Part 04 Scheduling"/>
  <p:tag name="ISPRING_RESOURCE_PATHS_HASH_2" val="516fbb1fb280bb4bb45d174fd7db8e057537c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44"/>
  <p:tag name="BSN" val="144"/>
  <p:tag name="SVT" val="FALSE"/>
  <p:tag name="NBP" val="1"/>
  <p:tag name="CVB" val="144"/>
  <p:tag name="SPT" val="FALSE"/>
  <p:tag name="CII" val="14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24"/>
  <p:tag name="NBP" val="1"/>
  <p:tag name="BSN" val="24"/>
  <p:tag name="SVT" val="TRUE"/>
  <p:tag name="CVB" val="24"/>
  <p:tag name="SPT" val="FALSE"/>
  <p:tag name="CII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40"/>
  <p:tag name="BSN" val="140"/>
  <p:tag name="SVT" val="FALSE"/>
  <p:tag name="NBP" val="1"/>
  <p:tag name="CVB" val="140"/>
  <p:tag name="SPT" val="FALSE"/>
  <p:tag name="CII" val="1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5"/>
  <p:tag name="NBP" val="1"/>
  <p:tag name="BSN" val="15"/>
  <p:tag name="SVT" val="TRUE"/>
  <p:tag name="CVB" val="15"/>
  <p:tag name="SPT" val="FALSE"/>
  <p:tag name="CII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38"/>
  <p:tag name="BSN" val="138"/>
  <p:tag name="SVT" val="FALSE"/>
  <p:tag name="NBP" val="1"/>
  <p:tag name="CVB" val="138"/>
  <p:tag name="SPT" val="FALSE"/>
  <p:tag name="CII" val="1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4"/>
  <p:tag name="NBP" val="1"/>
  <p:tag name="BSN" val="14"/>
  <p:tag name="SVT" val="TRUE"/>
  <p:tag name="CVB" val="14"/>
  <p:tag name="SPT" val="FALSE"/>
  <p:tag name="CII" val="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9"/>
  <p:tag name="NBP" val="1"/>
  <p:tag name="BSN" val="19"/>
  <p:tag name="SVT" val="TRUE"/>
  <p:tag name="CVB" val="19"/>
  <p:tag name="SPT" val="FALSE"/>
  <p:tag name="CII" val="1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41"/>
  <p:tag name="BSN" val="141"/>
  <p:tag name="SVT" val="FALSE"/>
  <p:tag name="NBP" val="1"/>
  <p:tag name="CVB" val="141"/>
  <p:tag name="SPT" val="FALSE"/>
  <p:tag name="CII" val="14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40"/>
  <p:tag name="BSN" val="140"/>
  <p:tag name="SVT" val="FALSE"/>
  <p:tag name="NBP" val="1"/>
  <p:tag name="CVB" val="140"/>
  <p:tag name="SPT" val="FALSE"/>
  <p:tag name="CII" val="1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43"/>
  <p:tag name="BSN" val="143"/>
  <p:tag name="SVT" val="FALSE"/>
  <p:tag name="NBP" val="1"/>
  <p:tag name="CVB" val="143"/>
  <p:tag name="SPT" val="FALSE"/>
  <p:tag name="CII" val="14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44"/>
  <p:tag name="BSN" val="144"/>
  <p:tag name="SVT" val="FALSE"/>
  <p:tag name="NBP" val="1"/>
  <p:tag name="CVB" val="144"/>
  <p:tag name="SPT" val="FALSE"/>
  <p:tag name="CII" val="1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WI" val="145"/>
  <p:tag name="BSN" val="145"/>
  <p:tag name="SVT" val="FALSE"/>
  <p:tag name="NBP" val="1"/>
  <p:tag name="CVB" val="145"/>
  <p:tag name="SPT" val="FALSE"/>
  <p:tag name="CII" val="14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34906</TotalTime>
  <Words>4109</Words>
  <Application>Microsoft Office PowerPoint</Application>
  <PresentationFormat>全屏显示(4:3)</PresentationFormat>
  <Paragraphs>875</Paragraphs>
  <Slides>69</Slides>
  <Notes>69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69</vt:i4>
      </vt:variant>
    </vt:vector>
  </HeadingPairs>
  <TitlesOfParts>
    <vt:vector size="72" baseType="lpstr">
      <vt:lpstr>Office Theme</vt:lpstr>
      <vt:lpstr>Equation</vt:lpstr>
      <vt:lpstr>משוואה</vt:lpstr>
      <vt:lpstr>Operating system</vt:lpstr>
      <vt:lpstr>Goals</vt:lpstr>
      <vt:lpstr>Overview of OS</vt:lpstr>
      <vt:lpstr>Three kinds of schedulers</vt:lpstr>
      <vt:lpstr>CPU Scheduling</vt:lpstr>
      <vt:lpstr>We have learned </vt:lpstr>
      <vt:lpstr>Now </vt:lpstr>
      <vt:lpstr>Now </vt:lpstr>
      <vt:lpstr>Process’s property: CPU-I/O Burst [突发, 爆发] Cycle</vt:lpstr>
      <vt:lpstr>CPU-I/O Burst</vt:lpstr>
      <vt:lpstr>CPU Scheduling</vt:lpstr>
      <vt:lpstr>Parameters to evaluate the scheduling</vt:lpstr>
      <vt:lpstr>CPU utilization</vt:lpstr>
      <vt:lpstr>Turnaround time &amp; Waiting time of a process</vt:lpstr>
      <vt:lpstr>Goals for a Scheduler</vt:lpstr>
      <vt:lpstr>Goals for a Scheduler</vt:lpstr>
      <vt:lpstr>Goals for a Scheduler</vt:lpstr>
      <vt:lpstr>You can derive the Optimization Criteria</vt:lpstr>
      <vt:lpstr>Preemptive vs. non-preemptive scheduling    —抢占式 v.s 非抢占式 调度</vt:lpstr>
      <vt:lpstr>Scheduling Algorithms</vt:lpstr>
      <vt:lpstr>CPU Scheduling</vt:lpstr>
      <vt:lpstr>Gantt Chart [甘特表]</vt:lpstr>
      <vt:lpstr>FCFS (First Come First Serve) Scheduling</vt:lpstr>
      <vt:lpstr>A Simpler FCFS Example</vt:lpstr>
      <vt:lpstr>FCFS Drawbacks</vt:lpstr>
      <vt:lpstr>Shortest Job First (SJF)</vt:lpstr>
      <vt:lpstr>Example of SJF</vt:lpstr>
      <vt:lpstr>Dynamics of Shortest-Job-First (SJF)</vt:lpstr>
      <vt:lpstr>Determining length of next CPU Burst</vt:lpstr>
      <vt:lpstr>Examples of Exponential Averaging</vt:lpstr>
      <vt:lpstr>Prediction of the length of the next CPU Burst</vt:lpstr>
      <vt:lpstr>Idea of Exponential Averaging [指数平均]</vt:lpstr>
      <vt:lpstr>Shortest Job First Drawbacks</vt:lpstr>
      <vt:lpstr>Shortest-Remaining-Job-First (SRJF)</vt:lpstr>
      <vt:lpstr>Example of Preemptive SJF  SRTF</vt:lpstr>
      <vt:lpstr>Shortest Remaining Time Scheduling</vt:lpstr>
      <vt:lpstr>Priority</vt:lpstr>
      <vt:lpstr>Example: Priority scheduling (non-preemptive)</vt:lpstr>
      <vt:lpstr>Example: Priority scheduling (preemptive?)</vt:lpstr>
      <vt:lpstr>Drawback of priority</vt:lpstr>
      <vt:lpstr>PowerPoint 演示文稿</vt:lpstr>
      <vt:lpstr>Round-Robin (RR) Scheduling</vt:lpstr>
      <vt:lpstr>Round-Robin (RR)</vt:lpstr>
      <vt:lpstr>Another RR Example (q = 1)</vt:lpstr>
      <vt:lpstr>Picking the Right Quantum</vt:lpstr>
      <vt:lpstr>Picking the Right Quantum</vt:lpstr>
      <vt:lpstr>RR Discussion</vt:lpstr>
      <vt:lpstr>Multilevel Queue</vt:lpstr>
      <vt:lpstr>Example of Multilevel Queue</vt:lpstr>
      <vt:lpstr>Multi-Level Queue Scheduling</vt:lpstr>
      <vt:lpstr>Multilevel Feedback Queue</vt:lpstr>
      <vt:lpstr>Example of Multilevel Feedback Queue</vt:lpstr>
      <vt:lpstr>Example of Multilevel Feedback Queue</vt:lpstr>
      <vt:lpstr>Multilevel Feedback Queues</vt:lpstr>
      <vt:lpstr>Multilevel Feedback Queues</vt:lpstr>
      <vt:lpstr>Multilevel Feedback Queues</vt:lpstr>
      <vt:lpstr>Multilevel Feedback Queues</vt:lpstr>
      <vt:lpstr>Multilevel Feedback Queues</vt:lpstr>
      <vt:lpstr>Multilevel Feedback Queues</vt:lpstr>
      <vt:lpstr>Multilevel Feedback Queues</vt:lpstr>
      <vt:lpstr>Multilevel Feedback Queues</vt:lpstr>
      <vt:lpstr>Multilevel Feedback Queues</vt:lpstr>
      <vt:lpstr>Multilevel Feedback Queues</vt:lpstr>
      <vt:lpstr>CPU Scheduling</vt:lpstr>
      <vt:lpstr>Algorithms Comparison</vt:lpstr>
      <vt:lpstr>Deterministic modeling</vt:lpstr>
      <vt:lpstr>Simulations</vt:lpstr>
      <vt:lpstr>Simulations</vt:lpstr>
      <vt:lpstr>Simulation - Queuing models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</dc:title>
  <dc:creator>mlinking</dc:creator>
  <cp:lastModifiedBy>mlinking</cp:lastModifiedBy>
  <cp:revision>1265</cp:revision>
  <dcterms:created xsi:type="dcterms:W3CDTF">2009-03-23T15:53:52Z</dcterms:created>
  <dcterms:modified xsi:type="dcterms:W3CDTF">2017-03-13T16:41:44Z</dcterms:modified>
</cp:coreProperties>
</file>