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7"/>
  </p:notesMasterIdLst>
  <p:sldIdLst>
    <p:sldId id="256" r:id="rId2"/>
    <p:sldId id="875" r:id="rId3"/>
    <p:sldId id="1085" r:id="rId4"/>
    <p:sldId id="942" r:id="rId5"/>
    <p:sldId id="943" r:id="rId6"/>
    <p:sldId id="946" r:id="rId7"/>
    <p:sldId id="947" r:id="rId8"/>
    <p:sldId id="1080" r:id="rId9"/>
    <p:sldId id="1086" r:id="rId10"/>
    <p:sldId id="952" r:id="rId11"/>
    <p:sldId id="953" r:id="rId12"/>
    <p:sldId id="959" r:id="rId13"/>
    <p:sldId id="960" r:id="rId14"/>
    <p:sldId id="1087" r:id="rId15"/>
    <p:sldId id="1029" r:id="rId16"/>
    <p:sldId id="1081" r:id="rId17"/>
    <p:sldId id="1082" r:id="rId18"/>
    <p:sldId id="1083" r:id="rId19"/>
    <p:sldId id="1084" r:id="rId20"/>
    <p:sldId id="965" r:id="rId21"/>
    <p:sldId id="966" r:id="rId22"/>
    <p:sldId id="967" r:id="rId23"/>
    <p:sldId id="969" r:id="rId24"/>
    <p:sldId id="970" r:id="rId25"/>
    <p:sldId id="1047" r:id="rId26"/>
    <p:sldId id="1048" r:id="rId27"/>
    <p:sldId id="975" r:id="rId28"/>
    <p:sldId id="1050" r:id="rId29"/>
    <p:sldId id="1051" r:id="rId30"/>
    <p:sldId id="1053" r:id="rId31"/>
    <p:sldId id="1054" r:id="rId32"/>
    <p:sldId id="1055" r:id="rId33"/>
    <p:sldId id="1056" r:id="rId34"/>
    <p:sldId id="1057" r:id="rId35"/>
    <p:sldId id="1058" r:id="rId36"/>
    <p:sldId id="1060" r:id="rId37"/>
    <p:sldId id="1072" r:id="rId38"/>
    <p:sldId id="1074" r:id="rId39"/>
    <p:sldId id="998" r:id="rId40"/>
    <p:sldId id="999" r:id="rId41"/>
    <p:sldId id="1071" r:id="rId42"/>
    <p:sldId id="1003" r:id="rId43"/>
    <p:sldId id="1004" r:id="rId44"/>
    <p:sldId id="1009" r:id="rId45"/>
    <p:sldId id="927" r:id="rId46"/>
  </p:sldIdLst>
  <p:sldSz cx="9144000" cy="6858000" type="screen4x3"/>
  <p:notesSz cx="6858000" cy="9144000"/>
  <p:custDataLst>
    <p:tags r:id="rId4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CC00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59" autoAdjust="0"/>
    <p:restoredTop sz="83304" autoAdjust="0"/>
  </p:normalViewPr>
  <p:slideViewPr>
    <p:cSldViewPr>
      <p:cViewPr varScale="1">
        <p:scale>
          <a:sx n="59" d="100"/>
          <a:sy n="59" d="100"/>
        </p:scale>
        <p:origin x="-150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ABAE4-DFF8-4AA2-A763-0BD96F79CD62}" type="datetimeFigureOut">
              <a:rPr lang="zh-CN" altLang="en-US" smtClean="0"/>
              <a:pPr/>
              <a:t>2017/3/14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49880-5997-49F2-8F31-2944F76044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0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49880-5997-49F2-8F31-2944F76044EA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充分条件</a:t>
            </a:r>
            <a:r>
              <a:rPr lang="en-US" altLang="zh-CN" dirty="0" smtClean="0"/>
              <a:t>, sufficient condition.</a:t>
            </a:r>
          </a:p>
          <a:p>
            <a:r>
              <a:rPr lang="zh-CN" altLang="en-US" dirty="0" smtClean="0"/>
              <a:t>必要条件</a:t>
            </a:r>
            <a:r>
              <a:rPr lang="en-US" altLang="zh-CN" dirty="0" smtClean="0"/>
              <a:t>, necessary condition.</a:t>
            </a:r>
          </a:p>
          <a:p>
            <a:r>
              <a:rPr lang="zh-CN" altLang="en-US" dirty="0" smtClean="0"/>
              <a:t>充要条件</a:t>
            </a:r>
            <a:r>
              <a:rPr lang="en-US" altLang="zh-CN" dirty="0" smtClean="0"/>
              <a:t>, sufficient and necessary condition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49880-5997-49F2-8F31-2944F76044EA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49880-5997-49F2-8F31-2944F76044EA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49880-5997-49F2-8F31-2944F76044EA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49880-5997-49F2-8F31-2944F76044EA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49880-5997-49F2-8F31-2944F76044EA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1BD1BD6-91E8-4855-B35C-4057013C2FEE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effectLst/>
              </a:rPr>
              <a:t>Combinatorics</a:t>
            </a:r>
            <a:r>
              <a:rPr lang="en-US" altLang="zh-CN" dirty="0" smtClean="0">
                <a:effectLst/>
              </a:rPr>
              <a:t>  [ˌ</a:t>
            </a:r>
            <a:r>
              <a:rPr lang="en-US" altLang="zh-CN" dirty="0" err="1" smtClean="0">
                <a:effectLst/>
              </a:rPr>
              <a:t>kɔmbineiˈtɔriks</a:t>
            </a:r>
            <a:r>
              <a:rPr lang="en-US" altLang="zh-CN" dirty="0" smtClean="0">
                <a:effectLst/>
              </a:rPr>
              <a:t>]  n. [pl.][</a:t>
            </a:r>
            <a:r>
              <a:rPr lang="zh-CN" altLang="en-US" dirty="0" smtClean="0">
                <a:effectLst/>
              </a:rPr>
              <a:t>用作单</a:t>
            </a:r>
            <a:r>
              <a:rPr lang="en-US" altLang="zh-CN" dirty="0" smtClean="0">
                <a:effectLst/>
              </a:rPr>
              <a:t>]</a:t>
            </a:r>
            <a:r>
              <a:rPr lang="zh-CN" altLang="en-US" dirty="0" smtClean="0">
                <a:effectLst/>
              </a:rPr>
              <a:t>组合数学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49880-5997-49F2-8F31-2944F76044EA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b="1" dirty="0" smtClean="0"/>
              <a:t>例题</a:t>
            </a:r>
            <a:r>
              <a:rPr lang="en-US" altLang="zh-CN" b="1" dirty="0" smtClean="0"/>
              <a:t>1</a:t>
            </a:r>
            <a:r>
              <a:rPr lang="zh-CN" altLang="en-US" dirty="0" smtClean="0"/>
              <a:t>：系统有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个进程：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</a:t>
            </a:r>
            <a:r>
              <a:rPr lang="zh-CN" altLang="en-US" dirty="0" smtClean="0"/>
              <a:t>。这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个进程都需要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个系统资源。如果系统有多少个资源，则不可能发生死锁。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在分析这个问题时，我们可以取一些简单的数据代入试题进行验证、分析，以得到相应的规律。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一个规律：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先给所有进程分配他们所需要的资源数减 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1 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个资源，然后系统如果能再剩余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个资源，则系统不会发生死锁。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49880-5997-49F2-8F31-2944F76044EA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[2012-10-15] </a:t>
            </a:r>
          </a:p>
          <a:p>
            <a:r>
              <a:rPr lang="zh-CN" altLang="en-US" smtClean="0"/>
              <a:t>我</a:t>
            </a:r>
            <a:r>
              <a:rPr lang="zh-CN" altLang="en-US" dirty="0" smtClean="0"/>
              <a:t>原本对此</a:t>
            </a:r>
            <a:r>
              <a:rPr lang="zh-CN" altLang="en-US" smtClean="0"/>
              <a:t>公式的道理没</a:t>
            </a:r>
            <a:r>
              <a:rPr lang="zh-CN" altLang="en-US" dirty="0" smtClean="0"/>
              <a:t>怎么思考过</a:t>
            </a:r>
            <a:r>
              <a:rPr lang="en-US" altLang="zh-CN" dirty="0" smtClean="0"/>
              <a:t>,</a:t>
            </a:r>
            <a:r>
              <a:rPr lang="en-US" altLang="zh-CN" baseline="0" dirty="0" smtClean="0"/>
              <a:t> 2012-10-12</a:t>
            </a:r>
            <a:r>
              <a:rPr lang="zh-CN" altLang="en-US" baseline="0" dirty="0" smtClean="0"/>
              <a:t>日上课期间</a:t>
            </a:r>
            <a:r>
              <a:rPr lang="en-US" altLang="zh-CN" baseline="0" dirty="0" smtClean="0"/>
              <a:t>, </a:t>
            </a:r>
            <a:r>
              <a:rPr lang="zh-CN" altLang="en-US" baseline="0" dirty="0" smtClean="0"/>
              <a:t>再次提到这个问题</a:t>
            </a:r>
            <a:r>
              <a:rPr lang="en-US" altLang="zh-CN" baseline="0" dirty="0" smtClean="0"/>
              <a:t>, </a:t>
            </a:r>
            <a:r>
              <a:rPr lang="zh-CN" altLang="en-US" baseline="0" dirty="0" smtClean="0"/>
              <a:t>一个学生为我解惑 </a:t>
            </a:r>
            <a:r>
              <a:rPr lang="en-US" altLang="zh-CN" baseline="0" dirty="0" smtClean="0"/>
              <a:t>– </a:t>
            </a:r>
            <a:r>
              <a:rPr lang="zh-CN" altLang="en-US" baseline="0" dirty="0" smtClean="0"/>
              <a:t>张政元</a:t>
            </a:r>
            <a:r>
              <a:rPr lang="en-US" altLang="zh-CN" baseline="0" dirty="0" smtClean="0"/>
              <a:t>(12126057). </a:t>
            </a:r>
            <a:r>
              <a:rPr lang="zh-CN" altLang="en-US" baseline="0" dirty="0" smtClean="0"/>
              <a:t>其逻辑需要组合数学的理论</a:t>
            </a:r>
            <a:r>
              <a:rPr lang="en-US" altLang="zh-CN" baseline="0" dirty="0" smtClean="0"/>
              <a:t>, </a:t>
            </a:r>
            <a:r>
              <a:rPr lang="zh-CN" altLang="en-US" baseline="0" dirty="0" smtClean="0"/>
              <a:t>尤其是其中的</a:t>
            </a:r>
            <a:r>
              <a:rPr lang="en-US" altLang="zh-CN" baseline="0" dirty="0" smtClean="0"/>
              <a:t>Ramsey/</a:t>
            </a:r>
            <a:r>
              <a:rPr lang="zh-CN" altLang="en-US" baseline="0" dirty="0" smtClean="0"/>
              <a:t>抽屉理论</a:t>
            </a:r>
            <a:r>
              <a:rPr lang="en-US" altLang="zh-CN" baseline="0" dirty="0" smtClean="0"/>
              <a:t>. </a:t>
            </a:r>
            <a:r>
              <a:rPr lang="zh-CN" altLang="en-US" baseline="0" dirty="0" smtClean="0"/>
              <a:t>在于</a:t>
            </a:r>
            <a:r>
              <a:rPr lang="en-US" altLang="zh-CN" baseline="0" dirty="0" smtClean="0"/>
              <a:t>: 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(</a:t>
            </a:r>
            <a:r>
              <a:rPr lang="en-US" altLang="zh-CN" baseline="0" dirty="0" err="1" smtClean="0"/>
              <a:t>P</a:t>
            </a:r>
            <a:r>
              <a:rPr lang="en-US" altLang="zh-CN" baseline="-25000" dirty="0" err="1" smtClean="0"/>
              <a:t>max</a:t>
            </a:r>
            <a:r>
              <a:rPr lang="en-US" altLang="zh-CN" baseline="0" dirty="0" smtClean="0"/>
              <a:t> – 1)</a:t>
            </a:r>
            <a:r>
              <a:rPr lang="zh-CN" altLang="en-US" baseline="0" dirty="0" smtClean="0"/>
              <a:t>表示进程只差一个资源</a:t>
            </a:r>
            <a:r>
              <a:rPr lang="en-US" altLang="zh-CN" baseline="0" dirty="0" smtClean="0"/>
              <a:t>, </a:t>
            </a:r>
            <a:r>
              <a:rPr lang="zh-CN" altLang="en-US" baseline="0" dirty="0" smtClean="0"/>
              <a:t>那么</a:t>
            </a:r>
            <a:r>
              <a:rPr lang="en-US" altLang="zh-CN" baseline="0" dirty="0" smtClean="0"/>
              <a:t>(</a:t>
            </a:r>
            <a:r>
              <a:rPr lang="en-US" altLang="zh-CN" baseline="0" dirty="0" err="1" smtClean="0"/>
              <a:t>P</a:t>
            </a:r>
            <a:r>
              <a:rPr lang="en-US" altLang="zh-CN" baseline="-25000" dirty="0" err="1" smtClean="0"/>
              <a:t>max</a:t>
            </a:r>
            <a:r>
              <a:rPr lang="en-US" altLang="zh-CN" baseline="0" dirty="0" smtClean="0"/>
              <a:t> – 1)</a:t>
            </a:r>
            <a:r>
              <a:rPr lang="zh-CN" altLang="en-US" baseline="0" dirty="0" smtClean="0"/>
              <a:t>*</a:t>
            </a:r>
            <a:r>
              <a:rPr lang="en-US" altLang="zh-CN" baseline="0" dirty="0" smtClean="0"/>
              <a:t>N </a:t>
            </a:r>
            <a:r>
              <a:rPr lang="zh-CN" altLang="en-US" baseline="0" dirty="0" smtClean="0"/>
              <a:t>就表示每个进程都只差一个资源时的资源总数</a:t>
            </a:r>
            <a:r>
              <a:rPr lang="en-US" altLang="zh-CN" baseline="0" dirty="0" smtClean="0"/>
              <a:t>, </a:t>
            </a:r>
            <a:r>
              <a:rPr lang="zh-CN" altLang="en-US" baseline="0" dirty="0" smtClean="0"/>
              <a:t>那么</a:t>
            </a:r>
            <a:r>
              <a:rPr lang="en-US" altLang="zh-CN" baseline="0" dirty="0" smtClean="0"/>
              <a:t>, (</a:t>
            </a:r>
            <a:r>
              <a:rPr lang="en-US" altLang="zh-CN" baseline="0" dirty="0" err="1" smtClean="0"/>
              <a:t>P</a:t>
            </a:r>
            <a:r>
              <a:rPr lang="en-US" altLang="zh-CN" baseline="-25000" dirty="0" err="1" smtClean="0"/>
              <a:t>max</a:t>
            </a:r>
            <a:r>
              <a:rPr lang="en-US" altLang="zh-CN" baseline="0" dirty="0" smtClean="0"/>
              <a:t> – 1)</a:t>
            </a:r>
            <a:r>
              <a:rPr lang="zh-CN" altLang="en-US" baseline="0" dirty="0" smtClean="0"/>
              <a:t>*</a:t>
            </a:r>
            <a:r>
              <a:rPr lang="en-US" altLang="zh-CN" baseline="0" dirty="0" smtClean="0"/>
              <a:t>N +1 </a:t>
            </a:r>
            <a:r>
              <a:rPr lang="zh-CN" altLang="en-US" baseline="0" dirty="0" smtClean="0"/>
              <a:t>就表示极限情况下只要再多一个资源就可以满足全部进程的需求</a:t>
            </a:r>
            <a:r>
              <a:rPr lang="en-US" altLang="zh-CN" baseline="0" dirty="0" smtClean="0"/>
              <a:t>. </a:t>
            </a:r>
            <a:r>
              <a:rPr lang="zh-CN" altLang="en-US" baseline="0" dirty="0" smtClean="0"/>
              <a:t>所以</a:t>
            </a:r>
            <a:r>
              <a:rPr lang="en-US" altLang="zh-CN" baseline="0" dirty="0" smtClean="0"/>
              <a:t>, </a:t>
            </a:r>
            <a:r>
              <a:rPr lang="zh-CN" altLang="en-US" baseline="0" dirty="0" smtClean="0"/>
              <a:t>最少所需资源数就是那个限制</a:t>
            </a:r>
            <a:r>
              <a:rPr lang="en-US" altLang="zh-CN" baseline="0" dirty="0" smtClean="0"/>
              <a:t>. </a:t>
            </a:r>
          </a:p>
          <a:p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49880-5997-49F2-8F31-2944F76044EA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例题</a:t>
            </a:r>
            <a:r>
              <a:rPr lang="en-US" altLang="zh-CN" b="1" dirty="0" smtClean="0"/>
              <a:t>2</a:t>
            </a:r>
            <a:r>
              <a:rPr lang="zh-CN" altLang="en-US" dirty="0" smtClean="0"/>
              <a:t>：一台计算机有</a:t>
            </a:r>
            <a:r>
              <a:rPr lang="en-US" altLang="zh-CN" dirty="0" smtClean="0"/>
              <a:t>10</a:t>
            </a:r>
            <a:r>
              <a:rPr lang="zh-CN" altLang="en-US" dirty="0" smtClean="0"/>
              <a:t>台磁带机被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个进程竞争，每个进程最多需要三台磁带机，那么</a:t>
            </a:r>
            <a:r>
              <a:rPr lang="en-US" altLang="zh-CN" dirty="0" smtClean="0"/>
              <a:t>m</a:t>
            </a:r>
            <a:r>
              <a:rPr lang="zh-CN" altLang="en-US" dirty="0" smtClean="0"/>
              <a:t>至多为 时，系统没有死锁的危险。</a:t>
            </a:r>
          </a:p>
          <a:p>
            <a:r>
              <a:rPr lang="en-US" altLang="zh-CN" dirty="0" smtClean="0"/>
              <a:t>A.3          B.4            C.5                  D.6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49880-5997-49F2-8F31-2944F76044EA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49880-5997-49F2-8F31-2944F76044E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49880-5997-49F2-8F31-2944F76044EA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49880-5997-49F2-8F31-2944F76044EA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49880-5997-49F2-8F31-2944F76044EA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49880-5997-49F2-8F31-2944F76044EA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49880-5997-49F2-8F31-2944F76044EA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反证法的英文</a:t>
            </a:r>
          </a:p>
          <a:p>
            <a:r>
              <a:rPr lang="en-US" altLang="zh-CN" dirty="0" smtClean="0"/>
              <a:t>Proof by contradiction; reduction to absurdity; </a:t>
            </a:r>
            <a:r>
              <a:rPr lang="en-US" altLang="zh-CN" dirty="0" err="1" smtClean="0"/>
              <a:t>reductio</a:t>
            </a:r>
            <a:r>
              <a:rPr lang="en-US" altLang="zh-CN" dirty="0" smtClean="0"/>
              <a:t> ad absurdum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Logical principles of disproved method and use of disproved method in the theory of diagrams</a:t>
            </a:r>
          </a:p>
          <a:p>
            <a:r>
              <a:rPr lang="zh-CN" altLang="en-US" dirty="0" smtClean="0"/>
              <a:t>反证法的逻辑原理及其在图论中的应用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Abstract : reduction to absurdity is an important mathematical proof , and its analysis , synthesis , has a long history , applications are very wide</a:t>
            </a:r>
          </a:p>
          <a:p>
            <a:r>
              <a:rPr lang="zh-CN" altLang="en-US" dirty="0" smtClean="0"/>
              <a:t>摘要</a:t>
            </a:r>
            <a:r>
              <a:rPr lang="en-US" altLang="zh-CN" dirty="0" smtClean="0"/>
              <a:t>:</a:t>
            </a:r>
            <a:r>
              <a:rPr lang="zh-CN" altLang="en-US" dirty="0" smtClean="0"/>
              <a:t>反证法是一种重要的数学证明方法，它和分析法、综合法一样，有着悠久的历史，应用也相当广泛。 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49880-5997-49F2-8F31-2944F76044EA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[2012-10-15]</a:t>
            </a:r>
          </a:p>
          <a:p>
            <a:r>
              <a:rPr lang="zh-CN" altLang="en-US" dirty="0" smtClean="0"/>
              <a:t>资源的分配是宏观管控的</a:t>
            </a:r>
            <a:r>
              <a:rPr lang="en-US" altLang="zh-CN" dirty="0" smtClean="0"/>
              <a:t>: </a:t>
            </a:r>
            <a:r>
              <a:rPr lang="zh-CN" altLang="en-US" dirty="0" smtClean="0"/>
              <a:t>当有新进程时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其资源总需求是预先确定的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只是申请次序不定</a:t>
            </a:r>
            <a:r>
              <a:rPr lang="en-US" altLang="zh-CN" dirty="0" smtClean="0"/>
              <a:t>. </a:t>
            </a:r>
            <a:r>
              <a:rPr lang="zh-CN" altLang="en-US" dirty="0" smtClean="0"/>
              <a:t>那么</a:t>
            </a:r>
            <a:r>
              <a:rPr lang="en-US" altLang="zh-CN" dirty="0" smtClean="0"/>
              <a:t>, </a:t>
            </a:r>
            <a:r>
              <a:rPr lang="zh-CN" altLang="en-US" dirty="0" smtClean="0"/>
              <a:t>在将资源排序后</a:t>
            </a:r>
            <a:r>
              <a:rPr lang="en-US" altLang="zh-CN" dirty="0" smtClean="0"/>
              <a:t>, </a:t>
            </a:r>
            <a:r>
              <a:rPr lang="zh-CN" altLang="en-US" dirty="0" smtClean="0"/>
              <a:t>任一进程申请资源</a:t>
            </a:r>
            <a:r>
              <a:rPr lang="en-US" altLang="zh-CN" dirty="0" err="1" smtClean="0"/>
              <a:t>R</a:t>
            </a:r>
            <a:r>
              <a:rPr lang="en-US" altLang="zh-CN" baseline="-25000" dirty="0" err="1" smtClean="0"/>
              <a:t>i</a:t>
            </a:r>
            <a:r>
              <a:rPr lang="zh-CN" altLang="en-US" dirty="0" smtClean="0"/>
              <a:t>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分配程序都会检查</a:t>
            </a:r>
            <a:r>
              <a:rPr lang="zh-CN" altLang="en-US" b="1" dirty="0" smtClean="0"/>
              <a:t>该进程是否还有低于</a:t>
            </a:r>
            <a:r>
              <a:rPr lang="en-US" altLang="zh-CN" b="1" dirty="0" err="1" smtClean="0"/>
              <a:t>R</a:t>
            </a:r>
            <a:r>
              <a:rPr lang="en-US" altLang="zh-CN" b="1" baseline="-25000" dirty="0" err="1" smtClean="0"/>
              <a:t>i</a:t>
            </a:r>
            <a:r>
              <a:rPr lang="zh-CN" altLang="en-US" b="1" dirty="0" smtClean="0"/>
              <a:t>等级的资源还没有得到分配</a:t>
            </a:r>
            <a:r>
              <a:rPr lang="en-US" altLang="zh-CN" dirty="0" smtClean="0"/>
              <a:t>.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如果没有</a:t>
            </a:r>
            <a:r>
              <a:rPr lang="en-US" altLang="zh-CN" baseline="0" dirty="0" smtClean="0"/>
              <a:t>, </a:t>
            </a:r>
            <a:r>
              <a:rPr lang="zh-CN" altLang="en-US" baseline="0" dirty="0" smtClean="0"/>
              <a:t>那么</a:t>
            </a:r>
            <a:r>
              <a:rPr lang="en-US" altLang="zh-CN" baseline="0" dirty="0" smtClean="0"/>
              <a:t>, </a:t>
            </a:r>
            <a:r>
              <a:rPr lang="zh-CN" altLang="en-US" baseline="0" dirty="0" smtClean="0"/>
              <a:t>分配程序将尝试着将</a:t>
            </a:r>
            <a:r>
              <a:rPr lang="en-US" altLang="zh-CN" baseline="0" dirty="0" err="1" smtClean="0"/>
              <a:t>R</a:t>
            </a:r>
            <a:r>
              <a:rPr lang="en-US" altLang="zh-CN" baseline="-25000" dirty="0" err="1" smtClean="0"/>
              <a:t>i</a:t>
            </a:r>
            <a:r>
              <a:rPr lang="zh-CN" altLang="en-US" baseline="0" dirty="0" smtClean="0"/>
              <a:t>分配给该进程</a:t>
            </a:r>
            <a:r>
              <a:rPr lang="en-US" altLang="zh-CN" baseline="0" dirty="0" smtClean="0"/>
              <a:t>; </a:t>
            </a:r>
            <a:r>
              <a:rPr lang="zh-CN" altLang="en-US" baseline="0" dirty="0" smtClean="0"/>
              <a:t>否则</a:t>
            </a:r>
            <a:r>
              <a:rPr lang="en-US" altLang="zh-CN" baseline="0" dirty="0" smtClean="0"/>
              <a:t>, </a:t>
            </a:r>
            <a:r>
              <a:rPr lang="zh-CN" altLang="en-US" baseline="0" dirty="0" smtClean="0"/>
              <a:t>不分配</a:t>
            </a:r>
            <a:r>
              <a:rPr lang="en-US" altLang="zh-CN" baseline="0" dirty="0" err="1" smtClean="0"/>
              <a:t>R</a:t>
            </a:r>
            <a:r>
              <a:rPr lang="en-US" altLang="zh-CN" baseline="-25000" dirty="0" err="1" smtClean="0"/>
              <a:t>i</a:t>
            </a:r>
            <a:r>
              <a:rPr lang="zh-CN" altLang="en-US" baseline="0" dirty="0" smtClean="0"/>
              <a:t>给该进程</a:t>
            </a:r>
            <a:r>
              <a:rPr lang="en-US" altLang="zh-CN" baseline="0" dirty="0" smtClean="0"/>
              <a:t>. </a:t>
            </a:r>
            <a:r>
              <a:rPr lang="zh-CN" altLang="en-US" baseline="0" dirty="0" smtClean="0"/>
              <a:t>这样就避免了循环等待</a:t>
            </a:r>
            <a:r>
              <a:rPr lang="en-US" altLang="zh-CN" baseline="0" dirty="0" smtClean="0"/>
              <a:t>, </a:t>
            </a:r>
            <a:r>
              <a:rPr lang="zh-CN" altLang="en-US" baseline="0" dirty="0" smtClean="0"/>
              <a:t>也就打破了造成死锁的四个表要条件之一</a:t>
            </a:r>
            <a:r>
              <a:rPr lang="en-US" altLang="zh-CN" baseline="0" dirty="0" smtClean="0"/>
              <a:t>.</a:t>
            </a:r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通过上面的叙述</a:t>
            </a:r>
            <a:r>
              <a:rPr lang="en-US" altLang="zh-CN" baseline="0" dirty="0" smtClean="0"/>
              <a:t>, </a:t>
            </a:r>
            <a:r>
              <a:rPr lang="zh-CN" altLang="en-US" baseline="0" dirty="0" smtClean="0"/>
              <a:t>也可以清楚地看出该算法的缺陷</a:t>
            </a:r>
            <a:r>
              <a:rPr lang="en-US" altLang="zh-CN" baseline="0" dirty="0" smtClean="0"/>
              <a:t>, </a:t>
            </a:r>
            <a:r>
              <a:rPr lang="zh-CN" altLang="en-US" baseline="0" dirty="0" smtClean="0"/>
              <a:t>即</a:t>
            </a:r>
            <a:r>
              <a:rPr lang="en-US" altLang="zh-CN" baseline="0" dirty="0" smtClean="0"/>
              <a:t>, </a:t>
            </a:r>
            <a:r>
              <a:rPr lang="zh-CN" altLang="en-US" baseline="0" dirty="0" smtClean="0"/>
              <a:t>分配程序需要预先知道所有进程的资源请求</a:t>
            </a:r>
            <a:r>
              <a:rPr lang="en-US" altLang="zh-CN" baseline="0" dirty="0" smtClean="0"/>
              <a:t>. </a:t>
            </a:r>
            <a:r>
              <a:rPr lang="zh-CN" altLang="en-US" baseline="0" dirty="0" smtClean="0"/>
              <a:t>显然</a:t>
            </a:r>
            <a:r>
              <a:rPr lang="en-US" altLang="zh-CN" baseline="0" dirty="0" smtClean="0"/>
              <a:t>, </a:t>
            </a:r>
            <a:r>
              <a:rPr lang="zh-CN" altLang="en-US" baseline="0" dirty="0" smtClean="0"/>
              <a:t>这是理想的 </a:t>
            </a:r>
            <a:r>
              <a:rPr lang="en-US" altLang="zh-CN" baseline="0" dirty="0" smtClean="0"/>
              <a:t>– </a:t>
            </a:r>
            <a:r>
              <a:rPr lang="zh-CN" altLang="en-US" baseline="0" dirty="0" smtClean="0"/>
              <a:t>也就意味着实际中难以实现</a:t>
            </a:r>
            <a:r>
              <a:rPr lang="en-US" altLang="zh-CN" baseline="0" dirty="0" smtClean="0"/>
              <a:t>. 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49880-5997-49F2-8F31-2944F76044EA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49880-5997-49F2-8F31-2944F76044EA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49880-5997-49F2-8F31-2944F76044EA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49880-5997-49F2-8F31-2944F76044EA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1BD1BD6-91E8-4855-B35C-4057013C2FEE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49880-5997-49F2-8F31-2944F76044EA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49880-5997-49F2-8F31-2944F76044EA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49880-5997-49F2-8F31-2944F76044EA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49880-5997-49F2-8F31-2944F76044EA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49880-5997-49F2-8F31-2944F76044EA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49880-5997-49F2-8F31-2944F76044EA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49880-5997-49F2-8F31-2944F76044EA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49880-5997-49F2-8F31-2944F76044EA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49880-5997-49F2-8F31-2944F76044EA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49880-5997-49F2-8F31-2944F76044EA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49880-5997-49F2-8F31-2944F76044E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49880-5997-49F2-8F31-2944F76044EA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49880-5997-49F2-8F31-2944F76044EA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49880-5997-49F2-8F31-2944F76044EA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49880-5997-49F2-8F31-2944F76044EA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49880-5997-49F2-8F31-2944F76044E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49880-5997-49F2-8F31-2944F76044EA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49880-5997-49F2-8F31-2944F76044E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49880-5997-49F2-8F31-2944F76044EA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49880-5997-49F2-8F31-2944F76044EA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2B2B-6061-4071-9D7D-7395F1BC6212}" type="datetime1">
              <a:rPr lang="zh-CN" altLang="en-US" smtClean="0"/>
              <a:pPr/>
              <a:t>2017/3/14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090874" cy="365125"/>
          </a:xfrm>
        </p:spPr>
        <p:txBody>
          <a:bodyPr/>
          <a:lstStyle/>
          <a:p>
            <a:r>
              <a:rPr lang="en-US" altLang="zh-CN" smtClean="0"/>
              <a:t>Part VII Deadlock 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2560B-9C4D-4059-88E6-4372E4D7FB7E}" type="datetime1">
              <a:rPr lang="zh-CN" altLang="en-US" smtClean="0"/>
              <a:pPr/>
              <a:t>2017/3/14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VII Deadlock 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9A97E-000F-4EF6-AFBA-F7931E774AA7}" type="datetime1">
              <a:rPr lang="zh-CN" altLang="en-US" smtClean="0"/>
              <a:pPr/>
              <a:t>2017/3/14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VII Deadlock 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7E31-F6A0-4DBB-BA67-96E172962562}" type="datetime1">
              <a:rPr lang="zh-CN" altLang="en-US" smtClean="0"/>
              <a:pPr/>
              <a:t>2017/3/14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VII Deadlock 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85852" cy="6858000"/>
          </a:xfrm>
          <a:solidFill>
            <a:schemeClr val="bg1">
              <a:lumMod val="75000"/>
            </a:schemeClr>
          </a:solidFill>
        </p:spPr>
        <p:txBody>
          <a:bodyPr vert="vert270" anchor="ctr"/>
          <a:lstStyle/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366830" y="6356350"/>
            <a:ext cx="1276344" cy="365125"/>
          </a:xfrm>
        </p:spPr>
        <p:txBody>
          <a:bodyPr/>
          <a:lstStyle/>
          <a:p>
            <a:fld id="{E84A4EB8-8E4A-4589-9829-17FC741A629B}" type="datetime1">
              <a:rPr lang="zh-CN" altLang="en-US" smtClean="0"/>
              <a:pPr/>
              <a:t>2017/3/14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VII Deadlock 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285852" y="571480"/>
            <a:ext cx="7572396" cy="5197493"/>
          </a:xfrm>
        </p:spPr>
        <p:txBody>
          <a:bodyPr/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686800" cy="5126055"/>
          </a:xfrm>
        </p:spPr>
        <p:txBody>
          <a:bodyPr/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DC4F-F98E-4784-8C09-3133A7FA2596}" type="datetime1">
              <a:rPr lang="zh-CN" altLang="en-US" smtClean="0"/>
              <a:pPr/>
              <a:t>2017/3/14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VII Deadlock 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FC98-6105-4172-9122-8A8CDC119E93}" type="datetime1">
              <a:rPr lang="zh-CN" altLang="en-US" smtClean="0"/>
              <a:pPr/>
              <a:t>2017/3/14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VII Deadlock 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CF2E-62BA-410B-8D77-DFF2C6C47D95}" type="datetime1">
              <a:rPr lang="zh-CN" altLang="en-US" smtClean="0"/>
              <a:pPr/>
              <a:t>2017/3/14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VII Deadlock 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DCE0-8440-4D45-8144-EDF11E0206DD}" type="datetime1">
              <a:rPr lang="zh-CN" altLang="en-US" smtClean="0"/>
              <a:pPr/>
              <a:t>2017/3/14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VII Deadlock 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A6A2A-64EB-4309-88E8-B394116640BF}" type="datetime1">
              <a:rPr lang="zh-CN" altLang="en-US" smtClean="0"/>
              <a:pPr/>
              <a:t>2017/3/14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VII Deadlock 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A5CD-A736-4C5C-9A78-0A6CCF0D3210}" type="datetime1">
              <a:rPr lang="zh-CN" altLang="en-US" smtClean="0"/>
              <a:pPr/>
              <a:t>2017/3/14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VII Deadlock 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9253-5D04-4475-A6BF-CC29479A782A}" type="datetime1">
              <a:rPr lang="zh-CN" altLang="en-US" smtClean="0"/>
              <a:pPr/>
              <a:t>2017/3/14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VII Deadlock 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85728"/>
            <a:ext cx="8229600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12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97E2-7A41-40FA-A1C6-4A97371D0283}" type="datetime1">
              <a:rPr lang="zh-CN" altLang="en-US" smtClean="0"/>
              <a:pPr/>
              <a:t>2017/3/14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30908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Part VII Deadlock 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44B62-10FC-4232-9218-76AF922FA4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4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chemeClr val="accent3"/>
          </a:solidFill>
        </p:spPr>
        <p:txBody>
          <a:bodyPr/>
          <a:lstStyle/>
          <a:p>
            <a:r>
              <a:rPr lang="en-US" altLang="zh-CN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Operating system</a:t>
            </a:r>
            <a:endParaRPr lang="zh-CN" altLang="en-US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3886200"/>
            <a:ext cx="8001056" cy="1752600"/>
          </a:xfrm>
        </p:spPr>
        <p:txBody>
          <a:bodyPr/>
          <a:lstStyle/>
          <a:p>
            <a:r>
              <a:rPr lang="en-US" altLang="zh-CN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Part VII: Deadlock [</a:t>
            </a:r>
            <a:r>
              <a:rPr lang="zh-CN" alt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死锁</a:t>
            </a:r>
            <a:r>
              <a:rPr lang="en-US" altLang="zh-CN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65147" y="4572008"/>
            <a:ext cx="3923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 smtClean="0"/>
              <a:t>By KONG </a:t>
            </a:r>
            <a:r>
              <a:rPr lang="en-US" altLang="zh-CN" sz="2800" dirty="0" err="1" smtClean="0"/>
              <a:t>LingBo</a:t>
            </a:r>
            <a:r>
              <a:rPr lang="en-US" altLang="zh-CN" sz="2800" dirty="0" smtClean="0"/>
              <a:t> (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孔令波</a:t>
            </a:r>
            <a:r>
              <a:rPr lang="en-US" altLang="zh-CN" sz="28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宋体" pitchFamily="2" charset="-122"/>
              </a:rPr>
              <a:t>Deadlock </a:t>
            </a:r>
            <a:r>
              <a:rPr lang="en-US" altLang="zh-CN" dirty="0" smtClean="0">
                <a:ea typeface="宋体" pitchFamily="2" charset="-122"/>
              </a:rPr>
              <a:t>can arise 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ea typeface="宋体" pitchFamily="2" charset="-122"/>
              </a:rPr>
              <a:t>only if </a:t>
            </a:r>
            <a:r>
              <a:rPr lang="en-US" altLang="zh-CN" dirty="0" smtClean="0">
                <a:ea typeface="宋体" pitchFamily="2" charset="-122"/>
              </a:rPr>
              <a:t>…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00108"/>
            <a:ext cx="9144000" cy="512605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We have a deadlock if every process P</a:t>
            </a:r>
            <a:r>
              <a:rPr lang="en-US" altLang="zh-CN" baseline="-25000" dirty="0">
                <a:ea typeface="宋体" pitchFamily="2" charset="-122"/>
              </a:rPr>
              <a:t>i</a:t>
            </a:r>
            <a:r>
              <a:rPr lang="en-US" altLang="zh-CN" dirty="0">
                <a:ea typeface="宋体" pitchFamily="2" charset="-122"/>
              </a:rPr>
              <a:t> is waiting for a resource instance that is being held by another process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A deadlock can arise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only if</a:t>
            </a:r>
            <a:r>
              <a:rPr lang="en-US" altLang="zh-CN" dirty="0">
                <a:ea typeface="宋体" pitchFamily="2" charset="-122"/>
              </a:rPr>
              <a:t> all four conditions hold</a:t>
            </a:r>
          </a:p>
          <a:p>
            <a:pPr marL="971550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zh-CN" sz="3200" dirty="0">
                <a:solidFill>
                  <a:srgbClr val="FF0000"/>
                </a:solidFill>
                <a:ea typeface="宋体" pitchFamily="2" charset="-122"/>
              </a:rPr>
              <a:t>Mutual </a:t>
            </a:r>
            <a:r>
              <a:rPr lang="en-US" altLang="zh-CN" sz="3200" dirty="0" smtClean="0">
                <a:solidFill>
                  <a:srgbClr val="FF0000"/>
                </a:solidFill>
                <a:ea typeface="宋体" pitchFamily="2" charset="-122"/>
              </a:rPr>
              <a:t>Exclusion [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互斥</a:t>
            </a:r>
            <a:r>
              <a:rPr lang="en-US" altLang="zh-CN" sz="3200" dirty="0" smtClean="0">
                <a:solidFill>
                  <a:srgbClr val="FF0000"/>
                </a:solidFill>
                <a:ea typeface="宋体" pitchFamily="2" charset="-122"/>
              </a:rPr>
              <a:t>]</a:t>
            </a:r>
            <a:endParaRPr lang="en-US" altLang="zh-CN" sz="3200" dirty="0">
              <a:ea typeface="宋体" pitchFamily="2" charset="-122"/>
            </a:endParaRPr>
          </a:p>
          <a:p>
            <a:pPr lvl="2"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At least one resource is non-sharable: at most one process at a time can use it </a:t>
            </a:r>
          </a:p>
          <a:p>
            <a:pPr marL="971550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zh-CN" sz="3200" dirty="0" smtClean="0">
                <a:solidFill>
                  <a:srgbClr val="FF0000"/>
                </a:solidFill>
                <a:ea typeface="宋体" pitchFamily="2" charset="-122"/>
              </a:rPr>
              <a:t>Hold-and-Wait [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占有并等待</a:t>
            </a:r>
            <a:r>
              <a:rPr lang="en-US" altLang="zh-CN" sz="3200" dirty="0" smtClean="0">
                <a:solidFill>
                  <a:srgbClr val="FF0000"/>
                </a:solidFill>
                <a:ea typeface="宋体" pitchFamily="2" charset="-122"/>
              </a:rPr>
              <a:t>]</a:t>
            </a:r>
            <a:endParaRPr lang="en-US" altLang="zh-CN" sz="3200" dirty="0">
              <a:ea typeface="宋体" pitchFamily="2" charset="-122"/>
            </a:endParaRPr>
          </a:p>
          <a:p>
            <a:pPr lvl="2"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At least one process is holding one resource while waiting to acquire others, that are being held by other </a:t>
            </a:r>
            <a:r>
              <a:rPr lang="en-US" altLang="zh-CN" sz="2800" dirty="0" smtClean="0">
                <a:ea typeface="宋体" pitchFamily="2" charset="-122"/>
              </a:rPr>
              <a:t>processes</a:t>
            </a:r>
            <a:endParaRPr lang="en-US" altLang="zh-CN" sz="2800" dirty="0">
              <a:ea typeface="宋体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VII Deadlock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9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9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ea typeface="宋体" pitchFamily="2" charset="-122"/>
              </a:rPr>
              <a:t>Deadlock can arise only if …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000108"/>
            <a:ext cx="8929718" cy="512605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A </a:t>
            </a:r>
            <a:r>
              <a:rPr lang="en-US" altLang="zh-CN" dirty="0">
                <a:ea typeface="宋体" pitchFamily="2" charset="-122"/>
              </a:rPr>
              <a:t>deadlock can arise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only if</a:t>
            </a:r>
            <a:r>
              <a:rPr lang="en-US" altLang="zh-CN" dirty="0">
                <a:ea typeface="宋体" pitchFamily="2" charset="-122"/>
              </a:rPr>
              <a:t> all four conditions hold</a:t>
            </a:r>
          </a:p>
          <a:p>
            <a:pPr marL="971550" lvl="1" indent="-514350">
              <a:lnSpc>
                <a:spcPct val="90000"/>
              </a:lnSpc>
              <a:buFont typeface="+mj-ea"/>
              <a:buAutoNum type="circleNumDbPlain" startAt="3"/>
            </a:pPr>
            <a:r>
              <a:rPr lang="en-US" altLang="zh-CN" sz="3200" dirty="0" smtClean="0">
                <a:solidFill>
                  <a:srgbClr val="FF0000"/>
                </a:solidFill>
                <a:ea typeface="宋体" pitchFamily="2" charset="-122"/>
              </a:rPr>
              <a:t>No preemption [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非抢占</a:t>
            </a:r>
            <a:r>
              <a:rPr lang="en-US" altLang="zh-CN" sz="3200" dirty="0" smtClean="0">
                <a:solidFill>
                  <a:srgbClr val="FF0000"/>
                </a:solidFill>
                <a:ea typeface="宋体" pitchFamily="2" charset="-122"/>
              </a:rPr>
              <a:t>]</a:t>
            </a:r>
            <a:endParaRPr lang="en-US" altLang="zh-CN" sz="3200" dirty="0">
              <a:ea typeface="宋体" pitchFamily="2" charset="-122"/>
            </a:endParaRPr>
          </a:p>
          <a:p>
            <a:pPr lvl="2"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A resource cannot be preempted (</a:t>
            </a:r>
            <a:r>
              <a:rPr lang="en-US" altLang="zh-CN" b="1" dirty="0">
                <a:ea typeface="宋体" pitchFamily="2" charset="-122"/>
              </a:rPr>
              <a:t>a process needs to give it up voluntarily</a:t>
            </a:r>
            <a:r>
              <a:rPr lang="en-US" altLang="zh-CN" sz="2800" dirty="0">
                <a:ea typeface="宋体" pitchFamily="2" charset="-122"/>
              </a:rPr>
              <a:t>)</a:t>
            </a:r>
          </a:p>
          <a:p>
            <a:pPr marL="971550" lvl="1" indent="-514350">
              <a:lnSpc>
                <a:spcPct val="90000"/>
              </a:lnSpc>
              <a:buFont typeface="+mj-lt"/>
              <a:buAutoNum type="circleNumDbPlain" startAt="3"/>
            </a:pPr>
            <a:r>
              <a:rPr lang="en-US" altLang="zh-CN" sz="3200" dirty="0">
                <a:solidFill>
                  <a:srgbClr val="FF0000"/>
                </a:solidFill>
                <a:ea typeface="宋体" pitchFamily="2" charset="-122"/>
              </a:rPr>
              <a:t>Circular </a:t>
            </a:r>
            <a:r>
              <a:rPr lang="en-US" altLang="zh-CN" sz="3200" dirty="0" smtClean="0">
                <a:solidFill>
                  <a:srgbClr val="FF0000"/>
                </a:solidFill>
                <a:ea typeface="宋体" pitchFamily="2" charset="-122"/>
              </a:rPr>
              <a:t>Wait [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循环等待</a:t>
            </a:r>
            <a:r>
              <a:rPr lang="en-US" altLang="zh-CN" sz="3200" dirty="0" smtClean="0">
                <a:solidFill>
                  <a:srgbClr val="FF0000"/>
                </a:solidFill>
                <a:ea typeface="宋体" pitchFamily="2" charset="-122"/>
              </a:rPr>
              <a:t>]</a:t>
            </a:r>
            <a:endParaRPr lang="en-US" altLang="zh-CN" sz="3200" dirty="0">
              <a:ea typeface="宋体" pitchFamily="2" charset="-122"/>
            </a:endParaRPr>
          </a:p>
          <a:p>
            <a:pPr lvl="2"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There exists a set {</a:t>
            </a:r>
            <a:r>
              <a:rPr lang="en-US" altLang="zh-CN" sz="2800" i="1" dirty="0">
                <a:ea typeface="宋体" pitchFamily="2" charset="-122"/>
              </a:rPr>
              <a:t>P</a:t>
            </a:r>
            <a:r>
              <a:rPr lang="en-US" altLang="zh-CN" sz="2800" baseline="-25000" dirty="0">
                <a:ea typeface="宋体" pitchFamily="2" charset="-122"/>
              </a:rPr>
              <a:t>0</a:t>
            </a:r>
            <a:r>
              <a:rPr lang="en-US" altLang="zh-CN" sz="2800" dirty="0">
                <a:ea typeface="宋体" pitchFamily="2" charset="-122"/>
              </a:rPr>
              <a:t>, </a:t>
            </a:r>
            <a:r>
              <a:rPr lang="en-US" altLang="zh-CN" sz="2800" i="1" dirty="0">
                <a:ea typeface="宋体" pitchFamily="2" charset="-122"/>
              </a:rPr>
              <a:t>P</a:t>
            </a:r>
            <a:r>
              <a:rPr lang="en-US" altLang="zh-CN" sz="2800" baseline="-25000" dirty="0">
                <a:ea typeface="宋体" pitchFamily="2" charset="-122"/>
              </a:rPr>
              <a:t>1</a:t>
            </a:r>
            <a:r>
              <a:rPr lang="en-US" altLang="zh-CN" sz="2800" dirty="0">
                <a:ea typeface="宋体" pitchFamily="2" charset="-122"/>
              </a:rPr>
              <a:t>, …, </a:t>
            </a:r>
            <a:r>
              <a:rPr lang="en-US" altLang="zh-CN" sz="2800" i="1" dirty="0" err="1">
                <a:ea typeface="宋体" pitchFamily="2" charset="-122"/>
              </a:rPr>
              <a:t>P</a:t>
            </a:r>
            <a:r>
              <a:rPr lang="en-US" altLang="zh-CN" sz="2800" baseline="-25000" dirty="0" err="1">
                <a:ea typeface="宋体" pitchFamily="2" charset="-122"/>
              </a:rPr>
              <a:t>n</a:t>
            </a:r>
            <a:r>
              <a:rPr lang="en-US" altLang="zh-CN" sz="2800" dirty="0">
                <a:ea typeface="宋体" pitchFamily="2" charset="-122"/>
              </a:rPr>
              <a:t>} of waiting processes such that</a:t>
            </a:r>
          </a:p>
          <a:p>
            <a:pPr lvl="3">
              <a:lnSpc>
                <a:spcPct val="90000"/>
              </a:lnSpc>
            </a:pPr>
            <a:r>
              <a:rPr lang="en-US" altLang="zh-CN" sz="2400" i="1" dirty="0">
                <a:ea typeface="宋体" pitchFamily="2" charset="-122"/>
              </a:rPr>
              <a:t>P</a:t>
            </a:r>
            <a:r>
              <a:rPr lang="en-US" altLang="zh-CN" sz="2400" baseline="-25000" dirty="0">
                <a:ea typeface="宋体" pitchFamily="2" charset="-122"/>
              </a:rPr>
              <a:t>i </a:t>
            </a:r>
            <a:r>
              <a:rPr lang="en-US" altLang="zh-CN" sz="2400" dirty="0">
                <a:ea typeface="宋体" pitchFamily="2" charset="-122"/>
              </a:rPr>
              <a:t>is waiting for a resource that is held by </a:t>
            </a:r>
            <a:r>
              <a:rPr lang="en-US" altLang="zh-CN" sz="2400" i="1" dirty="0">
                <a:ea typeface="宋体" pitchFamily="2" charset="-122"/>
              </a:rPr>
              <a:t>P</a:t>
            </a:r>
            <a:r>
              <a:rPr lang="en-US" altLang="zh-CN" sz="2400" baseline="-25000" dirty="0">
                <a:ea typeface="宋体" pitchFamily="2" charset="-122"/>
              </a:rPr>
              <a:t>i+1</a:t>
            </a:r>
            <a:r>
              <a:rPr lang="en-US" altLang="zh-CN" sz="2400" dirty="0">
                <a:ea typeface="宋体" pitchFamily="2" charset="-122"/>
              </a:rPr>
              <a:t>, 0 ≤ </a:t>
            </a:r>
            <a:r>
              <a:rPr lang="en-US" altLang="zh-CN" sz="2400" dirty="0" err="1">
                <a:ea typeface="宋体" pitchFamily="2" charset="-122"/>
              </a:rPr>
              <a:t>i</a:t>
            </a:r>
            <a:r>
              <a:rPr lang="en-US" altLang="zh-CN" sz="2400" dirty="0">
                <a:ea typeface="宋体" pitchFamily="2" charset="-122"/>
              </a:rPr>
              <a:t> &lt; n</a:t>
            </a:r>
          </a:p>
          <a:p>
            <a:pPr lvl="3">
              <a:lnSpc>
                <a:spcPct val="90000"/>
              </a:lnSpc>
            </a:pPr>
            <a:r>
              <a:rPr lang="en-US" altLang="zh-CN" sz="2400" i="1" dirty="0" err="1">
                <a:ea typeface="宋体" pitchFamily="2" charset="-122"/>
              </a:rPr>
              <a:t>P</a:t>
            </a:r>
            <a:r>
              <a:rPr lang="en-US" altLang="zh-CN" sz="2400" baseline="-25000" dirty="0" err="1">
                <a:ea typeface="宋体" pitchFamily="2" charset="-122"/>
              </a:rPr>
              <a:t>n</a:t>
            </a:r>
            <a:r>
              <a:rPr lang="en-US" altLang="zh-CN" sz="2400" dirty="0">
                <a:ea typeface="宋体" pitchFamily="2" charset="-122"/>
              </a:rPr>
              <a:t> is waiting for a resource that is held by </a:t>
            </a:r>
            <a:r>
              <a:rPr lang="en-US" altLang="zh-CN" sz="2400" i="1" dirty="0">
                <a:ea typeface="宋体" pitchFamily="2" charset="-122"/>
              </a:rPr>
              <a:t>P</a:t>
            </a:r>
            <a:r>
              <a:rPr lang="en-US" altLang="zh-CN" sz="2400" baseline="-25000" dirty="0">
                <a:ea typeface="宋体" pitchFamily="2" charset="-122"/>
              </a:rPr>
              <a:t>0</a:t>
            </a:r>
            <a:endParaRPr lang="en-US" altLang="zh-CN" sz="2400" dirty="0">
              <a:ea typeface="宋体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VII Deadlock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9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9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9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9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Deadlock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VII Deadlock </a:t>
            </a:r>
            <a:endParaRPr lang="zh-CN" altLang="en-US"/>
          </a:p>
        </p:txBody>
      </p:sp>
      <p:pic>
        <p:nvPicPr>
          <p:cNvPr id="5" name="Picture 5" descr="E:\dead4.gif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3174" y="1142984"/>
            <a:ext cx="3768858" cy="5126038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3714728" y="6000768"/>
            <a:ext cx="54292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</a:rPr>
              <a:t>PPTs from others\www.dcs.ed.ac.uk_teaching_cs3_osslidesdeadlock.ppt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43702" y="3571876"/>
            <a:ext cx="2333628" cy="233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572265" y="571480"/>
            <a:ext cx="25717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Because you cannot find an execution sequence of the all three processes so that each of them can finishes its work finally.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5728"/>
            <a:ext cx="9144000" cy="65403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A cycle not sufficient to imply a deadlock: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VII Deadlock </a:t>
            </a:r>
            <a:endParaRPr lang="zh-CN" altLang="en-US"/>
          </a:p>
        </p:txBody>
      </p:sp>
      <p:pic>
        <p:nvPicPr>
          <p:cNvPr id="5" name="Picture 7" descr="E:\dead6.gif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3240" y="1071546"/>
            <a:ext cx="3768858" cy="5126038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714728" y="6000768"/>
            <a:ext cx="54292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</a:rPr>
              <a:t>PPTs from others\www.dcs.ed.ac.uk_teaching_cs3_osslidesdeadlock.ppt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644" y="3143248"/>
            <a:ext cx="1616831" cy="3186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8" name="Cloud Callout 7"/>
          <p:cNvSpPr/>
          <p:nvPr/>
        </p:nvSpPr>
        <p:spPr>
          <a:xfrm>
            <a:off x="0" y="3929066"/>
            <a:ext cx="4071966" cy="2500306"/>
          </a:xfrm>
          <a:prstGeom prst="cloudCallout">
            <a:avLst>
              <a:gd name="adj1" fmla="val 56908"/>
              <a:gd name="adj2" fmla="val -31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Because there is a path of resource allocation to satisfy all the requirements</a:t>
            </a:r>
            <a:endParaRPr lang="zh-CN" altLang="en-US" sz="24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800" dirty="0" smtClean="0"/>
              <a:t>It seems …</a:t>
            </a:r>
            <a:endParaRPr lang="zh-CN" alt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686800" cy="5429288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zh-CN" sz="3600" dirty="0" smtClean="0"/>
              <a:t>If the graph contains no cycles, then no process is deadlocked.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zh-CN" sz="3600" dirty="0" smtClean="0"/>
              <a:t>If there is a cycle, then two situations:</a:t>
            </a:r>
          </a:p>
          <a:p>
            <a:pPr lvl="1"/>
            <a:r>
              <a:rPr lang="en-US" altLang="zh-CN" sz="3200" dirty="0" smtClean="0"/>
              <a:t>If resource types have multiple instances, then deadlock </a:t>
            </a:r>
            <a:r>
              <a:rPr lang="en-US" altLang="zh-CN" sz="3200" b="1" dirty="0" smtClean="0"/>
              <a:t>MAY</a:t>
            </a:r>
            <a:r>
              <a:rPr lang="en-US" altLang="zh-CN" sz="3200" dirty="0" smtClean="0"/>
              <a:t> exist.</a:t>
            </a:r>
          </a:p>
          <a:p>
            <a:pPr lvl="1"/>
            <a:r>
              <a:rPr lang="en-US" altLang="zh-CN" sz="3200" dirty="0" smtClean="0"/>
              <a:t>If each resource type has 1 instance, then deadlock has occurred. </a:t>
            </a:r>
          </a:p>
          <a:p>
            <a:pPr lvl="2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The existence of a cycle is a sufficient and necessary condition for the existence of a deadlock</a:t>
            </a:r>
          </a:p>
          <a:p>
            <a:pPr lvl="3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Each process involved in the cycle is deadlocked</a:t>
            </a:r>
          </a:p>
          <a:p>
            <a:pPr lvl="2"/>
            <a:endParaRPr lang="en-US" altLang="zh-CN" dirty="0" smtClean="0"/>
          </a:p>
          <a:p>
            <a:endParaRPr lang="zh-CN" alt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VII Deadlock 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290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75000"/>
            </a:schemeClr>
          </a:solidFill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Happy" pitchFamily="34" charset="0"/>
              </a:rPr>
              <a:t>Device management</a:t>
            </a:r>
            <a:endParaRPr lang="zh-CN" altLang="en-US" dirty="0">
              <a:solidFill>
                <a:schemeClr val="bg1"/>
              </a:solidFill>
              <a:latin typeface="Happy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Part VII Deadlock 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85875" y="571500"/>
            <a:ext cx="7858125" cy="5665812"/>
          </a:xfrm>
        </p:spPr>
        <p:txBody>
          <a:bodyPr rtlCol="0" anchor="ctr">
            <a:normAutofit/>
          </a:bodyPr>
          <a:lstStyle/>
          <a:p>
            <a:pPr>
              <a:defRPr/>
            </a:pPr>
            <a:r>
              <a:rPr lang="en-US" altLang="zh-CN" dirty="0" smtClean="0"/>
              <a:t>Deadlock</a:t>
            </a:r>
          </a:p>
          <a:p>
            <a:pPr lvl="1">
              <a:defRPr/>
            </a:pPr>
            <a:r>
              <a:rPr lang="en-US" altLang="zh-CN" dirty="0" smtClean="0"/>
              <a:t>Definition, Model</a:t>
            </a:r>
          </a:p>
          <a:p>
            <a:pPr>
              <a:defRPr/>
            </a:pP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Methods for Handling Deadlocks</a:t>
            </a:r>
          </a:p>
          <a:p>
            <a:pPr lvl="1">
              <a:defRPr/>
            </a:pP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Providing </a:t>
            </a:r>
            <a:r>
              <a:rPr lang="en-US" altLang="zh-CN" b="1" u="sng" dirty="0" smtClean="0">
                <a:solidFill>
                  <a:schemeClr val="accent6">
                    <a:lumMod val="75000"/>
                  </a:schemeClr>
                </a:solidFill>
              </a:rPr>
              <a:t>enough resources</a:t>
            </a:r>
          </a:p>
          <a:p>
            <a:pPr lvl="1">
              <a:defRPr/>
            </a:pP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Staying Safe</a:t>
            </a:r>
          </a:p>
          <a:p>
            <a:pPr lvl="2">
              <a:defRPr/>
            </a:pPr>
            <a:r>
              <a:rPr lang="en-US" altLang="zh-CN" b="1" u="sng" dirty="0" smtClean="0">
                <a:solidFill>
                  <a:schemeClr val="accent6">
                    <a:lumMod val="75000"/>
                  </a:schemeClr>
                </a:solidFill>
              </a:rPr>
              <a:t>Preventing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 Deadlocks</a:t>
            </a:r>
          </a:p>
          <a:p>
            <a:pPr lvl="2">
              <a:defRPr/>
            </a:pPr>
            <a:r>
              <a:rPr lang="en-US" altLang="zh-CN" b="1" u="sng" dirty="0" smtClean="0">
                <a:solidFill>
                  <a:schemeClr val="accent6">
                    <a:lumMod val="75000"/>
                  </a:schemeClr>
                </a:solidFill>
              </a:rPr>
              <a:t>Avoiding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 Deadlocks</a:t>
            </a:r>
          </a:p>
          <a:p>
            <a:pPr lvl="1">
              <a:defRPr/>
            </a:pP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Living Dangerously</a:t>
            </a:r>
          </a:p>
          <a:p>
            <a:pPr lvl="2">
              <a:defRPr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Let the deadlock happen, then </a:t>
            </a:r>
            <a:r>
              <a:rPr lang="en-US" altLang="zh-CN" b="1" u="sng" dirty="0">
                <a:solidFill>
                  <a:schemeClr val="accent6">
                    <a:lumMod val="75000"/>
                  </a:schemeClr>
                </a:solidFill>
              </a:rPr>
              <a:t>detect</a:t>
            </a:r>
            <a:r>
              <a:rPr lang="en-US" altLang="zh-CN" u="sng" dirty="0">
                <a:solidFill>
                  <a:schemeClr val="accent6">
                    <a:lumMod val="75000"/>
                  </a:schemeClr>
                </a:solidFill>
              </a:rPr>
              <a:t> it and </a:t>
            </a:r>
            <a:r>
              <a:rPr lang="en-US" altLang="zh-CN" b="1" u="sng" dirty="0">
                <a:solidFill>
                  <a:schemeClr val="accent6">
                    <a:lumMod val="75000"/>
                  </a:schemeClr>
                </a:solidFill>
              </a:rPr>
              <a:t>recover</a:t>
            </a:r>
            <a:r>
              <a:rPr lang="en-US" altLang="zh-CN" u="sng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from it.</a:t>
            </a:r>
          </a:p>
          <a:p>
            <a:pPr lvl="2">
              <a:defRPr/>
            </a:pPr>
            <a:r>
              <a:rPr lang="en-US" altLang="zh-CN" b="1" u="sng" dirty="0" smtClean="0">
                <a:solidFill>
                  <a:schemeClr val="accent6">
                    <a:lumMod val="75000"/>
                  </a:schemeClr>
                </a:solidFill>
              </a:rPr>
              <a:t>Ignore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 the risks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736"/>
          </a:xfr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z="3200" dirty="0"/>
              <a:t>Providing enough resources </a:t>
            </a:r>
            <a:br>
              <a:rPr lang="en-US" altLang="zh-CN" sz="3200" dirty="0"/>
            </a:br>
            <a:r>
              <a:rPr lang="en-US" altLang="zh-CN" sz="3200" dirty="0"/>
              <a:t>                            - A useful equation!</a:t>
            </a:r>
            <a:endParaRPr lang="zh-CN" alt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Given: </a:t>
            </a:r>
          </a:p>
          <a:p>
            <a:pPr lvl="1"/>
            <a:r>
              <a:rPr lang="en-US" altLang="zh-CN" dirty="0" smtClean="0"/>
              <a:t>Here are </a:t>
            </a:r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r>
              <a:rPr lang="en-US" altLang="zh-CN" dirty="0" smtClean="0"/>
              <a:t> processes: A, B, C. Each of them requires </a:t>
            </a:r>
            <a:r>
              <a:rPr lang="en-US" altLang="zh-CN" b="1" dirty="0" smtClean="0">
                <a:solidFill>
                  <a:srgbClr val="FF0000"/>
                </a:solidFill>
              </a:rPr>
              <a:t>5</a:t>
            </a:r>
            <a:r>
              <a:rPr lang="en-US" altLang="zh-CN" dirty="0" smtClean="0"/>
              <a:t> system resources. </a:t>
            </a:r>
          </a:p>
          <a:p>
            <a:r>
              <a:rPr lang="en-US" altLang="zh-CN" dirty="0" smtClean="0"/>
              <a:t>Question: </a:t>
            </a:r>
          </a:p>
          <a:p>
            <a:pPr lvl="1"/>
            <a:r>
              <a:rPr lang="en-US" altLang="zh-CN" dirty="0" smtClean="0"/>
              <a:t>How many resources should the system at least have so that the system is safe?</a:t>
            </a:r>
          </a:p>
          <a:p>
            <a:r>
              <a:rPr lang="en-US" altLang="zh-CN" dirty="0" smtClean="0"/>
              <a:t>Rule: </a:t>
            </a:r>
          </a:p>
          <a:p>
            <a:pPr lvl="1"/>
            <a:r>
              <a:rPr lang="en-US" altLang="zh-CN" dirty="0" smtClean="0"/>
              <a:t>If the number of system resources satisfies the following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equation, then the system is safe!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VII Deadlock </a:t>
            </a:r>
            <a:endParaRPr lang="zh-CN" altLang="en-US"/>
          </a:p>
        </p:txBody>
      </p:sp>
      <p:graphicFrame>
        <p:nvGraphicFramePr>
          <p:cNvPr id="550914" name="Object 2"/>
          <p:cNvGraphicFramePr>
            <a:graphicFrameLocks noChangeAspect="1"/>
          </p:cNvGraphicFramePr>
          <p:nvPr/>
        </p:nvGraphicFramePr>
        <p:xfrm>
          <a:off x="2798763" y="5602288"/>
          <a:ext cx="3509962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10" name="Equation" r:id="rId4" imgW="1066680" imgH="203040" progId="Equation.3">
                  <p:embed/>
                </p:oleObj>
              </mc:Choice>
              <mc:Fallback>
                <p:oleObj name="Equation" r:id="rId4" imgW="1066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8763" y="5602288"/>
                        <a:ext cx="3509962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09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 useful equation!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8802"/>
            <a:ext cx="8686800" cy="3500462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P</a:t>
            </a:r>
            <a:r>
              <a:rPr lang="en-US" altLang="zh-CN" baseline="-25000" dirty="0" err="1" smtClean="0"/>
              <a:t>max</a:t>
            </a:r>
            <a:r>
              <a:rPr lang="en-US" altLang="zh-CN" dirty="0" smtClean="0"/>
              <a:t>: is the </a:t>
            </a:r>
            <a:r>
              <a:rPr lang="en-US" altLang="zh-CN" b="1" dirty="0" smtClean="0"/>
              <a:t>max</a:t>
            </a:r>
            <a:r>
              <a:rPr lang="en-US" altLang="zh-CN" dirty="0" smtClean="0"/>
              <a:t> number of the required resources by process P</a:t>
            </a:r>
          </a:p>
          <a:p>
            <a:r>
              <a:rPr lang="en-US" altLang="zh-CN" dirty="0" err="1" smtClean="0"/>
              <a:t>R</a:t>
            </a:r>
            <a:r>
              <a:rPr lang="en-US" altLang="zh-CN" baseline="-25000" dirty="0" err="1" smtClean="0"/>
              <a:t>total</a:t>
            </a:r>
            <a:r>
              <a:rPr lang="en-US" altLang="zh-CN" dirty="0" smtClean="0"/>
              <a:t>: is the total resources the system has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It could be simplified as follows, where N is the number of processes</a:t>
            </a:r>
          </a:p>
          <a:p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VII Deadlock </a:t>
            </a:r>
            <a:endParaRPr lang="zh-CN" altLang="en-US"/>
          </a:p>
        </p:txBody>
      </p:sp>
      <p:graphicFrame>
        <p:nvGraphicFramePr>
          <p:cNvPr id="550914" name="Object 2"/>
          <p:cNvGraphicFramePr>
            <a:graphicFrameLocks noChangeAspect="1"/>
          </p:cNvGraphicFramePr>
          <p:nvPr/>
        </p:nvGraphicFramePr>
        <p:xfrm>
          <a:off x="2500298" y="5357826"/>
          <a:ext cx="371951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058" name="Equation" r:id="rId4" imgW="1130040" imgH="177480" progId="Equation.3">
                  <p:embed/>
                </p:oleObj>
              </mc:Choice>
              <mc:Fallback>
                <p:oleObj name="Equation" r:id="rId4" imgW="11300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298" y="5357826"/>
                        <a:ext cx="3719513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1940" name="Object 4"/>
          <p:cNvGraphicFramePr>
            <a:graphicFrameLocks noChangeAspect="1"/>
          </p:cNvGraphicFramePr>
          <p:nvPr/>
        </p:nvGraphicFramePr>
        <p:xfrm>
          <a:off x="1643042" y="1142984"/>
          <a:ext cx="3509962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059" name="Equation" r:id="rId6" imgW="1066680" imgH="203040" progId="Equation.3">
                  <p:embed/>
                </p:oleObj>
              </mc:Choice>
              <mc:Fallback>
                <p:oleObj name="Equation" r:id="rId6" imgW="1066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2" y="1142984"/>
                        <a:ext cx="3509962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47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It is easy to answer the given question: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According to the above equation</a:t>
            </a:r>
          </a:p>
          <a:p>
            <a:pPr lvl="1"/>
            <a:r>
              <a:rPr lang="en-US" altLang="zh-CN" dirty="0" smtClean="0"/>
              <a:t>N is 3</a:t>
            </a:r>
          </a:p>
          <a:p>
            <a:pPr lvl="1"/>
            <a:r>
              <a:rPr lang="en-US" altLang="zh-CN" dirty="0" err="1" smtClean="0"/>
              <a:t>P</a:t>
            </a:r>
            <a:r>
              <a:rPr lang="en-US" altLang="zh-CN" baseline="-25000" dirty="0" err="1" smtClean="0"/>
              <a:t>max</a:t>
            </a:r>
            <a:r>
              <a:rPr lang="en-US" altLang="zh-CN" dirty="0" smtClean="0"/>
              <a:t> is 5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So, there should be at least (5-1)*3+1 = 13 resources in the system, then the system is in safe!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VII Deadlock </a:t>
            </a:r>
            <a:endParaRPr lang="zh-CN" altLang="en-US"/>
          </a:p>
        </p:txBody>
      </p:sp>
      <p:graphicFrame>
        <p:nvGraphicFramePr>
          <p:cNvPr id="552962" name="Object 2"/>
          <p:cNvGraphicFramePr>
            <a:graphicFrameLocks noChangeAspect="1"/>
          </p:cNvGraphicFramePr>
          <p:nvPr/>
        </p:nvGraphicFramePr>
        <p:xfrm>
          <a:off x="2285984" y="1643050"/>
          <a:ext cx="37195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058" name="Equation" r:id="rId4" imgW="1130040" imgH="177480" progId="Equation.3">
                  <p:embed/>
                </p:oleObj>
              </mc:Choice>
              <mc:Fallback>
                <p:oleObj name="Equation" r:id="rId4" imgW="11300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984" y="1643050"/>
                        <a:ext cx="3719512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12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Variations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Question: </a:t>
            </a:r>
          </a:p>
          <a:p>
            <a:pPr lvl="1"/>
            <a:r>
              <a:rPr lang="en-US" altLang="zh-CN" dirty="0" smtClean="0"/>
              <a:t>A system has 10 tape drivers, which are shared by m processes, and each process requires 3 tape drivers at most. So, what should “m” be then the system could be in safe?</a:t>
            </a:r>
          </a:p>
          <a:p>
            <a:pPr lvl="1">
              <a:buNone/>
            </a:pPr>
            <a:r>
              <a:rPr lang="en-US" altLang="zh-CN" dirty="0" smtClean="0"/>
              <a:t>    A.3          B.4            C.5         D.6 </a:t>
            </a:r>
          </a:p>
          <a:p>
            <a:r>
              <a:rPr lang="en-US" altLang="zh-CN" dirty="0" smtClean="0"/>
              <a:t>By that equation, we have </a:t>
            </a:r>
          </a:p>
          <a:p>
            <a:pPr lvl="1"/>
            <a:r>
              <a:rPr lang="en-US" altLang="zh-CN" dirty="0" smtClean="0"/>
              <a:t>(3-1)*m+1 &lt;= 10</a:t>
            </a:r>
          </a:p>
          <a:p>
            <a:pPr lvl="1"/>
            <a:r>
              <a:rPr lang="en-US" altLang="zh-CN" dirty="0" smtClean="0"/>
              <a:t>So, m &lt;= 4.5</a:t>
            </a:r>
          </a:p>
          <a:p>
            <a:pPr lvl="1"/>
            <a:r>
              <a:rPr lang="en-US" altLang="zh-CN" dirty="0" smtClean="0"/>
              <a:t>B is the answer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VII Deadlock 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26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Goals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Know the concepts of deadlock</a:t>
            </a:r>
          </a:p>
          <a:p>
            <a:pPr lvl="1"/>
            <a:r>
              <a:rPr lang="en-US" altLang="zh-CN" dirty="0" smtClean="0"/>
              <a:t>Four necessary conditions</a:t>
            </a:r>
          </a:p>
          <a:p>
            <a:r>
              <a:rPr lang="en-US" altLang="zh-CN" dirty="0" smtClean="0"/>
              <a:t>Know the strategies to overcome the deadlock situation</a:t>
            </a:r>
          </a:p>
          <a:p>
            <a:pPr lvl="1">
              <a:defRPr/>
            </a:pPr>
            <a:r>
              <a:rPr lang="en-US" altLang="zh-CN" dirty="0" smtClean="0"/>
              <a:t>Staying Safe</a:t>
            </a:r>
          </a:p>
          <a:p>
            <a:pPr lvl="2">
              <a:defRPr/>
            </a:pPr>
            <a:r>
              <a:rPr lang="en-US" altLang="zh-CN" b="1" dirty="0" smtClean="0"/>
              <a:t>Preventing</a:t>
            </a:r>
            <a:r>
              <a:rPr lang="en-US" altLang="zh-CN" dirty="0" smtClean="0"/>
              <a:t> Deadlocks</a:t>
            </a:r>
          </a:p>
          <a:p>
            <a:pPr lvl="2">
              <a:defRPr/>
            </a:pPr>
            <a:r>
              <a:rPr lang="en-US" altLang="zh-CN" b="1" dirty="0" smtClean="0"/>
              <a:t>Avoiding</a:t>
            </a:r>
            <a:r>
              <a:rPr lang="en-US" altLang="zh-CN" dirty="0" smtClean="0"/>
              <a:t> Deadlocks</a:t>
            </a:r>
          </a:p>
          <a:p>
            <a:pPr lvl="1">
              <a:defRPr/>
            </a:pPr>
            <a:r>
              <a:rPr lang="en-US" altLang="zh-CN" dirty="0" smtClean="0"/>
              <a:t>Living Dangerously</a:t>
            </a:r>
          </a:p>
          <a:p>
            <a:pPr lvl="2">
              <a:defRPr/>
            </a:pPr>
            <a:r>
              <a:rPr lang="en-US" altLang="zh-CN" dirty="0" smtClean="0"/>
              <a:t>Let the deadlock happen, then </a:t>
            </a:r>
            <a:r>
              <a:rPr lang="en-US" altLang="zh-CN" b="1" dirty="0" smtClean="0"/>
              <a:t>detect</a:t>
            </a:r>
            <a:r>
              <a:rPr lang="en-US" altLang="zh-CN" dirty="0" smtClean="0"/>
              <a:t> it and </a:t>
            </a:r>
            <a:r>
              <a:rPr lang="en-US" altLang="zh-CN" b="1" dirty="0" smtClean="0"/>
              <a:t>recover</a:t>
            </a:r>
            <a:r>
              <a:rPr lang="en-US" altLang="zh-CN" dirty="0" smtClean="0"/>
              <a:t> from it.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VII Deadlock 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4422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altLang="zh-CN" sz="3200" b="1" dirty="0" smtClean="0"/>
              <a:t>Ignore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>- </a:t>
            </a:r>
            <a:r>
              <a:rPr lang="en-US" altLang="zh-CN" sz="2400" dirty="0" smtClean="0"/>
              <a:t>the Ostrich[</a:t>
            </a:r>
            <a:r>
              <a:rPr lang="zh-CN" altLang="en-US" sz="2000" dirty="0" smtClean="0"/>
              <a:t>鸵鸟</a:t>
            </a:r>
            <a:r>
              <a:rPr lang="en-US" altLang="zh-CN" sz="2400" dirty="0" smtClean="0"/>
              <a:t>] or </a:t>
            </a:r>
            <a:r>
              <a:rPr lang="en-US" altLang="zh-CN" sz="2400" b="1" dirty="0" smtClean="0"/>
              <a:t>Head-in-the-Sand</a:t>
            </a:r>
            <a:r>
              <a:rPr lang="en-US" altLang="zh-CN" sz="2400" dirty="0" smtClean="0"/>
              <a:t> algorithm</a:t>
            </a:r>
            <a:endParaRPr lang="zh-CN" altLang="en-US" sz="3200" dirty="0"/>
          </a:p>
        </p:txBody>
      </p:sp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72264" y="-24"/>
            <a:ext cx="2571736" cy="1707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57298"/>
            <a:ext cx="6929454" cy="5072098"/>
          </a:xfrm>
        </p:spPr>
        <p:txBody>
          <a:bodyPr>
            <a:normAutofit lnSpcReduction="10000"/>
          </a:bodyPr>
          <a:lstStyle/>
          <a:p>
            <a:r>
              <a:rPr lang="en-US" altLang="zh-CN" b="1" dirty="0" smtClean="0"/>
              <a:t>Of course</a:t>
            </a:r>
            <a:r>
              <a:rPr lang="en-US" altLang="zh-CN" dirty="0" smtClean="0"/>
              <a:t>, Try to reduce chance of deadlock as far as reasonable</a:t>
            </a:r>
          </a:p>
          <a:p>
            <a:r>
              <a:rPr lang="en-US" altLang="zh-CN" b="1" dirty="0" smtClean="0"/>
              <a:t>And</a:t>
            </a:r>
            <a:r>
              <a:rPr lang="en-US" altLang="zh-CN" dirty="0" smtClean="0"/>
              <a:t>, accept that deadlocks will occur occasionally</a:t>
            </a:r>
          </a:p>
          <a:p>
            <a:pPr lvl="1"/>
            <a:r>
              <a:rPr lang="en-US" altLang="zh-CN" dirty="0" smtClean="0"/>
              <a:t>example: kernel table sizes - max number of pages, open files etc.</a:t>
            </a:r>
          </a:p>
          <a:p>
            <a:r>
              <a:rPr lang="en-US" altLang="zh-CN" b="1" dirty="0" smtClean="0"/>
              <a:t>Because</a:t>
            </a:r>
            <a:r>
              <a:rPr lang="en-US" altLang="zh-CN" dirty="0" smtClean="0"/>
              <a:t>, maybe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MTBF</a:t>
            </a:r>
            <a:r>
              <a:rPr lang="en-US" altLang="zh-CN" dirty="0" smtClean="0"/>
              <a:t> versus deadlock probability ?</a:t>
            </a:r>
          </a:p>
          <a:p>
            <a:pPr lvl="1"/>
            <a:r>
              <a:rPr lang="en-US" altLang="zh-CN" dirty="0" smtClean="0"/>
              <a:t>cost of any other strategy may be too high </a:t>
            </a:r>
          </a:p>
          <a:p>
            <a:pPr lvl="2"/>
            <a:r>
              <a:rPr lang="en-US" altLang="zh-CN" dirty="0" smtClean="0"/>
              <a:t>overheads and efficiency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VII Deadlock </a:t>
            </a:r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3643290" y="6539211"/>
            <a:ext cx="5500710" cy="318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</a:rPr>
              <a:t>PPTs from others\www.dcs.ed.ac.uk_teaching_cs3_osslides\deadlock.ppt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00562" y="4253219"/>
            <a:ext cx="4643438" cy="46166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MTBF</a:t>
            </a:r>
            <a:r>
              <a:rPr lang="en-US" altLang="zh-CN" sz="2400" b="1" dirty="0" smtClean="0"/>
              <a:t> : </a:t>
            </a:r>
            <a:r>
              <a:rPr lang="en-US" altLang="zh-CN" sz="2000" b="1" dirty="0" smtClean="0"/>
              <a:t>mean-time between "failures"</a:t>
            </a:r>
            <a:endParaRPr lang="zh-CN" altLang="en-US" sz="2400" b="1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857262" y="20398"/>
            <a:ext cx="3704860" cy="40011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ea typeface="宋体" pitchFamily="2" charset="-122"/>
              </a:rPr>
              <a:t>Most Operating systems do this!!</a:t>
            </a:r>
          </a:p>
        </p:txBody>
      </p:sp>
      <p:sp>
        <p:nvSpPr>
          <p:cNvPr id="6" name="矩形 5"/>
          <p:cNvSpPr/>
          <p:nvPr/>
        </p:nvSpPr>
        <p:spPr>
          <a:xfrm>
            <a:off x="1259632" y="273013"/>
            <a:ext cx="1245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D.J.[ˈ</a:t>
            </a:r>
            <a:r>
              <a:rPr lang="en-US" altLang="zh-CN" dirty="0" err="1"/>
              <a:t>ɔstritʃ</a:t>
            </a:r>
            <a:r>
              <a:rPr lang="en-US" altLang="zh-CN" dirty="0"/>
              <a:t>]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5405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Maybe it’s better </a:t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en-US" altLang="zh-CN" sz="3600" dirty="0" smtClean="0"/>
              <a:t>— “</a:t>
            </a:r>
            <a:r>
              <a:rPr lang="en-US" altLang="zh-CN" sz="5300" b="1" dirty="0" smtClean="0">
                <a:solidFill>
                  <a:srgbClr val="FF0000"/>
                </a:solidFill>
              </a:rPr>
              <a:t>Don’t hide </a:t>
            </a:r>
            <a:r>
              <a:rPr lang="en-US" altLang="zh-CN" sz="3600" dirty="0" smtClean="0"/>
              <a:t>from the fact…, Be alert!”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VII Deadlock </a:t>
            </a:r>
            <a:endParaRPr lang="zh-CN" altLang="en-US"/>
          </a:p>
        </p:txBody>
      </p:sp>
      <p:pic>
        <p:nvPicPr>
          <p:cNvPr id="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1357298"/>
            <a:ext cx="7329886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3976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altLang="zh-CN" dirty="0" smtClean="0"/>
              <a:t>Deadlock Prevention (</a:t>
            </a:r>
            <a:r>
              <a:rPr lang="zh-CN" altLang="en-US" sz="3600" dirty="0" smtClean="0"/>
              <a:t>预防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686800" cy="5572164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Do not allow one of the four conditions to occur.</a:t>
            </a:r>
          </a:p>
          <a:p>
            <a:pPr lvl="1"/>
            <a:r>
              <a:rPr lang="en-US" altLang="zh-CN" b="1" dirty="0" smtClean="0"/>
              <a:t>Mutual Exclusion 	[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互斥</a:t>
            </a:r>
            <a:r>
              <a:rPr lang="en-US" altLang="zh-CN" b="1" dirty="0" smtClean="0"/>
              <a:t>]</a:t>
            </a:r>
          </a:p>
          <a:p>
            <a:pPr lvl="2"/>
            <a:r>
              <a:rPr lang="en-US" altLang="zh-CN" dirty="0" smtClean="0"/>
              <a:t>Only one process may use a resource at a time</a:t>
            </a:r>
          </a:p>
          <a:p>
            <a:pPr lvl="1"/>
            <a:r>
              <a:rPr lang="en-US" altLang="zh-CN" b="1" dirty="0"/>
              <a:t>Hold and </a:t>
            </a:r>
            <a:r>
              <a:rPr lang="en-US" altLang="zh-CN" b="1" dirty="0" smtClean="0"/>
              <a:t>Wait 	[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持有和等待</a:t>
            </a:r>
            <a:r>
              <a:rPr lang="en-US" altLang="zh-CN" b="1" dirty="0" smtClean="0"/>
              <a:t>]</a:t>
            </a:r>
            <a:endParaRPr lang="en-US" altLang="zh-CN" b="1" dirty="0"/>
          </a:p>
          <a:p>
            <a:pPr lvl="2"/>
            <a:r>
              <a:rPr lang="en-US" altLang="zh-CN" dirty="0" smtClean="0"/>
              <a:t>A process may hold allocated resources while awaiting assignment of others</a:t>
            </a:r>
          </a:p>
          <a:p>
            <a:pPr lvl="1"/>
            <a:r>
              <a:rPr lang="en-US" altLang="zh-CN" b="1" dirty="0"/>
              <a:t>No </a:t>
            </a:r>
            <a:r>
              <a:rPr lang="en-US" altLang="zh-CN" b="1" dirty="0" smtClean="0"/>
              <a:t>Preemption 	[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非抢占</a:t>
            </a:r>
            <a:r>
              <a:rPr lang="en-US" altLang="zh-CN" b="1" dirty="0" smtClean="0"/>
              <a:t>]</a:t>
            </a:r>
            <a:endParaRPr lang="en-US" altLang="zh-CN" b="1" dirty="0"/>
          </a:p>
          <a:p>
            <a:pPr lvl="2"/>
            <a:r>
              <a:rPr lang="en-US" altLang="zh-CN" dirty="0" smtClean="0"/>
              <a:t>No resource can be forcibly removed form a process holding it</a:t>
            </a:r>
          </a:p>
          <a:p>
            <a:pPr lvl="1"/>
            <a:r>
              <a:rPr lang="en-US" altLang="zh-CN" b="1" dirty="0"/>
              <a:t>Circular </a:t>
            </a:r>
            <a:r>
              <a:rPr lang="en-US" altLang="zh-CN" b="1" dirty="0" smtClean="0"/>
              <a:t>Wait 		[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循环等待</a:t>
            </a:r>
            <a:r>
              <a:rPr lang="en-US" altLang="zh-CN" b="1" dirty="0" smtClean="0"/>
              <a:t>]</a:t>
            </a:r>
            <a:endParaRPr lang="en-US" altLang="zh-CN" b="1" dirty="0"/>
          </a:p>
          <a:p>
            <a:pPr lvl="2"/>
            <a:r>
              <a:rPr lang="en-US" altLang="zh-CN" dirty="0" smtClean="0"/>
              <a:t>A closed chain of processes exists, such that each process holds at least one resource needed by the next process in the chain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VII Deadlock </a:t>
            </a:r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4572000" y="6550223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</a:rPr>
              <a:t>PPTs from others\</a:t>
            </a:r>
            <a:r>
              <a:rPr lang="en-US" altLang="zh-CN" sz="1400" dirty="0" err="1" smtClean="0">
                <a:solidFill>
                  <a:schemeClr val="bg1">
                    <a:lumMod val="85000"/>
                  </a:schemeClr>
                </a:solidFill>
              </a:rPr>
              <a:t>SCU_Zhaohui</a:t>
            </a:r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</a:rPr>
              <a:t>\OS\Chapter06.ppt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5728"/>
            <a:ext cx="9144000" cy="65403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Deadlock Prevention - 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negating Hold and Wait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686800" cy="542928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Two strategies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When the process begins, all the resources required by it should be assigned to it</a:t>
            </a:r>
          </a:p>
          <a:p>
            <a:pPr lvl="2"/>
            <a:r>
              <a:rPr lang="en-US" altLang="zh-CN" sz="3000" dirty="0" smtClean="0"/>
              <a:t>inefficient - not all resources needed all the time</a:t>
            </a:r>
          </a:p>
          <a:p>
            <a:pPr lvl="2"/>
            <a:r>
              <a:rPr lang="en-US" altLang="zh-CN" sz="3000" dirty="0" smtClean="0"/>
              <a:t>processes probably will not know in advance what resources they will need</a:t>
            </a:r>
          </a:p>
          <a:p>
            <a:pPr lvl="2"/>
            <a:r>
              <a:rPr lang="en-US" altLang="zh-CN" sz="3000" dirty="0" smtClean="0"/>
              <a:t>may have to wait excessive time to get all resources at once - starvation</a:t>
            </a:r>
          </a:p>
          <a:p>
            <a:pPr lvl="3"/>
            <a:r>
              <a:rPr lang="en-US" altLang="zh-CN" sz="2600" dirty="0" smtClean="0"/>
              <a:t>high priority processes may cause starvation of low priority processes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VII Deadlock 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1414"/>
            <a:ext cx="9144000" cy="654032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686800" cy="5857892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Two strategies</a:t>
            </a:r>
          </a:p>
          <a:p>
            <a:pPr marL="971550" lvl="1" indent="-514350">
              <a:buFont typeface="+mj-lt"/>
              <a:buAutoNum type="arabicPeriod" startAt="2"/>
            </a:pPr>
            <a:r>
              <a:rPr lang="en-US" altLang="zh-CN" sz="3600" dirty="0" smtClean="0"/>
              <a:t>When a new request is needed by a processes </a:t>
            </a:r>
          </a:p>
          <a:p>
            <a:pPr marL="1371600" lvl="2" indent="-296863">
              <a:buFont typeface="+mj-lt"/>
              <a:buAutoNum type="alphaUcPeriod"/>
            </a:pPr>
            <a:r>
              <a:rPr lang="en-US" altLang="zh-CN" sz="3200" dirty="0" smtClean="0"/>
              <a:t>it could release existing resources it holds if it fails to get a new resource immediately (try again later)</a:t>
            </a:r>
          </a:p>
          <a:p>
            <a:pPr marL="1371600" lvl="2" indent="-296863">
              <a:buFont typeface="+mj-lt"/>
              <a:buAutoNum type="alphaUcPeriod"/>
            </a:pPr>
            <a:r>
              <a:rPr lang="en-US" altLang="zh-CN" sz="3200" dirty="0" smtClean="0"/>
              <a:t>the process always releases its existing resources and asks for all of them at once</a:t>
            </a:r>
          </a:p>
          <a:p>
            <a:pPr lvl="2"/>
            <a:endParaRPr lang="en-US" altLang="zh-CN" sz="3200" dirty="0" smtClean="0"/>
          </a:p>
          <a:p>
            <a:pPr lvl="2"/>
            <a:endParaRPr lang="en-US" altLang="zh-CN" sz="3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VII Deadlock 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zh-CN" dirty="0" smtClean="0"/>
              <a:t>Deadlock Prevention - </a:t>
            </a:r>
            <a:r>
              <a:rPr lang="en-US" altLang="zh-CN" sz="3100" b="1" dirty="0" smtClean="0">
                <a:solidFill>
                  <a:srgbClr val="FF0000"/>
                </a:solidFill>
              </a:rPr>
              <a:t>negating Circular Wait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Ordered resource allocation [</a:t>
            </a:r>
            <a:r>
              <a:rPr lang="zh-CN" altLang="en-US" dirty="0" smtClean="0"/>
              <a:t>资源顺序分配法</a:t>
            </a:r>
            <a:r>
              <a:rPr lang="en-US" altLang="zh-CN" dirty="0" smtClean="0"/>
              <a:t>]</a:t>
            </a:r>
          </a:p>
          <a:p>
            <a:pPr lvl="1"/>
            <a:r>
              <a:rPr lang="en-US" altLang="zh-CN" dirty="0" smtClean="0"/>
              <a:t>Quite popular in management science (such as MBA)</a:t>
            </a:r>
          </a:p>
          <a:p>
            <a:pPr lvl="1"/>
            <a:r>
              <a:rPr lang="en-US" altLang="zh-CN" dirty="0" smtClean="0"/>
              <a:t>Steps: </a:t>
            </a:r>
          </a:p>
          <a:p>
            <a:pPr lvl="2"/>
            <a:r>
              <a:rPr lang="en-US" altLang="zh-CN" dirty="0" smtClean="0"/>
              <a:t>Assign each resource class with a unique number</a:t>
            </a:r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r>
              <a:rPr lang="en-US" altLang="zh-CN" dirty="0" smtClean="0"/>
              <a:t>The process should apply for all its required m-class resources following the order of resource class numbers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VII Deadlock </a:t>
            </a:r>
            <a:endParaRPr lang="zh-CN" altLang="en-US"/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2214546" y="3152782"/>
            <a:ext cx="5375276" cy="1490664"/>
            <a:chOff x="1204" y="1876"/>
            <a:chExt cx="3386" cy="939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1204" y="1876"/>
              <a:ext cx="2026" cy="9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2800" dirty="0"/>
                <a:t>r</a:t>
              </a:r>
              <a:r>
                <a:rPr lang="en-US" altLang="zh-CN" sz="2800" baseline="-25000" dirty="0"/>
                <a:t>1</a:t>
              </a:r>
              <a:r>
                <a:rPr lang="en-US" altLang="zh-CN" sz="2800" dirty="0"/>
                <a:t>,	 r</a:t>
              </a:r>
              <a:r>
                <a:rPr lang="en-US" altLang="zh-CN" sz="2800" baseline="-25000" dirty="0"/>
                <a:t>2</a:t>
              </a:r>
              <a:r>
                <a:rPr lang="en-US" altLang="zh-CN" sz="2800" dirty="0"/>
                <a:t>,	…,	 </a:t>
              </a:r>
              <a:r>
                <a:rPr lang="en-US" altLang="zh-CN" sz="2800" dirty="0" err="1"/>
                <a:t>r</a:t>
              </a:r>
              <a:r>
                <a:rPr lang="en-US" altLang="zh-CN" sz="2800" i="1" baseline="-25000" dirty="0" err="1"/>
                <a:t>i</a:t>
              </a:r>
              <a:endParaRPr lang="en-US" altLang="zh-CN" sz="2800" i="1" baseline="-25000" dirty="0"/>
            </a:p>
            <a:p>
              <a:pPr>
                <a:lnSpc>
                  <a:spcPct val="110000"/>
                </a:lnSpc>
              </a:pPr>
              <a:r>
                <a:rPr lang="en-US" altLang="zh-CN" sz="2800" dirty="0">
                  <a:sym typeface="Symbol" pitchFamily="18" charset="2"/>
                </a:rPr>
                <a:t>			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2800" dirty="0">
                  <a:sym typeface="Symbol" pitchFamily="18" charset="2"/>
                </a:rPr>
                <a:t>1	2		</a:t>
              </a:r>
              <a:r>
                <a:rPr lang="en-US" altLang="zh-CN" sz="2800" i="1" dirty="0" err="1">
                  <a:sym typeface="Symbol" pitchFamily="18" charset="2"/>
                </a:rPr>
                <a:t>i</a:t>
              </a:r>
              <a:endParaRPr lang="en-US" altLang="zh-CN" sz="2800" dirty="0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852" y="2175"/>
              <a:ext cx="73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/>
                <a:t>F(r</a:t>
              </a:r>
              <a:r>
                <a:rPr lang="en-US" altLang="zh-CN" sz="2800" i="1" baseline="-25000"/>
                <a:t>i</a:t>
              </a:r>
              <a:r>
                <a:rPr lang="en-US" altLang="zh-CN" sz="2800"/>
                <a:t>) = </a:t>
              </a:r>
              <a:r>
                <a:rPr lang="en-US" altLang="zh-CN" sz="2800" i="1"/>
                <a:t>i</a:t>
              </a:r>
              <a:endParaRPr lang="en-US" altLang="zh-CN" sz="2800" i="1" baseline="-2500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Since all the resources lower must have been achieved before the process requires the resources in higher order, there should not be cycle!  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VII Deadlock </a:t>
            </a:r>
            <a:endParaRPr lang="zh-CN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037127" y="4114799"/>
            <a:ext cx="537327" cy="707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4000"/>
              <a:t>r</a:t>
            </a:r>
            <a:r>
              <a:rPr lang="en-US" altLang="zh-CN" sz="4000" baseline="-25000"/>
              <a:t>1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4019539" y="3195636"/>
            <a:ext cx="622286" cy="707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4000"/>
              <a:t>P</a:t>
            </a:r>
            <a:r>
              <a:rPr lang="en-US" altLang="zh-CN" sz="4000" baseline="-25000"/>
              <a:t>0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4051289" y="5348286"/>
            <a:ext cx="540533" cy="707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4000"/>
              <a:t>r</a:t>
            </a:r>
            <a:r>
              <a:rPr lang="en-US" altLang="zh-CN" sz="4000" i="1" baseline="-25000"/>
              <a:t>n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2673339" y="4806949"/>
            <a:ext cx="625492" cy="707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4000"/>
              <a:t>P</a:t>
            </a:r>
            <a:r>
              <a:rPr lang="en-US" altLang="zh-CN" sz="4000" i="1" baseline="-25000"/>
              <a:t>n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2659052" y="3786186"/>
            <a:ext cx="537327" cy="707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4000"/>
              <a:t>r</a:t>
            </a:r>
            <a:r>
              <a:rPr lang="en-US" altLang="zh-CN" sz="4000" baseline="-25000"/>
              <a:t>0</a:t>
            </a:r>
          </a:p>
        </p:txBody>
      </p:sp>
      <p:cxnSp>
        <p:nvCxnSpPr>
          <p:cNvPr id="10" name="AutoShape 18"/>
          <p:cNvCxnSpPr>
            <a:cxnSpLocks noChangeShapeType="1"/>
            <a:stCxn id="6" idx="3"/>
            <a:endCxn id="5" idx="0"/>
          </p:cNvCxnSpPr>
          <p:nvPr/>
        </p:nvCxnSpPr>
        <p:spPr bwMode="auto">
          <a:xfrm>
            <a:off x="4641825" y="3549579"/>
            <a:ext cx="663966" cy="56522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1" name="Rectangle 20"/>
          <p:cNvSpPr>
            <a:spLocks noChangeArrowheads="1"/>
          </p:cNvSpPr>
          <p:nvPr/>
        </p:nvSpPr>
        <p:spPr bwMode="auto">
          <a:xfrm>
            <a:off x="4676764" y="4852986"/>
            <a:ext cx="53893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4000"/>
              <a:t>…</a:t>
            </a:r>
          </a:p>
        </p:txBody>
      </p:sp>
      <p:cxnSp>
        <p:nvCxnSpPr>
          <p:cNvPr id="12" name="AutoShape 21"/>
          <p:cNvCxnSpPr>
            <a:cxnSpLocks noChangeShapeType="1"/>
            <a:stCxn id="9" idx="0"/>
            <a:endCxn id="6" idx="1"/>
          </p:cNvCxnSpPr>
          <p:nvPr/>
        </p:nvCxnSpPr>
        <p:spPr bwMode="auto">
          <a:xfrm rot="5400000" flipH="1" flipV="1">
            <a:off x="3355324" y="3121972"/>
            <a:ext cx="236607" cy="1091823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" name="AutoShape 22"/>
          <p:cNvCxnSpPr>
            <a:cxnSpLocks noChangeShapeType="1"/>
            <a:stCxn id="5" idx="2"/>
            <a:endCxn id="11" idx="3"/>
          </p:cNvCxnSpPr>
          <p:nvPr/>
        </p:nvCxnSpPr>
        <p:spPr bwMode="auto">
          <a:xfrm rot="5400000">
            <a:off x="5068621" y="4969759"/>
            <a:ext cx="384244" cy="9009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" name="AutoShape 23"/>
          <p:cNvCxnSpPr>
            <a:cxnSpLocks noChangeShapeType="1"/>
            <a:stCxn id="11" idx="2"/>
            <a:endCxn id="7" idx="3"/>
          </p:cNvCxnSpPr>
          <p:nvPr/>
        </p:nvCxnSpPr>
        <p:spPr bwMode="auto">
          <a:xfrm rot="5400000">
            <a:off x="4698348" y="5454347"/>
            <a:ext cx="141357" cy="35440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" name="AutoShape 24"/>
          <p:cNvCxnSpPr>
            <a:cxnSpLocks noChangeShapeType="1"/>
            <a:stCxn id="7" idx="1"/>
            <a:endCxn id="8" idx="2"/>
          </p:cNvCxnSpPr>
          <p:nvPr/>
        </p:nvCxnSpPr>
        <p:spPr bwMode="auto">
          <a:xfrm rot="10800000">
            <a:off x="2986085" y="5514835"/>
            <a:ext cx="1065204" cy="187394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" name="AutoShape 25"/>
          <p:cNvCxnSpPr>
            <a:cxnSpLocks noChangeShapeType="1"/>
            <a:stCxn id="8" idx="0"/>
            <a:endCxn id="9" idx="2"/>
          </p:cNvCxnSpPr>
          <p:nvPr/>
        </p:nvCxnSpPr>
        <p:spPr bwMode="auto">
          <a:xfrm rot="16200000" flipV="1">
            <a:off x="2800463" y="4621326"/>
            <a:ext cx="312877" cy="58369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7" name="&quot;No&quot; Symbol 16"/>
          <p:cNvSpPr/>
          <p:nvPr/>
        </p:nvSpPr>
        <p:spPr>
          <a:xfrm>
            <a:off x="6429388" y="3714752"/>
            <a:ext cx="928694" cy="928694"/>
          </a:xfrm>
          <a:prstGeom prst="noSmoking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86512" y="4786322"/>
            <a:ext cx="1350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NO WAY!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20" name="Cloud Callout 4"/>
          <p:cNvSpPr/>
          <p:nvPr/>
        </p:nvSpPr>
        <p:spPr>
          <a:xfrm>
            <a:off x="4287466" y="282730"/>
            <a:ext cx="5212538" cy="2975967"/>
          </a:xfrm>
          <a:prstGeom prst="cloudCallout">
            <a:avLst>
              <a:gd name="adj1" fmla="val -21614"/>
              <a:gd name="adj2" fmla="val 562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</a:rPr>
              <a:t>This implies … request has been known. You’ve to propose your request at the beginning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686800" cy="571504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Deadlock prevention </a:t>
            </a:r>
            <a:r>
              <a:rPr lang="en-US" altLang="zh-CN" dirty="0" smtClean="0">
                <a:sym typeface="Wingdings" pitchFamily="2" charset="2"/>
              </a:rPr>
              <a:t> </a:t>
            </a:r>
            <a:r>
              <a:rPr lang="en-US" altLang="zh-CN" dirty="0" smtClean="0"/>
              <a:t>low device utilization and reduced system throughput.</a:t>
            </a:r>
          </a:p>
          <a:p>
            <a:r>
              <a:rPr lang="en-US" altLang="zh-CN" dirty="0" smtClean="0"/>
              <a:t>Deadlock avoidance</a:t>
            </a:r>
          </a:p>
          <a:p>
            <a:pPr lvl="1"/>
            <a:r>
              <a:rPr lang="en-US" altLang="zh-CN" dirty="0" smtClean="0"/>
              <a:t>Given the complete sequence of requests and releases for each process, we can decide for each request whether or not the process should wait.</a:t>
            </a:r>
          </a:p>
          <a:p>
            <a:pPr lvl="1"/>
            <a:r>
              <a:rPr lang="en-US" altLang="zh-CN" dirty="0" smtClean="0"/>
              <a:t>For every request, the system </a:t>
            </a:r>
          </a:p>
          <a:p>
            <a:pPr lvl="2"/>
            <a:r>
              <a:rPr lang="en-US" altLang="zh-CN" dirty="0" smtClean="0"/>
              <a:t>considers the resources currently </a:t>
            </a:r>
            <a:r>
              <a:rPr lang="en-US" altLang="zh-CN" sz="2800" b="1" u="sng" dirty="0" smtClean="0">
                <a:solidFill>
                  <a:srgbClr val="FF0000"/>
                </a:solidFill>
              </a:rPr>
              <a:t>available</a:t>
            </a:r>
            <a:r>
              <a:rPr lang="en-US" altLang="zh-CN" dirty="0" smtClean="0"/>
              <a:t>, the resources currently </a:t>
            </a:r>
            <a:r>
              <a:rPr lang="en-US" altLang="zh-CN" sz="2800" b="1" u="sng" dirty="0" smtClean="0">
                <a:solidFill>
                  <a:srgbClr val="FF0000"/>
                </a:solidFill>
              </a:rPr>
              <a:t>allocated</a:t>
            </a:r>
            <a:r>
              <a:rPr lang="en-US" altLang="zh-CN" dirty="0" smtClean="0"/>
              <a:t>, and the </a:t>
            </a:r>
            <a:r>
              <a:rPr lang="en-US" altLang="zh-CN" sz="2800" b="1" u="sng" dirty="0" smtClean="0">
                <a:solidFill>
                  <a:srgbClr val="FF0000"/>
                </a:solidFill>
              </a:rPr>
              <a:t>future (Needed)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requests and releases of each process, and </a:t>
            </a:r>
          </a:p>
          <a:p>
            <a:pPr lvl="2"/>
            <a:r>
              <a:rPr lang="en-US" altLang="zh-CN" dirty="0" smtClean="0"/>
              <a:t>decides whether the current request can be satisfied or must wait to avoid a possible future deadlock.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VII Deadlock </a:t>
            </a:r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5696453" y="6550223"/>
            <a:ext cx="34475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</a:rPr>
              <a:t>PPTs from others\OS PPT in English\ch08.ppt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357166"/>
            <a:ext cx="8229600" cy="6540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Deadlock Avoidance (</a:t>
            </a: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避免</a:t>
            </a: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u="sng" dirty="0" smtClean="0"/>
              <a:t>Example 2:  </a:t>
            </a:r>
            <a:endParaRPr lang="zh-CN" alt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zh-CN" dirty="0" smtClean="0"/>
              <a:t>5 processes </a:t>
            </a:r>
            <a:r>
              <a:rPr lang="en-US" altLang="zh-CN" i="1" dirty="0" smtClean="0"/>
              <a:t>P</a:t>
            </a:r>
            <a:r>
              <a:rPr lang="en-US" altLang="zh-CN" baseline="-25000" dirty="0" smtClean="0"/>
              <a:t>0  </a:t>
            </a:r>
            <a:r>
              <a:rPr lang="en-US" altLang="zh-CN" dirty="0" smtClean="0"/>
              <a:t>through </a:t>
            </a:r>
            <a:r>
              <a:rPr lang="en-US" altLang="zh-CN" i="1" dirty="0" smtClean="0"/>
              <a:t>P</a:t>
            </a:r>
            <a:r>
              <a:rPr lang="en-US" altLang="zh-CN" baseline="-25000" dirty="0" smtClean="0"/>
              <a:t>4</a:t>
            </a:r>
            <a:r>
              <a:rPr lang="en-US" altLang="zh-CN" dirty="0" smtClean="0"/>
              <a:t>; </a:t>
            </a:r>
          </a:p>
          <a:p>
            <a:pPr>
              <a:buFont typeface="Monotype Sorts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zh-CN" dirty="0" smtClean="0"/>
              <a:t>     3 resource types:</a:t>
            </a:r>
          </a:p>
          <a:p>
            <a:pPr>
              <a:buFont typeface="Monotype Sorts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zh-CN" dirty="0" smtClean="0"/>
              <a:t>              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 (</a:t>
            </a:r>
            <a:r>
              <a:rPr lang="en-US" altLang="zh-CN" b="1" dirty="0" smtClean="0">
                <a:solidFill>
                  <a:srgbClr val="FF0000"/>
                </a:solidFill>
              </a:rPr>
              <a:t>10</a:t>
            </a:r>
            <a:r>
              <a:rPr lang="en-US" altLang="zh-CN" dirty="0" smtClean="0"/>
              <a:t> instances),  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 (</a:t>
            </a:r>
            <a:r>
              <a:rPr lang="en-US" altLang="zh-CN" b="1" dirty="0" smtClean="0">
                <a:solidFill>
                  <a:srgbClr val="FF0000"/>
                </a:solidFill>
              </a:rPr>
              <a:t>5</a:t>
            </a:r>
            <a:r>
              <a:rPr lang="en-US" altLang="zh-CN" dirty="0" smtClean="0"/>
              <a:t>instances), and </a:t>
            </a:r>
            <a:r>
              <a:rPr lang="en-US" altLang="zh-CN" i="1" dirty="0" smtClean="0"/>
              <a:t>C</a:t>
            </a:r>
            <a:r>
              <a:rPr lang="en-US" altLang="zh-CN" dirty="0" smtClean="0"/>
              <a:t> (</a:t>
            </a:r>
            <a:r>
              <a:rPr lang="en-US" altLang="zh-CN" b="1" dirty="0" smtClean="0">
                <a:solidFill>
                  <a:srgbClr val="FF0000"/>
                </a:solidFill>
              </a:rPr>
              <a:t>7</a:t>
            </a:r>
            <a:r>
              <a:rPr lang="en-US" altLang="zh-CN" dirty="0" smtClean="0"/>
              <a:t> instances)</a:t>
            </a:r>
          </a:p>
          <a:p>
            <a:pPr>
              <a:buFont typeface="Monotype Sorts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Snapshot</a:t>
            </a:r>
            <a:r>
              <a:rPr lang="en-US" altLang="zh-CN" dirty="0" smtClean="0"/>
              <a:t> at time </a:t>
            </a:r>
            <a:r>
              <a:rPr lang="en-US" altLang="zh-CN" i="1" dirty="0" smtClean="0"/>
              <a:t>T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:</a:t>
            </a:r>
          </a:p>
          <a:p>
            <a:pPr>
              <a:buFont typeface="Monotype Sorts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zh-CN" dirty="0" smtClean="0"/>
              <a:t>			</a:t>
            </a:r>
            <a:r>
              <a:rPr lang="en-US" altLang="zh-CN" i="1" u="sng" dirty="0" smtClean="0"/>
              <a:t>Allocation</a:t>
            </a:r>
            <a:r>
              <a:rPr lang="en-US" altLang="zh-CN" i="1" dirty="0" smtClean="0"/>
              <a:t>	  </a:t>
            </a:r>
            <a:r>
              <a:rPr lang="en-US" altLang="zh-CN" i="1" u="sng" dirty="0" smtClean="0"/>
              <a:t>Max</a:t>
            </a:r>
            <a:r>
              <a:rPr lang="en-US" altLang="zh-CN" i="1" dirty="0" smtClean="0"/>
              <a:t>	          </a:t>
            </a:r>
            <a:r>
              <a:rPr lang="en-US" altLang="zh-CN" i="1" u="sng" dirty="0" smtClean="0"/>
              <a:t>Available</a:t>
            </a:r>
            <a:endParaRPr lang="en-US" altLang="zh-CN" i="1" dirty="0" smtClean="0"/>
          </a:p>
          <a:p>
            <a:pPr>
              <a:buFont typeface="Monotype Sorts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zh-CN" i="1" dirty="0" smtClean="0"/>
              <a:t>			A B C	       A B C 	      A B C</a:t>
            </a:r>
          </a:p>
          <a:p>
            <a:pPr>
              <a:buFont typeface="Monotype Sorts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zh-CN" dirty="0" smtClean="0"/>
              <a:t>		</a:t>
            </a:r>
            <a:r>
              <a:rPr lang="en-US" altLang="zh-CN" i="1" dirty="0" smtClean="0"/>
              <a:t>P</a:t>
            </a:r>
            <a:r>
              <a:rPr lang="en-US" altLang="zh-CN" baseline="-25000" dirty="0" smtClean="0"/>
              <a:t>0	</a:t>
            </a:r>
            <a:r>
              <a:rPr lang="en-US" altLang="zh-CN" dirty="0" smtClean="0"/>
              <a:t>0 1 0	       7 5 3 	      </a:t>
            </a:r>
            <a:r>
              <a:rPr lang="en-US" altLang="zh-CN" b="1" dirty="0" smtClean="0">
                <a:solidFill>
                  <a:srgbClr val="7030A0"/>
                </a:solidFill>
              </a:rPr>
              <a:t>3 3 2</a:t>
            </a:r>
          </a:p>
          <a:p>
            <a:pPr>
              <a:buFont typeface="Monotype Sorts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zh-CN" dirty="0" smtClean="0"/>
              <a:t>		</a:t>
            </a:r>
            <a:r>
              <a:rPr lang="en-US" altLang="zh-CN" i="1" dirty="0" smtClean="0"/>
              <a:t>P</a:t>
            </a:r>
            <a:r>
              <a:rPr lang="en-US" altLang="zh-CN" baseline="-25000" dirty="0" smtClean="0"/>
              <a:t>1	</a:t>
            </a:r>
            <a:r>
              <a:rPr lang="en-US" altLang="zh-CN" dirty="0" smtClean="0"/>
              <a:t>2 0 0 	       3 2 2  </a:t>
            </a:r>
          </a:p>
          <a:p>
            <a:pPr>
              <a:buFont typeface="Monotype Sorts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zh-CN" dirty="0" smtClean="0"/>
              <a:t>		</a:t>
            </a:r>
            <a:r>
              <a:rPr lang="en-US" altLang="zh-CN" i="1" dirty="0" smtClean="0"/>
              <a:t>P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	3 0 2 	       9 0 2</a:t>
            </a:r>
          </a:p>
          <a:p>
            <a:pPr>
              <a:buFont typeface="Monotype Sorts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zh-CN" dirty="0" smtClean="0"/>
              <a:t>		</a:t>
            </a:r>
            <a:r>
              <a:rPr lang="en-US" altLang="zh-CN" i="1" dirty="0" smtClean="0"/>
              <a:t>P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	2 1 1 	       2 2 2</a:t>
            </a:r>
          </a:p>
          <a:p>
            <a:pPr>
              <a:buFont typeface="Monotype Sorts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zh-CN" dirty="0" smtClean="0"/>
              <a:t>		</a:t>
            </a:r>
            <a:r>
              <a:rPr lang="en-US" altLang="zh-CN" i="1" dirty="0" smtClean="0"/>
              <a:t>P</a:t>
            </a:r>
            <a:r>
              <a:rPr lang="en-US" altLang="zh-CN" baseline="-25000" dirty="0" smtClean="0"/>
              <a:t>4</a:t>
            </a:r>
            <a:r>
              <a:rPr lang="en-US" altLang="zh-CN" dirty="0" smtClean="0"/>
              <a:t>	0 0 2	       4 3 3  		</a:t>
            </a:r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VII Deadlock 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Example 2 (cont’)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tabLst>
                <a:tab pos="2452688" algn="l"/>
                <a:tab pos="3492500" algn="ctr"/>
              </a:tabLst>
            </a:pPr>
            <a:r>
              <a:rPr lang="en-US" altLang="zh-CN" dirty="0" smtClean="0"/>
              <a:t>We can compute the matrix </a:t>
            </a:r>
            <a:r>
              <a:rPr lang="en-US" altLang="zh-CN" b="1" i="1" dirty="0" smtClean="0"/>
              <a:t>Need</a:t>
            </a:r>
            <a:r>
              <a:rPr lang="en-US" altLang="zh-CN" dirty="0" smtClean="0"/>
              <a:t> as </a:t>
            </a:r>
            <a:r>
              <a:rPr lang="en-US" altLang="zh-CN" b="1" i="1" dirty="0" smtClean="0">
                <a:solidFill>
                  <a:srgbClr val="7030A0"/>
                </a:solidFill>
              </a:rPr>
              <a:t>Max</a:t>
            </a:r>
            <a:r>
              <a:rPr lang="en-US" altLang="zh-CN" b="1" dirty="0" smtClean="0">
                <a:solidFill>
                  <a:srgbClr val="7030A0"/>
                </a:solidFill>
              </a:rPr>
              <a:t> – </a:t>
            </a:r>
            <a:r>
              <a:rPr lang="en-US" altLang="zh-CN" b="1" i="1" dirty="0" smtClean="0">
                <a:solidFill>
                  <a:srgbClr val="7030A0"/>
                </a:solidFill>
              </a:rPr>
              <a:t>Allocation</a:t>
            </a:r>
            <a:endParaRPr lang="en-US" altLang="zh-CN" b="1" dirty="0" smtClean="0">
              <a:solidFill>
                <a:srgbClr val="7030A0"/>
              </a:solidFill>
            </a:endParaRPr>
          </a:p>
          <a:p>
            <a:pPr>
              <a:buFont typeface="Monotype Sorts" charset="2"/>
              <a:buNone/>
              <a:tabLst>
                <a:tab pos="2452688" algn="l"/>
                <a:tab pos="3492500" algn="ctr"/>
              </a:tabLst>
            </a:pPr>
            <a:endParaRPr lang="en-US" altLang="zh-CN" dirty="0" smtClean="0"/>
          </a:p>
          <a:p>
            <a:pPr>
              <a:buFont typeface="Monotype Sorts" charset="2"/>
              <a:buNone/>
              <a:tabLst>
                <a:tab pos="2452688" algn="l"/>
                <a:tab pos="3492500" algn="ctr"/>
              </a:tabLst>
            </a:pPr>
            <a:r>
              <a:rPr lang="en-US" altLang="zh-CN" dirty="0" smtClean="0"/>
              <a:t>			</a:t>
            </a:r>
            <a:r>
              <a:rPr lang="en-US" altLang="zh-CN" i="1" u="sng" dirty="0" smtClean="0"/>
              <a:t>Need</a:t>
            </a:r>
            <a:endParaRPr lang="en-US" altLang="zh-CN" u="sng" dirty="0" smtClean="0"/>
          </a:p>
          <a:p>
            <a:pPr>
              <a:buFont typeface="Monotype Sorts" charset="2"/>
              <a:buNone/>
              <a:tabLst>
                <a:tab pos="2452688" algn="l"/>
                <a:tab pos="3492500" algn="ctr"/>
              </a:tabLst>
            </a:pPr>
            <a:r>
              <a:rPr lang="en-US" altLang="zh-CN" dirty="0" smtClean="0"/>
              <a:t>			</a:t>
            </a:r>
            <a:r>
              <a:rPr lang="en-US" altLang="zh-CN" i="1" dirty="0" smtClean="0"/>
              <a:t>A B C</a:t>
            </a:r>
          </a:p>
          <a:p>
            <a:pPr>
              <a:buFont typeface="Monotype Sorts" charset="2"/>
              <a:buNone/>
              <a:tabLst>
                <a:tab pos="2452688" algn="l"/>
                <a:tab pos="3492500" algn="ctr"/>
              </a:tabLst>
            </a:pPr>
            <a:r>
              <a:rPr lang="en-US" altLang="zh-CN" dirty="0" smtClean="0"/>
              <a:t>		 </a:t>
            </a:r>
            <a:r>
              <a:rPr lang="en-US" altLang="zh-CN" i="1" dirty="0" smtClean="0"/>
              <a:t>P</a:t>
            </a:r>
            <a:r>
              <a:rPr lang="en-US" altLang="zh-CN" baseline="-25000" dirty="0" smtClean="0"/>
              <a:t>0	</a:t>
            </a:r>
            <a:r>
              <a:rPr lang="en-US" altLang="zh-CN" dirty="0" smtClean="0"/>
              <a:t>7 4 3 </a:t>
            </a:r>
          </a:p>
          <a:p>
            <a:pPr>
              <a:buFont typeface="Monotype Sorts" charset="2"/>
              <a:buNone/>
              <a:tabLst>
                <a:tab pos="2452688" algn="l"/>
                <a:tab pos="3492500" algn="ctr"/>
              </a:tabLst>
            </a:pPr>
            <a:r>
              <a:rPr lang="en-US" altLang="zh-CN" dirty="0" smtClean="0"/>
              <a:t>		 </a:t>
            </a:r>
            <a:r>
              <a:rPr lang="en-US" altLang="zh-CN" i="1" dirty="0" smtClean="0"/>
              <a:t>P</a:t>
            </a:r>
            <a:r>
              <a:rPr lang="en-US" altLang="zh-CN" baseline="-25000" dirty="0" smtClean="0"/>
              <a:t>1	</a:t>
            </a:r>
            <a:r>
              <a:rPr lang="en-US" altLang="zh-CN" dirty="0" smtClean="0"/>
              <a:t>1 2 2 </a:t>
            </a:r>
          </a:p>
          <a:p>
            <a:pPr>
              <a:buFont typeface="Monotype Sorts" charset="2"/>
              <a:buNone/>
              <a:tabLst>
                <a:tab pos="2452688" algn="l"/>
                <a:tab pos="3492500" algn="ctr"/>
              </a:tabLst>
            </a:pPr>
            <a:r>
              <a:rPr lang="en-US" altLang="zh-CN" dirty="0" smtClean="0"/>
              <a:t>		 </a:t>
            </a:r>
            <a:r>
              <a:rPr lang="en-US" altLang="zh-CN" i="1" dirty="0" smtClean="0"/>
              <a:t>P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	6 0 0 </a:t>
            </a:r>
          </a:p>
          <a:p>
            <a:pPr>
              <a:buFont typeface="Monotype Sorts" charset="2"/>
              <a:buNone/>
              <a:tabLst>
                <a:tab pos="2452688" algn="l"/>
                <a:tab pos="3492500" algn="ctr"/>
              </a:tabLst>
            </a:pPr>
            <a:r>
              <a:rPr lang="en-US" altLang="zh-CN" dirty="0" smtClean="0"/>
              <a:t>		 </a:t>
            </a:r>
            <a:r>
              <a:rPr lang="en-US" altLang="zh-CN" i="1" dirty="0" smtClean="0"/>
              <a:t>P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	0 1 1</a:t>
            </a:r>
          </a:p>
          <a:p>
            <a:pPr>
              <a:buFont typeface="Monotype Sorts" charset="2"/>
              <a:buNone/>
              <a:tabLst>
                <a:tab pos="2452688" algn="l"/>
                <a:tab pos="3492500" algn="ctr"/>
              </a:tabLst>
            </a:pPr>
            <a:r>
              <a:rPr lang="en-US" altLang="zh-CN" dirty="0" smtClean="0"/>
              <a:t>		 </a:t>
            </a:r>
            <a:r>
              <a:rPr lang="en-US" altLang="zh-CN" i="1" dirty="0" smtClean="0"/>
              <a:t>P</a:t>
            </a:r>
            <a:r>
              <a:rPr lang="en-US" altLang="zh-CN" baseline="-25000" dirty="0" smtClean="0"/>
              <a:t>4</a:t>
            </a:r>
            <a:r>
              <a:rPr lang="en-US" altLang="zh-CN" dirty="0" smtClean="0"/>
              <a:t>	4 3 1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VII Deadlock </a:t>
            </a:r>
            <a:endParaRPr lang="zh-CN" altLang="en-US"/>
          </a:p>
        </p:txBody>
      </p:sp>
      <p:sp>
        <p:nvSpPr>
          <p:cNvPr id="5" name="Cloud Callout 4"/>
          <p:cNvSpPr/>
          <p:nvPr/>
        </p:nvSpPr>
        <p:spPr>
          <a:xfrm>
            <a:off x="4786314" y="3643290"/>
            <a:ext cx="4357686" cy="3214710"/>
          </a:xfrm>
          <a:prstGeom prst="cloudCallout">
            <a:avLst>
              <a:gd name="adj1" fmla="val -43915"/>
              <a:gd name="adj2" fmla="val -394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>
                <a:solidFill>
                  <a:srgbClr val="FFFF00"/>
                </a:solidFill>
              </a:rPr>
              <a:t>SAFE or not </a:t>
            </a:r>
            <a:r>
              <a:rPr lang="en-US" altLang="zh-CN" sz="3200" dirty="0" smtClean="0"/>
              <a:t>is determined by if we could find a sequence!</a:t>
            </a:r>
            <a:endParaRPr lang="zh-CN" alt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5572132" y="2285992"/>
            <a:ext cx="20002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u="sng" dirty="0" smtClean="0"/>
              <a:t>Available</a:t>
            </a:r>
          </a:p>
          <a:p>
            <a:r>
              <a:rPr lang="en-US" altLang="zh-CN" sz="3200" dirty="0" smtClean="0"/>
              <a:t>A B C</a:t>
            </a:r>
          </a:p>
          <a:p>
            <a:r>
              <a:rPr lang="en-US" altLang="zh-CN" sz="3200" dirty="0" smtClean="0"/>
              <a:t>3 3 2</a:t>
            </a:r>
            <a:endParaRPr lang="zh-CN" altLang="en-US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75000"/>
            </a:schemeClr>
          </a:solidFill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Happy" pitchFamily="34" charset="0"/>
              </a:rPr>
              <a:t>Device management</a:t>
            </a:r>
            <a:endParaRPr lang="zh-CN" altLang="en-US" dirty="0">
              <a:solidFill>
                <a:schemeClr val="bg1"/>
              </a:solidFill>
              <a:latin typeface="Happy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Part VII Deadlock 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85875" y="571500"/>
            <a:ext cx="7858125" cy="5665812"/>
          </a:xfrm>
        </p:spPr>
        <p:txBody>
          <a:bodyPr rtlCol="0" anchor="ctr">
            <a:norm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Deadlock</a:t>
            </a:r>
          </a:p>
          <a:p>
            <a:pPr lvl="1">
              <a:defRPr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Definition, Model</a:t>
            </a:r>
          </a:p>
          <a:p>
            <a:pPr>
              <a:defRPr/>
            </a:pPr>
            <a:r>
              <a:rPr lang="en-US" altLang="zh-CN" dirty="0" smtClean="0"/>
              <a:t>Methods for Handling Deadlocks</a:t>
            </a:r>
          </a:p>
          <a:p>
            <a:pPr lvl="1">
              <a:defRPr/>
            </a:pPr>
            <a:r>
              <a:rPr lang="en-US" altLang="zh-CN" dirty="0" smtClean="0"/>
              <a:t>Providing </a:t>
            </a:r>
            <a:r>
              <a:rPr lang="en-US" altLang="zh-CN" b="1" u="sng" dirty="0" smtClean="0"/>
              <a:t>enough resources</a:t>
            </a:r>
          </a:p>
          <a:p>
            <a:pPr lvl="1">
              <a:defRPr/>
            </a:pPr>
            <a:r>
              <a:rPr lang="en-US" altLang="zh-CN" dirty="0" smtClean="0"/>
              <a:t>Staying Safe</a:t>
            </a:r>
          </a:p>
          <a:p>
            <a:pPr lvl="2">
              <a:defRPr/>
            </a:pPr>
            <a:r>
              <a:rPr lang="en-US" altLang="zh-CN" b="1" u="sng" dirty="0" smtClean="0"/>
              <a:t>Preventing</a:t>
            </a:r>
            <a:r>
              <a:rPr lang="en-US" altLang="zh-CN" dirty="0" smtClean="0"/>
              <a:t> Deadlocks</a:t>
            </a:r>
          </a:p>
          <a:p>
            <a:pPr lvl="2">
              <a:defRPr/>
            </a:pPr>
            <a:r>
              <a:rPr lang="en-US" altLang="zh-CN" b="1" u="sng" dirty="0" smtClean="0"/>
              <a:t>Avoiding</a:t>
            </a:r>
            <a:r>
              <a:rPr lang="en-US" altLang="zh-CN" dirty="0" smtClean="0"/>
              <a:t> Deadlocks</a:t>
            </a:r>
          </a:p>
          <a:p>
            <a:pPr lvl="1">
              <a:defRPr/>
            </a:pPr>
            <a:r>
              <a:rPr lang="en-US" altLang="zh-CN" dirty="0" smtClean="0"/>
              <a:t>Living Dangerously</a:t>
            </a:r>
          </a:p>
          <a:p>
            <a:pPr lvl="2">
              <a:defRPr/>
            </a:pPr>
            <a:r>
              <a:rPr lang="en-US" altLang="zh-CN" dirty="0"/>
              <a:t>Let the deadlock happen, then </a:t>
            </a:r>
            <a:r>
              <a:rPr lang="en-US" altLang="zh-CN" b="1" u="sng" dirty="0"/>
              <a:t>detect</a:t>
            </a:r>
            <a:r>
              <a:rPr lang="en-US" altLang="zh-CN" u="sng" dirty="0"/>
              <a:t> it and </a:t>
            </a:r>
            <a:r>
              <a:rPr lang="en-US" altLang="zh-CN" b="1" u="sng" dirty="0"/>
              <a:t>recover</a:t>
            </a:r>
            <a:r>
              <a:rPr lang="en-US" altLang="zh-CN" u="sng" dirty="0"/>
              <a:t> </a:t>
            </a:r>
            <a:r>
              <a:rPr lang="en-US" altLang="zh-CN" dirty="0"/>
              <a:t>from it.</a:t>
            </a:r>
          </a:p>
          <a:p>
            <a:pPr lvl="2">
              <a:defRPr/>
            </a:pPr>
            <a:r>
              <a:rPr lang="en-US" altLang="zh-CN" b="1" u="sng" dirty="0" smtClean="0"/>
              <a:t>Ignore</a:t>
            </a:r>
            <a:r>
              <a:rPr lang="en-US" altLang="zh-CN" dirty="0" smtClean="0"/>
              <a:t> the risks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35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Example 2  (cont’)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0298" y="857256"/>
            <a:ext cx="6643702" cy="585789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Compare the available resources and the needed resources for each process to find if there is some process whose requirement could be satisfied.</a:t>
            </a:r>
          </a:p>
          <a:p>
            <a:pPr lvl="1"/>
            <a:r>
              <a:rPr lang="en-US" altLang="zh-CN" dirty="0" smtClean="0"/>
              <a:t>P1	1 2 2 </a:t>
            </a:r>
          </a:p>
          <a:p>
            <a:pPr lvl="1"/>
            <a:r>
              <a:rPr lang="en-US" altLang="zh-CN" dirty="0" smtClean="0"/>
              <a:t>P3	0 1 1</a:t>
            </a:r>
          </a:p>
          <a:p>
            <a:r>
              <a:rPr lang="en-US" altLang="zh-CN" dirty="0" smtClean="0"/>
              <a:t>Randomly select one, here we select P3</a:t>
            </a:r>
          </a:p>
          <a:p>
            <a:r>
              <a:rPr lang="en-US" altLang="zh-CN" dirty="0" smtClean="0"/>
              <a:t>The available now is </a:t>
            </a:r>
          </a:p>
          <a:p>
            <a:pPr lvl="1"/>
            <a:r>
              <a:rPr lang="en-US" altLang="zh-CN" dirty="0" smtClean="0"/>
              <a:t>&lt;3, 3, 2&gt; + &lt;2,1,1&gt; </a:t>
            </a:r>
            <a:r>
              <a:rPr lang="en-US" altLang="zh-CN" dirty="0" smtClean="0">
                <a:sym typeface="Wingdings" pitchFamily="2" charset="2"/>
              </a:rPr>
              <a:t> &lt;5, 4, 3&gt;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92899"/>
            <a:ext cx="3090874" cy="365125"/>
          </a:xfrm>
        </p:spPr>
        <p:txBody>
          <a:bodyPr/>
          <a:lstStyle/>
          <a:p>
            <a:r>
              <a:rPr lang="en-US" altLang="zh-CN" smtClean="0"/>
              <a:t>Part VII Deadlock 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143008"/>
            <a:ext cx="200023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	</a:t>
            </a:r>
            <a:r>
              <a:rPr lang="en-US" altLang="zh-CN" sz="2800" u="sng" dirty="0" smtClean="0"/>
              <a:t>Need</a:t>
            </a:r>
          </a:p>
          <a:p>
            <a:r>
              <a:rPr lang="en-US" altLang="zh-CN" sz="2800" dirty="0" smtClean="0"/>
              <a:t>	A B C</a:t>
            </a:r>
          </a:p>
          <a:p>
            <a:r>
              <a:rPr lang="en-US" altLang="zh-CN" sz="2800" dirty="0" smtClean="0"/>
              <a:t>P0	7 4 3 </a:t>
            </a:r>
          </a:p>
          <a:p>
            <a:r>
              <a:rPr lang="en-US" altLang="zh-CN" sz="2800" dirty="0" smtClean="0"/>
              <a:t>P1	1 2 2 </a:t>
            </a:r>
          </a:p>
          <a:p>
            <a:r>
              <a:rPr lang="en-US" altLang="zh-CN" sz="2800" dirty="0" smtClean="0"/>
              <a:t>P2	6 0 0 </a:t>
            </a:r>
          </a:p>
          <a:p>
            <a:r>
              <a:rPr lang="en-US" altLang="zh-CN" sz="2800" dirty="0" smtClean="0"/>
              <a:t>P3	0 1 1</a:t>
            </a:r>
          </a:p>
          <a:p>
            <a:r>
              <a:rPr lang="en-US" altLang="zh-CN" sz="2800" dirty="0" smtClean="0"/>
              <a:t>P4	4 3 1</a:t>
            </a:r>
            <a:endParaRPr lang="zh-CN" alt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785786" y="4357718"/>
            <a:ext cx="17859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u="sng" dirty="0" smtClean="0"/>
              <a:t>Available</a:t>
            </a:r>
          </a:p>
          <a:p>
            <a:r>
              <a:rPr lang="en-US" altLang="zh-CN" sz="2800" dirty="0" smtClean="0"/>
              <a:t>A B C</a:t>
            </a:r>
          </a:p>
          <a:p>
            <a:r>
              <a:rPr lang="en-US" altLang="zh-CN" sz="2800" dirty="0" smtClean="0"/>
              <a:t>3 3 2</a:t>
            </a:r>
            <a:endParaRPr lang="zh-CN" alt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785786" y="4357718"/>
            <a:ext cx="17859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u="sng" dirty="0" smtClean="0"/>
              <a:t>Available</a:t>
            </a:r>
          </a:p>
          <a:p>
            <a:r>
              <a:rPr lang="en-US" altLang="zh-CN" sz="2800" dirty="0" smtClean="0"/>
              <a:t>A B C</a:t>
            </a:r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5 4 3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143008"/>
            <a:ext cx="200023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	</a:t>
            </a:r>
            <a:r>
              <a:rPr lang="en-US" altLang="zh-CN" sz="2800" u="sng" dirty="0" smtClean="0"/>
              <a:t>Need</a:t>
            </a:r>
          </a:p>
          <a:p>
            <a:r>
              <a:rPr lang="en-US" altLang="zh-CN" sz="2800" dirty="0" smtClean="0"/>
              <a:t>	A B C</a:t>
            </a:r>
          </a:p>
          <a:p>
            <a:r>
              <a:rPr lang="en-US" altLang="zh-CN" sz="2800" dirty="0" smtClean="0"/>
              <a:t>P0	7 4 3 </a:t>
            </a:r>
          </a:p>
          <a:p>
            <a:r>
              <a:rPr lang="en-US" altLang="zh-CN" sz="2800" dirty="0" smtClean="0"/>
              <a:t>P1	1 2 2 </a:t>
            </a:r>
          </a:p>
          <a:p>
            <a:r>
              <a:rPr lang="en-US" altLang="zh-CN" sz="2800" dirty="0" smtClean="0"/>
              <a:t>P2	6 0 0 </a:t>
            </a:r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P3	0 0 0</a:t>
            </a:r>
          </a:p>
          <a:p>
            <a:r>
              <a:rPr lang="en-US" altLang="zh-CN" sz="2800" dirty="0" smtClean="0"/>
              <a:t>P4	4 3 1</a:t>
            </a:r>
            <a:endParaRPr lang="zh-CN" alt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3643306" y="0"/>
            <a:ext cx="6110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0070C0"/>
                </a:solidFill>
              </a:rPr>
              <a:t>P3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00794" y="5000636"/>
            <a:ext cx="2643206" cy="9541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	</a:t>
            </a:r>
            <a:r>
              <a:rPr lang="en-US" altLang="zh-CN" sz="2800" u="sng" dirty="0" smtClean="0"/>
              <a:t>Allocation</a:t>
            </a:r>
          </a:p>
          <a:p>
            <a:r>
              <a:rPr lang="en-US" altLang="zh-CN" sz="2800" dirty="0" smtClean="0"/>
              <a:t>P3	2 1 1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Example 2  (cont’)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0298" y="857256"/>
            <a:ext cx="6643702" cy="585789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Similarly, there are two processes whose requirements could be satisfied.</a:t>
            </a:r>
          </a:p>
          <a:p>
            <a:pPr lvl="1"/>
            <a:r>
              <a:rPr lang="en-US" altLang="zh-CN" dirty="0" smtClean="0"/>
              <a:t>P1	1 2 2 </a:t>
            </a:r>
          </a:p>
          <a:p>
            <a:pPr lvl="1"/>
            <a:r>
              <a:rPr lang="en-US" altLang="zh-CN" dirty="0" smtClean="0"/>
              <a:t>P4	4 3 1</a:t>
            </a:r>
          </a:p>
          <a:p>
            <a:r>
              <a:rPr lang="en-US" altLang="zh-CN" dirty="0" smtClean="0"/>
              <a:t>Randomly select one, here we select P1</a:t>
            </a:r>
          </a:p>
          <a:p>
            <a:r>
              <a:rPr lang="en-US" altLang="zh-CN" dirty="0" smtClean="0"/>
              <a:t>The available now is </a:t>
            </a:r>
          </a:p>
          <a:p>
            <a:pPr lvl="1"/>
            <a:r>
              <a:rPr lang="en-US" altLang="zh-CN" dirty="0" smtClean="0"/>
              <a:t>&lt;5, 4, 3&gt; + &lt;2,0,0&gt; </a:t>
            </a:r>
            <a:r>
              <a:rPr lang="en-US" altLang="zh-CN" dirty="0" smtClean="0">
                <a:sym typeface="Wingdings" pitchFamily="2" charset="2"/>
              </a:rPr>
              <a:t> &lt;7, 4, 3&gt;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92899"/>
            <a:ext cx="3090874" cy="365125"/>
          </a:xfrm>
        </p:spPr>
        <p:txBody>
          <a:bodyPr/>
          <a:lstStyle/>
          <a:p>
            <a:r>
              <a:rPr lang="en-US" altLang="zh-CN" smtClean="0"/>
              <a:t>Part VII Deadlock </a:t>
            </a:r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785786" y="4357718"/>
            <a:ext cx="17859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u="sng" dirty="0" smtClean="0"/>
              <a:t>Available</a:t>
            </a:r>
          </a:p>
          <a:p>
            <a:r>
              <a:rPr lang="en-US" altLang="zh-CN" sz="2800" dirty="0" smtClean="0"/>
              <a:t>A B C</a:t>
            </a:r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5 4 3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32" y="1143008"/>
            <a:ext cx="200023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	</a:t>
            </a:r>
            <a:r>
              <a:rPr lang="en-US" altLang="zh-CN" sz="2800" u="sng" dirty="0" smtClean="0"/>
              <a:t>Need</a:t>
            </a:r>
          </a:p>
          <a:p>
            <a:r>
              <a:rPr lang="en-US" altLang="zh-CN" sz="2800" dirty="0" smtClean="0"/>
              <a:t>	A B C</a:t>
            </a:r>
          </a:p>
          <a:p>
            <a:r>
              <a:rPr lang="en-US" altLang="zh-CN" sz="2800" dirty="0" smtClean="0"/>
              <a:t>P0	7 4 3 </a:t>
            </a:r>
          </a:p>
          <a:p>
            <a:r>
              <a:rPr lang="en-US" altLang="zh-CN" sz="2800" dirty="0" smtClean="0"/>
              <a:t>P1	1 2 2 </a:t>
            </a:r>
          </a:p>
          <a:p>
            <a:r>
              <a:rPr lang="en-US" altLang="zh-CN" sz="2800" dirty="0" smtClean="0"/>
              <a:t>P2	6 0 0 </a:t>
            </a:r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P3	0 0 0</a:t>
            </a:r>
          </a:p>
          <a:p>
            <a:r>
              <a:rPr lang="en-US" altLang="zh-CN" sz="2800" dirty="0" smtClean="0"/>
              <a:t>P4	4 3 1</a:t>
            </a:r>
            <a:endParaRPr lang="zh-CN" alt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3643306" y="0"/>
            <a:ext cx="6110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0070C0"/>
                </a:solidFill>
              </a:rPr>
              <a:t>P3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72216" y="4071942"/>
            <a:ext cx="2571784" cy="9541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	</a:t>
            </a:r>
            <a:r>
              <a:rPr lang="en-US" altLang="zh-CN" sz="2800" u="sng" dirty="0" smtClean="0"/>
              <a:t>Allocation</a:t>
            </a:r>
          </a:p>
          <a:p>
            <a:r>
              <a:rPr lang="en-US" altLang="zh-CN" sz="2800" dirty="0" smtClean="0"/>
              <a:t>P1	2 0 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57686" y="-24"/>
            <a:ext cx="6110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0070C0"/>
                </a:solidFill>
              </a:rPr>
              <a:t>P1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1142984"/>
            <a:ext cx="200023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	</a:t>
            </a:r>
            <a:r>
              <a:rPr lang="en-US" altLang="zh-CN" sz="2800" u="sng" dirty="0" smtClean="0"/>
              <a:t>Need</a:t>
            </a:r>
          </a:p>
          <a:p>
            <a:r>
              <a:rPr lang="en-US" altLang="zh-CN" sz="2800" dirty="0" smtClean="0"/>
              <a:t>	A B C</a:t>
            </a:r>
          </a:p>
          <a:p>
            <a:r>
              <a:rPr lang="en-US" altLang="zh-CN" sz="2800" dirty="0" smtClean="0"/>
              <a:t>P0	7 4 3 </a:t>
            </a:r>
          </a:p>
          <a:p>
            <a:r>
              <a:rPr lang="en-US" altLang="zh-CN" sz="2800" b="1" dirty="0" smtClean="0">
                <a:solidFill>
                  <a:srgbClr val="0070C0"/>
                </a:solidFill>
              </a:rPr>
              <a:t>P1	0 0 0 </a:t>
            </a:r>
          </a:p>
          <a:p>
            <a:r>
              <a:rPr lang="en-US" altLang="zh-CN" sz="2800" dirty="0" smtClean="0"/>
              <a:t>P2	6 0 0 </a:t>
            </a:r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P3	0 0 0</a:t>
            </a:r>
          </a:p>
          <a:p>
            <a:r>
              <a:rPr lang="en-US" altLang="zh-CN" sz="2800" dirty="0" smtClean="0"/>
              <a:t>P4	4 3 1</a:t>
            </a:r>
            <a:endParaRPr lang="zh-CN" alt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785786" y="4357694"/>
            <a:ext cx="17859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u="sng" dirty="0" smtClean="0"/>
              <a:t>Available</a:t>
            </a:r>
          </a:p>
          <a:p>
            <a:r>
              <a:rPr lang="en-US" altLang="zh-CN" sz="2800" dirty="0" smtClean="0"/>
              <a:t>A B C</a:t>
            </a:r>
          </a:p>
          <a:p>
            <a:r>
              <a:rPr lang="en-US" altLang="zh-CN" sz="2800" b="1" dirty="0" smtClean="0">
                <a:solidFill>
                  <a:srgbClr val="0070C0"/>
                </a:solidFill>
              </a:rPr>
              <a:t>7 4 3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214810" y="214290"/>
            <a:ext cx="214314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 animBg="1"/>
      <p:bldP spid="12" grpId="0"/>
      <p:bldP spid="13" grpId="0"/>
      <p:bldP spid="14" grpId="0"/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Example 2  (cont’)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0298" y="857256"/>
            <a:ext cx="6643702" cy="585789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Similarly, there are three processes whose requirements could be satisfied.</a:t>
            </a:r>
          </a:p>
          <a:p>
            <a:pPr lvl="1"/>
            <a:r>
              <a:rPr lang="en-US" altLang="zh-CN" dirty="0" smtClean="0"/>
              <a:t>P0	7 4 3 </a:t>
            </a:r>
          </a:p>
          <a:p>
            <a:pPr lvl="1"/>
            <a:r>
              <a:rPr lang="en-US" altLang="zh-CN" dirty="0" smtClean="0"/>
              <a:t>P2	6 0 0</a:t>
            </a:r>
          </a:p>
          <a:p>
            <a:pPr lvl="1"/>
            <a:r>
              <a:rPr lang="en-US" altLang="zh-CN" dirty="0" smtClean="0"/>
              <a:t>P4	4 3 1</a:t>
            </a:r>
          </a:p>
          <a:p>
            <a:r>
              <a:rPr lang="en-US" altLang="zh-CN" dirty="0" smtClean="0"/>
              <a:t>We can directly infer that all those processes could be finished!</a:t>
            </a:r>
          </a:p>
          <a:p>
            <a:pPr lvl="1"/>
            <a:r>
              <a:rPr lang="en-US" altLang="zh-CN" dirty="0" smtClean="0"/>
              <a:t>P0 </a:t>
            </a:r>
            <a:r>
              <a:rPr lang="en-US" altLang="zh-CN" dirty="0" smtClean="0">
                <a:sym typeface="Wingdings" pitchFamily="2" charset="2"/>
              </a:rPr>
              <a:t> P2  P4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92899"/>
            <a:ext cx="3090874" cy="365125"/>
          </a:xfrm>
        </p:spPr>
        <p:txBody>
          <a:bodyPr/>
          <a:lstStyle/>
          <a:p>
            <a:r>
              <a:rPr lang="en-US" altLang="zh-CN" smtClean="0"/>
              <a:t>Part VII Deadlock </a:t>
            </a:r>
            <a:endParaRPr lang="zh-CN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3643306" y="0"/>
            <a:ext cx="6110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0070C0"/>
                </a:solidFill>
              </a:rPr>
              <a:t>P3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57686" y="-24"/>
            <a:ext cx="6110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0070C0"/>
                </a:solidFill>
              </a:rPr>
              <a:t>P1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32" y="1142984"/>
            <a:ext cx="200023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	</a:t>
            </a:r>
            <a:r>
              <a:rPr lang="en-US" altLang="zh-CN" sz="2800" u="sng" dirty="0" smtClean="0"/>
              <a:t>Need</a:t>
            </a:r>
          </a:p>
          <a:p>
            <a:r>
              <a:rPr lang="en-US" altLang="zh-CN" sz="2800" dirty="0" smtClean="0"/>
              <a:t>	A B C</a:t>
            </a:r>
          </a:p>
          <a:p>
            <a:r>
              <a:rPr lang="en-US" altLang="zh-CN" sz="2800" dirty="0" smtClean="0"/>
              <a:t>P0	7 4 3 </a:t>
            </a:r>
          </a:p>
          <a:p>
            <a:r>
              <a:rPr lang="en-US" altLang="zh-CN" sz="2800" b="1" dirty="0" smtClean="0">
                <a:solidFill>
                  <a:srgbClr val="0070C0"/>
                </a:solidFill>
              </a:rPr>
              <a:t>P1	0 0 0 </a:t>
            </a:r>
          </a:p>
          <a:p>
            <a:r>
              <a:rPr lang="en-US" altLang="zh-CN" sz="2800" dirty="0" smtClean="0"/>
              <a:t>P2	6 0 0 </a:t>
            </a:r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P3	0 0 0</a:t>
            </a:r>
          </a:p>
          <a:p>
            <a:r>
              <a:rPr lang="en-US" altLang="zh-CN" sz="2800" dirty="0" smtClean="0"/>
              <a:t>P4	4 3 1</a:t>
            </a:r>
            <a:endParaRPr lang="zh-CN" alt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785754" y="4357694"/>
            <a:ext cx="17859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u="sng" dirty="0" smtClean="0"/>
              <a:t>Available</a:t>
            </a:r>
          </a:p>
          <a:p>
            <a:r>
              <a:rPr lang="en-US" altLang="zh-CN" sz="2800" dirty="0" smtClean="0"/>
              <a:t>A B C</a:t>
            </a:r>
          </a:p>
          <a:p>
            <a:r>
              <a:rPr lang="en-US" altLang="zh-CN" sz="2800" b="1" dirty="0" smtClean="0">
                <a:solidFill>
                  <a:srgbClr val="0070C0"/>
                </a:solidFill>
              </a:rPr>
              <a:t>7 4 3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214810" y="214290"/>
            <a:ext cx="214314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5072066" y="-24"/>
            <a:ext cx="6110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0070C0"/>
                </a:solidFill>
              </a:rPr>
              <a:t>P0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4929190" y="214290"/>
            <a:ext cx="214314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tangle 17"/>
          <p:cNvSpPr/>
          <p:nvPr/>
        </p:nvSpPr>
        <p:spPr>
          <a:xfrm>
            <a:off x="5786446" y="0"/>
            <a:ext cx="6110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0070C0"/>
                </a:solidFill>
              </a:rPr>
              <a:t>P2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643570" y="214314"/>
            <a:ext cx="214314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ectangle 19"/>
          <p:cNvSpPr/>
          <p:nvPr/>
        </p:nvSpPr>
        <p:spPr>
          <a:xfrm>
            <a:off x="6500826" y="0"/>
            <a:ext cx="6110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0070C0"/>
                </a:solidFill>
              </a:rPr>
              <a:t>P4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6357950" y="214314"/>
            <a:ext cx="214314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Cloud Callout 21"/>
          <p:cNvSpPr/>
          <p:nvPr/>
        </p:nvSpPr>
        <p:spPr>
          <a:xfrm>
            <a:off x="4786314" y="3643290"/>
            <a:ext cx="4357686" cy="3214710"/>
          </a:xfrm>
          <a:prstGeom prst="cloudCallout">
            <a:avLst>
              <a:gd name="adj1" fmla="val -43915"/>
              <a:gd name="adj2" fmla="val -394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>
                <a:solidFill>
                  <a:srgbClr val="FFFF00"/>
                </a:solidFill>
              </a:rPr>
              <a:t>So, </a:t>
            </a:r>
            <a:r>
              <a:rPr lang="en-US" altLang="zh-CN" sz="3200" dirty="0" smtClean="0"/>
              <a:t>system is safe at the snapshot time t0!</a:t>
            </a:r>
            <a:endParaRPr lang="zh-CN" altLang="en-US" sz="32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u="sng" dirty="0" smtClean="0"/>
              <a:t>Example 2: </a:t>
            </a:r>
            <a:endParaRPr lang="zh-CN" alt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9"/>
            <a:ext cx="8686800" cy="857256"/>
          </a:xfrm>
        </p:spPr>
        <p:txBody>
          <a:bodyPr/>
          <a:lstStyle/>
          <a:p>
            <a:r>
              <a:rPr lang="en-US" altLang="zh-CN" dirty="0" smtClean="0"/>
              <a:t>How about the snapshot as follows? 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VII Deadlock </a:t>
            </a:r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6143604" y="2000240"/>
            <a:ext cx="17859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u="sng" dirty="0" smtClean="0"/>
              <a:t>Available</a:t>
            </a:r>
          </a:p>
          <a:p>
            <a:r>
              <a:rPr lang="en-US" altLang="zh-CN" sz="3200" dirty="0" smtClean="0"/>
              <a:t>A B C</a:t>
            </a:r>
          </a:p>
          <a:p>
            <a:r>
              <a:rPr lang="en-US" altLang="zh-CN" sz="3200" dirty="0" smtClean="0"/>
              <a:t>1 1 1</a:t>
            </a:r>
            <a:endParaRPr lang="zh-CN" alt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3714712" y="2000240"/>
            <a:ext cx="200023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	</a:t>
            </a:r>
            <a:r>
              <a:rPr lang="en-US" altLang="zh-CN" sz="2800" u="sng" dirty="0" smtClean="0"/>
              <a:t>Need</a:t>
            </a:r>
          </a:p>
          <a:p>
            <a:r>
              <a:rPr lang="en-US" altLang="zh-CN" sz="2800" dirty="0" smtClean="0"/>
              <a:t>	A B C</a:t>
            </a:r>
          </a:p>
          <a:p>
            <a:r>
              <a:rPr lang="en-US" altLang="zh-CN" sz="2800" dirty="0" smtClean="0"/>
              <a:t>P0	7 4 3 </a:t>
            </a:r>
          </a:p>
          <a:p>
            <a:r>
              <a:rPr lang="en-US" altLang="zh-CN" sz="2800" dirty="0" smtClean="0"/>
              <a:t>P1	1 2 2 </a:t>
            </a:r>
          </a:p>
          <a:p>
            <a:r>
              <a:rPr lang="en-US" altLang="zh-CN" sz="2800" dirty="0" smtClean="0"/>
              <a:t>P2	6 0 0 </a:t>
            </a:r>
          </a:p>
          <a:p>
            <a:r>
              <a:rPr lang="en-US" altLang="zh-CN" sz="2800" dirty="0" smtClean="0"/>
              <a:t>P3	0 1 1</a:t>
            </a:r>
          </a:p>
          <a:p>
            <a:r>
              <a:rPr lang="en-US" altLang="zh-CN" sz="2800" dirty="0" smtClean="0"/>
              <a:t>P4	4 3 1</a:t>
            </a:r>
            <a:endParaRPr lang="zh-CN" alt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1000100" y="2000240"/>
            <a:ext cx="292894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	</a:t>
            </a:r>
            <a:r>
              <a:rPr lang="en-US" altLang="zh-CN" sz="2800" u="sng" dirty="0" smtClean="0"/>
              <a:t>Allocation</a:t>
            </a:r>
          </a:p>
          <a:p>
            <a:r>
              <a:rPr lang="en-US" altLang="zh-CN" sz="2800" dirty="0" smtClean="0"/>
              <a:t>	A B C</a:t>
            </a:r>
          </a:p>
          <a:p>
            <a:r>
              <a:rPr lang="en-US" altLang="zh-CN" sz="2800" dirty="0" smtClean="0"/>
              <a:t>P0	0 1 0</a:t>
            </a:r>
          </a:p>
          <a:p>
            <a:r>
              <a:rPr lang="en-US" altLang="zh-CN" sz="2800" dirty="0" smtClean="0"/>
              <a:t>P1	2 0 0</a:t>
            </a:r>
          </a:p>
          <a:p>
            <a:r>
              <a:rPr lang="en-US" altLang="zh-CN" sz="2800" dirty="0" smtClean="0"/>
              <a:t>P2	3 0 2</a:t>
            </a:r>
          </a:p>
          <a:p>
            <a:r>
              <a:rPr lang="en-US" altLang="zh-CN" sz="2800" dirty="0" smtClean="0"/>
              <a:t>P3	2 1 1</a:t>
            </a:r>
          </a:p>
          <a:p>
            <a:r>
              <a:rPr lang="en-US" altLang="zh-CN" sz="2800" dirty="0" smtClean="0"/>
              <a:t>P4	0 0 2</a:t>
            </a:r>
            <a:endParaRPr lang="zh-CN" altLang="en-US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Example 2  (cont’)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0298" y="857256"/>
            <a:ext cx="6643702" cy="585789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Compare the available resources and the needed resources for each process to find if there is some process whose requirement could be satisfied.</a:t>
            </a:r>
          </a:p>
          <a:p>
            <a:pPr lvl="1"/>
            <a:r>
              <a:rPr lang="en-US" altLang="zh-CN" dirty="0" smtClean="0"/>
              <a:t>P3	0 1 1</a:t>
            </a:r>
          </a:p>
          <a:p>
            <a:r>
              <a:rPr lang="en-US" altLang="zh-CN" dirty="0" smtClean="0"/>
              <a:t>So we select P3</a:t>
            </a:r>
          </a:p>
          <a:p>
            <a:r>
              <a:rPr lang="en-US" altLang="zh-CN" dirty="0" smtClean="0"/>
              <a:t>The available now is </a:t>
            </a:r>
          </a:p>
          <a:p>
            <a:pPr lvl="1"/>
            <a:r>
              <a:rPr lang="en-US" altLang="zh-CN" dirty="0" smtClean="0"/>
              <a:t>&lt;1, 1, 1&gt; + &lt;2,1,1&gt; </a:t>
            </a:r>
            <a:r>
              <a:rPr lang="en-US" altLang="zh-CN" dirty="0" smtClean="0">
                <a:sym typeface="Wingdings" pitchFamily="2" charset="2"/>
              </a:rPr>
              <a:t> &lt;3, 2, 2&gt;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92899"/>
            <a:ext cx="3090874" cy="365125"/>
          </a:xfrm>
        </p:spPr>
        <p:txBody>
          <a:bodyPr/>
          <a:lstStyle/>
          <a:p>
            <a:r>
              <a:rPr lang="en-US" altLang="zh-CN" smtClean="0"/>
              <a:t>Part VII Deadlock 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142984"/>
            <a:ext cx="200023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	</a:t>
            </a:r>
            <a:r>
              <a:rPr lang="en-US" altLang="zh-CN" sz="2800" u="sng" dirty="0" smtClean="0"/>
              <a:t>Need</a:t>
            </a:r>
          </a:p>
          <a:p>
            <a:r>
              <a:rPr lang="en-US" altLang="zh-CN" sz="2800" dirty="0" smtClean="0"/>
              <a:t>	A B C</a:t>
            </a:r>
          </a:p>
          <a:p>
            <a:r>
              <a:rPr lang="en-US" altLang="zh-CN" sz="2800" dirty="0" smtClean="0"/>
              <a:t>P0	7 4 3 </a:t>
            </a:r>
          </a:p>
          <a:p>
            <a:r>
              <a:rPr lang="en-US" altLang="zh-CN" sz="2800" dirty="0" smtClean="0"/>
              <a:t>P1	1 2 2 </a:t>
            </a:r>
          </a:p>
          <a:p>
            <a:r>
              <a:rPr lang="en-US" altLang="zh-CN" sz="2800" dirty="0" smtClean="0"/>
              <a:t>P2	6 0 0 </a:t>
            </a:r>
          </a:p>
          <a:p>
            <a:r>
              <a:rPr lang="en-US" altLang="zh-CN" sz="2800" dirty="0" smtClean="0"/>
              <a:t>P3	0 1 1</a:t>
            </a:r>
          </a:p>
          <a:p>
            <a:r>
              <a:rPr lang="en-US" altLang="zh-CN" sz="2800" dirty="0" smtClean="0"/>
              <a:t>P4	4 3 1</a:t>
            </a:r>
            <a:endParaRPr lang="zh-CN" alt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785786" y="4357694"/>
            <a:ext cx="17859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u="sng" dirty="0" smtClean="0"/>
              <a:t>Available</a:t>
            </a:r>
          </a:p>
          <a:p>
            <a:r>
              <a:rPr lang="en-US" altLang="zh-CN" sz="2800" dirty="0" smtClean="0"/>
              <a:t>A B C</a:t>
            </a:r>
          </a:p>
          <a:p>
            <a:r>
              <a:rPr lang="en-US" altLang="zh-CN" sz="2800" dirty="0" smtClean="0"/>
              <a:t>1 1 1</a:t>
            </a:r>
            <a:endParaRPr lang="zh-CN" alt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3643306" y="0"/>
            <a:ext cx="6110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0070C0"/>
                </a:solidFill>
              </a:rPr>
              <a:t>P3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00794" y="3571876"/>
            <a:ext cx="2643206" cy="9541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	</a:t>
            </a:r>
            <a:r>
              <a:rPr lang="en-US" altLang="zh-CN" sz="2800" u="sng" dirty="0" smtClean="0"/>
              <a:t>Allocation</a:t>
            </a:r>
          </a:p>
          <a:p>
            <a:r>
              <a:rPr lang="en-US" altLang="zh-CN" sz="2800" dirty="0" smtClean="0"/>
              <a:t>P3	2 1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1142984"/>
            <a:ext cx="200023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	</a:t>
            </a:r>
            <a:r>
              <a:rPr lang="en-US" altLang="zh-CN" sz="2800" u="sng" dirty="0" smtClean="0"/>
              <a:t>Need</a:t>
            </a:r>
          </a:p>
          <a:p>
            <a:r>
              <a:rPr lang="en-US" altLang="zh-CN" sz="2800" dirty="0" smtClean="0"/>
              <a:t>	A B C</a:t>
            </a:r>
          </a:p>
          <a:p>
            <a:r>
              <a:rPr lang="en-US" altLang="zh-CN" sz="2800" dirty="0" smtClean="0"/>
              <a:t>P0	7 4 3 </a:t>
            </a:r>
          </a:p>
          <a:p>
            <a:r>
              <a:rPr lang="en-US" altLang="zh-CN" sz="2800" dirty="0" smtClean="0"/>
              <a:t>P1	1 2 2 </a:t>
            </a:r>
          </a:p>
          <a:p>
            <a:r>
              <a:rPr lang="en-US" altLang="zh-CN" sz="2800" dirty="0" smtClean="0"/>
              <a:t>P2	6 0 0 </a:t>
            </a:r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P3	0 0 0</a:t>
            </a:r>
          </a:p>
          <a:p>
            <a:r>
              <a:rPr lang="en-US" altLang="zh-CN" sz="2800" dirty="0" smtClean="0"/>
              <a:t>P4	4 3 1</a:t>
            </a:r>
            <a:endParaRPr lang="zh-CN" alt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785786" y="4357694"/>
            <a:ext cx="17859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u="sng" dirty="0" smtClean="0"/>
              <a:t>Available</a:t>
            </a:r>
          </a:p>
          <a:p>
            <a:r>
              <a:rPr lang="en-US" altLang="zh-CN" sz="2800" dirty="0" smtClean="0"/>
              <a:t>A B C</a:t>
            </a:r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3 2 2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 animBg="1"/>
      <p:bldP spid="12" grpId="0"/>
      <p:bldP spid="1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Example 2  (cont’)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0298" y="1714512"/>
            <a:ext cx="6643702" cy="414338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Similarly, we can see P1 could be satisfied.</a:t>
            </a:r>
          </a:p>
          <a:p>
            <a:pPr lvl="1"/>
            <a:r>
              <a:rPr lang="en-US" altLang="zh-CN" dirty="0" smtClean="0"/>
              <a:t>P1	1 2 2</a:t>
            </a:r>
          </a:p>
          <a:p>
            <a:r>
              <a:rPr lang="en-US" altLang="zh-CN" dirty="0" smtClean="0"/>
              <a:t>So we select P1</a:t>
            </a:r>
          </a:p>
          <a:p>
            <a:r>
              <a:rPr lang="en-US" altLang="zh-CN" dirty="0" smtClean="0"/>
              <a:t>The available now is </a:t>
            </a:r>
          </a:p>
          <a:p>
            <a:pPr lvl="1"/>
            <a:r>
              <a:rPr lang="en-US" altLang="zh-CN" dirty="0" smtClean="0"/>
              <a:t>&lt;3, 2, 2&gt; + &lt;2,0,0&gt; </a:t>
            </a:r>
            <a:r>
              <a:rPr lang="en-US" altLang="zh-CN" dirty="0" smtClean="0">
                <a:sym typeface="Wingdings" pitchFamily="2" charset="2"/>
              </a:rPr>
              <a:t> &lt;5, 2, 2&gt;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92899"/>
            <a:ext cx="3090874" cy="365125"/>
          </a:xfrm>
        </p:spPr>
        <p:txBody>
          <a:bodyPr/>
          <a:lstStyle/>
          <a:p>
            <a:r>
              <a:rPr lang="en-US" altLang="zh-CN" smtClean="0"/>
              <a:t>Part VII Deadlock </a:t>
            </a:r>
            <a:endParaRPr lang="zh-CN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3643306" y="0"/>
            <a:ext cx="6110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0070C0"/>
                </a:solidFill>
              </a:rPr>
              <a:t>P3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32" y="1142984"/>
            <a:ext cx="200023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	</a:t>
            </a:r>
            <a:r>
              <a:rPr lang="en-US" altLang="zh-CN" sz="2800" u="sng" dirty="0" smtClean="0"/>
              <a:t>Need</a:t>
            </a:r>
          </a:p>
          <a:p>
            <a:r>
              <a:rPr lang="en-US" altLang="zh-CN" sz="2800" dirty="0" smtClean="0"/>
              <a:t>	A B C</a:t>
            </a:r>
          </a:p>
          <a:p>
            <a:r>
              <a:rPr lang="en-US" altLang="zh-CN" sz="2800" dirty="0" smtClean="0"/>
              <a:t>P0	7 4 3 </a:t>
            </a:r>
          </a:p>
          <a:p>
            <a:r>
              <a:rPr lang="en-US" altLang="zh-CN" sz="2800" dirty="0" smtClean="0"/>
              <a:t>P1	1 2 2 </a:t>
            </a:r>
          </a:p>
          <a:p>
            <a:r>
              <a:rPr lang="en-US" altLang="zh-CN" sz="2800" dirty="0" smtClean="0"/>
              <a:t>P2	6 0 0 </a:t>
            </a:r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P3	0 0 0</a:t>
            </a:r>
          </a:p>
          <a:p>
            <a:r>
              <a:rPr lang="en-US" altLang="zh-CN" sz="2800" dirty="0" smtClean="0"/>
              <a:t>P4	4 3 1</a:t>
            </a:r>
            <a:endParaRPr lang="zh-CN" alt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785754" y="4357694"/>
            <a:ext cx="17859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u="sng" dirty="0" smtClean="0"/>
              <a:t>Available</a:t>
            </a:r>
          </a:p>
          <a:p>
            <a:r>
              <a:rPr lang="en-US" altLang="zh-CN" sz="2800" dirty="0" smtClean="0"/>
              <a:t>A B C</a:t>
            </a:r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3 2 2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32" y="1142984"/>
            <a:ext cx="200023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	</a:t>
            </a:r>
            <a:r>
              <a:rPr lang="en-US" altLang="zh-CN" sz="2800" u="sng" dirty="0" smtClean="0"/>
              <a:t>Need</a:t>
            </a:r>
          </a:p>
          <a:p>
            <a:r>
              <a:rPr lang="en-US" altLang="zh-CN" sz="2800" dirty="0" smtClean="0"/>
              <a:t>	A B C</a:t>
            </a:r>
          </a:p>
          <a:p>
            <a:r>
              <a:rPr lang="en-US" altLang="zh-CN" sz="2800" dirty="0" smtClean="0"/>
              <a:t>P0	7 4 3 </a:t>
            </a:r>
          </a:p>
          <a:p>
            <a:r>
              <a:rPr lang="en-US" altLang="zh-CN" sz="2800" b="1" dirty="0" smtClean="0">
                <a:solidFill>
                  <a:srgbClr val="0070C0"/>
                </a:solidFill>
              </a:rPr>
              <a:t>P1	1 2 2 </a:t>
            </a:r>
          </a:p>
          <a:p>
            <a:r>
              <a:rPr lang="en-US" altLang="zh-CN" sz="2800" dirty="0" smtClean="0"/>
              <a:t>P2	6 0 0 </a:t>
            </a:r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P3	0 0 0</a:t>
            </a:r>
          </a:p>
          <a:p>
            <a:r>
              <a:rPr lang="en-US" altLang="zh-CN" sz="2800" dirty="0" smtClean="0"/>
              <a:t>P4	4 3 1</a:t>
            </a:r>
            <a:endParaRPr lang="zh-CN" alt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785754" y="4357694"/>
            <a:ext cx="17859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u="sng" dirty="0" smtClean="0"/>
              <a:t>Available</a:t>
            </a:r>
          </a:p>
          <a:p>
            <a:r>
              <a:rPr lang="en-US" altLang="zh-CN" sz="2800" dirty="0" smtClean="0"/>
              <a:t>A B C</a:t>
            </a:r>
          </a:p>
          <a:p>
            <a:r>
              <a:rPr lang="en-US" altLang="zh-CN" sz="2800" b="1" dirty="0" smtClean="0">
                <a:solidFill>
                  <a:srgbClr val="0070C0"/>
                </a:solidFill>
              </a:rPr>
              <a:t>5 2 2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572232" y="3143248"/>
            <a:ext cx="2571768" cy="9541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	</a:t>
            </a:r>
            <a:r>
              <a:rPr lang="en-US" altLang="zh-CN" sz="2800" u="sng" dirty="0" smtClean="0"/>
              <a:t>Allocation</a:t>
            </a:r>
          </a:p>
          <a:p>
            <a:r>
              <a:rPr lang="en-US" altLang="zh-CN" sz="2800" dirty="0" smtClean="0"/>
              <a:t>P1	2 0 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357686" y="-24"/>
            <a:ext cx="6110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0070C0"/>
                </a:solidFill>
              </a:rPr>
              <a:t>P1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4214810" y="214290"/>
            <a:ext cx="214314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1" grpId="0"/>
      <p:bldP spid="14" grpId="0"/>
      <p:bldP spid="15" grpId="0" animBg="1"/>
      <p:bldP spid="16" grpId="0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Example 2  (cont’)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0298" y="1412776"/>
            <a:ext cx="6643702" cy="489654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After P1, available res is &lt;5, 2, 2&gt; </a:t>
            </a:r>
          </a:p>
          <a:p>
            <a:r>
              <a:rPr lang="en-US" altLang="zh-CN" dirty="0" smtClean="0"/>
              <a:t>Sadly, this time, the rest three processes could not be satisfied &lt;5, 2, 2&gt;.</a:t>
            </a:r>
          </a:p>
          <a:p>
            <a:pPr lvl="1"/>
            <a:r>
              <a:rPr lang="en-US" altLang="zh-CN" dirty="0" smtClean="0"/>
              <a:t>P0	7 4 3 </a:t>
            </a:r>
          </a:p>
          <a:p>
            <a:pPr lvl="1"/>
            <a:r>
              <a:rPr lang="en-US" altLang="zh-CN" dirty="0" smtClean="0"/>
              <a:t>P2	6 0 0 </a:t>
            </a:r>
          </a:p>
          <a:p>
            <a:pPr lvl="1"/>
            <a:r>
              <a:rPr lang="en-US" altLang="zh-CN" dirty="0"/>
              <a:t>P4	4 3 1</a:t>
            </a:r>
            <a:endParaRPr lang="zh-CN" altLang="en-US" dirty="0"/>
          </a:p>
          <a:p>
            <a:r>
              <a:rPr lang="en-US" altLang="zh-CN" dirty="0" smtClean="0"/>
              <a:t>This means it is not safe for the snapshot of example 2!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92899"/>
            <a:ext cx="3090874" cy="365125"/>
          </a:xfrm>
        </p:spPr>
        <p:txBody>
          <a:bodyPr/>
          <a:lstStyle/>
          <a:p>
            <a:r>
              <a:rPr lang="en-US" altLang="zh-CN" smtClean="0"/>
              <a:t>Part VII Deadlock </a:t>
            </a:r>
            <a:endParaRPr lang="zh-CN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3643306" y="0"/>
            <a:ext cx="6110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0070C0"/>
                </a:solidFill>
              </a:rPr>
              <a:t>P3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357686" y="-24"/>
            <a:ext cx="6110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0070C0"/>
                </a:solidFill>
              </a:rPr>
              <a:t>P1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4214810" y="214290"/>
            <a:ext cx="214314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tangle 17"/>
          <p:cNvSpPr/>
          <p:nvPr/>
        </p:nvSpPr>
        <p:spPr>
          <a:xfrm>
            <a:off x="-32" y="1142984"/>
            <a:ext cx="200023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	</a:t>
            </a:r>
            <a:r>
              <a:rPr lang="en-US" altLang="zh-CN" sz="2800" u="sng" dirty="0" smtClean="0"/>
              <a:t>Need</a:t>
            </a:r>
          </a:p>
          <a:p>
            <a:r>
              <a:rPr lang="en-US" altLang="zh-CN" sz="2800" dirty="0" smtClean="0"/>
              <a:t>	A B C</a:t>
            </a:r>
          </a:p>
          <a:p>
            <a:r>
              <a:rPr lang="en-US" altLang="zh-CN" sz="2800" dirty="0" smtClean="0"/>
              <a:t>P0	7 4 3 </a:t>
            </a:r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P1	0 0 0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 </a:t>
            </a:r>
          </a:p>
          <a:p>
            <a:r>
              <a:rPr lang="en-US" altLang="zh-CN" sz="2800" dirty="0" smtClean="0"/>
              <a:t>P2	6 0 0 </a:t>
            </a:r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P3	0 0 0</a:t>
            </a:r>
          </a:p>
          <a:p>
            <a:r>
              <a:rPr lang="en-US" altLang="zh-CN" sz="2800" dirty="0" smtClean="0"/>
              <a:t>P4	4 3 1</a:t>
            </a:r>
            <a:endParaRPr lang="zh-CN" altLang="en-US" sz="2800" dirty="0"/>
          </a:p>
        </p:txBody>
      </p:sp>
      <p:sp>
        <p:nvSpPr>
          <p:cNvPr id="19" name="Rectangle 18"/>
          <p:cNvSpPr/>
          <p:nvPr/>
        </p:nvSpPr>
        <p:spPr>
          <a:xfrm>
            <a:off x="785754" y="4357694"/>
            <a:ext cx="17859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u="sng" dirty="0" smtClean="0"/>
              <a:t>Available</a:t>
            </a:r>
          </a:p>
          <a:p>
            <a:r>
              <a:rPr lang="en-US" altLang="zh-CN" sz="2800" dirty="0" smtClean="0"/>
              <a:t>A B C</a:t>
            </a:r>
          </a:p>
          <a:p>
            <a:r>
              <a:rPr lang="en-US" altLang="zh-CN" sz="2800" b="1" dirty="0" smtClean="0">
                <a:solidFill>
                  <a:srgbClr val="7030A0"/>
                </a:solidFill>
              </a:rPr>
              <a:t>5 2 2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u="sng" dirty="0" smtClean="0"/>
              <a:t>Example 3:  </a:t>
            </a:r>
            <a:endParaRPr lang="zh-CN" alt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zh-CN" dirty="0" smtClean="0"/>
              <a:t>5 processes </a:t>
            </a:r>
            <a:r>
              <a:rPr lang="en-US" altLang="zh-CN" i="1" dirty="0" smtClean="0"/>
              <a:t>P</a:t>
            </a:r>
            <a:r>
              <a:rPr lang="en-US" altLang="zh-CN" baseline="-25000" dirty="0" smtClean="0"/>
              <a:t>0  </a:t>
            </a:r>
            <a:r>
              <a:rPr lang="en-US" altLang="zh-CN" dirty="0" smtClean="0"/>
              <a:t>through </a:t>
            </a:r>
            <a:r>
              <a:rPr lang="en-US" altLang="zh-CN" i="1" dirty="0" smtClean="0"/>
              <a:t>P</a:t>
            </a:r>
            <a:r>
              <a:rPr lang="en-US" altLang="zh-CN" baseline="-25000" dirty="0" smtClean="0"/>
              <a:t>4</a:t>
            </a:r>
            <a:r>
              <a:rPr lang="en-US" altLang="zh-CN" dirty="0" smtClean="0"/>
              <a:t>; </a:t>
            </a:r>
          </a:p>
          <a:p>
            <a:pPr>
              <a:buFont typeface="Monotype Sorts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zh-CN" dirty="0" smtClean="0"/>
              <a:t>     3 resource types:</a:t>
            </a:r>
          </a:p>
          <a:p>
            <a:pPr>
              <a:buFont typeface="Monotype Sorts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zh-CN" dirty="0" smtClean="0"/>
              <a:t>              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 (</a:t>
            </a:r>
            <a:r>
              <a:rPr lang="en-US" altLang="zh-CN" b="1" dirty="0" smtClean="0">
                <a:solidFill>
                  <a:srgbClr val="FF0000"/>
                </a:solidFill>
              </a:rPr>
              <a:t>10</a:t>
            </a:r>
            <a:r>
              <a:rPr lang="en-US" altLang="zh-CN" dirty="0" smtClean="0"/>
              <a:t> instances),  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 (</a:t>
            </a:r>
            <a:r>
              <a:rPr lang="en-US" altLang="zh-CN" b="1" dirty="0" smtClean="0">
                <a:solidFill>
                  <a:srgbClr val="FF0000"/>
                </a:solidFill>
              </a:rPr>
              <a:t>5</a:t>
            </a:r>
            <a:r>
              <a:rPr lang="en-US" altLang="zh-CN" dirty="0" smtClean="0"/>
              <a:t>instances), and </a:t>
            </a:r>
            <a:r>
              <a:rPr lang="en-US" altLang="zh-CN" i="1" dirty="0" smtClean="0"/>
              <a:t>C</a:t>
            </a:r>
            <a:r>
              <a:rPr lang="en-US" altLang="zh-CN" dirty="0" smtClean="0"/>
              <a:t> (</a:t>
            </a:r>
            <a:r>
              <a:rPr lang="en-US" altLang="zh-CN" b="1" dirty="0" smtClean="0">
                <a:solidFill>
                  <a:srgbClr val="FF0000"/>
                </a:solidFill>
              </a:rPr>
              <a:t>7</a:t>
            </a:r>
            <a:r>
              <a:rPr lang="en-US" altLang="zh-CN" dirty="0" smtClean="0"/>
              <a:t> instances)</a:t>
            </a:r>
          </a:p>
          <a:p>
            <a:pPr>
              <a:buFont typeface="Monotype Sorts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Snapshot</a:t>
            </a:r>
            <a:r>
              <a:rPr lang="en-US" altLang="zh-CN" dirty="0" smtClean="0"/>
              <a:t> at time </a:t>
            </a:r>
            <a:r>
              <a:rPr lang="en-US" altLang="zh-CN" i="1" dirty="0" smtClean="0"/>
              <a:t>T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:</a:t>
            </a:r>
          </a:p>
          <a:p>
            <a:pPr>
              <a:buFont typeface="Monotype Sorts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zh-CN" dirty="0" smtClean="0"/>
              <a:t>			</a:t>
            </a:r>
            <a:r>
              <a:rPr lang="en-US" altLang="zh-CN" i="1" u="sng" dirty="0" smtClean="0"/>
              <a:t>Allocation</a:t>
            </a:r>
            <a:r>
              <a:rPr lang="en-US" altLang="zh-CN" i="1" dirty="0" smtClean="0"/>
              <a:t>	  </a:t>
            </a:r>
            <a:r>
              <a:rPr lang="en-US" altLang="zh-CN" i="1" u="sng" dirty="0" smtClean="0"/>
              <a:t>Max</a:t>
            </a:r>
            <a:r>
              <a:rPr lang="en-US" altLang="zh-CN" i="1" dirty="0" smtClean="0"/>
              <a:t>	          </a:t>
            </a:r>
            <a:r>
              <a:rPr lang="en-US" altLang="zh-CN" i="1" u="sng" dirty="0" smtClean="0"/>
              <a:t>Available</a:t>
            </a:r>
            <a:endParaRPr lang="en-US" altLang="zh-CN" i="1" dirty="0" smtClean="0"/>
          </a:p>
          <a:p>
            <a:pPr>
              <a:buFont typeface="Monotype Sorts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zh-CN" i="1" dirty="0" smtClean="0"/>
              <a:t>			A B C	       A B C 	      A B C</a:t>
            </a:r>
          </a:p>
          <a:p>
            <a:pPr>
              <a:buFont typeface="Monotype Sorts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zh-CN" dirty="0" smtClean="0"/>
              <a:t>		</a:t>
            </a:r>
            <a:r>
              <a:rPr lang="en-US" altLang="zh-CN" i="1" dirty="0" smtClean="0"/>
              <a:t>P</a:t>
            </a:r>
            <a:r>
              <a:rPr lang="en-US" altLang="zh-CN" baseline="-25000" dirty="0" smtClean="0"/>
              <a:t>0	</a:t>
            </a:r>
            <a:r>
              <a:rPr lang="en-US" altLang="zh-CN" dirty="0" smtClean="0"/>
              <a:t>0 1 0	       7 5 3 	      </a:t>
            </a:r>
            <a:r>
              <a:rPr lang="en-US" altLang="zh-CN" b="1" dirty="0" smtClean="0">
                <a:solidFill>
                  <a:srgbClr val="7030A0"/>
                </a:solidFill>
              </a:rPr>
              <a:t>3 3 2</a:t>
            </a:r>
          </a:p>
          <a:p>
            <a:pPr>
              <a:buFont typeface="Monotype Sorts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zh-CN" dirty="0" smtClean="0"/>
              <a:t>		</a:t>
            </a:r>
            <a:r>
              <a:rPr lang="en-US" altLang="zh-CN" i="1" dirty="0" smtClean="0"/>
              <a:t>P</a:t>
            </a:r>
            <a:r>
              <a:rPr lang="en-US" altLang="zh-CN" baseline="-25000" dirty="0" smtClean="0"/>
              <a:t>1	</a:t>
            </a:r>
            <a:r>
              <a:rPr lang="en-US" altLang="zh-CN" dirty="0" smtClean="0"/>
              <a:t>2 0 0 	       3 2 2  </a:t>
            </a:r>
          </a:p>
          <a:p>
            <a:pPr>
              <a:buFont typeface="Monotype Sorts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zh-CN" dirty="0" smtClean="0"/>
              <a:t>		</a:t>
            </a:r>
            <a:r>
              <a:rPr lang="en-US" altLang="zh-CN" i="1" dirty="0" smtClean="0"/>
              <a:t>P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	3 0 2 	       9 0 2</a:t>
            </a:r>
          </a:p>
          <a:p>
            <a:pPr>
              <a:buFont typeface="Monotype Sorts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zh-CN" dirty="0" smtClean="0"/>
              <a:t>		</a:t>
            </a:r>
            <a:r>
              <a:rPr lang="en-US" altLang="zh-CN" i="1" dirty="0" smtClean="0"/>
              <a:t>P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	2 1 1 	       2 2 2</a:t>
            </a:r>
          </a:p>
          <a:p>
            <a:pPr>
              <a:buFont typeface="Monotype Sorts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zh-CN" dirty="0" smtClean="0"/>
              <a:t>		</a:t>
            </a:r>
            <a:r>
              <a:rPr lang="en-US" altLang="zh-CN" i="1" dirty="0" smtClean="0"/>
              <a:t>P</a:t>
            </a:r>
            <a:r>
              <a:rPr lang="en-US" altLang="zh-CN" baseline="-25000" dirty="0" smtClean="0"/>
              <a:t>4</a:t>
            </a:r>
            <a:r>
              <a:rPr lang="en-US" altLang="zh-CN" dirty="0" smtClean="0"/>
              <a:t>	0 0 2	       4 3 3  		</a:t>
            </a:r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VII Deadlock 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37</a:t>
            </a:fld>
            <a:endParaRPr lang="zh-CN" altLang="en-US"/>
          </a:p>
        </p:txBody>
      </p:sp>
      <p:sp>
        <p:nvSpPr>
          <p:cNvPr id="6" name="Cloud Callout 21"/>
          <p:cNvSpPr/>
          <p:nvPr/>
        </p:nvSpPr>
        <p:spPr>
          <a:xfrm>
            <a:off x="5220072" y="3789040"/>
            <a:ext cx="4357686" cy="3214710"/>
          </a:xfrm>
          <a:prstGeom prst="cloudCallout">
            <a:avLst>
              <a:gd name="adj1" fmla="val -43915"/>
              <a:gd name="adj2" fmla="val -394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Could the request of P0=&lt;2 1 1&gt; be satisfied or not?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7242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686800" cy="633670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The logic for that satisfaction is </a:t>
            </a:r>
          </a:p>
          <a:p>
            <a:pPr lvl="1"/>
            <a:r>
              <a:rPr lang="en-US" altLang="zh-CN" dirty="0" smtClean="0"/>
              <a:t>Pretend to satisfy the request first, and check if the change will lead the system into unsafe state or not</a:t>
            </a:r>
          </a:p>
          <a:p>
            <a:pPr lvl="2"/>
            <a:r>
              <a:rPr lang="en-US" altLang="zh-CN" dirty="0" smtClean="0"/>
              <a:t>Still safe, the request could be satisfied</a:t>
            </a:r>
          </a:p>
          <a:p>
            <a:r>
              <a:rPr lang="en-US" altLang="zh-CN" dirty="0" smtClean="0"/>
              <a:t>We need update the resource allocation first – the </a:t>
            </a:r>
            <a:r>
              <a:rPr lang="en-US" altLang="zh-CN" b="1" u="sng" dirty="0" smtClean="0"/>
              <a:t>available</a:t>
            </a:r>
            <a:r>
              <a:rPr lang="en-US" altLang="zh-CN" dirty="0" smtClean="0"/>
              <a:t> and the </a:t>
            </a:r>
            <a:r>
              <a:rPr lang="en-US" altLang="zh-CN" b="1" u="sng" dirty="0" smtClean="0"/>
              <a:t>needed</a:t>
            </a:r>
            <a:r>
              <a:rPr lang="en-US" altLang="zh-CN" dirty="0" smtClean="0"/>
              <a:t> for P0</a:t>
            </a:r>
          </a:p>
          <a:p>
            <a:pPr>
              <a:buFont typeface="Monotype Sorts" charset="2"/>
              <a:buNone/>
              <a:tabLst>
                <a:tab pos="2452688" algn="l"/>
                <a:tab pos="3492500" algn="ctr"/>
              </a:tabLst>
            </a:pPr>
            <a:r>
              <a:rPr lang="en-US" altLang="zh-CN" dirty="0"/>
              <a:t>			</a:t>
            </a:r>
            <a:r>
              <a:rPr lang="en-US" altLang="zh-CN" b="1" i="1" u="sng" dirty="0" smtClean="0"/>
              <a:t>Needed</a:t>
            </a:r>
            <a:endParaRPr lang="en-US" altLang="zh-CN" b="1" u="sng" dirty="0" smtClean="0"/>
          </a:p>
          <a:p>
            <a:pPr>
              <a:buFont typeface="Monotype Sorts" charset="2"/>
              <a:buNone/>
              <a:tabLst>
                <a:tab pos="2452688" algn="l"/>
                <a:tab pos="3492500" algn="ctr"/>
              </a:tabLst>
            </a:pPr>
            <a:r>
              <a:rPr lang="en-US" altLang="zh-CN" dirty="0" smtClean="0"/>
              <a:t>			</a:t>
            </a:r>
            <a:r>
              <a:rPr lang="en-US" altLang="zh-CN" i="1" dirty="0" smtClean="0"/>
              <a:t>A B C</a:t>
            </a:r>
          </a:p>
          <a:p>
            <a:pPr>
              <a:buFont typeface="Monotype Sorts" charset="2"/>
              <a:buNone/>
              <a:tabLst>
                <a:tab pos="2452688" algn="l"/>
                <a:tab pos="3492500" algn="ctr"/>
              </a:tabLst>
            </a:pPr>
            <a:r>
              <a:rPr lang="en-US" altLang="zh-CN" dirty="0"/>
              <a:t>		 </a:t>
            </a:r>
            <a:r>
              <a:rPr lang="en-US" altLang="zh-CN" dirty="0" smtClean="0"/>
              <a:t>	</a:t>
            </a:r>
            <a:r>
              <a:rPr lang="en-US" altLang="zh-CN" b="1" dirty="0" smtClean="0">
                <a:solidFill>
                  <a:srgbClr val="FF0000"/>
                </a:solidFill>
              </a:rPr>
              <a:t>5 3 2 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buFont typeface="Monotype Sorts" charset="2"/>
              <a:buNone/>
              <a:tabLst>
                <a:tab pos="2452688" algn="l"/>
                <a:tab pos="3492500" algn="ctr"/>
              </a:tabLst>
            </a:pPr>
            <a:r>
              <a:rPr lang="en-US" altLang="zh-CN" dirty="0"/>
              <a:t>		 </a:t>
            </a:r>
            <a:r>
              <a:rPr lang="en-US" altLang="zh-CN" i="1" dirty="0"/>
              <a:t>	</a:t>
            </a:r>
            <a:r>
              <a:rPr lang="en-US" altLang="zh-CN" dirty="0" smtClean="0"/>
              <a:t>1 </a:t>
            </a:r>
            <a:r>
              <a:rPr lang="en-US" altLang="zh-CN" dirty="0"/>
              <a:t>2 2 </a:t>
            </a:r>
          </a:p>
          <a:p>
            <a:pPr>
              <a:buFont typeface="Monotype Sorts" charset="2"/>
              <a:buNone/>
              <a:tabLst>
                <a:tab pos="2452688" algn="l"/>
                <a:tab pos="3492500" algn="ctr"/>
              </a:tabLst>
            </a:pPr>
            <a:r>
              <a:rPr lang="en-US" altLang="zh-CN" dirty="0"/>
              <a:t>		 </a:t>
            </a:r>
            <a:r>
              <a:rPr lang="en-US" altLang="zh-CN" i="1" dirty="0"/>
              <a:t>	</a:t>
            </a:r>
            <a:r>
              <a:rPr lang="en-US" altLang="zh-CN" dirty="0" smtClean="0"/>
              <a:t>6 </a:t>
            </a:r>
            <a:r>
              <a:rPr lang="en-US" altLang="zh-CN" dirty="0"/>
              <a:t>0 0 </a:t>
            </a:r>
          </a:p>
          <a:p>
            <a:pPr>
              <a:buFont typeface="Monotype Sorts" charset="2"/>
              <a:buNone/>
              <a:tabLst>
                <a:tab pos="2452688" algn="l"/>
                <a:tab pos="3492500" algn="ctr"/>
              </a:tabLst>
            </a:pPr>
            <a:r>
              <a:rPr lang="en-US" altLang="zh-CN" dirty="0"/>
              <a:t>		 </a:t>
            </a:r>
            <a:r>
              <a:rPr lang="en-US" altLang="zh-CN" i="1" dirty="0"/>
              <a:t>	</a:t>
            </a:r>
            <a:r>
              <a:rPr lang="en-US" altLang="zh-CN" dirty="0" smtClean="0"/>
              <a:t>0 </a:t>
            </a:r>
            <a:r>
              <a:rPr lang="en-US" altLang="zh-CN" dirty="0"/>
              <a:t>1 1</a:t>
            </a:r>
          </a:p>
          <a:p>
            <a:pPr>
              <a:buFont typeface="Monotype Sorts" charset="2"/>
              <a:buNone/>
              <a:tabLst>
                <a:tab pos="2452688" algn="l"/>
                <a:tab pos="3492500" algn="ctr"/>
              </a:tabLst>
            </a:pPr>
            <a:r>
              <a:rPr lang="en-US" altLang="zh-CN" dirty="0"/>
              <a:t>		 </a:t>
            </a:r>
            <a:r>
              <a:rPr lang="en-US" altLang="zh-CN" i="1" dirty="0"/>
              <a:t>	</a:t>
            </a:r>
            <a:r>
              <a:rPr lang="en-US" altLang="zh-CN" dirty="0" smtClean="0"/>
              <a:t>4 </a:t>
            </a:r>
            <a:r>
              <a:rPr lang="en-US" altLang="zh-CN" dirty="0"/>
              <a:t>3 1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VII Deadlock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38</a:t>
            </a:fld>
            <a:endParaRPr lang="zh-CN" altLang="en-US"/>
          </a:p>
        </p:txBody>
      </p:sp>
      <p:sp>
        <p:nvSpPr>
          <p:cNvPr id="6" name="Rectangle 5"/>
          <p:cNvSpPr/>
          <p:nvPr/>
        </p:nvSpPr>
        <p:spPr>
          <a:xfrm>
            <a:off x="5076056" y="2780928"/>
            <a:ext cx="20002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" b="1" u="sng" dirty="0" smtClean="0"/>
              <a:t>Available</a:t>
            </a:r>
          </a:p>
          <a:p>
            <a:r>
              <a:rPr lang="en-US" altLang="zh-CN" sz="3000" dirty="0" smtClean="0"/>
              <a:t>A B C</a:t>
            </a:r>
          </a:p>
          <a:p>
            <a:r>
              <a:rPr lang="en-US" altLang="zh-CN" sz="3000" b="1" dirty="0" smtClean="0">
                <a:solidFill>
                  <a:srgbClr val="FF0000"/>
                </a:solidFill>
              </a:rPr>
              <a:t>1 2 1</a:t>
            </a:r>
            <a:endParaRPr lang="zh-CN" altLang="en-US" sz="3000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75656" y="2826509"/>
            <a:ext cx="252028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tabLst>
                <a:tab pos="2452688" algn="l"/>
                <a:tab pos="3492500" algn="ctr"/>
              </a:tabLst>
            </a:pPr>
            <a:r>
              <a:rPr lang="en-US" altLang="zh-CN" sz="3000" b="1" u="sng" dirty="0" smtClean="0"/>
              <a:t>Allocation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tabLst>
                <a:tab pos="2452688" algn="l"/>
                <a:tab pos="3492500" algn="ctr"/>
              </a:tabLst>
            </a:pPr>
            <a:r>
              <a:rPr lang="en-US" altLang="zh-CN" sz="3000" dirty="0" smtClean="0"/>
              <a:t>      A B C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tabLst>
                <a:tab pos="2452688" algn="l"/>
                <a:tab pos="3492500" algn="ctr"/>
              </a:tabLst>
            </a:pPr>
            <a:r>
              <a:rPr lang="en-US" altLang="zh-CN" sz="3000" dirty="0" smtClean="0"/>
              <a:t>P0 </a:t>
            </a:r>
            <a:r>
              <a:rPr lang="en-US" altLang="zh-CN" sz="3000" b="1" dirty="0" smtClean="0">
                <a:solidFill>
                  <a:srgbClr val="FF0000"/>
                </a:solidFill>
              </a:rPr>
              <a:t>2 </a:t>
            </a:r>
            <a:r>
              <a:rPr lang="en-US" altLang="zh-CN" sz="3000" b="1" dirty="0">
                <a:solidFill>
                  <a:srgbClr val="FF0000"/>
                </a:solidFill>
              </a:rPr>
              <a:t>2 </a:t>
            </a:r>
            <a:r>
              <a:rPr lang="en-US" altLang="zh-CN" sz="3000" b="1" dirty="0" smtClean="0">
                <a:solidFill>
                  <a:srgbClr val="FF0000"/>
                </a:solidFill>
              </a:rPr>
              <a:t>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tabLst>
                <a:tab pos="2452688" algn="l"/>
                <a:tab pos="3492500" algn="ctr"/>
              </a:tabLst>
            </a:pPr>
            <a:r>
              <a:rPr lang="en-US" altLang="zh-CN" sz="3000" dirty="0" smtClean="0"/>
              <a:t>P1 2 </a:t>
            </a:r>
            <a:r>
              <a:rPr lang="en-US" altLang="zh-CN" sz="3000" dirty="0"/>
              <a:t>0 0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tabLst>
                <a:tab pos="2452688" algn="l"/>
                <a:tab pos="3492500" algn="ctr"/>
              </a:tabLst>
            </a:pPr>
            <a:r>
              <a:rPr lang="en-US" altLang="zh-CN" sz="3000" dirty="0" smtClean="0"/>
              <a:t>P2 3 </a:t>
            </a:r>
            <a:r>
              <a:rPr lang="en-US" altLang="zh-CN" sz="3000" dirty="0"/>
              <a:t>0 </a:t>
            </a:r>
            <a:r>
              <a:rPr lang="en-US" altLang="zh-CN" sz="3000" dirty="0" smtClean="0"/>
              <a:t>2</a:t>
            </a:r>
            <a:endParaRPr lang="en-US" altLang="zh-CN" sz="30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tabLst>
                <a:tab pos="2452688" algn="l"/>
                <a:tab pos="3492500" algn="ctr"/>
              </a:tabLst>
            </a:pPr>
            <a:r>
              <a:rPr lang="en-US" altLang="zh-CN" sz="3000" dirty="0" smtClean="0"/>
              <a:t>P3 2 </a:t>
            </a:r>
            <a:r>
              <a:rPr lang="en-US" altLang="zh-CN" sz="3000" dirty="0"/>
              <a:t>1 </a:t>
            </a:r>
            <a:r>
              <a:rPr lang="en-US" altLang="zh-CN" sz="3000" dirty="0" smtClean="0"/>
              <a:t>1</a:t>
            </a:r>
            <a:endParaRPr lang="en-US" altLang="zh-CN" sz="30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tabLst>
                <a:tab pos="2452688" algn="l"/>
                <a:tab pos="3492500" algn="ctr"/>
              </a:tabLst>
            </a:pPr>
            <a:r>
              <a:rPr lang="en-US" altLang="zh-CN" sz="3000" dirty="0" smtClean="0"/>
              <a:t>P4 0 </a:t>
            </a:r>
            <a:r>
              <a:rPr lang="en-US" altLang="zh-CN" sz="3000" dirty="0"/>
              <a:t>0 2</a:t>
            </a:r>
            <a:endParaRPr lang="zh-CN" altLang="en-US" sz="3000" dirty="0"/>
          </a:p>
        </p:txBody>
      </p:sp>
      <p:sp>
        <p:nvSpPr>
          <p:cNvPr id="8" name="Cloud Callout 21"/>
          <p:cNvSpPr/>
          <p:nvPr/>
        </p:nvSpPr>
        <p:spPr>
          <a:xfrm>
            <a:off x="5436096" y="3789040"/>
            <a:ext cx="4357686" cy="3214710"/>
          </a:xfrm>
          <a:prstGeom prst="cloudCallout">
            <a:avLst>
              <a:gd name="adj1" fmla="val -50910"/>
              <a:gd name="adj2" fmla="val -261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You’ve learned how to verify if the system is safe or not from </a:t>
            </a:r>
            <a:r>
              <a:rPr lang="en-US" altLang="zh-CN" sz="3200" b="1" u="sng" dirty="0" smtClean="0"/>
              <a:t>Example 1</a:t>
            </a:r>
            <a:endParaRPr lang="zh-CN" altLang="en-US" sz="3200" b="1" u="sng" dirty="0"/>
          </a:p>
        </p:txBody>
      </p:sp>
    </p:spTree>
    <p:extLst>
      <p:ext uri="{BB962C8B-B14F-4D97-AF65-F5344CB8AC3E}">
        <p14:creationId xmlns:p14="http://schemas.microsoft.com/office/powerpoint/2010/main" val="140117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ea typeface="宋体" pitchFamily="2" charset="-122"/>
              </a:rPr>
              <a:t>Drawbacks of Banker’s Algorithm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processes are rarely known in advance how many resources they will need</a:t>
            </a:r>
          </a:p>
          <a:p>
            <a:r>
              <a:rPr lang="en-US" altLang="zh-CN" dirty="0" smtClean="0"/>
              <a:t>the number of processes changes as time progresses</a:t>
            </a:r>
          </a:p>
          <a:p>
            <a:r>
              <a:rPr lang="en-US" altLang="zh-CN" dirty="0" smtClean="0"/>
              <a:t>resources once available can disappear</a:t>
            </a:r>
          </a:p>
          <a:p>
            <a:r>
              <a:rPr lang="en-US" altLang="zh-CN" dirty="0" smtClean="0"/>
              <a:t>the algorithm assumes processes will return their resources within a reasonable time</a:t>
            </a:r>
          </a:p>
          <a:p>
            <a:r>
              <a:rPr lang="en-US" altLang="zh-CN" dirty="0" smtClean="0"/>
              <a:t>processes may only get their resources after an arbitrarily long delay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practical use is therefore rare</a:t>
            </a:r>
            <a:r>
              <a:rPr lang="en-US" altLang="zh-CN" dirty="0" smtClean="0"/>
              <a:t>!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VII Deadlock 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2852"/>
            <a:ext cx="9144000" cy="654032"/>
          </a:xfrm>
          <a:noFill/>
        </p:spPr>
        <p:txBody>
          <a:bodyPr>
            <a:normAutofit/>
          </a:bodyPr>
          <a:lstStyle/>
          <a:p>
            <a:r>
              <a:rPr lang="en-US" altLang="zh-CN" sz="3600" dirty="0" smtClean="0"/>
              <a:t>However, it also will cause some problems if ….</a:t>
            </a:r>
            <a:endParaRPr lang="zh-CN" alt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If there is </a:t>
            </a:r>
            <a:r>
              <a:rPr lang="en-US" altLang="zh-CN" b="1" dirty="0" smtClean="0"/>
              <a:t>no controlled access </a:t>
            </a:r>
            <a:r>
              <a:rPr lang="en-US" altLang="zh-CN" dirty="0" smtClean="0"/>
              <a:t>to shared data, execution of the processes on these data can interleave</a:t>
            </a:r>
            <a:r>
              <a:rPr lang="en-US" altLang="zh-CN" dirty="0" smtClean="0">
                <a:sym typeface="Wingdings" pitchFamily="2" charset="2"/>
              </a:rPr>
              <a:t> </a:t>
            </a:r>
            <a:r>
              <a:rPr lang="en-US" altLang="zh-CN" b="1" dirty="0" smtClean="0"/>
              <a:t>Cooperation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The results will then depend on the order in which data were modified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 </a:t>
            </a:r>
            <a:r>
              <a:rPr lang="en-US" altLang="zh-CN" b="1" dirty="0" smtClean="0">
                <a:solidFill>
                  <a:srgbClr val="FF0000"/>
                </a:solidFill>
                <a:sym typeface="Wingdings" pitchFamily="2" charset="2"/>
              </a:rPr>
              <a:t>Data Inconsistency</a:t>
            </a:r>
            <a:r>
              <a:rPr lang="en-US" altLang="zh-CN" dirty="0" smtClean="0"/>
              <a:t> </a:t>
            </a:r>
          </a:p>
          <a:p>
            <a:pPr lvl="2"/>
            <a:r>
              <a:rPr lang="en-US" altLang="zh-CN" dirty="0" smtClean="0"/>
              <a:t>i.e. the results are non-deterministic. </a:t>
            </a:r>
            <a:endParaRPr lang="zh-CN" altLang="en-US" dirty="0" smtClean="0"/>
          </a:p>
          <a:p>
            <a:r>
              <a:rPr lang="en-US" altLang="zh-CN" dirty="0" smtClean="0"/>
              <a:t>Concurrent processes (or threads) often need to </a:t>
            </a:r>
            <a:r>
              <a:rPr lang="en-US" altLang="zh-CN" b="1" dirty="0" smtClean="0"/>
              <a:t>share data </a:t>
            </a:r>
            <a:r>
              <a:rPr lang="en-US" altLang="zh-CN" dirty="0" smtClean="0"/>
              <a:t>(</a:t>
            </a:r>
            <a:r>
              <a:rPr lang="en-US" altLang="zh-CN" sz="2400" dirty="0" smtClean="0"/>
              <a:t>maintained either in shared memory or files</a:t>
            </a:r>
            <a:r>
              <a:rPr lang="en-US" altLang="zh-CN" dirty="0" smtClean="0"/>
              <a:t>) and </a:t>
            </a:r>
            <a:r>
              <a:rPr lang="en-US" altLang="zh-CN" b="1" dirty="0" smtClean="0"/>
              <a:t>resources</a:t>
            </a:r>
          </a:p>
          <a:p>
            <a:pPr lvl="1"/>
            <a:r>
              <a:rPr lang="en-US" altLang="zh-CN" dirty="0" smtClean="0"/>
              <a:t>If there is no proper policy to assign resources among processes, it may result in that all the processes get blocked </a:t>
            </a:r>
            <a:r>
              <a:rPr lang="en-US" altLang="zh-CN" dirty="0" smtClean="0">
                <a:sym typeface="Wingdings" pitchFamily="2" charset="2"/>
              </a:rPr>
              <a:t> </a:t>
            </a:r>
            <a:r>
              <a:rPr lang="en-US" altLang="zh-CN" b="1" dirty="0" smtClean="0">
                <a:solidFill>
                  <a:srgbClr val="FF0000"/>
                </a:solidFill>
                <a:sym typeface="Wingdings" pitchFamily="2" charset="2"/>
              </a:rPr>
              <a:t>Deadlock</a:t>
            </a:r>
            <a:r>
              <a:rPr lang="en-US" altLang="zh-CN" dirty="0" smtClean="0">
                <a:sym typeface="Wingdings" pitchFamily="2" charset="2"/>
              </a:rPr>
              <a:t> [</a:t>
            </a:r>
            <a:r>
              <a:rPr lang="zh-CN" altLang="en-US" sz="2600" dirty="0" smtClean="0">
                <a:sym typeface="Wingdings" pitchFamily="2" charset="2"/>
              </a:rPr>
              <a:t>死锁</a:t>
            </a:r>
            <a:r>
              <a:rPr lang="en-US" altLang="zh-CN" dirty="0" smtClean="0">
                <a:sym typeface="Wingdings" pitchFamily="2" charset="2"/>
              </a:rPr>
              <a:t>]</a:t>
            </a:r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VII Deadlock </a:t>
            </a:r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2714612" y="5907305"/>
            <a:ext cx="64293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</a:rPr>
              <a:t>PPTs from others\flame.cs.dal.ca_~hawkey_3120\May21ProcessSynchronization.ppt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Cloud Callout 5"/>
          <p:cNvSpPr/>
          <p:nvPr/>
        </p:nvSpPr>
        <p:spPr>
          <a:xfrm>
            <a:off x="5357818" y="1357298"/>
            <a:ext cx="4500562" cy="2857520"/>
          </a:xfrm>
          <a:prstGeom prst="cloudCallout">
            <a:avLst>
              <a:gd name="adj1" fmla="val -54485"/>
              <a:gd name="adj2" fmla="val -20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We have discussed this by </a:t>
            </a:r>
            <a:r>
              <a:rPr lang="en-US" altLang="zh-CN" sz="3200" b="1" dirty="0" smtClean="0">
                <a:solidFill>
                  <a:schemeClr val="accent6">
                    <a:lumMod val="75000"/>
                  </a:schemeClr>
                </a:solidFill>
              </a:rPr>
              <a:t>synchronization</a:t>
            </a:r>
            <a:endParaRPr lang="zh-CN" alt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2066" y="5623648"/>
            <a:ext cx="1378160" cy="1234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72264" y="5617730"/>
            <a:ext cx="2571736" cy="1240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Part VII Deadlock </a:t>
            </a:r>
            <a:endParaRPr lang="en-US" altLang="zh-CN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6632"/>
            <a:ext cx="7696200" cy="1151763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altLang="zh-CN" dirty="0">
                <a:ea typeface="宋体" pitchFamily="2" charset="-122"/>
              </a:rPr>
              <a:t>Detection &amp; Recovery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447800"/>
            <a:ext cx="8786842" cy="5105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Check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for deadlock (periodically or </a:t>
            </a:r>
            <a:r>
              <a:rPr lang="en-US" altLang="zh-CN" dirty="0" smtClean="0">
                <a:ea typeface="宋体" pitchFamily="2" charset="-122"/>
              </a:rPr>
              <a:t>sporadically[</a:t>
            </a:r>
            <a:r>
              <a:rPr lang="zh-CN" altLang="en-US" sz="2400" dirty="0" smtClean="0">
                <a:ea typeface="宋体" pitchFamily="2" charset="-122"/>
              </a:rPr>
              <a:t>偶发地</a:t>
            </a:r>
            <a:r>
              <a:rPr lang="en-US" altLang="zh-CN" sz="2400" dirty="0" smtClean="0">
                <a:ea typeface="宋体" pitchFamily="2" charset="-122"/>
              </a:rPr>
              <a:t>,</a:t>
            </a:r>
            <a:r>
              <a:rPr lang="zh-CN" altLang="en-US" sz="2400" dirty="0" smtClean="0">
                <a:ea typeface="宋体" pitchFamily="2" charset="-122"/>
              </a:rPr>
              <a:t>零星地</a:t>
            </a:r>
            <a:r>
              <a:rPr lang="en-US" altLang="zh-CN" dirty="0" smtClean="0">
                <a:ea typeface="宋体" pitchFamily="2" charset="-122"/>
              </a:rPr>
              <a:t>]), </a:t>
            </a:r>
            <a:r>
              <a:rPr lang="en-US" altLang="zh-CN" dirty="0">
                <a:ea typeface="宋体" pitchFamily="2" charset="-122"/>
              </a:rPr>
              <a:t>then 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recover</a:t>
            </a:r>
          </a:p>
          <a:p>
            <a:pPr>
              <a:lnSpc>
                <a:spcPct val="90000"/>
              </a:lnSpc>
            </a:pPr>
            <a:endParaRPr lang="en-US" altLang="zh-CN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Differentiate </a:t>
            </a:r>
            <a:r>
              <a:rPr lang="en-US" altLang="zh-CN" dirty="0">
                <a:ea typeface="宋体" pitchFamily="2" charset="-122"/>
              </a:rPr>
              <a:t>between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Serially reusable resources: A unit must be allocated before being released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Consumable resources: Never release acquired resources; resource count is </a:t>
            </a:r>
            <a:r>
              <a:rPr lang="en-US" altLang="zh-CN" dirty="0" smtClean="0">
                <a:ea typeface="宋体" pitchFamily="2" charset="-122"/>
              </a:rPr>
              <a:t>the number </a:t>
            </a:r>
            <a:r>
              <a:rPr lang="en-US" altLang="zh-CN" dirty="0">
                <a:ea typeface="宋体" pitchFamily="2" charset="-122"/>
              </a:rPr>
              <a:t>currently available</a:t>
            </a:r>
          </a:p>
        </p:txBody>
      </p:sp>
      <p:sp>
        <p:nvSpPr>
          <p:cNvPr id="5" name="Rectangle 4"/>
          <p:cNvSpPr/>
          <p:nvPr/>
        </p:nvSpPr>
        <p:spPr>
          <a:xfrm>
            <a:off x="4788064" y="5917188"/>
            <a:ext cx="4355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PPTs from others\cms.dt.uh.edu\chap10.ppt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6372200" cy="55098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Borrow Banker’s algorithm for several instances 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912" y="3140968"/>
            <a:ext cx="5364088" cy="2985195"/>
          </a:xfrm>
        </p:spPr>
        <p:txBody>
          <a:bodyPr/>
          <a:lstStyle/>
          <a:p>
            <a:r>
              <a:rPr lang="en-US" altLang="zh-CN" dirty="0" smtClean="0"/>
              <a:t>Find if there is a sequence of the involved processes to finish</a:t>
            </a:r>
          </a:p>
          <a:p>
            <a:pPr lvl="1"/>
            <a:r>
              <a:rPr lang="en-US" altLang="zh-CN" dirty="0" smtClean="0"/>
              <a:t>If all the values in Finish vector are TRUE or not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VII Deadlock 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41</a:t>
            </a:fld>
            <a:endParaRPr lang="zh-CN" altLang="en-US"/>
          </a:p>
        </p:txBody>
      </p:sp>
      <p:pic>
        <p:nvPicPr>
          <p:cNvPr id="7546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0"/>
            <a:ext cx="3131840" cy="3005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46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977997"/>
            <a:ext cx="2736304" cy="2451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46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3221425"/>
            <a:ext cx="2592288" cy="36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1414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ea typeface="宋体" pitchFamily="2" charset="-122"/>
              </a:rPr>
              <a:t>Recovery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686800" cy="585791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Two strategies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Process Termination</a:t>
            </a:r>
          </a:p>
          <a:p>
            <a:pPr lvl="2"/>
            <a:r>
              <a:rPr lang="en-US" altLang="zh-CN" dirty="0" smtClean="0"/>
              <a:t>Abort all deadlocked processes.</a:t>
            </a:r>
          </a:p>
          <a:p>
            <a:pPr lvl="2"/>
            <a:r>
              <a:rPr lang="en-US" altLang="zh-CN" dirty="0" smtClean="0"/>
              <a:t>Abort one process at a time until the deadlock cycle is eliminated.</a:t>
            </a:r>
          </a:p>
          <a:p>
            <a:pPr lvl="1"/>
            <a:r>
              <a:rPr lang="en-US" altLang="zh-CN" dirty="0" smtClean="0"/>
              <a:t>In which order should we choose to abort?</a:t>
            </a:r>
          </a:p>
          <a:p>
            <a:pPr lvl="2"/>
            <a:r>
              <a:rPr lang="en-US" altLang="zh-CN" dirty="0" smtClean="0"/>
              <a:t>Priority of the process.</a:t>
            </a:r>
          </a:p>
          <a:p>
            <a:pPr lvl="2"/>
            <a:r>
              <a:rPr lang="en-US" altLang="zh-CN" dirty="0" smtClean="0"/>
              <a:t>How long process has computed, and how much longer to completion.</a:t>
            </a:r>
          </a:p>
          <a:p>
            <a:pPr lvl="2"/>
            <a:r>
              <a:rPr lang="en-US" altLang="zh-CN" dirty="0" smtClean="0"/>
              <a:t>Resources the process has used.</a:t>
            </a:r>
          </a:p>
          <a:p>
            <a:pPr lvl="2"/>
            <a:r>
              <a:rPr lang="en-US" altLang="zh-CN" dirty="0" smtClean="0"/>
              <a:t>Resources process needs to complete.</a:t>
            </a:r>
          </a:p>
          <a:p>
            <a:pPr lvl="2"/>
            <a:r>
              <a:rPr lang="en-US" altLang="zh-CN" dirty="0" smtClean="0"/>
              <a:t>How many processes will need to be terminated. </a:t>
            </a:r>
          </a:p>
          <a:p>
            <a:pPr lvl="2"/>
            <a:r>
              <a:rPr lang="en-US" altLang="zh-CN" dirty="0" smtClean="0"/>
              <a:t>Is process interactive or batch?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VII Deadlock </a:t>
            </a:r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5696453" y="6550223"/>
            <a:ext cx="34475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</a:rPr>
              <a:t>PPTs from others\OS PPT in English\ch08.ppt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4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ea typeface="宋体" pitchFamily="2" charset="-122"/>
              </a:rPr>
              <a:t>Recovery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686800" cy="5857892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Two strategies</a:t>
            </a:r>
          </a:p>
          <a:p>
            <a:pPr marL="971550" lvl="1" indent="-514350">
              <a:buFont typeface="+mj-lt"/>
              <a:buAutoNum type="arabicPeriod" startAt="2"/>
            </a:pPr>
            <a:r>
              <a:rPr lang="en-US" altLang="zh-CN" dirty="0" smtClean="0"/>
              <a:t>Resource Preemption</a:t>
            </a:r>
          </a:p>
          <a:p>
            <a:pPr lvl="2"/>
            <a:r>
              <a:rPr lang="en-US" altLang="zh-CN" dirty="0" smtClean="0">
                <a:ea typeface="宋体" pitchFamily="2" charset="-122"/>
              </a:rPr>
              <a:t>Choose a blocked process</a:t>
            </a:r>
          </a:p>
          <a:p>
            <a:pPr lvl="2"/>
            <a:r>
              <a:rPr lang="en-US" altLang="zh-CN" dirty="0" smtClean="0">
                <a:ea typeface="宋体" pitchFamily="2" charset="-122"/>
              </a:rPr>
              <a:t>Preempt it (releasing its resources)</a:t>
            </a:r>
          </a:p>
          <a:p>
            <a:pPr lvl="3"/>
            <a:r>
              <a:rPr lang="en-US" altLang="zh-CN" dirty="0" smtClean="0">
                <a:ea typeface="宋体" pitchFamily="2" charset="-122"/>
              </a:rPr>
              <a:t>Back up each deadlocked process to some previously defined checkpoint</a:t>
            </a:r>
          </a:p>
          <a:p>
            <a:pPr lvl="2"/>
            <a:r>
              <a:rPr lang="en-US" altLang="zh-CN" dirty="0" smtClean="0">
                <a:ea typeface="宋体" pitchFamily="2" charset="-122"/>
              </a:rPr>
              <a:t>Run the detection algorithm</a:t>
            </a:r>
          </a:p>
          <a:p>
            <a:pPr lvl="2"/>
            <a:r>
              <a:rPr lang="en-US" altLang="zh-CN" dirty="0" smtClean="0">
                <a:ea typeface="宋体" pitchFamily="2" charset="-122"/>
              </a:rPr>
              <a:t>Iterate it until the state is not a deadlock state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Selection Criteria Deadlocked Processes</a:t>
            </a:r>
          </a:p>
          <a:p>
            <a:pPr lvl="2"/>
            <a:r>
              <a:rPr lang="en-US" altLang="zh-CN" dirty="0" smtClean="0">
                <a:ea typeface="宋体" pitchFamily="2" charset="-122"/>
              </a:rPr>
              <a:t>Least amount of processor time consumed so far</a:t>
            </a:r>
          </a:p>
          <a:p>
            <a:pPr lvl="2"/>
            <a:r>
              <a:rPr lang="en-US" altLang="zh-CN" dirty="0" smtClean="0">
                <a:ea typeface="宋体" pitchFamily="2" charset="-122"/>
              </a:rPr>
              <a:t>Least number of lines of output produced so far</a:t>
            </a:r>
          </a:p>
          <a:p>
            <a:pPr lvl="2"/>
            <a:r>
              <a:rPr lang="en-US" altLang="zh-CN" dirty="0" smtClean="0">
                <a:ea typeface="宋体" pitchFamily="2" charset="-122"/>
              </a:rPr>
              <a:t>Most estimated time remaining</a:t>
            </a:r>
          </a:p>
          <a:p>
            <a:pPr lvl="2"/>
            <a:r>
              <a:rPr lang="en-US" altLang="zh-CN" dirty="0" smtClean="0">
                <a:ea typeface="宋体" pitchFamily="2" charset="-122"/>
              </a:rPr>
              <a:t>Least total resources allocated so far</a:t>
            </a:r>
          </a:p>
          <a:p>
            <a:pPr lvl="2"/>
            <a:r>
              <a:rPr lang="en-US" altLang="zh-CN" dirty="0" smtClean="0">
                <a:ea typeface="宋体" pitchFamily="2" charset="-122"/>
              </a:rPr>
              <a:t>Lowest priority</a:t>
            </a:r>
          </a:p>
          <a:p>
            <a:pPr lvl="2"/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VII Deadlock </a:t>
            </a:r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5696453" y="6550223"/>
            <a:ext cx="34475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</a:rPr>
              <a:t>PPTs from others\OS PPT in English\ch08.ppt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AutoShape 2"/>
          <p:cNvSpPr>
            <a:spLocks noGrp="1" noChangeAspect="1" noChangeArrowheads="1"/>
          </p:cNvSpPr>
          <p:nvPr>
            <p:ph type="title"/>
          </p:nvPr>
        </p:nvSpPr>
        <p:spPr>
          <a:xfrm>
            <a:off x="0" y="357166"/>
            <a:ext cx="8915400" cy="6096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3600" b="1" dirty="0" smtClean="0">
                <a:ea typeface="??"/>
                <a:cs typeface="??"/>
              </a:rPr>
              <a:t>Combined Approach to Deadlock Handling</a:t>
            </a:r>
            <a:r>
              <a:rPr lang="en-US" altLang="zh-CN" sz="3600" dirty="0" smtClean="0"/>
              <a:t> 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990600"/>
            <a:ext cx="8858280" cy="5562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 smtClean="0"/>
              <a:t>Combine the three basic approaches (</a:t>
            </a:r>
            <a:r>
              <a:rPr lang="en-US" altLang="zh-CN" sz="2800" b="1" dirty="0" smtClean="0"/>
              <a:t>prevention</a:t>
            </a:r>
            <a:r>
              <a:rPr lang="en-US" altLang="zh-CN" sz="2800" dirty="0" smtClean="0"/>
              <a:t>, </a:t>
            </a:r>
            <a:r>
              <a:rPr lang="en-US" altLang="zh-CN" sz="2800" b="1" dirty="0" smtClean="0"/>
              <a:t>avoidance</a:t>
            </a:r>
            <a:r>
              <a:rPr lang="en-US" altLang="zh-CN" sz="2800" dirty="0" smtClean="0"/>
              <a:t>, and </a:t>
            </a:r>
            <a:r>
              <a:rPr lang="en-US" altLang="zh-CN" sz="2800" b="1" dirty="0" smtClean="0"/>
              <a:t>detection</a:t>
            </a:r>
            <a:r>
              <a:rPr lang="en-US" altLang="zh-CN" sz="2800" dirty="0" smtClean="0"/>
              <a:t>), allowing the use of the optimal approach for each class of resources in the system.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 smtClean="0"/>
              <a:t>Partition resources into hierarchically ordered classes</a:t>
            </a:r>
            <a:r>
              <a:rPr lang="zh-CN" altLang="en-US" sz="2800" dirty="0" smtClean="0"/>
              <a:t>； </a:t>
            </a:r>
            <a:r>
              <a:rPr lang="en-US" altLang="zh-CN" sz="2800" dirty="0" smtClean="0"/>
              <a:t>Use most appropriate technique for handling deadlocks within each class.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 smtClean="0"/>
              <a:t>An example: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800" dirty="0" smtClean="0"/>
              <a:t>Internal resources (Prevention through resource ordering)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800" dirty="0" smtClean="0"/>
              <a:t>Central memory (Prevention through preemption)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800" dirty="0" smtClean="0"/>
              <a:t>Job resources (Avoidance)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800" dirty="0" smtClean="0"/>
              <a:t>Swappable space (Pre-allocation) </a:t>
            </a:r>
          </a:p>
        </p:txBody>
      </p:sp>
      <p:sp>
        <p:nvSpPr>
          <p:cNvPr id="4" name="Rectangle 3"/>
          <p:cNvSpPr/>
          <p:nvPr/>
        </p:nvSpPr>
        <p:spPr>
          <a:xfrm>
            <a:off x="5696453" y="6550223"/>
            <a:ext cx="34475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</a:rPr>
              <a:t>PPTs from others\OS PPT in English\ch08.ppt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44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VII Deadlock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9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9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9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9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030A0"/>
          </a:solidFill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In conclusion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686800" cy="5715016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Deadlock is a situation wherein two or more competing actions are waiting for the other to finish, and thus neither ever does. </a:t>
            </a:r>
          </a:p>
          <a:p>
            <a:r>
              <a:rPr lang="en-US" altLang="zh-CN" dirty="0" smtClean="0"/>
              <a:t>Four necessary conditions</a:t>
            </a:r>
          </a:p>
          <a:p>
            <a:pPr lvl="1"/>
            <a:r>
              <a:rPr lang="en-US" altLang="zh-CN" dirty="0" smtClean="0"/>
              <a:t>Mutual Exclusion 	[</a:t>
            </a:r>
            <a:r>
              <a:rPr lang="zh-CN" altLang="en-US" dirty="0" smtClean="0"/>
              <a:t>互斥</a:t>
            </a:r>
            <a:r>
              <a:rPr lang="en-US" altLang="zh-CN" dirty="0" smtClean="0"/>
              <a:t>]</a:t>
            </a:r>
          </a:p>
          <a:p>
            <a:pPr lvl="1"/>
            <a:r>
              <a:rPr lang="en-US" altLang="zh-CN" dirty="0" smtClean="0"/>
              <a:t>Hold-and-Wait 	[</a:t>
            </a:r>
            <a:r>
              <a:rPr lang="zh-CN" altLang="en-US" dirty="0" smtClean="0"/>
              <a:t>占有并等待</a:t>
            </a:r>
            <a:r>
              <a:rPr lang="en-US" altLang="zh-CN" dirty="0" smtClean="0"/>
              <a:t>]</a:t>
            </a:r>
          </a:p>
          <a:p>
            <a:pPr lvl="1"/>
            <a:r>
              <a:rPr lang="en-US" altLang="zh-CN" dirty="0" smtClean="0"/>
              <a:t>No preemption 	[</a:t>
            </a:r>
            <a:r>
              <a:rPr lang="zh-CN" altLang="en-US" dirty="0" smtClean="0"/>
              <a:t>非抢占</a:t>
            </a:r>
            <a:r>
              <a:rPr lang="en-US" altLang="zh-CN" dirty="0" smtClean="0"/>
              <a:t>]</a:t>
            </a:r>
          </a:p>
          <a:p>
            <a:pPr lvl="1"/>
            <a:r>
              <a:rPr lang="en-US" altLang="zh-CN" dirty="0" smtClean="0"/>
              <a:t>Circular Wait 		[</a:t>
            </a:r>
            <a:r>
              <a:rPr lang="zh-CN" altLang="en-US" dirty="0" smtClean="0"/>
              <a:t>循环等待</a:t>
            </a:r>
            <a:r>
              <a:rPr lang="en-US" altLang="zh-CN" dirty="0" smtClean="0"/>
              <a:t>]</a:t>
            </a:r>
          </a:p>
          <a:p>
            <a:r>
              <a:rPr lang="en-US" altLang="zh-CN" dirty="0" smtClean="0"/>
              <a:t>Strategies to overcome the deadlock situation</a:t>
            </a:r>
          </a:p>
          <a:p>
            <a:pPr lvl="1">
              <a:defRPr/>
            </a:pPr>
            <a:r>
              <a:rPr lang="en-US" altLang="zh-CN" dirty="0" smtClean="0"/>
              <a:t>Staying Safe</a:t>
            </a:r>
          </a:p>
          <a:p>
            <a:pPr lvl="2">
              <a:defRPr/>
            </a:pPr>
            <a:r>
              <a:rPr lang="en-US" altLang="zh-CN" b="1" dirty="0" smtClean="0"/>
              <a:t>Preventing</a:t>
            </a:r>
            <a:r>
              <a:rPr lang="en-US" altLang="zh-CN" dirty="0" smtClean="0"/>
              <a:t> Deadlocks</a:t>
            </a:r>
          </a:p>
          <a:p>
            <a:pPr lvl="2">
              <a:defRPr/>
            </a:pPr>
            <a:r>
              <a:rPr lang="en-US" altLang="zh-CN" b="1" dirty="0" smtClean="0"/>
              <a:t>Avoiding</a:t>
            </a:r>
            <a:r>
              <a:rPr lang="en-US" altLang="zh-CN" dirty="0" smtClean="0"/>
              <a:t> Deadlocks </a:t>
            </a:r>
            <a:r>
              <a:rPr lang="en-US" altLang="zh-CN" dirty="0" smtClean="0">
                <a:sym typeface="Wingdings" pitchFamily="2" charset="2"/>
              </a:rPr>
              <a:t> </a:t>
            </a:r>
            <a:r>
              <a:rPr lang="en-US" altLang="zh-CN" b="1" dirty="0" smtClean="0">
                <a:sym typeface="Wingdings" pitchFamily="2" charset="2"/>
              </a:rPr>
              <a:t>Banker’s algorithm</a:t>
            </a:r>
            <a:r>
              <a:rPr lang="en-US" altLang="zh-CN" dirty="0" smtClean="0">
                <a:sym typeface="Wingdings" pitchFamily="2" charset="2"/>
              </a:rPr>
              <a:t>!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Living Dangerously</a:t>
            </a:r>
          </a:p>
          <a:p>
            <a:pPr lvl="2">
              <a:defRPr/>
            </a:pPr>
            <a:r>
              <a:rPr lang="en-US" altLang="zh-CN" dirty="0" smtClean="0"/>
              <a:t>Let the deadlock happen, then </a:t>
            </a:r>
            <a:r>
              <a:rPr lang="en-US" altLang="zh-CN" b="1" dirty="0" smtClean="0"/>
              <a:t>detect</a:t>
            </a:r>
            <a:r>
              <a:rPr lang="en-US" altLang="zh-CN" dirty="0" smtClean="0"/>
              <a:t> it and </a:t>
            </a:r>
            <a:r>
              <a:rPr lang="en-US" altLang="zh-CN" b="1" dirty="0" smtClean="0"/>
              <a:t>recover</a:t>
            </a:r>
            <a:r>
              <a:rPr lang="en-US" altLang="zh-CN" dirty="0" smtClean="0"/>
              <a:t> from it.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VII Deadlock 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VII Deadlock </a:t>
            </a:r>
            <a:endParaRPr lang="zh-CN" altLang="en-US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171374" y="6519446"/>
            <a:ext cx="39726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</a:rPr>
              <a:t>http://www.vijayforvictory.com/tag/pictures/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Deadlock: General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deadlock is a situation wherein </a:t>
            </a:r>
            <a:r>
              <a:rPr lang="en-US" altLang="zh-CN" sz="4400" b="1" dirty="0" smtClean="0">
                <a:solidFill>
                  <a:schemeClr val="accent6">
                    <a:lumMod val="75000"/>
                  </a:schemeClr>
                </a:solidFill>
                <a:latin typeface="Blippo Light SF" pitchFamily="2" charset="0"/>
              </a:rPr>
              <a:t>two or more competing actions are waiting for the other to finish, and thus neither ever does</a:t>
            </a:r>
            <a:r>
              <a:rPr lang="en-US" altLang="zh-CN" sz="4400" dirty="0" smtClean="0"/>
              <a:t>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It is often seen in a paradox like the "chicken or the egg."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VII Deadlock </a:t>
            </a:r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3809307" y="479404"/>
            <a:ext cx="4263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 From Wikipedia, the free encyclopedia</a:t>
            </a:r>
            <a:endParaRPr lang="zh-CN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90" y="4165624"/>
            <a:ext cx="7715272" cy="1477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0041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Deadlock in OS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214422"/>
            <a:ext cx="5715040" cy="457203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 set of blocked processes each holding some resources and waiting to acquire a resource held by another process in the set.</a:t>
            </a:r>
          </a:p>
          <a:p>
            <a:r>
              <a:rPr lang="en-US" altLang="zh-CN" dirty="0" smtClean="0"/>
              <a:t>None of the processes can proceed or back-off (</a:t>
            </a:r>
            <a:r>
              <a:rPr lang="en-US" altLang="zh-CN" sz="2800" dirty="0" smtClean="0"/>
              <a:t>release resources it owns</a:t>
            </a:r>
            <a:r>
              <a:rPr lang="en-US" altLang="zh-CN" dirty="0" smtClean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VII Deadlock </a:t>
            </a:r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43570" y="703582"/>
            <a:ext cx="3000396" cy="5154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Part VII Deadlock </a:t>
            </a:r>
            <a:endParaRPr lang="en-US" altLang="zh-CN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pitchFamily="2" charset="-122"/>
              </a:rPr>
              <a:t>Resource-Allocation Graph (Cont.)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447800"/>
            <a:ext cx="7029450" cy="4114800"/>
          </a:xfrm>
        </p:spPr>
        <p:txBody>
          <a:bodyPr>
            <a:noAutofit/>
          </a:bodyPr>
          <a:lstStyle/>
          <a:p>
            <a:r>
              <a:rPr lang="en-US" altLang="zh-CN" sz="2800" dirty="0" smtClean="0">
                <a:ea typeface="宋体" pitchFamily="2" charset="-122"/>
              </a:rPr>
              <a:t>Process</a:t>
            </a:r>
            <a:r>
              <a:rPr lang="en-US" altLang="zh-CN" sz="2800" dirty="0">
                <a:ea typeface="宋体" pitchFamily="2" charset="-122"/>
              </a:rPr>
              <a:t/>
            </a:r>
            <a:br>
              <a:rPr lang="en-US" altLang="zh-CN" sz="2800" dirty="0">
                <a:ea typeface="宋体" pitchFamily="2" charset="-122"/>
              </a:rPr>
            </a:br>
            <a:endParaRPr lang="en-US" altLang="zh-CN" sz="2800" dirty="0">
              <a:ea typeface="宋体" pitchFamily="2" charset="-122"/>
            </a:endParaRPr>
          </a:p>
          <a:p>
            <a:r>
              <a:rPr lang="en-US" altLang="zh-CN" sz="2800" dirty="0">
                <a:ea typeface="宋体" pitchFamily="2" charset="-122"/>
              </a:rPr>
              <a:t>Resource Type with 4 instances</a:t>
            </a:r>
          </a:p>
          <a:p>
            <a:pPr>
              <a:buFont typeface="Monotype Sorts" pitchFamily="2" charset="2"/>
              <a:buNone/>
            </a:pPr>
            <a:endParaRPr lang="en-US" altLang="zh-CN" sz="2800" dirty="0">
              <a:ea typeface="宋体" pitchFamily="2" charset="-122"/>
            </a:endParaRPr>
          </a:p>
          <a:p>
            <a:r>
              <a:rPr lang="en-US" altLang="zh-CN" sz="2800" i="1" dirty="0" smtClean="0">
                <a:ea typeface="宋体" pitchFamily="2" charset="-122"/>
              </a:rPr>
              <a:t>P</a:t>
            </a:r>
            <a:r>
              <a:rPr lang="en-US" altLang="zh-CN" sz="2800" i="1" baseline="-25000" dirty="0" smtClean="0">
                <a:ea typeface="宋体" pitchFamily="2" charset="-122"/>
              </a:rPr>
              <a:t>i</a:t>
            </a:r>
            <a:r>
              <a:rPr lang="en-US" altLang="zh-CN" sz="2800" i="1" dirty="0" smtClean="0">
                <a:ea typeface="宋体" pitchFamily="2" charset="-122"/>
              </a:rPr>
              <a:t> </a:t>
            </a:r>
            <a:r>
              <a:rPr lang="en-US" altLang="zh-CN" sz="2800" dirty="0">
                <a:ea typeface="宋体" pitchFamily="2" charset="-122"/>
              </a:rPr>
              <a:t>requests instance of </a:t>
            </a:r>
            <a:r>
              <a:rPr lang="en-US" altLang="zh-CN" sz="2800" i="1" dirty="0" err="1">
                <a:ea typeface="宋体" pitchFamily="2" charset="-122"/>
              </a:rPr>
              <a:t>R</a:t>
            </a:r>
            <a:r>
              <a:rPr lang="en-US" altLang="zh-CN" sz="2800" i="1" baseline="-25000" dirty="0" err="1">
                <a:ea typeface="宋体" pitchFamily="2" charset="-122"/>
              </a:rPr>
              <a:t>j</a:t>
            </a:r>
            <a:endParaRPr lang="en-US" altLang="zh-CN" sz="2800" dirty="0">
              <a:ea typeface="宋体" pitchFamily="2" charset="-122"/>
            </a:endParaRPr>
          </a:p>
          <a:p>
            <a:endParaRPr lang="en-US" altLang="zh-CN" sz="2800" dirty="0">
              <a:ea typeface="宋体" pitchFamily="2" charset="-122"/>
            </a:endParaRPr>
          </a:p>
          <a:p>
            <a:pPr>
              <a:buFont typeface="Monotype Sorts" pitchFamily="2" charset="2"/>
              <a:buNone/>
            </a:pPr>
            <a:endParaRPr lang="en-US" altLang="zh-CN" sz="2800" dirty="0">
              <a:ea typeface="宋体" pitchFamily="2" charset="-122"/>
            </a:endParaRPr>
          </a:p>
          <a:p>
            <a:r>
              <a:rPr lang="en-US" altLang="zh-CN" sz="2800" i="1" dirty="0">
                <a:ea typeface="宋体" pitchFamily="2" charset="-122"/>
              </a:rPr>
              <a:t>P</a:t>
            </a:r>
            <a:r>
              <a:rPr lang="en-US" altLang="zh-CN" sz="2800" i="1" baseline="-25000" dirty="0">
                <a:ea typeface="宋体" pitchFamily="2" charset="-122"/>
              </a:rPr>
              <a:t>i</a:t>
            </a:r>
            <a:r>
              <a:rPr lang="en-US" altLang="zh-CN" sz="2800" dirty="0">
                <a:ea typeface="宋体" pitchFamily="2" charset="-122"/>
              </a:rPr>
              <a:t> is holding an instance of </a:t>
            </a:r>
            <a:r>
              <a:rPr lang="en-US" altLang="zh-CN" sz="2800" i="1" dirty="0" err="1">
                <a:ea typeface="宋体" pitchFamily="2" charset="-122"/>
              </a:rPr>
              <a:t>R</a:t>
            </a:r>
            <a:r>
              <a:rPr lang="en-US" altLang="zh-CN" sz="2800" i="1" baseline="-25000" dirty="0" err="1">
                <a:ea typeface="宋体" pitchFamily="2" charset="-122"/>
              </a:rPr>
              <a:t>j</a:t>
            </a:r>
            <a:endParaRPr lang="en-US" altLang="zh-CN" sz="2800" i="1" dirty="0">
              <a:ea typeface="宋体" pitchFamily="2" charset="-122"/>
            </a:endParaRPr>
          </a:p>
        </p:txBody>
      </p:sp>
      <p:sp>
        <p:nvSpPr>
          <p:cNvPr id="45060" name="Oval 4"/>
          <p:cNvSpPr>
            <a:spLocks noChangeArrowheads="1"/>
          </p:cNvSpPr>
          <p:nvPr/>
        </p:nvSpPr>
        <p:spPr bwMode="auto">
          <a:xfrm>
            <a:off x="4143375" y="1619250"/>
            <a:ext cx="495300" cy="495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3657600" y="5562600"/>
            <a:ext cx="495300" cy="495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i="1">
                <a:ea typeface="宋体" pitchFamily="2" charset="-122"/>
              </a:rPr>
              <a:t>P</a:t>
            </a:r>
            <a:r>
              <a:rPr lang="en-US" altLang="zh-CN" i="1" baseline="-25000">
                <a:ea typeface="宋体" pitchFamily="2" charset="-122"/>
              </a:rPr>
              <a:t>i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3638550" y="4200525"/>
            <a:ext cx="495300" cy="495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i="1">
                <a:ea typeface="宋体" pitchFamily="2" charset="-122"/>
              </a:rPr>
              <a:t>P</a:t>
            </a:r>
            <a:r>
              <a:rPr lang="en-US" altLang="zh-CN" i="1" baseline="-25000">
                <a:ea typeface="宋体" pitchFamily="2" charset="-122"/>
              </a:rPr>
              <a:t>i</a:t>
            </a:r>
            <a:endParaRPr lang="en-US" altLang="zh-CN" i="1">
              <a:ea typeface="宋体" pitchFamily="2" charset="-122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232275" y="2928934"/>
            <a:ext cx="438150" cy="419100"/>
            <a:chOff x="2666" y="1966"/>
            <a:chExt cx="276" cy="264"/>
          </a:xfrm>
        </p:grpSpPr>
        <p:sp>
          <p:nvSpPr>
            <p:cNvPr id="45063" name="Rectangle 7"/>
            <p:cNvSpPr>
              <a:spLocks noChangeArrowheads="1"/>
            </p:cNvSpPr>
            <p:nvPr/>
          </p:nvSpPr>
          <p:spPr bwMode="auto">
            <a:xfrm>
              <a:off x="2666" y="1966"/>
              <a:ext cx="276" cy="2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4" name="Rectangle 8"/>
            <p:cNvSpPr>
              <a:spLocks noChangeArrowheads="1"/>
            </p:cNvSpPr>
            <p:nvPr/>
          </p:nvSpPr>
          <p:spPr bwMode="auto">
            <a:xfrm>
              <a:off x="2736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5" name="Rectangle 9"/>
            <p:cNvSpPr>
              <a:spLocks noChangeArrowheads="1"/>
            </p:cNvSpPr>
            <p:nvPr/>
          </p:nvSpPr>
          <p:spPr bwMode="auto">
            <a:xfrm>
              <a:off x="2832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6" name="Rectangle 10"/>
            <p:cNvSpPr>
              <a:spLocks noChangeArrowheads="1"/>
            </p:cNvSpPr>
            <p:nvPr/>
          </p:nvSpPr>
          <p:spPr bwMode="auto">
            <a:xfrm>
              <a:off x="2736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7" name="Rectangle 11"/>
            <p:cNvSpPr>
              <a:spLocks noChangeArrowheads="1"/>
            </p:cNvSpPr>
            <p:nvPr/>
          </p:nvSpPr>
          <p:spPr bwMode="auto">
            <a:xfrm>
              <a:off x="2832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470400" y="4264025"/>
            <a:ext cx="438150" cy="419100"/>
            <a:chOff x="2666" y="1966"/>
            <a:chExt cx="276" cy="264"/>
          </a:xfrm>
        </p:grpSpPr>
        <p:sp>
          <p:nvSpPr>
            <p:cNvPr id="45070" name="Rectangle 14"/>
            <p:cNvSpPr>
              <a:spLocks noChangeArrowheads="1"/>
            </p:cNvSpPr>
            <p:nvPr/>
          </p:nvSpPr>
          <p:spPr bwMode="auto">
            <a:xfrm>
              <a:off x="2666" y="1966"/>
              <a:ext cx="276" cy="2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1" name="Rectangle 15"/>
            <p:cNvSpPr>
              <a:spLocks noChangeArrowheads="1"/>
            </p:cNvSpPr>
            <p:nvPr/>
          </p:nvSpPr>
          <p:spPr bwMode="auto">
            <a:xfrm>
              <a:off x="2736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2" name="Rectangle 16"/>
            <p:cNvSpPr>
              <a:spLocks noChangeArrowheads="1"/>
            </p:cNvSpPr>
            <p:nvPr/>
          </p:nvSpPr>
          <p:spPr bwMode="auto">
            <a:xfrm>
              <a:off x="2832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3" name="Rectangle 17"/>
            <p:cNvSpPr>
              <a:spLocks noChangeArrowheads="1"/>
            </p:cNvSpPr>
            <p:nvPr/>
          </p:nvSpPr>
          <p:spPr bwMode="auto">
            <a:xfrm>
              <a:off x="2736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4" name="Rectangle 18"/>
            <p:cNvSpPr>
              <a:spLocks noChangeArrowheads="1"/>
            </p:cNvSpPr>
            <p:nvPr/>
          </p:nvSpPr>
          <p:spPr bwMode="auto">
            <a:xfrm>
              <a:off x="2832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5075" name="Line 19"/>
          <p:cNvSpPr>
            <a:spLocks noChangeShapeType="1"/>
          </p:cNvSpPr>
          <p:nvPr/>
        </p:nvSpPr>
        <p:spPr bwMode="auto">
          <a:xfrm>
            <a:off x="4143375" y="44672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6" name="Text Box 20"/>
          <p:cNvSpPr txBox="1">
            <a:spLocks noChangeArrowheads="1"/>
          </p:cNvSpPr>
          <p:nvPr/>
        </p:nvSpPr>
        <p:spPr bwMode="auto">
          <a:xfrm>
            <a:off x="4530725" y="4681538"/>
            <a:ext cx="3381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i="1">
                <a:ea typeface="宋体" pitchFamily="2" charset="-122"/>
              </a:rPr>
              <a:t>R</a:t>
            </a:r>
            <a:r>
              <a:rPr lang="en-US" altLang="zh-CN" sz="1400" i="1" baseline="-25000">
                <a:ea typeface="宋体" pitchFamily="2" charset="-122"/>
              </a:rPr>
              <a:t>j</a:t>
            </a:r>
            <a:endParaRPr lang="en-US" altLang="zh-CN" sz="1400" i="1">
              <a:ea typeface="宋体" pitchFamily="2" charset="-122"/>
            </a:endParaRPr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4451350" y="5626100"/>
            <a:ext cx="438150" cy="419100"/>
            <a:chOff x="2666" y="1966"/>
            <a:chExt cx="276" cy="264"/>
          </a:xfrm>
        </p:grpSpPr>
        <p:sp>
          <p:nvSpPr>
            <p:cNvPr id="45078" name="Rectangle 22"/>
            <p:cNvSpPr>
              <a:spLocks noChangeArrowheads="1"/>
            </p:cNvSpPr>
            <p:nvPr/>
          </p:nvSpPr>
          <p:spPr bwMode="auto">
            <a:xfrm>
              <a:off x="2666" y="1966"/>
              <a:ext cx="276" cy="2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9" name="Rectangle 23"/>
            <p:cNvSpPr>
              <a:spLocks noChangeArrowheads="1"/>
            </p:cNvSpPr>
            <p:nvPr/>
          </p:nvSpPr>
          <p:spPr bwMode="auto">
            <a:xfrm>
              <a:off x="2736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0" name="Rectangle 24"/>
            <p:cNvSpPr>
              <a:spLocks noChangeArrowheads="1"/>
            </p:cNvSpPr>
            <p:nvPr/>
          </p:nvSpPr>
          <p:spPr bwMode="auto">
            <a:xfrm>
              <a:off x="2832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1" name="Rectangle 25"/>
            <p:cNvSpPr>
              <a:spLocks noChangeArrowheads="1"/>
            </p:cNvSpPr>
            <p:nvPr/>
          </p:nvSpPr>
          <p:spPr bwMode="auto">
            <a:xfrm>
              <a:off x="2736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2" name="Rectangle 26"/>
            <p:cNvSpPr>
              <a:spLocks noChangeArrowheads="1"/>
            </p:cNvSpPr>
            <p:nvPr/>
          </p:nvSpPr>
          <p:spPr bwMode="auto">
            <a:xfrm>
              <a:off x="2832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5083" name="Line 27"/>
          <p:cNvSpPr>
            <a:spLocks noChangeShapeType="1"/>
          </p:cNvSpPr>
          <p:nvPr/>
        </p:nvSpPr>
        <p:spPr bwMode="auto">
          <a:xfrm flipH="1">
            <a:off x="4124325" y="5772150"/>
            <a:ext cx="476250" cy="104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84" name="Text Box 28"/>
          <p:cNvSpPr txBox="1">
            <a:spLocks noChangeArrowheads="1"/>
          </p:cNvSpPr>
          <p:nvPr/>
        </p:nvSpPr>
        <p:spPr bwMode="auto">
          <a:xfrm>
            <a:off x="4502150" y="6015038"/>
            <a:ext cx="3381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i="1">
                <a:ea typeface="宋体" pitchFamily="2" charset="-122"/>
              </a:rPr>
              <a:t>R</a:t>
            </a:r>
            <a:r>
              <a:rPr lang="en-US" altLang="zh-CN" sz="1400" i="1" baseline="-25000">
                <a:ea typeface="宋体" pitchFamily="2" charset="-122"/>
              </a:rPr>
              <a:t>j</a:t>
            </a:r>
            <a:endParaRPr lang="en-US" altLang="zh-CN" sz="1400" i="1">
              <a:ea typeface="宋体" pitchFamily="2" charset="-122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143356" y="6264495"/>
            <a:ext cx="50006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</a:rPr>
              <a:t>PPTs from others\Operating System Concepts 6ed\Slides\ch8.ppt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63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800" dirty="0" smtClean="0"/>
              <a:t>It seems … [</a:t>
            </a:r>
            <a:r>
              <a:rPr lang="en-US" altLang="zh-CN" sz="3600" b="1" dirty="0" smtClean="0">
                <a:solidFill>
                  <a:schemeClr val="accent6">
                    <a:lumMod val="75000"/>
                  </a:schemeClr>
                </a:solidFill>
              </a:rPr>
              <a:t>Basic Facts, Theorem</a:t>
            </a:r>
            <a:r>
              <a:rPr lang="en-US" altLang="zh-CN" sz="4800" dirty="0" smtClean="0"/>
              <a:t>]</a:t>
            </a:r>
            <a:endParaRPr lang="zh-CN" alt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686800" cy="5429288"/>
          </a:xfrm>
        </p:spPr>
        <p:txBody>
          <a:bodyPr>
            <a:normAutofit fontScale="925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zh-CN" sz="3600" dirty="0" smtClean="0"/>
              <a:t>If there are enough materials for everyone, no deadlock at all!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zh-CN" sz="3600" dirty="0" smtClean="0"/>
              <a:t>When a deadlock occurs, four conditions must </a:t>
            </a:r>
            <a:r>
              <a:rPr lang="en-US" altLang="zh-CN" sz="3600" dirty="0"/>
              <a:t>h</a:t>
            </a:r>
            <a:r>
              <a:rPr lang="en-US" altLang="zh-CN" sz="3600" dirty="0" smtClean="0"/>
              <a:t>ave been reached at</a:t>
            </a:r>
            <a:r>
              <a:rPr lang="zh-CN" altLang="en-US" sz="3600" dirty="0"/>
              <a:t> </a:t>
            </a:r>
            <a:r>
              <a:rPr lang="en-US" altLang="zh-CN" sz="3600" dirty="0" smtClean="0"/>
              <a:t>the same time!</a:t>
            </a:r>
          </a:p>
          <a:p>
            <a:pPr marL="971550" lvl="1" indent="-514350">
              <a:lnSpc>
                <a:spcPct val="90000"/>
              </a:lnSpc>
              <a:buFont typeface="+mj-ea"/>
              <a:buAutoNum type="circleNumDbPlain"/>
            </a:pPr>
            <a:r>
              <a:rPr lang="en-US" altLang="zh-CN" sz="3200" dirty="0">
                <a:solidFill>
                  <a:srgbClr val="FF0000"/>
                </a:solidFill>
                <a:ea typeface="宋体" pitchFamily="2" charset="-122"/>
              </a:rPr>
              <a:t>Mutual Exclusion [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互斥</a:t>
            </a:r>
            <a:r>
              <a:rPr lang="en-US" altLang="zh-CN" sz="3200" dirty="0">
                <a:solidFill>
                  <a:srgbClr val="FF0000"/>
                </a:solidFill>
                <a:ea typeface="宋体" pitchFamily="2" charset="-122"/>
              </a:rPr>
              <a:t>]</a:t>
            </a:r>
            <a:endParaRPr lang="en-US" altLang="zh-CN" sz="3200" dirty="0">
              <a:ea typeface="宋体" pitchFamily="2" charset="-122"/>
            </a:endParaRPr>
          </a:p>
          <a:p>
            <a:pPr lvl="2"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At least one resource is non-sharable: at most one process at a time can use it </a:t>
            </a:r>
          </a:p>
          <a:p>
            <a:pPr marL="971550" lvl="1" indent="-514350">
              <a:lnSpc>
                <a:spcPct val="90000"/>
              </a:lnSpc>
              <a:buFont typeface="+mj-lt"/>
              <a:buAutoNum type="circleNumDbPlain"/>
            </a:pPr>
            <a:r>
              <a:rPr lang="en-US" altLang="zh-CN" sz="3200" dirty="0">
                <a:solidFill>
                  <a:srgbClr val="FF0000"/>
                </a:solidFill>
                <a:ea typeface="宋体" pitchFamily="2" charset="-122"/>
              </a:rPr>
              <a:t>Hold-and-Wait [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占有并等待</a:t>
            </a:r>
            <a:r>
              <a:rPr lang="en-US" altLang="zh-CN" sz="3200" dirty="0">
                <a:solidFill>
                  <a:srgbClr val="FF0000"/>
                </a:solidFill>
                <a:ea typeface="宋体" pitchFamily="2" charset="-122"/>
              </a:rPr>
              <a:t>]</a:t>
            </a:r>
            <a:endParaRPr lang="en-US" altLang="zh-CN" sz="3200" dirty="0">
              <a:ea typeface="宋体" pitchFamily="2" charset="-122"/>
            </a:endParaRPr>
          </a:p>
          <a:p>
            <a:pPr lvl="2"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At least one process is holding one resource while waiting to acquire others, that are being held by other processes</a:t>
            </a:r>
          </a:p>
          <a:p>
            <a:pPr marL="1143000" lvl="1" indent="-742950">
              <a:buFont typeface="+mj-lt"/>
              <a:buAutoNum type="circleNumDbPlain"/>
            </a:pPr>
            <a:endParaRPr lang="en-US" altLang="zh-CN" dirty="0" smtClean="0"/>
          </a:p>
          <a:p>
            <a:endParaRPr lang="zh-CN" alt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VII Deadlock 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2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DURATION" val="3600"/>
  <p:tag name="ISPRING_ULTRA_SCORM_SLIDE_COUNT" val="58"/>
  <p:tag name="ISPRING_ULTRA_SCORM_TRACKING_SLIDES" val="1"/>
  <p:tag name="ISPRING_SCORM_RATE_SLIDES" val="0"/>
  <p:tag name="ISPRING_SCORM_RATE_QUIZZES" val="0"/>
  <p:tag name="ISPRING_SCORM_PASSING_SCORE" val="0.0000000000"/>
  <p:tag name="GENSWF_OUTPUT_FILE_NAME" val="Part 06 Deadlock"/>
  <p:tag name="ISPRING_RESOURCE_PATHS_HASH_2" val="3c8b387ee3f31f960242d3f82b33020e38fc81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32154</TotalTime>
  <Words>3040</Words>
  <Application>Microsoft Office PowerPoint</Application>
  <PresentationFormat>全屏显示(4:3)</PresentationFormat>
  <Paragraphs>657</Paragraphs>
  <Slides>45</Slides>
  <Notes>43</Notes>
  <HiddenSlides>1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7" baseType="lpstr">
      <vt:lpstr>Office Theme</vt:lpstr>
      <vt:lpstr>Equation</vt:lpstr>
      <vt:lpstr>Operating system</vt:lpstr>
      <vt:lpstr>Goals</vt:lpstr>
      <vt:lpstr>Device management</vt:lpstr>
      <vt:lpstr>However, it also will cause some problems if ….</vt:lpstr>
      <vt:lpstr>PowerPoint 演示文稿</vt:lpstr>
      <vt:lpstr>Deadlock: General </vt:lpstr>
      <vt:lpstr>Deadlock in OS</vt:lpstr>
      <vt:lpstr>Resource-Allocation Graph (Cont.)</vt:lpstr>
      <vt:lpstr>It seems … [Basic Facts, Theorem]</vt:lpstr>
      <vt:lpstr>Deadlock can arise only if …</vt:lpstr>
      <vt:lpstr>Deadlock can arise only if …</vt:lpstr>
      <vt:lpstr>Deadlock</vt:lpstr>
      <vt:lpstr>A cycle not sufficient to imply a deadlock:</vt:lpstr>
      <vt:lpstr>It seems …</vt:lpstr>
      <vt:lpstr>Device management</vt:lpstr>
      <vt:lpstr>Providing enough resources                              - A useful equation!</vt:lpstr>
      <vt:lpstr>A useful equation!</vt:lpstr>
      <vt:lpstr>PowerPoint 演示文稿</vt:lpstr>
      <vt:lpstr>Variations </vt:lpstr>
      <vt:lpstr>Ignore - the Ostrich[鸵鸟] or Head-in-the-Sand algorithm</vt:lpstr>
      <vt:lpstr>Maybe it’s better   — “Don’t hide from the fact…, Be alert!”</vt:lpstr>
      <vt:lpstr>Deadlock Prevention (预防)</vt:lpstr>
      <vt:lpstr>Deadlock Prevention - negating Hold and Wait</vt:lpstr>
      <vt:lpstr>PowerPoint 演示文稿</vt:lpstr>
      <vt:lpstr>Deadlock Prevention - negating Circular Wait</vt:lpstr>
      <vt:lpstr>PowerPoint 演示文稿</vt:lpstr>
      <vt:lpstr>PowerPoint 演示文稿</vt:lpstr>
      <vt:lpstr>Example 2:  </vt:lpstr>
      <vt:lpstr>Example 2 (cont’)</vt:lpstr>
      <vt:lpstr>Example 2  (cont’)</vt:lpstr>
      <vt:lpstr>Example 2  (cont’)</vt:lpstr>
      <vt:lpstr>Example 2  (cont’)</vt:lpstr>
      <vt:lpstr>Example 2: </vt:lpstr>
      <vt:lpstr>Example 2  (cont’)</vt:lpstr>
      <vt:lpstr>Example 2  (cont’)</vt:lpstr>
      <vt:lpstr>Example 2  (cont’)</vt:lpstr>
      <vt:lpstr>Example 3:  </vt:lpstr>
      <vt:lpstr>PowerPoint 演示文稿</vt:lpstr>
      <vt:lpstr>Drawbacks of Banker’s Algorithm</vt:lpstr>
      <vt:lpstr>Detection &amp; Recovery</vt:lpstr>
      <vt:lpstr>Borrow Banker’s algorithm for several instances  </vt:lpstr>
      <vt:lpstr>Recovery</vt:lpstr>
      <vt:lpstr>Recovery</vt:lpstr>
      <vt:lpstr>Combined Approach to Deadlock Handling </vt:lpstr>
      <vt:lpstr>In 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</dc:title>
  <dc:creator>mlinking</dc:creator>
  <cp:lastModifiedBy>mlinking</cp:lastModifiedBy>
  <cp:revision>1195</cp:revision>
  <dcterms:created xsi:type="dcterms:W3CDTF">2009-03-23T15:53:52Z</dcterms:created>
  <dcterms:modified xsi:type="dcterms:W3CDTF">2017-03-14T15:26:03Z</dcterms:modified>
</cp:coreProperties>
</file>