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5.xml" ContentType="application/vnd.openxmlformats-officedocument.theme+xml"/>
  <Override PartName="/ppt/theme/themeOverride1.xml" ContentType="application/vnd.openxmlformats-officedocument.themeOverrid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xml" ContentType="application/vnd.openxmlformats-officedocument.presentationml.tags+xml"/>
  <Override PartName="/ppt/notesSlides/notesSlide10.xml" ContentType="application/vnd.openxmlformats-officedocument.presentationml.notesSlide+xml"/>
  <Override PartName="/ppt/tags/tag4.xml" ContentType="application/vnd.openxmlformats-officedocument.presentationml.tags+xml"/>
  <Override PartName="/ppt/notesSlides/notesSlide11.xml" ContentType="application/vnd.openxmlformats-officedocument.presentationml.notesSlide+xml"/>
  <Override PartName="/ppt/tags/tag5.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heme/themeOverride2.xml" ContentType="application/vnd.openxmlformats-officedocument.themeOverr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tags/tag8.xml" ContentType="application/vnd.openxmlformats-officedocument.presentationml.tags+xml"/>
  <Override PartName="/ppt/notesSlides/notesSlide107.xml" ContentType="application/vnd.openxmlformats-officedocument.presentationml.notesSlide+xml"/>
  <Override PartName="/ppt/tags/tag9.xml" ContentType="application/vnd.openxmlformats-officedocument.presentationml.tags+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tags/tag10.xml" ContentType="application/vnd.openxmlformats-officedocument.presentationml.tags+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tags/tag11.xml" ContentType="application/vnd.openxmlformats-officedocument.presentationml.tags+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12.xml" ContentType="application/vnd.openxmlformats-officedocument.presentationml.tags+xml"/>
  <Override PartName="/ppt/notesSlides/notesSlide117.xml" ContentType="application/vnd.openxmlformats-officedocument.presentationml.notesSlide+xml"/>
  <Override PartName="/ppt/tags/tag13.xml" ContentType="application/vnd.openxmlformats-officedocument.presentationml.tags+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2" r:id="rId2"/>
    <p:sldMasterId id="2147483675" r:id="rId3"/>
    <p:sldMasterId id="2147483688" r:id="rId4"/>
    <p:sldMasterId id="2147483701" r:id="rId5"/>
  </p:sldMasterIdLst>
  <p:notesMasterIdLst>
    <p:notesMasterId r:id="rId155"/>
  </p:notesMasterIdLst>
  <p:sldIdLst>
    <p:sldId id="256" r:id="rId6"/>
    <p:sldId id="875" r:id="rId7"/>
    <p:sldId id="928" r:id="rId8"/>
    <p:sldId id="1003" r:id="rId9"/>
    <p:sldId id="1009" r:id="rId10"/>
    <p:sldId id="1213" r:id="rId11"/>
    <p:sldId id="1214" r:id="rId12"/>
    <p:sldId id="932" r:id="rId13"/>
    <p:sldId id="1215" r:id="rId14"/>
    <p:sldId id="1228" r:id="rId15"/>
    <p:sldId id="940" r:id="rId16"/>
    <p:sldId id="943" r:id="rId17"/>
    <p:sldId id="1014" r:id="rId18"/>
    <p:sldId id="1015" r:id="rId19"/>
    <p:sldId id="971" r:id="rId20"/>
    <p:sldId id="1261" r:id="rId21"/>
    <p:sldId id="1262" r:id="rId22"/>
    <p:sldId id="1033" r:id="rId23"/>
    <p:sldId id="1038" r:id="rId24"/>
    <p:sldId id="1041" r:id="rId25"/>
    <p:sldId id="1046" r:id="rId26"/>
    <p:sldId id="1047" r:id="rId27"/>
    <p:sldId id="1048" r:id="rId28"/>
    <p:sldId id="1216" r:id="rId29"/>
    <p:sldId id="1217" r:id="rId30"/>
    <p:sldId id="1222" r:id="rId31"/>
    <p:sldId id="1224" r:id="rId32"/>
    <p:sldId id="1230" r:id="rId33"/>
    <p:sldId id="1226" r:id="rId34"/>
    <p:sldId id="1071" r:id="rId35"/>
    <p:sldId id="1102" r:id="rId36"/>
    <p:sldId id="1076" r:id="rId37"/>
    <p:sldId id="1103" r:id="rId38"/>
    <p:sldId id="1104" r:id="rId39"/>
    <p:sldId id="1105" r:id="rId40"/>
    <p:sldId id="1106" r:id="rId41"/>
    <p:sldId id="1107" r:id="rId42"/>
    <p:sldId id="1108" r:id="rId43"/>
    <p:sldId id="1109" r:id="rId44"/>
    <p:sldId id="1110" r:id="rId45"/>
    <p:sldId id="1111" r:id="rId46"/>
    <p:sldId id="1112" r:id="rId47"/>
    <p:sldId id="1113" r:id="rId48"/>
    <p:sldId id="1114" r:id="rId49"/>
    <p:sldId id="1115" r:id="rId50"/>
    <p:sldId id="1116" r:id="rId51"/>
    <p:sldId id="1117" r:id="rId52"/>
    <p:sldId id="1118" r:id="rId53"/>
    <p:sldId id="1119" r:id="rId54"/>
    <p:sldId id="1120" r:id="rId55"/>
    <p:sldId id="1077" r:id="rId56"/>
    <p:sldId id="1121" r:id="rId57"/>
    <p:sldId id="1122" r:id="rId58"/>
    <p:sldId id="1123" r:id="rId59"/>
    <p:sldId id="1124" r:id="rId60"/>
    <p:sldId id="1125" r:id="rId61"/>
    <p:sldId id="1126" r:id="rId62"/>
    <p:sldId id="1127" r:id="rId63"/>
    <p:sldId id="1128" r:id="rId64"/>
    <p:sldId id="1129" r:id="rId65"/>
    <p:sldId id="1130" r:id="rId66"/>
    <p:sldId id="1131" r:id="rId67"/>
    <p:sldId id="1132" r:id="rId68"/>
    <p:sldId id="1133" r:id="rId69"/>
    <p:sldId id="1134" r:id="rId70"/>
    <p:sldId id="1135" r:id="rId71"/>
    <p:sldId id="1136" r:id="rId72"/>
    <p:sldId id="1137" r:id="rId73"/>
    <p:sldId id="1138" r:id="rId74"/>
    <p:sldId id="1139" r:id="rId75"/>
    <p:sldId id="1140" r:id="rId76"/>
    <p:sldId id="1141" r:id="rId77"/>
    <p:sldId id="1142" r:id="rId78"/>
    <p:sldId id="1143" r:id="rId79"/>
    <p:sldId id="1144" r:id="rId80"/>
    <p:sldId id="1145" r:id="rId81"/>
    <p:sldId id="1146" r:id="rId82"/>
    <p:sldId id="1147" r:id="rId83"/>
    <p:sldId id="1148" r:id="rId84"/>
    <p:sldId id="1083" r:id="rId85"/>
    <p:sldId id="1180" r:id="rId86"/>
    <p:sldId id="1174" r:id="rId87"/>
    <p:sldId id="1175" r:id="rId88"/>
    <p:sldId id="1176" r:id="rId89"/>
    <p:sldId id="1177" r:id="rId90"/>
    <p:sldId id="1178" r:id="rId91"/>
    <p:sldId id="1179" r:id="rId92"/>
    <p:sldId id="1182" r:id="rId93"/>
    <p:sldId id="1181" r:id="rId94"/>
    <p:sldId id="1183" r:id="rId95"/>
    <p:sldId id="1184" r:id="rId96"/>
    <p:sldId id="1185" r:id="rId97"/>
    <p:sldId id="1186" r:id="rId98"/>
    <p:sldId id="1187" r:id="rId99"/>
    <p:sldId id="1188" r:id="rId100"/>
    <p:sldId id="1189" r:id="rId101"/>
    <p:sldId id="1190" r:id="rId102"/>
    <p:sldId id="1191" r:id="rId103"/>
    <p:sldId id="1192" r:id="rId104"/>
    <p:sldId id="1193" r:id="rId105"/>
    <p:sldId id="1194" r:id="rId106"/>
    <p:sldId id="1195" r:id="rId107"/>
    <p:sldId id="1254" r:id="rId108"/>
    <p:sldId id="1255" r:id="rId109"/>
    <p:sldId id="1256" r:id="rId110"/>
    <p:sldId id="1257" r:id="rId111"/>
    <p:sldId id="1258" r:id="rId112"/>
    <p:sldId id="1259" r:id="rId113"/>
    <p:sldId id="1260" r:id="rId114"/>
    <p:sldId id="1162" r:id="rId115"/>
    <p:sldId id="1163" r:id="rId116"/>
    <p:sldId id="1164" r:id="rId117"/>
    <p:sldId id="1072" r:id="rId118"/>
    <p:sldId id="1251" r:id="rId119"/>
    <p:sldId id="1252" r:id="rId120"/>
    <p:sldId id="1253" r:id="rId121"/>
    <p:sldId id="1032" r:id="rId122"/>
    <p:sldId id="973" r:id="rId123"/>
    <p:sldId id="1211" r:id="rId124"/>
    <p:sldId id="1212" r:id="rId125"/>
    <p:sldId id="981" r:id="rId126"/>
    <p:sldId id="1034" r:id="rId127"/>
    <p:sldId id="1198" r:id="rId128"/>
    <p:sldId id="1225" r:id="rId129"/>
    <p:sldId id="1203" r:id="rId130"/>
    <p:sldId id="1204" r:id="rId131"/>
    <p:sldId id="1029" r:id="rId132"/>
    <p:sldId id="991" r:id="rId133"/>
    <p:sldId id="1205" r:id="rId134"/>
    <p:sldId id="994" r:id="rId135"/>
    <p:sldId id="995" r:id="rId136"/>
    <p:sldId id="1241" r:id="rId137"/>
    <p:sldId id="1242" r:id="rId138"/>
    <p:sldId id="1243" r:id="rId139"/>
    <p:sldId id="1244" r:id="rId140"/>
    <p:sldId id="1245" r:id="rId141"/>
    <p:sldId id="1246" r:id="rId142"/>
    <p:sldId id="1247" r:id="rId143"/>
    <p:sldId id="1248" r:id="rId144"/>
    <p:sldId id="1249" r:id="rId145"/>
    <p:sldId id="1250" r:id="rId146"/>
    <p:sldId id="1231" r:id="rId147"/>
    <p:sldId id="1232" r:id="rId148"/>
    <p:sldId id="1235" r:id="rId149"/>
    <p:sldId id="1236" r:id="rId150"/>
    <p:sldId id="1237" r:id="rId151"/>
    <p:sldId id="1238" r:id="rId152"/>
    <p:sldId id="1239" r:id="rId153"/>
    <p:sldId id="1240" r:id="rId154"/>
  </p:sldIdLst>
  <p:sldSz cx="9144000" cy="6858000" type="screen4x3"/>
  <p:notesSz cx="6858000" cy="9144000"/>
  <p:custDataLst>
    <p:tags r:id="rId15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307" autoAdjust="0"/>
  </p:normalViewPr>
  <p:slideViewPr>
    <p:cSldViewPr>
      <p:cViewPr varScale="1">
        <p:scale>
          <a:sx n="60" d="100"/>
          <a:sy n="60" d="100"/>
        </p:scale>
        <p:origin x="-1560"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38" Type="http://schemas.openxmlformats.org/officeDocument/2006/relationships/slide" Target="slides/slide133.xml"/><Relationship Id="rId154" Type="http://schemas.openxmlformats.org/officeDocument/2006/relationships/slide" Target="slides/slide149.xml"/><Relationship Id="rId159" Type="http://schemas.openxmlformats.org/officeDocument/2006/relationships/theme" Target="theme/theme1.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144" Type="http://schemas.openxmlformats.org/officeDocument/2006/relationships/slide" Target="slides/slide139.xml"/><Relationship Id="rId149" Type="http://schemas.openxmlformats.org/officeDocument/2006/relationships/slide" Target="slides/slide144.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160" Type="http://schemas.openxmlformats.org/officeDocument/2006/relationships/tableStyles" Target="tableStyles.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notesMaster" Target="notesMasters/notesMaster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11" Type="http://schemas.openxmlformats.org/officeDocument/2006/relationships/slide" Target="slides/slide106.xml"/><Relationship Id="rId132" Type="http://schemas.openxmlformats.org/officeDocument/2006/relationships/slide" Target="slides/slide127.xml"/><Relationship Id="rId140" Type="http://schemas.openxmlformats.org/officeDocument/2006/relationships/slide" Target="slides/slide135.xml"/><Relationship Id="rId145" Type="http://schemas.openxmlformats.org/officeDocument/2006/relationships/slide" Target="slides/slide140.xml"/><Relationship Id="rId153" Type="http://schemas.openxmlformats.org/officeDocument/2006/relationships/slide" Target="slides/slide148.xml"/><Relationship Id="rId1" Type="http://schemas.openxmlformats.org/officeDocument/2006/relationships/slideMaster" Target="slideMasters/slideMaster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slide" Target="slides/slide101.xml"/><Relationship Id="rId114" Type="http://schemas.openxmlformats.org/officeDocument/2006/relationships/slide" Target="slides/slide109.xml"/><Relationship Id="rId119" Type="http://schemas.openxmlformats.org/officeDocument/2006/relationships/slide" Target="slides/slide114.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30" Type="http://schemas.openxmlformats.org/officeDocument/2006/relationships/slide" Target="slides/slide125.xml"/><Relationship Id="rId135" Type="http://schemas.openxmlformats.org/officeDocument/2006/relationships/slide" Target="slides/slide130.xml"/><Relationship Id="rId143" Type="http://schemas.openxmlformats.org/officeDocument/2006/relationships/slide" Target="slides/slide138.xml"/><Relationship Id="rId148" Type="http://schemas.openxmlformats.org/officeDocument/2006/relationships/slide" Target="slides/slide143.xml"/><Relationship Id="rId151" Type="http://schemas.openxmlformats.org/officeDocument/2006/relationships/slide" Target="slides/slide146.xml"/><Relationship Id="rId156" Type="http://schemas.openxmlformats.org/officeDocument/2006/relationships/tags" Target="tags/tag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157" Type="http://schemas.openxmlformats.org/officeDocument/2006/relationships/presProps" Target="presProps.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slide" Target="slides/slide14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158"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ABAE4-DFF8-4AA2-A763-0BD96F79CD62}" type="datetimeFigureOut">
              <a:rPr lang="zh-CN" altLang="en-US" smtClean="0"/>
              <a:pPr/>
              <a:t>2017/3/28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49880-5997-49F2-8F31-2944F76044EA}" type="slidenum">
              <a:rPr lang="zh-CN" altLang="en-US" smtClean="0"/>
              <a:pPr/>
              <a:t>‹#›</a:t>
            </a:fld>
            <a:endParaRPr lang="zh-CN" altLang="en-US"/>
          </a:p>
        </p:txBody>
      </p:sp>
    </p:spTree>
    <p:extLst>
      <p:ext uri="{BB962C8B-B14F-4D97-AF65-F5344CB8AC3E}">
        <p14:creationId xmlns:p14="http://schemas.microsoft.com/office/powerpoint/2010/main" val="4160662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8" Type="http://schemas.openxmlformats.org/officeDocument/2006/relationships/hyperlink" Target="http://en.wikipedia.org/wiki/Memory_segmentation" TargetMode="External"/><Relationship Id="rId3" Type="http://schemas.openxmlformats.org/officeDocument/2006/relationships/hyperlink" Target="http://en.wikipedia.org/wiki/Cache_(computing)" TargetMode="External"/><Relationship Id="rId7" Type="http://schemas.openxmlformats.org/officeDocument/2006/relationships/hyperlink" Target="http://en.wikipedia.org/wiki/Paging"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en.wikipedia.org/wiki/Translation_lookaside_buffer#cite_note-ostep-1-1" TargetMode="External"/><Relationship Id="rId5" Type="http://schemas.openxmlformats.org/officeDocument/2006/relationships/hyperlink" Target="http://en.wikipedia.org/wiki/Virtual_address_space" TargetMode="External"/><Relationship Id="rId4" Type="http://schemas.openxmlformats.org/officeDocument/2006/relationships/hyperlink" Target="http://en.wikipedia.org/wiki/Memory_management_unit" TargetMode="External"/><Relationship Id="rId9" Type="http://schemas.openxmlformats.org/officeDocument/2006/relationships/hyperlink" Target="http://en.wikipedia.org/wiki/Virtual_memory"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10</a:t>
            </a:fld>
            <a:endParaRPr lang="zh-CN"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110</a:t>
            </a:fld>
            <a:endParaRPr lang="zh-CN"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111</a:t>
            </a:fld>
            <a:endParaRPr lang="zh-CN"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112</a:t>
            </a:fld>
            <a:endParaRPr lang="zh-CN" alt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113</a:t>
            </a:fld>
            <a:endParaRPr lang="zh-CN" alt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117</a:t>
            </a:fld>
            <a:endParaRPr lang="zh-CN" alt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118</a:t>
            </a:fld>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119</a:t>
            </a:fld>
            <a:endParaRPr lang="zh-CN" alt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8D4E69F-187B-45BA-B21D-866BA0DFDED7}" type="slidenum">
              <a:rPr lang="he-IL"/>
              <a:pPr/>
              <a:t>120</a:t>
            </a:fld>
            <a:endParaRPr lang="en-US" altLang="zh-CN"/>
          </a:p>
        </p:txBody>
      </p:sp>
      <p:sp>
        <p:nvSpPr>
          <p:cNvPr id="779266" name="Rectangle 2"/>
          <p:cNvSpPr>
            <a:spLocks noGrp="1" noRot="1" noChangeAspect="1" noChangeArrowheads="1" noTextEdit="1"/>
          </p:cNvSpPr>
          <p:nvPr>
            <p:ph type="sldImg"/>
          </p:nvPr>
        </p:nvSpPr>
        <p:spPr>
          <a:ln/>
        </p:spPr>
      </p:sp>
      <p:sp>
        <p:nvSpPr>
          <p:cNvPr id="7792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D5B2CB-16F6-473E-BC52-91162F3455AD}" type="slidenum">
              <a:rPr lang="he-IL"/>
              <a:pPr/>
              <a:t>121</a:t>
            </a:fld>
            <a:endParaRPr lang="en-US" altLang="zh-CN"/>
          </a:p>
        </p:txBody>
      </p:sp>
      <p:sp>
        <p:nvSpPr>
          <p:cNvPr id="755714" name="Rectangle 2"/>
          <p:cNvSpPr>
            <a:spLocks noGrp="1" noRot="1" noChangeAspect="1" noChangeArrowheads="1" noTextEdit="1"/>
          </p:cNvSpPr>
          <p:nvPr>
            <p:ph type="sldImg"/>
          </p:nvPr>
        </p:nvSpPr>
        <p:spPr>
          <a:xfrm>
            <a:off x="1144588" y="687388"/>
            <a:ext cx="4572000" cy="3429000"/>
          </a:xfrm>
          <a:ln/>
        </p:spPr>
      </p:sp>
      <p:sp>
        <p:nvSpPr>
          <p:cNvPr id="755715" name="Rectangle 3"/>
          <p:cNvSpPr>
            <a:spLocks noGrp="1" noChangeArrowheads="1"/>
          </p:cNvSpPr>
          <p:nvPr>
            <p:ph type="body" idx="1"/>
          </p:nvPr>
        </p:nvSpPr>
        <p:spPr>
          <a:xfrm>
            <a:off x="913651" y="4344242"/>
            <a:ext cx="5029093" cy="4114288"/>
          </a:xfrm>
        </p:spPr>
        <p:txBody>
          <a:bodyPr/>
          <a:lstStyle/>
          <a:p>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122</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DC6878C9-E84E-4F71-B932-8FAFDB24FE67}" type="slidenum">
              <a:rPr lang="he-IL"/>
              <a:pPr/>
              <a:t>11</a:t>
            </a:fld>
            <a:endParaRPr lang="en-US" altLang="zh-CN"/>
          </a:p>
        </p:txBody>
      </p:sp>
      <p:sp>
        <p:nvSpPr>
          <p:cNvPr id="44035" name="Rectangle 2"/>
          <p:cNvSpPr>
            <a:spLocks noGrp="1" noRot="1" noChangeAspect="1" noChangeArrowheads="1" noTextEdit="1"/>
          </p:cNvSpPr>
          <p:nvPr>
            <p:ph type="sldImg"/>
          </p:nvPr>
        </p:nvSpPr>
        <p:spPr>
          <a:xfrm>
            <a:off x="1144588" y="687388"/>
            <a:ext cx="4572000" cy="3429000"/>
          </a:xfrm>
          <a:ln/>
        </p:spPr>
      </p:sp>
      <p:sp>
        <p:nvSpPr>
          <p:cNvPr id="44036" name="Rectangle 3"/>
          <p:cNvSpPr>
            <a:spLocks noGrp="1" noChangeArrowheads="1"/>
          </p:cNvSpPr>
          <p:nvPr>
            <p:ph type="body" idx="1"/>
          </p:nvPr>
        </p:nvSpPr>
        <p:spPr>
          <a:xfrm>
            <a:off x="913651" y="4344242"/>
            <a:ext cx="5029093" cy="4114288"/>
          </a:xfrm>
          <a:noFill/>
          <a:ln/>
        </p:spPr>
        <p:txBody>
          <a:bodyPr/>
          <a:lstStyle/>
          <a:p>
            <a:r>
              <a:rPr lang="en-US" dirty="0" smtClean="0"/>
              <a:t>[</a:t>
            </a:r>
            <a:r>
              <a:rPr lang="en-US" altLang="zh-CN" dirty="0" smtClean="0"/>
              <a:t>2015</a:t>
            </a:r>
            <a:r>
              <a:rPr lang="zh-CN" altLang="en-US" dirty="0" smtClean="0"/>
              <a:t>年</a:t>
            </a:r>
            <a:r>
              <a:rPr lang="en-US" altLang="zh-CN" dirty="0" smtClean="0"/>
              <a:t>4</a:t>
            </a:r>
            <a:r>
              <a:rPr lang="zh-CN" altLang="en-US" dirty="0" smtClean="0"/>
              <a:t>月</a:t>
            </a:r>
            <a:r>
              <a:rPr lang="en-US" altLang="zh-CN" dirty="0" smtClean="0"/>
              <a:t>16</a:t>
            </a:r>
            <a:r>
              <a:rPr lang="zh-CN" altLang="en-US" dirty="0" smtClean="0"/>
              <a:t>日</a:t>
            </a:r>
            <a:r>
              <a:rPr lang="en-US" altLang="zh-CN" dirty="0" smtClean="0"/>
              <a:t>22:20:38</a:t>
            </a:r>
            <a:r>
              <a:rPr lang="en-US" dirty="0" smtClean="0"/>
              <a:t>] </a:t>
            </a:r>
            <a:r>
              <a:rPr lang="zh-CN" altLang="en-US" dirty="0" smtClean="0"/>
              <a:t>在这里画一下现在的</a:t>
            </a:r>
            <a:r>
              <a:rPr lang="zh-CN" altLang="en-US" baseline="0" dirty="0" smtClean="0"/>
              <a:t> </a:t>
            </a:r>
            <a:r>
              <a:rPr lang="en-US" altLang="zh-CN" baseline="0" dirty="0" smtClean="0"/>
              <a:t>program </a:t>
            </a:r>
            <a:r>
              <a:rPr lang="zh-CN" altLang="en-US" baseline="0" dirty="0" smtClean="0"/>
              <a:t>都是按照 </a:t>
            </a:r>
            <a:r>
              <a:rPr lang="en-US" altLang="zh-CN" baseline="0" dirty="0" smtClean="0"/>
              <a:t>Pages </a:t>
            </a:r>
            <a:r>
              <a:rPr lang="zh-CN" altLang="en-US" baseline="0" dirty="0" smtClean="0"/>
              <a:t>来组织； 另一边， 内存也同样大小分割 </a:t>
            </a:r>
            <a:r>
              <a:rPr lang="en-US" altLang="zh-CN" baseline="0" dirty="0" smtClean="0"/>
              <a:t>– </a:t>
            </a:r>
            <a:r>
              <a:rPr lang="zh-CN" altLang="en-US" baseline="0" dirty="0" smtClean="0"/>
              <a:t>称之为 </a:t>
            </a:r>
            <a:r>
              <a:rPr lang="en-US" altLang="zh-CN" baseline="0" dirty="0" smtClean="0"/>
              <a:t>frames. </a:t>
            </a:r>
            <a:r>
              <a:rPr lang="zh-CN" altLang="en-US" baseline="0" dirty="0" smtClean="0"/>
              <a:t>来自 </a:t>
            </a:r>
            <a:r>
              <a:rPr lang="en-US" altLang="zh-CN" baseline="0" dirty="0" smtClean="0"/>
              <a:t>loose-leaf book</a:t>
            </a:r>
          </a:p>
          <a:p>
            <a:endParaRPr lang="en-US" baseline="0" dirty="0" smtClean="0"/>
          </a:p>
          <a:p>
            <a:endParaRPr lang="he-IL" dirty="0" smtClean="0"/>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07B2372E-7DF4-484E-858C-1056BB9C4ED1}" type="slidenum">
              <a:rPr lang="he-IL"/>
              <a:pPr/>
              <a:t>123</a:t>
            </a:fld>
            <a:endParaRPr lang="en-US" altLang="zh-CN"/>
          </a:p>
        </p:txBody>
      </p:sp>
      <p:sp>
        <p:nvSpPr>
          <p:cNvPr id="46083" name="Rectangle 2"/>
          <p:cNvSpPr>
            <a:spLocks noGrp="1" noRot="1" noChangeAspect="1" noChangeArrowheads="1" noTextEdit="1"/>
          </p:cNvSpPr>
          <p:nvPr>
            <p:ph type="sldImg"/>
          </p:nvPr>
        </p:nvSpPr>
        <p:spPr>
          <a:xfrm>
            <a:off x="1144588" y="687388"/>
            <a:ext cx="4572000" cy="3429000"/>
          </a:xfrm>
          <a:ln/>
        </p:spPr>
      </p:sp>
      <p:sp>
        <p:nvSpPr>
          <p:cNvPr id="46084" name="Rectangle 3"/>
          <p:cNvSpPr>
            <a:spLocks noGrp="1" noChangeArrowheads="1"/>
          </p:cNvSpPr>
          <p:nvPr>
            <p:ph type="body" idx="1"/>
          </p:nvPr>
        </p:nvSpPr>
        <p:spPr>
          <a:xfrm>
            <a:off x="913651" y="4344242"/>
            <a:ext cx="5029093" cy="4114288"/>
          </a:xfrm>
          <a:noFill/>
          <a:ln/>
        </p:spPr>
        <p:txBody>
          <a:bodyPr/>
          <a:lstStyle/>
          <a:p>
            <a:r>
              <a:rPr lang="en-US" altLang="zh-CN" dirty="0" smtClean="0"/>
              <a:t>[2012-10-20]</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a:t>
            </a:r>
            <a:r>
              <a:rPr lang="en-US" altLang="zh-CN" dirty="0" smtClean="0">
                <a:ea typeface="宋体" charset="-122"/>
              </a:rPr>
              <a:t>The physical address is obtained by adding d to b (in contrast with paging):</a:t>
            </a:r>
            <a:r>
              <a:rPr lang="en-US" altLang="zh-CN" dirty="0" smtClean="0"/>
              <a:t>” means that the starting address of a page could be computed directly!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If the size of MM is 2</a:t>
            </a:r>
            <a:r>
              <a:rPr lang="en-US" altLang="zh-CN" baseline="30000" dirty="0" smtClean="0"/>
              <a:t>5</a:t>
            </a:r>
            <a:r>
              <a:rPr lang="en-US" altLang="zh-CN" dirty="0" smtClean="0"/>
              <a:t>(0 ~</a:t>
            </a:r>
            <a:r>
              <a:rPr lang="en-US" altLang="zh-CN" baseline="0" dirty="0" smtClean="0"/>
              <a:t> 2</a:t>
            </a:r>
            <a:r>
              <a:rPr lang="en-US" altLang="zh-CN" baseline="30000" dirty="0" smtClean="0"/>
              <a:t>5</a:t>
            </a:r>
            <a:r>
              <a:rPr lang="en-US" altLang="zh-CN" baseline="0" dirty="0" smtClean="0"/>
              <a:t>-1</a:t>
            </a:r>
            <a:r>
              <a:rPr lang="en-US" altLang="zh-CN" dirty="0" smtClean="0"/>
              <a:t>) , and page size is</a:t>
            </a:r>
            <a:r>
              <a:rPr lang="en-US" altLang="zh-CN" baseline="0" dirty="0" smtClean="0"/>
              <a:t> 2</a:t>
            </a:r>
            <a:r>
              <a:rPr lang="en-US" altLang="zh-CN" baseline="30000" dirty="0" smtClean="0"/>
              <a:t>3</a:t>
            </a:r>
            <a:r>
              <a:rPr lang="en-US" altLang="zh-CN" baseline="0" dirty="0" smtClean="0"/>
              <a:t>, there are 4 pages. The starting address of page 0 must be 0. The address of page 1 must be 2</a:t>
            </a:r>
            <a:r>
              <a:rPr lang="en-US" altLang="zh-CN" baseline="30000" dirty="0" smtClean="0"/>
              <a:t>3</a:t>
            </a:r>
            <a:r>
              <a:rPr lang="en-US" altLang="zh-CN" baseline="0" dirty="0" smtClean="0"/>
              <a:t>. And the starting address of page 2 must be 2</a:t>
            </a:r>
            <a:r>
              <a:rPr lang="en-US" altLang="zh-CN" baseline="30000" dirty="0" smtClean="0"/>
              <a:t>4</a:t>
            </a:r>
            <a:r>
              <a:rPr lang="en-US" altLang="zh-CN" baseline="0" dirty="0" smtClean="0"/>
              <a:t> = 2</a:t>
            </a:r>
            <a:r>
              <a:rPr lang="en-US" altLang="zh-CN" baseline="30000" dirty="0" smtClean="0"/>
              <a:t>3</a:t>
            </a:r>
            <a:r>
              <a:rPr lang="en-US" altLang="zh-CN" baseline="0" dirty="0" smtClean="0"/>
              <a:t> + 2</a:t>
            </a:r>
            <a:r>
              <a:rPr lang="en-US" altLang="zh-CN" baseline="30000" dirty="0" smtClean="0"/>
              <a:t>3</a:t>
            </a:r>
            <a:r>
              <a:rPr lang="en-US" altLang="zh-CN" baseline="0" dirty="0" smtClean="0"/>
              <a:t>. </a:t>
            </a:r>
            <a:endParaRPr lang="he-IL" dirty="0" smtClean="0"/>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124</a:t>
            </a:fld>
            <a:endParaRPr lang="zh-CN" alt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759100-CFF2-4B5D-A6D0-6DF1BEED867C}" type="slidenum">
              <a:rPr lang="he-IL"/>
              <a:pPr/>
              <a:t>125</a:t>
            </a:fld>
            <a:endParaRPr lang="en-US" altLang="zh-CN"/>
          </a:p>
        </p:txBody>
      </p:sp>
      <p:sp>
        <p:nvSpPr>
          <p:cNvPr id="773122" name="Rectangle 2"/>
          <p:cNvSpPr>
            <a:spLocks noGrp="1" noRot="1" noChangeAspect="1" noChangeArrowheads="1" noTextEdit="1"/>
          </p:cNvSpPr>
          <p:nvPr>
            <p:ph type="sldImg"/>
          </p:nvPr>
        </p:nvSpPr>
        <p:spPr>
          <a:xfrm>
            <a:off x="1144588" y="687388"/>
            <a:ext cx="4572000" cy="3429000"/>
          </a:xfrm>
          <a:ln/>
        </p:spPr>
      </p:sp>
      <p:sp>
        <p:nvSpPr>
          <p:cNvPr id="773123" name="Rectangle 3"/>
          <p:cNvSpPr>
            <a:spLocks noGrp="1" noChangeArrowheads="1"/>
          </p:cNvSpPr>
          <p:nvPr>
            <p:ph type="body" idx="1"/>
          </p:nvPr>
        </p:nvSpPr>
        <p:spPr>
          <a:xfrm>
            <a:off x="913651" y="4344242"/>
            <a:ext cx="5029093" cy="4114288"/>
          </a:xfrm>
        </p:spPr>
        <p:txBody>
          <a:bodyPr wrap="square" lIns="92976" tIns="46488" rIns="92976" bIns="46488" anchor="t"/>
          <a:lstStyle/>
          <a:p>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BDED32-D47D-40EB-AC71-76EAEB5B144D}" type="slidenum">
              <a:rPr lang="he-IL"/>
              <a:pPr/>
              <a:t>126</a:t>
            </a:fld>
            <a:endParaRPr lang="en-US" altLang="zh-CN"/>
          </a:p>
        </p:txBody>
      </p:sp>
      <p:sp>
        <p:nvSpPr>
          <p:cNvPr id="771074" name="Rectangle 2"/>
          <p:cNvSpPr>
            <a:spLocks noGrp="1" noRot="1" noChangeAspect="1" noChangeArrowheads="1" noTextEdit="1"/>
          </p:cNvSpPr>
          <p:nvPr>
            <p:ph type="sldImg"/>
          </p:nvPr>
        </p:nvSpPr>
        <p:spPr>
          <a:xfrm>
            <a:off x="1144588" y="687388"/>
            <a:ext cx="4572000" cy="3429000"/>
          </a:xfrm>
          <a:ln/>
        </p:spPr>
      </p:sp>
      <p:sp>
        <p:nvSpPr>
          <p:cNvPr id="771075" name="Rectangle 3"/>
          <p:cNvSpPr>
            <a:spLocks noGrp="1" noChangeArrowheads="1"/>
          </p:cNvSpPr>
          <p:nvPr>
            <p:ph type="body" idx="1"/>
          </p:nvPr>
        </p:nvSpPr>
        <p:spPr>
          <a:xfrm>
            <a:off x="913651" y="4344242"/>
            <a:ext cx="5029093" cy="4114288"/>
          </a:xfrm>
        </p:spPr>
        <p:txBody>
          <a:bodyPr wrap="square" lIns="92976" tIns="46488" rIns="92976" bIns="46488" anchor="t"/>
          <a:lstStyle/>
          <a:p>
            <a:endParaRPr lang="zh-CN" altLang="zh-CN"/>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127</a:t>
            </a:fld>
            <a:endParaRPr lang="zh-CN" alt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128</a:t>
            </a:fld>
            <a:endParaRPr lang="zh-CN" alt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129</a:t>
            </a:fld>
            <a:endParaRPr lang="zh-CN" alt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B8AABA-5C55-4AE7-82FC-98B5DB31E5A2}" type="slidenum">
              <a:rPr lang="he-IL"/>
              <a:pPr/>
              <a:t>130</a:t>
            </a:fld>
            <a:endParaRPr lang="en-US" altLang="zh-CN"/>
          </a:p>
        </p:txBody>
      </p:sp>
      <p:sp>
        <p:nvSpPr>
          <p:cNvPr id="783362" name="Rectangle 2"/>
          <p:cNvSpPr>
            <a:spLocks noGrp="1" noRot="1" noChangeAspect="1" noChangeArrowheads="1" noTextEdit="1"/>
          </p:cNvSpPr>
          <p:nvPr>
            <p:ph type="sldImg"/>
          </p:nvPr>
        </p:nvSpPr>
        <p:spPr>
          <a:ln/>
        </p:spPr>
      </p:sp>
      <p:sp>
        <p:nvSpPr>
          <p:cNvPr id="783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CCDD99-78C0-4D6E-8649-80F2D2791DB0}" type="slidenum">
              <a:rPr lang="he-IL"/>
              <a:pPr/>
              <a:t>131</a:t>
            </a:fld>
            <a:endParaRPr lang="en-US" altLang="zh-CN"/>
          </a:p>
        </p:txBody>
      </p:sp>
      <p:sp>
        <p:nvSpPr>
          <p:cNvPr id="784386" name="Rectangle 2"/>
          <p:cNvSpPr>
            <a:spLocks noGrp="1" noRot="1" noChangeAspect="1" noChangeArrowheads="1" noTextEdit="1"/>
          </p:cNvSpPr>
          <p:nvPr>
            <p:ph type="sldImg"/>
          </p:nvPr>
        </p:nvSpPr>
        <p:spPr>
          <a:ln/>
        </p:spPr>
      </p:sp>
      <p:sp>
        <p:nvSpPr>
          <p:cNvPr id="784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F3A502BA-5CF0-4D7A-83F9-C599F1901749}" type="slidenum">
              <a:rPr lang="he-IL"/>
              <a:pPr/>
              <a:t>12</a:t>
            </a:fld>
            <a:endParaRPr lang="en-US" altLang="zh-CN"/>
          </a:p>
        </p:txBody>
      </p:sp>
      <p:sp>
        <p:nvSpPr>
          <p:cNvPr id="48131" name="Rectangle 2"/>
          <p:cNvSpPr>
            <a:spLocks noGrp="1" noRot="1" noChangeAspect="1" noChangeArrowheads="1" noTextEdit="1"/>
          </p:cNvSpPr>
          <p:nvPr>
            <p:ph type="sldImg"/>
          </p:nvPr>
        </p:nvSpPr>
        <p:spPr>
          <a:xfrm>
            <a:off x="1144588" y="687388"/>
            <a:ext cx="4572000" cy="3429000"/>
          </a:xfrm>
          <a:ln/>
        </p:spPr>
      </p:sp>
      <p:sp>
        <p:nvSpPr>
          <p:cNvPr id="48132" name="Rectangle 3"/>
          <p:cNvSpPr>
            <a:spLocks noGrp="1" noChangeArrowheads="1"/>
          </p:cNvSpPr>
          <p:nvPr>
            <p:ph type="body" idx="1"/>
          </p:nvPr>
        </p:nvSpPr>
        <p:spPr>
          <a:xfrm>
            <a:off x="913651" y="4344242"/>
            <a:ext cx="5029093" cy="4114288"/>
          </a:xfrm>
          <a:noFill/>
          <a:ln/>
        </p:spPr>
        <p:txBody>
          <a:bodyPr/>
          <a:lstStyle/>
          <a:p>
            <a:endParaRPr lang="he-IL" smtClean="0"/>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516B9D05-E3D6-4DBA-8475-F50DF2C85CC9}" type="slidenum">
              <a:rPr lang="en-US" smtClean="0">
                <a:solidFill>
                  <a:prstClr val="black"/>
                </a:solidFill>
              </a:rPr>
              <a:pPr/>
              <a:t>133</a:t>
            </a:fld>
            <a:endParaRPr lang="en-US" smtClean="0">
              <a:solidFill>
                <a:prstClr val="black"/>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B43D68D3-97B6-41B5-ADB5-C6800B4A6BD2}" type="slidenum">
              <a:rPr lang="en-US" smtClean="0">
                <a:solidFill>
                  <a:prstClr val="black"/>
                </a:solidFill>
              </a:rPr>
              <a:pPr/>
              <a:t>135</a:t>
            </a:fld>
            <a:endParaRPr lang="en-US" smtClean="0">
              <a:solidFill>
                <a:prstClr val="black"/>
              </a:solidFill>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r>
              <a:rPr lang="en-US" dirty="0" smtClean="0"/>
              <a:t>Outer page table – each entry represents</a:t>
            </a:r>
            <a:r>
              <a:rPr lang="en-US" baseline="0" dirty="0" smtClean="0"/>
              <a:t> a set of pages….</a:t>
            </a:r>
          </a:p>
          <a:p>
            <a:r>
              <a:rPr lang="en-US" baseline="0" smtClean="0"/>
              <a:t>P1 </a:t>
            </a:r>
            <a:endParaRPr lang="en-US" dirty="0" smtClean="0"/>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72B464D-223B-4643-81C7-572434DB1953}" type="slidenum">
              <a:rPr lang="en-US" smtClean="0">
                <a:solidFill>
                  <a:prstClr val="black"/>
                </a:solidFill>
              </a:rPr>
              <a:pPr/>
              <a:t>136</a:t>
            </a:fld>
            <a:endParaRPr lang="en-US" smtClean="0">
              <a:solidFill>
                <a:prstClr val="black"/>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372B464D-223B-4643-81C7-572434DB1953}" type="slidenum">
              <a:rPr lang="en-US" smtClean="0">
                <a:solidFill>
                  <a:prstClr val="black"/>
                </a:solidFill>
              </a:rPr>
              <a:pPr/>
              <a:t>137</a:t>
            </a:fld>
            <a:endParaRPr lang="en-US" smtClean="0">
              <a:solidFill>
                <a:prstClr val="black"/>
              </a:solidFill>
            </a:endParaRPr>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30EC0398-C5CC-4F8F-AA49-2F67CF809D96}" type="slidenum">
              <a:rPr lang="en-US" smtClean="0">
                <a:solidFill>
                  <a:prstClr val="black"/>
                </a:solidFill>
              </a:rPr>
              <a:pPr/>
              <a:t>138</a:t>
            </a:fld>
            <a:endParaRPr lang="en-US" smtClean="0">
              <a:solidFill>
                <a:prstClr val="black"/>
              </a:solidFill>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A7E04C3-7C21-4E65-9D47-F5B4B1E1977B}" type="slidenum">
              <a:rPr lang="en-US" smtClean="0">
                <a:solidFill>
                  <a:prstClr val="black"/>
                </a:solidFill>
              </a:rPr>
              <a:pPr/>
              <a:t>140</a:t>
            </a:fld>
            <a:endParaRPr lang="en-US" smtClean="0">
              <a:solidFill>
                <a:prstClr val="black"/>
              </a:solidFill>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dirty="0" smtClean="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9F4D2763-1C0C-4DBE-B286-B7D068DC77C1}" type="slidenum">
              <a:rPr lang="he-IL"/>
              <a:pPr/>
              <a:t>14</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18</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19</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20</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22</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23</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24</a:t>
            </a:fld>
            <a:endParaRPr lang="zh-CN" altLang="en-US"/>
          </a:p>
        </p:txBody>
      </p:sp>
    </p:spTree>
    <p:extLst>
      <p:ext uri="{BB962C8B-B14F-4D97-AF65-F5344CB8AC3E}">
        <p14:creationId xmlns:p14="http://schemas.microsoft.com/office/powerpoint/2010/main" val="21070612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[2014-04-04] “This is a slowdown by a factor of 40”, </a:t>
            </a:r>
            <a:r>
              <a:rPr lang="zh-CN" altLang="en-US" dirty="0" smtClean="0"/>
              <a:t>就是没有缺页时是</a:t>
            </a:r>
            <a:r>
              <a:rPr lang="en-US" altLang="zh-CN" dirty="0" smtClean="0"/>
              <a:t>200</a:t>
            </a:r>
            <a:r>
              <a:rPr lang="zh-CN" altLang="en-US" dirty="0" smtClean="0"/>
              <a:t>纳秒</a:t>
            </a:r>
            <a:r>
              <a:rPr lang="en-US" altLang="zh-CN" dirty="0" smtClean="0"/>
              <a:t>,</a:t>
            </a:r>
            <a:r>
              <a:rPr lang="en-US" altLang="zh-CN" baseline="0" dirty="0" smtClean="0"/>
              <a:t> </a:t>
            </a:r>
            <a:r>
              <a:rPr lang="zh-CN" altLang="en-US" baseline="0" dirty="0" smtClean="0"/>
              <a:t>而有缺页 </a:t>
            </a:r>
            <a:r>
              <a:rPr lang="en-US" altLang="zh-CN" baseline="0" dirty="0" smtClean="0"/>
              <a:t>– </a:t>
            </a:r>
            <a:r>
              <a:rPr lang="zh-CN" altLang="en-US" baseline="0" dirty="0" smtClean="0"/>
              <a:t>即便是</a:t>
            </a:r>
            <a:r>
              <a:rPr lang="en-US" altLang="zh-CN" baseline="0" dirty="0" smtClean="0"/>
              <a:t>1000</a:t>
            </a:r>
            <a:r>
              <a:rPr lang="zh-CN" altLang="en-US" baseline="0" dirty="0" smtClean="0"/>
              <a:t>分之一</a:t>
            </a:r>
            <a:r>
              <a:rPr lang="en-US" altLang="zh-CN" baseline="0" dirty="0" smtClean="0"/>
              <a:t>, </a:t>
            </a:r>
            <a:r>
              <a:rPr lang="zh-CN" altLang="en-US" baseline="0" dirty="0" smtClean="0"/>
              <a:t>也会使得时间降低到 </a:t>
            </a:r>
            <a:r>
              <a:rPr lang="en-US" altLang="zh-CN" baseline="0" dirty="0" smtClean="0"/>
              <a:t>8.2</a:t>
            </a:r>
            <a:r>
              <a:rPr lang="zh-CN" altLang="en-US" baseline="0" dirty="0" smtClean="0"/>
              <a:t>毫秒</a:t>
            </a:r>
            <a:r>
              <a:rPr lang="en-US" altLang="zh-CN" baseline="0" dirty="0" smtClean="0"/>
              <a:t>, </a:t>
            </a:r>
            <a:r>
              <a:rPr lang="zh-CN" altLang="en-US" baseline="0" dirty="0" smtClean="0"/>
              <a:t>近乎下降了</a:t>
            </a:r>
            <a:r>
              <a:rPr lang="en-US" altLang="zh-CN" baseline="0" dirty="0" smtClean="0"/>
              <a:t>40</a:t>
            </a:r>
            <a:r>
              <a:rPr lang="zh-CN" altLang="en-US" baseline="0" dirty="0" smtClean="0"/>
              <a:t>倍</a:t>
            </a:r>
            <a:r>
              <a:rPr lang="en-US" altLang="zh-CN" baseline="0" dirty="0" smtClean="0"/>
              <a:t>.</a:t>
            </a:r>
          </a:p>
          <a:p>
            <a:endParaRPr lang="en-US" altLang="zh-CN" baseline="0" dirty="0" smtClean="0"/>
          </a:p>
          <a:p>
            <a:r>
              <a:rPr lang="zh-CN" altLang="en-US" baseline="0" dirty="0" smtClean="0"/>
              <a:t>也就引出了 </a:t>
            </a:r>
            <a:r>
              <a:rPr lang="en-US" altLang="zh-CN" baseline="0" dirty="0" smtClean="0"/>
              <a:t>“</a:t>
            </a:r>
            <a:r>
              <a:rPr lang="zh-CN" altLang="en-US" baseline="0" dirty="0" smtClean="0"/>
              <a:t>每次有缺页时</a:t>
            </a:r>
            <a:r>
              <a:rPr lang="en-US" altLang="zh-CN" baseline="0" dirty="0" smtClean="0"/>
              <a:t>,</a:t>
            </a:r>
            <a:r>
              <a:rPr lang="zh-CN" altLang="en-US" baseline="0" dirty="0" smtClean="0"/>
              <a:t>将相关的页面也一同预保存至内存中</a:t>
            </a:r>
            <a:r>
              <a:rPr lang="en-US" altLang="zh-CN" baseline="0" dirty="0" smtClean="0"/>
              <a:t>”</a:t>
            </a:r>
            <a:r>
              <a:rPr lang="zh-CN" altLang="en-US" baseline="0" dirty="0" smtClean="0"/>
              <a:t>的思考</a:t>
            </a:r>
            <a:r>
              <a:rPr lang="en-US" altLang="zh-CN" baseline="0" dirty="0" smtClean="0"/>
              <a:t>.</a:t>
            </a:r>
          </a:p>
          <a:p>
            <a:endParaRPr lang="en-US" altLang="zh-CN" baseline="0" dirty="0" smtClean="0"/>
          </a:p>
          <a:p>
            <a:r>
              <a:rPr lang="zh-CN" altLang="en-US" baseline="0" dirty="0" smtClean="0"/>
              <a:t>甚至</a:t>
            </a:r>
            <a:r>
              <a:rPr lang="en-US" altLang="zh-CN" baseline="0" dirty="0" smtClean="0"/>
              <a:t>, </a:t>
            </a:r>
            <a:r>
              <a:rPr lang="zh-CN" altLang="en-US" baseline="0" dirty="0" smtClean="0"/>
              <a:t>将 </a:t>
            </a:r>
            <a:r>
              <a:rPr lang="en-US" altLang="zh-CN" baseline="0" dirty="0" smtClean="0"/>
              <a:t>Page table </a:t>
            </a:r>
            <a:r>
              <a:rPr lang="zh-CN" altLang="en-US" baseline="0" dirty="0" smtClean="0"/>
              <a:t>放到内存也觉得慢 </a:t>
            </a:r>
            <a:r>
              <a:rPr lang="en-US" altLang="zh-CN" baseline="0" dirty="0" smtClean="0"/>
              <a:t>– </a:t>
            </a:r>
            <a:r>
              <a:rPr lang="zh-CN" altLang="en-US" baseline="0" dirty="0" smtClean="0"/>
              <a:t>因为访问它的频率过高</a:t>
            </a:r>
            <a:r>
              <a:rPr lang="en-US" altLang="zh-CN" baseline="0" dirty="0" smtClean="0"/>
              <a:t>, </a:t>
            </a:r>
            <a:r>
              <a:rPr lang="zh-CN" altLang="en-US" baseline="0" dirty="0" smtClean="0"/>
              <a:t>所以</a:t>
            </a:r>
            <a:r>
              <a:rPr lang="en-US" altLang="zh-CN" baseline="0" dirty="0" smtClean="0"/>
              <a:t>, </a:t>
            </a:r>
            <a:r>
              <a:rPr lang="zh-CN" altLang="en-US" baseline="0" dirty="0" smtClean="0"/>
              <a:t>现在有了 </a:t>
            </a:r>
            <a:r>
              <a:rPr lang="en-US" altLang="zh-CN" baseline="0" dirty="0" smtClean="0"/>
              <a:t>cache,</a:t>
            </a:r>
            <a:r>
              <a:rPr lang="zh-CN" altLang="en-US" baseline="0" dirty="0" smtClean="0"/>
              <a:t>以及 </a:t>
            </a:r>
            <a:r>
              <a:rPr lang="en-US" altLang="zh-CN" baseline="0" dirty="0" smtClean="0"/>
              <a:t>TLB</a:t>
            </a:r>
          </a:p>
          <a:p>
            <a:r>
              <a:rPr lang="en-US" altLang="zh-CN" baseline="0" dirty="0" smtClean="0"/>
              <a:t>“</a:t>
            </a:r>
            <a:r>
              <a:rPr lang="en-US" altLang="zh-CN" dirty="0" smtClean="0"/>
              <a:t>A </a:t>
            </a:r>
            <a:r>
              <a:rPr lang="en-US" altLang="zh-CN" b="1" dirty="0" smtClean="0"/>
              <a:t>translation </a:t>
            </a:r>
            <a:r>
              <a:rPr lang="en-US" altLang="zh-CN" b="1" dirty="0" err="1" smtClean="0"/>
              <a:t>lookaside</a:t>
            </a:r>
            <a:r>
              <a:rPr lang="en-US" altLang="zh-CN" b="1" dirty="0" smtClean="0"/>
              <a:t> buffer</a:t>
            </a:r>
            <a:r>
              <a:rPr lang="en-US" altLang="zh-CN" dirty="0" smtClean="0"/>
              <a:t> (</a:t>
            </a:r>
            <a:r>
              <a:rPr lang="en-US" altLang="zh-CN" b="1" dirty="0" smtClean="0"/>
              <a:t>TLB</a:t>
            </a:r>
            <a:r>
              <a:rPr lang="en-US" altLang="zh-CN" dirty="0" smtClean="0"/>
              <a:t>) is a </a:t>
            </a:r>
            <a:r>
              <a:rPr lang="en-US" altLang="zh-CN" dirty="0" smtClean="0">
                <a:hlinkClick r:id="rId3" tooltip="Cache (computing)"/>
              </a:rPr>
              <a:t>cache</a:t>
            </a:r>
            <a:r>
              <a:rPr lang="en-US" altLang="zh-CN" dirty="0" smtClean="0"/>
              <a:t> that </a:t>
            </a:r>
            <a:r>
              <a:rPr lang="en-US" altLang="zh-CN" dirty="0" smtClean="0">
                <a:hlinkClick r:id="rId4" tooltip="Memory management unit"/>
              </a:rPr>
              <a:t>memory management hardware</a:t>
            </a:r>
            <a:r>
              <a:rPr lang="en-US" altLang="zh-CN" dirty="0" smtClean="0"/>
              <a:t> uses to improve </a:t>
            </a:r>
            <a:r>
              <a:rPr lang="en-US" altLang="zh-CN" dirty="0" smtClean="0">
                <a:hlinkClick r:id="rId5" tooltip="Virtual address space"/>
              </a:rPr>
              <a:t>virtual address</a:t>
            </a:r>
            <a:r>
              <a:rPr lang="en-US" altLang="zh-CN" dirty="0" smtClean="0"/>
              <a:t> translation speed.</a:t>
            </a:r>
            <a:r>
              <a:rPr lang="en-US" altLang="zh-CN" baseline="30000" dirty="0" smtClean="0">
                <a:hlinkClick r:id="rId6"/>
              </a:rPr>
              <a:t>[1]</a:t>
            </a:r>
            <a:r>
              <a:rPr lang="en-US" altLang="zh-CN" dirty="0" smtClean="0"/>
              <a:t> All current desktop, laptop, and server processors include one or more TLBs in the memory management hardware, and it is nearly always present in any hardware that utilizes </a:t>
            </a:r>
            <a:r>
              <a:rPr lang="en-US" altLang="zh-CN" dirty="0" smtClean="0">
                <a:hlinkClick r:id="rId7" tooltip="Paging"/>
              </a:rPr>
              <a:t>paged</a:t>
            </a:r>
            <a:r>
              <a:rPr lang="en-US" altLang="zh-CN" dirty="0" smtClean="0"/>
              <a:t> or </a:t>
            </a:r>
            <a:r>
              <a:rPr lang="en-US" altLang="zh-CN" dirty="0" smtClean="0">
                <a:hlinkClick r:id="rId8" tooltip="Memory segmentation"/>
              </a:rPr>
              <a:t>segmented</a:t>
            </a:r>
            <a:r>
              <a:rPr lang="en-US" altLang="zh-CN" dirty="0" smtClean="0"/>
              <a:t> </a:t>
            </a:r>
            <a:r>
              <a:rPr lang="en-US" altLang="zh-CN" dirty="0" smtClean="0">
                <a:hlinkClick r:id="rId9" tooltip="Virtual memory"/>
              </a:rPr>
              <a:t>virtual memory</a:t>
            </a:r>
            <a:r>
              <a:rPr lang="en-US" altLang="zh-CN" dirty="0" smtClean="0"/>
              <a:t>.</a:t>
            </a:r>
            <a:r>
              <a:rPr lang="en-US" altLang="zh-CN" baseline="0" dirty="0" smtClean="0"/>
              <a:t>”</a:t>
            </a:r>
          </a:p>
          <a:p>
            <a:r>
              <a:rPr lang="en-US" altLang="zh-CN" baseline="0" dirty="0" smtClean="0"/>
              <a:t>[From http://en.wikipedia.org/wiki/Translation_lookaside_buffer]</a:t>
            </a:r>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25</a:t>
            </a:fld>
            <a:endParaRPr lang="zh-CN" altLang="en-US"/>
          </a:p>
        </p:txBody>
      </p:sp>
    </p:spTree>
    <p:extLst>
      <p:ext uri="{BB962C8B-B14F-4D97-AF65-F5344CB8AC3E}">
        <p14:creationId xmlns:p14="http://schemas.microsoft.com/office/powerpoint/2010/main" val="883665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27</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solidFill>
                  <a:prstClr val="black"/>
                </a:solidFill>
              </a:rPr>
              <a:pPr/>
              <a:t>29</a:t>
            </a:fld>
            <a:endParaRPr lang="zh-CN" altLang="en-US">
              <a:solidFill>
                <a:prstClr val="black"/>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30</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31</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CB6E892-70E7-42F7-B9C0-20E9F3DB404B}" type="slidenum">
              <a:rPr lang="he-IL"/>
              <a:pPr/>
              <a:t>32</a:t>
            </a:fld>
            <a:endParaRPr lang="en-US" altLang="zh-CN"/>
          </a:p>
        </p:txBody>
      </p:sp>
      <p:sp>
        <p:nvSpPr>
          <p:cNvPr id="41987" name="Rectangle 2"/>
          <p:cNvSpPr>
            <a:spLocks noGrp="1" noRot="1" noChangeAspect="1" noChangeArrowheads="1" noTextEdit="1"/>
          </p:cNvSpPr>
          <p:nvPr>
            <p:ph type="sldImg"/>
          </p:nvPr>
        </p:nvSpPr>
        <p:spPr>
          <a:xfrm>
            <a:off x="1144588" y="687388"/>
            <a:ext cx="4572000" cy="3429000"/>
          </a:xfrm>
          <a:ln/>
        </p:spPr>
      </p:sp>
      <p:sp>
        <p:nvSpPr>
          <p:cNvPr id="41988" name="Rectangle 3"/>
          <p:cNvSpPr>
            <a:spLocks noGrp="1" noChangeArrowheads="1"/>
          </p:cNvSpPr>
          <p:nvPr>
            <p:ph type="body" idx="1"/>
          </p:nvPr>
        </p:nvSpPr>
        <p:spPr>
          <a:xfrm>
            <a:off x="913651" y="4344242"/>
            <a:ext cx="5029093" cy="4114288"/>
          </a:xfrm>
          <a:noFill/>
          <a:ln/>
        </p:spPr>
        <p:txBody>
          <a:bodyPr wrap="square" lIns="92976" tIns="46488" rIns="92976" bIns="46488" anchor="t"/>
          <a:lstStyle/>
          <a:p>
            <a:endParaRPr lang="he-IL"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34</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35</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36</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37</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38</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39</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40</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41</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42</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44</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45</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46</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47</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48</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49</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50</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51</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52</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53</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54</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55</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56</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57</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58</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59</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60</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61</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62</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63</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64</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65</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66</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67</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68</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69</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70</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71</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72</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73</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7</a:t>
            </a:fld>
            <a:endParaRPr lang="zh-CN" altLang="en-US"/>
          </a:p>
        </p:txBody>
      </p:sp>
    </p:spTree>
    <p:extLst>
      <p:ext uri="{BB962C8B-B14F-4D97-AF65-F5344CB8AC3E}">
        <p14:creationId xmlns:p14="http://schemas.microsoft.com/office/powerpoint/2010/main" val="27421418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74</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75</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76</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77</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78</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79</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80</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81</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82</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83</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B14E4D28-C7A6-4DE5-98E8-99007D44F449}" type="slidenum">
              <a:rPr lang="he-IL"/>
              <a:pPr/>
              <a:t>8</a:t>
            </a:fld>
            <a:endParaRPr lang="en-US" altLang="zh-CN"/>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p:spPr>
        <p:txBody>
          <a:bodyPr/>
          <a:lstStyle/>
          <a:p>
            <a:endParaRPr lang="zh-CN" altLang="zh-CN" smtClean="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84</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85</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86</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87</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88</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89</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90</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91</a:t>
            </a:fld>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92</a:t>
            </a:fld>
            <a:endParaRPr lang="zh-CN"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93</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a:t>
            </a:fld>
            <a:endParaRPr lang="zh-CN"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94</a:t>
            </a:fld>
            <a:endParaRPr lang="zh-CN"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95</a:t>
            </a:fld>
            <a:endParaRPr lang="zh-CN"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96</a:t>
            </a:fld>
            <a:endParaRPr lang="zh-CN"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97</a:t>
            </a:fld>
            <a:endParaRPr lang="zh-CN"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98</a:t>
            </a:fld>
            <a:endParaRPr lang="zh-CN"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99</a:t>
            </a:fld>
            <a:endParaRPr lang="zh-CN"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100</a:t>
            </a:fld>
            <a:endParaRPr lang="zh-CN"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101</a:t>
            </a:fld>
            <a:endParaRPr lang="zh-CN"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102</a:t>
            </a:fld>
            <a:endParaRPr lang="zh-CN"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[2016</a:t>
            </a:r>
            <a:r>
              <a:rPr lang="zh-CN" altLang="en-US" dirty="0" smtClean="0"/>
              <a:t>年</a:t>
            </a:r>
            <a:r>
              <a:rPr lang="en-US" altLang="zh-CN" dirty="0" smtClean="0"/>
              <a:t>10</a:t>
            </a:r>
            <a:r>
              <a:rPr lang="zh-CN" altLang="en-US" dirty="0" smtClean="0"/>
              <a:t>月</a:t>
            </a:r>
            <a:r>
              <a:rPr lang="en-US" altLang="zh-CN" dirty="0" smtClean="0"/>
              <a:t>30</a:t>
            </a:r>
            <a:r>
              <a:rPr lang="zh-CN" altLang="en-US" dirty="0" smtClean="0"/>
              <a:t>日</a:t>
            </a:r>
            <a:r>
              <a:rPr lang="en-US" altLang="zh-CN" dirty="0" smtClean="0"/>
              <a:t>18:08:27] </a:t>
            </a:r>
            <a:r>
              <a:rPr lang="zh-CN" altLang="en-US" dirty="0" smtClean="0"/>
              <a:t>没错</a:t>
            </a:r>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103</a:t>
            </a:fld>
            <a:endParaRPr lang="zh-CN" altLang="en-US"/>
          </a:p>
        </p:txBody>
      </p:sp>
    </p:spTree>
    <p:extLst>
      <p:ext uri="{BB962C8B-B14F-4D97-AF65-F5344CB8AC3E}">
        <p14:creationId xmlns:p14="http://schemas.microsoft.com/office/powerpoint/2010/main" val="3771005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5.xml"/><Relationship Id="rId1" Type="http://schemas.openxmlformats.org/officeDocument/2006/relationships/themeOverride" Target="../theme/themeOverride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A0EA9DFD-E049-41C8-9D80-6609E094B18C}" type="datetime1">
              <a:rPr lang="zh-CN" altLang="en-US" smtClean="0"/>
              <a:pPr/>
              <a:t>2017/3/28</a:t>
            </a:fld>
            <a:endParaRPr lang="zh-CN" altLang="en-US"/>
          </a:p>
        </p:txBody>
      </p:sp>
      <p:sp>
        <p:nvSpPr>
          <p:cNvPr id="5" name="Footer Placeholder 4"/>
          <p:cNvSpPr>
            <a:spLocks noGrp="1"/>
          </p:cNvSpPr>
          <p:nvPr>
            <p:ph type="ftr" sz="quarter" idx="11"/>
          </p:nvPr>
        </p:nvSpPr>
        <p:spPr>
          <a:xfrm>
            <a:off x="3124200" y="6356350"/>
            <a:ext cx="3090874" cy="365125"/>
          </a:xfrm>
        </p:spPr>
        <p:txBody>
          <a:bodyPr/>
          <a:lstStyle/>
          <a:p>
            <a:r>
              <a:rPr lang="en-US" altLang="zh-CN" smtClean="0"/>
              <a:t>Operating system Part I Introduction</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34FE1C9-E2BC-4555-94DF-5B3D76BB11F2}" type="datetime1">
              <a:rPr lang="zh-CN" altLang="en-US" smtClean="0"/>
              <a:pPr/>
              <a:t>2017/3/28</a:t>
            </a:fld>
            <a:endParaRPr lang="zh-CN" altLang="en-US"/>
          </a:p>
        </p:txBody>
      </p:sp>
      <p:sp>
        <p:nvSpPr>
          <p:cNvPr id="6" name="Footer Placeholder 5"/>
          <p:cNvSpPr>
            <a:spLocks noGrp="1"/>
          </p:cNvSpPr>
          <p:nvPr>
            <p:ph type="ftr" sz="quarter" idx="11"/>
          </p:nvPr>
        </p:nvSpPr>
        <p:spPr/>
        <p:txBody>
          <a:bodyPr/>
          <a:lstStyle/>
          <a:p>
            <a:r>
              <a:rPr lang="en-US" altLang="zh-CN" smtClean="0"/>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7BD800D-8007-4A42-8AFE-42B1E43873E5}"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76E10DA2-23BF-4369-8E4F-51B43FB283BE}"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609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762000" y="1600200"/>
            <a:ext cx="4114800" cy="5181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lipArt Placeholder 3"/>
          <p:cNvSpPr>
            <a:spLocks noGrp="1"/>
          </p:cNvSpPr>
          <p:nvPr>
            <p:ph type="clipArt" sz="half" idx="2"/>
          </p:nvPr>
        </p:nvSpPr>
        <p:spPr>
          <a:xfrm>
            <a:off x="5029200" y="1600200"/>
            <a:ext cx="4114800" cy="5181600"/>
          </a:xfrm>
        </p:spPr>
        <p:txBody>
          <a:bodyPr/>
          <a:lstStyle/>
          <a:p>
            <a:endParaRPr lang="zh-CN" altLang="en-US"/>
          </a:p>
        </p:txBody>
      </p:sp>
      <p:sp>
        <p:nvSpPr>
          <p:cNvPr id="5" name="Footer Placeholder 4"/>
          <p:cNvSpPr>
            <a:spLocks noGrp="1"/>
          </p:cNvSpPr>
          <p:nvPr>
            <p:ph type="ftr" sz="quarter" idx="10"/>
          </p:nvPr>
        </p:nvSpPr>
        <p:spPr>
          <a:xfrm>
            <a:off x="3124200" y="6400800"/>
            <a:ext cx="2895600" cy="457200"/>
          </a:xfrm>
        </p:spPr>
        <p:txBody>
          <a:bodyPr/>
          <a:lstStyle>
            <a:lvl1pPr>
              <a:defRPr/>
            </a:lvl1pPr>
          </a:lstStyle>
          <a:p>
            <a:r>
              <a:rPr lang="en-US" altLang="en-US" smtClean="0"/>
              <a:t>Part IX Memory management</a:t>
            </a:r>
            <a:endParaRPr lang="en-US" altLang="en-US"/>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5E0C5BE1-94DD-4A91-A1DB-338B1AFFA8D0}"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5" name="Footer Placeholder 4"/>
          <p:cNvSpPr>
            <a:spLocks noGrp="1"/>
          </p:cNvSpPr>
          <p:nvPr>
            <p:ph type="ftr" sz="quarter" idx="11"/>
          </p:nvPr>
        </p:nvSpPr>
        <p:spPr>
          <a:xfrm>
            <a:off x="3124200" y="6356350"/>
            <a:ext cx="3090874" cy="365125"/>
          </a:xfrm>
        </p:spPr>
        <p:txBody>
          <a:bodyPr/>
          <a:lstStyle/>
          <a:p>
            <a:r>
              <a:rPr lang="en-US" altLang="zh-CN" smtClean="0">
                <a:solidFill>
                  <a:prstClr val="black">
                    <a:tint val="75000"/>
                  </a:prstClr>
                </a:solidFill>
              </a:rPr>
              <a:t>Part IX Memory management</a:t>
            </a:r>
            <a:endParaRPr lang="zh-CN" alt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64070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5852" cy="6858000"/>
          </a:xfrm>
          <a:solidFill>
            <a:schemeClr val="bg1">
              <a:lumMod val="75000"/>
            </a:schemeClr>
          </a:solidFill>
        </p:spPr>
        <p:txBody>
          <a:bodyPr vert="vert270" anchor="ctr"/>
          <a:lstStyle/>
          <a:p>
            <a:r>
              <a:rPr lang="en-US" altLang="zh-CN" dirty="0" smtClean="0"/>
              <a:t>Click to edit Master title style</a:t>
            </a:r>
            <a:endParaRPr lang="zh-CN" altLang="en-US" dirty="0"/>
          </a:p>
        </p:txBody>
      </p:sp>
      <p:sp>
        <p:nvSpPr>
          <p:cNvPr id="3" name="Date Placeholder 2"/>
          <p:cNvSpPr>
            <a:spLocks noGrp="1"/>
          </p:cNvSpPr>
          <p:nvPr>
            <p:ph type="dt" sz="half" idx="10"/>
          </p:nvPr>
        </p:nvSpPr>
        <p:spPr>
          <a:xfrm>
            <a:off x="1366830" y="6356350"/>
            <a:ext cx="1276344" cy="365125"/>
          </a:xfrm>
        </p:spPr>
        <p:txBody>
          <a:bodyPr/>
          <a:lstStyle/>
          <a:p>
            <a:fld id="{DC2C0651-3305-40E2-9987-52249815794E}"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
        <p:nvSpPr>
          <p:cNvPr id="7" name="Content Placeholder 2"/>
          <p:cNvSpPr>
            <a:spLocks noGrp="1"/>
          </p:cNvSpPr>
          <p:nvPr>
            <p:ph idx="1"/>
          </p:nvPr>
        </p:nvSpPr>
        <p:spPr>
          <a:xfrm>
            <a:off x="1285852" y="571480"/>
            <a:ext cx="7572396" cy="5197493"/>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extLst>
      <p:ext uri="{BB962C8B-B14F-4D97-AF65-F5344CB8AC3E}">
        <p14:creationId xmlns:p14="http://schemas.microsoft.com/office/powerpoint/2010/main" val="15684969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000108"/>
            <a:ext cx="8686800" cy="5126055"/>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C3CACD88-7FFE-484A-B967-FAF2799FEEAA}"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776489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777FF833-5508-4CAF-A2A2-CE9FC4475B04}"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214328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471AD98C-A9B3-4F70-B341-395E17595872}"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5815667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FE0D1825-8911-4B47-B443-E8A640390117}"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3186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5852" cy="6858000"/>
          </a:xfrm>
          <a:solidFill>
            <a:schemeClr val="bg1">
              <a:lumMod val="75000"/>
            </a:schemeClr>
          </a:solidFill>
        </p:spPr>
        <p:txBody>
          <a:bodyPr vert="vert270" anchor="ctr"/>
          <a:lstStyle/>
          <a:p>
            <a:r>
              <a:rPr lang="en-US" altLang="zh-CN" dirty="0" smtClean="0"/>
              <a:t>Click to edit Master title style</a:t>
            </a:r>
            <a:endParaRPr lang="zh-CN" altLang="en-US" dirty="0"/>
          </a:p>
        </p:txBody>
      </p:sp>
      <p:sp>
        <p:nvSpPr>
          <p:cNvPr id="3" name="Date Placeholder 2"/>
          <p:cNvSpPr>
            <a:spLocks noGrp="1"/>
          </p:cNvSpPr>
          <p:nvPr>
            <p:ph type="dt" sz="half" idx="10"/>
          </p:nvPr>
        </p:nvSpPr>
        <p:spPr>
          <a:xfrm>
            <a:off x="1366830" y="6356350"/>
            <a:ext cx="1276344" cy="365125"/>
          </a:xfrm>
        </p:spPr>
        <p:txBody>
          <a:bodyPr/>
          <a:lstStyle/>
          <a:p>
            <a:fld id="{2C99A850-D7B3-44EC-AB75-386F09793F9A}" type="datetime1">
              <a:rPr lang="zh-CN" altLang="en-US" smtClean="0"/>
              <a:pPr/>
              <a:t>2017/3/28</a:t>
            </a:fld>
            <a:endParaRPr lang="zh-CN" altLang="en-US"/>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
        <p:nvSpPr>
          <p:cNvPr id="7" name="Content Placeholder 2"/>
          <p:cNvSpPr>
            <a:spLocks noGrp="1"/>
          </p:cNvSpPr>
          <p:nvPr>
            <p:ph idx="1"/>
          </p:nvPr>
        </p:nvSpPr>
        <p:spPr>
          <a:xfrm>
            <a:off x="1285852" y="571480"/>
            <a:ext cx="7572396" cy="5197493"/>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8303B21F-C42A-4A96-A641-BD9E64AD66DD}"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51322074"/>
      </p:ext>
    </p:extLst>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5EAD9-AB79-4BD5-97BC-66AB2A5136BB}"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083085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CB835B9-C8AF-4719-9E36-CE49AA2860FC}"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495211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92090F6-A3B8-4339-A9AF-2B69934E4A42}"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3430766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15EC71E-45BC-495E-A18E-369463A3F6D4}"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06043193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21B195CE-2E83-4365-A0F3-0BBB33AFEEC0}"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746261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Footer Placeholder 3"/>
          <p:cNvSpPr>
            <a:spLocks noGrp="1"/>
          </p:cNvSpPr>
          <p:nvPr>
            <p:ph type="ftr" sz="quarter" idx="10"/>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1"/>
          </p:nvPr>
        </p:nvSpPr>
        <p:spPr/>
        <p:txBody>
          <a:bodyPr/>
          <a:lstStyle/>
          <a:p>
            <a:fld id="{388CABBF-CEE1-9142-81FB-CE7BC1A3CC80}"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4039280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1"/>
          </p:nvPr>
        </p:nvSpPr>
        <p:spPr/>
        <p:txBody>
          <a:bodyPr/>
          <a:lstStyle/>
          <a:p>
            <a:fld id="{388CABBF-CEE1-9142-81FB-CE7BC1A3CC80}" type="slidenum">
              <a:rPr lang="en-US" smtClean="0">
                <a:solidFill>
                  <a:srgbClr val="000000">
                    <a:tint val="75000"/>
                  </a:srgbClr>
                </a:solidFill>
              </a:rPr>
              <a:pPr/>
              <a:t>‹#›</a:t>
            </a:fld>
            <a:endParaRPr lang="en-US">
              <a:solidFill>
                <a:srgbClr val="000000">
                  <a:tint val="75000"/>
                </a:srgbClr>
              </a:solidFill>
            </a:endParaRPr>
          </a:p>
        </p:txBody>
      </p:sp>
    </p:spTree>
    <p:extLst>
      <p:ext uri="{BB962C8B-B14F-4D97-AF65-F5344CB8AC3E}">
        <p14:creationId xmlns:p14="http://schemas.microsoft.com/office/powerpoint/2010/main" val="157966354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229439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169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000108"/>
            <a:ext cx="8686800" cy="5126055"/>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2C4EA70A-5381-4927-AA32-194D970F23E6}"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676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865669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82753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51830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4857546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070350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8627119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607043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extLst>
      <p:ext uri="{BB962C8B-B14F-4D97-AF65-F5344CB8AC3E}">
        <p14:creationId xmlns:p14="http://schemas.microsoft.com/office/powerpoint/2010/main" val="2120106925"/>
      </p:ext>
    </p:extLst>
  </p:cSld>
  <p:clrMapOvr>
    <a:masterClrMapping/>
  </p:clrMapOvr>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2422047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33F1569D-0367-4BD3-ABA5-A6E1EE728C10}"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704090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411306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186266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56782154"/>
      </p:ext>
    </p:extLst>
  </p:cSld>
  <p:clrMapOvr>
    <a:masterClrMapping/>
  </p:clrMapOvr>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6414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385300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5268276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4222150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379598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533400" y="16002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33400" y="4000500"/>
            <a:ext cx="7772400" cy="22479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20168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6D56287B-E294-429F-A377-C8F9E0F86FE1}" type="datetime1">
              <a:rPr lang="zh-CN" altLang="en-US" smtClean="0"/>
              <a:pPr/>
              <a:t>2017/3/28</a:t>
            </a:fld>
            <a:endParaRPr lang="zh-CN" altLang="en-US"/>
          </a:p>
        </p:txBody>
      </p:sp>
      <p:sp>
        <p:nvSpPr>
          <p:cNvPr id="6" name="Footer Placeholder 5"/>
          <p:cNvSpPr>
            <a:spLocks noGrp="1"/>
          </p:cNvSpPr>
          <p:nvPr>
            <p:ph type="ftr" sz="quarter" idx="11"/>
          </p:nvPr>
        </p:nvSpPr>
        <p:spPr/>
        <p:txBody>
          <a:bodyPr/>
          <a:lstStyle/>
          <a:p>
            <a:r>
              <a:rPr lang="en-US" altLang="zh-CN" smtClean="0"/>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381000" y="457200"/>
            <a:ext cx="8397875" cy="5562600"/>
            <a:chOff x="240" y="288"/>
            <a:chExt cx="5290" cy="3504"/>
          </a:xfrm>
        </p:grpSpPr>
        <p:sp>
          <p:nvSpPr>
            <p:cNvPr id="5" name="Rectangle 3"/>
            <p:cNvSpPr>
              <a:spLocks noChangeArrowheads="1"/>
            </p:cNvSpPr>
            <p:nvPr/>
          </p:nvSpPr>
          <p:spPr bwMode="blackWhite">
            <a:xfrm>
              <a:off x="240" y="288"/>
              <a:ext cx="5290" cy="3504"/>
            </a:xfrm>
            <a:prstGeom prst="rect">
              <a:avLst/>
            </a:prstGeom>
            <a:solidFill>
              <a:schemeClr val="bg1"/>
            </a:solidFill>
            <a:ln w="50800">
              <a:solidFill>
                <a:schemeClr val="folHlink"/>
              </a:solidFill>
              <a:miter lim="800000"/>
              <a:headEnd/>
              <a:tailEnd/>
            </a:ln>
          </p:spPr>
          <p:txBody>
            <a:bodyPr wrap="none" anchor="ct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algn="ctr" eaLnBrk="1" fontAlgn="base" hangingPunct="1">
                <a:spcBef>
                  <a:spcPct val="0"/>
                </a:spcBef>
                <a:spcAft>
                  <a:spcPct val="0"/>
                </a:spcAft>
                <a:defRPr/>
              </a:pPr>
              <a:endParaRPr lang="zh-CN" altLang="en-US" sz="2400" smtClean="0">
                <a:solidFill>
                  <a:srgbClr val="FFFFFF"/>
                </a:solidFill>
                <a:latin typeface="Times New Roman" pitchFamily="18" charset="0"/>
              </a:endParaRPr>
            </a:p>
          </p:txBody>
        </p:sp>
        <p:sp>
          <p:nvSpPr>
            <p:cNvPr id="6" name="Rectangle 4"/>
            <p:cNvSpPr>
              <a:spLocks noChangeArrowheads="1"/>
            </p:cNvSpPr>
            <p:nvPr/>
          </p:nvSpPr>
          <p:spPr bwMode="auto">
            <a:xfrm>
              <a:off x="285" y="336"/>
              <a:ext cx="5184" cy="3408"/>
            </a:xfrm>
            <a:prstGeom prst="rect">
              <a:avLst/>
            </a:prstGeom>
            <a:noFill/>
            <a:ln w="9525">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algn="ctr" eaLnBrk="1" fontAlgn="base" hangingPunct="1">
                <a:spcBef>
                  <a:spcPct val="0"/>
                </a:spcBef>
                <a:spcAft>
                  <a:spcPct val="0"/>
                </a:spcAft>
                <a:defRPr/>
              </a:pPr>
              <a:endParaRPr lang="zh-CN" altLang="en-US" sz="2400" smtClean="0">
                <a:solidFill>
                  <a:srgbClr val="FFFFFF"/>
                </a:solidFill>
                <a:latin typeface="Times New Roman" pitchFamily="18" charset="0"/>
              </a:endParaRPr>
            </a:p>
          </p:txBody>
        </p:sp>
        <p:sp>
          <p:nvSpPr>
            <p:cNvPr id="7" name="Line 5"/>
            <p:cNvSpPr>
              <a:spLocks noChangeShapeType="1"/>
            </p:cNvSpPr>
            <p:nvPr/>
          </p:nvSpPr>
          <p:spPr bwMode="auto">
            <a:xfrm>
              <a:off x="576" y="2256"/>
              <a:ext cx="4608" cy="0"/>
            </a:xfrm>
            <a:prstGeom prst="line">
              <a:avLst/>
            </a:prstGeom>
            <a:noFill/>
            <a:ln w="19050">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pPr fontAlgn="base">
                <a:spcBef>
                  <a:spcPct val="50000"/>
                </a:spcBef>
                <a:spcAft>
                  <a:spcPct val="0"/>
                </a:spcAft>
              </a:pPr>
              <a:endParaRPr lang="zh-CN" altLang="en-US" smtClean="0">
                <a:solidFill>
                  <a:srgbClr val="000000"/>
                </a:solidFill>
              </a:endParaRPr>
            </a:p>
          </p:txBody>
        </p:sp>
      </p:grpSp>
      <p:sp>
        <p:nvSpPr>
          <p:cNvPr id="121862" name="Rectangle 6"/>
          <p:cNvSpPr>
            <a:spLocks noGrp="1" noChangeArrowheads="1"/>
          </p:cNvSpPr>
          <p:nvPr>
            <p:ph type="ctrTitle"/>
          </p:nvPr>
        </p:nvSpPr>
        <p:spPr>
          <a:xfrm>
            <a:off x="1219200" y="838200"/>
            <a:ext cx="6781800" cy="2559050"/>
          </a:xfrm>
        </p:spPr>
        <p:txBody>
          <a:bodyPr lIns="91440" tIns="45720" rIns="91440" bIns="45720" anchorCtr="1"/>
          <a:lstStyle>
            <a:lvl1pPr algn="ctr">
              <a:defRPr sz="6200"/>
            </a:lvl1pPr>
          </a:lstStyle>
          <a:p>
            <a:r>
              <a:rPr lang="zh-CN" altLang="en-US"/>
              <a:t>单击此处编辑母版标题样式</a:t>
            </a:r>
          </a:p>
        </p:txBody>
      </p:sp>
      <p:sp>
        <p:nvSpPr>
          <p:cNvPr id="121863" name="Rectangle 7"/>
          <p:cNvSpPr>
            <a:spLocks noGrp="1" noChangeArrowheads="1"/>
          </p:cNvSpPr>
          <p:nvPr>
            <p:ph type="subTitle" idx="1"/>
          </p:nvPr>
        </p:nvSpPr>
        <p:spPr>
          <a:xfrm>
            <a:off x="1371600" y="3733800"/>
            <a:ext cx="6400800" cy="1873250"/>
          </a:xfrm>
        </p:spPr>
        <p:txBody>
          <a:bodyPr/>
          <a:lstStyle>
            <a:lvl1pPr marL="0" indent="0" algn="ctr">
              <a:buFont typeface="Wingdings" pitchFamily="2" charset="2"/>
              <a:buNone/>
              <a:defRPr sz="3000"/>
            </a:lvl1pPr>
          </a:lstStyle>
          <a:p>
            <a:r>
              <a:rPr lang="zh-CN" altLang="en-US"/>
              <a:t>单击此处编辑母版副标题样式</a:t>
            </a:r>
          </a:p>
        </p:txBody>
      </p:sp>
      <p:sp>
        <p:nvSpPr>
          <p:cNvPr id="8" name="Rectangle 8"/>
          <p:cNvSpPr>
            <a:spLocks noGrp="1" noChangeArrowheads="1"/>
          </p:cNvSpPr>
          <p:nvPr>
            <p:ph type="dt" sz="half" idx="10"/>
          </p:nvPr>
        </p:nvSpPr>
        <p:spPr bwMode="auto">
          <a:xfrm>
            <a:off x="536575" y="6248400"/>
            <a:ext cx="2054225"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defRPr sz="1000">
                <a:solidFill>
                  <a:schemeClr val="tx1"/>
                </a:solidFill>
              </a:defRPr>
            </a:lvl1pPr>
          </a:lstStyle>
          <a:p>
            <a:pPr fontAlgn="base">
              <a:spcAft>
                <a:spcPct val="0"/>
              </a:spcAft>
              <a:defRPr/>
            </a:pPr>
            <a:endParaRPr lang="en-US" altLang="zh-CN">
              <a:solidFill>
                <a:srgbClr val="FFFFFF"/>
              </a:solidFill>
            </a:endParaRPr>
          </a:p>
        </p:txBody>
      </p:sp>
      <p:sp>
        <p:nvSpPr>
          <p:cNvPr id="9" name="Rectangle 9"/>
          <p:cNvSpPr>
            <a:spLocks noGrp="1" noChangeArrowheads="1"/>
          </p:cNvSpPr>
          <p:nvPr>
            <p:ph type="ftr" sz="quarter" idx="11"/>
          </p:nvPr>
        </p:nvSpPr>
        <p:spPr bwMode="auto">
          <a:xfrm>
            <a:off x="3251200" y="6248400"/>
            <a:ext cx="2887663"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spcBef>
                <a:spcPct val="0"/>
              </a:spcBef>
              <a:defRPr sz="1000">
                <a:solidFill>
                  <a:schemeClr val="tx1"/>
                </a:solidFill>
              </a:defRPr>
            </a:lvl1pPr>
          </a:lstStyle>
          <a:p>
            <a:pPr fontAlgn="base">
              <a:spcAft>
                <a:spcPct val="0"/>
              </a:spcAft>
              <a:defRPr/>
            </a:pPr>
            <a:endParaRPr lang="en-US" altLang="zh-CN">
              <a:solidFill>
                <a:srgbClr val="FFFFFF"/>
              </a:solidFill>
            </a:endParaRPr>
          </a:p>
        </p:txBody>
      </p:sp>
      <p:sp>
        <p:nvSpPr>
          <p:cNvPr id="10" name="Rectangle 10"/>
          <p:cNvSpPr>
            <a:spLocks noGrp="1" noChangeArrowheads="1"/>
          </p:cNvSpPr>
          <p:nvPr>
            <p:ph type="sldNum" sz="quarter" idx="12"/>
          </p:nvPr>
        </p:nvSpPr>
        <p:spPr>
          <a:xfrm>
            <a:off x="6788150" y="6257925"/>
            <a:ext cx="1905000" cy="457200"/>
          </a:xfrm>
        </p:spPr>
        <p:txBody>
          <a:bodyPr/>
          <a:lstStyle>
            <a:lvl1pPr>
              <a:defRPr sz="1000">
                <a:solidFill>
                  <a:schemeClr val="tx1"/>
                </a:solidFill>
              </a:defRPr>
            </a:lvl1pPr>
          </a:lstStyle>
          <a:p>
            <a:pPr>
              <a:defRPr/>
            </a:pPr>
            <a:fld id="{8F4F637F-87C7-452B-8554-C6F8A21EF3B9}" type="slidenum">
              <a:rPr lang="zh-CN" altLang="en-US">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72526662"/>
      </p:ext>
    </p:extLst>
  </p:cSld>
  <p:clrMapOvr>
    <a:overrideClrMapping bg1="dk2" tx1="lt1" bg2="dk1"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FDFA6EC5-3C07-4370-B0C4-36C90248244A}" type="slidenum">
              <a:rPr lang="zh-CN" altLang="en-US"/>
              <a:pPr>
                <a:defRPr/>
              </a:pPr>
              <a:t>‹#›</a:t>
            </a:fld>
            <a:endParaRPr lang="en-US" altLang="zh-CN"/>
          </a:p>
        </p:txBody>
      </p:sp>
    </p:spTree>
    <p:extLst>
      <p:ext uri="{BB962C8B-B14F-4D97-AF65-F5344CB8AC3E}">
        <p14:creationId xmlns:p14="http://schemas.microsoft.com/office/powerpoint/2010/main" val="858252957"/>
      </p:ext>
    </p:extLst>
  </p:cSld>
  <p:clrMapOvr>
    <a:masterClrMapping/>
  </p:clrMapOvr>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0"/>
          <p:cNvSpPr>
            <a:spLocks noGrp="1" noChangeArrowheads="1"/>
          </p:cNvSpPr>
          <p:nvPr>
            <p:ph type="sldNum" sz="quarter" idx="10"/>
          </p:nvPr>
        </p:nvSpPr>
        <p:spPr>
          <a:ln/>
        </p:spPr>
        <p:txBody>
          <a:bodyPr/>
          <a:lstStyle>
            <a:lvl1pPr>
              <a:defRPr/>
            </a:lvl1pPr>
          </a:lstStyle>
          <a:p>
            <a:pPr>
              <a:defRPr/>
            </a:pPr>
            <a:fld id="{4B8F432A-4B02-4116-85FA-1A64B69CA254}" type="slidenum">
              <a:rPr lang="zh-CN" altLang="en-US"/>
              <a:pPr>
                <a:defRPr/>
              </a:pPr>
              <a:t>‹#›</a:t>
            </a:fld>
            <a:endParaRPr lang="en-US" altLang="zh-CN"/>
          </a:p>
        </p:txBody>
      </p:sp>
    </p:spTree>
    <p:extLst>
      <p:ext uri="{BB962C8B-B14F-4D97-AF65-F5344CB8AC3E}">
        <p14:creationId xmlns:p14="http://schemas.microsoft.com/office/powerpoint/2010/main" val="328207110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685800"/>
            <a:ext cx="4495800" cy="5562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fld id="{051A22A8-667F-435A-A7F5-17A79120EC54}" type="slidenum">
              <a:rPr lang="zh-CN" altLang="en-US"/>
              <a:pPr>
                <a:defRPr/>
              </a:pPr>
              <a:t>‹#›</a:t>
            </a:fld>
            <a:endParaRPr lang="en-US" altLang="zh-CN"/>
          </a:p>
        </p:txBody>
      </p:sp>
    </p:spTree>
    <p:extLst>
      <p:ext uri="{BB962C8B-B14F-4D97-AF65-F5344CB8AC3E}">
        <p14:creationId xmlns:p14="http://schemas.microsoft.com/office/powerpoint/2010/main" val="18804959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0"/>
          <p:cNvSpPr>
            <a:spLocks noGrp="1" noChangeArrowheads="1"/>
          </p:cNvSpPr>
          <p:nvPr>
            <p:ph type="sldNum" sz="quarter" idx="10"/>
          </p:nvPr>
        </p:nvSpPr>
        <p:spPr>
          <a:ln/>
        </p:spPr>
        <p:txBody>
          <a:bodyPr/>
          <a:lstStyle>
            <a:lvl1pPr>
              <a:defRPr/>
            </a:lvl1pPr>
          </a:lstStyle>
          <a:p>
            <a:pPr>
              <a:defRPr/>
            </a:pPr>
            <a:fld id="{F520A02B-AE5E-45C9-9D85-09E07BD0B60C}" type="slidenum">
              <a:rPr lang="zh-CN" altLang="en-US"/>
              <a:pPr>
                <a:defRPr/>
              </a:pPr>
              <a:t>‹#›</a:t>
            </a:fld>
            <a:endParaRPr lang="en-US" altLang="zh-CN"/>
          </a:p>
        </p:txBody>
      </p:sp>
    </p:spTree>
    <p:extLst>
      <p:ext uri="{BB962C8B-B14F-4D97-AF65-F5344CB8AC3E}">
        <p14:creationId xmlns:p14="http://schemas.microsoft.com/office/powerpoint/2010/main" val="27190555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0"/>
          <p:cNvSpPr>
            <a:spLocks noGrp="1" noChangeArrowheads="1"/>
          </p:cNvSpPr>
          <p:nvPr>
            <p:ph type="sldNum" sz="quarter" idx="10"/>
          </p:nvPr>
        </p:nvSpPr>
        <p:spPr>
          <a:ln/>
        </p:spPr>
        <p:txBody>
          <a:bodyPr/>
          <a:lstStyle>
            <a:lvl1pPr>
              <a:defRPr/>
            </a:lvl1pPr>
          </a:lstStyle>
          <a:p>
            <a:pPr>
              <a:defRPr/>
            </a:pPr>
            <a:fld id="{0147DE71-4AD8-4986-A369-40E17EE76780}" type="slidenum">
              <a:rPr lang="zh-CN" altLang="en-US"/>
              <a:pPr>
                <a:defRPr/>
              </a:pPr>
              <a:t>‹#›</a:t>
            </a:fld>
            <a:endParaRPr lang="en-US" altLang="zh-CN"/>
          </a:p>
        </p:txBody>
      </p:sp>
    </p:spTree>
    <p:extLst>
      <p:ext uri="{BB962C8B-B14F-4D97-AF65-F5344CB8AC3E}">
        <p14:creationId xmlns:p14="http://schemas.microsoft.com/office/powerpoint/2010/main" val="37012307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pPr>
              <a:defRPr/>
            </a:pPr>
            <a:fld id="{BCA67630-5935-4A23-92F5-EEE4F8833F79}" type="slidenum">
              <a:rPr lang="zh-CN" altLang="en-US"/>
              <a:pPr>
                <a:defRPr/>
              </a:pPr>
              <a:t>‹#›</a:t>
            </a:fld>
            <a:endParaRPr lang="en-US" altLang="zh-CN"/>
          </a:p>
        </p:txBody>
      </p:sp>
    </p:spTree>
    <p:extLst>
      <p:ext uri="{BB962C8B-B14F-4D97-AF65-F5344CB8AC3E}">
        <p14:creationId xmlns:p14="http://schemas.microsoft.com/office/powerpoint/2010/main" val="179185644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F75402D8-F9E9-48F1-AF40-3A3932043A8A}" type="slidenum">
              <a:rPr lang="zh-CN" altLang="en-US"/>
              <a:pPr>
                <a:defRPr/>
              </a:pPr>
              <a:t>‹#›</a:t>
            </a:fld>
            <a:endParaRPr lang="en-US" altLang="zh-CN"/>
          </a:p>
        </p:txBody>
      </p:sp>
    </p:spTree>
    <p:extLst>
      <p:ext uri="{BB962C8B-B14F-4D97-AF65-F5344CB8AC3E}">
        <p14:creationId xmlns:p14="http://schemas.microsoft.com/office/powerpoint/2010/main" val="31621433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0"/>
          <p:cNvSpPr>
            <a:spLocks noGrp="1" noChangeArrowheads="1"/>
          </p:cNvSpPr>
          <p:nvPr>
            <p:ph type="sldNum" sz="quarter" idx="10"/>
          </p:nvPr>
        </p:nvSpPr>
        <p:spPr>
          <a:ln/>
        </p:spPr>
        <p:txBody>
          <a:bodyPr/>
          <a:lstStyle>
            <a:lvl1pPr>
              <a:defRPr/>
            </a:lvl1pPr>
          </a:lstStyle>
          <a:p>
            <a:pPr>
              <a:defRPr/>
            </a:pPr>
            <a:fld id="{5E7648A6-B6B4-4EC4-A424-3DC29214DD7E}" type="slidenum">
              <a:rPr lang="zh-CN" altLang="en-US"/>
              <a:pPr>
                <a:defRPr/>
              </a:pPr>
              <a:t>‹#›</a:t>
            </a:fld>
            <a:endParaRPr lang="en-US" altLang="zh-CN"/>
          </a:p>
        </p:txBody>
      </p:sp>
    </p:spTree>
    <p:extLst>
      <p:ext uri="{BB962C8B-B14F-4D97-AF65-F5344CB8AC3E}">
        <p14:creationId xmlns:p14="http://schemas.microsoft.com/office/powerpoint/2010/main" val="294209481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F3A5406B-8049-48BA-99C9-25ABBE41BF60}" type="slidenum">
              <a:rPr lang="zh-CN" altLang="en-US"/>
              <a:pPr>
                <a:defRPr/>
              </a:pPr>
              <a:t>‹#›</a:t>
            </a:fld>
            <a:endParaRPr lang="en-US" altLang="zh-CN"/>
          </a:p>
        </p:txBody>
      </p:sp>
    </p:spTree>
    <p:extLst>
      <p:ext uri="{BB962C8B-B14F-4D97-AF65-F5344CB8AC3E}">
        <p14:creationId xmlns:p14="http://schemas.microsoft.com/office/powerpoint/2010/main" val="42031176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E64BD07E-5211-4861-9CA3-F1AF1C027FCC}" type="datetime1">
              <a:rPr lang="zh-CN" altLang="en-US" smtClean="0"/>
              <a:pPr/>
              <a:t>2017/3/28</a:t>
            </a:fld>
            <a:endParaRPr lang="zh-CN" altLang="en-US"/>
          </a:p>
        </p:txBody>
      </p:sp>
      <p:sp>
        <p:nvSpPr>
          <p:cNvPr id="8" name="Footer Placeholder 7"/>
          <p:cNvSpPr>
            <a:spLocks noGrp="1"/>
          </p:cNvSpPr>
          <p:nvPr>
            <p:ph type="ftr" sz="quarter" idx="11"/>
          </p:nvPr>
        </p:nvSpPr>
        <p:spPr/>
        <p:txBody>
          <a:bodyPr/>
          <a:lstStyle/>
          <a:p>
            <a:r>
              <a:rPr lang="en-US" altLang="zh-CN" smtClean="0"/>
              <a:t>Operating system Part I Introduction</a:t>
            </a:r>
            <a:endParaRPr lang="zh-CN" altLang="en-US"/>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248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248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0"/>
          <p:cNvSpPr>
            <a:spLocks noGrp="1" noChangeArrowheads="1"/>
          </p:cNvSpPr>
          <p:nvPr>
            <p:ph type="sldNum" sz="quarter" idx="10"/>
          </p:nvPr>
        </p:nvSpPr>
        <p:spPr>
          <a:ln/>
        </p:spPr>
        <p:txBody>
          <a:bodyPr/>
          <a:lstStyle>
            <a:lvl1pPr>
              <a:defRPr/>
            </a:lvl1pPr>
          </a:lstStyle>
          <a:p>
            <a:pPr>
              <a:defRPr/>
            </a:pPr>
            <a:fld id="{98BDD19F-4C1E-4482-B087-EE765DF90B9C}" type="slidenum">
              <a:rPr lang="zh-CN" altLang="en-US"/>
              <a:pPr>
                <a:defRPr/>
              </a:pPr>
              <a:t>‹#›</a:t>
            </a:fld>
            <a:endParaRPr lang="en-US" altLang="zh-CN"/>
          </a:p>
        </p:txBody>
      </p:sp>
    </p:spTree>
    <p:extLst>
      <p:ext uri="{BB962C8B-B14F-4D97-AF65-F5344CB8AC3E}">
        <p14:creationId xmlns:p14="http://schemas.microsoft.com/office/powerpoint/2010/main" val="195084719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0" y="685800"/>
            <a:ext cx="44958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685800"/>
            <a:ext cx="44958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0"/>
          <p:cNvSpPr>
            <a:spLocks noGrp="1" noChangeArrowheads="1"/>
          </p:cNvSpPr>
          <p:nvPr>
            <p:ph type="sldNum" sz="quarter" idx="10"/>
          </p:nvPr>
        </p:nvSpPr>
        <p:spPr>
          <a:ln/>
        </p:spPr>
        <p:txBody>
          <a:bodyPr/>
          <a:lstStyle>
            <a:lvl1pPr>
              <a:defRPr/>
            </a:lvl1pPr>
          </a:lstStyle>
          <a:p>
            <a:pPr>
              <a:defRPr/>
            </a:pPr>
            <a:fld id="{E4314311-1DF6-4E59-9B93-8D696E04DE55}" type="slidenum">
              <a:rPr lang="zh-CN" altLang="en-US"/>
              <a:pPr>
                <a:defRPr/>
              </a:pPr>
              <a:t>‹#›</a:t>
            </a:fld>
            <a:endParaRPr lang="en-US" altLang="zh-CN"/>
          </a:p>
        </p:txBody>
      </p:sp>
    </p:spTree>
    <p:extLst>
      <p:ext uri="{BB962C8B-B14F-4D97-AF65-F5344CB8AC3E}">
        <p14:creationId xmlns:p14="http://schemas.microsoft.com/office/powerpoint/2010/main" val="34945248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0" y="685800"/>
            <a:ext cx="4495800" cy="5562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685800"/>
            <a:ext cx="4495800" cy="270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543300"/>
            <a:ext cx="4495800" cy="2705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0"/>
          <p:cNvSpPr>
            <a:spLocks noGrp="1" noChangeArrowheads="1"/>
          </p:cNvSpPr>
          <p:nvPr>
            <p:ph type="sldNum" sz="quarter" idx="10"/>
          </p:nvPr>
        </p:nvSpPr>
        <p:spPr>
          <a:ln/>
        </p:spPr>
        <p:txBody>
          <a:bodyPr/>
          <a:lstStyle>
            <a:lvl1pPr>
              <a:defRPr/>
            </a:lvl1pPr>
          </a:lstStyle>
          <a:p>
            <a:pPr>
              <a:defRPr/>
            </a:pPr>
            <a:fld id="{8D7A40A4-6B6D-442B-BD0D-C12D83F74E4F}" type="slidenum">
              <a:rPr lang="zh-CN" altLang="en-US"/>
              <a:pPr>
                <a:defRPr/>
              </a:pPr>
              <a:t>‹#›</a:t>
            </a:fld>
            <a:endParaRPr lang="en-US" altLang="zh-CN"/>
          </a:p>
        </p:txBody>
      </p:sp>
    </p:spTree>
    <p:extLst>
      <p:ext uri="{BB962C8B-B14F-4D97-AF65-F5344CB8AC3E}">
        <p14:creationId xmlns:p14="http://schemas.microsoft.com/office/powerpoint/2010/main" val="30929705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59372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0" y="685800"/>
            <a:ext cx="9144000" cy="5562600"/>
          </a:xfrm>
        </p:spPr>
        <p:txBody>
          <a:bodyPr/>
          <a:lstStyle/>
          <a:p>
            <a:pPr lvl="0"/>
            <a:endParaRPr lang="zh-CN" altLang="en-US" noProof="0" smtClean="0"/>
          </a:p>
        </p:txBody>
      </p:sp>
      <p:sp>
        <p:nvSpPr>
          <p:cNvPr id="4" name="Rectangle 10"/>
          <p:cNvSpPr>
            <a:spLocks noGrp="1" noChangeArrowheads="1"/>
          </p:cNvSpPr>
          <p:nvPr>
            <p:ph type="sldNum" sz="quarter" idx="10"/>
          </p:nvPr>
        </p:nvSpPr>
        <p:spPr>
          <a:ln/>
        </p:spPr>
        <p:txBody>
          <a:bodyPr/>
          <a:lstStyle>
            <a:lvl1pPr>
              <a:defRPr/>
            </a:lvl1pPr>
          </a:lstStyle>
          <a:p>
            <a:pPr>
              <a:defRPr/>
            </a:pPr>
            <a:fld id="{F96E90D7-2A43-4EFD-9F91-32CE8E6EE009}" type="slidenum">
              <a:rPr lang="zh-CN" altLang="en-US"/>
              <a:pPr>
                <a:defRPr/>
              </a:pPr>
              <a:t>‹#›</a:t>
            </a:fld>
            <a:endParaRPr lang="en-US" altLang="zh-CN"/>
          </a:p>
        </p:txBody>
      </p:sp>
    </p:spTree>
    <p:extLst>
      <p:ext uri="{BB962C8B-B14F-4D97-AF65-F5344CB8AC3E}">
        <p14:creationId xmlns:p14="http://schemas.microsoft.com/office/powerpoint/2010/main" val="93377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1F09851-7C59-4E70-ABC6-7EFF4AB29B25}" type="datetime1">
              <a:rPr lang="zh-CN" altLang="en-US" smtClean="0"/>
              <a:pPr/>
              <a:t>2017/3/28</a:t>
            </a:fld>
            <a:endParaRPr lang="zh-CN" altLang="en-US"/>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1EC77-93FC-4FA4-9E4A-7A975A0DE331}" type="datetime1">
              <a:rPr lang="zh-CN" altLang="en-US" smtClean="0"/>
              <a:pPr/>
              <a:t>2017/3/28</a:t>
            </a:fld>
            <a:endParaRPr lang="zh-CN" altLang="en-US"/>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EEA3D3A-D115-48AF-8B80-86798A4100B9}" type="datetime1">
              <a:rPr lang="zh-CN" altLang="en-US" smtClean="0"/>
              <a:pPr/>
              <a:t>2017/3/28</a:t>
            </a:fld>
            <a:endParaRPr lang="zh-CN" altLang="en-US"/>
          </a:p>
        </p:txBody>
      </p:sp>
      <p:sp>
        <p:nvSpPr>
          <p:cNvPr id="6" name="Footer Placeholder 5"/>
          <p:cNvSpPr>
            <a:spLocks noGrp="1"/>
          </p:cNvSpPr>
          <p:nvPr>
            <p:ph type="ftr" sz="quarter" idx="11"/>
          </p:nvPr>
        </p:nvSpPr>
        <p:spPr/>
        <p:txBody>
          <a:bodyPr/>
          <a:lstStyle/>
          <a:p>
            <a:r>
              <a:rPr lang="en-US" altLang="zh-CN" smtClean="0"/>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image" Target="../media/image1.png"/><Relationship Id="rId3" Type="http://schemas.openxmlformats.org/officeDocument/2006/relationships/slideLayout" Target="../slideLayouts/slideLayout52.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oleObject" Target="../embeddings/oleObject1.bin"/><Relationship Id="rId2" Type="http://schemas.openxmlformats.org/officeDocument/2006/relationships/slideLayout" Target="../slideLayouts/slideLayout51.xml"/><Relationship Id="rId16" Type="http://schemas.openxmlformats.org/officeDocument/2006/relationships/vmlDrawing" Target="../drawings/vmlDrawing1.vml"/><Relationship Id="rId20" Type="http://schemas.openxmlformats.org/officeDocument/2006/relationships/image" Target="../media/image2.png"/><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5" Type="http://schemas.openxmlformats.org/officeDocument/2006/relationships/slideLayout" Target="../slideLayouts/slideLayout54.xml"/><Relationship Id="rId15" Type="http://schemas.openxmlformats.org/officeDocument/2006/relationships/theme" Target="../theme/theme5.xml"/><Relationship Id="rId10" Type="http://schemas.openxmlformats.org/officeDocument/2006/relationships/slideLayout" Target="../slideLayouts/slideLayout59.xml"/><Relationship Id="rId19" Type="http://schemas.openxmlformats.org/officeDocument/2006/relationships/oleObject" Target="../embeddings/oleObject2.bin"/><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8229600" cy="654032"/>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000108"/>
            <a:ext cx="8229600" cy="5126055"/>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E2910-E0EA-4DA2-9850-417E7EC86851}" type="datetime1">
              <a:rPr lang="zh-CN" altLang="en-US" smtClean="0"/>
              <a:pPr/>
              <a:t>2017/3/28</a:t>
            </a:fld>
            <a:endParaRPr lang="zh-CN" altLang="en-US"/>
          </a:p>
        </p:txBody>
      </p:sp>
      <p:sp>
        <p:nvSpPr>
          <p:cNvPr id="5" name="Footer Placeholder 4"/>
          <p:cNvSpPr>
            <a:spLocks noGrp="1"/>
          </p:cNvSpPr>
          <p:nvPr>
            <p:ph type="ftr" sz="quarter" idx="3"/>
          </p:nvPr>
        </p:nvSpPr>
        <p:spPr>
          <a:xfrm>
            <a:off x="3124200" y="6356350"/>
            <a:ext cx="30908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Operating system Part I Introduction</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8229600" cy="654032"/>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000108"/>
            <a:ext cx="8229600" cy="5126055"/>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5008F9-70BC-470F-9F8B-6B0FB5D8BAC5}" type="datetime1">
              <a:rPr lang="zh-CN" altLang="en-US" smtClean="0">
                <a:solidFill>
                  <a:prstClr val="black">
                    <a:tint val="75000"/>
                  </a:prstClr>
                </a:solidFill>
              </a:rPr>
              <a:pPr/>
              <a:t>2017/3/28</a:t>
            </a:fld>
            <a:endParaRPr lang="zh-CN" altLang="en-US">
              <a:solidFill>
                <a:prstClr val="black">
                  <a:tint val="75000"/>
                </a:prstClr>
              </a:solidFill>
            </a:endParaRPr>
          </a:p>
        </p:txBody>
      </p:sp>
      <p:sp>
        <p:nvSpPr>
          <p:cNvPr id="5" name="Footer Placeholder 4"/>
          <p:cNvSpPr>
            <a:spLocks noGrp="1"/>
          </p:cNvSpPr>
          <p:nvPr>
            <p:ph type="ftr" sz="quarter" idx="3"/>
          </p:nvPr>
        </p:nvSpPr>
        <p:spPr>
          <a:xfrm>
            <a:off x="3124200" y="6356350"/>
            <a:ext cx="30908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solidFill>
                  <a:prstClr val="black">
                    <a:tint val="75000"/>
                  </a:prstClr>
                </a:solidFill>
              </a:rPr>
              <a:t>Part IX Memory management</a:t>
            </a:r>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27889715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iming>
    <p:tnLst>
      <p:par>
        <p:cTn id="1" dur="indefinite" restart="never" nodeType="tmRoot"/>
      </p:par>
    </p:tnLst>
  </p:timing>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 name="Footer Placeholder 1"/>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0" fontAlgn="base" hangingPunct="0">
              <a:spcBef>
                <a:spcPct val="0"/>
              </a:spcBef>
              <a:spcAft>
                <a:spcPct val="0"/>
              </a:spcAft>
            </a:pPr>
            <a:endParaRPr lang="en-US">
              <a:solidFill>
                <a:srgbClr val="000000">
                  <a:tint val="75000"/>
                </a:srgbClr>
              </a:solidFill>
              <a:latin typeface="Helvetica" pitchFamily="34" charset="0"/>
            </a:endParaRPr>
          </a:p>
        </p:txBody>
      </p:sp>
      <p:sp>
        <p:nvSpPr>
          <p:cNvPr id="3" name="Slide Number Placeholder 2"/>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0" fontAlgn="base" hangingPunct="0">
              <a:spcBef>
                <a:spcPct val="0"/>
              </a:spcBef>
              <a:spcAft>
                <a:spcPct val="0"/>
              </a:spcAft>
            </a:pPr>
            <a:fld id="{388CABBF-CEE1-9142-81FB-CE7BC1A3CC80}" type="slidenum">
              <a:rPr lang="en-US" smtClean="0">
                <a:solidFill>
                  <a:srgbClr val="000000">
                    <a:tint val="75000"/>
                  </a:srgbClr>
                </a:solidFill>
                <a:latin typeface="Helvetica" pitchFamily="34" charset="0"/>
              </a:rPr>
              <a:pPr eaLnBrk="0" fontAlgn="base" hangingPunct="0">
                <a:spcBef>
                  <a:spcPct val="0"/>
                </a:spcBef>
                <a:spcAft>
                  <a:spcPct val="0"/>
                </a:spcAft>
              </a:pPr>
              <a:t>‹#›</a:t>
            </a:fld>
            <a:endParaRPr lang="en-US">
              <a:solidFill>
                <a:srgbClr val="000000">
                  <a:tint val="75000"/>
                </a:srgbClr>
              </a:solidFill>
              <a:latin typeface="Helvetica" pitchFamily="34" charset="0"/>
            </a:endParaRPr>
          </a:p>
        </p:txBody>
      </p:sp>
    </p:spTree>
    <p:extLst>
      <p:ext uri="{BB962C8B-B14F-4D97-AF65-F5344CB8AC3E}">
        <p14:creationId xmlns:p14="http://schemas.microsoft.com/office/powerpoint/2010/main" val="597070197"/>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iming>
    <p:tnLst>
      <p:par>
        <p:cTn id="1" dur="indefinite" restart="never" nodeType="tmRoot"/>
      </p:par>
    </p:tnLst>
  </p:timing>
  <p:hf hdr="0" dt="0"/>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33400" y="228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533400" y="1600200"/>
            <a:ext cx="77724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Tree>
    <p:extLst>
      <p:ext uri="{BB962C8B-B14F-4D97-AF65-F5344CB8AC3E}">
        <p14:creationId xmlns:p14="http://schemas.microsoft.com/office/powerpoint/2010/main" val="392258575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Lst>
  <p:timing>
    <p:tnLst>
      <p:par>
        <p:cTn id="1" dur="indefinite" restart="never" nodeType="tmRoot"/>
      </p:par>
    </p:tnLst>
  </p:timing>
  <p:txStyles>
    <p:titleStyle>
      <a:lvl1pPr algn="ctr" rtl="0" eaLnBrk="0" fontAlgn="base" hangingPunct="0">
        <a:spcBef>
          <a:spcPct val="0"/>
        </a:spcBef>
        <a:spcAft>
          <a:spcPct val="0"/>
        </a:spcAft>
        <a:defRPr sz="4000">
          <a:solidFill>
            <a:schemeClr val="accent2"/>
          </a:solidFill>
          <a:latin typeface="+mj-lt"/>
          <a:ea typeface="+mj-ea"/>
          <a:cs typeface="+mj-cs"/>
        </a:defRPr>
      </a:lvl1pPr>
      <a:lvl2pPr algn="ctr" rtl="0" eaLnBrk="0" fontAlgn="base" hangingPunct="0">
        <a:spcBef>
          <a:spcPct val="0"/>
        </a:spcBef>
        <a:spcAft>
          <a:spcPct val="0"/>
        </a:spcAft>
        <a:defRPr sz="4000">
          <a:solidFill>
            <a:schemeClr val="accent2"/>
          </a:solidFill>
          <a:latin typeface="Comic Sans MS" pitchFamily="66" charset="0"/>
        </a:defRPr>
      </a:lvl2pPr>
      <a:lvl3pPr algn="ctr" rtl="0" eaLnBrk="0" fontAlgn="base" hangingPunct="0">
        <a:spcBef>
          <a:spcPct val="0"/>
        </a:spcBef>
        <a:spcAft>
          <a:spcPct val="0"/>
        </a:spcAft>
        <a:defRPr sz="4000">
          <a:solidFill>
            <a:schemeClr val="accent2"/>
          </a:solidFill>
          <a:latin typeface="Comic Sans MS" pitchFamily="66" charset="0"/>
        </a:defRPr>
      </a:lvl3pPr>
      <a:lvl4pPr algn="ctr" rtl="0" eaLnBrk="0" fontAlgn="base" hangingPunct="0">
        <a:spcBef>
          <a:spcPct val="0"/>
        </a:spcBef>
        <a:spcAft>
          <a:spcPct val="0"/>
        </a:spcAft>
        <a:defRPr sz="4000">
          <a:solidFill>
            <a:schemeClr val="accent2"/>
          </a:solidFill>
          <a:latin typeface="Comic Sans MS" pitchFamily="66" charset="0"/>
        </a:defRPr>
      </a:lvl4pPr>
      <a:lvl5pPr algn="ctr" rtl="0" eaLnBrk="0" fontAlgn="base" hangingPunct="0">
        <a:spcBef>
          <a:spcPct val="0"/>
        </a:spcBef>
        <a:spcAft>
          <a:spcPct val="0"/>
        </a:spcAft>
        <a:defRPr sz="4000">
          <a:solidFill>
            <a:schemeClr val="accent2"/>
          </a:solidFill>
          <a:latin typeface="Comic Sans MS" pitchFamily="66" charset="0"/>
        </a:defRPr>
      </a:lvl5pPr>
      <a:lvl6pPr marL="457200" algn="ctr" rtl="0" eaLnBrk="0" fontAlgn="base" hangingPunct="0">
        <a:spcBef>
          <a:spcPct val="0"/>
        </a:spcBef>
        <a:spcAft>
          <a:spcPct val="0"/>
        </a:spcAft>
        <a:defRPr sz="4000">
          <a:solidFill>
            <a:schemeClr val="accent2"/>
          </a:solidFill>
          <a:latin typeface="Comic Sans MS" pitchFamily="66" charset="0"/>
        </a:defRPr>
      </a:lvl6pPr>
      <a:lvl7pPr marL="914400" algn="ctr" rtl="0" eaLnBrk="0" fontAlgn="base" hangingPunct="0">
        <a:spcBef>
          <a:spcPct val="0"/>
        </a:spcBef>
        <a:spcAft>
          <a:spcPct val="0"/>
        </a:spcAft>
        <a:defRPr sz="4000">
          <a:solidFill>
            <a:schemeClr val="accent2"/>
          </a:solidFill>
          <a:latin typeface="Comic Sans MS" pitchFamily="66" charset="0"/>
        </a:defRPr>
      </a:lvl7pPr>
      <a:lvl8pPr marL="1371600" algn="ctr" rtl="0" eaLnBrk="0" fontAlgn="base" hangingPunct="0">
        <a:spcBef>
          <a:spcPct val="0"/>
        </a:spcBef>
        <a:spcAft>
          <a:spcPct val="0"/>
        </a:spcAft>
        <a:defRPr sz="4000">
          <a:solidFill>
            <a:schemeClr val="accent2"/>
          </a:solidFill>
          <a:latin typeface="Comic Sans MS" pitchFamily="66" charset="0"/>
        </a:defRPr>
      </a:lvl8pPr>
      <a:lvl9pPr marL="1828800" algn="ctr" rtl="0" eaLnBrk="0" fontAlgn="base" hangingPunct="0">
        <a:spcBef>
          <a:spcPct val="0"/>
        </a:spcBef>
        <a:spcAft>
          <a:spcPct val="0"/>
        </a:spcAft>
        <a:defRPr sz="4000">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folHlink"/>
        </a:solidFill>
        <a:effectLst/>
      </p:bgPr>
    </p:bg>
    <p:spTree>
      <p:nvGrpSpPr>
        <p:cNvPr id="1" name=""/>
        <p:cNvGrpSpPr/>
        <p:nvPr/>
      </p:nvGrpSpPr>
      <p:grpSpPr>
        <a:xfrm>
          <a:off x="0" y="0"/>
          <a:ext cx="0" cy="0"/>
          <a:chOff x="0" y="0"/>
          <a:chExt cx="0" cy="0"/>
        </a:xfrm>
      </p:grpSpPr>
      <p:sp>
        <p:nvSpPr>
          <p:cNvPr id="1026" name="Rectangle 6"/>
          <p:cNvSpPr>
            <a:spLocks noGrp="1" noChangeArrowheads="1"/>
          </p:cNvSpPr>
          <p:nvPr>
            <p:ph type="title"/>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bodyPr>
          <a:lstStyle/>
          <a:p>
            <a:pPr lvl="0"/>
            <a:r>
              <a:rPr lang="zh-CN" altLang="en-US" smtClean="0"/>
              <a:t>单击此处编辑母版标题样式</a:t>
            </a:r>
          </a:p>
        </p:txBody>
      </p:sp>
      <p:sp>
        <p:nvSpPr>
          <p:cNvPr id="1027" name="Rectangle 7"/>
          <p:cNvSpPr>
            <a:spLocks noGrp="1" noChangeArrowheads="1"/>
          </p:cNvSpPr>
          <p:nvPr>
            <p:ph type="body" idx="1"/>
          </p:nvPr>
        </p:nvSpPr>
        <p:spPr bwMode="auto">
          <a:xfrm>
            <a:off x="0" y="6858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20842" name="Rectangle 10"/>
          <p:cNvSpPr>
            <a:spLocks noGrp="1" noChangeArrowheads="1"/>
          </p:cNvSpPr>
          <p:nvPr>
            <p:ph type="sldNum" sz="quarter" idx="4"/>
          </p:nvPr>
        </p:nvSpPr>
        <p:spPr bwMode="auto">
          <a:xfrm>
            <a:off x="7620000" y="6324600"/>
            <a:ext cx="1447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600"/>
            </a:lvl1pPr>
          </a:lstStyle>
          <a:p>
            <a:pPr fontAlgn="base">
              <a:spcAft>
                <a:spcPct val="0"/>
              </a:spcAft>
              <a:defRPr/>
            </a:pPr>
            <a:fld id="{30F4B837-227F-4119-A587-436C0A55E250}" type="slidenum">
              <a:rPr lang="zh-CN" altLang="en-US">
                <a:solidFill>
                  <a:srgbClr val="000000"/>
                </a:solidFill>
              </a:rPr>
              <a:pPr fontAlgn="base">
                <a:spcAft>
                  <a:spcPct val="0"/>
                </a:spcAft>
                <a:defRPr/>
              </a:pPr>
              <a:t>‹#›</a:t>
            </a:fld>
            <a:endParaRPr lang="en-US" altLang="zh-CN">
              <a:solidFill>
                <a:srgbClr val="000000"/>
              </a:solidFill>
            </a:endParaRPr>
          </a:p>
        </p:txBody>
      </p:sp>
      <p:graphicFrame>
        <p:nvGraphicFramePr>
          <p:cNvPr id="1029" name="Object 1028"/>
          <p:cNvGraphicFramePr>
            <a:graphicFrameLocks noChangeAspect="1"/>
          </p:cNvGraphicFramePr>
          <p:nvPr userDrawn="1"/>
        </p:nvGraphicFramePr>
        <p:xfrm>
          <a:off x="533400" y="6400800"/>
          <a:ext cx="1333500" cy="352425"/>
        </p:xfrm>
        <a:graphic>
          <a:graphicData uri="http://schemas.openxmlformats.org/presentationml/2006/ole">
            <mc:AlternateContent xmlns:mc="http://schemas.openxmlformats.org/markup-compatibility/2006">
              <mc:Choice xmlns:v="urn:schemas-microsoft-com:vml" Requires="v">
                <p:oleObj spid="_x0000_s784410" name="位图图像" r:id="rId17" imgW="1333333" imgH="352474" progId="Paint.Picture">
                  <p:embed/>
                </p:oleObj>
              </mc:Choice>
              <mc:Fallback>
                <p:oleObj name="位图图像" r:id="rId17" imgW="1333333" imgH="352474" progId="Paint.Picture">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3400" y="6400800"/>
                        <a:ext cx="1333500" cy="352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30" name="Object 1024"/>
          <p:cNvGraphicFramePr>
            <a:graphicFrameLocks noChangeAspect="1"/>
          </p:cNvGraphicFramePr>
          <p:nvPr userDrawn="1"/>
        </p:nvGraphicFramePr>
        <p:xfrm>
          <a:off x="0" y="6324600"/>
          <a:ext cx="590550" cy="504825"/>
        </p:xfrm>
        <a:graphic>
          <a:graphicData uri="http://schemas.openxmlformats.org/presentationml/2006/ole">
            <mc:AlternateContent xmlns:mc="http://schemas.openxmlformats.org/markup-compatibility/2006">
              <mc:Choice xmlns:v="urn:schemas-microsoft-com:vml" Requires="v">
                <p:oleObj spid="_x0000_s784411" name="位图图像" r:id="rId19" imgW="590476" imgH="504762" progId="Paint.Picture">
                  <p:embed/>
                </p:oleObj>
              </mc:Choice>
              <mc:Fallback>
                <p:oleObj name="位图图像" r:id="rId19" imgW="590476" imgH="504762" progId="Paint.Picture">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6324600"/>
                        <a:ext cx="5905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1024"/>
          <p:cNvSpPr txBox="1">
            <a:spLocks noChangeArrowheads="1"/>
          </p:cNvSpPr>
          <p:nvPr userDrawn="1"/>
        </p:nvSpPr>
        <p:spPr bwMode="auto">
          <a:xfrm>
            <a:off x="1908175" y="6381750"/>
            <a:ext cx="6696075" cy="366713"/>
          </a:xfrm>
          <a:prstGeom prst="rect">
            <a:avLst/>
          </a:prstGeom>
          <a:noFill/>
          <a:ln w="9525">
            <a:noFill/>
            <a:miter lim="800000"/>
            <a:headEnd/>
            <a:tailEnd/>
          </a:ln>
          <a:effectLst/>
        </p:spPr>
        <p:txBody>
          <a:bodyPr lIns="0" rIns="0">
            <a:spAutoFit/>
          </a:bodyP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eaLnBrk="1" fontAlgn="base" hangingPunct="1">
              <a:spcBef>
                <a:spcPct val="50000"/>
              </a:spcBef>
              <a:spcAft>
                <a:spcPct val="0"/>
              </a:spcAft>
              <a:defRPr/>
            </a:pPr>
            <a:r>
              <a:rPr kumimoji="1" lang="zh-CN" altLang="en-US" b="1" smtClean="0">
                <a:solidFill>
                  <a:srgbClr val="999900"/>
                </a:solidFill>
                <a:latin typeface="Comic Sans MS" pitchFamily="66" charset="0"/>
              </a:rPr>
              <a:t>计算机科学系 操作系统课程组 李才伟</a:t>
            </a:r>
            <a:r>
              <a:rPr kumimoji="1" lang="en-US" altLang="zh-CN" b="1" smtClean="0">
                <a:solidFill>
                  <a:srgbClr val="999900"/>
                </a:solidFill>
                <a:latin typeface="Comic Sans MS" pitchFamily="66" charset="0"/>
              </a:rPr>
              <a:t>&amp;</a:t>
            </a:r>
            <a:r>
              <a:rPr kumimoji="1" lang="zh-CN" altLang="en-US" b="1" smtClean="0">
                <a:solidFill>
                  <a:srgbClr val="999900"/>
                </a:solidFill>
                <a:latin typeface="Comic Sans MS" pitchFamily="66" charset="0"/>
              </a:rPr>
              <a:t>凌应标制作 @20</a:t>
            </a:r>
            <a:r>
              <a:rPr kumimoji="1" lang="en-US" altLang="zh-CN" b="1" smtClean="0">
                <a:solidFill>
                  <a:srgbClr val="999900"/>
                </a:solidFill>
                <a:latin typeface="Comic Sans MS" pitchFamily="66" charset="0"/>
              </a:rPr>
              <a:t>16</a:t>
            </a:r>
            <a:r>
              <a:rPr kumimoji="1" lang="zh-CN" altLang="en-US" b="1" smtClean="0">
                <a:solidFill>
                  <a:srgbClr val="999900"/>
                </a:solidFill>
                <a:latin typeface="Comic Sans MS" pitchFamily="66" charset="0"/>
              </a:rPr>
              <a:t>年</a:t>
            </a:r>
            <a:r>
              <a:rPr kumimoji="1" lang="en-US" altLang="zh-CN" b="1" smtClean="0">
                <a:solidFill>
                  <a:srgbClr val="999900"/>
                </a:solidFill>
                <a:latin typeface="Comic Sans MS" pitchFamily="66" charset="0"/>
              </a:rPr>
              <a:t>5</a:t>
            </a:r>
            <a:r>
              <a:rPr kumimoji="1" lang="zh-CN" altLang="en-US" b="1" smtClean="0">
                <a:solidFill>
                  <a:srgbClr val="999900"/>
                </a:solidFill>
                <a:latin typeface="Comic Sans MS" pitchFamily="66" charset="0"/>
              </a:rPr>
              <a:t>月</a:t>
            </a:r>
          </a:p>
        </p:txBody>
      </p:sp>
    </p:spTree>
    <p:extLst>
      <p:ext uri="{BB962C8B-B14F-4D97-AF65-F5344CB8AC3E}">
        <p14:creationId xmlns:p14="http://schemas.microsoft.com/office/powerpoint/2010/main" val="3745339310"/>
      </p:ext>
    </p:extLst>
  </p:cSld>
  <p:clrMap bg1="dk2" tx1="lt1" bg2="dk1"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Lst>
  <p:timing>
    <p:tnLst>
      <p:par>
        <p:cTn id="1" dur="indefinite" restart="never" nodeType="tmRoot"/>
      </p:par>
    </p:tnLst>
  </p:timing>
  <p:hf hdr="0" ftr="0" dt="0"/>
  <p:txStyles>
    <p:titleStyle>
      <a:lvl1pPr algn="l" rtl="0" eaLnBrk="0" fontAlgn="base" hangingPunct="0">
        <a:lnSpc>
          <a:spcPct val="80000"/>
        </a:lnSpc>
        <a:spcBef>
          <a:spcPct val="0"/>
        </a:spcBef>
        <a:spcAft>
          <a:spcPct val="0"/>
        </a:spcAft>
        <a:defRPr sz="4400">
          <a:solidFill>
            <a:srgbClr val="0A3A90"/>
          </a:solidFill>
          <a:latin typeface="+mj-lt"/>
          <a:ea typeface="+mj-ea"/>
          <a:cs typeface="+mj-cs"/>
        </a:defRPr>
      </a:lvl1pPr>
      <a:lvl2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2pPr>
      <a:lvl3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3pPr>
      <a:lvl4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4pPr>
      <a:lvl5pPr algn="l" rtl="0" eaLnBrk="0" fontAlgn="base" hangingPunct="0">
        <a:lnSpc>
          <a:spcPct val="80000"/>
        </a:lnSpc>
        <a:spcBef>
          <a:spcPct val="0"/>
        </a:spcBef>
        <a:spcAft>
          <a:spcPct val="0"/>
        </a:spcAft>
        <a:defRPr sz="4400">
          <a:solidFill>
            <a:srgbClr val="0A3A90"/>
          </a:solidFill>
          <a:latin typeface="Times New Roman" pitchFamily="18" charset="0"/>
          <a:ea typeface="华文新魏" pitchFamily="2" charset="-122"/>
        </a:defRPr>
      </a:lvl5pPr>
      <a:lvl6pPr marL="4572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6pPr>
      <a:lvl7pPr marL="9144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7pPr>
      <a:lvl8pPr marL="13716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8pPr>
      <a:lvl9pPr marL="1828800" algn="l" rtl="0" fontAlgn="base">
        <a:lnSpc>
          <a:spcPct val="80000"/>
        </a:lnSpc>
        <a:spcBef>
          <a:spcPct val="0"/>
        </a:spcBef>
        <a:spcAft>
          <a:spcPct val="0"/>
        </a:spcAft>
        <a:defRPr sz="4400">
          <a:solidFill>
            <a:srgbClr val="0A3A90"/>
          </a:solidFill>
          <a:latin typeface="Times New Roman" pitchFamily="18" charset="0"/>
          <a:ea typeface="华文新魏" pitchFamily="2" charset="-122"/>
        </a:defRPr>
      </a:lvl9pPr>
    </p:titleStyle>
    <p:bodyStyle>
      <a:lvl1pPr marL="342900" indent="-342900" algn="l" rtl="0" eaLnBrk="0" fontAlgn="base" hangingPunct="0">
        <a:spcBef>
          <a:spcPct val="20000"/>
        </a:spcBef>
        <a:spcAft>
          <a:spcPct val="0"/>
        </a:spcAft>
        <a:buClr>
          <a:schemeClr val="accent2"/>
        </a:buClr>
        <a:buSzPct val="75000"/>
        <a:buFont typeface="Wingdings" pitchFamily="2" charset="2"/>
        <a:buChar char="n"/>
        <a:defRPr sz="3100">
          <a:solidFill>
            <a:srgbClr val="000000"/>
          </a:solidFill>
          <a:latin typeface="+mn-lt"/>
          <a:ea typeface="+mn-ea"/>
          <a:cs typeface="+mn-cs"/>
        </a:defRPr>
      </a:lvl1pPr>
      <a:lvl2pPr marL="742950" indent="-285750" algn="l" rtl="0" eaLnBrk="0" fontAlgn="base" hangingPunct="0">
        <a:spcBef>
          <a:spcPct val="20000"/>
        </a:spcBef>
        <a:spcAft>
          <a:spcPct val="0"/>
        </a:spcAft>
        <a:buClr>
          <a:schemeClr val="accent1"/>
        </a:buClr>
        <a:buSzPct val="65000"/>
        <a:buFont typeface="Wingdings" pitchFamily="2" charset="2"/>
        <a:buChar char="n"/>
        <a:defRPr sz="2600">
          <a:solidFill>
            <a:srgbClr val="000000"/>
          </a:solidFill>
          <a:latin typeface="+mn-lt"/>
          <a:ea typeface="+mn-ea"/>
        </a:defRPr>
      </a:lvl2pPr>
      <a:lvl3pPr marL="1143000" indent="-228600" algn="l" rtl="0" eaLnBrk="0" fontAlgn="base" hangingPunct="0">
        <a:spcBef>
          <a:spcPct val="20000"/>
        </a:spcBef>
        <a:spcAft>
          <a:spcPct val="0"/>
        </a:spcAft>
        <a:buClr>
          <a:schemeClr val="hlink"/>
        </a:buClr>
        <a:buSzPct val="55000"/>
        <a:buFont typeface="Wingdings" pitchFamily="2" charset="2"/>
        <a:buChar char="n"/>
        <a:defRPr sz="2400">
          <a:solidFill>
            <a:srgbClr val="000000"/>
          </a:solidFill>
          <a:latin typeface="+mn-lt"/>
          <a:ea typeface="+mn-ea"/>
        </a:defRPr>
      </a:lvl3pPr>
      <a:lvl4pPr marL="1600200" indent="-228600" algn="l" rtl="0" eaLnBrk="0" fontAlgn="base" hangingPunct="0">
        <a:spcBef>
          <a:spcPct val="20000"/>
        </a:spcBef>
        <a:spcAft>
          <a:spcPct val="0"/>
        </a:spcAft>
        <a:buClr>
          <a:schemeClr val="accent2"/>
        </a:buClr>
        <a:buFont typeface="Wingdings" pitchFamily="2" charset="2"/>
        <a:buChar char="§"/>
        <a:defRPr sz="2000">
          <a:solidFill>
            <a:srgbClr val="000000"/>
          </a:solidFill>
          <a:latin typeface="+mn-lt"/>
          <a:ea typeface="+mn-ea"/>
        </a:defRPr>
      </a:lvl4pPr>
      <a:lvl5pPr marL="2057400" indent="-228600" algn="l" rtl="0" eaLnBrk="0" fontAlgn="base" hangingPunct="0">
        <a:spcBef>
          <a:spcPct val="20000"/>
        </a:spcBef>
        <a:spcAft>
          <a:spcPct val="0"/>
        </a:spcAft>
        <a:buClr>
          <a:schemeClr val="tx1"/>
        </a:buClr>
        <a:buSzPct val="85000"/>
        <a:buFont typeface="Wingdings" pitchFamily="2" charset="2"/>
        <a:buChar char="§"/>
        <a:defRPr sz="2000">
          <a:solidFill>
            <a:srgbClr val="000000"/>
          </a:solidFill>
          <a:latin typeface="+mn-lt"/>
          <a:ea typeface="+mn-ea"/>
        </a:defRPr>
      </a:lvl5pPr>
      <a:lvl6pPr marL="25146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6pPr>
      <a:lvl7pPr marL="29718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7pPr>
      <a:lvl8pPr marL="34290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8pPr>
      <a:lvl9pPr marL="3886200" indent="-228600" algn="l" rtl="0" fontAlgn="base">
        <a:spcBef>
          <a:spcPct val="20000"/>
        </a:spcBef>
        <a:spcAft>
          <a:spcPct val="0"/>
        </a:spcAft>
        <a:buClr>
          <a:schemeClr val="tx1"/>
        </a:buClr>
        <a:buSzPct val="85000"/>
        <a:buFont typeface="Wingdings" pitchFamily="2" charset="2"/>
        <a:buChar char="§"/>
        <a:defRPr sz="2000">
          <a:solidFill>
            <a:srgbClr val="0000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9.xml"/><Relationship Id="rId1" Type="http://schemas.openxmlformats.org/officeDocument/2006/relationships/slideLayout" Target="../slideLayouts/slideLayout51.xml"/><Relationship Id="rId5" Type="http://schemas.openxmlformats.org/officeDocument/2006/relationships/image" Target="../media/image14.png"/><Relationship Id="rId4" Type="http://schemas.openxmlformats.org/officeDocument/2006/relationships/image" Target="../media/image1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1.xml"/></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51.xml"/><Relationship Id="rId1" Type="http://schemas.openxmlformats.org/officeDocument/2006/relationships/vmlDrawing" Target="../drawings/vmlDrawing3.vml"/><Relationship Id="rId4" Type="http://schemas.openxmlformats.org/officeDocument/2006/relationships/image" Target="../media/image16.emf"/></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png"/><Relationship Id="rId5" Type="http://schemas.openxmlformats.org/officeDocument/2006/relationships/oleObject" Target="../embeddings/oleObject3.bin"/><Relationship Id="rId4"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xml"/><Relationship Id="rId1" Type="http://schemas.openxmlformats.org/officeDocument/2006/relationships/tags" Target="../tags/tag5.xml"/><Relationship Id="rId4" Type="http://schemas.openxmlformats.org/officeDocument/2006/relationships/image" Target="../media/image7.png"/></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20.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1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1.xml"/><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1.xml"/><Relationship Id="rId1" Type="http://schemas.openxmlformats.org/officeDocument/2006/relationships/vmlDrawing" Target="../drawings/vmlDrawing4.vml"/><Relationship Id="rId6" Type="http://schemas.openxmlformats.org/officeDocument/2006/relationships/image" Target="../media/image22.png"/><Relationship Id="rId5" Type="http://schemas.openxmlformats.org/officeDocument/2006/relationships/oleObject" Target="../embeddings/oleObject5.bin"/><Relationship Id="rId4" Type="http://schemas.openxmlformats.org/officeDocument/2006/relationships/notesSlide" Target="../notesSlides/notesSlide1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7.xml"/><Relationship Id="rId1" Type="http://schemas.openxmlformats.org/officeDocument/2006/relationships/tags" Target="../tags/tag13.xml"/><Relationship Id="rId4" Type="http://schemas.openxmlformats.org/officeDocument/2006/relationships/image" Target="../media/image23.png"/></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38.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3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1.xml"/><Relationship Id="rId1" Type="http://schemas.openxmlformats.org/officeDocument/2006/relationships/slideLayout" Target="../slideLayouts/slideLayout4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39.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39.xml"/></Relationships>
</file>

<file path=ppt/slides/_rels/slide1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4.xml"/><Relationship Id="rId1" Type="http://schemas.openxmlformats.org/officeDocument/2006/relationships/slideLayout" Target="../slideLayouts/slideLayout3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xml"/><Relationship Id="rId1" Type="http://schemas.openxmlformats.org/officeDocument/2006/relationships/tags" Target="../tags/tag6.xml"/><Relationship Id="rId4" Type="http://schemas.openxmlformats.org/officeDocument/2006/relationships/image" Target="../media/image8.png"/></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39.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38.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0.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chemeClr val="accent3"/>
          </a:solidFill>
        </p:spPr>
        <p:txBody>
          <a:bodyPr/>
          <a:lstStyle/>
          <a:p>
            <a:r>
              <a:rPr lang="en-US" altLang="zh-C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Operating system</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500034" y="3886200"/>
            <a:ext cx="8001056" cy="1752600"/>
          </a:xfrm>
        </p:spPr>
        <p:txBody>
          <a:bodyPr/>
          <a:lstStyle/>
          <a:p>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Part VIII: Memory (Advanced)</a:t>
            </a:r>
          </a:p>
        </p:txBody>
      </p:sp>
      <p:sp>
        <p:nvSpPr>
          <p:cNvPr id="4" name="TextBox 3"/>
          <p:cNvSpPr txBox="1"/>
          <p:nvPr/>
        </p:nvSpPr>
        <p:spPr>
          <a:xfrm>
            <a:off x="2865147" y="4572008"/>
            <a:ext cx="3923190" cy="523220"/>
          </a:xfrm>
          <a:prstGeom prst="rect">
            <a:avLst/>
          </a:prstGeom>
          <a:noFill/>
        </p:spPr>
        <p:txBody>
          <a:bodyPr wrap="none" rtlCol="0">
            <a:spAutoFit/>
          </a:bodyPr>
          <a:lstStyle/>
          <a:p>
            <a:pPr algn="ctr"/>
            <a:r>
              <a:rPr lang="en-US" altLang="zh-CN" sz="2800" dirty="0" smtClean="0"/>
              <a:t>By KONG </a:t>
            </a:r>
            <a:r>
              <a:rPr lang="en-US" altLang="zh-CN" sz="2800" dirty="0" err="1" smtClean="0"/>
              <a:t>LingBo</a:t>
            </a:r>
            <a:r>
              <a:rPr lang="en-US" altLang="zh-CN" sz="2800" dirty="0" smtClean="0"/>
              <a:t> (</a:t>
            </a:r>
            <a:r>
              <a:rPr lang="zh-CN" altLang="en-US" sz="2800" b="1" dirty="0" smtClean="0">
                <a:latin typeface="楷体" pitchFamily="49" charset="-122"/>
                <a:ea typeface="楷体" pitchFamily="49" charset="-122"/>
              </a:rPr>
              <a:t>孔令波</a:t>
            </a:r>
            <a:r>
              <a:rPr lang="en-US" altLang="zh-CN" sz="2800"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27384"/>
            <a:ext cx="9144000" cy="654032"/>
          </a:xfrm>
        </p:spPr>
        <p:txBody>
          <a:bodyPr>
            <a:noAutofit/>
          </a:bodyPr>
          <a:lstStyle/>
          <a:p>
            <a:r>
              <a:rPr lang="en-US" altLang="zh-CN" sz="3600" dirty="0"/>
              <a:t>A program </a:t>
            </a:r>
            <a:r>
              <a:rPr lang="en-US" altLang="zh-CN" sz="3600" dirty="0" smtClean="0"/>
              <a:t>now is </a:t>
            </a:r>
            <a:r>
              <a:rPr lang="en-US" altLang="zh-CN" sz="3600" dirty="0"/>
              <a:t>organized into pages </a:t>
            </a:r>
            <a:r>
              <a:rPr lang="en-US" altLang="zh-CN" sz="3600" dirty="0" smtClean="0"/>
              <a:t>logically</a:t>
            </a:r>
            <a:endParaRPr lang="zh-CN" altLang="en-US" sz="3600" dirty="0"/>
          </a:p>
        </p:txBody>
      </p:sp>
      <p:sp>
        <p:nvSpPr>
          <p:cNvPr id="4" name="Footer Placeholder 3"/>
          <p:cNvSpPr>
            <a:spLocks noGrp="1"/>
          </p:cNvSpPr>
          <p:nvPr>
            <p:ph type="ftr" sz="quarter" idx="11"/>
          </p:nvPr>
        </p:nvSpPr>
        <p:spPr/>
        <p:txBody>
          <a:bodyPr/>
          <a:lstStyle/>
          <a:p>
            <a:r>
              <a:rPr lang="en-US" altLang="zh-CN" smtClean="0"/>
              <a:t>Part V: Computer Architecture</a:t>
            </a:r>
            <a:endParaRPr lang="zh-CN" altLang="en-US"/>
          </a:p>
        </p:txBody>
      </p:sp>
      <p:sp>
        <p:nvSpPr>
          <p:cNvPr id="9" name="TextBox 8"/>
          <p:cNvSpPr txBox="1"/>
          <p:nvPr/>
        </p:nvSpPr>
        <p:spPr>
          <a:xfrm>
            <a:off x="1027517" y="1083404"/>
            <a:ext cx="1159613" cy="1323439"/>
          </a:xfrm>
          <a:prstGeom prst="rect">
            <a:avLst/>
          </a:prstGeom>
          <a:noFill/>
          <a:ln w="6350">
            <a:solidFill>
              <a:schemeClr val="tx1"/>
            </a:solidFill>
          </a:ln>
        </p:spPr>
        <p:txBody>
          <a:bodyPr wrap="none" rtlCol="0">
            <a:spAutoFit/>
          </a:bodyPr>
          <a:lstStyle/>
          <a:p>
            <a:r>
              <a:rPr lang="en-US" altLang="zh-CN" sz="2000" b="1" dirty="0" smtClean="0">
                <a:solidFill>
                  <a:srgbClr val="FF0000"/>
                </a:solidFill>
              </a:rPr>
              <a:t>Program</a:t>
            </a:r>
          </a:p>
          <a:p>
            <a:r>
              <a:rPr lang="en-US" altLang="zh-CN" sz="2000" dirty="0" smtClean="0"/>
              <a:t>    X=1; </a:t>
            </a:r>
          </a:p>
          <a:p>
            <a:r>
              <a:rPr lang="en-US" altLang="zh-CN" sz="2000" dirty="0" smtClean="0"/>
              <a:t>    Y= 2;</a:t>
            </a:r>
          </a:p>
          <a:p>
            <a:r>
              <a:rPr lang="en-US" altLang="zh-CN" sz="2000" dirty="0" smtClean="0"/>
              <a:t>    Z= X+Y;</a:t>
            </a:r>
            <a:endParaRPr lang="zh-CN" altLang="en-US" sz="2000" dirty="0"/>
          </a:p>
        </p:txBody>
      </p:sp>
      <p:sp>
        <p:nvSpPr>
          <p:cNvPr id="10" name="TextBox 9"/>
          <p:cNvSpPr txBox="1"/>
          <p:nvPr/>
        </p:nvSpPr>
        <p:spPr>
          <a:xfrm>
            <a:off x="838523" y="2847330"/>
            <a:ext cx="1537600" cy="954107"/>
          </a:xfrm>
          <a:prstGeom prst="rect">
            <a:avLst/>
          </a:prstGeom>
          <a:noFill/>
          <a:ln w="6350">
            <a:solidFill>
              <a:schemeClr val="tx1"/>
            </a:solidFill>
          </a:ln>
        </p:spPr>
        <p:txBody>
          <a:bodyPr wrap="none" rtlCol="0">
            <a:spAutoFit/>
          </a:bodyPr>
          <a:lstStyle/>
          <a:p>
            <a:r>
              <a:rPr lang="en-US" altLang="zh-CN" sz="2800" b="1" dirty="0" smtClean="0"/>
              <a:t>Compiler</a:t>
            </a:r>
          </a:p>
          <a:p>
            <a:pPr algn="ctr"/>
            <a:r>
              <a:rPr lang="en-US" altLang="zh-CN" sz="2800" b="1" dirty="0" smtClean="0"/>
              <a:t>[</a:t>
            </a:r>
            <a:r>
              <a:rPr lang="zh-CN" altLang="en-US" sz="2000" b="1" dirty="0" smtClean="0"/>
              <a:t>编译器</a:t>
            </a:r>
            <a:r>
              <a:rPr lang="en-US" altLang="zh-CN" sz="2800" b="1" dirty="0" smtClean="0"/>
              <a:t>]</a:t>
            </a:r>
            <a:endParaRPr lang="zh-CN" altLang="en-US" sz="2800" b="1" dirty="0"/>
          </a:p>
        </p:txBody>
      </p:sp>
      <p:sp>
        <p:nvSpPr>
          <p:cNvPr id="11" name="Down Arrow 10"/>
          <p:cNvSpPr/>
          <p:nvPr/>
        </p:nvSpPr>
        <p:spPr>
          <a:xfrm>
            <a:off x="1478961" y="2431067"/>
            <a:ext cx="256724" cy="43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42844" y="4276090"/>
            <a:ext cx="2928959" cy="1938992"/>
          </a:xfrm>
          <a:prstGeom prst="rect">
            <a:avLst/>
          </a:prstGeom>
          <a:noFill/>
          <a:ln w="6350">
            <a:solidFill>
              <a:schemeClr val="tx1"/>
            </a:solidFill>
          </a:ln>
        </p:spPr>
        <p:txBody>
          <a:bodyPr wrap="square" rtlCol="0">
            <a:spAutoFit/>
          </a:bodyPr>
          <a:lstStyle/>
          <a:p>
            <a:r>
              <a:rPr lang="en-US" altLang="zh-CN" sz="2000" b="1" dirty="0" smtClean="0">
                <a:solidFill>
                  <a:srgbClr val="FF0000"/>
                </a:solidFill>
              </a:rPr>
              <a:t>Machine code</a:t>
            </a:r>
          </a:p>
          <a:p>
            <a:r>
              <a:rPr lang="en-US" altLang="zh-CN" sz="1600" dirty="0" smtClean="0"/>
              <a:t>156C</a:t>
            </a:r>
            <a:r>
              <a:rPr lang="en-US" altLang="zh-CN" sz="1600" dirty="0" smtClean="0">
                <a:sym typeface="Wingdings" pitchFamily="2" charset="2"/>
              </a:rPr>
              <a:t></a:t>
            </a:r>
            <a:r>
              <a:rPr lang="en-US" altLang="zh-CN" sz="2000" dirty="0" smtClean="0"/>
              <a:t>0001010101101100</a:t>
            </a:r>
          </a:p>
          <a:p>
            <a:r>
              <a:rPr lang="en-US" altLang="zh-CN" sz="1600" dirty="0" smtClean="0"/>
              <a:t>166D</a:t>
            </a:r>
            <a:r>
              <a:rPr lang="en-US" altLang="zh-CN" sz="1600" dirty="0" smtClean="0">
                <a:sym typeface="Wingdings" pitchFamily="2" charset="2"/>
              </a:rPr>
              <a:t></a:t>
            </a:r>
            <a:r>
              <a:rPr lang="en-US" altLang="zh-CN" sz="2000" dirty="0" smtClean="0"/>
              <a:t>0001011001101101</a:t>
            </a:r>
          </a:p>
          <a:p>
            <a:r>
              <a:rPr lang="en-US" altLang="zh-CN" sz="1600" dirty="0" smtClean="0"/>
              <a:t>5056</a:t>
            </a:r>
            <a:r>
              <a:rPr lang="en-US" altLang="zh-CN" sz="1600" dirty="0" smtClean="0">
                <a:sym typeface="Wingdings" pitchFamily="2" charset="2"/>
              </a:rPr>
              <a:t></a:t>
            </a:r>
            <a:r>
              <a:rPr lang="en-US" altLang="zh-CN" sz="2000" dirty="0" smtClean="0"/>
              <a:t>0101000001010110</a:t>
            </a:r>
          </a:p>
          <a:p>
            <a:r>
              <a:rPr lang="en-US" altLang="zh-CN" sz="1600" dirty="0" smtClean="0"/>
              <a:t>306E</a:t>
            </a:r>
            <a:r>
              <a:rPr lang="en-US" altLang="zh-CN" sz="1600" dirty="0" smtClean="0">
                <a:sym typeface="Wingdings" pitchFamily="2" charset="2"/>
              </a:rPr>
              <a:t></a:t>
            </a:r>
            <a:r>
              <a:rPr lang="en-US" altLang="zh-CN" sz="2000" dirty="0" smtClean="0"/>
              <a:t>0011000001101110</a:t>
            </a:r>
          </a:p>
          <a:p>
            <a:r>
              <a:rPr lang="en-US" altLang="zh-CN" sz="1600" dirty="0" smtClean="0"/>
              <a:t>C000</a:t>
            </a:r>
            <a:r>
              <a:rPr lang="en-US" altLang="zh-CN" sz="1600" dirty="0" smtClean="0">
                <a:sym typeface="Wingdings" pitchFamily="2" charset="2"/>
              </a:rPr>
              <a:t></a:t>
            </a:r>
            <a:r>
              <a:rPr lang="en-US" altLang="zh-CN" sz="2000" dirty="0" smtClean="0"/>
              <a:t>1100000000000000</a:t>
            </a:r>
            <a:endParaRPr lang="zh-CN" altLang="en-US" sz="2000" dirty="0"/>
          </a:p>
        </p:txBody>
      </p:sp>
      <p:sp>
        <p:nvSpPr>
          <p:cNvPr id="14" name="Down Arrow 13"/>
          <p:cNvSpPr/>
          <p:nvPr/>
        </p:nvSpPr>
        <p:spPr>
          <a:xfrm>
            <a:off x="1478961" y="3859827"/>
            <a:ext cx="256724" cy="43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Rectangle 5"/>
          <p:cNvSpPr>
            <a:spLocks noChangeArrowheads="1"/>
          </p:cNvSpPr>
          <p:nvPr/>
        </p:nvSpPr>
        <p:spPr bwMode="auto">
          <a:xfrm>
            <a:off x="6715140" y="842981"/>
            <a:ext cx="1584325" cy="52292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5" name="Rectangle 6"/>
          <p:cNvSpPr>
            <a:spLocks noChangeArrowheads="1"/>
          </p:cNvSpPr>
          <p:nvPr/>
        </p:nvSpPr>
        <p:spPr bwMode="auto">
          <a:xfrm>
            <a:off x="6715140" y="1419243"/>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dirty="0"/>
              <a:t>1</a:t>
            </a:r>
          </a:p>
        </p:txBody>
      </p:sp>
      <p:sp>
        <p:nvSpPr>
          <p:cNvPr id="26" name="Rectangle 7"/>
          <p:cNvSpPr>
            <a:spLocks noChangeArrowheads="1"/>
          </p:cNvSpPr>
          <p:nvPr/>
        </p:nvSpPr>
        <p:spPr bwMode="auto">
          <a:xfrm>
            <a:off x="6715140" y="1708168"/>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2</a:t>
            </a:r>
          </a:p>
        </p:txBody>
      </p:sp>
      <p:sp>
        <p:nvSpPr>
          <p:cNvPr id="27" name="Rectangle 8"/>
          <p:cNvSpPr>
            <a:spLocks noChangeArrowheads="1"/>
          </p:cNvSpPr>
          <p:nvPr/>
        </p:nvSpPr>
        <p:spPr bwMode="auto">
          <a:xfrm>
            <a:off x="6715140" y="1995506"/>
            <a:ext cx="1584325" cy="288925"/>
          </a:xfrm>
          <a:prstGeom prst="rect">
            <a:avLst/>
          </a:prstGeom>
          <a:solidFill>
            <a:schemeClr val="accent1"/>
          </a:solidFill>
          <a:ln w="9525">
            <a:solidFill>
              <a:schemeClr val="tx1"/>
            </a:solidFill>
            <a:miter lim="800000"/>
            <a:headEnd/>
            <a:tailEnd/>
          </a:ln>
          <a:effectLst/>
        </p:spPr>
        <p:txBody>
          <a:bodyPr wrap="none" anchor="ctr"/>
          <a:lstStyle/>
          <a:p>
            <a:endParaRPr lang="zh-CN" altLang="en-US"/>
          </a:p>
        </p:txBody>
      </p:sp>
      <p:sp>
        <p:nvSpPr>
          <p:cNvPr id="28" name="Rectangle 9"/>
          <p:cNvSpPr>
            <a:spLocks noChangeArrowheads="1"/>
          </p:cNvSpPr>
          <p:nvPr/>
        </p:nvSpPr>
        <p:spPr bwMode="auto">
          <a:xfrm>
            <a:off x="6715140" y="2859106"/>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dirty="0"/>
              <a:t>15</a:t>
            </a:r>
          </a:p>
        </p:txBody>
      </p:sp>
      <p:sp>
        <p:nvSpPr>
          <p:cNvPr id="29" name="Rectangle 10"/>
          <p:cNvSpPr>
            <a:spLocks noChangeArrowheads="1"/>
          </p:cNvSpPr>
          <p:nvPr/>
        </p:nvSpPr>
        <p:spPr bwMode="auto">
          <a:xfrm>
            <a:off x="6715140" y="3148031"/>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6C</a:t>
            </a:r>
          </a:p>
        </p:txBody>
      </p:sp>
      <p:sp>
        <p:nvSpPr>
          <p:cNvPr id="30" name="Rectangle 11"/>
          <p:cNvSpPr>
            <a:spLocks noChangeArrowheads="1"/>
          </p:cNvSpPr>
          <p:nvPr/>
        </p:nvSpPr>
        <p:spPr bwMode="auto">
          <a:xfrm>
            <a:off x="6715140" y="3435368"/>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16</a:t>
            </a:r>
          </a:p>
        </p:txBody>
      </p:sp>
      <p:sp>
        <p:nvSpPr>
          <p:cNvPr id="31" name="Rectangle 12"/>
          <p:cNvSpPr>
            <a:spLocks noChangeArrowheads="1"/>
          </p:cNvSpPr>
          <p:nvPr/>
        </p:nvSpPr>
        <p:spPr bwMode="auto">
          <a:xfrm>
            <a:off x="6715140" y="3724293"/>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6D</a:t>
            </a:r>
          </a:p>
        </p:txBody>
      </p:sp>
      <p:sp>
        <p:nvSpPr>
          <p:cNvPr id="32" name="Rectangle 13"/>
          <p:cNvSpPr>
            <a:spLocks noChangeArrowheads="1"/>
          </p:cNvSpPr>
          <p:nvPr/>
        </p:nvSpPr>
        <p:spPr bwMode="auto">
          <a:xfrm>
            <a:off x="6715140" y="4011631"/>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50</a:t>
            </a:r>
          </a:p>
        </p:txBody>
      </p:sp>
      <p:sp>
        <p:nvSpPr>
          <p:cNvPr id="33" name="Rectangle 14"/>
          <p:cNvSpPr>
            <a:spLocks noChangeArrowheads="1"/>
          </p:cNvSpPr>
          <p:nvPr/>
        </p:nvSpPr>
        <p:spPr bwMode="auto">
          <a:xfrm>
            <a:off x="6715140" y="4300556"/>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56</a:t>
            </a:r>
          </a:p>
        </p:txBody>
      </p:sp>
      <p:sp>
        <p:nvSpPr>
          <p:cNvPr id="34" name="Rectangle 15"/>
          <p:cNvSpPr>
            <a:spLocks noChangeArrowheads="1"/>
          </p:cNvSpPr>
          <p:nvPr/>
        </p:nvSpPr>
        <p:spPr bwMode="auto">
          <a:xfrm>
            <a:off x="6715140" y="4587893"/>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30</a:t>
            </a:r>
          </a:p>
        </p:txBody>
      </p:sp>
      <p:sp>
        <p:nvSpPr>
          <p:cNvPr id="35" name="Rectangle 16"/>
          <p:cNvSpPr>
            <a:spLocks noChangeArrowheads="1"/>
          </p:cNvSpPr>
          <p:nvPr/>
        </p:nvSpPr>
        <p:spPr bwMode="auto">
          <a:xfrm>
            <a:off x="6715140" y="4875231"/>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6E</a:t>
            </a:r>
          </a:p>
        </p:txBody>
      </p:sp>
      <p:sp>
        <p:nvSpPr>
          <p:cNvPr id="40" name="Rectangle 17"/>
          <p:cNvSpPr>
            <a:spLocks noChangeArrowheads="1"/>
          </p:cNvSpPr>
          <p:nvPr/>
        </p:nvSpPr>
        <p:spPr bwMode="auto">
          <a:xfrm>
            <a:off x="6715140" y="5164156"/>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C0</a:t>
            </a:r>
          </a:p>
        </p:txBody>
      </p:sp>
      <p:sp>
        <p:nvSpPr>
          <p:cNvPr id="41" name="Rectangle 18"/>
          <p:cNvSpPr>
            <a:spLocks noChangeArrowheads="1"/>
          </p:cNvSpPr>
          <p:nvPr/>
        </p:nvSpPr>
        <p:spPr bwMode="auto">
          <a:xfrm>
            <a:off x="6715140" y="5451493"/>
            <a:ext cx="1584325" cy="288925"/>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sz="2000"/>
              <a:t>00</a:t>
            </a:r>
          </a:p>
        </p:txBody>
      </p:sp>
      <p:sp>
        <p:nvSpPr>
          <p:cNvPr id="42" name="Text Box 19"/>
          <p:cNvSpPr txBox="1">
            <a:spLocks noChangeArrowheads="1"/>
          </p:cNvSpPr>
          <p:nvPr/>
        </p:nvSpPr>
        <p:spPr bwMode="auto">
          <a:xfrm>
            <a:off x="8280414" y="1387492"/>
            <a:ext cx="509588" cy="396875"/>
          </a:xfrm>
          <a:prstGeom prst="rect">
            <a:avLst/>
          </a:prstGeom>
          <a:noFill/>
          <a:ln w="9525">
            <a:noFill/>
            <a:miter lim="800000"/>
            <a:headEnd/>
            <a:tailEnd/>
          </a:ln>
          <a:effectLst/>
        </p:spPr>
        <p:txBody>
          <a:bodyPr wrap="none">
            <a:spAutoFit/>
          </a:bodyPr>
          <a:lstStyle/>
          <a:p>
            <a:r>
              <a:rPr lang="en-US" altLang="zh-TW" sz="2000"/>
              <a:t>6C</a:t>
            </a:r>
          </a:p>
        </p:txBody>
      </p:sp>
      <p:sp>
        <p:nvSpPr>
          <p:cNvPr id="43" name="Text Box 20"/>
          <p:cNvSpPr txBox="1">
            <a:spLocks noChangeArrowheads="1"/>
          </p:cNvSpPr>
          <p:nvPr/>
        </p:nvSpPr>
        <p:spPr bwMode="auto">
          <a:xfrm>
            <a:off x="8294702" y="1716104"/>
            <a:ext cx="509587" cy="396875"/>
          </a:xfrm>
          <a:prstGeom prst="rect">
            <a:avLst/>
          </a:prstGeom>
          <a:noFill/>
          <a:ln w="9525">
            <a:noFill/>
            <a:miter lim="800000"/>
            <a:headEnd/>
            <a:tailEnd/>
          </a:ln>
          <a:effectLst/>
        </p:spPr>
        <p:txBody>
          <a:bodyPr wrap="none">
            <a:spAutoFit/>
          </a:bodyPr>
          <a:lstStyle/>
          <a:p>
            <a:r>
              <a:rPr lang="en-US" altLang="zh-TW" sz="2000"/>
              <a:t>6D</a:t>
            </a:r>
          </a:p>
        </p:txBody>
      </p:sp>
      <p:sp>
        <p:nvSpPr>
          <p:cNvPr id="44" name="Text Box 21"/>
          <p:cNvSpPr txBox="1">
            <a:spLocks noChangeArrowheads="1"/>
          </p:cNvSpPr>
          <p:nvPr/>
        </p:nvSpPr>
        <p:spPr bwMode="auto">
          <a:xfrm>
            <a:off x="8301052" y="2005029"/>
            <a:ext cx="495300" cy="396875"/>
          </a:xfrm>
          <a:prstGeom prst="rect">
            <a:avLst/>
          </a:prstGeom>
          <a:noFill/>
          <a:ln w="9525">
            <a:noFill/>
            <a:miter lim="800000"/>
            <a:headEnd/>
            <a:tailEnd/>
          </a:ln>
          <a:effectLst/>
        </p:spPr>
        <p:txBody>
          <a:bodyPr wrap="none">
            <a:spAutoFit/>
          </a:bodyPr>
          <a:lstStyle/>
          <a:p>
            <a:r>
              <a:rPr lang="en-US" altLang="zh-TW" sz="2000"/>
              <a:t>6E</a:t>
            </a:r>
          </a:p>
        </p:txBody>
      </p:sp>
      <p:sp>
        <p:nvSpPr>
          <p:cNvPr id="45" name="Text Box 22"/>
          <p:cNvSpPr txBox="1">
            <a:spLocks noChangeArrowheads="1"/>
          </p:cNvSpPr>
          <p:nvPr/>
        </p:nvSpPr>
        <p:spPr bwMode="auto">
          <a:xfrm>
            <a:off x="8301052" y="2833704"/>
            <a:ext cx="495300" cy="396875"/>
          </a:xfrm>
          <a:prstGeom prst="rect">
            <a:avLst/>
          </a:prstGeom>
          <a:noFill/>
          <a:ln w="9525">
            <a:noFill/>
            <a:miter lim="800000"/>
            <a:headEnd/>
            <a:tailEnd/>
          </a:ln>
          <a:effectLst/>
        </p:spPr>
        <p:txBody>
          <a:bodyPr wrap="none">
            <a:spAutoFit/>
          </a:bodyPr>
          <a:lstStyle/>
          <a:p>
            <a:r>
              <a:rPr lang="en-US" altLang="zh-TW" sz="2000" dirty="0"/>
              <a:t>A0</a:t>
            </a:r>
          </a:p>
        </p:txBody>
      </p:sp>
      <p:sp>
        <p:nvSpPr>
          <p:cNvPr id="46" name="Text Box 23"/>
          <p:cNvSpPr txBox="1">
            <a:spLocks noChangeArrowheads="1"/>
          </p:cNvSpPr>
          <p:nvPr/>
        </p:nvSpPr>
        <p:spPr bwMode="auto">
          <a:xfrm>
            <a:off x="8315339" y="3162317"/>
            <a:ext cx="495300" cy="396875"/>
          </a:xfrm>
          <a:prstGeom prst="rect">
            <a:avLst/>
          </a:prstGeom>
          <a:noFill/>
          <a:ln w="9525">
            <a:noFill/>
            <a:miter lim="800000"/>
            <a:headEnd/>
            <a:tailEnd/>
          </a:ln>
          <a:effectLst/>
        </p:spPr>
        <p:txBody>
          <a:bodyPr wrap="none">
            <a:spAutoFit/>
          </a:bodyPr>
          <a:lstStyle/>
          <a:p>
            <a:r>
              <a:rPr lang="en-US" altLang="zh-TW" sz="2000"/>
              <a:t>A1</a:t>
            </a:r>
          </a:p>
        </p:txBody>
      </p:sp>
      <p:sp>
        <p:nvSpPr>
          <p:cNvPr id="47" name="Text Box 24"/>
          <p:cNvSpPr txBox="1">
            <a:spLocks noChangeArrowheads="1"/>
          </p:cNvSpPr>
          <p:nvPr/>
        </p:nvSpPr>
        <p:spPr bwMode="auto">
          <a:xfrm>
            <a:off x="8321689" y="3451242"/>
            <a:ext cx="495300" cy="396875"/>
          </a:xfrm>
          <a:prstGeom prst="rect">
            <a:avLst/>
          </a:prstGeom>
          <a:noFill/>
          <a:ln w="9525">
            <a:noFill/>
            <a:miter lim="800000"/>
            <a:headEnd/>
            <a:tailEnd/>
          </a:ln>
          <a:effectLst/>
        </p:spPr>
        <p:txBody>
          <a:bodyPr wrap="none">
            <a:spAutoFit/>
          </a:bodyPr>
          <a:lstStyle/>
          <a:p>
            <a:r>
              <a:rPr lang="en-US" altLang="zh-TW" sz="2000"/>
              <a:t>A2</a:t>
            </a:r>
          </a:p>
        </p:txBody>
      </p:sp>
      <p:sp>
        <p:nvSpPr>
          <p:cNvPr id="48" name="Text Box 25"/>
          <p:cNvSpPr txBox="1">
            <a:spLocks noChangeArrowheads="1"/>
          </p:cNvSpPr>
          <p:nvPr/>
        </p:nvSpPr>
        <p:spPr bwMode="auto">
          <a:xfrm>
            <a:off x="8301052" y="3697304"/>
            <a:ext cx="495300" cy="396875"/>
          </a:xfrm>
          <a:prstGeom prst="rect">
            <a:avLst/>
          </a:prstGeom>
          <a:noFill/>
          <a:ln w="9525">
            <a:noFill/>
            <a:miter lim="800000"/>
            <a:headEnd/>
            <a:tailEnd/>
          </a:ln>
          <a:effectLst/>
        </p:spPr>
        <p:txBody>
          <a:bodyPr wrap="none">
            <a:spAutoFit/>
          </a:bodyPr>
          <a:lstStyle/>
          <a:p>
            <a:r>
              <a:rPr lang="en-US" altLang="zh-TW" sz="2000"/>
              <a:t>A3</a:t>
            </a:r>
          </a:p>
        </p:txBody>
      </p:sp>
      <p:sp>
        <p:nvSpPr>
          <p:cNvPr id="49" name="Text Box 26"/>
          <p:cNvSpPr txBox="1">
            <a:spLocks noChangeArrowheads="1"/>
          </p:cNvSpPr>
          <p:nvPr/>
        </p:nvSpPr>
        <p:spPr bwMode="auto">
          <a:xfrm>
            <a:off x="8315339" y="4025917"/>
            <a:ext cx="495300" cy="396875"/>
          </a:xfrm>
          <a:prstGeom prst="rect">
            <a:avLst/>
          </a:prstGeom>
          <a:noFill/>
          <a:ln w="9525">
            <a:noFill/>
            <a:miter lim="800000"/>
            <a:headEnd/>
            <a:tailEnd/>
          </a:ln>
          <a:effectLst/>
        </p:spPr>
        <p:txBody>
          <a:bodyPr wrap="none">
            <a:spAutoFit/>
          </a:bodyPr>
          <a:lstStyle/>
          <a:p>
            <a:r>
              <a:rPr lang="en-US" altLang="zh-TW" sz="2000"/>
              <a:t>A4</a:t>
            </a:r>
          </a:p>
        </p:txBody>
      </p:sp>
      <p:sp>
        <p:nvSpPr>
          <p:cNvPr id="50" name="Text Box 27"/>
          <p:cNvSpPr txBox="1">
            <a:spLocks noChangeArrowheads="1"/>
          </p:cNvSpPr>
          <p:nvPr/>
        </p:nvSpPr>
        <p:spPr bwMode="auto">
          <a:xfrm>
            <a:off x="8321689" y="4314842"/>
            <a:ext cx="495300" cy="396875"/>
          </a:xfrm>
          <a:prstGeom prst="rect">
            <a:avLst/>
          </a:prstGeom>
          <a:noFill/>
          <a:ln w="9525">
            <a:noFill/>
            <a:miter lim="800000"/>
            <a:headEnd/>
            <a:tailEnd/>
          </a:ln>
          <a:effectLst/>
        </p:spPr>
        <p:txBody>
          <a:bodyPr wrap="none">
            <a:spAutoFit/>
          </a:bodyPr>
          <a:lstStyle/>
          <a:p>
            <a:r>
              <a:rPr lang="en-US" altLang="zh-TW" sz="2000"/>
              <a:t>A5</a:t>
            </a:r>
          </a:p>
        </p:txBody>
      </p:sp>
      <p:sp>
        <p:nvSpPr>
          <p:cNvPr id="51" name="Text Box 28"/>
          <p:cNvSpPr txBox="1">
            <a:spLocks noChangeArrowheads="1"/>
          </p:cNvSpPr>
          <p:nvPr/>
        </p:nvSpPr>
        <p:spPr bwMode="auto">
          <a:xfrm>
            <a:off x="8301052" y="4562492"/>
            <a:ext cx="495300" cy="396875"/>
          </a:xfrm>
          <a:prstGeom prst="rect">
            <a:avLst/>
          </a:prstGeom>
          <a:noFill/>
          <a:ln w="9525">
            <a:noFill/>
            <a:miter lim="800000"/>
            <a:headEnd/>
            <a:tailEnd/>
          </a:ln>
          <a:effectLst/>
        </p:spPr>
        <p:txBody>
          <a:bodyPr wrap="none">
            <a:spAutoFit/>
          </a:bodyPr>
          <a:lstStyle/>
          <a:p>
            <a:r>
              <a:rPr lang="en-US" altLang="zh-TW" sz="2000"/>
              <a:t>A6</a:t>
            </a:r>
          </a:p>
        </p:txBody>
      </p:sp>
      <p:sp>
        <p:nvSpPr>
          <p:cNvPr id="52" name="Text Box 29"/>
          <p:cNvSpPr txBox="1">
            <a:spLocks noChangeArrowheads="1"/>
          </p:cNvSpPr>
          <p:nvPr/>
        </p:nvSpPr>
        <p:spPr bwMode="auto">
          <a:xfrm>
            <a:off x="8315339" y="4891104"/>
            <a:ext cx="495300" cy="396875"/>
          </a:xfrm>
          <a:prstGeom prst="rect">
            <a:avLst/>
          </a:prstGeom>
          <a:noFill/>
          <a:ln w="9525">
            <a:noFill/>
            <a:miter lim="800000"/>
            <a:headEnd/>
            <a:tailEnd/>
          </a:ln>
          <a:effectLst/>
        </p:spPr>
        <p:txBody>
          <a:bodyPr wrap="none">
            <a:spAutoFit/>
          </a:bodyPr>
          <a:lstStyle/>
          <a:p>
            <a:r>
              <a:rPr lang="en-US" altLang="zh-TW" sz="2000"/>
              <a:t>A7</a:t>
            </a:r>
          </a:p>
        </p:txBody>
      </p:sp>
      <p:sp>
        <p:nvSpPr>
          <p:cNvPr id="53" name="Text Box 30"/>
          <p:cNvSpPr txBox="1">
            <a:spLocks noChangeArrowheads="1"/>
          </p:cNvSpPr>
          <p:nvPr/>
        </p:nvSpPr>
        <p:spPr bwMode="auto">
          <a:xfrm>
            <a:off x="8321689" y="5180029"/>
            <a:ext cx="495300" cy="396875"/>
          </a:xfrm>
          <a:prstGeom prst="rect">
            <a:avLst/>
          </a:prstGeom>
          <a:noFill/>
          <a:ln w="9525">
            <a:noFill/>
            <a:miter lim="800000"/>
            <a:headEnd/>
            <a:tailEnd/>
          </a:ln>
          <a:effectLst/>
        </p:spPr>
        <p:txBody>
          <a:bodyPr wrap="none">
            <a:spAutoFit/>
          </a:bodyPr>
          <a:lstStyle/>
          <a:p>
            <a:r>
              <a:rPr lang="en-US" altLang="zh-TW" sz="2000"/>
              <a:t>A8</a:t>
            </a:r>
          </a:p>
        </p:txBody>
      </p:sp>
      <p:sp>
        <p:nvSpPr>
          <p:cNvPr id="54" name="Text Box 31"/>
          <p:cNvSpPr txBox="1">
            <a:spLocks noChangeArrowheads="1"/>
          </p:cNvSpPr>
          <p:nvPr/>
        </p:nvSpPr>
        <p:spPr bwMode="auto">
          <a:xfrm>
            <a:off x="8301052" y="5461017"/>
            <a:ext cx="495300" cy="396875"/>
          </a:xfrm>
          <a:prstGeom prst="rect">
            <a:avLst/>
          </a:prstGeom>
          <a:noFill/>
          <a:ln w="9525">
            <a:noFill/>
            <a:miter lim="800000"/>
            <a:headEnd/>
            <a:tailEnd/>
          </a:ln>
          <a:effectLst/>
        </p:spPr>
        <p:txBody>
          <a:bodyPr wrap="none">
            <a:spAutoFit/>
          </a:bodyPr>
          <a:lstStyle/>
          <a:p>
            <a:r>
              <a:rPr lang="en-US" altLang="zh-TW" sz="2000"/>
              <a:t>A9</a:t>
            </a:r>
          </a:p>
        </p:txBody>
      </p:sp>
      <p:sp>
        <p:nvSpPr>
          <p:cNvPr id="63" name="Rectangle 62"/>
          <p:cNvSpPr/>
          <p:nvPr/>
        </p:nvSpPr>
        <p:spPr>
          <a:xfrm>
            <a:off x="3104824" y="4792816"/>
            <a:ext cx="3324564" cy="707886"/>
          </a:xfrm>
          <a:prstGeom prst="rect">
            <a:avLst/>
          </a:prstGeom>
        </p:spPr>
        <p:txBody>
          <a:bodyPr wrap="none">
            <a:spAutoFit/>
          </a:bodyPr>
          <a:lstStyle/>
          <a:p>
            <a:r>
              <a:rPr lang="en-US" altLang="zh-CN" sz="2000" b="1" dirty="0" smtClean="0"/>
              <a:t>Put executable codes into the</a:t>
            </a:r>
          </a:p>
          <a:p>
            <a:r>
              <a:rPr lang="en-US" altLang="zh-CN" sz="2000" b="1" dirty="0" smtClean="0"/>
              <a:t>memory  of the computer</a:t>
            </a:r>
            <a:endParaRPr lang="zh-CN" altLang="en-US" sz="2000" b="1" dirty="0"/>
          </a:p>
        </p:txBody>
      </p:sp>
      <p:sp>
        <p:nvSpPr>
          <p:cNvPr id="64" name="Notched Right Arrow 63"/>
          <p:cNvSpPr/>
          <p:nvPr/>
        </p:nvSpPr>
        <p:spPr>
          <a:xfrm>
            <a:off x="3143240" y="5429264"/>
            <a:ext cx="3143272" cy="57150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Slide Number Placeholder 54"/>
          <p:cNvSpPr>
            <a:spLocks noGrp="1"/>
          </p:cNvSpPr>
          <p:nvPr>
            <p:ph type="sldNum" sz="quarter" idx="12"/>
          </p:nvPr>
        </p:nvSpPr>
        <p:spPr/>
        <p:txBody>
          <a:bodyPr/>
          <a:lstStyle/>
          <a:p>
            <a:fld id="{10744B62-10FC-4232-9218-76AF922FA420}" type="slidenum">
              <a:rPr lang="zh-CN" altLang="en-US" smtClean="0"/>
              <a:pPr/>
              <a:t>10</a:t>
            </a:fld>
            <a:endParaRPr lang="zh-CN" altLang="en-US"/>
          </a:p>
        </p:txBody>
      </p:sp>
      <p:sp>
        <p:nvSpPr>
          <p:cNvPr id="56" name="TextBox 55"/>
          <p:cNvSpPr txBox="1"/>
          <p:nvPr/>
        </p:nvSpPr>
        <p:spPr>
          <a:xfrm>
            <a:off x="0" y="857232"/>
            <a:ext cx="1142976" cy="1754326"/>
          </a:xfrm>
          <a:prstGeom prst="rect">
            <a:avLst/>
          </a:prstGeom>
          <a:noFill/>
        </p:spPr>
        <p:txBody>
          <a:bodyPr wrap="square" rtlCol="0">
            <a:spAutoFit/>
          </a:bodyPr>
          <a:lstStyle/>
          <a:p>
            <a:r>
              <a:rPr lang="en-US" altLang="zh-CN" b="1" dirty="0" smtClean="0">
                <a:solidFill>
                  <a:schemeClr val="accent6">
                    <a:lumMod val="75000"/>
                  </a:schemeClr>
                </a:solidFill>
              </a:rPr>
              <a:t>Programs are stored as Files in storage media</a:t>
            </a:r>
            <a:endParaRPr lang="zh-CN" altLang="en-US" b="1" dirty="0">
              <a:solidFill>
                <a:schemeClr val="accent6">
                  <a:lumMod val="75000"/>
                </a:schemeClr>
              </a:solidFill>
            </a:endParaRPr>
          </a:p>
        </p:txBody>
      </p:sp>
      <p:sp>
        <p:nvSpPr>
          <p:cNvPr id="57" name="TextBox 56"/>
          <p:cNvSpPr txBox="1"/>
          <p:nvPr/>
        </p:nvSpPr>
        <p:spPr>
          <a:xfrm>
            <a:off x="0" y="6211693"/>
            <a:ext cx="3357554" cy="646331"/>
          </a:xfrm>
          <a:prstGeom prst="rect">
            <a:avLst/>
          </a:prstGeom>
          <a:noFill/>
        </p:spPr>
        <p:txBody>
          <a:bodyPr wrap="square" rtlCol="0">
            <a:spAutoFit/>
          </a:bodyPr>
          <a:lstStyle/>
          <a:p>
            <a:r>
              <a:rPr lang="en-US" altLang="zh-CN" b="1" dirty="0" smtClean="0">
                <a:solidFill>
                  <a:schemeClr val="accent6">
                    <a:lumMod val="75000"/>
                  </a:schemeClr>
                </a:solidFill>
              </a:rPr>
              <a:t>Executable codes are also stored as Files in storage media</a:t>
            </a:r>
            <a:endParaRPr lang="zh-CN" altLang="en-US" b="1" dirty="0">
              <a:solidFill>
                <a:schemeClr val="accent6">
                  <a:lumMod val="75000"/>
                </a:schemeClr>
              </a:solidFill>
            </a:endParaRPr>
          </a:p>
        </p:txBody>
      </p:sp>
      <p:sp>
        <p:nvSpPr>
          <p:cNvPr id="58" name="TextBox 57"/>
          <p:cNvSpPr txBox="1"/>
          <p:nvPr/>
        </p:nvSpPr>
        <p:spPr>
          <a:xfrm>
            <a:off x="6072166" y="6072206"/>
            <a:ext cx="3071834" cy="646331"/>
          </a:xfrm>
          <a:prstGeom prst="rect">
            <a:avLst/>
          </a:prstGeom>
          <a:noFill/>
        </p:spPr>
        <p:txBody>
          <a:bodyPr wrap="square" rtlCol="0">
            <a:spAutoFit/>
          </a:bodyPr>
          <a:lstStyle/>
          <a:p>
            <a:r>
              <a:rPr lang="en-US" altLang="zh-CN" b="1" dirty="0" smtClean="0">
                <a:solidFill>
                  <a:schemeClr val="accent6">
                    <a:lumMod val="75000"/>
                  </a:schemeClr>
                </a:solidFill>
              </a:rPr>
              <a:t>Instructions are mapped into the address space of memory</a:t>
            </a:r>
            <a:endParaRPr lang="zh-CN" altLang="en-US" b="1" dirty="0">
              <a:solidFill>
                <a:schemeClr val="accent6">
                  <a:lumMod val="75000"/>
                </a:schemeClr>
              </a:solidFill>
            </a:endParaRPr>
          </a:p>
        </p:txBody>
      </p:sp>
      <p:sp>
        <p:nvSpPr>
          <p:cNvPr id="5" name="圆角矩形 4"/>
          <p:cNvSpPr/>
          <p:nvPr/>
        </p:nvSpPr>
        <p:spPr>
          <a:xfrm>
            <a:off x="142844" y="4589481"/>
            <a:ext cx="2928959" cy="6561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圆角矩形 59"/>
          <p:cNvSpPr/>
          <p:nvPr/>
        </p:nvSpPr>
        <p:spPr>
          <a:xfrm>
            <a:off x="130873" y="5229200"/>
            <a:ext cx="2928959" cy="6561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圆角矩形 60"/>
          <p:cNvSpPr/>
          <p:nvPr/>
        </p:nvSpPr>
        <p:spPr>
          <a:xfrm>
            <a:off x="130873" y="5877272"/>
            <a:ext cx="2928959" cy="33442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圆角矩形 61"/>
          <p:cNvSpPr/>
          <p:nvPr/>
        </p:nvSpPr>
        <p:spPr>
          <a:xfrm>
            <a:off x="6602540" y="1388977"/>
            <a:ext cx="1785884" cy="6561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圆角矩形 65"/>
          <p:cNvSpPr/>
          <p:nvPr/>
        </p:nvSpPr>
        <p:spPr>
          <a:xfrm>
            <a:off x="6588224" y="2021283"/>
            <a:ext cx="1785884" cy="6561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圆角矩形 68"/>
          <p:cNvSpPr/>
          <p:nvPr/>
        </p:nvSpPr>
        <p:spPr>
          <a:xfrm>
            <a:off x="6588224" y="2835959"/>
            <a:ext cx="1785884" cy="6561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圆角矩形 69"/>
          <p:cNvSpPr/>
          <p:nvPr/>
        </p:nvSpPr>
        <p:spPr>
          <a:xfrm>
            <a:off x="6588224" y="3452499"/>
            <a:ext cx="1785884" cy="656105"/>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880724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0-#ppt_h/2"/>
                                          </p:val>
                                        </p:tav>
                                        <p:tav tm="100000">
                                          <p:val>
                                            <p:strVal val="#ppt_y"/>
                                          </p:val>
                                        </p:tav>
                                      </p:tavLst>
                                    </p:anim>
                                  </p:childTnLst>
                                </p:cTn>
                              </p:par>
                              <p:par>
                                <p:cTn id="19" presetID="2" presetClass="entr" presetSubtype="1"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0-#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fill="hold"/>
                                        <p:tgtEl>
                                          <p:spTgt spid="57"/>
                                        </p:tgtEl>
                                        <p:attrNameLst>
                                          <p:attrName>ppt_x</p:attrName>
                                        </p:attrNameLst>
                                      </p:cBhvr>
                                      <p:tavLst>
                                        <p:tav tm="0">
                                          <p:val>
                                            <p:strVal val="#ppt_x"/>
                                          </p:val>
                                        </p:tav>
                                        <p:tav tm="100000">
                                          <p:val>
                                            <p:strVal val="#ppt_x"/>
                                          </p:val>
                                        </p:tav>
                                      </p:tavLst>
                                    </p:anim>
                                    <p:anim calcmode="lin" valueType="num">
                                      <p:cBhvr additive="base">
                                        <p:cTn id="26" dur="500" fill="hold"/>
                                        <p:tgtEl>
                                          <p:spTgt spid="57"/>
                                        </p:tgtEl>
                                        <p:attrNameLst>
                                          <p:attrName>ppt_y</p:attrName>
                                        </p:attrNameLst>
                                      </p:cBhvr>
                                      <p:tavLst>
                                        <p:tav tm="0">
                                          <p:val>
                                            <p:strVal val="0-#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 calcmode="lin" valueType="num">
                                      <p:cBhvr additive="base">
                                        <p:cTn id="31" dur="500" fill="hold"/>
                                        <p:tgtEl>
                                          <p:spTgt spid="63"/>
                                        </p:tgtEl>
                                        <p:attrNameLst>
                                          <p:attrName>ppt_x</p:attrName>
                                        </p:attrNameLst>
                                      </p:cBhvr>
                                      <p:tavLst>
                                        <p:tav tm="0">
                                          <p:val>
                                            <p:strVal val="#ppt_x"/>
                                          </p:val>
                                        </p:tav>
                                        <p:tav tm="100000">
                                          <p:val>
                                            <p:strVal val="#ppt_x"/>
                                          </p:val>
                                        </p:tav>
                                      </p:tavLst>
                                    </p:anim>
                                    <p:anim calcmode="lin" valueType="num">
                                      <p:cBhvr additive="base">
                                        <p:cTn id="32" dur="500" fill="hold"/>
                                        <p:tgtEl>
                                          <p:spTgt spid="63"/>
                                        </p:tgtEl>
                                        <p:attrNameLst>
                                          <p:attrName>ppt_y</p:attrName>
                                        </p:attrNameLst>
                                      </p:cBhvr>
                                      <p:tavLst>
                                        <p:tav tm="0">
                                          <p:val>
                                            <p:strVal val="0-#ppt_h/2"/>
                                          </p:val>
                                        </p:tav>
                                        <p:tav tm="100000">
                                          <p:val>
                                            <p:strVal val="#ppt_y"/>
                                          </p:val>
                                        </p:tav>
                                      </p:tavLst>
                                    </p:anim>
                                  </p:childTnLst>
                                </p:cTn>
                              </p:par>
                              <p:par>
                                <p:cTn id="33" presetID="39" presetClass="entr" presetSubtype="0" accel="100000" fill="hold" grpId="0" nodeType="withEffect">
                                  <p:stCondLst>
                                    <p:cond delay="0"/>
                                  </p:stCondLst>
                                  <p:childTnLst>
                                    <p:set>
                                      <p:cBhvr>
                                        <p:cTn id="34" dur="1" fill="hold">
                                          <p:stCondLst>
                                            <p:cond delay="0"/>
                                          </p:stCondLst>
                                        </p:cTn>
                                        <p:tgtEl>
                                          <p:spTgt spid="64"/>
                                        </p:tgtEl>
                                        <p:attrNameLst>
                                          <p:attrName>style.visibility</p:attrName>
                                        </p:attrNameLst>
                                      </p:cBhvr>
                                      <p:to>
                                        <p:strVal val="visible"/>
                                      </p:to>
                                    </p:set>
                                    <p:anim calcmode="lin" valueType="num">
                                      <p:cBhvr>
                                        <p:cTn id="35" dur="500" fill="hold"/>
                                        <p:tgtEl>
                                          <p:spTgt spid="64"/>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64"/>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64"/>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6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anim calcmode="lin" valueType="num">
                                      <p:cBhvr additive="base">
                                        <p:cTn id="43" dur="500" fill="hold"/>
                                        <p:tgtEl>
                                          <p:spTgt spid="24"/>
                                        </p:tgtEl>
                                        <p:attrNameLst>
                                          <p:attrName>ppt_x</p:attrName>
                                        </p:attrNameLst>
                                      </p:cBhvr>
                                      <p:tavLst>
                                        <p:tav tm="0">
                                          <p:val>
                                            <p:strVal val="1+#ppt_w/2"/>
                                          </p:val>
                                        </p:tav>
                                        <p:tav tm="100000">
                                          <p:val>
                                            <p:strVal val="#ppt_x"/>
                                          </p:val>
                                        </p:tav>
                                      </p:tavLst>
                                    </p:anim>
                                    <p:anim calcmode="lin" valueType="num">
                                      <p:cBhvr additive="base">
                                        <p:cTn id="44" dur="500" fill="hold"/>
                                        <p:tgtEl>
                                          <p:spTgt spid="24"/>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1+#ppt_w/2"/>
                                          </p:val>
                                        </p:tav>
                                        <p:tav tm="100000">
                                          <p:val>
                                            <p:strVal val="#ppt_x"/>
                                          </p:val>
                                        </p:tav>
                                      </p:tavLst>
                                    </p:anim>
                                    <p:anim calcmode="lin" valueType="num">
                                      <p:cBhvr additive="base">
                                        <p:cTn id="48" dur="500" fill="hold"/>
                                        <p:tgtEl>
                                          <p:spTgt spid="25"/>
                                        </p:tgtEl>
                                        <p:attrNameLst>
                                          <p:attrName>ppt_y</p:attrName>
                                        </p:attrNameLst>
                                      </p:cBhvr>
                                      <p:tavLst>
                                        <p:tav tm="0">
                                          <p:val>
                                            <p:strVal val="#ppt_y"/>
                                          </p:val>
                                        </p:tav>
                                        <p:tav tm="100000">
                                          <p:val>
                                            <p:strVal val="#ppt_y"/>
                                          </p:val>
                                        </p:tav>
                                      </p:tavLst>
                                    </p:anim>
                                  </p:childTnLst>
                                </p:cTn>
                              </p:par>
                              <p:par>
                                <p:cTn id="49" presetID="2" presetClass="entr" presetSubtype="2"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fill="hold"/>
                                        <p:tgtEl>
                                          <p:spTgt spid="26"/>
                                        </p:tgtEl>
                                        <p:attrNameLst>
                                          <p:attrName>ppt_x</p:attrName>
                                        </p:attrNameLst>
                                      </p:cBhvr>
                                      <p:tavLst>
                                        <p:tav tm="0">
                                          <p:val>
                                            <p:strVal val="1+#ppt_w/2"/>
                                          </p:val>
                                        </p:tav>
                                        <p:tav tm="100000">
                                          <p:val>
                                            <p:strVal val="#ppt_x"/>
                                          </p:val>
                                        </p:tav>
                                      </p:tavLst>
                                    </p:anim>
                                    <p:anim calcmode="lin" valueType="num">
                                      <p:cBhvr additive="base">
                                        <p:cTn id="52" dur="500" fill="hold"/>
                                        <p:tgtEl>
                                          <p:spTgt spid="26"/>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 calcmode="lin" valueType="num">
                                      <p:cBhvr additive="base">
                                        <p:cTn id="55" dur="500" fill="hold"/>
                                        <p:tgtEl>
                                          <p:spTgt spid="27"/>
                                        </p:tgtEl>
                                        <p:attrNameLst>
                                          <p:attrName>ppt_x</p:attrName>
                                        </p:attrNameLst>
                                      </p:cBhvr>
                                      <p:tavLst>
                                        <p:tav tm="0">
                                          <p:val>
                                            <p:strVal val="1+#ppt_w/2"/>
                                          </p:val>
                                        </p:tav>
                                        <p:tav tm="100000">
                                          <p:val>
                                            <p:strVal val="#ppt_x"/>
                                          </p:val>
                                        </p:tav>
                                      </p:tavLst>
                                    </p:anim>
                                    <p:anim calcmode="lin" valueType="num">
                                      <p:cBhvr additive="base">
                                        <p:cTn id="56" dur="500" fill="hold"/>
                                        <p:tgtEl>
                                          <p:spTgt spid="27"/>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additive="base">
                                        <p:cTn id="59" dur="500" fill="hold"/>
                                        <p:tgtEl>
                                          <p:spTgt spid="28"/>
                                        </p:tgtEl>
                                        <p:attrNameLst>
                                          <p:attrName>ppt_x</p:attrName>
                                        </p:attrNameLst>
                                      </p:cBhvr>
                                      <p:tavLst>
                                        <p:tav tm="0">
                                          <p:val>
                                            <p:strVal val="1+#ppt_w/2"/>
                                          </p:val>
                                        </p:tav>
                                        <p:tav tm="100000">
                                          <p:val>
                                            <p:strVal val="#ppt_x"/>
                                          </p:val>
                                        </p:tav>
                                      </p:tavLst>
                                    </p:anim>
                                    <p:anim calcmode="lin" valueType="num">
                                      <p:cBhvr additive="base">
                                        <p:cTn id="60" dur="500" fill="hold"/>
                                        <p:tgtEl>
                                          <p:spTgt spid="28"/>
                                        </p:tgtEl>
                                        <p:attrNameLst>
                                          <p:attrName>ppt_y</p:attrName>
                                        </p:attrNameLst>
                                      </p:cBhvr>
                                      <p:tavLst>
                                        <p:tav tm="0">
                                          <p:val>
                                            <p:strVal val="#ppt_y"/>
                                          </p:val>
                                        </p:tav>
                                        <p:tav tm="100000">
                                          <p:val>
                                            <p:strVal val="#ppt_y"/>
                                          </p:val>
                                        </p:tav>
                                      </p:tavLst>
                                    </p:anim>
                                  </p:childTnLst>
                                </p:cTn>
                              </p:par>
                              <p:par>
                                <p:cTn id="61" presetID="2" presetClass="entr" presetSubtype="2" fill="hold" grpId="0" nodeType="withEffect">
                                  <p:stCondLst>
                                    <p:cond delay="0"/>
                                  </p:stCondLst>
                                  <p:childTnLst>
                                    <p:set>
                                      <p:cBhvr>
                                        <p:cTn id="62" dur="1" fill="hold">
                                          <p:stCondLst>
                                            <p:cond delay="0"/>
                                          </p:stCondLst>
                                        </p:cTn>
                                        <p:tgtEl>
                                          <p:spTgt spid="29"/>
                                        </p:tgtEl>
                                        <p:attrNameLst>
                                          <p:attrName>style.visibility</p:attrName>
                                        </p:attrNameLst>
                                      </p:cBhvr>
                                      <p:to>
                                        <p:strVal val="visible"/>
                                      </p:to>
                                    </p:set>
                                    <p:anim calcmode="lin" valueType="num">
                                      <p:cBhvr additive="base">
                                        <p:cTn id="63" dur="500" fill="hold"/>
                                        <p:tgtEl>
                                          <p:spTgt spid="29"/>
                                        </p:tgtEl>
                                        <p:attrNameLst>
                                          <p:attrName>ppt_x</p:attrName>
                                        </p:attrNameLst>
                                      </p:cBhvr>
                                      <p:tavLst>
                                        <p:tav tm="0">
                                          <p:val>
                                            <p:strVal val="1+#ppt_w/2"/>
                                          </p:val>
                                        </p:tav>
                                        <p:tav tm="100000">
                                          <p:val>
                                            <p:strVal val="#ppt_x"/>
                                          </p:val>
                                        </p:tav>
                                      </p:tavLst>
                                    </p:anim>
                                    <p:anim calcmode="lin" valueType="num">
                                      <p:cBhvr additive="base">
                                        <p:cTn id="64" dur="500" fill="hold"/>
                                        <p:tgtEl>
                                          <p:spTgt spid="29"/>
                                        </p:tgtEl>
                                        <p:attrNameLst>
                                          <p:attrName>ppt_y</p:attrName>
                                        </p:attrNameLst>
                                      </p:cBhvr>
                                      <p:tavLst>
                                        <p:tav tm="0">
                                          <p:val>
                                            <p:strVal val="#ppt_y"/>
                                          </p:val>
                                        </p:tav>
                                        <p:tav tm="100000">
                                          <p:val>
                                            <p:strVal val="#ppt_y"/>
                                          </p:val>
                                        </p:tav>
                                      </p:tavLst>
                                    </p:anim>
                                  </p:childTnLst>
                                </p:cTn>
                              </p:par>
                              <p:par>
                                <p:cTn id="65" presetID="2" presetClass="entr" presetSubtype="2" fill="hold" grpId="0"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additive="base">
                                        <p:cTn id="67" dur="500" fill="hold"/>
                                        <p:tgtEl>
                                          <p:spTgt spid="30"/>
                                        </p:tgtEl>
                                        <p:attrNameLst>
                                          <p:attrName>ppt_x</p:attrName>
                                        </p:attrNameLst>
                                      </p:cBhvr>
                                      <p:tavLst>
                                        <p:tav tm="0">
                                          <p:val>
                                            <p:strVal val="1+#ppt_w/2"/>
                                          </p:val>
                                        </p:tav>
                                        <p:tav tm="100000">
                                          <p:val>
                                            <p:strVal val="#ppt_x"/>
                                          </p:val>
                                        </p:tav>
                                      </p:tavLst>
                                    </p:anim>
                                    <p:anim calcmode="lin" valueType="num">
                                      <p:cBhvr additive="base">
                                        <p:cTn id="68" dur="500" fill="hold"/>
                                        <p:tgtEl>
                                          <p:spTgt spid="30"/>
                                        </p:tgtEl>
                                        <p:attrNameLst>
                                          <p:attrName>ppt_y</p:attrName>
                                        </p:attrNameLst>
                                      </p:cBhvr>
                                      <p:tavLst>
                                        <p:tav tm="0">
                                          <p:val>
                                            <p:strVal val="#ppt_y"/>
                                          </p:val>
                                        </p:tav>
                                        <p:tav tm="100000">
                                          <p:val>
                                            <p:strVal val="#ppt_y"/>
                                          </p:val>
                                        </p:tav>
                                      </p:tavLst>
                                    </p:anim>
                                  </p:childTnLst>
                                </p:cTn>
                              </p:par>
                              <p:par>
                                <p:cTn id="69" presetID="2" presetClass="entr" presetSubtype="2"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1+#ppt_w/2"/>
                                          </p:val>
                                        </p:tav>
                                        <p:tav tm="100000">
                                          <p:val>
                                            <p:strVal val="#ppt_x"/>
                                          </p:val>
                                        </p:tav>
                                      </p:tavLst>
                                    </p:anim>
                                    <p:anim calcmode="lin" valueType="num">
                                      <p:cBhvr additive="base">
                                        <p:cTn id="72" dur="500" fill="hold"/>
                                        <p:tgtEl>
                                          <p:spTgt spid="31"/>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 calcmode="lin" valueType="num">
                                      <p:cBhvr additive="base">
                                        <p:cTn id="75" dur="500" fill="hold"/>
                                        <p:tgtEl>
                                          <p:spTgt spid="32"/>
                                        </p:tgtEl>
                                        <p:attrNameLst>
                                          <p:attrName>ppt_x</p:attrName>
                                        </p:attrNameLst>
                                      </p:cBhvr>
                                      <p:tavLst>
                                        <p:tav tm="0">
                                          <p:val>
                                            <p:strVal val="1+#ppt_w/2"/>
                                          </p:val>
                                        </p:tav>
                                        <p:tav tm="100000">
                                          <p:val>
                                            <p:strVal val="#ppt_x"/>
                                          </p:val>
                                        </p:tav>
                                      </p:tavLst>
                                    </p:anim>
                                    <p:anim calcmode="lin" valueType="num">
                                      <p:cBhvr additive="base">
                                        <p:cTn id="76" dur="500" fill="hold"/>
                                        <p:tgtEl>
                                          <p:spTgt spid="32"/>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33"/>
                                        </p:tgtEl>
                                        <p:attrNameLst>
                                          <p:attrName>style.visibility</p:attrName>
                                        </p:attrNameLst>
                                      </p:cBhvr>
                                      <p:to>
                                        <p:strVal val="visible"/>
                                      </p:to>
                                    </p:set>
                                    <p:anim calcmode="lin" valueType="num">
                                      <p:cBhvr additive="base">
                                        <p:cTn id="79" dur="500" fill="hold"/>
                                        <p:tgtEl>
                                          <p:spTgt spid="33"/>
                                        </p:tgtEl>
                                        <p:attrNameLst>
                                          <p:attrName>ppt_x</p:attrName>
                                        </p:attrNameLst>
                                      </p:cBhvr>
                                      <p:tavLst>
                                        <p:tav tm="0">
                                          <p:val>
                                            <p:strVal val="1+#ppt_w/2"/>
                                          </p:val>
                                        </p:tav>
                                        <p:tav tm="100000">
                                          <p:val>
                                            <p:strVal val="#ppt_x"/>
                                          </p:val>
                                        </p:tav>
                                      </p:tavLst>
                                    </p:anim>
                                    <p:anim calcmode="lin" valueType="num">
                                      <p:cBhvr additive="base">
                                        <p:cTn id="80" dur="500" fill="hold"/>
                                        <p:tgtEl>
                                          <p:spTgt spid="33"/>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additive="base">
                                        <p:cTn id="83" dur="500" fill="hold"/>
                                        <p:tgtEl>
                                          <p:spTgt spid="34"/>
                                        </p:tgtEl>
                                        <p:attrNameLst>
                                          <p:attrName>ppt_x</p:attrName>
                                        </p:attrNameLst>
                                      </p:cBhvr>
                                      <p:tavLst>
                                        <p:tav tm="0">
                                          <p:val>
                                            <p:strVal val="1+#ppt_w/2"/>
                                          </p:val>
                                        </p:tav>
                                        <p:tav tm="100000">
                                          <p:val>
                                            <p:strVal val="#ppt_x"/>
                                          </p:val>
                                        </p:tav>
                                      </p:tavLst>
                                    </p:anim>
                                    <p:anim calcmode="lin" valueType="num">
                                      <p:cBhvr additive="base">
                                        <p:cTn id="84" dur="500" fill="hold"/>
                                        <p:tgtEl>
                                          <p:spTgt spid="34"/>
                                        </p:tgtEl>
                                        <p:attrNameLst>
                                          <p:attrName>ppt_y</p:attrName>
                                        </p:attrNameLst>
                                      </p:cBhvr>
                                      <p:tavLst>
                                        <p:tav tm="0">
                                          <p:val>
                                            <p:strVal val="#ppt_y"/>
                                          </p:val>
                                        </p:tav>
                                        <p:tav tm="100000">
                                          <p:val>
                                            <p:strVal val="#ppt_y"/>
                                          </p:val>
                                        </p:tav>
                                      </p:tavLst>
                                    </p:anim>
                                  </p:childTnLst>
                                </p:cTn>
                              </p:par>
                              <p:par>
                                <p:cTn id="85" presetID="2" presetClass="entr" presetSubtype="2"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1+#ppt_w/2"/>
                                          </p:val>
                                        </p:tav>
                                        <p:tav tm="100000">
                                          <p:val>
                                            <p:strVal val="#ppt_x"/>
                                          </p:val>
                                        </p:tav>
                                      </p:tavLst>
                                    </p:anim>
                                    <p:anim calcmode="lin" valueType="num">
                                      <p:cBhvr additive="base">
                                        <p:cTn id="88" dur="500" fill="hold"/>
                                        <p:tgtEl>
                                          <p:spTgt spid="35"/>
                                        </p:tgtEl>
                                        <p:attrNameLst>
                                          <p:attrName>ppt_y</p:attrName>
                                        </p:attrNameLst>
                                      </p:cBhvr>
                                      <p:tavLst>
                                        <p:tav tm="0">
                                          <p:val>
                                            <p:strVal val="#ppt_y"/>
                                          </p:val>
                                        </p:tav>
                                        <p:tav tm="100000">
                                          <p:val>
                                            <p:strVal val="#ppt_y"/>
                                          </p:val>
                                        </p:tav>
                                      </p:tavLst>
                                    </p:anim>
                                  </p:childTnLst>
                                </p:cTn>
                              </p:par>
                              <p:par>
                                <p:cTn id="89" presetID="2" presetClass="entr" presetSubtype="2"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 calcmode="lin" valueType="num">
                                      <p:cBhvr additive="base">
                                        <p:cTn id="91" dur="500" fill="hold"/>
                                        <p:tgtEl>
                                          <p:spTgt spid="40"/>
                                        </p:tgtEl>
                                        <p:attrNameLst>
                                          <p:attrName>ppt_x</p:attrName>
                                        </p:attrNameLst>
                                      </p:cBhvr>
                                      <p:tavLst>
                                        <p:tav tm="0">
                                          <p:val>
                                            <p:strVal val="1+#ppt_w/2"/>
                                          </p:val>
                                        </p:tav>
                                        <p:tav tm="100000">
                                          <p:val>
                                            <p:strVal val="#ppt_x"/>
                                          </p:val>
                                        </p:tav>
                                      </p:tavLst>
                                    </p:anim>
                                    <p:anim calcmode="lin" valueType="num">
                                      <p:cBhvr additive="base">
                                        <p:cTn id="92" dur="500" fill="hold"/>
                                        <p:tgtEl>
                                          <p:spTgt spid="40"/>
                                        </p:tgtEl>
                                        <p:attrNameLst>
                                          <p:attrName>ppt_y</p:attrName>
                                        </p:attrNameLst>
                                      </p:cBhvr>
                                      <p:tavLst>
                                        <p:tav tm="0">
                                          <p:val>
                                            <p:strVal val="#ppt_y"/>
                                          </p:val>
                                        </p:tav>
                                        <p:tav tm="100000">
                                          <p:val>
                                            <p:strVal val="#ppt_y"/>
                                          </p:val>
                                        </p:tav>
                                      </p:tavLst>
                                    </p:anim>
                                  </p:childTnLst>
                                </p:cTn>
                              </p:par>
                              <p:par>
                                <p:cTn id="93" presetID="2" presetClass="entr" presetSubtype="2"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 calcmode="lin" valueType="num">
                                      <p:cBhvr additive="base">
                                        <p:cTn id="95" dur="500" fill="hold"/>
                                        <p:tgtEl>
                                          <p:spTgt spid="41"/>
                                        </p:tgtEl>
                                        <p:attrNameLst>
                                          <p:attrName>ppt_x</p:attrName>
                                        </p:attrNameLst>
                                      </p:cBhvr>
                                      <p:tavLst>
                                        <p:tav tm="0">
                                          <p:val>
                                            <p:strVal val="1+#ppt_w/2"/>
                                          </p:val>
                                        </p:tav>
                                        <p:tav tm="100000">
                                          <p:val>
                                            <p:strVal val="#ppt_x"/>
                                          </p:val>
                                        </p:tav>
                                      </p:tavLst>
                                    </p:anim>
                                    <p:anim calcmode="lin" valueType="num">
                                      <p:cBhvr additive="base">
                                        <p:cTn id="96" dur="500" fill="hold"/>
                                        <p:tgtEl>
                                          <p:spTgt spid="41"/>
                                        </p:tgtEl>
                                        <p:attrNameLst>
                                          <p:attrName>ppt_y</p:attrName>
                                        </p:attrNameLst>
                                      </p:cBhvr>
                                      <p:tavLst>
                                        <p:tav tm="0">
                                          <p:val>
                                            <p:strVal val="#ppt_y"/>
                                          </p:val>
                                        </p:tav>
                                        <p:tav tm="100000">
                                          <p:val>
                                            <p:strVal val="#ppt_y"/>
                                          </p:val>
                                        </p:tav>
                                      </p:tavLst>
                                    </p:anim>
                                  </p:childTnLst>
                                </p:cTn>
                              </p:par>
                              <p:par>
                                <p:cTn id="97" presetID="2" presetClass="entr" presetSubtype="2" fill="hold" grpId="0" nodeType="withEffect">
                                  <p:stCondLst>
                                    <p:cond delay="0"/>
                                  </p:stCondLst>
                                  <p:childTnLst>
                                    <p:set>
                                      <p:cBhvr>
                                        <p:cTn id="98" dur="1" fill="hold">
                                          <p:stCondLst>
                                            <p:cond delay="0"/>
                                          </p:stCondLst>
                                        </p:cTn>
                                        <p:tgtEl>
                                          <p:spTgt spid="42"/>
                                        </p:tgtEl>
                                        <p:attrNameLst>
                                          <p:attrName>style.visibility</p:attrName>
                                        </p:attrNameLst>
                                      </p:cBhvr>
                                      <p:to>
                                        <p:strVal val="visible"/>
                                      </p:to>
                                    </p:set>
                                    <p:anim calcmode="lin" valueType="num">
                                      <p:cBhvr additive="base">
                                        <p:cTn id="99" dur="500" fill="hold"/>
                                        <p:tgtEl>
                                          <p:spTgt spid="42"/>
                                        </p:tgtEl>
                                        <p:attrNameLst>
                                          <p:attrName>ppt_x</p:attrName>
                                        </p:attrNameLst>
                                      </p:cBhvr>
                                      <p:tavLst>
                                        <p:tav tm="0">
                                          <p:val>
                                            <p:strVal val="1+#ppt_w/2"/>
                                          </p:val>
                                        </p:tav>
                                        <p:tav tm="100000">
                                          <p:val>
                                            <p:strVal val="#ppt_x"/>
                                          </p:val>
                                        </p:tav>
                                      </p:tavLst>
                                    </p:anim>
                                    <p:anim calcmode="lin" valueType="num">
                                      <p:cBhvr additive="base">
                                        <p:cTn id="100" dur="500" fill="hold"/>
                                        <p:tgtEl>
                                          <p:spTgt spid="42"/>
                                        </p:tgtEl>
                                        <p:attrNameLst>
                                          <p:attrName>ppt_y</p:attrName>
                                        </p:attrNameLst>
                                      </p:cBhvr>
                                      <p:tavLst>
                                        <p:tav tm="0">
                                          <p:val>
                                            <p:strVal val="#ppt_y"/>
                                          </p:val>
                                        </p:tav>
                                        <p:tav tm="100000">
                                          <p:val>
                                            <p:strVal val="#ppt_y"/>
                                          </p:val>
                                        </p:tav>
                                      </p:tavLst>
                                    </p:anim>
                                  </p:childTnLst>
                                </p:cTn>
                              </p:par>
                              <p:par>
                                <p:cTn id="101" presetID="2" presetClass="entr" presetSubtype="2" fill="hold" grpId="0" nodeType="with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1+#ppt_w/2"/>
                                          </p:val>
                                        </p:tav>
                                        <p:tav tm="100000">
                                          <p:val>
                                            <p:strVal val="#ppt_x"/>
                                          </p:val>
                                        </p:tav>
                                      </p:tavLst>
                                    </p:anim>
                                    <p:anim calcmode="lin" valueType="num">
                                      <p:cBhvr additive="base">
                                        <p:cTn id="104" dur="500" fill="hold"/>
                                        <p:tgtEl>
                                          <p:spTgt spid="43"/>
                                        </p:tgtEl>
                                        <p:attrNameLst>
                                          <p:attrName>ppt_y</p:attrName>
                                        </p:attrNameLst>
                                      </p:cBhvr>
                                      <p:tavLst>
                                        <p:tav tm="0">
                                          <p:val>
                                            <p:strVal val="#ppt_y"/>
                                          </p:val>
                                        </p:tav>
                                        <p:tav tm="100000">
                                          <p:val>
                                            <p:strVal val="#ppt_y"/>
                                          </p:val>
                                        </p:tav>
                                      </p:tavLst>
                                    </p:anim>
                                  </p:childTnLst>
                                </p:cTn>
                              </p:par>
                              <p:par>
                                <p:cTn id="105" presetID="2" presetClass="entr" presetSubtype="2" fill="hold" grpId="0" nodeType="withEffect">
                                  <p:stCondLst>
                                    <p:cond delay="0"/>
                                  </p:stCondLst>
                                  <p:childTnLst>
                                    <p:set>
                                      <p:cBhvr>
                                        <p:cTn id="106" dur="1" fill="hold">
                                          <p:stCondLst>
                                            <p:cond delay="0"/>
                                          </p:stCondLst>
                                        </p:cTn>
                                        <p:tgtEl>
                                          <p:spTgt spid="44"/>
                                        </p:tgtEl>
                                        <p:attrNameLst>
                                          <p:attrName>style.visibility</p:attrName>
                                        </p:attrNameLst>
                                      </p:cBhvr>
                                      <p:to>
                                        <p:strVal val="visible"/>
                                      </p:to>
                                    </p:set>
                                    <p:anim calcmode="lin" valueType="num">
                                      <p:cBhvr additive="base">
                                        <p:cTn id="107" dur="500" fill="hold"/>
                                        <p:tgtEl>
                                          <p:spTgt spid="44"/>
                                        </p:tgtEl>
                                        <p:attrNameLst>
                                          <p:attrName>ppt_x</p:attrName>
                                        </p:attrNameLst>
                                      </p:cBhvr>
                                      <p:tavLst>
                                        <p:tav tm="0">
                                          <p:val>
                                            <p:strVal val="1+#ppt_w/2"/>
                                          </p:val>
                                        </p:tav>
                                        <p:tav tm="100000">
                                          <p:val>
                                            <p:strVal val="#ppt_x"/>
                                          </p:val>
                                        </p:tav>
                                      </p:tavLst>
                                    </p:anim>
                                    <p:anim calcmode="lin" valueType="num">
                                      <p:cBhvr additive="base">
                                        <p:cTn id="108" dur="500" fill="hold"/>
                                        <p:tgtEl>
                                          <p:spTgt spid="44"/>
                                        </p:tgtEl>
                                        <p:attrNameLst>
                                          <p:attrName>ppt_y</p:attrName>
                                        </p:attrNameLst>
                                      </p:cBhvr>
                                      <p:tavLst>
                                        <p:tav tm="0">
                                          <p:val>
                                            <p:strVal val="#ppt_y"/>
                                          </p:val>
                                        </p:tav>
                                        <p:tav tm="100000">
                                          <p:val>
                                            <p:strVal val="#ppt_y"/>
                                          </p:val>
                                        </p:tav>
                                      </p:tavLst>
                                    </p:anim>
                                  </p:childTnLst>
                                </p:cTn>
                              </p:par>
                              <p:par>
                                <p:cTn id="109" presetID="2" presetClass="entr" presetSubtype="2"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 calcmode="lin" valueType="num">
                                      <p:cBhvr additive="base">
                                        <p:cTn id="111" dur="500" fill="hold"/>
                                        <p:tgtEl>
                                          <p:spTgt spid="45"/>
                                        </p:tgtEl>
                                        <p:attrNameLst>
                                          <p:attrName>ppt_x</p:attrName>
                                        </p:attrNameLst>
                                      </p:cBhvr>
                                      <p:tavLst>
                                        <p:tav tm="0">
                                          <p:val>
                                            <p:strVal val="1+#ppt_w/2"/>
                                          </p:val>
                                        </p:tav>
                                        <p:tav tm="100000">
                                          <p:val>
                                            <p:strVal val="#ppt_x"/>
                                          </p:val>
                                        </p:tav>
                                      </p:tavLst>
                                    </p:anim>
                                    <p:anim calcmode="lin" valueType="num">
                                      <p:cBhvr additive="base">
                                        <p:cTn id="112" dur="500" fill="hold"/>
                                        <p:tgtEl>
                                          <p:spTgt spid="45"/>
                                        </p:tgtEl>
                                        <p:attrNameLst>
                                          <p:attrName>ppt_y</p:attrName>
                                        </p:attrNameLst>
                                      </p:cBhvr>
                                      <p:tavLst>
                                        <p:tav tm="0">
                                          <p:val>
                                            <p:strVal val="#ppt_y"/>
                                          </p:val>
                                        </p:tav>
                                        <p:tav tm="100000">
                                          <p:val>
                                            <p:strVal val="#ppt_y"/>
                                          </p:val>
                                        </p:tav>
                                      </p:tavLst>
                                    </p:anim>
                                  </p:childTnLst>
                                </p:cTn>
                              </p:par>
                              <p:par>
                                <p:cTn id="113" presetID="2" presetClass="entr" presetSubtype="2" fill="hold" grpId="0" nodeType="withEffect">
                                  <p:stCondLst>
                                    <p:cond delay="0"/>
                                  </p:stCondLst>
                                  <p:childTnLst>
                                    <p:set>
                                      <p:cBhvr>
                                        <p:cTn id="114" dur="1" fill="hold">
                                          <p:stCondLst>
                                            <p:cond delay="0"/>
                                          </p:stCondLst>
                                        </p:cTn>
                                        <p:tgtEl>
                                          <p:spTgt spid="46"/>
                                        </p:tgtEl>
                                        <p:attrNameLst>
                                          <p:attrName>style.visibility</p:attrName>
                                        </p:attrNameLst>
                                      </p:cBhvr>
                                      <p:to>
                                        <p:strVal val="visible"/>
                                      </p:to>
                                    </p:set>
                                    <p:anim calcmode="lin" valueType="num">
                                      <p:cBhvr additive="base">
                                        <p:cTn id="115" dur="500" fill="hold"/>
                                        <p:tgtEl>
                                          <p:spTgt spid="46"/>
                                        </p:tgtEl>
                                        <p:attrNameLst>
                                          <p:attrName>ppt_x</p:attrName>
                                        </p:attrNameLst>
                                      </p:cBhvr>
                                      <p:tavLst>
                                        <p:tav tm="0">
                                          <p:val>
                                            <p:strVal val="1+#ppt_w/2"/>
                                          </p:val>
                                        </p:tav>
                                        <p:tav tm="100000">
                                          <p:val>
                                            <p:strVal val="#ppt_x"/>
                                          </p:val>
                                        </p:tav>
                                      </p:tavLst>
                                    </p:anim>
                                    <p:anim calcmode="lin" valueType="num">
                                      <p:cBhvr additive="base">
                                        <p:cTn id="116" dur="500" fill="hold"/>
                                        <p:tgtEl>
                                          <p:spTgt spid="46"/>
                                        </p:tgtEl>
                                        <p:attrNameLst>
                                          <p:attrName>ppt_y</p:attrName>
                                        </p:attrNameLst>
                                      </p:cBhvr>
                                      <p:tavLst>
                                        <p:tav tm="0">
                                          <p:val>
                                            <p:strVal val="#ppt_y"/>
                                          </p:val>
                                        </p:tav>
                                        <p:tav tm="100000">
                                          <p:val>
                                            <p:strVal val="#ppt_y"/>
                                          </p:val>
                                        </p:tav>
                                      </p:tavLst>
                                    </p:anim>
                                  </p:childTnLst>
                                </p:cTn>
                              </p:par>
                              <p:par>
                                <p:cTn id="117" presetID="2" presetClass="entr" presetSubtype="2" fill="hold" grpId="0" nodeType="withEffect">
                                  <p:stCondLst>
                                    <p:cond delay="0"/>
                                  </p:stCondLst>
                                  <p:childTnLst>
                                    <p:set>
                                      <p:cBhvr>
                                        <p:cTn id="118" dur="1" fill="hold">
                                          <p:stCondLst>
                                            <p:cond delay="0"/>
                                          </p:stCondLst>
                                        </p:cTn>
                                        <p:tgtEl>
                                          <p:spTgt spid="47"/>
                                        </p:tgtEl>
                                        <p:attrNameLst>
                                          <p:attrName>style.visibility</p:attrName>
                                        </p:attrNameLst>
                                      </p:cBhvr>
                                      <p:to>
                                        <p:strVal val="visible"/>
                                      </p:to>
                                    </p:set>
                                    <p:anim calcmode="lin" valueType="num">
                                      <p:cBhvr additive="base">
                                        <p:cTn id="119" dur="500" fill="hold"/>
                                        <p:tgtEl>
                                          <p:spTgt spid="47"/>
                                        </p:tgtEl>
                                        <p:attrNameLst>
                                          <p:attrName>ppt_x</p:attrName>
                                        </p:attrNameLst>
                                      </p:cBhvr>
                                      <p:tavLst>
                                        <p:tav tm="0">
                                          <p:val>
                                            <p:strVal val="1+#ppt_w/2"/>
                                          </p:val>
                                        </p:tav>
                                        <p:tav tm="100000">
                                          <p:val>
                                            <p:strVal val="#ppt_x"/>
                                          </p:val>
                                        </p:tav>
                                      </p:tavLst>
                                    </p:anim>
                                    <p:anim calcmode="lin" valueType="num">
                                      <p:cBhvr additive="base">
                                        <p:cTn id="120" dur="500" fill="hold"/>
                                        <p:tgtEl>
                                          <p:spTgt spid="47"/>
                                        </p:tgtEl>
                                        <p:attrNameLst>
                                          <p:attrName>ppt_y</p:attrName>
                                        </p:attrNameLst>
                                      </p:cBhvr>
                                      <p:tavLst>
                                        <p:tav tm="0">
                                          <p:val>
                                            <p:strVal val="#ppt_y"/>
                                          </p:val>
                                        </p:tav>
                                        <p:tav tm="100000">
                                          <p:val>
                                            <p:strVal val="#ppt_y"/>
                                          </p:val>
                                        </p:tav>
                                      </p:tavLst>
                                    </p:anim>
                                  </p:childTnLst>
                                </p:cTn>
                              </p:par>
                              <p:par>
                                <p:cTn id="121" presetID="2" presetClass="entr" presetSubtype="2"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 calcmode="lin" valueType="num">
                                      <p:cBhvr additive="base">
                                        <p:cTn id="123" dur="500" fill="hold"/>
                                        <p:tgtEl>
                                          <p:spTgt spid="48"/>
                                        </p:tgtEl>
                                        <p:attrNameLst>
                                          <p:attrName>ppt_x</p:attrName>
                                        </p:attrNameLst>
                                      </p:cBhvr>
                                      <p:tavLst>
                                        <p:tav tm="0">
                                          <p:val>
                                            <p:strVal val="1+#ppt_w/2"/>
                                          </p:val>
                                        </p:tav>
                                        <p:tav tm="100000">
                                          <p:val>
                                            <p:strVal val="#ppt_x"/>
                                          </p:val>
                                        </p:tav>
                                      </p:tavLst>
                                    </p:anim>
                                    <p:anim calcmode="lin" valueType="num">
                                      <p:cBhvr additive="base">
                                        <p:cTn id="124" dur="500" fill="hold"/>
                                        <p:tgtEl>
                                          <p:spTgt spid="48"/>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49"/>
                                        </p:tgtEl>
                                        <p:attrNameLst>
                                          <p:attrName>style.visibility</p:attrName>
                                        </p:attrNameLst>
                                      </p:cBhvr>
                                      <p:to>
                                        <p:strVal val="visible"/>
                                      </p:to>
                                    </p:set>
                                    <p:anim calcmode="lin" valueType="num">
                                      <p:cBhvr additive="base">
                                        <p:cTn id="127" dur="500" fill="hold"/>
                                        <p:tgtEl>
                                          <p:spTgt spid="49"/>
                                        </p:tgtEl>
                                        <p:attrNameLst>
                                          <p:attrName>ppt_x</p:attrName>
                                        </p:attrNameLst>
                                      </p:cBhvr>
                                      <p:tavLst>
                                        <p:tav tm="0">
                                          <p:val>
                                            <p:strVal val="1+#ppt_w/2"/>
                                          </p:val>
                                        </p:tav>
                                        <p:tav tm="100000">
                                          <p:val>
                                            <p:strVal val="#ppt_x"/>
                                          </p:val>
                                        </p:tav>
                                      </p:tavLst>
                                    </p:anim>
                                    <p:anim calcmode="lin" valueType="num">
                                      <p:cBhvr additive="base">
                                        <p:cTn id="128" dur="500" fill="hold"/>
                                        <p:tgtEl>
                                          <p:spTgt spid="49"/>
                                        </p:tgtEl>
                                        <p:attrNameLst>
                                          <p:attrName>ppt_y</p:attrName>
                                        </p:attrNameLst>
                                      </p:cBhvr>
                                      <p:tavLst>
                                        <p:tav tm="0">
                                          <p:val>
                                            <p:strVal val="#ppt_y"/>
                                          </p:val>
                                        </p:tav>
                                        <p:tav tm="100000">
                                          <p:val>
                                            <p:strVal val="#ppt_y"/>
                                          </p:val>
                                        </p:tav>
                                      </p:tavLst>
                                    </p:anim>
                                  </p:childTnLst>
                                </p:cTn>
                              </p:par>
                              <p:par>
                                <p:cTn id="129" presetID="2" presetClass="entr" presetSubtype="2" fill="hold" grpId="0" nodeType="withEffect">
                                  <p:stCondLst>
                                    <p:cond delay="0"/>
                                  </p:stCondLst>
                                  <p:childTnLst>
                                    <p:set>
                                      <p:cBhvr>
                                        <p:cTn id="130" dur="1" fill="hold">
                                          <p:stCondLst>
                                            <p:cond delay="0"/>
                                          </p:stCondLst>
                                        </p:cTn>
                                        <p:tgtEl>
                                          <p:spTgt spid="50"/>
                                        </p:tgtEl>
                                        <p:attrNameLst>
                                          <p:attrName>style.visibility</p:attrName>
                                        </p:attrNameLst>
                                      </p:cBhvr>
                                      <p:to>
                                        <p:strVal val="visible"/>
                                      </p:to>
                                    </p:set>
                                    <p:anim calcmode="lin" valueType="num">
                                      <p:cBhvr additive="base">
                                        <p:cTn id="131" dur="500" fill="hold"/>
                                        <p:tgtEl>
                                          <p:spTgt spid="50"/>
                                        </p:tgtEl>
                                        <p:attrNameLst>
                                          <p:attrName>ppt_x</p:attrName>
                                        </p:attrNameLst>
                                      </p:cBhvr>
                                      <p:tavLst>
                                        <p:tav tm="0">
                                          <p:val>
                                            <p:strVal val="1+#ppt_w/2"/>
                                          </p:val>
                                        </p:tav>
                                        <p:tav tm="100000">
                                          <p:val>
                                            <p:strVal val="#ppt_x"/>
                                          </p:val>
                                        </p:tav>
                                      </p:tavLst>
                                    </p:anim>
                                    <p:anim calcmode="lin" valueType="num">
                                      <p:cBhvr additive="base">
                                        <p:cTn id="132" dur="500" fill="hold"/>
                                        <p:tgtEl>
                                          <p:spTgt spid="50"/>
                                        </p:tgtEl>
                                        <p:attrNameLst>
                                          <p:attrName>ppt_y</p:attrName>
                                        </p:attrNameLst>
                                      </p:cBhvr>
                                      <p:tavLst>
                                        <p:tav tm="0">
                                          <p:val>
                                            <p:strVal val="#ppt_y"/>
                                          </p:val>
                                        </p:tav>
                                        <p:tav tm="100000">
                                          <p:val>
                                            <p:strVal val="#ppt_y"/>
                                          </p:val>
                                        </p:tav>
                                      </p:tavLst>
                                    </p:anim>
                                  </p:childTnLst>
                                </p:cTn>
                              </p:par>
                              <p:par>
                                <p:cTn id="133" presetID="2" presetClass="entr" presetSubtype="2" fill="hold" grpId="0" nodeType="withEffect">
                                  <p:stCondLst>
                                    <p:cond delay="0"/>
                                  </p:stCondLst>
                                  <p:childTnLst>
                                    <p:set>
                                      <p:cBhvr>
                                        <p:cTn id="134" dur="1" fill="hold">
                                          <p:stCondLst>
                                            <p:cond delay="0"/>
                                          </p:stCondLst>
                                        </p:cTn>
                                        <p:tgtEl>
                                          <p:spTgt spid="51"/>
                                        </p:tgtEl>
                                        <p:attrNameLst>
                                          <p:attrName>style.visibility</p:attrName>
                                        </p:attrNameLst>
                                      </p:cBhvr>
                                      <p:to>
                                        <p:strVal val="visible"/>
                                      </p:to>
                                    </p:set>
                                    <p:anim calcmode="lin" valueType="num">
                                      <p:cBhvr additive="base">
                                        <p:cTn id="135" dur="500" fill="hold"/>
                                        <p:tgtEl>
                                          <p:spTgt spid="51"/>
                                        </p:tgtEl>
                                        <p:attrNameLst>
                                          <p:attrName>ppt_x</p:attrName>
                                        </p:attrNameLst>
                                      </p:cBhvr>
                                      <p:tavLst>
                                        <p:tav tm="0">
                                          <p:val>
                                            <p:strVal val="1+#ppt_w/2"/>
                                          </p:val>
                                        </p:tav>
                                        <p:tav tm="100000">
                                          <p:val>
                                            <p:strVal val="#ppt_x"/>
                                          </p:val>
                                        </p:tav>
                                      </p:tavLst>
                                    </p:anim>
                                    <p:anim calcmode="lin" valueType="num">
                                      <p:cBhvr additive="base">
                                        <p:cTn id="136" dur="500" fill="hold"/>
                                        <p:tgtEl>
                                          <p:spTgt spid="51"/>
                                        </p:tgtEl>
                                        <p:attrNameLst>
                                          <p:attrName>ppt_y</p:attrName>
                                        </p:attrNameLst>
                                      </p:cBhvr>
                                      <p:tavLst>
                                        <p:tav tm="0">
                                          <p:val>
                                            <p:strVal val="#ppt_y"/>
                                          </p:val>
                                        </p:tav>
                                        <p:tav tm="100000">
                                          <p:val>
                                            <p:strVal val="#ppt_y"/>
                                          </p:val>
                                        </p:tav>
                                      </p:tavLst>
                                    </p:anim>
                                  </p:childTnLst>
                                </p:cTn>
                              </p:par>
                              <p:par>
                                <p:cTn id="137" presetID="2" presetClass="entr" presetSubtype="2" fill="hold" grpId="0" nodeType="withEffect">
                                  <p:stCondLst>
                                    <p:cond delay="0"/>
                                  </p:stCondLst>
                                  <p:childTnLst>
                                    <p:set>
                                      <p:cBhvr>
                                        <p:cTn id="138" dur="1" fill="hold">
                                          <p:stCondLst>
                                            <p:cond delay="0"/>
                                          </p:stCondLst>
                                        </p:cTn>
                                        <p:tgtEl>
                                          <p:spTgt spid="52"/>
                                        </p:tgtEl>
                                        <p:attrNameLst>
                                          <p:attrName>style.visibility</p:attrName>
                                        </p:attrNameLst>
                                      </p:cBhvr>
                                      <p:to>
                                        <p:strVal val="visible"/>
                                      </p:to>
                                    </p:set>
                                    <p:anim calcmode="lin" valueType="num">
                                      <p:cBhvr additive="base">
                                        <p:cTn id="139" dur="500" fill="hold"/>
                                        <p:tgtEl>
                                          <p:spTgt spid="52"/>
                                        </p:tgtEl>
                                        <p:attrNameLst>
                                          <p:attrName>ppt_x</p:attrName>
                                        </p:attrNameLst>
                                      </p:cBhvr>
                                      <p:tavLst>
                                        <p:tav tm="0">
                                          <p:val>
                                            <p:strVal val="1+#ppt_w/2"/>
                                          </p:val>
                                        </p:tav>
                                        <p:tav tm="100000">
                                          <p:val>
                                            <p:strVal val="#ppt_x"/>
                                          </p:val>
                                        </p:tav>
                                      </p:tavLst>
                                    </p:anim>
                                    <p:anim calcmode="lin" valueType="num">
                                      <p:cBhvr additive="base">
                                        <p:cTn id="140" dur="500" fill="hold"/>
                                        <p:tgtEl>
                                          <p:spTgt spid="52"/>
                                        </p:tgtEl>
                                        <p:attrNameLst>
                                          <p:attrName>ppt_y</p:attrName>
                                        </p:attrNameLst>
                                      </p:cBhvr>
                                      <p:tavLst>
                                        <p:tav tm="0">
                                          <p:val>
                                            <p:strVal val="#ppt_y"/>
                                          </p:val>
                                        </p:tav>
                                        <p:tav tm="100000">
                                          <p:val>
                                            <p:strVal val="#ppt_y"/>
                                          </p:val>
                                        </p:tav>
                                      </p:tavLst>
                                    </p:anim>
                                  </p:childTnLst>
                                </p:cTn>
                              </p:par>
                              <p:par>
                                <p:cTn id="141" presetID="2" presetClass="entr" presetSubtype="2"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anim calcmode="lin" valueType="num">
                                      <p:cBhvr additive="base">
                                        <p:cTn id="143" dur="500" fill="hold"/>
                                        <p:tgtEl>
                                          <p:spTgt spid="53"/>
                                        </p:tgtEl>
                                        <p:attrNameLst>
                                          <p:attrName>ppt_x</p:attrName>
                                        </p:attrNameLst>
                                      </p:cBhvr>
                                      <p:tavLst>
                                        <p:tav tm="0">
                                          <p:val>
                                            <p:strVal val="1+#ppt_w/2"/>
                                          </p:val>
                                        </p:tav>
                                        <p:tav tm="100000">
                                          <p:val>
                                            <p:strVal val="#ppt_x"/>
                                          </p:val>
                                        </p:tav>
                                      </p:tavLst>
                                    </p:anim>
                                    <p:anim calcmode="lin" valueType="num">
                                      <p:cBhvr additive="base">
                                        <p:cTn id="144" dur="500" fill="hold"/>
                                        <p:tgtEl>
                                          <p:spTgt spid="53"/>
                                        </p:tgtEl>
                                        <p:attrNameLst>
                                          <p:attrName>ppt_y</p:attrName>
                                        </p:attrNameLst>
                                      </p:cBhvr>
                                      <p:tavLst>
                                        <p:tav tm="0">
                                          <p:val>
                                            <p:strVal val="#ppt_y"/>
                                          </p:val>
                                        </p:tav>
                                        <p:tav tm="100000">
                                          <p:val>
                                            <p:strVal val="#ppt_y"/>
                                          </p:val>
                                        </p:tav>
                                      </p:tavLst>
                                    </p:anim>
                                  </p:childTnLst>
                                </p:cTn>
                              </p:par>
                              <p:par>
                                <p:cTn id="145" presetID="2" presetClass="entr" presetSubtype="2" fill="hold" grpId="0" nodeType="withEffect">
                                  <p:stCondLst>
                                    <p:cond delay="0"/>
                                  </p:stCondLst>
                                  <p:childTnLst>
                                    <p:set>
                                      <p:cBhvr>
                                        <p:cTn id="146" dur="1" fill="hold">
                                          <p:stCondLst>
                                            <p:cond delay="0"/>
                                          </p:stCondLst>
                                        </p:cTn>
                                        <p:tgtEl>
                                          <p:spTgt spid="54"/>
                                        </p:tgtEl>
                                        <p:attrNameLst>
                                          <p:attrName>style.visibility</p:attrName>
                                        </p:attrNameLst>
                                      </p:cBhvr>
                                      <p:to>
                                        <p:strVal val="visible"/>
                                      </p:to>
                                    </p:set>
                                    <p:anim calcmode="lin" valueType="num">
                                      <p:cBhvr additive="base">
                                        <p:cTn id="147" dur="500" fill="hold"/>
                                        <p:tgtEl>
                                          <p:spTgt spid="54"/>
                                        </p:tgtEl>
                                        <p:attrNameLst>
                                          <p:attrName>ppt_x</p:attrName>
                                        </p:attrNameLst>
                                      </p:cBhvr>
                                      <p:tavLst>
                                        <p:tav tm="0">
                                          <p:val>
                                            <p:strVal val="1+#ppt_w/2"/>
                                          </p:val>
                                        </p:tav>
                                        <p:tav tm="100000">
                                          <p:val>
                                            <p:strVal val="#ppt_x"/>
                                          </p:val>
                                        </p:tav>
                                      </p:tavLst>
                                    </p:anim>
                                    <p:anim calcmode="lin" valueType="num">
                                      <p:cBhvr additive="base">
                                        <p:cTn id="148" dur="500" fill="hold"/>
                                        <p:tgtEl>
                                          <p:spTgt spid="54"/>
                                        </p:tgtEl>
                                        <p:attrNameLst>
                                          <p:attrName>ppt_y</p:attrName>
                                        </p:attrNameLst>
                                      </p:cBhvr>
                                      <p:tavLst>
                                        <p:tav tm="0">
                                          <p:val>
                                            <p:strVal val="#ppt_y"/>
                                          </p:val>
                                        </p:tav>
                                        <p:tav tm="100000">
                                          <p:val>
                                            <p:strVal val="#ppt_y"/>
                                          </p:val>
                                        </p:tav>
                                      </p:tavLst>
                                    </p:anim>
                                  </p:childTnLst>
                                </p:cTn>
                              </p:par>
                              <p:par>
                                <p:cTn id="149" presetID="2" presetClass="entr" presetSubtype="2" fill="hold" grpId="0" nodeType="withEffect">
                                  <p:stCondLst>
                                    <p:cond delay="0"/>
                                  </p:stCondLst>
                                  <p:childTnLst>
                                    <p:set>
                                      <p:cBhvr>
                                        <p:cTn id="150" dur="1" fill="hold">
                                          <p:stCondLst>
                                            <p:cond delay="0"/>
                                          </p:stCondLst>
                                        </p:cTn>
                                        <p:tgtEl>
                                          <p:spTgt spid="58"/>
                                        </p:tgtEl>
                                        <p:attrNameLst>
                                          <p:attrName>style.visibility</p:attrName>
                                        </p:attrNameLst>
                                      </p:cBhvr>
                                      <p:to>
                                        <p:strVal val="visible"/>
                                      </p:to>
                                    </p:set>
                                    <p:anim calcmode="lin" valueType="num">
                                      <p:cBhvr additive="base">
                                        <p:cTn id="151" dur="500" fill="hold"/>
                                        <p:tgtEl>
                                          <p:spTgt spid="58"/>
                                        </p:tgtEl>
                                        <p:attrNameLst>
                                          <p:attrName>ppt_x</p:attrName>
                                        </p:attrNameLst>
                                      </p:cBhvr>
                                      <p:tavLst>
                                        <p:tav tm="0">
                                          <p:val>
                                            <p:strVal val="1+#ppt_w/2"/>
                                          </p:val>
                                        </p:tav>
                                        <p:tav tm="100000">
                                          <p:val>
                                            <p:strVal val="#ppt_x"/>
                                          </p:val>
                                        </p:tav>
                                      </p:tavLst>
                                    </p:anim>
                                    <p:anim calcmode="lin" valueType="num">
                                      <p:cBhvr additive="base">
                                        <p:cTn id="152" dur="500" fill="hold"/>
                                        <p:tgtEl>
                                          <p:spTgt spid="5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40" grpId="0" animBg="1"/>
      <p:bldP spid="41"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63" grpId="0"/>
      <p:bldP spid="64" grpId="0" animBg="1"/>
      <p:bldP spid="57" grpId="0"/>
      <p:bldP spid="58"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87802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4500570"/>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7286644" y="1285860"/>
            <a:ext cx="1857356" cy="646331"/>
          </a:xfrm>
          <a:prstGeom prst="rect">
            <a:avLst/>
          </a:prstGeom>
          <a:noFill/>
        </p:spPr>
        <p:txBody>
          <a:bodyPr wrap="square" rtlCol="0">
            <a:spAutoFit/>
          </a:bodyPr>
          <a:lstStyle/>
          <a:p>
            <a:pPr algn="r"/>
            <a:r>
              <a:rPr lang="en-US" altLang="zh-CN" dirty="0" smtClean="0"/>
              <a:t>Clear “*” and advance the hand</a:t>
            </a:r>
            <a:endParaRPr lang="zh-CN" altLang="en-US" dirty="0"/>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87802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500438"/>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7286644" y="1285860"/>
            <a:ext cx="1857356" cy="646331"/>
          </a:xfrm>
          <a:prstGeom prst="rect">
            <a:avLst/>
          </a:prstGeom>
          <a:noFill/>
        </p:spPr>
        <p:txBody>
          <a:bodyPr wrap="square" rtlCol="0">
            <a:spAutoFit/>
          </a:bodyPr>
          <a:lstStyle/>
          <a:p>
            <a:pPr algn="r"/>
            <a:r>
              <a:rPr lang="en-US" altLang="zh-CN" dirty="0" smtClean="0"/>
              <a:t>Clear “*” and advance the hand</a:t>
            </a:r>
            <a:endParaRPr lang="zh-CN" altLang="en-US" dirty="0"/>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87802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993826"/>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7286644" y="1285860"/>
            <a:ext cx="1857356" cy="369332"/>
          </a:xfrm>
          <a:prstGeom prst="rect">
            <a:avLst/>
          </a:prstGeom>
          <a:noFill/>
        </p:spPr>
        <p:txBody>
          <a:bodyPr wrap="square" rtlCol="0">
            <a:spAutoFit/>
          </a:bodyPr>
          <a:lstStyle/>
          <a:p>
            <a:pPr algn="r"/>
            <a:r>
              <a:rPr lang="en-US" altLang="zh-CN" dirty="0" smtClean="0"/>
              <a:t>Now put R here !</a:t>
            </a:r>
            <a:endParaRPr lang="zh-CN" altLang="en-US" dirty="0"/>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zh-CN" smtClean="0"/>
              <a:t>Clock</a:t>
            </a:r>
            <a:r>
              <a:rPr lang="zh-CN" altLang="en-US" smtClean="0"/>
              <a:t>与</a:t>
            </a:r>
            <a:r>
              <a:rPr lang="en-US" altLang="zh-CN" smtClean="0"/>
              <a:t>LRU、FIFO</a:t>
            </a:r>
            <a:r>
              <a:rPr lang="zh-CN" altLang="en-US" smtClean="0"/>
              <a:t>比较</a:t>
            </a:r>
          </a:p>
        </p:txBody>
      </p:sp>
      <p:sp>
        <p:nvSpPr>
          <p:cNvPr id="57347" name="Rectangle 3"/>
          <p:cNvSpPr>
            <a:spLocks noGrp="1" noChangeArrowheads="1"/>
          </p:cNvSpPr>
          <p:nvPr>
            <p:ph type="body" idx="1"/>
          </p:nvPr>
        </p:nvSpPr>
        <p:spPr>
          <a:xfrm>
            <a:off x="0" y="685800"/>
            <a:ext cx="9144000" cy="1735138"/>
          </a:xfrm>
        </p:spPr>
        <p:txBody>
          <a:bodyPr/>
          <a:lstStyle/>
          <a:p>
            <a:pPr eaLnBrk="1" hangingPunct="1"/>
            <a:r>
              <a:rPr lang="zh-CN" altLang="en-US" smtClean="0"/>
              <a:t>*号表示</a:t>
            </a:r>
            <a:r>
              <a:rPr lang="en-US" altLang="zh-CN" smtClean="0"/>
              <a:t>R=1，</a:t>
            </a:r>
            <a:r>
              <a:rPr lang="zh-CN" altLang="en-US" smtClean="0"/>
              <a:t>箭头表示指针</a:t>
            </a:r>
          </a:p>
          <a:p>
            <a:pPr eaLnBrk="1" hangingPunct="1"/>
            <a:r>
              <a:rPr lang="en-US" altLang="zh-CN" smtClean="0"/>
              <a:t>Clock</a:t>
            </a:r>
            <a:r>
              <a:rPr lang="zh-CN" altLang="en-US" smtClean="0"/>
              <a:t>通过设置</a:t>
            </a:r>
            <a:r>
              <a:rPr lang="en-US" altLang="zh-CN" smtClean="0"/>
              <a:t>R</a:t>
            </a:r>
            <a:r>
              <a:rPr lang="zh-CN" altLang="en-US" smtClean="0"/>
              <a:t>位保护了常用的页面</a:t>
            </a:r>
          </a:p>
        </p:txBody>
      </p:sp>
      <p:pic>
        <p:nvPicPr>
          <p:cNvPr id="573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8" y="2492375"/>
            <a:ext cx="8418512"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734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6025" y="1916113"/>
            <a:ext cx="600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0" name="Line 10"/>
          <p:cNvSpPr>
            <a:spLocks noChangeShapeType="1"/>
          </p:cNvSpPr>
          <p:nvPr/>
        </p:nvSpPr>
        <p:spPr bwMode="auto">
          <a:xfrm>
            <a:off x="4140200" y="2492375"/>
            <a:ext cx="0" cy="863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pPr fontAlgn="base">
              <a:spcBef>
                <a:spcPct val="50000"/>
              </a:spcBef>
              <a:spcAft>
                <a:spcPct val="0"/>
              </a:spcAft>
            </a:pPr>
            <a:endParaRPr lang="zh-CN" altLang="en-US" smtClean="0">
              <a:solidFill>
                <a:srgbClr val="000000"/>
              </a:solidFill>
            </a:endParaRPr>
          </a:p>
        </p:txBody>
      </p:sp>
      <p:pic>
        <p:nvPicPr>
          <p:cNvPr id="57351"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4888" y="1916113"/>
            <a:ext cx="600075"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52" name="Line 10"/>
          <p:cNvSpPr>
            <a:spLocks noChangeShapeType="1"/>
          </p:cNvSpPr>
          <p:nvPr/>
        </p:nvSpPr>
        <p:spPr bwMode="auto">
          <a:xfrm>
            <a:off x="6472238" y="2492375"/>
            <a:ext cx="0" cy="863600"/>
          </a:xfrm>
          <a:prstGeom prst="line">
            <a:avLst/>
          </a:prstGeom>
          <a:noFill/>
          <a:ln w="952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b"/>
          <a:lstStyle/>
          <a:p>
            <a:pPr fontAlgn="base">
              <a:spcBef>
                <a:spcPct val="50000"/>
              </a:spcBef>
              <a:spcAft>
                <a:spcPct val="0"/>
              </a:spcAft>
            </a:pPr>
            <a:endParaRPr lang="zh-CN" altLang="en-US" smtClean="0">
              <a:solidFill>
                <a:srgbClr val="000000"/>
              </a:solidFill>
            </a:endParaRPr>
          </a:p>
        </p:txBody>
      </p:sp>
    </p:spTree>
    <p:extLst>
      <p:ext uri="{BB962C8B-B14F-4D97-AF65-F5344CB8AC3E}">
        <p14:creationId xmlns:p14="http://schemas.microsoft.com/office/powerpoint/2010/main" val="8670575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eaLnBrk="1" hangingPunct="1"/>
            <a:fld id="{CC15B043-207F-4224-8F50-2D6ED18D1B1B}" type="slidenum">
              <a:rPr lang="zh-CN" altLang="en-US" smtClean="0"/>
              <a:pPr eaLnBrk="1" hangingPunct="1"/>
              <a:t>104</a:t>
            </a:fld>
            <a:endParaRPr lang="en-US" altLang="zh-CN" smtClean="0"/>
          </a:p>
        </p:txBody>
      </p:sp>
      <p:sp>
        <p:nvSpPr>
          <p:cNvPr id="64515" name="Rectangle 4"/>
          <p:cNvSpPr>
            <a:spLocks noGrp="1" noChangeArrowheads="1"/>
          </p:cNvSpPr>
          <p:nvPr>
            <p:ph type="title"/>
          </p:nvPr>
        </p:nvSpPr>
        <p:spPr/>
        <p:txBody>
          <a:bodyPr/>
          <a:lstStyle/>
          <a:p>
            <a:pPr eaLnBrk="1" hangingPunct="1"/>
            <a:r>
              <a:rPr lang="zh-CN" altLang="en-US" smtClean="0"/>
              <a:t>工作集（</a:t>
            </a:r>
            <a:r>
              <a:rPr lang="en-US" altLang="zh-CN" smtClean="0"/>
              <a:t>Working Set）</a:t>
            </a:r>
          </a:p>
        </p:txBody>
      </p:sp>
      <p:sp>
        <p:nvSpPr>
          <p:cNvPr id="937989" name="Rectangle 5"/>
          <p:cNvSpPr>
            <a:spLocks noGrp="1" noChangeArrowheads="1"/>
          </p:cNvSpPr>
          <p:nvPr>
            <p:ph type="body" idx="1"/>
          </p:nvPr>
        </p:nvSpPr>
        <p:spPr/>
        <p:txBody>
          <a:bodyPr/>
          <a:lstStyle/>
          <a:p>
            <a:pPr eaLnBrk="1" hangingPunct="1"/>
            <a:r>
              <a:rPr lang="zh-CN" altLang="en-US" sz="2800" smtClean="0"/>
              <a:t>1968年由</a:t>
            </a:r>
            <a:r>
              <a:rPr lang="en-US" altLang="en-US" sz="2800" smtClean="0"/>
              <a:t>P.</a:t>
            </a:r>
            <a:r>
              <a:rPr lang="en-US" altLang="zh-CN" sz="2800" smtClean="0"/>
              <a:t>Denning</a:t>
            </a:r>
            <a:r>
              <a:rPr lang="zh-CN" altLang="en-US" sz="2800" smtClean="0"/>
              <a:t>提出</a:t>
            </a:r>
          </a:p>
          <a:p>
            <a:pPr eaLnBrk="1" hangingPunct="1"/>
            <a:r>
              <a:rPr lang="zh-CN" altLang="en-US" sz="2800" smtClean="0"/>
              <a:t>引入工作集的目的是依据进程在过去的一段时间内访问的页面来调整驻留集大小</a:t>
            </a:r>
          </a:p>
          <a:p>
            <a:pPr eaLnBrk="1" hangingPunct="1"/>
            <a:r>
              <a:rPr lang="zh-CN" altLang="en-US" sz="2800" smtClean="0"/>
              <a:t>工作集是一个进程执行过程中某段时间内所访问的页面的集合，可用一个二元函数</a:t>
            </a:r>
            <a:r>
              <a:rPr lang="en-US" altLang="zh-CN" sz="2800" smtClean="0"/>
              <a:t>W(t, </a:t>
            </a:r>
            <a:r>
              <a:rPr lang="el-GR" altLang="zh-CN" sz="2800" smtClean="0"/>
              <a:t>Δ</a:t>
            </a:r>
            <a:r>
              <a:rPr lang="en-US" altLang="zh-CN" sz="2800" smtClean="0"/>
              <a:t>)</a:t>
            </a:r>
            <a:r>
              <a:rPr lang="zh-CN" altLang="en-US" sz="2800" smtClean="0"/>
              <a:t>表示：</a:t>
            </a:r>
          </a:p>
          <a:p>
            <a:pPr lvl="1" eaLnBrk="1" hangingPunct="1"/>
            <a:r>
              <a:rPr lang="en-US" altLang="zh-CN" sz="2800" smtClean="0"/>
              <a:t>t </a:t>
            </a:r>
            <a:r>
              <a:rPr lang="zh-CN" altLang="en-US" sz="2800" smtClean="0"/>
              <a:t>是执行时刻</a:t>
            </a:r>
          </a:p>
          <a:p>
            <a:pPr lvl="1" eaLnBrk="1" hangingPunct="1"/>
            <a:r>
              <a:rPr lang="el-GR" altLang="zh-CN" sz="2800" smtClean="0"/>
              <a:t>Δ</a:t>
            </a:r>
            <a:r>
              <a:rPr lang="zh-CN" altLang="en-US" sz="2800" smtClean="0"/>
              <a:t>是一个虚拟时间段，称为窗口大小(</a:t>
            </a:r>
            <a:r>
              <a:rPr lang="en-US" altLang="zh-CN" sz="2800" smtClean="0"/>
              <a:t>window size)，</a:t>
            </a:r>
            <a:r>
              <a:rPr lang="zh-CN" altLang="en-US" sz="2800" smtClean="0"/>
              <a:t>它采用“虚拟时间”单位(即实际执行时间，阻塞时不计时)，可用执行的指令数目或处理器执行时间来计算</a:t>
            </a:r>
          </a:p>
          <a:p>
            <a:pPr lvl="1" eaLnBrk="1" hangingPunct="1"/>
            <a:r>
              <a:rPr lang="zh-CN" altLang="en-US" sz="2800" smtClean="0"/>
              <a:t>工作集是在 [</a:t>
            </a:r>
            <a:r>
              <a:rPr lang="en-US" altLang="zh-CN" sz="2800" smtClean="0"/>
              <a:t>t-</a:t>
            </a:r>
            <a:r>
              <a:rPr lang="el-GR" altLang="zh-CN" sz="2800" smtClean="0"/>
              <a:t>Δ</a:t>
            </a:r>
            <a:r>
              <a:rPr lang="en-US" altLang="zh-CN" sz="2800" smtClean="0"/>
              <a:t>, t] </a:t>
            </a:r>
            <a:r>
              <a:rPr lang="zh-CN" altLang="en-US" sz="2800" smtClean="0"/>
              <a:t>虚拟时间段内所访问的页面的集合，| </a:t>
            </a:r>
            <a:r>
              <a:rPr lang="en-US" altLang="zh-CN" sz="2800" smtClean="0"/>
              <a:t>W(t, </a:t>
            </a:r>
            <a:r>
              <a:rPr lang="el-GR" altLang="zh-CN" sz="2800" smtClean="0"/>
              <a:t>Δ</a:t>
            </a:r>
            <a:r>
              <a:rPr lang="en-US" altLang="zh-CN" sz="2800" smtClean="0"/>
              <a:t>) | </a:t>
            </a:r>
            <a:r>
              <a:rPr lang="zh-CN" altLang="en-US" sz="2800" smtClean="0"/>
              <a:t>指工作集大小，即页面数目</a:t>
            </a:r>
          </a:p>
        </p:txBody>
      </p:sp>
    </p:spTree>
    <p:extLst>
      <p:ext uri="{BB962C8B-B14F-4D97-AF65-F5344CB8AC3E}">
        <p14:creationId xmlns:p14="http://schemas.microsoft.com/office/powerpoint/2010/main" val="9406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79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379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3798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3798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3798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3798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7989"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553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25" y="498475"/>
            <a:ext cx="7558088" cy="588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539" name="Rectangle 5"/>
          <p:cNvSpPr>
            <a:spLocks noChangeArrowheads="1"/>
          </p:cNvSpPr>
          <p:nvPr/>
        </p:nvSpPr>
        <p:spPr bwMode="auto">
          <a:xfrm>
            <a:off x="0" y="0"/>
            <a:ext cx="19812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fontAlgn="base">
              <a:lnSpc>
                <a:spcPct val="80000"/>
              </a:lnSpc>
              <a:spcBef>
                <a:spcPct val="0"/>
              </a:spcBef>
              <a:spcAft>
                <a:spcPct val="0"/>
              </a:spcAft>
            </a:pPr>
            <a:r>
              <a:rPr lang="zh-CN" altLang="en-US" sz="4400" smtClean="0">
                <a:solidFill>
                  <a:srgbClr val="0A3A90"/>
                </a:solidFill>
                <a:latin typeface="Times New Roman" pitchFamily="18" charset="0"/>
                <a:ea typeface="华文新魏" pitchFamily="2" charset="-122"/>
              </a:rPr>
              <a:t>工作集</a:t>
            </a:r>
          </a:p>
        </p:txBody>
      </p:sp>
      <p:sp>
        <p:nvSpPr>
          <p:cNvPr id="65540" name="Rectangle 6"/>
          <p:cNvSpPr>
            <a:spLocks noChangeArrowheads="1"/>
          </p:cNvSpPr>
          <p:nvPr/>
        </p:nvSpPr>
        <p:spPr bwMode="auto">
          <a:xfrm>
            <a:off x="0" y="685800"/>
            <a:ext cx="9144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990000"/>
              </a:buClr>
              <a:buSzPct val="75000"/>
              <a:buFont typeface="Wingdings" pitchFamily="2" charset="2"/>
              <a:buChar char="n"/>
            </a:pPr>
            <a:r>
              <a:rPr lang="zh-CN" altLang="en-US" sz="3100" smtClean="0">
                <a:solidFill>
                  <a:srgbClr val="000000"/>
                </a:solidFill>
              </a:rPr>
              <a:t>示例</a:t>
            </a:r>
          </a:p>
        </p:txBody>
      </p:sp>
    </p:spTree>
    <p:extLst>
      <p:ext uri="{BB962C8B-B14F-4D97-AF65-F5344CB8AC3E}">
        <p14:creationId xmlns:p14="http://schemas.microsoft.com/office/powerpoint/2010/main" val="30987410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66562" name="Object 0"/>
          <p:cNvGraphicFramePr>
            <a:graphicFrameLocks noChangeAspect="1"/>
          </p:cNvGraphicFramePr>
          <p:nvPr/>
        </p:nvGraphicFramePr>
        <p:xfrm>
          <a:off x="696913" y="2636838"/>
          <a:ext cx="7620000" cy="3856037"/>
        </p:xfrm>
        <a:graphic>
          <a:graphicData uri="http://schemas.openxmlformats.org/presentationml/2006/ole">
            <mc:AlternateContent xmlns:mc="http://schemas.openxmlformats.org/markup-compatibility/2006">
              <mc:Choice xmlns:v="urn:schemas-microsoft-com:vml" Requires="v">
                <p:oleObj spid="_x0000_s787466" name="VISIO" r:id="rId3" imgW="4163400" imgH="2106000" progId="Visio.Drawing.6">
                  <p:embed/>
                </p:oleObj>
              </mc:Choice>
              <mc:Fallback>
                <p:oleObj name="VISIO" r:id="rId3" imgW="4163400" imgH="21060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13" y="2636838"/>
                        <a:ext cx="7620000" cy="385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563" name="Rectangle 5"/>
          <p:cNvSpPr>
            <a:spLocks noChangeArrowheads="1"/>
          </p:cNvSpPr>
          <p:nvPr/>
        </p:nvSpPr>
        <p:spPr bwMode="auto">
          <a:xfrm>
            <a:off x="0" y="0"/>
            <a:ext cx="9144000" cy="59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lstStyle/>
          <a:p>
            <a:pPr fontAlgn="base">
              <a:lnSpc>
                <a:spcPct val="80000"/>
              </a:lnSpc>
              <a:spcBef>
                <a:spcPct val="0"/>
              </a:spcBef>
              <a:spcAft>
                <a:spcPct val="0"/>
              </a:spcAft>
            </a:pPr>
            <a:r>
              <a:rPr lang="zh-CN" altLang="en-US" sz="4400" smtClean="0">
                <a:solidFill>
                  <a:srgbClr val="0A3A90"/>
                </a:solidFill>
                <a:latin typeface="Times New Roman" pitchFamily="18" charset="0"/>
                <a:ea typeface="华文新魏" pitchFamily="2" charset="-122"/>
              </a:rPr>
              <a:t>工作集大小的变化</a:t>
            </a:r>
            <a:endParaRPr lang="en-US" altLang="zh-CN" sz="4400" smtClean="0">
              <a:solidFill>
                <a:srgbClr val="0A3A90"/>
              </a:solidFill>
              <a:latin typeface="Times New Roman" pitchFamily="18" charset="0"/>
              <a:ea typeface="华文新魏" pitchFamily="2" charset="-122"/>
            </a:endParaRPr>
          </a:p>
        </p:txBody>
      </p:sp>
      <p:sp>
        <p:nvSpPr>
          <p:cNvPr id="66564" name="Rectangle 6"/>
          <p:cNvSpPr>
            <a:spLocks noChangeArrowheads="1"/>
          </p:cNvSpPr>
          <p:nvPr/>
        </p:nvSpPr>
        <p:spPr bwMode="auto">
          <a:xfrm>
            <a:off x="0" y="549275"/>
            <a:ext cx="9144000" cy="216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990000"/>
              </a:buClr>
              <a:buSzPct val="75000"/>
              <a:buFont typeface="Wingdings" pitchFamily="2" charset="2"/>
              <a:buChar char="n"/>
            </a:pPr>
            <a:r>
              <a:rPr lang="zh-CN" altLang="en-US" sz="2800" smtClean="0">
                <a:solidFill>
                  <a:srgbClr val="000000"/>
                </a:solidFill>
              </a:rPr>
              <a:t>进程开始执行时，随着访问新页面逐步增大</a:t>
            </a:r>
          </a:p>
          <a:p>
            <a:pPr marL="342900" indent="-342900" fontAlgn="base">
              <a:lnSpc>
                <a:spcPct val="90000"/>
              </a:lnSpc>
              <a:spcBef>
                <a:spcPct val="20000"/>
              </a:spcBef>
              <a:spcAft>
                <a:spcPct val="0"/>
              </a:spcAft>
              <a:buClr>
                <a:srgbClr val="990000"/>
              </a:buClr>
              <a:buSzPct val="75000"/>
              <a:buFont typeface="Wingdings" pitchFamily="2" charset="2"/>
              <a:buChar char="n"/>
            </a:pPr>
            <a:r>
              <a:rPr lang="zh-CN" altLang="en-US" sz="2800" smtClean="0">
                <a:solidFill>
                  <a:srgbClr val="000000"/>
                </a:solidFill>
              </a:rPr>
              <a:t>当内存访问的局部性区域的位置大致稳定时，工作集大小也大致稳定</a:t>
            </a:r>
          </a:p>
          <a:p>
            <a:pPr marL="342900" indent="-342900" fontAlgn="base">
              <a:lnSpc>
                <a:spcPct val="90000"/>
              </a:lnSpc>
              <a:spcBef>
                <a:spcPct val="20000"/>
              </a:spcBef>
              <a:spcAft>
                <a:spcPct val="0"/>
              </a:spcAft>
              <a:buClr>
                <a:srgbClr val="990000"/>
              </a:buClr>
              <a:buSzPct val="75000"/>
              <a:buFont typeface="Wingdings" pitchFamily="2" charset="2"/>
              <a:buChar char="n"/>
            </a:pPr>
            <a:r>
              <a:rPr lang="zh-CN" altLang="en-US" sz="2800" smtClean="0">
                <a:solidFill>
                  <a:srgbClr val="000000"/>
                </a:solidFill>
              </a:rPr>
              <a:t>局部性区域的位置改变时，工作集快速扩张和收缩过渡到下一个稳定值</a:t>
            </a:r>
            <a:r>
              <a:rPr lang="en-US" altLang="zh-CN" sz="2800" smtClean="0">
                <a:solidFill>
                  <a:srgbClr val="000000"/>
                </a:solidFill>
              </a:rPr>
              <a:t> </a:t>
            </a:r>
          </a:p>
        </p:txBody>
      </p:sp>
    </p:spTree>
    <p:extLst>
      <p:ext uri="{BB962C8B-B14F-4D97-AF65-F5344CB8AC3E}">
        <p14:creationId xmlns:p14="http://schemas.microsoft.com/office/powerpoint/2010/main" val="33652583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7586"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eaLnBrk="1" hangingPunct="1"/>
            <a:fld id="{4F12CF5E-61BA-466A-B82D-E89D658E15C4}" type="slidenum">
              <a:rPr lang="zh-CN" altLang="en-US" smtClean="0"/>
              <a:pPr eaLnBrk="1" hangingPunct="1"/>
              <a:t>107</a:t>
            </a:fld>
            <a:endParaRPr lang="en-US" altLang="zh-CN" smtClean="0"/>
          </a:p>
        </p:txBody>
      </p:sp>
      <p:sp>
        <p:nvSpPr>
          <p:cNvPr id="67587" name="Rectangle 4"/>
          <p:cNvSpPr>
            <a:spLocks noGrp="1" noChangeArrowheads="1"/>
          </p:cNvSpPr>
          <p:nvPr>
            <p:ph type="title"/>
          </p:nvPr>
        </p:nvSpPr>
        <p:spPr/>
        <p:txBody>
          <a:bodyPr/>
          <a:lstStyle/>
          <a:p>
            <a:pPr eaLnBrk="1" hangingPunct="1"/>
            <a:r>
              <a:rPr lang="zh-CN" altLang="en-US" smtClean="0"/>
              <a:t>工作集的性质</a:t>
            </a:r>
            <a:endParaRPr lang="en-US" altLang="zh-CN" smtClean="0"/>
          </a:p>
        </p:txBody>
      </p:sp>
      <p:sp>
        <p:nvSpPr>
          <p:cNvPr id="942085" name="Rectangle 5"/>
          <p:cNvSpPr>
            <a:spLocks noGrp="1" noChangeArrowheads="1"/>
          </p:cNvSpPr>
          <p:nvPr>
            <p:ph type="body" idx="1"/>
          </p:nvPr>
        </p:nvSpPr>
        <p:spPr/>
        <p:txBody>
          <a:bodyPr/>
          <a:lstStyle/>
          <a:p>
            <a:pPr eaLnBrk="1" hangingPunct="1"/>
            <a:r>
              <a:rPr lang="zh-CN" altLang="en-US" smtClean="0"/>
              <a:t>随</a:t>
            </a:r>
            <a:r>
              <a:rPr lang="el-GR" altLang="zh-CN" smtClean="0"/>
              <a:t>Δ</a:t>
            </a:r>
            <a:r>
              <a:rPr lang="zh-CN" altLang="en-US" smtClean="0"/>
              <a:t>单调递增：</a:t>
            </a:r>
          </a:p>
          <a:p>
            <a:pPr eaLnBrk="1" hangingPunct="1">
              <a:buFont typeface="Wingdings" pitchFamily="2" charset="2"/>
              <a:buNone/>
            </a:pPr>
            <a:r>
              <a:rPr lang="en-US" altLang="zh-CN" smtClean="0"/>
              <a:t>		W(t, </a:t>
            </a:r>
            <a:r>
              <a:rPr lang="el-GR" altLang="zh-CN" smtClean="0"/>
              <a:t>Δ</a:t>
            </a:r>
            <a:r>
              <a:rPr lang="en-US" altLang="zh-CN" smtClean="0"/>
              <a:t>) ⊆ W(t,</a:t>
            </a:r>
            <a:r>
              <a:rPr lang="el-GR" altLang="zh-CN" smtClean="0"/>
              <a:t>Δ</a:t>
            </a:r>
            <a:r>
              <a:rPr lang="en-US" altLang="zh-CN" smtClean="0"/>
              <a:t>+ a)，</a:t>
            </a:r>
            <a:r>
              <a:rPr lang="zh-CN" altLang="en-US" smtClean="0"/>
              <a:t>其中 </a:t>
            </a:r>
            <a:r>
              <a:rPr lang="en-US" altLang="zh-CN" smtClean="0"/>
              <a:t>a&gt;0</a:t>
            </a:r>
          </a:p>
          <a:p>
            <a:pPr eaLnBrk="1" hangingPunct="1"/>
            <a:r>
              <a:rPr lang="zh-CN" altLang="en-US" smtClean="0"/>
              <a:t>工作集大小范围：</a:t>
            </a:r>
          </a:p>
          <a:p>
            <a:pPr eaLnBrk="1" hangingPunct="1">
              <a:buFont typeface="Wingdings" pitchFamily="2" charset="2"/>
              <a:buNone/>
            </a:pPr>
            <a:r>
              <a:rPr lang="zh-CN" altLang="en-US" smtClean="0"/>
              <a:t>		1≤|</a:t>
            </a:r>
            <a:r>
              <a:rPr lang="en-US" altLang="zh-CN" smtClean="0"/>
              <a:t>W(t,</a:t>
            </a:r>
            <a:r>
              <a:rPr lang="el-GR" altLang="zh-CN" smtClean="0"/>
              <a:t>Δ</a:t>
            </a:r>
            <a:r>
              <a:rPr lang="en-US" altLang="zh-CN" smtClean="0"/>
              <a:t>)|≤min(</a:t>
            </a:r>
            <a:r>
              <a:rPr lang="el-GR" altLang="zh-CN" smtClean="0"/>
              <a:t>Δ</a:t>
            </a:r>
            <a:r>
              <a:rPr lang="en-US" altLang="zh-CN" smtClean="0"/>
              <a:t>,N)，</a:t>
            </a:r>
          </a:p>
          <a:p>
            <a:pPr eaLnBrk="1" hangingPunct="1">
              <a:buFont typeface="Wingdings" pitchFamily="2" charset="2"/>
              <a:buNone/>
            </a:pPr>
            <a:r>
              <a:rPr lang="zh-CN" altLang="en-US" smtClean="0"/>
              <a:t>	其中 </a:t>
            </a:r>
            <a:r>
              <a:rPr lang="en-US" altLang="zh-CN" smtClean="0"/>
              <a:t>N </a:t>
            </a:r>
            <a:r>
              <a:rPr lang="zh-CN" altLang="en-US" smtClean="0"/>
              <a:t>是进程的总页面数</a:t>
            </a:r>
          </a:p>
        </p:txBody>
      </p:sp>
    </p:spTree>
    <p:extLst>
      <p:ext uri="{BB962C8B-B14F-4D97-AF65-F5344CB8AC3E}">
        <p14:creationId xmlns:p14="http://schemas.microsoft.com/office/powerpoint/2010/main" val="2869282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942085">
                                            <p:txEl>
                                              <p:pRg st="0" end="0"/>
                                            </p:txEl>
                                          </p:spTgt>
                                        </p:tgtEl>
                                        <p:attrNameLst>
                                          <p:attrName>style.visibility</p:attrName>
                                        </p:attrNameLst>
                                      </p:cBhvr>
                                      <p:to>
                                        <p:strVal val="visible"/>
                                      </p:to>
                                    </p:set>
                                    <p:animEffect transition="in" filter="slide(fromBottom)">
                                      <p:cBhvr>
                                        <p:cTn id="7" dur="500"/>
                                        <p:tgtEl>
                                          <p:spTgt spid="94208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942085">
                                            <p:txEl>
                                              <p:pRg st="1" end="1"/>
                                            </p:txEl>
                                          </p:spTgt>
                                        </p:tgtEl>
                                        <p:attrNameLst>
                                          <p:attrName>style.visibility</p:attrName>
                                        </p:attrNameLst>
                                      </p:cBhvr>
                                      <p:to>
                                        <p:strVal val="visible"/>
                                      </p:to>
                                    </p:set>
                                    <p:animEffect transition="in" filter="slide(fromBottom)">
                                      <p:cBhvr>
                                        <p:cTn id="12" dur="500"/>
                                        <p:tgtEl>
                                          <p:spTgt spid="94208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942085">
                                            <p:txEl>
                                              <p:pRg st="2" end="2"/>
                                            </p:txEl>
                                          </p:spTgt>
                                        </p:tgtEl>
                                        <p:attrNameLst>
                                          <p:attrName>style.visibility</p:attrName>
                                        </p:attrNameLst>
                                      </p:cBhvr>
                                      <p:to>
                                        <p:strVal val="visible"/>
                                      </p:to>
                                    </p:set>
                                    <p:animEffect transition="in" filter="slide(fromBottom)">
                                      <p:cBhvr>
                                        <p:cTn id="17" dur="500"/>
                                        <p:tgtEl>
                                          <p:spTgt spid="94208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942085">
                                            <p:txEl>
                                              <p:pRg st="3" end="3"/>
                                            </p:txEl>
                                          </p:spTgt>
                                        </p:tgtEl>
                                        <p:attrNameLst>
                                          <p:attrName>style.visibility</p:attrName>
                                        </p:attrNameLst>
                                      </p:cBhvr>
                                      <p:to>
                                        <p:strVal val="visible"/>
                                      </p:to>
                                    </p:set>
                                    <p:animEffect transition="in" filter="slide(fromBottom)">
                                      <p:cBhvr>
                                        <p:cTn id="22" dur="500"/>
                                        <p:tgtEl>
                                          <p:spTgt spid="94208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942085">
                                            <p:txEl>
                                              <p:pRg st="4" end="4"/>
                                            </p:txEl>
                                          </p:spTgt>
                                        </p:tgtEl>
                                        <p:attrNameLst>
                                          <p:attrName>style.visibility</p:attrName>
                                        </p:attrNameLst>
                                      </p:cBhvr>
                                      <p:to>
                                        <p:strVal val="visible"/>
                                      </p:to>
                                    </p:set>
                                    <p:animEffect transition="in" filter="slide(fromBottom)">
                                      <p:cBhvr>
                                        <p:cTn id="27" dur="500"/>
                                        <p:tgtEl>
                                          <p:spTgt spid="94208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085"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68610"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eaLnBrk="1" hangingPunct="1"/>
            <a:fld id="{C23F5514-8662-4C8E-97CA-4B2DC9F55824}" type="slidenum">
              <a:rPr lang="zh-CN" altLang="en-US" smtClean="0"/>
              <a:pPr eaLnBrk="1" hangingPunct="1"/>
              <a:t>108</a:t>
            </a:fld>
            <a:endParaRPr lang="en-US" altLang="zh-CN" smtClean="0"/>
          </a:p>
        </p:txBody>
      </p:sp>
      <p:sp>
        <p:nvSpPr>
          <p:cNvPr id="68611" name="Rectangle 4"/>
          <p:cNvSpPr>
            <a:spLocks noGrp="1" noChangeArrowheads="1"/>
          </p:cNvSpPr>
          <p:nvPr>
            <p:ph type="title"/>
          </p:nvPr>
        </p:nvSpPr>
        <p:spPr/>
        <p:txBody>
          <a:bodyPr/>
          <a:lstStyle/>
          <a:p>
            <a:pPr eaLnBrk="1" hangingPunct="1"/>
            <a:r>
              <a:rPr lang="zh-CN" altLang="en-US" smtClean="0"/>
              <a:t>工作集策略</a:t>
            </a:r>
          </a:p>
        </p:txBody>
      </p:sp>
      <p:sp>
        <p:nvSpPr>
          <p:cNvPr id="943109" name="Rectangle 5"/>
          <p:cNvSpPr>
            <a:spLocks noGrp="1" noChangeArrowheads="1"/>
          </p:cNvSpPr>
          <p:nvPr>
            <p:ph type="body" idx="1"/>
          </p:nvPr>
        </p:nvSpPr>
        <p:spPr>
          <a:xfrm>
            <a:off x="-36513" y="685800"/>
            <a:ext cx="9144001" cy="5562600"/>
          </a:xfrm>
        </p:spPr>
        <p:txBody>
          <a:bodyPr/>
          <a:lstStyle/>
          <a:p>
            <a:pPr eaLnBrk="1" hangingPunct="1"/>
            <a:r>
              <a:rPr lang="zh-CN" altLang="en-US" sz="2800" smtClean="0"/>
              <a:t>利用工作集来进行驻留集调整的策略：</a:t>
            </a:r>
          </a:p>
          <a:p>
            <a:pPr lvl="1" eaLnBrk="1" hangingPunct="1"/>
            <a:r>
              <a:rPr lang="zh-CN" altLang="en-US" sz="2800" smtClean="0"/>
              <a:t>记录一个进程的工作集变化</a:t>
            </a:r>
          </a:p>
          <a:p>
            <a:pPr lvl="1" eaLnBrk="1" hangingPunct="1"/>
            <a:r>
              <a:rPr lang="zh-CN" altLang="en-US" sz="2800" smtClean="0"/>
              <a:t>定期删除</a:t>
            </a:r>
            <a:r>
              <a:rPr lang="zh-CN" altLang="en-US" sz="2800" b="1" smtClean="0"/>
              <a:t>驻留集</a:t>
            </a:r>
            <a:r>
              <a:rPr lang="zh-CN" altLang="en-US" sz="2800" smtClean="0"/>
              <a:t>中不在工作集中的页面</a:t>
            </a:r>
          </a:p>
          <a:p>
            <a:pPr lvl="1" eaLnBrk="1" hangingPunct="1"/>
            <a:r>
              <a:rPr lang="zh-CN" altLang="en-US" sz="2800" smtClean="0"/>
              <a:t>总是让</a:t>
            </a:r>
            <a:r>
              <a:rPr lang="zh-CN" altLang="en-US" sz="2800" b="1" smtClean="0"/>
              <a:t>驻留集</a:t>
            </a:r>
            <a:r>
              <a:rPr lang="zh-CN" altLang="en-US" sz="2800" smtClean="0"/>
              <a:t>包含工作集（不能包含时则增大</a:t>
            </a:r>
            <a:r>
              <a:rPr lang="zh-CN" altLang="en-US" sz="2800" b="1" smtClean="0"/>
              <a:t>驻留集</a:t>
            </a:r>
            <a:r>
              <a:rPr lang="zh-CN" altLang="en-US" sz="2800" smtClean="0"/>
              <a:t>）</a:t>
            </a:r>
          </a:p>
          <a:p>
            <a:pPr eaLnBrk="1" hangingPunct="1"/>
            <a:r>
              <a:rPr lang="zh-CN" altLang="en-US" sz="2800" smtClean="0"/>
              <a:t>存在问题：</a:t>
            </a:r>
          </a:p>
          <a:p>
            <a:pPr lvl="1" eaLnBrk="1" hangingPunct="1"/>
            <a:r>
              <a:rPr lang="zh-CN" altLang="en-US" sz="2800" smtClean="0"/>
              <a:t>工作集的过去变化未必能够预示工作集的将来（大小或组成页面均可能会改变）</a:t>
            </a:r>
          </a:p>
          <a:p>
            <a:pPr lvl="1" eaLnBrk="1" hangingPunct="1"/>
            <a:r>
              <a:rPr lang="zh-CN" altLang="en-US" sz="2800" smtClean="0"/>
              <a:t>记录每个进程的工作集变化所要求的开销太大</a:t>
            </a:r>
          </a:p>
          <a:p>
            <a:pPr lvl="1" eaLnBrk="1" hangingPunct="1"/>
            <a:r>
              <a:rPr lang="zh-CN" altLang="en-US" sz="2800" smtClean="0"/>
              <a:t>对工作集窗口大小</a:t>
            </a:r>
            <a:r>
              <a:rPr lang="el-GR" altLang="zh-CN" sz="2800" smtClean="0"/>
              <a:t>Δ</a:t>
            </a:r>
            <a:r>
              <a:rPr lang="zh-CN" altLang="en-US" sz="2800" smtClean="0"/>
              <a:t>的最优值难以确定，而且通常该值是不断变化的</a:t>
            </a:r>
          </a:p>
        </p:txBody>
      </p:sp>
    </p:spTree>
    <p:extLst>
      <p:ext uri="{BB962C8B-B14F-4D97-AF65-F5344CB8AC3E}">
        <p14:creationId xmlns:p14="http://schemas.microsoft.com/office/powerpoint/2010/main" val="473178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310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94310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94310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94310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94310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4310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4310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9431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3109"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9634" name="灯片编号占位符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rgbClr val="000000"/>
                </a:solidFill>
                <a:latin typeface="Arial" pitchFamily="34" charset="0"/>
                <a:ea typeface="宋体" pitchFamily="2" charset="-122"/>
              </a:defRPr>
            </a:lvl1pPr>
            <a:lvl2pPr marL="742950" indent="-285750" eaLnBrk="0" hangingPunct="0">
              <a:defRPr>
                <a:solidFill>
                  <a:srgbClr val="000000"/>
                </a:solidFill>
                <a:latin typeface="Arial" pitchFamily="34" charset="0"/>
                <a:ea typeface="宋体" pitchFamily="2" charset="-122"/>
              </a:defRPr>
            </a:lvl2pPr>
            <a:lvl3pPr marL="1143000" indent="-228600" eaLnBrk="0" hangingPunct="0">
              <a:defRPr>
                <a:solidFill>
                  <a:srgbClr val="000000"/>
                </a:solidFill>
                <a:latin typeface="Arial" pitchFamily="34" charset="0"/>
                <a:ea typeface="宋体" pitchFamily="2" charset="-122"/>
              </a:defRPr>
            </a:lvl3pPr>
            <a:lvl4pPr marL="1600200" indent="-228600" eaLnBrk="0" hangingPunct="0">
              <a:defRPr>
                <a:solidFill>
                  <a:srgbClr val="000000"/>
                </a:solidFill>
                <a:latin typeface="Arial" pitchFamily="34" charset="0"/>
                <a:ea typeface="宋体" pitchFamily="2" charset="-122"/>
              </a:defRPr>
            </a:lvl4pPr>
            <a:lvl5pPr marL="2057400" indent="-228600" eaLnBrk="0" hangingPunct="0">
              <a:defRPr>
                <a:solidFill>
                  <a:srgbClr val="000000"/>
                </a:solidFill>
                <a:latin typeface="Arial" pitchFamily="34" charset="0"/>
                <a:ea typeface="宋体" pitchFamily="2" charset="-122"/>
              </a:defRPr>
            </a:lvl5pPr>
            <a:lvl6pPr marL="2514600" indent="-228600" eaLnBrk="0" fontAlgn="base" hangingPunct="0">
              <a:spcBef>
                <a:spcPct val="50000"/>
              </a:spcBef>
              <a:spcAft>
                <a:spcPct val="0"/>
              </a:spcAft>
              <a:defRPr>
                <a:solidFill>
                  <a:srgbClr val="000000"/>
                </a:solidFill>
                <a:latin typeface="Arial" pitchFamily="34" charset="0"/>
                <a:ea typeface="宋体" pitchFamily="2" charset="-122"/>
              </a:defRPr>
            </a:lvl6pPr>
            <a:lvl7pPr marL="2971800" indent="-228600" eaLnBrk="0" fontAlgn="base" hangingPunct="0">
              <a:spcBef>
                <a:spcPct val="50000"/>
              </a:spcBef>
              <a:spcAft>
                <a:spcPct val="0"/>
              </a:spcAft>
              <a:defRPr>
                <a:solidFill>
                  <a:srgbClr val="000000"/>
                </a:solidFill>
                <a:latin typeface="Arial" pitchFamily="34" charset="0"/>
                <a:ea typeface="宋体" pitchFamily="2" charset="-122"/>
              </a:defRPr>
            </a:lvl7pPr>
            <a:lvl8pPr marL="3429000" indent="-228600" eaLnBrk="0" fontAlgn="base" hangingPunct="0">
              <a:spcBef>
                <a:spcPct val="50000"/>
              </a:spcBef>
              <a:spcAft>
                <a:spcPct val="0"/>
              </a:spcAft>
              <a:defRPr>
                <a:solidFill>
                  <a:srgbClr val="000000"/>
                </a:solidFill>
                <a:latin typeface="Arial" pitchFamily="34" charset="0"/>
                <a:ea typeface="宋体" pitchFamily="2" charset="-122"/>
              </a:defRPr>
            </a:lvl8pPr>
            <a:lvl9pPr marL="3886200" indent="-228600" eaLnBrk="0" fontAlgn="base" hangingPunct="0">
              <a:spcBef>
                <a:spcPct val="50000"/>
              </a:spcBef>
              <a:spcAft>
                <a:spcPct val="0"/>
              </a:spcAft>
              <a:defRPr>
                <a:solidFill>
                  <a:srgbClr val="000000"/>
                </a:solidFill>
                <a:latin typeface="Arial" pitchFamily="34" charset="0"/>
                <a:ea typeface="宋体" pitchFamily="2" charset="-122"/>
              </a:defRPr>
            </a:lvl9pPr>
          </a:lstStyle>
          <a:p>
            <a:pPr eaLnBrk="1" hangingPunct="1"/>
            <a:fld id="{2B2A788A-C7AF-45F6-B8F1-F04CEA9697CE}" type="slidenum">
              <a:rPr lang="zh-CN" altLang="en-US" smtClean="0"/>
              <a:pPr eaLnBrk="1" hangingPunct="1"/>
              <a:t>109</a:t>
            </a:fld>
            <a:endParaRPr lang="en-US" altLang="zh-CN" smtClean="0"/>
          </a:p>
        </p:txBody>
      </p:sp>
      <p:sp>
        <p:nvSpPr>
          <p:cNvPr id="69635" name="Rectangle 4"/>
          <p:cNvSpPr>
            <a:spLocks noGrp="1" noChangeArrowheads="1"/>
          </p:cNvSpPr>
          <p:nvPr>
            <p:ph type="title"/>
          </p:nvPr>
        </p:nvSpPr>
        <p:spPr/>
        <p:txBody>
          <a:bodyPr/>
          <a:lstStyle/>
          <a:p>
            <a:pPr eaLnBrk="1" hangingPunct="1"/>
            <a:r>
              <a:rPr lang="zh-CN" altLang="en-US" smtClean="0"/>
              <a:t>工作集策略的接近策略</a:t>
            </a:r>
          </a:p>
        </p:txBody>
      </p:sp>
      <p:sp>
        <p:nvSpPr>
          <p:cNvPr id="69636" name="Rectangle 5"/>
          <p:cNvSpPr>
            <a:spLocks noGrp="1" noChangeArrowheads="1"/>
          </p:cNvSpPr>
          <p:nvPr>
            <p:ph type="body" idx="1"/>
          </p:nvPr>
        </p:nvSpPr>
        <p:spPr/>
        <p:txBody>
          <a:bodyPr/>
          <a:lstStyle/>
          <a:p>
            <a:pPr eaLnBrk="1" hangingPunct="1">
              <a:lnSpc>
                <a:spcPct val="80000"/>
              </a:lnSpc>
            </a:pPr>
            <a:r>
              <a:rPr lang="zh-CN" altLang="en-US" sz="2400" smtClean="0"/>
              <a:t>缺页率 (</a:t>
            </a:r>
            <a:r>
              <a:rPr lang="en-US" altLang="zh-CN" sz="2400" smtClean="0"/>
              <a:t>PFF</a:t>
            </a:r>
            <a:r>
              <a:rPr lang="zh-CN" altLang="en-US" sz="2400" smtClean="0"/>
              <a:t>，</a:t>
            </a:r>
            <a:r>
              <a:rPr lang="en-US" altLang="zh-CN" sz="2400" smtClean="0"/>
              <a:t>Page Fault Frequency) </a:t>
            </a:r>
            <a:r>
              <a:rPr lang="zh-CN" altLang="en-US" sz="2400" smtClean="0"/>
              <a:t>算法</a:t>
            </a:r>
            <a:r>
              <a:rPr lang="en-US" altLang="zh-CN" sz="2400" smtClean="0"/>
              <a:t>：</a:t>
            </a:r>
            <a:r>
              <a:rPr lang="zh-CN" altLang="en-US" sz="2400" smtClean="0"/>
              <a:t>跟踪缺页率而不是工作集的变化！</a:t>
            </a:r>
          </a:p>
          <a:p>
            <a:pPr lvl="1" eaLnBrk="1" hangingPunct="1">
              <a:lnSpc>
                <a:spcPct val="80000"/>
              </a:lnSpc>
            </a:pPr>
            <a:r>
              <a:rPr lang="zh-CN" altLang="en-US" sz="2400" smtClean="0"/>
              <a:t>设定缺页率高/低阈值，缺页率高/低于相应阈值时，增加/减少驻留集大小</a:t>
            </a:r>
          </a:p>
          <a:p>
            <a:pPr lvl="1" eaLnBrk="1" hangingPunct="1">
              <a:lnSpc>
                <a:spcPct val="80000"/>
              </a:lnSpc>
            </a:pPr>
            <a:r>
              <a:rPr lang="zh-CN" altLang="en-US" sz="2400" smtClean="0"/>
              <a:t>主要缺点：在局部性阶段的过渡期间效果不好</a:t>
            </a:r>
          </a:p>
          <a:p>
            <a:pPr eaLnBrk="1" hangingPunct="1">
              <a:lnSpc>
                <a:spcPct val="80000"/>
              </a:lnSpc>
            </a:pPr>
            <a:r>
              <a:rPr lang="en-US" altLang="zh-CN" sz="2400" smtClean="0"/>
              <a:t>VSWS</a:t>
            </a:r>
            <a:r>
              <a:rPr lang="zh-CN" altLang="en-US" sz="2400" smtClean="0"/>
              <a:t> (</a:t>
            </a:r>
            <a:r>
              <a:rPr lang="en-US" altLang="zh-CN" sz="2400" smtClean="0"/>
              <a:t>Variable-interval Sampled Working Set</a:t>
            </a:r>
            <a:r>
              <a:rPr lang="zh-CN" altLang="en-US" sz="2400" smtClean="0"/>
              <a:t>，可变间隔采样工作集</a:t>
            </a:r>
            <a:r>
              <a:rPr lang="en-US" altLang="zh-CN" sz="2400" smtClean="0"/>
              <a:t>)</a:t>
            </a:r>
            <a:r>
              <a:rPr lang="zh-CN" altLang="en-US" sz="2400" smtClean="0"/>
              <a:t>策略</a:t>
            </a:r>
          </a:p>
          <a:p>
            <a:pPr lvl="1" eaLnBrk="1" hangingPunct="1">
              <a:lnSpc>
                <a:spcPct val="80000"/>
              </a:lnSpc>
            </a:pPr>
            <a:r>
              <a:rPr lang="zh-CN" altLang="en-US" sz="2400" smtClean="0"/>
              <a:t>通过增加采样频率来解决</a:t>
            </a:r>
            <a:r>
              <a:rPr lang="en-US" altLang="zh-CN" sz="2400" smtClean="0"/>
              <a:t>PFF</a:t>
            </a:r>
            <a:r>
              <a:rPr lang="zh-CN" altLang="en-US" sz="2400" smtClean="0"/>
              <a:t>算法的缺点</a:t>
            </a:r>
          </a:p>
          <a:p>
            <a:pPr lvl="1" eaLnBrk="1" hangingPunct="1">
              <a:lnSpc>
                <a:spcPct val="80000"/>
              </a:lnSpc>
            </a:pPr>
            <a:r>
              <a:rPr lang="zh-CN" altLang="en-US" sz="2400" smtClean="0"/>
              <a:t>驱动参数：采样区间的最大</a:t>
            </a:r>
            <a:r>
              <a:rPr lang="en-US" altLang="zh-CN" sz="2400" smtClean="0"/>
              <a:t>/</a:t>
            </a:r>
            <a:r>
              <a:rPr lang="zh-CN" altLang="en-US" sz="2400" smtClean="0"/>
              <a:t>最小宽度</a:t>
            </a:r>
            <a:r>
              <a:rPr lang="en-US" altLang="zh-CN" sz="2400" smtClean="0"/>
              <a:t>M/L</a:t>
            </a:r>
            <a:r>
              <a:rPr lang="zh-CN" altLang="en-US" sz="2400" smtClean="0"/>
              <a:t>（为异常条件提供边界保护）、采样实例间允许发生的缺页中断数</a:t>
            </a:r>
            <a:r>
              <a:rPr lang="en-US" altLang="zh-CN" sz="2400" smtClean="0"/>
              <a:t>Q</a:t>
            </a:r>
            <a:r>
              <a:rPr lang="zh-CN" altLang="en-US" sz="2400" smtClean="0"/>
              <a:t>（使能正常激活采样）</a:t>
            </a:r>
          </a:p>
          <a:p>
            <a:pPr lvl="1" eaLnBrk="1" hangingPunct="1">
              <a:lnSpc>
                <a:spcPct val="80000"/>
              </a:lnSpc>
            </a:pPr>
            <a:r>
              <a:rPr lang="zh-CN" altLang="en-US" sz="2400" smtClean="0"/>
              <a:t>策略：</a:t>
            </a:r>
          </a:p>
          <a:p>
            <a:pPr lvl="2" eaLnBrk="1" hangingPunct="1">
              <a:lnSpc>
                <a:spcPct val="80000"/>
              </a:lnSpc>
            </a:pPr>
            <a:r>
              <a:rPr lang="zh-CN" altLang="en-US" sz="2200" smtClean="0"/>
              <a:t>采样间隔达到</a:t>
            </a:r>
            <a:r>
              <a:rPr lang="en-US" altLang="zh-CN" sz="2200" smtClean="0"/>
              <a:t>L</a:t>
            </a:r>
            <a:r>
              <a:rPr lang="zh-CN" altLang="en-US" sz="2200" smtClean="0"/>
              <a:t>时挂起进程并扫描使用位</a:t>
            </a:r>
          </a:p>
          <a:p>
            <a:pPr lvl="2" eaLnBrk="1" hangingPunct="1">
              <a:lnSpc>
                <a:spcPct val="80000"/>
              </a:lnSpc>
            </a:pPr>
            <a:r>
              <a:rPr lang="zh-CN" altLang="en-US" sz="2200" smtClean="0"/>
              <a:t>若在采样间隔</a:t>
            </a:r>
            <a:r>
              <a:rPr lang="en-US" altLang="zh-CN" sz="2200" smtClean="0"/>
              <a:t>&lt;L</a:t>
            </a:r>
            <a:r>
              <a:rPr lang="zh-CN" altLang="en-US" sz="2200" smtClean="0"/>
              <a:t>时发生了</a:t>
            </a:r>
            <a:r>
              <a:rPr lang="en-US" altLang="zh-CN" sz="2200" smtClean="0"/>
              <a:t>Q</a:t>
            </a:r>
            <a:r>
              <a:rPr lang="zh-CN" altLang="en-US" sz="2200" smtClean="0"/>
              <a:t>次缺页中断</a:t>
            </a:r>
          </a:p>
          <a:p>
            <a:pPr lvl="3" eaLnBrk="1" hangingPunct="1">
              <a:lnSpc>
                <a:spcPct val="80000"/>
              </a:lnSpc>
            </a:pPr>
            <a:r>
              <a:rPr lang="zh-CN" altLang="en-US" sz="1800" smtClean="0"/>
              <a:t>采样间隔</a:t>
            </a:r>
            <a:r>
              <a:rPr lang="en-US" altLang="zh-CN" sz="1800" smtClean="0"/>
              <a:t>&lt;M</a:t>
            </a:r>
            <a:r>
              <a:rPr lang="zh-CN" altLang="en-US" sz="1800" smtClean="0"/>
              <a:t>，则一直等待</a:t>
            </a:r>
          </a:p>
          <a:p>
            <a:pPr lvl="3" eaLnBrk="1" hangingPunct="1">
              <a:lnSpc>
                <a:spcPct val="80000"/>
              </a:lnSpc>
            </a:pPr>
            <a:r>
              <a:rPr lang="zh-CN" altLang="en-US" sz="1800" smtClean="0"/>
              <a:t>采样间隔≥</a:t>
            </a:r>
            <a:r>
              <a:rPr lang="en-US" altLang="zh-CN" sz="1800" smtClean="0"/>
              <a:t>M</a:t>
            </a:r>
            <a:r>
              <a:rPr lang="zh-CN" altLang="en-US" sz="1800" smtClean="0"/>
              <a:t>，则扫描使用位</a:t>
            </a:r>
          </a:p>
        </p:txBody>
      </p:sp>
    </p:spTree>
    <p:extLst>
      <p:ext uri="{BB962C8B-B14F-4D97-AF65-F5344CB8AC3E}">
        <p14:creationId xmlns:p14="http://schemas.microsoft.com/office/powerpoint/2010/main" val="36663212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4"/>
          <p:cNvSpPr>
            <a:spLocks noGrp="1"/>
          </p:cNvSpPr>
          <p:nvPr>
            <p:ph type="ftr" sz="quarter" idx="10"/>
          </p:nvPr>
        </p:nvSpPr>
        <p:spPr>
          <a:noFill/>
        </p:spPr>
        <p:txBody>
          <a:bodyPr/>
          <a:lstStyle/>
          <a:p>
            <a:r>
              <a:rPr lang="en-US" altLang="en-US" smtClean="0"/>
              <a:t>Part IX Memory management</a:t>
            </a:r>
            <a:endParaRPr lang="en-US" altLang="en-US"/>
          </a:p>
        </p:txBody>
      </p:sp>
      <p:sp>
        <p:nvSpPr>
          <p:cNvPr id="4100" name="Rectangle 2"/>
          <p:cNvSpPr>
            <a:spLocks noGrp="1" noChangeArrowheads="1"/>
          </p:cNvSpPr>
          <p:nvPr>
            <p:ph type="title"/>
          </p:nvPr>
        </p:nvSpPr>
        <p:spPr>
          <a:xfrm>
            <a:off x="0" y="357166"/>
            <a:ext cx="5945188" cy="665163"/>
          </a:xfrm>
          <a:solidFill>
            <a:srgbClr val="92D050"/>
          </a:solidFill>
        </p:spPr>
        <p:txBody>
          <a:bodyPr>
            <a:noAutofit/>
          </a:bodyPr>
          <a:lstStyle/>
          <a:p>
            <a:pPr algn="l" eaLnBrk="1" hangingPunct="1"/>
            <a:r>
              <a:rPr lang="en-US" altLang="zh-CN" dirty="0" smtClean="0">
                <a:ea typeface="宋体" charset="-122"/>
              </a:rPr>
              <a:t>Logical address now</a:t>
            </a:r>
          </a:p>
        </p:txBody>
      </p:sp>
      <p:sp>
        <p:nvSpPr>
          <p:cNvPr id="4101" name="Rectangle 3"/>
          <p:cNvSpPr>
            <a:spLocks noGrp="1" noChangeArrowheads="1"/>
          </p:cNvSpPr>
          <p:nvPr>
            <p:ph type="body" sz="half" idx="1"/>
          </p:nvPr>
        </p:nvSpPr>
        <p:spPr>
          <a:xfrm>
            <a:off x="357158" y="1214422"/>
            <a:ext cx="6196016" cy="4929222"/>
          </a:xfrm>
        </p:spPr>
        <p:txBody>
          <a:bodyPr/>
          <a:lstStyle/>
          <a:p>
            <a:r>
              <a:rPr lang="en-US" altLang="zh-CN" sz="2800" dirty="0">
                <a:ea typeface="宋体" charset="-122"/>
              </a:rPr>
              <a:t>Logical address </a:t>
            </a:r>
            <a:r>
              <a:rPr lang="en-US" altLang="zh-CN" sz="2800" dirty="0" smtClean="0">
                <a:ea typeface="宋体" charset="-122"/>
              </a:rPr>
              <a:t>now is </a:t>
            </a:r>
            <a:r>
              <a:rPr lang="en-US" altLang="zh-CN" sz="2800" dirty="0">
                <a:ea typeface="宋体" charset="-122"/>
              </a:rPr>
              <a:t>divided into two parts:</a:t>
            </a:r>
          </a:p>
          <a:p>
            <a:pPr lvl="1"/>
            <a:r>
              <a:rPr lang="en-US" altLang="zh-CN" sz="2400" i="1" dirty="0">
                <a:ea typeface="宋体" charset="-122"/>
              </a:rPr>
              <a:t>Page number</a:t>
            </a:r>
            <a:r>
              <a:rPr lang="en-US" altLang="zh-CN" sz="2400" dirty="0">
                <a:ea typeface="宋体" charset="-122"/>
              </a:rPr>
              <a:t> (</a:t>
            </a:r>
            <a:r>
              <a:rPr lang="en-US" altLang="zh-CN" sz="2400" b="1" i="1" dirty="0">
                <a:ea typeface="宋体" charset="-122"/>
              </a:rPr>
              <a:t>p</a:t>
            </a:r>
            <a:r>
              <a:rPr lang="en-US" altLang="zh-CN" sz="2400" dirty="0">
                <a:ea typeface="宋体" charset="-122"/>
              </a:rPr>
              <a:t>) – used as an index into a </a:t>
            </a:r>
            <a:r>
              <a:rPr lang="en-US" altLang="zh-CN" sz="2400" i="1" dirty="0">
                <a:ea typeface="宋体" charset="-122"/>
              </a:rPr>
              <a:t>page</a:t>
            </a:r>
            <a:r>
              <a:rPr lang="en-US" altLang="zh-CN" sz="2400" dirty="0">
                <a:ea typeface="宋体" charset="-122"/>
              </a:rPr>
              <a:t> </a:t>
            </a:r>
            <a:r>
              <a:rPr lang="en-US" altLang="zh-CN" sz="2400" i="1" dirty="0">
                <a:ea typeface="宋体" charset="-122"/>
              </a:rPr>
              <a:t>table</a:t>
            </a:r>
            <a:r>
              <a:rPr lang="en-US" altLang="zh-CN" sz="2400" dirty="0">
                <a:ea typeface="宋体" charset="-122"/>
              </a:rPr>
              <a:t> which contains the base address of each page in physical memory.</a:t>
            </a:r>
          </a:p>
          <a:p>
            <a:pPr lvl="1"/>
            <a:r>
              <a:rPr lang="en-US" altLang="zh-CN" sz="2400" i="1" dirty="0">
                <a:ea typeface="宋体" charset="-122"/>
              </a:rPr>
              <a:t>Page offset/displacement</a:t>
            </a:r>
            <a:r>
              <a:rPr lang="en-US" altLang="zh-CN" sz="2400" dirty="0">
                <a:ea typeface="宋体" charset="-122"/>
              </a:rPr>
              <a:t> (</a:t>
            </a:r>
            <a:r>
              <a:rPr lang="en-US" altLang="zh-CN" sz="2400" b="1" i="1" dirty="0">
                <a:ea typeface="宋体" charset="-122"/>
              </a:rPr>
              <a:t>d</a:t>
            </a:r>
            <a:r>
              <a:rPr lang="en-US" altLang="zh-CN" sz="2400" dirty="0">
                <a:ea typeface="宋体" charset="-122"/>
              </a:rPr>
              <a:t>) – combined with base address to define the physical memory address that is sent to the memory unit.</a:t>
            </a:r>
          </a:p>
        </p:txBody>
      </p:sp>
      <p:graphicFrame>
        <p:nvGraphicFramePr>
          <p:cNvPr id="4098" name="Object 4"/>
          <p:cNvGraphicFramePr>
            <a:graphicFrameLocks noGrp="1" noChangeAspect="1"/>
          </p:cNvGraphicFramePr>
          <p:nvPr>
            <p:ph type="clipArt" sz="half" idx="2"/>
          </p:nvPr>
        </p:nvGraphicFramePr>
        <p:xfrm>
          <a:off x="6761163" y="76200"/>
          <a:ext cx="2306637" cy="6781800"/>
        </p:xfrm>
        <a:graphic>
          <a:graphicData uri="http://schemas.openxmlformats.org/presentationml/2006/ole">
            <mc:AlternateContent xmlns:mc="http://schemas.openxmlformats.org/markup-compatibility/2006">
              <mc:Choice xmlns:v="urn:schemas-microsoft-com:vml" Requires="v">
                <p:oleObj spid="_x0000_s509038" name="Artwork" r:id="rId5" imgW="1991003" imgH="5792008" progId="">
                  <p:embed/>
                </p:oleObj>
              </mc:Choice>
              <mc:Fallback>
                <p:oleObj name="Artwork" r:id="rId5" imgW="1991003" imgH="5792008" progId="">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61163" y="76200"/>
                        <a:ext cx="2306637" cy="678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Frank\OS381\os7-3_rea.ppt</a:t>
            </a:r>
            <a:endParaRPr lang="zh-CN" altLang="en-US" sz="1400" dirty="0">
              <a:solidFill>
                <a:schemeClr val="bg1">
                  <a:lumMod val="85000"/>
                </a:schemeClr>
              </a:solidFill>
            </a:endParaRPr>
          </a:p>
        </p:txBody>
      </p:sp>
      <p:sp>
        <p:nvSpPr>
          <p:cNvPr id="7" name="Rectangle 1028"/>
          <p:cNvSpPr>
            <a:spLocks noChangeArrowheads="1"/>
          </p:cNvSpPr>
          <p:nvPr/>
        </p:nvSpPr>
        <p:spPr bwMode="auto">
          <a:xfrm>
            <a:off x="2215234" y="5471327"/>
            <a:ext cx="3105150" cy="438150"/>
          </a:xfrm>
          <a:prstGeom prst="rect">
            <a:avLst/>
          </a:prstGeom>
          <a:solidFill>
            <a:schemeClr val="bg1"/>
          </a:solidFill>
          <a:ln w="9525">
            <a:solidFill>
              <a:schemeClr val="tx1"/>
            </a:solidFill>
            <a:miter lim="800000"/>
            <a:headEnd/>
            <a:tailEnd/>
          </a:ln>
        </p:spPr>
        <p:txBody>
          <a:bodyPr wrap="none" anchor="ctr"/>
          <a:lstStyle/>
          <a:p>
            <a:pPr algn="l" rtl="0" eaLnBrk="0" hangingPunct="0"/>
            <a:endParaRPr lang="he-IL" sz="1800" b="1">
              <a:latin typeface="Verdana" pitchFamily="34" charset="0"/>
              <a:ea typeface="ＭＳ Ｐゴシック" charset="-128"/>
            </a:endParaRPr>
          </a:p>
        </p:txBody>
      </p:sp>
      <p:sp>
        <p:nvSpPr>
          <p:cNvPr id="8" name="Line 1030"/>
          <p:cNvSpPr>
            <a:spLocks noChangeShapeType="1"/>
          </p:cNvSpPr>
          <p:nvPr/>
        </p:nvSpPr>
        <p:spPr bwMode="auto">
          <a:xfrm>
            <a:off x="3848771" y="5128427"/>
            <a:ext cx="0" cy="762000"/>
          </a:xfrm>
          <a:prstGeom prst="line">
            <a:avLst/>
          </a:prstGeom>
          <a:noFill/>
          <a:ln w="9525">
            <a:solidFill>
              <a:schemeClr val="tx1"/>
            </a:solidFill>
            <a:round/>
            <a:headEnd/>
            <a:tailEnd/>
          </a:ln>
        </p:spPr>
        <p:txBody>
          <a:bodyPr wrap="none" anchor="ctr"/>
          <a:lstStyle/>
          <a:p>
            <a:endParaRPr lang="zh-CN" altLang="en-US" b="1"/>
          </a:p>
        </p:txBody>
      </p:sp>
      <p:sp>
        <p:nvSpPr>
          <p:cNvPr id="9" name="Text Box 1031"/>
          <p:cNvSpPr txBox="1">
            <a:spLocks noChangeArrowheads="1"/>
          </p:cNvSpPr>
          <p:nvPr/>
        </p:nvSpPr>
        <p:spPr bwMode="auto">
          <a:xfrm>
            <a:off x="2004769" y="5038217"/>
            <a:ext cx="1633781" cy="369332"/>
          </a:xfrm>
          <a:prstGeom prst="rect">
            <a:avLst/>
          </a:prstGeom>
          <a:noFill/>
          <a:ln w="9525">
            <a:noFill/>
            <a:miter lim="800000"/>
            <a:headEnd/>
            <a:tailEnd/>
          </a:ln>
        </p:spPr>
        <p:txBody>
          <a:bodyPr wrap="none" anchor="ctr">
            <a:spAutoFit/>
          </a:bodyPr>
          <a:lstStyle/>
          <a:p>
            <a:pPr algn="ctr" rtl="0" eaLnBrk="0" hangingPunct="0">
              <a:spcBef>
                <a:spcPct val="50000"/>
              </a:spcBef>
            </a:pPr>
            <a:r>
              <a:rPr lang="en-US" altLang="zh-CN" sz="1800" b="1">
                <a:latin typeface="Helvetica" pitchFamily="34" charset="0"/>
                <a:ea typeface="ＭＳ Ｐゴシック" charset="-128"/>
              </a:rPr>
              <a:t>page number</a:t>
            </a:r>
          </a:p>
        </p:txBody>
      </p:sp>
      <p:sp>
        <p:nvSpPr>
          <p:cNvPr id="10" name="Text Box 1032"/>
          <p:cNvSpPr txBox="1">
            <a:spLocks noChangeArrowheads="1"/>
          </p:cNvSpPr>
          <p:nvPr/>
        </p:nvSpPr>
        <p:spPr bwMode="auto">
          <a:xfrm>
            <a:off x="3869548" y="5050917"/>
            <a:ext cx="1415772" cy="369332"/>
          </a:xfrm>
          <a:prstGeom prst="rect">
            <a:avLst/>
          </a:prstGeom>
          <a:noFill/>
          <a:ln w="9525">
            <a:noFill/>
            <a:miter lim="800000"/>
            <a:headEnd/>
            <a:tailEnd/>
          </a:ln>
        </p:spPr>
        <p:txBody>
          <a:bodyPr wrap="none" anchor="ctr">
            <a:spAutoFit/>
          </a:bodyPr>
          <a:lstStyle/>
          <a:p>
            <a:pPr algn="ctr" rtl="0" eaLnBrk="0" hangingPunct="0">
              <a:spcBef>
                <a:spcPct val="50000"/>
              </a:spcBef>
            </a:pPr>
            <a:r>
              <a:rPr lang="en-US" altLang="zh-CN" sz="1800" b="1">
                <a:latin typeface="Helvetica" pitchFamily="34" charset="0"/>
                <a:ea typeface="ＭＳ Ｐゴシック" charset="-128"/>
              </a:rPr>
              <a:t>page offset</a:t>
            </a:r>
          </a:p>
        </p:txBody>
      </p:sp>
      <p:sp>
        <p:nvSpPr>
          <p:cNvPr id="11" name="Text Box 1033"/>
          <p:cNvSpPr txBox="1">
            <a:spLocks noChangeArrowheads="1"/>
          </p:cNvSpPr>
          <p:nvPr/>
        </p:nvSpPr>
        <p:spPr bwMode="auto">
          <a:xfrm>
            <a:off x="2761981" y="5497005"/>
            <a:ext cx="325730" cy="369332"/>
          </a:xfrm>
          <a:prstGeom prst="rect">
            <a:avLst/>
          </a:prstGeom>
          <a:noFill/>
          <a:ln w="9525">
            <a:noFill/>
            <a:miter lim="800000"/>
            <a:headEnd/>
            <a:tailEnd/>
          </a:ln>
        </p:spPr>
        <p:txBody>
          <a:bodyPr wrap="none" anchor="ctr">
            <a:spAutoFit/>
          </a:bodyPr>
          <a:lstStyle/>
          <a:p>
            <a:pPr algn="ctr" rtl="0" eaLnBrk="0" hangingPunct="0">
              <a:spcBef>
                <a:spcPct val="50000"/>
              </a:spcBef>
            </a:pPr>
            <a:r>
              <a:rPr lang="en-US" altLang="zh-CN" sz="1800" b="1" i="1">
                <a:latin typeface="Helvetica" pitchFamily="34" charset="0"/>
                <a:ea typeface="ＭＳ Ｐゴシック" charset="-128"/>
              </a:rPr>
              <a:t>p</a:t>
            </a:r>
            <a:endParaRPr lang="en-US" altLang="zh-CN" sz="1800" b="1">
              <a:latin typeface="Helvetica" pitchFamily="34" charset="0"/>
              <a:ea typeface="ＭＳ Ｐゴシック" charset="-128"/>
            </a:endParaRPr>
          </a:p>
        </p:txBody>
      </p:sp>
      <p:sp>
        <p:nvSpPr>
          <p:cNvPr id="12" name="Text Box 1035"/>
          <p:cNvSpPr txBox="1">
            <a:spLocks noChangeArrowheads="1"/>
          </p:cNvSpPr>
          <p:nvPr/>
        </p:nvSpPr>
        <p:spPr bwMode="auto">
          <a:xfrm>
            <a:off x="4211369" y="5527167"/>
            <a:ext cx="325730" cy="369332"/>
          </a:xfrm>
          <a:prstGeom prst="rect">
            <a:avLst/>
          </a:prstGeom>
          <a:noFill/>
          <a:ln w="9525">
            <a:noFill/>
            <a:miter lim="800000"/>
            <a:headEnd/>
            <a:tailEnd/>
          </a:ln>
        </p:spPr>
        <p:txBody>
          <a:bodyPr wrap="none" anchor="ctr">
            <a:spAutoFit/>
          </a:bodyPr>
          <a:lstStyle/>
          <a:p>
            <a:pPr algn="ctr" rtl="0" eaLnBrk="0" hangingPunct="0">
              <a:spcBef>
                <a:spcPct val="50000"/>
              </a:spcBef>
            </a:pPr>
            <a:r>
              <a:rPr lang="en-US" altLang="zh-CN" sz="1800" b="1" i="1">
                <a:latin typeface="Helvetica" pitchFamily="34" charset="0"/>
                <a:ea typeface="ＭＳ Ｐゴシック" charset="-128"/>
              </a:rPr>
              <a:t>d</a:t>
            </a:r>
            <a:endParaRPr lang="en-US" altLang="zh-CN" sz="1800" b="1">
              <a:latin typeface="Helvetica" pitchFamily="34" charset="0"/>
              <a:ea typeface="ＭＳ Ｐゴシック" charset="-128"/>
            </a:endParaRPr>
          </a:p>
        </p:txBody>
      </p:sp>
      <p:sp>
        <p:nvSpPr>
          <p:cNvPr id="13" name="Text Box 1036"/>
          <p:cNvSpPr txBox="1">
            <a:spLocks noChangeArrowheads="1"/>
          </p:cNvSpPr>
          <p:nvPr/>
        </p:nvSpPr>
        <p:spPr bwMode="auto">
          <a:xfrm>
            <a:off x="2575596" y="5945989"/>
            <a:ext cx="793750" cy="366713"/>
          </a:xfrm>
          <a:prstGeom prst="rect">
            <a:avLst/>
          </a:prstGeom>
          <a:noFill/>
          <a:ln w="9525">
            <a:noFill/>
            <a:miter lim="800000"/>
            <a:headEnd/>
            <a:tailEnd/>
          </a:ln>
        </p:spPr>
        <p:txBody>
          <a:bodyPr anchor="ctr">
            <a:spAutoFit/>
          </a:bodyPr>
          <a:lstStyle/>
          <a:p>
            <a:pPr algn="ctr" rtl="0" eaLnBrk="0" hangingPunct="0">
              <a:spcBef>
                <a:spcPct val="50000"/>
              </a:spcBef>
            </a:pPr>
            <a:r>
              <a:rPr lang="en-US" altLang="zh-CN" sz="1800" b="1" i="1">
                <a:latin typeface="Helvetica" pitchFamily="34" charset="0"/>
                <a:ea typeface="ＭＳ Ｐゴシック" charset="-128"/>
              </a:rPr>
              <a:t>m – n</a:t>
            </a:r>
          </a:p>
        </p:txBody>
      </p:sp>
      <p:sp>
        <p:nvSpPr>
          <p:cNvPr id="14" name="Text Box 1038"/>
          <p:cNvSpPr txBox="1">
            <a:spLocks noChangeArrowheads="1"/>
          </p:cNvSpPr>
          <p:nvPr/>
        </p:nvSpPr>
        <p:spPr bwMode="auto">
          <a:xfrm>
            <a:off x="4172621" y="5955514"/>
            <a:ext cx="438150" cy="366713"/>
          </a:xfrm>
          <a:prstGeom prst="rect">
            <a:avLst/>
          </a:prstGeom>
          <a:noFill/>
          <a:ln w="9525">
            <a:noFill/>
            <a:miter lim="800000"/>
            <a:headEnd/>
            <a:tailEnd/>
          </a:ln>
        </p:spPr>
        <p:txBody>
          <a:bodyPr anchor="ctr">
            <a:spAutoFit/>
          </a:bodyPr>
          <a:lstStyle/>
          <a:p>
            <a:pPr algn="ctr" rtl="0" eaLnBrk="0" hangingPunct="0">
              <a:spcBef>
                <a:spcPct val="50000"/>
              </a:spcBef>
            </a:pPr>
            <a:r>
              <a:rPr lang="en-US" altLang="zh-CN" sz="1800" b="1" i="1">
                <a:latin typeface="Helvetica" pitchFamily="34" charset="0"/>
                <a:ea typeface="ＭＳ Ｐゴシック" charset="-128"/>
              </a:rPr>
              <a:t>n</a:t>
            </a:r>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fade">
                                      <p:cBhvr>
                                        <p:cTn id="7" dur="1000"/>
                                        <p:tgtEl>
                                          <p:spTgt spid="4098"/>
                                        </p:tgtEl>
                                      </p:cBhvr>
                                    </p:animEffect>
                                    <p:anim calcmode="lin" valueType="num">
                                      <p:cBhvr>
                                        <p:cTn id="8" dur="1000" fill="hold"/>
                                        <p:tgtEl>
                                          <p:spTgt spid="4098"/>
                                        </p:tgtEl>
                                        <p:attrNameLst>
                                          <p:attrName>ppt_x</p:attrName>
                                        </p:attrNameLst>
                                      </p:cBhvr>
                                      <p:tavLst>
                                        <p:tav tm="0">
                                          <p:val>
                                            <p:strVal val="#ppt_x"/>
                                          </p:val>
                                        </p:tav>
                                        <p:tav tm="100000">
                                          <p:val>
                                            <p:strVal val="#ppt_x"/>
                                          </p:val>
                                        </p:tav>
                                      </p:tavLst>
                                    </p:anim>
                                    <p:anim calcmode="lin" valueType="num">
                                      <p:cBhvr>
                                        <p:cTn id="9" dur="1000" fill="hold"/>
                                        <p:tgtEl>
                                          <p:spTgt spid="40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0" y="285728"/>
            <a:ext cx="9144000" cy="654032"/>
          </a:xfrm>
          <a:solidFill>
            <a:srgbClr val="92D050"/>
          </a:solidFill>
        </p:spPr>
        <p:txBody>
          <a:bodyPr>
            <a:noAutofit/>
          </a:bodyPr>
          <a:lstStyle/>
          <a:p>
            <a:r>
              <a:rPr lang="en-US" altLang="zh-CN" sz="4000" dirty="0">
                <a:ea typeface="宋体" charset="-122"/>
              </a:rPr>
              <a:t>Does adding RAM always reduce misses?</a:t>
            </a:r>
          </a:p>
        </p:txBody>
      </p:sp>
      <p:sp>
        <p:nvSpPr>
          <p:cNvPr id="93187" name="Rectangle 3"/>
          <p:cNvSpPr>
            <a:spLocks noGrp="1" noChangeArrowheads="1"/>
          </p:cNvSpPr>
          <p:nvPr>
            <p:ph type="body" idx="1"/>
          </p:nvPr>
        </p:nvSpPr>
        <p:spPr/>
        <p:txBody>
          <a:bodyPr>
            <a:normAutofit/>
          </a:bodyPr>
          <a:lstStyle/>
          <a:p>
            <a:r>
              <a:rPr lang="en-US" altLang="zh-CN" sz="3600" dirty="0">
                <a:ea typeface="宋体" charset="-122"/>
              </a:rPr>
              <a:t>Yes for LRU and MIN</a:t>
            </a:r>
          </a:p>
          <a:p>
            <a:pPr lvl="1"/>
            <a:r>
              <a:rPr lang="en-US" altLang="zh-CN" sz="3200" dirty="0">
                <a:ea typeface="宋体" charset="-122"/>
              </a:rPr>
              <a:t>Memory content of X pages </a:t>
            </a:r>
            <a:r>
              <a:rPr lang="en-US" altLang="zh-CN" sz="3200" dirty="0">
                <a:ea typeface="宋体" charset="-122"/>
                <a:sym typeface="Symbol" pitchFamily="18" charset="2"/>
              </a:rPr>
              <a:t> X + 1 pages</a:t>
            </a:r>
          </a:p>
          <a:p>
            <a:endParaRPr lang="en-US" altLang="zh-CN" sz="4400" b="1" smtClean="0">
              <a:solidFill>
                <a:srgbClr val="FF0000"/>
              </a:solidFill>
              <a:ea typeface="宋体" charset="-122"/>
              <a:sym typeface="Symbol" pitchFamily="18" charset="2"/>
            </a:endParaRPr>
          </a:p>
          <a:p>
            <a:r>
              <a:rPr lang="en-US" altLang="zh-CN" sz="4400" b="1" smtClean="0">
                <a:solidFill>
                  <a:srgbClr val="FF0000"/>
                </a:solidFill>
                <a:ea typeface="宋体" charset="-122"/>
                <a:sym typeface="Symbol" pitchFamily="18" charset="2"/>
              </a:rPr>
              <a:t>No </a:t>
            </a:r>
            <a:r>
              <a:rPr lang="en-US" altLang="zh-CN" sz="4400" b="1" dirty="0">
                <a:solidFill>
                  <a:srgbClr val="FF0000"/>
                </a:solidFill>
                <a:ea typeface="宋体" charset="-122"/>
                <a:sym typeface="Symbol" pitchFamily="18" charset="2"/>
              </a:rPr>
              <a:t>for FIFO</a:t>
            </a:r>
          </a:p>
          <a:p>
            <a:pPr lvl="1"/>
            <a:r>
              <a:rPr lang="en-US" altLang="zh-CN" sz="3200" dirty="0">
                <a:ea typeface="宋体" charset="-122"/>
                <a:sym typeface="Symbol" pitchFamily="18" charset="2"/>
              </a:rPr>
              <a:t>Due to modulo math</a:t>
            </a:r>
          </a:p>
          <a:p>
            <a:pPr lvl="1"/>
            <a:r>
              <a:rPr lang="en-US" altLang="zh-CN" sz="3200" b="1" i="1" u="sng" dirty="0" err="1">
                <a:solidFill>
                  <a:srgbClr val="CC66FF"/>
                </a:solidFill>
                <a:ea typeface="宋体" charset="-122"/>
                <a:sym typeface="Symbol" pitchFamily="18" charset="2"/>
              </a:rPr>
              <a:t>Belady’s</a:t>
            </a:r>
            <a:r>
              <a:rPr lang="en-US" altLang="zh-CN" sz="3200" b="1" i="1" u="sng" dirty="0">
                <a:solidFill>
                  <a:srgbClr val="CC66FF"/>
                </a:solidFill>
                <a:ea typeface="宋体" charset="-122"/>
                <a:sym typeface="Symbol" pitchFamily="18" charset="2"/>
              </a:rPr>
              <a:t> anomaly</a:t>
            </a:r>
            <a:r>
              <a:rPr lang="en-US" altLang="zh-CN" sz="3200" b="1" dirty="0">
                <a:solidFill>
                  <a:srgbClr val="CC66FF"/>
                </a:solidFill>
                <a:ea typeface="宋体" charset="-122"/>
                <a:sym typeface="Symbol" pitchFamily="18" charset="2"/>
              </a:rPr>
              <a:t>:</a:t>
            </a:r>
            <a:r>
              <a:rPr lang="en-US" altLang="zh-CN" sz="3200" dirty="0">
                <a:ea typeface="宋体" charset="-122"/>
                <a:sym typeface="Symbol" pitchFamily="18" charset="2"/>
              </a:rPr>
              <a:t>  getting more page faults by increasing the memory size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318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31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1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3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normAutofit fontScale="90000"/>
          </a:bodyPr>
          <a:lstStyle/>
          <a:p>
            <a:r>
              <a:rPr lang="en-US" altLang="zh-CN">
                <a:ea typeface="宋体" charset="-122"/>
              </a:rPr>
              <a:t>Belady’s Anomaly</a:t>
            </a:r>
          </a:p>
        </p:txBody>
      </p:sp>
      <p:graphicFrame>
        <p:nvGraphicFramePr>
          <p:cNvPr id="112643"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2716" name="Rectangle 76"/>
          <p:cNvSpPr>
            <a:spLocks noGrp="1" noChangeArrowheads="1"/>
          </p:cNvSpPr>
          <p:nvPr>
            <p:ph type="body" idx="1"/>
          </p:nvPr>
        </p:nvSpPr>
        <p:spPr/>
        <p:txBody>
          <a:bodyPr/>
          <a:lstStyle/>
          <a:p>
            <a:r>
              <a:rPr lang="en-US" altLang="zh-CN">
                <a:ea typeface="宋体" charset="-122"/>
              </a:rPr>
              <a:t>9 page faults</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normAutofit fontScale="90000"/>
          </a:bodyPr>
          <a:lstStyle/>
          <a:p>
            <a:r>
              <a:rPr lang="en-US" altLang="zh-CN">
                <a:ea typeface="宋体" charset="-122"/>
              </a:rPr>
              <a:t>Belady’s Anomaly</a:t>
            </a:r>
          </a:p>
        </p:txBody>
      </p:sp>
      <p:graphicFrame>
        <p:nvGraphicFramePr>
          <p:cNvPr id="113766" name="Group 102"/>
          <p:cNvGraphicFramePr>
            <a:graphicFrameLocks noGrp="1"/>
          </p:cNvGraphicFramePr>
          <p:nvPr/>
        </p:nvGraphicFramePr>
        <p:xfrm>
          <a:off x="457200" y="2514600"/>
          <a:ext cx="8229600" cy="27178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3739" name="Rectangle 75"/>
          <p:cNvSpPr>
            <a:spLocks noGrp="1" noChangeArrowheads="1"/>
          </p:cNvSpPr>
          <p:nvPr>
            <p:ph type="body" idx="1"/>
          </p:nvPr>
        </p:nvSpPr>
        <p:spPr/>
        <p:txBody>
          <a:bodyPr/>
          <a:lstStyle/>
          <a:p>
            <a:r>
              <a:rPr lang="en-US" altLang="zh-CN">
                <a:ea typeface="宋体" charset="-122"/>
              </a:rPr>
              <a:t>10 page faults</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92D050"/>
          </a:solidFill>
        </p:spPr>
        <p:txBody>
          <a:bodyPr>
            <a:noAutofit/>
          </a:bodyPr>
          <a:lstStyle/>
          <a:p>
            <a:r>
              <a:rPr lang="en-US" altLang="zh-CN" dirty="0" smtClean="0"/>
              <a:t>Possibility of </a:t>
            </a:r>
            <a:r>
              <a:rPr lang="en-US" altLang="zh-CN" b="1" u="sng" dirty="0" smtClean="0"/>
              <a:t>Thrashing</a:t>
            </a:r>
            <a:endParaRPr lang="zh-CN" altLang="en-US" b="1" u="sng" dirty="0"/>
          </a:p>
        </p:txBody>
      </p:sp>
      <p:sp>
        <p:nvSpPr>
          <p:cNvPr id="3" name="Content Placeholder 2"/>
          <p:cNvSpPr>
            <a:spLocks noGrp="1"/>
          </p:cNvSpPr>
          <p:nvPr>
            <p:ph idx="1"/>
          </p:nvPr>
        </p:nvSpPr>
        <p:spPr>
          <a:xfrm>
            <a:off x="457200" y="1000108"/>
            <a:ext cx="8686800" cy="5453228"/>
          </a:xfrm>
        </p:spPr>
        <p:txBody>
          <a:bodyPr>
            <a:normAutofit/>
          </a:bodyPr>
          <a:lstStyle/>
          <a:p>
            <a:r>
              <a:rPr lang="en-US" altLang="zh-CN" dirty="0" smtClean="0"/>
              <a:t>If a process does not have “enough” pages, the page-fault rate is very high. This leads to:</a:t>
            </a:r>
          </a:p>
          <a:p>
            <a:pPr lvl="1"/>
            <a:r>
              <a:rPr lang="en-US" altLang="zh-CN" dirty="0" smtClean="0"/>
              <a:t>low CPU utilization.</a:t>
            </a:r>
          </a:p>
          <a:p>
            <a:pPr lvl="1"/>
            <a:r>
              <a:rPr lang="en-US" altLang="zh-CN" dirty="0" smtClean="0"/>
              <a:t>operating system thinks that it needs to increase the degree of multiprogramming.</a:t>
            </a:r>
          </a:p>
          <a:p>
            <a:pPr lvl="1"/>
            <a:r>
              <a:rPr lang="en-US" altLang="zh-CN" dirty="0" smtClean="0"/>
              <a:t>another process added to the system.</a:t>
            </a:r>
          </a:p>
          <a:p>
            <a:pPr lvl="1"/>
            <a:r>
              <a:rPr lang="en-US" altLang="zh-CN" dirty="0" smtClean="0"/>
              <a:t>This just increases the load on physical memory.</a:t>
            </a:r>
          </a:p>
          <a:p>
            <a:pPr lvl="1"/>
            <a:endParaRPr lang="en-US" altLang="zh-CN" dirty="0" smtClean="0"/>
          </a:p>
          <a:p>
            <a:r>
              <a:rPr lang="en-US" altLang="zh-CN" b="1" dirty="0" smtClean="0">
                <a:solidFill>
                  <a:schemeClr val="accent6">
                    <a:lumMod val="75000"/>
                  </a:schemeClr>
                </a:solidFill>
              </a:rPr>
              <a:t>Thrashing</a:t>
            </a:r>
            <a:r>
              <a:rPr lang="en-US" altLang="zh-CN" dirty="0" smtClean="0"/>
              <a:t> = a process is busy swapping pages in and out.</a:t>
            </a:r>
            <a:endParaRPr lang="zh-CN" altLang="en-US" dirty="0"/>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113</a:t>
            </a:fld>
            <a:endParaRPr lang="zh-CN" altLang="en-US"/>
          </a:p>
        </p:txBody>
      </p:sp>
      <p:sp>
        <p:nvSpPr>
          <p:cNvPr id="6" name="Rectangle 5"/>
          <p:cNvSpPr/>
          <p:nvPr/>
        </p:nvSpPr>
        <p:spPr>
          <a:xfrm>
            <a:off x="4572000" y="564357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Frank\OS381\os8-2_vir.ppt</a:t>
            </a:r>
            <a:endParaRPr lang="zh-CN" altLang="en-US" sz="1400" dirty="0">
              <a:solidFill>
                <a:schemeClr val="bg1">
                  <a:lumMod val="8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9144000" cy="654032"/>
          </a:xfrm>
        </p:spPr>
        <p:txBody>
          <a:bodyPr>
            <a:normAutofit fontScale="90000"/>
          </a:bodyPr>
          <a:lstStyle/>
          <a:p>
            <a:r>
              <a:rPr lang="en-US" altLang="zh-CN" dirty="0" smtClean="0"/>
              <a:t>You can try those algorithms by yourself</a:t>
            </a:r>
            <a:endParaRPr lang="zh-CN" altLang="en-US" dirty="0"/>
          </a:p>
        </p:txBody>
      </p:sp>
      <p:sp>
        <p:nvSpPr>
          <p:cNvPr id="3" name="内容占位符 2"/>
          <p:cNvSpPr>
            <a:spLocks noGrp="1"/>
          </p:cNvSpPr>
          <p:nvPr>
            <p:ph idx="1"/>
          </p:nvPr>
        </p:nvSpPr>
        <p:spPr/>
        <p:txBody>
          <a:bodyPr/>
          <a:lstStyle/>
          <a:p>
            <a:r>
              <a:rPr lang="en-CA" altLang="zh-CN" dirty="0" smtClean="0"/>
              <a:t>Assume</a:t>
            </a:r>
            <a:r>
              <a:rPr lang="en-CA" altLang="zh-CN" dirty="0"/>
              <a:t>:</a:t>
            </a:r>
          </a:p>
          <a:p>
            <a:pPr lvl="1"/>
            <a:r>
              <a:rPr lang="en-CA" altLang="zh-CN" dirty="0"/>
              <a:t>3 frames</a:t>
            </a:r>
          </a:p>
          <a:p>
            <a:pPr lvl="1"/>
            <a:r>
              <a:rPr lang="en-CA" altLang="zh-CN" dirty="0"/>
              <a:t>Reference string: 7,0,1,2,0,3,0,4,2,3,0,3,2,1,2,0,1,7,0,1</a:t>
            </a:r>
          </a:p>
          <a:p>
            <a:pPr lvl="1"/>
            <a:r>
              <a:rPr lang="en-CA" altLang="zh-CN" dirty="0"/>
              <a:t>Each of the numbers refers to a page number</a:t>
            </a:r>
          </a:p>
          <a:p>
            <a:r>
              <a:rPr lang="en-US" altLang="zh-CN" dirty="0" smtClean="0"/>
              <a:t>Your task now</a:t>
            </a:r>
          </a:p>
          <a:p>
            <a:pPr lvl="1"/>
            <a:r>
              <a:rPr lang="en-US" altLang="zh-CN" dirty="0" smtClean="0"/>
              <a:t>FIFO</a:t>
            </a:r>
          </a:p>
          <a:p>
            <a:pPr lvl="1"/>
            <a:r>
              <a:rPr lang="en-US" altLang="zh-CN" dirty="0" smtClean="0"/>
              <a:t>LRU</a:t>
            </a:r>
          </a:p>
          <a:p>
            <a:pPr lvl="1"/>
            <a:r>
              <a:rPr lang="en-US" altLang="zh-CN" dirty="0" smtClean="0"/>
              <a:t>Clock</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340999078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Optimal</a:t>
            </a:r>
          </a:p>
          <a:p>
            <a:endParaRPr lang="en-US" altLang="zh-CN" dirty="0"/>
          </a:p>
          <a:p>
            <a:endParaRPr lang="en-US" altLang="zh-CN" dirty="0" smtClean="0"/>
          </a:p>
          <a:p>
            <a:endParaRPr lang="en-US" altLang="zh-CN" dirty="0"/>
          </a:p>
          <a:p>
            <a:endParaRPr lang="en-US" altLang="zh-CN" dirty="0" smtClean="0"/>
          </a:p>
          <a:p>
            <a:r>
              <a:rPr lang="en-US" altLang="zh-CN" dirty="0" smtClean="0"/>
              <a:t>FIFO</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pic>
        <p:nvPicPr>
          <p:cNvPr id="5" name="Picture 3"/>
          <p:cNvPicPr>
            <a:picLocks noChangeAspect="1" noChangeArrowheads="1"/>
          </p:cNvPicPr>
          <p:nvPr/>
        </p:nvPicPr>
        <p:blipFill>
          <a:blip r:embed="rId2" cstate="print"/>
          <a:srcRect l="471" t="32074" r="781" b="32076"/>
          <a:stretch>
            <a:fillRect/>
          </a:stretch>
        </p:blipFill>
        <p:spPr bwMode="auto">
          <a:xfrm>
            <a:off x="467544" y="1628800"/>
            <a:ext cx="8342312" cy="2271713"/>
          </a:xfrm>
          <a:prstGeom prst="rect">
            <a:avLst/>
          </a:prstGeom>
          <a:noFill/>
          <a:ln w="38100" cmpd="dbl">
            <a:solidFill>
              <a:srgbClr val="CC6600"/>
            </a:solidFill>
            <a:miter lim="800000"/>
            <a:headEnd/>
            <a:tailEnd/>
          </a:ln>
        </p:spPr>
      </p:pic>
      <p:pic>
        <p:nvPicPr>
          <p:cNvPr id="6" name="Picture 3"/>
          <p:cNvPicPr>
            <a:picLocks noChangeAspect="1" noChangeArrowheads="1"/>
          </p:cNvPicPr>
          <p:nvPr/>
        </p:nvPicPr>
        <p:blipFill>
          <a:blip r:embed="rId3" cstate="print"/>
          <a:srcRect l="655" t="32359" r="452" b="32361"/>
          <a:stretch>
            <a:fillRect/>
          </a:stretch>
        </p:blipFill>
        <p:spPr bwMode="auto">
          <a:xfrm>
            <a:off x="467544" y="4397954"/>
            <a:ext cx="8659813" cy="2316162"/>
          </a:xfrm>
          <a:prstGeom prst="rect">
            <a:avLst/>
          </a:prstGeom>
          <a:noFill/>
          <a:ln w="38100" cmpd="dbl">
            <a:solidFill>
              <a:srgbClr val="CC6600"/>
            </a:solidFill>
            <a:miter lim="800000"/>
            <a:headEnd/>
            <a:tailEnd/>
          </a:ln>
        </p:spPr>
      </p:pic>
      <p:sp>
        <p:nvSpPr>
          <p:cNvPr id="7" name="TextBox 6"/>
          <p:cNvSpPr txBox="1"/>
          <p:nvPr/>
        </p:nvSpPr>
        <p:spPr>
          <a:xfrm>
            <a:off x="3433908" y="6488668"/>
            <a:ext cx="5723291" cy="369332"/>
          </a:xfrm>
          <a:prstGeom prst="rect">
            <a:avLst/>
          </a:prstGeom>
          <a:noFill/>
        </p:spPr>
        <p:txBody>
          <a:bodyPr wrap="none" rtlCol="0">
            <a:spAutoFit/>
          </a:bodyPr>
          <a:lstStyle/>
          <a:p>
            <a:r>
              <a:rPr lang="en-US" dirty="0" smtClean="0">
                <a:latin typeface="+mn-lt"/>
              </a:rPr>
              <a:t>Note: The read arrow is pointing to the oldest page</a:t>
            </a:r>
            <a:endParaRPr lang="en-US" dirty="0">
              <a:latin typeface="+mn-lt"/>
            </a:endParaRPr>
          </a:p>
        </p:txBody>
      </p:sp>
    </p:spTree>
    <p:extLst>
      <p:ext uri="{BB962C8B-B14F-4D97-AF65-F5344CB8AC3E}">
        <p14:creationId xmlns:p14="http://schemas.microsoft.com/office/powerpoint/2010/main" val="37970998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r>
              <a:rPr lang="en-US" altLang="zh-CN" dirty="0" smtClean="0"/>
              <a:t>LRU</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pic>
        <p:nvPicPr>
          <p:cNvPr id="784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1798" y="1556792"/>
            <a:ext cx="7364413" cy="2005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395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Virtual 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661084"/>
          </a:xfrm>
        </p:spPr>
        <p:txBody>
          <a:bodyPr anchor="ctr">
            <a:normAutofit lnSpcReduction="10000"/>
          </a:bodyPr>
          <a:lstStyle/>
          <a:p>
            <a:r>
              <a:rPr lang="en-US" altLang="zh-CN" dirty="0" smtClean="0"/>
              <a:t>Paging</a:t>
            </a:r>
          </a:p>
          <a:p>
            <a:pPr lvl="1"/>
            <a:r>
              <a:rPr lang="en-US" altLang="zh-CN" dirty="0" smtClean="0"/>
              <a:t>Basic paging</a:t>
            </a:r>
          </a:p>
          <a:p>
            <a:pPr lvl="1"/>
            <a:r>
              <a:rPr lang="en-US" altLang="zh-CN" dirty="0" smtClean="0"/>
              <a:t>Paging-based VM</a:t>
            </a:r>
          </a:p>
          <a:p>
            <a:pPr lvl="2"/>
            <a:r>
              <a:rPr lang="en-US" altLang="zh-CN" dirty="0" smtClean="0"/>
              <a:t>How to support the transparency of using space larger than the physical memory space</a:t>
            </a:r>
          </a:p>
          <a:p>
            <a:pPr lvl="1"/>
            <a:r>
              <a:rPr lang="en-US" altLang="zh-CN" dirty="0" smtClean="0"/>
              <a:t>Page replacement algorithms</a:t>
            </a:r>
          </a:p>
          <a:p>
            <a:r>
              <a:rPr lang="en-US" altLang="zh-CN" dirty="0" smtClean="0">
                <a:solidFill>
                  <a:schemeClr val="accent6">
                    <a:lumMod val="75000"/>
                  </a:schemeClr>
                </a:solidFill>
              </a:rPr>
              <a:t>Segmenting</a:t>
            </a:r>
          </a:p>
          <a:p>
            <a:pPr lvl="1"/>
            <a:r>
              <a:rPr lang="en-US" altLang="zh-CN" dirty="0" smtClean="0">
                <a:solidFill>
                  <a:srgbClr val="0070C0"/>
                </a:solidFill>
              </a:rPr>
              <a:t>Basic segmenting</a:t>
            </a:r>
          </a:p>
          <a:p>
            <a:pPr lvl="1"/>
            <a:r>
              <a:rPr lang="en-US" altLang="zh-CN" dirty="0" smtClean="0">
                <a:solidFill>
                  <a:schemeClr val="accent6">
                    <a:lumMod val="75000"/>
                  </a:schemeClr>
                </a:solidFill>
              </a:rPr>
              <a:t>Segmentation-based VM</a:t>
            </a:r>
          </a:p>
          <a:p>
            <a:pPr lvl="2"/>
            <a:r>
              <a:rPr lang="en-US" altLang="zh-CN" dirty="0" smtClean="0">
                <a:solidFill>
                  <a:schemeClr val="accent6">
                    <a:lumMod val="75000"/>
                  </a:schemeClr>
                </a:solidFill>
              </a:rPr>
              <a:t>How to support the transparency of using space larger than the physical memory space</a:t>
            </a:r>
          </a:p>
          <a:p>
            <a:r>
              <a:rPr lang="en-US" altLang="zh-CN" dirty="0" smtClean="0"/>
              <a:t>Segment-page scheme</a:t>
            </a:r>
            <a:endParaRPr lang="zh-CN" altLang="en-US" dirty="0" smtClean="0"/>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p:cNvSpPr>
            <a:spLocks noGrp="1" noChangeArrowheads="1"/>
          </p:cNvSpPr>
          <p:nvPr>
            <p:ph type="title"/>
          </p:nvPr>
        </p:nvSpPr>
        <p:spPr>
          <a:xfrm>
            <a:off x="0" y="142852"/>
            <a:ext cx="8229600" cy="609600"/>
          </a:xfrm>
        </p:spPr>
        <p:txBody>
          <a:bodyPr>
            <a:normAutofit fontScale="90000"/>
          </a:bodyPr>
          <a:lstStyle/>
          <a:p>
            <a:r>
              <a:rPr lang="en-US" altLang="zh-CN" dirty="0" smtClean="0"/>
              <a:t>Motivation of Segmenting</a:t>
            </a:r>
            <a:endParaRPr lang="en-US" altLang="zh-CN" dirty="0"/>
          </a:p>
        </p:txBody>
      </p:sp>
      <p:sp>
        <p:nvSpPr>
          <p:cNvPr id="515075" name="Rectangle 3"/>
          <p:cNvSpPr>
            <a:spLocks noGrp="1" noChangeArrowheads="1"/>
          </p:cNvSpPr>
          <p:nvPr>
            <p:ph type="body" idx="1"/>
          </p:nvPr>
        </p:nvSpPr>
        <p:spPr>
          <a:xfrm>
            <a:off x="285720" y="776286"/>
            <a:ext cx="8858280" cy="5562600"/>
          </a:xfrm>
        </p:spPr>
        <p:txBody>
          <a:bodyPr>
            <a:normAutofit lnSpcReduction="10000"/>
          </a:bodyPr>
          <a:lstStyle/>
          <a:p>
            <a:r>
              <a:rPr lang="en-US" altLang="zh-CN" sz="3600" dirty="0"/>
              <a:t>Paging </a:t>
            </a:r>
            <a:endParaRPr lang="en-US" altLang="zh-CN" sz="2800" dirty="0"/>
          </a:p>
          <a:p>
            <a:pPr lvl="1"/>
            <a:r>
              <a:rPr lang="en-US" altLang="zh-CN" sz="2800" dirty="0"/>
              <a:t>Mapping to allow differentiation between logical memory and physical memory.</a:t>
            </a:r>
          </a:p>
          <a:p>
            <a:pPr lvl="1"/>
            <a:r>
              <a:rPr lang="en-US" altLang="zh-CN" sz="2800" dirty="0"/>
              <a:t>Separation of the user</a:t>
            </a:r>
            <a:r>
              <a:rPr lang="en-US" altLang="zh-CN" sz="2800" dirty="0">
                <a:latin typeface="Helvetica"/>
              </a:rPr>
              <a:t>’</a:t>
            </a:r>
            <a:r>
              <a:rPr lang="en-US" altLang="zh-CN" sz="2800" dirty="0"/>
              <a:t>s view of memory and the actual physical memory.</a:t>
            </a:r>
          </a:p>
          <a:p>
            <a:pPr lvl="1"/>
            <a:r>
              <a:rPr lang="en-US" altLang="zh-CN" sz="2800" dirty="0"/>
              <a:t>Chopping a process into equally-sized pieces</a:t>
            </a:r>
            <a:r>
              <a:rPr lang="en-US" altLang="zh-CN" sz="2800" dirty="0" smtClean="0"/>
              <a:t>.</a:t>
            </a:r>
          </a:p>
          <a:p>
            <a:pPr lvl="1">
              <a:buNone/>
            </a:pPr>
            <a:r>
              <a:rPr lang="en-US" altLang="zh-CN" sz="3600" dirty="0" smtClean="0">
                <a:solidFill>
                  <a:srgbClr val="FF0000"/>
                </a:solidFill>
                <a:ea typeface="宋体" charset="-122"/>
                <a:sym typeface="Wingdings" pitchFamily="2" charset="2"/>
              </a:rPr>
              <a:t></a:t>
            </a:r>
            <a:r>
              <a:rPr lang="en-US" altLang="zh-CN" dirty="0" smtClean="0">
                <a:ea typeface="宋体" charset="-122"/>
              </a:rPr>
              <a:t>Paging division is arbitrary; no natural/logical boundaries for protection/sharing. </a:t>
            </a:r>
          </a:p>
          <a:p>
            <a:pPr lvl="1"/>
            <a:endParaRPr lang="en-US" altLang="zh-CN" sz="2800" dirty="0"/>
          </a:p>
          <a:p>
            <a:pPr>
              <a:buNone/>
            </a:pPr>
            <a:r>
              <a:rPr lang="en-US" altLang="zh-CN" sz="2800" dirty="0" smtClean="0">
                <a:solidFill>
                  <a:srgbClr val="0070C0"/>
                </a:solidFill>
                <a:sym typeface="Wingdings" pitchFamily="2" charset="2"/>
              </a:rPr>
              <a:t> </a:t>
            </a:r>
            <a:r>
              <a:rPr lang="en-US" altLang="zh-CN" sz="2800" dirty="0" smtClean="0">
                <a:sym typeface="Wingdings" pitchFamily="2" charset="2"/>
              </a:rPr>
              <a:t>Any </a:t>
            </a:r>
            <a:r>
              <a:rPr lang="en-US" altLang="zh-CN" sz="2800" dirty="0">
                <a:sym typeface="Wingdings" pitchFamily="2" charset="2"/>
              </a:rPr>
              <a:t>scheme for dividing a process into a collection of semantic units?</a:t>
            </a:r>
          </a:p>
          <a:p>
            <a:pPr lvl="1">
              <a:buFont typeface="Wingdings" pitchFamily="2" charset="2"/>
              <a:buNone/>
            </a:pPr>
            <a:r>
              <a:rPr lang="en-US" altLang="zh-CN" sz="2800" dirty="0">
                <a:sym typeface="Wingdings" pitchFamily="2" charset="2"/>
              </a:rPr>
              <a:t>	(</a:t>
            </a:r>
            <a:r>
              <a:rPr lang="en-US" altLang="zh-CN" sz="2800" dirty="0" smtClean="0">
                <a:sym typeface="Wingdings" pitchFamily="2" charset="2"/>
              </a:rPr>
              <a:t>syntactic [</a:t>
            </a:r>
            <a:r>
              <a:rPr lang="zh-CN" altLang="en-US" sz="2000" dirty="0" smtClean="0">
                <a:sym typeface="Wingdings" pitchFamily="2" charset="2"/>
              </a:rPr>
              <a:t>语法的</a:t>
            </a:r>
            <a:r>
              <a:rPr lang="en-US" altLang="zh-CN" sz="2800" dirty="0" smtClean="0">
                <a:sym typeface="Wingdings" pitchFamily="2" charset="2"/>
              </a:rPr>
              <a:t>], semantic [</a:t>
            </a:r>
            <a:r>
              <a:rPr lang="zh-CN" altLang="en-US" sz="2000" dirty="0" smtClean="0">
                <a:sym typeface="Wingdings" pitchFamily="2" charset="2"/>
              </a:rPr>
              <a:t>语义的</a:t>
            </a:r>
            <a:r>
              <a:rPr lang="en-US" altLang="zh-CN" sz="2800" dirty="0" smtClean="0">
                <a:sym typeface="Wingdings" pitchFamily="2" charset="2"/>
              </a:rPr>
              <a:t>])</a:t>
            </a:r>
            <a:endParaRPr lang="en-US" altLang="zh-CN" sz="2800" dirty="0">
              <a:sym typeface="Wingdings" pitchFamily="2" charset="2"/>
            </a:endParaRPr>
          </a:p>
        </p:txBody>
      </p:sp>
      <p:sp>
        <p:nvSpPr>
          <p:cNvPr id="4" name="Rectangle 3"/>
          <p:cNvSpPr/>
          <p:nvPr/>
        </p:nvSpPr>
        <p:spPr>
          <a:xfrm>
            <a:off x="5696453" y="6050181"/>
            <a:ext cx="3447547" cy="307777"/>
          </a:xfrm>
          <a:prstGeom prst="rect">
            <a:avLst/>
          </a:prstGeom>
        </p:spPr>
        <p:txBody>
          <a:bodyPr wrap="none">
            <a:spAutoFit/>
          </a:bodyPr>
          <a:lstStyle/>
          <a:p>
            <a:r>
              <a:rPr lang="en-US" altLang="zh-CN" sz="1400" dirty="0" smtClean="0">
                <a:solidFill>
                  <a:schemeClr val="bg1">
                    <a:lumMod val="85000"/>
                  </a:schemeClr>
                </a:solidFill>
              </a:rPr>
              <a:t>PPTs from others\OS PPT in English\ch09.ppt</a:t>
            </a:r>
            <a:endParaRPr lang="zh-CN" altLang="en-US" sz="1400" dirty="0">
              <a:solidFill>
                <a:schemeClr val="bg1">
                  <a:lumMod val="85000"/>
                </a:scheme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118</a:t>
            </a:fld>
            <a:endParaRPr lang="zh-CN" altLang="en-US"/>
          </a:p>
        </p:txBody>
      </p:sp>
      <p:sp>
        <p:nvSpPr>
          <p:cNvPr id="6" name="Footer Placeholder 5"/>
          <p:cNvSpPr>
            <a:spLocks noGrp="1"/>
          </p:cNvSpPr>
          <p:nvPr>
            <p:ph type="ftr" sz="quarter" idx="11"/>
          </p:nvPr>
        </p:nvSpPr>
        <p:spPr/>
        <p:txBody>
          <a:bodyPr/>
          <a:lstStyle/>
          <a:p>
            <a:r>
              <a:rPr lang="en-US" altLang="zh-CN" smtClean="0"/>
              <a:t>Part IX Memory management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5075">
                                            <p:txEl>
                                              <p:pRg st="4" end="4"/>
                                            </p:txEl>
                                          </p:spTgt>
                                        </p:tgtEl>
                                        <p:attrNameLst>
                                          <p:attrName>style.visibility</p:attrName>
                                        </p:attrNameLst>
                                      </p:cBhvr>
                                      <p:to>
                                        <p:strVal val="visible"/>
                                      </p:to>
                                    </p:set>
                                    <p:anim calcmode="lin" valueType="num">
                                      <p:cBhvr additive="base">
                                        <p:cTn id="7" dur="5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50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15075">
                                            <p:txEl>
                                              <p:pRg st="6" end="6"/>
                                            </p:txEl>
                                          </p:spTgt>
                                        </p:tgtEl>
                                        <p:attrNameLst>
                                          <p:attrName>style.visibility</p:attrName>
                                        </p:attrNameLst>
                                      </p:cBhvr>
                                      <p:to>
                                        <p:strVal val="visible"/>
                                      </p:to>
                                    </p:set>
                                    <p:anim calcmode="lin" valueType="num">
                                      <p:cBhvr additive="base">
                                        <p:cTn id="13" dur="5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15075">
                                            <p:txEl>
                                              <p:pRg st="6" end="6"/>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15075">
                                            <p:txEl>
                                              <p:pRg st="7" end="7"/>
                                            </p:txEl>
                                          </p:spTgt>
                                        </p:tgtEl>
                                        <p:attrNameLst>
                                          <p:attrName>style.visibility</p:attrName>
                                        </p:attrNameLst>
                                      </p:cBhvr>
                                      <p:to>
                                        <p:strVal val="visible"/>
                                      </p:to>
                                    </p:set>
                                    <p:anim calcmode="lin" valueType="num">
                                      <p:cBhvr additive="base">
                                        <p:cTn id="17" dur="5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1507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15C6EFFC-E151-4764-A113-67E79FBA37A7}" type="slidenum">
              <a:rPr lang="zh-CN" altLang="en-US"/>
              <a:pPr/>
              <a:t>119</a:t>
            </a:fld>
            <a:endParaRPr lang="en-US" altLang="zh-CN"/>
          </a:p>
        </p:txBody>
      </p:sp>
      <p:sp>
        <p:nvSpPr>
          <p:cNvPr id="687106" name="Rectangle 2"/>
          <p:cNvSpPr>
            <a:spLocks noGrp="1" noChangeArrowheads="1"/>
          </p:cNvSpPr>
          <p:nvPr>
            <p:ph type="title"/>
          </p:nvPr>
        </p:nvSpPr>
        <p:spPr/>
        <p:txBody>
          <a:bodyPr>
            <a:normAutofit fontScale="90000"/>
          </a:bodyPr>
          <a:lstStyle/>
          <a:p>
            <a:r>
              <a:rPr lang="en-US" altLang="zh-CN" dirty="0">
                <a:ea typeface="宋体" pitchFamily="2" charset="-122"/>
              </a:rPr>
              <a:t>Segmentation(</a:t>
            </a:r>
            <a:r>
              <a:rPr lang="zh-CN" altLang="en-US" sz="3600" dirty="0">
                <a:ea typeface="宋体" pitchFamily="2" charset="-122"/>
              </a:rPr>
              <a:t>分段</a:t>
            </a:r>
            <a:r>
              <a:rPr lang="en-US" altLang="zh-CN" dirty="0">
                <a:ea typeface="宋体" pitchFamily="2" charset="-122"/>
              </a:rPr>
              <a:t>)</a:t>
            </a:r>
          </a:p>
        </p:txBody>
      </p:sp>
      <p:sp>
        <p:nvSpPr>
          <p:cNvPr id="687107" name="Rectangle 3"/>
          <p:cNvSpPr>
            <a:spLocks noGrp="1" noChangeArrowheads="1"/>
          </p:cNvSpPr>
          <p:nvPr>
            <p:ph type="body" idx="1"/>
          </p:nvPr>
        </p:nvSpPr>
        <p:spPr>
          <a:xfrm>
            <a:off x="457200" y="1000108"/>
            <a:ext cx="8686800" cy="5453228"/>
          </a:xfrm>
        </p:spPr>
        <p:txBody>
          <a:bodyPr>
            <a:normAutofit/>
          </a:bodyPr>
          <a:lstStyle/>
          <a:p>
            <a:r>
              <a:rPr lang="en-US" altLang="zh-CN" dirty="0" smtClean="0">
                <a:ea typeface="宋体" pitchFamily="2" charset="-122"/>
              </a:rPr>
              <a:t>Segmentation could be seen as the extension of variable partitioning</a:t>
            </a:r>
          </a:p>
          <a:p>
            <a:pPr lvl="1"/>
            <a:r>
              <a:rPr lang="en-US" altLang="zh-CN" dirty="0">
                <a:ea typeface="宋体" charset="-122"/>
              </a:rPr>
              <a:t>Each program is subdivided into blocks of non-equal size called </a:t>
            </a:r>
            <a:r>
              <a:rPr lang="en-US" altLang="zh-CN" b="1" u="sng" dirty="0">
                <a:ea typeface="宋体" charset="-122"/>
              </a:rPr>
              <a:t>segments</a:t>
            </a:r>
            <a:r>
              <a:rPr lang="en-US" altLang="zh-CN" dirty="0">
                <a:ea typeface="宋体" charset="-122"/>
              </a:rPr>
              <a:t>.</a:t>
            </a:r>
          </a:p>
          <a:p>
            <a:pPr lvl="2"/>
            <a:r>
              <a:rPr lang="en-US" altLang="zh-CN" dirty="0" smtClean="0">
                <a:ea typeface="宋体" pitchFamily="2" charset="-122"/>
              </a:rPr>
              <a:t>Cut your program according to semantic organization, such as following function, or class etc. </a:t>
            </a:r>
          </a:p>
          <a:p>
            <a:pPr lvl="1"/>
            <a:r>
              <a:rPr lang="en-US" altLang="zh-CN" dirty="0" smtClean="0">
                <a:ea typeface="宋体" pitchFamily="2" charset="-122"/>
              </a:rPr>
              <a:t>Allocate MM region whose size is just the size of  the needed segment</a:t>
            </a:r>
          </a:p>
          <a:p>
            <a:pPr lvl="2"/>
            <a:r>
              <a:rPr lang="en-US" altLang="zh-CN" dirty="0">
                <a:ea typeface="宋体" charset="-122"/>
              </a:rPr>
              <a:t>When a process gets loaded into main memory, its different segments can be located anywhere</a:t>
            </a:r>
            <a:r>
              <a:rPr lang="en-US" altLang="zh-CN" dirty="0" smtClean="0">
                <a:ea typeface="宋体" charset="-122"/>
              </a:rPr>
              <a:t>.</a:t>
            </a:r>
            <a:endParaRPr lang="en-US" altLang="zh-CN" dirty="0" smtClean="0">
              <a:ea typeface="宋体" pitchFamily="2" charset="-122"/>
            </a:endParaRPr>
          </a:p>
        </p:txBody>
      </p:sp>
      <p:sp>
        <p:nvSpPr>
          <p:cNvPr id="5" name="Rectangle 4"/>
          <p:cNvSpPr/>
          <p:nvPr/>
        </p:nvSpPr>
        <p:spPr>
          <a:xfrm>
            <a:off x="5004048" y="5877272"/>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SCU_Zhaohui</a:t>
            </a:r>
            <a:r>
              <a:rPr lang="en-US" altLang="zh-CN" sz="1400" dirty="0" smtClean="0">
                <a:solidFill>
                  <a:schemeClr val="bg1">
                    <a:lumMod val="85000"/>
                  </a:schemeClr>
                </a:solidFill>
              </a:rPr>
              <a:t>\OS\Chapter07.ppt</a:t>
            </a:r>
            <a:endParaRPr lang="zh-CN" altLang="en-US" sz="1400" dirty="0">
              <a:solidFill>
                <a:schemeClr val="bg1">
                  <a:lumMod val="85000"/>
                </a:schemeClr>
              </a:solidFill>
            </a:endParaRPr>
          </a:p>
        </p:txBody>
      </p:sp>
      <p:sp>
        <p:nvSpPr>
          <p:cNvPr id="7" name="Footer Placeholder 6"/>
          <p:cNvSpPr>
            <a:spLocks noGrp="1"/>
          </p:cNvSpPr>
          <p:nvPr>
            <p:ph type="ftr" sz="quarter" idx="11"/>
          </p:nvPr>
        </p:nvSpPr>
        <p:spPr/>
        <p:txBody>
          <a:bodyPr/>
          <a:lstStyle/>
          <a:p>
            <a:r>
              <a:rPr lang="en-US" altLang="zh-CN" smtClean="0"/>
              <a:t>Part IX Memory management</a:t>
            </a:r>
            <a:endParaRPr lang="zh-CN" altLang="en-US"/>
          </a:p>
        </p:txBody>
      </p:sp>
    </p:spTree>
    <p:extLst>
      <p:ext uri="{BB962C8B-B14F-4D97-AF65-F5344CB8AC3E}">
        <p14:creationId xmlns:p14="http://schemas.microsoft.com/office/powerpoint/2010/main" val="2034205631"/>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ltLang="en-US" smtClean="0"/>
              <a:t>Part IX Memory management</a:t>
            </a:r>
            <a:endParaRPr lang="en-US" altLang="en-US"/>
          </a:p>
        </p:txBody>
      </p:sp>
      <p:sp>
        <p:nvSpPr>
          <p:cNvPr id="17411" name="Rectangle 2"/>
          <p:cNvSpPr>
            <a:spLocks noGrp="1" noChangeArrowheads="1"/>
          </p:cNvSpPr>
          <p:nvPr>
            <p:ph type="title"/>
          </p:nvPr>
        </p:nvSpPr>
        <p:spPr>
          <a:xfrm>
            <a:off x="0" y="188640"/>
            <a:ext cx="8382000" cy="609600"/>
          </a:xfrm>
        </p:spPr>
        <p:txBody>
          <a:bodyPr>
            <a:noAutofit/>
          </a:bodyPr>
          <a:lstStyle/>
          <a:p>
            <a:pPr eaLnBrk="1" hangingPunct="1"/>
            <a:r>
              <a:rPr lang="en-US" altLang="zh-CN" sz="4000" dirty="0" smtClean="0">
                <a:ea typeface="宋体" charset="-122"/>
              </a:rPr>
              <a:t>Address Translation now</a:t>
            </a:r>
          </a:p>
        </p:txBody>
      </p:sp>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Frank\OS381\os7-3_rea.ppt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12</a:t>
            </a:fld>
            <a:endParaRPr lang="zh-CN" altLang="en-US"/>
          </a:p>
        </p:txBody>
      </p:sp>
      <p:pic>
        <p:nvPicPr>
          <p:cNvPr id="7" name="Picture 5"/>
          <p:cNvPicPr>
            <a:picLocks noChangeAspect="1" noChangeArrowheads="1"/>
          </p:cNvPicPr>
          <p:nvPr/>
        </p:nvPicPr>
        <p:blipFill>
          <a:blip r:embed="rId4" cstate="print"/>
          <a:srcRect/>
          <a:stretch>
            <a:fillRect/>
          </a:stretch>
        </p:blipFill>
        <p:spPr>
          <a:xfrm>
            <a:off x="1907704" y="1958554"/>
            <a:ext cx="7104400" cy="4899446"/>
          </a:xfrm>
          <a:prstGeom prst="rect">
            <a:avLst/>
          </a:prstGeom>
          <a:noFill/>
        </p:spPr>
      </p:pic>
      <p:sp>
        <p:nvSpPr>
          <p:cNvPr id="17412" name="Rectangle 3"/>
          <p:cNvSpPr>
            <a:spLocks noGrp="1" noChangeArrowheads="1"/>
          </p:cNvSpPr>
          <p:nvPr>
            <p:ph type="body" idx="1"/>
          </p:nvPr>
        </p:nvSpPr>
        <p:spPr>
          <a:xfrm>
            <a:off x="457200" y="777625"/>
            <a:ext cx="6995120" cy="2579367"/>
          </a:xfrm>
        </p:spPr>
        <p:txBody>
          <a:bodyPr>
            <a:normAutofit fontScale="92500" lnSpcReduction="10000"/>
          </a:bodyPr>
          <a:lstStyle/>
          <a:p>
            <a:pPr eaLnBrk="1" hangingPunct="1"/>
            <a:r>
              <a:rPr lang="en-US" altLang="zh-CN" dirty="0" smtClean="0">
                <a:ea typeface="宋体" charset="-122"/>
              </a:rPr>
              <a:t>Address translation at run-time is then easy to implement in hardware:</a:t>
            </a:r>
          </a:p>
          <a:p>
            <a:pPr lvl="1" eaLnBrk="1" hangingPunct="1"/>
            <a:r>
              <a:rPr lang="en-US" altLang="zh-CN" dirty="0" smtClean="0">
                <a:ea typeface="宋体" charset="-122"/>
              </a:rPr>
              <a:t>logical address </a:t>
            </a:r>
            <a:r>
              <a:rPr lang="en-US" altLang="zh-CN" b="1" dirty="0" smtClean="0">
                <a:solidFill>
                  <a:srgbClr val="0070C0"/>
                </a:solidFill>
                <a:ea typeface="宋体" charset="-122"/>
              </a:rPr>
              <a:t>(p, d) </a:t>
            </a:r>
            <a:r>
              <a:rPr lang="en-US" altLang="zh-CN" dirty="0" smtClean="0">
                <a:ea typeface="宋体" charset="-122"/>
              </a:rPr>
              <a:t>gets translated to physical address </a:t>
            </a:r>
            <a:r>
              <a:rPr lang="en-US" altLang="zh-CN" b="1" dirty="0" smtClean="0">
                <a:solidFill>
                  <a:srgbClr val="FF0000"/>
                </a:solidFill>
                <a:ea typeface="宋体" charset="-122"/>
              </a:rPr>
              <a:t>(f, d)</a:t>
            </a:r>
            <a:r>
              <a:rPr lang="en-US" altLang="zh-CN" dirty="0" smtClean="0">
                <a:ea typeface="宋体" charset="-122"/>
              </a:rPr>
              <a:t> by indexing the page table with p and appending the same displacement/offset d to the frame number f.</a:t>
            </a:r>
          </a:p>
        </p:txBody>
      </p:sp>
    </p:spTree>
    <p:custDataLst>
      <p:tags r:id="rId1"/>
    </p:custData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765954" name="Rectangle 2"/>
          <p:cNvSpPr>
            <a:spLocks noGrp="1" noChangeArrowheads="1"/>
          </p:cNvSpPr>
          <p:nvPr>
            <p:ph type="title"/>
          </p:nvPr>
        </p:nvSpPr>
        <p:spPr/>
        <p:txBody>
          <a:bodyPr>
            <a:noAutofit/>
          </a:bodyPr>
          <a:lstStyle/>
          <a:p>
            <a:r>
              <a:rPr lang="en-US" altLang="zh-CN">
                <a:ea typeface="宋体" charset="-122"/>
              </a:rPr>
              <a:t>Example of Segmentation</a:t>
            </a:r>
            <a:endParaRPr lang="en-US" altLang="zh-CN" sz="3600">
              <a:ea typeface="宋体" charset="-122"/>
            </a:endParaRPr>
          </a:p>
        </p:txBody>
      </p:sp>
      <p:sp>
        <p:nvSpPr>
          <p:cNvPr id="5" name="Rectangle 4"/>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Frank\OS381\os7-4_rea.ppt</a:t>
            </a:r>
            <a:endParaRPr lang="zh-CN" altLang="en-US" sz="1400" dirty="0">
              <a:solidFill>
                <a:schemeClr val="bg1">
                  <a:lumMod val="85000"/>
                </a:schemeClr>
              </a:solidFill>
            </a:endParaRPr>
          </a:p>
        </p:txBody>
      </p:sp>
      <p:pic>
        <p:nvPicPr>
          <p:cNvPr id="7" name="Content Placeholder 6"/>
          <p:cNvPicPr>
            <a:picLocks noGrp="1" noChangeAspect="1" noChangeArrowheads="1"/>
          </p:cNvPicPr>
          <p:nvPr>
            <p:ph idx="1"/>
          </p:nvPr>
        </p:nvPicPr>
        <p:blipFill>
          <a:blip r:embed="rId4" cstate="print"/>
          <a:srcRect/>
          <a:stretch>
            <a:fillRect/>
          </a:stretch>
        </p:blipFill>
        <p:spPr>
          <a:xfrm>
            <a:off x="1142975" y="928670"/>
            <a:ext cx="6839389" cy="5929330"/>
          </a:xfrm>
          <a:noFill/>
          <a:ln/>
        </p:spPr>
      </p:pic>
      <p:sp>
        <p:nvSpPr>
          <p:cNvPr id="8" name="Slide Number Placeholder 7"/>
          <p:cNvSpPr>
            <a:spLocks noGrp="1"/>
          </p:cNvSpPr>
          <p:nvPr>
            <p:ph type="sldNum" sz="quarter" idx="12"/>
          </p:nvPr>
        </p:nvSpPr>
        <p:spPr/>
        <p:txBody>
          <a:bodyPr/>
          <a:lstStyle/>
          <a:p>
            <a:fld id="{10744B62-10FC-4232-9218-76AF922FA420}" type="slidenum">
              <a:rPr lang="zh-CN" altLang="en-US" smtClean="0"/>
              <a:pPr/>
              <a:t>120</a:t>
            </a:fld>
            <a:endParaRPr lang="zh-CN" altLang="en-US"/>
          </a:p>
        </p:txBody>
      </p:sp>
      <p:sp>
        <p:nvSpPr>
          <p:cNvPr id="2" name="矩形 1"/>
          <p:cNvSpPr/>
          <p:nvPr/>
        </p:nvSpPr>
        <p:spPr>
          <a:xfrm>
            <a:off x="179512" y="5750004"/>
            <a:ext cx="6300192" cy="954107"/>
          </a:xfrm>
          <a:prstGeom prst="rect">
            <a:avLst/>
          </a:prstGeom>
        </p:spPr>
        <p:txBody>
          <a:bodyPr wrap="square">
            <a:spAutoFit/>
          </a:bodyPr>
          <a:lstStyle/>
          <a:p>
            <a:r>
              <a:rPr lang="en-US" altLang="zh-CN" sz="2800" dirty="0">
                <a:ea typeface="宋体" pitchFamily="2" charset="-122"/>
              </a:rPr>
              <a:t>Addressing consist of two parts - a segment number(</a:t>
            </a:r>
            <a:r>
              <a:rPr lang="zh-CN" altLang="en-US" sz="2000" dirty="0">
                <a:ea typeface="宋体" pitchFamily="2" charset="-122"/>
              </a:rPr>
              <a:t>段号</a:t>
            </a:r>
            <a:r>
              <a:rPr lang="en-US" altLang="zh-CN" sz="2800" dirty="0">
                <a:ea typeface="宋体" pitchFamily="2" charset="-122"/>
              </a:rPr>
              <a:t>) and an offset(</a:t>
            </a:r>
            <a:r>
              <a:rPr lang="zh-CN" altLang="en-US" sz="2000" dirty="0">
                <a:ea typeface="宋体" pitchFamily="2" charset="-122"/>
              </a:rPr>
              <a:t>偏移量</a:t>
            </a:r>
            <a:r>
              <a:rPr lang="en-US" altLang="zh-CN" sz="2800" dirty="0">
                <a:ea typeface="宋体" pitchFamily="2" charset="-122"/>
              </a:rPr>
              <a:t>)</a:t>
            </a:r>
          </a:p>
        </p:txBody>
      </p:sp>
    </p:spTree>
    <p:custDataLst>
      <p:tags r:id="rId1"/>
    </p:custDataLst>
    <p:extLst>
      <p:ext uri="{BB962C8B-B14F-4D97-AF65-F5344CB8AC3E}">
        <p14:creationId xmlns:p14="http://schemas.microsoft.com/office/powerpoint/2010/main" val="274126022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754690" name="Rectangle 2"/>
          <p:cNvSpPr>
            <a:spLocks noGrp="1" noChangeArrowheads="1"/>
          </p:cNvSpPr>
          <p:nvPr>
            <p:ph type="title"/>
          </p:nvPr>
        </p:nvSpPr>
        <p:spPr>
          <a:xfrm>
            <a:off x="0" y="222796"/>
            <a:ext cx="9144000" cy="469900"/>
          </a:xfrm>
        </p:spPr>
        <p:txBody>
          <a:bodyPr>
            <a:noAutofit/>
          </a:bodyPr>
          <a:lstStyle/>
          <a:p>
            <a:r>
              <a:rPr lang="en-US" altLang="zh-CN" dirty="0">
                <a:ea typeface="宋体" charset="-122"/>
              </a:rPr>
              <a:t>Dynamics of Simple </a:t>
            </a:r>
            <a:r>
              <a:rPr lang="en-US" altLang="zh-CN" dirty="0" smtClean="0">
                <a:ea typeface="宋体" charset="-122"/>
              </a:rPr>
              <a:t>Segmentation</a:t>
            </a:r>
            <a:endParaRPr lang="en-US" altLang="zh-CN" dirty="0">
              <a:ea typeface="宋体" charset="-122"/>
            </a:endParaRPr>
          </a:p>
        </p:txBody>
      </p:sp>
      <p:sp>
        <p:nvSpPr>
          <p:cNvPr id="754691" name="Rectangle 3"/>
          <p:cNvSpPr>
            <a:spLocks noGrp="1" noChangeArrowheads="1"/>
          </p:cNvSpPr>
          <p:nvPr>
            <p:ph type="body" idx="1"/>
          </p:nvPr>
        </p:nvSpPr>
        <p:spPr>
          <a:xfrm>
            <a:off x="285720" y="764704"/>
            <a:ext cx="8858280" cy="5939407"/>
          </a:xfrm>
        </p:spPr>
        <p:txBody>
          <a:bodyPr>
            <a:normAutofit fontScale="92500"/>
          </a:bodyPr>
          <a:lstStyle/>
          <a:p>
            <a:r>
              <a:rPr lang="en-US" altLang="zh-CN" dirty="0">
                <a:ea typeface="宋体" charset="-122"/>
              </a:rPr>
              <a:t>There is external fragmentation; it is reduced when using small segments.</a:t>
            </a:r>
          </a:p>
          <a:p>
            <a:pPr lvl="1"/>
            <a:r>
              <a:rPr lang="en-US" altLang="zh-CN" dirty="0">
                <a:ea typeface="宋体" charset="-122"/>
              </a:rPr>
              <a:t>Each segment is fully packed with instructions/data; </a:t>
            </a:r>
            <a:r>
              <a:rPr lang="en-US" altLang="zh-CN" b="1" u="sng" dirty="0">
                <a:ea typeface="宋体" charset="-122"/>
              </a:rPr>
              <a:t>no internal fragmentation</a:t>
            </a:r>
            <a:r>
              <a:rPr lang="en-US" altLang="zh-CN" dirty="0">
                <a:ea typeface="宋体" charset="-122"/>
              </a:rPr>
              <a:t>.</a:t>
            </a:r>
          </a:p>
          <a:p>
            <a:pPr>
              <a:lnSpc>
                <a:spcPct val="90000"/>
              </a:lnSpc>
            </a:pPr>
            <a:r>
              <a:rPr lang="en-US" altLang="zh-CN" dirty="0" smtClean="0">
                <a:ea typeface="宋体" charset="-122"/>
              </a:rPr>
              <a:t>In </a:t>
            </a:r>
            <a:r>
              <a:rPr lang="en-US" altLang="zh-CN" dirty="0">
                <a:ea typeface="宋体" charset="-122"/>
              </a:rPr>
              <a:t>contrast with paging, segmentation is visible to the programmer:</a:t>
            </a:r>
          </a:p>
          <a:p>
            <a:pPr lvl="1">
              <a:lnSpc>
                <a:spcPct val="90000"/>
              </a:lnSpc>
            </a:pPr>
            <a:r>
              <a:rPr lang="en-US" altLang="zh-CN" dirty="0">
                <a:ea typeface="宋体" charset="-122"/>
              </a:rPr>
              <a:t>provided as a convenience to organize logically programs (</a:t>
            </a:r>
            <a:r>
              <a:rPr lang="en-US" altLang="zh-CN" sz="2400" b="1" dirty="0">
                <a:ea typeface="宋体" charset="-122"/>
              </a:rPr>
              <a:t>example: data in one segment, code in another segment</a:t>
            </a:r>
            <a:r>
              <a:rPr lang="en-US" altLang="zh-CN" dirty="0">
                <a:ea typeface="宋体" charset="-122"/>
              </a:rPr>
              <a:t>).</a:t>
            </a:r>
          </a:p>
          <a:p>
            <a:pPr lvl="1">
              <a:lnSpc>
                <a:spcPct val="90000"/>
              </a:lnSpc>
            </a:pPr>
            <a:r>
              <a:rPr lang="en-US" altLang="zh-CN" dirty="0">
                <a:ea typeface="宋体" charset="-122"/>
              </a:rPr>
              <a:t>must be aware of segment size limit.</a:t>
            </a:r>
          </a:p>
          <a:p>
            <a:pPr>
              <a:lnSpc>
                <a:spcPct val="90000"/>
              </a:lnSpc>
            </a:pPr>
            <a:r>
              <a:rPr lang="en-US" altLang="zh-CN" dirty="0">
                <a:ea typeface="宋体" charset="-122"/>
              </a:rPr>
              <a:t>The OS maintains a segment table for each process. Each entry contains:</a:t>
            </a:r>
          </a:p>
          <a:p>
            <a:pPr lvl="1">
              <a:lnSpc>
                <a:spcPct val="90000"/>
              </a:lnSpc>
            </a:pPr>
            <a:r>
              <a:rPr lang="en-US" altLang="zh-CN" dirty="0">
                <a:ea typeface="宋体" charset="-122"/>
              </a:rPr>
              <a:t>the starting physical addresses of that segment. </a:t>
            </a:r>
          </a:p>
          <a:p>
            <a:pPr lvl="1">
              <a:lnSpc>
                <a:spcPct val="90000"/>
              </a:lnSpc>
            </a:pPr>
            <a:r>
              <a:rPr lang="en-US" altLang="zh-CN" dirty="0">
                <a:ea typeface="宋体" charset="-122"/>
              </a:rPr>
              <a:t>the length of that segment (for protection).</a:t>
            </a:r>
          </a:p>
        </p:txBody>
      </p:sp>
      <p:sp>
        <p:nvSpPr>
          <p:cNvPr id="5" name="Rectangle 4"/>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Frank\OS381\os7-4_rea.ppt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121</a:t>
            </a:fld>
            <a:endParaRPr lang="zh-CN" altLang="en-US"/>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54691">
                                            <p:txEl>
                                              <p:pRg st="5" end="5"/>
                                            </p:txEl>
                                          </p:spTgt>
                                        </p:tgtEl>
                                        <p:attrNameLst>
                                          <p:attrName>style.visibility</p:attrName>
                                        </p:attrNameLst>
                                      </p:cBhvr>
                                      <p:to>
                                        <p:strVal val="visible"/>
                                      </p:to>
                                    </p:set>
                                    <p:anim calcmode="lin" valueType="num">
                                      <p:cBhvr additive="base">
                                        <p:cTn id="7" dur="500" fill="hold"/>
                                        <p:tgtEl>
                                          <p:spTgt spid="75469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5469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54691">
                                            <p:txEl>
                                              <p:pRg st="6" end="6"/>
                                            </p:txEl>
                                          </p:spTgt>
                                        </p:tgtEl>
                                        <p:attrNameLst>
                                          <p:attrName>style.visibility</p:attrName>
                                        </p:attrNameLst>
                                      </p:cBhvr>
                                      <p:to>
                                        <p:strVal val="visible"/>
                                      </p:to>
                                    </p:set>
                                    <p:anim calcmode="lin" valueType="num">
                                      <p:cBhvr additive="base">
                                        <p:cTn id="11" dur="500" fill="hold"/>
                                        <p:tgtEl>
                                          <p:spTgt spid="75469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54691">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54691">
                                            <p:txEl>
                                              <p:pRg st="7" end="7"/>
                                            </p:txEl>
                                          </p:spTgt>
                                        </p:tgtEl>
                                        <p:attrNameLst>
                                          <p:attrName>style.visibility</p:attrName>
                                        </p:attrNameLst>
                                      </p:cBhvr>
                                      <p:to>
                                        <p:strVal val="visible"/>
                                      </p:to>
                                    </p:set>
                                    <p:anim calcmode="lin" valueType="num">
                                      <p:cBhvr additive="base">
                                        <p:cTn id="15" dur="500" fill="hold"/>
                                        <p:tgtEl>
                                          <p:spTgt spid="754691">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546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Virtual 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661084"/>
          </a:xfrm>
        </p:spPr>
        <p:txBody>
          <a:bodyPr anchor="ctr">
            <a:normAutofit/>
          </a:bodyPr>
          <a:lstStyle/>
          <a:p>
            <a:r>
              <a:rPr lang="en-US" altLang="zh-CN" dirty="0" smtClean="0"/>
              <a:t>Paging</a:t>
            </a:r>
          </a:p>
          <a:p>
            <a:pPr lvl="1"/>
            <a:r>
              <a:rPr lang="en-US" altLang="zh-CN" dirty="0" smtClean="0"/>
              <a:t>Basic paging</a:t>
            </a:r>
          </a:p>
          <a:p>
            <a:pPr lvl="1"/>
            <a:r>
              <a:rPr lang="en-US" altLang="zh-CN" dirty="0" smtClean="0"/>
              <a:t>Paging-based VM</a:t>
            </a:r>
          </a:p>
          <a:p>
            <a:pPr lvl="2"/>
            <a:r>
              <a:rPr lang="en-US" altLang="zh-CN" dirty="0" smtClean="0"/>
              <a:t>How to support the transparency of using space larger than the physical memory space</a:t>
            </a:r>
          </a:p>
          <a:p>
            <a:r>
              <a:rPr lang="en-US" altLang="zh-CN" dirty="0" smtClean="0">
                <a:solidFill>
                  <a:schemeClr val="accent6">
                    <a:lumMod val="75000"/>
                  </a:schemeClr>
                </a:solidFill>
              </a:rPr>
              <a:t>Segmenting</a:t>
            </a:r>
          </a:p>
          <a:p>
            <a:pPr lvl="1"/>
            <a:r>
              <a:rPr lang="en-US" altLang="zh-CN" dirty="0" smtClean="0">
                <a:solidFill>
                  <a:schemeClr val="accent6">
                    <a:lumMod val="75000"/>
                  </a:schemeClr>
                </a:solidFill>
              </a:rPr>
              <a:t>Basic segmenting</a:t>
            </a:r>
          </a:p>
          <a:p>
            <a:pPr lvl="1"/>
            <a:r>
              <a:rPr lang="en-US" altLang="zh-CN" dirty="0" smtClean="0">
                <a:solidFill>
                  <a:srgbClr val="0070C0"/>
                </a:solidFill>
              </a:rPr>
              <a:t>Segmentation-based VM</a:t>
            </a:r>
          </a:p>
          <a:p>
            <a:pPr lvl="2"/>
            <a:r>
              <a:rPr lang="en-US" altLang="zh-CN" dirty="0" smtClean="0">
                <a:solidFill>
                  <a:srgbClr val="0070C0"/>
                </a:solidFill>
              </a:rPr>
              <a:t>How to support the transparency of using space larger than the physical memory space</a:t>
            </a:r>
          </a:p>
          <a:p>
            <a:r>
              <a:rPr lang="en-US" altLang="zh-CN" dirty="0" smtClean="0"/>
              <a:t>Segment-page scheme</a:t>
            </a:r>
            <a:endParaRPr lang="zh-CN" altLang="en-US" dirty="0" smtClean="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ltLang="en-US" smtClean="0"/>
              <a:t>A. Frank - P. Weisberg</a:t>
            </a:r>
          </a:p>
        </p:txBody>
      </p:sp>
      <p:sp>
        <p:nvSpPr>
          <p:cNvPr id="17411" name="Rectangle 2"/>
          <p:cNvSpPr>
            <a:spLocks noGrp="1" noChangeArrowheads="1"/>
          </p:cNvSpPr>
          <p:nvPr>
            <p:ph type="title"/>
          </p:nvPr>
        </p:nvSpPr>
        <p:spPr>
          <a:xfrm>
            <a:off x="0" y="500042"/>
            <a:ext cx="8786842" cy="609600"/>
          </a:xfrm>
        </p:spPr>
        <p:txBody>
          <a:bodyPr>
            <a:noAutofit/>
          </a:bodyPr>
          <a:lstStyle/>
          <a:p>
            <a:pPr eaLnBrk="1" hangingPunct="1"/>
            <a:r>
              <a:rPr lang="en-US" altLang="zh-CN" dirty="0" smtClean="0">
                <a:ea typeface="宋体" charset="-122"/>
              </a:rPr>
              <a:t>Logical address used in segmentation</a:t>
            </a:r>
          </a:p>
        </p:txBody>
      </p:sp>
      <p:sp>
        <p:nvSpPr>
          <p:cNvPr id="17412" name="Rectangle 3"/>
          <p:cNvSpPr>
            <a:spLocks noGrp="1" noChangeArrowheads="1"/>
          </p:cNvSpPr>
          <p:nvPr>
            <p:ph type="body" idx="1"/>
          </p:nvPr>
        </p:nvSpPr>
        <p:spPr>
          <a:xfrm>
            <a:off x="500034" y="1196752"/>
            <a:ext cx="8394700" cy="5353258"/>
          </a:xfrm>
        </p:spPr>
        <p:txBody>
          <a:bodyPr>
            <a:normAutofit/>
          </a:bodyPr>
          <a:lstStyle/>
          <a:p>
            <a:r>
              <a:rPr lang="en-US" altLang="zh-CN" dirty="0">
                <a:ea typeface="宋体" charset="-122"/>
              </a:rPr>
              <a:t>Logical address now is divided into two parts</a:t>
            </a:r>
            <a:r>
              <a:rPr lang="en-US" altLang="zh-CN" dirty="0" smtClean="0">
                <a:ea typeface="宋体" charset="-122"/>
              </a:rPr>
              <a:t>:</a:t>
            </a:r>
          </a:p>
          <a:p>
            <a:pPr lvl="1"/>
            <a:r>
              <a:rPr lang="en-US" altLang="zh-CN" dirty="0" smtClean="0">
                <a:ea typeface="宋体" charset="-122"/>
              </a:rPr>
              <a:t>(segment number, offset) = (s, d), the CPU indexes (with s) the </a:t>
            </a:r>
            <a:r>
              <a:rPr lang="en-US" altLang="zh-CN" b="1" u="sng" dirty="0" smtClean="0">
                <a:ea typeface="宋体" charset="-122"/>
              </a:rPr>
              <a:t>segment table</a:t>
            </a:r>
            <a:r>
              <a:rPr lang="en-US" altLang="zh-CN" dirty="0" smtClean="0">
                <a:ea typeface="宋体" charset="-122"/>
              </a:rPr>
              <a:t> to obtain the starting physical address </a:t>
            </a:r>
            <a:r>
              <a:rPr lang="en-US" altLang="zh-CN" b="1" dirty="0" smtClean="0">
                <a:ea typeface="宋体" charset="-122"/>
              </a:rPr>
              <a:t>b</a:t>
            </a:r>
            <a:r>
              <a:rPr lang="en-US" altLang="zh-CN" dirty="0" smtClean="0">
                <a:ea typeface="宋体" charset="-122"/>
              </a:rPr>
              <a:t> and the length l of that segment.</a:t>
            </a:r>
          </a:p>
          <a:p>
            <a:pPr eaLnBrk="1" hangingPunct="1"/>
            <a:r>
              <a:rPr lang="en-US" altLang="zh-CN" dirty="0" smtClean="0">
                <a:ea typeface="宋体" charset="-122"/>
              </a:rPr>
              <a:t>The physical address is obtained by adding d to b (in contrast with paging):</a:t>
            </a:r>
          </a:p>
          <a:p>
            <a:pPr lvl="1" eaLnBrk="1" hangingPunct="1"/>
            <a:r>
              <a:rPr lang="en-US" altLang="zh-CN" dirty="0" smtClean="0">
                <a:ea typeface="宋体" charset="-122"/>
              </a:rPr>
              <a:t>The hardware also compares the offset d with the length l of that segment to determine if the address is valid.</a:t>
            </a:r>
          </a:p>
        </p:txBody>
      </p:sp>
    </p:spTree>
    <p:custDataLst>
      <p:tags r:id="rId1"/>
    </p:custData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Grp="1" noChangeAspect="1" noChangeArrowheads="1"/>
          </p:cNvPicPr>
          <p:nvPr>
            <p:ph idx="1"/>
          </p:nvPr>
        </p:nvPicPr>
        <p:blipFill>
          <a:blip r:embed="rId3" cstate="print"/>
          <a:srcRect/>
          <a:stretch>
            <a:fillRect/>
          </a:stretch>
        </p:blipFill>
        <p:spPr>
          <a:xfrm>
            <a:off x="714348" y="1000108"/>
            <a:ext cx="8336695" cy="5857892"/>
          </a:xfrm>
          <a:noFill/>
        </p:spPr>
      </p:pic>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124</a:t>
            </a:fld>
            <a:endParaRPr lang="zh-CN" altLang="en-US"/>
          </a:p>
        </p:txBody>
      </p:sp>
      <p:sp>
        <p:nvSpPr>
          <p:cNvPr id="8" name="Rectangle 7"/>
          <p:cNvSpPr/>
          <p:nvPr/>
        </p:nvSpPr>
        <p:spPr>
          <a:xfrm>
            <a:off x="4572000" y="6193057"/>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Frank\OS381\os8-2_vir.ppt</a:t>
            </a:r>
            <a:endParaRPr lang="zh-CN" altLang="en-US" sz="1400" dirty="0">
              <a:solidFill>
                <a:schemeClr val="bg1">
                  <a:lumMod val="85000"/>
                </a:schemeClr>
              </a:solidFill>
            </a:endParaRPr>
          </a:p>
        </p:txBody>
      </p:sp>
      <p:sp>
        <p:nvSpPr>
          <p:cNvPr id="11" name="Rectangle 10"/>
          <p:cNvSpPr/>
          <p:nvPr/>
        </p:nvSpPr>
        <p:spPr>
          <a:xfrm>
            <a:off x="4429124" y="5978743"/>
            <a:ext cx="4714876" cy="307777"/>
          </a:xfrm>
          <a:prstGeom prst="rect">
            <a:avLst/>
          </a:prstGeom>
        </p:spPr>
        <p:txBody>
          <a:bodyPr wrap="square">
            <a:spAutoFit/>
          </a:bodyPr>
          <a:lstStyle/>
          <a:p>
            <a:r>
              <a:rPr lang="en-US" altLang="zh-CN" sz="1400" dirty="0" smtClean="0">
                <a:solidFill>
                  <a:schemeClr val="bg1">
                    <a:lumMod val="85000"/>
                  </a:schemeClr>
                </a:solidFill>
              </a:rPr>
              <a:t>PPTs from others\OS5e after William Stallings\Chapter08.ppt</a:t>
            </a:r>
            <a:endParaRPr lang="zh-CN" altLang="en-US" sz="1400" dirty="0">
              <a:solidFill>
                <a:schemeClr val="bg1">
                  <a:lumMod val="85000"/>
                </a:schemeClr>
              </a:solidFill>
            </a:endParaRPr>
          </a:p>
        </p:txBody>
      </p:sp>
      <p:sp>
        <p:nvSpPr>
          <p:cNvPr id="3" name="标题 2"/>
          <p:cNvSpPr>
            <a:spLocks noGrp="1"/>
          </p:cNvSpPr>
          <p:nvPr>
            <p:ph type="title"/>
          </p:nvPr>
        </p:nvSpPr>
        <p:spPr>
          <a:xfrm>
            <a:off x="0" y="260648"/>
            <a:ext cx="9144000" cy="654032"/>
          </a:xfrm>
        </p:spPr>
        <p:txBody>
          <a:bodyPr>
            <a:normAutofit fontScale="90000"/>
          </a:bodyPr>
          <a:lstStyle/>
          <a:p>
            <a:r>
              <a:rPr lang="en-US" altLang="zh-CN" dirty="0" smtClean="0"/>
              <a:t>Address </a:t>
            </a:r>
            <a:r>
              <a:rPr lang="en-US" altLang="zh-CN" dirty="0"/>
              <a:t>Translation in </a:t>
            </a:r>
            <a:r>
              <a:rPr lang="en-US" altLang="zh-CN" dirty="0" smtClean="0"/>
              <a:t>hybrid method</a:t>
            </a:r>
            <a:endParaRPr lang="zh-CN" altLang="en-US" dirty="0"/>
          </a:p>
        </p:txBody>
      </p:sp>
    </p:spTree>
    <p:extLst>
      <p:ext uri="{BB962C8B-B14F-4D97-AF65-F5344CB8AC3E}">
        <p14:creationId xmlns:p14="http://schemas.microsoft.com/office/powerpoint/2010/main" val="42472233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772098" name="Rectangle 2"/>
          <p:cNvSpPr>
            <a:spLocks noGrp="1" noChangeArrowheads="1"/>
          </p:cNvSpPr>
          <p:nvPr>
            <p:ph type="title"/>
          </p:nvPr>
        </p:nvSpPr>
        <p:spPr>
          <a:xfrm>
            <a:off x="0" y="332656"/>
            <a:ext cx="8382000" cy="708724"/>
          </a:xfrm>
          <a:solidFill>
            <a:schemeClr val="tx2">
              <a:lumMod val="60000"/>
              <a:lumOff val="40000"/>
            </a:schemeClr>
          </a:solidFill>
        </p:spPr>
        <p:txBody>
          <a:bodyPr>
            <a:noAutofit/>
          </a:bodyPr>
          <a:lstStyle/>
          <a:p>
            <a:r>
              <a:rPr lang="en-US" altLang="zh-CN" sz="4000" dirty="0">
                <a:ea typeface="宋体" charset="-122"/>
              </a:rPr>
              <a:t>Sharing in Segmentation Systems</a:t>
            </a:r>
          </a:p>
        </p:txBody>
      </p:sp>
      <p:sp>
        <p:nvSpPr>
          <p:cNvPr id="772099" name="Rectangle 3"/>
          <p:cNvSpPr>
            <a:spLocks noGrp="1" noChangeArrowheads="1"/>
          </p:cNvSpPr>
          <p:nvPr>
            <p:ph type="body" idx="1"/>
          </p:nvPr>
        </p:nvSpPr>
        <p:spPr>
          <a:xfrm>
            <a:off x="357159" y="1214422"/>
            <a:ext cx="8786842" cy="5214937"/>
          </a:xfrm>
        </p:spPr>
        <p:txBody>
          <a:bodyPr/>
          <a:lstStyle/>
          <a:p>
            <a:r>
              <a:rPr lang="en-US" altLang="zh-CN" dirty="0">
                <a:ea typeface="宋体" charset="-122"/>
              </a:rPr>
              <a:t>Segments are shared when entries in the segment tables of 2 different processes point to the same physical locations.</a:t>
            </a:r>
          </a:p>
          <a:p>
            <a:r>
              <a:rPr lang="en-US" altLang="zh-CN" dirty="0">
                <a:ea typeface="宋体" charset="-122"/>
              </a:rPr>
              <a:t>Example: the same code of a text editor can be shared by many users:</a:t>
            </a:r>
          </a:p>
          <a:p>
            <a:pPr lvl="1"/>
            <a:r>
              <a:rPr lang="en-US" altLang="zh-CN" dirty="0">
                <a:ea typeface="宋体" charset="-122"/>
              </a:rPr>
              <a:t>Only one copy is kept in main memory.</a:t>
            </a:r>
          </a:p>
          <a:p>
            <a:r>
              <a:rPr lang="en-US" altLang="zh-CN" dirty="0">
                <a:ea typeface="宋体" charset="-122"/>
              </a:rPr>
              <a:t>But each user would still need to have its own private data segment.</a:t>
            </a:r>
          </a:p>
        </p:txBody>
      </p:sp>
      <p:sp>
        <p:nvSpPr>
          <p:cNvPr id="5" name="Rectangle 4"/>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Frank\OS381\os7-4_rea.ppt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125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72099">
                                            <p:txEl>
                                              <p:pRg st="1" end="1"/>
                                            </p:txEl>
                                          </p:spTgt>
                                        </p:tgtEl>
                                        <p:attrNameLst>
                                          <p:attrName>style.visibility</p:attrName>
                                        </p:attrNameLst>
                                      </p:cBhvr>
                                      <p:to>
                                        <p:strVal val="visible"/>
                                      </p:to>
                                    </p:set>
                                    <p:anim calcmode="lin" valueType="num">
                                      <p:cBhvr additive="base">
                                        <p:cTn id="7" dur="500" fill="hold"/>
                                        <p:tgtEl>
                                          <p:spTgt spid="7720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7209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72099">
                                            <p:txEl>
                                              <p:pRg st="2" end="2"/>
                                            </p:txEl>
                                          </p:spTgt>
                                        </p:tgtEl>
                                        <p:attrNameLst>
                                          <p:attrName>style.visibility</p:attrName>
                                        </p:attrNameLst>
                                      </p:cBhvr>
                                      <p:to>
                                        <p:strVal val="visible"/>
                                      </p:to>
                                    </p:set>
                                    <p:anim calcmode="lin" valueType="num">
                                      <p:cBhvr additive="base">
                                        <p:cTn id="11" dur="500" fill="hold"/>
                                        <p:tgtEl>
                                          <p:spTgt spid="77209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720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72099">
                                            <p:txEl>
                                              <p:pRg st="3" end="3"/>
                                            </p:txEl>
                                          </p:spTgt>
                                        </p:tgtEl>
                                        <p:attrNameLst>
                                          <p:attrName>style.visibility</p:attrName>
                                        </p:attrNameLst>
                                      </p:cBhvr>
                                      <p:to>
                                        <p:strVal val="visible"/>
                                      </p:to>
                                    </p:set>
                                    <p:anim calcmode="lin" valueType="num">
                                      <p:cBhvr additive="base">
                                        <p:cTn id="17" dur="500" fill="hold"/>
                                        <p:tgtEl>
                                          <p:spTgt spid="77209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7720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050" name="Rectangle 2"/>
          <p:cNvSpPr>
            <a:spLocks noGrp="1" noChangeArrowheads="1"/>
          </p:cNvSpPr>
          <p:nvPr>
            <p:ph type="title"/>
          </p:nvPr>
        </p:nvSpPr>
        <p:spPr>
          <a:xfrm>
            <a:off x="428596" y="71414"/>
            <a:ext cx="8370887" cy="533400"/>
          </a:xfrm>
        </p:spPr>
        <p:txBody>
          <a:bodyPr>
            <a:noAutofit/>
          </a:bodyPr>
          <a:lstStyle/>
          <a:p>
            <a:r>
              <a:rPr lang="en-US" altLang="zh-CN" sz="4000" dirty="0">
                <a:ea typeface="宋体" charset="-122"/>
              </a:rPr>
              <a:t>Shared Segments Example</a:t>
            </a:r>
          </a:p>
        </p:txBody>
      </p:sp>
      <p:sp>
        <p:nvSpPr>
          <p:cNvPr id="4" name="Rectangle 3"/>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Frank\OS381\os7-4_rea.ppt</a:t>
            </a:r>
            <a:endParaRPr lang="zh-CN" altLang="en-US" sz="1400" dirty="0">
              <a:solidFill>
                <a:schemeClr val="bg1">
                  <a:lumMod val="85000"/>
                </a:scheme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126</a:t>
            </a:fld>
            <a:endParaRPr lang="zh-CN" altLang="en-US"/>
          </a:p>
        </p:txBody>
      </p:sp>
      <p:sp>
        <p:nvSpPr>
          <p:cNvPr id="6" name="Footer Placeholder 5"/>
          <p:cNvSpPr>
            <a:spLocks noGrp="1"/>
          </p:cNvSpPr>
          <p:nvPr>
            <p:ph type="ftr" sz="quarter" idx="11"/>
          </p:nvPr>
        </p:nvSpPr>
        <p:spPr/>
        <p:txBody>
          <a:bodyPr/>
          <a:lstStyle/>
          <a:p>
            <a:r>
              <a:rPr lang="en-US" altLang="zh-CN" smtClean="0"/>
              <a:t>Part IX Memory management</a:t>
            </a:r>
            <a:endParaRPr lang="zh-CN" altLang="en-US"/>
          </a:p>
        </p:txBody>
      </p:sp>
      <p:graphicFrame>
        <p:nvGraphicFramePr>
          <p:cNvPr id="20483" name="Object 3"/>
          <p:cNvGraphicFramePr>
            <a:graphicFrameLocks noChangeAspect="1"/>
          </p:cNvGraphicFramePr>
          <p:nvPr/>
        </p:nvGraphicFramePr>
        <p:xfrm>
          <a:off x="2071670" y="714356"/>
          <a:ext cx="5886786" cy="6143644"/>
        </p:xfrm>
        <a:graphic>
          <a:graphicData uri="http://schemas.openxmlformats.org/presentationml/2006/ole">
            <mc:AlternateContent xmlns:mc="http://schemas.openxmlformats.org/markup-compatibility/2006">
              <mc:Choice xmlns:v="urn:schemas-microsoft-com:vml" Requires="v">
                <p:oleObj spid="_x0000_s783468" name="Artwork" r:id="rId5" imgW="5485714" imgH="5723810" progId="">
                  <p:embed/>
                </p:oleObj>
              </mc:Choice>
              <mc:Fallback>
                <p:oleObj name="Artwork" r:id="rId5" imgW="5485714" imgH="572381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71670" y="714356"/>
                        <a:ext cx="5886786" cy="61436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Rectangle 7"/>
          <p:cNvSpPr/>
          <p:nvPr/>
        </p:nvSpPr>
        <p:spPr>
          <a:xfrm>
            <a:off x="4500562" y="5715016"/>
            <a:ext cx="1379538" cy="1904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4500562" y="2584444"/>
            <a:ext cx="1379538" cy="19048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6572264" y="2247892"/>
            <a:ext cx="1379538" cy="11176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Virtual 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197493"/>
          </a:xfrm>
        </p:spPr>
        <p:txBody>
          <a:bodyPr anchor="ctr"/>
          <a:lstStyle/>
          <a:p>
            <a:r>
              <a:rPr lang="en-US" altLang="zh-CN" dirty="0" smtClean="0"/>
              <a:t>Paging</a:t>
            </a:r>
          </a:p>
          <a:p>
            <a:pPr lvl="1"/>
            <a:r>
              <a:rPr lang="en-US" altLang="zh-CN" dirty="0" smtClean="0"/>
              <a:t>Basic paging</a:t>
            </a:r>
          </a:p>
          <a:p>
            <a:pPr lvl="1"/>
            <a:r>
              <a:rPr lang="en-US" altLang="zh-CN" dirty="0" smtClean="0"/>
              <a:t>Supporting VM</a:t>
            </a:r>
          </a:p>
          <a:p>
            <a:r>
              <a:rPr lang="en-US" altLang="zh-CN" dirty="0" smtClean="0"/>
              <a:t>Segmenting</a:t>
            </a:r>
          </a:p>
          <a:p>
            <a:pPr lvl="1"/>
            <a:r>
              <a:rPr lang="en-US" altLang="zh-CN" dirty="0" smtClean="0"/>
              <a:t>Basic segmenting</a:t>
            </a:r>
          </a:p>
          <a:p>
            <a:pPr lvl="1"/>
            <a:r>
              <a:rPr lang="en-US" altLang="zh-CN" dirty="0" smtClean="0"/>
              <a:t>Supporting VM</a:t>
            </a:r>
          </a:p>
          <a:p>
            <a:r>
              <a:rPr lang="en-US" altLang="zh-CN" dirty="0" smtClean="0">
                <a:solidFill>
                  <a:schemeClr val="accent6">
                    <a:lumMod val="75000"/>
                  </a:schemeClr>
                </a:solidFill>
              </a:rPr>
              <a:t>Segment-page scheme</a:t>
            </a:r>
            <a:endParaRPr lang="zh-CN" altLang="en-US" dirty="0" smtClean="0">
              <a:solidFill>
                <a:schemeClr val="accent6">
                  <a:lumMod val="75000"/>
                </a:schemeClr>
              </a:solidFill>
            </a:endParaRP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Grp="1" noChangeArrowheads="1"/>
          </p:cNvSpPr>
          <p:nvPr>
            <p:ph type="title"/>
          </p:nvPr>
        </p:nvSpPr>
        <p:spPr>
          <a:xfrm>
            <a:off x="0" y="357166"/>
            <a:ext cx="8229600" cy="609600"/>
          </a:xfrm>
          <a:solidFill>
            <a:srgbClr val="FFC000"/>
          </a:solidFill>
        </p:spPr>
        <p:txBody>
          <a:bodyPr vert="horz" lIns="91440" tIns="45720" rIns="91440" bIns="45720" rtlCol="0" anchor="ctr">
            <a:noAutofit/>
          </a:bodyPr>
          <a:lstStyle/>
          <a:p>
            <a:r>
              <a:rPr lang="en-US" altLang="zh-CN" dirty="0" smtClean="0"/>
              <a:t>Segmentation + Paging</a:t>
            </a:r>
          </a:p>
        </p:txBody>
      </p:sp>
      <p:sp>
        <p:nvSpPr>
          <p:cNvPr id="577539" name="Rectangle 3"/>
          <p:cNvSpPr>
            <a:spLocks noGrp="1" noChangeArrowheads="1"/>
          </p:cNvSpPr>
          <p:nvPr>
            <p:ph type="body" idx="1"/>
          </p:nvPr>
        </p:nvSpPr>
        <p:spPr>
          <a:xfrm>
            <a:off x="357158" y="990600"/>
            <a:ext cx="8786842" cy="5562600"/>
          </a:xfrm>
        </p:spPr>
        <p:txBody>
          <a:bodyPr/>
          <a:lstStyle/>
          <a:p>
            <a:r>
              <a:rPr lang="en-US" altLang="zh-CN" dirty="0"/>
              <a:t>Paging or segmentation?</a:t>
            </a:r>
          </a:p>
          <a:p>
            <a:r>
              <a:rPr lang="en-US" altLang="zh-CN" dirty="0"/>
              <a:t>In the old days, </a:t>
            </a:r>
          </a:p>
          <a:p>
            <a:pPr lvl="1"/>
            <a:r>
              <a:rPr lang="en-US" altLang="zh-CN" sz="2800" dirty="0"/>
              <a:t>Motorola </a:t>
            </a:r>
            <a:r>
              <a:rPr lang="en-US" altLang="zh-CN" sz="2800" dirty="0" smtClean="0"/>
              <a:t>68000	used </a:t>
            </a:r>
            <a:r>
              <a:rPr lang="en-US" altLang="zh-CN" sz="2800" dirty="0"/>
              <a:t>paging.</a:t>
            </a:r>
          </a:p>
          <a:p>
            <a:pPr lvl="1"/>
            <a:r>
              <a:rPr lang="en-US" altLang="zh-CN" sz="2800" dirty="0"/>
              <a:t>Intel 80x86         </a:t>
            </a:r>
            <a:r>
              <a:rPr lang="en-US" altLang="zh-CN" sz="2800" dirty="0" smtClean="0"/>
              <a:t>	used </a:t>
            </a:r>
            <a:r>
              <a:rPr lang="en-US" altLang="zh-CN" sz="2800" dirty="0"/>
              <a:t>segmentation.</a:t>
            </a:r>
          </a:p>
          <a:p>
            <a:r>
              <a:rPr lang="en-US" altLang="zh-CN" dirty="0"/>
              <a:t>Now </a:t>
            </a:r>
          </a:p>
          <a:p>
            <a:pPr lvl="1"/>
            <a:r>
              <a:rPr lang="en-US" altLang="zh-CN" sz="2800" dirty="0"/>
              <a:t>both combines paging and segmentation</a:t>
            </a:r>
          </a:p>
          <a:p>
            <a:r>
              <a:rPr lang="en-US" altLang="zh-CN" dirty="0"/>
              <a:t>The OS for I386 </a:t>
            </a:r>
          </a:p>
          <a:p>
            <a:pPr lvl="1"/>
            <a:r>
              <a:rPr lang="en-US" altLang="zh-CN" sz="2800" dirty="0"/>
              <a:t>OS/2 from IBM</a:t>
            </a:r>
          </a:p>
          <a:p>
            <a:pPr lvl="1"/>
            <a:r>
              <a:rPr lang="en-US" altLang="zh-CN" sz="2800" dirty="0"/>
              <a:t>NT    from MS</a:t>
            </a:r>
          </a:p>
        </p:txBody>
      </p:sp>
      <p:sp>
        <p:nvSpPr>
          <p:cNvPr id="4" name="Rectangle 3"/>
          <p:cNvSpPr/>
          <p:nvPr/>
        </p:nvSpPr>
        <p:spPr>
          <a:xfrm>
            <a:off x="5696453" y="5335801"/>
            <a:ext cx="3447547" cy="307777"/>
          </a:xfrm>
          <a:prstGeom prst="rect">
            <a:avLst/>
          </a:prstGeom>
        </p:spPr>
        <p:txBody>
          <a:bodyPr wrap="none">
            <a:spAutoFit/>
          </a:bodyPr>
          <a:lstStyle/>
          <a:p>
            <a:r>
              <a:rPr lang="en-US" altLang="zh-CN" sz="1400" dirty="0" smtClean="0">
                <a:solidFill>
                  <a:schemeClr val="bg1">
                    <a:lumMod val="85000"/>
                  </a:schemeClr>
                </a:solidFill>
              </a:rPr>
              <a:t>PPTs from others\OS PPT in English\ch09.ppt</a:t>
            </a:r>
            <a:endParaRPr lang="zh-CN" altLang="en-US" sz="1400" dirty="0">
              <a:solidFill>
                <a:schemeClr val="bg1">
                  <a:lumMod val="85000"/>
                </a:scheme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128</a:t>
            </a:fld>
            <a:endParaRPr lang="zh-CN" altLang="en-US"/>
          </a:p>
        </p:txBody>
      </p:sp>
      <p:sp>
        <p:nvSpPr>
          <p:cNvPr id="6" name="Footer Placeholder 5"/>
          <p:cNvSpPr>
            <a:spLocks noGrp="1"/>
          </p:cNvSpPr>
          <p:nvPr>
            <p:ph type="ftr" sz="quarter" idx="11"/>
          </p:nvPr>
        </p:nvSpPr>
        <p:spPr/>
        <p:txBody>
          <a:bodyPr/>
          <a:lstStyle/>
          <a:p>
            <a:r>
              <a:rPr lang="en-US" altLang="zh-CN" smtClean="0"/>
              <a:t>Part IX Memory management</a:t>
            </a:r>
            <a:endParaRPr lang="zh-CN" altLang="en-US"/>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533400" y="457200"/>
            <a:ext cx="3886200" cy="304800"/>
          </a:xfrm>
          <a:prstGeom prst="rect">
            <a:avLst/>
          </a:prstGeom>
          <a:noFill/>
          <a:ln w="9525">
            <a:solidFill>
              <a:schemeClr val="tx1"/>
            </a:solidFill>
            <a:miter lim="800000"/>
            <a:headEnd/>
            <a:tailEnd/>
          </a:ln>
          <a:effectLst/>
        </p:spPr>
        <p:txBody>
          <a:bodyPr wrap="none" anchor="ctr"/>
          <a:lstStyle/>
          <a:p>
            <a:endParaRPr lang="zh-CN" altLang="en-US"/>
          </a:p>
        </p:txBody>
      </p:sp>
      <p:sp>
        <p:nvSpPr>
          <p:cNvPr id="14341" name="Line 5"/>
          <p:cNvSpPr>
            <a:spLocks noChangeShapeType="1"/>
          </p:cNvSpPr>
          <p:nvPr/>
        </p:nvSpPr>
        <p:spPr bwMode="auto">
          <a:xfrm>
            <a:off x="1981200" y="457200"/>
            <a:ext cx="0" cy="304800"/>
          </a:xfrm>
          <a:prstGeom prst="line">
            <a:avLst/>
          </a:prstGeom>
          <a:noFill/>
          <a:ln w="9525">
            <a:solidFill>
              <a:schemeClr val="tx1"/>
            </a:solidFill>
            <a:round/>
            <a:headEnd/>
            <a:tailEnd/>
          </a:ln>
          <a:effectLst/>
        </p:spPr>
        <p:txBody>
          <a:bodyPr/>
          <a:lstStyle/>
          <a:p>
            <a:endParaRPr lang="zh-CN" altLang="en-US"/>
          </a:p>
        </p:txBody>
      </p:sp>
      <p:sp>
        <p:nvSpPr>
          <p:cNvPr id="14343" name="Text Box 7"/>
          <p:cNvSpPr txBox="1">
            <a:spLocks noChangeArrowheads="1"/>
          </p:cNvSpPr>
          <p:nvPr/>
        </p:nvSpPr>
        <p:spPr bwMode="auto">
          <a:xfrm>
            <a:off x="2819400" y="409074"/>
            <a:ext cx="802399" cy="400110"/>
          </a:xfrm>
          <a:prstGeom prst="rect">
            <a:avLst/>
          </a:prstGeom>
          <a:noFill/>
          <a:ln w="9525">
            <a:noFill/>
            <a:miter lim="800000"/>
            <a:headEnd/>
            <a:tailEnd/>
          </a:ln>
          <a:effectLst/>
        </p:spPr>
        <p:txBody>
          <a:bodyPr wrap="none">
            <a:spAutoFit/>
          </a:bodyPr>
          <a:lstStyle/>
          <a:p>
            <a:r>
              <a:rPr lang="en-US" altLang="zh-CN" sz="2000" b="1" dirty="0">
                <a:ea typeface="宋体" pitchFamily="2" charset="-122"/>
              </a:rPr>
              <a:t>offset</a:t>
            </a:r>
          </a:p>
        </p:txBody>
      </p:sp>
      <p:sp>
        <p:nvSpPr>
          <p:cNvPr id="14344" name="Text Box 8"/>
          <p:cNvSpPr txBox="1">
            <a:spLocks noChangeArrowheads="1"/>
          </p:cNvSpPr>
          <p:nvPr/>
        </p:nvSpPr>
        <p:spPr bwMode="auto">
          <a:xfrm>
            <a:off x="685800" y="409074"/>
            <a:ext cx="1267976" cy="400110"/>
          </a:xfrm>
          <a:prstGeom prst="rect">
            <a:avLst/>
          </a:prstGeom>
          <a:noFill/>
          <a:ln w="9525">
            <a:noFill/>
            <a:miter lim="800000"/>
            <a:headEnd/>
            <a:tailEnd/>
          </a:ln>
          <a:effectLst/>
        </p:spPr>
        <p:txBody>
          <a:bodyPr wrap="none">
            <a:spAutoFit/>
          </a:bodyPr>
          <a:lstStyle/>
          <a:p>
            <a:r>
              <a:rPr lang="en-US" altLang="zh-CN" sz="2000" b="1" dirty="0">
                <a:ea typeface="宋体" pitchFamily="2" charset="-122"/>
              </a:rPr>
              <a:t>descriptor</a:t>
            </a:r>
          </a:p>
        </p:txBody>
      </p:sp>
      <p:sp>
        <p:nvSpPr>
          <p:cNvPr id="14345" name="Rectangle 9"/>
          <p:cNvSpPr>
            <a:spLocks noChangeArrowheads="1"/>
          </p:cNvSpPr>
          <p:nvPr/>
        </p:nvSpPr>
        <p:spPr bwMode="auto">
          <a:xfrm>
            <a:off x="1295400" y="1295400"/>
            <a:ext cx="1295400" cy="2286000"/>
          </a:xfrm>
          <a:prstGeom prst="rect">
            <a:avLst/>
          </a:prstGeom>
          <a:noFill/>
          <a:ln w="9525">
            <a:solidFill>
              <a:schemeClr val="tx1"/>
            </a:solidFill>
            <a:miter lim="800000"/>
            <a:headEnd/>
            <a:tailEnd/>
          </a:ln>
          <a:effectLst/>
        </p:spPr>
        <p:txBody>
          <a:bodyPr wrap="none" anchor="ctr"/>
          <a:lstStyle/>
          <a:p>
            <a:endParaRPr lang="zh-CN" altLang="en-US"/>
          </a:p>
        </p:txBody>
      </p:sp>
      <p:sp>
        <p:nvSpPr>
          <p:cNvPr id="14346" name="Line 10"/>
          <p:cNvSpPr>
            <a:spLocks noChangeShapeType="1"/>
          </p:cNvSpPr>
          <p:nvPr/>
        </p:nvSpPr>
        <p:spPr bwMode="auto">
          <a:xfrm>
            <a:off x="1295400" y="1981200"/>
            <a:ext cx="1295400" cy="0"/>
          </a:xfrm>
          <a:prstGeom prst="line">
            <a:avLst/>
          </a:prstGeom>
          <a:noFill/>
          <a:ln w="9525">
            <a:solidFill>
              <a:schemeClr val="tx1"/>
            </a:solidFill>
            <a:round/>
            <a:headEnd/>
            <a:tailEnd/>
          </a:ln>
          <a:effectLst/>
        </p:spPr>
        <p:txBody>
          <a:bodyPr/>
          <a:lstStyle/>
          <a:p>
            <a:endParaRPr lang="zh-CN" altLang="en-US"/>
          </a:p>
        </p:txBody>
      </p:sp>
      <p:sp>
        <p:nvSpPr>
          <p:cNvPr id="14347" name="Line 11"/>
          <p:cNvSpPr>
            <a:spLocks noChangeShapeType="1"/>
          </p:cNvSpPr>
          <p:nvPr/>
        </p:nvSpPr>
        <p:spPr bwMode="auto">
          <a:xfrm>
            <a:off x="1295400" y="2286000"/>
            <a:ext cx="1295400" cy="0"/>
          </a:xfrm>
          <a:prstGeom prst="line">
            <a:avLst/>
          </a:prstGeom>
          <a:noFill/>
          <a:ln w="9525">
            <a:solidFill>
              <a:schemeClr val="tx1"/>
            </a:solidFill>
            <a:round/>
            <a:headEnd/>
            <a:tailEnd/>
          </a:ln>
          <a:effectLst/>
        </p:spPr>
        <p:txBody>
          <a:bodyPr/>
          <a:lstStyle/>
          <a:p>
            <a:endParaRPr lang="zh-CN" altLang="en-US"/>
          </a:p>
        </p:txBody>
      </p:sp>
      <p:sp>
        <p:nvSpPr>
          <p:cNvPr id="14348" name="Text Box 12"/>
          <p:cNvSpPr txBox="1">
            <a:spLocks noChangeArrowheads="1"/>
          </p:cNvSpPr>
          <p:nvPr/>
        </p:nvSpPr>
        <p:spPr bwMode="auto">
          <a:xfrm>
            <a:off x="1295400" y="1981200"/>
            <a:ext cx="615950" cy="366713"/>
          </a:xfrm>
          <a:prstGeom prst="rect">
            <a:avLst/>
          </a:prstGeom>
          <a:noFill/>
          <a:ln w="9525">
            <a:noFill/>
            <a:miter lim="800000"/>
            <a:headEnd/>
            <a:tailEnd/>
          </a:ln>
          <a:effectLst/>
        </p:spPr>
        <p:txBody>
          <a:bodyPr wrap="none">
            <a:spAutoFit/>
          </a:bodyPr>
          <a:lstStyle/>
          <a:p>
            <a:r>
              <a:rPr lang="en-US" altLang="zh-CN" sz="1800">
                <a:ea typeface="宋体" pitchFamily="2" charset="-122"/>
              </a:rPr>
              <a:t>limit</a:t>
            </a:r>
          </a:p>
        </p:txBody>
      </p:sp>
      <p:sp>
        <p:nvSpPr>
          <p:cNvPr id="14349" name="Text Box 13"/>
          <p:cNvSpPr txBox="1">
            <a:spLocks noChangeArrowheads="1"/>
          </p:cNvSpPr>
          <p:nvPr/>
        </p:nvSpPr>
        <p:spPr bwMode="auto">
          <a:xfrm>
            <a:off x="1981200" y="1981200"/>
            <a:ext cx="590550" cy="366713"/>
          </a:xfrm>
          <a:prstGeom prst="rect">
            <a:avLst/>
          </a:prstGeom>
          <a:noFill/>
          <a:ln w="9525">
            <a:noFill/>
            <a:miter lim="800000"/>
            <a:headEnd/>
            <a:tailEnd/>
          </a:ln>
          <a:effectLst/>
        </p:spPr>
        <p:txBody>
          <a:bodyPr wrap="none">
            <a:spAutoFit/>
          </a:bodyPr>
          <a:lstStyle/>
          <a:p>
            <a:r>
              <a:rPr lang="en-US" altLang="zh-CN" sz="1800">
                <a:ea typeface="宋体" pitchFamily="2" charset="-122"/>
              </a:rPr>
              <a:t>base</a:t>
            </a:r>
          </a:p>
        </p:txBody>
      </p:sp>
      <p:sp>
        <p:nvSpPr>
          <p:cNvPr id="14350" name="Text Box 14"/>
          <p:cNvSpPr txBox="1">
            <a:spLocks noChangeArrowheads="1"/>
          </p:cNvSpPr>
          <p:nvPr/>
        </p:nvSpPr>
        <p:spPr bwMode="auto">
          <a:xfrm>
            <a:off x="1219200" y="3581400"/>
            <a:ext cx="1447800" cy="366713"/>
          </a:xfrm>
          <a:prstGeom prst="rect">
            <a:avLst/>
          </a:prstGeom>
          <a:noFill/>
          <a:ln w="9525">
            <a:noFill/>
            <a:miter lim="800000"/>
            <a:headEnd/>
            <a:tailEnd/>
          </a:ln>
          <a:effectLst/>
        </p:spPr>
        <p:txBody>
          <a:bodyPr wrap="none">
            <a:spAutoFit/>
          </a:bodyPr>
          <a:lstStyle/>
          <a:p>
            <a:r>
              <a:rPr lang="en-US" altLang="zh-CN" sz="1800">
                <a:ea typeface="宋体" pitchFamily="2" charset="-122"/>
              </a:rPr>
              <a:t>segment table</a:t>
            </a:r>
          </a:p>
        </p:txBody>
      </p:sp>
      <p:sp>
        <p:nvSpPr>
          <p:cNvPr id="14351" name="Line 15"/>
          <p:cNvSpPr>
            <a:spLocks noChangeShapeType="1"/>
          </p:cNvSpPr>
          <p:nvPr/>
        </p:nvSpPr>
        <p:spPr bwMode="auto">
          <a:xfrm>
            <a:off x="1905000" y="1295400"/>
            <a:ext cx="0" cy="2286000"/>
          </a:xfrm>
          <a:prstGeom prst="line">
            <a:avLst/>
          </a:prstGeom>
          <a:noFill/>
          <a:ln w="9525">
            <a:solidFill>
              <a:schemeClr val="tx1"/>
            </a:solidFill>
            <a:round/>
            <a:headEnd/>
            <a:tailEnd/>
          </a:ln>
          <a:effectLst/>
        </p:spPr>
        <p:txBody>
          <a:bodyPr/>
          <a:lstStyle/>
          <a:p>
            <a:endParaRPr lang="zh-CN" altLang="en-US"/>
          </a:p>
        </p:txBody>
      </p:sp>
      <p:sp>
        <p:nvSpPr>
          <p:cNvPr id="14352" name="Oval 16"/>
          <p:cNvSpPr>
            <a:spLocks noChangeArrowheads="1"/>
          </p:cNvSpPr>
          <p:nvPr/>
        </p:nvSpPr>
        <p:spPr bwMode="auto">
          <a:xfrm>
            <a:off x="4038600" y="1752600"/>
            <a:ext cx="762000" cy="762000"/>
          </a:xfrm>
          <a:prstGeom prst="ellipse">
            <a:avLst/>
          </a:prstGeom>
          <a:noFill/>
          <a:ln w="9525">
            <a:solidFill>
              <a:schemeClr val="tx1"/>
            </a:solidFill>
            <a:round/>
            <a:headEnd/>
            <a:tailEnd/>
          </a:ln>
          <a:effectLst/>
        </p:spPr>
        <p:txBody>
          <a:bodyPr wrap="none" anchor="ctr"/>
          <a:lstStyle/>
          <a:p>
            <a:endParaRPr lang="zh-CN" altLang="en-US"/>
          </a:p>
        </p:txBody>
      </p:sp>
      <p:sp>
        <p:nvSpPr>
          <p:cNvPr id="14353" name="Text Box 17"/>
          <p:cNvSpPr txBox="1">
            <a:spLocks noChangeArrowheads="1"/>
          </p:cNvSpPr>
          <p:nvPr/>
        </p:nvSpPr>
        <p:spPr bwMode="auto">
          <a:xfrm>
            <a:off x="4267200" y="1905000"/>
            <a:ext cx="355600" cy="457200"/>
          </a:xfrm>
          <a:prstGeom prst="rect">
            <a:avLst/>
          </a:prstGeom>
          <a:noFill/>
          <a:ln w="9525">
            <a:noFill/>
            <a:miter lim="800000"/>
            <a:headEnd/>
            <a:tailEnd/>
          </a:ln>
          <a:effectLst/>
        </p:spPr>
        <p:txBody>
          <a:bodyPr wrap="none">
            <a:spAutoFit/>
          </a:bodyPr>
          <a:lstStyle/>
          <a:p>
            <a:r>
              <a:rPr lang="en-US" altLang="zh-CN">
                <a:ea typeface="宋体" pitchFamily="2" charset="-122"/>
              </a:rPr>
              <a:t>+</a:t>
            </a:r>
          </a:p>
        </p:txBody>
      </p:sp>
      <p:sp>
        <p:nvSpPr>
          <p:cNvPr id="14356" name="Rectangle 20"/>
          <p:cNvSpPr>
            <a:spLocks noChangeArrowheads="1"/>
          </p:cNvSpPr>
          <p:nvPr/>
        </p:nvSpPr>
        <p:spPr bwMode="auto">
          <a:xfrm>
            <a:off x="3124200" y="4191000"/>
            <a:ext cx="3886200" cy="304800"/>
          </a:xfrm>
          <a:prstGeom prst="rect">
            <a:avLst/>
          </a:prstGeom>
          <a:noFill/>
          <a:ln w="9525">
            <a:solidFill>
              <a:schemeClr val="tx1"/>
            </a:solidFill>
            <a:miter lim="800000"/>
            <a:headEnd/>
            <a:tailEnd/>
          </a:ln>
          <a:effectLst/>
        </p:spPr>
        <p:txBody>
          <a:bodyPr wrap="none" anchor="ctr"/>
          <a:lstStyle/>
          <a:p>
            <a:endParaRPr lang="zh-CN" altLang="en-US"/>
          </a:p>
        </p:txBody>
      </p:sp>
      <p:sp>
        <p:nvSpPr>
          <p:cNvPr id="14357" name="Line 21"/>
          <p:cNvSpPr>
            <a:spLocks noChangeShapeType="1"/>
          </p:cNvSpPr>
          <p:nvPr/>
        </p:nvSpPr>
        <p:spPr bwMode="auto">
          <a:xfrm>
            <a:off x="4419600" y="4191000"/>
            <a:ext cx="0" cy="304800"/>
          </a:xfrm>
          <a:prstGeom prst="line">
            <a:avLst/>
          </a:prstGeom>
          <a:noFill/>
          <a:ln w="9525">
            <a:solidFill>
              <a:schemeClr val="tx1"/>
            </a:solidFill>
            <a:round/>
            <a:headEnd/>
            <a:tailEnd/>
          </a:ln>
          <a:effectLst/>
        </p:spPr>
        <p:txBody>
          <a:bodyPr/>
          <a:lstStyle/>
          <a:p>
            <a:endParaRPr lang="zh-CN" altLang="en-US"/>
          </a:p>
        </p:txBody>
      </p:sp>
      <p:sp>
        <p:nvSpPr>
          <p:cNvPr id="14358" name="Line 22"/>
          <p:cNvSpPr>
            <a:spLocks noChangeShapeType="1"/>
          </p:cNvSpPr>
          <p:nvPr/>
        </p:nvSpPr>
        <p:spPr bwMode="auto">
          <a:xfrm>
            <a:off x="5638800" y="4191000"/>
            <a:ext cx="0" cy="304800"/>
          </a:xfrm>
          <a:prstGeom prst="line">
            <a:avLst/>
          </a:prstGeom>
          <a:noFill/>
          <a:ln w="9525">
            <a:solidFill>
              <a:schemeClr val="tx1"/>
            </a:solidFill>
            <a:round/>
            <a:headEnd/>
            <a:tailEnd/>
          </a:ln>
          <a:effectLst/>
        </p:spPr>
        <p:txBody>
          <a:bodyPr/>
          <a:lstStyle/>
          <a:p>
            <a:endParaRPr lang="zh-CN" altLang="en-US"/>
          </a:p>
        </p:txBody>
      </p:sp>
      <p:sp>
        <p:nvSpPr>
          <p:cNvPr id="14359" name="Text Box 23"/>
          <p:cNvSpPr txBox="1">
            <a:spLocks noChangeArrowheads="1"/>
          </p:cNvSpPr>
          <p:nvPr/>
        </p:nvSpPr>
        <p:spPr bwMode="auto">
          <a:xfrm>
            <a:off x="1143000" y="152400"/>
            <a:ext cx="2463800" cy="366713"/>
          </a:xfrm>
          <a:prstGeom prst="rect">
            <a:avLst/>
          </a:prstGeom>
          <a:noFill/>
          <a:ln w="9525">
            <a:noFill/>
            <a:miter lim="800000"/>
            <a:headEnd/>
            <a:tailEnd/>
          </a:ln>
          <a:effectLst/>
        </p:spPr>
        <p:txBody>
          <a:bodyPr wrap="none">
            <a:spAutoFit/>
          </a:bodyPr>
          <a:lstStyle/>
          <a:p>
            <a:r>
              <a:rPr lang="en-US" altLang="zh-CN" sz="1800">
                <a:ea typeface="宋体" pitchFamily="2" charset="-122"/>
              </a:rPr>
              <a:t>virtual address from user</a:t>
            </a:r>
          </a:p>
        </p:txBody>
      </p:sp>
      <p:sp>
        <p:nvSpPr>
          <p:cNvPr id="14360" name="Text Box 24"/>
          <p:cNvSpPr txBox="1">
            <a:spLocks noChangeArrowheads="1"/>
          </p:cNvSpPr>
          <p:nvPr/>
        </p:nvSpPr>
        <p:spPr bwMode="auto">
          <a:xfrm>
            <a:off x="1600200" y="4114800"/>
            <a:ext cx="1447800" cy="366713"/>
          </a:xfrm>
          <a:prstGeom prst="rect">
            <a:avLst/>
          </a:prstGeom>
          <a:noFill/>
          <a:ln w="9525">
            <a:noFill/>
            <a:miter lim="800000"/>
            <a:headEnd/>
            <a:tailEnd/>
          </a:ln>
          <a:effectLst/>
        </p:spPr>
        <p:txBody>
          <a:bodyPr wrap="none">
            <a:spAutoFit/>
          </a:bodyPr>
          <a:lstStyle/>
          <a:p>
            <a:r>
              <a:rPr lang="en-US" altLang="zh-CN" sz="1800">
                <a:ea typeface="宋体" pitchFamily="2" charset="-122"/>
              </a:rPr>
              <a:t>linear address</a:t>
            </a:r>
          </a:p>
        </p:txBody>
      </p:sp>
      <p:sp>
        <p:nvSpPr>
          <p:cNvPr id="14361" name="Rectangle 25"/>
          <p:cNvSpPr>
            <a:spLocks noChangeArrowheads="1"/>
          </p:cNvSpPr>
          <p:nvPr/>
        </p:nvSpPr>
        <p:spPr bwMode="auto">
          <a:xfrm>
            <a:off x="1524000" y="5105400"/>
            <a:ext cx="1524000" cy="1219200"/>
          </a:xfrm>
          <a:prstGeom prst="rect">
            <a:avLst/>
          </a:prstGeom>
          <a:noFill/>
          <a:ln w="9525">
            <a:solidFill>
              <a:schemeClr val="tx1"/>
            </a:solidFill>
            <a:miter lim="800000"/>
            <a:headEnd/>
            <a:tailEnd/>
          </a:ln>
          <a:effectLst/>
        </p:spPr>
        <p:txBody>
          <a:bodyPr wrap="none" anchor="ctr"/>
          <a:lstStyle/>
          <a:p>
            <a:endParaRPr lang="zh-CN" altLang="en-US"/>
          </a:p>
        </p:txBody>
      </p:sp>
      <p:sp>
        <p:nvSpPr>
          <p:cNvPr id="14362" name="Rectangle 26"/>
          <p:cNvSpPr>
            <a:spLocks noChangeArrowheads="1"/>
          </p:cNvSpPr>
          <p:nvPr/>
        </p:nvSpPr>
        <p:spPr bwMode="auto">
          <a:xfrm>
            <a:off x="4267200" y="5105400"/>
            <a:ext cx="1524000" cy="1219200"/>
          </a:xfrm>
          <a:prstGeom prst="rect">
            <a:avLst/>
          </a:prstGeom>
          <a:noFill/>
          <a:ln w="9525">
            <a:solidFill>
              <a:schemeClr val="tx1"/>
            </a:solidFill>
            <a:miter lim="800000"/>
            <a:headEnd/>
            <a:tailEnd/>
          </a:ln>
          <a:effectLst/>
        </p:spPr>
        <p:txBody>
          <a:bodyPr wrap="none" anchor="ctr"/>
          <a:lstStyle/>
          <a:p>
            <a:endParaRPr lang="zh-CN" altLang="en-US"/>
          </a:p>
        </p:txBody>
      </p:sp>
      <p:sp>
        <p:nvSpPr>
          <p:cNvPr id="14363" name="Rectangle 27"/>
          <p:cNvSpPr>
            <a:spLocks noChangeArrowheads="1"/>
          </p:cNvSpPr>
          <p:nvPr/>
        </p:nvSpPr>
        <p:spPr bwMode="auto">
          <a:xfrm>
            <a:off x="7391400" y="4800600"/>
            <a:ext cx="1524000" cy="1219200"/>
          </a:xfrm>
          <a:prstGeom prst="rect">
            <a:avLst/>
          </a:prstGeom>
          <a:noFill/>
          <a:ln w="9525">
            <a:solidFill>
              <a:schemeClr val="tx1"/>
            </a:solidFill>
            <a:miter lim="800000"/>
            <a:headEnd/>
            <a:tailEnd/>
          </a:ln>
          <a:effectLst/>
        </p:spPr>
        <p:txBody>
          <a:bodyPr wrap="none" anchor="ctr"/>
          <a:lstStyle/>
          <a:p>
            <a:endParaRPr lang="zh-CN" altLang="en-US"/>
          </a:p>
        </p:txBody>
      </p:sp>
      <p:sp>
        <p:nvSpPr>
          <p:cNvPr id="14364" name="Text Box 28"/>
          <p:cNvSpPr txBox="1">
            <a:spLocks noChangeArrowheads="1"/>
          </p:cNvSpPr>
          <p:nvPr/>
        </p:nvSpPr>
        <p:spPr bwMode="auto">
          <a:xfrm>
            <a:off x="1428728" y="4800600"/>
            <a:ext cx="2195345" cy="338554"/>
          </a:xfrm>
          <a:prstGeom prst="rect">
            <a:avLst/>
          </a:prstGeom>
          <a:noFill/>
          <a:ln w="9525">
            <a:noFill/>
            <a:miter lim="800000"/>
            <a:headEnd/>
            <a:tailEnd/>
          </a:ln>
          <a:effectLst/>
        </p:spPr>
        <p:txBody>
          <a:bodyPr wrap="none">
            <a:spAutoFit/>
          </a:bodyPr>
          <a:lstStyle/>
          <a:p>
            <a:r>
              <a:rPr lang="en-US" altLang="zh-CN" sz="1600" dirty="0">
                <a:ea typeface="宋体" pitchFamily="2" charset="-122"/>
              </a:rPr>
              <a:t>PT </a:t>
            </a:r>
            <a:r>
              <a:rPr lang="en-US" altLang="zh-CN" sz="1600" dirty="0" smtClean="0">
                <a:ea typeface="宋体" pitchFamily="2" charset="-122"/>
              </a:rPr>
              <a:t>directory (</a:t>
            </a:r>
            <a:r>
              <a:rPr lang="en-US" altLang="zh-CN" sz="1600" dirty="0" err="1" smtClean="0">
                <a:ea typeface="宋体" pitchFamily="2" charset="-122"/>
              </a:rPr>
              <a:t>PageTable</a:t>
            </a:r>
            <a:r>
              <a:rPr lang="en-US" altLang="zh-CN" sz="1600" dirty="0" smtClean="0">
                <a:ea typeface="宋体" pitchFamily="2" charset="-122"/>
              </a:rPr>
              <a:t>)</a:t>
            </a:r>
            <a:endParaRPr lang="en-US" altLang="zh-CN" sz="1600" dirty="0">
              <a:ea typeface="宋体" pitchFamily="2" charset="-122"/>
            </a:endParaRPr>
          </a:p>
        </p:txBody>
      </p:sp>
      <p:sp>
        <p:nvSpPr>
          <p:cNvPr id="14365" name="Text Box 29"/>
          <p:cNvSpPr txBox="1">
            <a:spLocks noChangeArrowheads="1"/>
          </p:cNvSpPr>
          <p:nvPr/>
        </p:nvSpPr>
        <p:spPr bwMode="auto">
          <a:xfrm>
            <a:off x="4572000" y="4800600"/>
            <a:ext cx="1016000" cy="336550"/>
          </a:xfrm>
          <a:prstGeom prst="rect">
            <a:avLst/>
          </a:prstGeom>
          <a:noFill/>
          <a:ln w="9525">
            <a:noFill/>
            <a:miter lim="800000"/>
            <a:headEnd/>
            <a:tailEnd/>
          </a:ln>
          <a:effectLst/>
        </p:spPr>
        <p:txBody>
          <a:bodyPr wrap="none">
            <a:spAutoFit/>
          </a:bodyPr>
          <a:lstStyle/>
          <a:p>
            <a:r>
              <a:rPr lang="en-US" altLang="zh-CN" sz="1600">
                <a:ea typeface="宋体" pitchFamily="2" charset="-122"/>
              </a:rPr>
              <a:t>page table</a:t>
            </a:r>
          </a:p>
        </p:txBody>
      </p:sp>
      <p:sp>
        <p:nvSpPr>
          <p:cNvPr id="14366" name="Text Box 30"/>
          <p:cNvSpPr txBox="1">
            <a:spLocks noChangeArrowheads="1"/>
          </p:cNvSpPr>
          <p:nvPr/>
        </p:nvSpPr>
        <p:spPr bwMode="auto">
          <a:xfrm>
            <a:off x="7696200" y="4495800"/>
            <a:ext cx="1095375" cy="336550"/>
          </a:xfrm>
          <a:prstGeom prst="rect">
            <a:avLst/>
          </a:prstGeom>
          <a:noFill/>
          <a:ln w="9525">
            <a:noFill/>
            <a:miter lim="800000"/>
            <a:headEnd/>
            <a:tailEnd/>
          </a:ln>
          <a:effectLst/>
        </p:spPr>
        <p:txBody>
          <a:bodyPr wrap="none">
            <a:spAutoFit/>
          </a:bodyPr>
          <a:lstStyle/>
          <a:p>
            <a:r>
              <a:rPr lang="en-US" altLang="zh-CN" sz="1600">
                <a:ea typeface="宋体" pitchFamily="2" charset="-122"/>
              </a:rPr>
              <a:t>page frame</a:t>
            </a:r>
          </a:p>
        </p:txBody>
      </p:sp>
      <p:sp>
        <p:nvSpPr>
          <p:cNvPr id="14367" name="Text Box 31"/>
          <p:cNvSpPr txBox="1">
            <a:spLocks noChangeArrowheads="1"/>
          </p:cNvSpPr>
          <p:nvPr/>
        </p:nvSpPr>
        <p:spPr bwMode="auto">
          <a:xfrm>
            <a:off x="3276600" y="4191000"/>
            <a:ext cx="1009650" cy="366713"/>
          </a:xfrm>
          <a:prstGeom prst="rect">
            <a:avLst/>
          </a:prstGeom>
          <a:noFill/>
          <a:ln w="9525">
            <a:noFill/>
            <a:miter lim="800000"/>
            <a:headEnd/>
            <a:tailEnd/>
          </a:ln>
          <a:effectLst/>
        </p:spPr>
        <p:txBody>
          <a:bodyPr wrap="none">
            <a:spAutoFit/>
          </a:bodyPr>
          <a:lstStyle/>
          <a:p>
            <a:r>
              <a:rPr lang="en-US" altLang="zh-CN" sz="1800">
                <a:ea typeface="宋体" pitchFamily="2" charset="-122"/>
              </a:rPr>
              <a:t>directory</a:t>
            </a:r>
          </a:p>
        </p:txBody>
      </p:sp>
      <p:sp>
        <p:nvSpPr>
          <p:cNvPr id="14368" name="Text Box 32"/>
          <p:cNvSpPr txBox="1">
            <a:spLocks noChangeArrowheads="1"/>
          </p:cNvSpPr>
          <p:nvPr/>
        </p:nvSpPr>
        <p:spPr bwMode="auto">
          <a:xfrm>
            <a:off x="4724400" y="4191000"/>
            <a:ext cx="615950" cy="366713"/>
          </a:xfrm>
          <a:prstGeom prst="rect">
            <a:avLst/>
          </a:prstGeom>
          <a:noFill/>
          <a:ln w="9525">
            <a:noFill/>
            <a:miter lim="800000"/>
            <a:headEnd/>
            <a:tailEnd/>
          </a:ln>
          <a:effectLst/>
        </p:spPr>
        <p:txBody>
          <a:bodyPr wrap="none">
            <a:spAutoFit/>
          </a:bodyPr>
          <a:lstStyle/>
          <a:p>
            <a:r>
              <a:rPr lang="en-US" altLang="zh-CN" sz="1800">
                <a:ea typeface="宋体" pitchFamily="2" charset="-122"/>
              </a:rPr>
              <a:t>page</a:t>
            </a:r>
          </a:p>
        </p:txBody>
      </p:sp>
      <p:sp>
        <p:nvSpPr>
          <p:cNvPr id="14369" name="Text Box 33"/>
          <p:cNvSpPr txBox="1">
            <a:spLocks noChangeArrowheads="1"/>
          </p:cNvSpPr>
          <p:nvPr/>
        </p:nvSpPr>
        <p:spPr bwMode="auto">
          <a:xfrm>
            <a:off x="5943600" y="4191000"/>
            <a:ext cx="704850" cy="366713"/>
          </a:xfrm>
          <a:prstGeom prst="rect">
            <a:avLst/>
          </a:prstGeom>
          <a:noFill/>
          <a:ln w="9525">
            <a:noFill/>
            <a:miter lim="800000"/>
            <a:headEnd/>
            <a:tailEnd/>
          </a:ln>
          <a:effectLst/>
        </p:spPr>
        <p:txBody>
          <a:bodyPr wrap="none">
            <a:spAutoFit/>
          </a:bodyPr>
          <a:lstStyle/>
          <a:p>
            <a:r>
              <a:rPr lang="en-US" altLang="zh-CN" sz="1800">
                <a:ea typeface="宋体" pitchFamily="2" charset="-122"/>
              </a:rPr>
              <a:t>offset</a:t>
            </a:r>
          </a:p>
        </p:txBody>
      </p:sp>
      <p:sp>
        <p:nvSpPr>
          <p:cNvPr id="14370" name="Line 34"/>
          <p:cNvSpPr>
            <a:spLocks noChangeShapeType="1"/>
          </p:cNvSpPr>
          <p:nvPr/>
        </p:nvSpPr>
        <p:spPr bwMode="auto">
          <a:xfrm>
            <a:off x="1524000" y="5410200"/>
            <a:ext cx="1524000" cy="0"/>
          </a:xfrm>
          <a:prstGeom prst="line">
            <a:avLst/>
          </a:prstGeom>
          <a:noFill/>
          <a:ln w="9525">
            <a:solidFill>
              <a:schemeClr val="tx1"/>
            </a:solidFill>
            <a:round/>
            <a:headEnd/>
            <a:tailEnd/>
          </a:ln>
          <a:effectLst/>
        </p:spPr>
        <p:txBody>
          <a:bodyPr/>
          <a:lstStyle/>
          <a:p>
            <a:endParaRPr lang="zh-CN" altLang="en-US"/>
          </a:p>
        </p:txBody>
      </p:sp>
      <p:sp>
        <p:nvSpPr>
          <p:cNvPr id="14371" name="Line 35"/>
          <p:cNvSpPr>
            <a:spLocks noChangeShapeType="1"/>
          </p:cNvSpPr>
          <p:nvPr/>
        </p:nvSpPr>
        <p:spPr bwMode="auto">
          <a:xfrm>
            <a:off x="1524000" y="5638800"/>
            <a:ext cx="1524000" cy="0"/>
          </a:xfrm>
          <a:prstGeom prst="line">
            <a:avLst/>
          </a:prstGeom>
          <a:noFill/>
          <a:ln w="9525">
            <a:solidFill>
              <a:schemeClr val="tx1"/>
            </a:solidFill>
            <a:round/>
            <a:headEnd/>
            <a:tailEnd/>
          </a:ln>
          <a:effectLst/>
        </p:spPr>
        <p:txBody>
          <a:bodyPr/>
          <a:lstStyle/>
          <a:p>
            <a:endParaRPr lang="zh-CN" altLang="en-US"/>
          </a:p>
        </p:txBody>
      </p:sp>
      <p:sp>
        <p:nvSpPr>
          <p:cNvPr id="14372" name="Line 36"/>
          <p:cNvSpPr>
            <a:spLocks noChangeShapeType="1"/>
          </p:cNvSpPr>
          <p:nvPr/>
        </p:nvSpPr>
        <p:spPr bwMode="auto">
          <a:xfrm>
            <a:off x="4267200" y="5791200"/>
            <a:ext cx="1524000" cy="0"/>
          </a:xfrm>
          <a:prstGeom prst="line">
            <a:avLst/>
          </a:prstGeom>
          <a:noFill/>
          <a:ln w="9525">
            <a:solidFill>
              <a:schemeClr val="tx1"/>
            </a:solidFill>
            <a:round/>
            <a:headEnd/>
            <a:tailEnd/>
          </a:ln>
          <a:effectLst/>
        </p:spPr>
        <p:txBody>
          <a:bodyPr/>
          <a:lstStyle/>
          <a:p>
            <a:endParaRPr lang="zh-CN" altLang="en-US"/>
          </a:p>
        </p:txBody>
      </p:sp>
      <p:sp>
        <p:nvSpPr>
          <p:cNvPr id="14373" name="Line 37"/>
          <p:cNvSpPr>
            <a:spLocks noChangeShapeType="1"/>
          </p:cNvSpPr>
          <p:nvPr/>
        </p:nvSpPr>
        <p:spPr bwMode="auto">
          <a:xfrm>
            <a:off x="4267200" y="6019800"/>
            <a:ext cx="1524000" cy="0"/>
          </a:xfrm>
          <a:prstGeom prst="line">
            <a:avLst/>
          </a:prstGeom>
          <a:noFill/>
          <a:ln w="9525">
            <a:solidFill>
              <a:schemeClr val="tx1"/>
            </a:solidFill>
            <a:round/>
            <a:headEnd/>
            <a:tailEnd/>
          </a:ln>
          <a:effectLst/>
        </p:spPr>
        <p:txBody>
          <a:bodyPr/>
          <a:lstStyle/>
          <a:p>
            <a:endParaRPr lang="zh-CN" altLang="en-US"/>
          </a:p>
        </p:txBody>
      </p:sp>
      <p:sp>
        <p:nvSpPr>
          <p:cNvPr id="14374" name="Line 38"/>
          <p:cNvSpPr>
            <a:spLocks noChangeShapeType="1"/>
          </p:cNvSpPr>
          <p:nvPr/>
        </p:nvSpPr>
        <p:spPr bwMode="auto">
          <a:xfrm>
            <a:off x="7391400" y="5257800"/>
            <a:ext cx="1524000" cy="0"/>
          </a:xfrm>
          <a:prstGeom prst="line">
            <a:avLst/>
          </a:prstGeom>
          <a:noFill/>
          <a:ln w="9525">
            <a:solidFill>
              <a:schemeClr val="tx1"/>
            </a:solidFill>
            <a:round/>
            <a:headEnd/>
            <a:tailEnd/>
          </a:ln>
          <a:effectLst/>
        </p:spPr>
        <p:txBody>
          <a:bodyPr/>
          <a:lstStyle/>
          <a:p>
            <a:endParaRPr lang="zh-CN" altLang="en-US"/>
          </a:p>
        </p:txBody>
      </p:sp>
      <p:sp>
        <p:nvSpPr>
          <p:cNvPr id="14375" name="Line 39"/>
          <p:cNvSpPr>
            <a:spLocks noChangeShapeType="1"/>
          </p:cNvSpPr>
          <p:nvPr/>
        </p:nvSpPr>
        <p:spPr bwMode="auto">
          <a:xfrm>
            <a:off x="7391400" y="5486400"/>
            <a:ext cx="1524000" cy="0"/>
          </a:xfrm>
          <a:prstGeom prst="line">
            <a:avLst/>
          </a:prstGeom>
          <a:noFill/>
          <a:ln w="9525">
            <a:solidFill>
              <a:schemeClr val="tx1"/>
            </a:solidFill>
            <a:round/>
            <a:headEnd/>
            <a:tailEnd/>
          </a:ln>
          <a:effectLst/>
        </p:spPr>
        <p:txBody>
          <a:bodyPr/>
          <a:lstStyle/>
          <a:p>
            <a:endParaRPr lang="zh-CN" altLang="en-US"/>
          </a:p>
        </p:txBody>
      </p:sp>
      <p:sp>
        <p:nvSpPr>
          <p:cNvPr id="14376" name="Line 40"/>
          <p:cNvSpPr>
            <a:spLocks noChangeShapeType="1"/>
          </p:cNvSpPr>
          <p:nvPr/>
        </p:nvSpPr>
        <p:spPr bwMode="auto">
          <a:xfrm>
            <a:off x="685800" y="762000"/>
            <a:ext cx="0" cy="1371600"/>
          </a:xfrm>
          <a:prstGeom prst="line">
            <a:avLst/>
          </a:prstGeom>
          <a:noFill/>
          <a:ln w="9525">
            <a:solidFill>
              <a:schemeClr val="tx1"/>
            </a:solidFill>
            <a:round/>
            <a:headEnd/>
            <a:tailEnd/>
          </a:ln>
          <a:effectLst/>
        </p:spPr>
        <p:txBody>
          <a:bodyPr/>
          <a:lstStyle/>
          <a:p>
            <a:endParaRPr lang="zh-CN" altLang="en-US"/>
          </a:p>
        </p:txBody>
      </p:sp>
      <p:sp>
        <p:nvSpPr>
          <p:cNvPr id="14377" name="Line 41"/>
          <p:cNvSpPr>
            <a:spLocks noChangeShapeType="1"/>
          </p:cNvSpPr>
          <p:nvPr/>
        </p:nvSpPr>
        <p:spPr bwMode="auto">
          <a:xfrm>
            <a:off x="685800" y="2133600"/>
            <a:ext cx="609600" cy="0"/>
          </a:xfrm>
          <a:prstGeom prst="line">
            <a:avLst/>
          </a:prstGeom>
          <a:noFill/>
          <a:ln w="9525">
            <a:solidFill>
              <a:schemeClr val="tx1"/>
            </a:solidFill>
            <a:round/>
            <a:headEnd/>
            <a:tailEnd type="triangle" w="med" len="med"/>
          </a:ln>
          <a:effectLst/>
        </p:spPr>
        <p:txBody>
          <a:bodyPr/>
          <a:lstStyle/>
          <a:p>
            <a:endParaRPr lang="zh-CN" altLang="en-US"/>
          </a:p>
        </p:txBody>
      </p:sp>
      <p:sp>
        <p:nvSpPr>
          <p:cNvPr id="14378" name="Line 42"/>
          <p:cNvSpPr>
            <a:spLocks noChangeShapeType="1"/>
          </p:cNvSpPr>
          <p:nvPr/>
        </p:nvSpPr>
        <p:spPr bwMode="auto">
          <a:xfrm>
            <a:off x="2590800" y="2133600"/>
            <a:ext cx="1447800" cy="0"/>
          </a:xfrm>
          <a:prstGeom prst="line">
            <a:avLst/>
          </a:prstGeom>
          <a:noFill/>
          <a:ln w="9525">
            <a:solidFill>
              <a:schemeClr val="tx1"/>
            </a:solidFill>
            <a:round/>
            <a:headEnd/>
            <a:tailEnd type="triangle" w="med" len="med"/>
          </a:ln>
          <a:effectLst/>
        </p:spPr>
        <p:txBody>
          <a:bodyPr/>
          <a:lstStyle/>
          <a:p>
            <a:endParaRPr lang="zh-CN" altLang="en-US"/>
          </a:p>
        </p:txBody>
      </p:sp>
      <p:sp>
        <p:nvSpPr>
          <p:cNvPr id="14379" name="Line 43"/>
          <p:cNvSpPr>
            <a:spLocks noChangeShapeType="1"/>
          </p:cNvSpPr>
          <p:nvPr/>
        </p:nvSpPr>
        <p:spPr bwMode="auto">
          <a:xfrm>
            <a:off x="4343400" y="762000"/>
            <a:ext cx="0" cy="990600"/>
          </a:xfrm>
          <a:prstGeom prst="line">
            <a:avLst/>
          </a:prstGeom>
          <a:noFill/>
          <a:ln w="9525">
            <a:solidFill>
              <a:schemeClr val="tx1"/>
            </a:solidFill>
            <a:round/>
            <a:headEnd/>
            <a:tailEnd type="triangle" w="med" len="med"/>
          </a:ln>
          <a:effectLst/>
        </p:spPr>
        <p:txBody>
          <a:bodyPr/>
          <a:lstStyle/>
          <a:p>
            <a:endParaRPr lang="zh-CN" altLang="en-US"/>
          </a:p>
        </p:txBody>
      </p:sp>
      <p:sp>
        <p:nvSpPr>
          <p:cNvPr id="14384" name="Line 48"/>
          <p:cNvSpPr>
            <a:spLocks noChangeShapeType="1"/>
          </p:cNvSpPr>
          <p:nvPr/>
        </p:nvSpPr>
        <p:spPr bwMode="auto">
          <a:xfrm>
            <a:off x="5791200" y="5867400"/>
            <a:ext cx="914400" cy="0"/>
          </a:xfrm>
          <a:prstGeom prst="line">
            <a:avLst/>
          </a:prstGeom>
          <a:noFill/>
          <a:ln w="9525">
            <a:solidFill>
              <a:schemeClr val="tx1"/>
            </a:solidFill>
            <a:round/>
            <a:headEnd/>
            <a:tailEnd/>
          </a:ln>
          <a:effectLst/>
        </p:spPr>
        <p:txBody>
          <a:bodyPr/>
          <a:lstStyle/>
          <a:p>
            <a:endParaRPr lang="zh-CN" altLang="en-US"/>
          </a:p>
        </p:txBody>
      </p:sp>
      <p:sp>
        <p:nvSpPr>
          <p:cNvPr id="14386" name="Line 50"/>
          <p:cNvSpPr>
            <a:spLocks noChangeShapeType="1"/>
          </p:cNvSpPr>
          <p:nvPr/>
        </p:nvSpPr>
        <p:spPr bwMode="auto">
          <a:xfrm>
            <a:off x="6324600" y="5410200"/>
            <a:ext cx="1066800" cy="0"/>
          </a:xfrm>
          <a:prstGeom prst="line">
            <a:avLst/>
          </a:prstGeom>
          <a:noFill/>
          <a:ln w="9525">
            <a:solidFill>
              <a:schemeClr val="tx1"/>
            </a:solidFill>
            <a:round/>
            <a:headEnd/>
            <a:tailEnd type="triangle" w="med" len="med"/>
          </a:ln>
          <a:effectLst/>
        </p:spPr>
        <p:txBody>
          <a:bodyPr/>
          <a:lstStyle/>
          <a:p>
            <a:endParaRPr lang="zh-CN" altLang="en-US"/>
          </a:p>
        </p:txBody>
      </p:sp>
      <p:sp>
        <p:nvSpPr>
          <p:cNvPr id="14387" name="Line 51"/>
          <p:cNvSpPr>
            <a:spLocks noChangeShapeType="1"/>
          </p:cNvSpPr>
          <p:nvPr/>
        </p:nvSpPr>
        <p:spPr bwMode="auto">
          <a:xfrm>
            <a:off x="6705600" y="5867400"/>
            <a:ext cx="0" cy="533400"/>
          </a:xfrm>
          <a:prstGeom prst="line">
            <a:avLst/>
          </a:prstGeom>
          <a:noFill/>
          <a:ln w="9525">
            <a:solidFill>
              <a:schemeClr val="tx1"/>
            </a:solidFill>
            <a:round/>
            <a:headEnd/>
            <a:tailEnd/>
          </a:ln>
          <a:effectLst/>
        </p:spPr>
        <p:txBody>
          <a:bodyPr/>
          <a:lstStyle/>
          <a:p>
            <a:endParaRPr lang="zh-CN" altLang="en-US"/>
          </a:p>
        </p:txBody>
      </p:sp>
      <p:sp>
        <p:nvSpPr>
          <p:cNvPr id="14388" name="Line 52"/>
          <p:cNvSpPr>
            <a:spLocks noChangeShapeType="1"/>
          </p:cNvSpPr>
          <p:nvPr/>
        </p:nvSpPr>
        <p:spPr bwMode="auto">
          <a:xfrm>
            <a:off x="6705600" y="6400800"/>
            <a:ext cx="1524000" cy="0"/>
          </a:xfrm>
          <a:prstGeom prst="line">
            <a:avLst/>
          </a:prstGeom>
          <a:noFill/>
          <a:ln w="9525">
            <a:solidFill>
              <a:schemeClr val="tx1"/>
            </a:solidFill>
            <a:round/>
            <a:headEnd/>
            <a:tailEnd/>
          </a:ln>
          <a:effectLst/>
        </p:spPr>
        <p:txBody>
          <a:bodyPr/>
          <a:lstStyle/>
          <a:p>
            <a:endParaRPr lang="zh-CN" altLang="en-US"/>
          </a:p>
        </p:txBody>
      </p:sp>
      <p:sp>
        <p:nvSpPr>
          <p:cNvPr id="14389" name="Line 53"/>
          <p:cNvSpPr>
            <a:spLocks noChangeShapeType="1"/>
          </p:cNvSpPr>
          <p:nvPr/>
        </p:nvSpPr>
        <p:spPr bwMode="auto">
          <a:xfrm flipV="1">
            <a:off x="8229600" y="6019800"/>
            <a:ext cx="0" cy="381000"/>
          </a:xfrm>
          <a:prstGeom prst="line">
            <a:avLst/>
          </a:prstGeom>
          <a:noFill/>
          <a:ln w="9525">
            <a:solidFill>
              <a:schemeClr val="tx1"/>
            </a:solidFill>
            <a:round/>
            <a:headEnd/>
            <a:tailEnd type="triangle" w="med" len="med"/>
          </a:ln>
          <a:effectLst/>
        </p:spPr>
        <p:txBody>
          <a:bodyPr/>
          <a:lstStyle/>
          <a:p>
            <a:endParaRPr lang="zh-CN" altLang="en-US"/>
          </a:p>
        </p:txBody>
      </p:sp>
      <p:sp>
        <p:nvSpPr>
          <p:cNvPr id="14390" name="Line 54"/>
          <p:cNvSpPr>
            <a:spLocks noChangeShapeType="1"/>
          </p:cNvSpPr>
          <p:nvPr/>
        </p:nvSpPr>
        <p:spPr bwMode="auto">
          <a:xfrm>
            <a:off x="6324600" y="4495800"/>
            <a:ext cx="0" cy="914400"/>
          </a:xfrm>
          <a:prstGeom prst="line">
            <a:avLst/>
          </a:prstGeom>
          <a:noFill/>
          <a:ln w="9525">
            <a:solidFill>
              <a:schemeClr val="tx1"/>
            </a:solidFill>
            <a:round/>
            <a:headEnd/>
            <a:tailEnd/>
          </a:ln>
          <a:effectLst/>
        </p:spPr>
        <p:txBody>
          <a:bodyPr/>
          <a:lstStyle/>
          <a:p>
            <a:endParaRPr lang="zh-CN" altLang="en-US"/>
          </a:p>
        </p:txBody>
      </p:sp>
      <p:sp>
        <p:nvSpPr>
          <p:cNvPr id="14391" name="Freeform 55"/>
          <p:cNvSpPr>
            <a:spLocks/>
          </p:cNvSpPr>
          <p:nvPr/>
        </p:nvSpPr>
        <p:spPr bwMode="auto">
          <a:xfrm>
            <a:off x="3048000" y="5486400"/>
            <a:ext cx="2057400" cy="1066800"/>
          </a:xfrm>
          <a:custGeom>
            <a:avLst/>
            <a:gdLst/>
            <a:ahLst/>
            <a:cxnLst>
              <a:cxn ang="0">
                <a:pos x="0" y="0"/>
              </a:cxn>
              <a:cxn ang="0">
                <a:pos x="336" y="0"/>
              </a:cxn>
              <a:cxn ang="0">
                <a:pos x="336" y="672"/>
              </a:cxn>
              <a:cxn ang="0">
                <a:pos x="1296" y="672"/>
              </a:cxn>
            </a:cxnLst>
            <a:rect l="0" t="0" r="r" b="b"/>
            <a:pathLst>
              <a:path w="1296" h="672">
                <a:moveTo>
                  <a:pt x="0" y="0"/>
                </a:moveTo>
                <a:lnTo>
                  <a:pt x="336" y="0"/>
                </a:lnTo>
                <a:lnTo>
                  <a:pt x="336" y="672"/>
                </a:lnTo>
                <a:lnTo>
                  <a:pt x="1296" y="672"/>
                </a:lnTo>
              </a:path>
            </a:pathLst>
          </a:custGeom>
          <a:noFill/>
          <a:ln w="9525">
            <a:solidFill>
              <a:schemeClr val="tx1"/>
            </a:solidFill>
            <a:round/>
            <a:headEnd/>
            <a:tailEnd/>
          </a:ln>
          <a:effectLst/>
        </p:spPr>
        <p:txBody>
          <a:bodyPr/>
          <a:lstStyle/>
          <a:p>
            <a:endParaRPr lang="zh-CN" altLang="en-US"/>
          </a:p>
        </p:txBody>
      </p:sp>
      <p:sp>
        <p:nvSpPr>
          <p:cNvPr id="14393" name="Line 57"/>
          <p:cNvSpPr>
            <a:spLocks noChangeShapeType="1"/>
          </p:cNvSpPr>
          <p:nvPr/>
        </p:nvSpPr>
        <p:spPr bwMode="auto">
          <a:xfrm flipV="1">
            <a:off x="5105400" y="6324600"/>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14396" name="Freeform 60"/>
          <p:cNvSpPr>
            <a:spLocks/>
          </p:cNvSpPr>
          <p:nvPr/>
        </p:nvSpPr>
        <p:spPr bwMode="auto">
          <a:xfrm>
            <a:off x="1219200" y="4495800"/>
            <a:ext cx="2514600" cy="990600"/>
          </a:xfrm>
          <a:custGeom>
            <a:avLst/>
            <a:gdLst/>
            <a:ahLst/>
            <a:cxnLst>
              <a:cxn ang="0">
                <a:pos x="1584" y="0"/>
              </a:cxn>
              <a:cxn ang="0">
                <a:pos x="1584" y="96"/>
              </a:cxn>
              <a:cxn ang="0">
                <a:pos x="0" y="96"/>
              </a:cxn>
              <a:cxn ang="0">
                <a:pos x="0" y="624"/>
              </a:cxn>
            </a:cxnLst>
            <a:rect l="0" t="0" r="r" b="b"/>
            <a:pathLst>
              <a:path w="1584" h="624">
                <a:moveTo>
                  <a:pt x="1584" y="0"/>
                </a:moveTo>
                <a:lnTo>
                  <a:pt x="1584" y="96"/>
                </a:lnTo>
                <a:lnTo>
                  <a:pt x="0" y="96"/>
                </a:lnTo>
                <a:lnTo>
                  <a:pt x="0" y="624"/>
                </a:lnTo>
              </a:path>
            </a:pathLst>
          </a:custGeom>
          <a:noFill/>
          <a:ln w="9525">
            <a:solidFill>
              <a:schemeClr val="tx1"/>
            </a:solidFill>
            <a:round/>
            <a:headEnd/>
            <a:tailEnd/>
          </a:ln>
          <a:effectLst/>
        </p:spPr>
        <p:txBody>
          <a:bodyPr/>
          <a:lstStyle/>
          <a:p>
            <a:endParaRPr lang="zh-CN" altLang="en-US"/>
          </a:p>
        </p:txBody>
      </p:sp>
      <p:sp>
        <p:nvSpPr>
          <p:cNvPr id="14397" name="Line 61"/>
          <p:cNvSpPr>
            <a:spLocks noChangeShapeType="1"/>
          </p:cNvSpPr>
          <p:nvPr/>
        </p:nvSpPr>
        <p:spPr bwMode="auto">
          <a:xfrm>
            <a:off x="1219200" y="5486400"/>
            <a:ext cx="304800" cy="0"/>
          </a:xfrm>
          <a:prstGeom prst="line">
            <a:avLst/>
          </a:prstGeom>
          <a:noFill/>
          <a:ln w="9525">
            <a:solidFill>
              <a:schemeClr val="tx1"/>
            </a:solidFill>
            <a:round/>
            <a:headEnd/>
            <a:tailEnd type="triangle" w="med" len="med"/>
          </a:ln>
          <a:effectLst/>
        </p:spPr>
        <p:txBody>
          <a:bodyPr/>
          <a:lstStyle/>
          <a:p>
            <a:endParaRPr lang="zh-CN" altLang="en-US"/>
          </a:p>
        </p:txBody>
      </p:sp>
      <p:sp>
        <p:nvSpPr>
          <p:cNvPr id="14399" name="Freeform 63"/>
          <p:cNvSpPr>
            <a:spLocks/>
          </p:cNvSpPr>
          <p:nvPr/>
        </p:nvSpPr>
        <p:spPr bwMode="auto">
          <a:xfrm>
            <a:off x="3962400" y="4495800"/>
            <a:ext cx="990600" cy="1371600"/>
          </a:xfrm>
          <a:custGeom>
            <a:avLst/>
            <a:gdLst/>
            <a:ahLst/>
            <a:cxnLst>
              <a:cxn ang="0">
                <a:pos x="624" y="0"/>
              </a:cxn>
              <a:cxn ang="0">
                <a:pos x="624" y="96"/>
              </a:cxn>
              <a:cxn ang="0">
                <a:pos x="0" y="96"/>
              </a:cxn>
              <a:cxn ang="0">
                <a:pos x="0" y="864"/>
              </a:cxn>
            </a:cxnLst>
            <a:rect l="0" t="0" r="r" b="b"/>
            <a:pathLst>
              <a:path w="624" h="864">
                <a:moveTo>
                  <a:pt x="624" y="0"/>
                </a:moveTo>
                <a:lnTo>
                  <a:pt x="624" y="96"/>
                </a:lnTo>
                <a:lnTo>
                  <a:pt x="0" y="96"/>
                </a:lnTo>
                <a:lnTo>
                  <a:pt x="0" y="864"/>
                </a:lnTo>
              </a:path>
            </a:pathLst>
          </a:custGeom>
          <a:noFill/>
          <a:ln w="9525">
            <a:solidFill>
              <a:schemeClr val="tx1"/>
            </a:solidFill>
            <a:round/>
            <a:headEnd/>
            <a:tailEnd/>
          </a:ln>
          <a:effectLst/>
        </p:spPr>
        <p:txBody>
          <a:bodyPr/>
          <a:lstStyle/>
          <a:p>
            <a:endParaRPr lang="zh-CN" altLang="en-US"/>
          </a:p>
        </p:txBody>
      </p:sp>
      <p:sp>
        <p:nvSpPr>
          <p:cNvPr id="14400" name="Line 64"/>
          <p:cNvSpPr>
            <a:spLocks noChangeShapeType="1"/>
          </p:cNvSpPr>
          <p:nvPr/>
        </p:nvSpPr>
        <p:spPr bwMode="auto">
          <a:xfrm>
            <a:off x="3962400" y="5867400"/>
            <a:ext cx="304800" cy="0"/>
          </a:xfrm>
          <a:prstGeom prst="line">
            <a:avLst/>
          </a:prstGeom>
          <a:noFill/>
          <a:ln w="9525">
            <a:solidFill>
              <a:schemeClr val="tx1"/>
            </a:solidFill>
            <a:round/>
            <a:headEnd/>
            <a:tailEnd type="triangle" w="med" len="med"/>
          </a:ln>
          <a:effectLst/>
        </p:spPr>
        <p:txBody>
          <a:bodyPr/>
          <a:lstStyle/>
          <a:p>
            <a:endParaRPr lang="zh-CN" altLang="en-US"/>
          </a:p>
        </p:txBody>
      </p:sp>
      <p:sp>
        <p:nvSpPr>
          <p:cNvPr id="14401" name="Rectangle 65"/>
          <p:cNvSpPr>
            <a:spLocks noChangeArrowheads="1"/>
          </p:cNvSpPr>
          <p:nvPr/>
        </p:nvSpPr>
        <p:spPr bwMode="auto">
          <a:xfrm>
            <a:off x="228600" y="6400800"/>
            <a:ext cx="1219200" cy="304800"/>
          </a:xfrm>
          <a:prstGeom prst="rect">
            <a:avLst/>
          </a:prstGeom>
          <a:noFill/>
          <a:ln w="9525">
            <a:solidFill>
              <a:schemeClr val="tx1"/>
            </a:solidFill>
            <a:miter lim="800000"/>
            <a:headEnd/>
            <a:tailEnd/>
          </a:ln>
          <a:effectLst/>
        </p:spPr>
        <p:txBody>
          <a:bodyPr wrap="none" anchor="ctr"/>
          <a:lstStyle/>
          <a:p>
            <a:endParaRPr lang="zh-CN" altLang="en-US"/>
          </a:p>
        </p:txBody>
      </p:sp>
      <p:sp>
        <p:nvSpPr>
          <p:cNvPr id="14402" name="Text Box 66"/>
          <p:cNvSpPr txBox="1">
            <a:spLocks noChangeArrowheads="1"/>
          </p:cNvSpPr>
          <p:nvPr/>
        </p:nvSpPr>
        <p:spPr bwMode="auto">
          <a:xfrm>
            <a:off x="152400" y="6400800"/>
            <a:ext cx="1399550" cy="338554"/>
          </a:xfrm>
          <a:prstGeom prst="rect">
            <a:avLst/>
          </a:prstGeom>
          <a:noFill/>
          <a:ln w="9525">
            <a:noFill/>
            <a:miter lim="800000"/>
            <a:headEnd/>
            <a:tailEnd/>
          </a:ln>
          <a:effectLst/>
        </p:spPr>
        <p:txBody>
          <a:bodyPr wrap="none">
            <a:spAutoFit/>
          </a:bodyPr>
          <a:lstStyle/>
          <a:p>
            <a:r>
              <a:rPr lang="en-US" altLang="zh-CN" sz="1600" b="1" dirty="0">
                <a:ea typeface="宋体" pitchFamily="2" charset="-122"/>
              </a:rPr>
              <a:t>directory base</a:t>
            </a:r>
          </a:p>
        </p:txBody>
      </p:sp>
      <p:sp>
        <p:nvSpPr>
          <p:cNvPr id="14403" name="Line 67"/>
          <p:cNvSpPr>
            <a:spLocks noChangeShapeType="1"/>
          </p:cNvSpPr>
          <p:nvPr/>
        </p:nvSpPr>
        <p:spPr bwMode="auto">
          <a:xfrm>
            <a:off x="1447800" y="6553200"/>
            <a:ext cx="914400" cy="0"/>
          </a:xfrm>
          <a:prstGeom prst="line">
            <a:avLst/>
          </a:prstGeom>
          <a:noFill/>
          <a:ln w="9525">
            <a:solidFill>
              <a:schemeClr val="tx1"/>
            </a:solidFill>
            <a:round/>
            <a:headEnd/>
            <a:tailEnd/>
          </a:ln>
          <a:effectLst/>
        </p:spPr>
        <p:txBody>
          <a:bodyPr/>
          <a:lstStyle/>
          <a:p>
            <a:endParaRPr lang="zh-CN" altLang="en-US"/>
          </a:p>
        </p:txBody>
      </p:sp>
      <p:sp>
        <p:nvSpPr>
          <p:cNvPr id="14404" name="Line 68"/>
          <p:cNvSpPr>
            <a:spLocks noChangeShapeType="1"/>
          </p:cNvSpPr>
          <p:nvPr/>
        </p:nvSpPr>
        <p:spPr bwMode="auto">
          <a:xfrm flipV="1">
            <a:off x="2362200" y="6324600"/>
            <a:ext cx="0" cy="228600"/>
          </a:xfrm>
          <a:prstGeom prst="line">
            <a:avLst/>
          </a:prstGeom>
          <a:noFill/>
          <a:ln w="9525">
            <a:solidFill>
              <a:schemeClr val="tx1"/>
            </a:solidFill>
            <a:round/>
            <a:headEnd/>
            <a:tailEnd type="triangle" w="med" len="med"/>
          </a:ln>
          <a:effectLst/>
        </p:spPr>
        <p:txBody>
          <a:bodyPr/>
          <a:lstStyle/>
          <a:p>
            <a:endParaRPr lang="zh-CN" altLang="en-US"/>
          </a:p>
        </p:txBody>
      </p:sp>
      <p:sp>
        <p:nvSpPr>
          <p:cNvPr id="14405" name="Line 69"/>
          <p:cNvSpPr>
            <a:spLocks noChangeShapeType="1"/>
          </p:cNvSpPr>
          <p:nvPr/>
        </p:nvSpPr>
        <p:spPr bwMode="auto">
          <a:xfrm>
            <a:off x="4419600" y="2514600"/>
            <a:ext cx="685800" cy="1524000"/>
          </a:xfrm>
          <a:prstGeom prst="line">
            <a:avLst/>
          </a:prstGeom>
          <a:noFill/>
          <a:ln w="9525">
            <a:solidFill>
              <a:schemeClr val="tx1"/>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a:xfrm>
            <a:off x="0" y="285728"/>
            <a:ext cx="8229600" cy="609600"/>
          </a:xfrm>
          <a:solidFill>
            <a:srgbClr val="92D050"/>
          </a:solidFill>
        </p:spPr>
        <p:txBody>
          <a:bodyPr>
            <a:normAutofit fontScale="90000"/>
          </a:bodyPr>
          <a:lstStyle/>
          <a:p>
            <a:r>
              <a:rPr lang="en-US" altLang="zh-CN" dirty="0" smtClean="0"/>
              <a:t>Sharing</a:t>
            </a:r>
            <a:endParaRPr lang="en-US" altLang="zh-CN" dirty="0"/>
          </a:p>
        </p:txBody>
      </p:sp>
      <p:sp>
        <p:nvSpPr>
          <p:cNvPr id="569347" name="Rectangle 3"/>
          <p:cNvSpPr>
            <a:spLocks noGrp="1" noChangeArrowheads="1"/>
          </p:cNvSpPr>
          <p:nvPr>
            <p:ph type="body" idx="1"/>
          </p:nvPr>
        </p:nvSpPr>
        <p:spPr>
          <a:xfrm>
            <a:off x="457200" y="928670"/>
            <a:ext cx="8686800" cy="5562600"/>
          </a:xfrm>
        </p:spPr>
        <p:txBody>
          <a:bodyPr>
            <a:normAutofit/>
          </a:bodyPr>
          <a:lstStyle/>
          <a:p>
            <a:pPr>
              <a:lnSpc>
                <a:spcPct val="90000"/>
              </a:lnSpc>
            </a:pPr>
            <a:r>
              <a:rPr lang="en-US" altLang="zh-CN" sz="2800" dirty="0"/>
              <a:t>What can be shared</a:t>
            </a:r>
          </a:p>
          <a:p>
            <a:pPr lvl="1">
              <a:lnSpc>
                <a:spcPct val="90000"/>
              </a:lnSpc>
            </a:pPr>
            <a:r>
              <a:rPr lang="en-US" altLang="zh-CN" sz="2800" dirty="0"/>
              <a:t>Reentrant code (pure code)</a:t>
            </a:r>
          </a:p>
          <a:p>
            <a:pPr lvl="2">
              <a:lnSpc>
                <a:spcPct val="90000"/>
              </a:lnSpc>
            </a:pPr>
            <a:r>
              <a:rPr lang="en-US" altLang="zh-CN" sz="2800" dirty="0"/>
              <a:t>If the code is reentrant, then it never changes during execution. </a:t>
            </a:r>
            <a:r>
              <a:rPr lang="en-US" altLang="zh-CN" sz="2800" dirty="0">
                <a:sym typeface="Wingdings" pitchFamily="2" charset="2"/>
              </a:rPr>
              <a:t>Two or more processes can execute the same code at the same time. </a:t>
            </a:r>
            <a:endParaRPr lang="en-US" altLang="zh-CN" sz="2800" dirty="0"/>
          </a:p>
          <a:p>
            <a:pPr lvl="1">
              <a:lnSpc>
                <a:spcPct val="90000"/>
              </a:lnSpc>
            </a:pPr>
            <a:r>
              <a:rPr lang="en-US" altLang="zh-CN" sz="2800" dirty="0"/>
              <a:t>Read-only data</a:t>
            </a:r>
          </a:p>
          <a:p>
            <a:pPr>
              <a:lnSpc>
                <a:spcPct val="90000"/>
              </a:lnSpc>
            </a:pPr>
            <a:r>
              <a:rPr lang="en-US" altLang="zh-CN" sz="2800" dirty="0"/>
              <a:t>What can not be shared</a:t>
            </a:r>
          </a:p>
          <a:p>
            <a:pPr lvl="1">
              <a:lnSpc>
                <a:spcPct val="90000"/>
              </a:lnSpc>
            </a:pPr>
            <a:r>
              <a:rPr lang="en-US" altLang="zh-CN" sz="2800" dirty="0"/>
              <a:t>Each process has its own copy of registers and data storage to hold the data for the process</a:t>
            </a:r>
            <a:r>
              <a:rPr lang="en-US" altLang="zh-CN" sz="2800" dirty="0">
                <a:latin typeface="Helvetica"/>
              </a:rPr>
              <a:t>’</a:t>
            </a:r>
            <a:r>
              <a:rPr lang="en-US" altLang="zh-CN" sz="2800" dirty="0"/>
              <a:t>s execution. </a:t>
            </a:r>
          </a:p>
          <a:p>
            <a:pPr>
              <a:lnSpc>
                <a:spcPct val="90000"/>
              </a:lnSpc>
            </a:pPr>
            <a:r>
              <a:rPr lang="en-US" altLang="zh-CN" sz="2800" dirty="0"/>
              <a:t>The OS should provides facility to enforce some necessary property for sharing. </a:t>
            </a:r>
          </a:p>
        </p:txBody>
      </p:sp>
      <p:sp>
        <p:nvSpPr>
          <p:cNvPr id="4" name="Rectangle 3"/>
          <p:cNvSpPr/>
          <p:nvPr/>
        </p:nvSpPr>
        <p:spPr>
          <a:xfrm>
            <a:off x="5696453" y="6050181"/>
            <a:ext cx="3447547" cy="307777"/>
          </a:xfrm>
          <a:prstGeom prst="rect">
            <a:avLst/>
          </a:prstGeom>
        </p:spPr>
        <p:txBody>
          <a:bodyPr wrap="none">
            <a:spAutoFit/>
          </a:bodyPr>
          <a:lstStyle/>
          <a:p>
            <a:r>
              <a:rPr lang="en-US" altLang="zh-CN" sz="1400" dirty="0" smtClean="0">
                <a:solidFill>
                  <a:schemeClr val="bg1">
                    <a:lumMod val="85000"/>
                  </a:schemeClr>
                </a:solidFill>
              </a:rPr>
              <a:t>PPTs from others\OS PPT in English\ch09.ppt</a:t>
            </a:r>
            <a:endParaRPr lang="zh-CN" altLang="en-US" sz="1400" dirty="0">
              <a:solidFill>
                <a:schemeClr val="bg1">
                  <a:lumMod val="85000"/>
                </a:schemeClr>
              </a:solidFill>
            </a:endParaRPr>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13</a:t>
            </a:fld>
            <a:endParaRPr lang="zh-CN" altLang="en-US"/>
          </a:p>
        </p:txBody>
      </p:sp>
      <p:sp>
        <p:nvSpPr>
          <p:cNvPr id="6" name="Footer Placeholder 5"/>
          <p:cNvSpPr>
            <a:spLocks noGrp="1"/>
          </p:cNvSpPr>
          <p:nvPr>
            <p:ph type="ftr" sz="quarter" idx="11"/>
          </p:nvPr>
        </p:nvSpPr>
        <p:spPr/>
        <p:txBody>
          <a:bodyPr/>
          <a:lstStyle/>
          <a:p>
            <a:r>
              <a:rPr lang="en-US" altLang="zh-CN" smtClean="0"/>
              <a:t>Part IX Memory management</a:t>
            </a:r>
            <a:endParaRPr lang="zh-CN"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745474" name="Rectangle 2"/>
          <p:cNvSpPr>
            <a:spLocks noGrp="1" noChangeArrowheads="1"/>
          </p:cNvSpPr>
          <p:nvPr>
            <p:ph type="title"/>
          </p:nvPr>
        </p:nvSpPr>
        <p:spPr>
          <a:xfrm>
            <a:off x="0" y="428604"/>
            <a:ext cx="8382000" cy="609600"/>
          </a:xfrm>
        </p:spPr>
        <p:txBody>
          <a:bodyPr>
            <a:noAutofit/>
          </a:bodyPr>
          <a:lstStyle/>
          <a:p>
            <a:r>
              <a:rPr lang="en-US" altLang="zh-CN" dirty="0" smtClean="0"/>
              <a:t>Segmentation </a:t>
            </a:r>
            <a:r>
              <a:rPr lang="en-US" altLang="zh-CN" b="1" dirty="0" smtClean="0"/>
              <a:t>+</a:t>
            </a:r>
            <a:r>
              <a:rPr lang="en-US" altLang="zh-CN" dirty="0" smtClean="0"/>
              <a:t> Paging: </a:t>
            </a:r>
            <a:r>
              <a:rPr lang="en-US" altLang="zh-CN" dirty="0" smtClean="0">
                <a:ea typeface="宋体" charset="-122"/>
              </a:rPr>
              <a:t> </a:t>
            </a:r>
            <a:r>
              <a:rPr lang="en-US" altLang="zh-CN" b="1" u="sng" dirty="0">
                <a:ea typeface="宋体" charset="-122"/>
              </a:rPr>
              <a:t>MULTICS</a:t>
            </a:r>
          </a:p>
        </p:txBody>
      </p:sp>
      <p:sp>
        <p:nvSpPr>
          <p:cNvPr id="745475" name="Rectangle 3"/>
          <p:cNvSpPr>
            <a:spLocks noGrp="1" noChangeArrowheads="1"/>
          </p:cNvSpPr>
          <p:nvPr>
            <p:ph type="body" idx="1"/>
          </p:nvPr>
        </p:nvSpPr>
        <p:spPr>
          <a:xfrm>
            <a:off x="285720" y="1160465"/>
            <a:ext cx="8858280" cy="5126055"/>
          </a:xfrm>
        </p:spPr>
        <p:txBody>
          <a:bodyPr/>
          <a:lstStyle/>
          <a:p>
            <a:r>
              <a:rPr lang="en-US" altLang="zh-CN" dirty="0">
                <a:ea typeface="宋体" charset="-122"/>
              </a:rPr>
              <a:t>The MULTICS system solved problems of external fragmentation and lengthy search </a:t>
            </a:r>
            <a:r>
              <a:rPr lang="en-US" altLang="zh-CN" dirty="0" smtClean="0">
                <a:ea typeface="宋体" charset="-122"/>
              </a:rPr>
              <a:t>times </a:t>
            </a:r>
            <a:r>
              <a:rPr lang="en-US" altLang="zh-CN" dirty="0">
                <a:ea typeface="宋体" charset="-122"/>
              </a:rPr>
              <a:t>by paging the segments.</a:t>
            </a:r>
          </a:p>
          <a:p>
            <a:r>
              <a:rPr lang="en-US" altLang="zh-CN" dirty="0">
                <a:ea typeface="宋体" charset="-122"/>
              </a:rPr>
              <a:t>Solution differs from pure segmentation in that the segment-table entry contains not the base address of the segment, but rather the base </a:t>
            </a:r>
            <a:r>
              <a:rPr lang="en-US" altLang="zh-CN" dirty="0" smtClean="0">
                <a:ea typeface="宋体" charset="-122"/>
              </a:rPr>
              <a:t>address </a:t>
            </a:r>
            <a:r>
              <a:rPr lang="en-US" altLang="zh-CN" dirty="0">
                <a:ea typeface="宋体" charset="-122"/>
              </a:rPr>
              <a:t>of a </a:t>
            </a:r>
            <a:r>
              <a:rPr lang="en-US" altLang="zh-CN" i="1" dirty="0">
                <a:ea typeface="宋体" charset="-122"/>
              </a:rPr>
              <a:t>page table</a:t>
            </a:r>
            <a:r>
              <a:rPr lang="en-US" altLang="zh-CN" dirty="0">
                <a:ea typeface="宋体" charset="-122"/>
              </a:rPr>
              <a:t> for this segment.</a:t>
            </a:r>
          </a:p>
          <a:p>
            <a:r>
              <a:rPr lang="en-US" altLang="zh-CN" dirty="0">
                <a:ea typeface="宋体" charset="-122"/>
              </a:rPr>
              <a:t>Example in the next slide. </a:t>
            </a:r>
          </a:p>
        </p:txBody>
      </p:sp>
      <p:sp>
        <p:nvSpPr>
          <p:cNvPr id="5" name="Rectangle 4"/>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Frank\OS381\os7-4_rea.ppt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130</a:t>
            </a:fld>
            <a:endParaRPr lang="zh-CN" altLang="en-US"/>
          </a:p>
        </p:txBody>
      </p:sp>
    </p:spTree>
    <p:custDataLst>
      <p:tags r:id="rId1"/>
    </p:custData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p:cNvSpPr>
            <a:spLocks noGrp="1"/>
          </p:cNvSpPr>
          <p:nvPr>
            <p:ph type="ftr" sz="quarter" idx="10"/>
          </p:nvPr>
        </p:nvSpPr>
        <p:spPr/>
        <p:txBody>
          <a:bodyPr/>
          <a:lstStyle/>
          <a:p>
            <a:r>
              <a:rPr lang="en-US" altLang="en-US" smtClean="0"/>
              <a:t>Part IX Memory management</a:t>
            </a:r>
            <a:endParaRPr lang="en-US" altLang="en-US"/>
          </a:p>
        </p:txBody>
      </p:sp>
      <p:sp>
        <p:nvSpPr>
          <p:cNvPr id="746498" name="Rectangle 2"/>
          <p:cNvSpPr>
            <a:spLocks noGrp="1" noChangeArrowheads="1"/>
          </p:cNvSpPr>
          <p:nvPr>
            <p:ph type="title"/>
          </p:nvPr>
        </p:nvSpPr>
        <p:spPr>
          <a:xfrm rot="5400000">
            <a:off x="-2445595" y="3088481"/>
            <a:ext cx="6500858" cy="609600"/>
          </a:xfrm>
        </p:spPr>
        <p:txBody>
          <a:bodyPr>
            <a:noAutofit/>
          </a:bodyPr>
          <a:lstStyle/>
          <a:p>
            <a:pPr algn="l"/>
            <a:r>
              <a:rPr lang="en-US" altLang="zh-CN" sz="4000" dirty="0">
                <a:ea typeface="宋体" charset="-122"/>
              </a:rPr>
              <a:t>MULTICS Address Translation Scheme</a:t>
            </a:r>
          </a:p>
        </p:txBody>
      </p:sp>
      <p:sp>
        <p:nvSpPr>
          <p:cNvPr id="5" name="Rectangle 4"/>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Frank\OS381\os7-4_rea.ppt</a:t>
            </a:r>
            <a:endParaRPr lang="zh-CN" altLang="en-US" sz="1400" dirty="0">
              <a:solidFill>
                <a:schemeClr val="bg1">
                  <a:lumMod val="85000"/>
                </a:schemeClr>
              </a:solidFill>
            </a:endParaRPr>
          </a:p>
        </p:txBody>
      </p:sp>
      <p:pic>
        <p:nvPicPr>
          <p:cNvPr id="6" name="Picture 3"/>
          <p:cNvPicPr>
            <a:picLocks noChangeAspect="1" noChangeArrowheads="1"/>
          </p:cNvPicPr>
          <p:nvPr/>
        </p:nvPicPr>
        <p:blipFill>
          <a:blip r:embed="rId4" cstate="print"/>
          <a:srcRect l="6540" t="1048" r="6540" b="420"/>
          <a:stretch>
            <a:fillRect/>
          </a:stretch>
        </p:blipFill>
        <p:spPr bwMode="auto">
          <a:xfrm>
            <a:off x="1816125" y="0"/>
            <a:ext cx="7327875" cy="6643710"/>
          </a:xfrm>
          <a:prstGeom prst="rect">
            <a:avLst/>
          </a:prstGeom>
          <a:noFill/>
          <a:ln w="57150" cmpd="thickThin">
            <a:solidFill>
              <a:schemeClr val="tx1"/>
            </a:solidFill>
            <a:miter lim="800000"/>
            <a:headEnd/>
            <a:tailEnd/>
          </a:ln>
          <a:effectLst/>
        </p:spPr>
      </p:pic>
      <p:sp>
        <p:nvSpPr>
          <p:cNvPr id="7" name="Slide Number Placeholder 6"/>
          <p:cNvSpPr>
            <a:spLocks noGrp="1"/>
          </p:cNvSpPr>
          <p:nvPr>
            <p:ph type="sldNum" sz="quarter" idx="12"/>
          </p:nvPr>
        </p:nvSpPr>
        <p:spPr/>
        <p:txBody>
          <a:bodyPr/>
          <a:lstStyle/>
          <a:p>
            <a:fld id="{10744B62-10FC-4232-9218-76AF922FA420}" type="slidenum">
              <a:rPr lang="zh-CN" altLang="en-US" smtClean="0"/>
              <a:pPr/>
              <a:t>131</a:t>
            </a:fld>
            <a:endParaRPr lang="zh-CN" altLang="en-US"/>
          </a:p>
        </p:txBody>
      </p:sp>
    </p:spTree>
    <p:custDataLst>
      <p:tags r:id="rId1"/>
    </p:custData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r>
              <a:rPr lang="en-US" dirty="0" smtClean="0"/>
              <a:t>Dealing with Large Page Tables</a:t>
            </a:r>
          </a:p>
        </p:txBody>
      </p:sp>
      <p:sp>
        <p:nvSpPr>
          <p:cNvPr id="2051" name="Subtitle 4"/>
          <p:cNvSpPr>
            <a:spLocks noGrp="1"/>
          </p:cNvSpPr>
          <p:nvPr>
            <p:ph type="subTitle" idx="1"/>
          </p:nvPr>
        </p:nvSpPr>
        <p:spPr/>
        <p:txBody>
          <a:bodyPr/>
          <a:lstStyle/>
          <a:p>
            <a:endParaRPr lang="en-CA" smtClean="0"/>
          </a:p>
        </p:txBody>
      </p:sp>
    </p:spTree>
    <p:extLst>
      <p:ext uri="{BB962C8B-B14F-4D97-AF65-F5344CB8AC3E}">
        <p14:creationId xmlns:p14="http://schemas.microsoft.com/office/powerpoint/2010/main" val="46660227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520700" y="165100"/>
            <a:ext cx="7772400" cy="1143000"/>
          </a:xfrm>
        </p:spPr>
        <p:txBody>
          <a:bodyPr/>
          <a:lstStyle/>
          <a:p>
            <a:r>
              <a:rPr lang="en-US" smtClean="0"/>
              <a:t>Structure of the Page Table</a:t>
            </a:r>
          </a:p>
        </p:txBody>
      </p:sp>
      <p:sp>
        <p:nvSpPr>
          <p:cNvPr id="14339" name="Rectangle 3"/>
          <p:cNvSpPr>
            <a:spLocks noGrp="1" noChangeArrowheads="1"/>
          </p:cNvSpPr>
          <p:nvPr>
            <p:ph type="body" idx="1"/>
          </p:nvPr>
        </p:nvSpPr>
        <p:spPr>
          <a:xfrm>
            <a:off x="609600" y="1079500"/>
            <a:ext cx="7772400" cy="4648200"/>
          </a:xfrm>
        </p:spPr>
        <p:txBody>
          <a:bodyPr/>
          <a:lstStyle/>
          <a:p>
            <a:r>
              <a:rPr lang="en-US" sz="2400" dirty="0" smtClean="0"/>
              <a:t>Typically systems have large logical address spaces  </a:t>
            </a:r>
          </a:p>
          <a:p>
            <a:r>
              <a:rPr lang="en-US" sz="2400" dirty="0" smtClean="0"/>
              <a:t>Page table could be excessively large</a:t>
            </a:r>
          </a:p>
          <a:p>
            <a:r>
              <a:rPr lang="en-US" sz="2400" dirty="0" smtClean="0"/>
              <a:t>Example: </a:t>
            </a:r>
          </a:p>
          <a:p>
            <a:pPr lvl="1"/>
            <a:r>
              <a:rPr lang="en-US" dirty="0" smtClean="0"/>
              <a:t> </a:t>
            </a:r>
            <a:r>
              <a:rPr lang="en-US" sz="2200" dirty="0" smtClean="0"/>
              <a:t>32-bit logical address space</a:t>
            </a:r>
          </a:p>
          <a:p>
            <a:pPr lvl="2"/>
            <a:r>
              <a:rPr lang="en-US" sz="1800" dirty="0" smtClean="0"/>
              <a:t>The number of possible addresses in the logical address space is 2</a:t>
            </a:r>
            <a:r>
              <a:rPr lang="en-US" sz="1800" baseline="30000" dirty="0" smtClean="0"/>
              <a:t>32</a:t>
            </a:r>
            <a:endParaRPr lang="en-US" sz="1800" dirty="0" smtClean="0"/>
          </a:p>
          <a:p>
            <a:pPr lvl="1"/>
            <a:r>
              <a:rPr lang="en-US" sz="2200" dirty="0" smtClean="0"/>
              <a:t>Page size is 4 KB (4096 bytes or 2</a:t>
            </a:r>
            <a:r>
              <a:rPr lang="en-US" sz="2200" baseline="30000" dirty="0" smtClean="0"/>
              <a:t>12</a:t>
            </a:r>
            <a:r>
              <a:rPr lang="en-US" sz="2200" dirty="0" smtClean="0"/>
              <a:t>)</a:t>
            </a:r>
          </a:p>
          <a:p>
            <a:pPr lvl="1"/>
            <a:r>
              <a:rPr lang="en-US" sz="2200" dirty="0" smtClean="0"/>
              <a:t>Number of pages is 2</a:t>
            </a:r>
            <a:r>
              <a:rPr lang="en-US" sz="2200" baseline="30000" dirty="0" smtClean="0"/>
              <a:t>20 </a:t>
            </a:r>
            <a:r>
              <a:rPr lang="en-US" sz="2200" dirty="0" smtClean="0"/>
              <a:t>(20 bits for page number)</a:t>
            </a:r>
          </a:p>
          <a:p>
            <a:pPr lvl="1"/>
            <a:r>
              <a:rPr lang="en-US" sz="2200" dirty="0" smtClean="0"/>
              <a:t>Page table may consist of up to 1 million entries </a:t>
            </a:r>
          </a:p>
        </p:txBody>
      </p:sp>
    </p:spTree>
    <p:extLst>
      <p:ext uri="{BB962C8B-B14F-4D97-AF65-F5344CB8AC3E}">
        <p14:creationId xmlns:p14="http://schemas.microsoft.com/office/powerpoint/2010/main" val="62251485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CA" smtClean="0"/>
              <a:t>Structure of Page Table</a:t>
            </a:r>
          </a:p>
        </p:txBody>
      </p:sp>
      <p:sp>
        <p:nvSpPr>
          <p:cNvPr id="16387" name="Content Placeholder 2"/>
          <p:cNvSpPr>
            <a:spLocks noGrp="1"/>
          </p:cNvSpPr>
          <p:nvPr>
            <p:ph idx="1"/>
          </p:nvPr>
        </p:nvSpPr>
        <p:spPr/>
        <p:txBody>
          <a:bodyPr/>
          <a:lstStyle/>
          <a:p>
            <a:r>
              <a:rPr lang="en-CA" dirty="0" smtClean="0"/>
              <a:t>Several approaches</a:t>
            </a:r>
          </a:p>
          <a:p>
            <a:pPr lvl="1"/>
            <a:r>
              <a:rPr lang="en-US" dirty="0" smtClean="0"/>
              <a:t>Multi</a:t>
            </a:r>
            <a:r>
              <a:rPr lang="en-US" altLang="zh-CN" dirty="0" smtClean="0"/>
              <a:t>-</a:t>
            </a:r>
            <a:r>
              <a:rPr lang="en-US" dirty="0" smtClean="0"/>
              <a:t>Level </a:t>
            </a:r>
            <a:r>
              <a:rPr lang="en-US" dirty="0" smtClean="0"/>
              <a:t>Page tables</a:t>
            </a:r>
          </a:p>
          <a:p>
            <a:pPr lvl="1"/>
            <a:r>
              <a:rPr lang="en-US" dirty="0" smtClean="0"/>
              <a:t>Hashed Page Tables</a:t>
            </a:r>
          </a:p>
          <a:p>
            <a:pPr lvl="1"/>
            <a:r>
              <a:rPr lang="en-US" dirty="0" smtClean="0"/>
              <a:t>Inverted Page Tables</a:t>
            </a:r>
          </a:p>
        </p:txBody>
      </p:sp>
    </p:spTree>
    <p:extLst>
      <p:ext uri="{BB962C8B-B14F-4D97-AF65-F5344CB8AC3E}">
        <p14:creationId xmlns:p14="http://schemas.microsoft.com/office/powerpoint/2010/main" val="325506952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smtClean="0"/>
              <a:t>Two-Level Page-Table Scheme</a:t>
            </a:r>
          </a:p>
        </p:txBody>
      </p:sp>
      <p:pic>
        <p:nvPicPr>
          <p:cNvPr id="17411" name="Picture 4"/>
          <p:cNvPicPr>
            <a:picLocks noChangeAspect="1" noChangeArrowheads="1"/>
          </p:cNvPicPr>
          <p:nvPr/>
        </p:nvPicPr>
        <p:blipFill>
          <a:blip r:embed="rId3" cstate="print"/>
          <a:srcRect/>
          <a:stretch>
            <a:fillRect/>
          </a:stretch>
        </p:blipFill>
        <p:spPr bwMode="auto">
          <a:xfrm>
            <a:off x="642938" y="1337205"/>
            <a:ext cx="4906962" cy="5154612"/>
          </a:xfrm>
          <a:prstGeom prst="rect">
            <a:avLst/>
          </a:prstGeom>
          <a:noFill/>
          <a:ln w="9525">
            <a:noFill/>
            <a:miter lim="800000"/>
            <a:headEnd/>
            <a:tailEnd/>
          </a:ln>
        </p:spPr>
      </p:pic>
      <p:sp>
        <p:nvSpPr>
          <p:cNvPr id="4" name="TextBox 3"/>
          <p:cNvSpPr txBox="1"/>
          <p:nvPr/>
        </p:nvSpPr>
        <p:spPr>
          <a:xfrm>
            <a:off x="5626101" y="1595967"/>
            <a:ext cx="3134191" cy="923330"/>
          </a:xfrm>
          <a:prstGeom prst="rect">
            <a:avLst/>
          </a:prstGeom>
          <a:noFill/>
        </p:spPr>
        <p:txBody>
          <a:bodyPr wrap="none" rtlCol="0">
            <a:spAutoFit/>
          </a:bodyPr>
          <a:lstStyle/>
          <a:p>
            <a:pPr marL="285750" indent="-285750" eaLnBrk="0" fontAlgn="base" hangingPunct="0">
              <a:spcBef>
                <a:spcPct val="0"/>
              </a:spcBef>
              <a:spcAft>
                <a:spcPct val="0"/>
              </a:spcAft>
              <a:buFont typeface="Arial"/>
              <a:buChar char="•"/>
            </a:pPr>
            <a:r>
              <a:rPr lang="en-CA" dirty="0" smtClean="0">
                <a:solidFill>
                  <a:srgbClr val="000000"/>
                </a:solidFill>
              </a:rPr>
              <a:t>Page table is also paged</a:t>
            </a:r>
          </a:p>
          <a:p>
            <a:pPr marL="285750" indent="-285750" eaLnBrk="0" fontAlgn="base" hangingPunct="0">
              <a:spcBef>
                <a:spcPct val="0"/>
              </a:spcBef>
              <a:spcAft>
                <a:spcPct val="0"/>
              </a:spcAft>
              <a:buFont typeface="Arial"/>
              <a:buChar char="•"/>
            </a:pPr>
            <a:r>
              <a:rPr lang="en-CA" dirty="0" smtClean="0">
                <a:solidFill>
                  <a:srgbClr val="000000"/>
                </a:solidFill>
              </a:rPr>
              <a:t>Need to be able to index </a:t>
            </a:r>
          </a:p>
          <a:p>
            <a:pPr eaLnBrk="0" fontAlgn="base" hangingPunct="0">
              <a:spcBef>
                <a:spcPct val="0"/>
              </a:spcBef>
              <a:spcAft>
                <a:spcPct val="0"/>
              </a:spcAft>
            </a:pPr>
            <a:r>
              <a:rPr lang="en-CA" dirty="0">
                <a:solidFill>
                  <a:srgbClr val="000000"/>
                </a:solidFill>
              </a:rPr>
              <a:t> </a:t>
            </a:r>
            <a:r>
              <a:rPr lang="en-CA" dirty="0" smtClean="0">
                <a:solidFill>
                  <a:srgbClr val="000000"/>
                </a:solidFill>
              </a:rPr>
              <a:t>   the outer page table</a:t>
            </a:r>
          </a:p>
        </p:txBody>
      </p:sp>
    </p:spTree>
    <p:extLst>
      <p:ext uri="{BB962C8B-B14F-4D97-AF65-F5344CB8AC3E}">
        <p14:creationId xmlns:p14="http://schemas.microsoft.com/office/powerpoint/2010/main" val="34239551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96900" y="152400"/>
            <a:ext cx="7772400" cy="1143000"/>
          </a:xfrm>
        </p:spPr>
        <p:txBody>
          <a:bodyPr/>
          <a:lstStyle/>
          <a:p>
            <a:r>
              <a:rPr lang="en-US" smtClean="0"/>
              <a:t>Two-Level Paging Example</a:t>
            </a:r>
          </a:p>
        </p:txBody>
      </p:sp>
      <p:sp>
        <p:nvSpPr>
          <p:cNvPr id="18435" name="Rectangle 3"/>
          <p:cNvSpPr>
            <a:spLocks noGrp="1" noChangeArrowheads="1"/>
          </p:cNvSpPr>
          <p:nvPr>
            <p:ph type="body" idx="1"/>
          </p:nvPr>
        </p:nvSpPr>
        <p:spPr>
          <a:xfrm>
            <a:off x="482600" y="1229072"/>
            <a:ext cx="8409880" cy="4648200"/>
          </a:xfrm>
        </p:spPr>
        <p:txBody>
          <a:bodyPr/>
          <a:lstStyle/>
          <a:p>
            <a:r>
              <a:rPr lang="en-US" dirty="0" smtClean="0"/>
              <a:t>A logical address (on 32-bit machine with 1K page size) is divided into:</a:t>
            </a:r>
          </a:p>
          <a:p>
            <a:pPr lvl="1"/>
            <a:r>
              <a:rPr lang="en-US" dirty="0" smtClean="0"/>
              <a:t>A page number consisting of 22 bits</a:t>
            </a:r>
          </a:p>
          <a:p>
            <a:pPr lvl="1"/>
            <a:r>
              <a:rPr lang="en-US" dirty="0" smtClean="0"/>
              <a:t>A page offset consisting of 10 bits</a:t>
            </a:r>
          </a:p>
          <a:p>
            <a:r>
              <a:rPr lang="en-US" dirty="0" smtClean="0"/>
              <a:t>Since the page table is paged, the page number is further divided into:</a:t>
            </a:r>
          </a:p>
          <a:p>
            <a:pPr lvl="1"/>
            <a:r>
              <a:rPr lang="en-US" dirty="0" smtClean="0"/>
              <a:t>A 12-bit page number </a:t>
            </a:r>
          </a:p>
          <a:p>
            <a:pPr lvl="1"/>
            <a:r>
              <a:rPr lang="en-US" dirty="0" smtClean="0"/>
              <a:t>A 10-bit page offset</a:t>
            </a:r>
          </a:p>
          <a:p>
            <a:pPr>
              <a:buNone/>
            </a:pPr>
            <a:endParaRPr lang="en-US" dirty="0" smtClean="0"/>
          </a:p>
        </p:txBody>
      </p:sp>
    </p:spTree>
    <p:extLst>
      <p:ext uri="{BB962C8B-B14F-4D97-AF65-F5344CB8AC3E}">
        <p14:creationId xmlns:p14="http://schemas.microsoft.com/office/powerpoint/2010/main" val="1327762555"/>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596900" y="152400"/>
            <a:ext cx="7772400" cy="1143000"/>
          </a:xfrm>
        </p:spPr>
        <p:txBody>
          <a:bodyPr/>
          <a:lstStyle/>
          <a:p>
            <a:r>
              <a:rPr lang="en-US" smtClean="0"/>
              <a:t>Two-Level Paging Example</a:t>
            </a:r>
          </a:p>
        </p:txBody>
      </p:sp>
      <p:sp>
        <p:nvSpPr>
          <p:cNvPr id="18435" name="Rectangle 3"/>
          <p:cNvSpPr>
            <a:spLocks noGrp="1" noChangeArrowheads="1"/>
          </p:cNvSpPr>
          <p:nvPr>
            <p:ph type="body" idx="1"/>
          </p:nvPr>
        </p:nvSpPr>
        <p:spPr>
          <a:xfrm>
            <a:off x="539700" y="1373088"/>
            <a:ext cx="7632700" cy="4648200"/>
          </a:xfrm>
        </p:spPr>
        <p:txBody>
          <a:bodyPr/>
          <a:lstStyle/>
          <a:p>
            <a:r>
              <a:rPr lang="en-US" dirty="0" smtClean="0"/>
              <a:t>Thus, a logical address is as follows:</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where p</a:t>
            </a:r>
            <a:r>
              <a:rPr lang="en-US" baseline="-25000" dirty="0" smtClean="0"/>
              <a:t>1</a:t>
            </a:r>
            <a:r>
              <a:rPr lang="en-US" dirty="0" smtClean="0"/>
              <a:t> is an index into the outer page table, and p</a:t>
            </a:r>
            <a:r>
              <a:rPr lang="en-US" baseline="-25000" dirty="0" smtClean="0"/>
              <a:t>2</a:t>
            </a:r>
            <a:r>
              <a:rPr lang="en-US" dirty="0" smtClean="0"/>
              <a:t> is the displacement within the page of the outer page table</a:t>
            </a:r>
          </a:p>
        </p:txBody>
      </p:sp>
      <p:grpSp>
        <p:nvGrpSpPr>
          <p:cNvPr id="2" name="Group 14"/>
          <p:cNvGrpSpPr>
            <a:grpSpLocks/>
          </p:cNvGrpSpPr>
          <p:nvPr/>
        </p:nvGrpSpPr>
        <p:grpSpPr bwMode="auto">
          <a:xfrm>
            <a:off x="1949400" y="2082701"/>
            <a:ext cx="3187700" cy="1462087"/>
            <a:chOff x="2984500" y="3968750"/>
            <a:chExt cx="3187700" cy="1462088"/>
          </a:xfrm>
        </p:grpSpPr>
        <p:sp>
          <p:nvSpPr>
            <p:cNvPr id="18437" name="Rectangle 4"/>
            <p:cNvSpPr>
              <a:spLocks noChangeArrowheads="1"/>
            </p:cNvSpPr>
            <p:nvPr/>
          </p:nvSpPr>
          <p:spPr bwMode="auto">
            <a:xfrm>
              <a:off x="3067050" y="4387850"/>
              <a:ext cx="3105150" cy="438150"/>
            </a:xfrm>
            <a:prstGeom prst="rect">
              <a:avLst/>
            </a:prstGeom>
            <a:solidFill>
              <a:schemeClr val="bg1"/>
            </a:solidFill>
            <a:ln w="9525">
              <a:solidFill>
                <a:schemeClr val="tx1"/>
              </a:solidFill>
              <a:miter lim="800000"/>
              <a:headEnd/>
              <a:tailEnd/>
            </a:ln>
          </p:spPr>
          <p:txBody>
            <a:bodyPr wrap="none" anchor="ctr"/>
            <a:lstStyle/>
            <a:p>
              <a:pPr eaLnBrk="0" fontAlgn="base" hangingPunct="0">
                <a:spcBef>
                  <a:spcPct val="0"/>
                </a:spcBef>
                <a:spcAft>
                  <a:spcPct val="0"/>
                </a:spcAft>
              </a:pPr>
              <a:endParaRPr lang="en-US">
                <a:solidFill>
                  <a:srgbClr val="000000"/>
                </a:solidFill>
                <a:latin typeface="Helvetica" pitchFamily="34" charset="0"/>
              </a:endParaRPr>
            </a:p>
          </p:txBody>
        </p:sp>
        <p:sp>
          <p:nvSpPr>
            <p:cNvPr id="18438" name="Line 5"/>
            <p:cNvSpPr>
              <a:spLocks noChangeShapeType="1"/>
            </p:cNvSpPr>
            <p:nvPr/>
          </p:nvSpPr>
          <p:spPr bwMode="auto">
            <a:xfrm>
              <a:off x="3905250" y="4425950"/>
              <a:ext cx="0" cy="4572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CA">
                <a:solidFill>
                  <a:srgbClr val="000000"/>
                </a:solidFill>
                <a:latin typeface="Helvetica" pitchFamily="34" charset="0"/>
              </a:endParaRPr>
            </a:p>
          </p:txBody>
        </p:sp>
        <p:sp>
          <p:nvSpPr>
            <p:cNvPr id="18439" name="Line 6"/>
            <p:cNvSpPr>
              <a:spLocks noChangeShapeType="1"/>
            </p:cNvSpPr>
            <p:nvPr/>
          </p:nvSpPr>
          <p:spPr bwMode="auto">
            <a:xfrm>
              <a:off x="4700588" y="4044950"/>
              <a:ext cx="0" cy="762000"/>
            </a:xfrm>
            <a:prstGeom prst="line">
              <a:avLst/>
            </a:prstGeom>
            <a:noFill/>
            <a:ln w="9525">
              <a:solidFill>
                <a:schemeClr val="tx1"/>
              </a:solidFill>
              <a:round/>
              <a:headEnd/>
              <a:tailEnd/>
            </a:ln>
          </p:spPr>
          <p:txBody>
            <a:bodyPr wrap="none" anchor="ctr"/>
            <a:lstStyle/>
            <a:p>
              <a:pPr eaLnBrk="0" fontAlgn="base" hangingPunct="0">
                <a:spcBef>
                  <a:spcPct val="0"/>
                </a:spcBef>
                <a:spcAft>
                  <a:spcPct val="0"/>
                </a:spcAft>
              </a:pPr>
              <a:endParaRPr lang="en-CA">
                <a:solidFill>
                  <a:srgbClr val="000000"/>
                </a:solidFill>
                <a:latin typeface="Helvetica" pitchFamily="34" charset="0"/>
              </a:endParaRPr>
            </a:p>
          </p:txBody>
        </p:sp>
        <p:sp>
          <p:nvSpPr>
            <p:cNvPr id="39943" name="Text Box 7"/>
            <p:cNvSpPr txBox="1">
              <a:spLocks noChangeArrowheads="1"/>
            </p:cNvSpPr>
            <p:nvPr/>
          </p:nvSpPr>
          <p:spPr bwMode="auto">
            <a:xfrm>
              <a:off x="2984500" y="3968750"/>
              <a:ext cx="1530350" cy="366712"/>
            </a:xfrm>
            <a:prstGeom prst="rect">
              <a:avLst/>
            </a:prstGeom>
            <a:noFill/>
            <a:ln w="9525">
              <a:noFill/>
              <a:miter lim="800000"/>
              <a:headEnd/>
              <a:tailEnd/>
            </a:ln>
          </p:spPr>
          <p:txBody>
            <a:bodyPr wrap="none" anchor="ctr">
              <a:spAutoFit/>
            </a:bodyPr>
            <a:lstStyle/>
            <a:p>
              <a:pPr algn="ctr" eaLnBrk="0" fontAlgn="base" hangingPunct="0">
                <a:spcBef>
                  <a:spcPct val="50000"/>
                </a:spcBef>
                <a:spcAft>
                  <a:spcPct val="0"/>
                </a:spcAft>
                <a:defRPr/>
              </a:pPr>
              <a:r>
                <a:rPr lang="en-US" dirty="0">
                  <a:solidFill>
                    <a:srgbClr val="2D2DB9"/>
                  </a:solidFill>
                  <a:latin typeface="Helvetica" pitchFamily="34" charset="0"/>
                </a:rPr>
                <a:t>page number</a:t>
              </a:r>
            </a:p>
          </p:txBody>
        </p:sp>
        <p:sp>
          <p:nvSpPr>
            <p:cNvPr id="39944" name="Text Box 8"/>
            <p:cNvSpPr txBox="1">
              <a:spLocks noChangeArrowheads="1"/>
            </p:cNvSpPr>
            <p:nvPr/>
          </p:nvSpPr>
          <p:spPr bwMode="auto">
            <a:xfrm>
              <a:off x="4772025" y="3968750"/>
              <a:ext cx="1314450" cy="366712"/>
            </a:xfrm>
            <a:prstGeom prst="rect">
              <a:avLst/>
            </a:prstGeom>
            <a:noFill/>
            <a:ln w="9525">
              <a:noFill/>
              <a:miter lim="800000"/>
              <a:headEnd/>
              <a:tailEnd/>
            </a:ln>
          </p:spPr>
          <p:txBody>
            <a:bodyPr wrap="none" anchor="ctr">
              <a:spAutoFit/>
            </a:bodyPr>
            <a:lstStyle/>
            <a:p>
              <a:pPr algn="ctr" eaLnBrk="0" fontAlgn="base" hangingPunct="0">
                <a:spcBef>
                  <a:spcPct val="50000"/>
                </a:spcBef>
                <a:spcAft>
                  <a:spcPct val="0"/>
                </a:spcAft>
                <a:defRPr/>
              </a:pPr>
              <a:r>
                <a:rPr lang="en-US" dirty="0">
                  <a:solidFill>
                    <a:srgbClr val="2D2DB9"/>
                  </a:solidFill>
                  <a:latin typeface="Helvetica" pitchFamily="34" charset="0"/>
                </a:rPr>
                <a:t>page offset</a:t>
              </a:r>
            </a:p>
          </p:txBody>
        </p:sp>
        <p:sp>
          <p:nvSpPr>
            <p:cNvPr id="39945" name="Text Box 9"/>
            <p:cNvSpPr txBox="1">
              <a:spLocks noChangeArrowheads="1"/>
            </p:cNvSpPr>
            <p:nvPr/>
          </p:nvSpPr>
          <p:spPr bwMode="auto">
            <a:xfrm>
              <a:off x="3268961" y="4413528"/>
              <a:ext cx="397866" cy="369332"/>
            </a:xfrm>
            <a:prstGeom prst="rect">
              <a:avLst/>
            </a:prstGeom>
            <a:noFill/>
            <a:ln w="9525">
              <a:noFill/>
              <a:miter lim="800000"/>
              <a:headEnd/>
              <a:tailEnd/>
            </a:ln>
          </p:spPr>
          <p:txBody>
            <a:bodyPr wrap="none" anchor="ctr">
              <a:spAutoFit/>
            </a:bodyPr>
            <a:lstStyle/>
            <a:p>
              <a:pPr algn="ctr" eaLnBrk="0" fontAlgn="base" hangingPunct="0">
                <a:spcBef>
                  <a:spcPct val="50000"/>
                </a:spcBef>
                <a:spcAft>
                  <a:spcPct val="0"/>
                </a:spcAft>
                <a:defRPr/>
              </a:pPr>
              <a:r>
                <a:rPr lang="en-US" i="1" dirty="0" smtClean="0">
                  <a:solidFill>
                    <a:srgbClr val="2D2DB9"/>
                  </a:solidFill>
                  <a:latin typeface="Helvetica" pitchFamily="34" charset="0"/>
                </a:rPr>
                <a:t>p</a:t>
              </a:r>
              <a:r>
                <a:rPr lang="en-US" baseline="-25000" dirty="0">
                  <a:solidFill>
                    <a:srgbClr val="2D2DB9"/>
                  </a:solidFill>
                  <a:latin typeface="Helvetica" pitchFamily="34" charset="0"/>
                </a:rPr>
                <a:t>1</a:t>
              </a:r>
              <a:endParaRPr lang="en-US" dirty="0">
                <a:solidFill>
                  <a:srgbClr val="2D2DB9"/>
                </a:solidFill>
                <a:latin typeface="Helvetica" pitchFamily="34" charset="0"/>
              </a:endParaRPr>
            </a:p>
          </p:txBody>
        </p:sp>
        <p:sp>
          <p:nvSpPr>
            <p:cNvPr id="39946" name="Text Box 10"/>
            <p:cNvSpPr txBox="1">
              <a:spLocks noChangeArrowheads="1"/>
            </p:cNvSpPr>
            <p:nvPr/>
          </p:nvSpPr>
          <p:spPr bwMode="auto">
            <a:xfrm>
              <a:off x="4070350" y="4406900"/>
              <a:ext cx="395288" cy="366712"/>
            </a:xfrm>
            <a:prstGeom prst="rect">
              <a:avLst/>
            </a:prstGeom>
            <a:noFill/>
            <a:ln w="9525">
              <a:noFill/>
              <a:miter lim="800000"/>
              <a:headEnd/>
              <a:tailEnd/>
            </a:ln>
          </p:spPr>
          <p:txBody>
            <a:bodyPr wrap="none" anchor="ctr">
              <a:spAutoFit/>
            </a:bodyPr>
            <a:lstStyle/>
            <a:p>
              <a:pPr algn="ctr" eaLnBrk="0" fontAlgn="base" hangingPunct="0">
                <a:spcBef>
                  <a:spcPct val="50000"/>
                </a:spcBef>
                <a:spcAft>
                  <a:spcPct val="0"/>
                </a:spcAft>
                <a:defRPr/>
              </a:pPr>
              <a:r>
                <a:rPr lang="en-US" i="1" dirty="0">
                  <a:solidFill>
                    <a:srgbClr val="2D2DB9"/>
                  </a:solidFill>
                  <a:latin typeface="Helvetica" pitchFamily="34" charset="0"/>
                </a:rPr>
                <a:t>p</a:t>
              </a:r>
              <a:r>
                <a:rPr lang="en-US" baseline="-25000" dirty="0">
                  <a:solidFill>
                    <a:srgbClr val="2D2DB9"/>
                  </a:solidFill>
                  <a:latin typeface="Helvetica" pitchFamily="34" charset="0"/>
                </a:rPr>
                <a:t>2</a:t>
              </a:r>
              <a:endParaRPr lang="en-US" dirty="0">
                <a:solidFill>
                  <a:srgbClr val="2D2DB9"/>
                </a:solidFill>
                <a:latin typeface="Helvetica" pitchFamily="34" charset="0"/>
              </a:endParaRPr>
            </a:p>
          </p:txBody>
        </p:sp>
        <p:sp>
          <p:nvSpPr>
            <p:cNvPr id="39947" name="Text Box 11"/>
            <p:cNvSpPr txBox="1">
              <a:spLocks noChangeArrowheads="1"/>
            </p:cNvSpPr>
            <p:nvPr/>
          </p:nvSpPr>
          <p:spPr bwMode="auto">
            <a:xfrm>
              <a:off x="5070475" y="4445000"/>
              <a:ext cx="311150" cy="366712"/>
            </a:xfrm>
            <a:prstGeom prst="rect">
              <a:avLst/>
            </a:prstGeom>
            <a:noFill/>
            <a:ln w="9525">
              <a:noFill/>
              <a:miter lim="800000"/>
              <a:headEnd/>
              <a:tailEnd/>
            </a:ln>
          </p:spPr>
          <p:txBody>
            <a:bodyPr wrap="none" anchor="ctr">
              <a:spAutoFit/>
            </a:bodyPr>
            <a:lstStyle/>
            <a:p>
              <a:pPr algn="ctr" eaLnBrk="0" fontAlgn="base" hangingPunct="0">
                <a:spcBef>
                  <a:spcPct val="50000"/>
                </a:spcBef>
                <a:spcAft>
                  <a:spcPct val="0"/>
                </a:spcAft>
                <a:defRPr/>
              </a:pPr>
              <a:r>
                <a:rPr lang="en-US" i="1" dirty="0">
                  <a:solidFill>
                    <a:srgbClr val="2D2DB9"/>
                  </a:solidFill>
                  <a:latin typeface="Helvetica" pitchFamily="34" charset="0"/>
                </a:rPr>
                <a:t>d</a:t>
              </a:r>
              <a:endParaRPr lang="en-US" dirty="0">
                <a:solidFill>
                  <a:srgbClr val="2D2DB9"/>
                </a:solidFill>
                <a:latin typeface="Helvetica" pitchFamily="34" charset="0"/>
              </a:endParaRPr>
            </a:p>
          </p:txBody>
        </p:sp>
        <p:sp>
          <p:nvSpPr>
            <p:cNvPr id="18445" name="Text Box 12"/>
            <p:cNvSpPr txBox="1">
              <a:spLocks noChangeArrowheads="1"/>
            </p:cNvSpPr>
            <p:nvPr/>
          </p:nvSpPr>
          <p:spPr bwMode="auto">
            <a:xfrm>
              <a:off x="3371850" y="5064125"/>
              <a:ext cx="438150" cy="366713"/>
            </a:xfrm>
            <a:prstGeom prst="rect">
              <a:avLst/>
            </a:prstGeom>
            <a:noFill/>
            <a:ln w="9525">
              <a:noFill/>
              <a:miter lim="800000"/>
              <a:headEnd/>
              <a:tailEnd/>
            </a:ln>
          </p:spPr>
          <p:txBody>
            <a:bodyPr anchor="ctr">
              <a:spAutoFit/>
            </a:bodyPr>
            <a:lstStyle/>
            <a:p>
              <a:pPr algn="ctr" eaLnBrk="0" fontAlgn="base" hangingPunct="0">
                <a:spcBef>
                  <a:spcPct val="50000"/>
                </a:spcBef>
                <a:spcAft>
                  <a:spcPct val="0"/>
                </a:spcAft>
              </a:pPr>
              <a:r>
                <a:rPr lang="en-US">
                  <a:solidFill>
                    <a:srgbClr val="000000"/>
                  </a:solidFill>
                  <a:latin typeface="Helvetica" pitchFamily="34" charset="0"/>
                </a:rPr>
                <a:t>12</a:t>
              </a:r>
            </a:p>
          </p:txBody>
        </p:sp>
        <p:sp>
          <p:nvSpPr>
            <p:cNvPr id="18446" name="Text Box 13"/>
            <p:cNvSpPr txBox="1">
              <a:spLocks noChangeArrowheads="1"/>
            </p:cNvSpPr>
            <p:nvPr/>
          </p:nvSpPr>
          <p:spPr bwMode="auto">
            <a:xfrm>
              <a:off x="4038600" y="5035550"/>
              <a:ext cx="438150" cy="366713"/>
            </a:xfrm>
            <a:prstGeom prst="rect">
              <a:avLst/>
            </a:prstGeom>
            <a:noFill/>
            <a:ln w="9525">
              <a:noFill/>
              <a:miter lim="800000"/>
              <a:headEnd/>
              <a:tailEnd/>
            </a:ln>
          </p:spPr>
          <p:txBody>
            <a:bodyPr anchor="ctr">
              <a:spAutoFit/>
            </a:bodyPr>
            <a:lstStyle/>
            <a:p>
              <a:pPr algn="ctr" eaLnBrk="0" fontAlgn="base" hangingPunct="0">
                <a:spcBef>
                  <a:spcPct val="50000"/>
                </a:spcBef>
                <a:spcAft>
                  <a:spcPct val="0"/>
                </a:spcAft>
              </a:pPr>
              <a:r>
                <a:rPr lang="en-US">
                  <a:solidFill>
                    <a:srgbClr val="000000"/>
                  </a:solidFill>
                  <a:latin typeface="Helvetica" pitchFamily="34" charset="0"/>
                </a:rPr>
                <a:t>10</a:t>
              </a:r>
            </a:p>
          </p:txBody>
        </p:sp>
        <p:sp>
          <p:nvSpPr>
            <p:cNvPr id="18447" name="Text Box 14"/>
            <p:cNvSpPr txBox="1">
              <a:spLocks noChangeArrowheads="1"/>
            </p:cNvSpPr>
            <p:nvPr/>
          </p:nvSpPr>
          <p:spPr bwMode="auto">
            <a:xfrm>
              <a:off x="5105400" y="5035550"/>
              <a:ext cx="438150" cy="366713"/>
            </a:xfrm>
            <a:prstGeom prst="rect">
              <a:avLst/>
            </a:prstGeom>
            <a:noFill/>
            <a:ln w="9525">
              <a:noFill/>
              <a:miter lim="800000"/>
              <a:headEnd/>
              <a:tailEnd/>
            </a:ln>
          </p:spPr>
          <p:txBody>
            <a:bodyPr anchor="ctr">
              <a:spAutoFit/>
            </a:bodyPr>
            <a:lstStyle/>
            <a:p>
              <a:pPr algn="ctr" eaLnBrk="0" fontAlgn="base" hangingPunct="0">
                <a:spcBef>
                  <a:spcPct val="50000"/>
                </a:spcBef>
                <a:spcAft>
                  <a:spcPct val="0"/>
                </a:spcAft>
              </a:pPr>
              <a:r>
                <a:rPr lang="en-US">
                  <a:solidFill>
                    <a:srgbClr val="000000"/>
                  </a:solidFill>
                  <a:latin typeface="Helvetica" pitchFamily="34" charset="0"/>
                </a:rPr>
                <a:t>10</a:t>
              </a:r>
            </a:p>
          </p:txBody>
        </p:sp>
      </p:grpSp>
    </p:spTree>
    <p:extLst>
      <p:ext uri="{BB962C8B-B14F-4D97-AF65-F5344CB8AC3E}">
        <p14:creationId xmlns:p14="http://schemas.microsoft.com/office/powerpoint/2010/main" val="214674503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026"/>
          <p:cNvSpPr>
            <a:spLocks noGrp="1" noChangeArrowheads="1"/>
          </p:cNvSpPr>
          <p:nvPr>
            <p:ph type="title"/>
          </p:nvPr>
        </p:nvSpPr>
        <p:spPr/>
        <p:txBody>
          <a:bodyPr/>
          <a:lstStyle/>
          <a:p>
            <a:r>
              <a:rPr lang="en-US" smtClean="0"/>
              <a:t>Address-Translation Scheme</a:t>
            </a:r>
          </a:p>
        </p:txBody>
      </p:sp>
      <p:sp>
        <p:nvSpPr>
          <p:cNvPr id="19459" name="Content Placeholder 4"/>
          <p:cNvSpPr>
            <a:spLocks noGrp="1"/>
          </p:cNvSpPr>
          <p:nvPr>
            <p:ph idx="1"/>
          </p:nvPr>
        </p:nvSpPr>
        <p:spPr/>
        <p:txBody>
          <a:bodyPr/>
          <a:lstStyle/>
          <a:p>
            <a:endParaRPr lang="en-CA" smtClean="0"/>
          </a:p>
          <a:p>
            <a:endParaRPr lang="en-CA" smtClean="0"/>
          </a:p>
          <a:p>
            <a:endParaRPr lang="en-CA" smtClean="0"/>
          </a:p>
          <a:p>
            <a:endParaRPr lang="en-CA" smtClean="0"/>
          </a:p>
          <a:p>
            <a:endParaRPr lang="en-CA" smtClean="0"/>
          </a:p>
          <a:p>
            <a:endParaRPr lang="en-CA" smtClean="0"/>
          </a:p>
          <a:p>
            <a:r>
              <a:rPr lang="en-CA" smtClean="0"/>
              <a:t>p</a:t>
            </a:r>
            <a:r>
              <a:rPr lang="en-CA" baseline="-25000" smtClean="0"/>
              <a:t>1</a:t>
            </a:r>
            <a:r>
              <a:rPr lang="en-CA" smtClean="0"/>
              <a:t> is used to index the outer page table</a:t>
            </a:r>
          </a:p>
          <a:p>
            <a:r>
              <a:rPr lang="en-CA" smtClean="0"/>
              <a:t>p</a:t>
            </a:r>
            <a:r>
              <a:rPr lang="en-CA" baseline="-25000" smtClean="0"/>
              <a:t>2</a:t>
            </a:r>
            <a:r>
              <a:rPr lang="en-CA" smtClean="0"/>
              <a:t> is used to index the page table  </a:t>
            </a:r>
          </a:p>
        </p:txBody>
      </p:sp>
      <p:pic>
        <p:nvPicPr>
          <p:cNvPr id="19460" name="Picture 1035"/>
          <p:cNvPicPr>
            <a:picLocks noChangeAspect="1" noChangeArrowheads="1"/>
          </p:cNvPicPr>
          <p:nvPr/>
        </p:nvPicPr>
        <p:blipFill>
          <a:blip r:embed="rId3" cstate="print"/>
          <a:srcRect/>
          <a:stretch>
            <a:fillRect/>
          </a:stretch>
        </p:blipFill>
        <p:spPr bwMode="auto">
          <a:xfrm>
            <a:off x="1057275" y="1747838"/>
            <a:ext cx="7097713" cy="2994025"/>
          </a:xfrm>
          <a:prstGeom prst="rect">
            <a:avLst/>
          </a:prstGeom>
          <a:noFill/>
          <a:ln w="9525">
            <a:noFill/>
            <a:miter lim="800000"/>
            <a:headEnd/>
            <a:tailEnd/>
          </a:ln>
        </p:spPr>
      </p:pic>
    </p:spTree>
    <p:extLst>
      <p:ext uri="{BB962C8B-B14F-4D97-AF65-F5344CB8AC3E}">
        <p14:creationId xmlns:p14="http://schemas.microsoft.com/office/powerpoint/2010/main" val="374416295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dirty="0" smtClean="0"/>
              <a:t>Multi-level Paging </a:t>
            </a:r>
          </a:p>
        </p:txBody>
      </p:sp>
      <p:sp>
        <p:nvSpPr>
          <p:cNvPr id="21507" name="Content Placeholder 2"/>
          <p:cNvSpPr>
            <a:spLocks noGrp="1"/>
          </p:cNvSpPr>
          <p:nvPr>
            <p:ph idx="1"/>
          </p:nvPr>
        </p:nvSpPr>
        <p:spPr>
          <a:xfrm>
            <a:off x="609600" y="1549400"/>
            <a:ext cx="7772400" cy="4648200"/>
          </a:xfrm>
        </p:spPr>
        <p:txBody>
          <a:bodyPr/>
          <a:lstStyle/>
          <a:p>
            <a:r>
              <a:rPr lang="en-CA" dirty="0" smtClean="0"/>
              <a:t>What if you have a 64-bit architecture?</a:t>
            </a:r>
          </a:p>
          <a:p>
            <a:r>
              <a:rPr lang="en-CA" dirty="0" smtClean="0"/>
              <a:t>Do you think hierarchical paging is a good idea?</a:t>
            </a:r>
          </a:p>
          <a:p>
            <a:pPr lvl="1"/>
            <a:r>
              <a:rPr lang="en-CA" dirty="0" smtClean="0"/>
              <a:t>How many levels of paging are needed?</a:t>
            </a:r>
          </a:p>
          <a:p>
            <a:pPr lvl="1"/>
            <a:r>
              <a:rPr lang="en-CA" dirty="0" smtClean="0"/>
              <a:t>What is the relationship between paging and memory accesses?</a:t>
            </a:r>
          </a:p>
          <a:p>
            <a:pPr lvl="1"/>
            <a:r>
              <a:rPr lang="en-CA" dirty="0" smtClean="0"/>
              <a:t>64-bit means that even the outer page is large</a:t>
            </a:r>
          </a:p>
          <a:p>
            <a:pPr lvl="2"/>
            <a:r>
              <a:rPr lang="en-CA" dirty="0" smtClean="0"/>
              <a:t>The 64-bit </a:t>
            </a:r>
            <a:r>
              <a:rPr lang="en-CA" dirty="0" err="1" smtClean="0"/>
              <a:t>UltraSPARC</a:t>
            </a:r>
            <a:r>
              <a:rPr lang="en-CA" dirty="0" smtClean="0"/>
              <a:t> requires 7 levels of paging</a:t>
            </a:r>
          </a:p>
        </p:txBody>
      </p:sp>
    </p:spTree>
    <p:extLst>
      <p:ext uri="{BB962C8B-B14F-4D97-AF65-F5344CB8AC3E}">
        <p14:creationId xmlns:p14="http://schemas.microsoft.com/office/powerpoint/2010/main" val="13604255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p:cNvSpPr>
            <a:spLocks noGrp="1"/>
          </p:cNvSpPr>
          <p:nvPr>
            <p:ph type="ftr" sz="quarter" idx="10"/>
          </p:nvPr>
        </p:nvSpPr>
        <p:spPr>
          <a:noFill/>
        </p:spPr>
        <p:txBody>
          <a:bodyPr/>
          <a:lstStyle/>
          <a:p>
            <a:r>
              <a:rPr lang="en-US" altLang="en-US" smtClean="0"/>
              <a:t>Part IX Memory management</a:t>
            </a:r>
            <a:endParaRPr lang="en-US" altLang="en-US"/>
          </a:p>
        </p:txBody>
      </p:sp>
      <p:sp>
        <p:nvSpPr>
          <p:cNvPr id="31747" name="Rectangle 2"/>
          <p:cNvSpPr>
            <a:spLocks noGrp="1" noChangeArrowheads="1"/>
          </p:cNvSpPr>
          <p:nvPr>
            <p:ph type="title"/>
          </p:nvPr>
        </p:nvSpPr>
        <p:spPr>
          <a:xfrm>
            <a:off x="0" y="71414"/>
            <a:ext cx="8382000" cy="609600"/>
          </a:xfrm>
        </p:spPr>
        <p:txBody>
          <a:bodyPr>
            <a:noAutofit/>
          </a:bodyPr>
          <a:lstStyle/>
          <a:p>
            <a:pPr eaLnBrk="1" hangingPunct="1"/>
            <a:r>
              <a:rPr lang="en-US" altLang="zh-CN" smtClean="0">
                <a:ea typeface="宋体" charset="-122"/>
              </a:rPr>
              <a:t>Shared Pages Example</a:t>
            </a:r>
            <a:endParaRPr lang="en-US" altLang="zh-CN" sz="3600" smtClean="0">
              <a:ea typeface="宋体" charset="-122"/>
            </a:endParaRPr>
          </a:p>
        </p:txBody>
      </p:sp>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Frank\OS381\os7-3_rea.ppt</a:t>
            </a:r>
            <a:endParaRPr lang="zh-CN" altLang="en-US" sz="1400" dirty="0">
              <a:solidFill>
                <a:schemeClr val="bg1">
                  <a:lumMod val="85000"/>
                </a:schemeClr>
              </a:solidFill>
            </a:endParaRPr>
          </a:p>
        </p:txBody>
      </p:sp>
      <p:pic>
        <p:nvPicPr>
          <p:cNvPr id="7" name="Picture 4"/>
          <p:cNvPicPr>
            <a:picLocks noGrp="1" noChangeAspect="1" noChangeArrowheads="1"/>
          </p:cNvPicPr>
          <p:nvPr>
            <p:ph idx="1"/>
          </p:nvPr>
        </p:nvPicPr>
        <p:blipFill>
          <a:blip r:embed="rId4" cstate="print"/>
          <a:srcRect/>
          <a:stretch>
            <a:fillRect/>
          </a:stretch>
        </p:blipFill>
        <p:spPr>
          <a:xfrm>
            <a:off x="1285851" y="785794"/>
            <a:ext cx="6190189" cy="6072206"/>
          </a:xfrm>
          <a:noFill/>
        </p:spPr>
      </p:pic>
      <p:sp>
        <p:nvSpPr>
          <p:cNvPr id="8" name="Slide Number Placeholder 7"/>
          <p:cNvSpPr>
            <a:spLocks noGrp="1"/>
          </p:cNvSpPr>
          <p:nvPr>
            <p:ph type="sldNum" sz="quarter" idx="12"/>
          </p:nvPr>
        </p:nvSpPr>
        <p:spPr/>
        <p:txBody>
          <a:bodyPr/>
          <a:lstStyle/>
          <a:p>
            <a:fld id="{10744B62-10FC-4232-9218-76AF922FA420}" type="slidenum">
              <a:rPr lang="zh-CN" altLang="en-US" smtClean="0"/>
              <a:pPr/>
              <a:t>14</a:t>
            </a:fld>
            <a:endParaRPr lang="zh-CN" altLang="en-US"/>
          </a:p>
        </p:txBody>
      </p:sp>
      <p:sp>
        <p:nvSpPr>
          <p:cNvPr id="9" name="Rectangle 8"/>
          <p:cNvSpPr/>
          <p:nvPr/>
        </p:nvSpPr>
        <p:spPr>
          <a:xfrm>
            <a:off x="2774950" y="1174750"/>
            <a:ext cx="368290" cy="896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2774959" y="4908563"/>
            <a:ext cx="368290" cy="896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5184784" y="3022613"/>
            <a:ext cx="368290" cy="89692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mtClean="0"/>
              <a:t>Hashed Page Tables</a:t>
            </a:r>
          </a:p>
        </p:txBody>
      </p:sp>
      <p:sp>
        <p:nvSpPr>
          <p:cNvPr id="22531" name="Rectangle 3"/>
          <p:cNvSpPr>
            <a:spLocks noGrp="1" noChangeArrowheads="1"/>
          </p:cNvSpPr>
          <p:nvPr>
            <p:ph type="body" idx="1"/>
          </p:nvPr>
        </p:nvSpPr>
        <p:spPr>
          <a:xfrm>
            <a:off x="482600" y="1282700"/>
            <a:ext cx="7772400" cy="4648200"/>
          </a:xfrm>
        </p:spPr>
        <p:txBody>
          <a:bodyPr/>
          <a:lstStyle/>
          <a:p>
            <a:r>
              <a:rPr lang="en-US" dirty="0" smtClean="0"/>
              <a:t>Common in address spaces larger than 32 bits</a:t>
            </a:r>
          </a:p>
          <a:p>
            <a:r>
              <a:rPr lang="en-US" dirty="0" smtClean="0"/>
              <a:t>The page number is hashed into a page table</a:t>
            </a:r>
          </a:p>
          <a:p>
            <a:pPr lvl="1"/>
            <a:r>
              <a:rPr lang="en-US" dirty="0" smtClean="0"/>
              <a:t>This page table contains a chain of elements hashing to the same location</a:t>
            </a:r>
          </a:p>
          <a:p>
            <a:r>
              <a:rPr lang="en-US" dirty="0" smtClean="0"/>
              <a:t>Virtual page numbers are compared in this chain searching for a match</a:t>
            </a:r>
          </a:p>
          <a:p>
            <a:pPr lvl="1"/>
            <a:r>
              <a:rPr lang="en-US" dirty="0" smtClean="0"/>
              <a:t>If a match is found, the corresponding physical frame is extracted</a:t>
            </a:r>
          </a:p>
        </p:txBody>
      </p:sp>
    </p:spTree>
    <p:extLst>
      <p:ext uri="{BB962C8B-B14F-4D97-AF65-F5344CB8AC3E}">
        <p14:creationId xmlns:p14="http://schemas.microsoft.com/office/powerpoint/2010/main" val="15220157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r>
              <a:rPr lang="en-US" altLang="zh-CN" dirty="0" smtClean="0"/>
              <a:t>Case studies</a:t>
            </a:r>
            <a:endParaRPr lang="en-US" dirty="0" smtClean="0"/>
          </a:p>
        </p:txBody>
      </p:sp>
      <p:sp>
        <p:nvSpPr>
          <p:cNvPr id="2051" name="Subtitle 4"/>
          <p:cNvSpPr>
            <a:spLocks noGrp="1"/>
          </p:cNvSpPr>
          <p:nvPr>
            <p:ph type="subTitle" idx="1"/>
          </p:nvPr>
        </p:nvSpPr>
        <p:spPr/>
        <p:txBody>
          <a:bodyPr/>
          <a:lstStyle/>
          <a:p>
            <a:endParaRPr lang="en-CA" smtClean="0"/>
          </a:p>
        </p:txBody>
      </p:sp>
    </p:spTree>
    <p:extLst>
      <p:ext uri="{BB962C8B-B14F-4D97-AF65-F5344CB8AC3E}">
        <p14:creationId xmlns:p14="http://schemas.microsoft.com/office/powerpoint/2010/main" val="90701309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4"/>
          <p:cNvSpPr>
            <a:spLocks noGrp="1"/>
          </p:cNvSpPr>
          <p:nvPr>
            <p:ph type="title"/>
          </p:nvPr>
        </p:nvSpPr>
        <p:spPr/>
        <p:txBody>
          <a:bodyPr/>
          <a:lstStyle/>
          <a:p>
            <a:pPr>
              <a:defRPr/>
            </a:pPr>
            <a:r>
              <a:rPr lang="en-CA" dirty="0" smtClean="0"/>
              <a:t>Case Study – Windows   </a:t>
            </a:r>
          </a:p>
        </p:txBody>
      </p:sp>
      <p:sp>
        <p:nvSpPr>
          <p:cNvPr id="6" name="Content Placeholder 5"/>
          <p:cNvSpPr>
            <a:spLocks noGrp="1"/>
          </p:cNvSpPr>
          <p:nvPr>
            <p:ph idx="1"/>
          </p:nvPr>
        </p:nvSpPr>
        <p:spPr>
          <a:xfrm>
            <a:off x="584200" y="1206500"/>
            <a:ext cx="8236272" cy="4886796"/>
          </a:xfrm>
        </p:spPr>
        <p:txBody>
          <a:bodyPr/>
          <a:lstStyle/>
          <a:p>
            <a:pPr>
              <a:defRPr/>
            </a:pPr>
            <a:r>
              <a:rPr lang="en-CA" dirty="0" smtClean="0"/>
              <a:t>Virtual memory with demand page</a:t>
            </a:r>
          </a:p>
          <a:p>
            <a:pPr>
              <a:defRPr/>
            </a:pPr>
            <a:r>
              <a:rPr lang="en-CA" dirty="0" smtClean="0"/>
              <a:t>Can support 32 or 64 bit</a:t>
            </a:r>
          </a:p>
          <a:p>
            <a:pPr>
              <a:defRPr/>
            </a:pPr>
            <a:r>
              <a:rPr lang="en-CA" dirty="0" smtClean="0"/>
              <a:t>Has a pool of free frames</a:t>
            </a:r>
          </a:p>
          <a:p>
            <a:pPr>
              <a:defRPr/>
            </a:pPr>
            <a:r>
              <a:rPr lang="en-CA" dirty="0" smtClean="0"/>
              <a:t>Uses </a:t>
            </a:r>
            <a:r>
              <a:rPr lang="en-CA" dirty="0" err="1" smtClean="0"/>
              <a:t>prepaging</a:t>
            </a:r>
            <a:r>
              <a:rPr lang="en-CA" dirty="0" smtClean="0"/>
              <a:t> (called </a:t>
            </a:r>
            <a:r>
              <a:rPr lang="en-CA" dirty="0" smtClean="0">
                <a:solidFill>
                  <a:srgbClr val="FF0000"/>
                </a:solidFill>
              </a:rPr>
              <a:t>clustering</a:t>
            </a:r>
            <a:r>
              <a:rPr lang="en-CA" dirty="0" smtClean="0"/>
              <a:t>)</a:t>
            </a:r>
            <a:endParaRPr lang="en-CA" dirty="0" smtClean="0">
              <a:solidFill>
                <a:schemeClr val="accent4"/>
              </a:solidFill>
            </a:endParaRPr>
          </a:p>
          <a:p>
            <a:pPr>
              <a:defRPr/>
            </a:pPr>
            <a:r>
              <a:rPr lang="en-CA" dirty="0" smtClean="0">
                <a:solidFill>
                  <a:schemeClr val="accent4"/>
                </a:solidFill>
              </a:rPr>
              <a:t> What happens if the amount of free memory falls below some threshold?</a:t>
            </a:r>
          </a:p>
          <a:p>
            <a:pPr lvl="1">
              <a:defRPr/>
            </a:pPr>
            <a:r>
              <a:rPr lang="en-CA" dirty="0" smtClean="0">
                <a:solidFill>
                  <a:schemeClr val="accent4"/>
                </a:solidFill>
              </a:rPr>
              <a:t>Each process has a minimum number of processes</a:t>
            </a:r>
          </a:p>
          <a:p>
            <a:pPr lvl="1">
              <a:defRPr/>
            </a:pPr>
            <a:r>
              <a:rPr lang="en-CA" dirty="0" smtClean="0">
                <a:solidFill>
                  <a:schemeClr val="accent4"/>
                </a:solidFill>
              </a:rPr>
              <a:t>Windows will take away pages that exceed that minimum</a:t>
            </a:r>
          </a:p>
          <a:p>
            <a:pPr>
              <a:defRPr/>
            </a:pPr>
            <a:r>
              <a:rPr lang="en-CA" dirty="0" smtClean="0">
                <a:solidFill>
                  <a:schemeClr val="accent4"/>
                </a:solidFill>
              </a:rPr>
              <a:t>Applies LRU Locally</a:t>
            </a:r>
          </a:p>
        </p:txBody>
      </p:sp>
      <p:sp>
        <p:nvSpPr>
          <p:cNvPr id="2" name="Footer Placeholder 1"/>
          <p:cNvSpPr>
            <a:spLocks noGrp="1"/>
          </p:cNvSpPr>
          <p:nvPr>
            <p:ph type="ftr" sz="quarter" idx="10"/>
          </p:nvPr>
        </p:nvSpPr>
        <p:spPr/>
        <p:txBody>
          <a:bodyPr/>
          <a:lstStyle/>
          <a:p>
            <a:endParaRPr lang="en-US">
              <a:solidFill>
                <a:srgbClr val="000000">
                  <a:tint val="75000"/>
                </a:srgbClr>
              </a:solidFill>
            </a:endParaRPr>
          </a:p>
        </p:txBody>
      </p:sp>
      <p:sp>
        <p:nvSpPr>
          <p:cNvPr id="3" name="Slide Number Placeholder 2"/>
          <p:cNvSpPr>
            <a:spLocks noGrp="1"/>
          </p:cNvSpPr>
          <p:nvPr>
            <p:ph type="sldNum" sz="quarter" idx="11"/>
          </p:nvPr>
        </p:nvSpPr>
        <p:spPr/>
        <p:txBody>
          <a:bodyPr/>
          <a:lstStyle/>
          <a:p>
            <a:fld id="{388CABBF-CEE1-9142-81FB-CE7BC1A3CC80}" type="slidenum">
              <a:rPr lang="en-US" smtClean="0">
                <a:solidFill>
                  <a:srgbClr val="000000">
                    <a:tint val="75000"/>
                  </a:srgbClr>
                </a:solidFill>
              </a:rPr>
              <a:pPr/>
              <a:t>142</a:t>
            </a:fld>
            <a:endParaRPr lang="en-US">
              <a:solidFill>
                <a:srgbClr val="000000">
                  <a:tint val="75000"/>
                </a:srgbClr>
              </a:solidFill>
            </a:endParaRPr>
          </a:p>
        </p:txBody>
      </p:sp>
    </p:spTree>
    <p:extLst>
      <p:ext uri="{BB962C8B-B14F-4D97-AF65-F5344CB8AC3E}">
        <p14:creationId xmlns:p14="http://schemas.microsoft.com/office/powerpoint/2010/main" val="711512765"/>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Case Study -  Window</a:t>
            </a:r>
            <a:endParaRPr lang="en-CA" dirty="0"/>
          </a:p>
        </p:txBody>
      </p:sp>
      <p:sp>
        <p:nvSpPr>
          <p:cNvPr id="27651" name="Content Placeholder 2"/>
          <p:cNvSpPr>
            <a:spLocks noGrp="1"/>
          </p:cNvSpPr>
          <p:nvPr>
            <p:ph idx="1"/>
          </p:nvPr>
        </p:nvSpPr>
        <p:spPr>
          <a:xfrm>
            <a:off x="516467" y="1295400"/>
            <a:ext cx="7772400" cy="4648200"/>
          </a:xfrm>
        </p:spPr>
        <p:txBody>
          <a:bodyPr/>
          <a:lstStyle/>
          <a:p>
            <a:r>
              <a:rPr lang="en-CA" dirty="0" smtClean="0"/>
              <a:t>Each process is guaranteed to have a minimum number of frames </a:t>
            </a:r>
          </a:p>
          <a:p>
            <a:r>
              <a:rPr lang="en-CA" dirty="0" smtClean="0"/>
              <a:t>Each process has a maximum number of frames</a:t>
            </a:r>
          </a:p>
          <a:p>
            <a:r>
              <a:rPr lang="en-CA" dirty="0" smtClean="0"/>
              <a:t>If a page fault occurs for a process that has the maximum number of frames a local replacement policy is used  </a:t>
            </a:r>
          </a:p>
          <a:p>
            <a:r>
              <a:rPr lang="en-CA" dirty="0" smtClean="0"/>
              <a:t>If a page fault occurs for a process that is below its working set maximum a free frame is used.</a:t>
            </a:r>
          </a:p>
        </p:txBody>
      </p:sp>
    </p:spTree>
    <p:extLst>
      <p:ext uri="{BB962C8B-B14F-4D97-AF65-F5344CB8AC3E}">
        <p14:creationId xmlns:p14="http://schemas.microsoft.com/office/powerpoint/2010/main" val="295527300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CA" dirty="0" smtClean="0"/>
              <a:t>Case Study - Linux</a:t>
            </a:r>
            <a:endParaRPr lang="en-CA" dirty="0"/>
          </a:p>
        </p:txBody>
      </p:sp>
      <p:sp>
        <p:nvSpPr>
          <p:cNvPr id="30723" name="Content Placeholder 2"/>
          <p:cNvSpPr>
            <a:spLocks noGrp="1"/>
          </p:cNvSpPr>
          <p:nvPr>
            <p:ph idx="1"/>
          </p:nvPr>
        </p:nvSpPr>
        <p:spPr/>
        <p:txBody>
          <a:bodyPr/>
          <a:lstStyle/>
          <a:p>
            <a:r>
              <a:rPr lang="en-CA" dirty="0" smtClean="0"/>
              <a:t>Virtual memory with demand paging</a:t>
            </a:r>
          </a:p>
          <a:p>
            <a:r>
              <a:rPr lang="en-CA" dirty="0" smtClean="0"/>
              <a:t>Can support 32 or 64 bit</a:t>
            </a:r>
          </a:p>
          <a:p>
            <a:r>
              <a:rPr lang="en-CA" dirty="0" smtClean="0"/>
              <a:t>Replacement</a:t>
            </a:r>
          </a:p>
          <a:p>
            <a:pPr lvl="1"/>
            <a:r>
              <a:rPr lang="en-CA" dirty="0" smtClean="0"/>
              <a:t>Least recently used (LRU) policy</a:t>
            </a:r>
          </a:p>
          <a:p>
            <a:pPr lvl="1"/>
            <a:r>
              <a:rPr lang="en-CA" dirty="0" smtClean="0"/>
              <a:t>Different implementations for different systems</a:t>
            </a:r>
          </a:p>
        </p:txBody>
      </p:sp>
    </p:spTree>
    <p:extLst>
      <p:ext uri="{BB962C8B-B14F-4D97-AF65-F5344CB8AC3E}">
        <p14:creationId xmlns:p14="http://schemas.microsoft.com/office/powerpoint/2010/main" val="563200358"/>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Study-Android, </a:t>
            </a:r>
            <a:r>
              <a:rPr lang="en-US" dirty="0" err="1" smtClean="0"/>
              <a:t>IoS</a:t>
            </a:r>
            <a:endParaRPr lang="en-US" dirty="0"/>
          </a:p>
        </p:txBody>
      </p:sp>
      <p:sp>
        <p:nvSpPr>
          <p:cNvPr id="3" name="Content Placeholder 2"/>
          <p:cNvSpPr>
            <a:spLocks noGrp="1"/>
          </p:cNvSpPr>
          <p:nvPr>
            <p:ph idx="1"/>
          </p:nvPr>
        </p:nvSpPr>
        <p:spPr>
          <a:xfrm>
            <a:off x="499534" y="1261533"/>
            <a:ext cx="7772400" cy="4648200"/>
          </a:xfrm>
        </p:spPr>
        <p:txBody>
          <a:bodyPr/>
          <a:lstStyle/>
          <a:p>
            <a:r>
              <a:rPr lang="en-US" dirty="0" smtClean="0"/>
              <a:t>PCs and Servers: Support some form of swapping</a:t>
            </a:r>
          </a:p>
          <a:p>
            <a:r>
              <a:rPr lang="en-US" dirty="0" smtClean="0"/>
              <a:t>Mobile devices -- Rely a lot on flash memory for persistent storage</a:t>
            </a:r>
          </a:p>
          <a:p>
            <a:pPr lvl="1"/>
            <a:r>
              <a:rPr lang="en-US" dirty="0" smtClean="0"/>
              <a:t>It’s fast</a:t>
            </a:r>
          </a:p>
          <a:p>
            <a:pPr lvl="1"/>
            <a:r>
              <a:rPr lang="en-US" dirty="0" smtClean="0"/>
              <a:t>Flash memory can tolerate a limited number of writes before it becomes unreliable</a:t>
            </a:r>
          </a:p>
          <a:p>
            <a:r>
              <a:rPr lang="en-US" dirty="0" smtClean="0"/>
              <a:t>Support</a:t>
            </a:r>
          </a:p>
          <a:p>
            <a:pPr lvl="1"/>
            <a:r>
              <a:rPr lang="en-US" dirty="0" smtClean="0"/>
              <a:t>Typically no swapping</a:t>
            </a:r>
          </a:p>
          <a:p>
            <a:pPr lvl="1"/>
            <a:r>
              <a:rPr lang="en-US" dirty="0" smtClean="0"/>
              <a:t>Paged systems</a:t>
            </a:r>
          </a:p>
          <a:p>
            <a:pPr lvl="2"/>
            <a:endParaRPr lang="en-US" dirty="0"/>
          </a:p>
        </p:txBody>
      </p:sp>
      <p:sp>
        <p:nvSpPr>
          <p:cNvPr id="4" name="Footer Placeholder 3"/>
          <p:cNvSpPr>
            <a:spLocks noGrp="1"/>
          </p:cNvSpPr>
          <p:nvPr>
            <p:ph type="ftr" sz="quarter" idx="10"/>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1"/>
          </p:nvPr>
        </p:nvSpPr>
        <p:spPr/>
        <p:txBody>
          <a:bodyPr/>
          <a:lstStyle/>
          <a:p>
            <a:fld id="{388CABBF-CEE1-9142-81FB-CE7BC1A3CC80}" type="slidenum">
              <a:rPr lang="en-US" smtClean="0">
                <a:solidFill>
                  <a:srgbClr val="000000">
                    <a:tint val="75000"/>
                  </a:srgbClr>
                </a:solidFill>
              </a:rPr>
              <a:pPr/>
              <a:t>145</a:t>
            </a:fld>
            <a:endParaRPr lang="en-US">
              <a:solidFill>
                <a:srgbClr val="000000">
                  <a:tint val="75000"/>
                </a:srgbClr>
              </a:solidFill>
            </a:endParaRPr>
          </a:p>
        </p:txBody>
      </p:sp>
    </p:spTree>
    <p:extLst>
      <p:ext uri="{BB962C8B-B14F-4D97-AF65-F5344CB8AC3E}">
        <p14:creationId xmlns:p14="http://schemas.microsoft.com/office/powerpoint/2010/main" val="69424645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Study-Android </a:t>
            </a:r>
            <a:endParaRPr lang="en-US" dirty="0"/>
          </a:p>
        </p:txBody>
      </p:sp>
      <p:sp>
        <p:nvSpPr>
          <p:cNvPr id="3" name="Content Placeholder 2"/>
          <p:cNvSpPr>
            <a:spLocks noGrp="1"/>
          </p:cNvSpPr>
          <p:nvPr>
            <p:ph idx="1"/>
          </p:nvPr>
        </p:nvSpPr>
        <p:spPr/>
        <p:txBody>
          <a:bodyPr/>
          <a:lstStyle/>
          <a:p>
            <a:r>
              <a:rPr lang="en-US" dirty="0" smtClean="0"/>
              <a:t> No swap space for memory</a:t>
            </a:r>
          </a:p>
          <a:p>
            <a:r>
              <a:rPr lang="en-US" dirty="0" smtClean="0"/>
              <a:t>Does have</a:t>
            </a:r>
          </a:p>
          <a:p>
            <a:pPr lvl="1"/>
            <a:r>
              <a:rPr lang="en-US" dirty="0" smtClean="0"/>
              <a:t>Paging</a:t>
            </a:r>
          </a:p>
          <a:p>
            <a:pPr lvl="1"/>
            <a:r>
              <a:rPr lang="en-US" dirty="0" smtClean="0"/>
              <a:t>Map pages to physical pages</a:t>
            </a:r>
          </a:p>
          <a:p>
            <a:r>
              <a:rPr lang="en-US" dirty="0" smtClean="0"/>
              <a:t>Implications</a:t>
            </a:r>
          </a:p>
          <a:p>
            <a:pPr lvl="1"/>
            <a:r>
              <a:rPr lang="en-US" dirty="0" smtClean="0"/>
              <a:t>Modified data (e.g., stack is not removed)</a:t>
            </a:r>
          </a:p>
          <a:p>
            <a:pPr lvl="1"/>
            <a:r>
              <a:rPr lang="en-US" dirty="0" smtClean="0"/>
              <a:t>Read</a:t>
            </a:r>
            <a:r>
              <a:rPr lang="en-US" dirty="0"/>
              <a:t>-only data (e.g., code) </a:t>
            </a:r>
            <a:r>
              <a:rPr lang="en-US" dirty="0" smtClean="0"/>
              <a:t>can be </a:t>
            </a:r>
            <a:r>
              <a:rPr lang="en-US" dirty="0"/>
              <a:t>removed from the system and reloaded from flash memory</a:t>
            </a:r>
          </a:p>
          <a:p>
            <a:endParaRPr lang="en-US" dirty="0" smtClean="0"/>
          </a:p>
        </p:txBody>
      </p:sp>
      <p:sp>
        <p:nvSpPr>
          <p:cNvPr id="4" name="Footer Placeholder 3"/>
          <p:cNvSpPr>
            <a:spLocks noGrp="1"/>
          </p:cNvSpPr>
          <p:nvPr>
            <p:ph type="ftr" sz="quarter" idx="10"/>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1"/>
          </p:nvPr>
        </p:nvSpPr>
        <p:spPr/>
        <p:txBody>
          <a:bodyPr/>
          <a:lstStyle/>
          <a:p>
            <a:fld id="{388CABBF-CEE1-9142-81FB-CE7BC1A3CC80}" type="slidenum">
              <a:rPr lang="en-US" smtClean="0">
                <a:solidFill>
                  <a:srgbClr val="000000">
                    <a:tint val="75000"/>
                  </a:srgbClr>
                </a:solidFill>
              </a:rPr>
              <a:pPr/>
              <a:t>146</a:t>
            </a:fld>
            <a:endParaRPr lang="en-US">
              <a:solidFill>
                <a:srgbClr val="000000">
                  <a:tint val="75000"/>
                </a:srgbClr>
              </a:solidFill>
            </a:endParaRPr>
          </a:p>
        </p:txBody>
      </p:sp>
    </p:spTree>
    <p:extLst>
      <p:ext uri="{BB962C8B-B14F-4D97-AF65-F5344CB8AC3E}">
        <p14:creationId xmlns:p14="http://schemas.microsoft.com/office/powerpoint/2010/main" val="150412619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Android</a:t>
            </a:r>
            <a:endParaRPr lang="en-US" dirty="0"/>
          </a:p>
        </p:txBody>
      </p:sp>
      <p:sp>
        <p:nvSpPr>
          <p:cNvPr id="3" name="Content Placeholder 2"/>
          <p:cNvSpPr>
            <a:spLocks noGrp="1"/>
          </p:cNvSpPr>
          <p:nvPr>
            <p:ph idx="1"/>
          </p:nvPr>
        </p:nvSpPr>
        <p:spPr>
          <a:xfrm>
            <a:off x="567267" y="1295400"/>
            <a:ext cx="7772400" cy="4648200"/>
          </a:xfrm>
        </p:spPr>
        <p:txBody>
          <a:bodyPr/>
          <a:lstStyle/>
          <a:p>
            <a:r>
              <a:rPr lang="en-US" dirty="0" smtClean="0"/>
              <a:t>Sharing Memory</a:t>
            </a:r>
          </a:p>
          <a:p>
            <a:pPr lvl="1"/>
            <a:r>
              <a:rPr lang="en-US" dirty="0" smtClean="0"/>
              <a:t>Each app is forked from an existing </a:t>
            </a:r>
            <a:r>
              <a:rPr lang="en-US" dirty="0"/>
              <a:t>process called </a:t>
            </a:r>
            <a:r>
              <a:rPr lang="en-US" dirty="0" smtClean="0">
                <a:solidFill>
                  <a:srgbClr val="FF0000"/>
                </a:solidFill>
              </a:rPr>
              <a:t>Zygote</a:t>
            </a:r>
          </a:p>
          <a:p>
            <a:pPr lvl="2"/>
            <a:r>
              <a:rPr lang="en-US" dirty="0" smtClean="0"/>
              <a:t>Zygote loads framework code</a:t>
            </a:r>
          </a:p>
          <a:p>
            <a:pPr lvl="2"/>
            <a:r>
              <a:rPr lang="en-US" dirty="0" smtClean="0"/>
              <a:t>RAM pages allocated for framework code is shared by application processes</a:t>
            </a:r>
          </a:p>
          <a:p>
            <a:pPr lvl="1"/>
            <a:r>
              <a:rPr lang="en-US" dirty="0" smtClean="0"/>
              <a:t>Static data (e.g., code) is often mapped to specific pages</a:t>
            </a:r>
          </a:p>
          <a:p>
            <a:pPr lvl="1"/>
            <a:r>
              <a:rPr lang="en-US" dirty="0" smtClean="0"/>
              <a:t>Some dynamic memory is explicitly shared by Android and applications</a:t>
            </a:r>
          </a:p>
          <a:p>
            <a:pPr lvl="2"/>
            <a:r>
              <a:rPr lang="en-US" dirty="0"/>
              <a:t>Example: </a:t>
            </a:r>
            <a:r>
              <a:rPr lang="en-US" dirty="0" smtClean="0"/>
              <a:t>Window </a:t>
            </a:r>
            <a:r>
              <a:rPr lang="en-US" dirty="0"/>
              <a:t>surfaces use shared memory between the app and screen </a:t>
            </a:r>
            <a:r>
              <a:rPr lang="en-US" dirty="0" smtClean="0"/>
              <a:t>compositor</a:t>
            </a:r>
          </a:p>
          <a:p>
            <a:pPr lvl="2"/>
            <a:endParaRPr lang="en-US" dirty="0" smtClean="0"/>
          </a:p>
          <a:p>
            <a:pPr lvl="1"/>
            <a:endParaRPr lang="en-US" dirty="0"/>
          </a:p>
        </p:txBody>
      </p:sp>
      <p:sp>
        <p:nvSpPr>
          <p:cNvPr id="4" name="Footer Placeholder 3"/>
          <p:cNvSpPr>
            <a:spLocks noGrp="1"/>
          </p:cNvSpPr>
          <p:nvPr>
            <p:ph type="ftr" sz="quarter" idx="10"/>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1"/>
          </p:nvPr>
        </p:nvSpPr>
        <p:spPr/>
        <p:txBody>
          <a:bodyPr/>
          <a:lstStyle/>
          <a:p>
            <a:fld id="{388CABBF-CEE1-9142-81FB-CE7BC1A3CC80}" type="slidenum">
              <a:rPr lang="en-US" smtClean="0">
                <a:solidFill>
                  <a:srgbClr val="000000">
                    <a:tint val="75000"/>
                  </a:srgbClr>
                </a:solidFill>
              </a:rPr>
              <a:pPr/>
              <a:t>147</a:t>
            </a:fld>
            <a:endParaRPr lang="en-US">
              <a:solidFill>
                <a:srgbClr val="000000">
                  <a:tint val="75000"/>
                </a:srgbClr>
              </a:solidFill>
            </a:endParaRPr>
          </a:p>
        </p:txBody>
      </p:sp>
      <p:sp>
        <p:nvSpPr>
          <p:cNvPr id="6" name="矩形 5"/>
          <p:cNvSpPr/>
          <p:nvPr/>
        </p:nvSpPr>
        <p:spPr>
          <a:xfrm>
            <a:off x="5639723" y="1196752"/>
            <a:ext cx="3514104" cy="369332"/>
          </a:xfrm>
          <a:prstGeom prst="rect">
            <a:avLst/>
          </a:prstGeom>
        </p:spPr>
        <p:txBody>
          <a:bodyPr wrap="none">
            <a:spAutoFit/>
          </a:bodyPr>
          <a:lstStyle/>
          <a:p>
            <a:r>
              <a:rPr lang="en-US" altLang="zh-CN" dirty="0"/>
              <a:t>zygote [ˈ</a:t>
            </a:r>
            <a:r>
              <a:rPr lang="en-US" altLang="zh-CN" dirty="0" err="1"/>
              <a:t>zaiɡəut</a:t>
            </a:r>
            <a:r>
              <a:rPr lang="en-US" altLang="zh-CN" dirty="0"/>
              <a:t>]n.</a:t>
            </a:r>
            <a:r>
              <a:rPr lang="zh-CN" altLang="en-US" dirty="0"/>
              <a:t>合子</a:t>
            </a:r>
            <a:r>
              <a:rPr lang="en-US" altLang="zh-CN" dirty="0"/>
              <a:t>, </a:t>
            </a:r>
            <a:r>
              <a:rPr lang="zh-CN" altLang="en-US" dirty="0"/>
              <a:t>受精卵 </a:t>
            </a:r>
          </a:p>
        </p:txBody>
      </p:sp>
    </p:spTree>
    <p:extLst>
      <p:ext uri="{BB962C8B-B14F-4D97-AF65-F5344CB8AC3E}">
        <p14:creationId xmlns:p14="http://schemas.microsoft.com/office/powerpoint/2010/main" val="60770527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Android</a:t>
            </a:r>
            <a:endParaRPr lang="en-US" dirty="0"/>
          </a:p>
        </p:txBody>
      </p:sp>
      <p:sp>
        <p:nvSpPr>
          <p:cNvPr id="3" name="Content Placeholder 2"/>
          <p:cNvSpPr>
            <a:spLocks noGrp="1"/>
          </p:cNvSpPr>
          <p:nvPr>
            <p:ph idx="1"/>
          </p:nvPr>
        </p:nvSpPr>
        <p:spPr/>
        <p:txBody>
          <a:bodyPr/>
          <a:lstStyle/>
          <a:p>
            <a:r>
              <a:rPr lang="en-US" dirty="0" smtClean="0"/>
              <a:t> Switching applications</a:t>
            </a:r>
          </a:p>
          <a:p>
            <a:pPr lvl="1"/>
            <a:r>
              <a:rPr lang="en-US" dirty="0" smtClean="0"/>
              <a:t>Android </a:t>
            </a:r>
            <a:r>
              <a:rPr lang="en-US" dirty="0"/>
              <a:t>keeps processes that are not hosting a foreground ("user visible") app component in a least-recently used (</a:t>
            </a:r>
            <a:r>
              <a:rPr lang="en-US" b="1" dirty="0"/>
              <a:t>LRU</a:t>
            </a:r>
            <a:r>
              <a:rPr lang="en-US" dirty="0"/>
              <a:t>) </a:t>
            </a:r>
            <a:r>
              <a:rPr lang="en-US" dirty="0" smtClean="0"/>
              <a:t>cache.</a:t>
            </a:r>
          </a:p>
          <a:p>
            <a:pPr lvl="1"/>
            <a:r>
              <a:rPr lang="en-US" dirty="0" smtClean="0"/>
              <a:t> </a:t>
            </a:r>
            <a:r>
              <a:rPr lang="en-US" dirty="0"/>
              <a:t>The system keeps the process cached, so if the user later returns to the app, the process is reused for faster app switching</a:t>
            </a:r>
            <a:r>
              <a:rPr lang="en-US" dirty="0" smtClean="0"/>
              <a:t>.</a:t>
            </a:r>
          </a:p>
          <a:p>
            <a:pPr lvl="1"/>
            <a:r>
              <a:rPr lang="en-US" dirty="0" smtClean="0"/>
              <a:t>As </a:t>
            </a:r>
            <a:r>
              <a:rPr lang="en-US" dirty="0"/>
              <a:t>the system runs low on memory, it may kill processes in the </a:t>
            </a:r>
            <a:r>
              <a:rPr lang="en-US" b="1" dirty="0"/>
              <a:t>LRU</a:t>
            </a:r>
            <a:r>
              <a:rPr lang="en-US" dirty="0"/>
              <a:t> cache beginning with the process least recently </a:t>
            </a:r>
            <a:r>
              <a:rPr lang="en-US" dirty="0" smtClean="0"/>
              <a:t>used </a:t>
            </a:r>
            <a:endParaRPr lang="en-US" dirty="0"/>
          </a:p>
        </p:txBody>
      </p:sp>
      <p:sp>
        <p:nvSpPr>
          <p:cNvPr id="4" name="Footer Placeholder 3"/>
          <p:cNvSpPr>
            <a:spLocks noGrp="1"/>
          </p:cNvSpPr>
          <p:nvPr>
            <p:ph type="ftr" sz="quarter" idx="10"/>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1"/>
          </p:nvPr>
        </p:nvSpPr>
        <p:spPr/>
        <p:txBody>
          <a:bodyPr/>
          <a:lstStyle/>
          <a:p>
            <a:fld id="{388CABBF-CEE1-9142-81FB-CE7BC1A3CC80}" type="slidenum">
              <a:rPr lang="en-US" smtClean="0">
                <a:solidFill>
                  <a:srgbClr val="000000">
                    <a:tint val="75000"/>
                  </a:srgbClr>
                </a:solidFill>
              </a:rPr>
              <a:pPr/>
              <a:t>148</a:t>
            </a:fld>
            <a:endParaRPr lang="en-US">
              <a:solidFill>
                <a:srgbClr val="000000">
                  <a:tint val="75000"/>
                </a:srgbClr>
              </a:solidFill>
            </a:endParaRPr>
          </a:p>
        </p:txBody>
      </p:sp>
    </p:spTree>
    <p:extLst>
      <p:ext uri="{BB962C8B-B14F-4D97-AF65-F5344CB8AC3E}">
        <p14:creationId xmlns:p14="http://schemas.microsoft.com/office/powerpoint/2010/main" val="183025728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Study-Android </a:t>
            </a:r>
            <a:endParaRPr lang="en-US" dirty="0"/>
          </a:p>
        </p:txBody>
      </p:sp>
      <p:sp>
        <p:nvSpPr>
          <p:cNvPr id="3" name="Content Placeholder 2"/>
          <p:cNvSpPr>
            <a:spLocks noGrp="1"/>
          </p:cNvSpPr>
          <p:nvPr>
            <p:ph idx="1"/>
          </p:nvPr>
        </p:nvSpPr>
        <p:spPr/>
        <p:txBody>
          <a:bodyPr/>
          <a:lstStyle/>
          <a:p>
            <a:r>
              <a:rPr lang="en-US" dirty="0" smtClean="0"/>
              <a:t>Implications</a:t>
            </a:r>
          </a:p>
          <a:p>
            <a:pPr lvl="1"/>
            <a:r>
              <a:rPr lang="en-US" dirty="0" smtClean="0"/>
              <a:t>Developers must carefully allocate and release memory to ensure that their applications do not use too much memory or suffer from memory leaks</a:t>
            </a:r>
            <a:endParaRPr lang="en-US" dirty="0"/>
          </a:p>
        </p:txBody>
      </p:sp>
      <p:sp>
        <p:nvSpPr>
          <p:cNvPr id="4" name="Footer Placeholder 3"/>
          <p:cNvSpPr>
            <a:spLocks noGrp="1"/>
          </p:cNvSpPr>
          <p:nvPr>
            <p:ph type="ftr" sz="quarter" idx="10"/>
          </p:nvPr>
        </p:nvSpPr>
        <p:spPr/>
        <p:txBody>
          <a:bodyPr/>
          <a:lstStyle/>
          <a:p>
            <a:endParaRPr lang="en-US">
              <a:solidFill>
                <a:srgbClr val="000000">
                  <a:tint val="75000"/>
                </a:srgbClr>
              </a:solidFill>
            </a:endParaRPr>
          </a:p>
        </p:txBody>
      </p:sp>
      <p:sp>
        <p:nvSpPr>
          <p:cNvPr id="5" name="Slide Number Placeholder 4"/>
          <p:cNvSpPr>
            <a:spLocks noGrp="1"/>
          </p:cNvSpPr>
          <p:nvPr>
            <p:ph type="sldNum" sz="quarter" idx="11"/>
          </p:nvPr>
        </p:nvSpPr>
        <p:spPr/>
        <p:txBody>
          <a:bodyPr/>
          <a:lstStyle/>
          <a:p>
            <a:fld id="{388CABBF-CEE1-9142-81FB-CE7BC1A3CC80}" type="slidenum">
              <a:rPr lang="en-US" smtClean="0">
                <a:solidFill>
                  <a:srgbClr val="000000">
                    <a:tint val="75000"/>
                  </a:srgbClr>
                </a:solidFill>
              </a:rPr>
              <a:pPr/>
              <a:t>149</a:t>
            </a:fld>
            <a:endParaRPr lang="en-US">
              <a:solidFill>
                <a:srgbClr val="000000">
                  <a:tint val="75000"/>
                </a:srgbClr>
              </a:solidFill>
            </a:endParaRPr>
          </a:p>
        </p:txBody>
      </p:sp>
    </p:spTree>
    <p:extLst>
      <p:ext uri="{BB962C8B-B14F-4D97-AF65-F5344CB8AC3E}">
        <p14:creationId xmlns:p14="http://schemas.microsoft.com/office/powerpoint/2010/main" val="27337492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050"/>
          <p:cNvSpPr>
            <a:spLocks noGrp="1" noChangeArrowheads="1"/>
          </p:cNvSpPr>
          <p:nvPr>
            <p:ph type="title"/>
          </p:nvPr>
        </p:nvSpPr>
        <p:spPr>
          <a:xfrm>
            <a:off x="0" y="714356"/>
            <a:ext cx="8229600" cy="609600"/>
          </a:xfrm>
        </p:spPr>
        <p:txBody>
          <a:bodyPr>
            <a:noAutofit/>
          </a:bodyPr>
          <a:lstStyle/>
          <a:p>
            <a:r>
              <a:rPr lang="en-US" altLang="zh-CN" sz="4800"/>
              <a:t>Paging</a:t>
            </a:r>
            <a:r>
              <a:rPr lang="zh-CN" altLang="en-US" sz="4800" dirty="0"/>
              <a:t>：</a:t>
            </a:r>
            <a:r>
              <a:rPr lang="en-US" altLang="zh-CN" sz="4800" dirty="0"/>
              <a:t>The OS Concern</a:t>
            </a:r>
          </a:p>
        </p:txBody>
      </p:sp>
      <p:sp>
        <p:nvSpPr>
          <p:cNvPr id="556035" name="Rectangle 2051"/>
          <p:cNvSpPr>
            <a:spLocks noGrp="1" noChangeArrowheads="1"/>
          </p:cNvSpPr>
          <p:nvPr>
            <p:ph type="body" idx="1"/>
          </p:nvPr>
        </p:nvSpPr>
        <p:spPr>
          <a:xfrm>
            <a:off x="457200" y="1428736"/>
            <a:ext cx="8686800" cy="4995862"/>
          </a:xfrm>
        </p:spPr>
        <p:txBody>
          <a:bodyPr>
            <a:normAutofit/>
          </a:bodyPr>
          <a:lstStyle/>
          <a:p>
            <a:r>
              <a:rPr lang="en-US" altLang="zh-CN" sz="3600" dirty="0"/>
              <a:t>What should the OS do?</a:t>
            </a:r>
          </a:p>
          <a:p>
            <a:pPr lvl="1"/>
            <a:r>
              <a:rPr lang="en-US" altLang="zh-CN" sz="3600" dirty="0"/>
              <a:t>Which frames are allocated?</a:t>
            </a:r>
          </a:p>
          <a:p>
            <a:pPr lvl="1"/>
            <a:r>
              <a:rPr lang="en-US" altLang="zh-CN" sz="3600" dirty="0"/>
              <a:t>Which frames are available?</a:t>
            </a:r>
          </a:p>
          <a:p>
            <a:pPr lvl="1"/>
            <a:r>
              <a:rPr lang="en-US" altLang="zh-CN" sz="3600" dirty="0"/>
              <a:t>How to allocate frames for a newly arrived process?</a:t>
            </a:r>
          </a:p>
          <a:p>
            <a:pPr lvl="2"/>
            <a:r>
              <a:rPr lang="en-US" altLang="zh-CN" sz="3600" dirty="0" smtClean="0"/>
              <a:t> Placement </a:t>
            </a:r>
            <a:r>
              <a:rPr lang="en-US" altLang="zh-CN" sz="3600" dirty="0"/>
              <a:t>algorithm  (</a:t>
            </a:r>
            <a:r>
              <a:rPr lang="zh-CN" altLang="en-US" sz="2800" dirty="0"/>
              <a:t>放置算法</a:t>
            </a:r>
            <a:r>
              <a:rPr lang="en-US" altLang="zh-CN" sz="3600" dirty="0"/>
              <a:t>)</a:t>
            </a:r>
          </a:p>
          <a:p>
            <a:pPr lvl="2"/>
            <a:r>
              <a:rPr lang="en-US" altLang="zh-CN" sz="3600" dirty="0" smtClean="0"/>
              <a:t> Replacement </a:t>
            </a:r>
            <a:r>
              <a:rPr lang="en-US" altLang="zh-CN" sz="3600" dirty="0"/>
              <a:t>algorithms </a:t>
            </a:r>
            <a:r>
              <a:rPr lang="en-US" altLang="zh-CN" sz="3600" dirty="0" smtClean="0"/>
              <a:t>(</a:t>
            </a:r>
            <a:r>
              <a:rPr lang="zh-CN" altLang="en-US" sz="2800" dirty="0" smtClean="0"/>
              <a:t>替</a:t>
            </a:r>
            <a:r>
              <a:rPr lang="zh-CN" altLang="en-US" sz="2800" dirty="0"/>
              <a:t>换算</a:t>
            </a:r>
            <a:r>
              <a:rPr lang="zh-CN" altLang="en-US" sz="2800" dirty="0" smtClean="0"/>
              <a:t>法</a:t>
            </a:r>
            <a:r>
              <a:rPr lang="en-US" altLang="zh-CN" sz="3600" dirty="0" smtClean="0"/>
              <a:t>)</a:t>
            </a:r>
            <a:endParaRPr lang="zh-CN" altLang="en-US" sz="3600" dirty="0"/>
          </a:p>
        </p:txBody>
      </p:sp>
      <p:sp>
        <p:nvSpPr>
          <p:cNvPr id="4" name="Rectangle 3"/>
          <p:cNvSpPr/>
          <p:nvPr/>
        </p:nvSpPr>
        <p:spPr>
          <a:xfrm>
            <a:off x="5696453" y="5857892"/>
            <a:ext cx="3447547" cy="307777"/>
          </a:xfrm>
          <a:prstGeom prst="rect">
            <a:avLst/>
          </a:prstGeom>
        </p:spPr>
        <p:txBody>
          <a:bodyPr wrap="none">
            <a:spAutoFit/>
          </a:bodyPr>
          <a:lstStyle/>
          <a:p>
            <a:r>
              <a:rPr lang="en-US" altLang="zh-CN" sz="1400" dirty="0" smtClean="0">
                <a:solidFill>
                  <a:schemeClr val="bg1">
                    <a:lumMod val="85000"/>
                  </a:schemeClr>
                </a:solidFill>
              </a:rPr>
              <a:t>PPTs from others\OS PPT in English\ch09.ppt</a:t>
            </a:r>
            <a:endParaRPr lang="zh-CN" altLang="en-US" sz="1400" dirty="0">
              <a:solidFill>
                <a:schemeClr val="bg1">
                  <a:lumMod val="85000"/>
                </a:schemeClr>
              </a:solidFill>
            </a:endParaRPr>
          </a:p>
        </p:txBody>
      </p:sp>
      <p:sp>
        <p:nvSpPr>
          <p:cNvPr id="5" name="Cloud Callout 4"/>
          <p:cNvSpPr/>
          <p:nvPr/>
        </p:nvSpPr>
        <p:spPr>
          <a:xfrm>
            <a:off x="4932040" y="1844824"/>
            <a:ext cx="4643438" cy="2428892"/>
          </a:xfrm>
          <a:prstGeom prst="cloudCallout">
            <a:avLst>
              <a:gd name="adj1" fmla="val -22047"/>
              <a:gd name="adj2" fmla="val 5855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smtClean="0"/>
              <a:t>Similar as those discussed in Variable partition part!</a:t>
            </a:r>
            <a:endParaRPr lang="zh-CN" altLang="en-US" sz="2800"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15</a:t>
            </a:fld>
            <a:endParaRPr lang="zh-CN" altLang="en-US"/>
          </a:p>
        </p:txBody>
      </p:sp>
      <p:sp>
        <p:nvSpPr>
          <p:cNvPr id="7" name="Footer Placeholder 6"/>
          <p:cNvSpPr>
            <a:spLocks noGrp="1"/>
          </p:cNvSpPr>
          <p:nvPr>
            <p:ph type="ftr" sz="quarter" idx="11"/>
          </p:nvPr>
        </p:nvSpPr>
        <p:spPr/>
        <p:txBody>
          <a:bodyPr/>
          <a:lstStyle/>
          <a:p>
            <a:r>
              <a:rPr lang="en-US" altLang="zh-CN" smtClean="0"/>
              <a:t>Part IX Memory management</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pPr marL="0" lvl="0" indent="0">
              <a:buNone/>
            </a:pPr>
            <a:r>
              <a:rPr lang="en-US" altLang="zh-CN" dirty="0"/>
              <a:t>A computer's main memory is byte addressing, logical addresses and physical addresses are 32-bit, page table entry size is 4 bytes. Please answer the following questions. If use a paging management, and the logical address structure is :</a:t>
            </a:r>
            <a:endParaRPr lang="zh-CN" altLang="zh-CN" dirty="0"/>
          </a:p>
          <a:p>
            <a:pPr marL="0" indent="0">
              <a:buNone/>
            </a:pPr>
            <a:r>
              <a:rPr lang="en-US" altLang="zh-CN" dirty="0" smtClean="0"/>
              <a:t>        </a:t>
            </a:r>
            <a:r>
              <a:rPr lang="en-US" altLang="zh-CN" dirty="0" smtClean="0">
                <a:solidFill>
                  <a:srgbClr val="C00000"/>
                </a:solidFill>
              </a:rPr>
              <a:t>Page </a:t>
            </a:r>
            <a:r>
              <a:rPr lang="en-US" altLang="zh-CN" dirty="0">
                <a:solidFill>
                  <a:srgbClr val="C00000"/>
                </a:solidFill>
              </a:rPr>
              <a:t>Number</a:t>
            </a:r>
            <a:r>
              <a:rPr lang="zh-CN" altLang="zh-CN" dirty="0">
                <a:solidFill>
                  <a:srgbClr val="C00000"/>
                </a:solidFill>
              </a:rPr>
              <a:t>（</a:t>
            </a:r>
            <a:r>
              <a:rPr lang="en-US" altLang="zh-CN" dirty="0">
                <a:solidFill>
                  <a:srgbClr val="C00000"/>
                </a:solidFill>
              </a:rPr>
              <a:t>20 bits</a:t>
            </a:r>
            <a:r>
              <a:rPr lang="zh-CN" altLang="zh-CN" dirty="0">
                <a:solidFill>
                  <a:srgbClr val="C00000"/>
                </a:solidFill>
              </a:rPr>
              <a:t>）</a:t>
            </a:r>
            <a:r>
              <a:rPr lang="en-US" altLang="zh-CN" dirty="0">
                <a:solidFill>
                  <a:srgbClr val="C00000"/>
                </a:solidFill>
              </a:rPr>
              <a:t>  offset</a:t>
            </a:r>
            <a:r>
              <a:rPr lang="zh-CN" altLang="zh-CN" dirty="0">
                <a:solidFill>
                  <a:srgbClr val="C00000"/>
                </a:solidFill>
              </a:rPr>
              <a:t>（</a:t>
            </a:r>
            <a:r>
              <a:rPr lang="en-US" altLang="zh-CN" dirty="0">
                <a:solidFill>
                  <a:srgbClr val="C00000"/>
                </a:solidFill>
              </a:rPr>
              <a:t>12 bits</a:t>
            </a:r>
            <a:r>
              <a:rPr lang="zh-CN" altLang="zh-CN" dirty="0">
                <a:solidFill>
                  <a:srgbClr val="C00000"/>
                </a:solidFill>
              </a:rPr>
              <a:t>）</a:t>
            </a:r>
          </a:p>
          <a:p>
            <a:pPr marL="514350" lvl="0" indent="-514350">
              <a:buAutoNum type="arabicPeriod"/>
            </a:pPr>
            <a:r>
              <a:rPr lang="en-US" altLang="zh-CN" dirty="0" smtClean="0"/>
              <a:t>The </a:t>
            </a:r>
            <a:r>
              <a:rPr lang="en-US" altLang="zh-CN" dirty="0"/>
              <a:t>size of the page is how many number of bytes? </a:t>
            </a:r>
            <a:endParaRPr lang="en-US" altLang="zh-CN" dirty="0" smtClean="0"/>
          </a:p>
          <a:p>
            <a:pPr marL="514350" lvl="0" indent="-514350">
              <a:buAutoNum type="arabicPeriod"/>
            </a:pPr>
            <a:r>
              <a:rPr lang="en-US" altLang="zh-CN" dirty="0" smtClean="0"/>
              <a:t>And </a:t>
            </a:r>
            <a:r>
              <a:rPr lang="en-US" altLang="zh-CN" dirty="0"/>
              <a:t>calculate the maximum number of bytes occupied by the page table? [2 pts]</a:t>
            </a:r>
            <a:endParaRPr lang="zh-CN" altLang="zh-CN" dirty="0"/>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385042121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a:bodyPr>
          <a:lstStyle/>
          <a:p>
            <a:pPr marL="0" indent="0">
              <a:buNone/>
            </a:pPr>
            <a:r>
              <a:rPr lang="en-US" altLang="zh-CN" dirty="0"/>
              <a:t>In a paging memory management system, there is a page table as following: </a:t>
            </a:r>
          </a:p>
          <a:p>
            <a:pPr marL="0" indent="0">
              <a:buNone/>
            </a:pPr>
            <a:endParaRPr lang="en-US" altLang="zh-CN" dirty="0" smtClean="0"/>
          </a:p>
          <a:p>
            <a:pPr marL="0" indent="0">
              <a:buNone/>
            </a:pPr>
            <a:endParaRPr lang="en-US" altLang="zh-CN" dirty="0"/>
          </a:p>
          <a:p>
            <a:pPr marL="0" indent="0">
              <a:buNone/>
            </a:pPr>
            <a:endParaRPr lang="en-US" altLang="zh-CN" dirty="0" smtClean="0"/>
          </a:p>
          <a:p>
            <a:pPr marL="0" indent="0">
              <a:buNone/>
            </a:pPr>
            <a:r>
              <a:rPr lang="en-US" altLang="zh-CN" dirty="0" smtClean="0"/>
              <a:t>If </a:t>
            </a:r>
            <a:r>
              <a:rPr lang="en-US" altLang="zh-CN" dirty="0"/>
              <a:t>the page size is 4KB, then paging address hardware will convert logical address 0 into physical address</a:t>
            </a:r>
            <a:r>
              <a:rPr lang="zh-CN" altLang="en-US" dirty="0"/>
              <a:t>（        ）</a:t>
            </a:r>
            <a:r>
              <a:rPr lang="en-US" altLang="zh-CN" dirty="0"/>
              <a:t>.</a:t>
            </a:r>
          </a:p>
          <a:p>
            <a:pPr marL="0" indent="0">
              <a:buNone/>
            </a:pPr>
            <a:r>
              <a:rPr lang="en-US" altLang="zh-CN" dirty="0"/>
              <a:t>A.8192     	B.4096    	</a:t>
            </a:r>
            <a:r>
              <a:rPr lang="en-US" altLang="zh-CN" dirty="0" smtClean="0"/>
              <a:t>C.2048</a:t>
            </a:r>
            <a:r>
              <a:rPr lang="en-US" altLang="zh-CN" dirty="0"/>
              <a:t>	D.1024</a:t>
            </a:r>
          </a:p>
          <a:p>
            <a:pPr marL="0" indent="0">
              <a:buNone/>
            </a:pP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graphicFrame>
        <p:nvGraphicFramePr>
          <p:cNvPr id="9" name="表格 8"/>
          <p:cNvGraphicFramePr>
            <a:graphicFrameLocks noGrp="1"/>
          </p:cNvGraphicFramePr>
          <p:nvPr>
            <p:extLst>
              <p:ext uri="{D42A27DB-BD31-4B8C-83A1-F6EECF244321}">
                <p14:modId xmlns:p14="http://schemas.microsoft.com/office/powerpoint/2010/main" val="811849027"/>
              </p:ext>
            </p:extLst>
          </p:nvPr>
        </p:nvGraphicFramePr>
        <p:xfrm>
          <a:off x="1547664" y="2420888"/>
          <a:ext cx="5472607" cy="914400"/>
        </p:xfrm>
        <a:graphic>
          <a:graphicData uri="http://schemas.openxmlformats.org/drawingml/2006/table">
            <a:tbl>
              <a:tblPr firstRow="1" bandRow="1">
                <a:tableStyleId>{5C22544A-7EE6-4342-B048-85BDC9FD1C3A}</a:tableStyleId>
              </a:tblPr>
              <a:tblGrid>
                <a:gridCol w="1357530"/>
                <a:gridCol w="775731"/>
                <a:gridCol w="819067"/>
                <a:gridCol w="696077"/>
                <a:gridCol w="912101"/>
                <a:gridCol w="912101"/>
              </a:tblGrid>
              <a:tr h="370840">
                <a:tc>
                  <a:txBody>
                    <a:bodyPr/>
                    <a:lstStyle/>
                    <a:p>
                      <a:r>
                        <a:rPr lang="en-US" altLang="zh-CN" sz="2400" dirty="0" smtClean="0"/>
                        <a:t>Page No</a:t>
                      </a:r>
                      <a:endParaRPr lang="zh-CN" altLang="en-US" sz="2400" dirty="0"/>
                    </a:p>
                  </a:txBody>
                  <a:tcPr/>
                </a:tc>
                <a:tc>
                  <a:txBody>
                    <a:bodyPr/>
                    <a:lstStyle/>
                    <a:p>
                      <a:r>
                        <a:rPr lang="en-US" altLang="zh-CN" sz="2400" dirty="0" smtClean="0"/>
                        <a:t>0</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2</a:t>
                      </a:r>
                      <a:endParaRPr lang="zh-CN" altLang="en-US" sz="2400" dirty="0"/>
                    </a:p>
                  </a:txBody>
                  <a:tcPr/>
                </a:tc>
                <a:tc>
                  <a:txBody>
                    <a:bodyPr/>
                    <a:lstStyle/>
                    <a:p>
                      <a:r>
                        <a:rPr lang="en-US" altLang="zh-CN" sz="2400" dirty="0" smtClean="0"/>
                        <a:t>3</a:t>
                      </a:r>
                      <a:endParaRPr lang="zh-CN" altLang="en-US" sz="2400" dirty="0"/>
                    </a:p>
                  </a:txBody>
                  <a:tcPr/>
                </a:tc>
                <a:tc>
                  <a:txBody>
                    <a:bodyPr/>
                    <a:lstStyle/>
                    <a:p>
                      <a:r>
                        <a:rPr lang="en-US" altLang="zh-CN" sz="2400" dirty="0" smtClean="0"/>
                        <a:t>4</a:t>
                      </a:r>
                      <a:endParaRPr lang="zh-CN" altLang="en-US" sz="2400" dirty="0"/>
                    </a:p>
                  </a:txBody>
                  <a:tcPr/>
                </a:tc>
              </a:tr>
              <a:tr h="370840">
                <a:tc>
                  <a:txBody>
                    <a:bodyPr/>
                    <a:lstStyle/>
                    <a:p>
                      <a:r>
                        <a:rPr lang="en-US" altLang="zh-CN" sz="2400" dirty="0" smtClean="0"/>
                        <a:t>Frame</a:t>
                      </a:r>
                      <a:endParaRPr lang="zh-CN" altLang="en-US" sz="2400" dirty="0"/>
                    </a:p>
                  </a:txBody>
                  <a:tcPr/>
                </a:tc>
                <a:tc>
                  <a:txBody>
                    <a:bodyPr/>
                    <a:lstStyle/>
                    <a:p>
                      <a:r>
                        <a:rPr lang="en-US" altLang="zh-CN" sz="2400" dirty="0" smtClean="0"/>
                        <a:t>2</a:t>
                      </a:r>
                      <a:endParaRPr lang="zh-CN" altLang="en-US" sz="2400" dirty="0"/>
                    </a:p>
                  </a:txBody>
                  <a:tcPr/>
                </a:tc>
                <a:tc>
                  <a:txBody>
                    <a:bodyPr/>
                    <a:lstStyle/>
                    <a:p>
                      <a:r>
                        <a:rPr lang="en-US" altLang="zh-CN" sz="2400" dirty="0" smtClean="0"/>
                        <a:t>1</a:t>
                      </a:r>
                      <a:endParaRPr lang="zh-CN" altLang="en-US" sz="2400" dirty="0"/>
                    </a:p>
                  </a:txBody>
                  <a:tcPr/>
                </a:tc>
                <a:tc>
                  <a:txBody>
                    <a:bodyPr/>
                    <a:lstStyle/>
                    <a:p>
                      <a:r>
                        <a:rPr lang="en-US" altLang="zh-CN" sz="2400" dirty="0" smtClean="0"/>
                        <a:t>6</a:t>
                      </a:r>
                      <a:endParaRPr lang="zh-CN" altLang="en-US" sz="2400" dirty="0"/>
                    </a:p>
                  </a:txBody>
                  <a:tcPr/>
                </a:tc>
                <a:tc>
                  <a:txBody>
                    <a:bodyPr/>
                    <a:lstStyle/>
                    <a:p>
                      <a:r>
                        <a:rPr lang="en-US" altLang="zh-CN" sz="2400" dirty="0" smtClean="0"/>
                        <a:t>3</a:t>
                      </a:r>
                      <a:endParaRPr lang="zh-CN" altLang="en-US" sz="2400" dirty="0"/>
                    </a:p>
                  </a:txBody>
                  <a:tcPr/>
                </a:tc>
                <a:tc>
                  <a:txBody>
                    <a:bodyPr/>
                    <a:lstStyle/>
                    <a:p>
                      <a:r>
                        <a:rPr lang="en-US" altLang="zh-CN" sz="2400" dirty="0" smtClean="0"/>
                        <a:t>7</a:t>
                      </a:r>
                      <a:endParaRPr lang="zh-CN" altLang="en-US" sz="2400" dirty="0"/>
                    </a:p>
                  </a:txBody>
                  <a:tcPr/>
                </a:tc>
              </a:tr>
            </a:tbl>
          </a:graphicData>
        </a:graphic>
      </p:graphicFrame>
    </p:spTree>
    <p:extLst>
      <p:ext uri="{BB962C8B-B14F-4D97-AF65-F5344CB8AC3E}">
        <p14:creationId xmlns:p14="http://schemas.microsoft.com/office/powerpoint/2010/main" val="256604453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Virtual 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661084"/>
          </a:xfrm>
        </p:spPr>
        <p:txBody>
          <a:bodyPr anchor="ctr">
            <a:normAutofit lnSpcReduction="10000"/>
          </a:bodyPr>
          <a:lstStyle/>
          <a:p>
            <a:r>
              <a:rPr lang="en-US" altLang="zh-CN" dirty="0" smtClean="0">
                <a:solidFill>
                  <a:schemeClr val="accent6">
                    <a:lumMod val="75000"/>
                  </a:schemeClr>
                </a:solidFill>
              </a:rPr>
              <a:t>Paging</a:t>
            </a:r>
          </a:p>
          <a:p>
            <a:pPr lvl="1"/>
            <a:r>
              <a:rPr lang="en-US" altLang="zh-CN" dirty="0" smtClean="0">
                <a:solidFill>
                  <a:schemeClr val="accent6">
                    <a:lumMod val="75000"/>
                  </a:schemeClr>
                </a:solidFill>
              </a:rPr>
              <a:t>Basic paging</a:t>
            </a:r>
          </a:p>
          <a:p>
            <a:pPr lvl="1"/>
            <a:r>
              <a:rPr lang="en-US" altLang="zh-CN" dirty="0" smtClean="0">
                <a:solidFill>
                  <a:srgbClr val="0070C0"/>
                </a:solidFill>
              </a:rPr>
              <a:t>Paging-based VM</a:t>
            </a:r>
          </a:p>
          <a:p>
            <a:pPr lvl="2"/>
            <a:r>
              <a:rPr lang="en-US" altLang="zh-CN" dirty="0" smtClean="0">
                <a:solidFill>
                  <a:srgbClr val="0070C0"/>
                </a:solidFill>
              </a:rPr>
              <a:t>How to support the transparency of using space larger than the physical memory space</a:t>
            </a:r>
          </a:p>
          <a:p>
            <a:pPr lvl="1"/>
            <a:r>
              <a:rPr lang="en-US" altLang="zh-CN" dirty="0" smtClean="0">
                <a:solidFill>
                  <a:schemeClr val="accent6">
                    <a:lumMod val="75000"/>
                  </a:schemeClr>
                </a:solidFill>
              </a:rPr>
              <a:t>Page replacement algorithms</a:t>
            </a:r>
          </a:p>
          <a:p>
            <a:r>
              <a:rPr lang="en-US" altLang="zh-CN" dirty="0" smtClean="0"/>
              <a:t>Segmenting</a:t>
            </a:r>
          </a:p>
          <a:p>
            <a:pPr lvl="1"/>
            <a:r>
              <a:rPr lang="en-US" altLang="zh-CN" dirty="0" smtClean="0"/>
              <a:t>Basic segmenting</a:t>
            </a:r>
          </a:p>
          <a:p>
            <a:pPr lvl="1"/>
            <a:r>
              <a:rPr lang="en-US" altLang="zh-CN" dirty="0" smtClean="0"/>
              <a:t>Segmentation-based VM</a:t>
            </a:r>
          </a:p>
          <a:p>
            <a:pPr lvl="2"/>
            <a:r>
              <a:rPr lang="en-US" altLang="zh-CN" dirty="0" smtClean="0"/>
              <a:t>How to support the transparency of using space larger than the physical memory space</a:t>
            </a:r>
          </a:p>
          <a:p>
            <a:r>
              <a:rPr lang="en-US" altLang="zh-CN" dirty="0" smtClean="0"/>
              <a:t>Segment-page scheme</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1011222"/>
          </a:xfrm>
        </p:spPr>
        <p:txBody>
          <a:bodyPr>
            <a:noAutofit/>
          </a:bodyPr>
          <a:lstStyle/>
          <a:p>
            <a:r>
              <a:rPr lang="en-US" altLang="zh-CN" sz="4000" dirty="0" smtClean="0"/>
              <a:t>Of course, we need some support for Virtual Memory</a:t>
            </a:r>
            <a:endParaRPr lang="zh-CN" altLang="en-US" sz="4000" dirty="0"/>
          </a:p>
        </p:txBody>
      </p:sp>
      <p:sp>
        <p:nvSpPr>
          <p:cNvPr id="3" name="Content Placeholder 2"/>
          <p:cNvSpPr>
            <a:spLocks noGrp="1"/>
          </p:cNvSpPr>
          <p:nvPr>
            <p:ph idx="1"/>
          </p:nvPr>
        </p:nvSpPr>
        <p:spPr>
          <a:xfrm>
            <a:off x="285720" y="1500174"/>
            <a:ext cx="8858280" cy="4665130"/>
          </a:xfrm>
        </p:spPr>
        <p:txBody>
          <a:bodyPr>
            <a:normAutofit/>
          </a:bodyPr>
          <a:lstStyle/>
          <a:p>
            <a:r>
              <a:rPr lang="en-US" altLang="zh-CN" dirty="0" smtClean="0"/>
              <a:t>Memory management hardware must support paging and/or segmentation [</a:t>
            </a:r>
            <a:r>
              <a:rPr lang="en-US" altLang="zh-CN" sz="2400" dirty="0" smtClean="0">
                <a:solidFill>
                  <a:srgbClr val="0070C0"/>
                </a:solidFill>
                <a:sym typeface="Wingdings" pitchFamily="2" charset="2"/>
              </a:rPr>
              <a:t> Discussed in former part</a:t>
            </a:r>
            <a:r>
              <a:rPr lang="en-US" altLang="zh-CN" dirty="0" smtClean="0">
                <a:sym typeface="Wingdings" pitchFamily="2" charset="2"/>
              </a:rPr>
              <a:t>]</a:t>
            </a:r>
            <a:r>
              <a:rPr lang="en-US" altLang="zh-CN" dirty="0" smtClean="0"/>
              <a:t>.</a:t>
            </a:r>
          </a:p>
          <a:p>
            <a:endParaRPr lang="en-US" altLang="zh-CN" dirty="0" smtClean="0"/>
          </a:p>
          <a:p>
            <a:r>
              <a:rPr lang="en-US" altLang="zh-CN" dirty="0" smtClean="0"/>
              <a:t>OS must be able to manage [</a:t>
            </a:r>
            <a:r>
              <a:rPr lang="en-US" altLang="zh-CN" sz="2400" b="1" dirty="0" smtClean="0">
                <a:solidFill>
                  <a:schemeClr val="accent6">
                    <a:lumMod val="75000"/>
                  </a:schemeClr>
                </a:solidFill>
                <a:sym typeface="Wingdings" pitchFamily="2" charset="2"/>
              </a:rPr>
              <a:t> Concern of this part</a:t>
            </a:r>
            <a:r>
              <a:rPr lang="en-US" altLang="zh-CN" dirty="0" smtClean="0"/>
              <a:t>]</a:t>
            </a:r>
          </a:p>
          <a:p>
            <a:pPr lvl="1"/>
            <a:r>
              <a:rPr lang="en-US" altLang="zh-CN" dirty="0" smtClean="0"/>
              <a:t>the movement of pages and/or segments between external memory and main memory, </a:t>
            </a:r>
          </a:p>
          <a:p>
            <a:pPr lvl="1"/>
            <a:r>
              <a:rPr lang="en-US" altLang="zh-CN" dirty="0" smtClean="0"/>
              <a:t>including placement and replacement of pages/segments.</a:t>
            </a:r>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Rectangle 4"/>
          <p:cNvSpPr/>
          <p:nvPr/>
        </p:nvSpPr>
        <p:spPr>
          <a:xfrm>
            <a:off x="4572000" y="5715016"/>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Frank\OS381\os8-1_vir.ppt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19</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altLang="zh-CN" dirty="0" smtClean="0"/>
              <a:t>Goals</a:t>
            </a:r>
            <a:endParaRPr lang="zh-CN" altLang="en-US" dirty="0"/>
          </a:p>
        </p:txBody>
      </p:sp>
      <p:sp>
        <p:nvSpPr>
          <p:cNvPr id="3" name="Content Placeholder 2"/>
          <p:cNvSpPr>
            <a:spLocks noGrp="1"/>
          </p:cNvSpPr>
          <p:nvPr>
            <p:ph idx="1"/>
          </p:nvPr>
        </p:nvSpPr>
        <p:spPr/>
        <p:txBody>
          <a:bodyPr>
            <a:normAutofit/>
          </a:bodyPr>
          <a:lstStyle/>
          <a:p>
            <a:r>
              <a:rPr lang="en-US" altLang="zh-CN" dirty="0" smtClean="0"/>
              <a:t>Know the related concepts </a:t>
            </a:r>
          </a:p>
          <a:p>
            <a:pPr lvl="1"/>
            <a:r>
              <a:rPr lang="en-US" altLang="zh-CN" dirty="0" smtClean="0"/>
              <a:t>Virtual Memory, Logical address, Physical address, Address translation</a:t>
            </a:r>
          </a:p>
          <a:p>
            <a:r>
              <a:rPr lang="en-US" altLang="zh-CN" dirty="0" smtClean="0"/>
              <a:t>Virtual memory</a:t>
            </a:r>
          </a:p>
          <a:p>
            <a:pPr lvl="1"/>
            <a:r>
              <a:rPr lang="en-US" altLang="zh-CN" b="1" dirty="0" smtClean="0">
                <a:solidFill>
                  <a:srgbClr val="FF0000"/>
                </a:solidFill>
              </a:rPr>
              <a:t>(on-demand) Paging</a:t>
            </a:r>
            <a:r>
              <a:rPr lang="en-US" altLang="zh-CN" dirty="0" smtClean="0"/>
              <a:t> scheme</a:t>
            </a:r>
          </a:p>
          <a:p>
            <a:pPr lvl="1"/>
            <a:r>
              <a:rPr lang="en-US" altLang="zh-CN" b="1" dirty="0">
                <a:solidFill>
                  <a:srgbClr val="FF0000"/>
                </a:solidFill>
              </a:rPr>
              <a:t>(on-demand) </a:t>
            </a:r>
            <a:r>
              <a:rPr lang="en-US" altLang="zh-CN" b="1" dirty="0" smtClean="0">
                <a:solidFill>
                  <a:srgbClr val="FF0000"/>
                </a:solidFill>
              </a:rPr>
              <a:t>Segmentation</a:t>
            </a:r>
            <a:endParaRPr lang="en-US" altLang="zh-CN" b="1" dirty="0">
              <a:solidFill>
                <a:srgbClr val="FF0000"/>
              </a:solidFill>
            </a:endParaRPr>
          </a:p>
          <a:p>
            <a:pPr lvl="1"/>
            <a:r>
              <a:rPr lang="en-US" altLang="zh-CN" dirty="0" smtClean="0"/>
              <a:t>Segmentation + Paging </a:t>
            </a:r>
            <a:r>
              <a:rPr lang="en-US" altLang="zh-CN" dirty="0" smtClean="0">
                <a:sym typeface="Wingdings" pitchFamily="2" charset="2"/>
              </a:rPr>
              <a:t> </a:t>
            </a:r>
            <a:r>
              <a:rPr lang="en-US" altLang="zh-CN" b="1" dirty="0" smtClean="0">
                <a:solidFill>
                  <a:srgbClr val="FF0000"/>
                </a:solidFill>
                <a:sym typeface="Wingdings" pitchFamily="2" charset="2"/>
              </a:rPr>
              <a:t>Hybrid</a:t>
            </a:r>
            <a:endParaRPr lang="en-US" altLang="zh-CN" b="1" dirty="0" smtClean="0">
              <a:solidFill>
                <a:srgbClr val="FF0000"/>
              </a:solidFill>
            </a:endParaRPr>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654032"/>
          </a:xfrm>
        </p:spPr>
        <p:txBody>
          <a:bodyPr>
            <a:normAutofit fontScale="90000"/>
          </a:bodyPr>
          <a:lstStyle/>
          <a:p>
            <a:r>
              <a:rPr lang="en-US" altLang="zh-CN" dirty="0" smtClean="0"/>
              <a:t>Now, </a:t>
            </a:r>
            <a:r>
              <a:rPr lang="en-US" altLang="zh-CN" sz="4000" dirty="0" smtClean="0"/>
              <a:t>the execution of a process looks like …</a:t>
            </a:r>
            <a:endParaRPr lang="zh-CN" altLang="en-US" dirty="0"/>
          </a:p>
        </p:txBody>
      </p:sp>
      <p:sp>
        <p:nvSpPr>
          <p:cNvPr id="3" name="Content Placeholder 2"/>
          <p:cNvSpPr>
            <a:spLocks noGrp="1"/>
          </p:cNvSpPr>
          <p:nvPr>
            <p:ph idx="1"/>
          </p:nvPr>
        </p:nvSpPr>
        <p:spPr>
          <a:xfrm>
            <a:off x="214282" y="1000108"/>
            <a:ext cx="8929718" cy="5741260"/>
          </a:xfrm>
        </p:spPr>
        <p:txBody>
          <a:bodyPr>
            <a:normAutofit fontScale="92500" lnSpcReduction="10000"/>
          </a:bodyPr>
          <a:lstStyle/>
          <a:p>
            <a:pPr marL="514350" indent="-514350">
              <a:buFont typeface="+mj-lt"/>
              <a:buAutoNum type="arabicPeriod"/>
            </a:pPr>
            <a:r>
              <a:rPr lang="en-US" altLang="zh-CN" dirty="0"/>
              <a:t>The OS brings into main memory only a few pieces of the program (including its starting point).</a:t>
            </a:r>
          </a:p>
          <a:p>
            <a:pPr marL="514350" indent="-514350">
              <a:buFont typeface="+mj-lt"/>
              <a:buAutoNum type="arabicPeriod"/>
            </a:pPr>
            <a:r>
              <a:rPr lang="en-US" altLang="zh-CN" dirty="0" smtClean="0"/>
              <a:t>An interrupt (memory fault) is generated when the memory reference is on a piece that is not present in main memory – </a:t>
            </a:r>
            <a:r>
              <a:rPr lang="en-US" altLang="zh-CN" b="1" u="sng" dirty="0" smtClean="0"/>
              <a:t>is needed</a:t>
            </a:r>
            <a:r>
              <a:rPr lang="en-US" altLang="zh-CN" dirty="0" smtClean="0"/>
              <a:t>.</a:t>
            </a:r>
          </a:p>
          <a:p>
            <a:pPr marL="971550" lvl="1" indent="-514350">
              <a:buFont typeface="+mj-lt"/>
              <a:buAutoNum type="alphaLcPeriod"/>
            </a:pPr>
            <a:r>
              <a:rPr lang="en-US" altLang="zh-CN" dirty="0" smtClean="0"/>
              <a:t>OS places the process in a Blocking state.</a:t>
            </a:r>
          </a:p>
          <a:p>
            <a:pPr marL="971550" lvl="1" indent="-514350">
              <a:buFont typeface="+mj-lt"/>
              <a:buAutoNum type="alphaLcPeriod"/>
            </a:pPr>
            <a:r>
              <a:rPr lang="en-US" altLang="zh-CN" dirty="0" smtClean="0"/>
              <a:t>OS issues a disk I/O Read request to bring into main memory the piece referenced to.</a:t>
            </a:r>
          </a:p>
          <a:p>
            <a:pPr marL="971550" lvl="1" indent="-514350">
              <a:buFont typeface="+mj-lt"/>
              <a:buAutoNum type="alphaLcPeriod"/>
            </a:pPr>
            <a:r>
              <a:rPr lang="en-US" altLang="zh-CN" dirty="0" smtClean="0"/>
              <a:t>Another process is dispatched to run while the disk I/O takes place.</a:t>
            </a:r>
          </a:p>
          <a:p>
            <a:pPr marL="514350" indent="-514350">
              <a:buFont typeface="+mj-lt"/>
              <a:buAutoNum type="arabicPeriod"/>
            </a:pPr>
            <a:r>
              <a:rPr lang="en-US" altLang="zh-CN" dirty="0" smtClean="0"/>
              <a:t>An interrupt is issued when disk I/O completes; this causes the OS to place the affected process back in the Ready state.</a:t>
            </a:r>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20</a:t>
            </a:fld>
            <a:endParaRPr lang="zh-CN" altLang="en-US"/>
          </a:p>
        </p:txBody>
      </p:sp>
      <p:sp>
        <p:nvSpPr>
          <p:cNvPr id="6" name="Rectangle 5"/>
          <p:cNvSpPr/>
          <p:nvPr/>
        </p:nvSpPr>
        <p:spPr>
          <a:xfrm>
            <a:off x="4572000" y="6193057"/>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Frank\OS381\os8-1_vir.ppt</a:t>
            </a:r>
            <a:endParaRPr lang="zh-CN" altLang="en-US" sz="1400" dirty="0">
              <a:solidFill>
                <a:schemeClr val="bg1">
                  <a:lumMod val="85000"/>
                </a:schemeClr>
              </a:solidFill>
            </a:endParaRPr>
          </a:p>
        </p:txBody>
      </p:sp>
      <p:sp>
        <p:nvSpPr>
          <p:cNvPr id="8" name="Cloud Callout 4"/>
          <p:cNvSpPr/>
          <p:nvPr/>
        </p:nvSpPr>
        <p:spPr>
          <a:xfrm>
            <a:off x="4487641" y="3140968"/>
            <a:ext cx="4643438" cy="2428892"/>
          </a:xfrm>
          <a:prstGeom prst="cloudCallout">
            <a:avLst>
              <a:gd name="adj1" fmla="val -43467"/>
              <a:gd name="adj2" fmla="val -43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600" dirty="0" smtClean="0"/>
              <a:t>Called Demand Paging!</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1000"/>
                                        <p:tgtEl>
                                          <p:spTgt spid="3">
                                            <p:txEl>
                                              <p:pRg st="5" end="5"/>
                                            </p:txEl>
                                          </p:spTgt>
                                        </p:tgtEl>
                                      </p:cBhvr>
                                    </p:animEffect>
                                    <p:anim calcmode="lin" valueType="num">
                                      <p:cBhvr>
                                        <p:cTn id="30"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39" presetClass="entr" presetSubtype="0" accel="10000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37"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38"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39"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9144000" cy="654032"/>
          </a:xfrm>
        </p:spPr>
        <p:txBody>
          <a:bodyPr>
            <a:normAutofit fontScale="90000"/>
          </a:bodyPr>
          <a:lstStyle/>
          <a:p>
            <a:r>
              <a:rPr lang="en-US" altLang="zh-CN" dirty="0" smtClean="0"/>
              <a:t>If one page is not in MM yet (</a:t>
            </a:r>
            <a:r>
              <a:rPr lang="en-US" altLang="zh-CN" sz="3600" b="1" dirty="0" smtClean="0">
                <a:solidFill>
                  <a:schemeClr val="accent6">
                    <a:lumMod val="75000"/>
                  </a:schemeClr>
                </a:solidFill>
              </a:rPr>
              <a:t>Page Fault</a:t>
            </a:r>
            <a:r>
              <a:rPr lang="en-US" altLang="zh-CN" dirty="0" smtClean="0"/>
              <a:t>)</a:t>
            </a:r>
            <a:endParaRPr lang="zh-CN" altLang="en-US" dirty="0"/>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21</a:t>
            </a:fld>
            <a:endParaRPr lang="zh-CN" altLang="en-US"/>
          </a:p>
        </p:txBody>
      </p:sp>
      <p:pic>
        <p:nvPicPr>
          <p:cNvPr id="6" name="Picture 4"/>
          <p:cNvPicPr>
            <a:picLocks noGrp="1" noChangeAspect="1" noChangeArrowheads="1"/>
          </p:cNvPicPr>
          <p:nvPr>
            <p:ph idx="1"/>
          </p:nvPr>
        </p:nvPicPr>
        <p:blipFill>
          <a:blip r:embed="rId3" cstate="print"/>
          <a:srcRect/>
          <a:stretch>
            <a:fillRect/>
          </a:stretch>
        </p:blipFill>
        <p:spPr>
          <a:xfrm>
            <a:off x="928662" y="1285860"/>
            <a:ext cx="6805832" cy="5126038"/>
          </a:xfrm>
          <a:noFill/>
          <a:ln/>
        </p:spPr>
      </p:pic>
      <p:sp>
        <p:nvSpPr>
          <p:cNvPr id="7" name="Rectangle 6"/>
          <p:cNvSpPr/>
          <p:nvPr/>
        </p:nvSpPr>
        <p:spPr>
          <a:xfrm>
            <a:off x="5753264" y="5929330"/>
            <a:ext cx="3390736" cy="400110"/>
          </a:xfrm>
          <a:prstGeom prst="rect">
            <a:avLst/>
          </a:prstGeom>
        </p:spPr>
        <p:txBody>
          <a:bodyPr wrap="none">
            <a:spAutoFit/>
          </a:bodyPr>
          <a:lstStyle/>
          <a:p>
            <a:r>
              <a:rPr lang="en-US" altLang="zh-CN" sz="2000" b="1" dirty="0" smtClean="0"/>
              <a:t>Steps in handling a Page Fault </a:t>
            </a:r>
            <a:endParaRPr lang="zh-CN" altLang="en-US" sz="2000" b="1" dirty="0"/>
          </a:p>
        </p:txBody>
      </p:sp>
      <p:sp>
        <p:nvSpPr>
          <p:cNvPr id="8" name="Rectangle 7"/>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Frank\OS381\os8-1_vir.ppt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Steps in handling a Page Fault</a:t>
            </a:r>
            <a:endParaRPr lang="zh-CN" altLang="en-US" dirty="0"/>
          </a:p>
        </p:txBody>
      </p:sp>
      <p:sp>
        <p:nvSpPr>
          <p:cNvPr id="3" name="Content Placeholder 2"/>
          <p:cNvSpPr>
            <a:spLocks noGrp="1"/>
          </p:cNvSpPr>
          <p:nvPr>
            <p:ph idx="1"/>
          </p:nvPr>
        </p:nvSpPr>
        <p:spPr>
          <a:xfrm>
            <a:off x="285720" y="1000108"/>
            <a:ext cx="8858280" cy="5126055"/>
          </a:xfrm>
        </p:spPr>
        <p:txBody>
          <a:bodyPr/>
          <a:lstStyle/>
          <a:p>
            <a:pPr marL="514350" indent="-514350">
              <a:buFont typeface="+mj-lt"/>
              <a:buAutoNum type="arabicPeriod"/>
            </a:pPr>
            <a:r>
              <a:rPr lang="en-US" altLang="zh-CN" dirty="0" smtClean="0"/>
              <a:t>If there is ever a reference to a page not in memory, first reference will cause </a:t>
            </a:r>
            <a:r>
              <a:rPr lang="en-US" altLang="zh-CN" b="1" dirty="0" smtClean="0"/>
              <a:t>page fault</a:t>
            </a:r>
            <a:r>
              <a:rPr lang="en-US" altLang="zh-CN" dirty="0" smtClean="0"/>
              <a:t>.</a:t>
            </a:r>
          </a:p>
          <a:p>
            <a:pPr marL="514350" indent="-514350">
              <a:buFont typeface="+mj-lt"/>
              <a:buAutoNum type="arabicPeriod"/>
            </a:pPr>
            <a:r>
              <a:rPr lang="en-US" altLang="zh-CN" dirty="0" smtClean="0"/>
              <a:t>Page fault is handled by the appropriate OS service routines.</a:t>
            </a:r>
          </a:p>
          <a:p>
            <a:pPr marL="514350" indent="-514350">
              <a:buFont typeface="+mj-lt"/>
              <a:buAutoNum type="arabicPeriod"/>
            </a:pPr>
            <a:r>
              <a:rPr lang="en-US" altLang="zh-CN" dirty="0" smtClean="0"/>
              <a:t>Locate needed page on disk (</a:t>
            </a:r>
            <a:r>
              <a:rPr lang="en-US" altLang="zh-CN" sz="2800" dirty="0" smtClean="0"/>
              <a:t>in file or in backing store</a:t>
            </a:r>
            <a:r>
              <a:rPr lang="en-US" altLang="zh-CN" dirty="0" smtClean="0"/>
              <a:t>).</a:t>
            </a:r>
          </a:p>
          <a:p>
            <a:pPr marL="514350" indent="-514350">
              <a:buFont typeface="+mj-lt"/>
              <a:buAutoNum type="arabicPeriod"/>
            </a:pPr>
            <a:r>
              <a:rPr lang="en-US" altLang="zh-CN" dirty="0" smtClean="0"/>
              <a:t>Swap page into free frame (assume available).</a:t>
            </a:r>
          </a:p>
          <a:p>
            <a:pPr marL="514350" indent="-514350">
              <a:buFont typeface="+mj-lt"/>
              <a:buAutoNum type="arabicPeriod"/>
            </a:pPr>
            <a:r>
              <a:rPr lang="en-US" altLang="zh-CN" dirty="0" smtClean="0"/>
              <a:t>Reset page tables – valid-invalid bit = 1.</a:t>
            </a:r>
          </a:p>
          <a:p>
            <a:pPr marL="514350" indent="-514350">
              <a:buFont typeface="+mj-lt"/>
              <a:buAutoNum type="arabicPeriod"/>
            </a:pPr>
            <a:r>
              <a:rPr lang="en-US" altLang="zh-CN" dirty="0" smtClean="0"/>
              <a:t>Restart instruction.</a:t>
            </a:r>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22</a:t>
            </a:fld>
            <a:endParaRPr lang="zh-CN" altLang="en-US"/>
          </a:p>
        </p:txBody>
      </p:sp>
      <p:sp>
        <p:nvSpPr>
          <p:cNvPr id="6" name="Rectangle 5"/>
          <p:cNvSpPr/>
          <p:nvPr/>
        </p:nvSpPr>
        <p:spPr>
          <a:xfrm>
            <a:off x="4572000" y="600076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Frank\OS381\os8-1_vir.ppt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What happens if there is no free frame?</a:t>
            </a:r>
            <a:endParaRPr lang="zh-CN" altLang="en-US" dirty="0"/>
          </a:p>
        </p:txBody>
      </p:sp>
      <p:sp>
        <p:nvSpPr>
          <p:cNvPr id="3" name="Content Placeholder 2"/>
          <p:cNvSpPr>
            <a:spLocks noGrp="1"/>
          </p:cNvSpPr>
          <p:nvPr>
            <p:ph idx="1"/>
          </p:nvPr>
        </p:nvSpPr>
        <p:spPr/>
        <p:txBody>
          <a:bodyPr/>
          <a:lstStyle/>
          <a:p>
            <a:r>
              <a:rPr lang="en-US" altLang="zh-CN" dirty="0" smtClean="0"/>
              <a:t>Page replacement – find some page in memory, but not really in use, </a:t>
            </a:r>
            <a:r>
              <a:rPr lang="en-US" altLang="zh-CN" b="1" dirty="0" smtClean="0">
                <a:solidFill>
                  <a:schemeClr val="accent6">
                    <a:lumMod val="75000"/>
                  </a:schemeClr>
                </a:solidFill>
              </a:rPr>
              <a:t>swap</a:t>
            </a:r>
            <a:r>
              <a:rPr lang="en-US" altLang="zh-CN" dirty="0" smtClean="0"/>
              <a:t> it out.</a:t>
            </a:r>
          </a:p>
          <a:p>
            <a:r>
              <a:rPr lang="en-US" altLang="zh-CN" dirty="0" smtClean="0"/>
              <a:t>Need </a:t>
            </a:r>
            <a:r>
              <a:rPr lang="en-US" altLang="zh-CN" b="1" u="sng" dirty="0" smtClean="0"/>
              <a:t>page replacement algorithm</a:t>
            </a:r>
            <a:r>
              <a:rPr lang="en-US" altLang="zh-CN" dirty="0" smtClean="0"/>
              <a:t>.</a:t>
            </a:r>
          </a:p>
          <a:p>
            <a:r>
              <a:rPr lang="en-US" altLang="zh-CN" dirty="0" smtClean="0"/>
              <a:t>Performance – want an algorithm which will result in minimum number of page faults.</a:t>
            </a:r>
          </a:p>
          <a:p>
            <a:r>
              <a:rPr lang="en-US" altLang="zh-CN" dirty="0" smtClean="0"/>
              <a:t>Same page may be brought into memory several times.</a:t>
            </a:r>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23</a:t>
            </a:fld>
            <a:endParaRPr lang="zh-CN" altLang="en-US"/>
          </a:p>
        </p:txBody>
      </p:sp>
      <p:sp>
        <p:nvSpPr>
          <p:cNvPr id="6" name="Rectangle 5"/>
          <p:cNvSpPr/>
          <p:nvPr/>
        </p:nvSpPr>
        <p:spPr>
          <a:xfrm>
            <a:off x="4572000" y="600076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Frank\OS381\os8-1_vir.ppt</a:t>
            </a:r>
            <a:endParaRPr lang="zh-CN" altLang="en-US" sz="1400"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b="1" u="sng" dirty="0"/>
              <a:t>Effective Access Time </a:t>
            </a:r>
            <a:r>
              <a:rPr lang="en-US" altLang="zh-CN" dirty="0"/>
              <a:t>(</a:t>
            </a:r>
            <a:r>
              <a:rPr lang="en-US" altLang="zh-CN" b="1" u="sng" dirty="0"/>
              <a:t>EAT</a:t>
            </a:r>
            <a:r>
              <a:rPr lang="en-US" altLang="zh-CN" dirty="0"/>
              <a:t>)</a:t>
            </a:r>
            <a:endParaRPr lang="zh-CN" altLang="en-US" dirty="0"/>
          </a:p>
        </p:txBody>
      </p:sp>
      <p:sp>
        <p:nvSpPr>
          <p:cNvPr id="3" name="内容占位符 2"/>
          <p:cNvSpPr>
            <a:spLocks noGrp="1"/>
          </p:cNvSpPr>
          <p:nvPr>
            <p:ph idx="1"/>
          </p:nvPr>
        </p:nvSpPr>
        <p:spPr>
          <a:xfrm>
            <a:off x="457200" y="1000108"/>
            <a:ext cx="8686800" cy="5381220"/>
          </a:xfrm>
        </p:spPr>
        <p:txBody>
          <a:bodyPr>
            <a:normAutofit/>
          </a:bodyPr>
          <a:lstStyle/>
          <a:p>
            <a:r>
              <a:rPr lang="en-US" altLang="zh-CN" dirty="0"/>
              <a:t>EAT = (1 – </a:t>
            </a:r>
            <a:r>
              <a:rPr lang="en-US" altLang="zh-CN" b="1" dirty="0">
                <a:solidFill>
                  <a:srgbClr val="FF0000"/>
                </a:solidFill>
              </a:rPr>
              <a:t>p</a:t>
            </a:r>
            <a:r>
              <a:rPr lang="en-US" altLang="zh-CN" dirty="0"/>
              <a:t>) x memory </a:t>
            </a:r>
            <a:r>
              <a:rPr lang="en-US" altLang="zh-CN" dirty="0" smtClean="0"/>
              <a:t>access</a:t>
            </a:r>
            <a:br>
              <a:rPr lang="en-US" altLang="zh-CN" dirty="0" smtClean="0"/>
            </a:br>
            <a:r>
              <a:rPr lang="en-US" altLang="zh-CN" dirty="0" smtClean="0"/>
              <a:t>           + </a:t>
            </a:r>
            <a:r>
              <a:rPr lang="en-US" altLang="zh-CN" b="1" dirty="0">
                <a:solidFill>
                  <a:srgbClr val="FF0000"/>
                </a:solidFill>
              </a:rPr>
              <a:t>p</a:t>
            </a:r>
            <a:r>
              <a:rPr lang="en-US" altLang="zh-CN" dirty="0"/>
              <a:t> (page fault </a:t>
            </a:r>
            <a:r>
              <a:rPr lang="en-US" altLang="zh-CN" dirty="0" smtClean="0"/>
              <a:t>overhead</a:t>
            </a:r>
            <a:br>
              <a:rPr lang="en-US" altLang="zh-CN" dirty="0" smtClean="0"/>
            </a:br>
            <a:r>
              <a:rPr lang="en-US" altLang="zh-CN" dirty="0" smtClean="0"/>
              <a:t>           + </a:t>
            </a:r>
            <a:r>
              <a:rPr lang="en-US" altLang="zh-CN" dirty="0"/>
              <a:t>swap page </a:t>
            </a:r>
            <a:r>
              <a:rPr lang="en-US" altLang="zh-CN" dirty="0" smtClean="0"/>
              <a:t>out</a:t>
            </a:r>
            <a:br>
              <a:rPr lang="en-US" altLang="zh-CN" dirty="0" smtClean="0"/>
            </a:br>
            <a:r>
              <a:rPr lang="en-US" altLang="zh-CN" dirty="0" smtClean="0"/>
              <a:t>           + </a:t>
            </a:r>
            <a:r>
              <a:rPr lang="en-US" altLang="zh-CN" dirty="0"/>
              <a:t>swap page </a:t>
            </a:r>
            <a:r>
              <a:rPr lang="en-US" altLang="zh-CN" dirty="0" smtClean="0"/>
              <a:t>in </a:t>
            </a:r>
            <a:br>
              <a:rPr lang="en-US" altLang="zh-CN" dirty="0" smtClean="0"/>
            </a:br>
            <a:r>
              <a:rPr lang="en-US" altLang="zh-CN" dirty="0" smtClean="0"/>
              <a:t>           + </a:t>
            </a:r>
            <a:r>
              <a:rPr lang="en-US" altLang="zh-CN" dirty="0"/>
              <a:t>restart overhead</a:t>
            </a:r>
            <a:r>
              <a:rPr lang="en-US" altLang="zh-CN" dirty="0" smtClean="0"/>
              <a:t>)</a:t>
            </a:r>
          </a:p>
          <a:p>
            <a:endParaRPr lang="en-US" altLang="zh-CN" dirty="0" smtClean="0"/>
          </a:p>
          <a:p>
            <a:r>
              <a:rPr lang="en-US" altLang="zh-CN" dirty="0" smtClean="0"/>
              <a:t>“p” means </a:t>
            </a:r>
            <a:r>
              <a:rPr lang="en-US" altLang="zh-CN" u="sng" dirty="0" smtClean="0"/>
              <a:t>Page </a:t>
            </a:r>
            <a:r>
              <a:rPr lang="en-US" altLang="zh-CN" u="sng" dirty="0"/>
              <a:t>Fault Rate</a:t>
            </a:r>
          </a:p>
          <a:p>
            <a:pPr lvl="1"/>
            <a:r>
              <a:rPr lang="en-US" altLang="zh-CN" dirty="0" smtClean="0"/>
              <a:t>0 </a:t>
            </a:r>
            <a:r>
              <a:rPr lang="en-US" altLang="zh-CN" dirty="0"/>
              <a:t>≤ p ≤ 1.0</a:t>
            </a:r>
          </a:p>
          <a:p>
            <a:pPr lvl="1"/>
            <a:r>
              <a:rPr lang="en-US" altLang="zh-CN" dirty="0" smtClean="0"/>
              <a:t>if </a:t>
            </a:r>
            <a:r>
              <a:rPr lang="en-US" altLang="zh-CN" dirty="0"/>
              <a:t>p = </a:t>
            </a:r>
            <a:r>
              <a:rPr lang="en-US" altLang="zh-CN" dirty="0" smtClean="0"/>
              <a:t>0, no </a:t>
            </a:r>
            <a:r>
              <a:rPr lang="en-US" altLang="zh-CN" dirty="0"/>
              <a:t>page faults</a:t>
            </a:r>
          </a:p>
          <a:p>
            <a:pPr lvl="1"/>
            <a:r>
              <a:rPr lang="en-US" altLang="zh-CN" dirty="0" smtClean="0"/>
              <a:t>if </a:t>
            </a:r>
            <a:r>
              <a:rPr lang="en-US" altLang="zh-CN" dirty="0"/>
              <a:t>p = 1, every reference is a fault</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8438093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457200" y="1000108"/>
            <a:ext cx="8686800" cy="5597244"/>
          </a:xfrm>
        </p:spPr>
        <p:txBody>
          <a:bodyPr>
            <a:normAutofit lnSpcReduction="10000"/>
          </a:bodyPr>
          <a:lstStyle/>
          <a:p>
            <a:r>
              <a:rPr lang="en-US" altLang="zh-CN" dirty="0" smtClean="0"/>
              <a:t>Demand Paging Example</a:t>
            </a:r>
          </a:p>
          <a:p>
            <a:pPr lvl="1"/>
            <a:r>
              <a:rPr lang="en-US" altLang="zh-CN" dirty="0"/>
              <a:t>Memory access time = </a:t>
            </a:r>
            <a:r>
              <a:rPr lang="en-US" altLang="zh-CN" b="1" dirty="0">
                <a:solidFill>
                  <a:srgbClr val="FF0000"/>
                </a:solidFill>
              </a:rPr>
              <a:t>200 </a:t>
            </a:r>
            <a:r>
              <a:rPr lang="en-US" altLang="zh-CN" b="1" dirty="0" smtClean="0">
                <a:solidFill>
                  <a:srgbClr val="FF0000"/>
                </a:solidFill>
              </a:rPr>
              <a:t>nanoseconds [</a:t>
            </a:r>
            <a:r>
              <a:rPr lang="zh-CN" altLang="en-US" b="1" dirty="0" smtClean="0">
                <a:solidFill>
                  <a:srgbClr val="FF0000"/>
                </a:solidFill>
              </a:rPr>
              <a:t>纳秒</a:t>
            </a:r>
            <a:r>
              <a:rPr lang="en-US" altLang="zh-CN" b="1" dirty="0" smtClean="0">
                <a:solidFill>
                  <a:srgbClr val="FF0000"/>
                </a:solidFill>
              </a:rPr>
              <a:t>]</a:t>
            </a:r>
            <a:endParaRPr lang="en-US" altLang="zh-CN" b="1" dirty="0">
              <a:solidFill>
                <a:srgbClr val="FF0000"/>
              </a:solidFill>
            </a:endParaRPr>
          </a:p>
          <a:p>
            <a:pPr lvl="1"/>
            <a:r>
              <a:rPr lang="en-US" altLang="zh-CN" dirty="0"/>
              <a:t>Average page-fault service time = 8 </a:t>
            </a:r>
            <a:r>
              <a:rPr lang="en-US" altLang="zh-CN" dirty="0" smtClean="0"/>
              <a:t>milliseconds [</a:t>
            </a:r>
            <a:r>
              <a:rPr lang="zh-CN" altLang="en-US" dirty="0"/>
              <a:t>毫秒</a:t>
            </a:r>
            <a:r>
              <a:rPr lang="en-US" altLang="zh-CN" dirty="0" smtClean="0"/>
              <a:t>]</a:t>
            </a:r>
          </a:p>
          <a:p>
            <a:pPr lvl="1"/>
            <a:r>
              <a:rPr lang="en-US" altLang="zh-CN" dirty="0"/>
              <a:t>EAT = (1 – p) x 200 + p (8 milliseconds</a:t>
            </a:r>
            <a:r>
              <a:rPr lang="en-US" altLang="zh-CN" dirty="0" smtClean="0"/>
              <a:t>)</a:t>
            </a:r>
            <a:br>
              <a:rPr lang="en-US" altLang="zh-CN" dirty="0" smtClean="0"/>
            </a:br>
            <a:r>
              <a:rPr lang="en-US" altLang="zh-CN" dirty="0" smtClean="0"/>
              <a:t>        = </a:t>
            </a:r>
            <a:r>
              <a:rPr lang="en-US" altLang="zh-CN" dirty="0"/>
              <a:t>(1 – </a:t>
            </a:r>
            <a:r>
              <a:rPr lang="en-US" altLang="zh-CN" dirty="0" smtClean="0"/>
              <a:t>p) </a:t>
            </a:r>
            <a:r>
              <a:rPr lang="en-US" altLang="zh-CN" dirty="0"/>
              <a:t>x 200 + p x </a:t>
            </a:r>
            <a:r>
              <a:rPr lang="en-US" altLang="zh-CN" dirty="0" smtClean="0"/>
              <a:t>8,000,000</a:t>
            </a:r>
            <a:br>
              <a:rPr lang="en-US" altLang="zh-CN" dirty="0" smtClean="0"/>
            </a:br>
            <a:r>
              <a:rPr lang="en-US" altLang="zh-CN" dirty="0" smtClean="0"/>
              <a:t>        = </a:t>
            </a:r>
            <a:r>
              <a:rPr lang="en-US" altLang="zh-CN" dirty="0"/>
              <a:t>200 + p x </a:t>
            </a:r>
            <a:r>
              <a:rPr lang="en-US" altLang="zh-CN" dirty="0" smtClean="0"/>
              <a:t>7,999,800</a:t>
            </a:r>
          </a:p>
          <a:p>
            <a:pPr lvl="1"/>
            <a:r>
              <a:rPr lang="en-US" altLang="zh-CN" dirty="0"/>
              <a:t>If one access out of 1,000 causes a page fault, </a:t>
            </a:r>
            <a:r>
              <a:rPr lang="en-US" altLang="zh-CN" dirty="0" smtClean="0"/>
              <a:t>then</a:t>
            </a:r>
            <a:br>
              <a:rPr lang="en-US" altLang="zh-CN" dirty="0" smtClean="0"/>
            </a:br>
            <a:r>
              <a:rPr lang="en-US" altLang="zh-CN" dirty="0" smtClean="0"/>
              <a:t>             EAT = 200+0.001*7999800</a:t>
            </a:r>
            <a:br>
              <a:rPr lang="en-US" altLang="zh-CN" dirty="0" smtClean="0"/>
            </a:br>
            <a:r>
              <a:rPr lang="en-US" altLang="zh-CN" dirty="0" smtClean="0"/>
              <a:t>                     = 8199.8 nanoseconds</a:t>
            </a:r>
            <a:br>
              <a:rPr lang="en-US" altLang="zh-CN" dirty="0" smtClean="0"/>
            </a:br>
            <a:r>
              <a:rPr lang="en-US" altLang="zh-CN" dirty="0" smtClean="0"/>
              <a:t>                     = </a:t>
            </a:r>
            <a:r>
              <a:rPr lang="en-US" altLang="zh-CN" b="1" dirty="0">
                <a:solidFill>
                  <a:srgbClr val="FF0000"/>
                </a:solidFill>
              </a:rPr>
              <a:t>8.2 </a:t>
            </a:r>
            <a:r>
              <a:rPr lang="en-US" altLang="zh-CN" b="1" dirty="0" smtClean="0">
                <a:solidFill>
                  <a:srgbClr val="FF0000"/>
                </a:solidFill>
              </a:rPr>
              <a:t>microseconds [</a:t>
            </a:r>
            <a:r>
              <a:rPr lang="zh-CN" altLang="en-US" b="1" dirty="0">
                <a:solidFill>
                  <a:srgbClr val="FF0000"/>
                </a:solidFill>
              </a:rPr>
              <a:t>微秒</a:t>
            </a:r>
            <a:r>
              <a:rPr lang="en-US" altLang="zh-CN" b="1" dirty="0" smtClean="0">
                <a:solidFill>
                  <a:srgbClr val="FF0000"/>
                </a:solidFill>
              </a:rPr>
              <a:t>]</a:t>
            </a:r>
            <a:r>
              <a:rPr lang="en-US" altLang="zh-CN" dirty="0" smtClean="0"/>
              <a:t>.</a:t>
            </a:r>
            <a:br>
              <a:rPr lang="en-US" altLang="zh-CN" dirty="0" smtClean="0"/>
            </a:br>
            <a:r>
              <a:rPr lang="en-US" altLang="zh-CN" dirty="0" smtClean="0"/>
              <a:t/>
            </a:r>
            <a:br>
              <a:rPr lang="en-US" altLang="zh-CN" dirty="0" smtClean="0"/>
            </a:br>
            <a:r>
              <a:rPr lang="en-US" altLang="zh-CN" dirty="0" smtClean="0"/>
              <a:t>1 </a:t>
            </a:r>
            <a:r>
              <a:rPr lang="en-US" altLang="zh-CN" dirty="0" err="1" smtClean="0"/>
              <a:t>millisec</a:t>
            </a:r>
            <a:r>
              <a:rPr lang="en-US" altLang="zh-CN" dirty="0" smtClean="0"/>
              <a:t> = 1,000 </a:t>
            </a:r>
            <a:r>
              <a:rPr lang="en-US" altLang="zh-CN" dirty="0" err="1" smtClean="0"/>
              <a:t>microsec</a:t>
            </a:r>
            <a:r>
              <a:rPr lang="en-US" altLang="zh-CN" dirty="0" smtClean="0"/>
              <a:t> = 1,000,000 </a:t>
            </a:r>
            <a:r>
              <a:rPr lang="en-US" altLang="zh-CN" dirty="0" err="1" smtClean="0"/>
              <a:t>nanosec</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38805483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How to improve this kind of </a:t>
            </a:r>
            <a:r>
              <a:rPr lang="en-US" altLang="zh-CN" b="1" u="sng" dirty="0" smtClean="0"/>
              <a:t>slowdown</a:t>
            </a:r>
            <a:r>
              <a:rPr lang="en-US" altLang="zh-CN" dirty="0" smtClean="0"/>
              <a:t>?</a:t>
            </a:r>
            <a:endParaRPr lang="zh-CN" altLang="en-US" dirty="0"/>
          </a:p>
        </p:txBody>
      </p:sp>
      <p:sp>
        <p:nvSpPr>
          <p:cNvPr id="3" name="内容占位符 2"/>
          <p:cNvSpPr>
            <a:spLocks noGrp="1"/>
          </p:cNvSpPr>
          <p:nvPr>
            <p:ph idx="1"/>
          </p:nvPr>
        </p:nvSpPr>
        <p:spPr/>
        <p:txBody>
          <a:bodyPr/>
          <a:lstStyle/>
          <a:p>
            <a:r>
              <a:rPr lang="en-US" altLang="zh-CN" dirty="0" smtClean="0"/>
              <a:t>The solution could be derived from the EAT equation - Improve the </a:t>
            </a:r>
            <a:r>
              <a:rPr lang="en-US" altLang="zh-CN" b="1" dirty="0" smtClean="0"/>
              <a:t>access speed</a:t>
            </a:r>
            <a:r>
              <a:rPr lang="en-US" altLang="zh-CN" dirty="0" smtClean="0"/>
              <a:t>, and decrease the </a:t>
            </a:r>
            <a:r>
              <a:rPr lang="en-US" altLang="zh-CN" b="1" dirty="0" smtClean="0"/>
              <a:t>page fault</a:t>
            </a:r>
          </a:p>
          <a:p>
            <a:r>
              <a:rPr lang="en-US" altLang="zh-CN" dirty="0" smtClean="0"/>
              <a:t>Two strategies</a:t>
            </a:r>
          </a:p>
          <a:p>
            <a:pPr lvl="1"/>
            <a:r>
              <a:rPr lang="en-US" altLang="zh-CN" dirty="0" smtClean="0"/>
              <a:t>Keeping page table in a higher access speed media</a:t>
            </a:r>
          </a:p>
          <a:p>
            <a:pPr lvl="2"/>
            <a:r>
              <a:rPr lang="en-US" altLang="zh-CN" dirty="0" smtClean="0"/>
              <a:t>Cache (high speed but quite expensive), and the </a:t>
            </a:r>
            <a:r>
              <a:rPr lang="en-US" altLang="zh-CN" b="1" dirty="0" smtClean="0">
                <a:solidFill>
                  <a:srgbClr val="FF0000"/>
                </a:solidFill>
              </a:rPr>
              <a:t>TLB</a:t>
            </a:r>
            <a:r>
              <a:rPr lang="en-US" altLang="zh-CN" dirty="0" smtClean="0">
                <a:solidFill>
                  <a:srgbClr val="FF0000"/>
                </a:solidFill>
              </a:rPr>
              <a:t> </a:t>
            </a:r>
            <a:r>
              <a:rPr lang="en-US" altLang="zh-CN" dirty="0" smtClean="0"/>
              <a:t>(</a:t>
            </a:r>
            <a:r>
              <a:rPr lang="en-US" altLang="zh-CN" b="1" dirty="0"/>
              <a:t>translation </a:t>
            </a:r>
            <a:r>
              <a:rPr lang="en-US" altLang="zh-CN" b="1" dirty="0" err="1"/>
              <a:t>lookaside</a:t>
            </a:r>
            <a:r>
              <a:rPr lang="en-US" altLang="zh-CN" b="1" dirty="0"/>
              <a:t> </a:t>
            </a:r>
            <a:r>
              <a:rPr lang="en-US" altLang="zh-CN" b="1" dirty="0" smtClean="0"/>
              <a:t>buffer</a:t>
            </a:r>
            <a:r>
              <a:rPr lang="en-US" altLang="zh-CN" dirty="0" smtClean="0"/>
              <a:t>)</a:t>
            </a:r>
            <a:endParaRPr lang="en-US" altLang="zh-CN" dirty="0"/>
          </a:p>
          <a:p>
            <a:pPr lvl="1"/>
            <a:r>
              <a:rPr lang="en-US" altLang="zh-CN" dirty="0" smtClean="0"/>
              <a:t>Prefetching the possible future accessed pages</a:t>
            </a:r>
          </a:p>
          <a:p>
            <a:pPr lvl="2"/>
            <a:r>
              <a:rPr lang="en-US" altLang="zh-CN" dirty="0" smtClean="0"/>
              <a:t>When page 3 causes a page fault, OS also copies page 2,4,and 5 into MM</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
        <p:nvSpPr>
          <p:cNvPr id="5" name="Cloud Callout 4"/>
          <p:cNvSpPr/>
          <p:nvPr/>
        </p:nvSpPr>
        <p:spPr>
          <a:xfrm>
            <a:off x="4283968" y="4429108"/>
            <a:ext cx="5184576" cy="2428892"/>
          </a:xfrm>
          <a:prstGeom prst="cloudCallout">
            <a:avLst>
              <a:gd name="adj1" fmla="val -43467"/>
              <a:gd name="adj2" fmla="val -4382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Of course, decision is needed – namely the algorithms</a:t>
            </a:r>
            <a:endParaRPr lang="zh-CN" altLang="en-US" sz="3200" dirty="0"/>
          </a:p>
        </p:txBody>
      </p:sp>
    </p:spTree>
    <p:extLst>
      <p:ext uri="{BB962C8B-B14F-4D97-AF65-F5344CB8AC3E}">
        <p14:creationId xmlns:p14="http://schemas.microsoft.com/office/powerpoint/2010/main" val="417000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p:cNvPicPr>
            <a:picLocks noGrp="1" noChangeAspect="1" noChangeArrowheads="1"/>
          </p:cNvPicPr>
          <p:nvPr>
            <p:ph idx="1"/>
          </p:nvPr>
        </p:nvPicPr>
        <p:blipFill>
          <a:blip r:embed="rId3" cstate="print"/>
          <a:srcRect/>
          <a:stretch>
            <a:fillRect/>
          </a:stretch>
        </p:blipFill>
        <p:spPr>
          <a:xfrm>
            <a:off x="857223" y="857231"/>
            <a:ext cx="7945173" cy="6000769"/>
          </a:xfrm>
          <a:noFill/>
        </p:spPr>
      </p:pic>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27</a:t>
            </a:fld>
            <a:endParaRPr lang="zh-CN" altLang="en-US"/>
          </a:p>
        </p:txBody>
      </p:sp>
      <p:sp>
        <p:nvSpPr>
          <p:cNvPr id="8" name="Rectangle 7"/>
          <p:cNvSpPr/>
          <p:nvPr/>
        </p:nvSpPr>
        <p:spPr>
          <a:xfrm>
            <a:off x="4572000" y="6193057"/>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Frank\OS381\os8-1_vir.ppt</a:t>
            </a:r>
            <a:endParaRPr lang="zh-CN" altLang="en-US" sz="1400" dirty="0">
              <a:solidFill>
                <a:schemeClr val="bg1">
                  <a:lumMod val="85000"/>
                </a:schemeClr>
              </a:solidFill>
            </a:endParaRPr>
          </a:p>
        </p:txBody>
      </p:sp>
      <p:sp>
        <p:nvSpPr>
          <p:cNvPr id="11" name="Rectangle 10"/>
          <p:cNvSpPr/>
          <p:nvPr/>
        </p:nvSpPr>
        <p:spPr>
          <a:xfrm>
            <a:off x="4429124" y="6357958"/>
            <a:ext cx="4714876" cy="307777"/>
          </a:xfrm>
          <a:prstGeom prst="rect">
            <a:avLst/>
          </a:prstGeom>
        </p:spPr>
        <p:txBody>
          <a:bodyPr wrap="square">
            <a:spAutoFit/>
          </a:bodyPr>
          <a:lstStyle/>
          <a:p>
            <a:r>
              <a:rPr lang="en-US" altLang="zh-CN" sz="1400" dirty="0" smtClean="0">
                <a:solidFill>
                  <a:schemeClr val="bg1">
                    <a:lumMod val="85000"/>
                  </a:schemeClr>
                </a:solidFill>
              </a:rPr>
              <a:t>PPTs from others\OS5e after William Stallings\Chapter08.ppt</a:t>
            </a:r>
            <a:endParaRPr lang="zh-CN" altLang="en-US" sz="1400" dirty="0">
              <a:solidFill>
                <a:schemeClr val="bg1">
                  <a:lumMod val="85000"/>
                </a:schemeClr>
              </a:solidFill>
            </a:endParaRPr>
          </a:p>
        </p:txBody>
      </p:sp>
      <p:sp>
        <p:nvSpPr>
          <p:cNvPr id="3" name="标题 2"/>
          <p:cNvSpPr>
            <a:spLocks noGrp="1"/>
          </p:cNvSpPr>
          <p:nvPr>
            <p:ph type="title"/>
          </p:nvPr>
        </p:nvSpPr>
        <p:spPr>
          <a:xfrm>
            <a:off x="0" y="110672"/>
            <a:ext cx="9144000" cy="654032"/>
          </a:xfrm>
        </p:spPr>
        <p:txBody>
          <a:bodyPr>
            <a:normAutofit fontScale="90000"/>
          </a:bodyPr>
          <a:lstStyle/>
          <a:p>
            <a:r>
              <a:rPr lang="en-US" altLang="zh-CN" b="1" dirty="0" smtClean="0"/>
              <a:t>a </a:t>
            </a:r>
            <a:r>
              <a:rPr lang="en-US" altLang="zh-CN" b="1" u="sng" dirty="0"/>
              <a:t>Translation Look-aside Buffer </a:t>
            </a:r>
            <a:r>
              <a:rPr lang="en-US" altLang="zh-CN" b="1" dirty="0"/>
              <a:t>(TLB)</a:t>
            </a:r>
            <a:endParaRPr lang="zh-CN" altLang="en-US" dirty="0"/>
          </a:p>
        </p:txBody>
      </p:sp>
      <p:sp>
        <p:nvSpPr>
          <p:cNvPr id="2" name="矩形 1"/>
          <p:cNvSpPr/>
          <p:nvPr/>
        </p:nvSpPr>
        <p:spPr>
          <a:xfrm>
            <a:off x="2267744" y="692696"/>
            <a:ext cx="2339102" cy="461665"/>
          </a:xfrm>
          <a:prstGeom prst="rect">
            <a:avLst/>
          </a:prstGeom>
        </p:spPr>
        <p:txBody>
          <a:bodyPr wrap="none">
            <a:spAutoFit/>
          </a:bodyPr>
          <a:lstStyle/>
          <a:p>
            <a:r>
              <a:rPr lang="zh-CN" altLang="en-US" sz="2400" dirty="0"/>
              <a:t>翻译后备缓冲器</a:t>
            </a:r>
          </a:p>
        </p:txBody>
      </p:sp>
    </p:spTree>
    <p:extLst>
      <p:ext uri="{BB962C8B-B14F-4D97-AF65-F5344CB8AC3E}">
        <p14:creationId xmlns:p14="http://schemas.microsoft.com/office/powerpoint/2010/main" val="15457209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Now the EAT with TLB</a:t>
            </a:r>
            <a:endParaRPr lang="zh-CN" altLang="en-US" dirty="0"/>
          </a:p>
        </p:txBody>
      </p:sp>
      <p:sp>
        <p:nvSpPr>
          <p:cNvPr id="3" name="内容占位符 2"/>
          <p:cNvSpPr>
            <a:spLocks noGrp="1"/>
          </p:cNvSpPr>
          <p:nvPr>
            <p:ph idx="1"/>
          </p:nvPr>
        </p:nvSpPr>
        <p:spPr>
          <a:xfrm>
            <a:off x="457200" y="1000108"/>
            <a:ext cx="8686800" cy="5741260"/>
          </a:xfrm>
        </p:spPr>
        <p:txBody>
          <a:bodyPr>
            <a:normAutofit/>
          </a:bodyPr>
          <a:lstStyle/>
          <a:p>
            <a:r>
              <a:rPr lang="en-US" altLang="zh-CN" dirty="0" smtClean="0"/>
              <a:t>Parameters</a:t>
            </a:r>
          </a:p>
          <a:p>
            <a:pPr lvl="1"/>
            <a:r>
              <a:rPr lang="en-US" altLang="zh-CN" dirty="0" smtClean="0"/>
              <a:t>TLB </a:t>
            </a:r>
            <a:r>
              <a:rPr lang="en-US" altLang="zh-CN" dirty="0"/>
              <a:t>Lookup = 20 nanoseconds</a:t>
            </a:r>
          </a:p>
          <a:p>
            <a:pPr lvl="1"/>
            <a:r>
              <a:rPr lang="en-US" altLang="zh-CN" dirty="0" smtClean="0"/>
              <a:t>Hit </a:t>
            </a:r>
            <a:r>
              <a:rPr lang="en-US" altLang="zh-CN" dirty="0"/>
              <a:t>ratio (percentage of times that a particular page is found in the TLB) = 80</a:t>
            </a:r>
            <a:r>
              <a:rPr lang="en-US" altLang="zh-CN" dirty="0" smtClean="0"/>
              <a:t>%</a:t>
            </a:r>
          </a:p>
          <a:p>
            <a:pPr lvl="1"/>
            <a:r>
              <a:rPr lang="en-US" altLang="zh-CN" dirty="0"/>
              <a:t>Memory access time = </a:t>
            </a:r>
            <a:r>
              <a:rPr lang="en-US" altLang="zh-CN" b="1" dirty="0">
                <a:solidFill>
                  <a:srgbClr val="FF0000"/>
                </a:solidFill>
              </a:rPr>
              <a:t>200 nanoseconds</a:t>
            </a:r>
          </a:p>
          <a:p>
            <a:pPr lvl="1"/>
            <a:r>
              <a:rPr lang="en-US" altLang="zh-CN" dirty="0"/>
              <a:t>Average page-fault service time = 8 </a:t>
            </a:r>
            <a:r>
              <a:rPr lang="en-US" altLang="zh-CN" dirty="0" smtClean="0"/>
              <a:t>milliseconds</a:t>
            </a:r>
          </a:p>
          <a:p>
            <a:pPr lvl="1"/>
            <a:r>
              <a:rPr lang="en-US" altLang="zh-CN" dirty="0"/>
              <a:t>If one access </a:t>
            </a:r>
            <a:r>
              <a:rPr lang="en-US" altLang="zh-CN" dirty="0" smtClean="0"/>
              <a:t>for Page table out </a:t>
            </a:r>
            <a:r>
              <a:rPr lang="en-US" altLang="zh-CN" dirty="0"/>
              <a:t>of 1,000 causes a page </a:t>
            </a:r>
            <a:r>
              <a:rPr lang="en-US" altLang="zh-CN" dirty="0" smtClean="0"/>
              <a:t>fault</a:t>
            </a:r>
          </a:p>
          <a:p>
            <a:r>
              <a:rPr lang="en-US" altLang="zh-CN" dirty="0" smtClean="0"/>
              <a:t>EAT = (20)*0.8 + </a:t>
            </a:r>
            <a:r>
              <a:rPr lang="en-US" altLang="zh-CN" dirty="0"/>
              <a:t>[</a:t>
            </a:r>
            <a:r>
              <a:rPr lang="en-US" altLang="zh-CN" dirty="0" smtClean="0"/>
              <a:t>200+(8000000-200)*0.001]*0.2</a:t>
            </a:r>
            <a:br>
              <a:rPr lang="en-US" altLang="zh-CN" dirty="0" smtClean="0"/>
            </a:br>
            <a:r>
              <a:rPr lang="en-US" altLang="zh-CN" dirty="0" smtClean="0"/>
              <a:t>        = 16+ 8199.8*0.2</a:t>
            </a:r>
            <a:br>
              <a:rPr lang="en-US" altLang="zh-CN" dirty="0" smtClean="0"/>
            </a:br>
            <a:r>
              <a:rPr lang="en-US" altLang="zh-CN" dirty="0" smtClean="0"/>
              <a:t>        = 1655.96≈1.6</a:t>
            </a:r>
            <a:r>
              <a:rPr lang="en-US" altLang="zh-CN" b="1" dirty="0">
                <a:solidFill>
                  <a:srgbClr val="FF0000"/>
                </a:solidFill>
              </a:rPr>
              <a:t> microseconds </a:t>
            </a:r>
            <a:endParaRPr lang="en-US" altLang="zh-CN" dirty="0" smtClean="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174328544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60100" name="Rectangle 4"/>
          <p:cNvSpPr>
            <a:spLocks noGrp="1" noChangeArrowheads="1"/>
          </p:cNvSpPr>
          <p:nvPr>
            <p:ph type="title"/>
          </p:nvPr>
        </p:nvSpPr>
        <p:spPr>
          <a:xfrm>
            <a:off x="0" y="-24"/>
            <a:ext cx="9144000" cy="914400"/>
          </a:xfrm>
        </p:spPr>
        <p:txBody>
          <a:bodyPr>
            <a:normAutofit fontScale="90000"/>
          </a:bodyPr>
          <a:lstStyle/>
          <a:p>
            <a:pPr algn="l"/>
            <a:r>
              <a:rPr lang="en-US" altLang="zh-CN" sz="3600" dirty="0">
                <a:ea typeface="宋体" charset="-122"/>
              </a:rPr>
              <a:t>Contemporary Memory Hierarchy </a:t>
            </a:r>
            <a:r>
              <a:rPr lang="en-US" altLang="zh-CN" sz="3600" dirty="0" smtClean="0">
                <a:ea typeface="宋体" charset="-122"/>
              </a:rPr>
              <a:t>&amp; Dynamic </a:t>
            </a:r>
            <a:r>
              <a:rPr lang="en-US" altLang="zh-CN" sz="3600" dirty="0">
                <a:ea typeface="宋体" charset="-122"/>
              </a:rPr>
              <a:t>Loading</a:t>
            </a:r>
          </a:p>
        </p:txBody>
      </p:sp>
      <p:sp>
        <p:nvSpPr>
          <p:cNvPr id="41" name="Footer Placeholder 2"/>
          <p:cNvSpPr>
            <a:spLocks noGrp="1"/>
          </p:cNvSpPr>
          <p:nvPr>
            <p:ph type="ftr" sz="quarter" idx="11"/>
          </p:nvPr>
        </p:nvSpPr>
        <p:spPr/>
        <p:txBody>
          <a:bodyPr/>
          <a:lstStyle/>
          <a:p>
            <a:r>
              <a:rPr lang="en-US" altLang="zh-CN" smtClean="0">
                <a:solidFill>
                  <a:prstClr val="black">
                    <a:tint val="75000"/>
                  </a:prstClr>
                </a:solidFill>
              </a:rPr>
              <a:t>Part IX Memory management</a:t>
            </a:r>
            <a:endParaRPr lang="en-US" altLang="zh-CN">
              <a:solidFill>
                <a:prstClr val="black">
                  <a:tint val="75000"/>
                </a:prstClr>
              </a:solidFill>
            </a:endParaRPr>
          </a:p>
        </p:txBody>
      </p:sp>
      <p:sp>
        <p:nvSpPr>
          <p:cNvPr id="260098" name="Rectangle 2"/>
          <p:cNvSpPr>
            <a:spLocks noChangeArrowheads="1"/>
          </p:cNvSpPr>
          <p:nvPr/>
        </p:nvSpPr>
        <p:spPr bwMode="auto">
          <a:xfrm>
            <a:off x="1252566" y="785794"/>
            <a:ext cx="6248400" cy="2362200"/>
          </a:xfrm>
          <a:prstGeom prst="rect">
            <a:avLst/>
          </a:prstGeom>
          <a:solidFill>
            <a:srgbClr val="00B0F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solidFill>
                <a:prstClr val="black"/>
              </a:solidFill>
            </a:endParaRPr>
          </a:p>
        </p:txBody>
      </p:sp>
      <p:sp>
        <p:nvSpPr>
          <p:cNvPr id="260099" name="Rectangle 3"/>
          <p:cNvSpPr>
            <a:spLocks noChangeArrowheads="1"/>
          </p:cNvSpPr>
          <p:nvPr/>
        </p:nvSpPr>
        <p:spPr bwMode="auto">
          <a:xfrm>
            <a:off x="1252566" y="3224194"/>
            <a:ext cx="6248400" cy="3124200"/>
          </a:xfrm>
          <a:prstGeom prst="rect">
            <a:avLst/>
          </a:prstGeom>
          <a:solidFill>
            <a:srgbClr val="FFC000"/>
          </a:solidFill>
          <a:ln w="9525">
            <a:solidFill>
              <a:schemeClr val="tx1"/>
            </a:solidFill>
            <a:miter lim="800000"/>
            <a:headEnd/>
            <a:tailEnd/>
          </a:ln>
          <a:effectLst>
            <a:outerShdw dist="107763" dir="2700000" algn="ctr" rotWithShape="0">
              <a:schemeClr val="bg2">
                <a:alpha val="50000"/>
              </a:schemeClr>
            </a:outerShdw>
          </a:effectLst>
        </p:spPr>
        <p:txBody>
          <a:bodyPr wrap="none" anchor="ctr"/>
          <a:lstStyle/>
          <a:p>
            <a:endParaRPr lang="zh-CN" altLang="en-US">
              <a:solidFill>
                <a:prstClr val="black"/>
              </a:solidFill>
            </a:endParaRPr>
          </a:p>
        </p:txBody>
      </p:sp>
      <p:sp>
        <p:nvSpPr>
          <p:cNvPr id="260101" name="Rectangle 5"/>
          <p:cNvSpPr>
            <a:spLocks noChangeArrowheads="1"/>
          </p:cNvSpPr>
          <p:nvPr/>
        </p:nvSpPr>
        <p:spPr bwMode="auto">
          <a:xfrm>
            <a:off x="3538566" y="861994"/>
            <a:ext cx="2057400" cy="381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ltLang="zh-CN">
                <a:solidFill>
                  <a:prstClr val="black"/>
                </a:solidFill>
              </a:rPr>
              <a:t>CPU Registers</a:t>
            </a:r>
          </a:p>
        </p:txBody>
      </p:sp>
      <p:sp>
        <p:nvSpPr>
          <p:cNvPr id="260102" name="Rectangle 6"/>
          <p:cNvSpPr>
            <a:spLocks noChangeArrowheads="1"/>
          </p:cNvSpPr>
          <p:nvPr/>
        </p:nvSpPr>
        <p:spPr bwMode="auto">
          <a:xfrm>
            <a:off x="3462366" y="1547794"/>
            <a:ext cx="2286000" cy="533400"/>
          </a:xfrm>
          <a:prstGeom prst="rect">
            <a:avLst/>
          </a:prstGeom>
          <a:solidFill>
            <a:schemeClr val="bg1"/>
          </a:solidFill>
          <a:ln w="9525">
            <a:solidFill>
              <a:schemeClr val="tx1"/>
            </a:solidFill>
            <a:miter lim="800000"/>
            <a:headEnd/>
            <a:tailEnd/>
          </a:ln>
          <a:effectLst/>
        </p:spPr>
        <p:txBody>
          <a:bodyPr wrap="none" anchor="ctr"/>
          <a:lstStyle/>
          <a:p>
            <a:pPr algn="ctr" eaLnBrk="0" hangingPunct="0"/>
            <a:endParaRPr lang="zh-CN" altLang="zh-CN">
              <a:solidFill>
                <a:prstClr val="black"/>
              </a:solidFill>
            </a:endParaRPr>
          </a:p>
        </p:txBody>
      </p:sp>
      <p:sp>
        <p:nvSpPr>
          <p:cNvPr id="260103" name="Rectangle 7"/>
          <p:cNvSpPr>
            <a:spLocks noChangeArrowheads="1"/>
          </p:cNvSpPr>
          <p:nvPr/>
        </p:nvSpPr>
        <p:spPr bwMode="auto">
          <a:xfrm>
            <a:off x="3233766" y="2385994"/>
            <a:ext cx="2819400" cy="6096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ltLang="zh-CN">
                <a:solidFill>
                  <a:prstClr val="black"/>
                </a:solidFill>
              </a:rPr>
              <a:t>“Main” Memory</a:t>
            </a:r>
          </a:p>
        </p:txBody>
      </p:sp>
      <p:sp>
        <p:nvSpPr>
          <p:cNvPr id="260104" name="Rectangle 8"/>
          <p:cNvSpPr>
            <a:spLocks noChangeArrowheads="1"/>
          </p:cNvSpPr>
          <p:nvPr/>
        </p:nvSpPr>
        <p:spPr bwMode="auto">
          <a:xfrm>
            <a:off x="2928966" y="3300394"/>
            <a:ext cx="3505200" cy="762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ltLang="zh-CN">
                <a:solidFill>
                  <a:prstClr val="black"/>
                </a:solidFill>
              </a:rPr>
              <a:t>Rotating Magnetic Memory</a:t>
            </a:r>
          </a:p>
        </p:txBody>
      </p:sp>
      <p:sp>
        <p:nvSpPr>
          <p:cNvPr id="260105" name="Rectangle 9"/>
          <p:cNvSpPr>
            <a:spLocks noChangeArrowheads="1"/>
          </p:cNvSpPr>
          <p:nvPr/>
        </p:nvSpPr>
        <p:spPr bwMode="auto">
          <a:xfrm>
            <a:off x="2624166" y="4367194"/>
            <a:ext cx="4114800" cy="7620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ltLang="zh-CN">
                <a:solidFill>
                  <a:prstClr val="black"/>
                </a:solidFill>
              </a:rPr>
              <a:t>Optical Memory</a:t>
            </a:r>
          </a:p>
        </p:txBody>
      </p:sp>
      <p:sp>
        <p:nvSpPr>
          <p:cNvPr id="260106" name="Rectangle 10"/>
          <p:cNvSpPr>
            <a:spLocks noChangeArrowheads="1"/>
          </p:cNvSpPr>
          <p:nvPr/>
        </p:nvSpPr>
        <p:spPr bwMode="auto">
          <a:xfrm>
            <a:off x="2471766" y="5433994"/>
            <a:ext cx="4419600" cy="838200"/>
          </a:xfrm>
          <a:prstGeom prst="rect">
            <a:avLst/>
          </a:prstGeom>
          <a:solidFill>
            <a:schemeClr val="bg1"/>
          </a:solidFill>
          <a:ln w="9525">
            <a:solidFill>
              <a:schemeClr val="tx1"/>
            </a:solidFill>
            <a:miter lim="800000"/>
            <a:headEnd/>
            <a:tailEnd/>
          </a:ln>
          <a:effectLst/>
        </p:spPr>
        <p:txBody>
          <a:bodyPr wrap="none" anchor="ctr"/>
          <a:lstStyle/>
          <a:p>
            <a:pPr algn="ctr" eaLnBrk="0" hangingPunct="0"/>
            <a:r>
              <a:rPr lang="en-US" altLang="zh-CN">
                <a:solidFill>
                  <a:prstClr val="black"/>
                </a:solidFill>
              </a:rPr>
              <a:t>Sequentially Accessed Memory</a:t>
            </a:r>
          </a:p>
        </p:txBody>
      </p:sp>
      <p:sp>
        <p:nvSpPr>
          <p:cNvPr id="260107" name="Line 11"/>
          <p:cNvSpPr>
            <a:spLocks noChangeShapeType="1"/>
          </p:cNvSpPr>
          <p:nvPr/>
        </p:nvSpPr>
        <p:spPr bwMode="auto">
          <a:xfrm>
            <a:off x="4071966" y="12429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08" name="Line 12"/>
          <p:cNvSpPr>
            <a:spLocks noChangeShapeType="1"/>
          </p:cNvSpPr>
          <p:nvPr/>
        </p:nvSpPr>
        <p:spPr bwMode="auto">
          <a:xfrm>
            <a:off x="3995766" y="20811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09" name="Line 13"/>
          <p:cNvSpPr>
            <a:spLocks noChangeShapeType="1"/>
          </p:cNvSpPr>
          <p:nvPr/>
        </p:nvSpPr>
        <p:spPr bwMode="auto">
          <a:xfrm>
            <a:off x="3767166" y="29955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0" name="Line 14"/>
          <p:cNvSpPr>
            <a:spLocks noChangeShapeType="1"/>
          </p:cNvSpPr>
          <p:nvPr/>
        </p:nvSpPr>
        <p:spPr bwMode="auto">
          <a:xfrm>
            <a:off x="3538566" y="40623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1" name="Line 15"/>
          <p:cNvSpPr>
            <a:spLocks noChangeShapeType="1"/>
          </p:cNvSpPr>
          <p:nvPr/>
        </p:nvSpPr>
        <p:spPr bwMode="auto">
          <a:xfrm>
            <a:off x="3386166" y="51291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2" name="Line 16"/>
          <p:cNvSpPr>
            <a:spLocks noChangeShapeType="1"/>
          </p:cNvSpPr>
          <p:nvPr/>
        </p:nvSpPr>
        <p:spPr bwMode="auto">
          <a:xfrm flipV="1">
            <a:off x="5138766" y="12429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3" name="Line 17"/>
          <p:cNvSpPr>
            <a:spLocks noChangeShapeType="1"/>
          </p:cNvSpPr>
          <p:nvPr/>
        </p:nvSpPr>
        <p:spPr bwMode="auto">
          <a:xfrm flipV="1">
            <a:off x="5367366" y="20811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4" name="Line 18"/>
          <p:cNvSpPr>
            <a:spLocks noChangeShapeType="1"/>
          </p:cNvSpPr>
          <p:nvPr/>
        </p:nvSpPr>
        <p:spPr bwMode="auto">
          <a:xfrm flipV="1">
            <a:off x="5595966" y="29955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5" name="Line 19"/>
          <p:cNvSpPr>
            <a:spLocks noChangeShapeType="1"/>
          </p:cNvSpPr>
          <p:nvPr/>
        </p:nvSpPr>
        <p:spPr bwMode="auto">
          <a:xfrm flipV="1">
            <a:off x="5824566" y="40623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6" name="Line 20"/>
          <p:cNvSpPr>
            <a:spLocks noChangeShapeType="1"/>
          </p:cNvSpPr>
          <p:nvPr/>
        </p:nvSpPr>
        <p:spPr bwMode="auto">
          <a:xfrm flipV="1">
            <a:off x="6129366" y="5129194"/>
            <a:ext cx="0" cy="304800"/>
          </a:xfrm>
          <a:prstGeom prst="line">
            <a:avLst/>
          </a:prstGeom>
          <a:noFill/>
          <a:ln w="28575">
            <a:solidFill>
              <a:schemeClr val="tx1"/>
            </a:solidFill>
            <a:round/>
            <a:headEnd/>
            <a:tailEnd type="triangle" w="med" len="med"/>
          </a:ln>
          <a:effectLst/>
        </p:spPr>
        <p:txBody>
          <a:bodyPr wrap="none" anchor="ctr"/>
          <a:lstStyle/>
          <a:p>
            <a:endParaRPr lang="zh-CN" altLang="en-US">
              <a:solidFill>
                <a:prstClr val="black"/>
              </a:solidFill>
            </a:endParaRPr>
          </a:p>
        </p:txBody>
      </p:sp>
      <p:sp>
        <p:nvSpPr>
          <p:cNvPr id="260117" name="Rectangle 21"/>
          <p:cNvSpPr>
            <a:spLocks noChangeArrowheads="1"/>
          </p:cNvSpPr>
          <p:nvPr/>
        </p:nvSpPr>
        <p:spPr bwMode="auto">
          <a:xfrm>
            <a:off x="3462366" y="1776394"/>
            <a:ext cx="2286000" cy="304800"/>
          </a:xfrm>
          <a:prstGeom prst="rect">
            <a:avLst/>
          </a:prstGeom>
          <a:solidFill>
            <a:schemeClr val="bg1"/>
          </a:solidFill>
          <a:ln w="9525">
            <a:solidFill>
              <a:schemeClr val="tx1"/>
            </a:solidFill>
            <a:miter lim="800000"/>
            <a:headEnd/>
            <a:tailEnd/>
          </a:ln>
          <a:effectLst/>
        </p:spPr>
        <p:txBody>
          <a:bodyPr wrap="none" anchor="ctr"/>
          <a:lstStyle/>
          <a:p>
            <a:pPr algn="ctr" eaLnBrk="0" hangingPunct="0"/>
            <a:endParaRPr lang="zh-CN" altLang="zh-CN">
              <a:solidFill>
                <a:prstClr val="black"/>
              </a:solidFill>
            </a:endParaRPr>
          </a:p>
        </p:txBody>
      </p:sp>
      <p:sp>
        <p:nvSpPr>
          <p:cNvPr id="260118" name="Text Box 22"/>
          <p:cNvSpPr txBox="1">
            <a:spLocks noChangeArrowheads="1"/>
          </p:cNvSpPr>
          <p:nvPr/>
        </p:nvSpPr>
        <p:spPr bwMode="auto">
          <a:xfrm>
            <a:off x="3690966" y="1471594"/>
            <a:ext cx="1911350" cy="366713"/>
          </a:xfrm>
          <a:prstGeom prst="rect">
            <a:avLst/>
          </a:prstGeom>
          <a:noFill/>
          <a:ln w="9525">
            <a:noFill/>
            <a:miter lim="800000"/>
            <a:headEnd/>
            <a:tailEnd/>
          </a:ln>
          <a:effectLst/>
        </p:spPr>
        <p:txBody>
          <a:bodyPr wrap="none">
            <a:spAutoFit/>
          </a:bodyPr>
          <a:lstStyle/>
          <a:p>
            <a:pPr eaLnBrk="0" hangingPunct="0"/>
            <a:r>
              <a:rPr lang="en-US" altLang="zh-CN">
                <a:solidFill>
                  <a:prstClr val="black"/>
                </a:solidFill>
              </a:rPr>
              <a:t>L1 Cache Memory</a:t>
            </a:r>
          </a:p>
        </p:txBody>
      </p:sp>
      <p:sp>
        <p:nvSpPr>
          <p:cNvPr id="260119" name="Text Box 23"/>
          <p:cNvSpPr txBox="1">
            <a:spLocks noChangeArrowheads="1"/>
          </p:cNvSpPr>
          <p:nvPr/>
        </p:nvSpPr>
        <p:spPr bwMode="auto">
          <a:xfrm>
            <a:off x="3614766" y="1700194"/>
            <a:ext cx="2101850" cy="396875"/>
          </a:xfrm>
          <a:prstGeom prst="rect">
            <a:avLst/>
          </a:prstGeom>
          <a:noFill/>
          <a:ln w="9525">
            <a:noFill/>
            <a:miter lim="800000"/>
            <a:headEnd/>
            <a:tailEnd/>
          </a:ln>
          <a:effectLst/>
        </p:spPr>
        <p:txBody>
          <a:bodyPr wrap="none">
            <a:spAutoFit/>
          </a:bodyPr>
          <a:lstStyle/>
          <a:p>
            <a:pPr eaLnBrk="0" hangingPunct="0"/>
            <a:r>
              <a:rPr lang="en-US" altLang="zh-CN" sz="2000">
                <a:solidFill>
                  <a:prstClr val="black"/>
                </a:solidFill>
              </a:rPr>
              <a:t>L2 Cache Memory</a:t>
            </a:r>
          </a:p>
        </p:txBody>
      </p:sp>
      <p:sp>
        <p:nvSpPr>
          <p:cNvPr id="260120" name="Text Box 24"/>
          <p:cNvSpPr txBox="1">
            <a:spLocks noChangeArrowheads="1"/>
          </p:cNvSpPr>
          <p:nvPr/>
        </p:nvSpPr>
        <p:spPr bwMode="auto">
          <a:xfrm rot="-5400000">
            <a:off x="668366" y="4494194"/>
            <a:ext cx="1900238" cy="579438"/>
          </a:xfrm>
          <a:prstGeom prst="rect">
            <a:avLst/>
          </a:prstGeom>
          <a:noFill/>
          <a:ln w="9525">
            <a:noFill/>
            <a:miter lim="800000"/>
            <a:headEnd/>
            <a:tailEnd/>
          </a:ln>
          <a:effectLst/>
        </p:spPr>
        <p:txBody>
          <a:bodyPr wrap="none">
            <a:spAutoFit/>
          </a:bodyPr>
          <a:lstStyle/>
          <a:p>
            <a:pPr eaLnBrk="0" hangingPunct="0"/>
            <a:r>
              <a:rPr lang="en-US" altLang="zh-CN" sz="3200" dirty="0">
                <a:solidFill>
                  <a:prstClr val="black"/>
                </a:solidFill>
              </a:rPr>
              <a:t>Secondary</a:t>
            </a:r>
          </a:p>
        </p:txBody>
      </p:sp>
      <p:sp>
        <p:nvSpPr>
          <p:cNvPr id="260121" name="Text Box 25"/>
          <p:cNvSpPr txBox="1">
            <a:spLocks noChangeArrowheads="1"/>
          </p:cNvSpPr>
          <p:nvPr/>
        </p:nvSpPr>
        <p:spPr bwMode="auto">
          <a:xfrm rot="-5400000">
            <a:off x="731866" y="1382694"/>
            <a:ext cx="2260600" cy="1066800"/>
          </a:xfrm>
          <a:prstGeom prst="rect">
            <a:avLst/>
          </a:prstGeom>
          <a:noFill/>
          <a:ln w="9525">
            <a:noFill/>
            <a:miter lim="800000"/>
            <a:headEnd/>
            <a:tailEnd/>
          </a:ln>
          <a:effectLst/>
        </p:spPr>
        <p:txBody>
          <a:bodyPr wrap="none">
            <a:spAutoFit/>
          </a:bodyPr>
          <a:lstStyle/>
          <a:p>
            <a:pPr algn="ctr" eaLnBrk="0" hangingPunct="0"/>
            <a:r>
              <a:rPr lang="en-US" altLang="zh-CN" sz="3200">
                <a:solidFill>
                  <a:prstClr val="black"/>
                </a:solidFill>
              </a:rPr>
              <a:t>Primary</a:t>
            </a:r>
          </a:p>
          <a:p>
            <a:pPr algn="ctr" eaLnBrk="0" hangingPunct="0"/>
            <a:r>
              <a:rPr lang="en-US" altLang="zh-CN" sz="3200">
                <a:solidFill>
                  <a:prstClr val="black"/>
                </a:solidFill>
              </a:rPr>
              <a:t>(Executable)</a:t>
            </a:r>
          </a:p>
        </p:txBody>
      </p:sp>
      <p:sp>
        <p:nvSpPr>
          <p:cNvPr id="260133" name="AutoShape 37"/>
          <p:cNvSpPr>
            <a:spLocks noChangeArrowheads="1"/>
          </p:cNvSpPr>
          <p:nvPr/>
        </p:nvSpPr>
        <p:spPr bwMode="auto">
          <a:xfrm>
            <a:off x="414366" y="2004994"/>
            <a:ext cx="609600" cy="2971800"/>
          </a:xfrm>
          <a:prstGeom prst="downArrow">
            <a:avLst>
              <a:gd name="adj1" fmla="val 50000"/>
              <a:gd name="adj2" fmla="val 121875"/>
            </a:avLst>
          </a:prstGeom>
          <a:solidFill>
            <a:schemeClr val="bg1"/>
          </a:solidFill>
          <a:ln w="9525">
            <a:solidFill>
              <a:schemeClr val="tx1"/>
            </a:solidFill>
            <a:miter lim="800000"/>
            <a:headEnd/>
            <a:tailEnd/>
          </a:ln>
          <a:effectLst/>
        </p:spPr>
        <p:txBody>
          <a:bodyPr wrap="none" anchor="ctr"/>
          <a:lstStyle/>
          <a:p>
            <a:endParaRPr lang="zh-CN" altLang="en-US">
              <a:solidFill>
                <a:prstClr val="black"/>
              </a:solidFill>
            </a:endParaRPr>
          </a:p>
        </p:txBody>
      </p:sp>
      <p:sp>
        <p:nvSpPr>
          <p:cNvPr id="260134" name="Text Box 38"/>
          <p:cNvSpPr txBox="1">
            <a:spLocks noChangeArrowheads="1"/>
          </p:cNvSpPr>
          <p:nvPr/>
        </p:nvSpPr>
        <p:spPr bwMode="auto">
          <a:xfrm rot="-5400000">
            <a:off x="-152272" y="3115421"/>
            <a:ext cx="1666675" cy="400110"/>
          </a:xfrm>
          <a:prstGeom prst="rect">
            <a:avLst/>
          </a:prstGeom>
          <a:noFill/>
          <a:ln w="9525">
            <a:noFill/>
            <a:miter lim="800000"/>
            <a:headEnd/>
            <a:tailEnd/>
          </a:ln>
          <a:effectLst/>
        </p:spPr>
        <p:txBody>
          <a:bodyPr wrap="none">
            <a:spAutoFit/>
          </a:bodyPr>
          <a:lstStyle/>
          <a:p>
            <a:pPr eaLnBrk="0" hangingPunct="0"/>
            <a:r>
              <a:rPr lang="en-US" altLang="zh-CN" sz="2000" dirty="0">
                <a:solidFill>
                  <a:prstClr val="black"/>
                </a:solidFill>
              </a:rPr>
              <a:t>Larger storage</a:t>
            </a:r>
          </a:p>
        </p:txBody>
      </p:sp>
      <p:sp>
        <p:nvSpPr>
          <p:cNvPr id="260135" name="AutoShape 39"/>
          <p:cNvSpPr>
            <a:spLocks noChangeArrowheads="1"/>
          </p:cNvSpPr>
          <p:nvPr/>
        </p:nvSpPr>
        <p:spPr bwMode="auto">
          <a:xfrm flipV="1">
            <a:off x="8034366" y="1928794"/>
            <a:ext cx="609600" cy="2971800"/>
          </a:xfrm>
          <a:prstGeom prst="downArrow">
            <a:avLst>
              <a:gd name="adj1" fmla="val 50000"/>
              <a:gd name="adj2" fmla="val 121875"/>
            </a:avLst>
          </a:prstGeom>
          <a:solidFill>
            <a:schemeClr val="bg1"/>
          </a:solidFill>
          <a:ln w="9525">
            <a:solidFill>
              <a:schemeClr val="tx1"/>
            </a:solidFill>
            <a:miter lim="800000"/>
            <a:headEnd/>
            <a:tailEnd/>
          </a:ln>
          <a:effectLst/>
        </p:spPr>
        <p:txBody>
          <a:bodyPr wrap="none" anchor="ctr"/>
          <a:lstStyle/>
          <a:p>
            <a:endParaRPr lang="zh-CN" altLang="en-US">
              <a:solidFill>
                <a:prstClr val="black"/>
              </a:solidFill>
            </a:endParaRPr>
          </a:p>
        </p:txBody>
      </p:sp>
      <p:sp>
        <p:nvSpPr>
          <p:cNvPr id="260136" name="Text Box 40"/>
          <p:cNvSpPr txBox="1">
            <a:spLocks noChangeArrowheads="1"/>
          </p:cNvSpPr>
          <p:nvPr/>
        </p:nvSpPr>
        <p:spPr bwMode="auto">
          <a:xfrm rot="-5400000">
            <a:off x="7539195" y="3504358"/>
            <a:ext cx="1549142" cy="400110"/>
          </a:xfrm>
          <a:prstGeom prst="rect">
            <a:avLst/>
          </a:prstGeom>
          <a:noFill/>
          <a:ln w="9525">
            <a:noFill/>
            <a:miter lim="800000"/>
            <a:headEnd/>
            <a:tailEnd/>
          </a:ln>
          <a:effectLst/>
        </p:spPr>
        <p:txBody>
          <a:bodyPr wrap="none">
            <a:spAutoFit/>
          </a:bodyPr>
          <a:lstStyle/>
          <a:p>
            <a:pPr eaLnBrk="0" hangingPunct="0"/>
            <a:r>
              <a:rPr lang="en-US" altLang="zh-CN" sz="2000" dirty="0">
                <a:solidFill>
                  <a:prstClr val="black"/>
                </a:solidFill>
              </a:rPr>
              <a:t>Faster access</a:t>
            </a:r>
          </a:p>
        </p:txBody>
      </p:sp>
      <p:sp>
        <p:nvSpPr>
          <p:cNvPr id="42" name="Rectangle 41"/>
          <p:cNvSpPr/>
          <p:nvPr/>
        </p:nvSpPr>
        <p:spPr>
          <a:xfrm>
            <a:off x="5714920" y="6550223"/>
            <a:ext cx="3429080" cy="307777"/>
          </a:xfrm>
          <a:prstGeom prst="rect">
            <a:avLst/>
          </a:prstGeom>
        </p:spPr>
        <p:txBody>
          <a:bodyPr wrap="none">
            <a:spAutoFit/>
          </a:bodyPr>
          <a:lstStyle/>
          <a:p>
            <a:r>
              <a:rPr lang="en-US" altLang="zh-CN" sz="1400" dirty="0" smtClean="0">
                <a:solidFill>
                  <a:prstClr val="white">
                    <a:lumMod val="85000"/>
                  </a:prstClr>
                </a:solidFill>
              </a:rPr>
              <a:t>PPTs from others\cms.dt.uh.edu\chap11.ppt</a:t>
            </a:r>
            <a:endParaRPr lang="zh-CN" altLang="en-US" sz="1400" dirty="0">
              <a:solidFill>
                <a:prstClr val="white">
                  <a:lumMod val="85000"/>
                </a:prstClr>
              </a:solidFill>
            </a:endParaRPr>
          </a:p>
        </p:txBody>
      </p:sp>
      <p:sp>
        <p:nvSpPr>
          <p:cNvPr id="43" name="Slide Number Placeholder 42"/>
          <p:cNvSpPr>
            <a:spLocks noGrp="1"/>
          </p:cNvSpPr>
          <p:nvPr>
            <p:ph type="sldNum" sz="quarter" idx="12"/>
          </p:nvPr>
        </p:nvSpPr>
        <p:spPr/>
        <p:txBody>
          <a:bodyPr/>
          <a:lstStyle/>
          <a:p>
            <a:fld id="{10744B62-10FC-4232-9218-76AF922FA420}" type="slidenum">
              <a:rPr lang="zh-CN" altLang="en-US" smtClean="0">
                <a:solidFill>
                  <a:prstClr val="black">
                    <a:tint val="75000"/>
                  </a:prstClr>
                </a:solidFill>
              </a:rPr>
              <a:pPr/>
              <a:t>29</a:t>
            </a:fld>
            <a:endParaRPr lang="zh-CN" altLang="en-US">
              <a:solidFill>
                <a:prstClr val="black">
                  <a:tint val="75000"/>
                </a:prstClr>
              </a:solidFill>
            </a:endParaRPr>
          </a:p>
        </p:txBody>
      </p:sp>
    </p:spTree>
    <p:extLst>
      <p:ext uri="{BB962C8B-B14F-4D97-AF65-F5344CB8AC3E}">
        <p14:creationId xmlns:p14="http://schemas.microsoft.com/office/powerpoint/2010/main" val="37362515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Now </a:t>
            </a:r>
            <a:endParaRPr lang="zh-CN" altLang="en-US" dirty="0"/>
          </a:p>
        </p:txBody>
      </p:sp>
      <p:sp>
        <p:nvSpPr>
          <p:cNvPr id="3" name="Content Placeholder 2"/>
          <p:cNvSpPr>
            <a:spLocks noGrp="1"/>
          </p:cNvSpPr>
          <p:nvPr>
            <p:ph idx="1"/>
          </p:nvPr>
        </p:nvSpPr>
        <p:spPr/>
        <p:txBody>
          <a:bodyPr/>
          <a:lstStyle/>
          <a:p>
            <a:r>
              <a:rPr lang="en-US" altLang="zh-CN" dirty="0" smtClean="0"/>
              <a:t>It’s time to learn the real techniques used by current OSs to provide </a:t>
            </a:r>
            <a:r>
              <a:rPr lang="en-US" altLang="zh-CN" b="1" u="sng" dirty="0" smtClean="0"/>
              <a:t>VIRTUAL MEMORY</a:t>
            </a:r>
          </a:p>
          <a:p>
            <a:endParaRPr lang="en-US" altLang="zh-CN" dirty="0" smtClean="0"/>
          </a:p>
          <a:p>
            <a:r>
              <a:rPr lang="en-US" altLang="zh-CN" dirty="0" smtClean="0"/>
              <a:t>We have known the fact</a:t>
            </a:r>
          </a:p>
          <a:p>
            <a:pPr lvl="1"/>
            <a:r>
              <a:rPr lang="en-US" altLang="zh-CN" dirty="0" smtClean="0"/>
              <a:t>The instructions and data of a program should be stored in Main Memory first before its execution </a:t>
            </a:r>
          </a:p>
          <a:p>
            <a:pPr lvl="1"/>
            <a:r>
              <a:rPr lang="en-US" altLang="zh-CN" dirty="0" smtClean="0"/>
              <a:t>With the experience on Windows®, we can infer that a program whose size is larger than the MM can still run </a:t>
            </a:r>
          </a:p>
          <a:p>
            <a:pPr marL="457200" lvl="1" indent="0">
              <a:buNone/>
            </a:pPr>
            <a:r>
              <a:rPr lang="en-US" altLang="zh-CN" dirty="0" smtClean="0">
                <a:sym typeface="Wingdings" pitchFamily="2" charset="2"/>
              </a:rPr>
              <a:t> it seems that there is a “</a:t>
            </a:r>
            <a:r>
              <a:rPr lang="en-US" altLang="zh-CN" b="1" u="sng" dirty="0" smtClean="0">
                <a:sym typeface="Wingdings" pitchFamily="2" charset="2"/>
              </a:rPr>
              <a:t>virtual</a:t>
            </a:r>
            <a:r>
              <a:rPr lang="en-US" altLang="zh-CN" dirty="0" smtClean="0">
                <a:sym typeface="Wingdings" pitchFamily="2" charset="2"/>
              </a:rPr>
              <a:t>” memory!</a:t>
            </a:r>
            <a:endParaRPr lang="en-US" altLang="zh-CN" dirty="0" smtClean="0"/>
          </a:p>
          <a:p>
            <a:endParaRPr lang="en-US" altLang="zh-CN" b="1" u="sng" dirty="0"/>
          </a:p>
          <a:p>
            <a:endParaRPr lang="en-US" altLang="zh-CN" b="1" u="sng" dirty="0" smtClean="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Virtual 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661084"/>
          </a:xfrm>
        </p:spPr>
        <p:txBody>
          <a:bodyPr anchor="ctr">
            <a:normAutofit lnSpcReduction="10000"/>
          </a:bodyPr>
          <a:lstStyle/>
          <a:p>
            <a:r>
              <a:rPr lang="en-US" altLang="zh-CN" dirty="0" smtClean="0">
                <a:solidFill>
                  <a:schemeClr val="accent6">
                    <a:lumMod val="75000"/>
                  </a:schemeClr>
                </a:solidFill>
              </a:rPr>
              <a:t>Paging</a:t>
            </a:r>
          </a:p>
          <a:p>
            <a:pPr lvl="1"/>
            <a:r>
              <a:rPr lang="en-US" altLang="zh-CN" dirty="0" smtClean="0">
                <a:solidFill>
                  <a:schemeClr val="accent6">
                    <a:lumMod val="75000"/>
                  </a:schemeClr>
                </a:solidFill>
              </a:rPr>
              <a:t>Basic paging</a:t>
            </a:r>
          </a:p>
          <a:p>
            <a:pPr lvl="1"/>
            <a:r>
              <a:rPr lang="en-US" altLang="zh-CN" dirty="0" smtClean="0">
                <a:solidFill>
                  <a:schemeClr val="accent6">
                    <a:lumMod val="75000"/>
                  </a:schemeClr>
                </a:solidFill>
              </a:rPr>
              <a:t>Paging-based VM</a:t>
            </a:r>
          </a:p>
          <a:p>
            <a:pPr lvl="2"/>
            <a:r>
              <a:rPr lang="en-US" altLang="zh-CN" dirty="0" smtClean="0">
                <a:solidFill>
                  <a:schemeClr val="accent6">
                    <a:lumMod val="75000"/>
                  </a:schemeClr>
                </a:solidFill>
              </a:rPr>
              <a:t>How to support the transparency of using space larger than the physical memory space</a:t>
            </a:r>
          </a:p>
          <a:p>
            <a:pPr lvl="1"/>
            <a:r>
              <a:rPr lang="en-US" altLang="zh-CN" dirty="0" smtClean="0">
                <a:solidFill>
                  <a:srgbClr val="0070C0"/>
                </a:solidFill>
              </a:rPr>
              <a:t>Page replacement algorithms</a:t>
            </a:r>
          </a:p>
          <a:p>
            <a:r>
              <a:rPr lang="en-US" altLang="zh-CN" dirty="0" smtClean="0"/>
              <a:t>Segmenting</a:t>
            </a:r>
          </a:p>
          <a:p>
            <a:pPr lvl="1"/>
            <a:r>
              <a:rPr lang="en-US" altLang="zh-CN" dirty="0" smtClean="0"/>
              <a:t>Basic segmenting</a:t>
            </a:r>
          </a:p>
          <a:p>
            <a:pPr lvl="1"/>
            <a:r>
              <a:rPr lang="en-US" altLang="zh-CN" dirty="0" smtClean="0"/>
              <a:t>Segmentation-based VM</a:t>
            </a:r>
          </a:p>
          <a:p>
            <a:pPr lvl="2"/>
            <a:r>
              <a:rPr lang="en-US" altLang="zh-CN" dirty="0" smtClean="0"/>
              <a:t>How to support the transparency of using space larger than the physical memory space</a:t>
            </a:r>
          </a:p>
          <a:p>
            <a:r>
              <a:rPr lang="en-US" altLang="zh-CN" dirty="0" smtClean="0"/>
              <a:t>Segment-page scheme</a:t>
            </a:r>
            <a:endParaRPr lang="zh-CN" altLang="en-US"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fontScale="90000"/>
          </a:bodyPr>
          <a:lstStyle/>
          <a:p>
            <a:r>
              <a:rPr lang="en-US" altLang="zh-CN">
                <a:ea typeface="宋体" charset="-122"/>
              </a:rPr>
              <a:t>Example</a:t>
            </a:r>
          </a:p>
        </p:txBody>
      </p:sp>
      <p:sp>
        <p:nvSpPr>
          <p:cNvPr id="17411" name="Rectangle 3"/>
          <p:cNvSpPr>
            <a:spLocks noGrp="1" noChangeArrowheads="1"/>
          </p:cNvSpPr>
          <p:nvPr>
            <p:ph type="body" idx="1"/>
          </p:nvPr>
        </p:nvSpPr>
        <p:spPr/>
        <p:txBody>
          <a:bodyPr/>
          <a:lstStyle/>
          <a:p>
            <a:r>
              <a:rPr lang="en-US" altLang="zh-CN" dirty="0">
                <a:ea typeface="宋体" charset="-122"/>
              </a:rPr>
              <a:t>A process makes references to 4 pages:  A, B, E, and R</a:t>
            </a:r>
          </a:p>
          <a:p>
            <a:pPr lvl="1"/>
            <a:r>
              <a:rPr lang="en-US" altLang="zh-CN" dirty="0">
                <a:ea typeface="宋体" charset="-122"/>
              </a:rPr>
              <a:t>Reference stream:  BEERBAREBEAR</a:t>
            </a:r>
          </a:p>
          <a:p>
            <a:r>
              <a:rPr lang="en-US" altLang="zh-CN" dirty="0">
                <a:ea typeface="宋体" charset="-122"/>
              </a:rPr>
              <a:t>Physical memory size:  3 pages</a:t>
            </a:r>
          </a:p>
        </p:txBody>
      </p:sp>
      <p:pic>
        <p:nvPicPr>
          <p:cNvPr id="17413" name="Picture 5" descr="beer!"/>
          <p:cNvPicPr>
            <a:picLocks noChangeAspect="1" noChangeArrowheads="1"/>
          </p:cNvPicPr>
          <p:nvPr/>
        </p:nvPicPr>
        <p:blipFill>
          <a:blip r:embed="rId3" cstate="print"/>
          <a:srcRect/>
          <a:stretch>
            <a:fillRect/>
          </a:stretch>
        </p:blipFill>
        <p:spPr bwMode="auto">
          <a:xfrm>
            <a:off x="6934200" y="3200400"/>
            <a:ext cx="1773238" cy="2667000"/>
          </a:xfrm>
          <a:prstGeom prst="rect">
            <a:avLst/>
          </a:prstGeom>
          <a:noFill/>
        </p:spPr>
      </p:pic>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ltLang="en-US" smtClean="0"/>
              <a:t>Part X Virtual Memory management</a:t>
            </a:r>
            <a:endParaRPr lang="en-US" altLang="en-US"/>
          </a:p>
        </p:txBody>
      </p:sp>
      <p:sp>
        <p:nvSpPr>
          <p:cNvPr id="11267" name="Rectangle 2"/>
          <p:cNvSpPr>
            <a:spLocks noGrp="1" noChangeArrowheads="1"/>
          </p:cNvSpPr>
          <p:nvPr>
            <p:ph type="title"/>
          </p:nvPr>
        </p:nvSpPr>
        <p:spPr>
          <a:xfrm>
            <a:off x="0" y="461946"/>
            <a:ext cx="8382000" cy="609600"/>
          </a:xfrm>
          <a:solidFill>
            <a:schemeClr val="bg1">
              <a:lumMod val="85000"/>
            </a:schemeClr>
          </a:solidFill>
        </p:spPr>
        <p:txBody>
          <a:bodyPr>
            <a:noAutofit/>
          </a:bodyPr>
          <a:lstStyle/>
          <a:p>
            <a:pPr eaLnBrk="1" hangingPunct="1"/>
            <a:r>
              <a:rPr lang="en-US" altLang="zh-CN" dirty="0" smtClean="0">
                <a:ea typeface="宋体" charset="-122"/>
              </a:rPr>
              <a:t>The FIFO Policy</a:t>
            </a:r>
          </a:p>
        </p:txBody>
      </p:sp>
      <p:sp>
        <p:nvSpPr>
          <p:cNvPr id="11268" name="Rectangle 3"/>
          <p:cNvSpPr>
            <a:spLocks noGrp="1" noChangeArrowheads="1"/>
          </p:cNvSpPr>
          <p:nvPr>
            <p:ph type="body" idx="1"/>
          </p:nvPr>
        </p:nvSpPr>
        <p:spPr>
          <a:xfrm>
            <a:off x="285720" y="1069971"/>
            <a:ext cx="8858280" cy="5216525"/>
          </a:xfrm>
        </p:spPr>
        <p:txBody>
          <a:bodyPr/>
          <a:lstStyle/>
          <a:p>
            <a:pPr eaLnBrk="1" hangingPunct="1"/>
            <a:r>
              <a:rPr lang="en-US" altLang="zh-CN" sz="3600" dirty="0" smtClean="0">
                <a:ea typeface="宋体" charset="-122"/>
              </a:rPr>
              <a:t>Treats page frames allocated to a process as a circular buffer:</a:t>
            </a:r>
          </a:p>
          <a:p>
            <a:pPr lvl="1" eaLnBrk="1" hangingPunct="1"/>
            <a:r>
              <a:rPr lang="en-US" altLang="zh-CN" sz="3200" dirty="0" smtClean="0">
                <a:ea typeface="宋体" charset="-122"/>
              </a:rPr>
              <a:t>When the buffer is full, the oldest page is replaced. Hence first-in, first-out:</a:t>
            </a:r>
          </a:p>
          <a:p>
            <a:pPr lvl="2" eaLnBrk="1" hangingPunct="1"/>
            <a:r>
              <a:rPr lang="en-US" altLang="zh-CN" sz="2800" dirty="0" smtClean="0">
                <a:ea typeface="宋体" charset="-122"/>
              </a:rPr>
              <a:t>A frequently used page is often the oldest, so it will be repeatedly paged out by FIFO.</a:t>
            </a:r>
          </a:p>
          <a:p>
            <a:pPr lvl="1" eaLnBrk="1" hangingPunct="1"/>
            <a:r>
              <a:rPr lang="en-US" altLang="zh-CN" sz="3200" dirty="0" smtClean="0">
                <a:ea typeface="宋体" charset="-122"/>
              </a:rPr>
              <a:t>Simple to implement:</a:t>
            </a:r>
          </a:p>
          <a:p>
            <a:pPr lvl="2" eaLnBrk="1" hangingPunct="1"/>
            <a:r>
              <a:rPr lang="en-US" altLang="zh-CN" sz="2800" dirty="0" smtClean="0">
                <a:ea typeface="宋体" charset="-122"/>
              </a:rPr>
              <a:t>requires only a pointer that circles through the page frames of the process.</a:t>
            </a:r>
          </a:p>
        </p:txBody>
      </p:sp>
      <p:sp>
        <p:nvSpPr>
          <p:cNvPr id="5" name="Rectangle 4"/>
          <p:cNvSpPr/>
          <p:nvPr/>
        </p:nvSpPr>
        <p:spPr>
          <a:xfrm>
            <a:off x="4572000" y="564357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Frank\OS381\os8-3_vir.ppt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32</a:t>
            </a:fld>
            <a:endParaRPr lang="zh-CN" altLang="en-US"/>
          </a:p>
        </p:txBody>
      </p:sp>
    </p:spTree>
    <p:custDataLst>
      <p:tags r:id="rId1"/>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20483"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0555" name="Line 75"/>
          <p:cNvSpPr>
            <a:spLocks noChangeShapeType="1"/>
          </p:cNvSpPr>
          <p:nvPr/>
        </p:nvSpPr>
        <p:spPr bwMode="auto">
          <a:xfrm>
            <a:off x="3429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6" name="Rectangle 5"/>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26627"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6699" name="Line 75"/>
          <p:cNvSpPr>
            <a:spLocks noChangeShapeType="1"/>
          </p:cNvSpPr>
          <p:nvPr/>
        </p:nvSpPr>
        <p:spPr bwMode="auto">
          <a:xfrm>
            <a:off x="3886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27651"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7723" name="Line 75"/>
          <p:cNvSpPr>
            <a:spLocks noChangeShapeType="1"/>
          </p:cNvSpPr>
          <p:nvPr/>
        </p:nvSpPr>
        <p:spPr bwMode="auto">
          <a:xfrm>
            <a:off x="43434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28675"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8747" name="Line 75"/>
          <p:cNvSpPr>
            <a:spLocks noChangeShapeType="1"/>
          </p:cNvSpPr>
          <p:nvPr/>
        </p:nvSpPr>
        <p:spPr bwMode="auto">
          <a:xfrm>
            <a:off x="4800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29699"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9771" name="Line 75"/>
          <p:cNvSpPr>
            <a:spLocks noChangeShapeType="1"/>
          </p:cNvSpPr>
          <p:nvPr/>
        </p:nvSpPr>
        <p:spPr bwMode="auto">
          <a:xfrm>
            <a:off x="52578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0798" name="Group 78"/>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0795" name="Line 75"/>
          <p:cNvSpPr>
            <a:spLocks noChangeShapeType="1"/>
          </p:cNvSpPr>
          <p:nvPr/>
        </p:nvSpPr>
        <p:spPr bwMode="auto">
          <a:xfrm>
            <a:off x="5715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1747"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1819" name="Line 75"/>
          <p:cNvSpPr>
            <a:spLocks noChangeShapeType="1"/>
          </p:cNvSpPr>
          <p:nvPr/>
        </p:nvSpPr>
        <p:spPr bwMode="auto">
          <a:xfrm>
            <a:off x="5715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zh-CN" altLang="en-US"/>
          </a:p>
        </p:txBody>
      </p:sp>
      <p:sp>
        <p:nvSpPr>
          <p:cNvPr id="3" name="Content Placeholder 2"/>
          <p:cNvSpPr>
            <a:spLocks noGrp="1"/>
          </p:cNvSpPr>
          <p:nvPr>
            <p:ph idx="1"/>
          </p:nvPr>
        </p:nvSpPr>
        <p:spPr>
          <a:xfrm>
            <a:off x="3428992" y="1000108"/>
            <a:ext cx="5715008" cy="5429288"/>
          </a:xfrm>
        </p:spPr>
        <p:txBody>
          <a:bodyPr>
            <a:normAutofit fontScale="92500" lnSpcReduction="20000"/>
          </a:bodyPr>
          <a:lstStyle/>
          <a:p>
            <a:r>
              <a:rPr lang="en-US" altLang="zh-CN" dirty="0" smtClean="0"/>
              <a:t>Virtual memory is a feature of an operating system that </a:t>
            </a:r>
          </a:p>
          <a:p>
            <a:pPr lvl="1"/>
            <a:r>
              <a:rPr lang="en-US" altLang="zh-CN" dirty="0" smtClean="0"/>
              <a:t>enables a process to use a memory (RAM) address space that is independent of other processes running in the same system, </a:t>
            </a:r>
          </a:p>
          <a:p>
            <a:pPr lvl="1"/>
            <a:r>
              <a:rPr lang="en-US" altLang="zh-CN" dirty="0" smtClean="0"/>
              <a:t>and use a space that is </a:t>
            </a:r>
            <a:r>
              <a:rPr lang="en-US" altLang="zh-CN" b="1" dirty="0" smtClean="0"/>
              <a:t>larger than the actual amount of RAM </a:t>
            </a:r>
            <a:r>
              <a:rPr lang="en-US" altLang="zh-CN" dirty="0" smtClean="0"/>
              <a:t>present, temporarily relegating some contents from RAM to a disk, with little or no overhead.</a:t>
            </a:r>
          </a:p>
          <a:p>
            <a:r>
              <a:rPr lang="en-US" altLang="zh-CN" dirty="0" smtClean="0"/>
              <a:t>Virtual memory combines active RAM and inactive memory to form a large range of contiguous addresses.</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12003" name="Picture 3"/>
          <p:cNvPicPr>
            <a:picLocks noChangeAspect="1" noChangeArrowheads="1"/>
          </p:cNvPicPr>
          <p:nvPr/>
        </p:nvPicPr>
        <p:blipFill>
          <a:blip r:embed="rId3" cstate="print"/>
          <a:srcRect/>
          <a:stretch>
            <a:fillRect/>
          </a:stretch>
        </p:blipFill>
        <p:spPr bwMode="auto">
          <a:xfrm>
            <a:off x="0" y="928670"/>
            <a:ext cx="3381375" cy="5543550"/>
          </a:xfrm>
          <a:prstGeom prst="rect">
            <a:avLst/>
          </a:prstGeom>
          <a:noFill/>
          <a:ln w="9525">
            <a:noFill/>
            <a:miter lim="800000"/>
            <a:headEnd/>
            <a:tailEnd/>
          </a:ln>
          <a:effectLst/>
        </p:spPr>
      </p:pic>
      <p:sp>
        <p:nvSpPr>
          <p:cNvPr id="7" name="Rectangle 6"/>
          <p:cNvSpPr/>
          <p:nvPr/>
        </p:nvSpPr>
        <p:spPr>
          <a:xfrm>
            <a:off x="0" y="6488668"/>
            <a:ext cx="4461671" cy="369332"/>
          </a:xfrm>
          <a:prstGeom prst="rect">
            <a:avLst/>
          </a:prstGeom>
        </p:spPr>
        <p:txBody>
          <a:bodyPr wrap="none">
            <a:spAutoFit/>
          </a:bodyPr>
          <a:lstStyle/>
          <a:p>
            <a:r>
              <a:rPr lang="en-US" altLang="zh-CN" dirty="0" smtClean="0"/>
              <a:t>http://en.wikipedia.org/wiki/Virtual_memory</a:t>
            </a:r>
            <a:endParaRPr lang="zh-CN" altLang="en-US" dirty="0"/>
          </a:p>
        </p:txBody>
      </p:sp>
      <p:sp>
        <p:nvSpPr>
          <p:cNvPr id="8" name="Rectangle 7"/>
          <p:cNvSpPr/>
          <p:nvPr/>
        </p:nvSpPr>
        <p:spPr>
          <a:xfrm>
            <a:off x="2786034" y="500042"/>
            <a:ext cx="6357966" cy="369332"/>
          </a:xfrm>
          <a:prstGeom prst="rect">
            <a:avLst/>
          </a:prstGeom>
        </p:spPr>
        <p:txBody>
          <a:bodyPr wrap="square">
            <a:spAutoFit/>
          </a:bodyPr>
          <a:lstStyle/>
          <a:p>
            <a:r>
              <a:rPr lang="en-US" altLang="zh-CN" dirty="0" smtClean="0"/>
              <a:t>http://searchstorage.techtarget.com/definition/virtual-memory</a:t>
            </a:r>
            <a:endParaRPr lang="zh-CN" altLang="en-US" dirty="0"/>
          </a:p>
        </p:txBody>
      </p:sp>
      <p:pic>
        <p:nvPicPr>
          <p:cNvPr id="512005" name="Picture 5" descr="C:\Users\mlinking\AppData\Local\Temp\SNAGHTML6edebb9.PNG"/>
          <p:cNvPicPr>
            <a:picLocks noChangeAspect="1" noChangeArrowheads="1"/>
          </p:cNvPicPr>
          <p:nvPr/>
        </p:nvPicPr>
        <p:blipFill>
          <a:blip r:embed="rId4" cstate="print"/>
          <a:srcRect/>
          <a:stretch>
            <a:fillRect/>
          </a:stretch>
        </p:blipFill>
        <p:spPr bwMode="auto">
          <a:xfrm rot="5400000">
            <a:off x="2254276" y="2817766"/>
            <a:ext cx="2833683" cy="627127"/>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2844" name="Group 76"/>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2843" name="Line 75"/>
          <p:cNvSpPr>
            <a:spLocks noChangeShapeType="1"/>
          </p:cNvSpPr>
          <p:nvPr/>
        </p:nvSpPr>
        <p:spPr bwMode="auto">
          <a:xfrm>
            <a:off x="6172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3869" name="Group 77"/>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3867" name="Line 75"/>
          <p:cNvSpPr>
            <a:spLocks noChangeShapeType="1"/>
          </p:cNvSpPr>
          <p:nvPr/>
        </p:nvSpPr>
        <p:spPr bwMode="auto">
          <a:xfrm>
            <a:off x="66294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4894" name="Group 78"/>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4891" name="Line 75"/>
          <p:cNvSpPr>
            <a:spLocks noChangeShapeType="1"/>
          </p:cNvSpPr>
          <p:nvPr/>
        </p:nvSpPr>
        <p:spPr bwMode="auto">
          <a:xfrm>
            <a:off x="7086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5843"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5915" name="Line 75"/>
          <p:cNvSpPr>
            <a:spLocks noChangeShapeType="1"/>
          </p:cNvSpPr>
          <p:nvPr/>
        </p:nvSpPr>
        <p:spPr bwMode="auto">
          <a:xfrm>
            <a:off x="7086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6943" name="Group 79"/>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6939" name="Line 75"/>
          <p:cNvSpPr>
            <a:spLocks noChangeShapeType="1"/>
          </p:cNvSpPr>
          <p:nvPr/>
        </p:nvSpPr>
        <p:spPr bwMode="auto">
          <a:xfrm>
            <a:off x="75438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7891"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7963" name="Line 75"/>
          <p:cNvSpPr>
            <a:spLocks noChangeShapeType="1"/>
          </p:cNvSpPr>
          <p:nvPr/>
        </p:nvSpPr>
        <p:spPr bwMode="auto">
          <a:xfrm>
            <a:off x="75438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38988" name="Group 76"/>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8987" name="Line 75"/>
          <p:cNvSpPr>
            <a:spLocks noChangeShapeType="1"/>
          </p:cNvSpPr>
          <p:nvPr/>
        </p:nvSpPr>
        <p:spPr bwMode="auto">
          <a:xfrm>
            <a:off x="8001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40014" name="Group 78"/>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0011" name="Line 75"/>
          <p:cNvSpPr>
            <a:spLocks noChangeShapeType="1"/>
          </p:cNvSpPr>
          <p:nvPr/>
        </p:nvSpPr>
        <p:spPr bwMode="auto">
          <a:xfrm>
            <a:off x="8458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40963"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1035" name="Line 75"/>
          <p:cNvSpPr>
            <a:spLocks noChangeShapeType="1"/>
          </p:cNvSpPr>
          <p:nvPr/>
        </p:nvSpPr>
        <p:spPr bwMode="auto">
          <a:xfrm>
            <a:off x="8458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42060" name="Group 76"/>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61" name="Rectangle 77"/>
          <p:cNvSpPr>
            <a:spLocks noGrp="1" noChangeArrowheads="1"/>
          </p:cNvSpPr>
          <p:nvPr>
            <p:ph type="body" idx="1"/>
          </p:nvPr>
        </p:nvSpPr>
        <p:spPr/>
        <p:txBody>
          <a:bodyPr/>
          <a:lstStyle/>
          <a:p>
            <a:r>
              <a:rPr lang="en-US" altLang="zh-CN">
                <a:ea typeface="宋体" charset="-122"/>
              </a:rPr>
              <a:t>7 page faults</a:t>
            </a:r>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Virtual 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661084"/>
          </a:xfrm>
        </p:spPr>
        <p:txBody>
          <a:bodyPr anchor="ctr">
            <a:normAutofit lnSpcReduction="10000"/>
          </a:bodyPr>
          <a:lstStyle/>
          <a:p>
            <a:r>
              <a:rPr lang="en-US" altLang="zh-CN" dirty="0" smtClean="0">
                <a:solidFill>
                  <a:schemeClr val="accent6">
                    <a:lumMod val="75000"/>
                  </a:schemeClr>
                </a:solidFill>
              </a:rPr>
              <a:t>Paging</a:t>
            </a:r>
          </a:p>
          <a:p>
            <a:pPr lvl="1"/>
            <a:r>
              <a:rPr lang="en-US" altLang="zh-CN" dirty="0" smtClean="0">
                <a:solidFill>
                  <a:srgbClr val="0070C0"/>
                </a:solidFill>
              </a:rPr>
              <a:t>Basic paging</a:t>
            </a:r>
          </a:p>
          <a:p>
            <a:pPr lvl="1"/>
            <a:r>
              <a:rPr lang="en-US" altLang="zh-CN" dirty="0" smtClean="0">
                <a:solidFill>
                  <a:schemeClr val="accent6">
                    <a:lumMod val="75000"/>
                  </a:schemeClr>
                </a:solidFill>
              </a:rPr>
              <a:t>Paging-based VM</a:t>
            </a:r>
          </a:p>
          <a:p>
            <a:pPr lvl="2"/>
            <a:r>
              <a:rPr lang="en-US" altLang="zh-CN" dirty="0" smtClean="0">
                <a:solidFill>
                  <a:schemeClr val="accent6">
                    <a:lumMod val="75000"/>
                  </a:schemeClr>
                </a:solidFill>
              </a:rPr>
              <a:t>How to support the transparency of using space larger than the physical memory space</a:t>
            </a:r>
          </a:p>
          <a:p>
            <a:pPr lvl="1"/>
            <a:r>
              <a:rPr lang="en-US" altLang="zh-CN" dirty="0" smtClean="0">
                <a:solidFill>
                  <a:schemeClr val="accent6">
                    <a:lumMod val="75000"/>
                  </a:schemeClr>
                </a:solidFill>
              </a:rPr>
              <a:t>Page replacement algorithms</a:t>
            </a:r>
          </a:p>
          <a:p>
            <a:r>
              <a:rPr lang="en-US" altLang="zh-CN" dirty="0" smtClean="0"/>
              <a:t>Segmenting</a:t>
            </a:r>
          </a:p>
          <a:p>
            <a:pPr lvl="1"/>
            <a:r>
              <a:rPr lang="en-US" altLang="zh-CN" dirty="0" smtClean="0"/>
              <a:t>Basic segmenting</a:t>
            </a:r>
          </a:p>
          <a:p>
            <a:pPr lvl="1"/>
            <a:r>
              <a:rPr lang="en-US" altLang="zh-CN" dirty="0" smtClean="0"/>
              <a:t>Segmentation-based VM</a:t>
            </a:r>
          </a:p>
          <a:p>
            <a:pPr lvl="2"/>
            <a:r>
              <a:rPr lang="en-US" altLang="zh-CN" dirty="0" smtClean="0"/>
              <a:t>How to support the transparency of using space larger than the physical memory space</a:t>
            </a:r>
          </a:p>
          <a:p>
            <a:r>
              <a:rPr lang="en-US" altLang="zh-CN" dirty="0" smtClean="0"/>
              <a:t>Segment-page scheme</a:t>
            </a:r>
            <a:endParaRPr lang="zh-CN" altLang="en-US" dirty="0"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fontScale="90000"/>
          </a:bodyPr>
          <a:lstStyle/>
          <a:p>
            <a:r>
              <a:rPr lang="en-US" altLang="zh-CN">
                <a:ea typeface="宋体" charset="-122"/>
              </a:rPr>
              <a:t>FIFO</a:t>
            </a:r>
          </a:p>
        </p:txBody>
      </p:sp>
      <p:graphicFrame>
        <p:nvGraphicFramePr>
          <p:cNvPr id="43011"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1" i="1"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3083" name="Rectangle 75"/>
          <p:cNvSpPr>
            <a:spLocks noGrp="1" noChangeArrowheads="1"/>
          </p:cNvSpPr>
          <p:nvPr>
            <p:ph type="body" idx="1"/>
          </p:nvPr>
        </p:nvSpPr>
        <p:spPr/>
        <p:txBody>
          <a:bodyPr/>
          <a:lstStyle/>
          <a:p>
            <a:r>
              <a:rPr lang="en-US" altLang="zh-CN" dirty="0">
                <a:ea typeface="宋体" charset="-122"/>
              </a:rPr>
              <a:t>4 compulsory cache misses</a:t>
            </a:r>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2" name="矩形 1"/>
          <p:cNvSpPr/>
          <p:nvPr/>
        </p:nvSpPr>
        <p:spPr>
          <a:xfrm>
            <a:off x="6696744" y="0"/>
            <a:ext cx="4572000" cy="923330"/>
          </a:xfrm>
          <a:prstGeom prst="rect">
            <a:avLst/>
          </a:prstGeom>
        </p:spPr>
        <p:txBody>
          <a:bodyPr>
            <a:spAutoFit/>
          </a:bodyPr>
          <a:lstStyle/>
          <a:p>
            <a:r>
              <a:rPr lang="en-US" altLang="zh-CN" dirty="0"/>
              <a:t>compulsory </a:t>
            </a:r>
          </a:p>
          <a:p>
            <a:r>
              <a:rPr lang="en-US" altLang="zh-CN" dirty="0"/>
              <a:t>D.J.[</a:t>
            </a:r>
            <a:r>
              <a:rPr lang="en-US" altLang="zh-CN" dirty="0" err="1"/>
              <a:t>kəmˈpʌlsəri</a:t>
            </a:r>
            <a:r>
              <a:rPr lang="en-US" altLang="zh-CN" dirty="0"/>
              <a:t>]  </a:t>
            </a:r>
          </a:p>
          <a:p>
            <a:r>
              <a:rPr lang="en-US" altLang="zh-CN" dirty="0"/>
              <a:t>adj.</a:t>
            </a:r>
            <a:r>
              <a:rPr lang="zh-CN" altLang="en-US" dirty="0"/>
              <a:t>必须做的</a:t>
            </a:r>
            <a:r>
              <a:rPr lang="en-US" altLang="zh-CN" dirty="0"/>
              <a:t>, </a:t>
            </a:r>
            <a:r>
              <a:rPr lang="zh-CN" altLang="en-US" dirty="0"/>
              <a:t>强制性的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6151"/>
            <a:ext cx="8229600" cy="654032"/>
          </a:xfrm>
          <a:solidFill>
            <a:schemeClr val="bg1">
              <a:lumMod val="85000"/>
            </a:schemeClr>
          </a:solidFill>
        </p:spPr>
        <p:txBody>
          <a:bodyPr>
            <a:normAutofit fontScale="90000"/>
          </a:bodyPr>
          <a:lstStyle/>
          <a:p>
            <a:r>
              <a:rPr lang="en-US" altLang="zh-CN" dirty="0" smtClean="0"/>
              <a:t>Optimal Page Replacement</a:t>
            </a:r>
            <a:endParaRPr lang="zh-CN" altLang="en-US" dirty="0"/>
          </a:p>
        </p:txBody>
      </p:sp>
      <p:sp>
        <p:nvSpPr>
          <p:cNvPr id="3" name="Content Placeholder 2"/>
          <p:cNvSpPr>
            <a:spLocks noGrp="1"/>
          </p:cNvSpPr>
          <p:nvPr>
            <p:ph idx="1"/>
          </p:nvPr>
        </p:nvSpPr>
        <p:spPr>
          <a:xfrm>
            <a:off x="457200" y="1660531"/>
            <a:ext cx="8686800" cy="3411543"/>
          </a:xfrm>
        </p:spPr>
        <p:txBody>
          <a:bodyPr>
            <a:normAutofit lnSpcReduction="10000"/>
          </a:bodyPr>
          <a:lstStyle/>
          <a:p>
            <a:r>
              <a:rPr lang="en-US" altLang="zh-CN" dirty="0" smtClean="0"/>
              <a:t>The Optimal policy selects for replacement the page that will not be used for longest period of time.</a:t>
            </a:r>
          </a:p>
          <a:p>
            <a:endParaRPr lang="en-US" altLang="zh-CN" dirty="0" smtClean="0"/>
          </a:p>
          <a:p>
            <a:r>
              <a:rPr lang="en-US" altLang="zh-CN" b="1" u="sng" dirty="0" smtClean="0"/>
              <a:t>Impossible to implement </a:t>
            </a:r>
            <a:r>
              <a:rPr lang="en-US" altLang="zh-CN" dirty="0" smtClean="0"/>
              <a:t>(need to know the future) but serves as a standard to compare with the other algorithms we shall study.</a:t>
            </a:r>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51</a:t>
            </a:fld>
            <a:endParaRPr lang="zh-CN" altLang="en-US"/>
          </a:p>
        </p:txBody>
      </p:sp>
      <p:sp>
        <p:nvSpPr>
          <p:cNvPr id="6" name="Rectangle 5"/>
          <p:cNvSpPr/>
          <p:nvPr/>
        </p:nvSpPr>
        <p:spPr>
          <a:xfrm>
            <a:off x="4572000" y="564357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Frank\OS381\os8-3_vir.ppt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r>
              <a:rPr lang="en-US" altLang="zh-CN" dirty="0" smtClean="0">
                <a:ea typeface="宋体" charset="-122"/>
              </a:rPr>
              <a:t>Optimal (MIN)</a:t>
            </a:r>
            <a:endParaRPr lang="en-US" altLang="zh-CN" dirty="0">
              <a:ea typeface="宋体" charset="-122"/>
            </a:endParaRPr>
          </a:p>
        </p:txBody>
      </p:sp>
      <p:graphicFrame>
        <p:nvGraphicFramePr>
          <p:cNvPr id="44035"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109" name="Line 77"/>
          <p:cNvSpPr>
            <a:spLocks noChangeShapeType="1"/>
          </p:cNvSpPr>
          <p:nvPr/>
        </p:nvSpPr>
        <p:spPr bwMode="auto">
          <a:xfrm>
            <a:off x="4800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normAutofit fontScale="90000"/>
          </a:bodyPr>
          <a:lstStyle/>
          <a:p>
            <a:r>
              <a:rPr lang="en-US" altLang="zh-CN" dirty="0" smtClean="0">
                <a:ea typeface="宋体" charset="-122"/>
              </a:rPr>
              <a:t>Optimal (MIN)</a:t>
            </a:r>
            <a:endParaRPr lang="en-US" altLang="zh-CN" dirty="0">
              <a:ea typeface="宋体" charset="-122"/>
            </a:endParaRPr>
          </a:p>
        </p:txBody>
      </p:sp>
      <p:graphicFrame>
        <p:nvGraphicFramePr>
          <p:cNvPr id="51203"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1275" name="Line 75"/>
          <p:cNvSpPr>
            <a:spLocks noChangeShapeType="1"/>
          </p:cNvSpPr>
          <p:nvPr/>
        </p:nvSpPr>
        <p:spPr bwMode="auto">
          <a:xfrm>
            <a:off x="52578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normAutofit fontScale="90000"/>
          </a:bodyPr>
          <a:lstStyle/>
          <a:p>
            <a:r>
              <a:rPr lang="en-US" altLang="zh-CN" dirty="0" smtClean="0">
                <a:ea typeface="宋体" charset="-122"/>
              </a:rPr>
              <a:t>Optimal (MIN)</a:t>
            </a:r>
            <a:endParaRPr lang="en-US" altLang="zh-CN" dirty="0">
              <a:ea typeface="宋体" charset="-122"/>
            </a:endParaRPr>
          </a:p>
        </p:txBody>
      </p:sp>
      <p:graphicFrame>
        <p:nvGraphicFramePr>
          <p:cNvPr id="52302" name="Group 78"/>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2299" name="Line 75"/>
          <p:cNvSpPr>
            <a:spLocks noChangeShapeType="1"/>
          </p:cNvSpPr>
          <p:nvPr/>
        </p:nvSpPr>
        <p:spPr bwMode="auto">
          <a:xfrm>
            <a:off x="5715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53251"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3323" name="Line 75"/>
          <p:cNvSpPr>
            <a:spLocks noChangeShapeType="1"/>
          </p:cNvSpPr>
          <p:nvPr/>
        </p:nvSpPr>
        <p:spPr bwMode="auto">
          <a:xfrm>
            <a:off x="5715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54349" name="Group 77"/>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4347" name="Line 75"/>
          <p:cNvSpPr>
            <a:spLocks noChangeShapeType="1"/>
          </p:cNvSpPr>
          <p:nvPr/>
        </p:nvSpPr>
        <p:spPr bwMode="auto">
          <a:xfrm>
            <a:off x="6172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55299"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5371" name="Line 75"/>
          <p:cNvSpPr>
            <a:spLocks noChangeShapeType="1"/>
          </p:cNvSpPr>
          <p:nvPr/>
        </p:nvSpPr>
        <p:spPr bwMode="auto">
          <a:xfrm>
            <a:off x="66294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56399" name="Group 79"/>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6395" name="Line 75"/>
          <p:cNvSpPr>
            <a:spLocks noChangeShapeType="1"/>
          </p:cNvSpPr>
          <p:nvPr/>
        </p:nvSpPr>
        <p:spPr bwMode="auto">
          <a:xfrm>
            <a:off x="7086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57347"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r>
            </a:tbl>
          </a:graphicData>
        </a:graphic>
      </p:graphicFrame>
      <p:sp>
        <p:nvSpPr>
          <p:cNvPr id="57419" name="Line 75"/>
          <p:cNvSpPr>
            <a:spLocks noChangeShapeType="1"/>
          </p:cNvSpPr>
          <p:nvPr/>
        </p:nvSpPr>
        <p:spPr bwMode="auto">
          <a:xfrm>
            <a:off x="7086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8093480B-1111-4FE7-9A2F-61FAE37D3C37}" type="slidenum">
              <a:rPr lang="zh-CN" altLang="en-US"/>
              <a:pPr/>
              <a:t>6</a:t>
            </a:fld>
            <a:endParaRPr lang="en-US" altLang="zh-CN"/>
          </a:p>
        </p:txBody>
      </p:sp>
      <p:sp>
        <p:nvSpPr>
          <p:cNvPr id="683010" name="Rectangle 2"/>
          <p:cNvSpPr>
            <a:spLocks noGrp="1" noChangeArrowheads="1"/>
          </p:cNvSpPr>
          <p:nvPr>
            <p:ph type="title"/>
          </p:nvPr>
        </p:nvSpPr>
        <p:spPr/>
        <p:txBody>
          <a:bodyPr>
            <a:normAutofit fontScale="90000"/>
          </a:bodyPr>
          <a:lstStyle/>
          <a:p>
            <a:r>
              <a:rPr lang="en-US" altLang="zh-CN" dirty="0" smtClean="0">
                <a:ea typeface="宋体" pitchFamily="2" charset="-122"/>
              </a:rPr>
              <a:t>Paging (</a:t>
            </a:r>
            <a:r>
              <a:rPr lang="zh-CN" altLang="en-US" dirty="0">
                <a:ea typeface="宋体" pitchFamily="2" charset="-122"/>
              </a:rPr>
              <a:t>分页</a:t>
            </a:r>
            <a:r>
              <a:rPr lang="en-US" altLang="zh-CN" dirty="0">
                <a:ea typeface="宋体" pitchFamily="2" charset="-122"/>
              </a:rPr>
              <a:t>)</a:t>
            </a:r>
          </a:p>
        </p:txBody>
      </p:sp>
      <p:sp>
        <p:nvSpPr>
          <p:cNvPr id="683011" name="Rectangle 3"/>
          <p:cNvSpPr>
            <a:spLocks noGrp="1" noChangeArrowheads="1"/>
          </p:cNvSpPr>
          <p:nvPr>
            <p:ph type="body" idx="1"/>
          </p:nvPr>
        </p:nvSpPr>
        <p:spPr>
          <a:xfrm>
            <a:off x="214282" y="1160465"/>
            <a:ext cx="8929718" cy="5508895"/>
          </a:xfrm>
        </p:spPr>
        <p:txBody>
          <a:bodyPr>
            <a:normAutofit fontScale="92500" lnSpcReduction="20000"/>
          </a:bodyPr>
          <a:lstStyle/>
          <a:p>
            <a:pPr>
              <a:lnSpc>
                <a:spcPct val="90000"/>
              </a:lnSpc>
            </a:pPr>
            <a:r>
              <a:rPr lang="en-US" altLang="zh-CN" dirty="0" smtClean="0">
                <a:ea typeface="宋体" pitchFamily="2" charset="-122"/>
              </a:rPr>
              <a:t>The fundament of paging is </a:t>
            </a:r>
            <a:r>
              <a:rPr lang="en-US" altLang="zh-CN" b="1" u="sng" dirty="0" smtClean="0">
                <a:ea typeface="宋体" pitchFamily="2" charset="-122"/>
              </a:rPr>
              <a:t>Fixed Partitioning</a:t>
            </a:r>
            <a:r>
              <a:rPr lang="en-US" altLang="zh-CN" dirty="0">
                <a:ea typeface="宋体" pitchFamily="2" charset="-122"/>
              </a:rPr>
              <a:t> but </a:t>
            </a:r>
            <a:r>
              <a:rPr lang="en-US" altLang="zh-CN" dirty="0" smtClean="0">
                <a:ea typeface="宋体" pitchFamily="2" charset="-122"/>
              </a:rPr>
              <a:t>with smaller </a:t>
            </a:r>
            <a:r>
              <a:rPr lang="en-US" altLang="zh-CN" dirty="0">
                <a:ea typeface="宋体" pitchFamily="2" charset="-122"/>
              </a:rPr>
              <a:t>size! </a:t>
            </a:r>
            <a:endParaRPr lang="en-US" altLang="zh-CN" dirty="0" smtClean="0">
              <a:ea typeface="宋体" pitchFamily="2" charset="-122"/>
            </a:endParaRPr>
          </a:p>
          <a:p>
            <a:pPr lvl="1">
              <a:lnSpc>
                <a:spcPct val="90000"/>
              </a:lnSpc>
            </a:pPr>
            <a:r>
              <a:rPr lang="en-US" altLang="zh-CN" dirty="0" smtClean="0">
                <a:ea typeface="宋体" pitchFamily="2" charset="-122"/>
              </a:rPr>
              <a:t>It “partition/cut” the logical space of a process into </a:t>
            </a:r>
            <a:r>
              <a:rPr lang="en-US" altLang="zh-CN" b="1" u="sng" dirty="0" smtClean="0">
                <a:ea typeface="宋体" pitchFamily="2" charset="-122"/>
              </a:rPr>
              <a:t>page</a:t>
            </a:r>
            <a:r>
              <a:rPr lang="en-US" altLang="zh-CN" dirty="0" smtClean="0">
                <a:ea typeface="宋体" pitchFamily="2" charset="-122"/>
              </a:rPr>
              <a:t>s [</a:t>
            </a:r>
            <a:r>
              <a:rPr lang="zh-CN" altLang="en-US" dirty="0" smtClean="0">
                <a:ea typeface="宋体" pitchFamily="2" charset="-122"/>
              </a:rPr>
              <a:t>页</a:t>
            </a:r>
            <a:r>
              <a:rPr lang="en-US" altLang="zh-CN" dirty="0" smtClean="0">
                <a:ea typeface="宋体" pitchFamily="2" charset="-122"/>
              </a:rPr>
              <a:t>]</a:t>
            </a:r>
          </a:p>
          <a:p>
            <a:pPr lvl="1">
              <a:lnSpc>
                <a:spcPct val="90000"/>
              </a:lnSpc>
            </a:pPr>
            <a:r>
              <a:rPr lang="en-US" altLang="zh-CN" dirty="0">
                <a:ea typeface="宋体" pitchFamily="2" charset="-122"/>
              </a:rPr>
              <a:t>It “</a:t>
            </a:r>
            <a:r>
              <a:rPr lang="en-US" altLang="zh-CN" dirty="0" smtClean="0">
                <a:ea typeface="宋体" pitchFamily="2" charset="-122"/>
              </a:rPr>
              <a:t>partition/cut” </a:t>
            </a:r>
            <a:r>
              <a:rPr lang="en-US" altLang="zh-CN" dirty="0">
                <a:ea typeface="宋体" pitchFamily="2" charset="-122"/>
              </a:rPr>
              <a:t>the </a:t>
            </a:r>
            <a:r>
              <a:rPr lang="en-US" altLang="zh-CN" dirty="0" smtClean="0">
                <a:ea typeface="宋体" pitchFamily="2" charset="-122"/>
              </a:rPr>
              <a:t>physical space </a:t>
            </a:r>
            <a:r>
              <a:rPr lang="en-US" altLang="zh-CN" dirty="0">
                <a:ea typeface="宋体" pitchFamily="2" charset="-122"/>
              </a:rPr>
              <a:t>of </a:t>
            </a:r>
            <a:r>
              <a:rPr lang="en-US" altLang="zh-CN" dirty="0" smtClean="0">
                <a:ea typeface="宋体" pitchFamily="2" charset="-122"/>
              </a:rPr>
              <a:t>MM </a:t>
            </a:r>
            <a:r>
              <a:rPr lang="en-US" altLang="zh-CN" dirty="0">
                <a:ea typeface="宋体" pitchFamily="2" charset="-122"/>
              </a:rPr>
              <a:t>into </a:t>
            </a:r>
            <a:r>
              <a:rPr lang="en-US" altLang="zh-CN" b="1" u="sng" dirty="0" smtClean="0">
                <a:ea typeface="宋体" pitchFamily="2" charset="-122"/>
              </a:rPr>
              <a:t>frame</a:t>
            </a:r>
            <a:r>
              <a:rPr lang="en-US" altLang="zh-CN" dirty="0" smtClean="0">
                <a:ea typeface="宋体" pitchFamily="2" charset="-122"/>
              </a:rPr>
              <a:t>s [</a:t>
            </a:r>
            <a:r>
              <a:rPr lang="zh-CN" altLang="en-US" dirty="0" smtClean="0">
                <a:ea typeface="宋体" pitchFamily="2" charset="-122"/>
              </a:rPr>
              <a:t>帧</a:t>
            </a:r>
            <a:r>
              <a:rPr lang="en-US" altLang="zh-CN" dirty="0" smtClean="0">
                <a:ea typeface="宋体" pitchFamily="2" charset="-122"/>
              </a:rPr>
              <a:t>]</a:t>
            </a:r>
          </a:p>
          <a:p>
            <a:pPr lvl="1">
              <a:lnSpc>
                <a:spcPct val="90000"/>
              </a:lnSpc>
            </a:pPr>
            <a:r>
              <a:rPr lang="en-US" altLang="zh-CN" dirty="0" smtClean="0">
                <a:ea typeface="宋体" pitchFamily="2" charset="-122"/>
              </a:rPr>
              <a:t>Be default, the sizes of page and frame are same </a:t>
            </a:r>
          </a:p>
          <a:p>
            <a:pPr lvl="2">
              <a:lnSpc>
                <a:spcPct val="90000"/>
              </a:lnSpc>
            </a:pPr>
            <a:r>
              <a:rPr lang="en-US" altLang="zh-CN" dirty="0" smtClean="0">
                <a:ea typeface="宋体" pitchFamily="2" charset="-122"/>
              </a:rPr>
              <a:t>In 32 bit Windows, 4KB </a:t>
            </a:r>
            <a:endParaRPr lang="en-US" altLang="zh-CN" dirty="0">
              <a:ea typeface="宋体" pitchFamily="2" charset="-122"/>
            </a:endParaRPr>
          </a:p>
          <a:p>
            <a:pPr>
              <a:lnSpc>
                <a:spcPct val="90000"/>
              </a:lnSpc>
            </a:pPr>
            <a:r>
              <a:rPr lang="en-US" altLang="zh-CN" dirty="0" smtClean="0">
                <a:ea typeface="宋体" pitchFamily="2" charset="-122"/>
              </a:rPr>
              <a:t>It seems that the mapping from the process space to MM is easy now</a:t>
            </a:r>
          </a:p>
          <a:p>
            <a:pPr lvl="1">
              <a:lnSpc>
                <a:spcPct val="90000"/>
              </a:lnSpc>
            </a:pPr>
            <a:r>
              <a:rPr lang="en-US" altLang="zh-CN" dirty="0" smtClean="0">
                <a:ea typeface="宋体" pitchFamily="2" charset="-122"/>
              </a:rPr>
              <a:t>If there is available frame, we can assign a page to that frame</a:t>
            </a:r>
          </a:p>
          <a:p>
            <a:pPr lvl="1">
              <a:lnSpc>
                <a:spcPct val="90000"/>
              </a:lnSpc>
            </a:pPr>
            <a:r>
              <a:rPr lang="en-US" altLang="zh-CN" dirty="0" smtClean="0">
                <a:ea typeface="宋体" pitchFamily="2" charset="-122"/>
              </a:rPr>
              <a:t>Since a page corresponds to a set of instructions, that process could run when executing those instructions</a:t>
            </a:r>
            <a:endParaRPr lang="en-US" altLang="zh-CN" dirty="0">
              <a:ea typeface="宋体" pitchFamily="2" charset="-122"/>
            </a:endParaRPr>
          </a:p>
          <a:p>
            <a:pPr>
              <a:lnSpc>
                <a:spcPct val="90000"/>
              </a:lnSpc>
            </a:pPr>
            <a:r>
              <a:rPr lang="en-US" altLang="zh-CN" dirty="0" smtClean="0">
                <a:ea typeface="宋体" pitchFamily="2" charset="-122"/>
              </a:rPr>
              <a:t>Yes, that is in fact the basic functions of paging scheme!</a:t>
            </a:r>
            <a:endParaRPr lang="en-US" altLang="zh-CN" sz="3200" dirty="0">
              <a:ea typeface="宋体" pitchFamily="2" charset="-122"/>
            </a:endParaRPr>
          </a:p>
        </p:txBody>
      </p:sp>
      <p:sp>
        <p:nvSpPr>
          <p:cNvPr id="5" name="Rectangle 4"/>
          <p:cNvSpPr/>
          <p:nvPr/>
        </p:nvSpPr>
        <p:spPr>
          <a:xfrm>
            <a:off x="4572000" y="692696"/>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SCU_Zhaohui</a:t>
            </a:r>
            <a:r>
              <a:rPr lang="en-US" altLang="zh-CN" sz="1400" dirty="0" smtClean="0">
                <a:solidFill>
                  <a:schemeClr val="bg1">
                    <a:lumMod val="85000"/>
                  </a:schemeClr>
                </a:solidFill>
              </a:rPr>
              <a:t>\OS\Chapter07.ppt</a:t>
            </a:r>
            <a:endParaRPr lang="zh-CN" altLang="en-US" sz="1400" dirty="0">
              <a:solidFill>
                <a:schemeClr val="bg1">
                  <a:lumMod val="85000"/>
                </a:schemeClr>
              </a:solidFill>
            </a:endParaRPr>
          </a:p>
        </p:txBody>
      </p:sp>
      <p:sp>
        <p:nvSpPr>
          <p:cNvPr id="7" name="Footer Placeholder 6"/>
          <p:cNvSpPr>
            <a:spLocks noGrp="1"/>
          </p:cNvSpPr>
          <p:nvPr>
            <p:ph type="ftr" sz="quarter" idx="11"/>
          </p:nvPr>
        </p:nvSpPr>
        <p:spPr/>
        <p:txBody>
          <a:bodyPr/>
          <a:lstStyle/>
          <a:p>
            <a:r>
              <a:rPr lang="en-US" altLang="zh-CN" smtClean="0"/>
              <a:t>Part IX Memory management</a:t>
            </a:r>
            <a:endParaRPr lang="zh-CN" altLang="en-US"/>
          </a:p>
        </p:txBody>
      </p:sp>
    </p:spTree>
    <p:extLst>
      <p:ext uri="{BB962C8B-B14F-4D97-AF65-F5344CB8AC3E}">
        <p14:creationId xmlns:p14="http://schemas.microsoft.com/office/powerpoint/2010/main" val="73432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83011">
                                            <p:txEl>
                                              <p:pRg st="5" end="5"/>
                                            </p:txEl>
                                          </p:spTgt>
                                        </p:tgtEl>
                                        <p:attrNameLst>
                                          <p:attrName>style.visibility</p:attrName>
                                        </p:attrNameLst>
                                      </p:cBhvr>
                                      <p:to>
                                        <p:strVal val="visible"/>
                                      </p:to>
                                    </p:set>
                                    <p:animEffect transition="in" filter="fade">
                                      <p:cBhvr>
                                        <p:cTn id="7" dur="1000"/>
                                        <p:tgtEl>
                                          <p:spTgt spid="683011">
                                            <p:txEl>
                                              <p:pRg st="5" end="5"/>
                                            </p:txEl>
                                          </p:spTgt>
                                        </p:tgtEl>
                                      </p:cBhvr>
                                    </p:animEffect>
                                    <p:anim calcmode="lin" valueType="num">
                                      <p:cBhvr>
                                        <p:cTn id="8" dur="1000" fill="hold"/>
                                        <p:tgtEl>
                                          <p:spTgt spid="683011">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683011">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83011">
                                            <p:txEl>
                                              <p:pRg st="6" end="6"/>
                                            </p:txEl>
                                          </p:spTgt>
                                        </p:tgtEl>
                                        <p:attrNameLst>
                                          <p:attrName>style.visibility</p:attrName>
                                        </p:attrNameLst>
                                      </p:cBhvr>
                                      <p:to>
                                        <p:strVal val="visible"/>
                                      </p:to>
                                    </p:set>
                                    <p:animEffect transition="in" filter="fade">
                                      <p:cBhvr>
                                        <p:cTn id="12" dur="1000"/>
                                        <p:tgtEl>
                                          <p:spTgt spid="683011">
                                            <p:txEl>
                                              <p:pRg st="6" end="6"/>
                                            </p:txEl>
                                          </p:spTgt>
                                        </p:tgtEl>
                                      </p:cBhvr>
                                    </p:animEffect>
                                    <p:anim calcmode="lin" valueType="num">
                                      <p:cBhvr>
                                        <p:cTn id="13" dur="1000" fill="hold"/>
                                        <p:tgtEl>
                                          <p:spTgt spid="683011">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683011">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83011">
                                            <p:txEl>
                                              <p:pRg st="7" end="7"/>
                                            </p:txEl>
                                          </p:spTgt>
                                        </p:tgtEl>
                                        <p:attrNameLst>
                                          <p:attrName>style.visibility</p:attrName>
                                        </p:attrNameLst>
                                      </p:cBhvr>
                                      <p:to>
                                        <p:strVal val="visible"/>
                                      </p:to>
                                    </p:set>
                                    <p:animEffect transition="in" filter="fade">
                                      <p:cBhvr>
                                        <p:cTn id="17" dur="1000"/>
                                        <p:tgtEl>
                                          <p:spTgt spid="683011">
                                            <p:txEl>
                                              <p:pRg st="7" end="7"/>
                                            </p:txEl>
                                          </p:spTgt>
                                        </p:tgtEl>
                                      </p:cBhvr>
                                    </p:animEffect>
                                    <p:anim calcmode="lin" valueType="num">
                                      <p:cBhvr>
                                        <p:cTn id="18" dur="1000" fill="hold"/>
                                        <p:tgtEl>
                                          <p:spTgt spid="683011">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6830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683011">
                                            <p:txEl>
                                              <p:pRg st="8" end="8"/>
                                            </p:txEl>
                                          </p:spTgt>
                                        </p:tgtEl>
                                        <p:attrNameLst>
                                          <p:attrName>style.visibility</p:attrName>
                                        </p:attrNameLst>
                                      </p:cBhvr>
                                      <p:to>
                                        <p:strVal val="visible"/>
                                      </p:to>
                                    </p:set>
                                    <p:animEffect transition="in" filter="fade">
                                      <p:cBhvr>
                                        <p:cTn id="24" dur="1000"/>
                                        <p:tgtEl>
                                          <p:spTgt spid="683011">
                                            <p:txEl>
                                              <p:pRg st="8" end="8"/>
                                            </p:txEl>
                                          </p:spTgt>
                                        </p:tgtEl>
                                      </p:cBhvr>
                                    </p:animEffect>
                                    <p:anim calcmode="lin" valueType="num">
                                      <p:cBhvr>
                                        <p:cTn id="25" dur="1000" fill="hold"/>
                                        <p:tgtEl>
                                          <p:spTgt spid="683011">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830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58444" name="Group 76"/>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8443" name="Line 75"/>
          <p:cNvSpPr>
            <a:spLocks noChangeShapeType="1"/>
          </p:cNvSpPr>
          <p:nvPr/>
        </p:nvSpPr>
        <p:spPr bwMode="auto">
          <a:xfrm>
            <a:off x="75438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59395"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9467" name="Line 75"/>
          <p:cNvSpPr>
            <a:spLocks noChangeShapeType="1"/>
          </p:cNvSpPr>
          <p:nvPr/>
        </p:nvSpPr>
        <p:spPr bwMode="auto">
          <a:xfrm>
            <a:off x="8001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60419"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0491" name="Line 75"/>
          <p:cNvSpPr>
            <a:spLocks noChangeShapeType="1"/>
          </p:cNvSpPr>
          <p:nvPr/>
        </p:nvSpPr>
        <p:spPr bwMode="auto">
          <a:xfrm>
            <a:off x="8458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normAutofit fontScale="90000"/>
          </a:bodyPr>
          <a:lstStyle/>
          <a:p>
            <a:r>
              <a:rPr lang="en-US" altLang="zh-CN">
                <a:ea typeface="宋体" charset="-122"/>
              </a:rPr>
              <a:t>MIN</a:t>
            </a:r>
          </a:p>
        </p:txBody>
      </p:sp>
      <p:graphicFrame>
        <p:nvGraphicFramePr>
          <p:cNvPr id="62467"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2540" name="Rectangle 76"/>
          <p:cNvSpPr>
            <a:spLocks noGrp="1" noChangeArrowheads="1"/>
          </p:cNvSpPr>
          <p:nvPr>
            <p:ph type="body" idx="1"/>
          </p:nvPr>
        </p:nvSpPr>
        <p:spPr/>
        <p:txBody>
          <a:bodyPr/>
          <a:lstStyle/>
          <a:p>
            <a:r>
              <a:rPr lang="en-US" altLang="zh-CN">
                <a:ea typeface="宋体" charset="-122"/>
              </a:rPr>
              <a:t>6 page faults</a:t>
            </a:r>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5728"/>
            <a:ext cx="8229600" cy="1082660"/>
          </a:xfrm>
          <a:solidFill>
            <a:schemeClr val="bg1">
              <a:lumMod val="85000"/>
            </a:schemeClr>
          </a:solidFill>
        </p:spPr>
        <p:txBody>
          <a:bodyPr>
            <a:normAutofit fontScale="90000"/>
          </a:bodyPr>
          <a:lstStyle/>
          <a:p>
            <a:r>
              <a:rPr lang="en-US" altLang="zh-CN" dirty="0" smtClean="0"/>
              <a:t>The LRU Policy</a:t>
            </a:r>
            <a:br>
              <a:rPr lang="en-US" altLang="zh-CN" dirty="0" smtClean="0"/>
            </a:br>
            <a:r>
              <a:rPr lang="en-US" altLang="zh-CN" dirty="0" smtClean="0"/>
              <a:t>[</a:t>
            </a:r>
            <a:r>
              <a:rPr lang="en-US" altLang="zh-CN" sz="3600" dirty="0" smtClean="0"/>
              <a:t>least recently used:</a:t>
            </a:r>
            <a:r>
              <a:rPr lang="zh-CN" altLang="en-US" sz="3100" b="1" dirty="0" smtClean="0"/>
              <a:t>最近最少使用算法</a:t>
            </a:r>
            <a:r>
              <a:rPr lang="en-US" altLang="zh-CN" dirty="0" smtClean="0"/>
              <a:t>]</a:t>
            </a:r>
            <a:endParaRPr lang="zh-CN" altLang="en-US" dirty="0"/>
          </a:p>
        </p:txBody>
      </p:sp>
      <p:sp>
        <p:nvSpPr>
          <p:cNvPr id="3" name="Content Placeholder 2"/>
          <p:cNvSpPr>
            <a:spLocks noGrp="1"/>
          </p:cNvSpPr>
          <p:nvPr>
            <p:ph idx="1"/>
          </p:nvPr>
        </p:nvSpPr>
        <p:spPr>
          <a:xfrm>
            <a:off x="357158" y="1571612"/>
            <a:ext cx="8786842" cy="3929090"/>
          </a:xfrm>
        </p:spPr>
        <p:txBody>
          <a:bodyPr>
            <a:normAutofit/>
          </a:bodyPr>
          <a:lstStyle/>
          <a:p>
            <a:r>
              <a:rPr lang="en-US" altLang="zh-CN" sz="3600" dirty="0" smtClean="0"/>
              <a:t>Replaces the page that has not been referenced for the longest time recently:</a:t>
            </a:r>
          </a:p>
          <a:p>
            <a:pPr lvl="1"/>
            <a:r>
              <a:rPr lang="en-US" altLang="zh-CN" sz="3200" dirty="0" smtClean="0"/>
              <a:t>By the principle of locality, this should be the page least likely to be referenced in the near future.</a:t>
            </a:r>
          </a:p>
          <a:p>
            <a:pPr lvl="1"/>
            <a:r>
              <a:rPr lang="en-US" altLang="zh-CN" sz="3200" dirty="0" smtClean="0"/>
              <a:t>performs nearly as well as the optimal policy.</a:t>
            </a:r>
            <a:endParaRPr lang="zh-CN" altLang="en-US" sz="3200" dirty="0"/>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64</a:t>
            </a:fld>
            <a:endParaRPr lang="zh-CN" altLang="en-US"/>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64515"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4587" name="Line 75"/>
          <p:cNvSpPr>
            <a:spLocks noChangeShapeType="1"/>
          </p:cNvSpPr>
          <p:nvPr/>
        </p:nvSpPr>
        <p:spPr bwMode="auto">
          <a:xfrm>
            <a:off x="4800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65539"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5611" name="Line 75"/>
          <p:cNvSpPr>
            <a:spLocks noChangeShapeType="1"/>
          </p:cNvSpPr>
          <p:nvPr/>
        </p:nvSpPr>
        <p:spPr bwMode="auto">
          <a:xfrm>
            <a:off x="52578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66638" name="Group 78"/>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6635" name="Line 75"/>
          <p:cNvSpPr>
            <a:spLocks noChangeShapeType="1"/>
          </p:cNvSpPr>
          <p:nvPr/>
        </p:nvSpPr>
        <p:spPr bwMode="auto">
          <a:xfrm>
            <a:off x="5715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67587"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7659" name="Line 75"/>
          <p:cNvSpPr>
            <a:spLocks noChangeShapeType="1"/>
          </p:cNvSpPr>
          <p:nvPr/>
        </p:nvSpPr>
        <p:spPr bwMode="auto">
          <a:xfrm>
            <a:off x="5715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68684" name="Group 76"/>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8683" name="Line 75"/>
          <p:cNvSpPr>
            <a:spLocks noChangeShapeType="1"/>
          </p:cNvSpPr>
          <p:nvPr/>
        </p:nvSpPr>
        <p:spPr bwMode="auto">
          <a:xfrm>
            <a:off x="6172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Needed data structures </a:t>
            </a:r>
            <a:endParaRPr lang="zh-CN" altLang="en-US" dirty="0"/>
          </a:p>
        </p:txBody>
      </p:sp>
      <p:sp>
        <p:nvSpPr>
          <p:cNvPr id="3" name="内容占位符 2"/>
          <p:cNvSpPr>
            <a:spLocks noGrp="1"/>
          </p:cNvSpPr>
          <p:nvPr>
            <p:ph idx="1"/>
          </p:nvPr>
        </p:nvSpPr>
        <p:spPr/>
        <p:txBody>
          <a:bodyPr/>
          <a:lstStyle/>
          <a:p>
            <a:r>
              <a:rPr lang="en-US" altLang="zh-CN" dirty="0" smtClean="0"/>
              <a:t>To carry out the paging scheme</a:t>
            </a:r>
          </a:p>
          <a:p>
            <a:pPr lvl="1"/>
            <a:r>
              <a:rPr lang="en-US" altLang="zh-CN" dirty="0" smtClean="0"/>
              <a:t>Besides the pages of a process, OS should know the mapping relationship between pages of that process and frames of the MM</a:t>
            </a:r>
          </a:p>
          <a:p>
            <a:r>
              <a:rPr lang="en-US" altLang="zh-CN" dirty="0" smtClean="0"/>
              <a:t>That is Page table [</a:t>
            </a:r>
            <a:r>
              <a:rPr lang="zh-CN" altLang="en-US" sz="2400" dirty="0"/>
              <a:t>页表</a:t>
            </a:r>
            <a:r>
              <a:rPr lang="en-US" altLang="zh-CN" dirty="0" smtClean="0"/>
              <a:t>]</a:t>
            </a:r>
          </a:p>
          <a:p>
            <a:pPr lvl="1"/>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1490610828"/>
              </p:ext>
            </p:extLst>
          </p:nvPr>
        </p:nvGraphicFramePr>
        <p:xfrm>
          <a:off x="2076400" y="3961864"/>
          <a:ext cx="6096000" cy="148336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altLang="zh-CN" dirty="0" smtClean="0"/>
                        <a:t>Page </a:t>
                      </a:r>
                      <a:endParaRPr lang="zh-CN" altLang="en-US" dirty="0"/>
                    </a:p>
                  </a:txBody>
                  <a:tcPr/>
                </a:tc>
                <a:tc>
                  <a:txBody>
                    <a:bodyPr/>
                    <a:lstStyle/>
                    <a:p>
                      <a:r>
                        <a:rPr lang="en-US" altLang="zh-CN" dirty="0" smtClean="0"/>
                        <a:t>Frame</a:t>
                      </a:r>
                      <a:endParaRPr lang="zh-CN" altLang="en-US" dirty="0"/>
                    </a:p>
                  </a:txBody>
                  <a:tcPr/>
                </a:tc>
              </a:tr>
              <a:tr h="370840">
                <a:tc>
                  <a:txBody>
                    <a:bodyPr/>
                    <a:lstStyle/>
                    <a:p>
                      <a:endParaRPr lang="zh-CN" altLang="en-US" dirty="0"/>
                    </a:p>
                  </a:txBody>
                  <a:tcPr/>
                </a:tc>
                <a:tc>
                  <a:txBody>
                    <a:bodyPr/>
                    <a:lstStyle/>
                    <a:p>
                      <a:endParaRPr lang="zh-CN" altLang="en-US" dirty="0"/>
                    </a:p>
                  </a:txBody>
                  <a:tcPr/>
                </a:tc>
              </a:tr>
              <a:tr h="370840">
                <a:tc>
                  <a:txBody>
                    <a:bodyPr/>
                    <a:lstStyle/>
                    <a:p>
                      <a:endParaRPr lang="zh-CN" altLang="en-US"/>
                    </a:p>
                  </a:txBody>
                  <a:tcPr/>
                </a:tc>
                <a:tc>
                  <a:txBody>
                    <a:bodyPr/>
                    <a:lstStyle/>
                    <a:p>
                      <a:endParaRPr lang="zh-CN" altLang="en-US"/>
                    </a:p>
                  </a:txBody>
                  <a:tcPr/>
                </a:tc>
              </a:tr>
              <a:tr h="370840">
                <a:tc>
                  <a:txBody>
                    <a:bodyPr/>
                    <a:lstStyle/>
                    <a:p>
                      <a:endParaRPr lang="zh-CN" altLang="en-US"/>
                    </a:p>
                  </a:txBody>
                  <a:tcPr/>
                </a:tc>
                <a:tc>
                  <a:txBody>
                    <a:bodyPr/>
                    <a:lstStyle/>
                    <a:p>
                      <a:endParaRPr lang="zh-CN" altLang="en-US" dirty="0"/>
                    </a:p>
                  </a:txBody>
                  <a:tcPr/>
                </a:tc>
              </a:tr>
            </a:tbl>
          </a:graphicData>
        </a:graphic>
      </p:graphicFrame>
    </p:spTree>
    <p:extLst>
      <p:ext uri="{BB962C8B-B14F-4D97-AF65-F5344CB8AC3E}">
        <p14:creationId xmlns:p14="http://schemas.microsoft.com/office/powerpoint/2010/main" val="212112122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69710" name="Group 78"/>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69707" name="Line 75"/>
          <p:cNvSpPr>
            <a:spLocks noChangeShapeType="1"/>
          </p:cNvSpPr>
          <p:nvPr/>
        </p:nvSpPr>
        <p:spPr bwMode="auto">
          <a:xfrm>
            <a:off x="66294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0659"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0731" name="Line 75"/>
          <p:cNvSpPr>
            <a:spLocks noChangeShapeType="1"/>
          </p:cNvSpPr>
          <p:nvPr/>
        </p:nvSpPr>
        <p:spPr bwMode="auto">
          <a:xfrm>
            <a:off x="66294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1759" name="Group 79"/>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1755" name="Line 75"/>
          <p:cNvSpPr>
            <a:spLocks noChangeShapeType="1"/>
          </p:cNvSpPr>
          <p:nvPr/>
        </p:nvSpPr>
        <p:spPr bwMode="auto">
          <a:xfrm>
            <a:off x="7086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2707"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2779" name="Line 75"/>
          <p:cNvSpPr>
            <a:spLocks noChangeShapeType="1"/>
          </p:cNvSpPr>
          <p:nvPr/>
        </p:nvSpPr>
        <p:spPr bwMode="auto">
          <a:xfrm>
            <a:off x="70866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3804" name="Group 76"/>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3803" name="Line 75"/>
          <p:cNvSpPr>
            <a:spLocks noChangeShapeType="1"/>
          </p:cNvSpPr>
          <p:nvPr/>
        </p:nvSpPr>
        <p:spPr bwMode="auto">
          <a:xfrm>
            <a:off x="75438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4830" name="Group 78"/>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4827" name="Line 75"/>
          <p:cNvSpPr>
            <a:spLocks noChangeShapeType="1"/>
          </p:cNvSpPr>
          <p:nvPr/>
        </p:nvSpPr>
        <p:spPr bwMode="auto">
          <a:xfrm>
            <a:off x="8001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5779" name="Group 3"/>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5851" name="Line 75"/>
          <p:cNvSpPr>
            <a:spLocks noChangeShapeType="1"/>
          </p:cNvSpPr>
          <p:nvPr/>
        </p:nvSpPr>
        <p:spPr bwMode="auto">
          <a:xfrm>
            <a:off x="80010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6879" name="Group 79"/>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6875" name="Line 75"/>
          <p:cNvSpPr>
            <a:spLocks noChangeShapeType="1"/>
          </p:cNvSpPr>
          <p:nvPr/>
        </p:nvSpPr>
        <p:spPr bwMode="auto">
          <a:xfrm>
            <a:off x="8458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7901" name="Group 77"/>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7899" name="Line 75"/>
          <p:cNvSpPr>
            <a:spLocks noChangeShapeType="1"/>
          </p:cNvSpPr>
          <p:nvPr/>
        </p:nvSpPr>
        <p:spPr bwMode="auto">
          <a:xfrm>
            <a:off x="8458200" y="2133600"/>
            <a:ext cx="0" cy="304800"/>
          </a:xfrm>
          <a:prstGeom prst="line">
            <a:avLst/>
          </a:prstGeom>
          <a:noFill/>
          <a:ln w="28575">
            <a:solidFill>
              <a:schemeClr val="tx1"/>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normAutofit fontScale="90000"/>
          </a:bodyPr>
          <a:lstStyle/>
          <a:p>
            <a:r>
              <a:rPr lang="en-US" altLang="zh-CN">
                <a:ea typeface="宋体" charset="-122"/>
              </a:rPr>
              <a:t>LRU</a:t>
            </a:r>
          </a:p>
        </p:txBody>
      </p:sp>
      <p:graphicFrame>
        <p:nvGraphicFramePr>
          <p:cNvPr id="78924" name="Group 76"/>
          <p:cNvGraphicFramePr>
            <a:graphicFrameLocks noGrp="1"/>
          </p:cNvGraphicFramePr>
          <p:nvPr/>
        </p:nvGraphicFramePr>
        <p:xfrm>
          <a:off x="457200" y="2514600"/>
          <a:ext cx="8229600" cy="2184400"/>
        </p:xfrm>
        <a:graphic>
          <a:graphicData uri="http://schemas.openxmlformats.org/drawingml/2006/table">
            <a:tbl>
              <a:tblPr/>
              <a:tblGrid>
                <a:gridCol w="2743200"/>
                <a:gridCol w="457200"/>
                <a:gridCol w="457200"/>
                <a:gridCol w="457200"/>
                <a:gridCol w="457200"/>
                <a:gridCol w="457200"/>
                <a:gridCol w="457200"/>
                <a:gridCol w="457200"/>
                <a:gridCol w="457200"/>
                <a:gridCol w="457200"/>
                <a:gridCol w="457200"/>
                <a:gridCol w="457200"/>
                <a:gridCol w="457200"/>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1" i="1"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FF0000"/>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FF0000"/>
                          </a:solidFill>
                          <a:effectLst/>
                          <a:latin typeface="Arial" charset="0"/>
                          <a:ea typeface="宋体"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rgbClr val="CC66FF"/>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rgbClr val="CC66FF"/>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925" name="Rectangle 77"/>
          <p:cNvSpPr>
            <a:spLocks noGrp="1" noChangeArrowheads="1"/>
          </p:cNvSpPr>
          <p:nvPr>
            <p:ph type="body" idx="1"/>
          </p:nvPr>
        </p:nvSpPr>
        <p:spPr/>
        <p:txBody>
          <a:bodyPr/>
          <a:lstStyle/>
          <a:p>
            <a:r>
              <a:rPr lang="en-US" altLang="zh-CN">
                <a:ea typeface="宋体" charset="-122"/>
              </a:rPr>
              <a:t>8 page faults</a:t>
            </a:r>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030"/>
          <p:cNvPicPr>
            <a:picLocks noChangeAspect="1" noChangeArrowheads="1"/>
          </p:cNvPicPr>
          <p:nvPr/>
        </p:nvPicPr>
        <p:blipFill>
          <a:blip r:embed="rId4" cstate="print"/>
          <a:srcRect/>
          <a:stretch>
            <a:fillRect/>
          </a:stretch>
        </p:blipFill>
        <p:spPr>
          <a:xfrm>
            <a:off x="1285852" y="0"/>
            <a:ext cx="7342807" cy="6858000"/>
          </a:xfrm>
          <a:prstGeom prst="rect">
            <a:avLst/>
          </a:prstGeom>
          <a:noFill/>
        </p:spPr>
      </p:pic>
      <p:sp>
        <p:nvSpPr>
          <p:cNvPr id="12290" name="Footer Placeholder 3"/>
          <p:cNvSpPr>
            <a:spLocks noGrp="1"/>
          </p:cNvSpPr>
          <p:nvPr>
            <p:ph type="ftr" sz="quarter" idx="10"/>
          </p:nvPr>
        </p:nvSpPr>
        <p:spPr>
          <a:noFill/>
        </p:spPr>
        <p:txBody>
          <a:bodyPr/>
          <a:lstStyle/>
          <a:p>
            <a:r>
              <a:rPr lang="en-US" altLang="en-US" smtClean="0"/>
              <a:t>Part IX Memory management</a:t>
            </a:r>
            <a:endParaRPr lang="en-US" altLang="en-US"/>
          </a:p>
        </p:txBody>
      </p:sp>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Frank\OS381\os7-3_rea.ppt</a:t>
            </a:r>
            <a:endParaRPr lang="zh-CN" altLang="en-US" sz="1400" dirty="0">
              <a:solidFill>
                <a:schemeClr val="bg1">
                  <a:lumMod val="85000"/>
                </a:schemeClr>
              </a:solidFill>
            </a:endParaRPr>
          </a:p>
        </p:txBody>
      </p:sp>
      <p:sp>
        <p:nvSpPr>
          <p:cNvPr id="12291" name="Rectangle 2"/>
          <p:cNvSpPr>
            <a:spLocks noGrp="1" noChangeArrowheads="1"/>
          </p:cNvSpPr>
          <p:nvPr>
            <p:ph type="title"/>
          </p:nvPr>
        </p:nvSpPr>
        <p:spPr>
          <a:xfrm>
            <a:off x="0" y="-24"/>
            <a:ext cx="8382000" cy="609600"/>
          </a:xfrm>
        </p:spPr>
        <p:txBody>
          <a:bodyPr>
            <a:noAutofit/>
          </a:bodyPr>
          <a:lstStyle/>
          <a:p>
            <a:pPr eaLnBrk="1" hangingPunct="1"/>
            <a:r>
              <a:rPr lang="en-US" altLang="zh-CN" sz="4000" dirty="0" smtClean="0">
                <a:ea typeface="宋体" charset="-122"/>
              </a:rPr>
              <a:t>Paging Example </a:t>
            </a:r>
            <a:endParaRPr lang="en-US" altLang="zh-CN" sz="3200" dirty="0" smtClean="0">
              <a:ea typeface="宋体" charset="-122"/>
            </a:endParaRPr>
          </a:p>
        </p:txBody>
      </p:sp>
      <p:sp>
        <p:nvSpPr>
          <p:cNvPr id="8" name="Slide Number Placeholder 7"/>
          <p:cNvSpPr>
            <a:spLocks noGrp="1"/>
          </p:cNvSpPr>
          <p:nvPr>
            <p:ph type="sldNum" sz="quarter" idx="12"/>
          </p:nvPr>
        </p:nvSpPr>
        <p:spPr/>
        <p:txBody>
          <a:bodyPr/>
          <a:lstStyle/>
          <a:p>
            <a:fld id="{10744B62-10FC-4232-9218-76AF922FA420}" type="slidenum">
              <a:rPr lang="zh-CN" altLang="en-US" smtClean="0"/>
              <a:pPr/>
              <a:t>8</a:t>
            </a:fld>
            <a:endParaRPr lang="zh-CN" altLang="en-US"/>
          </a:p>
        </p:txBody>
      </p:sp>
      <p:cxnSp>
        <p:nvCxnSpPr>
          <p:cNvPr id="9" name="Elbow Connector 8"/>
          <p:cNvCxnSpPr/>
          <p:nvPr/>
        </p:nvCxnSpPr>
        <p:spPr>
          <a:xfrm>
            <a:off x="2349500" y="1054100"/>
            <a:ext cx="2146300" cy="393700"/>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1" name="Elbow Connector 10"/>
          <p:cNvCxnSpPr/>
          <p:nvPr/>
        </p:nvCxnSpPr>
        <p:spPr>
          <a:xfrm>
            <a:off x="2273300" y="1727200"/>
            <a:ext cx="2227262" cy="130164"/>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flipV="1">
            <a:off x="2298700" y="2235201"/>
            <a:ext cx="2222500" cy="165099"/>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5" name="Elbow Connector 14"/>
          <p:cNvCxnSpPr/>
          <p:nvPr/>
        </p:nvCxnSpPr>
        <p:spPr>
          <a:xfrm flipV="1">
            <a:off x="2300302" y="2654300"/>
            <a:ext cx="2195498" cy="435007"/>
          </a:xfrm>
          <a:prstGeom prst="bentConnector3">
            <a:avLst>
              <a:gd name="adj1" fmla="val 50000"/>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0" name="Elbow Connector 19"/>
          <p:cNvCxnSpPr/>
          <p:nvPr/>
        </p:nvCxnSpPr>
        <p:spPr>
          <a:xfrm>
            <a:off x="5029216" y="1441483"/>
            <a:ext cx="2171684" cy="285717"/>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Elbow Connector 21"/>
          <p:cNvCxnSpPr/>
          <p:nvPr/>
        </p:nvCxnSpPr>
        <p:spPr>
          <a:xfrm>
            <a:off x="5056190" y="1857419"/>
            <a:ext cx="2119310" cy="1927181"/>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5056190" y="2238419"/>
            <a:ext cx="2157410" cy="873081"/>
          </a:xfrm>
          <a:prstGeom prst="bentConnector3">
            <a:avLst>
              <a:gd name="adj1" fmla="val 7590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Elbow Connector 27"/>
          <p:cNvCxnSpPr/>
          <p:nvPr/>
        </p:nvCxnSpPr>
        <p:spPr>
          <a:xfrm rot="16200000" flipH="1">
            <a:off x="5493541" y="4079095"/>
            <a:ext cx="1857388" cy="1557330"/>
          </a:xfrm>
          <a:prstGeom prst="bentConnector3">
            <a:avLst>
              <a:gd name="adj1" fmla="val 99914"/>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6200000" flipH="1">
            <a:off x="4654550" y="3028950"/>
            <a:ext cx="1384300" cy="558800"/>
          </a:xfrm>
          <a:prstGeom prst="bentConnector3">
            <a:avLst>
              <a:gd name="adj1" fmla="val -459"/>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9"/>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9"/>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9"/>
                                        </p:tgtEl>
                                        <p:attrNameLst>
                                          <p:attrName>ppt_y</p:attrName>
                                        </p:attrNameLst>
                                      </p:cBhvr>
                                      <p:tavLst>
                                        <p:tav tm="0">
                                          <p:val>
                                            <p:strVal val="#ppt_y"/>
                                          </p:val>
                                        </p:tav>
                                        <p:tav tm="100000">
                                          <p:val>
                                            <p:strVal val="#ppt_y"/>
                                          </p:val>
                                        </p:tav>
                                      </p:tavLst>
                                    </p:anim>
                                  </p:childTnLst>
                                </p:cTn>
                              </p:par>
                              <p:par>
                                <p:cTn id="11" presetID="39" presetClass="entr" presetSubtype="0" accel="10000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1"/>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1"/>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1"/>
                                        </p:tgtEl>
                                        <p:attrNameLst>
                                          <p:attrName>ppt_y</p:attrName>
                                        </p:attrNameLst>
                                      </p:cBhvr>
                                      <p:tavLst>
                                        <p:tav tm="0">
                                          <p:val>
                                            <p:strVal val="#ppt_y"/>
                                          </p:val>
                                        </p:tav>
                                        <p:tav tm="100000">
                                          <p:val>
                                            <p:strVal val="#ppt_y"/>
                                          </p:val>
                                        </p:tav>
                                      </p:tavLst>
                                    </p:anim>
                                  </p:childTnLst>
                                </p:cTn>
                              </p:par>
                              <p:par>
                                <p:cTn id="17" presetID="39" presetClass="entr" presetSubtype="0" accel="10000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13"/>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13"/>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13"/>
                                        </p:tgtEl>
                                        <p:attrNameLst>
                                          <p:attrName>ppt_y</p:attrName>
                                        </p:attrNameLst>
                                      </p:cBhvr>
                                      <p:tavLst>
                                        <p:tav tm="0">
                                          <p:val>
                                            <p:strVal val="#ppt_y"/>
                                          </p:val>
                                        </p:tav>
                                        <p:tav tm="100000">
                                          <p:val>
                                            <p:strVal val="#ppt_y"/>
                                          </p:val>
                                        </p:tav>
                                      </p:tavLst>
                                    </p:anim>
                                  </p:childTnLst>
                                </p:cTn>
                              </p:par>
                              <p:par>
                                <p:cTn id="23" presetID="39" presetClass="entr" presetSubtype="0" accel="10000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ppt_h</p:attrName>
                                        </p:attrNameLst>
                                      </p:cBhvr>
                                      <p:tavLst>
                                        <p:tav tm="0">
                                          <p:val>
                                            <p:strVal val="#ppt_h/20"/>
                                          </p:val>
                                        </p:tav>
                                        <p:tav tm="50000">
                                          <p:val>
                                            <p:strVal val="#ppt_h/20"/>
                                          </p:val>
                                        </p:tav>
                                        <p:tav tm="100000">
                                          <p:val>
                                            <p:strVal val="#ppt_h"/>
                                          </p:val>
                                        </p:tav>
                                      </p:tavLst>
                                    </p:anim>
                                    <p:anim calcmode="lin" valueType="num">
                                      <p:cBhvr>
                                        <p:cTn id="26" dur="500" fill="hold"/>
                                        <p:tgtEl>
                                          <p:spTgt spid="15"/>
                                        </p:tgtEl>
                                        <p:attrNameLst>
                                          <p:attrName>ppt_w</p:attrName>
                                        </p:attrNameLst>
                                      </p:cBhvr>
                                      <p:tavLst>
                                        <p:tav tm="0">
                                          <p:val>
                                            <p:strVal val="#ppt_w+.3"/>
                                          </p:val>
                                        </p:tav>
                                        <p:tav tm="50000">
                                          <p:val>
                                            <p:strVal val="#ppt_w+.3"/>
                                          </p:val>
                                        </p:tav>
                                        <p:tav tm="100000">
                                          <p:val>
                                            <p:strVal val="#ppt_w"/>
                                          </p:val>
                                        </p:tav>
                                      </p:tavLst>
                                    </p:anim>
                                    <p:anim calcmode="lin" valueType="num">
                                      <p:cBhvr>
                                        <p:cTn id="27" dur="500" fill="hold"/>
                                        <p:tgtEl>
                                          <p:spTgt spid="15"/>
                                        </p:tgtEl>
                                        <p:attrNameLst>
                                          <p:attrName>ppt_x</p:attrName>
                                        </p:attrNameLst>
                                      </p:cBhvr>
                                      <p:tavLst>
                                        <p:tav tm="0">
                                          <p:val>
                                            <p:strVal val="#ppt_x-.3"/>
                                          </p:val>
                                        </p:tav>
                                        <p:tav tm="50000">
                                          <p:val>
                                            <p:strVal val="#ppt_x"/>
                                          </p:val>
                                        </p:tav>
                                        <p:tav tm="100000">
                                          <p:val>
                                            <p:strVal val="#ppt_x"/>
                                          </p:val>
                                        </p:tav>
                                      </p:tavLst>
                                    </p:anim>
                                    <p:anim calcmode="lin" valueType="num">
                                      <p:cBhvr>
                                        <p:cTn id="28"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39" presetClass="entr" presetSubtype="0" accel="10000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500" fill="hold"/>
                                        <p:tgtEl>
                                          <p:spTgt spid="20"/>
                                        </p:tgtEl>
                                        <p:attrNameLst>
                                          <p:attrName>ppt_h</p:attrName>
                                        </p:attrNameLst>
                                      </p:cBhvr>
                                      <p:tavLst>
                                        <p:tav tm="0">
                                          <p:val>
                                            <p:strVal val="#ppt_h/20"/>
                                          </p:val>
                                        </p:tav>
                                        <p:tav tm="50000">
                                          <p:val>
                                            <p:strVal val="#ppt_h/20"/>
                                          </p:val>
                                        </p:tav>
                                        <p:tav tm="100000">
                                          <p:val>
                                            <p:strVal val="#ppt_h"/>
                                          </p:val>
                                        </p:tav>
                                      </p:tavLst>
                                    </p:anim>
                                    <p:anim calcmode="lin" valueType="num">
                                      <p:cBhvr>
                                        <p:cTn id="34" dur="500" fill="hold"/>
                                        <p:tgtEl>
                                          <p:spTgt spid="20"/>
                                        </p:tgtEl>
                                        <p:attrNameLst>
                                          <p:attrName>ppt_w</p:attrName>
                                        </p:attrNameLst>
                                      </p:cBhvr>
                                      <p:tavLst>
                                        <p:tav tm="0">
                                          <p:val>
                                            <p:strVal val="#ppt_w+.3"/>
                                          </p:val>
                                        </p:tav>
                                        <p:tav tm="50000">
                                          <p:val>
                                            <p:strVal val="#ppt_w+.3"/>
                                          </p:val>
                                        </p:tav>
                                        <p:tav tm="100000">
                                          <p:val>
                                            <p:strVal val="#ppt_w"/>
                                          </p:val>
                                        </p:tav>
                                      </p:tavLst>
                                    </p:anim>
                                    <p:anim calcmode="lin" valueType="num">
                                      <p:cBhvr>
                                        <p:cTn id="35" dur="500" fill="hold"/>
                                        <p:tgtEl>
                                          <p:spTgt spid="20"/>
                                        </p:tgtEl>
                                        <p:attrNameLst>
                                          <p:attrName>ppt_x</p:attrName>
                                        </p:attrNameLst>
                                      </p:cBhvr>
                                      <p:tavLst>
                                        <p:tav tm="0">
                                          <p:val>
                                            <p:strVal val="#ppt_x-.3"/>
                                          </p:val>
                                        </p:tav>
                                        <p:tav tm="50000">
                                          <p:val>
                                            <p:strVal val="#ppt_x"/>
                                          </p:val>
                                        </p:tav>
                                        <p:tav tm="100000">
                                          <p:val>
                                            <p:strVal val="#ppt_x"/>
                                          </p:val>
                                        </p:tav>
                                      </p:tavLst>
                                    </p:anim>
                                    <p:anim calcmode="lin" valueType="num">
                                      <p:cBhvr>
                                        <p:cTn id="36" dur="500" fill="hold"/>
                                        <p:tgtEl>
                                          <p:spTgt spid="20"/>
                                        </p:tgtEl>
                                        <p:attrNameLst>
                                          <p:attrName>ppt_y</p:attrName>
                                        </p:attrNameLst>
                                      </p:cBhvr>
                                      <p:tavLst>
                                        <p:tav tm="0">
                                          <p:val>
                                            <p:strVal val="#ppt_y"/>
                                          </p:val>
                                        </p:tav>
                                        <p:tav tm="100000">
                                          <p:val>
                                            <p:strVal val="#ppt_y"/>
                                          </p:val>
                                        </p:tav>
                                      </p:tavLst>
                                    </p:anim>
                                  </p:childTnLst>
                                </p:cTn>
                              </p:par>
                              <p:par>
                                <p:cTn id="37" presetID="39" presetClass="entr" presetSubtype="0" accel="10000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 calcmode="lin" valueType="num">
                                      <p:cBhvr>
                                        <p:cTn id="39" dur="500" fill="hold"/>
                                        <p:tgtEl>
                                          <p:spTgt spid="22"/>
                                        </p:tgtEl>
                                        <p:attrNameLst>
                                          <p:attrName>ppt_h</p:attrName>
                                        </p:attrNameLst>
                                      </p:cBhvr>
                                      <p:tavLst>
                                        <p:tav tm="0">
                                          <p:val>
                                            <p:strVal val="#ppt_h/20"/>
                                          </p:val>
                                        </p:tav>
                                        <p:tav tm="50000">
                                          <p:val>
                                            <p:strVal val="#ppt_h/20"/>
                                          </p:val>
                                        </p:tav>
                                        <p:tav tm="100000">
                                          <p:val>
                                            <p:strVal val="#ppt_h"/>
                                          </p:val>
                                        </p:tav>
                                      </p:tavLst>
                                    </p:anim>
                                    <p:anim calcmode="lin" valueType="num">
                                      <p:cBhvr>
                                        <p:cTn id="40" dur="500" fill="hold"/>
                                        <p:tgtEl>
                                          <p:spTgt spid="22"/>
                                        </p:tgtEl>
                                        <p:attrNameLst>
                                          <p:attrName>ppt_w</p:attrName>
                                        </p:attrNameLst>
                                      </p:cBhvr>
                                      <p:tavLst>
                                        <p:tav tm="0">
                                          <p:val>
                                            <p:strVal val="#ppt_w+.3"/>
                                          </p:val>
                                        </p:tav>
                                        <p:tav tm="50000">
                                          <p:val>
                                            <p:strVal val="#ppt_w+.3"/>
                                          </p:val>
                                        </p:tav>
                                        <p:tav tm="100000">
                                          <p:val>
                                            <p:strVal val="#ppt_w"/>
                                          </p:val>
                                        </p:tav>
                                      </p:tavLst>
                                    </p:anim>
                                    <p:anim calcmode="lin" valueType="num">
                                      <p:cBhvr>
                                        <p:cTn id="41" dur="500" fill="hold"/>
                                        <p:tgtEl>
                                          <p:spTgt spid="22"/>
                                        </p:tgtEl>
                                        <p:attrNameLst>
                                          <p:attrName>ppt_x</p:attrName>
                                        </p:attrNameLst>
                                      </p:cBhvr>
                                      <p:tavLst>
                                        <p:tav tm="0">
                                          <p:val>
                                            <p:strVal val="#ppt_x-.3"/>
                                          </p:val>
                                        </p:tav>
                                        <p:tav tm="50000">
                                          <p:val>
                                            <p:strVal val="#ppt_x"/>
                                          </p:val>
                                        </p:tav>
                                        <p:tav tm="100000">
                                          <p:val>
                                            <p:strVal val="#ppt_x"/>
                                          </p:val>
                                        </p:tav>
                                      </p:tavLst>
                                    </p:anim>
                                    <p:anim calcmode="lin" valueType="num">
                                      <p:cBhvr>
                                        <p:cTn id="42" dur="500" fill="hold"/>
                                        <p:tgtEl>
                                          <p:spTgt spid="22"/>
                                        </p:tgtEl>
                                        <p:attrNameLst>
                                          <p:attrName>ppt_y</p:attrName>
                                        </p:attrNameLst>
                                      </p:cBhvr>
                                      <p:tavLst>
                                        <p:tav tm="0">
                                          <p:val>
                                            <p:strVal val="#ppt_y"/>
                                          </p:val>
                                        </p:tav>
                                        <p:tav tm="100000">
                                          <p:val>
                                            <p:strVal val="#ppt_y"/>
                                          </p:val>
                                        </p:tav>
                                      </p:tavLst>
                                    </p:anim>
                                  </p:childTnLst>
                                </p:cTn>
                              </p:par>
                              <p:par>
                                <p:cTn id="43" presetID="39" presetClass="entr" presetSubtype="0" accel="10000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p:cTn id="45" dur="500" fill="hold"/>
                                        <p:tgtEl>
                                          <p:spTgt spid="24"/>
                                        </p:tgtEl>
                                        <p:attrNameLst>
                                          <p:attrName>ppt_h</p:attrName>
                                        </p:attrNameLst>
                                      </p:cBhvr>
                                      <p:tavLst>
                                        <p:tav tm="0">
                                          <p:val>
                                            <p:strVal val="#ppt_h/20"/>
                                          </p:val>
                                        </p:tav>
                                        <p:tav tm="50000">
                                          <p:val>
                                            <p:strVal val="#ppt_h/20"/>
                                          </p:val>
                                        </p:tav>
                                        <p:tav tm="100000">
                                          <p:val>
                                            <p:strVal val="#ppt_h"/>
                                          </p:val>
                                        </p:tav>
                                      </p:tavLst>
                                    </p:anim>
                                    <p:anim calcmode="lin" valueType="num">
                                      <p:cBhvr>
                                        <p:cTn id="46" dur="500" fill="hold"/>
                                        <p:tgtEl>
                                          <p:spTgt spid="24"/>
                                        </p:tgtEl>
                                        <p:attrNameLst>
                                          <p:attrName>ppt_w</p:attrName>
                                        </p:attrNameLst>
                                      </p:cBhvr>
                                      <p:tavLst>
                                        <p:tav tm="0">
                                          <p:val>
                                            <p:strVal val="#ppt_w+.3"/>
                                          </p:val>
                                        </p:tav>
                                        <p:tav tm="50000">
                                          <p:val>
                                            <p:strVal val="#ppt_w+.3"/>
                                          </p:val>
                                        </p:tav>
                                        <p:tav tm="100000">
                                          <p:val>
                                            <p:strVal val="#ppt_w"/>
                                          </p:val>
                                        </p:tav>
                                      </p:tavLst>
                                    </p:anim>
                                    <p:anim calcmode="lin" valueType="num">
                                      <p:cBhvr>
                                        <p:cTn id="47" dur="500" fill="hold"/>
                                        <p:tgtEl>
                                          <p:spTgt spid="24"/>
                                        </p:tgtEl>
                                        <p:attrNameLst>
                                          <p:attrName>ppt_x</p:attrName>
                                        </p:attrNameLst>
                                      </p:cBhvr>
                                      <p:tavLst>
                                        <p:tav tm="0">
                                          <p:val>
                                            <p:strVal val="#ppt_x-.3"/>
                                          </p:val>
                                        </p:tav>
                                        <p:tav tm="50000">
                                          <p:val>
                                            <p:strVal val="#ppt_x"/>
                                          </p:val>
                                        </p:tav>
                                        <p:tav tm="100000">
                                          <p:val>
                                            <p:strVal val="#ppt_x"/>
                                          </p:val>
                                        </p:tav>
                                      </p:tavLst>
                                    </p:anim>
                                    <p:anim calcmode="lin" valueType="num">
                                      <p:cBhvr>
                                        <p:cTn id="48" dur="500" fill="hold"/>
                                        <p:tgtEl>
                                          <p:spTgt spid="24"/>
                                        </p:tgtEl>
                                        <p:attrNameLst>
                                          <p:attrName>ppt_y</p:attrName>
                                        </p:attrNameLst>
                                      </p:cBhvr>
                                      <p:tavLst>
                                        <p:tav tm="0">
                                          <p:val>
                                            <p:strVal val="#ppt_y"/>
                                          </p:val>
                                        </p:tav>
                                        <p:tav tm="100000">
                                          <p:val>
                                            <p:strVal val="#ppt_y"/>
                                          </p:val>
                                        </p:tav>
                                      </p:tavLst>
                                    </p:anim>
                                  </p:childTnLst>
                                </p:cTn>
                              </p:par>
                              <p:par>
                                <p:cTn id="49" presetID="39" presetClass="entr" presetSubtype="0" accel="10000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anim calcmode="lin" valueType="num">
                                      <p:cBhvr>
                                        <p:cTn id="51" dur="500" fill="hold"/>
                                        <p:tgtEl>
                                          <p:spTgt spid="28"/>
                                        </p:tgtEl>
                                        <p:attrNameLst>
                                          <p:attrName>ppt_h</p:attrName>
                                        </p:attrNameLst>
                                      </p:cBhvr>
                                      <p:tavLst>
                                        <p:tav tm="0">
                                          <p:val>
                                            <p:strVal val="#ppt_h/20"/>
                                          </p:val>
                                        </p:tav>
                                        <p:tav tm="50000">
                                          <p:val>
                                            <p:strVal val="#ppt_h/20"/>
                                          </p:val>
                                        </p:tav>
                                        <p:tav tm="100000">
                                          <p:val>
                                            <p:strVal val="#ppt_h"/>
                                          </p:val>
                                        </p:tav>
                                      </p:tavLst>
                                    </p:anim>
                                    <p:anim calcmode="lin" valueType="num">
                                      <p:cBhvr>
                                        <p:cTn id="52" dur="500" fill="hold"/>
                                        <p:tgtEl>
                                          <p:spTgt spid="28"/>
                                        </p:tgtEl>
                                        <p:attrNameLst>
                                          <p:attrName>ppt_w</p:attrName>
                                        </p:attrNameLst>
                                      </p:cBhvr>
                                      <p:tavLst>
                                        <p:tav tm="0">
                                          <p:val>
                                            <p:strVal val="#ppt_w+.3"/>
                                          </p:val>
                                        </p:tav>
                                        <p:tav tm="50000">
                                          <p:val>
                                            <p:strVal val="#ppt_w+.3"/>
                                          </p:val>
                                        </p:tav>
                                        <p:tav tm="100000">
                                          <p:val>
                                            <p:strVal val="#ppt_w"/>
                                          </p:val>
                                        </p:tav>
                                      </p:tavLst>
                                    </p:anim>
                                    <p:anim calcmode="lin" valueType="num">
                                      <p:cBhvr>
                                        <p:cTn id="53" dur="500" fill="hold"/>
                                        <p:tgtEl>
                                          <p:spTgt spid="28"/>
                                        </p:tgtEl>
                                        <p:attrNameLst>
                                          <p:attrName>ppt_x</p:attrName>
                                        </p:attrNameLst>
                                      </p:cBhvr>
                                      <p:tavLst>
                                        <p:tav tm="0">
                                          <p:val>
                                            <p:strVal val="#ppt_x-.3"/>
                                          </p:val>
                                        </p:tav>
                                        <p:tav tm="50000">
                                          <p:val>
                                            <p:strVal val="#ppt_x"/>
                                          </p:val>
                                        </p:tav>
                                        <p:tav tm="100000">
                                          <p:val>
                                            <p:strVal val="#ppt_x"/>
                                          </p:val>
                                        </p:tav>
                                      </p:tavLst>
                                    </p:anim>
                                    <p:anim calcmode="lin" valueType="num">
                                      <p:cBhvr>
                                        <p:cTn id="54" dur="500" fill="hold"/>
                                        <p:tgtEl>
                                          <p:spTgt spid="28"/>
                                        </p:tgtEl>
                                        <p:attrNameLst>
                                          <p:attrName>ppt_y</p:attrName>
                                        </p:attrNameLst>
                                      </p:cBhvr>
                                      <p:tavLst>
                                        <p:tav tm="0">
                                          <p:val>
                                            <p:strVal val="#ppt_y"/>
                                          </p:val>
                                        </p:tav>
                                        <p:tav tm="100000">
                                          <p:val>
                                            <p:strVal val="#ppt_y"/>
                                          </p:val>
                                        </p:tav>
                                      </p:tavLst>
                                    </p:anim>
                                  </p:childTnLst>
                                </p:cTn>
                              </p:par>
                              <p:par>
                                <p:cTn id="55" presetID="39" presetClass="entr" presetSubtype="0" accel="10000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anim calcmode="lin" valueType="num">
                                      <p:cBhvr>
                                        <p:cTn id="57" dur="500" fill="hold"/>
                                        <p:tgtEl>
                                          <p:spTgt spid="42"/>
                                        </p:tgtEl>
                                        <p:attrNameLst>
                                          <p:attrName>ppt_h</p:attrName>
                                        </p:attrNameLst>
                                      </p:cBhvr>
                                      <p:tavLst>
                                        <p:tav tm="0">
                                          <p:val>
                                            <p:strVal val="#ppt_h/20"/>
                                          </p:val>
                                        </p:tav>
                                        <p:tav tm="50000">
                                          <p:val>
                                            <p:strVal val="#ppt_h/20"/>
                                          </p:val>
                                        </p:tav>
                                        <p:tav tm="100000">
                                          <p:val>
                                            <p:strVal val="#ppt_h"/>
                                          </p:val>
                                        </p:tav>
                                      </p:tavLst>
                                    </p:anim>
                                    <p:anim calcmode="lin" valueType="num">
                                      <p:cBhvr>
                                        <p:cTn id="58" dur="500" fill="hold"/>
                                        <p:tgtEl>
                                          <p:spTgt spid="42"/>
                                        </p:tgtEl>
                                        <p:attrNameLst>
                                          <p:attrName>ppt_w</p:attrName>
                                        </p:attrNameLst>
                                      </p:cBhvr>
                                      <p:tavLst>
                                        <p:tav tm="0">
                                          <p:val>
                                            <p:strVal val="#ppt_w+.3"/>
                                          </p:val>
                                        </p:tav>
                                        <p:tav tm="50000">
                                          <p:val>
                                            <p:strVal val="#ppt_w+.3"/>
                                          </p:val>
                                        </p:tav>
                                        <p:tav tm="100000">
                                          <p:val>
                                            <p:strVal val="#ppt_w"/>
                                          </p:val>
                                        </p:tav>
                                      </p:tavLst>
                                    </p:anim>
                                    <p:anim calcmode="lin" valueType="num">
                                      <p:cBhvr>
                                        <p:cTn id="59" dur="500" fill="hold"/>
                                        <p:tgtEl>
                                          <p:spTgt spid="42"/>
                                        </p:tgtEl>
                                        <p:attrNameLst>
                                          <p:attrName>ppt_x</p:attrName>
                                        </p:attrNameLst>
                                      </p:cBhvr>
                                      <p:tavLst>
                                        <p:tav tm="0">
                                          <p:val>
                                            <p:strVal val="#ppt_x-.3"/>
                                          </p:val>
                                        </p:tav>
                                        <p:tav tm="50000">
                                          <p:val>
                                            <p:strVal val="#ppt_x"/>
                                          </p:val>
                                        </p:tav>
                                        <p:tav tm="100000">
                                          <p:val>
                                            <p:strVal val="#ppt_x"/>
                                          </p:val>
                                        </p:tav>
                                      </p:tavLst>
                                    </p:anim>
                                    <p:anim calcmode="lin" valueType="num">
                                      <p:cBhvr>
                                        <p:cTn id="60" dur="500" fill="hold"/>
                                        <p:tgtEl>
                                          <p:spTgt spid="4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lumMod val="85000"/>
            </a:schemeClr>
          </a:solidFill>
        </p:spPr>
        <p:txBody>
          <a:bodyPr>
            <a:normAutofit fontScale="90000"/>
          </a:bodyPr>
          <a:lstStyle/>
          <a:p>
            <a:r>
              <a:rPr lang="en-US" altLang="zh-CN" dirty="0" smtClean="0"/>
              <a:t>The Clock (</a:t>
            </a:r>
            <a:r>
              <a:rPr lang="en-US" altLang="zh-CN" sz="3600" dirty="0" smtClean="0"/>
              <a:t>Second Chance</a:t>
            </a:r>
            <a:r>
              <a:rPr lang="en-US" altLang="zh-CN" dirty="0" smtClean="0"/>
              <a:t>) Policy</a:t>
            </a:r>
            <a:endParaRPr lang="zh-CN" altLang="en-US" dirty="0"/>
          </a:p>
        </p:txBody>
      </p:sp>
      <p:sp>
        <p:nvSpPr>
          <p:cNvPr id="3" name="Content Placeholder 2"/>
          <p:cNvSpPr>
            <a:spLocks noGrp="1"/>
          </p:cNvSpPr>
          <p:nvPr>
            <p:ph idx="1"/>
          </p:nvPr>
        </p:nvSpPr>
        <p:spPr>
          <a:xfrm>
            <a:off x="285720" y="1000108"/>
            <a:ext cx="8858280" cy="5126055"/>
          </a:xfrm>
        </p:spPr>
        <p:txBody>
          <a:bodyPr>
            <a:normAutofit/>
          </a:bodyPr>
          <a:lstStyle/>
          <a:p>
            <a:r>
              <a:rPr lang="en-US" altLang="zh-CN" dirty="0" smtClean="0">
                <a:ea typeface="宋体" charset="-122"/>
              </a:rPr>
              <a:t>Replaces an old page, but not the oldest page</a:t>
            </a:r>
          </a:p>
          <a:p>
            <a:r>
              <a:rPr lang="en-US" altLang="zh-CN" dirty="0" smtClean="0">
                <a:ea typeface="宋体" charset="-122"/>
              </a:rPr>
              <a:t>Arranges physical pages in a circle</a:t>
            </a:r>
          </a:p>
          <a:p>
            <a:pPr lvl="1"/>
            <a:r>
              <a:rPr lang="en-US" altLang="zh-CN" dirty="0" smtClean="0">
                <a:ea typeface="宋体" charset="-122"/>
              </a:rPr>
              <a:t>With a clock hand</a:t>
            </a:r>
          </a:p>
          <a:p>
            <a:r>
              <a:rPr lang="en-US" altLang="zh-CN" dirty="0" smtClean="0">
                <a:ea typeface="宋体" charset="-122"/>
              </a:rPr>
              <a:t>Each page has a </a:t>
            </a:r>
            <a:r>
              <a:rPr lang="en-US" altLang="zh-CN" b="1" i="1" dirty="0" smtClean="0">
                <a:solidFill>
                  <a:srgbClr val="CC66FF"/>
                </a:solidFill>
                <a:ea typeface="宋体" charset="-122"/>
              </a:rPr>
              <a:t>used bit</a:t>
            </a:r>
          </a:p>
          <a:p>
            <a:pPr lvl="1"/>
            <a:r>
              <a:rPr lang="en-US" altLang="zh-CN" dirty="0" smtClean="0">
                <a:ea typeface="宋体" charset="-122"/>
              </a:rPr>
              <a:t>Set to 1 on reference</a:t>
            </a:r>
          </a:p>
          <a:p>
            <a:pPr lvl="1"/>
            <a:r>
              <a:rPr lang="en-US" altLang="zh-CN" dirty="0" smtClean="0">
                <a:ea typeface="宋体" charset="-122"/>
              </a:rPr>
              <a:t>On page fault, sweep the clock hand</a:t>
            </a:r>
          </a:p>
          <a:p>
            <a:pPr lvl="2"/>
            <a:r>
              <a:rPr lang="en-US" altLang="zh-CN" dirty="0" smtClean="0">
                <a:ea typeface="宋体" charset="-122"/>
              </a:rPr>
              <a:t>If the used bit == 1, set it to 0 and </a:t>
            </a:r>
            <a:r>
              <a:rPr lang="en-US" altLang="zh-CN" b="1" dirty="0" smtClean="0">
                <a:ea typeface="宋体" charset="-122"/>
              </a:rPr>
              <a:t>advance the hand</a:t>
            </a:r>
          </a:p>
          <a:p>
            <a:pPr lvl="2"/>
            <a:r>
              <a:rPr lang="en-US" altLang="zh-CN" dirty="0" smtClean="0">
                <a:ea typeface="宋体" charset="-122"/>
              </a:rPr>
              <a:t>If the used bit == 0, pick the page for replacement</a:t>
            </a:r>
            <a:endParaRPr lang="en-US" altLang="zh-CN" dirty="0">
              <a:ea typeface="宋体" charset="-122"/>
            </a:endParaRPr>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80</a:t>
            </a:fld>
            <a:endParaRPr lang="zh-CN" altLang="en-US"/>
          </a:p>
        </p:txBody>
      </p:sp>
      <p:sp>
        <p:nvSpPr>
          <p:cNvPr id="6" name="Rectangle 5"/>
          <p:cNvSpPr/>
          <p:nvPr/>
        </p:nvSpPr>
        <p:spPr>
          <a:xfrm>
            <a:off x="4572000" y="564357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Frank\OS381\os8-3_vir.ppt</a:t>
            </a:r>
            <a:endParaRPr lang="zh-CN" altLang="en-US" sz="14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normAutofit fontScale="90000"/>
          </a:bodyPr>
          <a:lstStyle/>
          <a:p>
            <a:r>
              <a:rPr lang="en-US" altLang="zh-CN" dirty="0" smtClean="0"/>
              <a:t>The Clock (</a:t>
            </a:r>
            <a:r>
              <a:rPr lang="en-US" altLang="zh-CN" sz="3600" dirty="0" smtClean="0"/>
              <a:t>Second Chance</a:t>
            </a:r>
            <a:r>
              <a:rPr lang="en-US" altLang="zh-CN" dirty="0" smtClean="0"/>
              <a:t>) Policy</a:t>
            </a:r>
            <a:endParaRPr lang="zh-CN" altLang="en-US" dirty="0"/>
          </a:p>
        </p:txBody>
      </p:sp>
      <p:sp>
        <p:nvSpPr>
          <p:cNvPr id="3" name="Content Placeholder 2"/>
          <p:cNvSpPr>
            <a:spLocks noGrp="1"/>
          </p:cNvSpPr>
          <p:nvPr>
            <p:ph idx="1"/>
          </p:nvPr>
        </p:nvSpPr>
        <p:spPr>
          <a:xfrm>
            <a:off x="285720" y="1000108"/>
            <a:ext cx="8858280" cy="5126055"/>
          </a:xfrm>
        </p:spPr>
        <p:txBody>
          <a:bodyPr>
            <a:normAutofit fontScale="92500" lnSpcReduction="20000"/>
          </a:bodyPr>
          <a:lstStyle/>
          <a:p>
            <a:r>
              <a:rPr lang="en-US" altLang="zh-CN" dirty="0" smtClean="0"/>
              <a:t>The set of frames candidate for replacement is considered as a circular buffer.</a:t>
            </a:r>
          </a:p>
          <a:p>
            <a:r>
              <a:rPr lang="en-US" altLang="zh-CN" dirty="0" smtClean="0"/>
              <a:t>When a page is replaced, a pointer is set to point to the next frame in buffer.</a:t>
            </a:r>
          </a:p>
          <a:p>
            <a:r>
              <a:rPr lang="en-US" altLang="zh-CN" dirty="0" smtClean="0"/>
              <a:t>A reference bit for each frame is set to 1 whenever: </a:t>
            </a:r>
          </a:p>
          <a:p>
            <a:pPr lvl="1"/>
            <a:r>
              <a:rPr lang="en-US" altLang="zh-CN" dirty="0" smtClean="0"/>
              <a:t>a page is first loaded into the frame.</a:t>
            </a:r>
          </a:p>
          <a:p>
            <a:pPr lvl="1"/>
            <a:r>
              <a:rPr lang="en-US" altLang="zh-CN" dirty="0" smtClean="0"/>
              <a:t>the corresponding page is referenced.</a:t>
            </a:r>
          </a:p>
          <a:p>
            <a:r>
              <a:rPr lang="en-US" altLang="zh-CN" dirty="0" smtClean="0"/>
              <a:t>When it is time to replace a page, the first frame encountered with the reference bit set to 0 is replaced:</a:t>
            </a:r>
          </a:p>
          <a:p>
            <a:pPr lvl="1"/>
            <a:r>
              <a:rPr lang="en-US" altLang="zh-CN" dirty="0" smtClean="0"/>
              <a:t>During the search for replacement, each reference bit </a:t>
            </a:r>
            <a:br>
              <a:rPr lang="en-US" altLang="zh-CN" dirty="0" smtClean="0"/>
            </a:br>
            <a:r>
              <a:rPr lang="en-US" altLang="zh-CN" dirty="0" smtClean="0"/>
              <a:t>set to 1 is changed to 0.</a:t>
            </a:r>
            <a:endParaRPr lang="zh-CN" altLang="en-US" dirty="0"/>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81</a:t>
            </a:fld>
            <a:endParaRPr lang="zh-CN" altLang="en-US"/>
          </a:p>
        </p:txBody>
      </p:sp>
      <p:sp>
        <p:nvSpPr>
          <p:cNvPr id="6" name="Rectangle 5"/>
          <p:cNvSpPr/>
          <p:nvPr/>
        </p:nvSpPr>
        <p:spPr>
          <a:xfrm>
            <a:off x="4572000" y="564357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Frank\OS381\os8-3_vir.ppt</a:t>
            </a:r>
            <a:endParaRPr lang="zh-CN" altLang="en-US" sz="1400" dirty="0">
              <a:solidFill>
                <a:schemeClr val="bg1">
                  <a:lumMod val="8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9947" name="Line 75"/>
          <p:cNvSpPr>
            <a:spLocks noChangeShapeType="1"/>
          </p:cNvSpPr>
          <p:nvPr/>
        </p:nvSpPr>
        <p:spPr bwMode="auto">
          <a:xfrm flipV="1">
            <a:off x="0" y="3993826"/>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2214546"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2779420"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4500570"/>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342236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4500570"/>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3993866"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493760"/>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4602480"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493760"/>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52083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493760"/>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9" name="TextBox 8"/>
          <p:cNvSpPr txBox="1"/>
          <p:nvPr/>
        </p:nvSpPr>
        <p:spPr>
          <a:xfrm>
            <a:off x="5000628" y="1559470"/>
            <a:ext cx="2932791" cy="369332"/>
          </a:xfrm>
          <a:prstGeom prst="rect">
            <a:avLst/>
          </a:prstGeom>
          <a:noFill/>
        </p:spPr>
        <p:txBody>
          <a:bodyPr wrap="none" rtlCol="0">
            <a:spAutoFit/>
          </a:bodyPr>
          <a:lstStyle/>
          <a:p>
            <a:r>
              <a:rPr lang="en-US" altLang="zh-CN" b="1" dirty="0" smtClean="0"/>
              <a:t>Here we need a replacement</a:t>
            </a:r>
            <a:endParaRPr lang="zh-CN" altLang="en-US" b="1" dirty="0"/>
          </a:p>
        </p:txBody>
      </p:sp>
      <p:sp>
        <p:nvSpPr>
          <p:cNvPr id="10" name="TextBox 9"/>
          <p:cNvSpPr txBox="1"/>
          <p:nvPr/>
        </p:nvSpPr>
        <p:spPr>
          <a:xfrm>
            <a:off x="4214810" y="1571612"/>
            <a:ext cx="5079532" cy="369332"/>
          </a:xfrm>
          <a:prstGeom prst="rect">
            <a:avLst/>
          </a:prstGeom>
          <a:noFill/>
        </p:spPr>
        <p:txBody>
          <a:bodyPr wrap="none" rtlCol="0">
            <a:spAutoFit/>
          </a:bodyPr>
          <a:lstStyle/>
          <a:p>
            <a:r>
              <a:rPr lang="en-US" altLang="zh-CN" b="1" dirty="0" smtClean="0"/>
              <a:t>Since there is a “*”, clear “*” and advance the hand</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52083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4565330"/>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11" name="TextBox 10"/>
          <p:cNvSpPr txBox="1"/>
          <p:nvPr/>
        </p:nvSpPr>
        <p:spPr>
          <a:xfrm>
            <a:off x="4143372" y="1571612"/>
            <a:ext cx="5079532" cy="369332"/>
          </a:xfrm>
          <a:prstGeom prst="rect">
            <a:avLst/>
          </a:prstGeom>
          <a:noFill/>
        </p:spPr>
        <p:txBody>
          <a:bodyPr wrap="none" rtlCol="0">
            <a:spAutoFit/>
          </a:bodyPr>
          <a:lstStyle/>
          <a:p>
            <a:r>
              <a:rPr lang="en-US" altLang="zh-CN" b="1" dirty="0" smtClean="0"/>
              <a:t>Since there is a “*”, clear “*” and advance the hand</a:t>
            </a:r>
            <a:endParaRPr lang="zh-CN" altLang="en-US" b="1"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52083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493760"/>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11" name="TextBox 10"/>
          <p:cNvSpPr txBox="1"/>
          <p:nvPr/>
        </p:nvSpPr>
        <p:spPr>
          <a:xfrm>
            <a:off x="4143372" y="1571612"/>
            <a:ext cx="5079532" cy="369332"/>
          </a:xfrm>
          <a:prstGeom prst="rect">
            <a:avLst/>
          </a:prstGeom>
          <a:noFill/>
        </p:spPr>
        <p:txBody>
          <a:bodyPr wrap="none" rtlCol="0">
            <a:spAutoFit/>
          </a:bodyPr>
          <a:lstStyle/>
          <a:p>
            <a:r>
              <a:rPr lang="en-US" altLang="zh-CN" b="1" dirty="0" smtClean="0"/>
              <a:t>Since there is a “*”, clear “*” and advance the hand</a:t>
            </a:r>
            <a:endParaRPr lang="zh-CN" altLang="en-US" b="1"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Virtual Memory: Large as you wish!</a:t>
            </a:r>
            <a:endParaRPr lang="zh-CN" altLang="en-US" dirty="0"/>
          </a:p>
        </p:txBody>
      </p:sp>
      <p:sp>
        <p:nvSpPr>
          <p:cNvPr id="3" name="Content Placeholder 2"/>
          <p:cNvSpPr>
            <a:spLocks noGrp="1"/>
          </p:cNvSpPr>
          <p:nvPr>
            <p:ph idx="1"/>
          </p:nvPr>
        </p:nvSpPr>
        <p:spPr>
          <a:xfrm>
            <a:off x="285720" y="1000108"/>
            <a:ext cx="8858280" cy="5357850"/>
          </a:xfrm>
        </p:spPr>
        <p:txBody>
          <a:bodyPr/>
          <a:lstStyle/>
          <a:p>
            <a:r>
              <a:rPr lang="en-US" altLang="zh-CN" dirty="0" smtClean="0"/>
              <a:t>Example: </a:t>
            </a:r>
          </a:p>
          <a:p>
            <a:pPr lvl="1"/>
            <a:r>
              <a:rPr lang="en-US" altLang="zh-CN" dirty="0" smtClean="0"/>
              <a:t>Just 16 bits are needed to address a physical memory of 64KB.</a:t>
            </a:r>
          </a:p>
          <a:p>
            <a:pPr lvl="1"/>
            <a:r>
              <a:rPr lang="en-US" altLang="zh-CN" dirty="0" smtClean="0"/>
              <a:t>Let’s use a page size of 1KB so that 10 bits are needed for offsets within a page.</a:t>
            </a:r>
          </a:p>
          <a:p>
            <a:pPr lvl="1"/>
            <a:r>
              <a:rPr lang="en-US" altLang="zh-CN" dirty="0" smtClean="0"/>
              <a:t>For the page number part of a logical address we may use a number of bits larger than 6, say 22 (a modest value!!), “</a:t>
            </a:r>
            <a:r>
              <a:rPr lang="en-US" altLang="zh-CN" b="1" dirty="0" smtClean="0">
                <a:solidFill>
                  <a:schemeClr val="accent6">
                    <a:lumMod val="75000"/>
                  </a:schemeClr>
                </a:solidFill>
              </a:rPr>
              <a:t>pretending</a:t>
            </a:r>
            <a:r>
              <a:rPr lang="en-US" altLang="zh-CN" dirty="0" smtClean="0"/>
              <a:t>” a 32-bit address. </a:t>
            </a:r>
          </a:p>
          <a:p>
            <a:pPr lvl="2"/>
            <a:r>
              <a:rPr lang="en-US" altLang="zh-CN" dirty="0" smtClean="0"/>
              <a:t>Now we have 2</a:t>
            </a:r>
            <a:r>
              <a:rPr lang="en-US" altLang="zh-CN" baseline="30000" dirty="0" smtClean="0"/>
              <a:t>22</a:t>
            </a:r>
            <a:r>
              <a:rPr lang="en-US" altLang="zh-CN" dirty="0" smtClean="0"/>
              <a:t> (=4M) pages, each of which is 1KB, so the VM of a process seems 4GB (</a:t>
            </a:r>
            <a:r>
              <a:rPr lang="en-US" altLang="zh-CN" dirty="0" smtClean="0">
                <a:sym typeface="Wingdings" pitchFamily="2" charset="2"/>
              </a:rPr>
              <a:t> 2</a:t>
            </a:r>
            <a:r>
              <a:rPr lang="en-US" altLang="zh-CN" baseline="30000" dirty="0" smtClean="0">
                <a:sym typeface="Wingdings" pitchFamily="2" charset="2"/>
              </a:rPr>
              <a:t>22</a:t>
            </a:r>
            <a:r>
              <a:rPr lang="en-US" altLang="zh-CN" dirty="0" smtClean="0">
                <a:sym typeface="Wingdings" pitchFamily="2" charset="2"/>
              </a:rPr>
              <a:t>*2</a:t>
            </a:r>
            <a:r>
              <a:rPr lang="en-US" altLang="zh-CN" baseline="30000" dirty="0" smtClean="0">
                <a:sym typeface="Wingdings" pitchFamily="2" charset="2"/>
              </a:rPr>
              <a:t>10</a:t>
            </a:r>
            <a:r>
              <a:rPr lang="en-US" altLang="zh-CN" dirty="0" smtClean="0">
                <a:sym typeface="Wingdings" pitchFamily="2" charset="2"/>
              </a:rPr>
              <a:t>=2</a:t>
            </a:r>
            <a:r>
              <a:rPr lang="en-US" altLang="zh-CN" baseline="30000" dirty="0" smtClean="0">
                <a:sym typeface="Wingdings" pitchFamily="2" charset="2"/>
              </a:rPr>
              <a:t>32</a:t>
            </a:r>
            <a:r>
              <a:rPr lang="en-US" altLang="zh-CN" dirty="0" smtClean="0">
                <a:sym typeface="Wingdings" pitchFamily="2" charset="2"/>
              </a:rPr>
              <a:t>=4GB</a:t>
            </a:r>
            <a:r>
              <a:rPr lang="en-US" altLang="zh-CN" dirty="0" smtClean="0"/>
              <a:t>)</a:t>
            </a:r>
          </a:p>
          <a:p>
            <a:pPr lvl="2"/>
            <a:r>
              <a:rPr lang="en-US" altLang="zh-CN" dirty="0" smtClean="0"/>
              <a:t>This explains why the max size of files in Win32 is 4GB</a:t>
            </a:r>
          </a:p>
          <a:p>
            <a:endParaRPr lang="zh-CN" altLang="en-US" dirty="0"/>
          </a:p>
        </p:txBody>
      </p:sp>
      <p:sp>
        <p:nvSpPr>
          <p:cNvPr id="4" name="Footer Placeholder 3"/>
          <p:cNvSpPr>
            <a:spLocks noGrp="1"/>
          </p:cNvSpPr>
          <p:nvPr>
            <p:ph type="ftr" sz="quarter" idx="11"/>
          </p:nvPr>
        </p:nvSpPr>
        <p:spPr/>
        <p:txBody>
          <a:bodyPr/>
          <a:lstStyle/>
          <a:p>
            <a:r>
              <a:rPr lang="en-US" altLang="zh-CN" smtClean="0"/>
              <a:t>Part X Virtual Memory management</a:t>
            </a:r>
            <a:endParaRPr lang="zh-CN" altLang="en-US"/>
          </a:p>
        </p:txBody>
      </p:sp>
      <p:sp>
        <p:nvSpPr>
          <p:cNvPr id="5" name="Rectangle 4"/>
          <p:cNvSpPr/>
          <p:nvPr/>
        </p:nvSpPr>
        <p:spPr>
          <a:xfrm>
            <a:off x="4572000" y="600076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Frank\OS381\os8-1_vir.ppt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9</a:t>
            </a:fld>
            <a:endParaRPr lang="zh-CN" altLang="en-US"/>
          </a:p>
        </p:txBody>
      </p:sp>
    </p:spTree>
    <p:extLst>
      <p:ext uri="{BB962C8B-B14F-4D97-AF65-F5344CB8AC3E}">
        <p14:creationId xmlns:p14="http://schemas.microsoft.com/office/powerpoint/2010/main" val="3181242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52083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993826"/>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11" name="TextBox 10"/>
          <p:cNvSpPr txBox="1"/>
          <p:nvPr/>
        </p:nvSpPr>
        <p:spPr>
          <a:xfrm>
            <a:off x="4143372" y="1571612"/>
            <a:ext cx="3715761" cy="369332"/>
          </a:xfrm>
          <a:prstGeom prst="rect">
            <a:avLst/>
          </a:prstGeom>
          <a:noFill/>
        </p:spPr>
        <p:txBody>
          <a:bodyPr wrap="none" rtlCol="0">
            <a:spAutoFit/>
          </a:bodyPr>
          <a:lstStyle/>
          <a:p>
            <a:r>
              <a:rPr lang="en-US" altLang="zh-CN" b="1" dirty="0" smtClean="0"/>
              <a:t>Now, we can assign A to this position</a:t>
            </a:r>
            <a:endParaRPr lang="zh-CN" altLang="en-US" b="1"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5851254"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993826"/>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6422758"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993826"/>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7019980"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4500570"/>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5857852" y="1285860"/>
            <a:ext cx="3286148" cy="646331"/>
          </a:xfrm>
          <a:prstGeom prst="rect">
            <a:avLst/>
          </a:prstGeom>
          <a:noFill/>
        </p:spPr>
        <p:txBody>
          <a:bodyPr wrap="square" rtlCol="0">
            <a:spAutoFit/>
          </a:bodyPr>
          <a:lstStyle/>
          <a:p>
            <a:r>
              <a:rPr lang="en-US" altLang="zh-CN" dirty="0" smtClean="0"/>
              <a:t>A page fault again, clear “*” and advance the hand</a:t>
            </a:r>
            <a:endParaRPr lang="zh-CN" altLang="en-US" dirty="0"/>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7019980"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500438"/>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5857852" y="1488032"/>
            <a:ext cx="3286148" cy="369332"/>
          </a:xfrm>
          <a:prstGeom prst="rect">
            <a:avLst/>
          </a:prstGeom>
          <a:noFill/>
        </p:spPr>
        <p:txBody>
          <a:bodyPr wrap="square" rtlCol="0">
            <a:spAutoFit/>
          </a:bodyPr>
          <a:lstStyle/>
          <a:p>
            <a:r>
              <a:rPr lang="en-US" altLang="zh-CN" dirty="0" smtClean="0"/>
              <a:t>Clear “*” and advance the hand</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7019980"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993826"/>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5857852" y="1488032"/>
            <a:ext cx="3286148" cy="369332"/>
          </a:xfrm>
          <a:prstGeom prst="rect">
            <a:avLst/>
          </a:prstGeom>
          <a:noFill/>
        </p:spPr>
        <p:txBody>
          <a:bodyPr wrap="square" rtlCol="0">
            <a:spAutoFit/>
          </a:bodyPr>
          <a:lstStyle/>
          <a:p>
            <a:r>
              <a:rPr lang="en-US" altLang="zh-CN" dirty="0" smtClean="0"/>
              <a:t>Clear “*” and advance the hand</a:t>
            </a:r>
            <a:endParaRPr lang="zh-CN" altLang="en-US" dirty="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7019980"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4493892"/>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5857852" y="1357298"/>
            <a:ext cx="3286148" cy="646331"/>
          </a:xfrm>
          <a:prstGeom prst="rect">
            <a:avLst/>
          </a:prstGeom>
          <a:noFill/>
        </p:spPr>
        <p:txBody>
          <a:bodyPr wrap="square" rtlCol="0">
            <a:spAutoFit/>
          </a:bodyPr>
          <a:lstStyle/>
          <a:p>
            <a:r>
              <a:rPr lang="en-US" altLang="zh-CN" dirty="0" smtClean="0"/>
              <a:t>Now put B here, because there is no “*” here</a:t>
            </a:r>
            <a:endParaRPr lang="zh-CN" altLang="en-US"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7637204"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500438"/>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8234426"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500438"/>
            <a:ext cx="491472" cy="6678"/>
          </a:xfrm>
          <a:prstGeom prst="line">
            <a:avLst/>
          </a:prstGeom>
          <a:noFill/>
          <a:ln w="57150">
            <a:solidFill>
              <a:srgbClr val="0070C0"/>
            </a:solidFill>
            <a:round/>
            <a:headEnd/>
            <a:tailEnd type="triangle" w="med" len="med"/>
          </a:ln>
          <a:effectLst/>
        </p:spPr>
        <p:txBody>
          <a:bodyPr/>
          <a:lstStyle/>
          <a:p>
            <a:endParaRPr lang="zh-CN" altLang="en-US"/>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normAutofit fontScale="90000"/>
          </a:bodyPr>
          <a:lstStyle/>
          <a:p>
            <a:r>
              <a:rPr lang="en-US" altLang="zh-CN" dirty="0" smtClean="0">
                <a:ea typeface="宋体" charset="-122"/>
              </a:rPr>
              <a:t>CLOCK</a:t>
            </a:r>
            <a:endParaRPr lang="en-US" altLang="zh-CN" dirty="0">
              <a:ea typeface="宋体" charset="-122"/>
            </a:endParaRPr>
          </a:p>
        </p:txBody>
      </p:sp>
      <p:graphicFrame>
        <p:nvGraphicFramePr>
          <p:cNvPr id="79875" name="Group 3"/>
          <p:cNvGraphicFramePr>
            <a:graphicFrameLocks noGrp="1"/>
          </p:cNvGraphicFramePr>
          <p:nvPr/>
        </p:nvGraphicFramePr>
        <p:xfrm>
          <a:off x="571439" y="2357430"/>
          <a:ext cx="8572561" cy="2423160"/>
        </p:xfrm>
        <a:graphic>
          <a:graphicData uri="http://schemas.openxmlformats.org/drawingml/2006/table">
            <a:tbl>
              <a:tblPr/>
              <a:tblGrid>
                <a:gridCol w="1384091"/>
                <a:gridCol w="544735"/>
                <a:gridCol w="642942"/>
                <a:gridCol w="571504"/>
                <a:gridCol w="642942"/>
                <a:gridCol w="571504"/>
                <a:gridCol w="642942"/>
                <a:gridCol w="571504"/>
                <a:gridCol w="642942"/>
                <a:gridCol w="571504"/>
                <a:gridCol w="642942"/>
                <a:gridCol w="571504"/>
                <a:gridCol w="571505"/>
              </a:tblGrid>
              <a:tr h="5842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400" b="0" i="0" u="none" strike="noStrike" cap="none" normalizeH="0" baseline="0" dirty="0" smtClean="0">
                          <a:ln>
                            <a:noFill/>
                          </a:ln>
                          <a:solidFill>
                            <a:schemeClr val="tx1"/>
                          </a:solidFill>
                          <a:effectLst/>
                          <a:latin typeface="Arial" charset="0"/>
                          <a:ea typeface="宋体" charset="-122"/>
                        </a:rPr>
                        <a:t>Memory page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chemeClr val="tx1"/>
                          </a:solidFill>
                          <a:effectLst/>
                          <a:latin typeface="Arial" charset="0"/>
                          <a:ea typeface="宋体" charset="-122"/>
                        </a:rPr>
                        <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cap="none" normalizeH="0" baseline="0" dirty="0" smtClean="0">
                          <a:ln>
                            <a:noFill/>
                          </a:ln>
                          <a:solidFill>
                            <a:srgbClr val="CC66FF"/>
                          </a:solidFill>
                          <a:effectLst/>
                          <a:latin typeface="Arial" charset="0"/>
                          <a:ea typeface="宋体" charset="-122"/>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dirty="0" smtClean="0">
                          <a:ln>
                            <a:noFill/>
                          </a:ln>
                          <a:solidFill>
                            <a:srgbClr val="CC66FF"/>
                          </a:solidFill>
                          <a:effectLst/>
                          <a:latin typeface="Arial" charset="0"/>
                          <a:ea typeface="宋体" charset="-122"/>
                        </a:rPr>
                        <a:t>A</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B*</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34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cap="none" normalizeH="0" baseline="0" smtClean="0">
                          <a:ln>
                            <a:noFill/>
                          </a:ln>
                          <a:solidFill>
                            <a:schemeClr val="tx1"/>
                          </a:solidFill>
                          <a:effectLst/>
                          <a:latin typeface="Arial" charset="0"/>
                          <a:ea typeface="宋体" charset="-122"/>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defRPr/>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kern="1200" cap="none" normalizeH="0" baseline="0" dirty="0" smtClean="0">
                        <a:ln>
                          <a:noFill/>
                        </a:ln>
                        <a:solidFill>
                          <a:srgbClr val="CC66FF"/>
                        </a:solidFill>
                        <a:effectLst/>
                        <a:latin typeface="Arial" charset="0"/>
                        <a:ea typeface="宋体" charset="-122"/>
                        <a:cs typeface="+mn-cs"/>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R</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r>
                        <a:rPr kumimoji="0" lang="en-US" altLang="zh-CN" sz="2600" b="0" i="0" u="none" strike="noStrike" kern="1200" cap="none" normalizeH="0" baseline="0" dirty="0" smtClean="0">
                          <a:ln>
                            <a:noFill/>
                          </a:ln>
                          <a:solidFill>
                            <a:srgbClr val="CC66FF"/>
                          </a:solidFill>
                          <a:effectLst/>
                          <a:latin typeface="Arial" charset="0"/>
                          <a:ea typeface="宋体" charset="-122"/>
                          <a:cs typeface="+mn-cs"/>
                        </a:rPr>
                        <a:t>E*</a:t>
                      </a: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65000"/>
                        <a:buFont typeface="Wingdings" pitchFamily="2" charset="2"/>
                        <a:buNone/>
                        <a:tabLst/>
                      </a:pPr>
                      <a:endParaRPr kumimoji="0" lang="zh-CN" altLang="zh-CN" sz="26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Rectangle 4"/>
          <p:cNvSpPr/>
          <p:nvPr/>
        </p:nvSpPr>
        <p:spPr>
          <a:xfrm>
            <a:off x="285720" y="6072206"/>
            <a:ext cx="8858280" cy="307777"/>
          </a:xfrm>
          <a:prstGeom prst="rect">
            <a:avLst/>
          </a:prstGeom>
        </p:spPr>
        <p:txBody>
          <a:bodyPr wrap="square">
            <a:spAutoFit/>
          </a:bodyPr>
          <a:lstStyle/>
          <a:p>
            <a:r>
              <a:rPr lang="en-US" altLang="zh-CN" sz="1400" dirty="0" smtClean="0">
                <a:solidFill>
                  <a:schemeClr val="bg1">
                    <a:lumMod val="85000"/>
                  </a:schemeClr>
                </a:solidFill>
              </a:rPr>
              <a:t>PPTs.2012\PPTs from others\www.cs.fsu.edu_~awang_courses_cop4610_f2005\lecture_14_virtual_memory.ppt</a:t>
            </a:r>
            <a:endParaRPr lang="zh-CN" altLang="en-US" sz="1400" dirty="0">
              <a:solidFill>
                <a:schemeClr val="bg1">
                  <a:lumMod val="85000"/>
                </a:schemeClr>
              </a:solidFill>
            </a:endParaRPr>
          </a:p>
        </p:txBody>
      </p:sp>
      <p:sp>
        <p:nvSpPr>
          <p:cNvPr id="6" name="Line 75"/>
          <p:cNvSpPr>
            <a:spLocks noChangeShapeType="1"/>
          </p:cNvSpPr>
          <p:nvPr/>
        </p:nvSpPr>
        <p:spPr bwMode="auto">
          <a:xfrm>
            <a:off x="8780212" y="1982154"/>
            <a:ext cx="6630" cy="303838"/>
          </a:xfrm>
          <a:prstGeom prst="line">
            <a:avLst/>
          </a:prstGeom>
          <a:noFill/>
          <a:ln w="38100">
            <a:solidFill>
              <a:srgbClr val="FF0000"/>
            </a:solidFill>
            <a:round/>
            <a:headEnd/>
            <a:tailEnd type="triangle" w="med" len="med"/>
          </a:ln>
          <a:effectLst/>
        </p:spPr>
        <p:txBody>
          <a:bodyPr/>
          <a:lstStyle/>
          <a:p>
            <a:endParaRPr lang="zh-CN" altLang="en-US"/>
          </a:p>
        </p:txBody>
      </p:sp>
      <p:sp>
        <p:nvSpPr>
          <p:cNvPr id="7" name="Line 75"/>
          <p:cNvSpPr>
            <a:spLocks noChangeShapeType="1"/>
          </p:cNvSpPr>
          <p:nvPr/>
        </p:nvSpPr>
        <p:spPr bwMode="auto">
          <a:xfrm flipV="1">
            <a:off x="0" y="3993826"/>
            <a:ext cx="491472" cy="6678"/>
          </a:xfrm>
          <a:prstGeom prst="line">
            <a:avLst/>
          </a:prstGeom>
          <a:noFill/>
          <a:ln w="57150">
            <a:solidFill>
              <a:srgbClr val="0070C0"/>
            </a:solidFill>
            <a:round/>
            <a:headEnd/>
            <a:tailEnd type="triangle" w="med" len="med"/>
          </a:ln>
          <a:effectLst/>
        </p:spPr>
        <p:txBody>
          <a:bodyPr/>
          <a:lstStyle/>
          <a:p>
            <a:endParaRPr lang="zh-CN" altLang="en-US"/>
          </a:p>
        </p:txBody>
      </p:sp>
      <p:sp>
        <p:nvSpPr>
          <p:cNvPr id="8" name="TextBox 7"/>
          <p:cNvSpPr txBox="1"/>
          <p:nvPr/>
        </p:nvSpPr>
        <p:spPr>
          <a:xfrm>
            <a:off x="6429388" y="1285860"/>
            <a:ext cx="2714612" cy="646331"/>
          </a:xfrm>
          <a:prstGeom prst="rect">
            <a:avLst/>
          </a:prstGeom>
          <a:noFill/>
        </p:spPr>
        <p:txBody>
          <a:bodyPr wrap="square" rtlCol="0">
            <a:spAutoFit/>
          </a:bodyPr>
          <a:lstStyle/>
          <a:p>
            <a:pPr algn="r"/>
            <a:r>
              <a:rPr lang="en-US" altLang="zh-CN" dirty="0" smtClean="0"/>
              <a:t>A page fault again, clear “*” and advance the hand</a:t>
            </a:r>
            <a:endParaRPr lang="zh-CN" altLang="en-US"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DURATION" val="3600"/>
  <p:tag name="ISPRING_ULTRA_SCORM_SLIDE_COUNT" val="58"/>
  <p:tag name="ISPRING_ULTRA_SCORM_TRACKING_SLIDES" val="1"/>
  <p:tag name="ISPRING_SCORM_RATE_SLIDES" val="0"/>
  <p:tag name="ISPRING_SCORM_RATE_QUIZZES" val="0"/>
  <p:tag name="ISPRING_SCORM_PASSING_SCORE" val="0.0000000000"/>
  <p:tag name="GENSWF_OUTPUT_FILE_NAME" val="Part 08 Memory-Advanced"/>
  <p:tag name="ISPRING_RESOURCE_PATHS_HASH_2" val="7bfa11c0b05ab2a9e53f9af9103295881e98b"/>
</p:tagLst>
</file>

<file path=ppt/tags/tag10.xml><?xml version="1.0" encoding="utf-8"?>
<p:tagLst xmlns:a="http://schemas.openxmlformats.org/drawingml/2006/main" xmlns:r="http://schemas.openxmlformats.org/officeDocument/2006/relationships" xmlns:p="http://schemas.openxmlformats.org/presentationml/2006/main">
  <p:tag name="SWI" val="127"/>
  <p:tag name="BSN" val="127"/>
  <p:tag name="SVT" val="FALSE"/>
  <p:tag name="NBP" val="1"/>
  <p:tag name="CVB" val="127"/>
  <p:tag name="SPT" val="FALSE"/>
  <p:tag name="CII" val="127"/>
</p:tagLst>
</file>

<file path=ppt/tags/tag11.xml><?xml version="1.0" encoding="utf-8"?>
<p:tagLst xmlns:a="http://schemas.openxmlformats.org/drawingml/2006/main" xmlns:r="http://schemas.openxmlformats.org/officeDocument/2006/relationships" xmlns:p="http://schemas.openxmlformats.org/presentationml/2006/main">
  <p:tag name="SWI" val="130"/>
  <p:tag name="CVB" val="130"/>
  <p:tag name="NBP" val="1"/>
  <p:tag name="SPT" val="FALSE"/>
  <p:tag name="BSN" val="130"/>
  <p:tag name="LFXCI" val="0"/>
  <p:tag name="SVT" val="TRUE"/>
  <p:tag name="CII" val="130"/>
</p:tagLst>
</file>

<file path=ppt/tags/tag12.xml><?xml version="1.0" encoding="utf-8"?>
<p:tagLst xmlns:a="http://schemas.openxmlformats.org/drawingml/2006/main" xmlns:r="http://schemas.openxmlformats.org/officeDocument/2006/relationships" xmlns:p="http://schemas.openxmlformats.org/presentationml/2006/main">
  <p:tag name="SWI" val="83"/>
  <p:tag name="BSN" val="83"/>
  <p:tag name="SVT" val="FALSE"/>
  <p:tag name="NBP" val="1"/>
  <p:tag name="CVB" val="83"/>
  <p:tag name="SPT" val="FALSE"/>
  <p:tag name="CII" val="83"/>
</p:tagLst>
</file>

<file path=ppt/tags/tag13.xml><?xml version="1.0" encoding="utf-8"?>
<p:tagLst xmlns:a="http://schemas.openxmlformats.org/drawingml/2006/main" xmlns:r="http://schemas.openxmlformats.org/officeDocument/2006/relationships" xmlns:p="http://schemas.openxmlformats.org/presentationml/2006/main">
  <p:tag name="SWI" val="84"/>
  <p:tag name="BSN" val="84"/>
  <p:tag name="SVT" val="FALSE"/>
  <p:tag name="NBP" val="1"/>
  <p:tag name="CVB" val="84"/>
  <p:tag name="SPT" val="FALSE"/>
  <p:tag name="CII" val="84"/>
</p:tagLst>
</file>

<file path=ppt/tags/tag2.xml><?xml version="1.0" encoding="utf-8"?>
<p:tagLst xmlns:a="http://schemas.openxmlformats.org/drawingml/2006/main" xmlns:r="http://schemas.openxmlformats.org/officeDocument/2006/relationships" xmlns:p="http://schemas.openxmlformats.org/presentationml/2006/main">
  <p:tag name="SWI" val="54"/>
  <p:tag name="BSN" val="54"/>
  <p:tag name="SVT" val="FALSE"/>
  <p:tag name="NBP" val="1"/>
  <p:tag name="CVB" val="54"/>
  <p:tag name="SPT" val="FALSE"/>
  <p:tag name="CII" val="54"/>
</p:tagLst>
</file>

<file path=ppt/tags/tag3.xml><?xml version="1.0" encoding="utf-8"?>
<p:tagLst xmlns:a="http://schemas.openxmlformats.org/drawingml/2006/main" xmlns:r="http://schemas.openxmlformats.org/officeDocument/2006/relationships" xmlns:p="http://schemas.openxmlformats.org/presentationml/2006/main">
  <p:tag name="ISPRING_SLIDE_ID" val="{A85884D8-5DB7-45BE-A940-CFEAF02B1807}"/>
  <p:tag name="GENSWF_ADVANCE_TIME" val="3.002"/>
  <p:tag name="TIMING" val="|0.001|0.5|0.5|0.5|0.5|0.5|0.5|0.001"/>
  <p:tag name="ISPRING_CUSTOM_TIMING_USED" val="1"/>
</p:tagLst>
</file>

<file path=ppt/tags/tag4.xml><?xml version="1.0" encoding="utf-8"?>
<p:tagLst xmlns:a="http://schemas.openxmlformats.org/drawingml/2006/main" xmlns:r="http://schemas.openxmlformats.org/officeDocument/2006/relationships" xmlns:p="http://schemas.openxmlformats.org/presentationml/2006/main">
  <p:tag name="SWI" val="122"/>
  <p:tag name="BSN" val="122"/>
  <p:tag name="SVT" val="FALSE"/>
  <p:tag name="NBP" val="1"/>
  <p:tag name="CVB" val="122"/>
  <p:tag name="SPT" val="FALSE"/>
  <p:tag name="CII" val="122"/>
</p:tagLst>
</file>

<file path=ppt/tags/tag5.xml><?xml version="1.0" encoding="utf-8"?>
<p:tagLst xmlns:a="http://schemas.openxmlformats.org/drawingml/2006/main" xmlns:r="http://schemas.openxmlformats.org/officeDocument/2006/relationships" xmlns:p="http://schemas.openxmlformats.org/presentationml/2006/main">
  <p:tag name="SWI" val="123"/>
  <p:tag name="BSN" val="123"/>
  <p:tag name="SVT" val="FALSE"/>
  <p:tag name="NBP" val="1"/>
  <p:tag name="CVB" val="123"/>
  <p:tag name="SPT" val="FALSE"/>
  <p:tag name="CII" val="123"/>
</p:tagLst>
</file>

<file path=ppt/tags/tag6.xml><?xml version="1.0" encoding="utf-8"?>
<p:tagLst xmlns:a="http://schemas.openxmlformats.org/drawingml/2006/main" xmlns:r="http://schemas.openxmlformats.org/officeDocument/2006/relationships" xmlns:p="http://schemas.openxmlformats.org/presentationml/2006/main">
  <p:tag name="SWI" val="73"/>
  <p:tag name="BSN" val="73"/>
  <p:tag name="SVT" val="FALSE"/>
  <p:tag name="NBP" val="1"/>
  <p:tag name="CVB" val="73"/>
  <p:tag name="SPT" val="FALSE"/>
  <p:tag name="CII" val="73"/>
</p:tagLst>
</file>

<file path=ppt/tags/tag7.xml><?xml version="1.0" encoding="utf-8"?>
<p:tagLst xmlns:a="http://schemas.openxmlformats.org/drawingml/2006/main" xmlns:r="http://schemas.openxmlformats.org/officeDocument/2006/relationships" xmlns:p="http://schemas.openxmlformats.org/presentationml/2006/main">
  <p:tag name="SWI" val="105"/>
  <p:tag name="NBP" val="1"/>
  <p:tag name="BSN" val="105"/>
  <p:tag name="SVT" val="TRUE"/>
  <p:tag name="CVB" val="105"/>
  <p:tag name="SPT" val="FALSE"/>
  <p:tag name="CII" val="105"/>
</p:tagLst>
</file>

<file path=ppt/tags/tag8.xml><?xml version="1.0" encoding="utf-8"?>
<p:tagLst xmlns:a="http://schemas.openxmlformats.org/drawingml/2006/main" xmlns:r="http://schemas.openxmlformats.org/officeDocument/2006/relationships" xmlns:p="http://schemas.openxmlformats.org/presentationml/2006/main">
  <p:tag name="SWI" val="81"/>
  <p:tag name="BSN" val="81"/>
  <p:tag name="SVT" val="FALSE"/>
  <p:tag name="NBP" val="1"/>
  <p:tag name="CVB" val="81"/>
  <p:tag name="SPT" val="FALSE"/>
  <p:tag name="CII" val="81"/>
</p:tagLst>
</file>

<file path=ppt/tags/tag9.xml><?xml version="1.0" encoding="utf-8"?>
<p:tagLst xmlns:a="http://schemas.openxmlformats.org/drawingml/2006/main" xmlns:r="http://schemas.openxmlformats.org/officeDocument/2006/relationships" xmlns:p="http://schemas.openxmlformats.org/presentationml/2006/main">
  <p:tag name="SWI" val="126"/>
  <p:tag name="BSN" val="126"/>
  <p:tag name="SVT" val="FALSE"/>
  <p:tag name="NBP" val="1"/>
  <p:tag name="CVB" val="126"/>
  <p:tag name="SPT" val="FALSE"/>
  <p:tag name="CII" val="12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0" fontAlgn="base" latinLnBrk="0" hangingPunct="0">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0" fontAlgn="base" latinLnBrk="0" hangingPunct="0">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0" fontAlgn="base" latinLnBrk="0" hangingPunct="0">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1143000" marR="0" indent="-228600" algn="l" defTabSz="914400" rtl="0" eaLnBrk="0" fontAlgn="base" latinLnBrk="0" hangingPunct="0">
          <a:lnSpc>
            <a:spcPct val="100000"/>
          </a:lnSpc>
          <a:spcBef>
            <a:spcPct val="20000"/>
          </a:spcBef>
          <a:spcAft>
            <a:spcPct val="0"/>
          </a:spcAft>
          <a:buClrTx/>
          <a:buSzTx/>
          <a:buFontTx/>
          <a:buChar char="•"/>
          <a:tabLst/>
          <a:defRPr kumimoji="0" lang="en-US" sz="2000" b="0" i="0" u="none" strike="noStrike" cap="none" normalizeH="0" baseline="0" smtClean="0">
            <a:ln>
              <a:noFill/>
            </a:ln>
            <a:solidFill>
              <a:schemeClr val="tx1"/>
            </a:solidFill>
            <a:effectLst/>
            <a:latin typeface="Comic Sans MS" pitchFamily="66"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Refined">
  <a:themeElements>
    <a:clrScheme name="">
      <a:dk1>
        <a:srgbClr val="666633"/>
      </a:dk1>
      <a:lt1>
        <a:srgbClr val="FFFFFF"/>
      </a:lt1>
      <a:dk2>
        <a:srgbClr val="00FFFF"/>
      </a:dk2>
      <a:lt2>
        <a:srgbClr val="FFFFFF"/>
      </a:lt2>
      <a:accent1>
        <a:srgbClr val="666699"/>
      </a:accent1>
      <a:accent2>
        <a:srgbClr val="990000"/>
      </a:accent2>
      <a:accent3>
        <a:srgbClr val="AAFFFF"/>
      </a:accent3>
      <a:accent4>
        <a:srgbClr val="DADADA"/>
      </a:accent4>
      <a:accent5>
        <a:srgbClr val="B8B8CA"/>
      </a:accent5>
      <a:accent6>
        <a:srgbClr val="8A0000"/>
      </a:accent6>
      <a:hlink>
        <a:srgbClr val="999900"/>
      </a:hlink>
      <a:folHlink>
        <a:srgbClr val="FFFFFF"/>
      </a:folHlink>
    </a:clrScheme>
    <a:fontScheme name="Refined">
      <a:majorFont>
        <a:latin typeface="Times New Roman"/>
        <a:ea typeface="华文新魏"/>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triangle" w="med" len="med"/>
        </a:ln>
        <a:effectLst/>
      </a:spPr>
      <a:bodyPr vert="horz" wrap="square" lIns="90000" tIns="46800" rIns="90000" bIns="46800" numCol="1" anchor="b"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000000"/>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solidFill>
            <a:srgbClr val="000000"/>
          </a:solidFill>
          <a:prstDash val="solid"/>
          <a:round/>
          <a:headEnd type="none" w="med" len="med"/>
          <a:tailEnd type="triangle" w="med" len="med"/>
        </a:ln>
        <a:effectLst/>
      </a:spPr>
      <a:bodyPr vert="horz" wrap="square" lIns="90000" tIns="46800" rIns="90000" bIns="46800" numCol="1" anchor="b"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1800" b="0" i="0" u="none" strike="noStrike" cap="none" normalizeH="0" baseline="0" smtClean="0">
            <a:ln>
              <a:noFill/>
            </a:ln>
            <a:solidFill>
              <a:srgbClr val="000000"/>
            </a:solidFill>
            <a:effectLst/>
            <a:latin typeface="Arial" pitchFamily="34" charset="0"/>
            <a:ea typeface="宋体" pitchFamily="2" charset="-122"/>
          </a:defRPr>
        </a:defPPr>
      </a:lstStyle>
    </a:lnDef>
  </a:objectDefaults>
  <a:extraClrSchemeLst>
    <a:extraClrScheme>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clrMap bg1="dk2" tx1="lt1" bg2="dk1" tx2="lt2" accent1="accent1" accent2="accent2" accent3="accent3" accent4="accent4" accent5="accent5" accent6="accent6" hlink="hlink" folHlink="folHlink"/>
    </a:extraClrScheme>
    <a:extraClrScheme>
      <a:clrScheme name="Refined 2">
        <a:dk1>
          <a:srgbClr val="4D4D4D"/>
        </a:dk1>
        <a:lt1>
          <a:srgbClr val="FFFFFF"/>
        </a:lt1>
        <a:dk2>
          <a:srgbClr val="4A1102"/>
        </a:dk2>
        <a:lt2>
          <a:srgbClr val="FFFFFF"/>
        </a:lt2>
        <a:accent1>
          <a:srgbClr val="CC3300"/>
        </a:accent1>
        <a:accent2>
          <a:srgbClr val="666699"/>
        </a:accent2>
        <a:accent3>
          <a:srgbClr val="B1AAAA"/>
        </a:accent3>
        <a:accent4>
          <a:srgbClr val="DADADA"/>
        </a:accent4>
        <a:accent5>
          <a:srgbClr val="E2ADAA"/>
        </a:accent5>
        <a:accent6>
          <a:srgbClr val="5C5C8A"/>
        </a:accent6>
        <a:hlink>
          <a:srgbClr val="FF9900"/>
        </a:hlink>
        <a:folHlink>
          <a:srgbClr val="FFFFFF"/>
        </a:folHlink>
      </a:clrScheme>
      <a:clrMap bg1="dk2" tx1="lt1" bg2="dk1" tx2="lt2" accent1="accent1" accent2="accent2" accent3="accent3" accent4="accent4" accent5="accent5" accent6="accent6" hlink="hlink" folHlink="folHlink"/>
    </a:extraClrScheme>
    <a:extraClrScheme>
      <a:clrScheme name="Refined 3">
        <a:dk1>
          <a:srgbClr val="666699"/>
        </a:dk1>
        <a:lt1>
          <a:srgbClr val="FFFFFF"/>
        </a:lt1>
        <a:dk2>
          <a:srgbClr val="400040"/>
        </a:dk2>
        <a:lt2>
          <a:srgbClr val="FFFFFF"/>
        </a:lt2>
        <a:accent1>
          <a:srgbClr val="FFCC00"/>
        </a:accent1>
        <a:accent2>
          <a:srgbClr val="FF3300"/>
        </a:accent2>
        <a:accent3>
          <a:srgbClr val="AFAAAF"/>
        </a:accent3>
        <a:accent4>
          <a:srgbClr val="DADADA"/>
        </a:accent4>
        <a:accent5>
          <a:srgbClr val="FFE2AA"/>
        </a:accent5>
        <a:accent6>
          <a:srgbClr val="E72D00"/>
        </a:accent6>
        <a:hlink>
          <a:srgbClr val="CC9900"/>
        </a:hlink>
        <a:folHlink>
          <a:srgbClr val="CC3300"/>
        </a:folHlink>
      </a:clrScheme>
      <a:clrMap bg1="dk2" tx1="lt1" bg2="dk1" tx2="lt2" accent1="accent1" accent2="accent2" accent3="accent3" accent4="accent4" accent5="accent5" accent6="accent6" hlink="hlink" folHlink="folHlink"/>
    </a:extraClrScheme>
    <a:extraClrScheme>
      <a:clrScheme name="Refined 4">
        <a:dk1>
          <a:srgbClr val="4D4D4D"/>
        </a:dk1>
        <a:lt1>
          <a:srgbClr val="FFFFFF"/>
        </a:lt1>
        <a:dk2>
          <a:srgbClr val="006699"/>
        </a:dk2>
        <a:lt2>
          <a:srgbClr val="CCECFF"/>
        </a:lt2>
        <a:accent1>
          <a:srgbClr val="339966"/>
        </a:accent1>
        <a:accent2>
          <a:srgbClr val="3366FF"/>
        </a:accent2>
        <a:accent3>
          <a:srgbClr val="AAB8CA"/>
        </a:accent3>
        <a:accent4>
          <a:srgbClr val="DADADA"/>
        </a:accent4>
        <a:accent5>
          <a:srgbClr val="ADCAB8"/>
        </a:accent5>
        <a:accent6>
          <a:srgbClr val="2D5CE7"/>
        </a:accent6>
        <a:hlink>
          <a:srgbClr val="33CCFF"/>
        </a:hlink>
        <a:folHlink>
          <a:srgbClr val="FFFFFF"/>
        </a:folHlink>
      </a:clrScheme>
      <a:clrMap bg1="dk2" tx1="lt1" bg2="dk1" tx2="lt2" accent1="accent1" accent2="accent2" accent3="accent3" accent4="accent4" accent5="accent5" accent6="accent6" hlink="hlink" folHlink="folHlink"/>
    </a:extraClrScheme>
    <a:extraClrScheme>
      <a:clrScheme name="Refined 5">
        <a:dk1>
          <a:srgbClr val="000000"/>
        </a:dk1>
        <a:lt1>
          <a:srgbClr val="FFFFFF"/>
        </a:lt1>
        <a:dk2>
          <a:srgbClr val="CC0000"/>
        </a:dk2>
        <a:lt2>
          <a:srgbClr val="666699"/>
        </a:lt2>
        <a:accent1>
          <a:srgbClr val="FF6600"/>
        </a:accent1>
        <a:accent2>
          <a:srgbClr val="FF9933"/>
        </a:accent2>
        <a:accent3>
          <a:srgbClr val="FFFFFF"/>
        </a:accent3>
        <a:accent4>
          <a:srgbClr val="000000"/>
        </a:accent4>
        <a:accent5>
          <a:srgbClr val="FFB8AA"/>
        </a:accent5>
        <a:accent6>
          <a:srgbClr val="E78A2D"/>
        </a:accent6>
        <a:hlink>
          <a:srgbClr val="FFCC00"/>
        </a:hlink>
        <a:folHlink>
          <a:srgbClr val="333399"/>
        </a:folHlink>
      </a:clrScheme>
      <a:clrMap bg1="lt1" tx1="dk1" bg2="lt2" tx2="dk2" accent1="accent1" accent2="accent2" accent3="accent3" accent4="accent4" accent5="accent5" accent6="accent6" hlink="hlink" folHlink="folHlink"/>
    </a:extraClrScheme>
    <a:extraClrScheme>
      <a:clrScheme name="Refined 6">
        <a:dk1>
          <a:srgbClr val="000000"/>
        </a:dk1>
        <a:lt1>
          <a:srgbClr val="FFFFFF"/>
        </a:lt1>
        <a:dk2>
          <a:srgbClr val="000000"/>
        </a:dk2>
        <a:lt2>
          <a:srgbClr val="C0C0C0"/>
        </a:lt2>
        <a:accent1>
          <a:srgbClr val="CC3300"/>
        </a:accent1>
        <a:accent2>
          <a:srgbClr val="666699"/>
        </a:accent2>
        <a:accent3>
          <a:srgbClr val="FFFFFF"/>
        </a:accent3>
        <a:accent4>
          <a:srgbClr val="000000"/>
        </a:accent4>
        <a:accent5>
          <a:srgbClr val="E2ADAA"/>
        </a:accent5>
        <a:accent6>
          <a:srgbClr val="5C5C8A"/>
        </a:accent6>
        <a:hlink>
          <a:srgbClr val="999900"/>
        </a:hlink>
        <a:folHlink>
          <a:srgbClr val="4D4D4D"/>
        </a:folHlink>
      </a:clrScheme>
      <a:clrMap bg1="lt1" tx1="dk1" bg2="lt2" tx2="dk2" accent1="accent1" accent2="accent2" accent3="accent3" accent4="accent4" accent5="accent5" accent6="accent6" hlink="hlink" folHlink="folHlink"/>
    </a:extraClrScheme>
    <a:extraClrScheme>
      <a:clrScheme name="Refined 7">
        <a:dk1>
          <a:srgbClr val="000000"/>
        </a:dk1>
        <a:lt1>
          <a:srgbClr val="FFFFFF"/>
        </a:lt1>
        <a:dk2>
          <a:srgbClr val="000066"/>
        </a:dk2>
        <a:lt2>
          <a:srgbClr val="333399"/>
        </a:lt2>
        <a:accent1>
          <a:srgbClr val="3399FF"/>
        </a:accent1>
        <a:accent2>
          <a:srgbClr val="9999FF"/>
        </a:accent2>
        <a:accent3>
          <a:srgbClr val="FFFFFF"/>
        </a:accent3>
        <a:accent4>
          <a:srgbClr val="000000"/>
        </a:accent4>
        <a:accent5>
          <a:srgbClr val="ADCAFF"/>
        </a:accent5>
        <a:accent6>
          <a:srgbClr val="8A8AE7"/>
        </a:accent6>
        <a:hlink>
          <a:srgbClr val="00CCFF"/>
        </a:hlink>
        <a:folHlink>
          <a:srgbClr val="5F5F5F"/>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Refined 1">
    <a:dk1>
      <a:srgbClr val="666633"/>
    </a:dk1>
    <a:lt1>
      <a:srgbClr val="FFFFFF"/>
    </a:lt1>
    <a:dk2>
      <a:srgbClr val="000000"/>
    </a:dk2>
    <a:lt2>
      <a:srgbClr val="FFFFFF"/>
    </a:lt2>
    <a:accent1>
      <a:srgbClr val="666699"/>
    </a:accent1>
    <a:accent2>
      <a:srgbClr val="990000"/>
    </a:accent2>
    <a:accent3>
      <a:srgbClr val="AAAAAA"/>
    </a:accent3>
    <a:accent4>
      <a:srgbClr val="DADADA"/>
    </a:accent4>
    <a:accent5>
      <a:srgbClr val="B8B8CA"/>
    </a:accent5>
    <a:accent6>
      <a:srgbClr val="8A0000"/>
    </a:accent6>
    <a:hlink>
      <a:srgbClr val="999900"/>
    </a:hlink>
    <a:folHlink>
      <a:srgbClr val="FFFFFF"/>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34163</TotalTime>
  <Words>7452</Words>
  <Application>Microsoft Office PowerPoint</Application>
  <PresentationFormat>全屏显示(4:3)</PresentationFormat>
  <Paragraphs>2665</Paragraphs>
  <Slides>149</Slides>
  <Notes>126</Notes>
  <HiddenSlides>10</HiddenSlides>
  <MMClips>0</MMClips>
  <ScaleCrop>false</ScaleCrop>
  <HeadingPairs>
    <vt:vector size="6" baseType="variant">
      <vt:variant>
        <vt:lpstr>主题</vt:lpstr>
      </vt:variant>
      <vt:variant>
        <vt:i4>5</vt:i4>
      </vt:variant>
      <vt:variant>
        <vt:lpstr>嵌入 OLE 服务器</vt:lpstr>
      </vt:variant>
      <vt:variant>
        <vt:i4>3</vt:i4>
      </vt:variant>
      <vt:variant>
        <vt:lpstr>幻灯片标题</vt:lpstr>
      </vt:variant>
      <vt:variant>
        <vt:i4>149</vt:i4>
      </vt:variant>
    </vt:vector>
  </HeadingPairs>
  <TitlesOfParts>
    <vt:vector size="157" baseType="lpstr">
      <vt:lpstr>Office Theme</vt:lpstr>
      <vt:lpstr>1_Office Theme</vt:lpstr>
      <vt:lpstr>Default Design</vt:lpstr>
      <vt:lpstr>1_Default Design</vt:lpstr>
      <vt:lpstr>Refined</vt:lpstr>
      <vt:lpstr>位图图像</vt:lpstr>
      <vt:lpstr>Artwork</vt:lpstr>
      <vt:lpstr>VISIO</vt:lpstr>
      <vt:lpstr>Operating system</vt:lpstr>
      <vt:lpstr>Goals</vt:lpstr>
      <vt:lpstr>Now </vt:lpstr>
      <vt:lpstr>PowerPoint 演示文稿</vt:lpstr>
      <vt:lpstr>Virtual Memory</vt:lpstr>
      <vt:lpstr>Paging (分页)</vt:lpstr>
      <vt:lpstr>Needed data structures </vt:lpstr>
      <vt:lpstr>Paging Example </vt:lpstr>
      <vt:lpstr>Virtual Memory: Large as you wish!</vt:lpstr>
      <vt:lpstr>A program now is organized into pages logically</vt:lpstr>
      <vt:lpstr>Logical address now</vt:lpstr>
      <vt:lpstr>Address Translation now</vt:lpstr>
      <vt:lpstr>Sharing</vt:lpstr>
      <vt:lpstr>Shared Pages Example</vt:lpstr>
      <vt:lpstr>Paging：The OS Concern</vt:lpstr>
      <vt:lpstr>PowerPoint 演示文稿</vt:lpstr>
      <vt:lpstr>PowerPoint 演示文稿</vt:lpstr>
      <vt:lpstr>Virtual Memory</vt:lpstr>
      <vt:lpstr>Of course, we need some support for Virtual Memory</vt:lpstr>
      <vt:lpstr>Now, the execution of a process looks like …</vt:lpstr>
      <vt:lpstr>If one page is not in MM yet (Page Fault)</vt:lpstr>
      <vt:lpstr>Steps in handling a Page Fault</vt:lpstr>
      <vt:lpstr>What happens if there is no free frame?</vt:lpstr>
      <vt:lpstr>Effective Access Time (EAT)</vt:lpstr>
      <vt:lpstr>PowerPoint 演示文稿</vt:lpstr>
      <vt:lpstr>How to improve this kind of slowdown?</vt:lpstr>
      <vt:lpstr>a Translation Look-aside Buffer (TLB)</vt:lpstr>
      <vt:lpstr>Now the EAT with TLB</vt:lpstr>
      <vt:lpstr>Contemporary Memory Hierarchy &amp; Dynamic Loading</vt:lpstr>
      <vt:lpstr>Virtual Memory</vt:lpstr>
      <vt:lpstr>Example</vt:lpstr>
      <vt:lpstr>The FIFO Policy</vt:lpstr>
      <vt:lpstr>FIFO</vt:lpstr>
      <vt:lpstr>FIFO</vt:lpstr>
      <vt:lpstr>FIFO</vt:lpstr>
      <vt:lpstr>FIFO</vt:lpstr>
      <vt:lpstr>FIFO</vt:lpstr>
      <vt:lpstr>FIFO</vt:lpstr>
      <vt:lpstr>FIFO</vt:lpstr>
      <vt:lpstr>FIFO</vt:lpstr>
      <vt:lpstr>FIFO</vt:lpstr>
      <vt:lpstr>FIFO</vt:lpstr>
      <vt:lpstr>FIFO</vt:lpstr>
      <vt:lpstr>FIFO</vt:lpstr>
      <vt:lpstr>FIFO</vt:lpstr>
      <vt:lpstr>FIFO</vt:lpstr>
      <vt:lpstr>FIFO</vt:lpstr>
      <vt:lpstr>FIFO</vt:lpstr>
      <vt:lpstr>FIFO</vt:lpstr>
      <vt:lpstr>FIFO</vt:lpstr>
      <vt:lpstr>Optimal Page Replacement</vt:lpstr>
      <vt:lpstr>Optimal (MIN)</vt:lpstr>
      <vt:lpstr>Optimal (MIN)</vt:lpstr>
      <vt:lpstr>Optimal (MIN)</vt:lpstr>
      <vt:lpstr>MIN</vt:lpstr>
      <vt:lpstr>MIN</vt:lpstr>
      <vt:lpstr>MIN</vt:lpstr>
      <vt:lpstr>MIN</vt:lpstr>
      <vt:lpstr>MIN</vt:lpstr>
      <vt:lpstr>MIN</vt:lpstr>
      <vt:lpstr>MIN</vt:lpstr>
      <vt:lpstr>MIN</vt:lpstr>
      <vt:lpstr>MIN</vt:lpstr>
      <vt:lpstr>The LRU Policy [least recently used:最近最少使用算法]</vt:lpstr>
      <vt:lpstr>LRU</vt:lpstr>
      <vt:lpstr>LRU</vt:lpstr>
      <vt:lpstr>LRU</vt:lpstr>
      <vt:lpstr>LRU</vt:lpstr>
      <vt:lpstr>LRU</vt:lpstr>
      <vt:lpstr>LRU</vt:lpstr>
      <vt:lpstr>LRU</vt:lpstr>
      <vt:lpstr>LRU</vt:lpstr>
      <vt:lpstr>LRU</vt:lpstr>
      <vt:lpstr>LRU</vt:lpstr>
      <vt:lpstr>LRU</vt:lpstr>
      <vt:lpstr>LRU</vt:lpstr>
      <vt:lpstr>LRU</vt:lpstr>
      <vt:lpstr>LRU</vt:lpstr>
      <vt:lpstr>LRU</vt:lpstr>
      <vt:lpstr>The Clock (Second Chance) Policy</vt:lpstr>
      <vt:lpstr>The Clock (Second Chance) Policy</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vt:lpstr>
      <vt:lpstr>Clock与LRU、FIFO比较</vt:lpstr>
      <vt:lpstr>工作集（Working Set）</vt:lpstr>
      <vt:lpstr>PowerPoint 演示文稿</vt:lpstr>
      <vt:lpstr>PowerPoint 演示文稿</vt:lpstr>
      <vt:lpstr>工作集的性质</vt:lpstr>
      <vt:lpstr>工作集策略</vt:lpstr>
      <vt:lpstr>工作集策略的接近策略</vt:lpstr>
      <vt:lpstr>Does adding RAM always reduce misses?</vt:lpstr>
      <vt:lpstr>Belady’s Anomaly</vt:lpstr>
      <vt:lpstr>Belady’s Anomaly</vt:lpstr>
      <vt:lpstr>Possibility of Thrashing</vt:lpstr>
      <vt:lpstr>You can try those algorithms by yourself</vt:lpstr>
      <vt:lpstr>PowerPoint 演示文稿</vt:lpstr>
      <vt:lpstr>PowerPoint 演示文稿</vt:lpstr>
      <vt:lpstr>Virtual Memory</vt:lpstr>
      <vt:lpstr>Motivation of Segmenting</vt:lpstr>
      <vt:lpstr>Segmentation(分段)</vt:lpstr>
      <vt:lpstr>Example of Segmentation</vt:lpstr>
      <vt:lpstr>Dynamics of Simple Segmentation</vt:lpstr>
      <vt:lpstr>Virtual Memory</vt:lpstr>
      <vt:lpstr>Logical address used in segmentation</vt:lpstr>
      <vt:lpstr>Address Translation in hybrid method</vt:lpstr>
      <vt:lpstr>Sharing in Segmentation Systems</vt:lpstr>
      <vt:lpstr>Shared Segments Example</vt:lpstr>
      <vt:lpstr>Virtual Memory</vt:lpstr>
      <vt:lpstr>Segmentation + Paging</vt:lpstr>
      <vt:lpstr>PowerPoint 演示文稿</vt:lpstr>
      <vt:lpstr>Segmentation + Paging:  MULTICS</vt:lpstr>
      <vt:lpstr>MULTICS Address Translation Scheme</vt:lpstr>
      <vt:lpstr>Dealing with Large Page Tables</vt:lpstr>
      <vt:lpstr>Structure of the Page Table</vt:lpstr>
      <vt:lpstr>Structure of Page Table</vt:lpstr>
      <vt:lpstr>Two-Level Page-Table Scheme</vt:lpstr>
      <vt:lpstr>Two-Level Paging Example</vt:lpstr>
      <vt:lpstr>Two-Level Paging Example</vt:lpstr>
      <vt:lpstr>Address-Translation Scheme</vt:lpstr>
      <vt:lpstr>Multi-level Paging </vt:lpstr>
      <vt:lpstr>Hashed Page Tables</vt:lpstr>
      <vt:lpstr>Case studies</vt:lpstr>
      <vt:lpstr>Case Study – Windows   </vt:lpstr>
      <vt:lpstr>Case Study -  Window</vt:lpstr>
      <vt:lpstr>Case Study - Linux</vt:lpstr>
      <vt:lpstr>Case Study-Android, IoS</vt:lpstr>
      <vt:lpstr>Case Study-Android </vt:lpstr>
      <vt:lpstr>Case Study -- Android</vt:lpstr>
      <vt:lpstr>Case Study - Android</vt:lpstr>
      <vt:lpstr>Case Study-Android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mlinking</dc:creator>
  <cp:lastModifiedBy>mlinking</cp:lastModifiedBy>
  <cp:revision>1249</cp:revision>
  <dcterms:created xsi:type="dcterms:W3CDTF">2009-03-23T15:53:52Z</dcterms:created>
  <dcterms:modified xsi:type="dcterms:W3CDTF">2017-03-28T06:16:00Z</dcterms:modified>
</cp:coreProperties>
</file>