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1" r:id="rId2"/>
  </p:sldMasterIdLst>
  <p:notesMasterIdLst>
    <p:notesMasterId r:id="rId46"/>
  </p:notesMasterIdLst>
  <p:sldIdLst>
    <p:sldId id="812" r:id="rId3"/>
    <p:sldId id="1347" r:id="rId4"/>
    <p:sldId id="1384" r:id="rId5"/>
    <p:sldId id="1413" r:id="rId6"/>
    <p:sldId id="1408" r:id="rId7"/>
    <p:sldId id="1346" r:id="rId8"/>
    <p:sldId id="1323" r:id="rId9"/>
    <p:sldId id="1333" r:id="rId10"/>
    <p:sldId id="1344" r:id="rId11"/>
    <p:sldId id="1345" r:id="rId12"/>
    <p:sldId id="1324" r:id="rId13"/>
    <p:sldId id="1409" r:id="rId14"/>
    <p:sldId id="1329" r:id="rId15"/>
    <p:sldId id="1327" r:id="rId16"/>
    <p:sldId id="1410" r:id="rId17"/>
    <p:sldId id="1330" r:id="rId18"/>
    <p:sldId id="1328" r:id="rId19"/>
    <p:sldId id="1331" r:id="rId20"/>
    <p:sldId id="1334" r:id="rId21"/>
    <p:sldId id="1332" r:id="rId22"/>
    <p:sldId id="1414" r:id="rId23"/>
    <p:sldId id="1389" r:id="rId24"/>
    <p:sldId id="1350" r:id="rId25"/>
    <p:sldId id="1349" r:id="rId26"/>
    <p:sldId id="1356" r:id="rId27"/>
    <p:sldId id="1412" r:id="rId28"/>
    <p:sldId id="1415" r:id="rId29"/>
    <p:sldId id="1391" r:id="rId30"/>
    <p:sldId id="1382" r:id="rId31"/>
    <p:sldId id="1353" r:id="rId32"/>
    <p:sldId id="1399" r:id="rId33"/>
    <p:sldId id="1398" r:id="rId34"/>
    <p:sldId id="1400" r:id="rId35"/>
    <p:sldId id="1401" r:id="rId36"/>
    <p:sldId id="1411" r:id="rId37"/>
    <p:sldId id="1403" r:id="rId38"/>
    <p:sldId id="1404" r:id="rId39"/>
    <p:sldId id="1396" r:id="rId40"/>
    <p:sldId id="1406" r:id="rId41"/>
    <p:sldId id="1405" r:id="rId42"/>
    <p:sldId id="1407" r:id="rId43"/>
    <p:sldId id="1375" r:id="rId44"/>
    <p:sldId id="1376" r:id="rId45"/>
  </p:sldIdLst>
  <p:sldSz cx="9144000" cy="6858000" type="screen4x3"/>
  <p:notesSz cx="6858000" cy="9144000"/>
  <p:custDataLst>
    <p:tags r:id="rId4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65" autoAdjust="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6ABAE4-DFF8-4AA2-A763-0BD96F79CD62}" type="datetimeFigureOut">
              <a:rPr lang="zh-CN" altLang="en-US" smtClean="0"/>
              <a:pPr/>
              <a:t>2017/4/12</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049880-5997-49F2-8F31-2944F76044EA}" type="slidenum">
              <a:rPr lang="zh-CN" altLang="en-US" smtClean="0"/>
              <a:pPr/>
              <a:t>‹#›</a:t>
            </a:fld>
            <a:endParaRPr lang="zh-CN" altLang="en-US"/>
          </a:p>
        </p:txBody>
      </p:sp>
    </p:spTree>
    <p:extLst>
      <p:ext uri="{BB962C8B-B14F-4D97-AF65-F5344CB8AC3E}">
        <p14:creationId xmlns:p14="http://schemas.microsoft.com/office/powerpoint/2010/main" val="3547961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049880-5997-49F2-8F31-2944F76044EA}" type="slidenum">
              <a:rPr lang="zh-CN" altLang="en-US" smtClean="0"/>
              <a:pPr/>
              <a:t>11</a:t>
            </a:fld>
            <a:endParaRPr lang="zh-CN" altLang="en-US"/>
          </a:p>
        </p:txBody>
      </p:sp>
    </p:spTree>
    <p:extLst>
      <p:ext uri="{BB962C8B-B14F-4D97-AF65-F5344CB8AC3E}">
        <p14:creationId xmlns:p14="http://schemas.microsoft.com/office/powerpoint/2010/main" val="916518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15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16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451CCC-170A-418E-B9E6-A362A44822EE}" type="slidenum">
              <a:rPr lang="en-US" altLang="zh-CN"/>
              <a:pPr/>
              <a:t>17</a:t>
            </a:fld>
            <a:endParaRPr lang="en-US" altLang="zh-CN"/>
          </a:p>
        </p:txBody>
      </p:sp>
      <p:sp>
        <p:nvSpPr>
          <p:cNvPr id="2211842" name="Rectangle 2"/>
          <p:cNvSpPr>
            <a:spLocks noGrp="1" noRot="1" noChangeAspect="1" noChangeArrowheads="1" noTextEdit="1"/>
          </p:cNvSpPr>
          <p:nvPr>
            <p:ph type="sldImg"/>
          </p:nvPr>
        </p:nvSpPr>
        <p:spPr>
          <a:ln/>
        </p:spPr>
      </p:sp>
      <p:sp>
        <p:nvSpPr>
          <p:cNvPr id="2211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18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19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err="1" smtClean="0"/>
              <a:t>Zh</a:t>
            </a:r>
            <a:r>
              <a:rPr lang="en-US" altLang="zh-CN" smtClean="0"/>
              <a:t> 4-19</a:t>
            </a:r>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20</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7B2345-238A-4009-AFCA-98F47D76BD27}" type="slidenum">
              <a:rPr lang="en-US" altLang="zh-CN"/>
              <a:pPr/>
              <a:t>21</a:t>
            </a:fld>
            <a:endParaRPr lang="en-US" altLang="zh-CN"/>
          </a:p>
        </p:txBody>
      </p:sp>
      <p:sp>
        <p:nvSpPr>
          <p:cNvPr id="1872898" name="Rectangle 2"/>
          <p:cNvSpPr>
            <a:spLocks noGrp="1" noRot="1" noChangeAspect="1" noChangeArrowheads="1" noTextEdit="1"/>
          </p:cNvSpPr>
          <p:nvPr>
            <p:ph type="sldImg"/>
          </p:nvPr>
        </p:nvSpPr>
        <p:spPr>
          <a:ln/>
        </p:spPr>
      </p:sp>
      <p:sp>
        <p:nvSpPr>
          <p:cNvPr id="1872899" name="Rectangle 3"/>
          <p:cNvSpPr>
            <a:spLocks noGrp="1" noChangeArrowheads="1"/>
          </p:cNvSpPr>
          <p:nvPr>
            <p:ph type="body" idx="1"/>
          </p:nvPr>
        </p:nvSpPr>
        <p:spPr/>
        <p:txBody>
          <a:bodyPr/>
          <a:lstStyle/>
          <a:p>
            <a:r>
              <a:rPr lang="en-US" altLang="zh-CN" dirty="0" smtClean="0"/>
              <a:t>[2012-10-26]</a:t>
            </a:r>
            <a:r>
              <a:rPr lang="zh-CN" altLang="en-US" dirty="0" smtClean="0"/>
              <a:t>给研究生讲到这里的时候</a:t>
            </a:r>
            <a:r>
              <a:rPr lang="en-US" altLang="zh-CN" dirty="0" smtClean="0"/>
              <a:t>, </a:t>
            </a:r>
            <a:r>
              <a:rPr lang="zh-CN" altLang="en-US" dirty="0" smtClean="0"/>
              <a:t>理得更顺了</a:t>
            </a:r>
            <a:r>
              <a:rPr lang="en-US" altLang="zh-CN" dirty="0" smtClean="0"/>
              <a:t>: </a:t>
            </a:r>
          </a:p>
          <a:p>
            <a:pPr marL="171450" indent="-171450">
              <a:buFont typeface="Arial" pitchFamily="34" charset="0"/>
              <a:buChar char="•"/>
            </a:pPr>
            <a:r>
              <a:rPr lang="zh-CN" altLang="en-US" dirty="0" smtClean="0"/>
              <a:t>文件到硬盘空间的映射有两个子映射</a:t>
            </a:r>
            <a:r>
              <a:rPr lang="en-US" altLang="zh-CN" dirty="0" smtClean="0"/>
              <a:t>: File space </a:t>
            </a:r>
            <a:r>
              <a:rPr lang="en-US" altLang="zh-CN" dirty="0" smtClean="0">
                <a:sym typeface="Wingdings" pitchFamily="2" charset="2"/>
              </a:rPr>
              <a:t> addressed Blocks, </a:t>
            </a:r>
            <a:r>
              <a:rPr lang="zh-CN" altLang="en-US" dirty="0" smtClean="0">
                <a:sym typeface="Wingdings" pitchFamily="2" charset="2"/>
              </a:rPr>
              <a:t>和 </a:t>
            </a:r>
            <a:r>
              <a:rPr lang="en-US" altLang="zh-CN" dirty="0" smtClean="0">
                <a:sym typeface="Wingdings" pitchFamily="2" charset="2"/>
              </a:rPr>
              <a:t>Block  addressed</a:t>
            </a:r>
            <a:r>
              <a:rPr lang="en-US" altLang="zh-CN" baseline="0" dirty="0" smtClean="0">
                <a:sym typeface="Wingdings" pitchFamily="2" charset="2"/>
              </a:rPr>
              <a:t> sectors. </a:t>
            </a:r>
            <a:r>
              <a:rPr lang="zh-CN" altLang="en-US" baseline="0" dirty="0" smtClean="0">
                <a:sym typeface="Wingdings" pitchFamily="2" charset="2"/>
              </a:rPr>
              <a:t>他们就</a:t>
            </a:r>
            <a:r>
              <a:rPr lang="zh-CN" altLang="en-US" dirty="0" smtClean="0"/>
              <a:t>跟文件到内存的基于页面的映射相类似</a:t>
            </a:r>
            <a:r>
              <a:rPr lang="en-US" altLang="zh-CN" dirty="0" smtClean="0"/>
              <a:t>: </a:t>
            </a:r>
            <a:r>
              <a:rPr lang="zh-CN" altLang="en-US" dirty="0" smtClean="0"/>
              <a:t>文件的一堆</a:t>
            </a:r>
            <a:r>
              <a:rPr lang="en-US" altLang="zh-CN" dirty="0" smtClean="0"/>
              <a:t>0</a:t>
            </a:r>
            <a:r>
              <a:rPr lang="zh-CN" altLang="en-US" dirty="0" smtClean="0"/>
              <a:t>或</a:t>
            </a:r>
            <a:r>
              <a:rPr lang="en-US" altLang="zh-CN" dirty="0" smtClean="0"/>
              <a:t>1, </a:t>
            </a:r>
            <a:r>
              <a:rPr lang="zh-CN" altLang="en-US" dirty="0" smtClean="0"/>
              <a:t>按照一定的</a:t>
            </a:r>
            <a:r>
              <a:rPr lang="en-US" altLang="zh-CN" dirty="0" smtClean="0"/>
              <a:t>size</a:t>
            </a:r>
            <a:r>
              <a:rPr lang="zh-CN" altLang="en-US" dirty="0" smtClean="0"/>
              <a:t>分割成固定大小的</a:t>
            </a:r>
            <a:r>
              <a:rPr lang="en-US" altLang="zh-CN" dirty="0" smtClean="0"/>
              <a:t>block,</a:t>
            </a:r>
            <a:r>
              <a:rPr lang="en-US" altLang="zh-CN" baseline="0" dirty="0" smtClean="0"/>
              <a:t> </a:t>
            </a:r>
            <a:r>
              <a:rPr lang="zh-CN" altLang="en-US" baseline="0" dirty="0" smtClean="0"/>
              <a:t>然后每一个</a:t>
            </a:r>
            <a:r>
              <a:rPr lang="en-US" altLang="zh-CN" baseline="0" dirty="0" smtClean="0"/>
              <a:t>block</a:t>
            </a:r>
            <a:r>
              <a:rPr lang="zh-CN" altLang="en-US" baseline="0" dirty="0" smtClean="0"/>
              <a:t>又分割成更小的</a:t>
            </a:r>
            <a:r>
              <a:rPr lang="en-US" altLang="zh-CN" baseline="0" dirty="0" smtClean="0"/>
              <a:t>sector. </a:t>
            </a:r>
            <a:r>
              <a:rPr lang="zh-CN" altLang="en-US" baseline="0" dirty="0" smtClean="0"/>
              <a:t>他们的映射就是查找是否有可用的</a:t>
            </a:r>
            <a:r>
              <a:rPr lang="en-US" altLang="zh-CN" baseline="0" dirty="0" smtClean="0"/>
              <a:t>bock/sector</a:t>
            </a:r>
            <a:r>
              <a:rPr lang="zh-CN" altLang="en-US" baseline="0" dirty="0" smtClean="0"/>
              <a:t>存放而已 </a:t>
            </a:r>
            <a:r>
              <a:rPr lang="en-US" altLang="zh-CN" baseline="0" dirty="0" smtClean="0"/>
              <a:t>– </a:t>
            </a:r>
            <a:r>
              <a:rPr lang="zh-CN" altLang="en-US" baseline="0" dirty="0" smtClean="0"/>
              <a:t>当然</a:t>
            </a:r>
            <a:r>
              <a:rPr lang="en-US" altLang="zh-CN" baseline="0" dirty="0" smtClean="0"/>
              <a:t>, </a:t>
            </a:r>
            <a:r>
              <a:rPr lang="zh-CN" altLang="en-US" baseline="0" dirty="0" smtClean="0"/>
              <a:t>需要有数据结构支持</a:t>
            </a:r>
            <a:endParaRPr lang="en-US" altLang="zh-CN" baseline="0" dirty="0" smtClean="0"/>
          </a:p>
          <a:p>
            <a:pPr marL="171450" indent="-171450">
              <a:buFont typeface="Arial" pitchFamily="34" charset="0"/>
              <a:buChar char="•"/>
            </a:pPr>
            <a:r>
              <a:rPr lang="zh-CN" altLang="en-US" baseline="0" dirty="0" smtClean="0"/>
              <a:t>那些数据结构也跟内存管理类似</a:t>
            </a:r>
            <a:r>
              <a:rPr lang="en-US" altLang="zh-CN" baseline="0" dirty="0" smtClean="0"/>
              <a:t>: </a:t>
            </a:r>
            <a:r>
              <a:rPr lang="zh-CN" altLang="en-US" baseline="0" dirty="0" smtClean="0"/>
              <a:t>显然要有整个空间的管理结构</a:t>
            </a:r>
            <a:r>
              <a:rPr lang="en-US" altLang="zh-CN" baseline="0" dirty="0" smtClean="0"/>
              <a:t>, </a:t>
            </a:r>
            <a:r>
              <a:rPr lang="zh-CN" altLang="en-US" baseline="0" dirty="0" smtClean="0"/>
              <a:t>以及每个文件</a:t>
            </a:r>
            <a:r>
              <a:rPr lang="en-US" altLang="zh-CN" baseline="0" dirty="0" smtClean="0"/>
              <a:t>/block</a:t>
            </a:r>
            <a:r>
              <a:rPr lang="zh-CN" altLang="en-US" baseline="0" dirty="0" smtClean="0"/>
              <a:t>映射到</a:t>
            </a:r>
            <a:r>
              <a:rPr lang="en-US" altLang="zh-CN" baseline="0" dirty="0" smtClean="0"/>
              <a:t>(block</a:t>
            </a:r>
            <a:r>
              <a:rPr lang="zh-CN" altLang="en-US" baseline="0" dirty="0" smtClean="0"/>
              <a:t>空间</a:t>
            </a:r>
            <a:r>
              <a:rPr lang="en-US" altLang="zh-CN" baseline="0" dirty="0" smtClean="0"/>
              <a:t>)/(sector</a:t>
            </a:r>
            <a:r>
              <a:rPr lang="zh-CN" altLang="en-US" baseline="0" dirty="0" smtClean="0"/>
              <a:t>集合</a:t>
            </a:r>
            <a:r>
              <a:rPr lang="en-US" altLang="zh-CN" baseline="0" dirty="0" smtClean="0"/>
              <a:t>)</a:t>
            </a:r>
            <a:r>
              <a:rPr lang="zh-CN" altLang="en-US" baseline="0" dirty="0" smtClean="0"/>
              <a:t>的映射表</a:t>
            </a:r>
            <a:r>
              <a:rPr lang="en-US" altLang="zh-CN" baseline="0" dirty="0" smtClean="0"/>
              <a:t>.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zh-CN" altLang="en-US" baseline="0" dirty="0" smtClean="0"/>
              <a:t>那么剩下的就是</a:t>
            </a:r>
            <a:r>
              <a:rPr lang="en-US" altLang="zh-CN" baseline="0" dirty="0" smtClean="0"/>
              <a:t>: </a:t>
            </a:r>
            <a:r>
              <a:rPr lang="zh-CN" altLang="en-US" baseline="0" dirty="0" smtClean="0"/>
              <a:t>那些数据结构以及相应操作都存在哪里</a:t>
            </a:r>
            <a:r>
              <a:rPr lang="en-US" altLang="zh-CN" baseline="0" dirty="0" smtClean="0"/>
              <a:t>? </a:t>
            </a:r>
            <a:r>
              <a:rPr lang="zh-CN" altLang="en-US" baseline="0" dirty="0" smtClean="0"/>
              <a:t>操作系统将之分成了两步骤</a:t>
            </a:r>
            <a:r>
              <a:rPr lang="en-US" altLang="zh-CN" baseline="0" dirty="0" smtClean="0"/>
              <a:t>: </a:t>
            </a:r>
            <a:r>
              <a:rPr lang="zh-CN" altLang="en-US" baseline="0" dirty="0" smtClean="0"/>
              <a:t>专门的文件系统对文件进行管理 </a:t>
            </a:r>
            <a:r>
              <a:rPr lang="en-US" altLang="zh-CN" baseline="0" dirty="0" smtClean="0"/>
              <a:t>– </a:t>
            </a:r>
            <a:r>
              <a:rPr lang="zh-CN" altLang="en-US" baseline="0" dirty="0" smtClean="0"/>
              <a:t>它们的组织结构以及文件到</a:t>
            </a:r>
            <a:r>
              <a:rPr lang="en-US" altLang="zh-CN" baseline="0" dirty="0" smtClean="0"/>
              <a:t>Blocks</a:t>
            </a:r>
            <a:r>
              <a:rPr lang="zh-CN" altLang="en-US" baseline="0" dirty="0" smtClean="0"/>
              <a:t>的映射</a:t>
            </a:r>
            <a:r>
              <a:rPr lang="en-US" altLang="zh-CN" baseline="0" dirty="0" smtClean="0"/>
              <a:t>; </a:t>
            </a:r>
            <a:r>
              <a:rPr lang="zh-CN" altLang="en-US" baseline="0" dirty="0" smtClean="0"/>
              <a:t>驱动程序保存了硬盘的</a:t>
            </a:r>
            <a:r>
              <a:rPr lang="en-US" altLang="zh-CN" baseline="0" dirty="0" smtClean="0"/>
              <a:t>Sector</a:t>
            </a:r>
            <a:r>
              <a:rPr lang="zh-CN" altLang="en-US" baseline="0" dirty="0" smtClean="0"/>
              <a:t>空间以及</a:t>
            </a:r>
            <a:r>
              <a:rPr lang="en-US" altLang="zh-CN" baseline="0" dirty="0" smtClean="0"/>
              <a:t>Block</a:t>
            </a:r>
            <a:r>
              <a:rPr lang="zh-CN" altLang="en-US" baseline="0" dirty="0" smtClean="0"/>
              <a:t>到</a:t>
            </a:r>
            <a:r>
              <a:rPr lang="en-US" altLang="zh-CN" baseline="0" dirty="0" smtClean="0"/>
              <a:t>sector </a:t>
            </a:r>
            <a:r>
              <a:rPr lang="zh-CN" altLang="en-US" baseline="0" dirty="0" smtClean="0"/>
              <a:t>的映射表</a:t>
            </a:r>
            <a:r>
              <a:rPr lang="en-US" altLang="zh-CN" baseline="0" dirty="0" smtClean="0"/>
              <a:t>.</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zh-CN" altLang="en-US" baseline="0" dirty="0" smtClean="0"/>
              <a:t>处理流程如下</a:t>
            </a:r>
            <a:r>
              <a:rPr lang="en-US" altLang="zh-CN"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smtClean="0"/>
              <a:t>当创建一个新文件时</a:t>
            </a:r>
            <a:r>
              <a:rPr lang="en-US" altLang="zh-CN" baseline="0" dirty="0" smtClean="0"/>
              <a:t>, </a:t>
            </a:r>
            <a:r>
              <a:rPr lang="zh-CN" altLang="en-US" baseline="0" dirty="0" smtClean="0"/>
              <a:t>意味着在文件系统维护的数据结构中添加一个文件实例</a:t>
            </a:r>
            <a:r>
              <a:rPr lang="en-US" altLang="zh-CN" baseline="0" dirty="0" smtClean="0"/>
              <a:t>(</a:t>
            </a:r>
            <a:r>
              <a:rPr lang="zh-CN" altLang="en-US" baseline="0" dirty="0" smtClean="0"/>
              <a:t>属性</a:t>
            </a:r>
            <a:r>
              <a:rPr lang="en-US" altLang="zh-CN" baseline="0" dirty="0" smtClean="0"/>
              <a:t>, </a:t>
            </a:r>
            <a:r>
              <a:rPr lang="zh-CN" altLang="en-US" baseline="0" dirty="0" smtClean="0"/>
              <a:t>目录等</a:t>
            </a:r>
            <a:r>
              <a:rPr lang="en-US" altLang="zh-CN"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smtClean="0"/>
              <a:t>当写入数据时</a:t>
            </a:r>
            <a:r>
              <a:rPr lang="en-US" altLang="zh-CN" baseline="0" dirty="0" smtClean="0"/>
              <a:t>,</a:t>
            </a:r>
            <a:r>
              <a:rPr lang="zh-CN" altLang="en-US" baseline="0" dirty="0" smtClean="0"/>
              <a:t>意味着修改的内容从内存的页面保存到相应的</a:t>
            </a:r>
            <a:r>
              <a:rPr lang="en-US" altLang="zh-CN" baseline="0" dirty="0" smtClean="0"/>
              <a:t>Sector</a:t>
            </a:r>
            <a:r>
              <a:rPr lang="zh-CN" altLang="en-US" baseline="0" dirty="0" smtClean="0"/>
              <a:t>集合</a:t>
            </a:r>
            <a:r>
              <a:rPr lang="en-US" altLang="zh-CN" baseline="0" dirty="0" smtClean="0"/>
              <a:t>, </a:t>
            </a:r>
            <a:r>
              <a:rPr lang="zh-CN" altLang="en-US" baseline="0" dirty="0" smtClean="0"/>
              <a:t>并且每一个页面要保存时</a:t>
            </a:r>
            <a:r>
              <a:rPr lang="en-US" altLang="zh-CN" baseline="0" dirty="0" smtClean="0"/>
              <a:t>, </a:t>
            </a:r>
            <a:r>
              <a:rPr lang="zh-CN" altLang="en-US" baseline="0" dirty="0" smtClean="0"/>
              <a:t>也就意味着对应的</a:t>
            </a:r>
            <a:r>
              <a:rPr lang="en-US" altLang="zh-CN" baseline="0" dirty="0" smtClean="0"/>
              <a:t>Block</a:t>
            </a:r>
            <a:r>
              <a:rPr lang="zh-CN" altLang="en-US" baseline="0" dirty="0" smtClean="0"/>
              <a:t>中的</a:t>
            </a:r>
            <a:r>
              <a:rPr lang="en-US" altLang="zh-CN" baseline="0" dirty="0" smtClean="0"/>
              <a:t>0/1</a:t>
            </a:r>
            <a:r>
              <a:rPr lang="zh-CN" altLang="en-US" baseline="0" dirty="0" smtClean="0"/>
              <a:t>写入实际的</a:t>
            </a:r>
            <a:r>
              <a:rPr lang="en-US" altLang="zh-CN" baseline="0" dirty="0" smtClean="0"/>
              <a:t>Sector</a:t>
            </a:r>
            <a:r>
              <a:rPr lang="zh-CN" altLang="en-US" baseline="0" dirty="0" smtClean="0"/>
              <a:t>集合</a:t>
            </a:r>
            <a:r>
              <a:rPr lang="en-US" altLang="zh-CN" baseline="0" dirty="0" smtClean="0"/>
              <a:t>. </a:t>
            </a:r>
            <a:r>
              <a:rPr lang="zh-CN" altLang="en-US" baseline="0" dirty="0" smtClean="0"/>
              <a:t>分成两步</a:t>
            </a:r>
            <a:r>
              <a:rPr lang="en-US" altLang="zh-CN" baseline="0" dirty="0" smtClean="0"/>
              <a:t>: </a:t>
            </a:r>
          </a:p>
          <a:p>
            <a:pPr marL="1143000" marR="0" lvl="2" indent="-228600" algn="l" defTabSz="914400" rtl="0" eaLnBrk="1" fontAlgn="auto" latinLnBrk="0" hangingPunct="1">
              <a:lnSpc>
                <a:spcPct val="100000"/>
              </a:lnSpc>
              <a:spcBef>
                <a:spcPts val="0"/>
              </a:spcBef>
              <a:spcAft>
                <a:spcPts val="0"/>
              </a:spcAft>
              <a:buClrTx/>
              <a:buSzTx/>
              <a:buFont typeface="+mj-lt"/>
              <a:buAutoNum type="alphaLcParenR"/>
              <a:tabLst/>
              <a:defRPr/>
            </a:pPr>
            <a:r>
              <a:rPr lang="zh-CN" altLang="en-US" baseline="0" dirty="0" smtClean="0"/>
              <a:t>查找文件系统维护的</a:t>
            </a:r>
            <a:r>
              <a:rPr lang="en-US" altLang="zh-CN" baseline="0" dirty="0" smtClean="0"/>
              <a:t>Block</a:t>
            </a:r>
            <a:r>
              <a:rPr lang="zh-CN" altLang="en-US" baseline="0" dirty="0" smtClean="0"/>
              <a:t>表</a:t>
            </a:r>
            <a:r>
              <a:rPr lang="en-US" altLang="zh-CN" baseline="0" dirty="0" smtClean="0"/>
              <a:t>, </a:t>
            </a:r>
            <a:r>
              <a:rPr lang="zh-CN" altLang="en-US" baseline="0" dirty="0" smtClean="0"/>
              <a:t>按照给定数据寻求可用的</a:t>
            </a:r>
            <a:r>
              <a:rPr lang="en-US" altLang="zh-CN" baseline="0" dirty="0" smtClean="0"/>
              <a:t>Blocks, </a:t>
            </a:r>
            <a:r>
              <a:rPr lang="zh-CN" altLang="en-US" baseline="0" dirty="0" smtClean="0"/>
              <a:t>也就意味着对应每一</a:t>
            </a:r>
            <a:r>
              <a:rPr lang="en-US" altLang="zh-CN" baseline="0" dirty="0" smtClean="0"/>
              <a:t>Block</a:t>
            </a:r>
            <a:r>
              <a:rPr lang="zh-CN" altLang="en-US" baseline="0" dirty="0" smtClean="0"/>
              <a:t>的</a:t>
            </a:r>
            <a:r>
              <a:rPr lang="en-US" altLang="zh-CN" baseline="0" dirty="0" smtClean="0"/>
              <a:t>Sector</a:t>
            </a:r>
            <a:r>
              <a:rPr lang="zh-CN" altLang="en-US" baseline="0" dirty="0" smtClean="0"/>
              <a:t>也确定了</a:t>
            </a:r>
            <a:r>
              <a:rPr lang="en-US" altLang="zh-CN" baseline="0" dirty="0" smtClean="0"/>
              <a:t>; </a:t>
            </a:r>
          </a:p>
          <a:p>
            <a:pPr marL="1143000" marR="0" lvl="2" indent="-228600" algn="l" defTabSz="914400" rtl="0" eaLnBrk="1" fontAlgn="auto" latinLnBrk="0" hangingPunct="1">
              <a:lnSpc>
                <a:spcPct val="100000"/>
              </a:lnSpc>
              <a:spcBef>
                <a:spcPts val="0"/>
              </a:spcBef>
              <a:spcAft>
                <a:spcPts val="0"/>
              </a:spcAft>
              <a:buClrTx/>
              <a:buSzTx/>
              <a:buFont typeface="+mj-lt"/>
              <a:buAutoNum type="alphaLcParenR"/>
              <a:tabLst/>
              <a:defRPr/>
            </a:pPr>
            <a:r>
              <a:rPr lang="en-US" altLang="zh-CN" baseline="0" dirty="0" smtClean="0"/>
              <a:t>Block</a:t>
            </a:r>
            <a:r>
              <a:rPr lang="zh-CN" altLang="en-US" baseline="0" dirty="0" smtClean="0"/>
              <a:t>写入</a:t>
            </a:r>
            <a:r>
              <a:rPr lang="en-US" altLang="zh-CN" baseline="0" dirty="0" smtClean="0"/>
              <a:t>Sector, </a:t>
            </a:r>
            <a:r>
              <a:rPr lang="zh-CN" altLang="en-US" baseline="0" dirty="0" smtClean="0"/>
              <a:t>即将</a:t>
            </a:r>
            <a:r>
              <a:rPr lang="en-US" altLang="zh-CN" baseline="0" dirty="0" smtClean="0"/>
              <a:t>Block</a:t>
            </a:r>
            <a:r>
              <a:rPr lang="zh-CN" altLang="en-US" baseline="0" dirty="0" smtClean="0"/>
              <a:t>中的</a:t>
            </a:r>
            <a:r>
              <a:rPr lang="en-US" altLang="zh-CN" baseline="0" dirty="0" smtClean="0"/>
              <a:t>0/1</a:t>
            </a:r>
            <a:r>
              <a:rPr lang="zh-CN" altLang="en-US" baseline="0" dirty="0" smtClean="0"/>
              <a:t>集合分割成固定大小的小段</a:t>
            </a:r>
            <a:r>
              <a:rPr lang="en-US" altLang="zh-CN" baseline="0" dirty="0" smtClean="0"/>
              <a:t>, </a:t>
            </a:r>
            <a:r>
              <a:rPr lang="zh-CN" altLang="en-US" baseline="0" dirty="0" smtClean="0"/>
              <a:t>然后交由磁盘的驱动程序找到相应的</a:t>
            </a:r>
            <a:r>
              <a:rPr lang="en-US" altLang="zh-CN" baseline="0" dirty="0" smtClean="0"/>
              <a:t>Sector</a:t>
            </a:r>
            <a:r>
              <a:rPr lang="zh-CN" altLang="en-US" baseline="0" dirty="0" smtClean="0"/>
              <a:t>写入即可</a:t>
            </a:r>
            <a:endParaRPr lang="en-US" altLang="zh-CN" baseline="0" dirty="0" smtClean="0"/>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smtClean="0"/>
              <a:t>其他的操作</a:t>
            </a:r>
            <a:r>
              <a:rPr lang="en-US" altLang="zh-CN" baseline="0" dirty="0" smtClean="0"/>
              <a:t>, </a:t>
            </a:r>
            <a:r>
              <a:rPr lang="zh-CN" altLang="en-US" baseline="0" dirty="0" smtClean="0"/>
              <a:t>如修改</a:t>
            </a:r>
            <a:r>
              <a:rPr lang="en-US" altLang="zh-CN" baseline="0" dirty="0" smtClean="0"/>
              <a:t>, </a:t>
            </a:r>
            <a:r>
              <a:rPr lang="zh-CN" altLang="en-US" baseline="0" dirty="0" smtClean="0"/>
              <a:t>删除</a:t>
            </a:r>
            <a:r>
              <a:rPr lang="en-US" altLang="zh-CN" baseline="0" dirty="0" smtClean="0"/>
              <a:t>, </a:t>
            </a:r>
            <a:r>
              <a:rPr lang="zh-CN" altLang="en-US" baseline="0" dirty="0" smtClean="0"/>
              <a:t>可以类似理解</a:t>
            </a:r>
            <a:r>
              <a:rPr lang="en-US" altLang="zh-CN" baseline="0" dirty="0" smtClean="0"/>
              <a:t>. </a:t>
            </a:r>
          </a:p>
          <a:p>
            <a:pPr marL="171450" indent="-171450">
              <a:buFont typeface="Arial" pitchFamily="34" charset="0"/>
              <a:buChar char="•"/>
            </a:pPr>
            <a:endParaRPr lang="en-US" altLang="zh-CN" dirty="0" smtClean="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zh-CN" altLang="en-US" dirty="0" smtClean="0"/>
              <a:t>从上述描述知</a:t>
            </a:r>
            <a:r>
              <a:rPr lang="en-US" altLang="zh-CN" dirty="0" smtClean="0"/>
              <a:t>,</a:t>
            </a:r>
            <a:r>
              <a:rPr lang="en-US" altLang="zh-CN" baseline="0" dirty="0" smtClean="0"/>
              <a:t> </a:t>
            </a:r>
            <a:r>
              <a:rPr lang="zh-CN" altLang="en-US" dirty="0" smtClean="0"/>
              <a:t>硬盘就是一个小的</a:t>
            </a:r>
            <a:r>
              <a:rPr lang="en-US" altLang="zh-CN" dirty="0" smtClean="0"/>
              <a:t>“</a:t>
            </a:r>
            <a:r>
              <a:rPr lang="zh-CN" altLang="en-US" dirty="0" smtClean="0"/>
              <a:t>电脑系统</a:t>
            </a:r>
            <a:r>
              <a:rPr lang="en-US" altLang="zh-CN" dirty="0" smtClean="0"/>
              <a:t>”: </a:t>
            </a:r>
            <a:r>
              <a:rPr lang="zh-CN" altLang="en-US" dirty="0" smtClean="0"/>
              <a:t>电子部件对应电脑的</a:t>
            </a:r>
            <a:r>
              <a:rPr lang="en-US" altLang="zh-CN" dirty="0" smtClean="0"/>
              <a:t>CPU – </a:t>
            </a:r>
            <a:r>
              <a:rPr lang="zh-CN" altLang="en-US" dirty="0" smtClean="0"/>
              <a:t>能够</a:t>
            </a:r>
            <a:r>
              <a:rPr lang="zh-CN" altLang="en-US" b="1" u="sng" dirty="0" smtClean="0"/>
              <a:t>理解和执行一套指令</a:t>
            </a:r>
            <a:r>
              <a:rPr lang="zh-CN" altLang="en-US" dirty="0" smtClean="0"/>
              <a:t>以控制读写和数据的传输</a:t>
            </a:r>
            <a:r>
              <a:rPr lang="en-US" altLang="zh-CN" dirty="0" smtClean="0"/>
              <a:t>;</a:t>
            </a:r>
            <a:r>
              <a:rPr lang="en-US" altLang="zh-CN" baseline="0" dirty="0" smtClean="0"/>
              <a:t> </a:t>
            </a:r>
            <a:r>
              <a:rPr lang="zh-CN" altLang="en-US" baseline="0" dirty="0" smtClean="0"/>
              <a:t>而驱动程序的作用就是提供给文件系统接口</a:t>
            </a:r>
            <a:r>
              <a:rPr lang="en-US" altLang="zh-CN" baseline="0" dirty="0" smtClean="0"/>
              <a:t>: </a:t>
            </a:r>
            <a:r>
              <a:rPr lang="zh-CN" altLang="en-US" baseline="0" dirty="0" smtClean="0"/>
              <a:t>驱动程序显然是程序的集合</a:t>
            </a:r>
            <a:r>
              <a:rPr lang="en-US" altLang="zh-CN" baseline="0" dirty="0" smtClean="0"/>
              <a:t>(</a:t>
            </a:r>
            <a:r>
              <a:rPr lang="zh-CN" altLang="en-US" baseline="0" dirty="0" smtClean="0"/>
              <a:t>类似操作系统</a:t>
            </a:r>
            <a:r>
              <a:rPr lang="en-US" altLang="zh-CN" baseline="0" dirty="0" smtClean="0"/>
              <a:t>), </a:t>
            </a:r>
            <a:r>
              <a:rPr lang="zh-CN" altLang="en-US" baseline="0" dirty="0" smtClean="0"/>
              <a:t>接收传来的指令和数据</a:t>
            </a:r>
            <a:r>
              <a:rPr lang="en-US" altLang="zh-CN" baseline="0" dirty="0" smtClean="0"/>
              <a:t>(</a:t>
            </a:r>
            <a:r>
              <a:rPr lang="zh-CN" altLang="en-US" baseline="0" dirty="0" smtClean="0"/>
              <a:t>往往是一个或多个</a:t>
            </a:r>
            <a:r>
              <a:rPr lang="en-US" altLang="zh-CN" baseline="0" dirty="0" smtClean="0"/>
              <a:t>Block)</a:t>
            </a:r>
            <a:r>
              <a:rPr lang="zh-CN" altLang="en-US" baseline="0" dirty="0" smtClean="0"/>
              <a:t>将写入到相应的</a:t>
            </a:r>
            <a:r>
              <a:rPr lang="en-US" altLang="zh-CN" baseline="0" dirty="0" smtClean="0"/>
              <a:t>Sector. </a:t>
            </a:r>
            <a:endParaRPr lang="en-US" altLang="zh-CN" dirty="0" smtClean="0"/>
          </a:p>
          <a:p>
            <a:pPr marL="171450" indent="-171450">
              <a:buFont typeface="Arial" pitchFamily="34" charset="0"/>
              <a:buChar char="•"/>
            </a:pPr>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45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1BD1BD6-91E8-4855-B35C-4057013C2FEE}" type="slidenum">
              <a:rPr lang="zh-CN" altLang="en-US"/>
              <a:pPr fontAlgn="base">
                <a:spcBef>
                  <a:spcPct val="0"/>
                </a:spcBef>
                <a:spcAft>
                  <a:spcPct val="0"/>
                </a:spcAft>
              </a:pPr>
              <a:t>22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23</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err="1" smtClean="0"/>
              <a:t>Zh</a:t>
            </a:r>
            <a:r>
              <a:rPr lang="en-US" altLang="zh-CN" smtClean="0"/>
              <a:t> 4-23</a:t>
            </a:r>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24</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Special data structure for each sector: </a:t>
            </a:r>
            <a:r>
              <a:rPr lang="en-US" altLang="zh-CN" b="1" dirty="0" smtClean="0"/>
              <a:t>header</a:t>
            </a:r>
            <a:r>
              <a:rPr lang="en-US" altLang="zh-CN" dirty="0" smtClean="0"/>
              <a:t> – </a:t>
            </a:r>
            <a:r>
              <a:rPr lang="en-US" altLang="zh-CN" b="1" dirty="0" smtClean="0"/>
              <a:t>data</a:t>
            </a:r>
            <a:r>
              <a:rPr lang="en-US" altLang="zh-CN" dirty="0" smtClean="0"/>
              <a:t> – </a:t>
            </a:r>
            <a:r>
              <a:rPr lang="en-US" altLang="zh-CN" b="1" dirty="0" smtClean="0"/>
              <a:t>trailer</a:t>
            </a:r>
          </a:p>
          <a:p>
            <a:pPr lvl="1"/>
            <a:r>
              <a:rPr lang="en-US" altLang="zh-CN" dirty="0" smtClean="0"/>
              <a:t>Header and Trailer contains information used by disk controller, such as a sector number and an </a:t>
            </a:r>
            <a:r>
              <a:rPr lang="en-US" altLang="zh-CN" b="1" dirty="0" smtClean="0">
                <a:solidFill>
                  <a:srgbClr val="0070C0"/>
                </a:solidFill>
              </a:rPr>
              <a:t>Error-correcting code </a:t>
            </a:r>
            <a:r>
              <a:rPr lang="en-US" altLang="zh-CN" dirty="0" smtClean="0"/>
              <a:t>(</a:t>
            </a:r>
            <a:r>
              <a:rPr lang="en-US" altLang="zh-CN" b="1" dirty="0" smtClean="0">
                <a:solidFill>
                  <a:srgbClr val="FF0000"/>
                </a:solidFill>
              </a:rPr>
              <a:t>ECC</a:t>
            </a:r>
            <a:r>
              <a:rPr lang="en-US" altLang="zh-CN" dirty="0" smtClean="0"/>
              <a:t>)</a:t>
            </a:r>
          </a:p>
          <a:p>
            <a:pPr lvl="2"/>
            <a:r>
              <a:rPr lang="en-US" altLang="zh-CN" dirty="0" smtClean="0"/>
              <a:t>When the controller writes a sector of data, ECC is updated with a value calculated from all the bytes in the data area</a:t>
            </a:r>
          </a:p>
          <a:p>
            <a:pPr lvl="2"/>
            <a:r>
              <a:rPr lang="en-US" altLang="zh-CN" dirty="0" smtClean="0"/>
              <a:t>When the sector is read, ECC is recalculated and is compared with the stored value </a:t>
            </a:r>
            <a:r>
              <a:rPr lang="en-US" altLang="zh-CN" dirty="0" smtClean="0">
                <a:sym typeface="Wingdings" pitchFamily="2" charset="2"/>
              </a:rPr>
              <a:t> </a:t>
            </a:r>
            <a:r>
              <a:rPr lang="en-US" altLang="zh-CN" dirty="0" smtClean="0"/>
              <a:t>verify the data is correct</a:t>
            </a:r>
          </a:p>
          <a:p>
            <a:endParaRPr lang="zh-CN" altLang="en-US" dirty="0"/>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25</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7B2345-238A-4009-AFCA-98F47D76BD27}" type="slidenum">
              <a:rPr lang="en-US" altLang="zh-CN"/>
              <a:pPr/>
              <a:t>26</a:t>
            </a:fld>
            <a:endParaRPr lang="en-US" altLang="zh-CN"/>
          </a:p>
        </p:txBody>
      </p:sp>
      <p:sp>
        <p:nvSpPr>
          <p:cNvPr id="1872898" name="Rectangle 2"/>
          <p:cNvSpPr>
            <a:spLocks noGrp="1" noRot="1" noChangeAspect="1" noChangeArrowheads="1" noTextEdit="1"/>
          </p:cNvSpPr>
          <p:nvPr>
            <p:ph type="sldImg"/>
          </p:nvPr>
        </p:nvSpPr>
        <p:spPr>
          <a:ln/>
        </p:spPr>
      </p:sp>
      <p:sp>
        <p:nvSpPr>
          <p:cNvPr id="1872899" name="Rectangle 3"/>
          <p:cNvSpPr>
            <a:spLocks noGrp="1" noChangeArrowheads="1"/>
          </p:cNvSpPr>
          <p:nvPr>
            <p:ph type="body" idx="1"/>
          </p:nvPr>
        </p:nvSpPr>
        <p:spPr/>
        <p:txBody>
          <a:bodyPr/>
          <a:lstStyle/>
          <a:p>
            <a:r>
              <a:rPr lang="en-US" altLang="zh-CN" dirty="0" smtClean="0"/>
              <a:t>[2012-10-26]</a:t>
            </a:r>
            <a:r>
              <a:rPr lang="zh-CN" altLang="en-US" dirty="0" smtClean="0"/>
              <a:t>给研究生讲到这里的时候</a:t>
            </a:r>
            <a:r>
              <a:rPr lang="en-US" altLang="zh-CN" dirty="0" smtClean="0"/>
              <a:t>, </a:t>
            </a:r>
            <a:r>
              <a:rPr lang="zh-CN" altLang="en-US" dirty="0" smtClean="0"/>
              <a:t>理得更顺了</a:t>
            </a:r>
            <a:r>
              <a:rPr lang="en-US" altLang="zh-CN" dirty="0" smtClean="0"/>
              <a:t>: </a:t>
            </a:r>
          </a:p>
          <a:p>
            <a:pPr marL="171450" indent="-171450">
              <a:buFont typeface="Arial" pitchFamily="34" charset="0"/>
              <a:buChar char="•"/>
            </a:pPr>
            <a:r>
              <a:rPr lang="zh-CN" altLang="en-US" dirty="0" smtClean="0"/>
              <a:t>文件到硬盘空间的映射有两个子映射</a:t>
            </a:r>
            <a:r>
              <a:rPr lang="en-US" altLang="zh-CN" dirty="0" smtClean="0"/>
              <a:t>: File space </a:t>
            </a:r>
            <a:r>
              <a:rPr lang="en-US" altLang="zh-CN" dirty="0" smtClean="0">
                <a:sym typeface="Wingdings" pitchFamily="2" charset="2"/>
              </a:rPr>
              <a:t> addressed Blocks, </a:t>
            </a:r>
            <a:r>
              <a:rPr lang="zh-CN" altLang="en-US" dirty="0" smtClean="0">
                <a:sym typeface="Wingdings" pitchFamily="2" charset="2"/>
              </a:rPr>
              <a:t>和 </a:t>
            </a:r>
            <a:r>
              <a:rPr lang="en-US" altLang="zh-CN" dirty="0" smtClean="0">
                <a:sym typeface="Wingdings" pitchFamily="2" charset="2"/>
              </a:rPr>
              <a:t>Block  addressed</a:t>
            </a:r>
            <a:r>
              <a:rPr lang="en-US" altLang="zh-CN" baseline="0" dirty="0" smtClean="0">
                <a:sym typeface="Wingdings" pitchFamily="2" charset="2"/>
              </a:rPr>
              <a:t> sectors. </a:t>
            </a:r>
            <a:r>
              <a:rPr lang="zh-CN" altLang="en-US" baseline="0" dirty="0" smtClean="0">
                <a:sym typeface="Wingdings" pitchFamily="2" charset="2"/>
              </a:rPr>
              <a:t>他们就</a:t>
            </a:r>
            <a:r>
              <a:rPr lang="zh-CN" altLang="en-US" dirty="0" smtClean="0"/>
              <a:t>跟文件到内存的基于页面的映射相类似</a:t>
            </a:r>
            <a:r>
              <a:rPr lang="en-US" altLang="zh-CN" dirty="0" smtClean="0"/>
              <a:t>: </a:t>
            </a:r>
            <a:r>
              <a:rPr lang="zh-CN" altLang="en-US" dirty="0" smtClean="0"/>
              <a:t>文件的一堆</a:t>
            </a:r>
            <a:r>
              <a:rPr lang="en-US" altLang="zh-CN" dirty="0" smtClean="0"/>
              <a:t>0</a:t>
            </a:r>
            <a:r>
              <a:rPr lang="zh-CN" altLang="en-US" dirty="0" smtClean="0"/>
              <a:t>或</a:t>
            </a:r>
            <a:r>
              <a:rPr lang="en-US" altLang="zh-CN" dirty="0" smtClean="0"/>
              <a:t>1, </a:t>
            </a:r>
            <a:r>
              <a:rPr lang="zh-CN" altLang="en-US" dirty="0" smtClean="0"/>
              <a:t>按照一定的</a:t>
            </a:r>
            <a:r>
              <a:rPr lang="en-US" altLang="zh-CN" dirty="0" smtClean="0"/>
              <a:t>size</a:t>
            </a:r>
            <a:r>
              <a:rPr lang="zh-CN" altLang="en-US" dirty="0" smtClean="0"/>
              <a:t>分割成固定大小的</a:t>
            </a:r>
            <a:r>
              <a:rPr lang="en-US" altLang="zh-CN" dirty="0" smtClean="0"/>
              <a:t>block,</a:t>
            </a:r>
            <a:r>
              <a:rPr lang="en-US" altLang="zh-CN" baseline="0" dirty="0" smtClean="0"/>
              <a:t> </a:t>
            </a:r>
            <a:r>
              <a:rPr lang="zh-CN" altLang="en-US" baseline="0" dirty="0" smtClean="0"/>
              <a:t>然后每一个</a:t>
            </a:r>
            <a:r>
              <a:rPr lang="en-US" altLang="zh-CN" baseline="0" dirty="0" smtClean="0"/>
              <a:t>block</a:t>
            </a:r>
            <a:r>
              <a:rPr lang="zh-CN" altLang="en-US" baseline="0" dirty="0" smtClean="0"/>
              <a:t>又分割成更小的</a:t>
            </a:r>
            <a:r>
              <a:rPr lang="en-US" altLang="zh-CN" baseline="0" dirty="0" smtClean="0"/>
              <a:t>sector. </a:t>
            </a:r>
            <a:r>
              <a:rPr lang="zh-CN" altLang="en-US" baseline="0" dirty="0" smtClean="0"/>
              <a:t>他们的映射就是查找是否有可用的</a:t>
            </a:r>
            <a:r>
              <a:rPr lang="en-US" altLang="zh-CN" baseline="0" dirty="0" smtClean="0"/>
              <a:t>bock/sector</a:t>
            </a:r>
            <a:r>
              <a:rPr lang="zh-CN" altLang="en-US" baseline="0" dirty="0" smtClean="0"/>
              <a:t>存放而已 </a:t>
            </a:r>
            <a:r>
              <a:rPr lang="en-US" altLang="zh-CN" baseline="0" dirty="0" smtClean="0"/>
              <a:t>– </a:t>
            </a:r>
            <a:r>
              <a:rPr lang="zh-CN" altLang="en-US" baseline="0" dirty="0" smtClean="0"/>
              <a:t>当然</a:t>
            </a:r>
            <a:r>
              <a:rPr lang="en-US" altLang="zh-CN" baseline="0" dirty="0" smtClean="0"/>
              <a:t>, </a:t>
            </a:r>
            <a:r>
              <a:rPr lang="zh-CN" altLang="en-US" baseline="0" dirty="0" smtClean="0"/>
              <a:t>需要有数据结构支持</a:t>
            </a:r>
            <a:endParaRPr lang="en-US" altLang="zh-CN" baseline="0" dirty="0" smtClean="0"/>
          </a:p>
          <a:p>
            <a:pPr marL="171450" indent="-171450">
              <a:buFont typeface="Arial" pitchFamily="34" charset="0"/>
              <a:buChar char="•"/>
            </a:pPr>
            <a:r>
              <a:rPr lang="zh-CN" altLang="en-US" baseline="0" dirty="0" smtClean="0"/>
              <a:t>那些数据结构也跟内存管理类似</a:t>
            </a:r>
            <a:r>
              <a:rPr lang="en-US" altLang="zh-CN" baseline="0" dirty="0" smtClean="0"/>
              <a:t>: </a:t>
            </a:r>
            <a:r>
              <a:rPr lang="zh-CN" altLang="en-US" baseline="0" dirty="0" smtClean="0"/>
              <a:t>显然要有整个空间的管理结构</a:t>
            </a:r>
            <a:r>
              <a:rPr lang="en-US" altLang="zh-CN" baseline="0" dirty="0" smtClean="0"/>
              <a:t>, </a:t>
            </a:r>
            <a:r>
              <a:rPr lang="zh-CN" altLang="en-US" baseline="0" dirty="0" smtClean="0"/>
              <a:t>以及每个文件</a:t>
            </a:r>
            <a:r>
              <a:rPr lang="en-US" altLang="zh-CN" baseline="0" dirty="0" smtClean="0"/>
              <a:t>/block</a:t>
            </a:r>
            <a:r>
              <a:rPr lang="zh-CN" altLang="en-US" baseline="0" dirty="0" smtClean="0"/>
              <a:t>映射到</a:t>
            </a:r>
            <a:r>
              <a:rPr lang="en-US" altLang="zh-CN" baseline="0" dirty="0" smtClean="0"/>
              <a:t>(block</a:t>
            </a:r>
            <a:r>
              <a:rPr lang="zh-CN" altLang="en-US" baseline="0" dirty="0" smtClean="0"/>
              <a:t>空间</a:t>
            </a:r>
            <a:r>
              <a:rPr lang="en-US" altLang="zh-CN" baseline="0" dirty="0" smtClean="0"/>
              <a:t>)/(sector</a:t>
            </a:r>
            <a:r>
              <a:rPr lang="zh-CN" altLang="en-US" baseline="0" dirty="0" smtClean="0"/>
              <a:t>集合</a:t>
            </a:r>
            <a:r>
              <a:rPr lang="en-US" altLang="zh-CN" baseline="0" dirty="0" smtClean="0"/>
              <a:t>)</a:t>
            </a:r>
            <a:r>
              <a:rPr lang="zh-CN" altLang="en-US" baseline="0" dirty="0" smtClean="0"/>
              <a:t>的映射表</a:t>
            </a:r>
            <a:r>
              <a:rPr lang="en-US" altLang="zh-CN" baseline="0" dirty="0" smtClean="0"/>
              <a:t>.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zh-CN" altLang="en-US" baseline="0" dirty="0" smtClean="0"/>
              <a:t>那么剩下的就是</a:t>
            </a:r>
            <a:r>
              <a:rPr lang="en-US" altLang="zh-CN" baseline="0" dirty="0" smtClean="0"/>
              <a:t>: </a:t>
            </a:r>
            <a:r>
              <a:rPr lang="zh-CN" altLang="en-US" baseline="0" dirty="0" smtClean="0"/>
              <a:t>那些数据结构以及相应操作都存在哪里</a:t>
            </a:r>
            <a:r>
              <a:rPr lang="en-US" altLang="zh-CN" baseline="0" dirty="0" smtClean="0"/>
              <a:t>? </a:t>
            </a:r>
            <a:r>
              <a:rPr lang="zh-CN" altLang="en-US" baseline="0" dirty="0" smtClean="0"/>
              <a:t>操作系统将之分成了两步骤</a:t>
            </a:r>
            <a:r>
              <a:rPr lang="en-US" altLang="zh-CN" baseline="0" dirty="0" smtClean="0"/>
              <a:t>: </a:t>
            </a:r>
            <a:r>
              <a:rPr lang="zh-CN" altLang="en-US" baseline="0" dirty="0" smtClean="0"/>
              <a:t>专门的文件系统对文件进行管理 </a:t>
            </a:r>
            <a:r>
              <a:rPr lang="en-US" altLang="zh-CN" baseline="0" dirty="0" smtClean="0"/>
              <a:t>– </a:t>
            </a:r>
            <a:r>
              <a:rPr lang="zh-CN" altLang="en-US" baseline="0" dirty="0" smtClean="0"/>
              <a:t>它们的组织结构以及文件到</a:t>
            </a:r>
            <a:r>
              <a:rPr lang="en-US" altLang="zh-CN" baseline="0" dirty="0" smtClean="0"/>
              <a:t>Blocks</a:t>
            </a:r>
            <a:r>
              <a:rPr lang="zh-CN" altLang="en-US" baseline="0" dirty="0" smtClean="0"/>
              <a:t>的映射</a:t>
            </a:r>
            <a:r>
              <a:rPr lang="en-US" altLang="zh-CN" baseline="0" dirty="0" smtClean="0"/>
              <a:t>; </a:t>
            </a:r>
            <a:r>
              <a:rPr lang="zh-CN" altLang="en-US" baseline="0" dirty="0" smtClean="0"/>
              <a:t>驱动程序保存了硬盘的</a:t>
            </a:r>
            <a:r>
              <a:rPr lang="en-US" altLang="zh-CN" baseline="0" dirty="0" smtClean="0"/>
              <a:t>Sector</a:t>
            </a:r>
            <a:r>
              <a:rPr lang="zh-CN" altLang="en-US" baseline="0" dirty="0" smtClean="0"/>
              <a:t>空间以及</a:t>
            </a:r>
            <a:r>
              <a:rPr lang="en-US" altLang="zh-CN" baseline="0" dirty="0" smtClean="0"/>
              <a:t>Block</a:t>
            </a:r>
            <a:r>
              <a:rPr lang="zh-CN" altLang="en-US" baseline="0" dirty="0" smtClean="0"/>
              <a:t>到</a:t>
            </a:r>
            <a:r>
              <a:rPr lang="en-US" altLang="zh-CN" baseline="0" dirty="0" smtClean="0"/>
              <a:t>sector </a:t>
            </a:r>
            <a:r>
              <a:rPr lang="zh-CN" altLang="en-US" baseline="0" dirty="0" smtClean="0"/>
              <a:t>的映射表</a:t>
            </a:r>
            <a:r>
              <a:rPr lang="en-US" altLang="zh-CN" baseline="0" dirty="0" smtClean="0"/>
              <a:t>.</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zh-CN" altLang="en-US" baseline="0" dirty="0" smtClean="0"/>
              <a:t>处理流程如下</a:t>
            </a:r>
            <a:r>
              <a:rPr lang="en-US" altLang="zh-CN"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smtClean="0"/>
              <a:t>当创建一个新文件时</a:t>
            </a:r>
            <a:r>
              <a:rPr lang="en-US" altLang="zh-CN" baseline="0" dirty="0" smtClean="0"/>
              <a:t>, </a:t>
            </a:r>
            <a:r>
              <a:rPr lang="zh-CN" altLang="en-US" baseline="0" dirty="0" smtClean="0"/>
              <a:t>意味着在文件系统维护的数据结构中添加一个文件实例</a:t>
            </a:r>
            <a:r>
              <a:rPr lang="en-US" altLang="zh-CN" baseline="0" dirty="0" smtClean="0"/>
              <a:t>(</a:t>
            </a:r>
            <a:r>
              <a:rPr lang="zh-CN" altLang="en-US" baseline="0" dirty="0" smtClean="0"/>
              <a:t>属性</a:t>
            </a:r>
            <a:r>
              <a:rPr lang="en-US" altLang="zh-CN" baseline="0" dirty="0" smtClean="0"/>
              <a:t>, </a:t>
            </a:r>
            <a:r>
              <a:rPr lang="zh-CN" altLang="en-US" baseline="0" dirty="0" smtClean="0"/>
              <a:t>目录等</a:t>
            </a:r>
            <a:r>
              <a:rPr lang="en-US" altLang="zh-CN"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smtClean="0"/>
              <a:t>当写入数据时</a:t>
            </a:r>
            <a:r>
              <a:rPr lang="en-US" altLang="zh-CN" baseline="0" dirty="0" smtClean="0"/>
              <a:t>,</a:t>
            </a:r>
            <a:r>
              <a:rPr lang="zh-CN" altLang="en-US" baseline="0" dirty="0" smtClean="0"/>
              <a:t>意味着修改的内容从内存的页面保存到相应的</a:t>
            </a:r>
            <a:r>
              <a:rPr lang="en-US" altLang="zh-CN" baseline="0" dirty="0" smtClean="0"/>
              <a:t>Sector</a:t>
            </a:r>
            <a:r>
              <a:rPr lang="zh-CN" altLang="en-US" baseline="0" dirty="0" smtClean="0"/>
              <a:t>集合</a:t>
            </a:r>
            <a:r>
              <a:rPr lang="en-US" altLang="zh-CN" baseline="0" dirty="0" smtClean="0"/>
              <a:t>, </a:t>
            </a:r>
            <a:r>
              <a:rPr lang="zh-CN" altLang="en-US" baseline="0" dirty="0" smtClean="0"/>
              <a:t>并且每一个页面要保存时</a:t>
            </a:r>
            <a:r>
              <a:rPr lang="en-US" altLang="zh-CN" baseline="0" dirty="0" smtClean="0"/>
              <a:t>, </a:t>
            </a:r>
            <a:r>
              <a:rPr lang="zh-CN" altLang="en-US" baseline="0" dirty="0" smtClean="0"/>
              <a:t>也就意味着对应的</a:t>
            </a:r>
            <a:r>
              <a:rPr lang="en-US" altLang="zh-CN" baseline="0" dirty="0" smtClean="0"/>
              <a:t>Block</a:t>
            </a:r>
            <a:r>
              <a:rPr lang="zh-CN" altLang="en-US" baseline="0" dirty="0" smtClean="0"/>
              <a:t>中的</a:t>
            </a:r>
            <a:r>
              <a:rPr lang="en-US" altLang="zh-CN" baseline="0" dirty="0" smtClean="0"/>
              <a:t>0/1</a:t>
            </a:r>
            <a:r>
              <a:rPr lang="zh-CN" altLang="en-US" baseline="0" dirty="0" smtClean="0"/>
              <a:t>写入实际的</a:t>
            </a:r>
            <a:r>
              <a:rPr lang="en-US" altLang="zh-CN" baseline="0" dirty="0" smtClean="0"/>
              <a:t>Sector</a:t>
            </a:r>
            <a:r>
              <a:rPr lang="zh-CN" altLang="en-US" baseline="0" dirty="0" smtClean="0"/>
              <a:t>集合</a:t>
            </a:r>
            <a:r>
              <a:rPr lang="en-US" altLang="zh-CN" baseline="0" dirty="0" smtClean="0"/>
              <a:t>. </a:t>
            </a:r>
            <a:r>
              <a:rPr lang="zh-CN" altLang="en-US" baseline="0" dirty="0" smtClean="0"/>
              <a:t>分成两步</a:t>
            </a:r>
            <a:r>
              <a:rPr lang="en-US" altLang="zh-CN" baseline="0" dirty="0" smtClean="0"/>
              <a:t>: </a:t>
            </a:r>
          </a:p>
          <a:p>
            <a:pPr marL="1143000" marR="0" lvl="2" indent="-228600" algn="l" defTabSz="914400" rtl="0" eaLnBrk="1" fontAlgn="auto" latinLnBrk="0" hangingPunct="1">
              <a:lnSpc>
                <a:spcPct val="100000"/>
              </a:lnSpc>
              <a:spcBef>
                <a:spcPts val="0"/>
              </a:spcBef>
              <a:spcAft>
                <a:spcPts val="0"/>
              </a:spcAft>
              <a:buClrTx/>
              <a:buSzTx/>
              <a:buFont typeface="+mj-lt"/>
              <a:buAutoNum type="alphaLcParenR"/>
              <a:tabLst/>
              <a:defRPr/>
            </a:pPr>
            <a:r>
              <a:rPr lang="zh-CN" altLang="en-US" baseline="0" dirty="0" smtClean="0"/>
              <a:t>查找文件系统维护的</a:t>
            </a:r>
            <a:r>
              <a:rPr lang="en-US" altLang="zh-CN" baseline="0" dirty="0" smtClean="0"/>
              <a:t>Block</a:t>
            </a:r>
            <a:r>
              <a:rPr lang="zh-CN" altLang="en-US" baseline="0" dirty="0" smtClean="0"/>
              <a:t>表</a:t>
            </a:r>
            <a:r>
              <a:rPr lang="en-US" altLang="zh-CN" baseline="0" dirty="0" smtClean="0"/>
              <a:t>, </a:t>
            </a:r>
            <a:r>
              <a:rPr lang="zh-CN" altLang="en-US" baseline="0" dirty="0" smtClean="0"/>
              <a:t>按照给定数据寻求可用的</a:t>
            </a:r>
            <a:r>
              <a:rPr lang="en-US" altLang="zh-CN" baseline="0" dirty="0" smtClean="0"/>
              <a:t>Blocks, </a:t>
            </a:r>
            <a:r>
              <a:rPr lang="zh-CN" altLang="en-US" baseline="0" dirty="0" smtClean="0"/>
              <a:t>也就意味着对应每一</a:t>
            </a:r>
            <a:r>
              <a:rPr lang="en-US" altLang="zh-CN" baseline="0" dirty="0" smtClean="0"/>
              <a:t>Block</a:t>
            </a:r>
            <a:r>
              <a:rPr lang="zh-CN" altLang="en-US" baseline="0" dirty="0" smtClean="0"/>
              <a:t>的</a:t>
            </a:r>
            <a:r>
              <a:rPr lang="en-US" altLang="zh-CN" baseline="0" dirty="0" smtClean="0"/>
              <a:t>Sector</a:t>
            </a:r>
            <a:r>
              <a:rPr lang="zh-CN" altLang="en-US" baseline="0" dirty="0" smtClean="0"/>
              <a:t>也确定了</a:t>
            </a:r>
            <a:r>
              <a:rPr lang="en-US" altLang="zh-CN" baseline="0" dirty="0" smtClean="0"/>
              <a:t>; </a:t>
            </a:r>
          </a:p>
          <a:p>
            <a:pPr marL="1143000" marR="0" lvl="2" indent="-228600" algn="l" defTabSz="914400" rtl="0" eaLnBrk="1" fontAlgn="auto" latinLnBrk="0" hangingPunct="1">
              <a:lnSpc>
                <a:spcPct val="100000"/>
              </a:lnSpc>
              <a:spcBef>
                <a:spcPts val="0"/>
              </a:spcBef>
              <a:spcAft>
                <a:spcPts val="0"/>
              </a:spcAft>
              <a:buClrTx/>
              <a:buSzTx/>
              <a:buFont typeface="+mj-lt"/>
              <a:buAutoNum type="alphaLcParenR"/>
              <a:tabLst/>
              <a:defRPr/>
            </a:pPr>
            <a:r>
              <a:rPr lang="en-US" altLang="zh-CN" baseline="0" dirty="0" smtClean="0"/>
              <a:t>Block</a:t>
            </a:r>
            <a:r>
              <a:rPr lang="zh-CN" altLang="en-US" baseline="0" dirty="0" smtClean="0"/>
              <a:t>写入</a:t>
            </a:r>
            <a:r>
              <a:rPr lang="en-US" altLang="zh-CN" baseline="0" dirty="0" smtClean="0"/>
              <a:t>Sector, </a:t>
            </a:r>
            <a:r>
              <a:rPr lang="zh-CN" altLang="en-US" baseline="0" dirty="0" smtClean="0"/>
              <a:t>即将</a:t>
            </a:r>
            <a:r>
              <a:rPr lang="en-US" altLang="zh-CN" baseline="0" dirty="0" smtClean="0"/>
              <a:t>Block</a:t>
            </a:r>
            <a:r>
              <a:rPr lang="zh-CN" altLang="en-US" baseline="0" dirty="0" smtClean="0"/>
              <a:t>中的</a:t>
            </a:r>
            <a:r>
              <a:rPr lang="en-US" altLang="zh-CN" baseline="0" dirty="0" smtClean="0"/>
              <a:t>0/1</a:t>
            </a:r>
            <a:r>
              <a:rPr lang="zh-CN" altLang="en-US" baseline="0" dirty="0" smtClean="0"/>
              <a:t>集合分割成固定大小的小段</a:t>
            </a:r>
            <a:r>
              <a:rPr lang="en-US" altLang="zh-CN" baseline="0" dirty="0" smtClean="0"/>
              <a:t>, </a:t>
            </a:r>
            <a:r>
              <a:rPr lang="zh-CN" altLang="en-US" baseline="0" dirty="0" smtClean="0"/>
              <a:t>然后交由磁盘的驱动程序找到相应的</a:t>
            </a:r>
            <a:r>
              <a:rPr lang="en-US" altLang="zh-CN" baseline="0" dirty="0" smtClean="0"/>
              <a:t>Sector</a:t>
            </a:r>
            <a:r>
              <a:rPr lang="zh-CN" altLang="en-US" baseline="0" dirty="0" smtClean="0"/>
              <a:t>写入即可</a:t>
            </a:r>
            <a:endParaRPr lang="en-US" altLang="zh-CN" baseline="0" dirty="0" smtClean="0"/>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smtClean="0"/>
              <a:t>其他的操作</a:t>
            </a:r>
            <a:r>
              <a:rPr lang="en-US" altLang="zh-CN" baseline="0" dirty="0" smtClean="0"/>
              <a:t>, </a:t>
            </a:r>
            <a:r>
              <a:rPr lang="zh-CN" altLang="en-US" baseline="0" dirty="0" smtClean="0"/>
              <a:t>如修改</a:t>
            </a:r>
            <a:r>
              <a:rPr lang="en-US" altLang="zh-CN" baseline="0" dirty="0" smtClean="0"/>
              <a:t>, </a:t>
            </a:r>
            <a:r>
              <a:rPr lang="zh-CN" altLang="en-US" baseline="0" dirty="0" smtClean="0"/>
              <a:t>删除</a:t>
            </a:r>
            <a:r>
              <a:rPr lang="en-US" altLang="zh-CN" baseline="0" dirty="0" smtClean="0"/>
              <a:t>, </a:t>
            </a:r>
            <a:r>
              <a:rPr lang="zh-CN" altLang="en-US" baseline="0" dirty="0" smtClean="0"/>
              <a:t>可以类似理解</a:t>
            </a:r>
            <a:r>
              <a:rPr lang="en-US" altLang="zh-CN" baseline="0" dirty="0" smtClean="0"/>
              <a:t>. </a:t>
            </a:r>
          </a:p>
          <a:p>
            <a:pPr marL="171450" indent="-171450">
              <a:buFont typeface="Arial" pitchFamily="34" charset="0"/>
              <a:buChar char="•"/>
            </a:pPr>
            <a:endParaRPr lang="en-US" altLang="zh-CN" dirty="0" smtClean="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zh-CN" altLang="en-US" dirty="0" smtClean="0"/>
              <a:t>从上述描述知</a:t>
            </a:r>
            <a:r>
              <a:rPr lang="en-US" altLang="zh-CN" dirty="0" smtClean="0"/>
              <a:t>,</a:t>
            </a:r>
            <a:r>
              <a:rPr lang="en-US" altLang="zh-CN" baseline="0" dirty="0" smtClean="0"/>
              <a:t> </a:t>
            </a:r>
            <a:r>
              <a:rPr lang="zh-CN" altLang="en-US" dirty="0" smtClean="0"/>
              <a:t>硬盘就是一个小的</a:t>
            </a:r>
            <a:r>
              <a:rPr lang="en-US" altLang="zh-CN" dirty="0" smtClean="0"/>
              <a:t>“</a:t>
            </a:r>
            <a:r>
              <a:rPr lang="zh-CN" altLang="en-US" dirty="0" smtClean="0"/>
              <a:t>电脑系统</a:t>
            </a:r>
            <a:r>
              <a:rPr lang="en-US" altLang="zh-CN" dirty="0" smtClean="0"/>
              <a:t>”: </a:t>
            </a:r>
            <a:r>
              <a:rPr lang="zh-CN" altLang="en-US" dirty="0" smtClean="0"/>
              <a:t>电子部件对应电脑的</a:t>
            </a:r>
            <a:r>
              <a:rPr lang="en-US" altLang="zh-CN" dirty="0" smtClean="0"/>
              <a:t>CPU – </a:t>
            </a:r>
            <a:r>
              <a:rPr lang="zh-CN" altLang="en-US" dirty="0" smtClean="0"/>
              <a:t>能够</a:t>
            </a:r>
            <a:r>
              <a:rPr lang="zh-CN" altLang="en-US" b="1" u="sng" dirty="0" smtClean="0"/>
              <a:t>理解和执行一套指令</a:t>
            </a:r>
            <a:r>
              <a:rPr lang="zh-CN" altLang="en-US" dirty="0" smtClean="0"/>
              <a:t>以控制读写和数据的传输</a:t>
            </a:r>
            <a:r>
              <a:rPr lang="en-US" altLang="zh-CN" dirty="0" smtClean="0"/>
              <a:t>;</a:t>
            </a:r>
            <a:r>
              <a:rPr lang="en-US" altLang="zh-CN" baseline="0" dirty="0" smtClean="0"/>
              <a:t> </a:t>
            </a:r>
            <a:r>
              <a:rPr lang="zh-CN" altLang="en-US" baseline="0" dirty="0" smtClean="0"/>
              <a:t>而驱动程序的作用就是提供给文件系统接口</a:t>
            </a:r>
            <a:r>
              <a:rPr lang="en-US" altLang="zh-CN" baseline="0" dirty="0" smtClean="0"/>
              <a:t>: </a:t>
            </a:r>
            <a:r>
              <a:rPr lang="zh-CN" altLang="en-US" baseline="0" dirty="0" smtClean="0"/>
              <a:t>驱动程序显然是程序的集合</a:t>
            </a:r>
            <a:r>
              <a:rPr lang="en-US" altLang="zh-CN" baseline="0" dirty="0" smtClean="0"/>
              <a:t>(</a:t>
            </a:r>
            <a:r>
              <a:rPr lang="zh-CN" altLang="en-US" baseline="0" dirty="0" smtClean="0"/>
              <a:t>类似操作系统</a:t>
            </a:r>
            <a:r>
              <a:rPr lang="en-US" altLang="zh-CN" baseline="0" dirty="0" smtClean="0"/>
              <a:t>), </a:t>
            </a:r>
            <a:r>
              <a:rPr lang="zh-CN" altLang="en-US" baseline="0" dirty="0" smtClean="0"/>
              <a:t>接收传来的指令和数据</a:t>
            </a:r>
            <a:r>
              <a:rPr lang="en-US" altLang="zh-CN" baseline="0" dirty="0" smtClean="0"/>
              <a:t>(</a:t>
            </a:r>
            <a:r>
              <a:rPr lang="zh-CN" altLang="en-US" baseline="0" dirty="0" smtClean="0"/>
              <a:t>往往是一个或多个</a:t>
            </a:r>
            <a:r>
              <a:rPr lang="en-US" altLang="zh-CN" baseline="0" dirty="0" smtClean="0"/>
              <a:t>Block)</a:t>
            </a:r>
            <a:r>
              <a:rPr lang="zh-CN" altLang="en-US" baseline="0" dirty="0" smtClean="0"/>
              <a:t>将写入到相应的</a:t>
            </a:r>
            <a:r>
              <a:rPr lang="en-US" altLang="zh-CN" baseline="0" dirty="0" smtClean="0"/>
              <a:t>Sector. </a:t>
            </a:r>
            <a:endParaRPr lang="en-US" altLang="zh-CN" dirty="0" smtClean="0"/>
          </a:p>
          <a:p>
            <a:pPr marL="171450" indent="-171450">
              <a:buFont typeface="Arial" pitchFamily="34" charset="0"/>
              <a:buChar char="•"/>
            </a:pPr>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45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1BD1BD6-91E8-4855-B35C-4057013C2FEE}" type="slidenum">
              <a:rPr lang="zh-CN" altLang="en-US"/>
              <a:pPr fontAlgn="base">
                <a:spcBef>
                  <a:spcPct val="0"/>
                </a:spcBef>
                <a:spcAft>
                  <a:spcPct val="0"/>
                </a:spcAft>
              </a:pPr>
              <a:t>28</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Disk Formatting [</a:t>
            </a:r>
            <a:r>
              <a:rPr lang="zh-CN" altLang="en-US" sz="1050" dirty="0" smtClean="0"/>
              <a:t>磁盘格式化</a:t>
            </a:r>
            <a:r>
              <a:rPr lang="en-US" altLang="zh-CN" dirty="0" smtClean="0"/>
              <a:t>], is also called Low-level formatting, or physical formatting. Divide a disk into sectors that </a:t>
            </a:r>
            <a:r>
              <a:rPr lang="en-US" altLang="zh-CN" dirty="0" smtClean="0">
                <a:solidFill>
                  <a:srgbClr val="FF0000"/>
                </a:solidFill>
              </a:rPr>
              <a:t>the </a:t>
            </a:r>
            <a:r>
              <a:rPr lang="en-US" altLang="zh-CN" b="1" dirty="0" smtClean="0">
                <a:solidFill>
                  <a:srgbClr val="FF0000"/>
                </a:solidFill>
              </a:rPr>
              <a:t>controller</a:t>
            </a:r>
            <a:r>
              <a:rPr lang="en-US" altLang="zh-CN" dirty="0" smtClean="0">
                <a:solidFill>
                  <a:srgbClr val="FF0000"/>
                </a:solidFill>
              </a:rPr>
              <a:t> can read and write</a:t>
            </a:r>
          </a:p>
          <a:p>
            <a:endParaRPr lang="zh-CN" altLang="en-US" dirty="0"/>
          </a:p>
        </p:txBody>
      </p:sp>
      <p:sp>
        <p:nvSpPr>
          <p:cNvPr id="4" name="灯片编号占位符 3"/>
          <p:cNvSpPr>
            <a:spLocks noGrp="1"/>
          </p:cNvSpPr>
          <p:nvPr>
            <p:ph type="sldNum" sz="quarter" idx="10"/>
          </p:nvPr>
        </p:nvSpPr>
        <p:spPr/>
        <p:txBody>
          <a:bodyPr/>
          <a:lstStyle/>
          <a:p>
            <a:fld id="{61049880-5997-49F2-8F31-2944F76044EA}" type="slidenum">
              <a:rPr lang="zh-CN" altLang="en-US" smtClean="0"/>
              <a:pPr/>
              <a:t>29</a:t>
            </a:fld>
            <a:endParaRPr lang="zh-CN" altLang="en-US"/>
          </a:p>
        </p:txBody>
      </p:sp>
    </p:spTree>
    <p:extLst>
      <p:ext uri="{BB962C8B-B14F-4D97-AF65-F5344CB8AC3E}">
        <p14:creationId xmlns:p14="http://schemas.microsoft.com/office/powerpoint/2010/main" val="40345604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30</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31</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049880-5997-49F2-8F31-2944F76044EA}" type="slidenum">
              <a:rPr lang="zh-CN" altLang="en-US" smtClean="0"/>
              <a:pPr/>
              <a:t>32</a:t>
            </a:fld>
            <a:endParaRPr lang="zh-CN" altLang="en-US"/>
          </a:p>
        </p:txBody>
      </p:sp>
    </p:spTree>
    <p:extLst>
      <p:ext uri="{BB962C8B-B14F-4D97-AF65-F5344CB8AC3E}">
        <p14:creationId xmlns:p14="http://schemas.microsoft.com/office/powerpoint/2010/main" val="628604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049880-5997-49F2-8F31-2944F76044EA}" type="slidenum">
              <a:rPr lang="zh-CN" altLang="en-US" smtClean="0"/>
              <a:pPr/>
              <a:t>33</a:t>
            </a:fld>
            <a:endParaRPr lang="zh-CN" altLang="en-US"/>
          </a:p>
        </p:txBody>
      </p:sp>
    </p:spTree>
    <p:extLst>
      <p:ext uri="{BB962C8B-B14F-4D97-AF65-F5344CB8AC3E}">
        <p14:creationId xmlns:p14="http://schemas.microsoft.com/office/powerpoint/2010/main" val="9408576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049880-5997-49F2-8F31-2944F76044EA}" type="slidenum">
              <a:rPr lang="zh-CN" altLang="en-US" smtClean="0"/>
              <a:pPr/>
              <a:t>34</a:t>
            </a:fld>
            <a:endParaRPr lang="zh-CN" altLang="en-US"/>
          </a:p>
        </p:txBody>
      </p:sp>
    </p:spTree>
    <p:extLst>
      <p:ext uri="{BB962C8B-B14F-4D97-AF65-F5344CB8AC3E}">
        <p14:creationId xmlns:p14="http://schemas.microsoft.com/office/powerpoint/2010/main" val="20198231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http://www.ibm.com/developerworks/library/l-linuxboot/</a:t>
            </a:r>
          </a:p>
          <a:p>
            <a:r>
              <a:rPr lang="en-US" altLang="zh-CN" dirty="0" smtClean="0"/>
              <a:t>[2015</a:t>
            </a:r>
            <a:r>
              <a:rPr lang="zh-CN" altLang="en-US" dirty="0" smtClean="0"/>
              <a:t>年</a:t>
            </a:r>
            <a:r>
              <a:rPr lang="en-US" altLang="zh-CN" dirty="0" smtClean="0"/>
              <a:t>3</a:t>
            </a:r>
            <a:r>
              <a:rPr lang="zh-CN" altLang="en-US" dirty="0" smtClean="0"/>
              <a:t>月</a:t>
            </a:r>
            <a:r>
              <a:rPr lang="en-US" altLang="zh-CN" dirty="0" smtClean="0"/>
              <a:t>19</a:t>
            </a:r>
            <a:r>
              <a:rPr lang="zh-CN" altLang="en-US" dirty="0" smtClean="0"/>
              <a:t>日</a:t>
            </a:r>
            <a:r>
              <a:rPr lang="en-US" altLang="zh-CN" dirty="0" smtClean="0"/>
              <a:t>21:01:45</a:t>
            </a:r>
            <a:r>
              <a:rPr lang="en-US" altLang="zh-CN" baseline="0" dirty="0" smtClean="0"/>
              <a:t> </a:t>
            </a:r>
            <a:r>
              <a:rPr lang="zh-CN" altLang="en-US" baseline="0" dirty="0" smtClean="0"/>
              <a:t>逸夫西楼</a:t>
            </a:r>
            <a:r>
              <a:rPr lang="en-US" altLang="zh-CN" baseline="0" smtClean="0"/>
              <a:t>811</a:t>
            </a:r>
            <a:r>
              <a:rPr lang="en-US" altLang="zh-CN" smtClean="0"/>
              <a:t>]</a:t>
            </a:r>
            <a:endParaRPr lang="zh-CN" altLang="en-US" dirty="0"/>
          </a:p>
        </p:txBody>
      </p:sp>
      <p:sp>
        <p:nvSpPr>
          <p:cNvPr id="4" name="灯片编号占位符 3"/>
          <p:cNvSpPr>
            <a:spLocks noGrp="1"/>
          </p:cNvSpPr>
          <p:nvPr>
            <p:ph type="sldNum" sz="quarter" idx="10"/>
          </p:nvPr>
        </p:nvSpPr>
        <p:spPr/>
        <p:txBody>
          <a:bodyPr/>
          <a:lstStyle/>
          <a:p>
            <a:fld id="{61049880-5997-49F2-8F31-2944F76044EA}" type="slidenum">
              <a:rPr lang="zh-CN" altLang="en-US" smtClean="0"/>
              <a:pPr/>
              <a:t>35</a:t>
            </a:fld>
            <a:endParaRPr lang="zh-CN" altLang="en-US"/>
          </a:p>
        </p:txBody>
      </p:sp>
    </p:spTree>
    <p:extLst>
      <p:ext uri="{BB962C8B-B14F-4D97-AF65-F5344CB8AC3E}">
        <p14:creationId xmlns:p14="http://schemas.microsoft.com/office/powerpoint/2010/main" val="17261931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049880-5997-49F2-8F31-2944F76044EA}" type="slidenum">
              <a:rPr lang="zh-CN" altLang="en-US" smtClean="0"/>
              <a:pPr/>
              <a:t>36</a:t>
            </a:fld>
            <a:endParaRPr lang="zh-CN" altLang="en-US"/>
          </a:p>
        </p:txBody>
      </p:sp>
    </p:spTree>
    <p:extLst>
      <p:ext uri="{BB962C8B-B14F-4D97-AF65-F5344CB8AC3E}">
        <p14:creationId xmlns:p14="http://schemas.microsoft.com/office/powerpoint/2010/main" val="6795632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[2017</a:t>
            </a:r>
            <a:r>
              <a:rPr lang="zh-CN" altLang="en-US" dirty="0" smtClean="0"/>
              <a:t>年</a:t>
            </a:r>
            <a:r>
              <a:rPr lang="en-US" altLang="zh-CN" dirty="0" smtClean="0"/>
              <a:t>4</a:t>
            </a:r>
            <a:r>
              <a:rPr lang="zh-CN" altLang="en-US" dirty="0" smtClean="0"/>
              <a:t>月</a:t>
            </a:r>
            <a:r>
              <a:rPr lang="en-US" altLang="zh-CN" dirty="0" smtClean="0"/>
              <a:t>11</a:t>
            </a:r>
            <a:r>
              <a:rPr lang="zh-CN" altLang="en-US" dirty="0" smtClean="0"/>
              <a:t>日</a:t>
            </a:r>
            <a:r>
              <a:rPr lang="en-US" altLang="zh-CN" dirty="0" smtClean="0"/>
              <a:t>20:48:07] Kao, </a:t>
            </a:r>
            <a:r>
              <a:rPr lang="zh-CN" altLang="en-US" dirty="0" smtClean="0"/>
              <a:t>讲课时注意到有误</a:t>
            </a:r>
            <a:r>
              <a:rPr lang="en-US" altLang="zh-CN" dirty="0" smtClean="0"/>
              <a:t>! </a:t>
            </a:r>
            <a:r>
              <a:rPr lang="zh-CN" altLang="en-US" dirty="0" smtClean="0"/>
              <a:t>尴尬</a:t>
            </a:r>
            <a:r>
              <a:rPr lang="en-US" altLang="zh-CN" smtClean="0"/>
              <a:t>~~</a:t>
            </a:r>
            <a:endParaRPr lang="zh-CN" altLang="en-US" dirty="0"/>
          </a:p>
        </p:txBody>
      </p:sp>
      <p:sp>
        <p:nvSpPr>
          <p:cNvPr id="4" name="灯片编号占位符 3"/>
          <p:cNvSpPr>
            <a:spLocks noGrp="1"/>
          </p:cNvSpPr>
          <p:nvPr>
            <p:ph type="sldNum" sz="quarter" idx="10"/>
          </p:nvPr>
        </p:nvSpPr>
        <p:spPr/>
        <p:txBody>
          <a:bodyPr/>
          <a:lstStyle/>
          <a:p>
            <a:fld id="{61049880-5997-49F2-8F31-2944F76044EA}" type="slidenum">
              <a:rPr lang="zh-CN" altLang="en-US" smtClean="0"/>
              <a:pPr/>
              <a:t>37</a:t>
            </a:fld>
            <a:endParaRPr lang="zh-CN" altLang="en-US"/>
          </a:p>
        </p:txBody>
      </p:sp>
    </p:spTree>
    <p:extLst>
      <p:ext uri="{BB962C8B-B14F-4D97-AF65-F5344CB8AC3E}">
        <p14:creationId xmlns:p14="http://schemas.microsoft.com/office/powerpoint/2010/main" val="21930347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7B2345-238A-4009-AFCA-98F47D76BD27}" type="slidenum">
              <a:rPr lang="en-US" altLang="zh-CN"/>
              <a:pPr/>
              <a:t>38</a:t>
            </a:fld>
            <a:endParaRPr lang="en-US" altLang="zh-CN"/>
          </a:p>
        </p:txBody>
      </p:sp>
      <p:sp>
        <p:nvSpPr>
          <p:cNvPr id="1872898" name="Rectangle 2"/>
          <p:cNvSpPr>
            <a:spLocks noGrp="1" noRot="1" noChangeAspect="1" noChangeArrowheads="1" noTextEdit="1"/>
          </p:cNvSpPr>
          <p:nvPr>
            <p:ph type="sldImg"/>
          </p:nvPr>
        </p:nvSpPr>
        <p:spPr>
          <a:ln/>
        </p:spPr>
      </p:sp>
      <p:sp>
        <p:nvSpPr>
          <p:cNvPr id="1872899" name="Rectangle 3"/>
          <p:cNvSpPr>
            <a:spLocks noGrp="1" noChangeArrowheads="1"/>
          </p:cNvSpPr>
          <p:nvPr>
            <p:ph type="body" idx="1"/>
          </p:nvPr>
        </p:nvSpPr>
        <p:spPr/>
        <p:txBody>
          <a:bodyPr/>
          <a:lstStyle/>
          <a:p>
            <a:r>
              <a:rPr lang="en-US" altLang="zh-CN" dirty="0" smtClean="0"/>
              <a:t>[2012-10-26]</a:t>
            </a:r>
            <a:r>
              <a:rPr lang="zh-CN" altLang="en-US" dirty="0" smtClean="0"/>
              <a:t>给研究生讲到这里的时候</a:t>
            </a:r>
            <a:r>
              <a:rPr lang="en-US" altLang="zh-CN" dirty="0" smtClean="0"/>
              <a:t>, </a:t>
            </a:r>
            <a:r>
              <a:rPr lang="zh-CN" altLang="en-US" dirty="0" smtClean="0"/>
              <a:t>理得更顺了</a:t>
            </a:r>
            <a:r>
              <a:rPr lang="en-US" altLang="zh-CN" dirty="0" smtClean="0"/>
              <a:t>: </a:t>
            </a:r>
          </a:p>
          <a:p>
            <a:pPr marL="171450" indent="-171450">
              <a:buFont typeface="Arial" pitchFamily="34" charset="0"/>
              <a:buChar char="•"/>
            </a:pPr>
            <a:r>
              <a:rPr lang="zh-CN" altLang="en-US" dirty="0" smtClean="0"/>
              <a:t>文件到硬盘空间的映射有两个子映射</a:t>
            </a:r>
            <a:r>
              <a:rPr lang="en-US" altLang="zh-CN" dirty="0" smtClean="0"/>
              <a:t>: File space </a:t>
            </a:r>
            <a:r>
              <a:rPr lang="en-US" altLang="zh-CN" dirty="0" smtClean="0">
                <a:sym typeface="Wingdings" pitchFamily="2" charset="2"/>
              </a:rPr>
              <a:t> addressed Blocks, </a:t>
            </a:r>
            <a:r>
              <a:rPr lang="zh-CN" altLang="en-US" dirty="0" smtClean="0">
                <a:sym typeface="Wingdings" pitchFamily="2" charset="2"/>
              </a:rPr>
              <a:t>和 </a:t>
            </a:r>
            <a:r>
              <a:rPr lang="en-US" altLang="zh-CN" dirty="0" smtClean="0">
                <a:sym typeface="Wingdings" pitchFamily="2" charset="2"/>
              </a:rPr>
              <a:t>Block  addressed</a:t>
            </a:r>
            <a:r>
              <a:rPr lang="en-US" altLang="zh-CN" baseline="0" dirty="0" smtClean="0">
                <a:sym typeface="Wingdings" pitchFamily="2" charset="2"/>
              </a:rPr>
              <a:t> sectors. </a:t>
            </a:r>
            <a:r>
              <a:rPr lang="zh-CN" altLang="en-US" baseline="0" dirty="0" smtClean="0">
                <a:sym typeface="Wingdings" pitchFamily="2" charset="2"/>
              </a:rPr>
              <a:t>他们就</a:t>
            </a:r>
            <a:r>
              <a:rPr lang="zh-CN" altLang="en-US" dirty="0" smtClean="0"/>
              <a:t>跟文件到内存的基于页面的映射相类似</a:t>
            </a:r>
            <a:r>
              <a:rPr lang="en-US" altLang="zh-CN" dirty="0" smtClean="0"/>
              <a:t>: </a:t>
            </a:r>
            <a:r>
              <a:rPr lang="zh-CN" altLang="en-US" dirty="0" smtClean="0"/>
              <a:t>文件的一堆</a:t>
            </a:r>
            <a:r>
              <a:rPr lang="en-US" altLang="zh-CN" dirty="0" smtClean="0"/>
              <a:t>0</a:t>
            </a:r>
            <a:r>
              <a:rPr lang="zh-CN" altLang="en-US" dirty="0" smtClean="0"/>
              <a:t>或</a:t>
            </a:r>
            <a:r>
              <a:rPr lang="en-US" altLang="zh-CN" dirty="0" smtClean="0"/>
              <a:t>1, </a:t>
            </a:r>
            <a:r>
              <a:rPr lang="zh-CN" altLang="en-US" dirty="0" smtClean="0"/>
              <a:t>按照一定的</a:t>
            </a:r>
            <a:r>
              <a:rPr lang="en-US" altLang="zh-CN" dirty="0" smtClean="0"/>
              <a:t>size</a:t>
            </a:r>
            <a:r>
              <a:rPr lang="zh-CN" altLang="en-US" dirty="0" smtClean="0"/>
              <a:t>分割成固定大小的</a:t>
            </a:r>
            <a:r>
              <a:rPr lang="en-US" altLang="zh-CN" dirty="0" smtClean="0"/>
              <a:t>block,</a:t>
            </a:r>
            <a:r>
              <a:rPr lang="en-US" altLang="zh-CN" baseline="0" dirty="0" smtClean="0"/>
              <a:t> </a:t>
            </a:r>
            <a:r>
              <a:rPr lang="zh-CN" altLang="en-US" baseline="0" dirty="0" smtClean="0"/>
              <a:t>然后每一个</a:t>
            </a:r>
            <a:r>
              <a:rPr lang="en-US" altLang="zh-CN" baseline="0" dirty="0" smtClean="0"/>
              <a:t>block</a:t>
            </a:r>
            <a:r>
              <a:rPr lang="zh-CN" altLang="en-US" baseline="0" dirty="0" smtClean="0"/>
              <a:t>又分割成更小的</a:t>
            </a:r>
            <a:r>
              <a:rPr lang="en-US" altLang="zh-CN" baseline="0" dirty="0" smtClean="0"/>
              <a:t>sector. </a:t>
            </a:r>
            <a:r>
              <a:rPr lang="zh-CN" altLang="en-US" baseline="0" dirty="0" smtClean="0"/>
              <a:t>他们的映射就是查找是否有可用的</a:t>
            </a:r>
            <a:r>
              <a:rPr lang="en-US" altLang="zh-CN" baseline="0" dirty="0" smtClean="0"/>
              <a:t>bock/sector</a:t>
            </a:r>
            <a:r>
              <a:rPr lang="zh-CN" altLang="en-US" baseline="0" dirty="0" smtClean="0"/>
              <a:t>存放而已 </a:t>
            </a:r>
            <a:r>
              <a:rPr lang="en-US" altLang="zh-CN" baseline="0" dirty="0" smtClean="0"/>
              <a:t>– </a:t>
            </a:r>
            <a:r>
              <a:rPr lang="zh-CN" altLang="en-US" baseline="0" dirty="0" smtClean="0"/>
              <a:t>当然</a:t>
            </a:r>
            <a:r>
              <a:rPr lang="en-US" altLang="zh-CN" baseline="0" dirty="0" smtClean="0"/>
              <a:t>, </a:t>
            </a:r>
            <a:r>
              <a:rPr lang="zh-CN" altLang="en-US" baseline="0" dirty="0" smtClean="0"/>
              <a:t>需要有数据结构支持</a:t>
            </a:r>
            <a:endParaRPr lang="en-US" altLang="zh-CN" baseline="0" dirty="0" smtClean="0"/>
          </a:p>
          <a:p>
            <a:pPr marL="171450" indent="-171450">
              <a:buFont typeface="Arial" pitchFamily="34" charset="0"/>
              <a:buChar char="•"/>
            </a:pPr>
            <a:r>
              <a:rPr lang="zh-CN" altLang="en-US" baseline="0" dirty="0" smtClean="0"/>
              <a:t>那些数据结构也跟内存管理类似</a:t>
            </a:r>
            <a:r>
              <a:rPr lang="en-US" altLang="zh-CN" baseline="0" dirty="0" smtClean="0"/>
              <a:t>: </a:t>
            </a:r>
            <a:r>
              <a:rPr lang="zh-CN" altLang="en-US" baseline="0" dirty="0" smtClean="0"/>
              <a:t>显然要有整个空间的管理结构</a:t>
            </a:r>
            <a:r>
              <a:rPr lang="en-US" altLang="zh-CN" baseline="0" dirty="0" smtClean="0"/>
              <a:t>, </a:t>
            </a:r>
            <a:r>
              <a:rPr lang="zh-CN" altLang="en-US" baseline="0" dirty="0" smtClean="0"/>
              <a:t>以及每个文件</a:t>
            </a:r>
            <a:r>
              <a:rPr lang="en-US" altLang="zh-CN" baseline="0" dirty="0" smtClean="0"/>
              <a:t>/block</a:t>
            </a:r>
            <a:r>
              <a:rPr lang="zh-CN" altLang="en-US" baseline="0" dirty="0" smtClean="0"/>
              <a:t>映射到</a:t>
            </a:r>
            <a:r>
              <a:rPr lang="en-US" altLang="zh-CN" baseline="0" dirty="0" smtClean="0"/>
              <a:t>(block</a:t>
            </a:r>
            <a:r>
              <a:rPr lang="zh-CN" altLang="en-US" baseline="0" dirty="0" smtClean="0"/>
              <a:t>空间</a:t>
            </a:r>
            <a:r>
              <a:rPr lang="en-US" altLang="zh-CN" baseline="0" dirty="0" smtClean="0"/>
              <a:t>)/(sector</a:t>
            </a:r>
            <a:r>
              <a:rPr lang="zh-CN" altLang="en-US" baseline="0" dirty="0" smtClean="0"/>
              <a:t>集合</a:t>
            </a:r>
            <a:r>
              <a:rPr lang="en-US" altLang="zh-CN" baseline="0" dirty="0" smtClean="0"/>
              <a:t>)</a:t>
            </a:r>
            <a:r>
              <a:rPr lang="zh-CN" altLang="en-US" baseline="0" dirty="0" smtClean="0"/>
              <a:t>的映射表</a:t>
            </a:r>
            <a:r>
              <a:rPr lang="en-US" altLang="zh-CN" baseline="0" dirty="0" smtClean="0"/>
              <a:t>.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zh-CN" altLang="en-US" baseline="0" dirty="0" smtClean="0"/>
              <a:t>那么剩下的就是</a:t>
            </a:r>
            <a:r>
              <a:rPr lang="en-US" altLang="zh-CN" baseline="0" dirty="0" smtClean="0"/>
              <a:t>: </a:t>
            </a:r>
            <a:r>
              <a:rPr lang="zh-CN" altLang="en-US" baseline="0" dirty="0" smtClean="0"/>
              <a:t>那些数据结构以及相应操作都存在哪里</a:t>
            </a:r>
            <a:r>
              <a:rPr lang="en-US" altLang="zh-CN" baseline="0" dirty="0" smtClean="0"/>
              <a:t>? </a:t>
            </a:r>
            <a:r>
              <a:rPr lang="zh-CN" altLang="en-US" baseline="0" dirty="0" smtClean="0"/>
              <a:t>操作系统将之分成了两步骤</a:t>
            </a:r>
            <a:r>
              <a:rPr lang="en-US" altLang="zh-CN" baseline="0" dirty="0" smtClean="0"/>
              <a:t>: </a:t>
            </a:r>
            <a:r>
              <a:rPr lang="zh-CN" altLang="en-US" baseline="0" dirty="0" smtClean="0"/>
              <a:t>专门的文件系统对文件进行管理 </a:t>
            </a:r>
            <a:r>
              <a:rPr lang="en-US" altLang="zh-CN" baseline="0" dirty="0" smtClean="0"/>
              <a:t>– </a:t>
            </a:r>
            <a:r>
              <a:rPr lang="zh-CN" altLang="en-US" baseline="0" dirty="0" smtClean="0"/>
              <a:t>它们的组织结构以及文件到</a:t>
            </a:r>
            <a:r>
              <a:rPr lang="en-US" altLang="zh-CN" baseline="0" dirty="0" smtClean="0"/>
              <a:t>Blocks</a:t>
            </a:r>
            <a:r>
              <a:rPr lang="zh-CN" altLang="en-US" baseline="0" dirty="0" smtClean="0"/>
              <a:t>的映射</a:t>
            </a:r>
            <a:r>
              <a:rPr lang="en-US" altLang="zh-CN" baseline="0" dirty="0" smtClean="0"/>
              <a:t>; </a:t>
            </a:r>
            <a:r>
              <a:rPr lang="zh-CN" altLang="en-US" baseline="0" dirty="0" smtClean="0"/>
              <a:t>驱动程序保存了硬盘的</a:t>
            </a:r>
            <a:r>
              <a:rPr lang="en-US" altLang="zh-CN" baseline="0" dirty="0" smtClean="0"/>
              <a:t>Sector</a:t>
            </a:r>
            <a:r>
              <a:rPr lang="zh-CN" altLang="en-US" baseline="0" dirty="0" smtClean="0"/>
              <a:t>空间以及</a:t>
            </a:r>
            <a:r>
              <a:rPr lang="en-US" altLang="zh-CN" baseline="0" dirty="0" smtClean="0"/>
              <a:t>Block</a:t>
            </a:r>
            <a:r>
              <a:rPr lang="zh-CN" altLang="en-US" baseline="0" dirty="0" smtClean="0"/>
              <a:t>到</a:t>
            </a:r>
            <a:r>
              <a:rPr lang="en-US" altLang="zh-CN" baseline="0" dirty="0" smtClean="0"/>
              <a:t>sector </a:t>
            </a:r>
            <a:r>
              <a:rPr lang="zh-CN" altLang="en-US" baseline="0" dirty="0" smtClean="0"/>
              <a:t>的映射表</a:t>
            </a:r>
            <a:r>
              <a:rPr lang="en-US" altLang="zh-CN" baseline="0" dirty="0" smtClean="0"/>
              <a:t>.</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zh-CN" altLang="en-US" baseline="0" dirty="0" smtClean="0"/>
              <a:t>处理流程如下</a:t>
            </a:r>
            <a:r>
              <a:rPr lang="en-US" altLang="zh-CN"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smtClean="0"/>
              <a:t>当创建一个新文件时</a:t>
            </a:r>
            <a:r>
              <a:rPr lang="en-US" altLang="zh-CN" baseline="0" dirty="0" smtClean="0"/>
              <a:t>, </a:t>
            </a:r>
            <a:r>
              <a:rPr lang="zh-CN" altLang="en-US" baseline="0" dirty="0" smtClean="0"/>
              <a:t>意味着在文件系统维护的数据结构中添加一个文件实例</a:t>
            </a:r>
            <a:r>
              <a:rPr lang="en-US" altLang="zh-CN" baseline="0" dirty="0" smtClean="0"/>
              <a:t>(</a:t>
            </a:r>
            <a:r>
              <a:rPr lang="zh-CN" altLang="en-US" baseline="0" dirty="0" smtClean="0"/>
              <a:t>属性</a:t>
            </a:r>
            <a:r>
              <a:rPr lang="en-US" altLang="zh-CN" baseline="0" dirty="0" smtClean="0"/>
              <a:t>, </a:t>
            </a:r>
            <a:r>
              <a:rPr lang="zh-CN" altLang="en-US" baseline="0" dirty="0" smtClean="0"/>
              <a:t>目录等</a:t>
            </a:r>
            <a:r>
              <a:rPr lang="en-US" altLang="zh-CN"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smtClean="0"/>
              <a:t>当写入数据时</a:t>
            </a:r>
            <a:r>
              <a:rPr lang="en-US" altLang="zh-CN" baseline="0" dirty="0" smtClean="0"/>
              <a:t>,</a:t>
            </a:r>
            <a:r>
              <a:rPr lang="zh-CN" altLang="en-US" baseline="0" dirty="0" smtClean="0"/>
              <a:t>意味着修改的内容从内存的页面保存到相应的</a:t>
            </a:r>
            <a:r>
              <a:rPr lang="en-US" altLang="zh-CN" baseline="0" dirty="0" smtClean="0"/>
              <a:t>Sector</a:t>
            </a:r>
            <a:r>
              <a:rPr lang="zh-CN" altLang="en-US" baseline="0" dirty="0" smtClean="0"/>
              <a:t>集合</a:t>
            </a:r>
            <a:r>
              <a:rPr lang="en-US" altLang="zh-CN" baseline="0" dirty="0" smtClean="0"/>
              <a:t>, </a:t>
            </a:r>
            <a:r>
              <a:rPr lang="zh-CN" altLang="en-US" baseline="0" dirty="0" smtClean="0"/>
              <a:t>并且每一个页面要保存时</a:t>
            </a:r>
            <a:r>
              <a:rPr lang="en-US" altLang="zh-CN" baseline="0" dirty="0" smtClean="0"/>
              <a:t>, </a:t>
            </a:r>
            <a:r>
              <a:rPr lang="zh-CN" altLang="en-US" baseline="0" dirty="0" smtClean="0"/>
              <a:t>也就意味着对应的</a:t>
            </a:r>
            <a:r>
              <a:rPr lang="en-US" altLang="zh-CN" baseline="0" dirty="0" smtClean="0"/>
              <a:t>Block</a:t>
            </a:r>
            <a:r>
              <a:rPr lang="zh-CN" altLang="en-US" baseline="0" dirty="0" smtClean="0"/>
              <a:t>中的</a:t>
            </a:r>
            <a:r>
              <a:rPr lang="en-US" altLang="zh-CN" baseline="0" dirty="0" smtClean="0"/>
              <a:t>0/1</a:t>
            </a:r>
            <a:r>
              <a:rPr lang="zh-CN" altLang="en-US" baseline="0" dirty="0" smtClean="0"/>
              <a:t>写入实际的</a:t>
            </a:r>
            <a:r>
              <a:rPr lang="en-US" altLang="zh-CN" baseline="0" dirty="0" smtClean="0"/>
              <a:t>Sector</a:t>
            </a:r>
            <a:r>
              <a:rPr lang="zh-CN" altLang="en-US" baseline="0" dirty="0" smtClean="0"/>
              <a:t>集合</a:t>
            </a:r>
            <a:r>
              <a:rPr lang="en-US" altLang="zh-CN" baseline="0" dirty="0" smtClean="0"/>
              <a:t>. </a:t>
            </a:r>
            <a:r>
              <a:rPr lang="zh-CN" altLang="en-US" baseline="0" dirty="0" smtClean="0"/>
              <a:t>分成两步</a:t>
            </a:r>
            <a:r>
              <a:rPr lang="en-US" altLang="zh-CN" baseline="0" dirty="0" smtClean="0"/>
              <a:t>: </a:t>
            </a:r>
          </a:p>
          <a:p>
            <a:pPr marL="1143000" marR="0" lvl="2" indent="-228600" algn="l" defTabSz="914400" rtl="0" eaLnBrk="1" fontAlgn="auto" latinLnBrk="0" hangingPunct="1">
              <a:lnSpc>
                <a:spcPct val="100000"/>
              </a:lnSpc>
              <a:spcBef>
                <a:spcPts val="0"/>
              </a:spcBef>
              <a:spcAft>
                <a:spcPts val="0"/>
              </a:spcAft>
              <a:buClrTx/>
              <a:buSzTx/>
              <a:buFont typeface="+mj-lt"/>
              <a:buAutoNum type="alphaLcParenR"/>
              <a:tabLst/>
              <a:defRPr/>
            </a:pPr>
            <a:r>
              <a:rPr lang="zh-CN" altLang="en-US" baseline="0" dirty="0" smtClean="0"/>
              <a:t>查找文件系统维护的</a:t>
            </a:r>
            <a:r>
              <a:rPr lang="en-US" altLang="zh-CN" baseline="0" dirty="0" smtClean="0"/>
              <a:t>Block</a:t>
            </a:r>
            <a:r>
              <a:rPr lang="zh-CN" altLang="en-US" baseline="0" dirty="0" smtClean="0"/>
              <a:t>表</a:t>
            </a:r>
            <a:r>
              <a:rPr lang="en-US" altLang="zh-CN" baseline="0" dirty="0" smtClean="0"/>
              <a:t>, </a:t>
            </a:r>
            <a:r>
              <a:rPr lang="zh-CN" altLang="en-US" baseline="0" dirty="0" smtClean="0"/>
              <a:t>按照给定数据寻求可用的</a:t>
            </a:r>
            <a:r>
              <a:rPr lang="en-US" altLang="zh-CN" baseline="0" dirty="0" smtClean="0"/>
              <a:t>Blocks, </a:t>
            </a:r>
            <a:r>
              <a:rPr lang="zh-CN" altLang="en-US" baseline="0" dirty="0" smtClean="0"/>
              <a:t>也就意味着对应每一</a:t>
            </a:r>
            <a:r>
              <a:rPr lang="en-US" altLang="zh-CN" baseline="0" dirty="0" smtClean="0"/>
              <a:t>Block</a:t>
            </a:r>
            <a:r>
              <a:rPr lang="zh-CN" altLang="en-US" baseline="0" dirty="0" smtClean="0"/>
              <a:t>的</a:t>
            </a:r>
            <a:r>
              <a:rPr lang="en-US" altLang="zh-CN" baseline="0" dirty="0" smtClean="0"/>
              <a:t>Sector</a:t>
            </a:r>
            <a:r>
              <a:rPr lang="zh-CN" altLang="en-US" baseline="0" dirty="0" smtClean="0"/>
              <a:t>也确定了</a:t>
            </a:r>
            <a:r>
              <a:rPr lang="en-US" altLang="zh-CN" baseline="0" dirty="0" smtClean="0"/>
              <a:t>; </a:t>
            </a:r>
          </a:p>
          <a:p>
            <a:pPr marL="1143000" marR="0" lvl="2" indent="-228600" algn="l" defTabSz="914400" rtl="0" eaLnBrk="1" fontAlgn="auto" latinLnBrk="0" hangingPunct="1">
              <a:lnSpc>
                <a:spcPct val="100000"/>
              </a:lnSpc>
              <a:spcBef>
                <a:spcPts val="0"/>
              </a:spcBef>
              <a:spcAft>
                <a:spcPts val="0"/>
              </a:spcAft>
              <a:buClrTx/>
              <a:buSzTx/>
              <a:buFont typeface="+mj-lt"/>
              <a:buAutoNum type="alphaLcParenR"/>
              <a:tabLst/>
              <a:defRPr/>
            </a:pPr>
            <a:r>
              <a:rPr lang="en-US" altLang="zh-CN" baseline="0" dirty="0" smtClean="0"/>
              <a:t>Block</a:t>
            </a:r>
            <a:r>
              <a:rPr lang="zh-CN" altLang="en-US" baseline="0" dirty="0" smtClean="0"/>
              <a:t>写入</a:t>
            </a:r>
            <a:r>
              <a:rPr lang="en-US" altLang="zh-CN" baseline="0" dirty="0" smtClean="0"/>
              <a:t>Sector, </a:t>
            </a:r>
            <a:r>
              <a:rPr lang="zh-CN" altLang="en-US" baseline="0" dirty="0" smtClean="0"/>
              <a:t>即将</a:t>
            </a:r>
            <a:r>
              <a:rPr lang="en-US" altLang="zh-CN" baseline="0" dirty="0" smtClean="0"/>
              <a:t>Block</a:t>
            </a:r>
            <a:r>
              <a:rPr lang="zh-CN" altLang="en-US" baseline="0" dirty="0" smtClean="0"/>
              <a:t>中的</a:t>
            </a:r>
            <a:r>
              <a:rPr lang="en-US" altLang="zh-CN" baseline="0" dirty="0" smtClean="0"/>
              <a:t>0/1</a:t>
            </a:r>
            <a:r>
              <a:rPr lang="zh-CN" altLang="en-US" baseline="0" dirty="0" smtClean="0"/>
              <a:t>集合分割成固定大小的小段</a:t>
            </a:r>
            <a:r>
              <a:rPr lang="en-US" altLang="zh-CN" baseline="0" dirty="0" smtClean="0"/>
              <a:t>, </a:t>
            </a:r>
            <a:r>
              <a:rPr lang="zh-CN" altLang="en-US" baseline="0" dirty="0" smtClean="0"/>
              <a:t>然后交由磁盘的驱动程序找到相应的</a:t>
            </a:r>
            <a:r>
              <a:rPr lang="en-US" altLang="zh-CN" baseline="0" dirty="0" smtClean="0"/>
              <a:t>Sector</a:t>
            </a:r>
            <a:r>
              <a:rPr lang="zh-CN" altLang="en-US" baseline="0" dirty="0" smtClean="0"/>
              <a:t>写入即可</a:t>
            </a:r>
            <a:endParaRPr lang="en-US" altLang="zh-CN" baseline="0" dirty="0" smtClean="0"/>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smtClean="0"/>
              <a:t>其他的操作</a:t>
            </a:r>
            <a:r>
              <a:rPr lang="en-US" altLang="zh-CN" baseline="0" dirty="0" smtClean="0"/>
              <a:t>, </a:t>
            </a:r>
            <a:r>
              <a:rPr lang="zh-CN" altLang="en-US" baseline="0" dirty="0" smtClean="0"/>
              <a:t>如修改</a:t>
            </a:r>
            <a:r>
              <a:rPr lang="en-US" altLang="zh-CN" baseline="0" dirty="0" smtClean="0"/>
              <a:t>, </a:t>
            </a:r>
            <a:r>
              <a:rPr lang="zh-CN" altLang="en-US" baseline="0" dirty="0" smtClean="0"/>
              <a:t>删除</a:t>
            </a:r>
            <a:r>
              <a:rPr lang="en-US" altLang="zh-CN" baseline="0" dirty="0" smtClean="0"/>
              <a:t>, </a:t>
            </a:r>
            <a:r>
              <a:rPr lang="zh-CN" altLang="en-US" baseline="0" dirty="0" smtClean="0"/>
              <a:t>可以类似理解</a:t>
            </a:r>
            <a:r>
              <a:rPr lang="en-US" altLang="zh-CN" baseline="0" dirty="0" smtClean="0"/>
              <a:t>. </a:t>
            </a:r>
          </a:p>
          <a:p>
            <a:pPr marL="171450" indent="-171450">
              <a:buFont typeface="Arial" pitchFamily="34" charset="0"/>
              <a:buChar char="•"/>
            </a:pPr>
            <a:endParaRPr lang="en-US" altLang="zh-CN" dirty="0" smtClean="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zh-CN" altLang="en-US" dirty="0" smtClean="0"/>
              <a:t>从上述描述知</a:t>
            </a:r>
            <a:r>
              <a:rPr lang="en-US" altLang="zh-CN" dirty="0" smtClean="0"/>
              <a:t>,</a:t>
            </a:r>
            <a:r>
              <a:rPr lang="en-US" altLang="zh-CN" baseline="0" dirty="0" smtClean="0"/>
              <a:t> </a:t>
            </a:r>
            <a:r>
              <a:rPr lang="zh-CN" altLang="en-US" dirty="0" smtClean="0"/>
              <a:t>硬盘就是一个小的</a:t>
            </a:r>
            <a:r>
              <a:rPr lang="en-US" altLang="zh-CN" dirty="0" smtClean="0"/>
              <a:t>“</a:t>
            </a:r>
            <a:r>
              <a:rPr lang="zh-CN" altLang="en-US" dirty="0" smtClean="0"/>
              <a:t>电脑系统</a:t>
            </a:r>
            <a:r>
              <a:rPr lang="en-US" altLang="zh-CN" dirty="0" smtClean="0"/>
              <a:t>”: </a:t>
            </a:r>
            <a:r>
              <a:rPr lang="zh-CN" altLang="en-US" dirty="0" smtClean="0"/>
              <a:t>电子部件对应电脑的</a:t>
            </a:r>
            <a:r>
              <a:rPr lang="en-US" altLang="zh-CN" dirty="0" smtClean="0"/>
              <a:t>CPU – </a:t>
            </a:r>
            <a:r>
              <a:rPr lang="zh-CN" altLang="en-US" dirty="0" smtClean="0"/>
              <a:t>能够</a:t>
            </a:r>
            <a:r>
              <a:rPr lang="zh-CN" altLang="en-US" b="1" u="sng" dirty="0" smtClean="0"/>
              <a:t>理解和执行一套指令</a:t>
            </a:r>
            <a:r>
              <a:rPr lang="zh-CN" altLang="en-US" dirty="0" smtClean="0"/>
              <a:t>以控制读写和数据的传输</a:t>
            </a:r>
            <a:r>
              <a:rPr lang="en-US" altLang="zh-CN" dirty="0" smtClean="0"/>
              <a:t>;</a:t>
            </a:r>
            <a:r>
              <a:rPr lang="en-US" altLang="zh-CN" baseline="0" dirty="0" smtClean="0"/>
              <a:t> </a:t>
            </a:r>
            <a:r>
              <a:rPr lang="zh-CN" altLang="en-US" baseline="0" dirty="0" smtClean="0"/>
              <a:t>而驱动程序的作用就是提供给文件系统接口</a:t>
            </a:r>
            <a:r>
              <a:rPr lang="en-US" altLang="zh-CN" baseline="0" dirty="0" smtClean="0"/>
              <a:t>: </a:t>
            </a:r>
            <a:r>
              <a:rPr lang="zh-CN" altLang="en-US" baseline="0" dirty="0" smtClean="0"/>
              <a:t>驱动程序显然是程序的集合</a:t>
            </a:r>
            <a:r>
              <a:rPr lang="en-US" altLang="zh-CN" baseline="0" dirty="0" smtClean="0"/>
              <a:t>(</a:t>
            </a:r>
            <a:r>
              <a:rPr lang="zh-CN" altLang="en-US" baseline="0" dirty="0" smtClean="0"/>
              <a:t>类似操作系统</a:t>
            </a:r>
            <a:r>
              <a:rPr lang="en-US" altLang="zh-CN" baseline="0" dirty="0" smtClean="0"/>
              <a:t>), </a:t>
            </a:r>
            <a:r>
              <a:rPr lang="zh-CN" altLang="en-US" baseline="0" dirty="0" smtClean="0"/>
              <a:t>接收传来的指令和数据</a:t>
            </a:r>
            <a:r>
              <a:rPr lang="en-US" altLang="zh-CN" baseline="0" dirty="0" smtClean="0"/>
              <a:t>(</a:t>
            </a:r>
            <a:r>
              <a:rPr lang="zh-CN" altLang="en-US" baseline="0" dirty="0" smtClean="0"/>
              <a:t>往往是一个或多个</a:t>
            </a:r>
            <a:r>
              <a:rPr lang="en-US" altLang="zh-CN" baseline="0" dirty="0" smtClean="0"/>
              <a:t>Block)</a:t>
            </a:r>
            <a:r>
              <a:rPr lang="zh-CN" altLang="en-US" baseline="0" dirty="0" smtClean="0"/>
              <a:t>将写入到相应的</a:t>
            </a:r>
            <a:r>
              <a:rPr lang="en-US" altLang="zh-CN" baseline="0" dirty="0" smtClean="0"/>
              <a:t>Sector. </a:t>
            </a:r>
            <a:endParaRPr lang="en-US" altLang="zh-CN" dirty="0" smtClean="0"/>
          </a:p>
          <a:p>
            <a:pPr marL="171450" indent="-171450">
              <a:buFont typeface="Arial" pitchFamily="34" charset="0"/>
              <a:buChar char="•"/>
            </a:pPr>
            <a:endParaRPr lang="zh-CN"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EA5073-63F4-4D02-A0D9-89F424096E65}" type="slidenum">
              <a:rPr lang="en-US" altLang="zh-CN"/>
              <a:pPr/>
              <a:t>39</a:t>
            </a:fld>
            <a:endParaRPr lang="en-US" altLang="zh-CN"/>
          </a:p>
        </p:txBody>
      </p:sp>
      <p:sp>
        <p:nvSpPr>
          <p:cNvPr id="1630210" name="Rectangle 2"/>
          <p:cNvSpPr>
            <a:spLocks noGrp="1" noRot="1" noChangeAspect="1" noChangeArrowheads="1" noTextEdit="1"/>
          </p:cNvSpPr>
          <p:nvPr>
            <p:ph type="sldImg"/>
          </p:nvPr>
        </p:nvSpPr>
        <p:spPr>
          <a:ln/>
        </p:spPr>
      </p:sp>
      <p:sp>
        <p:nvSpPr>
          <p:cNvPr id="1630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40</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45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1BD1BD6-91E8-4855-B35C-4057013C2FEE}" type="slidenum">
              <a:rPr lang="zh-CN" altLang="en-US"/>
              <a:pPr fontAlgn="base">
                <a:spcBef>
                  <a:spcPct val="0"/>
                </a:spcBef>
                <a:spcAft>
                  <a:spcPct val="0"/>
                </a:spcAft>
              </a:pPr>
              <a:t>41</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42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7B2345-238A-4009-AFCA-98F47D76BD27}" type="slidenum">
              <a:rPr lang="en-US" altLang="zh-CN"/>
              <a:pPr/>
              <a:t>4</a:t>
            </a:fld>
            <a:endParaRPr lang="en-US" altLang="zh-CN"/>
          </a:p>
        </p:txBody>
      </p:sp>
      <p:sp>
        <p:nvSpPr>
          <p:cNvPr id="1872898" name="Rectangle 2"/>
          <p:cNvSpPr>
            <a:spLocks noGrp="1" noRot="1" noChangeAspect="1" noChangeArrowheads="1" noTextEdit="1"/>
          </p:cNvSpPr>
          <p:nvPr>
            <p:ph type="sldImg"/>
          </p:nvPr>
        </p:nvSpPr>
        <p:spPr>
          <a:ln/>
        </p:spPr>
      </p:sp>
      <p:sp>
        <p:nvSpPr>
          <p:cNvPr id="1872899" name="Rectangle 3"/>
          <p:cNvSpPr>
            <a:spLocks noGrp="1" noChangeArrowheads="1"/>
          </p:cNvSpPr>
          <p:nvPr>
            <p:ph type="body" idx="1"/>
          </p:nvPr>
        </p:nvSpPr>
        <p:spPr/>
        <p:txBody>
          <a:bodyPr/>
          <a:lstStyle/>
          <a:p>
            <a:r>
              <a:rPr lang="en-US" altLang="zh-CN" dirty="0" smtClean="0"/>
              <a:t>[2012-10-26]</a:t>
            </a:r>
            <a:r>
              <a:rPr lang="zh-CN" altLang="en-US" dirty="0" smtClean="0"/>
              <a:t>给研究生讲到这里的时候</a:t>
            </a:r>
            <a:r>
              <a:rPr lang="en-US" altLang="zh-CN" dirty="0" smtClean="0"/>
              <a:t>, </a:t>
            </a:r>
            <a:r>
              <a:rPr lang="zh-CN" altLang="en-US" dirty="0" smtClean="0"/>
              <a:t>理得更顺了</a:t>
            </a:r>
            <a:r>
              <a:rPr lang="en-US" altLang="zh-CN" dirty="0" smtClean="0"/>
              <a:t>: </a:t>
            </a:r>
          </a:p>
          <a:p>
            <a:pPr marL="171450" indent="-171450">
              <a:buFont typeface="Arial" pitchFamily="34" charset="0"/>
              <a:buChar char="•"/>
            </a:pPr>
            <a:r>
              <a:rPr lang="zh-CN" altLang="en-US" dirty="0" smtClean="0"/>
              <a:t>文件到硬盘空间的映射有两个子映射</a:t>
            </a:r>
            <a:r>
              <a:rPr lang="en-US" altLang="zh-CN" dirty="0" smtClean="0"/>
              <a:t>: File space </a:t>
            </a:r>
            <a:r>
              <a:rPr lang="en-US" altLang="zh-CN" dirty="0" smtClean="0">
                <a:sym typeface="Wingdings" pitchFamily="2" charset="2"/>
              </a:rPr>
              <a:t> addressed Blocks, </a:t>
            </a:r>
            <a:r>
              <a:rPr lang="zh-CN" altLang="en-US" dirty="0" smtClean="0">
                <a:sym typeface="Wingdings" pitchFamily="2" charset="2"/>
              </a:rPr>
              <a:t>和 </a:t>
            </a:r>
            <a:r>
              <a:rPr lang="en-US" altLang="zh-CN" dirty="0" smtClean="0">
                <a:sym typeface="Wingdings" pitchFamily="2" charset="2"/>
              </a:rPr>
              <a:t>Block  addressed</a:t>
            </a:r>
            <a:r>
              <a:rPr lang="en-US" altLang="zh-CN" baseline="0" dirty="0" smtClean="0">
                <a:sym typeface="Wingdings" pitchFamily="2" charset="2"/>
              </a:rPr>
              <a:t> sectors. </a:t>
            </a:r>
            <a:r>
              <a:rPr lang="zh-CN" altLang="en-US" baseline="0" dirty="0" smtClean="0">
                <a:sym typeface="Wingdings" pitchFamily="2" charset="2"/>
              </a:rPr>
              <a:t>他们就</a:t>
            </a:r>
            <a:r>
              <a:rPr lang="zh-CN" altLang="en-US" dirty="0" smtClean="0"/>
              <a:t>跟文件到内存的基于页面的映射相类似</a:t>
            </a:r>
            <a:r>
              <a:rPr lang="en-US" altLang="zh-CN" dirty="0" smtClean="0"/>
              <a:t>: </a:t>
            </a:r>
            <a:r>
              <a:rPr lang="zh-CN" altLang="en-US" dirty="0" smtClean="0"/>
              <a:t>文件的一堆</a:t>
            </a:r>
            <a:r>
              <a:rPr lang="en-US" altLang="zh-CN" dirty="0" smtClean="0"/>
              <a:t>0</a:t>
            </a:r>
            <a:r>
              <a:rPr lang="zh-CN" altLang="en-US" dirty="0" smtClean="0"/>
              <a:t>或</a:t>
            </a:r>
            <a:r>
              <a:rPr lang="en-US" altLang="zh-CN" dirty="0" smtClean="0"/>
              <a:t>1, </a:t>
            </a:r>
            <a:r>
              <a:rPr lang="zh-CN" altLang="en-US" dirty="0" smtClean="0"/>
              <a:t>按照一定的</a:t>
            </a:r>
            <a:r>
              <a:rPr lang="en-US" altLang="zh-CN" dirty="0" smtClean="0"/>
              <a:t>size</a:t>
            </a:r>
            <a:r>
              <a:rPr lang="zh-CN" altLang="en-US" dirty="0" smtClean="0"/>
              <a:t>分割成固定大小的</a:t>
            </a:r>
            <a:r>
              <a:rPr lang="en-US" altLang="zh-CN" dirty="0" smtClean="0"/>
              <a:t>block,</a:t>
            </a:r>
            <a:r>
              <a:rPr lang="en-US" altLang="zh-CN" baseline="0" dirty="0" smtClean="0"/>
              <a:t> </a:t>
            </a:r>
            <a:r>
              <a:rPr lang="zh-CN" altLang="en-US" baseline="0" dirty="0" smtClean="0"/>
              <a:t>然后每一个</a:t>
            </a:r>
            <a:r>
              <a:rPr lang="en-US" altLang="zh-CN" baseline="0" dirty="0" smtClean="0"/>
              <a:t>block</a:t>
            </a:r>
            <a:r>
              <a:rPr lang="zh-CN" altLang="en-US" baseline="0" dirty="0" smtClean="0"/>
              <a:t>又分割成更小的</a:t>
            </a:r>
            <a:r>
              <a:rPr lang="en-US" altLang="zh-CN" baseline="0" dirty="0" smtClean="0"/>
              <a:t>sector. </a:t>
            </a:r>
            <a:r>
              <a:rPr lang="zh-CN" altLang="en-US" baseline="0" dirty="0" smtClean="0"/>
              <a:t>他们的映射就是查找是否有可用的</a:t>
            </a:r>
            <a:r>
              <a:rPr lang="en-US" altLang="zh-CN" baseline="0" dirty="0" smtClean="0"/>
              <a:t>bock/sector</a:t>
            </a:r>
            <a:r>
              <a:rPr lang="zh-CN" altLang="en-US" baseline="0" dirty="0" smtClean="0"/>
              <a:t>存放而已 </a:t>
            </a:r>
            <a:r>
              <a:rPr lang="en-US" altLang="zh-CN" baseline="0" dirty="0" smtClean="0"/>
              <a:t>– </a:t>
            </a:r>
            <a:r>
              <a:rPr lang="zh-CN" altLang="en-US" baseline="0" dirty="0" smtClean="0"/>
              <a:t>当然</a:t>
            </a:r>
            <a:r>
              <a:rPr lang="en-US" altLang="zh-CN" baseline="0" dirty="0" smtClean="0"/>
              <a:t>, </a:t>
            </a:r>
            <a:r>
              <a:rPr lang="zh-CN" altLang="en-US" baseline="0" dirty="0" smtClean="0"/>
              <a:t>需要有数据结构支持</a:t>
            </a:r>
            <a:endParaRPr lang="en-US" altLang="zh-CN" baseline="0" dirty="0" smtClean="0"/>
          </a:p>
          <a:p>
            <a:pPr marL="171450" indent="-171450">
              <a:buFont typeface="Arial" pitchFamily="34" charset="0"/>
              <a:buChar char="•"/>
            </a:pPr>
            <a:r>
              <a:rPr lang="zh-CN" altLang="en-US" baseline="0" dirty="0" smtClean="0"/>
              <a:t>那些数据结构也跟内存管理类似</a:t>
            </a:r>
            <a:r>
              <a:rPr lang="en-US" altLang="zh-CN" baseline="0" dirty="0" smtClean="0"/>
              <a:t>: </a:t>
            </a:r>
            <a:r>
              <a:rPr lang="zh-CN" altLang="en-US" baseline="0" dirty="0" smtClean="0"/>
              <a:t>显然要有整个空间的管理结构</a:t>
            </a:r>
            <a:r>
              <a:rPr lang="en-US" altLang="zh-CN" baseline="0" dirty="0" smtClean="0"/>
              <a:t>, </a:t>
            </a:r>
            <a:r>
              <a:rPr lang="zh-CN" altLang="en-US" baseline="0" dirty="0" smtClean="0"/>
              <a:t>以及每个文件</a:t>
            </a:r>
            <a:r>
              <a:rPr lang="en-US" altLang="zh-CN" baseline="0" dirty="0" smtClean="0"/>
              <a:t>/block</a:t>
            </a:r>
            <a:r>
              <a:rPr lang="zh-CN" altLang="en-US" baseline="0" dirty="0" smtClean="0"/>
              <a:t>映射到</a:t>
            </a:r>
            <a:r>
              <a:rPr lang="en-US" altLang="zh-CN" baseline="0" dirty="0" smtClean="0"/>
              <a:t>(block</a:t>
            </a:r>
            <a:r>
              <a:rPr lang="zh-CN" altLang="en-US" baseline="0" dirty="0" smtClean="0"/>
              <a:t>空间</a:t>
            </a:r>
            <a:r>
              <a:rPr lang="en-US" altLang="zh-CN" baseline="0" dirty="0" smtClean="0"/>
              <a:t>)/(sector</a:t>
            </a:r>
            <a:r>
              <a:rPr lang="zh-CN" altLang="en-US" baseline="0" dirty="0" smtClean="0"/>
              <a:t>集合</a:t>
            </a:r>
            <a:r>
              <a:rPr lang="en-US" altLang="zh-CN" baseline="0" dirty="0" smtClean="0"/>
              <a:t>)</a:t>
            </a:r>
            <a:r>
              <a:rPr lang="zh-CN" altLang="en-US" baseline="0" dirty="0" smtClean="0"/>
              <a:t>的映射表</a:t>
            </a:r>
            <a:r>
              <a:rPr lang="en-US" altLang="zh-CN" baseline="0" dirty="0" smtClean="0"/>
              <a:t>.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zh-CN" altLang="en-US" baseline="0" dirty="0" smtClean="0"/>
              <a:t>那么剩下的就是</a:t>
            </a:r>
            <a:r>
              <a:rPr lang="en-US" altLang="zh-CN" baseline="0" dirty="0" smtClean="0"/>
              <a:t>: </a:t>
            </a:r>
            <a:r>
              <a:rPr lang="zh-CN" altLang="en-US" baseline="0" dirty="0" smtClean="0"/>
              <a:t>那些数据结构以及相应操作都存在哪里</a:t>
            </a:r>
            <a:r>
              <a:rPr lang="en-US" altLang="zh-CN" baseline="0" dirty="0" smtClean="0"/>
              <a:t>? </a:t>
            </a:r>
            <a:r>
              <a:rPr lang="zh-CN" altLang="en-US" baseline="0" dirty="0" smtClean="0"/>
              <a:t>操作系统将之分成了两步骤</a:t>
            </a:r>
            <a:r>
              <a:rPr lang="en-US" altLang="zh-CN" baseline="0" dirty="0" smtClean="0"/>
              <a:t>: </a:t>
            </a:r>
            <a:r>
              <a:rPr lang="zh-CN" altLang="en-US" baseline="0" dirty="0" smtClean="0"/>
              <a:t>专门的文件系统对文件进行管理 </a:t>
            </a:r>
            <a:r>
              <a:rPr lang="en-US" altLang="zh-CN" baseline="0" dirty="0" smtClean="0"/>
              <a:t>– </a:t>
            </a:r>
            <a:r>
              <a:rPr lang="zh-CN" altLang="en-US" baseline="0" dirty="0" smtClean="0"/>
              <a:t>它们的组织结构以及文件到</a:t>
            </a:r>
            <a:r>
              <a:rPr lang="en-US" altLang="zh-CN" baseline="0" dirty="0" smtClean="0"/>
              <a:t>Blocks</a:t>
            </a:r>
            <a:r>
              <a:rPr lang="zh-CN" altLang="en-US" baseline="0" dirty="0" smtClean="0"/>
              <a:t>的映射</a:t>
            </a:r>
            <a:r>
              <a:rPr lang="en-US" altLang="zh-CN" baseline="0" dirty="0" smtClean="0"/>
              <a:t>; </a:t>
            </a:r>
            <a:r>
              <a:rPr lang="zh-CN" altLang="en-US" baseline="0" dirty="0" smtClean="0"/>
              <a:t>驱动程序保存了硬盘的</a:t>
            </a:r>
            <a:r>
              <a:rPr lang="en-US" altLang="zh-CN" baseline="0" dirty="0" smtClean="0"/>
              <a:t>Sector</a:t>
            </a:r>
            <a:r>
              <a:rPr lang="zh-CN" altLang="en-US" baseline="0" dirty="0" smtClean="0"/>
              <a:t>空间以及</a:t>
            </a:r>
            <a:r>
              <a:rPr lang="en-US" altLang="zh-CN" baseline="0" dirty="0" smtClean="0"/>
              <a:t>Block</a:t>
            </a:r>
            <a:r>
              <a:rPr lang="zh-CN" altLang="en-US" baseline="0" dirty="0" smtClean="0"/>
              <a:t>到</a:t>
            </a:r>
            <a:r>
              <a:rPr lang="en-US" altLang="zh-CN" baseline="0" dirty="0" smtClean="0"/>
              <a:t>sector </a:t>
            </a:r>
            <a:r>
              <a:rPr lang="zh-CN" altLang="en-US" baseline="0" dirty="0" smtClean="0"/>
              <a:t>的映射表</a:t>
            </a:r>
            <a:r>
              <a:rPr lang="en-US" altLang="zh-CN" baseline="0" dirty="0" smtClean="0"/>
              <a:t>.</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zh-CN" altLang="en-US" baseline="0" dirty="0" smtClean="0"/>
              <a:t>处理流程如下</a:t>
            </a:r>
            <a:r>
              <a:rPr lang="en-US" altLang="zh-CN"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smtClean="0"/>
              <a:t>当创建一个新文件时</a:t>
            </a:r>
            <a:r>
              <a:rPr lang="en-US" altLang="zh-CN" baseline="0" dirty="0" smtClean="0"/>
              <a:t>, </a:t>
            </a:r>
            <a:r>
              <a:rPr lang="zh-CN" altLang="en-US" baseline="0" dirty="0" smtClean="0"/>
              <a:t>意味着在文件系统维护的数据结构中添加一个文件实例</a:t>
            </a:r>
            <a:r>
              <a:rPr lang="en-US" altLang="zh-CN" baseline="0" dirty="0" smtClean="0"/>
              <a:t>(</a:t>
            </a:r>
            <a:r>
              <a:rPr lang="zh-CN" altLang="en-US" baseline="0" dirty="0" smtClean="0"/>
              <a:t>属性</a:t>
            </a:r>
            <a:r>
              <a:rPr lang="en-US" altLang="zh-CN" baseline="0" dirty="0" smtClean="0"/>
              <a:t>, </a:t>
            </a:r>
            <a:r>
              <a:rPr lang="zh-CN" altLang="en-US" baseline="0" dirty="0" smtClean="0"/>
              <a:t>目录等</a:t>
            </a:r>
            <a:r>
              <a:rPr lang="en-US" altLang="zh-CN"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smtClean="0"/>
              <a:t>当写入数据时</a:t>
            </a:r>
            <a:r>
              <a:rPr lang="en-US" altLang="zh-CN" baseline="0" dirty="0" smtClean="0"/>
              <a:t>,</a:t>
            </a:r>
            <a:r>
              <a:rPr lang="zh-CN" altLang="en-US" baseline="0" dirty="0" smtClean="0"/>
              <a:t>意味着修改的内容从内存的页面保存到相应的</a:t>
            </a:r>
            <a:r>
              <a:rPr lang="en-US" altLang="zh-CN" baseline="0" dirty="0" smtClean="0"/>
              <a:t>Sector</a:t>
            </a:r>
            <a:r>
              <a:rPr lang="zh-CN" altLang="en-US" baseline="0" dirty="0" smtClean="0"/>
              <a:t>集合</a:t>
            </a:r>
            <a:r>
              <a:rPr lang="en-US" altLang="zh-CN" baseline="0" dirty="0" smtClean="0"/>
              <a:t>, </a:t>
            </a:r>
            <a:r>
              <a:rPr lang="zh-CN" altLang="en-US" baseline="0" dirty="0" smtClean="0"/>
              <a:t>并且每一个页面要保存时</a:t>
            </a:r>
            <a:r>
              <a:rPr lang="en-US" altLang="zh-CN" baseline="0" dirty="0" smtClean="0"/>
              <a:t>, </a:t>
            </a:r>
            <a:r>
              <a:rPr lang="zh-CN" altLang="en-US" baseline="0" dirty="0" smtClean="0"/>
              <a:t>也就意味着对应的</a:t>
            </a:r>
            <a:r>
              <a:rPr lang="en-US" altLang="zh-CN" baseline="0" dirty="0" smtClean="0"/>
              <a:t>Block</a:t>
            </a:r>
            <a:r>
              <a:rPr lang="zh-CN" altLang="en-US" baseline="0" dirty="0" smtClean="0"/>
              <a:t>中的</a:t>
            </a:r>
            <a:r>
              <a:rPr lang="en-US" altLang="zh-CN" baseline="0" dirty="0" smtClean="0"/>
              <a:t>0/1</a:t>
            </a:r>
            <a:r>
              <a:rPr lang="zh-CN" altLang="en-US" baseline="0" dirty="0" smtClean="0"/>
              <a:t>写入实际的</a:t>
            </a:r>
            <a:r>
              <a:rPr lang="en-US" altLang="zh-CN" baseline="0" dirty="0" smtClean="0"/>
              <a:t>Sector</a:t>
            </a:r>
            <a:r>
              <a:rPr lang="zh-CN" altLang="en-US" baseline="0" dirty="0" smtClean="0"/>
              <a:t>集合</a:t>
            </a:r>
            <a:r>
              <a:rPr lang="en-US" altLang="zh-CN" baseline="0" dirty="0" smtClean="0"/>
              <a:t>. </a:t>
            </a:r>
            <a:r>
              <a:rPr lang="zh-CN" altLang="en-US" baseline="0" dirty="0" smtClean="0"/>
              <a:t>分成两步</a:t>
            </a:r>
            <a:r>
              <a:rPr lang="en-US" altLang="zh-CN" baseline="0" dirty="0" smtClean="0"/>
              <a:t>: </a:t>
            </a:r>
          </a:p>
          <a:p>
            <a:pPr marL="1143000" marR="0" lvl="2" indent="-228600" algn="l" defTabSz="914400" rtl="0" eaLnBrk="1" fontAlgn="auto" latinLnBrk="0" hangingPunct="1">
              <a:lnSpc>
                <a:spcPct val="100000"/>
              </a:lnSpc>
              <a:spcBef>
                <a:spcPts val="0"/>
              </a:spcBef>
              <a:spcAft>
                <a:spcPts val="0"/>
              </a:spcAft>
              <a:buClrTx/>
              <a:buSzTx/>
              <a:buFont typeface="+mj-lt"/>
              <a:buAutoNum type="alphaLcParenR"/>
              <a:tabLst/>
              <a:defRPr/>
            </a:pPr>
            <a:r>
              <a:rPr lang="zh-CN" altLang="en-US" baseline="0" dirty="0" smtClean="0"/>
              <a:t>查找文件系统维护的</a:t>
            </a:r>
            <a:r>
              <a:rPr lang="en-US" altLang="zh-CN" baseline="0" dirty="0" smtClean="0"/>
              <a:t>Block</a:t>
            </a:r>
            <a:r>
              <a:rPr lang="zh-CN" altLang="en-US" baseline="0" dirty="0" smtClean="0"/>
              <a:t>表</a:t>
            </a:r>
            <a:r>
              <a:rPr lang="en-US" altLang="zh-CN" baseline="0" dirty="0" smtClean="0"/>
              <a:t>, </a:t>
            </a:r>
            <a:r>
              <a:rPr lang="zh-CN" altLang="en-US" baseline="0" dirty="0" smtClean="0"/>
              <a:t>按照给定数据寻求可用的</a:t>
            </a:r>
            <a:r>
              <a:rPr lang="en-US" altLang="zh-CN" baseline="0" dirty="0" smtClean="0"/>
              <a:t>Blocks, </a:t>
            </a:r>
            <a:r>
              <a:rPr lang="zh-CN" altLang="en-US" baseline="0" dirty="0" smtClean="0"/>
              <a:t>也就意味着对应每一</a:t>
            </a:r>
            <a:r>
              <a:rPr lang="en-US" altLang="zh-CN" baseline="0" dirty="0" smtClean="0"/>
              <a:t>Block</a:t>
            </a:r>
            <a:r>
              <a:rPr lang="zh-CN" altLang="en-US" baseline="0" dirty="0" smtClean="0"/>
              <a:t>的</a:t>
            </a:r>
            <a:r>
              <a:rPr lang="en-US" altLang="zh-CN" baseline="0" dirty="0" smtClean="0"/>
              <a:t>Sector</a:t>
            </a:r>
            <a:r>
              <a:rPr lang="zh-CN" altLang="en-US" baseline="0" dirty="0" smtClean="0"/>
              <a:t>也确定了</a:t>
            </a:r>
            <a:r>
              <a:rPr lang="en-US" altLang="zh-CN" baseline="0" dirty="0" smtClean="0"/>
              <a:t>; </a:t>
            </a:r>
          </a:p>
          <a:p>
            <a:pPr marL="1143000" marR="0" lvl="2" indent="-228600" algn="l" defTabSz="914400" rtl="0" eaLnBrk="1" fontAlgn="auto" latinLnBrk="0" hangingPunct="1">
              <a:lnSpc>
                <a:spcPct val="100000"/>
              </a:lnSpc>
              <a:spcBef>
                <a:spcPts val="0"/>
              </a:spcBef>
              <a:spcAft>
                <a:spcPts val="0"/>
              </a:spcAft>
              <a:buClrTx/>
              <a:buSzTx/>
              <a:buFont typeface="+mj-lt"/>
              <a:buAutoNum type="alphaLcParenR"/>
              <a:tabLst/>
              <a:defRPr/>
            </a:pPr>
            <a:r>
              <a:rPr lang="en-US" altLang="zh-CN" baseline="0" dirty="0" smtClean="0"/>
              <a:t>Block</a:t>
            </a:r>
            <a:r>
              <a:rPr lang="zh-CN" altLang="en-US" baseline="0" dirty="0" smtClean="0"/>
              <a:t>写入</a:t>
            </a:r>
            <a:r>
              <a:rPr lang="en-US" altLang="zh-CN" baseline="0" dirty="0" smtClean="0"/>
              <a:t>Sector, </a:t>
            </a:r>
            <a:r>
              <a:rPr lang="zh-CN" altLang="en-US" baseline="0" dirty="0" smtClean="0"/>
              <a:t>即将</a:t>
            </a:r>
            <a:r>
              <a:rPr lang="en-US" altLang="zh-CN" baseline="0" dirty="0" smtClean="0"/>
              <a:t>Block</a:t>
            </a:r>
            <a:r>
              <a:rPr lang="zh-CN" altLang="en-US" baseline="0" dirty="0" smtClean="0"/>
              <a:t>中的</a:t>
            </a:r>
            <a:r>
              <a:rPr lang="en-US" altLang="zh-CN" baseline="0" dirty="0" smtClean="0"/>
              <a:t>0/1</a:t>
            </a:r>
            <a:r>
              <a:rPr lang="zh-CN" altLang="en-US" baseline="0" dirty="0" smtClean="0"/>
              <a:t>集合分割成固定大小的小段</a:t>
            </a:r>
            <a:r>
              <a:rPr lang="en-US" altLang="zh-CN" baseline="0" dirty="0" smtClean="0"/>
              <a:t>, </a:t>
            </a:r>
            <a:r>
              <a:rPr lang="zh-CN" altLang="en-US" baseline="0" dirty="0" smtClean="0"/>
              <a:t>然后交由磁盘的驱动程序找到相应的</a:t>
            </a:r>
            <a:r>
              <a:rPr lang="en-US" altLang="zh-CN" baseline="0" dirty="0" smtClean="0"/>
              <a:t>Sector</a:t>
            </a:r>
            <a:r>
              <a:rPr lang="zh-CN" altLang="en-US" baseline="0" dirty="0" smtClean="0"/>
              <a:t>写入即可</a:t>
            </a:r>
            <a:endParaRPr lang="en-US" altLang="zh-CN" baseline="0" dirty="0" smtClean="0"/>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smtClean="0"/>
              <a:t>其他的操作</a:t>
            </a:r>
            <a:r>
              <a:rPr lang="en-US" altLang="zh-CN" baseline="0" dirty="0" smtClean="0"/>
              <a:t>, </a:t>
            </a:r>
            <a:r>
              <a:rPr lang="zh-CN" altLang="en-US" baseline="0" dirty="0" smtClean="0"/>
              <a:t>如修改</a:t>
            </a:r>
            <a:r>
              <a:rPr lang="en-US" altLang="zh-CN" baseline="0" dirty="0" smtClean="0"/>
              <a:t>, </a:t>
            </a:r>
            <a:r>
              <a:rPr lang="zh-CN" altLang="en-US" baseline="0" dirty="0" smtClean="0"/>
              <a:t>删除</a:t>
            </a:r>
            <a:r>
              <a:rPr lang="en-US" altLang="zh-CN" baseline="0" dirty="0" smtClean="0"/>
              <a:t>, </a:t>
            </a:r>
            <a:r>
              <a:rPr lang="zh-CN" altLang="en-US" baseline="0" dirty="0" smtClean="0"/>
              <a:t>可以类似理解</a:t>
            </a:r>
            <a:r>
              <a:rPr lang="en-US" altLang="zh-CN" baseline="0" dirty="0" smtClean="0"/>
              <a:t>. </a:t>
            </a:r>
          </a:p>
          <a:p>
            <a:pPr marL="171450" indent="-171450">
              <a:buFont typeface="Arial" pitchFamily="34" charset="0"/>
              <a:buChar char="•"/>
            </a:pPr>
            <a:endParaRPr lang="en-US" altLang="zh-CN" dirty="0" smtClean="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zh-CN" altLang="en-US" dirty="0" smtClean="0"/>
              <a:t>从上述描述知</a:t>
            </a:r>
            <a:r>
              <a:rPr lang="en-US" altLang="zh-CN" dirty="0" smtClean="0"/>
              <a:t>,</a:t>
            </a:r>
            <a:r>
              <a:rPr lang="en-US" altLang="zh-CN" baseline="0" dirty="0" smtClean="0"/>
              <a:t> </a:t>
            </a:r>
            <a:r>
              <a:rPr lang="zh-CN" altLang="en-US" dirty="0" smtClean="0"/>
              <a:t>硬盘就是一个小的</a:t>
            </a:r>
            <a:r>
              <a:rPr lang="en-US" altLang="zh-CN" dirty="0" smtClean="0"/>
              <a:t>“</a:t>
            </a:r>
            <a:r>
              <a:rPr lang="zh-CN" altLang="en-US" dirty="0" smtClean="0"/>
              <a:t>电脑系统</a:t>
            </a:r>
            <a:r>
              <a:rPr lang="en-US" altLang="zh-CN" dirty="0" smtClean="0"/>
              <a:t>”: </a:t>
            </a:r>
            <a:r>
              <a:rPr lang="zh-CN" altLang="en-US" dirty="0" smtClean="0"/>
              <a:t>电子部件对应电脑的</a:t>
            </a:r>
            <a:r>
              <a:rPr lang="en-US" altLang="zh-CN" dirty="0" smtClean="0"/>
              <a:t>CPU – </a:t>
            </a:r>
            <a:r>
              <a:rPr lang="zh-CN" altLang="en-US" dirty="0" smtClean="0"/>
              <a:t>能够</a:t>
            </a:r>
            <a:r>
              <a:rPr lang="zh-CN" altLang="en-US" b="1" u="sng" dirty="0" smtClean="0"/>
              <a:t>理解和执行一套指令</a:t>
            </a:r>
            <a:r>
              <a:rPr lang="zh-CN" altLang="en-US" dirty="0" smtClean="0"/>
              <a:t>以控制读写和数据的传输</a:t>
            </a:r>
            <a:r>
              <a:rPr lang="en-US" altLang="zh-CN" dirty="0" smtClean="0"/>
              <a:t>;</a:t>
            </a:r>
            <a:r>
              <a:rPr lang="en-US" altLang="zh-CN" baseline="0" dirty="0" smtClean="0"/>
              <a:t> </a:t>
            </a:r>
            <a:r>
              <a:rPr lang="zh-CN" altLang="en-US" baseline="0" dirty="0" smtClean="0"/>
              <a:t>而驱动程序的作用就是提供给文件系统接口</a:t>
            </a:r>
            <a:r>
              <a:rPr lang="en-US" altLang="zh-CN" baseline="0" dirty="0" smtClean="0"/>
              <a:t>: </a:t>
            </a:r>
            <a:r>
              <a:rPr lang="zh-CN" altLang="en-US" baseline="0" dirty="0" smtClean="0"/>
              <a:t>驱动程序显然是程序的集合</a:t>
            </a:r>
            <a:r>
              <a:rPr lang="en-US" altLang="zh-CN" baseline="0" dirty="0" smtClean="0"/>
              <a:t>(</a:t>
            </a:r>
            <a:r>
              <a:rPr lang="zh-CN" altLang="en-US" baseline="0" dirty="0" smtClean="0"/>
              <a:t>类似操作系统</a:t>
            </a:r>
            <a:r>
              <a:rPr lang="en-US" altLang="zh-CN" baseline="0" dirty="0" smtClean="0"/>
              <a:t>), </a:t>
            </a:r>
            <a:r>
              <a:rPr lang="zh-CN" altLang="en-US" baseline="0" dirty="0" smtClean="0"/>
              <a:t>接收传来的指令和数据</a:t>
            </a:r>
            <a:r>
              <a:rPr lang="en-US" altLang="zh-CN" baseline="0" dirty="0" smtClean="0"/>
              <a:t>(</a:t>
            </a:r>
            <a:r>
              <a:rPr lang="zh-CN" altLang="en-US" baseline="0" dirty="0" smtClean="0"/>
              <a:t>往往是一个或多个</a:t>
            </a:r>
            <a:r>
              <a:rPr lang="en-US" altLang="zh-CN" baseline="0" dirty="0" smtClean="0"/>
              <a:t>Block)</a:t>
            </a:r>
            <a:r>
              <a:rPr lang="zh-CN" altLang="en-US" baseline="0" dirty="0" smtClean="0"/>
              <a:t>将写入到相应的</a:t>
            </a:r>
            <a:r>
              <a:rPr lang="en-US" altLang="zh-CN" baseline="0" dirty="0" smtClean="0"/>
              <a:t>Sector. </a:t>
            </a:r>
            <a:endParaRPr lang="en-US" altLang="zh-CN" dirty="0" smtClean="0"/>
          </a:p>
          <a:p>
            <a:pPr marL="171450" indent="-171450">
              <a:buFont typeface="Arial" pitchFamily="34" charset="0"/>
              <a:buChar char="•"/>
            </a:pPr>
            <a:endParaRPr lang="zh-CN"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43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45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1BD1BD6-91E8-4855-B35C-4057013C2FEE}" type="slidenum">
              <a:rPr lang="zh-CN" altLang="en-US"/>
              <a:pPr fontAlgn="base">
                <a:spcBef>
                  <a:spcPct val="0"/>
                </a:spcBef>
                <a:spcAft>
                  <a:spcPct val="0"/>
                </a:spcAft>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049880-5997-49F2-8F31-2944F76044EA}" type="slidenum">
              <a:rPr lang="zh-CN" altLang="en-US" smtClean="0"/>
              <a:pPr/>
              <a:t>7</a:t>
            </a:fld>
            <a:endParaRPr lang="zh-CN" altLang="en-US"/>
          </a:p>
        </p:txBody>
      </p:sp>
    </p:spTree>
    <p:extLst>
      <p:ext uri="{BB962C8B-B14F-4D97-AF65-F5344CB8AC3E}">
        <p14:creationId xmlns:p14="http://schemas.microsoft.com/office/powerpoint/2010/main" val="236073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Block devices are accessed via the buffer cache and may be randomly accessed, that is to say, any block can be read or written no matter where it is on the device.</a:t>
            </a:r>
            <a:endParaRPr lang="zh-CN" altLang="en-US" dirty="0"/>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solidFill>
                  <a:prstClr val="black"/>
                </a:solidFill>
              </a:rPr>
              <a:pPr/>
              <a:t>9</a:t>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solidFill>
                  <a:prstClr val="black"/>
                </a:solidFill>
              </a:rPr>
              <a:pPr/>
              <a:t>10</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E1E22371-C4A5-46D9-A0B8-4BA06EB2DB4E}" type="datetime1">
              <a:rPr lang="zh-CN" altLang="en-US" smtClean="0"/>
              <a:t>2017/4/12</a:t>
            </a:fld>
            <a:endParaRPr lang="zh-CN" altLang="en-US"/>
          </a:p>
        </p:txBody>
      </p:sp>
      <p:sp>
        <p:nvSpPr>
          <p:cNvPr id="5" name="Footer Placeholder 4"/>
          <p:cNvSpPr>
            <a:spLocks noGrp="1"/>
          </p:cNvSpPr>
          <p:nvPr>
            <p:ph type="ftr" sz="quarter" idx="11"/>
          </p:nvPr>
        </p:nvSpPr>
        <p:spPr>
          <a:xfrm>
            <a:off x="3124200" y="6356350"/>
            <a:ext cx="3090874" cy="365125"/>
          </a:xfrm>
        </p:spPr>
        <p:txBody>
          <a:bodyPr/>
          <a:lstStyle/>
          <a:p>
            <a:r>
              <a:rPr lang="en-US" altLang="zh-CN" smtClean="0"/>
              <a:t>Part X IO System (Basic)</a:t>
            </a:r>
            <a:endParaRPr lang="zh-CN" altLang="en-US" dirty="0"/>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E55F7D6B-D4AD-4F2C-8A34-5DD0F922A7BA}" type="datetime1">
              <a:rPr lang="zh-CN" altLang="en-US" smtClean="0"/>
              <a:t>2017/4/12</a:t>
            </a:fld>
            <a:endParaRPr lang="zh-CN" altLang="en-US"/>
          </a:p>
        </p:txBody>
      </p:sp>
      <p:sp>
        <p:nvSpPr>
          <p:cNvPr id="6" name="Footer Placeholder 5"/>
          <p:cNvSpPr>
            <a:spLocks noGrp="1"/>
          </p:cNvSpPr>
          <p:nvPr>
            <p:ph type="ftr" sz="quarter" idx="11"/>
          </p:nvPr>
        </p:nvSpPr>
        <p:spPr/>
        <p:txBody>
          <a:bodyPr/>
          <a:lstStyle/>
          <a:p>
            <a:r>
              <a:rPr lang="en-US" altLang="zh-CN" smtClean="0"/>
              <a:t>Part X IO System (Basic)</a:t>
            </a:r>
            <a:endParaRPr lang="zh-CN" altLang="en-US"/>
          </a:p>
        </p:txBody>
      </p:sp>
      <p:sp>
        <p:nvSpPr>
          <p:cNvPr id="7" name="Slide Number Placeholder 6"/>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FCB730AA-8228-43AB-8E9A-68E588C0BFC0}" type="datetime1">
              <a:rPr lang="zh-CN" altLang="en-US" smtClean="0"/>
              <a:t>2017/4/12</a:t>
            </a:fld>
            <a:endParaRPr lang="zh-CN" altLang="en-US"/>
          </a:p>
        </p:txBody>
      </p:sp>
      <p:sp>
        <p:nvSpPr>
          <p:cNvPr id="5" name="Footer Placeholder 4"/>
          <p:cNvSpPr>
            <a:spLocks noGrp="1"/>
          </p:cNvSpPr>
          <p:nvPr>
            <p:ph type="ftr" sz="quarter" idx="11"/>
          </p:nvPr>
        </p:nvSpPr>
        <p:spPr/>
        <p:txBody>
          <a:bodyPr/>
          <a:lstStyle/>
          <a:p>
            <a:r>
              <a:rPr lang="en-US" altLang="zh-CN" smtClean="0"/>
              <a:t>Part X IO System (Basic)</a:t>
            </a:r>
            <a:endParaRPr lang="zh-CN" altLang="en-US"/>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4622DFB2-3595-4AF9-A81E-C6338CD843C0}" type="datetime1">
              <a:rPr lang="zh-CN" altLang="en-US" smtClean="0"/>
              <a:t>2017/4/12</a:t>
            </a:fld>
            <a:endParaRPr lang="zh-CN" altLang="en-US"/>
          </a:p>
        </p:txBody>
      </p:sp>
      <p:sp>
        <p:nvSpPr>
          <p:cNvPr id="5" name="Footer Placeholder 4"/>
          <p:cNvSpPr>
            <a:spLocks noGrp="1"/>
          </p:cNvSpPr>
          <p:nvPr>
            <p:ph type="ftr" sz="quarter" idx="11"/>
          </p:nvPr>
        </p:nvSpPr>
        <p:spPr/>
        <p:txBody>
          <a:bodyPr/>
          <a:lstStyle/>
          <a:p>
            <a:r>
              <a:rPr lang="en-US" altLang="zh-CN" smtClean="0"/>
              <a:t>Part X IO System (Basic)</a:t>
            </a:r>
            <a:endParaRPr lang="zh-CN" altLang="en-US"/>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E1E22371-C4A5-46D9-A0B8-4BA06EB2DB4E}" type="datetime1">
              <a:rPr lang="zh-CN" altLang="en-US" smtClean="0">
                <a:solidFill>
                  <a:prstClr val="black">
                    <a:tint val="75000"/>
                  </a:prstClr>
                </a:solidFill>
              </a:rPr>
              <a:pPr/>
              <a:t>2017/4/12</a:t>
            </a:fld>
            <a:endParaRPr lang="zh-CN" altLang="en-US">
              <a:solidFill>
                <a:prstClr val="black">
                  <a:tint val="75000"/>
                </a:prstClr>
              </a:solidFill>
            </a:endParaRPr>
          </a:p>
        </p:txBody>
      </p:sp>
      <p:sp>
        <p:nvSpPr>
          <p:cNvPr id="5" name="Footer Placeholder 4"/>
          <p:cNvSpPr>
            <a:spLocks noGrp="1"/>
          </p:cNvSpPr>
          <p:nvPr>
            <p:ph type="ftr" sz="quarter" idx="11"/>
          </p:nvPr>
        </p:nvSpPr>
        <p:spPr>
          <a:xfrm>
            <a:off x="3124200" y="6356350"/>
            <a:ext cx="3090874" cy="365125"/>
          </a:xfrm>
        </p:spPr>
        <p:txBody>
          <a:bodyPr/>
          <a:lstStyle/>
          <a:p>
            <a:r>
              <a:rPr lang="en-US" altLang="zh-CN" smtClean="0">
                <a:solidFill>
                  <a:prstClr val="black">
                    <a:tint val="75000"/>
                  </a:prstClr>
                </a:solidFill>
              </a:rPr>
              <a:t>Part X IO System (Basic)</a:t>
            </a:r>
            <a:endParaRPr lang="zh-CN" alt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9238269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85852" cy="6858000"/>
          </a:xfrm>
          <a:solidFill>
            <a:schemeClr val="bg1">
              <a:lumMod val="75000"/>
            </a:schemeClr>
          </a:solidFill>
        </p:spPr>
        <p:txBody>
          <a:bodyPr vert="vert270" anchor="ctr"/>
          <a:lstStyle/>
          <a:p>
            <a:r>
              <a:rPr lang="en-US" altLang="zh-CN" dirty="0" smtClean="0"/>
              <a:t>Click to edit Master title style</a:t>
            </a:r>
            <a:endParaRPr lang="zh-CN" altLang="en-US" dirty="0"/>
          </a:p>
        </p:txBody>
      </p:sp>
      <p:sp>
        <p:nvSpPr>
          <p:cNvPr id="3" name="Date Placeholder 2"/>
          <p:cNvSpPr>
            <a:spLocks noGrp="1"/>
          </p:cNvSpPr>
          <p:nvPr>
            <p:ph type="dt" sz="half" idx="10"/>
          </p:nvPr>
        </p:nvSpPr>
        <p:spPr>
          <a:xfrm>
            <a:off x="1366830" y="6356350"/>
            <a:ext cx="1276344" cy="365125"/>
          </a:xfrm>
        </p:spPr>
        <p:txBody>
          <a:bodyPr/>
          <a:lstStyle/>
          <a:p>
            <a:fld id="{F849B41D-A628-41C9-83D6-A052D0B47B09}" type="datetime1">
              <a:rPr lang="zh-CN" altLang="en-US" smtClean="0">
                <a:solidFill>
                  <a:prstClr val="black">
                    <a:tint val="75000"/>
                  </a:prstClr>
                </a:solidFill>
              </a:rPr>
              <a:pPr/>
              <a:t>2017/4/12</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ltLang="zh-CN" smtClean="0">
                <a:solidFill>
                  <a:prstClr val="black">
                    <a:tint val="75000"/>
                  </a:prstClr>
                </a:solidFill>
              </a:rPr>
              <a:t>Part X IO System (Basic)</a:t>
            </a:r>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solidFill>
                  <a:prstClr val="black">
                    <a:tint val="75000"/>
                  </a:prstClr>
                </a:solidFill>
              </a:rPr>
              <a:pPr/>
              <a:t>‹#›</a:t>
            </a:fld>
            <a:endParaRPr lang="zh-CN" altLang="en-US">
              <a:solidFill>
                <a:prstClr val="black">
                  <a:tint val="75000"/>
                </a:prstClr>
              </a:solidFill>
            </a:endParaRPr>
          </a:p>
        </p:txBody>
      </p:sp>
      <p:sp>
        <p:nvSpPr>
          <p:cNvPr id="7" name="Content Placeholder 2"/>
          <p:cNvSpPr>
            <a:spLocks noGrp="1"/>
          </p:cNvSpPr>
          <p:nvPr>
            <p:ph idx="1"/>
          </p:nvPr>
        </p:nvSpPr>
        <p:spPr>
          <a:xfrm>
            <a:off x="1285852" y="571480"/>
            <a:ext cx="7572396" cy="5197493"/>
          </a:xfrm>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Tree>
    <p:extLst>
      <p:ext uri="{BB962C8B-B14F-4D97-AF65-F5344CB8AC3E}">
        <p14:creationId xmlns:p14="http://schemas.microsoft.com/office/powerpoint/2010/main" val="305424553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ltLang="zh-CN" dirty="0" smtClean="0"/>
              <a:t>Click to edit Master title style</a:t>
            </a:r>
            <a:endParaRPr lang="zh-CN" altLang="en-US" dirty="0"/>
          </a:p>
        </p:txBody>
      </p:sp>
      <p:sp>
        <p:nvSpPr>
          <p:cNvPr id="3" name="Content Placeholder 2"/>
          <p:cNvSpPr>
            <a:spLocks noGrp="1"/>
          </p:cNvSpPr>
          <p:nvPr>
            <p:ph idx="1"/>
          </p:nvPr>
        </p:nvSpPr>
        <p:spPr>
          <a:xfrm>
            <a:off x="457200" y="1000108"/>
            <a:ext cx="8686800" cy="5126055"/>
          </a:xfrm>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Date Placeholder 3"/>
          <p:cNvSpPr>
            <a:spLocks noGrp="1"/>
          </p:cNvSpPr>
          <p:nvPr>
            <p:ph type="dt" sz="half" idx="10"/>
          </p:nvPr>
        </p:nvSpPr>
        <p:spPr/>
        <p:txBody>
          <a:bodyPr/>
          <a:lstStyle/>
          <a:p>
            <a:fld id="{459DF342-9976-4E71-B524-C683F3746285}" type="datetime1">
              <a:rPr lang="zh-CN" altLang="en-US" smtClean="0">
                <a:solidFill>
                  <a:prstClr val="black">
                    <a:tint val="75000"/>
                  </a:prstClr>
                </a:solidFill>
              </a:rPr>
              <a:pPr/>
              <a:t>2017/4/12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ltLang="zh-CN" smtClean="0">
                <a:solidFill>
                  <a:prstClr val="black">
                    <a:tint val="75000"/>
                  </a:prstClr>
                </a:solidFill>
              </a:rPr>
              <a:t>Part X IO System (Basic)</a:t>
            </a:r>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3101876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973F681D-C92D-4F85-BBE3-AF699505CD93}" type="datetime1">
              <a:rPr lang="zh-CN" altLang="en-US" smtClean="0">
                <a:solidFill>
                  <a:prstClr val="black">
                    <a:tint val="75000"/>
                  </a:prstClr>
                </a:solidFill>
              </a:rPr>
              <a:pPr/>
              <a:t>2017/4/12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ltLang="zh-CN" smtClean="0">
                <a:solidFill>
                  <a:prstClr val="black">
                    <a:tint val="75000"/>
                  </a:prstClr>
                </a:solidFill>
              </a:rPr>
              <a:t>Part X IO System (Basic)</a:t>
            </a:r>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405167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D71702E7-D9AE-4BAC-B2AB-BCB4D2FDC1A2}" type="datetime1">
              <a:rPr lang="zh-CN" altLang="en-US" smtClean="0">
                <a:solidFill>
                  <a:prstClr val="black">
                    <a:tint val="75000"/>
                  </a:prstClr>
                </a:solidFill>
              </a:rPr>
              <a:pPr/>
              <a:t>2017/4/12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ltLang="zh-CN" smtClean="0">
                <a:solidFill>
                  <a:prstClr val="black">
                    <a:tint val="75000"/>
                  </a:prstClr>
                </a:solidFill>
              </a:rPr>
              <a:t>Part X IO System (Basic)</a:t>
            </a:r>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0744B62-10FC-4232-9218-76AF922FA42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659858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F7B00DDC-BAF3-4955-87B1-3599DAC331E9}" type="datetime1">
              <a:rPr lang="zh-CN" altLang="en-US" smtClean="0">
                <a:solidFill>
                  <a:prstClr val="black">
                    <a:tint val="75000"/>
                  </a:prstClr>
                </a:solidFill>
              </a:rPr>
              <a:pPr/>
              <a:t>2017/4/12</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ltLang="zh-CN" smtClean="0">
                <a:solidFill>
                  <a:prstClr val="black">
                    <a:tint val="75000"/>
                  </a:prstClr>
                </a:solidFill>
              </a:rPr>
              <a:t>Part X IO System (Basic)</a:t>
            </a:r>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0744B62-10FC-4232-9218-76AF922FA42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117129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E1A855DF-BCF1-438D-A371-57786A5B75A7}" type="datetime1">
              <a:rPr lang="zh-CN" altLang="en-US" smtClean="0">
                <a:solidFill>
                  <a:prstClr val="black">
                    <a:tint val="75000"/>
                  </a:prstClr>
                </a:solidFill>
              </a:rPr>
              <a:pPr/>
              <a:t>2017/4/12</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ltLang="zh-CN" smtClean="0">
                <a:solidFill>
                  <a:prstClr val="black">
                    <a:tint val="75000"/>
                  </a:prstClr>
                </a:solidFill>
              </a:rPr>
              <a:t>Part X IO System (Basic)</a:t>
            </a:r>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387616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85852" cy="6858000"/>
          </a:xfrm>
          <a:solidFill>
            <a:schemeClr val="bg1">
              <a:lumMod val="75000"/>
            </a:schemeClr>
          </a:solidFill>
        </p:spPr>
        <p:txBody>
          <a:bodyPr vert="vert270" anchor="ctr"/>
          <a:lstStyle/>
          <a:p>
            <a:r>
              <a:rPr lang="en-US" altLang="zh-CN" dirty="0" smtClean="0"/>
              <a:t>Click to edit Master title style</a:t>
            </a:r>
            <a:endParaRPr lang="zh-CN" altLang="en-US" dirty="0"/>
          </a:p>
        </p:txBody>
      </p:sp>
      <p:sp>
        <p:nvSpPr>
          <p:cNvPr id="3" name="Date Placeholder 2"/>
          <p:cNvSpPr>
            <a:spLocks noGrp="1"/>
          </p:cNvSpPr>
          <p:nvPr>
            <p:ph type="dt" sz="half" idx="10"/>
          </p:nvPr>
        </p:nvSpPr>
        <p:spPr>
          <a:xfrm>
            <a:off x="1366830" y="6356350"/>
            <a:ext cx="1276344" cy="365125"/>
          </a:xfrm>
        </p:spPr>
        <p:txBody>
          <a:bodyPr/>
          <a:lstStyle/>
          <a:p>
            <a:fld id="{F849B41D-A628-41C9-83D6-A052D0B47B09}" type="datetime1">
              <a:rPr lang="zh-CN" altLang="en-US" smtClean="0"/>
              <a:t>2017/4/12</a:t>
            </a:fld>
            <a:endParaRPr lang="zh-CN" altLang="en-US"/>
          </a:p>
        </p:txBody>
      </p:sp>
      <p:sp>
        <p:nvSpPr>
          <p:cNvPr id="4" name="Footer Placeholder 3"/>
          <p:cNvSpPr>
            <a:spLocks noGrp="1"/>
          </p:cNvSpPr>
          <p:nvPr>
            <p:ph type="ftr" sz="quarter" idx="11"/>
          </p:nvPr>
        </p:nvSpPr>
        <p:spPr/>
        <p:txBody>
          <a:bodyPr/>
          <a:lstStyle/>
          <a:p>
            <a:r>
              <a:rPr lang="en-US" altLang="zh-CN" smtClean="0"/>
              <a:t>Part X IO System (Basic)</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a:t>
            </a:fld>
            <a:endParaRPr lang="zh-CN" altLang="en-US"/>
          </a:p>
        </p:txBody>
      </p:sp>
      <p:sp>
        <p:nvSpPr>
          <p:cNvPr id="7" name="Content Placeholder 2"/>
          <p:cNvSpPr>
            <a:spLocks noGrp="1"/>
          </p:cNvSpPr>
          <p:nvPr>
            <p:ph idx="1"/>
          </p:nvPr>
        </p:nvSpPr>
        <p:spPr>
          <a:xfrm>
            <a:off x="1285852" y="571480"/>
            <a:ext cx="7572396" cy="5197493"/>
          </a:xfrm>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46E407-1AD8-4A69-A0B7-BA8A896C8EB5}" type="datetime1">
              <a:rPr lang="zh-CN" altLang="en-US" smtClean="0">
                <a:solidFill>
                  <a:prstClr val="black">
                    <a:tint val="75000"/>
                  </a:prstClr>
                </a:solidFill>
              </a:rPr>
              <a:pPr/>
              <a:t>2017/4/12</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ltLang="zh-CN" smtClean="0">
                <a:solidFill>
                  <a:prstClr val="black">
                    <a:tint val="75000"/>
                  </a:prstClr>
                </a:solidFill>
              </a:rPr>
              <a:t>Part X IO System (Basic)</a:t>
            </a:r>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0744B62-10FC-4232-9218-76AF922FA42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086493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972897A4-C887-4027-A90D-7490C4AABA31}" type="datetime1">
              <a:rPr lang="zh-CN" altLang="en-US" smtClean="0">
                <a:solidFill>
                  <a:prstClr val="black">
                    <a:tint val="75000"/>
                  </a:prstClr>
                </a:solidFill>
              </a:rPr>
              <a:pPr/>
              <a:t>2017/4/12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ltLang="zh-CN" smtClean="0">
                <a:solidFill>
                  <a:prstClr val="black">
                    <a:tint val="75000"/>
                  </a:prstClr>
                </a:solidFill>
              </a:rPr>
              <a:t>Part X IO System (Basic)</a:t>
            </a:r>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0744B62-10FC-4232-9218-76AF922FA42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469172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E55F7D6B-D4AD-4F2C-8A34-5DD0F922A7BA}" type="datetime1">
              <a:rPr lang="zh-CN" altLang="en-US" smtClean="0">
                <a:solidFill>
                  <a:prstClr val="black">
                    <a:tint val="75000"/>
                  </a:prstClr>
                </a:solidFill>
              </a:rPr>
              <a:pPr/>
              <a:t>2017/4/12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ltLang="zh-CN" smtClean="0">
                <a:solidFill>
                  <a:prstClr val="black">
                    <a:tint val="75000"/>
                  </a:prstClr>
                </a:solidFill>
              </a:rPr>
              <a:t>Part X IO System (Basic)</a:t>
            </a:r>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0744B62-10FC-4232-9218-76AF922FA42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618324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FCB730AA-8228-43AB-8E9A-68E588C0BFC0}" type="datetime1">
              <a:rPr lang="zh-CN" altLang="en-US" smtClean="0">
                <a:solidFill>
                  <a:prstClr val="black">
                    <a:tint val="75000"/>
                  </a:prstClr>
                </a:solidFill>
              </a:rPr>
              <a:pPr/>
              <a:t>2017/4/12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ltLang="zh-CN" smtClean="0">
                <a:solidFill>
                  <a:prstClr val="black">
                    <a:tint val="75000"/>
                  </a:prstClr>
                </a:solidFill>
              </a:rPr>
              <a:t>Part X IO System (Basic)</a:t>
            </a:r>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726228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4622DFB2-3595-4AF9-A81E-C6338CD843C0}" type="datetime1">
              <a:rPr lang="zh-CN" altLang="en-US" smtClean="0">
                <a:solidFill>
                  <a:prstClr val="black">
                    <a:tint val="75000"/>
                  </a:prstClr>
                </a:solidFill>
              </a:rPr>
              <a:pPr/>
              <a:t>2017/4/12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ltLang="zh-CN" smtClean="0">
                <a:solidFill>
                  <a:prstClr val="black">
                    <a:tint val="75000"/>
                  </a:prstClr>
                </a:solidFill>
              </a:rPr>
              <a:t>Part X IO System (Basic)</a:t>
            </a:r>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27101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ltLang="zh-CN" dirty="0" smtClean="0"/>
              <a:t>Click to edit Master title style</a:t>
            </a:r>
            <a:endParaRPr lang="zh-CN" altLang="en-US" dirty="0"/>
          </a:p>
        </p:txBody>
      </p:sp>
      <p:sp>
        <p:nvSpPr>
          <p:cNvPr id="3" name="Content Placeholder 2"/>
          <p:cNvSpPr>
            <a:spLocks noGrp="1"/>
          </p:cNvSpPr>
          <p:nvPr>
            <p:ph idx="1"/>
          </p:nvPr>
        </p:nvSpPr>
        <p:spPr>
          <a:xfrm>
            <a:off x="457200" y="1000108"/>
            <a:ext cx="8686800" cy="5126055"/>
          </a:xfrm>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Date Placeholder 3"/>
          <p:cNvSpPr>
            <a:spLocks noGrp="1"/>
          </p:cNvSpPr>
          <p:nvPr>
            <p:ph type="dt" sz="half" idx="10"/>
          </p:nvPr>
        </p:nvSpPr>
        <p:spPr/>
        <p:txBody>
          <a:bodyPr/>
          <a:lstStyle/>
          <a:p>
            <a:fld id="{459DF342-9976-4E71-B524-C683F3746285}" type="datetime1">
              <a:rPr lang="zh-CN" altLang="en-US" smtClean="0"/>
              <a:t>2017/4/12</a:t>
            </a:fld>
            <a:endParaRPr lang="zh-CN" altLang="en-US"/>
          </a:p>
        </p:txBody>
      </p:sp>
      <p:sp>
        <p:nvSpPr>
          <p:cNvPr id="5" name="Footer Placeholder 4"/>
          <p:cNvSpPr>
            <a:spLocks noGrp="1"/>
          </p:cNvSpPr>
          <p:nvPr>
            <p:ph type="ftr" sz="quarter" idx="11"/>
          </p:nvPr>
        </p:nvSpPr>
        <p:spPr/>
        <p:txBody>
          <a:bodyPr/>
          <a:lstStyle/>
          <a:p>
            <a:r>
              <a:rPr lang="en-US" altLang="zh-CN" smtClean="0"/>
              <a:t>Part X IO System (Basic)</a:t>
            </a:r>
            <a:endParaRPr lang="zh-CN" altLang="en-US"/>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973F681D-C92D-4F85-BBE3-AF699505CD93}" type="datetime1">
              <a:rPr lang="zh-CN" altLang="en-US" smtClean="0"/>
              <a:t>2017/4/12</a:t>
            </a:fld>
            <a:endParaRPr lang="zh-CN" altLang="en-US"/>
          </a:p>
        </p:txBody>
      </p:sp>
      <p:sp>
        <p:nvSpPr>
          <p:cNvPr id="5" name="Footer Placeholder 4"/>
          <p:cNvSpPr>
            <a:spLocks noGrp="1"/>
          </p:cNvSpPr>
          <p:nvPr>
            <p:ph type="ftr" sz="quarter" idx="11"/>
          </p:nvPr>
        </p:nvSpPr>
        <p:spPr/>
        <p:txBody>
          <a:bodyPr/>
          <a:lstStyle/>
          <a:p>
            <a:r>
              <a:rPr lang="en-US" altLang="zh-CN" smtClean="0"/>
              <a:t>Part X IO System (Basic)</a:t>
            </a:r>
            <a:endParaRPr lang="zh-CN" altLang="en-US"/>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D71702E7-D9AE-4BAC-B2AB-BCB4D2FDC1A2}" type="datetime1">
              <a:rPr lang="zh-CN" altLang="en-US" smtClean="0"/>
              <a:t>2017/4/12</a:t>
            </a:fld>
            <a:endParaRPr lang="zh-CN" altLang="en-US"/>
          </a:p>
        </p:txBody>
      </p:sp>
      <p:sp>
        <p:nvSpPr>
          <p:cNvPr id="6" name="Footer Placeholder 5"/>
          <p:cNvSpPr>
            <a:spLocks noGrp="1"/>
          </p:cNvSpPr>
          <p:nvPr>
            <p:ph type="ftr" sz="quarter" idx="11"/>
          </p:nvPr>
        </p:nvSpPr>
        <p:spPr/>
        <p:txBody>
          <a:bodyPr/>
          <a:lstStyle/>
          <a:p>
            <a:r>
              <a:rPr lang="en-US" altLang="zh-CN" smtClean="0"/>
              <a:t>Part X IO System (Basic)</a:t>
            </a:r>
            <a:endParaRPr lang="zh-CN" altLang="en-US"/>
          </a:p>
        </p:txBody>
      </p:sp>
      <p:sp>
        <p:nvSpPr>
          <p:cNvPr id="7" name="Slide Number Placeholder 6"/>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F7B00DDC-BAF3-4955-87B1-3599DAC331E9}" type="datetime1">
              <a:rPr lang="zh-CN" altLang="en-US" smtClean="0"/>
              <a:t>2017/4/12</a:t>
            </a:fld>
            <a:endParaRPr lang="zh-CN" altLang="en-US"/>
          </a:p>
        </p:txBody>
      </p:sp>
      <p:sp>
        <p:nvSpPr>
          <p:cNvPr id="8" name="Footer Placeholder 7"/>
          <p:cNvSpPr>
            <a:spLocks noGrp="1"/>
          </p:cNvSpPr>
          <p:nvPr>
            <p:ph type="ftr" sz="quarter" idx="11"/>
          </p:nvPr>
        </p:nvSpPr>
        <p:spPr/>
        <p:txBody>
          <a:bodyPr/>
          <a:lstStyle/>
          <a:p>
            <a:r>
              <a:rPr lang="en-US" altLang="zh-CN" smtClean="0"/>
              <a:t>Part X IO System (Basic)</a:t>
            </a:r>
            <a:endParaRPr lang="zh-CN" altLang="en-US"/>
          </a:p>
        </p:txBody>
      </p:sp>
      <p:sp>
        <p:nvSpPr>
          <p:cNvPr id="9" name="Slide Number Placeholder 8"/>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E1A855DF-BCF1-438D-A371-57786A5B75A7}" type="datetime1">
              <a:rPr lang="zh-CN" altLang="en-US" smtClean="0"/>
              <a:t>2017/4/12</a:t>
            </a:fld>
            <a:endParaRPr lang="zh-CN" altLang="en-US"/>
          </a:p>
        </p:txBody>
      </p:sp>
      <p:sp>
        <p:nvSpPr>
          <p:cNvPr id="4" name="Footer Placeholder 3"/>
          <p:cNvSpPr>
            <a:spLocks noGrp="1"/>
          </p:cNvSpPr>
          <p:nvPr>
            <p:ph type="ftr" sz="quarter" idx="11"/>
          </p:nvPr>
        </p:nvSpPr>
        <p:spPr/>
        <p:txBody>
          <a:bodyPr/>
          <a:lstStyle/>
          <a:p>
            <a:r>
              <a:rPr lang="en-US" altLang="zh-CN" smtClean="0"/>
              <a:t>Part X IO System (Basic)</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46E407-1AD8-4A69-A0B7-BA8A896C8EB5}" type="datetime1">
              <a:rPr lang="zh-CN" altLang="en-US" smtClean="0"/>
              <a:t>2017/4/12</a:t>
            </a:fld>
            <a:endParaRPr lang="zh-CN" altLang="en-US"/>
          </a:p>
        </p:txBody>
      </p:sp>
      <p:sp>
        <p:nvSpPr>
          <p:cNvPr id="3" name="Footer Placeholder 2"/>
          <p:cNvSpPr>
            <a:spLocks noGrp="1"/>
          </p:cNvSpPr>
          <p:nvPr>
            <p:ph type="ftr" sz="quarter" idx="11"/>
          </p:nvPr>
        </p:nvSpPr>
        <p:spPr/>
        <p:txBody>
          <a:bodyPr/>
          <a:lstStyle/>
          <a:p>
            <a:r>
              <a:rPr lang="en-US" altLang="zh-CN" smtClean="0"/>
              <a:t>Part X IO System (Basic)</a:t>
            </a:r>
            <a:endParaRPr lang="zh-CN" altLang="en-US"/>
          </a:p>
        </p:txBody>
      </p:sp>
      <p:sp>
        <p:nvSpPr>
          <p:cNvPr id="4" name="Slide Number Placeholder 3"/>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972897A4-C887-4027-A90D-7490C4AABA31}" type="datetime1">
              <a:rPr lang="zh-CN" altLang="en-US" smtClean="0"/>
              <a:t>2017/4/12</a:t>
            </a:fld>
            <a:endParaRPr lang="zh-CN" altLang="en-US"/>
          </a:p>
        </p:txBody>
      </p:sp>
      <p:sp>
        <p:nvSpPr>
          <p:cNvPr id="6" name="Footer Placeholder 5"/>
          <p:cNvSpPr>
            <a:spLocks noGrp="1"/>
          </p:cNvSpPr>
          <p:nvPr>
            <p:ph type="ftr" sz="quarter" idx="11"/>
          </p:nvPr>
        </p:nvSpPr>
        <p:spPr/>
        <p:txBody>
          <a:bodyPr/>
          <a:lstStyle/>
          <a:p>
            <a:r>
              <a:rPr lang="en-US" altLang="zh-CN" smtClean="0"/>
              <a:t>Part X IO System (Basic)</a:t>
            </a:r>
            <a:endParaRPr lang="zh-CN" altLang="en-US"/>
          </a:p>
        </p:txBody>
      </p:sp>
      <p:sp>
        <p:nvSpPr>
          <p:cNvPr id="7" name="Slide Number Placeholder 6"/>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85728"/>
            <a:ext cx="8229600" cy="654032"/>
          </a:xfrm>
          <a:prstGeom prst="rect">
            <a:avLst/>
          </a:prstGeom>
        </p:spPr>
        <p:txBody>
          <a:bodyPr vert="horz" lIns="91440" tIns="45720" rIns="91440" bIns="45720" rtlCol="0" anchor="ctr">
            <a:normAutofit/>
          </a:bodyPr>
          <a:lstStyle/>
          <a:p>
            <a:r>
              <a:rPr lang="en-US" altLang="zh-CN" dirty="0" smtClean="0"/>
              <a:t>Click to edit Master title style</a:t>
            </a:r>
            <a:endParaRPr lang="zh-CN" altLang="en-US" dirty="0"/>
          </a:p>
        </p:txBody>
      </p:sp>
      <p:sp>
        <p:nvSpPr>
          <p:cNvPr id="3" name="Text Placeholder 2"/>
          <p:cNvSpPr>
            <a:spLocks noGrp="1"/>
          </p:cNvSpPr>
          <p:nvPr>
            <p:ph type="body" idx="1"/>
          </p:nvPr>
        </p:nvSpPr>
        <p:spPr>
          <a:xfrm>
            <a:off x="457200" y="1000108"/>
            <a:ext cx="8229600" cy="5126055"/>
          </a:xfrm>
          <a:prstGeom prst="rect">
            <a:avLst/>
          </a:prstGeom>
        </p:spPr>
        <p:txBody>
          <a:bodyPr vert="horz" lIns="91440" tIns="45720" rIns="91440" bIns="45720" rtlCol="0">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DC07FB-51A0-4EBC-BCC4-101117CA62AA}" type="datetime1">
              <a:rPr lang="zh-CN" altLang="en-US" smtClean="0"/>
              <a:t>2017/4/12</a:t>
            </a:fld>
            <a:endParaRPr lang="zh-CN" altLang="en-US"/>
          </a:p>
        </p:txBody>
      </p:sp>
      <p:sp>
        <p:nvSpPr>
          <p:cNvPr id="5" name="Footer Placeholder 4"/>
          <p:cNvSpPr>
            <a:spLocks noGrp="1"/>
          </p:cNvSpPr>
          <p:nvPr>
            <p:ph type="ftr" sz="quarter" idx="3"/>
          </p:nvPr>
        </p:nvSpPr>
        <p:spPr>
          <a:xfrm>
            <a:off x="3124200" y="6356350"/>
            <a:ext cx="309087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Part X IO System (Basic)</a:t>
            </a:r>
            <a:endParaRPr lang="zh-CN"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744B62-10FC-4232-9218-76AF922FA42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85728"/>
            <a:ext cx="8229600" cy="654032"/>
          </a:xfrm>
          <a:prstGeom prst="rect">
            <a:avLst/>
          </a:prstGeom>
        </p:spPr>
        <p:txBody>
          <a:bodyPr vert="horz" lIns="91440" tIns="45720" rIns="91440" bIns="45720" rtlCol="0" anchor="ctr">
            <a:normAutofit/>
          </a:bodyPr>
          <a:lstStyle/>
          <a:p>
            <a:r>
              <a:rPr lang="en-US" altLang="zh-CN" dirty="0" smtClean="0"/>
              <a:t>Click to edit Master title style</a:t>
            </a:r>
            <a:endParaRPr lang="zh-CN" altLang="en-US" dirty="0"/>
          </a:p>
        </p:txBody>
      </p:sp>
      <p:sp>
        <p:nvSpPr>
          <p:cNvPr id="3" name="Text Placeholder 2"/>
          <p:cNvSpPr>
            <a:spLocks noGrp="1"/>
          </p:cNvSpPr>
          <p:nvPr>
            <p:ph type="body" idx="1"/>
          </p:nvPr>
        </p:nvSpPr>
        <p:spPr>
          <a:xfrm>
            <a:off x="457200" y="1000108"/>
            <a:ext cx="8229600" cy="5126055"/>
          </a:xfrm>
          <a:prstGeom prst="rect">
            <a:avLst/>
          </a:prstGeom>
        </p:spPr>
        <p:txBody>
          <a:bodyPr vert="horz" lIns="91440" tIns="45720" rIns="91440" bIns="45720" rtlCol="0">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DC07FB-51A0-4EBC-BCC4-101117CA62AA}" type="datetime1">
              <a:rPr lang="zh-CN" altLang="en-US" smtClean="0">
                <a:solidFill>
                  <a:prstClr val="black">
                    <a:tint val="75000"/>
                  </a:prstClr>
                </a:solidFill>
              </a:rPr>
              <a:pPr/>
              <a:t>2017/4/12</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124200" y="6356350"/>
            <a:ext cx="309087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solidFill>
                  <a:prstClr val="black">
                    <a:tint val="75000"/>
                  </a:prstClr>
                </a:solidFill>
              </a:rPr>
              <a:t>Part X IO System (Basic)</a:t>
            </a:r>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744B62-10FC-4232-9218-76AF922FA42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8388903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5.xml"/><Relationship Id="rId1" Type="http://schemas.openxmlformats.org/officeDocument/2006/relationships/themeOverride" Target="../theme/themeOverride1.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8.gif"/><Relationship Id="rId4" Type="http://schemas.openxmlformats.org/officeDocument/2006/relationships/image" Target="../media/image17.gif"/></Relationships>
</file>

<file path=ppt/slides/_rels/slide12.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9.gif"/><Relationship Id="rId4" Type="http://schemas.openxmlformats.org/officeDocument/2006/relationships/image" Target="../media/image7.gif"/></Relationships>
</file>

<file path=ppt/slides/_rels/slide2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gif"/><Relationship Id="rId4" Type="http://schemas.openxmlformats.org/officeDocument/2006/relationships/image" Target="../media/image4.gi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2.gif"/><Relationship Id="rId4" Type="http://schemas.openxmlformats.org/officeDocument/2006/relationships/image" Target="../media/image4.gif"/></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en.wikipedia.org/wiki/Logical_block_addressing" TargetMode="Externa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31.jpeg"/><Relationship Id="rId4" Type="http://schemas.openxmlformats.org/officeDocument/2006/relationships/image" Target="../media/image30.jpeg"/></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2.gif"/><Relationship Id="rId4" Type="http://schemas.openxmlformats.org/officeDocument/2006/relationships/image" Target="../media/image4.gi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gif"/><Relationship Id="rId4" Type="http://schemas.openxmlformats.org/officeDocument/2006/relationships/image" Target="../media/image4.gi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gif"/><Relationship Id="rId3" Type="http://schemas.openxmlformats.org/officeDocument/2006/relationships/image" Target="../media/image5.png"/><Relationship Id="rId7"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8.gif"/><Relationship Id="rId5" Type="http://schemas.openxmlformats.org/officeDocument/2006/relationships/image" Target="../media/image7.gif"/><Relationship Id="rId4" Type="http://schemas.openxmlformats.org/officeDocument/2006/relationships/image" Target="../media/image6.jpeg"/><Relationship Id="rId9" Type="http://schemas.openxmlformats.org/officeDocument/2006/relationships/image" Target="../media/image10.gi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3.jpe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9144000" cy="1470025"/>
          </a:xfrm>
          <a:solidFill>
            <a:schemeClr val="accent3"/>
          </a:solidFill>
        </p:spPr>
        <p:txBody>
          <a:bodyPr/>
          <a:lstStyle/>
          <a:p>
            <a:r>
              <a:rPr lang="en-US" altLang="zh-CN"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Operating system</a:t>
            </a:r>
            <a:endParaRPr lang="zh-CN" alt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3" name="Subtitle 2"/>
          <p:cNvSpPr>
            <a:spLocks noGrp="1"/>
          </p:cNvSpPr>
          <p:nvPr>
            <p:ph type="subTitle" idx="1"/>
          </p:nvPr>
        </p:nvSpPr>
        <p:spPr>
          <a:xfrm>
            <a:off x="500034" y="3886200"/>
            <a:ext cx="8643966" cy="1752600"/>
          </a:xfrm>
        </p:spPr>
        <p:txBody>
          <a:bodyPr>
            <a:normAutofit/>
          </a:bodyPr>
          <a:lstStyle/>
          <a:p>
            <a:r>
              <a:rPr lang="en-US" altLang="zh-C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Part IX: IO Devices</a:t>
            </a:r>
          </a:p>
          <a:p>
            <a:pPr algn="r"/>
            <a:r>
              <a:rPr lang="en-US" altLang="zh-CN" sz="2000" dirty="0" smtClean="0">
                <a:solidFill>
                  <a:schemeClr val="tx1"/>
                </a:solidFill>
              </a:rPr>
              <a:t>---  Use HDD as instance to understand the mapping between file and blocks </a:t>
            </a:r>
          </a:p>
          <a:p>
            <a:pPr algn="r"/>
            <a:r>
              <a:rPr lang="en-US" altLang="zh-CN" sz="2000" dirty="0" smtClean="0">
                <a:solidFill>
                  <a:schemeClr val="tx1"/>
                </a:solidFill>
              </a:rPr>
              <a:t>--- Trend: Attempt to manage devices uniformly </a:t>
            </a:r>
            <a:endParaRPr lang="zh-CN" altLang="en-US" sz="2000" dirty="0">
              <a:solidFill>
                <a:schemeClr val="tx1"/>
              </a:solidFill>
            </a:endParaRPr>
          </a:p>
        </p:txBody>
      </p:sp>
      <p:pic>
        <p:nvPicPr>
          <p:cNvPr id="4" name="Picture 1030" descr="hon-510-series-vertical-file-cabinet"/>
          <p:cNvPicPr>
            <a:picLocks noChangeAspect="1" noChangeArrowheads="1"/>
          </p:cNvPicPr>
          <p:nvPr/>
        </p:nvPicPr>
        <p:blipFill>
          <a:blip r:embed="rId3" cstate="print"/>
          <a:srcRect/>
          <a:stretch>
            <a:fillRect/>
          </a:stretch>
        </p:blipFill>
        <p:spPr>
          <a:xfrm>
            <a:off x="0" y="4955210"/>
            <a:ext cx="2063735" cy="190279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0" y="0"/>
            <a:ext cx="7772400" cy="704850"/>
          </a:xfrm>
          <a:noFill/>
          <a:ln/>
        </p:spPr>
        <p:txBody>
          <a:bodyPr lIns="92075" tIns="46038" rIns="92075" bIns="46038">
            <a:normAutofit fontScale="90000"/>
          </a:bodyPr>
          <a:lstStyle/>
          <a:p>
            <a:r>
              <a:rPr lang="en-US" altLang="zh-CN" b="1" u="sng" dirty="0">
                <a:ea typeface="宋体" pitchFamily="2" charset="-122"/>
              </a:rPr>
              <a:t>Direct Access Devices</a:t>
            </a:r>
          </a:p>
        </p:txBody>
      </p:sp>
      <p:sp>
        <p:nvSpPr>
          <p:cNvPr id="168963" name="Rectangle 3"/>
          <p:cNvSpPr>
            <a:spLocks noGrp="1" noChangeArrowheads="1"/>
          </p:cNvSpPr>
          <p:nvPr>
            <p:ph idx="1"/>
          </p:nvPr>
        </p:nvSpPr>
        <p:spPr>
          <a:xfrm>
            <a:off x="214282" y="642918"/>
            <a:ext cx="8929718" cy="2667000"/>
          </a:xfrm>
          <a:noFill/>
          <a:ln/>
        </p:spPr>
        <p:txBody>
          <a:bodyPr lIns="92075" tIns="46038" rIns="92075" bIns="46038">
            <a:noAutofit/>
          </a:bodyPr>
          <a:lstStyle/>
          <a:p>
            <a:pPr>
              <a:buFont typeface="Arial" pitchFamily="34" charset="0"/>
              <a:buNone/>
            </a:pPr>
            <a:r>
              <a:rPr lang="en-US" altLang="zh-CN" sz="2800" b="1" dirty="0">
                <a:ea typeface="宋体" pitchFamily="2" charset="-122"/>
              </a:rPr>
              <a:t>Direct Access</a:t>
            </a:r>
            <a:r>
              <a:rPr lang="en-US" altLang="zh-CN" sz="2800" dirty="0">
                <a:ea typeface="宋体" pitchFamily="2" charset="-122"/>
              </a:rPr>
              <a:t> = The specific information is accessed directly</a:t>
            </a:r>
          </a:p>
          <a:p>
            <a:pPr>
              <a:buFont typeface="Arial" pitchFamily="34" charset="0"/>
              <a:buNone/>
            </a:pPr>
            <a:r>
              <a:rPr lang="en-US" altLang="zh-CN" sz="2800" dirty="0" smtClean="0">
                <a:ea typeface="宋体" pitchFamily="2" charset="-122"/>
              </a:rPr>
              <a:t>Examples</a:t>
            </a:r>
            <a:endParaRPr lang="en-US" altLang="zh-CN" sz="2800" dirty="0">
              <a:ea typeface="宋体" pitchFamily="2" charset="-122"/>
            </a:endParaRPr>
          </a:p>
          <a:p>
            <a:r>
              <a:rPr lang="en-US" altLang="zh-CN" sz="2800" u="sng" dirty="0">
                <a:ea typeface="宋体" pitchFamily="2" charset="-122"/>
              </a:rPr>
              <a:t>floppy disk drives</a:t>
            </a:r>
          </a:p>
          <a:p>
            <a:r>
              <a:rPr lang="en-US" altLang="zh-CN" sz="2800" u="sng" dirty="0">
                <a:ea typeface="宋体" pitchFamily="2" charset="-122"/>
              </a:rPr>
              <a:t>hard disk drives</a:t>
            </a:r>
          </a:p>
          <a:p>
            <a:r>
              <a:rPr lang="en-US" altLang="zh-CN" sz="2800" u="sng" dirty="0">
                <a:ea typeface="宋体" pitchFamily="2" charset="-122"/>
              </a:rPr>
              <a:t>cartridge disk drives</a:t>
            </a:r>
          </a:p>
          <a:p>
            <a:r>
              <a:rPr lang="en-US" altLang="zh-CN" sz="2800" u="sng" dirty="0">
                <a:ea typeface="宋体" pitchFamily="2" charset="-122"/>
              </a:rPr>
              <a:t>CD ROM  and DVD drives</a:t>
            </a:r>
            <a:endParaRPr lang="en-US" altLang="zh-CN" sz="2800" dirty="0">
              <a:ea typeface="宋体" pitchFamily="2" charset="-122"/>
            </a:endParaRPr>
          </a:p>
        </p:txBody>
      </p:sp>
      <p:sp>
        <p:nvSpPr>
          <p:cNvPr id="6" name="Footer Placeholder 3"/>
          <p:cNvSpPr>
            <a:spLocks noGrp="1"/>
          </p:cNvSpPr>
          <p:nvPr>
            <p:ph type="ftr" sz="quarter" idx="11"/>
          </p:nvPr>
        </p:nvSpPr>
        <p:spPr/>
        <p:txBody>
          <a:bodyPr/>
          <a:lstStyle/>
          <a:p>
            <a:r>
              <a:rPr lang="en-US" altLang="zh-CN" smtClean="0">
                <a:solidFill>
                  <a:prstClr val="black">
                    <a:tint val="75000"/>
                  </a:prstClr>
                </a:solidFill>
              </a:rPr>
              <a:t>Part X IO System (Basic)</a:t>
            </a:r>
            <a:endParaRPr lang="en-US" altLang="zh-CN">
              <a:solidFill>
                <a:prstClr val="black">
                  <a:tint val="75000"/>
                </a:prstClr>
              </a:solidFill>
            </a:endParaRPr>
          </a:p>
        </p:txBody>
      </p:sp>
      <p:sp>
        <p:nvSpPr>
          <p:cNvPr id="7" name="Slide Number Placeholder 4"/>
          <p:cNvSpPr>
            <a:spLocks noGrp="1"/>
          </p:cNvSpPr>
          <p:nvPr>
            <p:ph type="sldNum" sz="quarter" idx="12"/>
          </p:nvPr>
        </p:nvSpPr>
        <p:spPr/>
        <p:txBody>
          <a:bodyPr/>
          <a:lstStyle/>
          <a:p>
            <a:fld id="{FFC88632-15EC-4545-A9DD-F74D490D6FB5}" type="slidenum">
              <a:rPr lang="en-US" altLang="zh-CN">
                <a:solidFill>
                  <a:prstClr val="black">
                    <a:tint val="75000"/>
                  </a:prstClr>
                </a:solidFill>
              </a:rPr>
              <a:pPr/>
              <a:t>10</a:t>
            </a:fld>
            <a:endParaRPr lang="en-US" altLang="zh-CN">
              <a:solidFill>
                <a:prstClr val="black">
                  <a:tint val="75000"/>
                </a:prstClr>
              </a:solidFill>
            </a:endParaRPr>
          </a:p>
        </p:txBody>
      </p:sp>
      <p:pic>
        <p:nvPicPr>
          <p:cNvPr id="168967" name="Picture 7" descr="D:\FIGURES\DISCOVER\PROJECT5\FIG5-02.BMP"/>
          <p:cNvPicPr>
            <a:picLocks noChangeAspect="1" noChangeArrowheads="1"/>
          </p:cNvPicPr>
          <p:nvPr/>
        </p:nvPicPr>
        <p:blipFill>
          <a:blip r:embed="rId4" cstate="print"/>
          <a:srcRect/>
          <a:stretch>
            <a:fillRect/>
          </a:stretch>
        </p:blipFill>
        <p:spPr bwMode="auto">
          <a:xfrm>
            <a:off x="5334000" y="1905000"/>
            <a:ext cx="3683000" cy="2362200"/>
          </a:xfrm>
          <a:prstGeom prst="rect">
            <a:avLst/>
          </a:prstGeom>
          <a:noFill/>
        </p:spPr>
      </p:pic>
      <p:pic>
        <p:nvPicPr>
          <p:cNvPr id="168968" name="Picture 8" descr="D:\FIGURES\DISCOVER\PROJECT5\FIG5-10.BMP"/>
          <p:cNvPicPr>
            <a:picLocks noChangeAspect="1" noChangeArrowheads="1"/>
          </p:cNvPicPr>
          <p:nvPr/>
        </p:nvPicPr>
        <p:blipFill>
          <a:blip r:embed="rId5" cstate="print"/>
          <a:srcRect/>
          <a:stretch>
            <a:fillRect/>
          </a:stretch>
        </p:blipFill>
        <p:spPr bwMode="auto">
          <a:xfrm>
            <a:off x="533400" y="4038600"/>
            <a:ext cx="6070600" cy="2560638"/>
          </a:xfrm>
          <a:prstGeom prst="rect">
            <a:avLst/>
          </a:prstGeom>
          <a:noFill/>
        </p:spPr>
      </p:pic>
      <p:sp>
        <p:nvSpPr>
          <p:cNvPr id="8" name="Rectangle 7"/>
          <p:cNvSpPr/>
          <p:nvPr/>
        </p:nvSpPr>
        <p:spPr>
          <a:xfrm>
            <a:off x="5887531" y="1428736"/>
            <a:ext cx="3256469" cy="307777"/>
          </a:xfrm>
          <a:prstGeom prst="rect">
            <a:avLst/>
          </a:prstGeom>
        </p:spPr>
        <p:txBody>
          <a:bodyPr wrap="none">
            <a:spAutoFit/>
          </a:bodyPr>
          <a:lstStyle/>
          <a:p>
            <a:r>
              <a:rPr lang="en-US" altLang="zh-CN" sz="1400" dirty="0" smtClean="0">
                <a:solidFill>
                  <a:prstClr val="white">
                    <a:lumMod val="85000"/>
                  </a:prstClr>
                </a:solidFill>
              </a:rPr>
              <a:t>PPTs\Part XII\Part XII magnetic media].</a:t>
            </a:r>
            <a:r>
              <a:rPr lang="en-US" altLang="zh-CN" sz="1400" dirty="0" err="1" smtClean="0">
                <a:solidFill>
                  <a:prstClr val="white">
                    <a:lumMod val="85000"/>
                  </a:prstClr>
                </a:solidFill>
              </a:rPr>
              <a:t>ppt</a:t>
            </a:r>
            <a:endParaRPr lang="zh-CN" altLang="en-US" sz="1400" dirty="0">
              <a:solidFill>
                <a:prstClr val="white">
                  <a:lumMod val="85000"/>
                </a:prstClr>
              </a:solidFill>
            </a:endParaRPr>
          </a:p>
        </p:txBody>
      </p:sp>
    </p:spTree>
    <p:extLst>
      <p:ext uri="{BB962C8B-B14F-4D97-AF65-F5344CB8AC3E}">
        <p14:creationId xmlns:p14="http://schemas.microsoft.com/office/powerpoint/2010/main" val="974152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5-11"/>
          <p:cNvPicPr>
            <a:picLocks noChangeAspect="1" noChangeArrowheads="1"/>
          </p:cNvPicPr>
          <p:nvPr/>
        </p:nvPicPr>
        <p:blipFill>
          <a:blip r:embed="rId3" cstate="print"/>
          <a:srcRect/>
          <a:stretch>
            <a:fillRect/>
          </a:stretch>
        </p:blipFill>
        <p:spPr>
          <a:xfrm>
            <a:off x="179512" y="906376"/>
            <a:ext cx="5348486" cy="5365894"/>
          </a:xfrm>
          <a:prstGeom prst="rect">
            <a:avLst/>
          </a:prstGeom>
          <a:noFill/>
          <a:ln/>
        </p:spPr>
      </p:pic>
      <p:sp>
        <p:nvSpPr>
          <p:cNvPr id="2" name="标题 1"/>
          <p:cNvSpPr>
            <a:spLocks noGrp="1"/>
          </p:cNvSpPr>
          <p:nvPr>
            <p:ph type="title"/>
          </p:nvPr>
        </p:nvSpPr>
        <p:spPr>
          <a:xfrm>
            <a:off x="0" y="285728"/>
            <a:ext cx="9144000" cy="654032"/>
          </a:xfrm>
          <a:solidFill>
            <a:srgbClr val="92D050"/>
          </a:solidFill>
        </p:spPr>
        <p:txBody>
          <a:bodyPr vert="horz" lIns="91440" tIns="45720" rIns="91440" bIns="45720" rtlCol="0" anchor="ctr">
            <a:normAutofit fontScale="90000"/>
          </a:bodyPr>
          <a:lstStyle/>
          <a:p>
            <a:r>
              <a:rPr lang="en-US" altLang="zh-CN" dirty="0"/>
              <a:t>They share similar connection architecture</a:t>
            </a:r>
            <a:endParaRPr lang="zh-CN" altLang="en-US" dirty="0"/>
          </a:p>
        </p:txBody>
      </p:sp>
      <p:sp>
        <p:nvSpPr>
          <p:cNvPr id="4" name="页脚占位符 3"/>
          <p:cNvSpPr>
            <a:spLocks noGrp="1"/>
          </p:cNvSpPr>
          <p:nvPr>
            <p:ph type="ftr" sz="quarter" idx="11"/>
          </p:nvPr>
        </p:nvSpPr>
        <p:spPr/>
        <p:txBody>
          <a:bodyPr/>
          <a:lstStyle/>
          <a:p>
            <a:r>
              <a:rPr lang="en-US" altLang="zh-CN" smtClean="0"/>
              <a:t>Part X IO System (Basic)</a:t>
            </a:r>
            <a:endParaRPr lang="zh-CN" altLang="en-US"/>
          </a:p>
        </p:txBody>
      </p:sp>
      <p:sp>
        <p:nvSpPr>
          <p:cNvPr id="5" name="灯片编号占位符 4"/>
          <p:cNvSpPr>
            <a:spLocks noGrp="1"/>
          </p:cNvSpPr>
          <p:nvPr>
            <p:ph type="sldNum" sz="quarter" idx="12"/>
          </p:nvPr>
        </p:nvSpPr>
        <p:spPr/>
        <p:txBody>
          <a:bodyPr/>
          <a:lstStyle/>
          <a:p>
            <a:fld id="{10744B62-10FC-4232-9218-76AF922FA420}" type="slidenum">
              <a:rPr lang="zh-CN" altLang="en-US" smtClean="0"/>
              <a:pPr/>
              <a:t>11</a:t>
            </a:fld>
            <a:endParaRPr lang="zh-CN" altLang="en-US"/>
          </a:p>
        </p:txBody>
      </p:sp>
      <p:pic>
        <p:nvPicPr>
          <p:cNvPr id="1027" name="Picture 3" descr="C:\Users\mlinking\Pictures\HardDisk-Separated.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5327954" y="4818987"/>
            <a:ext cx="2733710" cy="13228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mlinking\Pictures\HardDisk.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12360" y="5589946"/>
            <a:ext cx="1546364" cy="1023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332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MM is also connected with controller</a:t>
            </a:r>
            <a:endParaRPr lang="zh-CN" altLang="en-US" dirty="0"/>
          </a:p>
        </p:txBody>
      </p:sp>
      <p:sp>
        <p:nvSpPr>
          <p:cNvPr id="4" name="页脚占位符 3"/>
          <p:cNvSpPr>
            <a:spLocks noGrp="1"/>
          </p:cNvSpPr>
          <p:nvPr>
            <p:ph type="ftr" sz="quarter" idx="11"/>
          </p:nvPr>
        </p:nvSpPr>
        <p:spPr/>
        <p:txBody>
          <a:bodyPr/>
          <a:lstStyle/>
          <a:p>
            <a:r>
              <a:rPr lang="en-US" altLang="zh-CN" smtClean="0"/>
              <a:t>Part X IO System (Basic)</a:t>
            </a:r>
            <a:endParaRPr lang="zh-CN" altLang="en-US"/>
          </a:p>
        </p:txBody>
      </p:sp>
      <p:sp>
        <p:nvSpPr>
          <p:cNvPr id="5" name="灯片编号占位符 4"/>
          <p:cNvSpPr>
            <a:spLocks noGrp="1"/>
          </p:cNvSpPr>
          <p:nvPr>
            <p:ph type="sldNum" sz="quarter" idx="12"/>
          </p:nvPr>
        </p:nvSpPr>
        <p:spPr/>
        <p:txBody>
          <a:bodyPr/>
          <a:lstStyle/>
          <a:p>
            <a:fld id="{10744B62-10FC-4232-9218-76AF922FA420}" type="slidenum">
              <a:rPr lang="zh-CN" altLang="en-US" smtClean="0"/>
              <a:pPr/>
              <a:t>12</a:t>
            </a:fld>
            <a:endParaRPr lang="zh-CN" altLang="en-US"/>
          </a:p>
        </p:txBody>
      </p:sp>
      <p:pic>
        <p:nvPicPr>
          <p:cNvPr id="1026" name="Picture 2" descr="D:\MyProjects\BooksLaTeX\myBook-OS-Zh-Not So Long Introduction01\figures\chap2\ControllerMM.gif"/>
          <p:cNvPicPr>
            <a:picLocks noChangeAspect="1" noChangeArrowheads="1"/>
          </p:cNvPicPr>
          <p:nvPr/>
        </p:nvPicPr>
        <p:blipFill rotWithShape="1">
          <a:blip r:embed="rId2">
            <a:extLst>
              <a:ext uri="{28A0092B-C50C-407E-A947-70E740481C1C}">
                <a14:useLocalDpi xmlns:a14="http://schemas.microsoft.com/office/drawing/2010/main" val="0"/>
              </a:ext>
            </a:extLst>
          </a:blip>
          <a:srcRect r="7208"/>
          <a:stretch/>
        </p:blipFill>
        <p:spPr bwMode="auto">
          <a:xfrm>
            <a:off x="0" y="1179299"/>
            <a:ext cx="9144000" cy="53975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564891" y="4149080"/>
            <a:ext cx="2607509" cy="646331"/>
          </a:xfrm>
          <a:prstGeom prst="rect">
            <a:avLst/>
          </a:prstGeom>
          <a:noFill/>
        </p:spPr>
        <p:txBody>
          <a:bodyPr wrap="none" rtlCol="0">
            <a:spAutoFit/>
          </a:bodyPr>
          <a:lstStyle/>
          <a:p>
            <a:pPr algn="r"/>
            <a:r>
              <a:rPr lang="en-US" altLang="zh-CN" dirty="0" smtClean="0"/>
              <a:t>Buses – </a:t>
            </a:r>
          </a:p>
          <a:p>
            <a:pPr algn="r"/>
            <a:r>
              <a:rPr lang="en-US" altLang="zh-CN" dirty="0" smtClean="0"/>
              <a:t>Data, Instruction, Address</a:t>
            </a:r>
            <a:endParaRPr lang="zh-CN" altLang="en-US" dirty="0"/>
          </a:p>
        </p:txBody>
      </p:sp>
    </p:spTree>
    <p:extLst>
      <p:ext uri="{BB962C8B-B14F-4D97-AF65-F5344CB8AC3E}">
        <p14:creationId xmlns:p14="http://schemas.microsoft.com/office/powerpoint/2010/main" val="27529755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Device </a:t>
            </a:r>
            <a:r>
              <a:rPr lang="en-US" altLang="zh-CN" b="1" u="sng" dirty="0" smtClean="0">
                <a:solidFill>
                  <a:srgbClr val="FF0000"/>
                </a:solidFill>
              </a:rPr>
              <a:t>controller </a:t>
            </a:r>
            <a:r>
              <a:rPr lang="en-US" altLang="zh-CN" b="1" dirty="0"/>
              <a:t>[</a:t>
            </a:r>
            <a:r>
              <a:rPr lang="zh-CN" altLang="en-US" sz="3100" b="1" dirty="0" smtClean="0"/>
              <a:t>控制器</a:t>
            </a:r>
            <a:r>
              <a:rPr lang="en-US" altLang="zh-CN" b="1" dirty="0" smtClean="0"/>
              <a:t>]</a:t>
            </a:r>
            <a:endParaRPr lang="zh-CN" altLang="en-US" b="1" dirty="0"/>
          </a:p>
        </p:txBody>
      </p:sp>
      <p:sp>
        <p:nvSpPr>
          <p:cNvPr id="3" name="Content Placeholder 2"/>
          <p:cNvSpPr>
            <a:spLocks noGrp="1"/>
          </p:cNvSpPr>
          <p:nvPr>
            <p:ph idx="1"/>
          </p:nvPr>
        </p:nvSpPr>
        <p:spPr/>
        <p:txBody>
          <a:bodyPr>
            <a:normAutofit fontScale="92500" lnSpcReduction="10000"/>
          </a:bodyPr>
          <a:lstStyle/>
          <a:p>
            <a:r>
              <a:rPr lang="en-US" altLang="zh-CN" b="1" u="sng" dirty="0" smtClean="0"/>
              <a:t>Device controller</a:t>
            </a:r>
            <a:r>
              <a:rPr lang="en-US" altLang="zh-CN" dirty="0" smtClean="0"/>
              <a:t>: hardware that connects the device to the computer.</a:t>
            </a:r>
          </a:p>
          <a:p>
            <a:pPr lvl="1"/>
            <a:r>
              <a:rPr lang="en-US" altLang="zh-CN" dirty="0" smtClean="0"/>
              <a:t>continuously monitors and controls the operation of the device.</a:t>
            </a:r>
          </a:p>
          <a:p>
            <a:pPr lvl="1"/>
            <a:r>
              <a:rPr lang="en-US" altLang="zh-CN" dirty="0" smtClean="0"/>
              <a:t> provides an interface to the computer.</a:t>
            </a:r>
          </a:p>
          <a:p>
            <a:r>
              <a:rPr lang="en-US" altLang="zh-CN" dirty="0" smtClean="0"/>
              <a:t>Controller's tasks</a:t>
            </a:r>
          </a:p>
          <a:p>
            <a:pPr lvl="1"/>
            <a:r>
              <a:rPr lang="en-US" altLang="zh-CN" dirty="0" smtClean="0"/>
              <a:t>Control the physical operation of the device</a:t>
            </a:r>
          </a:p>
          <a:p>
            <a:pPr lvl="1"/>
            <a:r>
              <a:rPr lang="en-US" altLang="zh-CN" dirty="0" smtClean="0">
                <a:solidFill>
                  <a:srgbClr val="0070C0"/>
                </a:solidFill>
              </a:rPr>
              <a:t>Convert serial bit stream to block of bytes</a:t>
            </a:r>
          </a:p>
          <a:p>
            <a:pPr lvl="1"/>
            <a:r>
              <a:rPr lang="en-US" altLang="zh-CN" dirty="0" smtClean="0"/>
              <a:t>Perform error correction as necessary</a:t>
            </a:r>
          </a:p>
          <a:p>
            <a:r>
              <a:rPr lang="en-US" altLang="zh-CN" dirty="0" smtClean="0"/>
              <a:t>Since several devices need to be connected to a computer, they are connected trough the </a:t>
            </a:r>
            <a:r>
              <a:rPr lang="en-US" altLang="zh-CN" b="1" dirty="0" smtClean="0"/>
              <a:t>bus</a:t>
            </a:r>
            <a:r>
              <a:rPr lang="en-US" altLang="zh-CN" dirty="0" smtClean="0"/>
              <a:t>.</a:t>
            </a:r>
          </a:p>
          <a:p>
            <a:endParaRPr lang="zh-CN" altLang="en-US" dirty="0"/>
          </a:p>
        </p:txBody>
      </p:sp>
      <p:sp>
        <p:nvSpPr>
          <p:cNvPr id="4" name="Footer Placeholder 3"/>
          <p:cNvSpPr>
            <a:spLocks noGrp="1"/>
          </p:cNvSpPr>
          <p:nvPr>
            <p:ph type="ftr" sz="quarter" idx="11"/>
          </p:nvPr>
        </p:nvSpPr>
        <p:spPr/>
        <p:txBody>
          <a:bodyPr/>
          <a:lstStyle/>
          <a:p>
            <a:r>
              <a:rPr lang="en-US" altLang="zh-CN" smtClean="0"/>
              <a:t>Part X IO System (Basic)</a:t>
            </a:r>
            <a:endParaRPr lang="zh-CN" altLang="en-US"/>
          </a:p>
        </p:txBody>
      </p:sp>
      <p:sp>
        <p:nvSpPr>
          <p:cNvPr id="5" name="Rectangle 4"/>
          <p:cNvSpPr/>
          <p:nvPr/>
        </p:nvSpPr>
        <p:spPr>
          <a:xfrm>
            <a:off x="5714920" y="5786454"/>
            <a:ext cx="3429080" cy="307777"/>
          </a:xfrm>
          <a:prstGeom prst="rect">
            <a:avLst/>
          </a:prstGeom>
        </p:spPr>
        <p:txBody>
          <a:bodyPr wrap="none">
            <a:spAutoFit/>
          </a:bodyPr>
          <a:lstStyle/>
          <a:p>
            <a:r>
              <a:rPr lang="en-US" altLang="zh-CN" sz="1400" dirty="0" smtClean="0">
                <a:solidFill>
                  <a:schemeClr val="bg1">
                    <a:lumMod val="85000"/>
                  </a:schemeClr>
                </a:solidFill>
              </a:rPr>
              <a:t>PPTs from others\cms.dt.uh.edu\chap04.ppt</a:t>
            </a:r>
            <a:endParaRPr lang="zh-CN" altLang="en-US" sz="1400" dirty="0">
              <a:solidFill>
                <a:schemeClr val="bg1">
                  <a:lumMod val="85000"/>
                </a:schemeClr>
              </a:solidFill>
            </a:endParaRP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13</a:t>
            </a:fld>
            <a:endParaRPr lang="zh-CN" altLang="en-US"/>
          </a:p>
        </p:txBody>
      </p:sp>
    </p:spTree>
    <p:extLst>
      <p:ext uri="{BB962C8B-B14F-4D97-AF65-F5344CB8AC3E}">
        <p14:creationId xmlns:p14="http://schemas.microsoft.com/office/powerpoint/2010/main" val="15433136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2"/>
          <p:cNvSpPr>
            <a:spLocks noGrp="1"/>
          </p:cNvSpPr>
          <p:nvPr>
            <p:ph type="ftr" sz="quarter" idx="10"/>
          </p:nvPr>
        </p:nvSpPr>
        <p:spPr/>
        <p:txBody>
          <a:bodyPr/>
          <a:lstStyle/>
          <a:p>
            <a:r>
              <a:rPr lang="en-US" altLang="zh-CN" smtClean="0"/>
              <a:t>Part X IO System (Basic)</a:t>
            </a:r>
            <a:endParaRPr lang="en-US" altLang="zh-CN"/>
          </a:p>
        </p:txBody>
      </p:sp>
      <p:sp>
        <p:nvSpPr>
          <p:cNvPr id="192514" name="Rectangle 2"/>
          <p:cNvSpPr>
            <a:spLocks noChangeArrowheads="1"/>
          </p:cNvSpPr>
          <p:nvPr/>
        </p:nvSpPr>
        <p:spPr bwMode="auto">
          <a:xfrm>
            <a:off x="609600" y="2967022"/>
            <a:ext cx="7086600" cy="25146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92515" name="Rectangle 3"/>
          <p:cNvSpPr>
            <a:spLocks noGrp="1" noChangeArrowheads="1"/>
          </p:cNvSpPr>
          <p:nvPr>
            <p:ph type="title"/>
          </p:nvPr>
        </p:nvSpPr>
        <p:spPr/>
        <p:txBody>
          <a:bodyPr>
            <a:normAutofit fontScale="90000"/>
          </a:bodyPr>
          <a:lstStyle/>
          <a:p>
            <a:r>
              <a:rPr lang="en-US" altLang="zh-CN">
                <a:ea typeface="宋体" pitchFamily="2" charset="-122"/>
              </a:rPr>
              <a:t>Device Controller Interface</a:t>
            </a:r>
          </a:p>
        </p:txBody>
      </p:sp>
      <p:sp>
        <p:nvSpPr>
          <p:cNvPr id="192516" name="Rectangle 4"/>
          <p:cNvSpPr>
            <a:spLocks noChangeArrowheads="1"/>
          </p:cNvSpPr>
          <p:nvPr/>
        </p:nvSpPr>
        <p:spPr bwMode="auto">
          <a:xfrm>
            <a:off x="762000" y="3119422"/>
            <a:ext cx="1676400" cy="3810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0" hangingPunct="0"/>
            <a:r>
              <a:rPr lang="en-US" altLang="zh-CN" sz="2800" b="1" dirty="0">
                <a:solidFill>
                  <a:srgbClr val="FF0000"/>
                </a:solidFill>
                <a:ea typeface="宋体" pitchFamily="2" charset="-122"/>
              </a:rPr>
              <a:t>Command</a:t>
            </a:r>
          </a:p>
        </p:txBody>
      </p:sp>
      <p:sp>
        <p:nvSpPr>
          <p:cNvPr id="192517" name="Rectangle 5"/>
          <p:cNvSpPr>
            <a:spLocks noChangeArrowheads="1"/>
          </p:cNvSpPr>
          <p:nvPr/>
        </p:nvSpPr>
        <p:spPr bwMode="auto">
          <a:xfrm>
            <a:off x="3048000" y="3119422"/>
            <a:ext cx="1676400" cy="3810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0" hangingPunct="0"/>
            <a:r>
              <a:rPr lang="en-US" altLang="zh-CN" sz="2800" b="1" dirty="0">
                <a:solidFill>
                  <a:srgbClr val="00B050"/>
                </a:solidFill>
                <a:ea typeface="宋体" pitchFamily="2" charset="-122"/>
              </a:rPr>
              <a:t>Status</a:t>
            </a:r>
          </a:p>
        </p:txBody>
      </p:sp>
      <p:sp>
        <p:nvSpPr>
          <p:cNvPr id="192518" name="Rectangle 6"/>
          <p:cNvSpPr>
            <a:spLocks noChangeArrowheads="1"/>
          </p:cNvSpPr>
          <p:nvPr/>
        </p:nvSpPr>
        <p:spPr bwMode="auto">
          <a:xfrm>
            <a:off x="5562600" y="3119422"/>
            <a:ext cx="1828800" cy="20574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92519" name="Rectangle 7"/>
          <p:cNvSpPr>
            <a:spLocks noChangeArrowheads="1"/>
          </p:cNvSpPr>
          <p:nvPr/>
        </p:nvSpPr>
        <p:spPr bwMode="auto">
          <a:xfrm>
            <a:off x="5638800" y="3195622"/>
            <a:ext cx="1676400" cy="3810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0" hangingPunct="0"/>
            <a:r>
              <a:rPr lang="en-US" altLang="zh-CN" sz="2000">
                <a:ea typeface="宋体" pitchFamily="2" charset="-122"/>
              </a:rPr>
              <a:t>Data 0</a:t>
            </a:r>
          </a:p>
        </p:txBody>
      </p:sp>
      <p:sp>
        <p:nvSpPr>
          <p:cNvPr id="192520" name="Rectangle 8"/>
          <p:cNvSpPr>
            <a:spLocks noChangeArrowheads="1"/>
          </p:cNvSpPr>
          <p:nvPr/>
        </p:nvSpPr>
        <p:spPr bwMode="auto">
          <a:xfrm>
            <a:off x="5638800" y="3729022"/>
            <a:ext cx="1676400" cy="3810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0" hangingPunct="0"/>
            <a:r>
              <a:rPr lang="en-US" altLang="zh-CN" sz="2000">
                <a:ea typeface="宋体" pitchFamily="2" charset="-122"/>
              </a:rPr>
              <a:t>Data 1</a:t>
            </a:r>
          </a:p>
        </p:txBody>
      </p:sp>
      <p:sp>
        <p:nvSpPr>
          <p:cNvPr id="192521" name="Rectangle 9"/>
          <p:cNvSpPr>
            <a:spLocks noChangeArrowheads="1"/>
          </p:cNvSpPr>
          <p:nvPr/>
        </p:nvSpPr>
        <p:spPr bwMode="auto">
          <a:xfrm>
            <a:off x="5638800" y="4719622"/>
            <a:ext cx="1676400" cy="3810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0" hangingPunct="0"/>
            <a:r>
              <a:rPr lang="en-US" altLang="zh-CN" sz="2000">
                <a:ea typeface="宋体" pitchFamily="2" charset="-122"/>
              </a:rPr>
              <a:t>Data n-1</a:t>
            </a:r>
          </a:p>
        </p:txBody>
      </p:sp>
      <p:sp>
        <p:nvSpPr>
          <p:cNvPr id="192522" name="Rectangle 10"/>
          <p:cNvSpPr>
            <a:spLocks noChangeArrowheads="1"/>
          </p:cNvSpPr>
          <p:nvPr/>
        </p:nvSpPr>
        <p:spPr bwMode="auto">
          <a:xfrm>
            <a:off x="838200" y="3957622"/>
            <a:ext cx="3886200" cy="11430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0" hangingPunct="0"/>
            <a:r>
              <a:rPr lang="en-US" altLang="zh-CN" sz="8800" b="1" dirty="0">
                <a:solidFill>
                  <a:srgbClr val="0070C0"/>
                </a:solidFill>
                <a:ea typeface="宋体" pitchFamily="2" charset="-122"/>
              </a:rPr>
              <a:t>Logic</a:t>
            </a:r>
          </a:p>
        </p:txBody>
      </p:sp>
      <p:sp>
        <p:nvSpPr>
          <p:cNvPr id="192523" name="Rectangle 11"/>
          <p:cNvSpPr>
            <a:spLocks noChangeArrowheads="1"/>
          </p:cNvSpPr>
          <p:nvPr/>
        </p:nvSpPr>
        <p:spPr bwMode="auto">
          <a:xfrm>
            <a:off x="1752600" y="1443022"/>
            <a:ext cx="4495800" cy="3810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92524" name="Line 12"/>
          <p:cNvSpPr>
            <a:spLocks noChangeShapeType="1"/>
          </p:cNvSpPr>
          <p:nvPr/>
        </p:nvSpPr>
        <p:spPr bwMode="auto">
          <a:xfrm>
            <a:off x="1828800" y="1900222"/>
            <a:ext cx="1231032" cy="1384762"/>
          </a:xfrm>
          <a:prstGeom prst="line">
            <a:avLst/>
          </a:prstGeom>
          <a:noFill/>
          <a:ln w="9525">
            <a:solidFill>
              <a:schemeClr val="tx1"/>
            </a:solidFill>
            <a:round/>
            <a:headEnd/>
            <a:tailEnd/>
          </a:ln>
          <a:effectLst/>
        </p:spPr>
        <p:txBody>
          <a:bodyPr wrap="none" anchor="ctr"/>
          <a:lstStyle/>
          <a:p>
            <a:endParaRPr lang="zh-CN" altLang="en-US"/>
          </a:p>
        </p:txBody>
      </p:sp>
      <p:sp>
        <p:nvSpPr>
          <p:cNvPr id="192525" name="Line 13"/>
          <p:cNvSpPr>
            <a:spLocks noChangeShapeType="1"/>
          </p:cNvSpPr>
          <p:nvPr/>
        </p:nvSpPr>
        <p:spPr bwMode="auto">
          <a:xfrm flipV="1">
            <a:off x="4788024" y="1976422"/>
            <a:ext cx="1307976" cy="1236554"/>
          </a:xfrm>
          <a:prstGeom prst="line">
            <a:avLst/>
          </a:prstGeom>
          <a:noFill/>
          <a:ln w="9525">
            <a:solidFill>
              <a:schemeClr val="tx1"/>
            </a:solidFill>
            <a:round/>
            <a:headEnd/>
            <a:tailEnd/>
          </a:ln>
          <a:effectLst/>
        </p:spPr>
        <p:txBody>
          <a:bodyPr wrap="none" anchor="ctr"/>
          <a:lstStyle/>
          <a:p>
            <a:endParaRPr lang="zh-CN" altLang="en-US"/>
          </a:p>
        </p:txBody>
      </p:sp>
      <p:sp>
        <p:nvSpPr>
          <p:cNvPr id="192526" name="Text Box 14"/>
          <p:cNvSpPr txBox="1">
            <a:spLocks noChangeArrowheads="1"/>
          </p:cNvSpPr>
          <p:nvPr/>
        </p:nvSpPr>
        <p:spPr bwMode="auto">
          <a:xfrm>
            <a:off x="2438400" y="1443022"/>
            <a:ext cx="663575" cy="396875"/>
          </a:xfrm>
          <a:prstGeom prst="rect">
            <a:avLst/>
          </a:prstGeom>
          <a:noFill/>
          <a:ln w="9525">
            <a:noFill/>
            <a:miter lim="800000"/>
            <a:headEnd/>
            <a:tailEnd/>
          </a:ln>
          <a:effectLst/>
        </p:spPr>
        <p:txBody>
          <a:bodyPr wrap="none">
            <a:spAutoFit/>
          </a:bodyPr>
          <a:lstStyle/>
          <a:p>
            <a:pPr eaLnBrk="0" hangingPunct="0"/>
            <a:r>
              <a:rPr lang="en-US" altLang="zh-CN" sz="2000">
                <a:ea typeface="宋体" pitchFamily="2" charset="-122"/>
              </a:rPr>
              <a:t>busy</a:t>
            </a:r>
            <a:endParaRPr lang="en-US" altLang="zh-CN">
              <a:ea typeface="宋体" pitchFamily="2" charset="-122"/>
            </a:endParaRPr>
          </a:p>
        </p:txBody>
      </p:sp>
      <p:sp>
        <p:nvSpPr>
          <p:cNvPr id="192527" name="Text Box 15"/>
          <p:cNvSpPr txBox="1">
            <a:spLocks noChangeArrowheads="1"/>
          </p:cNvSpPr>
          <p:nvPr/>
        </p:nvSpPr>
        <p:spPr bwMode="auto">
          <a:xfrm>
            <a:off x="3276600" y="1443022"/>
            <a:ext cx="677863" cy="396875"/>
          </a:xfrm>
          <a:prstGeom prst="rect">
            <a:avLst/>
          </a:prstGeom>
          <a:noFill/>
          <a:ln w="9525">
            <a:noFill/>
            <a:miter lim="800000"/>
            <a:headEnd/>
            <a:tailEnd/>
          </a:ln>
          <a:effectLst/>
        </p:spPr>
        <p:txBody>
          <a:bodyPr wrap="none">
            <a:spAutoFit/>
          </a:bodyPr>
          <a:lstStyle/>
          <a:p>
            <a:pPr eaLnBrk="0" hangingPunct="0"/>
            <a:r>
              <a:rPr lang="en-US" altLang="zh-CN" sz="2000">
                <a:ea typeface="宋体" pitchFamily="2" charset="-122"/>
              </a:rPr>
              <a:t>done</a:t>
            </a:r>
            <a:endParaRPr lang="en-US" altLang="zh-CN">
              <a:ea typeface="宋体" pitchFamily="2" charset="-122"/>
            </a:endParaRPr>
          </a:p>
        </p:txBody>
      </p:sp>
      <p:sp>
        <p:nvSpPr>
          <p:cNvPr id="192528" name="Text Box 16"/>
          <p:cNvSpPr txBox="1">
            <a:spLocks noChangeArrowheads="1"/>
          </p:cNvSpPr>
          <p:nvPr/>
        </p:nvSpPr>
        <p:spPr bwMode="auto">
          <a:xfrm>
            <a:off x="4191000" y="1443022"/>
            <a:ext cx="1262063" cy="396875"/>
          </a:xfrm>
          <a:prstGeom prst="rect">
            <a:avLst/>
          </a:prstGeom>
          <a:noFill/>
          <a:ln w="9525">
            <a:noFill/>
            <a:miter lim="800000"/>
            <a:headEnd/>
            <a:tailEnd/>
          </a:ln>
          <a:effectLst/>
        </p:spPr>
        <p:txBody>
          <a:bodyPr wrap="none">
            <a:spAutoFit/>
          </a:bodyPr>
          <a:lstStyle/>
          <a:p>
            <a:pPr eaLnBrk="0" hangingPunct="0"/>
            <a:r>
              <a:rPr lang="en-US" altLang="zh-CN" sz="2000">
                <a:ea typeface="宋体" pitchFamily="2" charset="-122"/>
              </a:rPr>
              <a:t>Error code</a:t>
            </a:r>
            <a:endParaRPr lang="en-US" altLang="zh-CN">
              <a:ea typeface="宋体" pitchFamily="2" charset="-122"/>
            </a:endParaRPr>
          </a:p>
        </p:txBody>
      </p:sp>
      <p:sp>
        <p:nvSpPr>
          <p:cNvPr id="192529" name="Text Box 17"/>
          <p:cNvSpPr txBox="1">
            <a:spLocks noChangeArrowheads="1"/>
          </p:cNvSpPr>
          <p:nvPr/>
        </p:nvSpPr>
        <p:spPr bwMode="auto">
          <a:xfrm>
            <a:off x="5638800" y="1443022"/>
            <a:ext cx="501650" cy="396875"/>
          </a:xfrm>
          <a:prstGeom prst="rect">
            <a:avLst/>
          </a:prstGeom>
          <a:noFill/>
          <a:ln w="9525">
            <a:noFill/>
            <a:miter lim="800000"/>
            <a:headEnd/>
            <a:tailEnd/>
          </a:ln>
          <a:effectLst/>
        </p:spPr>
        <p:txBody>
          <a:bodyPr wrap="none">
            <a:spAutoFit/>
          </a:bodyPr>
          <a:lstStyle/>
          <a:p>
            <a:pPr eaLnBrk="0" hangingPunct="0"/>
            <a:r>
              <a:rPr lang="en-US" altLang="zh-CN" sz="2000" b="1">
                <a:ea typeface="宋体" pitchFamily="2" charset="-122"/>
              </a:rPr>
              <a:t>. . .</a:t>
            </a:r>
          </a:p>
        </p:txBody>
      </p:sp>
      <p:sp>
        <p:nvSpPr>
          <p:cNvPr id="192530" name="Text Box 18"/>
          <p:cNvSpPr txBox="1">
            <a:spLocks noChangeArrowheads="1"/>
          </p:cNvSpPr>
          <p:nvPr/>
        </p:nvSpPr>
        <p:spPr bwMode="auto">
          <a:xfrm>
            <a:off x="1828800" y="1443022"/>
            <a:ext cx="501650" cy="396875"/>
          </a:xfrm>
          <a:prstGeom prst="rect">
            <a:avLst/>
          </a:prstGeom>
          <a:noFill/>
          <a:ln w="9525">
            <a:noFill/>
            <a:miter lim="800000"/>
            <a:headEnd/>
            <a:tailEnd/>
          </a:ln>
          <a:effectLst/>
        </p:spPr>
        <p:txBody>
          <a:bodyPr wrap="none">
            <a:spAutoFit/>
          </a:bodyPr>
          <a:lstStyle/>
          <a:p>
            <a:pPr eaLnBrk="0" hangingPunct="0"/>
            <a:r>
              <a:rPr lang="en-US" altLang="zh-CN" sz="2000" b="1">
                <a:ea typeface="宋体" pitchFamily="2" charset="-122"/>
              </a:rPr>
              <a:t>. . .</a:t>
            </a:r>
          </a:p>
        </p:txBody>
      </p:sp>
      <p:sp>
        <p:nvSpPr>
          <p:cNvPr id="192531" name="Line 19"/>
          <p:cNvSpPr>
            <a:spLocks noChangeShapeType="1"/>
          </p:cNvSpPr>
          <p:nvPr/>
        </p:nvSpPr>
        <p:spPr bwMode="auto">
          <a:xfrm>
            <a:off x="2438400" y="1443022"/>
            <a:ext cx="0" cy="381000"/>
          </a:xfrm>
          <a:prstGeom prst="line">
            <a:avLst/>
          </a:prstGeom>
          <a:noFill/>
          <a:ln w="9525">
            <a:solidFill>
              <a:schemeClr val="tx1"/>
            </a:solidFill>
            <a:round/>
            <a:headEnd/>
            <a:tailEnd/>
          </a:ln>
          <a:effectLst/>
        </p:spPr>
        <p:txBody>
          <a:bodyPr wrap="none" anchor="ctr"/>
          <a:lstStyle/>
          <a:p>
            <a:endParaRPr lang="zh-CN" altLang="en-US"/>
          </a:p>
        </p:txBody>
      </p:sp>
      <p:sp>
        <p:nvSpPr>
          <p:cNvPr id="192532" name="Line 20"/>
          <p:cNvSpPr>
            <a:spLocks noChangeShapeType="1"/>
          </p:cNvSpPr>
          <p:nvPr/>
        </p:nvSpPr>
        <p:spPr bwMode="auto">
          <a:xfrm>
            <a:off x="3124200" y="1443022"/>
            <a:ext cx="0" cy="381000"/>
          </a:xfrm>
          <a:prstGeom prst="line">
            <a:avLst/>
          </a:prstGeom>
          <a:noFill/>
          <a:ln w="9525">
            <a:solidFill>
              <a:schemeClr val="tx1"/>
            </a:solidFill>
            <a:round/>
            <a:headEnd/>
            <a:tailEnd/>
          </a:ln>
          <a:effectLst/>
        </p:spPr>
        <p:txBody>
          <a:bodyPr wrap="none" anchor="ctr"/>
          <a:lstStyle/>
          <a:p>
            <a:endParaRPr lang="zh-CN" altLang="en-US"/>
          </a:p>
        </p:txBody>
      </p:sp>
      <p:sp>
        <p:nvSpPr>
          <p:cNvPr id="192533" name="Line 21"/>
          <p:cNvSpPr>
            <a:spLocks noChangeShapeType="1"/>
          </p:cNvSpPr>
          <p:nvPr/>
        </p:nvSpPr>
        <p:spPr bwMode="auto">
          <a:xfrm>
            <a:off x="4038600" y="1443022"/>
            <a:ext cx="0" cy="381000"/>
          </a:xfrm>
          <a:prstGeom prst="line">
            <a:avLst/>
          </a:prstGeom>
          <a:noFill/>
          <a:ln w="9525">
            <a:solidFill>
              <a:schemeClr val="tx1"/>
            </a:solidFill>
            <a:round/>
            <a:headEnd/>
            <a:tailEnd/>
          </a:ln>
          <a:effectLst/>
        </p:spPr>
        <p:txBody>
          <a:bodyPr wrap="none" anchor="ctr"/>
          <a:lstStyle/>
          <a:p>
            <a:endParaRPr lang="zh-CN" altLang="en-US"/>
          </a:p>
        </p:txBody>
      </p:sp>
      <p:sp>
        <p:nvSpPr>
          <p:cNvPr id="192534" name="Line 22"/>
          <p:cNvSpPr>
            <a:spLocks noChangeShapeType="1"/>
          </p:cNvSpPr>
          <p:nvPr/>
        </p:nvSpPr>
        <p:spPr bwMode="auto">
          <a:xfrm>
            <a:off x="5486400" y="1443022"/>
            <a:ext cx="0" cy="381000"/>
          </a:xfrm>
          <a:prstGeom prst="line">
            <a:avLst/>
          </a:prstGeom>
          <a:noFill/>
          <a:ln w="9525">
            <a:solidFill>
              <a:schemeClr val="tx1"/>
            </a:solidFill>
            <a:round/>
            <a:headEnd/>
            <a:tailEnd/>
          </a:ln>
          <a:effectLst/>
        </p:spPr>
        <p:txBody>
          <a:bodyPr wrap="none" anchor="ctr"/>
          <a:lstStyle/>
          <a:p>
            <a:endParaRPr lang="zh-CN" altLang="en-US"/>
          </a:p>
        </p:txBody>
      </p:sp>
      <p:grpSp>
        <p:nvGrpSpPr>
          <p:cNvPr id="2" name="Group 23"/>
          <p:cNvGrpSpPr>
            <a:grpSpLocks/>
          </p:cNvGrpSpPr>
          <p:nvPr/>
        </p:nvGrpSpPr>
        <p:grpSpPr bwMode="auto">
          <a:xfrm>
            <a:off x="6477002" y="1214422"/>
            <a:ext cx="2473326" cy="1524000"/>
            <a:chOff x="4080" y="1152"/>
            <a:chExt cx="1558" cy="960"/>
          </a:xfrm>
        </p:grpSpPr>
        <p:sp>
          <p:nvSpPr>
            <p:cNvPr id="192536" name="Text Box 24"/>
            <p:cNvSpPr txBox="1">
              <a:spLocks noChangeArrowheads="1"/>
            </p:cNvSpPr>
            <p:nvPr/>
          </p:nvSpPr>
          <p:spPr bwMode="auto">
            <a:xfrm>
              <a:off x="4080" y="1152"/>
              <a:ext cx="1558" cy="931"/>
            </a:xfrm>
            <a:prstGeom prst="rect">
              <a:avLst/>
            </a:prstGeom>
            <a:noFill/>
            <a:ln w="9525">
              <a:noFill/>
              <a:miter lim="800000"/>
              <a:headEnd/>
              <a:tailEnd/>
            </a:ln>
            <a:effectLst/>
          </p:spPr>
          <p:txBody>
            <a:bodyPr wrap="none">
              <a:spAutoFit/>
            </a:bodyPr>
            <a:lstStyle/>
            <a:p>
              <a:pPr eaLnBrk="0" hangingPunct="0"/>
              <a:r>
                <a:rPr lang="en-US" altLang="zh-CN" sz="1800" dirty="0">
                  <a:ea typeface="宋体" pitchFamily="2" charset="-122"/>
                </a:rPr>
                <a:t>busy  done</a:t>
              </a:r>
            </a:p>
            <a:p>
              <a:pPr eaLnBrk="0" hangingPunct="0"/>
              <a:r>
                <a:rPr lang="en-US" altLang="zh-CN" sz="1800" dirty="0">
                  <a:ea typeface="宋体" pitchFamily="2" charset="-122"/>
                </a:rPr>
                <a:t>     0       0   </a:t>
              </a:r>
              <a:r>
                <a:rPr lang="en-US" altLang="zh-CN" sz="1800" dirty="0" smtClean="0">
                  <a:ea typeface="宋体" pitchFamily="2" charset="-122"/>
                </a:rPr>
                <a:t>   idle</a:t>
              </a:r>
              <a:endParaRPr lang="en-US" altLang="zh-CN" sz="1800" dirty="0">
                <a:ea typeface="宋体" pitchFamily="2" charset="-122"/>
              </a:endParaRPr>
            </a:p>
            <a:p>
              <a:pPr eaLnBrk="0" hangingPunct="0"/>
              <a:r>
                <a:rPr lang="en-US" altLang="zh-CN" sz="1800" dirty="0">
                  <a:ea typeface="宋体" pitchFamily="2" charset="-122"/>
                </a:rPr>
                <a:t>     0       1   </a:t>
              </a:r>
              <a:r>
                <a:rPr lang="en-US" altLang="zh-CN" sz="1800" dirty="0" smtClean="0">
                  <a:ea typeface="宋体" pitchFamily="2" charset="-122"/>
                </a:rPr>
                <a:t>   finished</a:t>
              </a:r>
              <a:endParaRPr lang="en-US" altLang="zh-CN" sz="1800" dirty="0">
                <a:ea typeface="宋体" pitchFamily="2" charset="-122"/>
              </a:endParaRPr>
            </a:p>
            <a:p>
              <a:pPr eaLnBrk="0" hangingPunct="0"/>
              <a:r>
                <a:rPr lang="en-US" altLang="zh-CN" sz="1800" dirty="0">
                  <a:ea typeface="宋体" pitchFamily="2" charset="-122"/>
                </a:rPr>
                <a:t>     1       0   </a:t>
              </a:r>
              <a:r>
                <a:rPr lang="en-US" altLang="zh-CN" sz="1800" dirty="0" smtClean="0">
                  <a:ea typeface="宋体" pitchFamily="2" charset="-122"/>
                </a:rPr>
                <a:t>   working</a:t>
              </a:r>
              <a:endParaRPr lang="en-US" altLang="zh-CN" sz="1800" dirty="0">
                <a:ea typeface="宋体" pitchFamily="2" charset="-122"/>
              </a:endParaRPr>
            </a:p>
            <a:p>
              <a:pPr eaLnBrk="0" hangingPunct="0"/>
              <a:r>
                <a:rPr lang="en-US" altLang="zh-CN" sz="1800" dirty="0">
                  <a:ea typeface="宋体" pitchFamily="2" charset="-122"/>
                </a:rPr>
                <a:t>     1       1   </a:t>
              </a:r>
              <a:r>
                <a:rPr lang="en-US" altLang="zh-CN" sz="1800" dirty="0" smtClean="0">
                  <a:ea typeface="宋体" pitchFamily="2" charset="-122"/>
                </a:rPr>
                <a:t>   (</a:t>
              </a:r>
              <a:r>
                <a:rPr lang="en-US" altLang="zh-CN" sz="1800" dirty="0">
                  <a:ea typeface="宋体" pitchFamily="2" charset="-122"/>
                </a:rPr>
                <a:t>undefined)</a:t>
              </a:r>
            </a:p>
          </p:txBody>
        </p:sp>
        <p:sp>
          <p:nvSpPr>
            <p:cNvPr id="192537" name="Line 25"/>
            <p:cNvSpPr>
              <a:spLocks noChangeShapeType="1"/>
            </p:cNvSpPr>
            <p:nvPr/>
          </p:nvSpPr>
          <p:spPr bwMode="auto">
            <a:xfrm>
              <a:off x="4128" y="1344"/>
              <a:ext cx="1344" cy="0"/>
            </a:xfrm>
            <a:prstGeom prst="line">
              <a:avLst/>
            </a:prstGeom>
            <a:noFill/>
            <a:ln w="9525">
              <a:solidFill>
                <a:schemeClr val="tx1"/>
              </a:solidFill>
              <a:round/>
              <a:headEnd/>
              <a:tailEnd/>
            </a:ln>
            <a:effectLst/>
          </p:spPr>
          <p:txBody>
            <a:bodyPr wrap="none" anchor="ctr"/>
            <a:lstStyle/>
            <a:p>
              <a:endParaRPr lang="zh-CN" altLang="en-US"/>
            </a:p>
          </p:txBody>
        </p:sp>
        <p:sp>
          <p:nvSpPr>
            <p:cNvPr id="192538" name="Line 26"/>
            <p:cNvSpPr>
              <a:spLocks noChangeShapeType="1"/>
            </p:cNvSpPr>
            <p:nvPr/>
          </p:nvSpPr>
          <p:spPr bwMode="auto">
            <a:xfrm>
              <a:off x="4800" y="1200"/>
              <a:ext cx="0" cy="912"/>
            </a:xfrm>
            <a:prstGeom prst="line">
              <a:avLst/>
            </a:prstGeom>
            <a:noFill/>
            <a:ln w="9525">
              <a:solidFill>
                <a:schemeClr val="tx1"/>
              </a:solidFill>
              <a:round/>
              <a:headEnd/>
              <a:tailEnd/>
            </a:ln>
            <a:effectLst/>
          </p:spPr>
          <p:txBody>
            <a:bodyPr wrap="none" anchor="ctr"/>
            <a:lstStyle/>
            <a:p>
              <a:endParaRPr lang="zh-CN" altLang="en-US"/>
            </a:p>
          </p:txBody>
        </p:sp>
        <p:sp>
          <p:nvSpPr>
            <p:cNvPr id="192539" name="Line 27"/>
            <p:cNvSpPr>
              <a:spLocks noChangeShapeType="1"/>
            </p:cNvSpPr>
            <p:nvPr/>
          </p:nvSpPr>
          <p:spPr bwMode="auto">
            <a:xfrm>
              <a:off x="4464" y="1200"/>
              <a:ext cx="0" cy="912"/>
            </a:xfrm>
            <a:prstGeom prst="line">
              <a:avLst/>
            </a:prstGeom>
            <a:noFill/>
            <a:ln w="9525">
              <a:solidFill>
                <a:schemeClr val="tx1"/>
              </a:solidFill>
              <a:round/>
              <a:headEnd/>
              <a:tailEnd/>
            </a:ln>
            <a:effectLst/>
          </p:spPr>
          <p:txBody>
            <a:bodyPr wrap="none" anchor="ctr"/>
            <a:lstStyle/>
            <a:p>
              <a:endParaRPr lang="zh-CN" altLang="en-US"/>
            </a:p>
          </p:txBody>
        </p:sp>
      </p:grpSp>
      <p:sp>
        <p:nvSpPr>
          <p:cNvPr id="29" name="Rectangle 28"/>
          <p:cNvSpPr/>
          <p:nvPr/>
        </p:nvSpPr>
        <p:spPr>
          <a:xfrm>
            <a:off x="5714920" y="6193057"/>
            <a:ext cx="3429080" cy="307777"/>
          </a:xfrm>
          <a:prstGeom prst="rect">
            <a:avLst/>
          </a:prstGeom>
        </p:spPr>
        <p:txBody>
          <a:bodyPr wrap="none">
            <a:spAutoFit/>
          </a:bodyPr>
          <a:lstStyle/>
          <a:p>
            <a:r>
              <a:rPr lang="en-US" altLang="zh-CN" sz="1400" dirty="0" smtClean="0">
                <a:solidFill>
                  <a:schemeClr val="bg1">
                    <a:lumMod val="85000"/>
                  </a:schemeClr>
                </a:solidFill>
              </a:rPr>
              <a:t>PPTs from others\cms.dt.uh.edu\chap04.ppt</a:t>
            </a:r>
            <a:endParaRPr lang="zh-CN" altLang="en-US" sz="1400" dirty="0">
              <a:solidFill>
                <a:schemeClr val="bg1">
                  <a:lumMod val="85000"/>
                </a:schemeClr>
              </a:solidFill>
            </a:endParaRPr>
          </a:p>
        </p:txBody>
      </p:sp>
      <p:sp>
        <p:nvSpPr>
          <p:cNvPr id="30" name="Slide Number Placeholder 29"/>
          <p:cNvSpPr>
            <a:spLocks noGrp="1"/>
          </p:cNvSpPr>
          <p:nvPr>
            <p:ph type="sldNum" sz="quarter" idx="12"/>
          </p:nvPr>
        </p:nvSpPr>
        <p:spPr/>
        <p:txBody>
          <a:bodyPr/>
          <a:lstStyle/>
          <a:p>
            <a:fld id="{10744B62-10FC-4232-9218-76AF922FA420}" type="slidenum">
              <a:rPr lang="zh-CN" altLang="en-US" smtClean="0"/>
              <a:pPr/>
              <a:t>14</a:t>
            </a:fld>
            <a:endParaRPr lang="zh-CN" altLang="en-US"/>
          </a:p>
        </p:txBody>
      </p:sp>
      <p:sp>
        <p:nvSpPr>
          <p:cNvPr id="31" name="Cloud 10"/>
          <p:cNvSpPr/>
          <p:nvPr/>
        </p:nvSpPr>
        <p:spPr>
          <a:xfrm>
            <a:off x="3105735" y="4230786"/>
            <a:ext cx="6480720" cy="2766234"/>
          </a:xfrm>
          <a:prstGeom prst="cloud">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Just like a special CPU chip: it could understand the instruction (with parameters), and drive the devices</a:t>
            </a:r>
            <a:endParaRPr lang="zh-CN" altLang="en-US" sz="2800" b="1" dirty="0"/>
          </a:p>
        </p:txBody>
      </p:sp>
      <p:sp>
        <p:nvSpPr>
          <p:cNvPr id="3" name="十字星 2"/>
          <p:cNvSpPr/>
          <p:nvPr/>
        </p:nvSpPr>
        <p:spPr>
          <a:xfrm>
            <a:off x="220319" y="5651376"/>
            <a:ext cx="1083362" cy="1083362"/>
          </a:xfrm>
          <a:prstGeom prst="star4">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86486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wipe(down)">
                                      <p:cBhvr>
                                        <p:cTn id="13" dur="580">
                                          <p:stCondLst>
                                            <p:cond delay="0"/>
                                          </p:stCondLst>
                                        </p:cTn>
                                        <p:tgtEl>
                                          <p:spTgt spid="31"/>
                                        </p:tgtEl>
                                      </p:cBhvr>
                                    </p:animEffect>
                                    <p:anim calcmode="lin" valueType="num">
                                      <p:cBhvr>
                                        <p:cTn id="14"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19" dur="26">
                                          <p:stCondLst>
                                            <p:cond delay="650"/>
                                          </p:stCondLst>
                                        </p:cTn>
                                        <p:tgtEl>
                                          <p:spTgt spid="31"/>
                                        </p:tgtEl>
                                      </p:cBhvr>
                                      <p:to x="100000" y="60000"/>
                                    </p:animScale>
                                    <p:animScale>
                                      <p:cBhvr>
                                        <p:cTn id="20" dur="166" decel="50000">
                                          <p:stCondLst>
                                            <p:cond delay="676"/>
                                          </p:stCondLst>
                                        </p:cTn>
                                        <p:tgtEl>
                                          <p:spTgt spid="31"/>
                                        </p:tgtEl>
                                      </p:cBhvr>
                                      <p:to x="100000" y="100000"/>
                                    </p:animScale>
                                    <p:animScale>
                                      <p:cBhvr>
                                        <p:cTn id="21" dur="26">
                                          <p:stCondLst>
                                            <p:cond delay="1312"/>
                                          </p:stCondLst>
                                        </p:cTn>
                                        <p:tgtEl>
                                          <p:spTgt spid="31"/>
                                        </p:tgtEl>
                                      </p:cBhvr>
                                      <p:to x="100000" y="80000"/>
                                    </p:animScale>
                                    <p:animScale>
                                      <p:cBhvr>
                                        <p:cTn id="22" dur="166" decel="50000">
                                          <p:stCondLst>
                                            <p:cond delay="1338"/>
                                          </p:stCondLst>
                                        </p:cTn>
                                        <p:tgtEl>
                                          <p:spTgt spid="31"/>
                                        </p:tgtEl>
                                      </p:cBhvr>
                                      <p:to x="100000" y="100000"/>
                                    </p:animScale>
                                    <p:animScale>
                                      <p:cBhvr>
                                        <p:cTn id="23" dur="26">
                                          <p:stCondLst>
                                            <p:cond delay="1642"/>
                                          </p:stCondLst>
                                        </p:cTn>
                                        <p:tgtEl>
                                          <p:spTgt spid="31"/>
                                        </p:tgtEl>
                                      </p:cBhvr>
                                      <p:to x="100000" y="90000"/>
                                    </p:animScale>
                                    <p:animScale>
                                      <p:cBhvr>
                                        <p:cTn id="24" dur="166" decel="50000">
                                          <p:stCondLst>
                                            <p:cond delay="1668"/>
                                          </p:stCondLst>
                                        </p:cTn>
                                        <p:tgtEl>
                                          <p:spTgt spid="31"/>
                                        </p:tgtEl>
                                      </p:cBhvr>
                                      <p:to x="100000" y="100000"/>
                                    </p:animScale>
                                    <p:animScale>
                                      <p:cBhvr>
                                        <p:cTn id="25" dur="26">
                                          <p:stCondLst>
                                            <p:cond delay="1808"/>
                                          </p:stCondLst>
                                        </p:cTn>
                                        <p:tgtEl>
                                          <p:spTgt spid="31"/>
                                        </p:tgtEl>
                                      </p:cBhvr>
                                      <p:to x="100000" y="95000"/>
                                    </p:animScale>
                                    <p:animScale>
                                      <p:cBhvr>
                                        <p:cTn id="26" dur="166" decel="50000">
                                          <p:stCondLst>
                                            <p:cond delay="1834"/>
                                          </p:stCondLst>
                                        </p:cTn>
                                        <p:tgtEl>
                                          <p:spTgt spid="3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Footer Placeholder 2"/>
          <p:cNvSpPr>
            <a:spLocks noGrp="1"/>
          </p:cNvSpPr>
          <p:nvPr>
            <p:ph type="ftr" sz="quarter" idx="10"/>
          </p:nvPr>
        </p:nvSpPr>
        <p:spPr/>
        <p:txBody>
          <a:bodyPr/>
          <a:lstStyle/>
          <a:p>
            <a:r>
              <a:rPr lang="en-US" altLang="zh-CN" smtClean="0"/>
              <a:t>Part X IO System (Basic)</a:t>
            </a:r>
            <a:endParaRPr lang="en-US" altLang="zh-CN"/>
          </a:p>
        </p:txBody>
      </p:sp>
      <p:sp>
        <p:nvSpPr>
          <p:cNvPr id="192514" name="Rectangle 2"/>
          <p:cNvSpPr>
            <a:spLocks noChangeArrowheads="1"/>
          </p:cNvSpPr>
          <p:nvPr/>
        </p:nvSpPr>
        <p:spPr bwMode="auto">
          <a:xfrm>
            <a:off x="609600" y="2967022"/>
            <a:ext cx="7086600" cy="25146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92515" name="Rectangle 3"/>
          <p:cNvSpPr>
            <a:spLocks noGrp="1" noChangeArrowheads="1"/>
          </p:cNvSpPr>
          <p:nvPr>
            <p:ph type="title"/>
          </p:nvPr>
        </p:nvSpPr>
        <p:spPr>
          <a:xfrm>
            <a:off x="0" y="548680"/>
            <a:ext cx="8229600" cy="654032"/>
          </a:xfrm>
        </p:spPr>
        <p:txBody>
          <a:bodyPr>
            <a:normAutofit fontScale="90000"/>
          </a:bodyPr>
          <a:lstStyle/>
          <a:p>
            <a:r>
              <a:rPr lang="en-US" altLang="zh-CN" b="1" dirty="0">
                <a:ea typeface="宋体" pitchFamily="2" charset="-122"/>
              </a:rPr>
              <a:t>Device Controller Interface</a:t>
            </a:r>
          </a:p>
        </p:txBody>
      </p:sp>
      <p:sp>
        <p:nvSpPr>
          <p:cNvPr id="192516" name="Rectangle 4"/>
          <p:cNvSpPr>
            <a:spLocks noChangeArrowheads="1"/>
          </p:cNvSpPr>
          <p:nvPr/>
        </p:nvSpPr>
        <p:spPr bwMode="auto">
          <a:xfrm>
            <a:off x="762000" y="3119422"/>
            <a:ext cx="1676400" cy="3810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0" hangingPunct="0"/>
            <a:r>
              <a:rPr lang="en-US" altLang="zh-CN" sz="2800" b="1" dirty="0">
                <a:solidFill>
                  <a:srgbClr val="FF0000"/>
                </a:solidFill>
                <a:ea typeface="宋体" pitchFamily="2" charset="-122"/>
              </a:rPr>
              <a:t>Command</a:t>
            </a:r>
          </a:p>
        </p:txBody>
      </p:sp>
      <p:sp>
        <p:nvSpPr>
          <p:cNvPr id="192517" name="Rectangle 5"/>
          <p:cNvSpPr>
            <a:spLocks noChangeArrowheads="1"/>
          </p:cNvSpPr>
          <p:nvPr/>
        </p:nvSpPr>
        <p:spPr bwMode="auto">
          <a:xfrm>
            <a:off x="3048000" y="3119422"/>
            <a:ext cx="1676400" cy="3810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0" hangingPunct="0"/>
            <a:r>
              <a:rPr lang="en-US" altLang="zh-CN" sz="2800" b="1" dirty="0">
                <a:solidFill>
                  <a:srgbClr val="00B050"/>
                </a:solidFill>
                <a:ea typeface="宋体" pitchFamily="2" charset="-122"/>
              </a:rPr>
              <a:t>Status</a:t>
            </a:r>
          </a:p>
        </p:txBody>
      </p:sp>
      <p:sp>
        <p:nvSpPr>
          <p:cNvPr id="192518" name="Rectangle 6"/>
          <p:cNvSpPr>
            <a:spLocks noChangeArrowheads="1"/>
          </p:cNvSpPr>
          <p:nvPr/>
        </p:nvSpPr>
        <p:spPr bwMode="auto">
          <a:xfrm>
            <a:off x="5562599" y="3119422"/>
            <a:ext cx="1973317" cy="2253794"/>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92519" name="Rectangle 7"/>
          <p:cNvSpPr>
            <a:spLocks noChangeArrowheads="1"/>
          </p:cNvSpPr>
          <p:nvPr/>
        </p:nvSpPr>
        <p:spPr bwMode="auto">
          <a:xfrm>
            <a:off x="5638800" y="3195622"/>
            <a:ext cx="1676400" cy="3810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0" hangingPunct="0"/>
            <a:r>
              <a:rPr lang="en-US" altLang="zh-CN" sz="2000" b="1" dirty="0">
                <a:ea typeface="宋体" pitchFamily="2" charset="-122"/>
              </a:rPr>
              <a:t>Data 0</a:t>
            </a:r>
          </a:p>
        </p:txBody>
      </p:sp>
      <p:sp>
        <p:nvSpPr>
          <p:cNvPr id="192520" name="Rectangle 8"/>
          <p:cNvSpPr>
            <a:spLocks noChangeArrowheads="1"/>
          </p:cNvSpPr>
          <p:nvPr/>
        </p:nvSpPr>
        <p:spPr bwMode="auto">
          <a:xfrm>
            <a:off x="5638800" y="3729022"/>
            <a:ext cx="1676400" cy="3810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0" hangingPunct="0"/>
            <a:r>
              <a:rPr lang="en-US" altLang="zh-CN" sz="2000" b="1">
                <a:ea typeface="宋体" pitchFamily="2" charset="-122"/>
              </a:rPr>
              <a:t>Data 1</a:t>
            </a:r>
          </a:p>
        </p:txBody>
      </p:sp>
      <p:sp>
        <p:nvSpPr>
          <p:cNvPr id="192521" name="Rectangle 9"/>
          <p:cNvSpPr>
            <a:spLocks noChangeArrowheads="1"/>
          </p:cNvSpPr>
          <p:nvPr/>
        </p:nvSpPr>
        <p:spPr bwMode="auto">
          <a:xfrm>
            <a:off x="5638800" y="4719622"/>
            <a:ext cx="1676400" cy="3810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0" hangingPunct="0"/>
            <a:r>
              <a:rPr lang="en-US" altLang="zh-CN" sz="2000" b="1">
                <a:ea typeface="宋体" pitchFamily="2" charset="-122"/>
              </a:rPr>
              <a:t>Data n-1</a:t>
            </a:r>
          </a:p>
        </p:txBody>
      </p:sp>
      <p:sp>
        <p:nvSpPr>
          <p:cNvPr id="192522" name="Rectangle 10"/>
          <p:cNvSpPr>
            <a:spLocks noChangeArrowheads="1"/>
          </p:cNvSpPr>
          <p:nvPr/>
        </p:nvSpPr>
        <p:spPr bwMode="auto">
          <a:xfrm>
            <a:off x="838200" y="3957622"/>
            <a:ext cx="3886200" cy="11430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0" hangingPunct="0"/>
            <a:r>
              <a:rPr lang="en-US" altLang="zh-CN" sz="4400" b="1" dirty="0">
                <a:solidFill>
                  <a:srgbClr val="0070C0"/>
                </a:solidFill>
                <a:ea typeface="宋体" pitchFamily="2" charset="-122"/>
              </a:rPr>
              <a:t>Logic</a:t>
            </a:r>
          </a:p>
        </p:txBody>
      </p:sp>
      <p:sp>
        <p:nvSpPr>
          <p:cNvPr id="192523" name="Rectangle 11"/>
          <p:cNvSpPr>
            <a:spLocks noChangeArrowheads="1"/>
          </p:cNvSpPr>
          <p:nvPr/>
        </p:nvSpPr>
        <p:spPr bwMode="auto">
          <a:xfrm>
            <a:off x="1752600" y="1443022"/>
            <a:ext cx="4495800" cy="3810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92524" name="Line 12"/>
          <p:cNvSpPr>
            <a:spLocks noChangeShapeType="1"/>
          </p:cNvSpPr>
          <p:nvPr/>
        </p:nvSpPr>
        <p:spPr bwMode="auto">
          <a:xfrm>
            <a:off x="1828800" y="1900222"/>
            <a:ext cx="1231032" cy="1384762"/>
          </a:xfrm>
          <a:prstGeom prst="line">
            <a:avLst/>
          </a:prstGeom>
          <a:noFill/>
          <a:ln w="9525">
            <a:solidFill>
              <a:schemeClr val="tx1"/>
            </a:solidFill>
            <a:round/>
            <a:headEnd/>
            <a:tailEnd/>
          </a:ln>
          <a:effectLst/>
        </p:spPr>
        <p:txBody>
          <a:bodyPr wrap="none" anchor="ctr"/>
          <a:lstStyle/>
          <a:p>
            <a:endParaRPr lang="zh-CN" altLang="en-US"/>
          </a:p>
        </p:txBody>
      </p:sp>
      <p:sp>
        <p:nvSpPr>
          <p:cNvPr id="192525" name="Line 13"/>
          <p:cNvSpPr>
            <a:spLocks noChangeShapeType="1"/>
          </p:cNvSpPr>
          <p:nvPr/>
        </p:nvSpPr>
        <p:spPr bwMode="auto">
          <a:xfrm flipV="1">
            <a:off x="4724400" y="1828800"/>
            <a:ext cx="1524000" cy="1366822"/>
          </a:xfrm>
          <a:prstGeom prst="line">
            <a:avLst/>
          </a:prstGeom>
          <a:noFill/>
          <a:ln w="9525">
            <a:solidFill>
              <a:schemeClr val="tx1"/>
            </a:solidFill>
            <a:round/>
            <a:headEnd/>
            <a:tailEnd/>
          </a:ln>
          <a:effectLst/>
        </p:spPr>
        <p:txBody>
          <a:bodyPr wrap="none" anchor="ctr"/>
          <a:lstStyle/>
          <a:p>
            <a:endParaRPr lang="zh-CN" altLang="en-US"/>
          </a:p>
        </p:txBody>
      </p:sp>
      <p:sp>
        <p:nvSpPr>
          <p:cNvPr id="192526" name="Text Box 14"/>
          <p:cNvSpPr txBox="1">
            <a:spLocks noChangeArrowheads="1"/>
          </p:cNvSpPr>
          <p:nvPr/>
        </p:nvSpPr>
        <p:spPr bwMode="auto">
          <a:xfrm>
            <a:off x="2438400" y="1443022"/>
            <a:ext cx="663575" cy="396875"/>
          </a:xfrm>
          <a:prstGeom prst="rect">
            <a:avLst/>
          </a:prstGeom>
          <a:noFill/>
          <a:ln w="9525">
            <a:noFill/>
            <a:miter lim="800000"/>
            <a:headEnd/>
            <a:tailEnd/>
          </a:ln>
          <a:effectLst/>
        </p:spPr>
        <p:txBody>
          <a:bodyPr wrap="none">
            <a:spAutoFit/>
          </a:bodyPr>
          <a:lstStyle/>
          <a:p>
            <a:pPr eaLnBrk="0" hangingPunct="0"/>
            <a:r>
              <a:rPr lang="en-US" altLang="zh-CN" sz="2000">
                <a:ea typeface="宋体" pitchFamily="2" charset="-122"/>
              </a:rPr>
              <a:t>busy</a:t>
            </a:r>
            <a:endParaRPr lang="en-US" altLang="zh-CN">
              <a:ea typeface="宋体" pitchFamily="2" charset="-122"/>
            </a:endParaRPr>
          </a:p>
        </p:txBody>
      </p:sp>
      <p:sp>
        <p:nvSpPr>
          <p:cNvPr id="192527" name="Text Box 15"/>
          <p:cNvSpPr txBox="1">
            <a:spLocks noChangeArrowheads="1"/>
          </p:cNvSpPr>
          <p:nvPr/>
        </p:nvSpPr>
        <p:spPr bwMode="auto">
          <a:xfrm>
            <a:off x="3276600" y="1443022"/>
            <a:ext cx="677863" cy="396875"/>
          </a:xfrm>
          <a:prstGeom prst="rect">
            <a:avLst/>
          </a:prstGeom>
          <a:noFill/>
          <a:ln w="9525">
            <a:noFill/>
            <a:miter lim="800000"/>
            <a:headEnd/>
            <a:tailEnd/>
          </a:ln>
          <a:effectLst/>
        </p:spPr>
        <p:txBody>
          <a:bodyPr wrap="none">
            <a:spAutoFit/>
          </a:bodyPr>
          <a:lstStyle/>
          <a:p>
            <a:pPr eaLnBrk="0" hangingPunct="0"/>
            <a:r>
              <a:rPr lang="en-US" altLang="zh-CN" sz="2000">
                <a:ea typeface="宋体" pitchFamily="2" charset="-122"/>
              </a:rPr>
              <a:t>done</a:t>
            </a:r>
            <a:endParaRPr lang="en-US" altLang="zh-CN">
              <a:ea typeface="宋体" pitchFamily="2" charset="-122"/>
            </a:endParaRPr>
          </a:p>
        </p:txBody>
      </p:sp>
      <p:sp>
        <p:nvSpPr>
          <p:cNvPr id="192528" name="Text Box 16"/>
          <p:cNvSpPr txBox="1">
            <a:spLocks noChangeArrowheads="1"/>
          </p:cNvSpPr>
          <p:nvPr/>
        </p:nvSpPr>
        <p:spPr bwMode="auto">
          <a:xfrm>
            <a:off x="4191000" y="1443022"/>
            <a:ext cx="1262063" cy="396875"/>
          </a:xfrm>
          <a:prstGeom prst="rect">
            <a:avLst/>
          </a:prstGeom>
          <a:noFill/>
          <a:ln w="9525">
            <a:noFill/>
            <a:miter lim="800000"/>
            <a:headEnd/>
            <a:tailEnd/>
          </a:ln>
          <a:effectLst/>
        </p:spPr>
        <p:txBody>
          <a:bodyPr wrap="none">
            <a:spAutoFit/>
          </a:bodyPr>
          <a:lstStyle/>
          <a:p>
            <a:pPr eaLnBrk="0" hangingPunct="0"/>
            <a:r>
              <a:rPr lang="en-US" altLang="zh-CN" sz="2000">
                <a:ea typeface="宋体" pitchFamily="2" charset="-122"/>
              </a:rPr>
              <a:t>Error code</a:t>
            </a:r>
            <a:endParaRPr lang="en-US" altLang="zh-CN">
              <a:ea typeface="宋体" pitchFamily="2" charset="-122"/>
            </a:endParaRPr>
          </a:p>
        </p:txBody>
      </p:sp>
      <p:sp>
        <p:nvSpPr>
          <p:cNvPr id="192529" name="Text Box 17"/>
          <p:cNvSpPr txBox="1">
            <a:spLocks noChangeArrowheads="1"/>
          </p:cNvSpPr>
          <p:nvPr/>
        </p:nvSpPr>
        <p:spPr bwMode="auto">
          <a:xfrm>
            <a:off x="5638800" y="1443022"/>
            <a:ext cx="501650" cy="396875"/>
          </a:xfrm>
          <a:prstGeom prst="rect">
            <a:avLst/>
          </a:prstGeom>
          <a:noFill/>
          <a:ln w="9525">
            <a:noFill/>
            <a:miter lim="800000"/>
            <a:headEnd/>
            <a:tailEnd/>
          </a:ln>
          <a:effectLst/>
        </p:spPr>
        <p:txBody>
          <a:bodyPr wrap="none">
            <a:spAutoFit/>
          </a:bodyPr>
          <a:lstStyle/>
          <a:p>
            <a:pPr eaLnBrk="0" hangingPunct="0"/>
            <a:r>
              <a:rPr lang="en-US" altLang="zh-CN" sz="2000" b="1">
                <a:ea typeface="宋体" pitchFamily="2" charset="-122"/>
              </a:rPr>
              <a:t>. . .</a:t>
            </a:r>
          </a:p>
        </p:txBody>
      </p:sp>
      <p:sp>
        <p:nvSpPr>
          <p:cNvPr id="192530" name="Text Box 18"/>
          <p:cNvSpPr txBox="1">
            <a:spLocks noChangeArrowheads="1"/>
          </p:cNvSpPr>
          <p:nvPr/>
        </p:nvSpPr>
        <p:spPr bwMode="auto">
          <a:xfrm>
            <a:off x="1828800" y="1443022"/>
            <a:ext cx="501650" cy="396875"/>
          </a:xfrm>
          <a:prstGeom prst="rect">
            <a:avLst/>
          </a:prstGeom>
          <a:noFill/>
          <a:ln w="9525">
            <a:noFill/>
            <a:miter lim="800000"/>
            <a:headEnd/>
            <a:tailEnd/>
          </a:ln>
          <a:effectLst/>
        </p:spPr>
        <p:txBody>
          <a:bodyPr wrap="none">
            <a:spAutoFit/>
          </a:bodyPr>
          <a:lstStyle/>
          <a:p>
            <a:pPr eaLnBrk="0" hangingPunct="0"/>
            <a:r>
              <a:rPr lang="en-US" altLang="zh-CN" sz="2000" b="1">
                <a:ea typeface="宋体" pitchFamily="2" charset="-122"/>
              </a:rPr>
              <a:t>. . .</a:t>
            </a:r>
          </a:p>
        </p:txBody>
      </p:sp>
      <p:sp>
        <p:nvSpPr>
          <p:cNvPr id="192531" name="Line 19"/>
          <p:cNvSpPr>
            <a:spLocks noChangeShapeType="1"/>
          </p:cNvSpPr>
          <p:nvPr/>
        </p:nvSpPr>
        <p:spPr bwMode="auto">
          <a:xfrm>
            <a:off x="2438400" y="1443022"/>
            <a:ext cx="0" cy="381000"/>
          </a:xfrm>
          <a:prstGeom prst="line">
            <a:avLst/>
          </a:prstGeom>
          <a:noFill/>
          <a:ln w="9525">
            <a:solidFill>
              <a:schemeClr val="tx1"/>
            </a:solidFill>
            <a:round/>
            <a:headEnd/>
            <a:tailEnd/>
          </a:ln>
          <a:effectLst/>
        </p:spPr>
        <p:txBody>
          <a:bodyPr wrap="none" anchor="ctr"/>
          <a:lstStyle/>
          <a:p>
            <a:endParaRPr lang="zh-CN" altLang="en-US"/>
          </a:p>
        </p:txBody>
      </p:sp>
      <p:sp>
        <p:nvSpPr>
          <p:cNvPr id="192532" name="Line 20"/>
          <p:cNvSpPr>
            <a:spLocks noChangeShapeType="1"/>
          </p:cNvSpPr>
          <p:nvPr/>
        </p:nvSpPr>
        <p:spPr bwMode="auto">
          <a:xfrm>
            <a:off x="3124200" y="1443022"/>
            <a:ext cx="0" cy="381000"/>
          </a:xfrm>
          <a:prstGeom prst="line">
            <a:avLst/>
          </a:prstGeom>
          <a:noFill/>
          <a:ln w="9525">
            <a:solidFill>
              <a:schemeClr val="tx1"/>
            </a:solidFill>
            <a:round/>
            <a:headEnd/>
            <a:tailEnd/>
          </a:ln>
          <a:effectLst/>
        </p:spPr>
        <p:txBody>
          <a:bodyPr wrap="none" anchor="ctr"/>
          <a:lstStyle/>
          <a:p>
            <a:endParaRPr lang="zh-CN" altLang="en-US"/>
          </a:p>
        </p:txBody>
      </p:sp>
      <p:sp>
        <p:nvSpPr>
          <p:cNvPr id="192533" name="Line 21"/>
          <p:cNvSpPr>
            <a:spLocks noChangeShapeType="1"/>
          </p:cNvSpPr>
          <p:nvPr/>
        </p:nvSpPr>
        <p:spPr bwMode="auto">
          <a:xfrm>
            <a:off x="4038600" y="1443022"/>
            <a:ext cx="0" cy="381000"/>
          </a:xfrm>
          <a:prstGeom prst="line">
            <a:avLst/>
          </a:prstGeom>
          <a:noFill/>
          <a:ln w="9525">
            <a:solidFill>
              <a:schemeClr val="tx1"/>
            </a:solidFill>
            <a:round/>
            <a:headEnd/>
            <a:tailEnd/>
          </a:ln>
          <a:effectLst/>
        </p:spPr>
        <p:txBody>
          <a:bodyPr wrap="none" anchor="ctr"/>
          <a:lstStyle/>
          <a:p>
            <a:endParaRPr lang="zh-CN" altLang="en-US"/>
          </a:p>
        </p:txBody>
      </p:sp>
      <p:sp>
        <p:nvSpPr>
          <p:cNvPr id="192534" name="Line 22"/>
          <p:cNvSpPr>
            <a:spLocks noChangeShapeType="1"/>
          </p:cNvSpPr>
          <p:nvPr/>
        </p:nvSpPr>
        <p:spPr bwMode="auto">
          <a:xfrm>
            <a:off x="5486400" y="1443022"/>
            <a:ext cx="0" cy="381000"/>
          </a:xfrm>
          <a:prstGeom prst="line">
            <a:avLst/>
          </a:prstGeom>
          <a:noFill/>
          <a:ln w="9525">
            <a:solidFill>
              <a:schemeClr val="tx1"/>
            </a:solidFill>
            <a:round/>
            <a:headEnd/>
            <a:tailEnd/>
          </a:ln>
          <a:effectLst/>
        </p:spPr>
        <p:txBody>
          <a:bodyPr wrap="none" anchor="ctr"/>
          <a:lstStyle/>
          <a:p>
            <a:endParaRPr lang="zh-CN" altLang="en-US"/>
          </a:p>
        </p:txBody>
      </p:sp>
      <p:grpSp>
        <p:nvGrpSpPr>
          <p:cNvPr id="2" name="Group 23"/>
          <p:cNvGrpSpPr>
            <a:grpSpLocks/>
          </p:cNvGrpSpPr>
          <p:nvPr/>
        </p:nvGrpSpPr>
        <p:grpSpPr bwMode="auto">
          <a:xfrm>
            <a:off x="6477002" y="1214422"/>
            <a:ext cx="2473326" cy="1524000"/>
            <a:chOff x="4080" y="1152"/>
            <a:chExt cx="1558" cy="960"/>
          </a:xfrm>
        </p:grpSpPr>
        <p:sp>
          <p:nvSpPr>
            <p:cNvPr id="192536" name="Text Box 24"/>
            <p:cNvSpPr txBox="1">
              <a:spLocks noChangeArrowheads="1"/>
            </p:cNvSpPr>
            <p:nvPr/>
          </p:nvSpPr>
          <p:spPr bwMode="auto">
            <a:xfrm>
              <a:off x="4080" y="1152"/>
              <a:ext cx="1558" cy="931"/>
            </a:xfrm>
            <a:prstGeom prst="rect">
              <a:avLst/>
            </a:prstGeom>
            <a:noFill/>
            <a:ln w="9525">
              <a:noFill/>
              <a:miter lim="800000"/>
              <a:headEnd/>
              <a:tailEnd/>
            </a:ln>
            <a:effectLst/>
          </p:spPr>
          <p:txBody>
            <a:bodyPr wrap="none">
              <a:spAutoFit/>
            </a:bodyPr>
            <a:lstStyle/>
            <a:p>
              <a:pPr eaLnBrk="0" hangingPunct="0"/>
              <a:r>
                <a:rPr lang="en-US" altLang="zh-CN" sz="1800" dirty="0">
                  <a:ea typeface="宋体" pitchFamily="2" charset="-122"/>
                </a:rPr>
                <a:t>busy  done</a:t>
              </a:r>
            </a:p>
            <a:p>
              <a:pPr eaLnBrk="0" hangingPunct="0"/>
              <a:r>
                <a:rPr lang="en-US" altLang="zh-CN" sz="1800" dirty="0">
                  <a:ea typeface="宋体" pitchFamily="2" charset="-122"/>
                </a:rPr>
                <a:t>     0       0   </a:t>
              </a:r>
              <a:r>
                <a:rPr lang="en-US" altLang="zh-CN" sz="1800" dirty="0" smtClean="0">
                  <a:ea typeface="宋体" pitchFamily="2" charset="-122"/>
                </a:rPr>
                <a:t>   idle</a:t>
              </a:r>
              <a:endParaRPr lang="en-US" altLang="zh-CN" sz="1800" dirty="0">
                <a:ea typeface="宋体" pitchFamily="2" charset="-122"/>
              </a:endParaRPr>
            </a:p>
            <a:p>
              <a:pPr eaLnBrk="0" hangingPunct="0"/>
              <a:r>
                <a:rPr lang="en-US" altLang="zh-CN" sz="1800" dirty="0">
                  <a:ea typeface="宋体" pitchFamily="2" charset="-122"/>
                </a:rPr>
                <a:t>     0       1   </a:t>
              </a:r>
              <a:r>
                <a:rPr lang="en-US" altLang="zh-CN" sz="1800" dirty="0" smtClean="0">
                  <a:ea typeface="宋体" pitchFamily="2" charset="-122"/>
                </a:rPr>
                <a:t>   finished</a:t>
              </a:r>
              <a:endParaRPr lang="en-US" altLang="zh-CN" sz="1800" dirty="0">
                <a:ea typeface="宋体" pitchFamily="2" charset="-122"/>
              </a:endParaRPr>
            </a:p>
            <a:p>
              <a:pPr eaLnBrk="0" hangingPunct="0"/>
              <a:r>
                <a:rPr lang="en-US" altLang="zh-CN" sz="1800" dirty="0">
                  <a:ea typeface="宋体" pitchFamily="2" charset="-122"/>
                </a:rPr>
                <a:t>     1       0   </a:t>
              </a:r>
              <a:r>
                <a:rPr lang="en-US" altLang="zh-CN" sz="1800" dirty="0" smtClean="0">
                  <a:ea typeface="宋体" pitchFamily="2" charset="-122"/>
                </a:rPr>
                <a:t>   working</a:t>
              </a:r>
              <a:endParaRPr lang="en-US" altLang="zh-CN" sz="1800" dirty="0">
                <a:ea typeface="宋体" pitchFamily="2" charset="-122"/>
              </a:endParaRPr>
            </a:p>
            <a:p>
              <a:pPr eaLnBrk="0" hangingPunct="0"/>
              <a:r>
                <a:rPr lang="en-US" altLang="zh-CN" sz="1800" dirty="0">
                  <a:ea typeface="宋体" pitchFamily="2" charset="-122"/>
                </a:rPr>
                <a:t>     1       1   </a:t>
              </a:r>
              <a:r>
                <a:rPr lang="en-US" altLang="zh-CN" sz="1800" dirty="0" smtClean="0">
                  <a:ea typeface="宋体" pitchFamily="2" charset="-122"/>
                </a:rPr>
                <a:t>   (</a:t>
              </a:r>
              <a:r>
                <a:rPr lang="en-US" altLang="zh-CN" sz="1800" dirty="0">
                  <a:ea typeface="宋体" pitchFamily="2" charset="-122"/>
                </a:rPr>
                <a:t>undefined)</a:t>
              </a:r>
            </a:p>
          </p:txBody>
        </p:sp>
        <p:sp>
          <p:nvSpPr>
            <p:cNvPr id="192537" name="Line 25"/>
            <p:cNvSpPr>
              <a:spLocks noChangeShapeType="1"/>
            </p:cNvSpPr>
            <p:nvPr/>
          </p:nvSpPr>
          <p:spPr bwMode="auto">
            <a:xfrm>
              <a:off x="4128" y="1344"/>
              <a:ext cx="1344" cy="0"/>
            </a:xfrm>
            <a:prstGeom prst="line">
              <a:avLst/>
            </a:prstGeom>
            <a:noFill/>
            <a:ln w="9525">
              <a:solidFill>
                <a:schemeClr val="tx1"/>
              </a:solidFill>
              <a:round/>
              <a:headEnd/>
              <a:tailEnd/>
            </a:ln>
            <a:effectLst/>
          </p:spPr>
          <p:txBody>
            <a:bodyPr wrap="none" anchor="ctr"/>
            <a:lstStyle/>
            <a:p>
              <a:endParaRPr lang="zh-CN" altLang="en-US"/>
            </a:p>
          </p:txBody>
        </p:sp>
        <p:sp>
          <p:nvSpPr>
            <p:cNvPr id="192538" name="Line 26"/>
            <p:cNvSpPr>
              <a:spLocks noChangeShapeType="1"/>
            </p:cNvSpPr>
            <p:nvPr/>
          </p:nvSpPr>
          <p:spPr bwMode="auto">
            <a:xfrm>
              <a:off x="4800" y="1200"/>
              <a:ext cx="0" cy="912"/>
            </a:xfrm>
            <a:prstGeom prst="line">
              <a:avLst/>
            </a:prstGeom>
            <a:noFill/>
            <a:ln w="9525">
              <a:solidFill>
                <a:schemeClr val="tx1"/>
              </a:solidFill>
              <a:round/>
              <a:headEnd/>
              <a:tailEnd/>
            </a:ln>
            <a:effectLst/>
          </p:spPr>
          <p:txBody>
            <a:bodyPr wrap="none" anchor="ctr"/>
            <a:lstStyle/>
            <a:p>
              <a:endParaRPr lang="zh-CN" altLang="en-US"/>
            </a:p>
          </p:txBody>
        </p:sp>
        <p:sp>
          <p:nvSpPr>
            <p:cNvPr id="192539" name="Line 27"/>
            <p:cNvSpPr>
              <a:spLocks noChangeShapeType="1"/>
            </p:cNvSpPr>
            <p:nvPr/>
          </p:nvSpPr>
          <p:spPr bwMode="auto">
            <a:xfrm>
              <a:off x="4464" y="1200"/>
              <a:ext cx="0" cy="912"/>
            </a:xfrm>
            <a:prstGeom prst="line">
              <a:avLst/>
            </a:prstGeom>
            <a:noFill/>
            <a:ln w="9525">
              <a:solidFill>
                <a:schemeClr val="tx1"/>
              </a:solidFill>
              <a:round/>
              <a:headEnd/>
              <a:tailEnd/>
            </a:ln>
            <a:effectLst/>
          </p:spPr>
          <p:txBody>
            <a:bodyPr wrap="none" anchor="ctr"/>
            <a:lstStyle/>
            <a:p>
              <a:endParaRPr lang="zh-CN" altLang="en-US"/>
            </a:p>
          </p:txBody>
        </p:sp>
      </p:grpSp>
      <p:sp>
        <p:nvSpPr>
          <p:cNvPr id="29" name="Rectangle 28"/>
          <p:cNvSpPr/>
          <p:nvPr/>
        </p:nvSpPr>
        <p:spPr>
          <a:xfrm>
            <a:off x="5714920" y="6193057"/>
            <a:ext cx="3429080" cy="307777"/>
          </a:xfrm>
          <a:prstGeom prst="rect">
            <a:avLst/>
          </a:prstGeom>
        </p:spPr>
        <p:txBody>
          <a:bodyPr wrap="none">
            <a:spAutoFit/>
          </a:bodyPr>
          <a:lstStyle/>
          <a:p>
            <a:r>
              <a:rPr lang="en-US" altLang="zh-CN" sz="1400" dirty="0" smtClean="0">
                <a:solidFill>
                  <a:schemeClr val="bg1">
                    <a:lumMod val="85000"/>
                  </a:schemeClr>
                </a:solidFill>
              </a:rPr>
              <a:t>PPTs from others\cms.dt.uh.edu\chap04.ppt</a:t>
            </a:r>
            <a:endParaRPr lang="zh-CN" altLang="en-US" sz="1400" dirty="0">
              <a:solidFill>
                <a:schemeClr val="bg1">
                  <a:lumMod val="85000"/>
                </a:schemeClr>
              </a:solidFill>
            </a:endParaRPr>
          </a:p>
        </p:txBody>
      </p:sp>
      <p:sp>
        <p:nvSpPr>
          <p:cNvPr id="30" name="Slide Number Placeholder 29"/>
          <p:cNvSpPr>
            <a:spLocks noGrp="1"/>
          </p:cNvSpPr>
          <p:nvPr>
            <p:ph type="sldNum" sz="quarter" idx="12"/>
          </p:nvPr>
        </p:nvSpPr>
        <p:spPr/>
        <p:txBody>
          <a:bodyPr/>
          <a:lstStyle/>
          <a:p>
            <a:fld id="{10744B62-10FC-4232-9218-76AF922FA420}" type="slidenum">
              <a:rPr lang="zh-CN" altLang="en-US" smtClean="0"/>
              <a:pPr/>
              <a:t>15</a:t>
            </a:fld>
            <a:endParaRPr lang="zh-CN" altLang="en-US"/>
          </a:p>
        </p:txBody>
      </p:sp>
    </p:spTree>
    <p:extLst>
      <p:ext uri="{BB962C8B-B14F-4D97-AF65-F5344CB8AC3E}">
        <p14:creationId xmlns:p14="http://schemas.microsoft.com/office/powerpoint/2010/main" val="10759749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zh-CN" altLang="en-US"/>
          </a:p>
        </p:txBody>
      </p:sp>
      <p:sp>
        <p:nvSpPr>
          <p:cNvPr id="3" name="Content Placeholder 2"/>
          <p:cNvSpPr>
            <a:spLocks noGrp="1"/>
          </p:cNvSpPr>
          <p:nvPr>
            <p:ph idx="1"/>
          </p:nvPr>
        </p:nvSpPr>
        <p:spPr>
          <a:xfrm>
            <a:off x="457200" y="1000108"/>
            <a:ext cx="8686800" cy="5643602"/>
          </a:xfrm>
        </p:spPr>
        <p:txBody>
          <a:bodyPr>
            <a:normAutofit/>
          </a:bodyPr>
          <a:lstStyle/>
          <a:p>
            <a:r>
              <a:rPr lang="en-US" altLang="zh-CN" dirty="0" smtClean="0"/>
              <a:t>The device communicates with the computer via a communication point called a </a:t>
            </a:r>
            <a:r>
              <a:rPr lang="en-US" altLang="zh-CN" b="1" u="sng" dirty="0" smtClean="0">
                <a:solidFill>
                  <a:srgbClr val="FF0000"/>
                </a:solidFill>
              </a:rPr>
              <a:t>port</a:t>
            </a:r>
            <a:r>
              <a:rPr lang="en-US" altLang="zh-CN" dirty="0" smtClean="0"/>
              <a:t>. [</a:t>
            </a:r>
            <a:r>
              <a:rPr lang="zh-CN" altLang="en-US" sz="2400" dirty="0" smtClean="0"/>
              <a:t>端口号</a:t>
            </a:r>
            <a:r>
              <a:rPr lang="en-US" altLang="zh-CN" dirty="0" smtClean="0"/>
              <a:t>]</a:t>
            </a:r>
          </a:p>
          <a:p>
            <a:endParaRPr lang="en-US" altLang="zh-CN" dirty="0" smtClean="0"/>
          </a:p>
          <a:p>
            <a:r>
              <a:rPr lang="en-US" altLang="zh-CN" dirty="0" smtClean="0"/>
              <a:t>Exchange data with CPU via registers</a:t>
            </a:r>
          </a:p>
          <a:p>
            <a:pPr lvl="1"/>
            <a:r>
              <a:rPr lang="en-US" altLang="zh-CN" dirty="0" smtClean="0"/>
              <a:t>By writing into these registers</a:t>
            </a:r>
          </a:p>
          <a:p>
            <a:pPr lvl="2"/>
            <a:r>
              <a:rPr lang="en-US" altLang="zh-CN" dirty="0" smtClean="0"/>
              <a:t>OS can command the device to deliver or accept data, to switch the device on or off</a:t>
            </a:r>
          </a:p>
          <a:p>
            <a:pPr lvl="1"/>
            <a:r>
              <a:rPr lang="en-US" altLang="zh-CN" dirty="0" smtClean="0"/>
              <a:t>By reading from the registers</a:t>
            </a:r>
          </a:p>
          <a:p>
            <a:pPr lvl="2"/>
            <a:r>
              <a:rPr lang="en-US" altLang="zh-CN" dirty="0" smtClean="0"/>
              <a:t>OS can learn the status of the device</a:t>
            </a:r>
          </a:p>
          <a:p>
            <a:endParaRPr lang="zh-CN" altLang="en-US" dirty="0"/>
          </a:p>
        </p:txBody>
      </p:sp>
      <p:sp>
        <p:nvSpPr>
          <p:cNvPr id="4" name="Footer Placeholder 3"/>
          <p:cNvSpPr>
            <a:spLocks noGrp="1"/>
          </p:cNvSpPr>
          <p:nvPr>
            <p:ph type="ftr" sz="quarter" idx="11"/>
          </p:nvPr>
        </p:nvSpPr>
        <p:spPr/>
        <p:txBody>
          <a:bodyPr/>
          <a:lstStyle/>
          <a:p>
            <a:r>
              <a:rPr lang="en-US" altLang="zh-CN" smtClean="0"/>
              <a:t>Part X IO System (Basic)</a:t>
            </a:r>
            <a:endParaRPr lang="zh-CN" altLang="en-US"/>
          </a:p>
        </p:txBody>
      </p:sp>
      <p:sp>
        <p:nvSpPr>
          <p:cNvPr id="5" name="Rectangle 4"/>
          <p:cNvSpPr/>
          <p:nvPr/>
        </p:nvSpPr>
        <p:spPr>
          <a:xfrm>
            <a:off x="4572000" y="6000768"/>
            <a:ext cx="4572000" cy="307777"/>
          </a:xfrm>
          <a:prstGeom prst="rect">
            <a:avLst/>
          </a:prstGeom>
        </p:spPr>
        <p:txBody>
          <a:bodyPr>
            <a:spAutoFit/>
          </a:bodyPr>
          <a:lstStyle/>
          <a:p>
            <a:r>
              <a:rPr lang="en-US" altLang="zh-CN" sz="1400" dirty="0" smtClean="0">
                <a:solidFill>
                  <a:schemeClr val="bg1">
                    <a:lumMod val="85000"/>
                  </a:schemeClr>
                </a:solidFill>
              </a:rPr>
              <a:t>PPTs from others\</a:t>
            </a:r>
            <a:r>
              <a:rPr lang="en-US" altLang="zh-CN" sz="1400" dirty="0" err="1" smtClean="0">
                <a:solidFill>
                  <a:schemeClr val="bg1">
                    <a:lumMod val="85000"/>
                  </a:schemeClr>
                </a:solidFill>
              </a:rPr>
              <a:t>epcc.sjtu.edu.cn_~os</a:t>
            </a:r>
            <a:r>
              <a:rPr lang="en-US" altLang="zh-CN" sz="1400" dirty="0" smtClean="0">
                <a:solidFill>
                  <a:schemeClr val="bg1">
                    <a:lumMod val="85000"/>
                  </a:schemeClr>
                </a:solidFill>
              </a:rPr>
              <a:t>\OS16.ppt</a:t>
            </a:r>
            <a:endParaRPr lang="zh-CN" altLang="en-US" sz="1400" dirty="0">
              <a:solidFill>
                <a:schemeClr val="bg1">
                  <a:lumMod val="85000"/>
                </a:schemeClr>
              </a:solidFill>
            </a:endParaRP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16</a:t>
            </a:fld>
            <a:endParaRPr lang="zh-CN" altLang="en-US"/>
          </a:p>
        </p:txBody>
      </p:sp>
    </p:spTree>
    <p:extLst>
      <p:ext uri="{BB962C8B-B14F-4D97-AF65-F5344CB8AC3E}">
        <p14:creationId xmlns:p14="http://schemas.microsoft.com/office/powerpoint/2010/main" val="225307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0820" name="Rectangle 4"/>
          <p:cNvSpPr>
            <a:spLocks noGrp="1" noChangeArrowheads="1"/>
          </p:cNvSpPr>
          <p:nvPr>
            <p:ph type="title"/>
          </p:nvPr>
        </p:nvSpPr>
        <p:spPr/>
        <p:txBody>
          <a:bodyPr>
            <a:normAutofit fontScale="90000"/>
          </a:bodyPr>
          <a:lstStyle/>
          <a:p>
            <a:r>
              <a:rPr lang="en-US" altLang="zh-CN">
                <a:ea typeface="宋体" charset="-122"/>
              </a:rPr>
              <a:t>Device I/O Port Locations on PCs (partial)</a:t>
            </a:r>
          </a:p>
        </p:txBody>
      </p:sp>
      <p:pic>
        <p:nvPicPr>
          <p:cNvPr id="2210821" name="Picture 6"/>
          <p:cNvPicPr>
            <a:picLocks noChangeAspect="1" noChangeArrowheads="1"/>
          </p:cNvPicPr>
          <p:nvPr/>
        </p:nvPicPr>
        <p:blipFill>
          <a:blip r:embed="rId3" cstate="print"/>
          <a:srcRect/>
          <a:stretch>
            <a:fillRect/>
          </a:stretch>
        </p:blipFill>
        <p:spPr bwMode="auto">
          <a:xfrm>
            <a:off x="899592" y="1556792"/>
            <a:ext cx="7952171" cy="5013325"/>
          </a:xfrm>
          <a:prstGeom prst="rect">
            <a:avLst/>
          </a:prstGeom>
          <a:noFill/>
          <a:ln w="9525">
            <a:noFill/>
            <a:miter lim="800000"/>
            <a:headEnd/>
            <a:tailEnd/>
          </a:ln>
        </p:spPr>
      </p:pic>
      <p:sp>
        <p:nvSpPr>
          <p:cNvPr id="7" name="Rectangle 6"/>
          <p:cNvSpPr/>
          <p:nvPr/>
        </p:nvSpPr>
        <p:spPr>
          <a:xfrm>
            <a:off x="2428860" y="1151737"/>
            <a:ext cx="6858000" cy="276999"/>
          </a:xfrm>
          <a:prstGeom prst="rect">
            <a:avLst/>
          </a:prstGeom>
        </p:spPr>
        <p:txBody>
          <a:bodyPr wrap="square">
            <a:spAutoFit/>
          </a:bodyPr>
          <a:lstStyle/>
          <a:p>
            <a:r>
              <a:rPr lang="en-US" altLang="zh-CN" sz="1200" dirty="0" smtClean="0">
                <a:solidFill>
                  <a:schemeClr val="bg1">
                    <a:lumMod val="85000"/>
                  </a:schemeClr>
                </a:solidFill>
              </a:rPr>
              <a:t>PPTs.2012\PPTs from others\www.cs.bilkent.edu.tr_~korpe_courses_cs342spring2010\lecture13_io.ppt</a:t>
            </a:r>
            <a:endParaRPr lang="zh-CN" altLang="en-US" sz="1200" dirty="0">
              <a:solidFill>
                <a:schemeClr val="bg1">
                  <a:lumMod val="85000"/>
                </a:schemeClr>
              </a:solidFill>
            </a:endParaRPr>
          </a:p>
        </p:txBody>
      </p:sp>
      <p:sp>
        <p:nvSpPr>
          <p:cNvPr id="2" name="矩形 1"/>
          <p:cNvSpPr/>
          <p:nvPr/>
        </p:nvSpPr>
        <p:spPr>
          <a:xfrm>
            <a:off x="2339752" y="4293096"/>
            <a:ext cx="5455508" cy="50405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603323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728"/>
            <a:ext cx="8892480" cy="654032"/>
          </a:xfrm>
        </p:spPr>
        <p:txBody>
          <a:bodyPr>
            <a:normAutofit fontScale="90000"/>
          </a:bodyPr>
          <a:lstStyle/>
          <a:p>
            <a:r>
              <a:rPr lang="en-US" altLang="zh-CN" dirty="0" smtClean="0"/>
              <a:t>We also need device </a:t>
            </a:r>
            <a:r>
              <a:rPr lang="en-US" altLang="zh-CN" b="1" u="sng" dirty="0" smtClean="0">
                <a:solidFill>
                  <a:srgbClr val="FF0000"/>
                </a:solidFill>
              </a:rPr>
              <a:t>Drivers</a:t>
            </a:r>
            <a:r>
              <a:rPr lang="en-US" altLang="zh-CN" b="1" dirty="0" smtClean="0"/>
              <a:t> [</a:t>
            </a:r>
            <a:r>
              <a:rPr lang="zh-CN" altLang="en-US" sz="3100" b="1" dirty="0" smtClean="0"/>
              <a:t>驱动程序</a:t>
            </a:r>
            <a:r>
              <a:rPr lang="en-US" altLang="zh-CN" b="1" dirty="0" smtClean="0"/>
              <a:t>]</a:t>
            </a:r>
            <a:endParaRPr lang="zh-CN" altLang="en-US" dirty="0"/>
          </a:p>
        </p:txBody>
      </p:sp>
      <p:sp>
        <p:nvSpPr>
          <p:cNvPr id="3" name="Content Placeholder 2"/>
          <p:cNvSpPr>
            <a:spLocks noGrp="1"/>
          </p:cNvSpPr>
          <p:nvPr>
            <p:ph idx="1"/>
          </p:nvPr>
        </p:nvSpPr>
        <p:spPr>
          <a:xfrm>
            <a:off x="457200" y="1000108"/>
            <a:ext cx="8686800" cy="5525236"/>
          </a:xfrm>
        </p:spPr>
        <p:txBody>
          <a:bodyPr>
            <a:normAutofit/>
          </a:bodyPr>
          <a:lstStyle/>
          <a:p>
            <a:r>
              <a:rPr lang="en-US" altLang="zh-CN" dirty="0" smtClean="0"/>
              <a:t>The software that talks to the device controllers</a:t>
            </a:r>
          </a:p>
          <a:p>
            <a:pPr lvl="1"/>
            <a:r>
              <a:rPr lang="en-US" altLang="zh-CN" dirty="0" smtClean="0"/>
              <a:t>Device specific</a:t>
            </a:r>
          </a:p>
          <a:p>
            <a:pPr lvl="1"/>
            <a:r>
              <a:rPr lang="en-US" altLang="zh-CN" dirty="0" smtClean="0"/>
              <a:t>Tailored to individual device characteristics</a:t>
            </a:r>
          </a:p>
          <a:p>
            <a:pPr lvl="1"/>
            <a:r>
              <a:rPr lang="en-US" altLang="zh-CN" dirty="0" smtClean="0"/>
              <a:t>Written by device manufacturers</a:t>
            </a:r>
          </a:p>
          <a:p>
            <a:pPr lvl="1"/>
            <a:r>
              <a:rPr lang="en-US" altLang="zh-CN" dirty="0" smtClean="0"/>
              <a:t>Part of the OS Kernel</a:t>
            </a:r>
          </a:p>
          <a:p>
            <a:endParaRPr lang="en-US" altLang="zh-CN" dirty="0" smtClean="0"/>
          </a:p>
          <a:p>
            <a:r>
              <a:rPr lang="en-US" altLang="zh-CN" dirty="0" smtClean="0"/>
              <a:t>Know about the details of the devices</a:t>
            </a:r>
          </a:p>
          <a:p>
            <a:pPr lvl="1"/>
            <a:r>
              <a:rPr lang="en-US" altLang="zh-CN" dirty="0" smtClean="0"/>
              <a:t>Disk driver knows about sectors, tracks, cylinders, heads, arm motions, motor  drives</a:t>
            </a:r>
          </a:p>
          <a:p>
            <a:pPr lvl="1"/>
            <a:r>
              <a:rPr lang="en-US" altLang="zh-CN" dirty="0" smtClean="0"/>
              <a:t>Mouse driver knows about button pressed</a:t>
            </a:r>
          </a:p>
        </p:txBody>
      </p:sp>
      <p:sp>
        <p:nvSpPr>
          <p:cNvPr id="4" name="Footer Placeholder 3"/>
          <p:cNvSpPr>
            <a:spLocks noGrp="1"/>
          </p:cNvSpPr>
          <p:nvPr>
            <p:ph type="ftr" sz="quarter" idx="11"/>
          </p:nvPr>
        </p:nvSpPr>
        <p:spPr/>
        <p:txBody>
          <a:bodyPr/>
          <a:lstStyle/>
          <a:p>
            <a:r>
              <a:rPr lang="en-US" altLang="zh-CN" smtClean="0"/>
              <a:t>Part X IO System (Basic)</a:t>
            </a:r>
            <a:endParaRPr lang="zh-CN" altLang="en-US"/>
          </a:p>
        </p:txBody>
      </p:sp>
      <p:sp>
        <p:nvSpPr>
          <p:cNvPr id="5" name="Rectangle 4"/>
          <p:cNvSpPr/>
          <p:nvPr/>
        </p:nvSpPr>
        <p:spPr>
          <a:xfrm>
            <a:off x="5286380" y="6237312"/>
            <a:ext cx="3857620" cy="307777"/>
          </a:xfrm>
          <a:prstGeom prst="rect">
            <a:avLst/>
          </a:prstGeom>
        </p:spPr>
        <p:txBody>
          <a:bodyPr wrap="square">
            <a:spAutoFit/>
          </a:bodyPr>
          <a:lstStyle/>
          <a:p>
            <a:r>
              <a:rPr lang="en-US" altLang="zh-CN" sz="1400" dirty="0" smtClean="0">
                <a:solidFill>
                  <a:schemeClr val="bg1">
                    <a:lumMod val="85000"/>
                  </a:schemeClr>
                </a:solidFill>
              </a:rPr>
              <a:t>PPTs from others\</a:t>
            </a:r>
            <a:r>
              <a:rPr lang="en-US" altLang="zh-CN" sz="1400" dirty="0" err="1" smtClean="0">
                <a:solidFill>
                  <a:schemeClr val="bg1">
                    <a:lumMod val="85000"/>
                  </a:schemeClr>
                </a:solidFill>
              </a:rPr>
              <a:t>epcc.sjtu.edu.cn_~os</a:t>
            </a:r>
            <a:r>
              <a:rPr lang="en-US" altLang="zh-CN" sz="1400" dirty="0" smtClean="0">
                <a:solidFill>
                  <a:schemeClr val="bg1">
                    <a:lumMod val="85000"/>
                  </a:schemeClr>
                </a:solidFill>
              </a:rPr>
              <a:t>\OS17.ppt</a:t>
            </a:r>
            <a:endParaRPr lang="zh-CN" altLang="en-US" sz="1400" dirty="0">
              <a:solidFill>
                <a:schemeClr val="bg1">
                  <a:lumMod val="85000"/>
                </a:schemeClr>
              </a:solidFill>
            </a:endParaRP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18</a:t>
            </a:fld>
            <a:endParaRPr lang="zh-CN" altLang="en-US"/>
          </a:p>
        </p:txBody>
      </p:sp>
    </p:spTree>
    <p:extLst>
      <p:ext uri="{BB962C8B-B14F-4D97-AF65-F5344CB8AC3E}">
        <p14:creationId xmlns:p14="http://schemas.microsoft.com/office/powerpoint/2010/main" val="3794187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
            <a:ext cx="8229600" cy="654032"/>
          </a:xfrm>
        </p:spPr>
        <p:txBody>
          <a:bodyPr>
            <a:normAutofit fontScale="90000"/>
          </a:bodyPr>
          <a:lstStyle/>
          <a:p>
            <a:r>
              <a:rPr lang="en-US" altLang="zh-CN" dirty="0" smtClean="0"/>
              <a:t>User/OS method interface</a:t>
            </a:r>
            <a:endParaRPr lang="zh-CN" altLang="en-US" dirty="0"/>
          </a:p>
        </p:txBody>
      </p:sp>
      <p:sp>
        <p:nvSpPr>
          <p:cNvPr id="3" name="Content Placeholder 2"/>
          <p:cNvSpPr>
            <a:spLocks noGrp="1"/>
          </p:cNvSpPr>
          <p:nvPr>
            <p:ph idx="1"/>
          </p:nvPr>
        </p:nvSpPr>
        <p:spPr>
          <a:xfrm>
            <a:off x="142844" y="714356"/>
            <a:ext cx="9001156" cy="5126055"/>
          </a:xfrm>
        </p:spPr>
        <p:txBody>
          <a:bodyPr>
            <a:noAutofit/>
          </a:bodyPr>
          <a:lstStyle/>
          <a:p>
            <a:r>
              <a:rPr lang="en-US" altLang="zh-CN" dirty="0" smtClean="0"/>
              <a:t>The same interface is used to access devices (like disks and network lines) and more abstract resources like files   </a:t>
            </a:r>
          </a:p>
          <a:p>
            <a:endParaRPr lang="en-US" altLang="zh-CN" dirty="0" smtClean="0"/>
          </a:p>
          <a:p>
            <a:r>
              <a:rPr lang="en-US" altLang="zh-CN" dirty="0" smtClean="0"/>
              <a:t>4 main methods:</a:t>
            </a:r>
          </a:p>
          <a:p>
            <a:pPr lvl="1"/>
            <a:r>
              <a:rPr lang="en-US" altLang="zh-CN" b="1" dirty="0" smtClean="0">
                <a:solidFill>
                  <a:srgbClr val="0070C0"/>
                </a:solidFill>
              </a:rPr>
              <a:t>open</a:t>
            </a:r>
            <a:r>
              <a:rPr lang="en-US" altLang="zh-CN" dirty="0" smtClean="0"/>
              <a:t>(), </a:t>
            </a:r>
            <a:r>
              <a:rPr lang="en-US" altLang="zh-CN" b="1" dirty="0" smtClean="0">
                <a:solidFill>
                  <a:srgbClr val="0070C0"/>
                </a:solidFill>
              </a:rPr>
              <a:t>close</a:t>
            </a:r>
            <a:r>
              <a:rPr lang="en-US" altLang="zh-CN" dirty="0" smtClean="0"/>
              <a:t>(), </a:t>
            </a:r>
            <a:r>
              <a:rPr lang="en-US" altLang="zh-CN" b="1" dirty="0" smtClean="0">
                <a:solidFill>
                  <a:srgbClr val="0070C0"/>
                </a:solidFill>
              </a:rPr>
              <a:t>read</a:t>
            </a:r>
            <a:r>
              <a:rPr lang="en-US" altLang="zh-CN" dirty="0" smtClean="0"/>
              <a:t>(), </a:t>
            </a:r>
            <a:r>
              <a:rPr lang="en-US" altLang="zh-CN" b="1" dirty="0" smtClean="0">
                <a:solidFill>
                  <a:srgbClr val="0070C0"/>
                </a:solidFill>
              </a:rPr>
              <a:t>write</a:t>
            </a:r>
            <a:r>
              <a:rPr lang="en-US" altLang="zh-CN" dirty="0" smtClean="0"/>
              <a:t>() </a:t>
            </a:r>
          </a:p>
          <a:p>
            <a:endParaRPr lang="en-US" altLang="zh-CN" dirty="0" smtClean="0"/>
          </a:p>
          <a:p>
            <a:r>
              <a:rPr lang="en-US" altLang="zh-CN" dirty="0" smtClean="0"/>
              <a:t>Semantics depend on the type of the device (block, char, net)</a:t>
            </a:r>
          </a:p>
          <a:p>
            <a:pPr lvl="1"/>
            <a:r>
              <a:rPr lang="en-US" altLang="zh-CN" dirty="0" smtClean="0"/>
              <a:t>These methods are system calls because they are the methods the OS provides to all processes.</a:t>
            </a:r>
            <a:endParaRPr lang="zh-CN" altLang="en-US" dirty="0"/>
          </a:p>
        </p:txBody>
      </p:sp>
      <p:sp>
        <p:nvSpPr>
          <p:cNvPr id="4" name="Footer Placeholder 3"/>
          <p:cNvSpPr>
            <a:spLocks noGrp="1"/>
          </p:cNvSpPr>
          <p:nvPr>
            <p:ph type="ftr" sz="quarter" idx="11"/>
          </p:nvPr>
        </p:nvSpPr>
        <p:spPr/>
        <p:txBody>
          <a:bodyPr/>
          <a:lstStyle/>
          <a:p>
            <a:r>
              <a:rPr lang="en-US" altLang="zh-CN" smtClean="0"/>
              <a:t>Part X IO System (Basic)</a:t>
            </a:r>
            <a:endParaRPr lang="zh-CN" altLang="en-US"/>
          </a:p>
        </p:txBody>
      </p:sp>
      <p:sp>
        <p:nvSpPr>
          <p:cNvPr id="5" name="Rectangle 4"/>
          <p:cNvSpPr/>
          <p:nvPr/>
        </p:nvSpPr>
        <p:spPr>
          <a:xfrm>
            <a:off x="4572000" y="6000768"/>
            <a:ext cx="4572000" cy="307777"/>
          </a:xfrm>
          <a:prstGeom prst="rect">
            <a:avLst/>
          </a:prstGeom>
        </p:spPr>
        <p:txBody>
          <a:bodyPr>
            <a:spAutoFit/>
          </a:bodyPr>
          <a:lstStyle/>
          <a:p>
            <a:r>
              <a:rPr lang="en-US" altLang="zh-CN" sz="1400" dirty="0" smtClean="0">
                <a:solidFill>
                  <a:schemeClr val="bg1">
                    <a:lumMod val="85000"/>
                  </a:schemeClr>
                </a:solidFill>
              </a:rPr>
              <a:t>PPTs from others\paul.rutgers.edu_cs519_S02\IO-File.ppt</a:t>
            </a:r>
            <a:endParaRPr lang="zh-CN" altLang="en-US" sz="1400" dirty="0">
              <a:solidFill>
                <a:schemeClr val="bg1">
                  <a:lumMod val="85000"/>
                </a:schemeClr>
              </a:solidFill>
            </a:endParaRP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19</a:t>
            </a:fld>
            <a:endParaRPr lang="zh-CN" altLang="en-US"/>
          </a:p>
        </p:txBody>
      </p:sp>
    </p:spTree>
    <p:extLst>
      <p:ext uri="{BB962C8B-B14F-4D97-AF65-F5344CB8AC3E}">
        <p14:creationId xmlns:p14="http://schemas.microsoft.com/office/powerpoint/2010/main" val="266655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F0"/>
          </a:solidFill>
        </p:spPr>
        <p:txBody>
          <a:bodyPr>
            <a:normAutofit fontScale="90000"/>
          </a:bodyPr>
          <a:lstStyle/>
          <a:p>
            <a:r>
              <a:rPr lang="en-US" altLang="zh-CN" dirty="0" smtClean="0"/>
              <a:t>Goals</a:t>
            </a:r>
            <a:endParaRPr lang="zh-CN" altLang="en-US" dirty="0"/>
          </a:p>
        </p:txBody>
      </p:sp>
      <p:sp>
        <p:nvSpPr>
          <p:cNvPr id="3" name="Content Placeholder 2"/>
          <p:cNvSpPr>
            <a:spLocks noGrp="1"/>
          </p:cNvSpPr>
          <p:nvPr>
            <p:ph idx="1"/>
          </p:nvPr>
        </p:nvSpPr>
        <p:spPr>
          <a:xfrm>
            <a:off x="457200" y="1000108"/>
            <a:ext cx="8686800" cy="5857892"/>
          </a:xfrm>
        </p:spPr>
        <p:txBody>
          <a:bodyPr>
            <a:normAutofit/>
          </a:bodyPr>
          <a:lstStyle/>
          <a:p>
            <a:r>
              <a:rPr lang="en-US" altLang="zh-CN" dirty="0" smtClean="0"/>
              <a:t>Know the basic concepts related to IO</a:t>
            </a:r>
          </a:p>
          <a:p>
            <a:pPr lvl="1"/>
            <a:r>
              <a:rPr lang="en-US" altLang="zh-CN" dirty="0" smtClean="0"/>
              <a:t>Types of devices</a:t>
            </a:r>
          </a:p>
          <a:p>
            <a:pPr lvl="1"/>
            <a:r>
              <a:rPr lang="en-US" altLang="zh-CN" dirty="0" smtClean="0"/>
              <a:t>General framework to connect devices with computers</a:t>
            </a:r>
          </a:p>
          <a:p>
            <a:pPr lvl="1"/>
            <a:r>
              <a:rPr lang="en-US" altLang="zh-CN" dirty="0" smtClean="0"/>
              <a:t>How to control the devices</a:t>
            </a:r>
          </a:p>
          <a:p>
            <a:r>
              <a:rPr lang="en-US" altLang="zh-CN" dirty="0" smtClean="0"/>
              <a:t>Know the techniques related to Hard Disk</a:t>
            </a:r>
          </a:p>
          <a:p>
            <a:pPr lvl="1"/>
            <a:r>
              <a:rPr lang="en-US" altLang="zh-CN" dirty="0" smtClean="0"/>
              <a:t>So as to provide the basis for file system</a:t>
            </a:r>
          </a:p>
          <a:p>
            <a:pPr lvl="1"/>
            <a:endParaRPr lang="en-US" altLang="zh-CN" dirty="0" smtClean="0"/>
          </a:p>
        </p:txBody>
      </p:sp>
      <p:sp>
        <p:nvSpPr>
          <p:cNvPr id="4" name="Footer Placeholder 3"/>
          <p:cNvSpPr>
            <a:spLocks noGrp="1"/>
          </p:cNvSpPr>
          <p:nvPr>
            <p:ph type="ftr" sz="quarter" idx="11"/>
          </p:nvPr>
        </p:nvSpPr>
        <p:spPr/>
        <p:txBody>
          <a:bodyPr/>
          <a:lstStyle/>
          <a:p>
            <a:r>
              <a:rPr lang="en-US" altLang="zh-CN" smtClean="0"/>
              <a:t>Part X IO System (Basic)</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2</a:t>
            </a:fld>
            <a:endParaRPr lang="zh-CN" altLang="en-US"/>
          </a:p>
        </p:txBody>
      </p:sp>
    </p:spTree>
    <p:extLst>
      <p:ext uri="{BB962C8B-B14F-4D97-AF65-F5344CB8AC3E}">
        <p14:creationId xmlns:p14="http://schemas.microsoft.com/office/powerpoint/2010/main" val="573320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2"/>
          <p:cNvSpPr>
            <a:spLocks noGrp="1"/>
          </p:cNvSpPr>
          <p:nvPr>
            <p:ph type="ftr" sz="quarter" idx="10"/>
          </p:nvPr>
        </p:nvSpPr>
        <p:spPr/>
        <p:txBody>
          <a:bodyPr/>
          <a:lstStyle/>
          <a:p>
            <a:r>
              <a:rPr lang="en-US" altLang="zh-CN" smtClean="0"/>
              <a:t>Part X IO System (Basic)</a:t>
            </a:r>
            <a:endParaRPr lang="en-US" altLang="zh-CN"/>
          </a:p>
        </p:txBody>
      </p:sp>
      <p:sp>
        <p:nvSpPr>
          <p:cNvPr id="156674" name="Rectangle 2"/>
          <p:cNvSpPr>
            <a:spLocks noGrp="1" noChangeArrowheads="1"/>
          </p:cNvSpPr>
          <p:nvPr>
            <p:ph type="title"/>
          </p:nvPr>
        </p:nvSpPr>
        <p:spPr>
          <a:xfrm>
            <a:off x="0" y="428604"/>
            <a:ext cx="7696200" cy="628632"/>
          </a:xfrm>
        </p:spPr>
        <p:txBody>
          <a:bodyPr>
            <a:normAutofit fontScale="90000"/>
          </a:bodyPr>
          <a:lstStyle/>
          <a:p>
            <a:pPr algn="l"/>
            <a:r>
              <a:rPr lang="en-US" altLang="zh-CN" dirty="0">
                <a:ea typeface="宋体" pitchFamily="2" charset="-122"/>
              </a:rPr>
              <a:t>The Device Driver Interface</a:t>
            </a:r>
          </a:p>
        </p:txBody>
      </p:sp>
      <p:sp>
        <p:nvSpPr>
          <p:cNvPr id="156675" name="Rectangle 3"/>
          <p:cNvSpPr>
            <a:spLocks noChangeArrowheads="1"/>
          </p:cNvSpPr>
          <p:nvPr/>
        </p:nvSpPr>
        <p:spPr bwMode="auto">
          <a:xfrm>
            <a:off x="2286000" y="2225675"/>
            <a:ext cx="4191000" cy="304800"/>
          </a:xfrm>
          <a:prstGeom prst="rect">
            <a:avLst/>
          </a:prstGeom>
          <a:solidFill>
            <a:srgbClr val="92D050"/>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0" hangingPunct="0"/>
            <a:r>
              <a:rPr lang="en-US" altLang="zh-CN" sz="2000">
                <a:ea typeface="宋体" pitchFamily="2" charset="-122"/>
              </a:rPr>
              <a:t>Device Interface</a:t>
            </a:r>
          </a:p>
        </p:txBody>
      </p:sp>
      <p:sp>
        <p:nvSpPr>
          <p:cNvPr id="156676" name="Text Box 4"/>
          <p:cNvSpPr txBox="1">
            <a:spLocks noChangeArrowheads="1"/>
          </p:cNvSpPr>
          <p:nvPr/>
        </p:nvSpPr>
        <p:spPr bwMode="auto">
          <a:xfrm>
            <a:off x="2514600" y="1066800"/>
            <a:ext cx="1555750" cy="1006475"/>
          </a:xfrm>
          <a:prstGeom prst="rect">
            <a:avLst/>
          </a:prstGeom>
          <a:noFill/>
          <a:ln w="9525">
            <a:noFill/>
            <a:miter lim="800000"/>
            <a:headEnd/>
            <a:tailEnd/>
          </a:ln>
          <a:effectLst/>
        </p:spPr>
        <p:txBody>
          <a:bodyPr wrap="none">
            <a:spAutoFit/>
          </a:bodyPr>
          <a:lstStyle/>
          <a:p>
            <a:pPr eaLnBrk="0" hangingPunct="0"/>
            <a:r>
              <a:rPr lang="en-US" altLang="zh-CN" sz="2000" dirty="0">
                <a:latin typeface="Courier New" pitchFamily="49" charset="0"/>
                <a:ea typeface="宋体" pitchFamily="2" charset="-122"/>
              </a:rPr>
              <a:t>…</a:t>
            </a:r>
          </a:p>
          <a:p>
            <a:pPr eaLnBrk="0" hangingPunct="0"/>
            <a:r>
              <a:rPr lang="en-US" altLang="zh-CN" sz="2000" b="1" dirty="0">
                <a:latin typeface="Courier New" pitchFamily="49" charset="0"/>
                <a:ea typeface="宋体" pitchFamily="2" charset="-122"/>
              </a:rPr>
              <a:t>write(…);</a:t>
            </a:r>
          </a:p>
          <a:p>
            <a:pPr eaLnBrk="0" hangingPunct="0"/>
            <a:r>
              <a:rPr lang="en-US" altLang="zh-CN" sz="2000" dirty="0">
                <a:latin typeface="Courier New" pitchFamily="49" charset="0"/>
                <a:ea typeface="宋体" pitchFamily="2" charset="-122"/>
              </a:rPr>
              <a:t>…</a:t>
            </a:r>
          </a:p>
        </p:txBody>
      </p:sp>
      <p:sp>
        <p:nvSpPr>
          <p:cNvPr id="156677" name="AutoShape 5"/>
          <p:cNvSpPr>
            <a:spLocks noChangeArrowheads="1"/>
          </p:cNvSpPr>
          <p:nvPr/>
        </p:nvSpPr>
        <p:spPr bwMode="auto">
          <a:xfrm rot="5400000">
            <a:off x="4038600" y="1524000"/>
            <a:ext cx="457200" cy="4572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bg1"/>
          </a:solidFill>
          <a:ln w="9525">
            <a:solidFill>
              <a:schemeClr val="tx1"/>
            </a:solidFill>
            <a:miter lim="800000"/>
            <a:headEnd/>
            <a:tailEnd/>
          </a:ln>
          <a:effectLst/>
        </p:spPr>
        <p:txBody>
          <a:bodyPr wrap="none" anchor="ctr"/>
          <a:lstStyle/>
          <a:p>
            <a:endParaRPr lang="zh-CN" altLang="en-US"/>
          </a:p>
        </p:txBody>
      </p:sp>
      <p:sp>
        <p:nvSpPr>
          <p:cNvPr id="156678" name="Rectangle 6"/>
          <p:cNvSpPr>
            <a:spLocks noChangeArrowheads="1"/>
          </p:cNvSpPr>
          <p:nvPr/>
        </p:nvSpPr>
        <p:spPr bwMode="auto">
          <a:xfrm>
            <a:off x="1600200" y="3444875"/>
            <a:ext cx="1524000" cy="6858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0" hangingPunct="0"/>
            <a:r>
              <a:rPr lang="en-US" altLang="zh-CN" sz="1800" dirty="0">
                <a:ea typeface="宋体" pitchFamily="2" charset="-122"/>
              </a:rPr>
              <a:t>Terminal</a:t>
            </a:r>
          </a:p>
          <a:p>
            <a:pPr algn="ctr" eaLnBrk="0" hangingPunct="0"/>
            <a:r>
              <a:rPr lang="en-US" altLang="zh-CN" sz="1800" b="1" dirty="0">
                <a:ea typeface="宋体" pitchFamily="2" charset="-122"/>
              </a:rPr>
              <a:t>Driver</a:t>
            </a:r>
          </a:p>
        </p:txBody>
      </p:sp>
      <p:sp>
        <p:nvSpPr>
          <p:cNvPr id="156679" name="Rectangle 7"/>
          <p:cNvSpPr>
            <a:spLocks noChangeArrowheads="1"/>
          </p:cNvSpPr>
          <p:nvPr/>
        </p:nvSpPr>
        <p:spPr bwMode="auto">
          <a:xfrm>
            <a:off x="3505200" y="3444875"/>
            <a:ext cx="1524000" cy="6858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0" hangingPunct="0"/>
            <a:r>
              <a:rPr lang="en-US" altLang="zh-CN" sz="1800" dirty="0">
                <a:ea typeface="宋体" pitchFamily="2" charset="-122"/>
              </a:rPr>
              <a:t>Printer</a:t>
            </a:r>
          </a:p>
          <a:p>
            <a:pPr algn="ctr" eaLnBrk="0" hangingPunct="0"/>
            <a:r>
              <a:rPr lang="en-US" altLang="zh-CN" sz="1800" b="1" dirty="0">
                <a:ea typeface="宋体" pitchFamily="2" charset="-122"/>
              </a:rPr>
              <a:t>Driver</a:t>
            </a:r>
          </a:p>
        </p:txBody>
      </p:sp>
      <p:sp>
        <p:nvSpPr>
          <p:cNvPr id="156680" name="Rectangle 8"/>
          <p:cNvSpPr>
            <a:spLocks noChangeArrowheads="1"/>
          </p:cNvSpPr>
          <p:nvPr/>
        </p:nvSpPr>
        <p:spPr bwMode="auto">
          <a:xfrm>
            <a:off x="5410200" y="3444875"/>
            <a:ext cx="1524000" cy="6858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0" hangingPunct="0"/>
            <a:r>
              <a:rPr lang="en-US" altLang="zh-CN" sz="1800" dirty="0">
                <a:ea typeface="宋体" pitchFamily="2" charset="-122"/>
              </a:rPr>
              <a:t>Disk</a:t>
            </a:r>
          </a:p>
          <a:p>
            <a:pPr algn="ctr" eaLnBrk="0" hangingPunct="0"/>
            <a:r>
              <a:rPr lang="en-US" altLang="zh-CN" sz="1800" b="1" dirty="0">
                <a:ea typeface="宋体" pitchFamily="2" charset="-122"/>
              </a:rPr>
              <a:t>Driver</a:t>
            </a:r>
          </a:p>
        </p:txBody>
      </p:sp>
      <p:sp>
        <p:nvSpPr>
          <p:cNvPr id="156681" name="Rectangle 9"/>
          <p:cNvSpPr>
            <a:spLocks noChangeArrowheads="1"/>
          </p:cNvSpPr>
          <p:nvPr/>
        </p:nvSpPr>
        <p:spPr bwMode="auto">
          <a:xfrm>
            <a:off x="1600200" y="4740275"/>
            <a:ext cx="1524000" cy="6858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0" hangingPunct="0"/>
            <a:r>
              <a:rPr lang="en-US" altLang="zh-CN" sz="1800" dirty="0">
                <a:ea typeface="宋体" pitchFamily="2" charset="-122"/>
              </a:rPr>
              <a:t>Terminal</a:t>
            </a:r>
          </a:p>
          <a:p>
            <a:pPr algn="ctr" eaLnBrk="0" hangingPunct="0"/>
            <a:r>
              <a:rPr lang="en-US" altLang="zh-CN" sz="1800" b="1" dirty="0">
                <a:solidFill>
                  <a:srgbClr val="FF0000"/>
                </a:solidFill>
                <a:ea typeface="宋体" pitchFamily="2" charset="-122"/>
              </a:rPr>
              <a:t>Controller</a:t>
            </a:r>
          </a:p>
        </p:txBody>
      </p:sp>
      <p:sp>
        <p:nvSpPr>
          <p:cNvPr id="156682" name="Rectangle 10"/>
          <p:cNvSpPr>
            <a:spLocks noChangeArrowheads="1"/>
          </p:cNvSpPr>
          <p:nvPr/>
        </p:nvSpPr>
        <p:spPr bwMode="auto">
          <a:xfrm>
            <a:off x="3505200" y="4740275"/>
            <a:ext cx="1524000" cy="6858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0" hangingPunct="0"/>
            <a:r>
              <a:rPr lang="en-US" altLang="zh-CN" sz="1800" dirty="0">
                <a:ea typeface="宋体" pitchFamily="2" charset="-122"/>
              </a:rPr>
              <a:t>Printer</a:t>
            </a:r>
          </a:p>
          <a:p>
            <a:pPr algn="ctr" eaLnBrk="0" hangingPunct="0"/>
            <a:r>
              <a:rPr lang="en-US" altLang="zh-CN" sz="1800" b="1" dirty="0">
                <a:solidFill>
                  <a:srgbClr val="FF0000"/>
                </a:solidFill>
                <a:ea typeface="宋体" pitchFamily="2" charset="-122"/>
              </a:rPr>
              <a:t>Controller</a:t>
            </a:r>
          </a:p>
        </p:txBody>
      </p:sp>
      <p:sp>
        <p:nvSpPr>
          <p:cNvPr id="156683" name="Rectangle 11"/>
          <p:cNvSpPr>
            <a:spLocks noChangeArrowheads="1"/>
          </p:cNvSpPr>
          <p:nvPr/>
        </p:nvSpPr>
        <p:spPr bwMode="auto">
          <a:xfrm>
            <a:off x="5410200" y="4740275"/>
            <a:ext cx="1524000" cy="6858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0" hangingPunct="0"/>
            <a:r>
              <a:rPr lang="en-US" altLang="zh-CN" sz="1800" dirty="0">
                <a:ea typeface="宋体" pitchFamily="2" charset="-122"/>
              </a:rPr>
              <a:t>Disk</a:t>
            </a:r>
          </a:p>
          <a:p>
            <a:pPr algn="ctr" eaLnBrk="0" hangingPunct="0"/>
            <a:r>
              <a:rPr lang="en-US" altLang="zh-CN" sz="1800" b="1" dirty="0">
                <a:solidFill>
                  <a:srgbClr val="FF0000"/>
                </a:solidFill>
                <a:ea typeface="宋体" pitchFamily="2" charset="-122"/>
              </a:rPr>
              <a:t>Controller</a:t>
            </a:r>
          </a:p>
        </p:txBody>
      </p:sp>
      <p:sp>
        <p:nvSpPr>
          <p:cNvPr id="156684" name="Line 12"/>
          <p:cNvSpPr>
            <a:spLocks noChangeShapeType="1"/>
          </p:cNvSpPr>
          <p:nvPr/>
        </p:nvSpPr>
        <p:spPr bwMode="auto">
          <a:xfrm>
            <a:off x="2057400" y="4130675"/>
            <a:ext cx="0" cy="609600"/>
          </a:xfrm>
          <a:prstGeom prst="line">
            <a:avLst/>
          </a:prstGeom>
          <a:noFill/>
          <a:ln w="9525">
            <a:solidFill>
              <a:schemeClr val="tx1"/>
            </a:solidFill>
            <a:round/>
            <a:headEnd/>
            <a:tailEnd type="triangle" w="med" len="med"/>
          </a:ln>
          <a:effectLst/>
        </p:spPr>
        <p:txBody>
          <a:bodyPr/>
          <a:lstStyle/>
          <a:p>
            <a:endParaRPr lang="zh-CN" altLang="en-US"/>
          </a:p>
        </p:txBody>
      </p:sp>
      <p:sp>
        <p:nvSpPr>
          <p:cNvPr id="156685" name="Line 13"/>
          <p:cNvSpPr>
            <a:spLocks noChangeShapeType="1"/>
          </p:cNvSpPr>
          <p:nvPr/>
        </p:nvSpPr>
        <p:spPr bwMode="auto">
          <a:xfrm>
            <a:off x="3962400" y="4130675"/>
            <a:ext cx="0" cy="609600"/>
          </a:xfrm>
          <a:prstGeom prst="line">
            <a:avLst/>
          </a:prstGeom>
          <a:noFill/>
          <a:ln w="9525">
            <a:solidFill>
              <a:schemeClr val="tx1"/>
            </a:solidFill>
            <a:round/>
            <a:headEnd/>
            <a:tailEnd type="triangle" w="med" len="med"/>
          </a:ln>
          <a:effectLst/>
        </p:spPr>
        <p:txBody>
          <a:bodyPr/>
          <a:lstStyle/>
          <a:p>
            <a:endParaRPr lang="zh-CN" altLang="en-US"/>
          </a:p>
        </p:txBody>
      </p:sp>
      <p:sp>
        <p:nvSpPr>
          <p:cNvPr id="156686" name="Line 14"/>
          <p:cNvSpPr>
            <a:spLocks noChangeShapeType="1"/>
          </p:cNvSpPr>
          <p:nvPr/>
        </p:nvSpPr>
        <p:spPr bwMode="auto">
          <a:xfrm>
            <a:off x="5867400" y="4130675"/>
            <a:ext cx="0" cy="609600"/>
          </a:xfrm>
          <a:prstGeom prst="line">
            <a:avLst/>
          </a:prstGeom>
          <a:noFill/>
          <a:ln w="9525">
            <a:solidFill>
              <a:schemeClr val="tx1"/>
            </a:solidFill>
            <a:round/>
            <a:headEnd/>
            <a:tailEnd type="triangle" w="med" len="med"/>
          </a:ln>
          <a:effectLst/>
        </p:spPr>
        <p:txBody>
          <a:bodyPr/>
          <a:lstStyle/>
          <a:p>
            <a:endParaRPr lang="zh-CN" altLang="en-US"/>
          </a:p>
        </p:txBody>
      </p:sp>
      <p:sp>
        <p:nvSpPr>
          <p:cNvPr id="156687" name="Line 15"/>
          <p:cNvSpPr>
            <a:spLocks noChangeShapeType="1"/>
          </p:cNvSpPr>
          <p:nvPr/>
        </p:nvSpPr>
        <p:spPr bwMode="auto">
          <a:xfrm flipV="1">
            <a:off x="2743200" y="4130675"/>
            <a:ext cx="0" cy="609600"/>
          </a:xfrm>
          <a:prstGeom prst="line">
            <a:avLst/>
          </a:prstGeom>
          <a:noFill/>
          <a:ln w="9525">
            <a:solidFill>
              <a:schemeClr val="tx1"/>
            </a:solidFill>
            <a:round/>
            <a:headEnd/>
            <a:tailEnd type="triangle" w="med" len="med"/>
          </a:ln>
          <a:effectLst/>
        </p:spPr>
        <p:txBody>
          <a:bodyPr/>
          <a:lstStyle/>
          <a:p>
            <a:endParaRPr lang="zh-CN" altLang="en-US"/>
          </a:p>
        </p:txBody>
      </p:sp>
      <p:sp>
        <p:nvSpPr>
          <p:cNvPr id="156688" name="Line 16"/>
          <p:cNvSpPr>
            <a:spLocks noChangeShapeType="1"/>
          </p:cNvSpPr>
          <p:nvPr/>
        </p:nvSpPr>
        <p:spPr bwMode="auto">
          <a:xfrm flipV="1">
            <a:off x="4572000" y="4130675"/>
            <a:ext cx="0" cy="609600"/>
          </a:xfrm>
          <a:prstGeom prst="line">
            <a:avLst/>
          </a:prstGeom>
          <a:noFill/>
          <a:ln w="9525">
            <a:solidFill>
              <a:schemeClr val="tx1"/>
            </a:solidFill>
            <a:round/>
            <a:headEnd/>
            <a:tailEnd type="triangle" w="med" len="med"/>
          </a:ln>
          <a:effectLst/>
        </p:spPr>
        <p:txBody>
          <a:bodyPr/>
          <a:lstStyle/>
          <a:p>
            <a:endParaRPr lang="zh-CN" altLang="en-US"/>
          </a:p>
        </p:txBody>
      </p:sp>
      <p:sp>
        <p:nvSpPr>
          <p:cNvPr id="156689" name="Line 17"/>
          <p:cNvSpPr>
            <a:spLocks noChangeShapeType="1"/>
          </p:cNvSpPr>
          <p:nvPr/>
        </p:nvSpPr>
        <p:spPr bwMode="auto">
          <a:xfrm flipV="1">
            <a:off x="6553200" y="4130675"/>
            <a:ext cx="0" cy="609600"/>
          </a:xfrm>
          <a:prstGeom prst="line">
            <a:avLst/>
          </a:prstGeom>
          <a:noFill/>
          <a:ln w="9525">
            <a:solidFill>
              <a:schemeClr val="tx1"/>
            </a:solidFill>
            <a:round/>
            <a:headEnd/>
            <a:tailEnd type="triangle" w="med" len="med"/>
          </a:ln>
          <a:effectLst/>
        </p:spPr>
        <p:txBody>
          <a:bodyPr/>
          <a:lstStyle/>
          <a:p>
            <a:endParaRPr lang="zh-CN" altLang="en-US"/>
          </a:p>
        </p:txBody>
      </p:sp>
      <p:sp>
        <p:nvSpPr>
          <p:cNvPr id="156690" name="AutoShape 18"/>
          <p:cNvSpPr>
            <a:spLocks noChangeArrowheads="1"/>
          </p:cNvSpPr>
          <p:nvPr/>
        </p:nvSpPr>
        <p:spPr bwMode="auto">
          <a:xfrm>
            <a:off x="2362200" y="2682875"/>
            <a:ext cx="304800" cy="609600"/>
          </a:xfrm>
          <a:prstGeom prst="downArrow">
            <a:avLst>
              <a:gd name="adj1" fmla="val 50000"/>
              <a:gd name="adj2" fmla="val 50000"/>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156691" name="AutoShape 19"/>
          <p:cNvSpPr>
            <a:spLocks noChangeArrowheads="1"/>
          </p:cNvSpPr>
          <p:nvPr/>
        </p:nvSpPr>
        <p:spPr bwMode="auto">
          <a:xfrm>
            <a:off x="4191000" y="2682875"/>
            <a:ext cx="304800" cy="609600"/>
          </a:xfrm>
          <a:prstGeom prst="downArrow">
            <a:avLst>
              <a:gd name="adj1" fmla="val 50000"/>
              <a:gd name="adj2" fmla="val 50000"/>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156692" name="AutoShape 20"/>
          <p:cNvSpPr>
            <a:spLocks noChangeArrowheads="1"/>
          </p:cNvSpPr>
          <p:nvPr/>
        </p:nvSpPr>
        <p:spPr bwMode="auto">
          <a:xfrm>
            <a:off x="6019800" y="2682875"/>
            <a:ext cx="304800" cy="609600"/>
          </a:xfrm>
          <a:prstGeom prst="downArrow">
            <a:avLst>
              <a:gd name="adj1" fmla="val 50000"/>
              <a:gd name="adj2" fmla="val 50000"/>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22" name="Rectangle 21"/>
          <p:cNvSpPr/>
          <p:nvPr/>
        </p:nvSpPr>
        <p:spPr>
          <a:xfrm>
            <a:off x="5714920" y="5786454"/>
            <a:ext cx="3429080" cy="307777"/>
          </a:xfrm>
          <a:prstGeom prst="rect">
            <a:avLst/>
          </a:prstGeom>
        </p:spPr>
        <p:txBody>
          <a:bodyPr wrap="none">
            <a:spAutoFit/>
          </a:bodyPr>
          <a:lstStyle/>
          <a:p>
            <a:r>
              <a:rPr lang="en-US" altLang="zh-CN" sz="1400" dirty="0" smtClean="0">
                <a:solidFill>
                  <a:schemeClr val="bg1">
                    <a:lumMod val="85000"/>
                  </a:schemeClr>
                </a:solidFill>
              </a:rPr>
              <a:t>PPTs from others\cms.dt.uh.edu\chap05.ppt</a:t>
            </a:r>
            <a:endParaRPr lang="zh-CN" altLang="en-US" sz="1400" dirty="0">
              <a:solidFill>
                <a:schemeClr val="bg1">
                  <a:lumMod val="85000"/>
                </a:schemeClr>
              </a:solidFill>
            </a:endParaRPr>
          </a:p>
        </p:txBody>
      </p:sp>
      <p:sp>
        <p:nvSpPr>
          <p:cNvPr id="23" name="Slide Number Placeholder 22"/>
          <p:cNvSpPr>
            <a:spLocks noGrp="1"/>
          </p:cNvSpPr>
          <p:nvPr>
            <p:ph type="sldNum" sz="quarter" idx="12"/>
          </p:nvPr>
        </p:nvSpPr>
        <p:spPr/>
        <p:txBody>
          <a:bodyPr/>
          <a:lstStyle/>
          <a:p>
            <a:fld id="{10744B62-10FC-4232-9218-76AF922FA420}" type="slidenum">
              <a:rPr lang="zh-CN" altLang="en-US" smtClean="0"/>
              <a:pPr/>
              <a:t>20</a:t>
            </a:fld>
            <a:endParaRPr lang="zh-CN" altLang="en-US"/>
          </a:p>
        </p:txBody>
      </p:sp>
      <p:pic>
        <p:nvPicPr>
          <p:cNvPr id="24" name="Picture 4" descr="C:\Users\mlinking\Pictures\HardDisk.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3818" y="5589946"/>
            <a:ext cx="1546364" cy="102318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2" descr="C:\Users\mlinking\Pictures\printer.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13137" y="5647770"/>
            <a:ext cx="1736725" cy="117544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9" descr="C:\Users\mlinking\Pictures\Monitor-LED.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1792298" y="5512405"/>
            <a:ext cx="987404" cy="1178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3812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Footer Placeholder 3"/>
          <p:cNvSpPr>
            <a:spLocks noGrp="1"/>
          </p:cNvSpPr>
          <p:nvPr>
            <p:ph type="ftr" sz="quarter" idx="11"/>
          </p:nvPr>
        </p:nvSpPr>
        <p:spPr/>
        <p:txBody>
          <a:bodyPr/>
          <a:lstStyle/>
          <a:p>
            <a:r>
              <a:rPr lang="en-US" smtClean="0"/>
              <a:t>Part X IO System (Basic)</a:t>
            </a:r>
            <a:endParaRPr lang="en-US" altLang="zh-CN">
              <a:ea typeface="宋体" charset="-122"/>
            </a:endParaRPr>
          </a:p>
        </p:txBody>
      </p:sp>
      <p:sp>
        <p:nvSpPr>
          <p:cNvPr id="1871876" name="Rectangle 4"/>
          <p:cNvSpPr>
            <a:spLocks noGrp="1" noChangeArrowheads="1"/>
          </p:cNvSpPr>
          <p:nvPr>
            <p:ph type="title"/>
          </p:nvPr>
        </p:nvSpPr>
        <p:spPr>
          <a:xfrm>
            <a:off x="0" y="0"/>
            <a:ext cx="9144000" cy="1340768"/>
          </a:xfrm>
          <a:solidFill>
            <a:schemeClr val="tx2">
              <a:lumMod val="40000"/>
              <a:lumOff val="60000"/>
            </a:schemeClr>
          </a:solidFill>
        </p:spPr>
        <p:txBody>
          <a:bodyPr vert="horz" lIns="91440" tIns="45720" rIns="91440" bIns="45720" rtlCol="0" anchor="ctr">
            <a:normAutofit/>
          </a:bodyPr>
          <a:lstStyle/>
          <a:p>
            <a:pPr algn="l"/>
            <a:r>
              <a:rPr lang="en-US" altLang="zh-CN" dirty="0"/>
              <a:t>Now we know how to connect </a:t>
            </a:r>
            <a:r>
              <a:rPr lang="en-US" altLang="zh-CN" b="1" dirty="0" err="1"/>
              <a:t>Hdisk</a:t>
            </a:r>
            <a:endParaRPr lang="en-US" altLang="zh-CN" dirty="0"/>
          </a:p>
        </p:txBody>
      </p:sp>
      <p:sp>
        <p:nvSpPr>
          <p:cNvPr id="1871934" name="Rectangle 62"/>
          <p:cNvSpPr>
            <a:spLocks noChangeArrowheads="1"/>
          </p:cNvSpPr>
          <p:nvPr/>
        </p:nvSpPr>
        <p:spPr bwMode="auto">
          <a:xfrm>
            <a:off x="2051050" y="5707202"/>
            <a:ext cx="1944688" cy="315442"/>
          </a:xfrm>
          <a:prstGeom prst="rect">
            <a:avLst/>
          </a:prstGeom>
          <a:noFill/>
          <a:ln w="3175" algn="ctr">
            <a:solidFill>
              <a:schemeClr val="tx1"/>
            </a:solidFill>
            <a:miter lim="800000"/>
            <a:headEnd/>
            <a:tailEnd/>
          </a:ln>
          <a:effectLst/>
        </p:spPr>
        <p:txBody>
          <a:bodyPr wrap="none" lIns="90000" tIns="46800" rIns="90000" bIns="46800" anchor="ctr"/>
          <a:lstStyle/>
          <a:p>
            <a:pPr algn="ctr"/>
            <a:r>
              <a:rPr lang="en-US" altLang="zh-CN" sz="2000" b="1" dirty="0">
                <a:solidFill>
                  <a:srgbClr val="FF0000"/>
                </a:solidFill>
                <a:ea typeface="宋体" charset="-122"/>
              </a:rPr>
              <a:t>Disk Controller</a:t>
            </a:r>
          </a:p>
        </p:txBody>
      </p:sp>
      <p:sp>
        <p:nvSpPr>
          <p:cNvPr id="1871935" name="Rectangle 63"/>
          <p:cNvSpPr>
            <a:spLocks noChangeArrowheads="1"/>
          </p:cNvSpPr>
          <p:nvPr/>
        </p:nvSpPr>
        <p:spPr bwMode="auto">
          <a:xfrm>
            <a:off x="2051050" y="5156423"/>
            <a:ext cx="1944688" cy="504825"/>
          </a:xfrm>
          <a:prstGeom prst="rect">
            <a:avLst/>
          </a:prstGeom>
          <a:solidFill>
            <a:schemeClr val="accent1"/>
          </a:solidFill>
          <a:ln w="3175" algn="ctr">
            <a:solidFill>
              <a:schemeClr val="tx1"/>
            </a:solidFill>
            <a:miter lim="800000"/>
            <a:headEnd/>
            <a:tailEnd/>
          </a:ln>
          <a:effectLst/>
        </p:spPr>
        <p:txBody>
          <a:bodyPr wrap="none" lIns="90000" tIns="46800" rIns="90000" bIns="46800" anchor="ctr"/>
          <a:lstStyle/>
          <a:p>
            <a:pPr algn="ctr"/>
            <a:r>
              <a:rPr lang="en-US" altLang="zh-CN" sz="2400" b="1" dirty="0">
                <a:solidFill>
                  <a:schemeClr val="bg1"/>
                </a:solidFill>
                <a:ea typeface="宋体" charset="-122"/>
              </a:rPr>
              <a:t>Disk Driver</a:t>
            </a:r>
          </a:p>
        </p:txBody>
      </p:sp>
      <p:sp>
        <p:nvSpPr>
          <p:cNvPr id="1871936" name="Oval 64"/>
          <p:cNvSpPr>
            <a:spLocks noChangeArrowheads="1"/>
          </p:cNvSpPr>
          <p:nvPr/>
        </p:nvSpPr>
        <p:spPr bwMode="auto">
          <a:xfrm>
            <a:off x="2338388" y="6513756"/>
            <a:ext cx="1512887" cy="217488"/>
          </a:xfrm>
          <a:prstGeom prst="ellipse">
            <a:avLst/>
          </a:prstGeom>
          <a:solidFill>
            <a:schemeClr val="accent1"/>
          </a:solidFill>
          <a:ln w="3175" algn="ctr">
            <a:solidFill>
              <a:schemeClr val="tx1"/>
            </a:solidFill>
            <a:round/>
            <a:headEnd/>
            <a:tailEnd/>
          </a:ln>
          <a:effectLst/>
        </p:spPr>
        <p:txBody>
          <a:bodyPr wrap="none" lIns="90000" tIns="46800" rIns="90000" bIns="46800" anchor="ctr"/>
          <a:lstStyle/>
          <a:p>
            <a:endParaRPr lang="zh-CN" altLang="en-US"/>
          </a:p>
        </p:txBody>
      </p:sp>
      <p:sp>
        <p:nvSpPr>
          <p:cNvPr id="1871937" name="Oval 65"/>
          <p:cNvSpPr>
            <a:spLocks noChangeArrowheads="1"/>
          </p:cNvSpPr>
          <p:nvPr/>
        </p:nvSpPr>
        <p:spPr bwMode="auto">
          <a:xfrm>
            <a:off x="2338388" y="6370881"/>
            <a:ext cx="1512887" cy="217488"/>
          </a:xfrm>
          <a:prstGeom prst="ellipse">
            <a:avLst/>
          </a:prstGeom>
          <a:solidFill>
            <a:schemeClr val="accent1"/>
          </a:solidFill>
          <a:ln w="3175" algn="ctr">
            <a:solidFill>
              <a:schemeClr val="tx1"/>
            </a:solidFill>
            <a:round/>
            <a:headEnd/>
            <a:tailEnd/>
          </a:ln>
          <a:effectLst/>
        </p:spPr>
        <p:txBody>
          <a:bodyPr wrap="none" lIns="90000" tIns="46800" rIns="90000" bIns="46800" anchor="ctr"/>
          <a:lstStyle/>
          <a:p>
            <a:endParaRPr lang="zh-CN" altLang="en-US"/>
          </a:p>
        </p:txBody>
      </p:sp>
      <p:sp>
        <p:nvSpPr>
          <p:cNvPr id="1871938" name="Oval 66"/>
          <p:cNvSpPr>
            <a:spLocks noChangeArrowheads="1"/>
          </p:cNvSpPr>
          <p:nvPr/>
        </p:nvSpPr>
        <p:spPr bwMode="auto">
          <a:xfrm>
            <a:off x="2338388" y="6228006"/>
            <a:ext cx="1512887" cy="217488"/>
          </a:xfrm>
          <a:prstGeom prst="ellipse">
            <a:avLst/>
          </a:prstGeom>
          <a:solidFill>
            <a:schemeClr val="accent1"/>
          </a:solidFill>
          <a:ln w="3175" algn="ctr">
            <a:solidFill>
              <a:schemeClr val="tx1"/>
            </a:solidFill>
            <a:round/>
            <a:headEnd/>
            <a:tailEnd/>
          </a:ln>
          <a:effectLst/>
        </p:spPr>
        <p:txBody>
          <a:bodyPr wrap="none" lIns="90000" tIns="46800" rIns="90000" bIns="46800" anchor="ctr"/>
          <a:lstStyle/>
          <a:p>
            <a:endParaRPr lang="zh-CN" altLang="en-US"/>
          </a:p>
        </p:txBody>
      </p:sp>
      <p:sp>
        <p:nvSpPr>
          <p:cNvPr id="1871939" name="Line 67"/>
          <p:cNvSpPr>
            <a:spLocks noChangeShapeType="1"/>
          </p:cNvSpPr>
          <p:nvPr/>
        </p:nvSpPr>
        <p:spPr bwMode="auto">
          <a:xfrm flipV="1">
            <a:off x="3059113" y="6085131"/>
            <a:ext cx="0" cy="215900"/>
          </a:xfrm>
          <a:prstGeom prst="line">
            <a:avLst/>
          </a:prstGeom>
          <a:noFill/>
          <a:ln w="3175">
            <a:solidFill>
              <a:schemeClr val="tx1"/>
            </a:solidFill>
            <a:round/>
            <a:headEnd/>
            <a:tailEnd/>
          </a:ln>
          <a:effectLst/>
        </p:spPr>
        <p:txBody>
          <a:bodyPr wrap="none" lIns="90000" tIns="46800" rIns="90000" bIns="46800" anchor="ctr"/>
          <a:lstStyle/>
          <a:p>
            <a:endParaRPr lang="zh-CN" altLang="en-US"/>
          </a:p>
        </p:txBody>
      </p:sp>
      <p:sp>
        <p:nvSpPr>
          <p:cNvPr id="1871940" name="Line 68"/>
          <p:cNvSpPr>
            <a:spLocks noChangeShapeType="1"/>
          </p:cNvSpPr>
          <p:nvPr/>
        </p:nvSpPr>
        <p:spPr bwMode="auto">
          <a:xfrm flipV="1">
            <a:off x="3059113" y="6732831"/>
            <a:ext cx="0" cy="125169"/>
          </a:xfrm>
          <a:prstGeom prst="line">
            <a:avLst/>
          </a:prstGeom>
          <a:noFill/>
          <a:ln w="3175">
            <a:solidFill>
              <a:schemeClr val="tx1"/>
            </a:solidFill>
            <a:round/>
            <a:headEnd/>
            <a:tailEnd/>
          </a:ln>
          <a:effectLst/>
        </p:spPr>
        <p:txBody>
          <a:bodyPr wrap="none" lIns="90000" tIns="46800" rIns="90000" bIns="46800" anchor="ctr"/>
          <a:lstStyle/>
          <a:p>
            <a:endParaRPr lang="zh-CN" altLang="en-US"/>
          </a:p>
        </p:txBody>
      </p:sp>
      <p:sp>
        <p:nvSpPr>
          <p:cNvPr id="1871941" name="Text Box 69"/>
          <p:cNvSpPr txBox="1">
            <a:spLocks noChangeArrowheads="1"/>
          </p:cNvSpPr>
          <p:nvPr/>
        </p:nvSpPr>
        <p:spPr bwMode="auto">
          <a:xfrm>
            <a:off x="1547813" y="6229594"/>
            <a:ext cx="625475" cy="366712"/>
          </a:xfrm>
          <a:prstGeom prst="rect">
            <a:avLst/>
          </a:prstGeom>
          <a:noFill/>
          <a:ln w="3175" algn="ctr">
            <a:noFill/>
            <a:miter lim="800000"/>
            <a:headEnd/>
            <a:tailEnd/>
          </a:ln>
          <a:effectLst/>
        </p:spPr>
        <p:txBody>
          <a:bodyPr wrap="none" lIns="90000" tIns="46800" rIns="90000" bIns="46800">
            <a:spAutoFit/>
          </a:bodyPr>
          <a:lstStyle/>
          <a:p>
            <a:r>
              <a:rPr lang="en-US" altLang="zh-CN">
                <a:ea typeface="宋体" charset="-122"/>
              </a:rPr>
              <a:t>Disk</a:t>
            </a:r>
          </a:p>
        </p:txBody>
      </p:sp>
      <p:sp>
        <p:nvSpPr>
          <p:cNvPr id="1871942" name="Line 70"/>
          <p:cNvSpPr>
            <a:spLocks noChangeShapeType="1"/>
          </p:cNvSpPr>
          <p:nvPr/>
        </p:nvSpPr>
        <p:spPr bwMode="auto">
          <a:xfrm>
            <a:off x="3059113" y="6085131"/>
            <a:ext cx="433387" cy="0"/>
          </a:xfrm>
          <a:prstGeom prst="line">
            <a:avLst/>
          </a:prstGeom>
          <a:noFill/>
          <a:ln w="3175">
            <a:solidFill>
              <a:schemeClr val="tx1"/>
            </a:solidFill>
            <a:round/>
            <a:headEnd/>
            <a:tailEnd/>
          </a:ln>
          <a:effectLst/>
        </p:spPr>
        <p:txBody>
          <a:bodyPr wrap="none" lIns="90000" tIns="46800" rIns="90000" bIns="46800" anchor="ctr"/>
          <a:lstStyle/>
          <a:p>
            <a:endParaRPr lang="zh-CN" altLang="en-US"/>
          </a:p>
        </p:txBody>
      </p:sp>
      <p:sp>
        <p:nvSpPr>
          <p:cNvPr id="1871943" name="Line 71"/>
          <p:cNvSpPr>
            <a:spLocks noChangeShapeType="1"/>
          </p:cNvSpPr>
          <p:nvPr/>
        </p:nvSpPr>
        <p:spPr bwMode="auto">
          <a:xfrm>
            <a:off x="3492500" y="6085131"/>
            <a:ext cx="0" cy="215900"/>
          </a:xfrm>
          <a:prstGeom prst="line">
            <a:avLst/>
          </a:prstGeom>
          <a:noFill/>
          <a:ln w="3175">
            <a:solidFill>
              <a:schemeClr val="tx1"/>
            </a:solidFill>
            <a:round/>
            <a:headEnd/>
            <a:tailEnd type="triangle" w="med" len="med"/>
          </a:ln>
          <a:effectLst/>
        </p:spPr>
        <p:txBody>
          <a:bodyPr wrap="none" lIns="90000" tIns="46800" rIns="90000" bIns="46800" anchor="ctr"/>
          <a:lstStyle/>
          <a:p>
            <a:endParaRPr lang="zh-CN" altLang="en-US"/>
          </a:p>
        </p:txBody>
      </p:sp>
      <p:sp>
        <p:nvSpPr>
          <p:cNvPr id="1871944" name="Line 72"/>
          <p:cNvSpPr>
            <a:spLocks noChangeShapeType="1"/>
          </p:cNvSpPr>
          <p:nvPr/>
        </p:nvSpPr>
        <p:spPr bwMode="auto">
          <a:xfrm>
            <a:off x="3059113" y="6022644"/>
            <a:ext cx="0" cy="62487"/>
          </a:xfrm>
          <a:prstGeom prst="line">
            <a:avLst/>
          </a:prstGeom>
          <a:noFill/>
          <a:ln w="3175">
            <a:solidFill>
              <a:schemeClr val="tx1"/>
            </a:solidFill>
            <a:round/>
            <a:headEnd/>
            <a:tailEnd/>
          </a:ln>
          <a:effectLst/>
        </p:spPr>
        <p:txBody>
          <a:bodyPr wrap="none" lIns="90000" tIns="46800" rIns="90000" bIns="46800" anchor="ctr"/>
          <a:lstStyle/>
          <a:p>
            <a:endParaRPr lang="zh-CN" altLang="en-US"/>
          </a:p>
        </p:txBody>
      </p:sp>
      <p:sp>
        <p:nvSpPr>
          <p:cNvPr id="1871947" name="Rectangle 75"/>
          <p:cNvSpPr>
            <a:spLocks noChangeArrowheads="1"/>
          </p:cNvSpPr>
          <p:nvPr/>
        </p:nvSpPr>
        <p:spPr bwMode="auto">
          <a:xfrm>
            <a:off x="2051050" y="2276475"/>
            <a:ext cx="1944688" cy="288925"/>
          </a:xfrm>
          <a:prstGeom prst="rect">
            <a:avLst/>
          </a:prstGeom>
          <a:solidFill>
            <a:schemeClr val="accent1"/>
          </a:solidFill>
          <a:ln w="3175" algn="ctr">
            <a:solidFill>
              <a:schemeClr val="tx1"/>
            </a:solidFill>
            <a:miter lim="800000"/>
            <a:headEnd/>
            <a:tailEnd/>
          </a:ln>
          <a:effectLst/>
        </p:spPr>
        <p:txBody>
          <a:bodyPr wrap="none" lIns="90000" tIns="46800" rIns="90000" bIns="46800" anchor="ctr"/>
          <a:lstStyle/>
          <a:p>
            <a:r>
              <a:rPr lang="en-US" altLang="zh-CN">
                <a:ea typeface="宋体" charset="-122"/>
              </a:rPr>
              <a:t>File System Calls</a:t>
            </a:r>
          </a:p>
        </p:txBody>
      </p:sp>
      <p:sp>
        <p:nvSpPr>
          <p:cNvPr id="1871948" name="Oval 76"/>
          <p:cNvSpPr>
            <a:spLocks noChangeArrowheads="1"/>
          </p:cNvSpPr>
          <p:nvPr/>
        </p:nvSpPr>
        <p:spPr bwMode="auto">
          <a:xfrm>
            <a:off x="2195513" y="1485900"/>
            <a:ext cx="1728787" cy="719138"/>
          </a:xfrm>
          <a:prstGeom prst="ellipse">
            <a:avLst/>
          </a:prstGeom>
          <a:noFill/>
          <a:ln w="3175" algn="ctr">
            <a:solidFill>
              <a:schemeClr val="tx1"/>
            </a:solidFill>
            <a:round/>
            <a:headEnd/>
            <a:tailEnd/>
          </a:ln>
          <a:effectLst/>
        </p:spPr>
        <p:txBody>
          <a:bodyPr wrap="none" lIns="90000" tIns="46800" rIns="90000" bIns="46800" anchor="ctr"/>
          <a:lstStyle/>
          <a:p>
            <a:r>
              <a:rPr lang="en-US" altLang="zh-CN">
                <a:ea typeface="宋体" charset="-122"/>
              </a:rPr>
              <a:t>Processes</a:t>
            </a:r>
          </a:p>
        </p:txBody>
      </p:sp>
      <p:sp>
        <p:nvSpPr>
          <p:cNvPr id="1871972" name="Rectangle 100"/>
          <p:cNvSpPr>
            <a:spLocks noChangeArrowheads="1"/>
          </p:cNvSpPr>
          <p:nvPr/>
        </p:nvSpPr>
        <p:spPr bwMode="auto">
          <a:xfrm>
            <a:off x="4500563" y="2420938"/>
            <a:ext cx="1150937" cy="288925"/>
          </a:xfrm>
          <a:prstGeom prst="rect">
            <a:avLst/>
          </a:prstGeom>
          <a:noFill/>
          <a:ln w="3175" algn="ctr">
            <a:solidFill>
              <a:schemeClr val="tx1"/>
            </a:solidFill>
            <a:miter lim="800000"/>
            <a:headEnd/>
            <a:tailEnd/>
          </a:ln>
          <a:effectLst/>
        </p:spPr>
        <p:txBody>
          <a:bodyPr wrap="none" lIns="90000" tIns="46800" rIns="90000" bIns="46800" anchor="ctr"/>
          <a:lstStyle/>
          <a:p>
            <a:r>
              <a:rPr lang="en-US" altLang="zh-CN">
                <a:ea typeface="宋体" charset="-122"/>
              </a:rPr>
              <a:t>File 1</a:t>
            </a:r>
          </a:p>
        </p:txBody>
      </p:sp>
      <p:sp>
        <p:nvSpPr>
          <p:cNvPr id="1871973" name="Rectangle 101"/>
          <p:cNvSpPr>
            <a:spLocks noChangeArrowheads="1"/>
          </p:cNvSpPr>
          <p:nvPr/>
        </p:nvSpPr>
        <p:spPr bwMode="auto">
          <a:xfrm>
            <a:off x="6516688" y="2420938"/>
            <a:ext cx="1727200" cy="288925"/>
          </a:xfrm>
          <a:prstGeom prst="rect">
            <a:avLst/>
          </a:prstGeom>
          <a:noFill/>
          <a:ln w="3175" algn="ctr">
            <a:solidFill>
              <a:schemeClr val="tx1"/>
            </a:solidFill>
            <a:miter lim="800000"/>
            <a:headEnd/>
            <a:tailEnd/>
          </a:ln>
          <a:effectLst/>
        </p:spPr>
        <p:txBody>
          <a:bodyPr wrap="none" lIns="90000" tIns="46800" rIns="90000" bIns="46800" anchor="ctr"/>
          <a:lstStyle/>
          <a:p>
            <a:r>
              <a:rPr lang="en-US" altLang="zh-CN">
                <a:ea typeface="宋体" charset="-122"/>
              </a:rPr>
              <a:t>File 2</a:t>
            </a:r>
          </a:p>
        </p:txBody>
      </p:sp>
      <p:sp>
        <p:nvSpPr>
          <p:cNvPr id="1871974" name="Rectangle 102"/>
          <p:cNvSpPr>
            <a:spLocks noChangeArrowheads="1"/>
          </p:cNvSpPr>
          <p:nvPr/>
        </p:nvSpPr>
        <p:spPr bwMode="auto">
          <a:xfrm>
            <a:off x="4068763" y="2205038"/>
            <a:ext cx="4679950" cy="649287"/>
          </a:xfrm>
          <a:prstGeom prst="rect">
            <a:avLst/>
          </a:prstGeom>
          <a:noFill/>
          <a:ln w="3175" algn="ctr">
            <a:solidFill>
              <a:schemeClr val="tx1"/>
            </a:solidFill>
            <a:prstDash val="dash"/>
            <a:miter lim="800000"/>
            <a:headEnd/>
            <a:tailEnd/>
          </a:ln>
          <a:effectLst/>
        </p:spPr>
        <p:txBody>
          <a:bodyPr wrap="none" lIns="90000" tIns="46800" rIns="90000" bIns="46800" anchor="ctr"/>
          <a:lstStyle/>
          <a:p>
            <a:endParaRPr lang="zh-CN" altLang="en-US"/>
          </a:p>
        </p:txBody>
      </p:sp>
      <p:sp>
        <p:nvSpPr>
          <p:cNvPr id="1871975" name="Text Box 103"/>
          <p:cNvSpPr txBox="1">
            <a:spLocks noChangeArrowheads="1"/>
          </p:cNvSpPr>
          <p:nvPr/>
        </p:nvSpPr>
        <p:spPr bwMode="auto">
          <a:xfrm>
            <a:off x="4865688" y="1894920"/>
            <a:ext cx="3254375" cy="366712"/>
          </a:xfrm>
          <a:prstGeom prst="rect">
            <a:avLst/>
          </a:prstGeom>
          <a:noFill/>
          <a:ln w="3175" algn="ctr">
            <a:noFill/>
            <a:miter lim="800000"/>
            <a:headEnd/>
            <a:tailEnd/>
          </a:ln>
          <a:effectLst/>
        </p:spPr>
        <p:txBody>
          <a:bodyPr wrap="none" lIns="90000" tIns="46800" rIns="90000" bIns="46800">
            <a:spAutoFit/>
          </a:bodyPr>
          <a:lstStyle/>
          <a:p>
            <a:r>
              <a:rPr lang="en-US" altLang="zh-CN" dirty="0">
                <a:ea typeface="宋体" charset="-122"/>
              </a:rPr>
              <a:t>User’s (process’s) view of files</a:t>
            </a:r>
          </a:p>
        </p:txBody>
      </p:sp>
      <p:pic>
        <p:nvPicPr>
          <p:cNvPr id="47" name="Picture 16" descr="C:\Users\mlinking\Pictures\CD-Driver.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781" y="6253912"/>
            <a:ext cx="876354" cy="56872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C:\Users\mlinking\Pictures\HDDClipart.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26" y="5814488"/>
            <a:ext cx="753924" cy="774674"/>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C:\Users\mlinking\Pictures\Files.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642581"/>
            <a:ext cx="1949872" cy="1435257"/>
          </a:xfrm>
          <a:prstGeom prst="rect">
            <a:avLst/>
          </a:prstGeom>
          <a:noFill/>
          <a:extLst>
            <a:ext uri="{909E8E84-426E-40DD-AFC4-6F175D3DCCD1}">
              <a14:hiddenFill xmlns:a14="http://schemas.microsoft.com/office/drawing/2010/main">
                <a:solidFill>
                  <a:srgbClr val="FFFFFF"/>
                </a:solidFill>
              </a14:hiddenFill>
            </a:ext>
          </a:extLst>
        </p:spPr>
      </p:pic>
      <p:grpSp>
        <p:nvGrpSpPr>
          <p:cNvPr id="44" name="组合 43"/>
          <p:cNvGrpSpPr/>
          <p:nvPr/>
        </p:nvGrpSpPr>
        <p:grpSpPr>
          <a:xfrm rot="900000">
            <a:off x="1327263" y="2648349"/>
            <a:ext cx="3184295" cy="2288082"/>
            <a:chOff x="1744661" y="1894504"/>
            <a:chExt cx="4308425" cy="3095828"/>
          </a:xfrm>
          <a:solidFill>
            <a:srgbClr val="FF0000"/>
          </a:solidFill>
        </p:grpSpPr>
        <p:sp>
          <p:nvSpPr>
            <p:cNvPr id="45" name="闪电形 44"/>
            <p:cNvSpPr/>
            <p:nvPr/>
          </p:nvSpPr>
          <p:spPr>
            <a:xfrm rot="900000" flipH="1">
              <a:off x="1744661" y="2873384"/>
              <a:ext cx="3121026" cy="2116948"/>
            </a:xfrm>
            <a:prstGeom prst="lightningBol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闪电形 45"/>
            <p:cNvSpPr/>
            <p:nvPr/>
          </p:nvSpPr>
          <p:spPr>
            <a:xfrm rot="11700000" flipH="1">
              <a:off x="2932060" y="1894504"/>
              <a:ext cx="3121026" cy="2116948"/>
            </a:xfrm>
            <a:prstGeom prst="lightningBol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TextBox 49"/>
          <p:cNvSpPr txBox="1"/>
          <p:nvPr/>
        </p:nvSpPr>
        <p:spPr>
          <a:xfrm rot="900000">
            <a:off x="4553610" y="2633045"/>
            <a:ext cx="1005403" cy="221599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zh-CN" sz="13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endParaRPr lang="zh-CN" altLang="en-US" sz="13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1" name="Cloud 10"/>
          <p:cNvSpPr/>
          <p:nvPr/>
        </p:nvSpPr>
        <p:spPr>
          <a:xfrm>
            <a:off x="4756609" y="4721360"/>
            <a:ext cx="4274553" cy="1443944"/>
          </a:xfrm>
          <a:prstGeom prst="cloud">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What does the Hdisk space look like?</a:t>
            </a:r>
            <a:endParaRPr lang="zh-CN" altLang="en-US" sz="2800" b="1" dirty="0"/>
          </a:p>
        </p:txBody>
      </p:sp>
    </p:spTree>
    <p:extLst>
      <p:ext uri="{BB962C8B-B14F-4D97-AF65-F5344CB8AC3E}">
        <p14:creationId xmlns:p14="http://schemas.microsoft.com/office/powerpoint/2010/main" val="1667877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withEffect">
                                  <p:stCondLst>
                                    <p:cond delay="0"/>
                                  </p:stCondLst>
                                  <p:childTnLst>
                                    <p:animRot by="120000">
                                      <p:cBhvr>
                                        <p:cTn id="6" dur="100" fill="hold">
                                          <p:stCondLst>
                                            <p:cond delay="0"/>
                                          </p:stCondLst>
                                        </p:cTn>
                                        <p:tgtEl>
                                          <p:spTgt spid="44"/>
                                        </p:tgtEl>
                                        <p:attrNameLst>
                                          <p:attrName>r</p:attrName>
                                        </p:attrNameLst>
                                      </p:cBhvr>
                                    </p:animRot>
                                    <p:animRot by="-240000">
                                      <p:cBhvr>
                                        <p:cTn id="7" dur="200" fill="hold">
                                          <p:stCondLst>
                                            <p:cond delay="200"/>
                                          </p:stCondLst>
                                        </p:cTn>
                                        <p:tgtEl>
                                          <p:spTgt spid="44"/>
                                        </p:tgtEl>
                                        <p:attrNameLst>
                                          <p:attrName>r</p:attrName>
                                        </p:attrNameLst>
                                      </p:cBhvr>
                                    </p:animRot>
                                    <p:animRot by="240000">
                                      <p:cBhvr>
                                        <p:cTn id="8" dur="200" fill="hold">
                                          <p:stCondLst>
                                            <p:cond delay="400"/>
                                          </p:stCondLst>
                                        </p:cTn>
                                        <p:tgtEl>
                                          <p:spTgt spid="44"/>
                                        </p:tgtEl>
                                        <p:attrNameLst>
                                          <p:attrName>r</p:attrName>
                                        </p:attrNameLst>
                                      </p:cBhvr>
                                    </p:animRot>
                                    <p:animRot by="-240000">
                                      <p:cBhvr>
                                        <p:cTn id="9" dur="200" fill="hold">
                                          <p:stCondLst>
                                            <p:cond delay="600"/>
                                          </p:stCondLst>
                                        </p:cTn>
                                        <p:tgtEl>
                                          <p:spTgt spid="44"/>
                                        </p:tgtEl>
                                        <p:attrNameLst>
                                          <p:attrName>r</p:attrName>
                                        </p:attrNameLst>
                                      </p:cBhvr>
                                    </p:animRot>
                                    <p:animRot by="120000">
                                      <p:cBhvr>
                                        <p:cTn id="10" dur="200" fill="hold">
                                          <p:stCondLst>
                                            <p:cond delay="800"/>
                                          </p:stCondLst>
                                        </p:cTn>
                                        <p:tgtEl>
                                          <p:spTgt spid="44"/>
                                        </p:tgtEl>
                                        <p:attrNameLst>
                                          <p:attrName>r</p:attrName>
                                        </p:attrNameLst>
                                      </p:cBhvr>
                                    </p:animRot>
                                  </p:childTnLst>
                                </p:cTn>
                              </p:par>
                              <p:par>
                                <p:cTn id="11" presetID="32" presetClass="emph" presetSubtype="0" repeatCount="indefinite" fill="hold" grpId="0" nodeType="withEffect">
                                  <p:stCondLst>
                                    <p:cond delay="0"/>
                                  </p:stCondLst>
                                  <p:childTnLst>
                                    <p:animRot by="120000">
                                      <p:cBhvr>
                                        <p:cTn id="12" dur="100" fill="hold">
                                          <p:stCondLst>
                                            <p:cond delay="0"/>
                                          </p:stCondLst>
                                        </p:cTn>
                                        <p:tgtEl>
                                          <p:spTgt spid="50"/>
                                        </p:tgtEl>
                                        <p:attrNameLst>
                                          <p:attrName>r</p:attrName>
                                        </p:attrNameLst>
                                      </p:cBhvr>
                                    </p:animRot>
                                    <p:animRot by="-240000">
                                      <p:cBhvr>
                                        <p:cTn id="13" dur="200" fill="hold">
                                          <p:stCondLst>
                                            <p:cond delay="200"/>
                                          </p:stCondLst>
                                        </p:cTn>
                                        <p:tgtEl>
                                          <p:spTgt spid="50"/>
                                        </p:tgtEl>
                                        <p:attrNameLst>
                                          <p:attrName>r</p:attrName>
                                        </p:attrNameLst>
                                      </p:cBhvr>
                                    </p:animRot>
                                    <p:animRot by="240000">
                                      <p:cBhvr>
                                        <p:cTn id="14" dur="200" fill="hold">
                                          <p:stCondLst>
                                            <p:cond delay="400"/>
                                          </p:stCondLst>
                                        </p:cTn>
                                        <p:tgtEl>
                                          <p:spTgt spid="50"/>
                                        </p:tgtEl>
                                        <p:attrNameLst>
                                          <p:attrName>r</p:attrName>
                                        </p:attrNameLst>
                                      </p:cBhvr>
                                    </p:animRot>
                                    <p:animRot by="-240000">
                                      <p:cBhvr>
                                        <p:cTn id="15" dur="200" fill="hold">
                                          <p:stCondLst>
                                            <p:cond delay="600"/>
                                          </p:stCondLst>
                                        </p:cTn>
                                        <p:tgtEl>
                                          <p:spTgt spid="50"/>
                                        </p:tgtEl>
                                        <p:attrNameLst>
                                          <p:attrName>r</p:attrName>
                                        </p:attrNameLst>
                                      </p:cBhvr>
                                    </p:animRot>
                                    <p:animRot by="120000">
                                      <p:cBhvr>
                                        <p:cTn id="16" dur="200" fill="hold">
                                          <p:stCondLst>
                                            <p:cond delay="800"/>
                                          </p:stCondLst>
                                        </p:cTn>
                                        <p:tgtEl>
                                          <p:spTgt spid="50"/>
                                        </p:tgtEl>
                                        <p:attrNameLst>
                                          <p:attrName>r</p:attrName>
                                        </p:attrNameLst>
                                      </p:cBhvr>
                                    </p:animRot>
                                  </p:childTnLst>
                                </p:cTn>
                              </p:par>
                              <p:par>
                                <p:cTn id="17" presetID="26"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down)">
                                      <p:cBhvr>
                                        <p:cTn id="19" dur="580">
                                          <p:stCondLst>
                                            <p:cond delay="0"/>
                                          </p:stCondLst>
                                        </p:cTn>
                                        <p:tgtEl>
                                          <p:spTgt spid="51"/>
                                        </p:tgtEl>
                                      </p:cBhvr>
                                    </p:animEffect>
                                    <p:anim calcmode="lin" valueType="num">
                                      <p:cBhvr>
                                        <p:cTn id="20" dur="1822" tmFilter="0,0; 0.14,0.36; 0.43,0.73; 0.71,0.91; 1.0,1.0">
                                          <p:stCondLst>
                                            <p:cond delay="0"/>
                                          </p:stCondLst>
                                        </p:cTn>
                                        <p:tgtEl>
                                          <p:spTgt spid="51"/>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51"/>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51"/>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51"/>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51"/>
                                        </p:tgtEl>
                                        <p:attrNameLst>
                                          <p:attrName>ppt_y</p:attrName>
                                        </p:attrNameLst>
                                      </p:cBhvr>
                                      <p:tavLst>
                                        <p:tav tm="0" fmla="#ppt_y-sin(pi*$)/81">
                                          <p:val>
                                            <p:fltVal val="0"/>
                                          </p:val>
                                        </p:tav>
                                        <p:tav tm="100000">
                                          <p:val>
                                            <p:fltVal val="1"/>
                                          </p:val>
                                        </p:tav>
                                      </p:tavLst>
                                    </p:anim>
                                    <p:animScale>
                                      <p:cBhvr>
                                        <p:cTn id="25" dur="26">
                                          <p:stCondLst>
                                            <p:cond delay="650"/>
                                          </p:stCondLst>
                                        </p:cTn>
                                        <p:tgtEl>
                                          <p:spTgt spid="51"/>
                                        </p:tgtEl>
                                      </p:cBhvr>
                                      <p:to x="100000" y="60000"/>
                                    </p:animScale>
                                    <p:animScale>
                                      <p:cBhvr>
                                        <p:cTn id="26" dur="166" decel="50000">
                                          <p:stCondLst>
                                            <p:cond delay="676"/>
                                          </p:stCondLst>
                                        </p:cTn>
                                        <p:tgtEl>
                                          <p:spTgt spid="51"/>
                                        </p:tgtEl>
                                      </p:cBhvr>
                                      <p:to x="100000" y="100000"/>
                                    </p:animScale>
                                    <p:animScale>
                                      <p:cBhvr>
                                        <p:cTn id="27" dur="26">
                                          <p:stCondLst>
                                            <p:cond delay="1312"/>
                                          </p:stCondLst>
                                        </p:cTn>
                                        <p:tgtEl>
                                          <p:spTgt spid="51"/>
                                        </p:tgtEl>
                                      </p:cBhvr>
                                      <p:to x="100000" y="80000"/>
                                    </p:animScale>
                                    <p:animScale>
                                      <p:cBhvr>
                                        <p:cTn id="28" dur="166" decel="50000">
                                          <p:stCondLst>
                                            <p:cond delay="1338"/>
                                          </p:stCondLst>
                                        </p:cTn>
                                        <p:tgtEl>
                                          <p:spTgt spid="51"/>
                                        </p:tgtEl>
                                      </p:cBhvr>
                                      <p:to x="100000" y="100000"/>
                                    </p:animScale>
                                    <p:animScale>
                                      <p:cBhvr>
                                        <p:cTn id="29" dur="26">
                                          <p:stCondLst>
                                            <p:cond delay="1642"/>
                                          </p:stCondLst>
                                        </p:cTn>
                                        <p:tgtEl>
                                          <p:spTgt spid="51"/>
                                        </p:tgtEl>
                                      </p:cBhvr>
                                      <p:to x="100000" y="90000"/>
                                    </p:animScale>
                                    <p:animScale>
                                      <p:cBhvr>
                                        <p:cTn id="30" dur="166" decel="50000">
                                          <p:stCondLst>
                                            <p:cond delay="1668"/>
                                          </p:stCondLst>
                                        </p:cTn>
                                        <p:tgtEl>
                                          <p:spTgt spid="51"/>
                                        </p:tgtEl>
                                      </p:cBhvr>
                                      <p:to x="100000" y="100000"/>
                                    </p:animScale>
                                    <p:animScale>
                                      <p:cBhvr>
                                        <p:cTn id="31" dur="26">
                                          <p:stCondLst>
                                            <p:cond delay="1808"/>
                                          </p:stCondLst>
                                        </p:cTn>
                                        <p:tgtEl>
                                          <p:spTgt spid="51"/>
                                        </p:tgtEl>
                                      </p:cBhvr>
                                      <p:to x="100000" y="95000"/>
                                    </p:animScale>
                                    <p:animScale>
                                      <p:cBhvr>
                                        <p:cTn id="32" dur="166" decel="50000">
                                          <p:stCondLst>
                                            <p:cond delay="1834"/>
                                          </p:stCondLst>
                                        </p:cTn>
                                        <p:tgtEl>
                                          <p:spTgt spid="5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75000"/>
            </a:schemeClr>
          </a:solidFill>
        </p:spPr>
        <p:txBody>
          <a:bodyPr rtlCol="0">
            <a:normAutofit/>
          </a:bodyPr>
          <a:lstStyle/>
          <a:p>
            <a:pPr fontAlgn="auto">
              <a:spcAft>
                <a:spcPts val="0"/>
              </a:spcAft>
              <a:defRPr/>
            </a:pPr>
            <a:r>
              <a:rPr lang="en-US" altLang="zh-CN" dirty="0" smtClean="0">
                <a:solidFill>
                  <a:schemeClr val="bg1"/>
                </a:solidFill>
                <a:latin typeface="Happy" pitchFamily="34" charset="0"/>
              </a:rPr>
              <a:t>Basic IO</a:t>
            </a:r>
            <a:endParaRPr lang="zh-CN" altLang="en-US" dirty="0">
              <a:solidFill>
                <a:schemeClr val="bg1"/>
              </a:solidFill>
              <a:latin typeface="Happy" pitchFamily="34" charset="0"/>
            </a:endParaRPr>
          </a:p>
        </p:txBody>
      </p:sp>
      <p:sp>
        <p:nvSpPr>
          <p:cNvPr id="3" name="Footer Placeholder 2"/>
          <p:cNvSpPr>
            <a:spLocks noGrp="1"/>
          </p:cNvSpPr>
          <p:nvPr>
            <p:ph type="ftr" sz="quarter" idx="11"/>
          </p:nvPr>
        </p:nvSpPr>
        <p:spPr/>
        <p:txBody>
          <a:bodyPr/>
          <a:lstStyle/>
          <a:p>
            <a:pPr>
              <a:defRPr/>
            </a:pPr>
            <a:r>
              <a:rPr lang="en-US" altLang="zh-CN" smtClean="0"/>
              <a:t>Part X IO System (Basic)</a:t>
            </a:r>
            <a:endParaRPr lang="zh-CN" altLang="en-US"/>
          </a:p>
        </p:txBody>
      </p:sp>
      <p:sp>
        <p:nvSpPr>
          <p:cNvPr id="5" name="Content Placeholder 4"/>
          <p:cNvSpPr>
            <a:spLocks noGrp="1"/>
          </p:cNvSpPr>
          <p:nvPr>
            <p:ph idx="1"/>
          </p:nvPr>
        </p:nvSpPr>
        <p:spPr>
          <a:xfrm>
            <a:off x="1285875" y="571500"/>
            <a:ext cx="7858125" cy="5197475"/>
          </a:xfrm>
        </p:spPr>
        <p:txBody>
          <a:bodyPr rtlCol="0" anchor="ctr">
            <a:normAutofit lnSpcReduction="10000"/>
          </a:bodyPr>
          <a:lstStyle/>
          <a:p>
            <a:pPr>
              <a:defRPr/>
            </a:pPr>
            <a:r>
              <a:rPr lang="en-US" altLang="zh-CN" dirty="0" smtClean="0">
                <a:sym typeface="Wingdings" pitchFamily="2" charset="2"/>
              </a:rPr>
              <a:t>General structure to connect devices –</a:t>
            </a:r>
          </a:p>
          <a:p>
            <a:pPr lvl="1">
              <a:defRPr/>
            </a:pPr>
            <a:r>
              <a:rPr lang="en-US" altLang="zh-CN" dirty="0" smtClean="0">
                <a:sym typeface="Wingdings" pitchFamily="2" charset="2"/>
              </a:rPr>
              <a:t>Abstraction/Interface in OS to communicate with the diverse devices</a:t>
            </a:r>
          </a:p>
          <a:p>
            <a:pPr lvl="2">
              <a:defRPr/>
            </a:pPr>
            <a:r>
              <a:rPr lang="en-US" altLang="zh-CN" dirty="0" smtClean="0">
                <a:sym typeface="Wingdings" pitchFamily="2" charset="2"/>
              </a:rPr>
              <a:t>IO devices - </a:t>
            </a:r>
            <a:r>
              <a:rPr lang="en-US" altLang="zh-CN" b="1" dirty="0" smtClean="0">
                <a:sym typeface="Wingdings" pitchFamily="2" charset="2"/>
              </a:rPr>
              <a:t>Categories</a:t>
            </a:r>
            <a:r>
              <a:rPr lang="en-US" altLang="zh-CN" dirty="0" smtClean="0">
                <a:sym typeface="Wingdings" pitchFamily="2" charset="2"/>
              </a:rPr>
              <a:t> of devices</a:t>
            </a:r>
          </a:p>
          <a:p>
            <a:pPr lvl="2">
              <a:defRPr/>
            </a:pPr>
            <a:r>
              <a:rPr lang="en-US" altLang="zh-CN" b="1" dirty="0" smtClean="0">
                <a:sym typeface="Wingdings" pitchFamily="2" charset="2"/>
              </a:rPr>
              <a:t>IO operations</a:t>
            </a:r>
          </a:p>
          <a:p>
            <a:pPr lvl="3">
              <a:defRPr/>
            </a:pPr>
            <a:r>
              <a:rPr lang="en-US" altLang="zh-CN" b="1" dirty="0" smtClean="0">
                <a:sym typeface="Wingdings" pitchFamily="2" charset="2"/>
              </a:rPr>
              <a:t>Connect</a:t>
            </a:r>
            <a:r>
              <a:rPr lang="en-US" altLang="zh-CN" dirty="0" smtClean="0">
                <a:sym typeface="Wingdings" pitchFamily="2" charset="2"/>
              </a:rPr>
              <a:t> all together &amp; structure of IO module in OS</a:t>
            </a:r>
          </a:p>
          <a:p>
            <a:pPr lvl="3">
              <a:defRPr/>
            </a:pPr>
            <a:r>
              <a:rPr lang="en-US" altLang="zh-CN" b="1" dirty="0" smtClean="0">
                <a:sym typeface="Wingdings" pitchFamily="2" charset="2"/>
              </a:rPr>
              <a:t>Communication</a:t>
            </a:r>
            <a:r>
              <a:rPr lang="en-US" altLang="zh-CN" dirty="0" smtClean="0">
                <a:sym typeface="Wingdings" pitchFamily="2" charset="2"/>
              </a:rPr>
              <a:t> types between CPU and IO devices</a:t>
            </a:r>
          </a:p>
          <a:p>
            <a:pPr>
              <a:defRPr/>
            </a:pPr>
            <a:r>
              <a:rPr lang="en-US" altLang="zh-CN" dirty="0">
                <a:solidFill>
                  <a:schemeClr val="accent6">
                    <a:lumMod val="75000"/>
                  </a:schemeClr>
                </a:solidFill>
                <a:sym typeface="Wingdings" pitchFamily="2" charset="2"/>
              </a:rPr>
              <a:t>Taking (Magnetic) Disk for instance</a:t>
            </a:r>
          </a:p>
          <a:p>
            <a:pPr lvl="1">
              <a:defRPr/>
            </a:pPr>
            <a:r>
              <a:rPr lang="en-US" altLang="zh-CN" dirty="0">
                <a:solidFill>
                  <a:srgbClr val="0070C0"/>
                </a:solidFill>
                <a:sym typeface="Wingdings" pitchFamily="2" charset="2"/>
              </a:rPr>
              <a:t>So-called </a:t>
            </a:r>
            <a:r>
              <a:rPr lang="en-US" altLang="zh-CN" dirty="0" smtClean="0">
                <a:solidFill>
                  <a:srgbClr val="0070C0"/>
                </a:solidFill>
                <a:sym typeface="Wingdings" pitchFamily="2" charset="2"/>
              </a:rPr>
              <a:t>“linear address sector space”</a:t>
            </a:r>
            <a:endParaRPr lang="en-US" altLang="zh-CN" dirty="0">
              <a:solidFill>
                <a:srgbClr val="0070C0"/>
              </a:solidFill>
              <a:sym typeface="Wingdings" pitchFamily="2" charset="2"/>
            </a:endParaRPr>
          </a:p>
          <a:p>
            <a:pPr lvl="1">
              <a:defRPr/>
            </a:pPr>
            <a:r>
              <a:rPr lang="en-US" altLang="zh-CN" dirty="0" smtClean="0">
                <a:solidFill>
                  <a:schemeClr val="accent6">
                    <a:lumMod val="75000"/>
                  </a:schemeClr>
                </a:solidFill>
                <a:sym typeface="Wingdings" pitchFamily="2" charset="2"/>
              </a:rPr>
              <a:t>Organize sectors into partitions, and so-called “linear addressed block space”</a:t>
            </a:r>
          </a:p>
          <a:p>
            <a:pPr lvl="1">
              <a:defRPr/>
            </a:pPr>
            <a:r>
              <a:rPr lang="en-US" altLang="zh-CN" dirty="0">
                <a:solidFill>
                  <a:schemeClr val="accent6">
                    <a:lumMod val="75000"/>
                  </a:schemeClr>
                </a:solidFill>
                <a:sym typeface="Wingdings" pitchFamily="2" charset="2"/>
              </a:rPr>
              <a:t>Optical disk is </a:t>
            </a:r>
            <a:r>
              <a:rPr lang="en-US" altLang="zh-CN" dirty="0" smtClean="0">
                <a:solidFill>
                  <a:schemeClr val="accent6">
                    <a:lumMod val="75000"/>
                  </a:schemeClr>
                </a:solidFill>
                <a:sym typeface="Wingdings" pitchFamily="2" charset="2"/>
              </a:rPr>
              <a:t>similar</a:t>
            </a:r>
            <a:endParaRPr lang="en-US" altLang="zh-CN" dirty="0">
              <a:solidFill>
                <a:schemeClr val="accent6">
                  <a:lumMod val="75000"/>
                </a:schemeClr>
              </a:solidFill>
              <a:sym typeface="Wingdings" pitchFamily="2" charset="2"/>
            </a:endParaRP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22</a:t>
            </a:fld>
            <a:endParaRPr lang="zh-CN" altLang="en-US"/>
          </a:p>
        </p:txBody>
      </p:sp>
    </p:spTree>
    <p:extLst>
      <p:ext uri="{BB962C8B-B14F-4D97-AF65-F5344CB8AC3E}">
        <p14:creationId xmlns:p14="http://schemas.microsoft.com/office/powerpoint/2010/main" val="1391766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
            <a:ext cx="9144000" cy="654032"/>
          </a:xfrm>
        </p:spPr>
        <p:txBody>
          <a:bodyPr>
            <a:normAutofit fontScale="90000"/>
          </a:bodyPr>
          <a:lstStyle/>
          <a:p>
            <a:r>
              <a:rPr lang="en-US" altLang="zh-CN" dirty="0" smtClean="0"/>
              <a:t>The basis of magnetic storage media</a:t>
            </a:r>
            <a:endParaRPr lang="zh-CN" altLang="en-US" dirty="0"/>
          </a:p>
        </p:txBody>
      </p:sp>
      <p:sp>
        <p:nvSpPr>
          <p:cNvPr id="3" name="Content Placeholder 2"/>
          <p:cNvSpPr>
            <a:spLocks noGrp="1"/>
          </p:cNvSpPr>
          <p:nvPr>
            <p:ph idx="1"/>
          </p:nvPr>
        </p:nvSpPr>
        <p:spPr>
          <a:xfrm>
            <a:off x="457200" y="714356"/>
            <a:ext cx="8686800" cy="5126055"/>
          </a:xfrm>
        </p:spPr>
        <p:txBody>
          <a:bodyPr/>
          <a:lstStyle/>
          <a:p>
            <a:r>
              <a:rPr lang="en-US" altLang="zh-CN" dirty="0" smtClean="0"/>
              <a:t>Magnetic storage stores data by magnetizing microscopic particles on the disk or tape surface</a:t>
            </a:r>
            <a:endParaRPr lang="zh-CN" altLang="en-US" dirty="0"/>
          </a:p>
        </p:txBody>
      </p:sp>
      <p:sp>
        <p:nvSpPr>
          <p:cNvPr id="4" name="Footer Placeholder 3"/>
          <p:cNvSpPr>
            <a:spLocks noGrp="1"/>
          </p:cNvSpPr>
          <p:nvPr>
            <p:ph type="ftr" sz="quarter" idx="11"/>
          </p:nvPr>
        </p:nvSpPr>
        <p:spPr/>
        <p:txBody>
          <a:bodyPr/>
          <a:lstStyle/>
          <a:p>
            <a:r>
              <a:rPr lang="en-US" altLang="zh-CN" smtClean="0"/>
              <a:t>Part X IO System (Basic)</a:t>
            </a:r>
            <a:endParaRPr lang="zh-CN" altLang="en-US"/>
          </a:p>
        </p:txBody>
      </p:sp>
      <p:pic>
        <p:nvPicPr>
          <p:cNvPr id="5122" name="Picture 2"/>
          <p:cNvPicPr>
            <a:picLocks noChangeAspect="1" noChangeArrowheads="1"/>
          </p:cNvPicPr>
          <p:nvPr/>
        </p:nvPicPr>
        <p:blipFill>
          <a:blip r:embed="rId3" cstate="print"/>
          <a:srcRect/>
          <a:stretch>
            <a:fillRect/>
          </a:stretch>
        </p:blipFill>
        <p:spPr bwMode="auto">
          <a:xfrm>
            <a:off x="1571604" y="2143116"/>
            <a:ext cx="7572396" cy="3450279"/>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cstate="print"/>
          <a:srcRect/>
          <a:stretch>
            <a:fillRect/>
          </a:stretch>
        </p:blipFill>
        <p:spPr bwMode="auto">
          <a:xfrm>
            <a:off x="0" y="4214818"/>
            <a:ext cx="2623158" cy="2643182"/>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10744B62-10FC-4232-9218-76AF922FA420}" type="slidenum">
              <a:rPr lang="zh-CN" altLang="en-US" smtClean="0"/>
              <a:pPr/>
              <a:t>23</a:t>
            </a:fld>
            <a:endParaRPr lang="zh-CN" altLang="en-US"/>
          </a:p>
        </p:txBody>
      </p:sp>
      <p:sp>
        <p:nvSpPr>
          <p:cNvPr id="5" name="矩形 4"/>
          <p:cNvSpPr/>
          <p:nvPr/>
        </p:nvSpPr>
        <p:spPr>
          <a:xfrm>
            <a:off x="6084168" y="6187430"/>
            <a:ext cx="4572000" cy="646331"/>
          </a:xfrm>
          <a:prstGeom prst="rect">
            <a:avLst/>
          </a:prstGeom>
        </p:spPr>
        <p:txBody>
          <a:bodyPr>
            <a:spAutoFit/>
          </a:bodyPr>
          <a:lstStyle/>
          <a:p>
            <a:r>
              <a:rPr lang="en-US" altLang="zh-CN" dirty="0"/>
              <a:t>magnetism [ˈ</a:t>
            </a:r>
            <a:r>
              <a:rPr lang="en-US" altLang="zh-CN" dirty="0" err="1"/>
              <a:t>mæɡnitizəm</a:t>
            </a:r>
            <a:r>
              <a:rPr lang="en-US" altLang="zh-CN" dirty="0"/>
              <a:t>]</a:t>
            </a:r>
          </a:p>
          <a:p>
            <a:r>
              <a:rPr lang="en-US" altLang="zh-CN" dirty="0"/>
              <a:t>n. </a:t>
            </a:r>
            <a:r>
              <a:rPr lang="zh-CN" altLang="en-US" dirty="0"/>
              <a:t>磁</a:t>
            </a:r>
            <a:r>
              <a:rPr lang="en-US" altLang="zh-CN" dirty="0"/>
              <a:t>(</a:t>
            </a:r>
            <a:r>
              <a:rPr lang="zh-CN" altLang="en-US" dirty="0"/>
              <a:t>性</a:t>
            </a:r>
            <a:r>
              <a:rPr lang="en-US" altLang="zh-CN" dirty="0"/>
              <a:t>), </a:t>
            </a:r>
            <a:r>
              <a:rPr lang="zh-CN" altLang="en-US" dirty="0"/>
              <a:t>磁力</a:t>
            </a:r>
            <a:r>
              <a:rPr lang="en-US" altLang="zh-CN" dirty="0"/>
              <a:t>[</a:t>
            </a:r>
            <a:r>
              <a:rPr lang="zh-CN" altLang="en-US" dirty="0"/>
              <a:t>学</a:t>
            </a:r>
            <a:r>
              <a:rPr lang="en-US" altLang="zh-CN" dirty="0"/>
              <a:t>]; </a:t>
            </a:r>
            <a:r>
              <a:rPr lang="zh-CN" altLang="en-US" dirty="0"/>
              <a:t>磁力现象</a:t>
            </a:r>
          </a:p>
        </p:txBody>
      </p:sp>
    </p:spTree>
    <p:extLst>
      <p:ext uri="{BB962C8B-B14F-4D97-AF65-F5344CB8AC3E}">
        <p14:creationId xmlns:p14="http://schemas.microsoft.com/office/powerpoint/2010/main" val="16191824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1414"/>
            <a:ext cx="8229600" cy="654032"/>
          </a:xfrm>
          <a:solidFill>
            <a:srgbClr val="FFC000"/>
          </a:solidFill>
        </p:spPr>
        <p:txBody>
          <a:bodyPr>
            <a:normAutofit fontScale="90000"/>
          </a:bodyPr>
          <a:lstStyle/>
          <a:p>
            <a:r>
              <a:rPr lang="en-US" altLang="zh-CN" dirty="0" smtClean="0"/>
              <a:t>Magnetic Disk</a:t>
            </a:r>
            <a:endParaRPr lang="zh-CN" altLang="en-US" dirty="0"/>
          </a:p>
        </p:txBody>
      </p:sp>
      <p:sp>
        <p:nvSpPr>
          <p:cNvPr id="4" name="Footer Placeholder 3"/>
          <p:cNvSpPr>
            <a:spLocks noGrp="1"/>
          </p:cNvSpPr>
          <p:nvPr>
            <p:ph type="ftr" sz="quarter" idx="11"/>
          </p:nvPr>
        </p:nvSpPr>
        <p:spPr/>
        <p:txBody>
          <a:bodyPr/>
          <a:lstStyle/>
          <a:p>
            <a:r>
              <a:rPr lang="en-US" altLang="zh-CN" smtClean="0"/>
              <a:t>Part X IO System (Basic)</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24</a:t>
            </a:fld>
            <a:endParaRPr lang="zh-CN" altLang="en-US"/>
          </a:p>
        </p:txBody>
      </p:sp>
      <p:pic>
        <p:nvPicPr>
          <p:cNvPr id="1026" name="Picture 2"/>
          <p:cNvPicPr>
            <a:picLocks noGrp="1" noChangeAspect="1" noChangeArrowheads="1"/>
          </p:cNvPicPr>
          <p:nvPr>
            <p:ph idx="1"/>
          </p:nvPr>
        </p:nvPicPr>
        <p:blipFill>
          <a:blip r:embed="rId3" cstate="print"/>
          <a:srcRect/>
          <a:stretch>
            <a:fillRect/>
          </a:stretch>
        </p:blipFill>
        <p:spPr bwMode="auto">
          <a:xfrm>
            <a:off x="0" y="785794"/>
            <a:ext cx="7358082" cy="4989699"/>
          </a:xfrm>
          <a:prstGeom prst="rect">
            <a:avLst/>
          </a:prstGeom>
          <a:noFill/>
          <a:ln w="9525">
            <a:noFill/>
            <a:miter lim="800000"/>
            <a:headEnd/>
            <a:tailEnd/>
          </a:ln>
        </p:spPr>
      </p:pic>
      <p:sp>
        <p:nvSpPr>
          <p:cNvPr id="7" name="Rectangle 6"/>
          <p:cNvSpPr/>
          <p:nvPr/>
        </p:nvSpPr>
        <p:spPr>
          <a:xfrm>
            <a:off x="0" y="6211669"/>
            <a:ext cx="5786446" cy="646331"/>
          </a:xfrm>
          <a:prstGeom prst="rect">
            <a:avLst/>
          </a:prstGeom>
        </p:spPr>
        <p:txBody>
          <a:bodyPr wrap="square">
            <a:spAutoFit/>
          </a:bodyPr>
          <a:lstStyle/>
          <a:p>
            <a:r>
              <a:rPr lang="en-US" altLang="zh-CN" dirty="0" smtClean="0"/>
              <a:t>Computer_Science_Illuminated__N.Dale_J.Lewis.2002</a:t>
            </a:r>
          </a:p>
          <a:p>
            <a:r>
              <a:rPr lang="en-US" altLang="zh-CN" dirty="0" smtClean="0"/>
              <a:t>P156</a:t>
            </a:r>
            <a:endParaRPr lang="zh-CN" altLang="en-US" dirty="0"/>
          </a:p>
        </p:txBody>
      </p:sp>
      <p:sp>
        <p:nvSpPr>
          <p:cNvPr id="8" name="TextBox 7"/>
          <p:cNvSpPr txBox="1"/>
          <p:nvPr/>
        </p:nvSpPr>
        <p:spPr>
          <a:xfrm>
            <a:off x="6429396" y="6211669"/>
            <a:ext cx="2714636" cy="646331"/>
          </a:xfrm>
          <a:prstGeom prst="rect">
            <a:avLst/>
          </a:prstGeom>
          <a:noFill/>
        </p:spPr>
        <p:txBody>
          <a:bodyPr wrap="square" rtlCol="0">
            <a:spAutoFit/>
          </a:bodyPr>
          <a:lstStyle/>
          <a:p>
            <a:pPr algn="r"/>
            <a:r>
              <a:rPr lang="en-US" altLang="zh-CN" b="1" dirty="0" smtClean="0"/>
              <a:t>Spindle: </a:t>
            </a:r>
            <a:r>
              <a:rPr lang="zh-CN" altLang="en-US" b="1" dirty="0" smtClean="0"/>
              <a:t>轴</a:t>
            </a:r>
            <a:endParaRPr lang="en-US" altLang="zh-CN" b="1" dirty="0" smtClean="0"/>
          </a:p>
          <a:p>
            <a:pPr algn="r"/>
            <a:r>
              <a:rPr lang="en-US" altLang="zh-CN" b="1" dirty="0"/>
              <a:t>Cylinder[ˈ</a:t>
            </a:r>
            <a:r>
              <a:rPr lang="en-US" altLang="zh-CN" b="1" dirty="0" err="1"/>
              <a:t>silində</a:t>
            </a:r>
            <a:r>
              <a:rPr lang="en-US" altLang="zh-CN" b="1" dirty="0"/>
              <a:t>]: </a:t>
            </a:r>
            <a:r>
              <a:rPr lang="zh-CN" altLang="en-US" b="1" dirty="0" smtClean="0"/>
              <a:t>圆柱</a:t>
            </a:r>
            <a:endParaRPr lang="zh-CN" altLang="en-US" b="1" dirty="0"/>
          </a:p>
        </p:txBody>
      </p:sp>
      <p:pic>
        <p:nvPicPr>
          <p:cNvPr id="121858" name="Picture 2"/>
          <p:cNvPicPr>
            <a:picLocks noChangeAspect="1" noChangeArrowheads="1"/>
          </p:cNvPicPr>
          <p:nvPr/>
        </p:nvPicPr>
        <p:blipFill>
          <a:blip r:embed="rId4" cstate="print"/>
          <a:srcRect/>
          <a:stretch>
            <a:fillRect/>
          </a:stretch>
        </p:blipFill>
        <p:spPr bwMode="auto">
          <a:xfrm>
            <a:off x="4143372" y="1142984"/>
            <a:ext cx="4119559" cy="5045398"/>
          </a:xfrm>
          <a:prstGeom prst="rect">
            <a:avLst/>
          </a:prstGeom>
          <a:noFill/>
          <a:ln w="9525">
            <a:noFill/>
            <a:miter lim="800000"/>
            <a:headEnd/>
            <a:tailEnd/>
          </a:ln>
        </p:spPr>
      </p:pic>
      <p:pic>
        <p:nvPicPr>
          <p:cNvPr id="4099" name="Picture 3"/>
          <p:cNvPicPr>
            <a:picLocks noChangeAspect="1" noChangeArrowheads="1"/>
          </p:cNvPicPr>
          <p:nvPr/>
        </p:nvPicPr>
        <p:blipFill>
          <a:blip r:embed="rId5" cstate="print"/>
          <a:srcRect/>
          <a:stretch>
            <a:fillRect/>
          </a:stretch>
        </p:blipFill>
        <p:spPr bwMode="auto">
          <a:xfrm>
            <a:off x="7429520" y="0"/>
            <a:ext cx="1714480" cy="1643925"/>
          </a:xfrm>
          <a:prstGeom prst="rect">
            <a:avLst/>
          </a:prstGeom>
          <a:noFill/>
          <a:ln w="9525">
            <a:noFill/>
            <a:miter lim="800000"/>
            <a:headEnd/>
            <a:tailEnd/>
          </a:ln>
        </p:spPr>
      </p:pic>
      <p:sp>
        <p:nvSpPr>
          <p:cNvPr id="10" name="Rectangle 9"/>
          <p:cNvSpPr/>
          <p:nvPr/>
        </p:nvSpPr>
        <p:spPr>
          <a:xfrm>
            <a:off x="3714760" y="6050181"/>
            <a:ext cx="5429272" cy="307777"/>
          </a:xfrm>
          <a:prstGeom prst="rect">
            <a:avLst/>
          </a:prstGeom>
        </p:spPr>
        <p:txBody>
          <a:bodyPr wrap="square">
            <a:spAutoFit/>
          </a:bodyPr>
          <a:lstStyle/>
          <a:p>
            <a:r>
              <a:rPr lang="en-US" altLang="zh-CN" sz="1400" dirty="0" smtClean="0">
                <a:solidFill>
                  <a:schemeClr val="bg1">
                    <a:lumMod val="85000"/>
                  </a:schemeClr>
                </a:solidFill>
              </a:rPr>
              <a:t>00.Computer &amp; Related\PPTs.2009\Part II Computer architecture.pptx</a:t>
            </a:r>
            <a:endParaRPr lang="zh-CN" altLang="en-US" sz="1400" dirty="0">
              <a:solidFill>
                <a:schemeClr val="bg1">
                  <a:lumMod val="85000"/>
                </a:schemeClr>
              </a:solidFill>
            </a:endParaRPr>
          </a:p>
        </p:txBody>
      </p:sp>
    </p:spTree>
    <p:extLst>
      <p:ext uri="{BB962C8B-B14F-4D97-AF65-F5344CB8AC3E}">
        <p14:creationId xmlns:p14="http://schemas.microsoft.com/office/powerpoint/2010/main" val="22059309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Cont’</a:t>
            </a:r>
            <a:endParaRPr lang="zh-CN" altLang="en-US" dirty="0"/>
          </a:p>
        </p:txBody>
      </p:sp>
      <p:sp>
        <p:nvSpPr>
          <p:cNvPr id="3" name="Content Placeholder 2"/>
          <p:cNvSpPr>
            <a:spLocks noGrp="1"/>
          </p:cNvSpPr>
          <p:nvPr>
            <p:ph idx="1"/>
          </p:nvPr>
        </p:nvSpPr>
        <p:spPr/>
        <p:txBody>
          <a:bodyPr/>
          <a:lstStyle/>
          <a:p>
            <a:r>
              <a:rPr lang="en-US" altLang="zh-CN" dirty="0" smtClean="0"/>
              <a:t>Numbering for the sectors</a:t>
            </a:r>
          </a:p>
          <a:p>
            <a:pPr lvl="1"/>
            <a:r>
              <a:rPr lang="en-US" altLang="zh-CN" dirty="0" smtClean="0"/>
              <a:t>(</a:t>
            </a:r>
            <a:r>
              <a:rPr lang="en-US" altLang="zh-CN" b="1" dirty="0" smtClean="0">
                <a:solidFill>
                  <a:srgbClr val="FF0000"/>
                </a:solidFill>
              </a:rPr>
              <a:t>c</a:t>
            </a:r>
            <a:r>
              <a:rPr lang="en-US" altLang="zh-CN" dirty="0" smtClean="0"/>
              <a:t>ylinder #, </a:t>
            </a:r>
            <a:r>
              <a:rPr lang="en-US" altLang="zh-CN" b="1" dirty="0" smtClean="0">
                <a:solidFill>
                  <a:srgbClr val="FF0000"/>
                </a:solidFill>
              </a:rPr>
              <a:t>h</a:t>
            </a:r>
            <a:r>
              <a:rPr lang="en-US" altLang="zh-CN" dirty="0" smtClean="0"/>
              <a:t>ead #, </a:t>
            </a:r>
            <a:r>
              <a:rPr lang="en-US" altLang="zh-CN" b="1" dirty="0" smtClean="0">
                <a:solidFill>
                  <a:srgbClr val="FF0000"/>
                </a:solidFill>
              </a:rPr>
              <a:t>s</a:t>
            </a:r>
            <a:r>
              <a:rPr lang="en-US" altLang="zh-CN" dirty="0" smtClean="0"/>
              <a:t>ector #)</a:t>
            </a:r>
            <a:endParaRPr lang="zh-CN" altLang="en-US" dirty="0"/>
          </a:p>
        </p:txBody>
      </p:sp>
      <p:sp>
        <p:nvSpPr>
          <p:cNvPr id="4" name="Footer Placeholder 3"/>
          <p:cNvSpPr>
            <a:spLocks noGrp="1"/>
          </p:cNvSpPr>
          <p:nvPr>
            <p:ph type="ftr" sz="quarter" idx="11"/>
          </p:nvPr>
        </p:nvSpPr>
        <p:spPr/>
        <p:txBody>
          <a:bodyPr/>
          <a:lstStyle/>
          <a:p>
            <a:r>
              <a:rPr lang="en-US" altLang="zh-CN" smtClean="0"/>
              <a:t>Part X IO System (Basic)</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25</a:t>
            </a:fld>
            <a:endParaRPr lang="zh-CN" altLang="en-US"/>
          </a:p>
        </p:txBody>
      </p:sp>
      <p:pic>
        <p:nvPicPr>
          <p:cNvPr id="3074" name="Picture 2"/>
          <p:cNvPicPr>
            <a:picLocks noChangeAspect="1" noChangeArrowheads="1"/>
          </p:cNvPicPr>
          <p:nvPr/>
        </p:nvPicPr>
        <p:blipFill>
          <a:blip r:embed="rId3" cstate="print"/>
          <a:srcRect/>
          <a:stretch>
            <a:fillRect/>
          </a:stretch>
        </p:blipFill>
        <p:spPr bwMode="auto">
          <a:xfrm>
            <a:off x="1691680" y="2204864"/>
            <a:ext cx="6585572" cy="4320480"/>
          </a:xfrm>
          <a:prstGeom prst="rect">
            <a:avLst/>
          </a:prstGeom>
          <a:noFill/>
          <a:ln w="9525">
            <a:noFill/>
            <a:miter lim="800000"/>
            <a:headEnd/>
            <a:tailEnd/>
          </a:ln>
        </p:spPr>
      </p:pic>
      <p:sp>
        <p:nvSpPr>
          <p:cNvPr id="7" name="Cloud 10"/>
          <p:cNvSpPr/>
          <p:nvPr/>
        </p:nvSpPr>
        <p:spPr>
          <a:xfrm>
            <a:off x="3995936" y="23664"/>
            <a:ext cx="5544616" cy="2204864"/>
          </a:xfrm>
          <a:prstGeom prst="cloud">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Sectors are organized by the predefined rules, like the inner most one is numbered 0 sector. </a:t>
            </a:r>
            <a:endParaRPr lang="zh-CN" altLang="en-US" sz="2800" b="1" dirty="0"/>
          </a:p>
        </p:txBody>
      </p:sp>
      <p:sp>
        <p:nvSpPr>
          <p:cNvPr id="8" name="Cloud 10"/>
          <p:cNvSpPr/>
          <p:nvPr/>
        </p:nvSpPr>
        <p:spPr>
          <a:xfrm>
            <a:off x="-324544" y="4657368"/>
            <a:ext cx="5544616" cy="2204864"/>
          </a:xfrm>
          <a:prstGeom prst="cloud">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The sector number is recorded in the header of each sector.</a:t>
            </a:r>
            <a:endParaRPr lang="zh-CN" altLang="en-US" sz="2800" b="1" dirty="0"/>
          </a:p>
        </p:txBody>
      </p:sp>
    </p:spTree>
    <p:extLst>
      <p:ext uri="{BB962C8B-B14F-4D97-AF65-F5344CB8AC3E}">
        <p14:creationId xmlns:p14="http://schemas.microsoft.com/office/powerpoint/2010/main" val="1170877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80">
                                          <p:stCondLst>
                                            <p:cond delay="0"/>
                                          </p:stCondLst>
                                        </p:cTn>
                                        <p:tgtEl>
                                          <p:spTgt spid="8"/>
                                        </p:tgtEl>
                                      </p:cBhvr>
                                    </p:animEffect>
                                    <p:anim calcmode="lin" valueType="num">
                                      <p:cBhvr>
                                        <p:cTn id="2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1" dur="26">
                                          <p:stCondLst>
                                            <p:cond delay="650"/>
                                          </p:stCondLst>
                                        </p:cTn>
                                        <p:tgtEl>
                                          <p:spTgt spid="8"/>
                                        </p:tgtEl>
                                      </p:cBhvr>
                                      <p:to x="100000" y="60000"/>
                                    </p:animScale>
                                    <p:animScale>
                                      <p:cBhvr>
                                        <p:cTn id="32" dur="166" decel="50000">
                                          <p:stCondLst>
                                            <p:cond delay="676"/>
                                          </p:stCondLst>
                                        </p:cTn>
                                        <p:tgtEl>
                                          <p:spTgt spid="8"/>
                                        </p:tgtEl>
                                      </p:cBhvr>
                                      <p:to x="100000" y="100000"/>
                                    </p:animScale>
                                    <p:animScale>
                                      <p:cBhvr>
                                        <p:cTn id="33" dur="26">
                                          <p:stCondLst>
                                            <p:cond delay="1312"/>
                                          </p:stCondLst>
                                        </p:cTn>
                                        <p:tgtEl>
                                          <p:spTgt spid="8"/>
                                        </p:tgtEl>
                                      </p:cBhvr>
                                      <p:to x="100000" y="80000"/>
                                    </p:animScale>
                                    <p:animScale>
                                      <p:cBhvr>
                                        <p:cTn id="34" dur="166" decel="50000">
                                          <p:stCondLst>
                                            <p:cond delay="1338"/>
                                          </p:stCondLst>
                                        </p:cTn>
                                        <p:tgtEl>
                                          <p:spTgt spid="8"/>
                                        </p:tgtEl>
                                      </p:cBhvr>
                                      <p:to x="100000" y="100000"/>
                                    </p:animScale>
                                    <p:animScale>
                                      <p:cBhvr>
                                        <p:cTn id="35" dur="26">
                                          <p:stCondLst>
                                            <p:cond delay="1642"/>
                                          </p:stCondLst>
                                        </p:cTn>
                                        <p:tgtEl>
                                          <p:spTgt spid="8"/>
                                        </p:tgtEl>
                                      </p:cBhvr>
                                      <p:to x="100000" y="90000"/>
                                    </p:animScale>
                                    <p:animScale>
                                      <p:cBhvr>
                                        <p:cTn id="36" dur="166" decel="50000">
                                          <p:stCondLst>
                                            <p:cond delay="1668"/>
                                          </p:stCondLst>
                                        </p:cTn>
                                        <p:tgtEl>
                                          <p:spTgt spid="8"/>
                                        </p:tgtEl>
                                      </p:cBhvr>
                                      <p:to x="100000" y="100000"/>
                                    </p:animScale>
                                    <p:animScale>
                                      <p:cBhvr>
                                        <p:cTn id="37" dur="26">
                                          <p:stCondLst>
                                            <p:cond delay="1808"/>
                                          </p:stCondLst>
                                        </p:cTn>
                                        <p:tgtEl>
                                          <p:spTgt spid="8"/>
                                        </p:tgtEl>
                                      </p:cBhvr>
                                      <p:to x="100000" y="95000"/>
                                    </p:animScale>
                                    <p:animScale>
                                      <p:cBhvr>
                                        <p:cTn id="38" dur="166" decel="50000">
                                          <p:stCondLst>
                                            <p:cond delay="1834"/>
                                          </p:stCondLst>
                                        </p:cTn>
                                        <p:tgtEl>
                                          <p:spTgt spid="8"/>
                                        </p:tgtEl>
                                      </p:cBhvr>
                                      <p:to x="100000" y="100000"/>
                                    </p:animScale>
                                  </p:childTnLst>
                                </p:cTn>
                              </p:par>
                              <p:par>
                                <p:cTn id="39" presetID="1" presetClass="exit" presetSubtype="0" fill="hold" grpId="1" nodeType="withEffect">
                                  <p:stCondLst>
                                    <p:cond delay="0"/>
                                  </p:stCondLst>
                                  <p:childTnLst>
                                    <p:set>
                                      <p:cBhvr>
                                        <p:cTn id="4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Footer Placeholder 3"/>
          <p:cNvSpPr>
            <a:spLocks noGrp="1"/>
          </p:cNvSpPr>
          <p:nvPr>
            <p:ph type="ftr" sz="quarter" idx="11"/>
          </p:nvPr>
        </p:nvSpPr>
        <p:spPr/>
        <p:txBody>
          <a:bodyPr/>
          <a:lstStyle/>
          <a:p>
            <a:r>
              <a:rPr lang="en-US" smtClean="0"/>
              <a:t>Part X IO System (Basic)</a:t>
            </a:r>
            <a:endParaRPr lang="en-US" altLang="zh-CN">
              <a:ea typeface="宋体" charset="-122"/>
            </a:endParaRPr>
          </a:p>
        </p:txBody>
      </p:sp>
      <p:sp>
        <p:nvSpPr>
          <p:cNvPr id="64" name="Slide Number Placeholder 4"/>
          <p:cNvSpPr>
            <a:spLocks noGrp="1"/>
          </p:cNvSpPr>
          <p:nvPr>
            <p:ph type="sldNum" sz="quarter" idx="12"/>
          </p:nvPr>
        </p:nvSpPr>
        <p:spPr>
          <a:xfrm>
            <a:off x="6769224" y="6381328"/>
            <a:ext cx="2133600" cy="365125"/>
          </a:xfrm>
        </p:spPr>
        <p:txBody>
          <a:bodyPr/>
          <a:lstStyle/>
          <a:p>
            <a:fld id="{58366B65-7E1E-4BFB-9A45-22024CB68ECC}" type="slidenum">
              <a:rPr lang="en-US" altLang="zh-CN"/>
              <a:pPr/>
              <a:t>26</a:t>
            </a:fld>
            <a:endParaRPr lang="en-US" altLang="zh-CN" dirty="0"/>
          </a:p>
        </p:txBody>
      </p:sp>
      <p:sp>
        <p:nvSpPr>
          <p:cNvPr id="1871876" name="Rectangle 4"/>
          <p:cNvSpPr>
            <a:spLocks noGrp="1" noChangeArrowheads="1"/>
          </p:cNvSpPr>
          <p:nvPr>
            <p:ph type="title"/>
          </p:nvPr>
        </p:nvSpPr>
        <p:spPr>
          <a:xfrm>
            <a:off x="0" y="0"/>
            <a:ext cx="9144000" cy="1340768"/>
          </a:xfrm>
          <a:solidFill>
            <a:schemeClr val="tx2">
              <a:lumMod val="40000"/>
              <a:lumOff val="60000"/>
            </a:schemeClr>
          </a:solidFill>
        </p:spPr>
        <p:txBody>
          <a:bodyPr vert="horz" lIns="91440" tIns="45720" rIns="91440" bIns="45720" rtlCol="0" anchor="ctr">
            <a:normAutofit/>
          </a:bodyPr>
          <a:lstStyle/>
          <a:p>
            <a:pPr algn="l"/>
            <a:r>
              <a:rPr lang="en-US" altLang="zh-CN" dirty="0" smtClean="0"/>
              <a:t>Mapping </a:t>
            </a:r>
            <a:r>
              <a:rPr lang="en-US" altLang="zh-CN" dirty="0"/>
              <a:t>files to blocks and </a:t>
            </a:r>
            <a:r>
              <a:rPr lang="en-US" altLang="zh-CN" dirty="0" smtClean="0"/>
              <a:t>sectors?</a:t>
            </a:r>
            <a:endParaRPr lang="en-US" altLang="zh-CN" dirty="0"/>
          </a:p>
        </p:txBody>
      </p:sp>
      <p:sp>
        <p:nvSpPr>
          <p:cNvPr id="1871934" name="Rectangle 62"/>
          <p:cNvSpPr>
            <a:spLocks noChangeArrowheads="1"/>
          </p:cNvSpPr>
          <p:nvPr/>
        </p:nvSpPr>
        <p:spPr bwMode="auto">
          <a:xfrm>
            <a:off x="2051050" y="5707202"/>
            <a:ext cx="1944688" cy="315442"/>
          </a:xfrm>
          <a:prstGeom prst="rect">
            <a:avLst/>
          </a:prstGeom>
          <a:noFill/>
          <a:ln w="3175" algn="ctr">
            <a:solidFill>
              <a:schemeClr val="tx1"/>
            </a:solidFill>
            <a:miter lim="800000"/>
            <a:headEnd/>
            <a:tailEnd/>
          </a:ln>
          <a:effectLst/>
        </p:spPr>
        <p:txBody>
          <a:bodyPr wrap="none" lIns="90000" tIns="46800" rIns="90000" bIns="46800" anchor="ctr"/>
          <a:lstStyle/>
          <a:p>
            <a:pPr algn="ctr"/>
            <a:r>
              <a:rPr lang="en-US" altLang="zh-CN" sz="2000" b="1" dirty="0">
                <a:solidFill>
                  <a:srgbClr val="FF0000"/>
                </a:solidFill>
                <a:ea typeface="宋体" charset="-122"/>
              </a:rPr>
              <a:t>Disk Controller</a:t>
            </a:r>
          </a:p>
        </p:txBody>
      </p:sp>
      <p:sp>
        <p:nvSpPr>
          <p:cNvPr id="1871935" name="Rectangle 63"/>
          <p:cNvSpPr>
            <a:spLocks noChangeArrowheads="1"/>
          </p:cNvSpPr>
          <p:nvPr/>
        </p:nvSpPr>
        <p:spPr bwMode="auto">
          <a:xfrm>
            <a:off x="2051050" y="5156423"/>
            <a:ext cx="1944688" cy="504825"/>
          </a:xfrm>
          <a:prstGeom prst="rect">
            <a:avLst/>
          </a:prstGeom>
          <a:solidFill>
            <a:schemeClr val="accent1"/>
          </a:solidFill>
          <a:ln w="3175" algn="ctr">
            <a:solidFill>
              <a:schemeClr val="tx1"/>
            </a:solidFill>
            <a:miter lim="800000"/>
            <a:headEnd/>
            <a:tailEnd/>
          </a:ln>
          <a:effectLst/>
        </p:spPr>
        <p:txBody>
          <a:bodyPr wrap="none" lIns="90000" tIns="46800" rIns="90000" bIns="46800" anchor="ctr"/>
          <a:lstStyle/>
          <a:p>
            <a:pPr algn="ctr"/>
            <a:r>
              <a:rPr lang="en-US" altLang="zh-CN" sz="2400" b="1" dirty="0">
                <a:solidFill>
                  <a:schemeClr val="bg1"/>
                </a:solidFill>
                <a:ea typeface="宋体" charset="-122"/>
              </a:rPr>
              <a:t>Disk Driver</a:t>
            </a:r>
          </a:p>
        </p:txBody>
      </p:sp>
      <p:sp>
        <p:nvSpPr>
          <p:cNvPr id="1871936" name="Oval 64"/>
          <p:cNvSpPr>
            <a:spLocks noChangeArrowheads="1"/>
          </p:cNvSpPr>
          <p:nvPr/>
        </p:nvSpPr>
        <p:spPr bwMode="auto">
          <a:xfrm>
            <a:off x="2338388" y="6513756"/>
            <a:ext cx="1512887" cy="217488"/>
          </a:xfrm>
          <a:prstGeom prst="ellipse">
            <a:avLst/>
          </a:prstGeom>
          <a:solidFill>
            <a:schemeClr val="accent1"/>
          </a:solidFill>
          <a:ln w="3175" algn="ctr">
            <a:solidFill>
              <a:schemeClr val="tx1"/>
            </a:solidFill>
            <a:round/>
            <a:headEnd/>
            <a:tailEnd/>
          </a:ln>
          <a:effectLst/>
        </p:spPr>
        <p:txBody>
          <a:bodyPr wrap="none" lIns="90000" tIns="46800" rIns="90000" bIns="46800" anchor="ctr"/>
          <a:lstStyle/>
          <a:p>
            <a:endParaRPr lang="zh-CN" altLang="en-US"/>
          </a:p>
        </p:txBody>
      </p:sp>
      <p:sp>
        <p:nvSpPr>
          <p:cNvPr id="1871937" name="Oval 65"/>
          <p:cNvSpPr>
            <a:spLocks noChangeArrowheads="1"/>
          </p:cNvSpPr>
          <p:nvPr/>
        </p:nvSpPr>
        <p:spPr bwMode="auto">
          <a:xfrm>
            <a:off x="2338388" y="6370881"/>
            <a:ext cx="1512887" cy="217488"/>
          </a:xfrm>
          <a:prstGeom prst="ellipse">
            <a:avLst/>
          </a:prstGeom>
          <a:solidFill>
            <a:schemeClr val="accent1"/>
          </a:solidFill>
          <a:ln w="3175" algn="ctr">
            <a:solidFill>
              <a:schemeClr val="tx1"/>
            </a:solidFill>
            <a:round/>
            <a:headEnd/>
            <a:tailEnd/>
          </a:ln>
          <a:effectLst/>
        </p:spPr>
        <p:txBody>
          <a:bodyPr wrap="none" lIns="90000" tIns="46800" rIns="90000" bIns="46800" anchor="ctr"/>
          <a:lstStyle/>
          <a:p>
            <a:endParaRPr lang="zh-CN" altLang="en-US"/>
          </a:p>
        </p:txBody>
      </p:sp>
      <p:sp>
        <p:nvSpPr>
          <p:cNvPr id="1871938" name="Oval 66"/>
          <p:cNvSpPr>
            <a:spLocks noChangeArrowheads="1"/>
          </p:cNvSpPr>
          <p:nvPr/>
        </p:nvSpPr>
        <p:spPr bwMode="auto">
          <a:xfrm>
            <a:off x="2338388" y="6228006"/>
            <a:ext cx="1512887" cy="217488"/>
          </a:xfrm>
          <a:prstGeom prst="ellipse">
            <a:avLst/>
          </a:prstGeom>
          <a:solidFill>
            <a:schemeClr val="accent1"/>
          </a:solidFill>
          <a:ln w="3175" algn="ctr">
            <a:solidFill>
              <a:schemeClr val="tx1"/>
            </a:solidFill>
            <a:round/>
            <a:headEnd/>
            <a:tailEnd/>
          </a:ln>
          <a:effectLst/>
        </p:spPr>
        <p:txBody>
          <a:bodyPr wrap="none" lIns="90000" tIns="46800" rIns="90000" bIns="46800" anchor="ctr"/>
          <a:lstStyle/>
          <a:p>
            <a:endParaRPr lang="zh-CN" altLang="en-US"/>
          </a:p>
        </p:txBody>
      </p:sp>
      <p:sp>
        <p:nvSpPr>
          <p:cNvPr id="1871939" name="Line 67"/>
          <p:cNvSpPr>
            <a:spLocks noChangeShapeType="1"/>
          </p:cNvSpPr>
          <p:nvPr/>
        </p:nvSpPr>
        <p:spPr bwMode="auto">
          <a:xfrm flipV="1">
            <a:off x="3059113" y="6085131"/>
            <a:ext cx="0" cy="215900"/>
          </a:xfrm>
          <a:prstGeom prst="line">
            <a:avLst/>
          </a:prstGeom>
          <a:noFill/>
          <a:ln w="3175">
            <a:solidFill>
              <a:schemeClr val="tx1"/>
            </a:solidFill>
            <a:round/>
            <a:headEnd/>
            <a:tailEnd/>
          </a:ln>
          <a:effectLst/>
        </p:spPr>
        <p:txBody>
          <a:bodyPr wrap="none" lIns="90000" tIns="46800" rIns="90000" bIns="46800" anchor="ctr"/>
          <a:lstStyle/>
          <a:p>
            <a:endParaRPr lang="zh-CN" altLang="en-US"/>
          </a:p>
        </p:txBody>
      </p:sp>
      <p:sp>
        <p:nvSpPr>
          <p:cNvPr id="1871940" name="Line 68"/>
          <p:cNvSpPr>
            <a:spLocks noChangeShapeType="1"/>
          </p:cNvSpPr>
          <p:nvPr/>
        </p:nvSpPr>
        <p:spPr bwMode="auto">
          <a:xfrm flipV="1">
            <a:off x="3059113" y="6732831"/>
            <a:ext cx="0" cy="125169"/>
          </a:xfrm>
          <a:prstGeom prst="line">
            <a:avLst/>
          </a:prstGeom>
          <a:noFill/>
          <a:ln w="3175">
            <a:solidFill>
              <a:schemeClr val="tx1"/>
            </a:solidFill>
            <a:round/>
            <a:headEnd/>
            <a:tailEnd/>
          </a:ln>
          <a:effectLst/>
        </p:spPr>
        <p:txBody>
          <a:bodyPr wrap="none" lIns="90000" tIns="46800" rIns="90000" bIns="46800" anchor="ctr"/>
          <a:lstStyle/>
          <a:p>
            <a:endParaRPr lang="zh-CN" altLang="en-US"/>
          </a:p>
        </p:txBody>
      </p:sp>
      <p:sp>
        <p:nvSpPr>
          <p:cNvPr id="1871941" name="Text Box 69"/>
          <p:cNvSpPr txBox="1">
            <a:spLocks noChangeArrowheads="1"/>
          </p:cNvSpPr>
          <p:nvPr/>
        </p:nvSpPr>
        <p:spPr bwMode="auto">
          <a:xfrm>
            <a:off x="1547813" y="6229594"/>
            <a:ext cx="625475" cy="366712"/>
          </a:xfrm>
          <a:prstGeom prst="rect">
            <a:avLst/>
          </a:prstGeom>
          <a:noFill/>
          <a:ln w="3175" algn="ctr">
            <a:noFill/>
            <a:miter lim="800000"/>
            <a:headEnd/>
            <a:tailEnd/>
          </a:ln>
          <a:effectLst/>
        </p:spPr>
        <p:txBody>
          <a:bodyPr wrap="none" lIns="90000" tIns="46800" rIns="90000" bIns="46800">
            <a:spAutoFit/>
          </a:bodyPr>
          <a:lstStyle/>
          <a:p>
            <a:r>
              <a:rPr lang="en-US" altLang="zh-CN">
                <a:ea typeface="宋体" charset="-122"/>
              </a:rPr>
              <a:t>Disk</a:t>
            </a:r>
          </a:p>
        </p:txBody>
      </p:sp>
      <p:sp>
        <p:nvSpPr>
          <p:cNvPr id="1871942" name="Line 70"/>
          <p:cNvSpPr>
            <a:spLocks noChangeShapeType="1"/>
          </p:cNvSpPr>
          <p:nvPr/>
        </p:nvSpPr>
        <p:spPr bwMode="auto">
          <a:xfrm>
            <a:off x="3059113" y="6085131"/>
            <a:ext cx="433387" cy="0"/>
          </a:xfrm>
          <a:prstGeom prst="line">
            <a:avLst/>
          </a:prstGeom>
          <a:noFill/>
          <a:ln w="3175">
            <a:solidFill>
              <a:schemeClr val="tx1"/>
            </a:solidFill>
            <a:round/>
            <a:headEnd/>
            <a:tailEnd/>
          </a:ln>
          <a:effectLst/>
        </p:spPr>
        <p:txBody>
          <a:bodyPr wrap="none" lIns="90000" tIns="46800" rIns="90000" bIns="46800" anchor="ctr"/>
          <a:lstStyle/>
          <a:p>
            <a:endParaRPr lang="zh-CN" altLang="en-US"/>
          </a:p>
        </p:txBody>
      </p:sp>
      <p:sp>
        <p:nvSpPr>
          <p:cNvPr id="1871943" name="Line 71"/>
          <p:cNvSpPr>
            <a:spLocks noChangeShapeType="1"/>
          </p:cNvSpPr>
          <p:nvPr/>
        </p:nvSpPr>
        <p:spPr bwMode="auto">
          <a:xfrm>
            <a:off x="3492500" y="6085131"/>
            <a:ext cx="0" cy="215900"/>
          </a:xfrm>
          <a:prstGeom prst="line">
            <a:avLst/>
          </a:prstGeom>
          <a:noFill/>
          <a:ln w="3175">
            <a:solidFill>
              <a:schemeClr val="tx1"/>
            </a:solidFill>
            <a:round/>
            <a:headEnd/>
            <a:tailEnd type="triangle" w="med" len="med"/>
          </a:ln>
          <a:effectLst/>
        </p:spPr>
        <p:txBody>
          <a:bodyPr wrap="none" lIns="90000" tIns="46800" rIns="90000" bIns="46800" anchor="ctr"/>
          <a:lstStyle/>
          <a:p>
            <a:endParaRPr lang="zh-CN" altLang="en-US"/>
          </a:p>
        </p:txBody>
      </p:sp>
      <p:sp>
        <p:nvSpPr>
          <p:cNvPr id="1871944" name="Line 72"/>
          <p:cNvSpPr>
            <a:spLocks noChangeShapeType="1"/>
          </p:cNvSpPr>
          <p:nvPr/>
        </p:nvSpPr>
        <p:spPr bwMode="auto">
          <a:xfrm>
            <a:off x="3059113" y="6022644"/>
            <a:ext cx="0" cy="62487"/>
          </a:xfrm>
          <a:prstGeom prst="line">
            <a:avLst/>
          </a:prstGeom>
          <a:noFill/>
          <a:ln w="3175">
            <a:solidFill>
              <a:schemeClr val="tx1"/>
            </a:solidFill>
            <a:round/>
            <a:headEnd/>
            <a:tailEnd/>
          </a:ln>
          <a:effectLst/>
        </p:spPr>
        <p:txBody>
          <a:bodyPr wrap="none" lIns="90000" tIns="46800" rIns="90000" bIns="46800" anchor="ctr"/>
          <a:lstStyle/>
          <a:p>
            <a:endParaRPr lang="zh-CN" altLang="en-US"/>
          </a:p>
        </p:txBody>
      </p:sp>
      <p:sp>
        <p:nvSpPr>
          <p:cNvPr id="1871945" name="Text Box 73"/>
          <p:cNvSpPr txBox="1">
            <a:spLocks noChangeArrowheads="1"/>
          </p:cNvSpPr>
          <p:nvPr/>
        </p:nvSpPr>
        <p:spPr bwMode="auto">
          <a:xfrm>
            <a:off x="4067299" y="6011167"/>
            <a:ext cx="1622409" cy="925511"/>
          </a:xfrm>
          <a:prstGeom prst="rect">
            <a:avLst/>
          </a:prstGeom>
          <a:noFill/>
          <a:ln w="3175" algn="ctr">
            <a:noFill/>
            <a:miter lim="800000"/>
            <a:headEnd/>
            <a:tailEnd/>
          </a:ln>
          <a:effectLst/>
        </p:spPr>
        <p:txBody>
          <a:bodyPr wrap="none" lIns="90000" tIns="46800" rIns="90000" bIns="46800">
            <a:spAutoFit/>
          </a:bodyPr>
          <a:lstStyle/>
          <a:p>
            <a:r>
              <a:rPr lang="en-US" altLang="zh-CN" b="1" u="sng" dirty="0">
                <a:solidFill>
                  <a:srgbClr val="0070C0"/>
                </a:solidFill>
                <a:ea typeface="宋体" charset="-122"/>
              </a:rPr>
              <a:t>C</a:t>
            </a:r>
            <a:r>
              <a:rPr lang="en-US" altLang="zh-CN" dirty="0" smtClean="0">
                <a:ea typeface="宋体" charset="-122"/>
              </a:rPr>
              <a:t>ylinders</a:t>
            </a:r>
            <a:r>
              <a:rPr lang="en-US" altLang="zh-CN" dirty="0">
                <a:ea typeface="宋体" charset="-122"/>
              </a:rPr>
              <a:t>, </a:t>
            </a:r>
          </a:p>
          <a:p>
            <a:r>
              <a:rPr lang="en-US" altLang="zh-CN" b="1" u="sng" dirty="0">
                <a:solidFill>
                  <a:srgbClr val="0070C0"/>
                </a:solidFill>
                <a:ea typeface="宋体" charset="-122"/>
              </a:rPr>
              <a:t>H</a:t>
            </a:r>
            <a:r>
              <a:rPr lang="en-US" altLang="zh-CN" dirty="0" smtClean="0">
                <a:ea typeface="宋体" charset="-122"/>
              </a:rPr>
              <a:t>eader/tracks</a:t>
            </a:r>
            <a:r>
              <a:rPr lang="en-US" altLang="zh-CN" dirty="0">
                <a:ea typeface="宋体" charset="-122"/>
              </a:rPr>
              <a:t>, </a:t>
            </a:r>
          </a:p>
          <a:p>
            <a:r>
              <a:rPr lang="en-US" altLang="zh-CN" b="1" u="sng" dirty="0" smtClean="0">
                <a:solidFill>
                  <a:srgbClr val="0070C0"/>
                </a:solidFill>
                <a:ea typeface="宋体" charset="-122"/>
              </a:rPr>
              <a:t>S</a:t>
            </a:r>
            <a:r>
              <a:rPr lang="en-US" altLang="zh-CN" dirty="0" smtClean="0">
                <a:ea typeface="宋体" charset="-122"/>
              </a:rPr>
              <a:t>ectors</a:t>
            </a:r>
            <a:endParaRPr lang="en-US" altLang="zh-CN" dirty="0">
              <a:ea typeface="宋体" charset="-122"/>
            </a:endParaRPr>
          </a:p>
        </p:txBody>
      </p:sp>
      <p:sp>
        <p:nvSpPr>
          <p:cNvPr id="1871947" name="Rectangle 75"/>
          <p:cNvSpPr>
            <a:spLocks noChangeArrowheads="1"/>
          </p:cNvSpPr>
          <p:nvPr/>
        </p:nvSpPr>
        <p:spPr bwMode="auto">
          <a:xfrm>
            <a:off x="2051050" y="2276475"/>
            <a:ext cx="1944688" cy="288925"/>
          </a:xfrm>
          <a:prstGeom prst="rect">
            <a:avLst/>
          </a:prstGeom>
          <a:solidFill>
            <a:schemeClr val="accent1"/>
          </a:solidFill>
          <a:ln w="3175" algn="ctr">
            <a:solidFill>
              <a:schemeClr val="tx1"/>
            </a:solidFill>
            <a:miter lim="800000"/>
            <a:headEnd/>
            <a:tailEnd/>
          </a:ln>
          <a:effectLst/>
        </p:spPr>
        <p:txBody>
          <a:bodyPr wrap="none" lIns="90000" tIns="46800" rIns="90000" bIns="46800" anchor="ctr"/>
          <a:lstStyle/>
          <a:p>
            <a:r>
              <a:rPr lang="en-US" altLang="zh-CN">
                <a:ea typeface="宋体" charset="-122"/>
              </a:rPr>
              <a:t>File System Calls</a:t>
            </a:r>
          </a:p>
        </p:txBody>
      </p:sp>
      <p:sp>
        <p:nvSpPr>
          <p:cNvPr id="1871948" name="Oval 76"/>
          <p:cNvSpPr>
            <a:spLocks noChangeArrowheads="1"/>
          </p:cNvSpPr>
          <p:nvPr/>
        </p:nvSpPr>
        <p:spPr bwMode="auto">
          <a:xfrm>
            <a:off x="2195513" y="1485900"/>
            <a:ext cx="1728787" cy="719138"/>
          </a:xfrm>
          <a:prstGeom prst="ellipse">
            <a:avLst/>
          </a:prstGeom>
          <a:noFill/>
          <a:ln w="3175" algn="ctr">
            <a:solidFill>
              <a:schemeClr val="tx1"/>
            </a:solidFill>
            <a:round/>
            <a:headEnd/>
            <a:tailEnd/>
          </a:ln>
          <a:effectLst/>
        </p:spPr>
        <p:txBody>
          <a:bodyPr wrap="none" lIns="90000" tIns="46800" rIns="90000" bIns="46800" anchor="ctr"/>
          <a:lstStyle/>
          <a:p>
            <a:r>
              <a:rPr lang="en-US" altLang="zh-CN">
                <a:ea typeface="宋体" charset="-122"/>
              </a:rPr>
              <a:t>Processes</a:t>
            </a:r>
          </a:p>
        </p:txBody>
      </p:sp>
      <p:sp>
        <p:nvSpPr>
          <p:cNvPr id="1871972" name="Rectangle 100"/>
          <p:cNvSpPr>
            <a:spLocks noChangeArrowheads="1"/>
          </p:cNvSpPr>
          <p:nvPr/>
        </p:nvSpPr>
        <p:spPr bwMode="auto">
          <a:xfrm>
            <a:off x="4500563" y="2420938"/>
            <a:ext cx="1150937" cy="288925"/>
          </a:xfrm>
          <a:prstGeom prst="rect">
            <a:avLst/>
          </a:prstGeom>
          <a:noFill/>
          <a:ln w="3175" algn="ctr">
            <a:solidFill>
              <a:schemeClr val="tx1"/>
            </a:solidFill>
            <a:miter lim="800000"/>
            <a:headEnd/>
            <a:tailEnd/>
          </a:ln>
          <a:effectLst/>
        </p:spPr>
        <p:txBody>
          <a:bodyPr wrap="none" lIns="90000" tIns="46800" rIns="90000" bIns="46800" anchor="ctr"/>
          <a:lstStyle/>
          <a:p>
            <a:r>
              <a:rPr lang="en-US" altLang="zh-CN">
                <a:ea typeface="宋体" charset="-122"/>
              </a:rPr>
              <a:t>File 1</a:t>
            </a:r>
          </a:p>
        </p:txBody>
      </p:sp>
      <p:sp>
        <p:nvSpPr>
          <p:cNvPr id="1871973" name="Rectangle 101"/>
          <p:cNvSpPr>
            <a:spLocks noChangeArrowheads="1"/>
          </p:cNvSpPr>
          <p:nvPr/>
        </p:nvSpPr>
        <p:spPr bwMode="auto">
          <a:xfrm>
            <a:off x="6516688" y="2420938"/>
            <a:ext cx="1727200" cy="288925"/>
          </a:xfrm>
          <a:prstGeom prst="rect">
            <a:avLst/>
          </a:prstGeom>
          <a:noFill/>
          <a:ln w="3175" algn="ctr">
            <a:solidFill>
              <a:schemeClr val="tx1"/>
            </a:solidFill>
            <a:miter lim="800000"/>
            <a:headEnd/>
            <a:tailEnd/>
          </a:ln>
          <a:effectLst/>
        </p:spPr>
        <p:txBody>
          <a:bodyPr wrap="none" lIns="90000" tIns="46800" rIns="90000" bIns="46800" anchor="ctr"/>
          <a:lstStyle/>
          <a:p>
            <a:r>
              <a:rPr lang="en-US" altLang="zh-CN">
                <a:ea typeface="宋体" charset="-122"/>
              </a:rPr>
              <a:t>File 2</a:t>
            </a:r>
          </a:p>
        </p:txBody>
      </p:sp>
      <p:sp>
        <p:nvSpPr>
          <p:cNvPr id="1871974" name="Rectangle 102"/>
          <p:cNvSpPr>
            <a:spLocks noChangeArrowheads="1"/>
          </p:cNvSpPr>
          <p:nvPr/>
        </p:nvSpPr>
        <p:spPr bwMode="auto">
          <a:xfrm>
            <a:off x="4068763" y="2205038"/>
            <a:ext cx="4679950" cy="649287"/>
          </a:xfrm>
          <a:prstGeom prst="rect">
            <a:avLst/>
          </a:prstGeom>
          <a:noFill/>
          <a:ln w="3175" algn="ctr">
            <a:solidFill>
              <a:schemeClr val="tx1"/>
            </a:solidFill>
            <a:prstDash val="dash"/>
            <a:miter lim="800000"/>
            <a:headEnd/>
            <a:tailEnd/>
          </a:ln>
          <a:effectLst/>
        </p:spPr>
        <p:txBody>
          <a:bodyPr wrap="none" lIns="90000" tIns="46800" rIns="90000" bIns="46800" anchor="ctr"/>
          <a:lstStyle/>
          <a:p>
            <a:endParaRPr lang="zh-CN" altLang="en-US"/>
          </a:p>
        </p:txBody>
      </p:sp>
      <p:sp>
        <p:nvSpPr>
          <p:cNvPr id="1871975" name="Text Box 103"/>
          <p:cNvSpPr txBox="1">
            <a:spLocks noChangeArrowheads="1"/>
          </p:cNvSpPr>
          <p:nvPr/>
        </p:nvSpPr>
        <p:spPr bwMode="auto">
          <a:xfrm>
            <a:off x="4865688" y="1894920"/>
            <a:ext cx="3254375" cy="366712"/>
          </a:xfrm>
          <a:prstGeom prst="rect">
            <a:avLst/>
          </a:prstGeom>
          <a:noFill/>
          <a:ln w="3175" algn="ctr">
            <a:noFill/>
            <a:miter lim="800000"/>
            <a:headEnd/>
            <a:tailEnd/>
          </a:ln>
          <a:effectLst/>
        </p:spPr>
        <p:txBody>
          <a:bodyPr wrap="none" lIns="90000" tIns="46800" rIns="90000" bIns="46800">
            <a:spAutoFit/>
          </a:bodyPr>
          <a:lstStyle/>
          <a:p>
            <a:r>
              <a:rPr lang="en-US" altLang="zh-CN" dirty="0">
                <a:ea typeface="宋体" charset="-122"/>
              </a:rPr>
              <a:t>User’s (process’s) view of files</a:t>
            </a:r>
          </a:p>
        </p:txBody>
      </p:sp>
      <p:sp>
        <p:nvSpPr>
          <p:cNvPr id="1871990" name="Rectangle 118"/>
          <p:cNvSpPr>
            <a:spLocks noChangeArrowheads="1"/>
          </p:cNvSpPr>
          <p:nvPr/>
        </p:nvSpPr>
        <p:spPr bwMode="auto">
          <a:xfrm>
            <a:off x="5645919" y="6082604"/>
            <a:ext cx="288925" cy="287338"/>
          </a:xfrm>
          <a:prstGeom prst="rect">
            <a:avLst/>
          </a:prstGeom>
          <a:noFill/>
          <a:ln w="3175" algn="ctr">
            <a:solidFill>
              <a:schemeClr val="tx1"/>
            </a:solidFill>
            <a:miter lim="800000"/>
            <a:headEnd/>
            <a:tailEnd/>
          </a:ln>
          <a:effectLst/>
        </p:spPr>
        <p:txBody>
          <a:bodyPr wrap="none" lIns="90000" tIns="46800" rIns="90000" bIns="46800" anchor="ctr"/>
          <a:lstStyle/>
          <a:p>
            <a:pPr algn="ctr"/>
            <a:r>
              <a:rPr lang="en-US" altLang="zh-CN">
                <a:ea typeface="宋体" charset="-122"/>
              </a:rPr>
              <a:t>0</a:t>
            </a:r>
          </a:p>
        </p:txBody>
      </p:sp>
      <p:sp>
        <p:nvSpPr>
          <p:cNvPr id="1871991" name="Rectangle 119"/>
          <p:cNvSpPr>
            <a:spLocks noChangeArrowheads="1"/>
          </p:cNvSpPr>
          <p:nvPr/>
        </p:nvSpPr>
        <p:spPr bwMode="auto">
          <a:xfrm>
            <a:off x="6004694" y="6082604"/>
            <a:ext cx="288925" cy="287338"/>
          </a:xfrm>
          <a:prstGeom prst="rect">
            <a:avLst/>
          </a:prstGeom>
          <a:noFill/>
          <a:ln w="3175" algn="ctr">
            <a:solidFill>
              <a:schemeClr val="tx1"/>
            </a:solidFill>
            <a:miter lim="800000"/>
            <a:headEnd/>
            <a:tailEnd/>
          </a:ln>
          <a:effectLst/>
        </p:spPr>
        <p:txBody>
          <a:bodyPr wrap="none" lIns="90000" tIns="46800" rIns="90000" bIns="46800" anchor="ctr"/>
          <a:lstStyle/>
          <a:p>
            <a:pPr algn="ctr"/>
            <a:r>
              <a:rPr lang="en-US" altLang="zh-CN">
                <a:ea typeface="宋体" charset="-122"/>
              </a:rPr>
              <a:t>1</a:t>
            </a:r>
          </a:p>
        </p:txBody>
      </p:sp>
      <p:sp>
        <p:nvSpPr>
          <p:cNvPr id="1871992" name="Rectangle 120"/>
          <p:cNvSpPr>
            <a:spLocks noChangeArrowheads="1"/>
          </p:cNvSpPr>
          <p:nvPr/>
        </p:nvSpPr>
        <p:spPr bwMode="auto">
          <a:xfrm>
            <a:off x="6365056" y="6082604"/>
            <a:ext cx="288925" cy="287338"/>
          </a:xfrm>
          <a:prstGeom prst="rect">
            <a:avLst/>
          </a:prstGeom>
          <a:noFill/>
          <a:ln w="3175" algn="ctr">
            <a:solidFill>
              <a:schemeClr val="tx1"/>
            </a:solidFill>
            <a:miter lim="800000"/>
            <a:headEnd/>
            <a:tailEnd/>
          </a:ln>
          <a:effectLst/>
        </p:spPr>
        <p:txBody>
          <a:bodyPr wrap="none" lIns="90000" tIns="46800" rIns="90000" bIns="46800" anchor="ctr"/>
          <a:lstStyle/>
          <a:p>
            <a:pPr algn="ctr"/>
            <a:r>
              <a:rPr lang="en-US" altLang="zh-CN">
                <a:ea typeface="宋体" charset="-122"/>
              </a:rPr>
              <a:t>2</a:t>
            </a:r>
          </a:p>
        </p:txBody>
      </p:sp>
      <p:sp>
        <p:nvSpPr>
          <p:cNvPr id="1871993" name="Rectangle 121"/>
          <p:cNvSpPr>
            <a:spLocks noChangeArrowheads="1"/>
          </p:cNvSpPr>
          <p:nvPr/>
        </p:nvSpPr>
        <p:spPr bwMode="auto">
          <a:xfrm>
            <a:off x="6725419" y="6082604"/>
            <a:ext cx="288925" cy="287338"/>
          </a:xfrm>
          <a:prstGeom prst="rect">
            <a:avLst/>
          </a:prstGeom>
          <a:noFill/>
          <a:ln w="3175" algn="ctr">
            <a:solidFill>
              <a:schemeClr val="tx1"/>
            </a:solidFill>
            <a:miter lim="800000"/>
            <a:headEnd/>
            <a:tailEnd/>
          </a:ln>
          <a:effectLst/>
        </p:spPr>
        <p:txBody>
          <a:bodyPr wrap="none" lIns="90000" tIns="46800" rIns="90000" bIns="46800" anchor="ctr"/>
          <a:lstStyle/>
          <a:p>
            <a:pPr algn="ctr"/>
            <a:r>
              <a:rPr lang="en-US" altLang="zh-CN">
                <a:ea typeface="宋体" charset="-122"/>
              </a:rPr>
              <a:t>3</a:t>
            </a:r>
          </a:p>
        </p:txBody>
      </p:sp>
      <p:sp>
        <p:nvSpPr>
          <p:cNvPr id="1871994" name="Rectangle 122"/>
          <p:cNvSpPr>
            <a:spLocks noChangeArrowheads="1"/>
          </p:cNvSpPr>
          <p:nvPr/>
        </p:nvSpPr>
        <p:spPr bwMode="auto">
          <a:xfrm>
            <a:off x="7085781" y="6082604"/>
            <a:ext cx="288925" cy="287338"/>
          </a:xfrm>
          <a:prstGeom prst="rect">
            <a:avLst/>
          </a:prstGeom>
          <a:noFill/>
          <a:ln w="3175" algn="ctr">
            <a:solidFill>
              <a:schemeClr val="tx1"/>
            </a:solidFill>
            <a:miter lim="800000"/>
            <a:headEnd/>
            <a:tailEnd/>
          </a:ln>
          <a:effectLst/>
        </p:spPr>
        <p:txBody>
          <a:bodyPr wrap="none" lIns="90000" tIns="46800" rIns="90000" bIns="46800" anchor="ctr"/>
          <a:lstStyle/>
          <a:p>
            <a:pPr algn="ctr"/>
            <a:r>
              <a:rPr lang="en-US" altLang="zh-CN">
                <a:ea typeface="宋体" charset="-122"/>
              </a:rPr>
              <a:t>4</a:t>
            </a:r>
          </a:p>
        </p:txBody>
      </p:sp>
      <p:sp>
        <p:nvSpPr>
          <p:cNvPr id="1871995" name="Rectangle 123"/>
          <p:cNvSpPr>
            <a:spLocks noChangeArrowheads="1"/>
          </p:cNvSpPr>
          <p:nvPr/>
        </p:nvSpPr>
        <p:spPr bwMode="auto">
          <a:xfrm>
            <a:off x="7446144" y="6082604"/>
            <a:ext cx="288925" cy="287338"/>
          </a:xfrm>
          <a:prstGeom prst="rect">
            <a:avLst/>
          </a:prstGeom>
          <a:noFill/>
          <a:ln w="3175" algn="ctr">
            <a:solidFill>
              <a:schemeClr val="tx1"/>
            </a:solidFill>
            <a:miter lim="800000"/>
            <a:headEnd/>
            <a:tailEnd/>
          </a:ln>
          <a:effectLst/>
        </p:spPr>
        <p:txBody>
          <a:bodyPr wrap="none" lIns="90000" tIns="46800" rIns="90000" bIns="46800" anchor="ctr"/>
          <a:lstStyle/>
          <a:p>
            <a:pPr algn="ctr"/>
            <a:r>
              <a:rPr lang="en-US" altLang="zh-CN">
                <a:ea typeface="宋体" charset="-122"/>
              </a:rPr>
              <a:t>5</a:t>
            </a:r>
          </a:p>
        </p:txBody>
      </p:sp>
      <p:sp>
        <p:nvSpPr>
          <p:cNvPr id="1871996" name="Rectangle 124"/>
          <p:cNvSpPr>
            <a:spLocks noChangeArrowheads="1"/>
          </p:cNvSpPr>
          <p:nvPr/>
        </p:nvSpPr>
        <p:spPr bwMode="auto">
          <a:xfrm>
            <a:off x="5647506" y="6442967"/>
            <a:ext cx="288925" cy="287337"/>
          </a:xfrm>
          <a:prstGeom prst="rect">
            <a:avLst/>
          </a:prstGeom>
          <a:noFill/>
          <a:ln w="3175" algn="ctr">
            <a:solidFill>
              <a:schemeClr val="tx1"/>
            </a:solidFill>
            <a:miter lim="800000"/>
            <a:headEnd/>
            <a:tailEnd/>
          </a:ln>
          <a:effectLst/>
        </p:spPr>
        <p:txBody>
          <a:bodyPr wrap="none" lIns="90000" tIns="46800" rIns="90000" bIns="46800" anchor="ctr"/>
          <a:lstStyle/>
          <a:p>
            <a:pPr algn="ctr"/>
            <a:r>
              <a:rPr lang="en-US" altLang="zh-CN">
                <a:ea typeface="宋体" charset="-122"/>
              </a:rPr>
              <a:t>6</a:t>
            </a:r>
          </a:p>
        </p:txBody>
      </p:sp>
      <p:sp>
        <p:nvSpPr>
          <p:cNvPr id="1871997" name="Rectangle 125"/>
          <p:cNvSpPr>
            <a:spLocks noChangeArrowheads="1"/>
          </p:cNvSpPr>
          <p:nvPr/>
        </p:nvSpPr>
        <p:spPr bwMode="auto">
          <a:xfrm>
            <a:off x="6006281" y="6442967"/>
            <a:ext cx="288925" cy="287337"/>
          </a:xfrm>
          <a:prstGeom prst="rect">
            <a:avLst/>
          </a:prstGeom>
          <a:noFill/>
          <a:ln w="3175" algn="ctr">
            <a:solidFill>
              <a:schemeClr val="tx1"/>
            </a:solidFill>
            <a:miter lim="800000"/>
            <a:headEnd/>
            <a:tailEnd/>
          </a:ln>
          <a:effectLst/>
        </p:spPr>
        <p:txBody>
          <a:bodyPr wrap="none" lIns="90000" tIns="46800" rIns="90000" bIns="46800" anchor="ctr"/>
          <a:lstStyle/>
          <a:p>
            <a:pPr algn="ctr"/>
            <a:r>
              <a:rPr lang="en-US" altLang="zh-CN">
                <a:ea typeface="宋体" charset="-122"/>
              </a:rPr>
              <a:t>7</a:t>
            </a:r>
          </a:p>
        </p:txBody>
      </p:sp>
      <p:sp>
        <p:nvSpPr>
          <p:cNvPr id="1871998" name="Rectangle 126"/>
          <p:cNvSpPr>
            <a:spLocks noChangeArrowheads="1"/>
          </p:cNvSpPr>
          <p:nvPr/>
        </p:nvSpPr>
        <p:spPr bwMode="auto">
          <a:xfrm>
            <a:off x="6366644" y="6442967"/>
            <a:ext cx="288925" cy="287337"/>
          </a:xfrm>
          <a:prstGeom prst="rect">
            <a:avLst/>
          </a:prstGeom>
          <a:noFill/>
          <a:ln w="3175" algn="ctr">
            <a:solidFill>
              <a:schemeClr val="tx1"/>
            </a:solidFill>
            <a:miter lim="800000"/>
            <a:headEnd/>
            <a:tailEnd/>
          </a:ln>
          <a:effectLst/>
        </p:spPr>
        <p:txBody>
          <a:bodyPr wrap="none" lIns="90000" tIns="46800" rIns="90000" bIns="46800" anchor="ctr"/>
          <a:lstStyle/>
          <a:p>
            <a:pPr algn="ctr"/>
            <a:r>
              <a:rPr lang="en-US" altLang="zh-CN">
                <a:ea typeface="宋体" charset="-122"/>
              </a:rPr>
              <a:t>8</a:t>
            </a:r>
          </a:p>
        </p:txBody>
      </p:sp>
      <p:sp>
        <p:nvSpPr>
          <p:cNvPr id="1871999" name="Rectangle 127"/>
          <p:cNvSpPr>
            <a:spLocks noChangeArrowheads="1"/>
          </p:cNvSpPr>
          <p:nvPr/>
        </p:nvSpPr>
        <p:spPr bwMode="auto">
          <a:xfrm>
            <a:off x="6727006" y="6442967"/>
            <a:ext cx="288925" cy="287337"/>
          </a:xfrm>
          <a:prstGeom prst="rect">
            <a:avLst/>
          </a:prstGeom>
          <a:noFill/>
          <a:ln w="3175" algn="ctr">
            <a:solidFill>
              <a:schemeClr val="tx1"/>
            </a:solidFill>
            <a:miter lim="800000"/>
            <a:headEnd/>
            <a:tailEnd/>
          </a:ln>
          <a:effectLst/>
        </p:spPr>
        <p:txBody>
          <a:bodyPr wrap="none" lIns="90000" tIns="46800" rIns="90000" bIns="46800" anchor="ctr"/>
          <a:lstStyle/>
          <a:p>
            <a:pPr algn="ctr"/>
            <a:r>
              <a:rPr lang="en-US" altLang="zh-CN">
                <a:ea typeface="宋体" charset="-122"/>
              </a:rPr>
              <a:t>9</a:t>
            </a:r>
          </a:p>
        </p:txBody>
      </p:sp>
      <p:sp>
        <p:nvSpPr>
          <p:cNvPr id="1872000" name="Rectangle 128"/>
          <p:cNvSpPr>
            <a:spLocks noChangeArrowheads="1"/>
          </p:cNvSpPr>
          <p:nvPr/>
        </p:nvSpPr>
        <p:spPr bwMode="auto">
          <a:xfrm>
            <a:off x="7087369" y="6442967"/>
            <a:ext cx="288925" cy="287337"/>
          </a:xfrm>
          <a:prstGeom prst="rect">
            <a:avLst/>
          </a:prstGeom>
          <a:noFill/>
          <a:ln w="3175" algn="ctr">
            <a:solidFill>
              <a:schemeClr val="tx1"/>
            </a:solidFill>
            <a:miter lim="800000"/>
            <a:headEnd/>
            <a:tailEnd/>
          </a:ln>
          <a:effectLst/>
        </p:spPr>
        <p:txBody>
          <a:bodyPr wrap="none" lIns="90000" tIns="46800" rIns="90000" bIns="46800" anchor="ctr"/>
          <a:lstStyle/>
          <a:p>
            <a:pPr algn="ctr"/>
            <a:r>
              <a:rPr lang="en-US" altLang="zh-CN">
                <a:ea typeface="宋体" charset="-122"/>
              </a:rPr>
              <a:t>10</a:t>
            </a:r>
          </a:p>
        </p:txBody>
      </p:sp>
      <p:sp>
        <p:nvSpPr>
          <p:cNvPr id="1872002" name="Rectangle 130"/>
          <p:cNvSpPr>
            <a:spLocks noChangeArrowheads="1"/>
          </p:cNvSpPr>
          <p:nvPr/>
        </p:nvSpPr>
        <p:spPr bwMode="auto">
          <a:xfrm>
            <a:off x="7446144" y="6442967"/>
            <a:ext cx="288925" cy="287337"/>
          </a:xfrm>
          <a:prstGeom prst="rect">
            <a:avLst/>
          </a:prstGeom>
          <a:noFill/>
          <a:ln w="3175" algn="ctr">
            <a:solidFill>
              <a:schemeClr val="tx1"/>
            </a:solidFill>
            <a:miter lim="800000"/>
            <a:headEnd/>
            <a:tailEnd/>
          </a:ln>
          <a:effectLst/>
        </p:spPr>
        <p:txBody>
          <a:bodyPr wrap="none" lIns="90000" tIns="46800" rIns="90000" bIns="46800" anchor="ctr"/>
          <a:lstStyle/>
          <a:p>
            <a:pPr algn="ctr"/>
            <a:r>
              <a:rPr lang="en-US" altLang="zh-CN" dirty="0">
                <a:ea typeface="宋体" charset="-122"/>
              </a:rPr>
              <a:t>11</a:t>
            </a:r>
          </a:p>
        </p:txBody>
      </p:sp>
      <p:pic>
        <p:nvPicPr>
          <p:cNvPr id="47" name="Picture 16" descr="C:\Users\mlinking\Pictures\CD-Driver.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781" y="6253912"/>
            <a:ext cx="876354" cy="56872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C:\Users\mlinking\Pictures\HDDClipart.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26" y="5814488"/>
            <a:ext cx="753924" cy="774674"/>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C:\Users\mlinking\Pictures\Files.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642581"/>
            <a:ext cx="1949872" cy="1435257"/>
          </a:xfrm>
          <a:prstGeom prst="rect">
            <a:avLst/>
          </a:prstGeom>
          <a:noFill/>
          <a:extLst>
            <a:ext uri="{909E8E84-426E-40DD-AFC4-6F175D3DCCD1}">
              <a14:hiddenFill xmlns:a14="http://schemas.microsoft.com/office/drawing/2010/main">
                <a:solidFill>
                  <a:srgbClr val="FFFFFF"/>
                </a:solidFill>
              </a14:hiddenFill>
            </a:ext>
          </a:extLst>
        </p:spPr>
      </p:pic>
      <p:sp>
        <p:nvSpPr>
          <p:cNvPr id="52" name="Text Box 156"/>
          <p:cNvSpPr txBox="1">
            <a:spLocks noChangeArrowheads="1"/>
          </p:cNvSpPr>
          <p:nvPr/>
        </p:nvSpPr>
        <p:spPr bwMode="auto">
          <a:xfrm>
            <a:off x="7790090" y="5949280"/>
            <a:ext cx="1390422" cy="925511"/>
          </a:xfrm>
          <a:prstGeom prst="rect">
            <a:avLst/>
          </a:prstGeom>
          <a:noFill/>
          <a:ln w="3175" algn="ctr">
            <a:noFill/>
            <a:miter lim="800000"/>
            <a:headEnd/>
            <a:tailEnd/>
          </a:ln>
          <a:effectLst/>
        </p:spPr>
        <p:txBody>
          <a:bodyPr wrap="none" lIns="90000" tIns="46800" rIns="90000" bIns="46800">
            <a:spAutoFit/>
          </a:bodyPr>
          <a:lstStyle/>
          <a:p>
            <a:r>
              <a:rPr lang="en-US" altLang="zh-CN" dirty="0" smtClean="0">
                <a:ea typeface="宋体" charset="-122"/>
              </a:rPr>
              <a:t>Sector space</a:t>
            </a:r>
          </a:p>
          <a:p>
            <a:r>
              <a:rPr lang="en-US" altLang="zh-CN" dirty="0" smtClean="0">
                <a:ea typeface="宋体" charset="-122"/>
              </a:rPr>
              <a:t>(like storage </a:t>
            </a:r>
          </a:p>
          <a:p>
            <a:r>
              <a:rPr lang="en-US" altLang="zh-CN" dirty="0" smtClean="0">
                <a:ea typeface="宋体" charset="-122"/>
              </a:rPr>
              <a:t>units in MM)</a:t>
            </a:r>
            <a:endParaRPr lang="en-US" altLang="zh-CN" dirty="0">
              <a:ea typeface="宋体" charset="-122"/>
            </a:endParaRPr>
          </a:p>
        </p:txBody>
      </p:sp>
      <p:grpSp>
        <p:nvGrpSpPr>
          <p:cNvPr id="58" name="组合 57"/>
          <p:cNvGrpSpPr/>
          <p:nvPr/>
        </p:nvGrpSpPr>
        <p:grpSpPr>
          <a:xfrm rot="900000">
            <a:off x="1327263" y="2649968"/>
            <a:ext cx="3184295" cy="2288082"/>
            <a:chOff x="1744661" y="1894504"/>
            <a:chExt cx="4308425" cy="3095828"/>
          </a:xfrm>
          <a:solidFill>
            <a:srgbClr val="FF0000"/>
          </a:solidFill>
        </p:grpSpPr>
        <p:sp>
          <p:nvSpPr>
            <p:cNvPr id="59" name="闪电形 58"/>
            <p:cNvSpPr/>
            <p:nvPr/>
          </p:nvSpPr>
          <p:spPr>
            <a:xfrm rot="900000" flipH="1">
              <a:off x="1744661" y="2873384"/>
              <a:ext cx="3121026" cy="2116948"/>
            </a:xfrm>
            <a:prstGeom prst="lightningBol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闪电形 59"/>
            <p:cNvSpPr/>
            <p:nvPr/>
          </p:nvSpPr>
          <p:spPr>
            <a:xfrm rot="11700000" flipH="1">
              <a:off x="2932060" y="1894504"/>
              <a:ext cx="3121026" cy="2116948"/>
            </a:xfrm>
            <a:prstGeom prst="lightningBol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Box 60"/>
          <p:cNvSpPr txBox="1"/>
          <p:nvPr/>
        </p:nvSpPr>
        <p:spPr>
          <a:xfrm rot="900000">
            <a:off x="4553610" y="2634664"/>
            <a:ext cx="1005403" cy="221599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zh-CN" sz="13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endParaRPr lang="zh-CN" altLang="en-US" sz="13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2" name="Cloud 10"/>
          <p:cNvSpPr/>
          <p:nvPr/>
        </p:nvSpPr>
        <p:spPr>
          <a:xfrm>
            <a:off x="4732480" y="4149551"/>
            <a:ext cx="4274553" cy="1443944"/>
          </a:xfrm>
          <a:prstGeom prst="cloud">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Map files to sectors?</a:t>
            </a:r>
            <a:endParaRPr lang="zh-CN" altLang="en-US" sz="2800" b="1" dirty="0"/>
          </a:p>
        </p:txBody>
      </p:sp>
    </p:spTree>
    <p:extLst>
      <p:ext uri="{BB962C8B-B14F-4D97-AF65-F5344CB8AC3E}">
        <p14:creationId xmlns:p14="http://schemas.microsoft.com/office/powerpoint/2010/main" val="2006089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withEffect">
                                  <p:stCondLst>
                                    <p:cond delay="0"/>
                                  </p:stCondLst>
                                  <p:endCondLst>
                                    <p:cond evt="onNext" delay="0">
                                      <p:tgtEl>
                                        <p:sldTgt/>
                                      </p:tgtEl>
                                    </p:cond>
                                  </p:endCondLst>
                                  <p:childTnLst>
                                    <p:animRot by="120000">
                                      <p:cBhvr>
                                        <p:cTn id="6" dur="100" fill="hold">
                                          <p:stCondLst>
                                            <p:cond delay="0"/>
                                          </p:stCondLst>
                                        </p:cTn>
                                        <p:tgtEl>
                                          <p:spTgt spid="58"/>
                                        </p:tgtEl>
                                        <p:attrNameLst>
                                          <p:attrName>r</p:attrName>
                                        </p:attrNameLst>
                                      </p:cBhvr>
                                    </p:animRot>
                                    <p:animRot by="-240000">
                                      <p:cBhvr>
                                        <p:cTn id="7" dur="200" fill="hold">
                                          <p:stCondLst>
                                            <p:cond delay="200"/>
                                          </p:stCondLst>
                                        </p:cTn>
                                        <p:tgtEl>
                                          <p:spTgt spid="58"/>
                                        </p:tgtEl>
                                        <p:attrNameLst>
                                          <p:attrName>r</p:attrName>
                                        </p:attrNameLst>
                                      </p:cBhvr>
                                    </p:animRot>
                                    <p:animRot by="240000">
                                      <p:cBhvr>
                                        <p:cTn id="8" dur="200" fill="hold">
                                          <p:stCondLst>
                                            <p:cond delay="400"/>
                                          </p:stCondLst>
                                        </p:cTn>
                                        <p:tgtEl>
                                          <p:spTgt spid="58"/>
                                        </p:tgtEl>
                                        <p:attrNameLst>
                                          <p:attrName>r</p:attrName>
                                        </p:attrNameLst>
                                      </p:cBhvr>
                                    </p:animRot>
                                    <p:animRot by="-240000">
                                      <p:cBhvr>
                                        <p:cTn id="9" dur="200" fill="hold">
                                          <p:stCondLst>
                                            <p:cond delay="600"/>
                                          </p:stCondLst>
                                        </p:cTn>
                                        <p:tgtEl>
                                          <p:spTgt spid="58"/>
                                        </p:tgtEl>
                                        <p:attrNameLst>
                                          <p:attrName>r</p:attrName>
                                        </p:attrNameLst>
                                      </p:cBhvr>
                                    </p:animRot>
                                    <p:animRot by="120000">
                                      <p:cBhvr>
                                        <p:cTn id="10" dur="200" fill="hold">
                                          <p:stCondLst>
                                            <p:cond delay="800"/>
                                          </p:stCondLst>
                                        </p:cTn>
                                        <p:tgtEl>
                                          <p:spTgt spid="58"/>
                                        </p:tgtEl>
                                        <p:attrNameLst>
                                          <p:attrName>r</p:attrName>
                                        </p:attrNameLst>
                                      </p:cBhvr>
                                    </p:animRot>
                                  </p:childTnLst>
                                </p:cTn>
                              </p:par>
                              <p:par>
                                <p:cTn id="11" presetID="32" presetClass="emph" presetSubtype="0" repeatCount="indefinite" fill="hold" grpId="0" nodeType="withEffect">
                                  <p:stCondLst>
                                    <p:cond delay="0"/>
                                  </p:stCondLst>
                                  <p:endCondLst>
                                    <p:cond evt="onNext" delay="0">
                                      <p:tgtEl>
                                        <p:sldTgt/>
                                      </p:tgtEl>
                                    </p:cond>
                                  </p:endCondLst>
                                  <p:childTnLst>
                                    <p:animRot by="120000">
                                      <p:cBhvr>
                                        <p:cTn id="12" dur="100" fill="hold">
                                          <p:stCondLst>
                                            <p:cond delay="0"/>
                                          </p:stCondLst>
                                        </p:cTn>
                                        <p:tgtEl>
                                          <p:spTgt spid="61"/>
                                        </p:tgtEl>
                                        <p:attrNameLst>
                                          <p:attrName>r</p:attrName>
                                        </p:attrNameLst>
                                      </p:cBhvr>
                                    </p:animRot>
                                    <p:animRot by="-240000">
                                      <p:cBhvr>
                                        <p:cTn id="13" dur="200" fill="hold">
                                          <p:stCondLst>
                                            <p:cond delay="200"/>
                                          </p:stCondLst>
                                        </p:cTn>
                                        <p:tgtEl>
                                          <p:spTgt spid="61"/>
                                        </p:tgtEl>
                                        <p:attrNameLst>
                                          <p:attrName>r</p:attrName>
                                        </p:attrNameLst>
                                      </p:cBhvr>
                                    </p:animRot>
                                    <p:animRot by="240000">
                                      <p:cBhvr>
                                        <p:cTn id="14" dur="200" fill="hold">
                                          <p:stCondLst>
                                            <p:cond delay="400"/>
                                          </p:stCondLst>
                                        </p:cTn>
                                        <p:tgtEl>
                                          <p:spTgt spid="61"/>
                                        </p:tgtEl>
                                        <p:attrNameLst>
                                          <p:attrName>r</p:attrName>
                                        </p:attrNameLst>
                                      </p:cBhvr>
                                    </p:animRot>
                                    <p:animRot by="-240000">
                                      <p:cBhvr>
                                        <p:cTn id="15" dur="200" fill="hold">
                                          <p:stCondLst>
                                            <p:cond delay="600"/>
                                          </p:stCondLst>
                                        </p:cTn>
                                        <p:tgtEl>
                                          <p:spTgt spid="61"/>
                                        </p:tgtEl>
                                        <p:attrNameLst>
                                          <p:attrName>r</p:attrName>
                                        </p:attrNameLst>
                                      </p:cBhvr>
                                    </p:animRot>
                                    <p:animRot by="120000">
                                      <p:cBhvr>
                                        <p:cTn id="16" dur="200" fill="hold">
                                          <p:stCondLst>
                                            <p:cond delay="800"/>
                                          </p:stCondLst>
                                        </p:cTn>
                                        <p:tgtEl>
                                          <p:spTgt spid="61"/>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wipe(down)">
                                      <p:cBhvr>
                                        <p:cTn id="21" dur="580">
                                          <p:stCondLst>
                                            <p:cond delay="0"/>
                                          </p:stCondLst>
                                        </p:cTn>
                                        <p:tgtEl>
                                          <p:spTgt spid="62"/>
                                        </p:tgtEl>
                                      </p:cBhvr>
                                    </p:animEffect>
                                    <p:anim calcmode="lin" valueType="num">
                                      <p:cBhvr>
                                        <p:cTn id="22"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7" dur="26">
                                          <p:stCondLst>
                                            <p:cond delay="650"/>
                                          </p:stCondLst>
                                        </p:cTn>
                                        <p:tgtEl>
                                          <p:spTgt spid="62"/>
                                        </p:tgtEl>
                                      </p:cBhvr>
                                      <p:to x="100000" y="60000"/>
                                    </p:animScale>
                                    <p:animScale>
                                      <p:cBhvr>
                                        <p:cTn id="28" dur="166" decel="50000">
                                          <p:stCondLst>
                                            <p:cond delay="676"/>
                                          </p:stCondLst>
                                        </p:cTn>
                                        <p:tgtEl>
                                          <p:spTgt spid="62"/>
                                        </p:tgtEl>
                                      </p:cBhvr>
                                      <p:to x="100000" y="100000"/>
                                    </p:animScale>
                                    <p:animScale>
                                      <p:cBhvr>
                                        <p:cTn id="29" dur="26">
                                          <p:stCondLst>
                                            <p:cond delay="1312"/>
                                          </p:stCondLst>
                                        </p:cTn>
                                        <p:tgtEl>
                                          <p:spTgt spid="62"/>
                                        </p:tgtEl>
                                      </p:cBhvr>
                                      <p:to x="100000" y="80000"/>
                                    </p:animScale>
                                    <p:animScale>
                                      <p:cBhvr>
                                        <p:cTn id="30" dur="166" decel="50000">
                                          <p:stCondLst>
                                            <p:cond delay="1338"/>
                                          </p:stCondLst>
                                        </p:cTn>
                                        <p:tgtEl>
                                          <p:spTgt spid="62"/>
                                        </p:tgtEl>
                                      </p:cBhvr>
                                      <p:to x="100000" y="100000"/>
                                    </p:animScale>
                                    <p:animScale>
                                      <p:cBhvr>
                                        <p:cTn id="31" dur="26">
                                          <p:stCondLst>
                                            <p:cond delay="1642"/>
                                          </p:stCondLst>
                                        </p:cTn>
                                        <p:tgtEl>
                                          <p:spTgt spid="62"/>
                                        </p:tgtEl>
                                      </p:cBhvr>
                                      <p:to x="100000" y="90000"/>
                                    </p:animScale>
                                    <p:animScale>
                                      <p:cBhvr>
                                        <p:cTn id="32" dur="166" decel="50000">
                                          <p:stCondLst>
                                            <p:cond delay="1668"/>
                                          </p:stCondLst>
                                        </p:cTn>
                                        <p:tgtEl>
                                          <p:spTgt spid="62"/>
                                        </p:tgtEl>
                                      </p:cBhvr>
                                      <p:to x="100000" y="100000"/>
                                    </p:animScale>
                                    <p:animScale>
                                      <p:cBhvr>
                                        <p:cTn id="33" dur="26">
                                          <p:stCondLst>
                                            <p:cond delay="1808"/>
                                          </p:stCondLst>
                                        </p:cTn>
                                        <p:tgtEl>
                                          <p:spTgt spid="62"/>
                                        </p:tgtEl>
                                      </p:cBhvr>
                                      <p:to x="100000" y="95000"/>
                                    </p:animScale>
                                    <p:animScale>
                                      <p:cBhvr>
                                        <p:cTn id="34"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LBA now for CHS</a:t>
            </a:r>
            <a:endParaRPr lang="zh-CN" altLang="en-US" dirty="0"/>
          </a:p>
        </p:txBody>
      </p:sp>
      <p:sp>
        <p:nvSpPr>
          <p:cNvPr id="3" name="内容占位符 2"/>
          <p:cNvSpPr>
            <a:spLocks noGrp="1"/>
          </p:cNvSpPr>
          <p:nvPr>
            <p:ph idx="1"/>
          </p:nvPr>
        </p:nvSpPr>
        <p:spPr>
          <a:xfrm>
            <a:off x="457200" y="1000108"/>
            <a:ext cx="5842992" cy="5857892"/>
          </a:xfrm>
        </p:spPr>
        <p:txBody>
          <a:bodyPr>
            <a:normAutofit/>
          </a:bodyPr>
          <a:lstStyle/>
          <a:p>
            <a:r>
              <a:rPr lang="en-US" altLang="zh-CN" sz="2800" dirty="0"/>
              <a:t>Logical block </a:t>
            </a:r>
            <a:r>
              <a:rPr lang="en-US" altLang="zh-CN" sz="2800" dirty="0" smtClean="0"/>
              <a:t>addressing</a:t>
            </a:r>
          </a:p>
          <a:p>
            <a:pPr lvl="1"/>
            <a:r>
              <a:rPr lang="en-US" altLang="zh-CN" sz="2400" dirty="0"/>
              <a:t>Logical block addressing (LBA) is a common scheme used for specifying the location of blocks of data stored on computer storage devices, generally secondary storage systems such as hard disk drives. </a:t>
            </a:r>
            <a:endParaRPr lang="en-US" altLang="zh-CN" sz="2400" dirty="0" smtClean="0"/>
          </a:p>
        </p:txBody>
      </p:sp>
      <p:sp>
        <p:nvSpPr>
          <p:cNvPr id="4" name="页脚占位符 3"/>
          <p:cNvSpPr>
            <a:spLocks noGrp="1"/>
          </p:cNvSpPr>
          <p:nvPr>
            <p:ph type="ftr" sz="quarter" idx="11"/>
          </p:nvPr>
        </p:nvSpPr>
        <p:spPr/>
        <p:txBody>
          <a:bodyPr/>
          <a:lstStyle/>
          <a:p>
            <a:r>
              <a:rPr lang="en-US" altLang="zh-CN" smtClean="0"/>
              <a:t>Part X IO System (Basic)</a:t>
            </a:r>
            <a:endParaRPr lang="zh-CN" altLang="en-US"/>
          </a:p>
        </p:txBody>
      </p:sp>
      <p:sp>
        <p:nvSpPr>
          <p:cNvPr id="5" name="灯片编号占位符 4"/>
          <p:cNvSpPr>
            <a:spLocks noGrp="1"/>
          </p:cNvSpPr>
          <p:nvPr>
            <p:ph type="sldNum" sz="quarter" idx="12"/>
          </p:nvPr>
        </p:nvSpPr>
        <p:spPr/>
        <p:txBody>
          <a:bodyPr/>
          <a:lstStyle/>
          <a:p>
            <a:fld id="{10744B62-10FC-4232-9218-76AF922FA420}" type="slidenum">
              <a:rPr lang="zh-CN" altLang="en-US" smtClean="0"/>
              <a:pPr/>
              <a:t>27</a:t>
            </a:fld>
            <a:endParaRPr lang="zh-CN" altLang="en-US"/>
          </a:p>
        </p:txBody>
      </p:sp>
      <p:sp>
        <p:nvSpPr>
          <p:cNvPr id="6" name="矩形 5"/>
          <p:cNvSpPr/>
          <p:nvPr/>
        </p:nvSpPr>
        <p:spPr>
          <a:xfrm>
            <a:off x="4583495" y="332656"/>
            <a:ext cx="4572000" cy="646331"/>
          </a:xfrm>
          <a:prstGeom prst="rect">
            <a:avLst/>
          </a:prstGeom>
        </p:spPr>
        <p:txBody>
          <a:bodyPr>
            <a:spAutoFit/>
          </a:bodyPr>
          <a:lstStyle/>
          <a:p>
            <a:r>
              <a:rPr lang="en-US" altLang="zh-CN" dirty="0">
                <a:hlinkClick r:id="rId2"/>
              </a:rPr>
              <a:t>https://</a:t>
            </a:r>
            <a:r>
              <a:rPr lang="en-US" altLang="zh-CN" dirty="0" smtClean="0">
                <a:hlinkClick r:id="rId2"/>
              </a:rPr>
              <a:t>en.wikipedia.org/wiki/Logical_block_addressing</a:t>
            </a:r>
            <a:r>
              <a:rPr lang="en-US" altLang="zh-CN" dirty="0" smtClean="0"/>
              <a:t> </a:t>
            </a:r>
            <a:endParaRPr lang="zh-CN"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702" y="3857625"/>
            <a:ext cx="8913813" cy="300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781050"/>
            <a:ext cx="1943100" cy="607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04165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75000"/>
            </a:schemeClr>
          </a:solidFill>
        </p:spPr>
        <p:txBody>
          <a:bodyPr rtlCol="0">
            <a:normAutofit/>
          </a:bodyPr>
          <a:lstStyle/>
          <a:p>
            <a:pPr fontAlgn="auto">
              <a:spcAft>
                <a:spcPts val="0"/>
              </a:spcAft>
              <a:defRPr/>
            </a:pPr>
            <a:r>
              <a:rPr lang="en-US" altLang="zh-CN" dirty="0" smtClean="0">
                <a:solidFill>
                  <a:schemeClr val="bg1"/>
                </a:solidFill>
                <a:latin typeface="Happy" pitchFamily="34" charset="0"/>
              </a:rPr>
              <a:t>Basic IO</a:t>
            </a:r>
            <a:endParaRPr lang="zh-CN" altLang="en-US" dirty="0">
              <a:solidFill>
                <a:schemeClr val="bg1"/>
              </a:solidFill>
              <a:latin typeface="Happy" pitchFamily="34" charset="0"/>
            </a:endParaRPr>
          </a:p>
        </p:txBody>
      </p:sp>
      <p:sp>
        <p:nvSpPr>
          <p:cNvPr id="3" name="Footer Placeholder 2"/>
          <p:cNvSpPr>
            <a:spLocks noGrp="1"/>
          </p:cNvSpPr>
          <p:nvPr>
            <p:ph type="ftr" sz="quarter" idx="11"/>
          </p:nvPr>
        </p:nvSpPr>
        <p:spPr/>
        <p:txBody>
          <a:bodyPr/>
          <a:lstStyle/>
          <a:p>
            <a:pPr>
              <a:defRPr/>
            </a:pPr>
            <a:r>
              <a:rPr lang="en-US" altLang="zh-CN" smtClean="0"/>
              <a:t>Part X IO System (Basic)</a:t>
            </a:r>
            <a:endParaRPr lang="zh-CN" altLang="en-US"/>
          </a:p>
        </p:txBody>
      </p:sp>
      <p:sp>
        <p:nvSpPr>
          <p:cNvPr id="5" name="Content Placeholder 4"/>
          <p:cNvSpPr>
            <a:spLocks noGrp="1"/>
          </p:cNvSpPr>
          <p:nvPr>
            <p:ph idx="1"/>
          </p:nvPr>
        </p:nvSpPr>
        <p:spPr>
          <a:xfrm>
            <a:off x="1285875" y="571500"/>
            <a:ext cx="7858125" cy="5593804"/>
          </a:xfrm>
        </p:spPr>
        <p:txBody>
          <a:bodyPr rtlCol="0" anchor="ctr">
            <a:normAutofit fontScale="92500" lnSpcReduction="10000"/>
          </a:bodyPr>
          <a:lstStyle/>
          <a:p>
            <a:pPr>
              <a:defRPr/>
            </a:pPr>
            <a:r>
              <a:rPr lang="en-US" altLang="zh-CN" dirty="0" smtClean="0">
                <a:sym typeface="Wingdings" pitchFamily="2" charset="2"/>
              </a:rPr>
              <a:t>General structure to connect devices –</a:t>
            </a:r>
          </a:p>
          <a:p>
            <a:pPr lvl="1">
              <a:defRPr/>
            </a:pPr>
            <a:r>
              <a:rPr lang="en-US" altLang="zh-CN" dirty="0" smtClean="0">
                <a:sym typeface="Wingdings" pitchFamily="2" charset="2"/>
              </a:rPr>
              <a:t>Abstraction/Interface in OS to communicate with the diverse devices</a:t>
            </a:r>
          </a:p>
          <a:p>
            <a:pPr lvl="2">
              <a:defRPr/>
            </a:pPr>
            <a:r>
              <a:rPr lang="en-US" altLang="zh-CN" dirty="0" smtClean="0">
                <a:sym typeface="Wingdings" pitchFamily="2" charset="2"/>
              </a:rPr>
              <a:t>IO devices - </a:t>
            </a:r>
            <a:r>
              <a:rPr lang="en-US" altLang="zh-CN" b="1" dirty="0" smtClean="0">
                <a:sym typeface="Wingdings" pitchFamily="2" charset="2"/>
              </a:rPr>
              <a:t>Categories</a:t>
            </a:r>
            <a:r>
              <a:rPr lang="en-US" altLang="zh-CN" dirty="0" smtClean="0">
                <a:sym typeface="Wingdings" pitchFamily="2" charset="2"/>
              </a:rPr>
              <a:t> of devices</a:t>
            </a:r>
          </a:p>
          <a:p>
            <a:pPr lvl="2">
              <a:defRPr/>
            </a:pPr>
            <a:r>
              <a:rPr lang="en-US" altLang="zh-CN" b="1" dirty="0" smtClean="0">
                <a:sym typeface="Wingdings" pitchFamily="2" charset="2"/>
              </a:rPr>
              <a:t>IO operations</a:t>
            </a:r>
          </a:p>
          <a:p>
            <a:pPr lvl="3">
              <a:defRPr/>
            </a:pPr>
            <a:r>
              <a:rPr lang="en-US" altLang="zh-CN" b="1" dirty="0" smtClean="0">
                <a:sym typeface="Wingdings" pitchFamily="2" charset="2"/>
              </a:rPr>
              <a:t>Connect</a:t>
            </a:r>
            <a:r>
              <a:rPr lang="en-US" altLang="zh-CN" dirty="0" smtClean="0">
                <a:sym typeface="Wingdings" pitchFamily="2" charset="2"/>
              </a:rPr>
              <a:t> all together &amp; structure of IO module in OS</a:t>
            </a:r>
          </a:p>
          <a:p>
            <a:pPr lvl="3">
              <a:defRPr/>
            </a:pPr>
            <a:r>
              <a:rPr lang="en-US" altLang="zh-CN" b="1" dirty="0" smtClean="0">
                <a:sym typeface="Wingdings" pitchFamily="2" charset="2"/>
              </a:rPr>
              <a:t>Communication</a:t>
            </a:r>
            <a:r>
              <a:rPr lang="en-US" altLang="zh-CN" dirty="0" smtClean="0">
                <a:sym typeface="Wingdings" pitchFamily="2" charset="2"/>
              </a:rPr>
              <a:t> types between CPU and IO devices</a:t>
            </a:r>
          </a:p>
          <a:p>
            <a:pPr>
              <a:defRPr/>
            </a:pPr>
            <a:r>
              <a:rPr lang="en-US" altLang="zh-CN" dirty="0">
                <a:solidFill>
                  <a:schemeClr val="accent6">
                    <a:lumMod val="75000"/>
                  </a:schemeClr>
                </a:solidFill>
                <a:sym typeface="Wingdings" pitchFamily="2" charset="2"/>
              </a:rPr>
              <a:t>Taking (Magnetic) Disk for instance</a:t>
            </a:r>
          </a:p>
          <a:p>
            <a:pPr lvl="1">
              <a:defRPr/>
            </a:pPr>
            <a:r>
              <a:rPr lang="en-US" altLang="zh-CN" dirty="0">
                <a:solidFill>
                  <a:schemeClr val="accent6">
                    <a:lumMod val="75000"/>
                  </a:schemeClr>
                </a:solidFill>
                <a:sym typeface="Wingdings" pitchFamily="2" charset="2"/>
              </a:rPr>
              <a:t>So-called </a:t>
            </a:r>
            <a:r>
              <a:rPr lang="en-US" altLang="zh-CN" dirty="0" smtClean="0">
                <a:solidFill>
                  <a:schemeClr val="accent6">
                    <a:lumMod val="75000"/>
                  </a:schemeClr>
                </a:solidFill>
                <a:sym typeface="Wingdings" pitchFamily="2" charset="2"/>
              </a:rPr>
              <a:t>“linear address </a:t>
            </a:r>
            <a:r>
              <a:rPr lang="en-US" altLang="zh-CN" b="1" dirty="0" smtClean="0">
                <a:solidFill>
                  <a:srgbClr val="FF0000"/>
                </a:solidFill>
                <a:sym typeface="Wingdings" pitchFamily="2" charset="2"/>
              </a:rPr>
              <a:t>sector</a:t>
            </a:r>
            <a:r>
              <a:rPr lang="en-US" altLang="zh-CN" dirty="0" smtClean="0">
                <a:solidFill>
                  <a:srgbClr val="FF0000"/>
                </a:solidFill>
                <a:sym typeface="Wingdings" pitchFamily="2" charset="2"/>
              </a:rPr>
              <a:t> </a:t>
            </a:r>
            <a:r>
              <a:rPr lang="en-US" altLang="zh-CN" dirty="0" smtClean="0">
                <a:solidFill>
                  <a:schemeClr val="accent6">
                    <a:lumMod val="75000"/>
                  </a:schemeClr>
                </a:solidFill>
                <a:sym typeface="Wingdings" pitchFamily="2" charset="2"/>
              </a:rPr>
              <a:t>space”	</a:t>
            </a:r>
          </a:p>
          <a:p>
            <a:pPr lvl="2">
              <a:defRPr/>
            </a:pPr>
            <a:r>
              <a:rPr lang="en-US" altLang="zh-CN" dirty="0" smtClean="0">
                <a:solidFill>
                  <a:schemeClr val="accent6">
                    <a:lumMod val="75000"/>
                  </a:schemeClr>
                </a:solidFill>
                <a:sym typeface="Wingdings" pitchFamily="2" charset="2"/>
              </a:rPr>
              <a:t>Like the storage units in MM</a:t>
            </a:r>
            <a:endParaRPr lang="en-US" altLang="zh-CN" dirty="0">
              <a:solidFill>
                <a:schemeClr val="accent6">
                  <a:lumMod val="75000"/>
                </a:schemeClr>
              </a:solidFill>
              <a:sym typeface="Wingdings" pitchFamily="2" charset="2"/>
            </a:endParaRPr>
          </a:p>
          <a:p>
            <a:pPr lvl="1">
              <a:defRPr/>
            </a:pPr>
            <a:r>
              <a:rPr lang="en-US" altLang="zh-CN" dirty="0" smtClean="0">
                <a:solidFill>
                  <a:srgbClr val="0070C0"/>
                </a:solidFill>
                <a:sym typeface="Wingdings" pitchFamily="2" charset="2"/>
              </a:rPr>
              <a:t>Organize sectors into partitions, and so-called “linear addressed </a:t>
            </a:r>
            <a:r>
              <a:rPr lang="en-US" altLang="zh-CN" b="1" dirty="0" smtClean="0">
                <a:solidFill>
                  <a:srgbClr val="FF0000"/>
                </a:solidFill>
                <a:sym typeface="Wingdings" pitchFamily="2" charset="2"/>
              </a:rPr>
              <a:t>block</a:t>
            </a:r>
            <a:r>
              <a:rPr lang="en-US" altLang="zh-CN" dirty="0" smtClean="0">
                <a:solidFill>
                  <a:srgbClr val="FF0000"/>
                </a:solidFill>
                <a:sym typeface="Wingdings" pitchFamily="2" charset="2"/>
              </a:rPr>
              <a:t> </a:t>
            </a:r>
            <a:r>
              <a:rPr lang="en-US" altLang="zh-CN" dirty="0" smtClean="0">
                <a:solidFill>
                  <a:srgbClr val="0070C0"/>
                </a:solidFill>
                <a:sym typeface="Wingdings" pitchFamily="2" charset="2"/>
              </a:rPr>
              <a:t>space”</a:t>
            </a:r>
          </a:p>
          <a:p>
            <a:pPr lvl="1">
              <a:defRPr/>
            </a:pPr>
            <a:r>
              <a:rPr lang="en-US" altLang="zh-CN" dirty="0">
                <a:solidFill>
                  <a:schemeClr val="accent6">
                    <a:lumMod val="75000"/>
                  </a:schemeClr>
                </a:solidFill>
                <a:sym typeface="Wingdings" pitchFamily="2" charset="2"/>
              </a:rPr>
              <a:t>Optical disk is </a:t>
            </a:r>
            <a:r>
              <a:rPr lang="en-US" altLang="zh-CN" dirty="0" smtClean="0">
                <a:solidFill>
                  <a:schemeClr val="accent6">
                    <a:lumMod val="75000"/>
                  </a:schemeClr>
                </a:solidFill>
                <a:sym typeface="Wingdings" pitchFamily="2" charset="2"/>
              </a:rPr>
              <a:t>similar</a:t>
            </a:r>
            <a:endParaRPr lang="en-US" altLang="zh-CN" dirty="0">
              <a:solidFill>
                <a:schemeClr val="accent6">
                  <a:lumMod val="75000"/>
                </a:schemeClr>
              </a:solidFill>
              <a:sym typeface="Wingdings" pitchFamily="2" charset="2"/>
            </a:endParaRP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28</a:t>
            </a:fld>
            <a:endParaRPr lang="zh-CN" altLang="en-US"/>
          </a:p>
        </p:txBody>
      </p:sp>
    </p:spTree>
    <p:extLst>
      <p:ext uri="{BB962C8B-B14F-4D97-AF65-F5344CB8AC3E}">
        <p14:creationId xmlns:p14="http://schemas.microsoft.com/office/powerpoint/2010/main" val="27828853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
          <p:cNvSpPr>
            <a:spLocks noGrp="1"/>
          </p:cNvSpPr>
          <p:nvPr>
            <p:ph type="title"/>
          </p:nvPr>
        </p:nvSpPr>
        <p:spPr/>
        <p:txBody>
          <a:bodyPr>
            <a:normAutofit fontScale="90000"/>
          </a:bodyPr>
          <a:lstStyle/>
          <a:p>
            <a:r>
              <a:rPr lang="en-US" altLang="zh-CN" dirty="0" smtClean="0"/>
              <a:t>Some special sectors in HD</a:t>
            </a:r>
            <a:endParaRPr lang="zh-CN" altLang="en-US" dirty="0" smtClean="0"/>
          </a:p>
        </p:txBody>
      </p:sp>
      <p:sp>
        <p:nvSpPr>
          <p:cNvPr id="4" name="页脚占位符 3"/>
          <p:cNvSpPr>
            <a:spLocks noGrp="1"/>
          </p:cNvSpPr>
          <p:nvPr>
            <p:ph type="ftr" sz="quarter" idx="11"/>
          </p:nvPr>
        </p:nvSpPr>
        <p:spPr/>
        <p:txBody>
          <a:bodyPr/>
          <a:lstStyle/>
          <a:p>
            <a:pPr>
              <a:defRPr/>
            </a:pPr>
            <a:r>
              <a:rPr lang="en-US" altLang="zh-CN" smtClean="0"/>
              <a:t>Part X IO System (Basic)</a:t>
            </a:r>
            <a:endParaRPr lang="zh-CN" altLang="en-US"/>
          </a:p>
        </p:txBody>
      </p:sp>
      <p:sp>
        <p:nvSpPr>
          <p:cNvPr id="5" name="灯片编号占位符 4"/>
          <p:cNvSpPr>
            <a:spLocks noGrp="1"/>
          </p:cNvSpPr>
          <p:nvPr>
            <p:ph type="sldNum" sz="quarter" idx="12"/>
          </p:nvPr>
        </p:nvSpPr>
        <p:spPr/>
        <p:txBody>
          <a:bodyPr/>
          <a:lstStyle/>
          <a:p>
            <a:pPr>
              <a:defRPr/>
            </a:pPr>
            <a:fld id="{F69A3A65-C401-4500-9216-00112231B349}" type="slidenum">
              <a:rPr lang="zh-CN" altLang="en-US" smtClean="0"/>
              <a:pPr>
                <a:defRPr/>
              </a:pPr>
              <a:t>29</a:t>
            </a:fld>
            <a:endParaRPr lang="zh-CN" altLang="en-US"/>
          </a:p>
        </p:txBody>
      </p:sp>
      <p:pic>
        <p:nvPicPr>
          <p:cNvPr id="86020" name="Picture 4" descr="C:\B\b4\JPG\foo\6-11.jpg"/>
          <p:cNvPicPr>
            <a:picLocks noChangeAspect="1" noChangeArrowheads="1"/>
          </p:cNvPicPr>
          <p:nvPr/>
        </p:nvPicPr>
        <p:blipFill>
          <a:blip r:embed="rId3"/>
          <a:srcRect/>
          <a:stretch>
            <a:fillRect/>
          </a:stretch>
        </p:blipFill>
        <p:spPr bwMode="auto">
          <a:xfrm>
            <a:off x="683568" y="1052513"/>
            <a:ext cx="7758112" cy="3216275"/>
          </a:xfrm>
          <a:prstGeom prst="rect">
            <a:avLst/>
          </a:prstGeom>
          <a:noFill/>
          <a:ln w="9525">
            <a:noFill/>
            <a:miter lim="800000"/>
            <a:headEnd/>
            <a:tailEnd/>
          </a:ln>
        </p:spPr>
      </p:pic>
      <p:sp>
        <p:nvSpPr>
          <p:cNvPr id="7" name="矩形 6"/>
          <p:cNvSpPr/>
          <p:nvPr/>
        </p:nvSpPr>
        <p:spPr>
          <a:xfrm>
            <a:off x="827088" y="2722563"/>
            <a:ext cx="7851775" cy="1587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内容占位符 2"/>
          <p:cNvSpPr>
            <a:spLocks noGrp="1"/>
          </p:cNvSpPr>
          <p:nvPr>
            <p:ph idx="1"/>
          </p:nvPr>
        </p:nvSpPr>
        <p:spPr>
          <a:xfrm>
            <a:off x="457200" y="2722562"/>
            <a:ext cx="8686800" cy="4135438"/>
          </a:xfrm>
        </p:spPr>
        <p:txBody>
          <a:bodyPr>
            <a:normAutofit fontScale="92500" lnSpcReduction="20000"/>
          </a:bodyPr>
          <a:lstStyle/>
          <a:p>
            <a:pPr>
              <a:defRPr/>
            </a:pPr>
            <a:r>
              <a:rPr lang="en-US" altLang="zh-CN" dirty="0" smtClean="0"/>
              <a:t>After LLF (</a:t>
            </a:r>
            <a:r>
              <a:rPr lang="en-US" altLang="zh-CN" sz="1800" dirty="0" smtClean="0"/>
              <a:t>low level formatting, which has usually been carried out by HD manufacturer like                                                                 </a:t>
            </a:r>
            <a:r>
              <a:rPr lang="en-US" altLang="zh-CN" dirty="0" smtClean="0"/>
              <a:t>), by default your disk is a collection of numbered sectors</a:t>
            </a:r>
          </a:p>
          <a:p>
            <a:pPr lvl="1">
              <a:defRPr/>
            </a:pPr>
            <a:r>
              <a:rPr lang="en-US" altLang="zh-CN" dirty="0"/>
              <a:t>Divide a disk into sectors that </a:t>
            </a:r>
            <a:r>
              <a:rPr lang="en-US" altLang="zh-CN" dirty="0">
                <a:solidFill>
                  <a:srgbClr val="FF0000"/>
                </a:solidFill>
              </a:rPr>
              <a:t>the </a:t>
            </a:r>
            <a:r>
              <a:rPr lang="en-US" altLang="zh-CN" b="1" dirty="0">
                <a:solidFill>
                  <a:srgbClr val="FF0000"/>
                </a:solidFill>
              </a:rPr>
              <a:t>controller</a:t>
            </a:r>
            <a:r>
              <a:rPr lang="en-US" altLang="zh-CN" dirty="0">
                <a:solidFill>
                  <a:srgbClr val="FF0000"/>
                </a:solidFill>
              </a:rPr>
              <a:t> can read and </a:t>
            </a:r>
            <a:r>
              <a:rPr lang="en-US" altLang="zh-CN" dirty="0" smtClean="0">
                <a:solidFill>
                  <a:srgbClr val="FF0000"/>
                </a:solidFill>
              </a:rPr>
              <a:t>write (</a:t>
            </a:r>
            <a:r>
              <a:rPr lang="en-US" altLang="zh-CN" sz="2200" dirty="0" smtClean="0">
                <a:solidFill>
                  <a:srgbClr val="FF0000"/>
                </a:solidFill>
              </a:rPr>
              <a:t>write C.H.S into header, etc.</a:t>
            </a:r>
            <a:r>
              <a:rPr lang="en-US" altLang="zh-CN" dirty="0" smtClean="0">
                <a:solidFill>
                  <a:srgbClr val="FF0000"/>
                </a:solidFill>
              </a:rPr>
              <a:t>)</a:t>
            </a:r>
            <a:endParaRPr lang="en-US" altLang="zh-CN" dirty="0" smtClean="0"/>
          </a:p>
          <a:p>
            <a:pPr eaLnBrk="1" fontAlgn="auto" hangingPunct="1">
              <a:spcAft>
                <a:spcPts val="0"/>
              </a:spcAft>
              <a:buFont typeface="Arial" pitchFamily="34" charset="0"/>
              <a:buChar char="•"/>
              <a:defRPr/>
            </a:pPr>
            <a:r>
              <a:rPr lang="en-US" altLang="zh-CN" dirty="0" smtClean="0"/>
              <a:t>Sector </a:t>
            </a:r>
            <a:r>
              <a:rPr lang="en-US" altLang="zh-CN" dirty="0"/>
              <a:t>0 is called the </a:t>
            </a:r>
            <a:r>
              <a:rPr lang="en-US" altLang="zh-CN" b="1" dirty="0"/>
              <a:t>M</a:t>
            </a:r>
            <a:r>
              <a:rPr lang="en-US" altLang="zh-CN" dirty="0"/>
              <a:t>aster </a:t>
            </a:r>
            <a:r>
              <a:rPr lang="en-US" altLang="zh-CN" b="1" dirty="0"/>
              <a:t>B</a:t>
            </a:r>
            <a:r>
              <a:rPr lang="en-US" altLang="zh-CN" dirty="0"/>
              <a:t>oot </a:t>
            </a:r>
            <a:r>
              <a:rPr lang="en-US" altLang="zh-CN" b="1" dirty="0"/>
              <a:t>R</a:t>
            </a:r>
            <a:r>
              <a:rPr lang="en-US" altLang="zh-CN" dirty="0"/>
              <a:t>ecord (</a:t>
            </a:r>
            <a:r>
              <a:rPr lang="en-US" altLang="zh-CN" b="1" dirty="0">
                <a:solidFill>
                  <a:srgbClr val="FF0000"/>
                </a:solidFill>
              </a:rPr>
              <a:t>MBR</a:t>
            </a:r>
            <a:r>
              <a:rPr lang="en-US" altLang="zh-CN" dirty="0"/>
              <a:t> :</a:t>
            </a:r>
            <a:r>
              <a:rPr lang="zh-CN" altLang="en-US" sz="2600" dirty="0"/>
              <a:t>主引导记录</a:t>
            </a:r>
            <a:r>
              <a:rPr lang="en-US" altLang="zh-CN" dirty="0" smtClean="0"/>
              <a:t>) which is used when booting </a:t>
            </a:r>
            <a:r>
              <a:rPr lang="en-US" altLang="zh-CN" dirty="0"/>
              <a:t>the </a:t>
            </a:r>
            <a:r>
              <a:rPr lang="en-US" altLang="zh-CN" dirty="0" smtClean="0"/>
              <a:t>computer</a:t>
            </a:r>
            <a:endParaRPr lang="en-US" altLang="zh-CN" dirty="0"/>
          </a:p>
          <a:p>
            <a:pPr lvl="1">
              <a:defRPr/>
            </a:pPr>
            <a:r>
              <a:rPr lang="en-US" altLang="zh-CN" sz="2400" dirty="0" smtClean="0"/>
              <a:t>Some information about the manufacturing – date, size </a:t>
            </a:r>
            <a:r>
              <a:rPr lang="en-US" altLang="zh-CN" dirty="0" smtClean="0"/>
              <a:t>…</a:t>
            </a:r>
          </a:p>
          <a:p>
            <a:pPr lvl="1">
              <a:defRPr/>
            </a:pPr>
            <a:r>
              <a:rPr lang="en-US" altLang="zh-CN" dirty="0" smtClean="0"/>
              <a:t>At the end, the table of </a:t>
            </a:r>
            <a:r>
              <a:rPr lang="en-US" altLang="zh-CN" b="1" u="sng" cap="small" dirty="0" smtClean="0">
                <a:solidFill>
                  <a:srgbClr val="0070C0"/>
                </a:solidFill>
              </a:rPr>
              <a:t>partition</a:t>
            </a:r>
            <a:r>
              <a:rPr lang="en-US" altLang="zh-CN" dirty="0" smtClean="0"/>
              <a:t>s – “logic disks” in the HD</a:t>
            </a:r>
          </a:p>
          <a:p>
            <a:pPr>
              <a:defRPr/>
            </a:pPr>
            <a:endParaRPr lang="zh-CN" altLang="en-US" dirty="0"/>
          </a:p>
        </p:txBody>
      </p:sp>
      <p:pic>
        <p:nvPicPr>
          <p:cNvPr id="86023" name="Picture 2" descr="http://t0.gstatic.com/images?q=tbn:ANd9GcRousp19-3yfct0W4tpk4Xp4UatXmceM2eHw0UlFfVrfYg22_ERKg"/>
          <p:cNvPicPr>
            <a:picLocks noChangeAspect="1" noChangeArrowheads="1"/>
          </p:cNvPicPr>
          <p:nvPr/>
        </p:nvPicPr>
        <p:blipFill>
          <a:blip r:embed="rId4"/>
          <a:srcRect/>
          <a:stretch>
            <a:fillRect/>
          </a:stretch>
        </p:blipFill>
        <p:spPr bwMode="auto">
          <a:xfrm>
            <a:off x="2695823" y="3100910"/>
            <a:ext cx="1065758" cy="415403"/>
          </a:xfrm>
          <a:prstGeom prst="rect">
            <a:avLst/>
          </a:prstGeom>
          <a:noFill/>
          <a:ln w="9525">
            <a:noFill/>
            <a:miter lim="800000"/>
            <a:headEnd/>
            <a:tailEnd/>
          </a:ln>
        </p:spPr>
      </p:pic>
      <p:pic>
        <p:nvPicPr>
          <p:cNvPr id="86024" name="Picture 4" descr="http://t0.gstatic.com/images?q=tbn:ANd9GcSLt1zM6L8a0ZS97wjya1MAbiGTaaZi9CkuIlsVpMHyqiCokLyfCg"/>
          <p:cNvPicPr>
            <a:picLocks noChangeAspect="1" noChangeArrowheads="1"/>
          </p:cNvPicPr>
          <p:nvPr/>
        </p:nvPicPr>
        <p:blipFill>
          <a:blip r:embed="rId5"/>
          <a:srcRect t="30896" b="29034"/>
          <a:stretch>
            <a:fillRect/>
          </a:stretch>
        </p:blipFill>
        <p:spPr bwMode="auto">
          <a:xfrm>
            <a:off x="4016375" y="3115732"/>
            <a:ext cx="1503159" cy="400581"/>
          </a:xfrm>
          <a:prstGeom prst="rect">
            <a:avLst/>
          </a:prstGeom>
          <a:noFill/>
          <a:ln w="9525">
            <a:noFill/>
            <a:miter lim="800000"/>
            <a:headEnd/>
            <a:tailEnd/>
          </a:ln>
        </p:spPr>
      </p:pic>
      <p:sp>
        <p:nvSpPr>
          <p:cNvPr id="10" name="矩形 9"/>
          <p:cNvSpPr/>
          <p:nvPr/>
        </p:nvSpPr>
        <p:spPr>
          <a:xfrm>
            <a:off x="1720205" y="2301875"/>
            <a:ext cx="6251575" cy="3286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0"/>
          <p:cNvSpPr/>
          <p:nvPr/>
        </p:nvSpPr>
        <p:spPr>
          <a:xfrm>
            <a:off x="972493" y="1628775"/>
            <a:ext cx="6999287" cy="619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矩形 7"/>
          <p:cNvSpPr/>
          <p:nvPr/>
        </p:nvSpPr>
        <p:spPr>
          <a:xfrm>
            <a:off x="1710680" y="2301875"/>
            <a:ext cx="955675" cy="347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矩形 31"/>
          <p:cNvSpPr/>
          <p:nvPr/>
        </p:nvSpPr>
        <p:spPr>
          <a:xfrm>
            <a:off x="2666355" y="2301875"/>
            <a:ext cx="955675" cy="347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矩形 32"/>
          <p:cNvSpPr/>
          <p:nvPr/>
        </p:nvSpPr>
        <p:spPr>
          <a:xfrm>
            <a:off x="3622030" y="2301875"/>
            <a:ext cx="955675" cy="347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 name="矩形 35"/>
          <p:cNvSpPr/>
          <p:nvPr/>
        </p:nvSpPr>
        <p:spPr>
          <a:xfrm>
            <a:off x="6487468" y="2301875"/>
            <a:ext cx="955675" cy="347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 name="矩形 36"/>
          <p:cNvSpPr/>
          <p:nvPr/>
        </p:nvSpPr>
        <p:spPr>
          <a:xfrm>
            <a:off x="7443143" y="2301875"/>
            <a:ext cx="955675" cy="347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6032" name="TextBox 9"/>
          <p:cNvSpPr txBox="1">
            <a:spLocks noChangeArrowheads="1"/>
          </p:cNvSpPr>
          <p:nvPr/>
        </p:nvSpPr>
        <p:spPr bwMode="auto">
          <a:xfrm>
            <a:off x="1826568" y="1785938"/>
            <a:ext cx="439737" cy="461962"/>
          </a:xfrm>
          <a:prstGeom prst="rect">
            <a:avLst/>
          </a:prstGeom>
          <a:solidFill>
            <a:schemeClr val="bg1"/>
          </a:solidFill>
          <a:ln w="9525">
            <a:noFill/>
            <a:miter lim="800000"/>
            <a:headEnd/>
            <a:tailEnd/>
          </a:ln>
        </p:spPr>
        <p:txBody>
          <a:bodyPr>
            <a:spAutoFit/>
          </a:bodyPr>
          <a:lstStyle/>
          <a:p>
            <a:r>
              <a:rPr lang="en-US" altLang="zh-CN" sz="2400" b="1">
                <a:latin typeface="Calibri" pitchFamily="34" charset="0"/>
              </a:rPr>
              <a:t>1</a:t>
            </a:r>
            <a:endParaRPr lang="zh-CN" altLang="en-US" sz="2400" b="1">
              <a:latin typeface="Calibri" pitchFamily="34" charset="0"/>
            </a:endParaRPr>
          </a:p>
        </p:txBody>
      </p:sp>
      <p:sp>
        <p:nvSpPr>
          <p:cNvPr id="86033" name="TextBox 9"/>
          <p:cNvSpPr txBox="1">
            <a:spLocks noChangeArrowheads="1"/>
          </p:cNvSpPr>
          <p:nvPr/>
        </p:nvSpPr>
        <p:spPr bwMode="auto">
          <a:xfrm>
            <a:off x="899468" y="1787525"/>
            <a:ext cx="439737" cy="461963"/>
          </a:xfrm>
          <a:prstGeom prst="rect">
            <a:avLst/>
          </a:prstGeom>
          <a:solidFill>
            <a:schemeClr val="bg1"/>
          </a:solidFill>
          <a:ln w="9525">
            <a:noFill/>
            <a:miter lim="800000"/>
            <a:headEnd/>
            <a:tailEnd/>
          </a:ln>
        </p:spPr>
        <p:txBody>
          <a:bodyPr>
            <a:spAutoFit/>
          </a:bodyPr>
          <a:lstStyle/>
          <a:p>
            <a:r>
              <a:rPr lang="en-US" altLang="zh-CN" sz="2400" b="1">
                <a:latin typeface="Calibri" pitchFamily="34" charset="0"/>
              </a:rPr>
              <a:t>0</a:t>
            </a:r>
            <a:endParaRPr lang="zh-CN" altLang="en-US" sz="2400" b="1">
              <a:latin typeface="Calibri" pitchFamily="34" charset="0"/>
            </a:endParaRPr>
          </a:p>
        </p:txBody>
      </p:sp>
      <p:sp>
        <p:nvSpPr>
          <p:cNvPr id="86034" name="TextBox 9"/>
          <p:cNvSpPr txBox="1">
            <a:spLocks noChangeArrowheads="1"/>
          </p:cNvSpPr>
          <p:nvPr/>
        </p:nvSpPr>
        <p:spPr bwMode="auto">
          <a:xfrm>
            <a:off x="2909243" y="1803400"/>
            <a:ext cx="439737" cy="460375"/>
          </a:xfrm>
          <a:prstGeom prst="rect">
            <a:avLst/>
          </a:prstGeom>
          <a:solidFill>
            <a:schemeClr val="bg1"/>
          </a:solidFill>
          <a:ln w="9525">
            <a:noFill/>
            <a:miter lim="800000"/>
            <a:headEnd/>
            <a:tailEnd/>
          </a:ln>
        </p:spPr>
        <p:txBody>
          <a:bodyPr>
            <a:spAutoFit/>
          </a:bodyPr>
          <a:lstStyle/>
          <a:p>
            <a:r>
              <a:rPr lang="en-US" altLang="zh-CN" sz="2400" b="1">
                <a:latin typeface="Calibri" pitchFamily="34" charset="0"/>
              </a:rPr>
              <a:t>2</a:t>
            </a:r>
            <a:endParaRPr lang="zh-CN" altLang="en-US" sz="2400" b="1">
              <a:latin typeface="Calibri" pitchFamily="34" charset="0"/>
            </a:endParaRPr>
          </a:p>
        </p:txBody>
      </p:sp>
      <p:sp>
        <p:nvSpPr>
          <p:cNvPr id="86035" name="TextBox 9"/>
          <p:cNvSpPr txBox="1">
            <a:spLocks noChangeArrowheads="1"/>
          </p:cNvSpPr>
          <p:nvPr/>
        </p:nvSpPr>
        <p:spPr bwMode="auto">
          <a:xfrm>
            <a:off x="3872855" y="1787525"/>
            <a:ext cx="438150" cy="461963"/>
          </a:xfrm>
          <a:prstGeom prst="rect">
            <a:avLst/>
          </a:prstGeom>
          <a:solidFill>
            <a:schemeClr val="bg1"/>
          </a:solidFill>
          <a:ln w="9525">
            <a:noFill/>
            <a:miter lim="800000"/>
            <a:headEnd/>
            <a:tailEnd/>
          </a:ln>
        </p:spPr>
        <p:txBody>
          <a:bodyPr>
            <a:spAutoFit/>
          </a:bodyPr>
          <a:lstStyle/>
          <a:p>
            <a:r>
              <a:rPr lang="en-US" altLang="zh-CN" sz="2400" b="1">
                <a:latin typeface="Calibri" pitchFamily="34" charset="0"/>
              </a:rPr>
              <a:t>3</a:t>
            </a:r>
            <a:endParaRPr lang="zh-CN" altLang="en-US" sz="2400" b="1">
              <a:latin typeface="Calibri" pitchFamily="34" charset="0"/>
            </a:endParaRPr>
          </a:p>
        </p:txBody>
      </p:sp>
      <p:sp>
        <p:nvSpPr>
          <p:cNvPr id="86036" name="TextBox 9"/>
          <p:cNvSpPr txBox="1">
            <a:spLocks noChangeArrowheads="1"/>
          </p:cNvSpPr>
          <p:nvPr/>
        </p:nvSpPr>
        <p:spPr bwMode="auto">
          <a:xfrm>
            <a:off x="7486005" y="1803400"/>
            <a:ext cx="1838325" cy="460375"/>
          </a:xfrm>
          <a:prstGeom prst="rect">
            <a:avLst/>
          </a:prstGeom>
          <a:noFill/>
          <a:ln w="9525">
            <a:noFill/>
            <a:miter lim="800000"/>
            <a:headEnd/>
            <a:tailEnd/>
          </a:ln>
        </p:spPr>
        <p:txBody>
          <a:bodyPr>
            <a:spAutoFit/>
          </a:bodyPr>
          <a:lstStyle/>
          <a:p>
            <a:r>
              <a:rPr lang="en-US" altLang="zh-CN" sz="2400" b="1">
                <a:latin typeface="Calibri" pitchFamily="34" charset="0"/>
              </a:rPr>
              <a:t># of sectors</a:t>
            </a:r>
            <a:endParaRPr lang="zh-CN" altLang="en-US" sz="2400" b="1">
              <a:latin typeface="Calibri" pitchFamily="34" charset="0"/>
            </a:endParaRPr>
          </a:p>
        </p:txBody>
      </p:sp>
      <p:cxnSp>
        <p:nvCxnSpPr>
          <p:cNvPr id="12" name="直接连接符 11"/>
          <p:cNvCxnSpPr>
            <a:stCxn id="33" idx="3"/>
            <a:endCxn id="36" idx="1"/>
          </p:cNvCxnSpPr>
          <p:nvPr/>
        </p:nvCxnSpPr>
        <p:spPr>
          <a:xfrm>
            <a:off x="4577705" y="2474913"/>
            <a:ext cx="1909763" cy="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250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142984"/>
            <a:ext cx="8786842" cy="5397640"/>
          </a:xfrm>
        </p:spPr>
        <p:txBody>
          <a:bodyPr>
            <a:normAutofit lnSpcReduction="10000"/>
          </a:bodyPr>
          <a:lstStyle/>
          <a:p>
            <a:r>
              <a:rPr lang="en-US" altLang="zh-CN" dirty="0" smtClean="0"/>
              <a:t>Anything you are interested in and want to </a:t>
            </a:r>
            <a:r>
              <a:rPr lang="en-US" altLang="zh-CN" b="1" dirty="0" smtClean="0">
                <a:solidFill>
                  <a:schemeClr val="accent6">
                    <a:lumMod val="75000"/>
                  </a:schemeClr>
                </a:solidFill>
              </a:rPr>
              <a:t>store permanently</a:t>
            </a:r>
            <a:r>
              <a:rPr lang="en-US" altLang="zh-CN" dirty="0" smtClean="0"/>
              <a:t> could be a “file”!</a:t>
            </a:r>
          </a:p>
          <a:p>
            <a:pPr lvl="1"/>
            <a:r>
              <a:rPr lang="en-US" altLang="zh-CN" dirty="0" smtClean="0"/>
              <a:t>Long-term Information Storage</a:t>
            </a:r>
          </a:p>
          <a:p>
            <a:pPr lvl="2"/>
            <a:r>
              <a:rPr lang="en-US" altLang="zh-CN" dirty="0" smtClean="0"/>
              <a:t>Must store large amounts of data</a:t>
            </a:r>
          </a:p>
          <a:p>
            <a:pPr lvl="2"/>
            <a:r>
              <a:rPr lang="en-US" altLang="zh-CN" dirty="0" smtClean="0"/>
              <a:t>Information stored must survive the termination of the process using it</a:t>
            </a:r>
          </a:p>
          <a:p>
            <a:pPr lvl="2"/>
            <a:r>
              <a:rPr lang="en-US" altLang="zh-CN" dirty="0" smtClean="0"/>
              <a:t>Multiple processes must be</a:t>
            </a:r>
            <a:br>
              <a:rPr lang="en-US" altLang="zh-CN" dirty="0" smtClean="0"/>
            </a:br>
            <a:r>
              <a:rPr lang="en-US" altLang="zh-CN" dirty="0" smtClean="0"/>
              <a:t>able to access the </a:t>
            </a:r>
            <a:br>
              <a:rPr lang="en-US" altLang="zh-CN" dirty="0" smtClean="0"/>
            </a:br>
            <a:r>
              <a:rPr lang="en-US" altLang="zh-CN" dirty="0" smtClean="0"/>
              <a:t>information concurrently</a:t>
            </a:r>
          </a:p>
          <a:p>
            <a:r>
              <a:rPr lang="en-US" altLang="zh-CN" dirty="0" smtClean="0"/>
              <a:t>Each file is a named </a:t>
            </a:r>
            <a:br>
              <a:rPr lang="en-US" altLang="zh-CN" dirty="0" smtClean="0"/>
            </a:br>
            <a:r>
              <a:rPr lang="en-US" altLang="zh-CN" dirty="0" smtClean="0"/>
              <a:t>collection of data stored in </a:t>
            </a:r>
            <a:br>
              <a:rPr lang="en-US" altLang="zh-CN" dirty="0" smtClean="0"/>
            </a:br>
            <a:r>
              <a:rPr lang="en-US" altLang="zh-CN" dirty="0" smtClean="0"/>
              <a:t>a permanent device</a:t>
            </a:r>
            <a:endParaRPr lang="zh-CN" altLang="en-US" dirty="0"/>
          </a:p>
        </p:txBody>
      </p:sp>
      <p:sp>
        <p:nvSpPr>
          <p:cNvPr id="4" name="Footer Placeholder 3"/>
          <p:cNvSpPr>
            <a:spLocks noGrp="1"/>
          </p:cNvSpPr>
          <p:nvPr>
            <p:ph type="ftr" sz="quarter" idx="11"/>
          </p:nvPr>
        </p:nvSpPr>
        <p:spPr/>
        <p:txBody>
          <a:bodyPr/>
          <a:lstStyle/>
          <a:p>
            <a:r>
              <a:rPr lang="en-US" altLang="zh-CN" smtClean="0"/>
              <a:t>Part X IO System (Basic)</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3</a:t>
            </a:fld>
            <a:endParaRPr lang="zh-CN" altLang="en-US"/>
          </a:p>
        </p:txBody>
      </p:sp>
      <p:sp>
        <p:nvSpPr>
          <p:cNvPr id="9" name="Title 1"/>
          <p:cNvSpPr>
            <a:spLocks noGrp="1"/>
          </p:cNvSpPr>
          <p:nvPr>
            <p:ph type="title"/>
          </p:nvPr>
        </p:nvSpPr>
        <p:spPr>
          <a:xfrm>
            <a:off x="0" y="0"/>
            <a:ext cx="9144000" cy="1000108"/>
          </a:xfrm>
          <a:solidFill>
            <a:schemeClr val="tx2">
              <a:lumMod val="40000"/>
              <a:lumOff val="60000"/>
            </a:schemeClr>
          </a:solidFill>
        </p:spPr>
        <p:txBody>
          <a:bodyPr>
            <a:normAutofit fontScale="90000"/>
          </a:bodyPr>
          <a:lstStyle/>
          <a:p>
            <a:r>
              <a:rPr lang="en-US" altLang="zh-CN" dirty="0" smtClean="0"/>
              <a:t>File concept</a:t>
            </a:r>
            <a:br>
              <a:rPr lang="en-US" altLang="zh-CN" dirty="0" smtClean="0"/>
            </a:br>
            <a:r>
              <a:rPr lang="en-US" altLang="zh-CN" sz="3100" dirty="0" smtClean="0"/>
              <a:t>[We all know “</a:t>
            </a:r>
            <a:r>
              <a:rPr lang="en-US" altLang="zh-CN" sz="3100" b="1" dirty="0" smtClean="0">
                <a:solidFill>
                  <a:schemeClr val="accent6">
                    <a:lumMod val="75000"/>
                  </a:schemeClr>
                </a:solidFill>
              </a:rPr>
              <a:t>file</a:t>
            </a:r>
            <a:r>
              <a:rPr lang="en-US" altLang="zh-CN" sz="3100" dirty="0" smtClean="0"/>
              <a:t>”, but what is it essentially?]</a:t>
            </a:r>
            <a:endParaRPr lang="zh-CN" altLang="en-US" sz="3100" dirty="0"/>
          </a:p>
        </p:txBody>
      </p:sp>
      <p:pic>
        <p:nvPicPr>
          <p:cNvPr id="3074" name="Picture 2" descr="C:\Users\mlinking\Pictures\File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3799" y="3645024"/>
            <a:ext cx="3933825"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4199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zh-CN" smtClean="0"/>
              <a:t>Part X IO System (Basic)</a:t>
            </a:r>
            <a:endParaRPr lang="en-US" altLang="zh-CN"/>
          </a:p>
        </p:txBody>
      </p:sp>
      <p:sp>
        <p:nvSpPr>
          <p:cNvPr id="6" name="Slide Number Placeholder 4"/>
          <p:cNvSpPr>
            <a:spLocks noGrp="1"/>
          </p:cNvSpPr>
          <p:nvPr>
            <p:ph type="sldNum" sz="quarter" idx="11"/>
          </p:nvPr>
        </p:nvSpPr>
        <p:spPr/>
        <p:txBody>
          <a:bodyPr/>
          <a:lstStyle/>
          <a:p>
            <a:fld id="{43F90C3C-C1F7-4FFC-BEF9-CEFF8DC98D69}" type="slidenum">
              <a:rPr lang="en-US" altLang="zh-CN"/>
              <a:pPr/>
              <a:t>30</a:t>
            </a:fld>
            <a:endParaRPr lang="en-US" altLang="zh-CN"/>
          </a:p>
        </p:txBody>
      </p:sp>
      <p:sp>
        <p:nvSpPr>
          <p:cNvPr id="179202" name="Rectangle 2"/>
          <p:cNvSpPr>
            <a:spLocks noGrp="1" noChangeArrowheads="1"/>
          </p:cNvSpPr>
          <p:nvPr>
            <p:ph type="body" idx="1"/>
          </p:nvPr>
        </p:nvSpPr>
        <p:spPr>
          <a:xfrm>
            <a:off x="0" y="428604"/>
            <a:ext cx="9144000" cy="2743200"/>
          </a:xfrm>
          <a:noFill/>
          <a:ln/>
        </p:spPr>
        <p:txBody>
          <a:bodyPr lIns="92075" tIns="46038" rIns="92075" bIns="46038">
            <a:noAutofit/>
          </a:bodyPr>
          <a:lstStyle/>
          <a:p>
            <a:pPr>
              <a:buFont typeface="Arial" pitchFamily="34" charset="0"/>
              <a:buNone/>
            </a:pPr>
            <a:r>
              <a:rPr lang="en-US" altLang="zh-CN" sz="2800" dirty="0">
                <a:ea typeface="宋体" pitchFamily="2" charset="-122"/>
              </a:rPr>
              <a:t>Several sectors are combined to create clusters or blocks</a:t>
            </a:r>
          </a:p>
          <a:p>
            <a:pPr>
              <a:buFont typeface="Arial" pitchFamily="34" charset="0"/>
              <a:buNone/>
            </a:pPr>
            <a:r>
              <a:rPr lang="en-US" altLang="zh-CN" sz="2800" b="1" dirty="0">
                <a:solidFill>
                  <a:schemeClr val="accent6">
                    <a:lumMod val="75000"/>
                  </a:schemeClr>
                </a:solidFill>
                <a:ea typeface="宋体" pitchFamily="2" charset="-122"/>
              </a:rPr>
              <a:t>cluster</a:t>
            </a:r>
            <a:r>
              <a:rPr lang="en-US" altLang="zh-CN" sz="2800" b="1" dirty="0">
                <a:ea typeface="宋体" pitchFamily="2" charset="-122"/>
              </a:rPr>
              <a:t> (Windows and Macs) or </a:t>
            </a:r>
            <a:r>
              <a:rPr lang="en-US" altLang="zh-CN" sz="2800" b="1" dirty="0">
                <a:solidFill>
                  <a:schemeClr val="accent6">
                    <a:lumMod val="75000"/>
                  </a:schemeClr>
                </a:solidFill>
                <a:ea typeface="宋体" pitchFamily="2" charset="-122"/>
              </a:rPr>
              <a:t>block</a:t>
            </a:r>
            <a:r>
              <a:rPr lang="en-US" altLang="zh-CN" sz="2800" dirty="0">
                <a:ea typeface="宋体" pitchFamily="2" charset="-122"/>
              </a:rPr>
              <a:t> </a:t>
            </a:r>
            <a:r>
              <a:rPr lang="en-US" altLang="zh-CN" sz="2800" b="1" dirty="0">
                <a:ea typeface="宋体" pitchFamily="2" charset="-122"/>
              </a:rPr>
              <a:t>(UNIX)</a:t>
            </a:r>
            <a:r>
              <a:rPr lang="en-US" altLang="zh-CN" sz="2800" dirty="0">
                <a:ea typeface="宋体" pitchFamily="2" charset="-122"/>
              </a:rPr>
              <a:t> = </a:t>
            </a:r>
            <a:r>
              <a:rPr lang="en-US" altLang="zh-CN" sz="2800" b="1" dirty="0">
                <a:solidFill>
                  <a:srgbClr val="FF0000"/>
                </a:solidFill>
                <a:ea typeface="宋体" pitchFamily="2" charset="-122"/>
              </a:rPr>
              <a:t>The number of sectors which is allocated on the disk each time a file needs space on the disk</a:t>
            </a:r>
            <a:r>
              <a:rPr lang="en-US" altLang="zh-CN" sz="2800" dirty="0">
                <a:ea typeface="宋体" pitchFamily="2" charset="-122"/>
              </a:rPr>
              <a:t>.</a:t>
            </a:r>
          </a:p>
          <a:p>
            <a:pPr>
              <a:buFont typeface="Arial" pitchFamily="34" charset="0"/>
              <a:buNone/>
            </a:pPr>
            <a:r>
              <a:rPr lang="en-US" altLang="zh-CN" sz="2400" dirty="0">
                <a:ea typeface="宋体" pitchFamily="2" charset="-122"/>
              </a:rPr>
              <a:t>Windows 95 (later versions) and Windows 98 using FAT32</a:t>
            </a:r>
            <a:endParaRPr lang="en-US" altLang="zh-CN" sz="2400" b="1" dirty="0">
              <a:ea typeface="宋体" pitchFamily="2" charset="-122"/>
            </a:endParaRPr>
          </a:p>
          <a:p>
            <a:pPr>
              <a:buFont typeface="Symbol" pitchFamily="18" charset="2"/>
              <a:buChar char="·"/>
            </a:pPr>
            <a:r>
              <a:rPr lang="en-US" altLang="zh-CN" sz="2400" dirty="0">
                <a:ea typeface="宋体" pitchFamily="2" charset="-122"/>
              </a:rPr>
              <a:t>1 cluster = 8 sectors (4K bytes)</a:t>
            </a:r>
          </a:p>
          <a:p>
            <a:pPr>
              <a:buFont typeface="Symbol" pitchFamily="18" charset="2"/>
              <a:buChar char="·"/>
            </a:pPr>
            <a:r>
              <a:rPr lang="en-US" altLang="zh-CN" sz="2400" dirty="0">
                <a:ea typeface="宋体" pitchFamily="2" charset="-122"/>
              </a:rPr>
              <a:t>Recognizes disk drives up to 2 terabytes (2 trillion bytes)</a:t>
            </a:r>
          </a:p>
        </p:txBody>
      </p:sp>
      <p:sp>
        <p:nvSpPr>
          <p:cNvPr id="179203" name="Rectangle 3"/>
          <p:cNvSpPr>
            <a:spLocks noGrp="1" noChangeArrowheads="1"/>
          </p:cNvSpPr>
          <p:nvPr>
            <p:ph type="title"/>
          </p:nvPr>
        </p:nvSpPr>
        <p:spPr>
          <a:xfrm>
            <a:off x="0" y="-24"/>
            <a:ext cx="7772400" cy="533400"/>
          </a:xfrm>
          <a:noFill/>
          <a:ln/>
        </p:spPr>
        <p:txBody>
          <a:bodyPr lIns="92075" tIns="46038" rIns="92075" bIns="46038">
            <a:normAutofit fontScale="90000"/>
          </a:bodyPr>
          <a:lstStyle/>
          <a:p>
            <a:r>
              <a:rPr lang="en-US" altLang="zh-CN" dirty="0" smtClean="0">
                <a:ea typeface="宋体" pitchFamily="2" charset="-122"/>
              </a:rPr>
              <a:t>Sector is too small!</a:t>
            </a:r>
            <a:endParaRPr lang="en-US" altLang="zh-CN" dirty="0">
              <a:ea typeface="宋体" pitchFamily="2" charset="-122"/>
            </a:endParaRPr>
          </a:p>
        </p:txBody>
      </p:sp>
      <p:pic>
        <p:nvPicPr>
          <p:cNvPr id="179204" name="Picture 4" descr="D:\FIGURES\DISCOVER\PROJECT5\FIG5-05.BMP"/>
          <p:cNvPicPr>
            <a:picLocks noChangeAspect="1" noChangeArrowheads="1"/>
          </p:cNvPicPr>
          <p:nvPr/>
        </p:nvPicPr>
        <p:blipFill>
          <a:blip r:embed="rId3" cstate="print"/>
          <a:srcRect/>
          <a:stretch>
            <a:fillRect/>
          </a:stretch>
        </p:blipFill>
        <p:spPr bwMode="auto">
          <a:xfrm>
            <a:off x="0" y="3686175"/>
            <a:ext cx="9144000" cy="3171825"/>
          </a:xfrm>
          <a:prstGeom prst="rect">
            <a:avLst/>
          </a:prstGeom>
          <a:noFill/>
        </p:spPr>
      </p:pic>
      <p:sp>
        <p:nvSpPr>
          <p:cNvPr id="7" name="TextBox 6"/>
          <p:cNvSpPr txBox="1"/>
          <p:nvPr/>
        </p:nvSpPr>
        <p:spPr>
          <a:xfrm>
            <a:off x="7788821" y="2428868"/>
            <a:ext cx="1355179" cy="646331"/>
          </a:xfrm>
          <a:prstGeom prst="rect">
            <a:avLst/>
          </a:prstGeom>
          <a:noFill/>
        </p:spPr>
        <p:txBody>
          <a:bodyPr wrap="none" rtlCol="0">
            <a:spAutoFit/>
          </a:bodyPr>
          <a:lstStyle/>
          <a:p>
            <a:r>
              <a:rPr lang="en-US" altLang="zh-CN" sz="3600" b="1" dirty="0" smtClean="0">
                <a:solidFill>
                  <a:schemeClr val="accent6">
                    <a:lumMod val="75000"/>
                  </a:schemeClr>
                </a:solidFill>
              </a:rPr>
              <a:t>NTFS?</a:t>
            </a:r>
            <a:endParaRPr lang="zh-CN" altLang="en-US" sz="3600" b="1" dirty="0">
              <a:solidFill>
                <a:schemeClr val="accent6">
                  <a:lumMod val="75000"/>
                </a:schemeClr>
              </a:solidFill>
            </a:endParaRPr>
          </a:p>
        </p:txBody>
      </p:sp>
      <p:sp>
        <p:nvSpPr>
          <p:cNvPr id="8" name="Rectangle 7"/>
          <p:cNvSpPr/>
          <p:nvPr/>
        </p:nvSpPr>
        <p:spPr>
          <a:xfrm>
            <a:off x="5887531" y="2978347"/>
            <a:ext cx="3256469" cy="307777"/>
          </a:xfrm>
          <a:prstGeom prst="rect">
            <a:avLst/>
          </a:prstGeom>
        </p:spPr>
        <p:txBody>
          <a:bodyPr wrap="none">
            <a:spAutoFit/>
          </a:bodyPr>
          <a:lstStyle/>
          <a:p>
            <a:r>
              <a:rPr lang="en-US" altLang="zh-CN" sz="1400" dirty="0" smtClean="0">
                <a:solidFill>
                  <a:schemeClr val="bg1">
                    <a:lumMod val="85000"/>
                  </a:schemeClr>
                </a:solidFill>
              </a:rPr>
              <a:t>PPTs\Part XII\Part XII magnetic media].</a:t>
            </a:r>
            <a:r>
              <a:rPr lang="en-US" altLang="zh-CN" sz="1400" dirty="0" err="1" smtClean="0">
                <a:solidFill>
                  <a:schemeClr val="bg1">
                    <a:lumMod val="85000"/>
                  </a:schemeClr>
                </a:solidFill>
              </a:rPr>
              <a:t>ppt</a:t>
            </a:r>
            <a:endParaRPr lang="zh-CN" altLang="en-US" sz="1400" dirty="0">
              <a:solidFill>
                <a:schemeClr val="bg1">
                  <a:lumMod val="85000"/>
                </a:schemeClr>
              </a:solidFill>
            </a:endParaRPr>
          </a:p>
        </p:txBody>
      </p:sp>
    </p:spTree>
    <p:extLst>
      <p:ext uri="{BB962C8B-B14F-4D97-AF65-F5344CB8AC3E}">
        <p14:creationId xmlns:p14="http://schemas.microsoft.com/office/powerpoint/2010/main" val="303003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Disk Partition [</a:t>
            </a:r>
            <a:r>
              <a:rPr lang="zh-CN" altLang="en-US" sz="3600" dirty="0" smtClean="0"/>
              <a:t>磁盘分区</a:t>
            </a:r>
            <a:r>
              <a:rPr lang="en-US" altLang="zh-CN" dirty="0" smtClean="0"/>
              <a:t>]</a:t>
            </a:r>
            <a:endParaRPr lang="zh-CN" altLang="en-US" dirty="0"/>
          </a:p>
        </p:txBody>
      </p:sp>
      <p:sp>
        <p:nvSpPr>
          <p:cNvPr id="3" name="Content Placeholder 2"/>
          <p:cNvSpPr>
            <a:spLocks noGrp="1"/>
          </p:cNvSpPr>
          <p:nvPr>
            <p:ph idx="1"/>
          </p:nvPr>
        </p:nvSpPr>
        <p:spPr>
          <a:xfrm>
            <a:off x="457200" y="1000108"/>
            <a:ext cx="8686800" cy="5525236"/>
          </a:xfrm>
        </p:spPr>
        <p:txBody>
          <a:bodyPr>
            <a:normAutofit/>
          </a:bodyPr>
          <a:lstStyle/>
          <a:p>
            <a:r>
              <a:rPr lang="en-US" altLang="zh-CN" dirty="0" smtClean="0"/>
              <a:t>To use a disk to hold files, OS still needs to record its own data structures on the disk</a:t>
            </a:r>
          </a:p>
          <a:p>
            <a:r>
              <a:rPr lang="en-US" altLang="zh-CN" b="1" dirty="0" smtClean="0">
                <a:solidFill>
                  <a:srgbClr val="0070C0"/>
                </a:solidFill>
              </a:rPr>
              <a:t>Partition</a:t>
            </a:r>
            <a:r>
              <a:rPr lang="en-US" altLang="zh-CN" dirty="0" smtClean="0"/>
              <a:t> the disk into one or more groups of cylinders</a:t>
            </a:r>
          </a:p>
          <a:p>
            <a:pPr lvl="1"/>
            <a:r>
              <a:rPr lang="en-US" altLang="zh-CN" dirty="0" smtClean="0"/>
              <a:t>Each partition can be treated as a separate disk</a:t>
            </a:r>
          </a:p>
          <a:p>
            <a:r>
              <a:rPr lang="en-US" altLang="zh-CN" b="1" dirty="0" smtClean="0">
                <a:solidFill>
                  <a:srgbClr val="FF0000"/>
                </a:solidFill>
              </a:rPr>
              <a:t>Logical formatting </a:t>
            </a:r>
            <a:r>
              <a:rPr lang="en-US" altLang="zh-CN" dirty="0" smtClean="0"/>
              <a:t>or “making a file system”</a:t>
            </a:r>
          </a:p>
          <a:p>
            <a:pPr lvl="1"/>
            <a:r>
              <a:rPr lang="en-US" altLang="zh-CN" dirty="0" smtClean="0">
                <a:solidFill>
                  <a:srgbClr val="C00000"/>
                </a:solidFill>
              </a:rPr>
              <a:t>Store the initial file-system data structure onto the disk</a:t>
            </a:r>
            <a:r>
              <a:rPr lang="en-US" altLang="zh-CN" dirty="0" smtClean="0"/>
              <a:t>…</a:t>
            </a:r>
          </a:p>
          <a:p>
            <a:pPr lvl="2"/>
            <a:r>
              <a:rPr lang="en-US" altLang="zh-CN" dirty="0" smtClean="0"/>
              <a:t>Maps of free and allocated space (</a:t>
            </a:r>
            <a:r>
              <a:rPr lang="en-US" altLang="zh-CN" b="1" dirty="0" smtClean="0"/>
              <a:t>FAT</a:t>
            </a:r>
            <a:r>
              <a:rPr lang="en-US" altLang="zh-CN" dirty="0" smtClean="0"/>
              <a:t> or </a:t>
            </a:r>
            <a:r>
              <a:rPr lang="en-US" altLang="zh-CN" b="1" dirty="0" err="1" smtClean="0"/>
              <a:t>i</a:t>
            </a:r>
            <a:r>
              <a:rPr lang="en-US" altLang="zh-CN" b="1" dirty="0" smtClean="0"/>
              <a:t>-node</a:t>
            </a:r>
            <a:r>
              <a:rPr lang="en-US" altLang="zh-CN" dirty="0" smtClean="0"/>
              <a:t>, discussed later)</a:t>
            </a:r>
          </a:p>
          <a:p>
            <a:pPr lvl="2"/>
            <a:r>
              <a:rPr lang="en-US" altLang="zh-CN" dirty="0" smtClean="0"/>
              <a:t>Initial empty directory</a:t>
            </a:r>
            <a:endParaRPr lang="zh-CN" altLang="en-US" dirty="0"/>
          </a:p>
        </p:txBody>
      </p:sp>
      <p:sp>
        <p:nvSpPr>
          <p:cNvPr id="4" name="Footer Placeholder 3"/>
          <p:cNvSpPr>
            <a:spLocks noGrp="1"/>
          </p:cNvSpPr>
          <p:nvPr>
            <p:ph type="ftr" sz="quarter" idx="11"/>
          </p:nvPr>
        </p:nvSpPr>
        <p:spPr/>
        <p:txBody>
          <a:bodyPr/>
          <a:lstStyle/>
          <a:p>
            <a:r>
              <a:rPr lang="en-US" altLang="zh-CN" smtClean="0"/>
              <a:t>Part X IO System (Basic)</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31</a:t>
            </a:fld>
            <a:endParaRPr lang="zh-CN" altLang="en-US"/>
          </a:p>
        </p:txBody>
      </p:sp>
      <p:sp>
        <p:nvSpPr>
          <p:cNvPr id="6" name="Cloud 10"/>
          <p:cNvSpPr/>
          <p:nvPr/>
        </p:nvSpPr>
        <p:spPr>
          <a:xfrm>
            <a:off x="3923928" y="1844824"/>
            <a:ext cx="5587161" cy="2018637"/>
          </a:xfrm>
          <a:prstGeom prst="cloud">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We’ll learn </a:t>
            </a:r>
            <a:r>
              <a:rPr lang="en-US" altLang="zh-CN" sz="2800" b="1" dirty="0" smtClean="0"/>
              <a:t>FAT, </a:t>
            </a:r>
            <a:r>
              <a:rPr lang="en-US" altLang="zh-CN" sz="2800" b="1" dirty="0" err="1" smtClean="0"/>
              <a:t>i</a:t>
            </a:r>
            <a:r>
              <a:rPr lang="en-US" altLang="zh-CN" sz="2800" b="1" dirty="0" smtClean="0"/>
              <a:t>-node, NTFS – the way to organize files - later</a:t>
            </a:r>
            <a:endParaRPr lang="zh-CN" altLang="en-US" sz="2800" b="1" dirty="0"/>
          </a:p>
        </p:txBody>
      </p:sp>
      <p:sp>
        <p:nvSpPr>
          <p:cNvPr id="7" name="Cloud 10"/>
          <p:cNvSpPr/>
          <p:nvPr/>
        </p:nvSpPr>
        <p:spPr>
          <a:xfrm>
            <a:off x="3923927" y="4365103"/>
            <a:ext cx="5587161" cy="2018637"/>
          </a:xfrm>
          <a:prstGeom prst="cloud">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In fact this is like organize storage units of MM into </a:t>
            </a:r>
            <a:r>
              <a:rPr lang="en-US" altLang="zh-CN" sz="2800" b="1" dirty="0" smtClean="0"/>
              <a:t>frames</a:t>
            </a:r>
            <a:endParaRPr lang="zh-CN" altLang="en-US" sz="2800" b="1" dirty="0"/>
          </a:p>
        </p:txBody>
      </p:sp>
    </p:spTree>
    <p:extLst>
      <p:ext uri="{BB962C8B-B14F-4D97-AF65-F5344CB8AC3E}">
        <p14:creationId xmlns:p14="http://schemas.microsoft.com/office/powerpoint/2010/main" val="16133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80">
                                          <p:stCondLst>
                                            <p:cond delay="0"/>
                                          </p:stCondLst>
                                        </p:cTn>
                                        <p:tgtEl>
                                          <p:spTgt spid="6"/>
                                        </p:tgtEl>
                                      </p:cBhvr>
                                    </p:animEffect>
                                    <p:anim calcmode="lin" valueType="num">
                                      <p:cBhvr>
                                        <p:cTn id="2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1" dur="26">
                                          <p:stCondLst>
                                            <p:cond delay="650"/>
                                          </p:stCondLst>
                                        </p:cTn>
                                        <p:tgtEl>
                                          <p:spTgt spid="6"/>
                                        </p:tgtEl>
                                      </p:cBhvr>
                                      <p:to x="100000" y="60000"/>
                                    </p:animScale>
                                    <p:animScale>
                                      <p:cBhvr>
                                        <p:cTn id="32" dur="166" decel="50000">
                                          <p:stCondLst>
                                            <p:cond delay="676"/>
                                          </p:stCondLst>
                                        </p:cTn>
                                        <p:tgtEl>
                                          <p:spTgt spid="6"/>
                                        </p:tgtEl>
                                      </p:cBhvr>
                                      <p:to x="100000" y="100000"/>
                                    </p:animScale>
                                    <p:animScale>
                                      <p:cBhvr>
                                        <p:cTn id="33" dur="26">
                                          <p:stCondLst>
                                            <p:cond delay="1312"/>
                                          </p:stCondLst>
                                        </p:cTn>
                                        <p:tgtEl>
                                          <p:spTgt spid="6"/>
                                        </p:tgtEl>
                                      </p:cBhvr>
                                      <p:to x="100000" y="80000"/>
                                    </p:animScale>
                                    <p:animScale>
                                      <p:cBhvr>
                                        <p:cTn id="34" dur="166" decel="50000">
                                          <p:stCondLst>
                                            <p:cond delay="1338"/>
                                          </p:stCondLst>
                                        </p:cTn>
                                        <p:tgtEl>
                                          <p:spTgt spid="6"/>
                                        </p:tgtEl>
                                      </p:cBhvr>
                                      <p:to x="100000" y="100000"/>
                                    </p:animScale>
                                    <p:animScale>
                                      <p:cBhvr>
                                        <p:cTn id="35" dur="26">
                                          <p:stCondLst>
                                            <p:cond delay="1642"/>
                                          </p:stCondLst>
                                        </p:cTn>
                                        <p:tgtEl>
                                          <p:spTgt spid="6"/>
                                        </p:tgtEl>
                                      </p:cBhvr>
                                      <p:to x="100000" y="90000"/>
                                    </p:animScale>
                                    <p:animScale>
                                      <p:cBhvr>
                                        <p:cTn id="36" dur="166" decel="50000">
                                          <p:stCondLst>
                                            <p:cond delay="1668"/>
                                          </p:stCondLst>
                                        </p:cTn>
                                        <p:tgtEl>
                                          <p:spTgt spid="6"/>
                                        </p:tgtEl>
                                      </p:cBhvr>
                                      <p:to x="100000" y="100000"/>
                                    </p:animScale>
                                    <p:animScale>
                                      <p:cBhvr>
                                        <p:cTn id="37" dur="26">
                                          <p:stCondLst>
                                            <p:cond delay="1808"/>
                                          </p:stCondLst>
                                        </p:cTn>
                                        <p:tgtEl>
                                          <p:spTgt spid="6"/>
                                        </p:tgtEl>
                                      </p:cBhvr>
                                      <p:to x="100000" y="95000"/>
                                    </p:animScale>
                                    <p:animScale>
                                      <p:cBhvr>
                                        <p:cTn id="38" dur="166" decel="50000">
                                          <p:stCondLst>
                                            <p:cond delay="1834"/>
                                          </p:stCondLst>
                                        </p:cTn>
                                        <p:tgtEl>
                                          <p:spTgt spid="6"/>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down)">
                                      <p:cBhvr>
                                        <p:cTn id="43" dur="580">
                                          <p:stCondLst>
                                            <p:cond delay="0"/>
                                          </p:stCondLst>
                                        </p:cTn>
                                        <p:tgtEl>
                                          <p:spTgt spid="7"/>
                                        </p:tgtEl>
                                      </p:cBhvr>
                                    </p:animEffect>
                                    <p:anim calcmode="lin" valueType="num">
                                      <p:cBhvr>
                                        <p:cTn id="4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9" dur="26">
                                          <p:stCondLst>
                                            <p:cond delay="650"/>
                                          </p:stCondLst>
                                        </p:cTn>
                                        <p:tgtEl>
                                          <p:spTgt spid="7"/>
                                        </p:tgtEl>
                                      </p:cBhvr>
                                      <p:to x="100000" y="60000"/>
                                    </p:animScale>
                                    <p:animScale>
                                      <p:cBhvr>
                                        <p:cTn id="50" dur="166" decel="50000">
                                          <p:stCondLst>
                                            <p:cond delay="676"/>
                                          </p:stCondLst>
                                        </p:cTn>
                                        <p:tgtEl>
                                          <p:spTgt spid="7"/>
                                        </p:tgtEl>
                                      </p:cBhvr>
                                      <p:to x="100000" y="100000"/>
                                    </p:animScale>
                                    <p:animScale>
                                      <p:cBhvr>
                                        <p:cTn id="51" dur="26">
                                          <p:stCondLst>
                                            <p:cond delay="1312"/>
                                          </p:stCondLst>
                                        </p:cTn>
                                        <p:tgtEl>
                                          <p:spTgt spid="7"/>
                                        </p:tgtEl>
                                      </p:cBhvr>
                                      <p:to x="100000" y="80000"/>
                                    </p:animScale>
                                    <p:animScale>
                                      <p:cBhvr>
                                        <p:cTn id="52" dur="166" decel="50000">
                                          <p:stCondLst>
                                            <p:cond delay="1338"/>
                                          </p:stCondLst>
                                        </p:cTn>
                                        <p:tgtEl>
                                          <p:spTgt spid="7"/>
                                        </p:tgtEl>
                                      </p:cBhvr>
                                      <p:to x="100000" y="100000"/>
                                    </p:animScale>
                                    <p:animScale>
                                      <p:cBhvr>
                                        <p:cTn id="53" dur="26">
                                          <p:stCondLst>
                                            <p:cond delay="1642"/>
                                          </p:stCondLst>
                                        </p:cTn>
                                        <p:tgtEl>
                                          <p:spTgt spid="7"/>
                                        </p:tgtEl>
                                      </p:cBhvr>
                                      <p:to x="100000" y="90000"/>
                                    </p:animScale>
                                    <p:animScale>
                                      <p:cBhvr>
                                        <p:cTn id="54" dur="166" decel="50000">
                                          <p:stCondLst>
                                            <p:cond delay="1668"/>
                                          </p:stCondLst>
                                        </p:cTn>
                                        <p:tgtEl>
                                          <p:spTgt spid="7"/>
                                        </p:tgtEl>
                                      </p:cBhvr>
                                      <p:to x="100000" y="100000"/>
                                    </p:animScale>
                                    <p:animScale>
                                      <p:cBhvr>
                                        <p:cTn id="55" dur="26">
                                          <p:stCondLst>
                                            <p:cond delay="1808"/>
                                          </p:stCondLst>
                                        </p:cTn>
                                        <p:tgtEl>
                                          <p:spTgt spid="7"/>
                                        </p:tgtEl>
                                      </p:cBhvr>
                                      <p:to x="100000" y="95000"/>
                                    </p:animScale>
                                    <p:animScale>
                                      <p:cBhvr>
                                        <p:cTn id="56"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1"/>
          <p:cNvSpPr>
            <a:spLocks noGrp="1"/>
          </p:cNvSpPr>
          <p:nvPr>
            <p:ph type="title"/>
          </p:nvPr>
        </p:nvSpPr>
        <p:spPr>
          <a:xfrm>
            <a:off x="60960" y="154464"/>
            <a:ext cx="7668344" cy="939800"/>
          </a:xfrm>
        </p:spPr>
        <p:txBody>
          <a:bodyPr>
            <a:normAutofit fontScale="90000"/>
          </a:bodyPr>
          <a:lstStyle/>
          <a:p>
            <a:r>
              <a:rPr lang="en-US" altLang="zh-CN" dirty="0" smtClean="0"/>
              <a:t>First, organize sectors in a partition into </a:t>
            </a:r>
            <a:r>
              <a:rPr lang="en-US" altLang="zh-CN" b="1" u="sng" dirty="0" smtClean="0"/>
              <a:t>blocks</a:t>
            </a:r>
            <a:endParaRPr lang="zh-CN" altLang="en-US" b="1" u="sng" dirty="0" smtClean="0"/>
          </a:p>
        </p:txBody>
      </p:sp>
      <p:sp>
        <p:nvSpPr>
          <p:cNvPr id="92162" name="内容占位符 2"/>
          <p:cNvSpPr>
            <a:spLocks noGrp="1"/>
          </p:cNvSpPr>
          <p:nvPr>
            <p:ph idx="1"/>
          </p:nvPr>
        </p:nvSpPr>
        <p:spPr>
          <a:xfrm>
            <a:off x="457200" y="1266602"/>
            <a:ext cx="4906963" cy="5474766"/>
          </a:xfrm>
        </p:spPr>
        <p:txBody>
          <a:bodyPr>
            <a:normAutofit fontScale="92500" lnSpcReduction="20000"/>
          </a:bodyPr>
          <a:lstStyle/>
          <a:p>
            <a:r>
              <a:rPr lang="en-US" altLang="zh-CN" dirty="0" smtClean="0"/>
              <a:t>The popular size in Windows now is 4KB (4096 bytes)</a:t>
            </a:r>
          </a:p>
          <a:p>
            <a:pPr lvl="1"/>
            <a:r>
              <a:rPr lang="en-US" altLang="zh-CN" dirty="0" smtClean="0"/>
              <a:t>Which means a block usually contains 8 sectors</a:t>
            </a:r>
          </a:p>
          <a:p>
            <a:endParaRPr lang="en-US" altLang="zh-CN" dirty="0" smtClean="0"/>
          </a:p>
          <a:p>
            <a:r>
              <a:rPr lang="en-US" altLang="zh-CN" dirty="0" smtClean="0"/>
              <a:t>You can set the File System you want to use for this partition</a:t>
            </a:r>
          </a:p>
          <a:p>
            <a:pPr lvl="1"/>
            <a:r>
              <a:rPr lang="en-US" altLang="zh-CN" dirty="0" smtClean="0"/>
              <a:t>NTFS (NT File System) here</a:t>
            </a:r>
          </a:p>
          <a:p>
            <a:endParaRPr lang="en-US" altLang="zh-CN" dirty="0" smtClean="0"/>
          </a:p>
          <a:p>
            <a:r>
              <a:rPr lang="en-US" altLang="zh-CN" dirty="0" smtClean="0"/>
              <a:t>You can also label it</a:t>
            </a:r>
          </a:p>
          <a:p>
            <a:pPr lvl="1"/>
            <a:r>
              <a:rPr lang="en-US" altLang="zh-CN" dirty="0" smtClean="0"/>
              <a:t>Volume index here “Data”</a:t>
            </a:r>
            <a:endParaRPr lang="zh-CN" altLang="en-US" dirty="0" smtClean="0"/>
          </a:p>
        </p:txBody>
      </p:sp>
      <p:sp>
        <p:nvSpPr>
          <p:cNvPr id="4" name="页脚占位符 3"/>
          <p:cNvSpPr>
            <a:spLocks noGrp="1"/>
          </p:cNvSpPr>
          <p:nvPr>
            <p:ph type="ftr" sz="quarter" idx="11"/>
          </p:nvPr>
        </p:nvSpPr>
        <p:spPr/>
        <p:txBody>
          <a:bodyPr/>
          <a:lstStyle/>
          <a:p>
            <a:pPr>
              <a:defRPr/>
            </a:pPr>
            <a:r>
              <a:rPr lang="en-US" altLang="zh-CN" smtClean="0"/>
              <a:t>Part X IO System (Basic)</a:t>
            </a:r>
            <a:endParaRPr lang="zh-CN" altLang="en-US"/>
          </a:p>
        </p:txBody>
      </p:sp>
      <p:sp>
        <p:nvSpPr>
          <p:cNvPr id="5" name="灯片编号占位符 4"/>
          <p:cNvSpPr>
            <a:spLocks noGrp="1"/>
          </p:cNvSpPr>
          <p:nvPr>
            <p:ph type="sldNum" sz="quarter" idx="12"/>
          </p:nvPr>
        </p:nvSpPr>
        <p:spPr/>
        <p:txBody>
          <a:bodyPr/>
          <a:lstStyle/>
          <a:p>
            <a:pPr>
              <a:defRPr/>
            </a:pPr>
            <a:fld id="{8ECABED4-422F-4DD2-A8CC-E39AC239C5A2}" type="slidenum">
              <a:rPr lang="zh-CN" altLang="en-US" smtClean="0"/>
              <a:pPr>
                <a:defRPr/>
              </a:pPr>
              <a:t>32</a:t>
            </a:fld>
            <a:endParaRPr lang="zh-CN" altLang="en-US"/>
          </a:p>
        </p:txBody>
      </p:sp>
      <p:pic>
        <p:nvPicPr>
          <p:cNvPr id="92165" name="Picture 2"/>
          <p:cNvPicPr>
            <a:picLocks noChangeAspect="1" noChangeArrowheads="1"/>
          </p:cNvPicPr>
          <p:nvPr/>
        </p:nvPicPr>
        <p:blipFill>
          <a:blip r:embed="rId3"/>
          <a:srcRect/>
          <a:stretch>
            <a:fillRect/>
          </a:stretch>
        </p:blipFill>
        <p:spPr bwMode="auto">
          <a:xfrm>
            <a:off x="5580063" y="977478"/>
            <a:ext cx="3348037" cy="5403850"/>
          </a:xfrm>
          <a:prstGeom prst="rect">
            <a:avLst/>
          </a:prstGeom>
          <a:noFill/>
          <a:ln w="9525">
            <a:noFill/>
            <a:miter lim="800000"/>
            <a:headEnd/>
            <a:tailEnd/>
          </a:ln>
        </p:spPr>
      </p:pic>
    </p:spTree>
    <p:extLst>
      <p:ext uri="{BB962C8B-B14F-4D97-AF65-F5344CB8AC3E}">
        <p14:creationId xmlns:p14="http://schemas.microsoft.com/office/powerpoint/2010/main" val="27110285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00013"/>
            <a:ext cx="8229600" cy="654051"/>
          </a:xfrm>
        </p:spPr>
        <p:txBody>
          <a:bodyPr>
            <a:normAutofit fontScale="90000"/>
          </a:bodyPr>
          <a:lstStyle/>
          <a:p>
            <a:pPr>
              <a:defRPr/>
            </a:pPr>
            <a:r>
              <a:rPr lang="en-US" altLang="zh-CN" b="1" u="sng" cap="small" dirty="0" smtClean="0">
                <a:solidFill>
                  <a:srgbClr val="0070C0"/>
                </a:solidFill>
              </a:rPr>
              <a:t>Partition</a:t>
            </a:r>
            <a:r>
              <a:rPr lang="en-US" altLang="zh-CN" dirty="0" smtClean="0"/>
              <a:t>s in HD</a:t>
            </a:r>
            <a:endParaRPr lang="zh-CN" altLang="en-US" dirty="0"/>
          </a:p>
        </p:txBody>
      </p:sp>
      <p:sp>
        <p:nvSpPr>
          <p:cNvPr id="4" name="页脚占位符 3"/>
          <p:cNvSpPr>
            <a:spLocks noGrp="1"/>
          </p:cNvSpPr>
          <p:nvPr>
            <p:ph type="ftr" sz="quarter" idx="11"/>
          </p:nvPr>
        </p:nvSpPr>
        <p:spPr/>
        <p:txBody>
          <a:bodyPr/>
          <a:lstStyle/>
          <a:p>
            <a:pPr>
              <a:defRPr/>
            </a:pPr>
            <a:r>
              <a:rPr lang="en-US" altLang="zh-CN" smtClean="0"/>
              <a:t>Part X IO System (Basic)</a:t>
            </a:r>
            <a:endParaRPr lang="zh-CN" altLang="en-US"/>
          </a:p>
        </p:txBody>
      </p:sp>
      <p:sp>
        <p:nvSpPr>
          <p:cNvPr id="5" name="灯片编号占位符 4"/>
          <p:cNvSpPr>
            <a:spLocks noGrp="1"/>
          </p:cNvSpPr>
          <p:nvPr>
            <p:ph type="sldNum" sz="quarter" idx="12"/>
          </p:nvPr>
        </p:nvSpPr>
        <p:spPr/>
        <p:txBody>
          <a:bodyPr/>
          <a:lstStyle/>
          <a:p>
            <a:pPr>
              <a:defRPr/>
            </a:pPr>
            <a:fld id="{D9199DB0-84E0-4732-B4B8-EA5D08D5436F}" type="slidenum">
              <a:rPr lang="zh-CN" altLang="en-US" smtClean="0"/>
              <a:pPr>
                <a:defRPr/>
              </a:pPr>
              <a:t>33</a:t>
            </a:fld>
            <a:endParaRPr lang="zh-CN" altLang="en-US"/>
          </a:p>
        </p:txBody>
      </p:sp>
      <p:pic>
        <p:nvPicPr>
          <p:cNvPr id="89092" name="Picture 4" descr="C:\B\b4\JPG\foo\6-11.jpg"/>
          <p:cNvPicPr>
            <a:picLocks noChangeAspect="1" noChangeArrowheads="1"/>
          </p:cNvPicPr>
          <p:nvPr/>
        </p:nvPicPr>
        <p:blipFill>
          <a:blip r:embed="rId3"/>
          <a:srcRect/>
          <a:stretch>
            <a:fillRect/>
          </a:stretch>
        </p:blipFill>
        <p:spPr bwMode="auto">
          <a:xfrm>
            <a:off x="590550" y="595313"/>
            <a:ext cx="7758113" cy="3216275"/>
          </a:xfrm>
          <a:prstGeom prst="rect">
            <a:avLst/>
          </a:prstGeom>
          <a:noFill/>
          <a:ln w="9525">
            <a:noFill/>
            <a:miter lim="800000"/>
            <a:headEnd/>
            <a:tailEnd/>
          </a:ln>
        </p:spPr>
      </p:pic>
      <p:sp>
        <p:nvSpPr>
          <p:cNvPr id="7" name="矩形 6"/>
          <p:cNvSpPr/>
          <p:nvPr/>
        </p:nvSpPr>
        <p:spPr>
          <a:xfrm>
            <a:off x="542925" y="2232025"/>
            <a:ext cx="7851775" cy="15890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矩形 8"/>
          <p:cNvSpPr/>
          <p:nvPr/>
        </p:nvSpPr>
        <p:spPr>
          <a:xfrm>
            <a:off x="769938" y="1911350"/>
            <a:ext cx="544512" cy="1984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9095" name="TextBox 9"/>
          <p:cNvSpPr txBox="1">
            <a:spLocks noChangeArrowheads="1"/>
          </p:cNvSpPr>
          <p:nvPr/>
        </p:nvSpPr>
        <p:spPr bwMode="auto">
          <a:xfrm>
            <a:off x="614363" y="2235200"/>
            <a:ext cx="1133475" cy="461963"/>
          </a:xfrm>
          <a:prstGeom prst="rect">
            <a:avLst/>
          </a:prstGeom>
          <a:solidFill>
            <a:schemeClr val="bg1"/>
          </a:solidFill>
          <a:ln w="9525">
            <a:noFill/>
            <a:miter lim="800000"/>
            <a:headEnd/>
            <a:tailEnd/>
          </a:ln>
        </p:spPr>
        <p:txBody>
          <a:bodyPr>
            <a:spAutoFit/>
          </a:bodyPr>
          <a:lstStyle/>
          <a:p>
            <a:pPr algn="ctr"/>
            <a:r>
              <a:rPr lang="en-US" altLang="zh-CN" sz="2400" b="1">
                <a:latin typeface="Calibri" pitchFamily="34" charset="0"/>
              </a:rPr>
              <a:t>MBR</a:t>
            </a:r>
            <a:endParaRPr lang="zh-CN" altLang="en-US" sz="2400" b="1">
              <a:latin typeface="Calibri" pitchFamily="34" charset="0"/>
            </a:endParaRPr>
          </a:p>
        </p:txBody>
      </p:sp>
      <p:sp>
        <p:nvSpPr>
          <p:cNvPr id="3" name="内容占位符 2"/>
          <p:cNvSpPr>
            <a:spLocks noGrp="1"/>
          </p:cNvSpPr>
          <p:nvPr>
            <p:ph idx="1"/>
          </p:nvPr>
        </p:nvSpPr>
        <p:spPr>
          <a:xfrm>
            <a:off x="457200" y="2697163"/>
            <a:ext cx="8686800" cy="3827462"/>
          </a:xfrm>
        </p:spPr>
        <p:txBody>
          <a:bodyPr>
            <a:normAutofit lnSpcReduction="10000"/>
          </a:bodyPr>
          <a:lstStyle/>
          <a:p>
            <a:pPr>
              <a:defRPr/>
            </a:pPr>
            <a:r>
              <a:rPr lang="en-US" altLang="zh-CN" sz="2800" dirty="0" smtClean="0"/>
              <a:t>Do you remember “What does OS do after turning-on but before your OS?”</a:t>
            </a:r>
          </a:p>
          <a:p>
            <a:pPr lvl="1">
              <a:defRPr/>
            </a:pPr>
            <a:r>
              <a:rPr lang="en-US" altLang="zh-CN" sz="2400" dirty="0" smtClean="0"/>
              <a:t>After POST, B</a:t>
            </a:r>
            <a:r>
              <a:rPr lang="en-US" altLang="zh-CN" sz="2400" dirty="0" smtClean="0">
                <a:sym typeface="Wingdings" pitchFamily="2" charset="2"/>
              </a:rPr>
              <a:t>IOS (CMOS) will check the HDs to locate the OS(s) by reading the MBR of each HD</a:t>
            </a:r>
          </a:p>
          <a:p>
            <a:pPr lvl="2">
              <a:defRPr/>
            </a:pPr>
            <a:r>
              <a:rPr lang="en-US" altLang="zh-CN" sz="2000" dirty="0" smtClean="0">
                <a:sym typeface="Wingdings" pitchFamily="2" charset="2"/>
              </a:rPr>
              <a:t>The partition table in MBR contains all the location information (starting CHS) of partitions</a:t>
            </a:r>
          </a:p>
          <a:p>
            <a:pPr lvl="1">
              <a:defRPr/>
            </a:pPr>
            <a:r>
              <a:rPr lang="en-US" altLang="zh-CN" sz="2400" dirty="0" smtClean="0"/>
              <a:t>Each partition is further organized to contain the files based on a complex data structure called </a:t>
            </a:r>
            <a:r>
              <a:rPr lang="en-US" altLang="zh-CN" sz="2400" b="1" cap="small" dirty="0" smtClean="0"/>
              <a:t>file system</a:t>
            </a:r>
          </a:p>
          <a:p>
            <a:pPr lvl="2">
              <a:defRPr/>
            </a:pPr>
            <a:r>
              <a:rPr lang="en-US" altLang="zh-CN" sz="2000" dirty="0" smtClean="0"/>
              <a:t>If in primary partition, bootstrap loader reads necessary OS’s codes with help of file system into main memory, and CPU executes those programs – you can use OS now</a:t>
            </a:r>
            <a:endParaRPr lang="zh-CN" altLang="en-US" sz="2000" dirty="0"/>
          </a:p>
        </p:txBody>
      </p:sp>
    </p:spTree>
    <p:extLst>
      <p:ext uri="{BB962C8B-B14F-4D97-AF65-F5344CB8AC3E}">
        <p14:creationId xmlns:p14="http://schemas.microsoft.com/office/powerpoint/2010/main" val="278901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标题 1"/>
          <p:cNvSpPr>
            <a:spLocks noGrp="1"/>
          </p:cNvSpPr>
          <p:nvPr>
            <p:ph type="title"/>
          </p:nvPr>
        </p:nvSpPr>
        <p:spPr/>
        <p:txBody>
          <a:bodyPr>
            <a:normAutofit fontScale="90000"/>
          </a:bodyPr>
          <a:lstStyle/>
          <a:p>
            <a:r>
              <a:rPr lang="en-US" altLang="zh-CN" smtClean="0"/>
              <a:t>MBR – for demonstration</a:t>
            </a:r>
            <a:endParaRPr lang="zh-CN" altLang="en-US" smtClean="0"/>
          </a:p>
        </p:txBody>
      </p:sp>
      <p:sp>
        <p:nvSpPr>
          <p:cNvPr id="4" name="页脚占位符 3"/>
          <p:cNvSpPr>
            <a:spLocks noGrp="1"/>
          </p:cNvSpPr>
          <p:nvPr>
            <p:ph type="ftr" sz="quarter" idx="11"/>
          </p:nvPr>
        </p:nvSpPr>
        <p:spPr/>
        <p:txBody>
          <a:bodyPr/>
          <a:lstStyle/>
          <a:p>
            <a:pPr>
              <a:defRPr/>
            </a:pPr>
            <a:r>
              <a:rPr lang="en-US" altLang="zh-CN" smtClean="0"/>
              <a:t>Part X IO System (Basic)</a:t>
            </a:r>
            <a:endParaRPr lang="zh-CN" altLang="en-US"/>
          </a:p>
        </p:txBody>
      </p:sp>
      <p:sp>
        <p:nvSpPr>
          <p:cNvPr id="5" name="灯片编号占位符 4"/>
          <p:cNvSpPr>
            <a:spLocks noGrp="1"/>
          </p:cNvSpPr>
          <p:nvPr>
            <p:ph type="sldNum" sz="quarter" idx="12"/>
          </p:nvPr>
        </p:nvSpPr>
        <p:spPr/>
        <p:txBody>
          <a:bodyPr/>
          <a:lstStyle/>
          <a:p>
            <a:pPr>
              <a:defRPr/>
            </a:pPr>
            <a:fld id="{3CE48E2D-E687-49DA-B4CC-24B4C9294DD3}" type="slidenum">
              <a:rPr lang="zh-CN" altLang="en-US" smtClean="0"/>
              <a:pPr>
                <a:defRPr/>
              </a:pPr>
              <a:t>34</a:t>
            </a:fld>
            <a:endParaRPr lang="zh-CN" altLang="en-US"/>
          </a:p>
        </p:txBody>
      </p:sp>
      <p:pic>
        <p:nvPicPr>
          <p:cNvPr id="87044" name="Picture 2"/>
          <p:cNvPicPr>
            <a:picLocks noGrp="1" noChangeAspect="1" noChangeArrowheads="1"/>
          </p:cNvPicPr>
          <p:nvPr>
            <p:ph idx="1"/>
          </p:nvPr>
        </p:nvPicPr>
        <p:blipFill>
          <a:blip r:embed="rId3"/>
          <a:srcRect/>
          <a:stretch>
            <a:fillRect/>
          </a:stretch>
        </p:blipFill>
        <p:spPr>
          <a:xfrm>
            <a:off x="1042988" y="908050"/>
            <a:ext cx="6637337" cy="5584825"/>
          </a:xfrm>
        </p:spPr>
      </p:pic>
      <p:sp>
        <p:nvSpPr>
          <p:cNvPr id="87045" name="矩形 5"/>
          <p:cNvSpPr>
            <a:spLocks noChangeArrowheads="1"/>
          </p:cNvSpPr>
          <p:nvPr/>
        </p:nvSpPr>
        <p:spPr bwMode="auto">
          <a:xfrm>
            <a:off x="4211638" y="0"/>
            <a:ext cx="4922837" cy="338138"/>
          </a:xfrm>
          <a:prstGeom prst="rect">
            <a:avLst/>
          </a:prstGeom>
          <a:noFill/>
          <a:ln w="9525">
            <a:noFill/>
            <a:miter lim="800000"/>
            <a:headEnd/>
            <a:tailEnd/>
          </a:ln>
        </p:spPr>
        <p:txBody>
          <a:bodyPr>
            <a:spAutoFit/>
          </a:bodyPr>
          <a:lstStyle/>
          <a:p>
            <a:r>
              <a:rPr lang="en-US" altLang="zh-CN" sz="1600" b="1">
                <a:solidFill>
                  <a:srgbClr val="FF0000"/>
                </a:solidFill>
              </a:rPr>
              <a:t>http://en.wikipedia.org/wiki/Master_boot_record</a:t>
            </a:r>
            <a:endParaRPr lang="zh-CN" altLang="en-US" sz="1600" b="1">
              <a:solidFill>
                <a:srgbClr val="FF0000"/>
              </a:solidFill>
            </a:endParaRPr>
          </a:p>
        </p:txBody>
      </p:sp>
      <p:sp>
        <p:nvSpPr>
          <p:cNvPr id="7" name="Cloud 10"/>
          <p:cNvSpPr/>
          <p:nvPr/>
        </p:nvSpPr>
        <p:spPr>
          <a:xfrm>
            <a:off x="-443800" y="836712"/>
            <a:ext cx="6925592" cy="2390901"/>
          </a:xfrm>
          <a:prstGeom prst="cloud">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16 bytes for “partition entry” are used to indicate the 1</a:t>
            </a:r>
            <a:r>
              <a:rPr lang="en-US" altLang="zh-CN" sz="2800" b="1" baseline="30000" dirty="0" smtClean="0"/>
              <a:t>st</a:t>
            </a:r>
            <a:r>
              <a:rPr lang="en-US" altLang="zh-CN" sz="2800" b="1" dirty="0" smtClean="0"/>
              <a:t> sector number of the corresponding partition</a:t>
            </a:r>
            <a:endParaRPr lang="zh-CN" altLang="en-US" sz="2800" b="1" dirty="0"/>
          </a:p>
        </p:txBody>
      </p:sp>
    </p:spTree>
    <p:extLst>
      <p:ext uri="{BB962C8B-B14F-4D97-AF65-F5344CB8AC3E}">
        <p14:creationId xmlns:p14="http://schemas.microsoft.com/office/powerpoint/2010/main" val="4024116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Part X IO System (Basic)</a:t>
            </a:r>
            <a:endParaRPr lang="zh-CN" altLang="en-US"/>
          </a:p>
        </p:txBody>
      </p:sp>
      <p:sp>
        <p:nvSpPr>
          <p:cNvPr id="5" name="灯片编号占位符 4"/>
          <p:cNvSpPr>
            <a:spLocks noGrp="1"/>
          </p:cNvSpPr>
          <p:nvPr>
            <p:ph type="sldNum" sz="quarter" idx="12"/>
          </p:nvPr>
        </p:nvSpPr>
        <p:spPr/>
        <p:txBody>
          <a:bodyPr/>
          <a:lstStyle/>
          <a:p>
            <a:fld id="{10744B62-10FC-4232-9218-76AF922FA420}" type="slidenum">
              <a:rPr lang="zh-CN" altLang="en-US" smtClean="0"/>
              <a:pPr/>
              <a:t>35</a:t>
            </a:fld>
            <a:endParaRPr lang="zh-CN" altLang="en-US"/>
          </a:p>
        </p:txBody>
      </p:sp>
      <p:pic>
        <p:nvPicPr>
          <p:cNvPr id="1026" name="Picture 2" descr="Anatomy of the MB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56690"/>
            <a:ext cx="6912768" cy="6768453"/>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4860032" y="-27109"/>
            <a:ext cx="4283968" cy="646331"/>
          </a:xfrm>
          <a:prstGeom prst="rect">
            <a:avLst/>
          </a:prstGeom>
        </p:spPr>
        <p:txBody>
          <a:bodyPr wrap="square">
            <a:spAutoFit/>
          </a:bodyPr>
          <a:lstStyle/>
          <a:p>
            <a:pPr algn="r"/>
            <a:r>
              <a:rPr lang="en-US" altLang="zh-CN" dirty="0"/>
              <a:t>http://www.ibm.com/developerworks/library/l-linuxboot/</a:t>
            </a:r>
            <a:endParaRPr lang="zh-CN" altLang="en-US" dirty="0"/>
          </a:p>
        </p:txBody>
      </p:sp>
    </p:spTree>
    <p:extLst>
      <p:ext uri="{BB962C8B-B14F-4D97-AF65-F5344CB8AC3E}">
        <p14:creationId xmlns:p14="http://schemas.microsoft.com/office/powerpoint/2010/main" val="19765073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C7087B6C-622C-41F7-95B6-033072D770F2}" type="slidenum">
              <a:rPr lang="en-US" altLang="zh-CN"/>
              <a:pPr>
                <a:defRPr/>
              </a:pPr>
              <a:t>36</a:t>
            </a:fld>
            <a:endParaRPr lang="en-US" altLang="zh-CN"/>
          </a:p>
        </p:txBody>
      </p:sp>
      <p:sp>
        <p:nvSpPr>
          <p:cNvPr id="98306" name="Rectangle 2"/>
          <p:cNvSpPr>
            <a:spLocks noGrp="1" noChangeArrowheads="1"/>
          </p:cNvSpPr>
          <p:nvPr>
            <p:ph type="title"/>
          </p:nvPr>
        </p:nvSpPr>
        <p:spPr>
          <a:xfrm>
            <a:off x="-34925" y="-26988"/>
            <a:ext cx="9144000" cy="1125538"/>
          </a:xfrm>
        </p:spPr>
        <p:txBody>
          <a:bodyPr/>
          <a:lstStyle/>
          <a:p>
            <a:pPr eaLnBrk="1" hangingPunct="1"/>
            <a:r>
              <a:rPr lang="en-US" altLang="zh-CN" dirty="0" smtClean="0"/>
              <a:t>Disk Space Organization</a:t>
            </a:r>
            <a:endParaRPr lang="en-US" altLang="zh-CN" sz="4000" dirty="0" smtClean="0"/>
          </a:p>
        </p:txBody>
      </p:sp>
      <p:sp>
        <p:nvSpPr>
          <p:cNvPr id="852995" name="Rectangle 3"/>
          <p:cNvSpPr>
            <a:spLocks noGrp="1" noChangeArrowheads="1"/>
          </p:cNvSpPr>
          <p:nvPr>
            <p:ph type="body" idx="1"/>
          </p:nvPr>
        </p:nvSpPr>
        <p:spPr>
          <a:xfrm>
            <a:off x="0" y="908050"/>
            <a:ext cx="9144000" cy="5060950"/>
          </a:xfrm>
        </p:spPr>
        <p:txBody>
          <a:bodyPr rtlCol="0">
            <a:noAutofit/>
          </a:bodyPr>
          <a:lstStyle/>
          <a:p>
            <a:pPr eaLnBrk="1" fontAlgn="auto" hangingPunct="1">
              <a:lnSpc>
                <a:spcPct val="90000"/>
              </a:lnSpc>
              <a:spcAft>
                <a:spcPts val="0"/>
              </a:spcAft>
              <a:buFont typeface="Arial" pitchFamily="34" charset="0"/>
              <a:buChar char="•"/>
              <a:defRPr/>
            </a:pPr>
            <a:r>
              <a:rPr lang="en-US" altLang="zh-CN" dirty="0"/>
              <a:t>Disk can be </a:t>
            </a:r>
            <a:r>
              <a:rPr lang="en-US" altLang="zh-CN" b="1" cap="small" dirty="0">
                <a:solidFill>
                  <a:srgbClr val="0070C0"/>
                </a:solidFill>
              </a:rPr>
              <a:t>partition</a:t>
            </a:r>
            <a:r>
              <a:rPr lang="en-US" altLang="zh-CN" dirty="0"/>
              <a:t>ed </a:t>
            </a:r>
          </a:p>
          <a:p>
            <a:pPr lvl="1" eaLnBrk="1" fontAlgn="auto" hangingPunct="1">
              <a:lnSpc>
                <a:spcPct val="90000"/>
              </a:lnSpc>
              <a:spcAft>
                <a:spcPts val="0"/>
              </a:spcAft>
              <a:buFont typeface="Arial" pitchFamily="34" charset="0"/>
              <a:buChar char="–"/>
              <a:defRPr/>
            </a:pPr>
            <a:r>
              <a:rPr lang="en-US" altLang="zh-CN" dirty="0"/>
              <a:t>Each partition can have a different OS and/or different file system</a:t>
            </a:r>
          </a:p>
          <a:p>
            <a:pPr lvl="2" eaLnBrk="1" fontAlgn="auto" hangingPunct="1">
              <a:lnSpc>
                <a:spcPct val="90000"/>
              </a:lnSpc>
              <a:spcAft>
                <a:spcPts val="0"/>
              </a:spcAft>
              <a:buFont typeface="Arial" pitchFamily="34" charset="0"/>
              <a:buChar char="–"/>
              <a:defRPr/>
            </a:pPr>
            <a:r>
              <a:rPr lang="en-US" altLang="zh-CN" dirty="0"/>
              <a:t>One partition can be swap space for main memory</a:t>
            </a:r>
          </a:p>
          <a:p>
            <a:pPr eaLnBrk="1" fontAlgn="auto" hangingPunct="1">
              <a:lnSpc>
                <a:spcPct val="90000"/>
              </a:lnSpc>
              <a:spcAft>
                <a:spcPts val="0"/>
              </a:spcAft>
              <a:buFont typeface="Arial" pitchFamily="34" charset="0"/>
              <a:buChar char="•"/>
              <a:defRPr/>
            </a:pPr>
            <a:r>
              <a:rPr lang="en-US" altLang="zh-CN" dirty="0" smtClean="0"/>
              <a:t>Each </a:t>
            </a:r>
            <a:r>
              <a:rPr lang="en-US" altLang="zh-CN" dirty="0"/>
              <a:t>partition has </a:t>
            </a:r>
          </a:p>
          <a:p>
            <a:pPr eaLnBrk="1" fontAlgn="auto" hangingPunct="1">
              <a:lnSpc>
                <a:spcPct val="90000"/>
              </a:lnSpc>
              <a:spcAft>
                <a:spcPts val="0"/>
              </a:spcAft>
              <a:buFont typeface="Arial" pitchFamily="34" charset="0"/>
              <a:buChar char="•"/>
              <a:defRPr/>
            </a:pPr>
            <a:endParaRPr lang="en-US" altLang="zh-CN" dirty="0"/>
          </a:p>
        </p:txBody>
      </p:sp>
      <p:pic>
        <p:nvPicPr>
          <p:cNvPr id="6" name="Picture 4" descr="C:\B\b4\JPG\foo\6-11.jpg"/>
          <p:cNvPicPr>
            <a:picLocks noChangeAspect="1" noChangeArrowheads="1"/>
          </p:cNvPicPr>
          <p:nvPr/>
        </p:nvPicPr>
        <p:blipFill>
          <a:blip r:embed="rId3"/>
          <a:srcRect/>
          <a:stretch>
            <a:fillRect/>
          </a:stretch>
        </p:blipFill>
        <p:spPr bwMode="auto">
          <a:xfrm>
            <a:off x="755576" y="3260576"/>
            <a:ext cx="7758112" cy="3216275"/>
          </a:xfrm>
          <a:prstGeom prst="rect">
            <a:avLst/>
          </a:prstGeom>
          <a:noFill/>
          <a:ln w="9525">
            <a:noFill/>
            <a:miter lim="800000"/>
            <a:headEnd/>
            <a:tailEnd/>
          </a:ln>
        </p:spPr>
      </p:pic>
      <p:sp>
        <p:nvSpPr>
          <p:cNvPr id="8" name="矩形 7"/>
          <p:cNvSpPr/>
          <p:nvPr/>
        </p:nvSpPr>
        <p:spPr>
          <a:xfrm>
            <a:off x="1869440" y="6076409"/>
            <a:ext cx="1071880" cy="372745"/>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矩形 8"/>
          <p:cNvSpPr/>
          <p:nvPr/>
        </p:nvSpPr>
        <p:spPr>
          <a:xfrm>
            <a:off x="795020" y="6076409"/>
            <a:ext cx="1071880" cy="372745"/>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p:nvSpPr>
        <p:spPr>
          <a:xfrm>
            <a:off x="2951480" y="6076409"/>
            <a:ext cx="1071880" cy="372745"/>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0"/>
          <p:cNvSpPr/>
          <p:nvPr/>
        </p:nvSpPr>
        <p:spPr>
          <a:xfrm>
            <a:off x="4033520" y="6076409"/>
            <a:ext cx="1071880" cy="372745"/>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矩形 11"/>
          <p:cNvSpPr/>
          <p:nvPr/>
        </p:nvSpPr>
        <p:spPr>
          <a:xfrm>
            <a:off x="4033520" y="6078314"/>
            <a:ext cx="2143760" cy="368935"/>
          </a:xfrm>
          <a:prstGeom prst="rect">
            <a:avLst/>
          </a:prstGeom>
          <a:ln>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矩形 12"/>
          <p:cNvSpPr/>
          <p:nvPr/>
        </p:nvSpPr>
        <p:spPr>
          <a:xfrm>
            <a:off x="6177280" y="6076409"/>
            <a:ext cx="1071880" cy="372745"/>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矩形 13"/>
          <p:cNvSpPr/>
          <p:nvPr/>
        </p:nvSpPr>
        <p:spPr>
          <a:xfrm>
            <a:off x="7273568" y="6076409"/>
            <a:ext cx="1186864" cy="372745"/>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TextBox 1"/>
          <p:cNvSpPr txBox="1"/>
          <p:nvPr/>
        </p:nvSpPr>
        <p:spPr>
          <a:xfrm>
            <a:off x="804992" y="6444466"/>
            <a:ext cx="870751" cy="369332"/>
          </a:xfrm>
          <a:prstGeom prst="rect">
            <a:avLst/>
          </a:prstGeom>
          <a:noFill/>
        </p:spPr>
        <p:txBody>
          <a:bodyPr wrap="none" rtlCol="0">
            <a:spAutoFit/>
          </a:bodyPr>
          <a:lstStyle/>
          <a:p>
            <a:r>
              <a:rPr lang="en-US" altLang="zh-CN" b="1" dirty="0" smtClean="0"/>
              <a:t>Block 0</a:t>
            </a:r>
            <a:endParaRPr lang="zh-CN" altLang="en-US" b="1" dirty="0"/>
          </a:p>
        </p:txBody>
      </p:sp>
      <p:sp>
        <p:nvSpPr>
          <p:cNvPr id="16" name="TextBox 15"/>
          <p:cNvSpPr txBox="1"/>
          <p:nvPr/>
        </p:nvSpPr>
        <p:spPr>
          <a:xfrm>
            <a:off x="1866900" y="6444466"/>
            <a:ext cx="870751" cy="369332"/>
          </a:xfrm>
          <a:prstGeom prst="rect">
            <a:avLst/>
          </a:prstGeom>
          <a:noFill/>
        </p:spPr>
        <p:txBody>
          <a:bodyPr wrap="none" rtlCol="0">
            <a:spAutoFit/>
          </a:bodyPr>
          <a:lstStyle/>
          <a:p>
            <a:r>
              <a:rPr lang="en-US" altLang="zh-CN" b="1" dirty="0" smtClean="0"/>
              <a:t>Block 1</a:t>
            </a:r>
            <a:endParaRPr lang="zh-CN" altLang="en-US" b="1" dirty="0"/>
          </a:p>
        </p:txBody>
      </p:sp>
      <p:sp>
        <p:nvSpPr>
          <p:cNvPr id="18" name="椭圆 17"/>
          <p:cNvSpPr/>
          <p:nvPr/>
        </p:nvSpPr>
        <p:spPr>
          <a:xfrm>
            <a:off x="4283968" y="6190773"/>
            <a:ext cx="144016" cy="144016"/>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660667" y="6190773"/>
            <a:ext cx="144016" cy="144016"/>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037366" y="6190773"/>
            <a:ext cx="144016" cy="144016"/>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5414065" y="6190773"/>
            <a:ext cx="144016" cy="144016"/>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5790764" y="6190773"/>
            <a:ext cx="144016" cy="144016"/>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2996731" y="6444466"/>
            <a:ext cx="870751" cy="369332"/>
          </a:xfrm>
          <a:prstGeom prst="rect">
            <a:avLst/>
          </a:prstGeom>
          <a:noFill/>
        </p:spPr>
        <p:txBody>
          <a:bodyPr wrap="none" rtlCol="0">
            <a:spAutoFit/>
          </a:bodyPr>
          <a:lstStyle/>
          <a:p>
            <a:r>
              <a:rPr lang="en-US" altLang="zh-CN" b="1" dirty="0" smtClean="0"/>
              <a:t>Block 2</a:t>
            </a:r>
            <a:endParaRPr lang="zh-CN" altLang="en-US" b="1" dirty="0"/>
          </a:p>
        </p:txBody>
      </p:sp>
      <p:sp>
        <p:nvSpPr>
          <p:cNvPr id="26" name="TextBox 25"/>
          <p:cNvSpPr txBox="1"/>
          <p:nvPr/>
        </p:nvSpPr>
        <p:spPr>
          <a:xfrm>
            <a:off x="7305224" y="6444466"/>
            <a:ext cx="880369" cy="369332"/>
          </a:xfrm>
          <a:prstGeom prst="rect">
            <a:avLst/>
          </a:prstGeom>
          <a:noFill/>
        </p:spPr>
        <p:txBody>
          <a:bodyPr wrap="none" rtlCol="0">
            <a:spAutoFit/>
          </a:bodyPr>
          <a:lstStyle/>
          <a:p>
            <a:r>
              <a:rPr lang="en-US" altLang="zh-CN" b="1" dirty="0" smtClean="0"/>
              <a:t>Block K</a:t>
            </a:r>
            <a:endParaRPr lang="zh-CN" altLang="en-US" b="1" dirty="0"/>
          </a:p>
        </p:txBody>
      </p:sp>
    </p:spTree>
    <p:extLst>
      <p:ext uri="{BB962C8B-B14F-4D97-AF65-F5344CB8AC3E}">
        <p14:creationId xmlns:p14="http://schemas.microsoft.com/office/powerpoint/2010/main" val="1317208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Organize sectors into blocks?</a:t>
            </a:r>
            <a:endParaRPr lang="zh-CN" altLang="en-US" dirty="0"/>
          </a:p>
        </p:txBody>
      </p:sp>
      <p:sp>
        <p:nvSpPr>
          <p:cNvPr id="3" name="内容占位符 2"/>
          <p:cNvSpPr>
            <a:spLocks noGrp="1"/>
          </p:cNvSpPr>
          <p:nvPr>
            <p:ph idx="1"/>
          </p:nvPr>
        </p:nvSpPr>
        <p:spPr>
          <a:xfrm>
            <a:off x="457200" y="1000108"/>
            <a:ext cx="8686800" cy="5741260"/>
          </a:xfrm>
        </p:spPr>
        <p:txBody>
          <a:bodyPr>
            <a:normAutofit fontScale="92500"/>
          </a:bodyPr>
          <a:lstStyle/>
          <a:p>
            <a:r>
              <a:rPr lang="en-US" altLang="zh-CN" dirty="0" smtClean="0"/>
              <a:t>Given a partition whose starting sector is 1024, and </a:t>
            </a:r>
            <a:r>
              <a:rPr lang="en-US" altLang="zh-CN" dirty="0"/>
              <a:t>the size of a block is defined as 4KB</a:t>
            </a:r>
            <a:r>
              <a:rPr lang="en-US" altLang="zh-CN" dirty="0" smtClean="0"/>
              <a:t>, could you determine the sectors for a block 7 in this partition?</a:t>
            </a:r>
          </a:p>
          <a:p>
            <a:pPr lvl="1"/>
            <a:r>
              <a:rPr lang="en-US" altLang="zh-CN" dirty="0" smtClean="0"/>
              <a:t>Since 4 KB = 8*512B = 8 sectors, the 1</a:t>
            </a:r>
            <a:r>
              <a:rPr lang="en-US" altLang="zh-CN" baseline="30000" dirty="0" smtClean="0"/>
              <a:t>st</a:t>
            </a:r>
            <a:r>
              <a:rPr lang="en-US" altLang="zh-CN" dirty="0" smtClean="0"/>
              <a:t> sector of the block 7 should be: 7*8 = 56</a:t>
            </a:r>
            <a:r>
              <a:rPr lang="en-US" altLang="zh-CN" baseline="30000" dirty="0" smtClean="0"/>
              <a:t>th</a:t>
            </a:r>
            <a:r>
              <a:rPr lang="en-US" altLang="zh-CN" dirty="0" smtClean="0"/>
              <a:t> sector</a:t>
            </a:r>
          </a:p>
          <a:p>
            <a:pPr lvl="1"/>
            <a:r>
              <a:rPr lang="en-US" altLang="zh-CN" dirty="0" smtClean="0"/>
              <a:t>So the 1</a:t>
            </a:r>
            <a:r>
              <a:rPr lang="en-US" altLang="zh-CN" baseline="30000" dirty="0" smtClean="0"/>
              <a:t>st</a:t>
            </a:r>
            <a:r>
              <a:rPr lang="en-US" altLang="zh-CN" dirty="0" smtClean="0"/>
              <a:t> sector of block 7 in this partition is just: 1024 + 56 = 1080 sector </a:t>
            </a:r>
            <a:endParaRPr lang="en-US" altLang="zh-CN" dirty="0"/>
          </a:p>
          <a:p>
            <a:r>
              <a:rPr lang="en-US" altLang="zh-CN" dirty="0" smtClean="0"/>
              <a:t>If you want to store a file of 17 KB, it’s easy to know we need </a:t>
            </a:r>
            <a:r>
              <a:rPr lang="en-US" altLang="zh-CN" dirty="0" smtClean="0">
                <a:latin typeface="仿宋"/>
                <a:ea typeface="仿宋"/>
              </a:rPr>
              <a:t>┌</a:t>
            </a:r>
            <a:r>
              <a:rPr lang="en-US" altLang="zh-CN" dirty="0" smtClean="0"/>
              <a:t>17/4</a:t>
            </a:r>
            <a:r>
              <a:rPr lang="en-US" altLang="zh-CN" dirty="0" smtClean="0">
                <a:latin typeface="仿宋"/>
                <a:ea typeface="仿宋"/>
              </a:rPr>
              <a:t>┐</a:t>
            </a:r>
            <a:r>
              <a:rPr lang="en-US" altLang="zh-CN" dirty="0" smtClean="0"/>
              <a:t>= 5 blocks. </a:t>
            </a:r>
          </a:p>
          <a:p>
            <a:pPr lvl="1"/>
            <a:r>
              <a:rPr lang="en-US" altLang="zh-CN" dirty="0" smtClean="0"/>
              <a:t>Of course we need record some information so as to retrieve the blocks used to store your file – some data structure!</a:t>
            </a:r>
          </a:p>
          <a:p>
            <a:endParaRPr lang="zh-CN" altLang="en-US" dirty="0"/>
          </a:p>
        </p:txBody>
      </p:sp>
      <p:sp>
        <p:nvSpPr>
          <p:cNvPr id="4" name="页脚占位符 3"/>
          <p:cNvSpPr>
            <a:spLocks noGrp="1"/>
          </p:cNvSpPr>
          <p:nvPr>
            <p:ph type="ftr" sz="quarter" idx="11"/>
          </p:nvPr>
        </p:nvSpPr>
        <p:spPr/>
        <p:txBody>
          <a:bodyPr/>
          <a:lstStyle/>
          <a:p>
            <a:r>
              <a:rPr lang="en-US" altLang="zh-CN" smtClean="0"/>
              <a:t>Part X IO System (Basic)</a:t>
            </a:r>
            <a:endParaRPr lang="zh-CN" altLang="en-US"/>
          </a:p>
        </p:txBody>
      </p:sp>
      <p:sp>
        <p:nvSpPr>
          <p:cNvPr id="5" name="灯片编号占位符 4"/>
          <p:cNvSpPr>
            <a:spLocks noGrp="1"/>
          </p:cNvSpPr>
          <p:nvPr>
            <p:ph type="sldNum" sz="quarter" idx="12"/>
          </p:nvPr>
        </p:nvSpPr>
        <p:spPr/>
        <p:txBody>
          <a:bodyPr/>
          <a:lstStyle/>
          <a:p>
            <a:fld id="{10744B62-10FC-4232-9218-76AF922FA420}" type="slidenum">
              <a:rPr lang="zh-CN" altLang="en-US" smtClean="0"/>
              <a:pPr/>
              <a:t>37</a:t>
            </a:fld>
            <a:endParaRPr lang="zh-CN" altLang="en-US"/>
          </a:p>
        </p:txBody>
      </p:sp>
      <p:sp>
        <p:nvSpPr>
          <p:cNvPr id="6" name="Cloud 10"/>
          <p:cNvSpPr/>
          <p:nvPr/>
        </p:nvSpPr>
        <p:spPr>
          <a:xfrm>
            <a:off x="4139952" y="5661248"/>
            <a:ext cx="5421018" cy="1360930"/>
          </a:xfrm>
          <a:prstGeom prst="cloud">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We’ll learn those data structures later</a:t>
            </a:r>
            <a:endParaRPr lang="zh-CN" altLang="en-US" sz="2800" b="1" dirty="0"/>
          </a:p>
        </p:txBody>
      </p:sp>
    </p:spTree>
    <p:extLst>
      <p:ext uri="{BB962C8B-B14F-4D97-AF65-F5344CB8AC3E}">
        <p14:creationId xmlns:p14="http://schemas.microsoft.com/office/powerpoint/2010/main" val="160765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80">
                                          <p:stCondLst>
                                            <p:cond delay="0"/>
                                          </p:stCondLst>
                                        </p:cTn>
                                        <p:tgtEl>
                                          <p:spTgt spid="6"/>
                                        </p:tgtEl>
                                      </p:cBhvr>
                                    </p:animEffect>
                                    <p:anim calcmode="lin" valueType="num">
                                      <p:cBhvr>
                                        <p:cTn id="22"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7" dur="26">
                                          <p:stCondLst>
                                            <p:cond delay="650"/>
                                          </p:stCondLst>
                                        </p:cTn>
                                        <p:tgtEl>
                                          <p:spTgt spid="6"/>
                                        </p:tgtEl>
                                      </p:cBhvr>
                                      <p:to x="100000" y="60000"/>
                                    </p:animScale>
                                    <p:animScale>
                                      <p:cBhvr>
                                        <p:cTn id="28" dur="166" decel="50000">
                                          <p:stCondLst>
                                            <p:cond delay="676"/>
                                          </p:stCondLst>
                                        </p:cTn>
                                        <p:tgtEl>
                                          <p:spTgt spid="6"/>
                                        </p:tgtEl>
                                      </p:cBhvr>
                                      <p:to x="100000" y="100000"/>
                                    </p:animScale>
                                    <p:animScale>
                                      <p:cBhvr>
                                        <p:cTn id="29" dur="26">
                                          <p:stCondLst>
                                            <p:cond delay="1312"/>
                                          </p:stCondLst>
                                        </p:cTn>
                                        <p:tgtEl>
                                          <p:spTgt spid="6"/>
                                        </p:tgtEl>
                                      </p:cBhvr>
                                      <p:to x="100000" y="80000"/>
                                    </p:animScale>
                                    <p:animScale>
                                      <p:cBhvr>
                                        <p:cTn id="30" dur="166" decel="50000">
                                          <p:stCondLst>
                                            <p:cond delay="1338"/>
                                          </p:stCondLst>
                                        </p:cTn>
                                        <p:tgtEl>
                                          <p:spTgt spid="6"/>
                                        </p:tgtEl>
                                      </p:cBhvr>
                                      <p:to x="100000" y="100000"/>
                                    </p:animScale>
                                    <p:animScale>
                                      <p:cBhvr>
                                        <p:cTn id="31" dur="26">
                                          <p:stCondLst>
                                            <p:cond delay="1642"/>
                                          </p:stCondLst>
                                        </p:cTn>
                                        <p:tgtEl>
                                          <p:spTgt spid="6"/>
                                        </p:tgtEl>
                                      </p:cBhvr>
                                      <p:to x="100000" y="90000"/>
                                    </p:animScale>
                                    <p:animScale>
                                      <p:cBhvr>
                                        <p:cTn id="32" dur="166" decel="50000">
                                          <p:stCondLst>
                                            <p:cond delay="1668"/>
                                          </p:stCondLst>
                                        </p:cTn>
                                        <p:tgtEl>
                                          <p:spTgt spid="6"/>
                                        </p:tgtEl>
                                      </p:cBhvr>
                                      <p:to x="100000" y="100000"/>
                                    </p:animScale>
                                    <p:animScale>
                                      <p:cBhvr>
                                        <p:cTn id="33" dur="26">
                                          <p:stCondLst>
                                            <p:cond delay="1808"/>
                                          </p:stCondLst>
                                        </p:cTn>
                                        <p:tgtEl>
                                          <p:spTgt spid="6"/>
                                        </p:tgtEl>
                                      </p:cBhvr>
                                      <p:to x="100000" y="95000"/>
                                    </p:animScale>
                                    <p:animScale>
                                      <p:cBhvr>
                                        <p:cTn id="34"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Footer Placeholder 3"/>
          <p:cNvSpPr>
            <a:spLocks noGrp="1"/>
          </p:cNvSpPr>
          <p:nvPr>
            <p:ph type="ftr" sz="quarter" idx="11"/>
          </p:nvPr>
        </p:nvSpPr>
        <p:spPr/>
        <p:txBody>
          <a:bodyPr/>
          <a:lstStyle/>
          <a:p>
            <a:r>
              <a:rPr lang="en-US" smtClean="0"/>
              <a:t>Part X IO System (Basic)</a:t>
            </a:r>
            <a:endParaRPr lang="en-US" altLang="zh-CN">
              <a:ea typeface="宋体" charset="-122"/>
            </a:endParaRPr>
          </a:p>
        </p:txBody>
      </p:sp>
      <p:sp>
        <p:nvSpPr>
          <p:cNvPr id="64" name="Slide Number Placeholder 4"/>
          <p:cNvSpPr>
            <a:spLocks noGrp="1"/>
          </p:cNvSpPr>
          <p:nvPr>
            <p:ph type="sldNum" sz="quarter" idx="12"/>
          </p:nvPr>
        </p:nvSpPr>
        <p:spPr>
          <a:xfrm>
            <a:off x="6769224" y="6381328"/>
            <a:ext cx="2133600" cy="365125"/>
          </a:xfrm>
        </p:spPr>
        <p:txBody>
          <a:bodyPr/>
          <a:lstStyle/>
          <a:p>
            <a:fld id="{58366B65-7E1E-4BFB-9A45-22024CB68ECC}" type="slidenum">
              <a:rPr lang="en-US" altLang="zh-CN"/>
              <a:pPr/>
              <a:t>38</a:t>
            </a:fld>
            <a:endParaRPr lang="en-US" altLang="zh-CN" dirty="0"/>
          </a:p>
        </p:txBody>
      </p:sp>
      <p:sp>
        <p:nvSpPr>
          <p:cNvPr id="1871876" name="Rectangle 4"/>
          <p:cNvSpPr>
            <a:spLocks noGrp="1" noChangeArrowheads="1"/>
          </p:cNvSpPr>
          <p:nvPr>
            <p:ph type="title"/>
          </p:nvPr>
        </p:nvSpPr>
        <p:spPr>
          <a:xfrm>
            <a:off x="0" y="0"/>
            <a:ext cx="9144000" cy="1340768"/>
          </a:xfrm>
          <a:solidFill>
            <a:schemeClr val="tx2">
              <a:lumMod val="40000"/>
              <a:lumOff val="60000"/>
            </a:schemeClr>
          </a:solidFill>
        </p:spPr>
        <p:txBody>
          <a:bodyPr vert="horz" lIns="91440" tIns="45720" rIns="91440" bIns="45720" rtlCol="0" anchor="ctr">
            <a:normAutofit fontScale="90000"/>
          </a:bodyPr>
          <a:lstStyle/>
          <a:p>
            <a:pPr algn="l"/>
            <a:r>
              <a:rPr lang="en-US" altLang="zh-CN" dirty="0"/>
              <a:t>Now we have linear addressed block </a:t>
            </a:r>
            <a:r>
              <a:rPr lang="en-US" altLang="zh-CN" dirty="0" smtClean="0"/>
              <a:t>space for files</a:t>
            </a:r>
            <a:endParaRPr lang="en-US" altLang="zh-CN" dirty="0"/>
          </a:p>
        </p:txBody>
      </p:sp>
      <p:sp>
        <p:nvSpPr>
          <p:cNvPr id="1871934" name="Rectangle 62"/>
          <p:cNvSpPr>
            <a:spLocks noChangeArrowheads="1"/>
          </p:cNvSpPr>
          <p:nvPr/>
        </p:nvSpPr>
        <p:spPr bwMode="auto">
          <a:xfrm>
            <a:off x="2051050" y="5707202"/>
            <a:ext cx="1944688" cy="315442"/>
          </a:xfrm>
          <a:prstGeom prst="rect">
            <a:avLst/>
          </a:prstGeom>
          <a:noFill/>
          <a:ln w="3175" algn="ctr">
            <a:solidFill>
              <a:schemeClr val="tx1"/>
            </a:solidFill>
            <a:miter lim="800000"/>
            <a:headEnd/>
            <a:tailEnd/>
          </a:ln>
          <a:effectLst/>
        </p:spPr>
        <p:txBody>
          <a:bodyPr wrap="none" lIns="90000" tIns="46800" rIns="90000" bIns="46800" anchor="ctr"/>
          <a:lstStyle/>
          <a:p>
            <a:pPr algn="ctr"/>
            <a:r>
              <a:rPr lang="en-US" altLang="zh-CN" sz="2000" b="1" dirty="0">
                <a:solidFill>
                  <a:srgbClr val="FF0000"/>
                </a:solidFill>
                <a:ea typeface="宋体" charset="-122"/>
              </a:rPr>
              <a:t>Disk Controller</a:t>
            </a:r>
          </a:p>
        </p:txBody>
      </p:sp>
      <p:sp>
        <p:nvSpPr>
          <p:cNvPr id="1871935" name="Rectangle 63"/>
          <p:cNvSpPr>
            <a:spLocks noChangeArrowheads="1"/>
          </p:cNvSpPr>
          <p:nvPr/>
        </p:nvSpPr>
        <p:spPr bwMode="auto">
          <a:xfrm>
            <a:off x="2051050" y="5156423"/>
            <a:ext cx="1944688" cy="504825"/>
          </a:xfrm>
          <a:prstGeom prst="rect">
            <a:avLst/>
          </a:prstGeom>
          <a:solidFill>
            <a:schemeClr val="accent1"/>
          </a:solidFill>
          <a:ln w="3175" algn="ctr">
            <a:solidFill>
              <a:schemeClr val="tx1"/>
            </a:solidFill>
            <a:miter lim="800000"/>
            <a:headEnd/>
            <a:tailEnd/>
          </a:ln>
          <a:effectLst/>
        </p:spPr>
        <p:txBody>
          <a:bodyPr wrap="none" lIns="90000" tIns="46800" rIns="90000" bIns="46800" anchor="ctr"/>
          <a:lstStyle/>
          <a:p>
            <a:pPr algn="ctr"/>
            <a:r>
              <a:rPr lang="en-US" altLang="zh-CN" sz="2400" b="1" dirty="0">
                <a:solidFill>
                  <a:schemeClr val="bg1"/>
                </a:solidFill>
                <a:ea typeface="宋体" charset="-122"/>
              </a:rPr>
              <a:t>Disk Driver</a:t>
            </a:r>
          </a:p>
        </p:txBody>
      </p:sp>
      <p:sp>
        <p:nvSpPr>
          <p:cNvPr id="1871936" name="Oval 64"/>
          <p:cNvSpPr>
            <a:spLocks noChangeArrowheads="1"/>
          </p:cNvSpPr>
          <p:nvPr/>
        </p:nvSpPr>
        <p:spPr bwMode="auto">
          <a:xfrm>
            <a:off x="2338388" y="6513756"/>
            <a:ext cx="1512887" cy="217488"/>
          </a:xfrm>
          <a:prstGeom prst="ellipse">
            <a:avLst/>
          </a:prstGeom>
          <a:solidFill>
            <a:schemeClr val="accent1"/>
          </a:solidFill>
          <a:ln w="3175" algn="ctr">
            <a:solidFill>
              <a:schemeClr val="tx1"/>
            </a:solidFill>
            <a:round/>
            <a:headEnd/>
            <a:tailEnd/>
          </a:ln>
          <a:effectLst/>
        </p:spPr>
        <p:txBody>
          <a:bodyPr wrap="none" lIns="90000" tIns="46800" rIns="90000" bIns="46800" anchor="ctr"/>
          <a:lstStyle/>
          <a:p>
            <a:endParaRPr lang="zh-CN" altLang="en-US"/>
          </a:p>
        </p:txBody>
      </p:sp>
      <p:sp>
        <p:nvSpPr>
          <p:cNvPr id="1871937" name="Oval 65"/>
          <p:cNvSpPr>
            <a:spLocks noChangeArrowheads="1"/>
          </p:cNvSpPr>
          <p:nvPr/>
        </p:nvSpPr>
        <p:spPr bwMode="auto">
          <a:xfrm>
            <a:off x="2338388" y="6370881"/>
            <a:ext cx="1512887" cy="217488"/>
          </a:xfrm>
          <a:prstGeom prst="ellipse">
            <a:avLst/>
          </a:prstGeom>
          <a:solidFill>
            <a:schemeClr val="accent1"/>
          </a:solidFill>
          <a:ln w="3175" algn="ctr">
            <a:solidFill>
              <a:schemeClr val="tx1"/>
            </a:solidFill>
            <a:round/>
            <a:headEnd/>
            <a:tailEnd/>
          </a:ln>
          <a:effectLst/>
        </p:spPr>
        <p:txBody>
          <a:bodyPr wrap="none" lIns="90000" tIns="46800" rIns="90000" bIns="46800" anchor="ctr"/>
          <a:lstStyle/>
          <a:p>
            <a:endParaRPr lang="zh-CN" altLang="en-US"/>
          </a:p>
        </p:txBody>
      </p:sp>
      <p:sp>
        <p:nvSpPr>
          <p:cNvPr id="1871938" name="Oval 66"/>
          <p:cNvSpPr>
            <a:spLocks noChangeArrowheads="1"/>
          </p:cNvSpPr>
          <p:nvPr/>
        </p:nvSpPr>
        <p:spPr bwMode="auto">
          <a:xfrm>
            <a:off x="2338388" y="6228006"/>
            <a:ext cx="1512887" cy="217488"/>
          </a:xfrm>
          <a:prstGeom prst="ellipse">
            <a:avLst/>
          </a:prstGeom>
          <a:solidFill>
            <a:schemeClr val="accent1"/>
          </a:solidFill>
          <a:ln w="3175" algn="ctr">
            <a:solidFill>
              <a:schemeClr val="tx1"/>
            </a:solidFill>
            <a:round/>
            <a:headEnd/>
            <a:tailEnd/>
          </a:ln>
          <a:effectLst/>
        </p:spPr>
        <p:txBody>
          <a:bodyPr wrap="none" lIns="90000" tIns="46800" rIns="90000" bIns="46800" anchor="ctr"/>
          <a:lstStyle/>
          <a:p>
            <a:endParaRPr lang="zh-CN" altLang="en-US"/>
          </a:p>
        </p:txBody>
      </p:sp>
      <p:sp>
        <p:nvSpPr>
          <p:cNvPr id="1871939" name="Line 67"/>
          <p:cNvSpPr>
            <a:spLocks noChangeShapeType="1"/>
          </p:cNvSpPr>
          <p:nvPr/>
        </p:nvSpPr>
        <p:spPr bwMode="auto">
          <a:xfrm flipV="1">
            <a:off x="3059113" y="6085131"/>
            <a:ext cx="0" cy="215900"/>
          </a:xfrm>
          <a:prstGeom prst="line">
            <a:avLst/>
          </a:prstGeom>
          <a:noFill/>
          <a:ln w="3175">
            <a:solidFill>
              <a:schemeClr val="tx1"/>
            </a:solidFill>
            <a:round/>
            <a:headEnd/>
            <a:tailEnd/>
          </a:ln>
          <a:effectLst/>
        </p:spPr>
        <p:txBody>
          <a:bodyPr wrap="none" lIns="90000" tIns="46800" rIns="90000" bIns="46800" anchor="ctr"/>
          <a:lstStyle/>
          <a:p>
            <a:endParaRPr lang="zh-CN" altLang="en-US"/>
          </a:p>
        </p:txBody>
      </p:sp>
      <p:sp>
        <p:nvSpPr>
          <p:cNvPr id="1871940" name="Line 68"/>
          <p:cNvSpPr>
            <a:spLocks noChangeShapeType="1"/>
          </p:cNvSpPr>
          <p:nvPr/>
        </p:nvSpPr>
        <p:spPr bwMode="auto">
          <a:xfrm flipV="1">
            <a:off x="3059113" y="6732831"/>
            <a:ext cx="0" cy="125169"/>
          </a:xfrm>
          <a:prstGeom prst="line">
            <a:avLst/>
          </a:prstGeom>
          <a:noFill/>
          <a:ln w="3175">
            <a:solidFill>
              <a:schemeClr val="tx1"/>
            </a:solidFill>
            <a:round/>
            <a:headEnd/>
            <a:tailEnd/>
          </a:ln>
          <a:effectLst/>
        </p:spPr>
        <p:txBody>
          <a:bodyPr wrap="none" lIns="90000" tIns="46800" rIns="90000" bIns="46800" anchor="ctr"/>
          <a:lstStyle/>
          <a:p>
            <a:endParaRPr lang="zh-CN" altLang="en-US"/>
          </a:p>
        </p:txBody>
      </p:sp>
      <p:sp>
        <p:nvSpPr>
          <p:cNvPr id="1871941" name="Text Box 69"/>
          <p:cNvSpPr txBox="1">
            <a:spLocks noChangeArrowheads="1"/>
          </p:cNvSpPr>
          <p:nvPr/>
        </p:nvSpPr>
        <p:spPr bwMode="auto">
          <a:xfrm>
            <a:off x="1547813" y="6229594"/>
            <a:ext cx="625475" cy="366712"/>
          </a:xfrm>
          <a:prstGeom prst="rect">
            <a:avLst/>
          </a:prstGeom>
          <a:noFill/>
          <a:ln w="3175" algn="ctr">
            <a:noFill/>
            <a:miter lim="800000"/>
            <a:headEnd/>
            <a:tailEnd/>
          </a:ln>
          <a:effectLst/>
        </p:spPr>
        <p:txBody>
          <a:bodyPr wrap="none" lIns="90000" tIns="46800" rIns="90000" bIns="46800">
            <a:spAutoFit/>
          </a:bodyPr>
          <a:lstStyle/>
          <a:p>
            <a:r>
              <a:rPr lang="en-US" altLang="zh-CN">
                <a:ea typeface="宋体" charset="-122"/>
              </a:rPr>
              <a:t>Disk</a:t>
            </a:r>
          </a:p>
        </p:txBody>
      </p:sp>
      <p:sp>
        <p:nvSpPr>
          <p:cNvPr id="1871942" name="Line 70"/>
          <p:cNvSpPr>
            <a:spLocks noChangeShapeType="1"/>
          </p:cNvSpPr>
          <p:nvPr/>
        </p:nvSpPr>
        <p:spPr bwMode="auto">
          <a:xfrm>
            <a:off x="3059113" y="6085131"/>
            <a:ext cx="433387" cy="0"/>
          </a:xfrm>
          <a:prstGeom prst="line">
            <a:avLst/>
          </a:prstGeom>
          <a:noFill/>
          <a:ln w="3175">
            <a:solidFill>
              <a:schemeClr val="tx1"/>
            </a:solidFill>
            <a:round/>
            <a:headEnd/>
            <a:tailEnd/>
          </a:ln>
          <a:effectLst/>
        </p:spPr>
        <p:txBody>
          <a:bodyPr wrap="none" lIns="90000" tIns="46800" rIns="90000" bIns="46800" anchor="ctr"/>
          <a:lstStyle/>
          <a:p>
            <a:endParaRPr lang="zh-CN" altLang="en-US"/>
          </a:p>
        </p:txBody>
      </p:sp>
      <p:sp>
        <p:nvSpPr>
          <p:cNvPr id="1871943" name="Line 71"/>
          <p:cNvSpPr>
            <a:spLocks noChangeShapeType="1"/>
          </p:cNvSpPr>
          <p:nvPr/>
        </p:nvSpPr>
        <p:spPr bwMode="auto">
          <a:xfrm>
            <a:off x="3492500" y="6085131"/>
            <a:ext cx="0" cy="215900"/>
          </a:xfrm>
          <a:prstGeom prst="line">
            <a:avLst/>
          </a:prstGeom>
          <a:noFill/>
          <a:ln w="3175">
            <a:solidFill>
              <a:schemeClr val="tx1"/>
            </a:solidFill>
            <a:round/>
            <a:headEnd/>
            <a:tailEnd type="triangle" w="med" len="med"/>
          </a:ln>
          <a:effectLst/>
        </p:spPr>
        <p:txBody>
          <a:bodyPr wrap="none" lIns="90000" tIns="46800" rIns="90000" bIns="46800" anchor="ctr"/>
          <a:lstStyle/>
          <a:p>
            <a:endParaRPr lang="zh-CN" altLang="en-US"/>
          </a:p>
        </p:txBody>
      </p:sp>
      <p:sp>
        <p:nvSpPr>
          <p:cNvPr id="1871944" name="Line 72"/>
          <p:cNvSpPr>
            <a:spLocks noChangeShapeType="1"/>
          </p:cNvSpPr>
          <p:nvPr/>
        </p:nvSpPr>
        <p:spPr bwMode="auto">
          <a:xfrm>
            <a:off x="3059113" y="6022644"/>
            <a:ext cx="0" cy="62487"/>
          </a:xfrm>
          <a:prstGeom prst="line">
            <a:avLst/>
          </a:prstGeom>
          <a:noFill/>
          <a:ln w="3175">
            <a:solidFill>
              <a:schemeClr val="tx1"/>
            </a:solidFill>
            <a:round/>
            <a:headEnd/>
            <a:tailEnd/>
          </a:ln>
          <a:effectLst/>
        </p:spPr>
        <p:txBody>
          <a:bodyPr wrap="none" lIns="90000" tIns="46800" rIns="90000" bIns="46800" anchor="ctr"/>
          <a:lstStyle/>
          <a:p>
            <a:endParaRPr lang="zh-CN" altLang="en-US"/>
          </a:p>
        </p:txBody>
      </p:sp>
      <p:sp>
        <p:nvSpPr>
          <p:cNvPr id="1871945" name="Text Box 73"/>
          <p:cNvSpPr txBox="1">
            <a:spLocks noChangeArrowheads="1"/>
          </p:cNvSpPr>
          <p:nvPr/>
        </p:nvSpPr>
        <p:spPr bwMode="auto">
          <a:xfrm>
            <a:off x="4067299" y="6011167"/>
            <a:ext cx="1622409" cy="925511"/>
          </a:xfrm>
          <a:prstGeom prst="rect">
            <a:avLst/>
          </a:prstGeom>
          <a:noFill/>
          <a:ln w="3175" algn="ctr">
            <a:noFill/>
            <a:miter lim="800000"/>
            <a:headEnd/>
            <a:tailEnd/>
          </a:ln>
          <a:effectLst/>
        </p:spPr>
        <p:txBody>
          <a:bodyPr wrap="none" lIns="90000" tIns="46800" rIns="90000" bIns="46800">
            <a:spAutoFit/>
          </a:bodyPr>
          <a:lstStyle/>
          <a:p>
            <a:r>
              <a:rPr lang="en-US" altLang="zh-CN" b="1" u="sng" dirty="0">
                <a:solidFill>
                  <a:srgbClr val="0070C0"/>
                </a:solidFill>
                <a:ea typeface="宋体" charset="-122"/>
              </a:rPr>
              <a:t>C</a:t>
            </a:r>
            <a:r>
              <a:rPr lang="en-US" altLang="zh-CN" dirty="0" smtClean="0">
                <a:ea typeface="宋体" charset="-122"/>
              </a:rPr>
              <a:t>ylinders</a:t>
            </a:r>
            <a:r>
              <a:rPr lang="en-US" altLang="zh-CN" dirty="0">
                <a:ea typeface="宋体" charset="-122"/>
              </a:rPr>
              <a:t>, </a:t>
            </a:r>
          </a:p>
          <a:p>
            <a:r>
              <a:rPr lang="en-US" altLang="zh-CN" b="1" u="sng" dirty="0">
                <a:solidFill>
                  <a:srgbClr val="0070C0"/>
                </a:solidFill>
                <a:ea typeface="宋体" charset="-122"/>
              </a:rPr>
              <a:t>H</a:t>
            </a:r>
            <a:r>
              <a:rPr lang="en-US" altLang="zh-CN" dirty="0" smtClean="0">
                <a:ea typeface="宋体" charset="-122"/>
              </a:rPr>
              <a:t>eader/tracks</a:t>
            </a:r>
            <a:r>
              <a:rPr lang="en-US" altLang="zh-CN" dirty="0">
                <a:ea typeface="宋体" charset="-122"/>
              </a:rPr>
              <a:t>, </a:t>
            </a:r>
          </a:p>
          <a:p>
            <a:r>
              <a:rPr lang="en-US" altLang="zh-CN" b="1" u="sng" dirty="0" smtClean="0">
                <a:solidFill>
                  <a:srgbClr val="0070C0"/>
                </a:solidFill>
                <a:ea typeface="宋体" charset="-122"/>
              </a:rPr>
              <a:t>S</a:t>
            </a:r>
            <a:r>
              <a:rPr lang="en-US" altLang="zh-CN" dirty="0" smtClean="0">
                <a:ea typeface="宋体" charset="-122"/>
              </a:rPr>
              <a:t>ectors</a:t>
            </a:r>
            <a:endParaRPr lang="en-US" altLang="zh-CN" dirty="0">
              <a:ea typeface="宋体" charset="-122"/>
            </a:endParaRPr>
          </a:p>
        </p:txBody>
      </p:sp>
      <p:sp>
        <p:nvSpPr>
          <p:cNvPr id="1871947" name="Rectangle 75"/>
          <p:cNvSpPr>
            <a:spLocks noChangeArrowheads="1"/>
          </p:cNvSpPr>
          <p:nvPr/>
        </p:nvSpPr>
        <p:spPr bwMode="auto">
          <a:xfrm>
            <a:off x="2051050" y="2276475"/>
            <a:ext cx="1944688" cy="288925"/>
          </a:xfrm>
          <a:prstGeom prst="rect">
            <a:avLst/>
          </a:prstGeom>
          <a:solidFill>
            <a:schemeClr val="accent1"/>
          </a:solidFill>
          <a:ln w="3175" algn="ctr">
            <a:solidFill>
              <a:schemeClr val="tx1"/>
            </a:solidFill>
            <a:miter lim="800000"/>
            <a:headEnd/>
            <a:tailEnd/>
          </a:ln>
          <a:effectLst/>
        </p:spPr>
        <p:txBody>
          <a:bodyPr wrap="none" lIns="90000" tIns="46800" rIns="90000" bIns="46800" anchor="ctr"/>
          <a:lstStyle/>
          <a:p>
            <a:r>
              <a:rPr lang="en-US" altLang="zh-CN">
                <a:ea typeface="宋体" charset="-122"/>
              </a:rPr>
              <a:t>File System Calls</a:t>
            </a:r>
          </a:p>
        </p:txBody>
      </p:sp>
      <p:sp>
        <p:nvSpPr>
          <p:cNvPr id="1871948" name="Oval 76"/>
          <p:cNvSpPr>
            <a:spLocks noChangeArrowheads="1"/>
          </p:cNvSpPr>
          <p:nvPr/>
        </p:nvSpPr>
        <p:spPr bwMode="auto">
          <a:xfrm>
            <a:off x="2195513" y="1485900"/>
            <a:ext cx="1728787" cy="719138"/>
          </a:xfrm>
          <a:prstGeom prst="ellipse">
            <a:avLst/>
          </a:prstGeom>
          <a:noFill/>
          <a:ln w="3175" algn="ctr">
            <a:solidFill>
              <a:schemeClr val="tx1"/>
            </a:solidFill>
            <a:round/>
            <a:headEnd/>
            <a:tailEnd/>
          </a:ln>
          <a:effectLst/>
        </p:spPr>
        <p:txBody>
          <a:bodyPr wrap="none" lIns="90000" tIns="46800" rIns="90000" bIns="46800" anchor="ctr"/>
          <a:lstStyle/>
          <a:p>
            <a:r>
              <a:rPr lang="en-US" altLang="zh-CN">
                <a:ea typeface="宋体" charset="-122"/>
              </a:rPr>
              <a:t>Processes</a:t>
            </a:r>
          </a:p>
        </p:txBody>
      </p:sp>
      <p:sp>
        <p:nvSpPr>
          <p:cNvPr id="1871949" name="Rectangle 77"/>
          <p:cNvSpPr>
            <a:spLocks noChangeArrowheads="1"/>
          </p:cNvSpPr>
          <p:nvPr/>
        </p:nvSpPr>
        <p:spPr bwMode="auto">
          <a:xfrm>
            <a:off x="4211638" y="4312856"/>
            <a:ext cx="576262" cy="287337"/>
          </a:xfrm>
          <a:prstGeom prst="rect">
            <a:avLst/>
          </a:prstGeom>
          <a:noFill/>
          <a:ln w="3175" algn="ctr">
            <a:solidFill>
              <a:schemeClr val="tx1"/>
            </a:solidFill>
            <a:miter lim="800000"/>
            <a:headEnd/>
            <a:tailEnd/>
          </a:ln>
          <a:effectLst/>
        </p:spPr>
        <p:txBody>
          <a:bodyPr wrap="none" lIns="90000" tIns="46800" rIns="90000" bIns="46800" anchor="ctr"/>
          <a:lstStyle/>
          <a:p>
            <a:r>
              <a:rPr lang="en-US" altLang="zh-CN">
                <a:ea typeface="宋体" charset="-122"/>
              </a:rPr>
              <a:t>0</a:t>
            </a:r>
          </a:p>
        </p:txBody>
      </p:sp>
      <p:sp>
        <p:nvSpPr>
          <p:cNvPr id="1871961" name="Rectangle 89"/>
          <p:cNvSpPr>
            <a:spLocks noChangeArrowheads="1"/>
          </p:cNvSpPr>
          <p:nvPr/>
        </p:nvSpPr>
        <p:spPr bwMode="auto">
          <a:xfrm>
            <a:off x="5003800" y="4312856"/>
            <a:ext cx="576263" cy="287337"/>
          </a:xfrm>
          <a:prstGeom prst="rect">
            <a:avLst/>
          </a:prstGeom>
          <a:noFill/>
          <a:ln w="3175" algn="ctr">
            <a:solidFill>
              <a:schemeClr val="tx1"/>
            </a:solidFill>
            <a:miter lim="800000"/>
            <a:headEnd/>
            <a:tailEnd/>
          </a:ln>
          <a:effectLst/>
        </p:spPr>
        <p:txBody>
          <a:bodyPr wrap="none" lIns="90000" tIns="46800" rIns="90000" bIns="46800" anchor="ctr"/>
          <a:lstStyle/>
          <a:p>
            <a:r>
              <a:rPr lang="en-US" altLang="zh-CN">
                <a:ea typeface="宋体" charset="-122"/>
              </a:rPr>
              <a:t>1</a:t>
            </a:r>
          </a:p>
        </p:txBody>
      </p:sp>
      <p:sp>
        <p:nvSpPr>
          <p:cNvPr id="1871962" name="Rectangle 90"/>
          <p:cNvSpPr>
            <a:spLocks noChangeArrowheads="1"/>
          </p:cNvSpPr>
          <p:nvPr/>
        </p:nvSpPr>
        <p:spPr bwMode="auto">
          <a:xfrm>
            <a:off x="5795963" y="4312856"/>
            <a:ext cx="576262" cy="287337"/>
          </a:xfrm>
          <a:prstGeom prst="rect">
            <a:avLst/>
          </a:prstGeom>
          <a:noFill/>
          <a:ln w="3175" algn="ctr">
            <a:solidFill>
              <a:schemeClr val="tx1"/>
            </a:solidFill>
            <a:miter lim="800000"/>
            <a:headEnd/>
            <a:tailEnd/>
          </a:ln>
          <a:effectLst/>
        </p:spPr>
        <p:txBody>
          <a:bodyPr wrap="none" lIns="90000" tIns="46800" rIns="90000" bIns="46800" anchor="ctr"/>
          <a:lstStyle/>
          <a:p>
            <a:r>
              <a:rPr lang="en-US" altLang="zh-CN">
                <a:ea typeface="宋体" charset="-122"/>
              </a:rPr>
              <a:t>2</a:t>
            </a:r>
          </a:p>
        </p:txBody>
      </p:sp>
      <p:sp>
        <p:nvSpPr>
          <p:cNvPr id="1871963" name="Rectangle 91"/>
          <p:cNvSpPr>
            <a:spLocks noChangeArrowheads="1"/>
          </p:cNvSpPr>
          <p:nvPr/>
        </p:nvSpPr>
        <p:spPr bwMode="auto">
          <a:xfrm>
            <a:off x="6588125" y="4312856"/>
            <a:ext cx="576263" cy="287337"/>
          </a:xfrm>
          <a:prstGeom prst="rect">
            <a:avLst/>
          </a:prstGeom>
          <a:noFill/>
          <a:ln w="3175" algn="ctr">
            <a:solidFill>
              <a:schemeClr val="tx1"/>
            </a:solidFill>
            <a:miter lim="800000"/>
            <a:headEnd/>
            <a:tailEnd/>
          </a:ln>
          <a:effectLst/>
        </p:spPr>
        <p:txBody>
          <a:bodyPr wrap="none" lIns="90000" tIns="46800" rIns="90000" bIns="46800" anchor="ctr"/>
          <a:lstStyle/>
          <a:p>
            <a:r>
              <a:rPr lang="en-US" altLang="zh-CN">
                <a:ea typeface="宋体" charset="-122"/>
              </a:rPr>
              <a:t>3</a:t>
            </a:r>
          </a:p>
        </p:txBody>
      </p:sp>
      <p:sp>
        <p:nvSpPr>
          <p:cNvPr id="1871964" name="Rectangle 92"/>
          <p:cNvSpPr>
            <a:spLocks noChangeArrowheads="1"/>
          </p:cNvSpPr>
          <p:nvPr/>
        </p:nvSpPr>
        <p:spPr bwMode="auto">
          <a:xfrm>
            <a:off x="7380288" y="4312856"/>
            <a:ext cx="576262" cy="287337"/>
          </a:xfrm>
          <a:prstGeom prst="rect">
            <a:avLst/>
          </a:prstGeom>
          <a:noFill/>
          <a:ln w="3175" algn="ctr">
            <a:solidFill>
              <a:schemeClr val="tx1"/>
            </a:solidFill>
            <a:miter lim="800000"/>
            <a:headEnd/>
            <a:tailEnd/>
          </a:ln>
          <a:effectLst/>
        </p:spPr>
        <p:txBody>
          <a:bodyPr wrap="none" lIns="90000" tIns="46800" rIns="90000" bIns="46800" anchor="ctr"/>
          <a:lstStyle/>
          <a:p>
            <a:r>
              <a:rPr lang="en-US" altLang="zh-CN">
                <a:ea typeface="宋体" charset="-122"/>
              </a:rPr>
              <a:t>4</a:t>
            </a:r>
          </a:p>
        </p:txBody>
      </p:sp>
      <p:sp>
        <p:nvSpPr>
          <p:cNvPr id="1871970" name="Rectangle 98"/>
          <p:cNvSpPr>
            <a:spLocks noChangeArrowheads="1"/>
          </p:cNvSpPr>
          <p:nvPr/>
        </p:nvSpPr>
        <p:spPr bwMode="auto">
          <a:xfrm>
            <a:off x="4067175" y="4168393"/>
            <a:ext cx="4679950" cy="734060"/>
          </a:xfrm>
          <a:prstGeom prst="rect">
            <a:avLst/>
          </a:prstGeom>
          <a:noFill/>
          <a:ln w="3175" algn="ctr">
            <a:solidFill>
              <a:schemeClr val="tx1"/>
            </a:solidFill>
            <a:prstDash val="dash"/>
            <a:miter lim="800000"/>
            <a:headEnd/>
            <a:tailEnd/>
          </a:ln>
          <a:effectLst/>
        </p:spPr>
        <p:txBody>
          <a:bodyPr wrap="none" lIns="90000" tIns="46800" rIns="90000" bIns="46800" anchor="ctr"/>
          <a:lstStyle/>
          <a:p>
            <a:endParaRPr lang="zh-CN" altLang="en-US"/>
          </a:p>
        </p:txBody>
      </p:sp>
      <p:sp>
        <p:nvSpPr>
          <p:cNvPr id="1871971" name="Text Box 99"/>
          <p:cNvSpPr txBox="1">
            <a:spLocks noChangeArrowheads="1"/>
          </p:cNvSpPr>
          <p:nvPr/>
        </p:nvSpPr>
        <p:spPr bwMode="auto">
          <a:xfrm>
            <a:off x="5076825" y="4566856"/>
            <a:ext cx="3051175" cy="366712"/>
          </a:xfrm>
          <a:prstGeom prst="rect">
            <a:avLst/>
          </a:prstGeom>
          <a:noFill/>
          <a:ln w="3175" algn="ctr">
            <a:noFill/>
            <a:miter lim="800000"/>
            <a:headEnd/>
            <a:tailEnd/>
          </a:ln>
          <a:effectLst/>
        </p:spPr>
        <p:txBody>
          <a:bodyPr wrap="none" lIns="90000" tIns="46800" rIns="90000" bIns="46800">
            <a:spAutoFit/>
          </a:bodyPr>
          <a:lstStyle/>
          <a:p>
            <a:r>
              <a:rPr lang="en-US" altLang="zh-CN" dirty="0">
                <a:ea typeface="宋体" charset="-122"/>
              </a:rPr>
              <a:t>file system’s view of the disk</a:t>
            </a:r>
          </a:p>
        </p:txBody>
      </p:sp>
      <p:sp>
        <p:nvSpPr>
          <p:cNvPr id="1871972" name="Rectangle 100"/>
          <p:cNvSpPr>
            <a:spLocks noChangeArrowheads="1"/>
          </p:cNvSpPr>
          <p:nvPr/>
        </p:nvSpPr>
        <p:spPr bwMode="auto">
          <a:xfrm>
            <a:off x="4500563" y="2420938"/>
            <a:ext cx="1150937" cy="288925"/>
          </a:xfrm>
          <a:prstGeom prst="rect">
            <a:avLst/>
          </a:prstGeom>
          <a:noFill/>
          <a:ln w="3175" algn="ctr">
            <a:solidFill>
              <a:schemeClr val="tx1"/>
            </a:solidFill>
            <a:miter lim="800000"/>
            <a:headEnd/>
            <a:tailEnd/>
          </a:ln>
          <a:effectLst/>
        </p:spPr>
        <p:txBody>
          <a:bodyPr wrap="none" lIns="90000" tIns="46800" rIns="90000" bIns="46800" anchor="ctr"/>
          <a:lstStyle/>
          <a:p>
            <a:r>
              <a:rPr lang="en-US" altLang="zh-CN">
                <a:ea typeface="宋体" charset="-122"/>
              </a:rPr>
              <a:t>File 1</a:t>
            </a:r>
          </a:p>
        </p:txBody>
      </p:sp>
      <p:sp>
        <p:nvSpPr>
          <p:cNvPr id="1871973" name="Rectangle 101"/>
          <p:cNvSpPr>
            <a:spLocks noChangeArrowheads="1"/>
          </p:cNvSpPr>
          <p:nvPr/>
        </p:nvSpPr>
        <p:spPr bwMode="auto">
          <a:xfrm>
            <a:off x="6516688" y="2420938"/>
            <a:ext cx="1727200" cy="288925"/>
          </a:xfrm>
          <a:prstGeom prst="rect">
            <a:avLst/>
          </a:prstGeom>
          <a:noFill/>
          <a:ln w="3175" algn="ctr">
            <a:solidFill>
              <a:schemeClr val="tx1"/>
            </a:solidFill>
            <a:miter lim="800000"/>
            <a:headEnd/>
            <a:tailEnd/>
          </a:ln>
          <a:effectLst/>
        </p:spPr>
        <p:txBody>
          <a:bodyPr wrap="none" lIns="90000" tIns="46800" rIns="90000" bIns="46800" anchor="ctr"/>
          <a:lstStyle/>
          <a:p>
            <a:r>
              <a:rPr lang="en-US" altLang="zh-CN">
                <a:ea typeface="宋体" charset="-122"/>
              </a:rPr>
              <a:t>File 2</a:t>
            </a:r>
          </a:p>
        </p:txBody>
      </p:sp>
      <p:sp>
        <p:nvSpPr>
          <p:cNvPr id="1871974" name="Rectangle 102"/>
          <p:cNvSpPr>
            <a:spLocks noChangeArrowheads="1"/>
          </p:cNvSpPr>
          <p:nvPr/>
        </p:nvSpPr>
        <p:spPr bwMode="auto">
          <a:xfrm>
            <a:off x="4068763" y="2205038"/>
            <a:ext cx="4679950" cy="649287"/>
          </a:xfrm>
          <a:prstGeom prst="rect">
            <a:avLst/>
          </a:prstGeom>
          <a:noFill/>
          <a:ln w="3175" algn="ctr">
            <a:solidFill>
              <a:schemeClr val="tx1"/>
            </a:solidFill>
            <a:prstDash val="dash"/>
            <a:miter lim="800000"/>
            <a:headEnd/>
            <a:tailEnd/>
          </a:ln>
          <a:effectLst/>
        </p:spPr>
        <p:txBody>
          <a:bodyPr wrap="none" lIns="90000" tIns="46800" rIns="90000" bIns="46800" anchor="ctr"/>
          <a:lstStyle/>
          <a:p>
            <a:endParaRPr lang="zh-CN" altLang="en-US"/>
          </a:p>
        </p:txBody>
      </p:sp>
      <p:sp>
        <p:nvSpPr>
          <p:cNvPr id="1871975" name="Text Box 103"/>
          <p:cNvSpPr txBox="1">
            <a:spLocks noChangeArrowheads="1"/>
          </p:cNvSpPr>
          <p:nvPr/>
        </p:nvSpPr>
        <p:spPr bwMode="auto">
          <a:xfrm>
            <a:off x="4865688" y="1894920"/>
            <a:ext cx="3254375" cy="366712"/>
          </a:xfrm>
          <a:prstGeom prst="rect">
            <a:avLst/>
          </a:prstGeom>
          <a:noFill/>
          <a:ln w="3175" algn="ctr">
            <a:noFill/>
            <a:miter lim="800000"/>
            <a:headEnd/>
            <a:tailEnd/>
          </a:ln>
          <a:effectLst/>
        </p:spPr>
        <p:txBody>
          <a:bodyPr wrap="none" lIns="90000" tIns="46800" rIns="90000" bIns="46800">
            <a:spAutoFit/>
          </a:bodyPr>
          <a:lstStyle/>
          <a:p>
            <a:r>
              <a:rPr lang="en-US" altLang="zh-CN" dirty="0">
                <a:ea typeface="宋体" charset="-122"/>
              </a:rPr>
              <a:t>User’s (process’s) view of files</a:t>
            </a:r>
          </a:p>
        </p:txBody>
      </p:sp>
      <p:sp>
        <p:nvSpPr>
          <p:cNvPr id="1871990" name="Rectangle 118"/>
          <p:cNvSpPr>
            <a:spLocks noChangeArrowheads="1"/>
          </p:cNvSpPr>
          <p:nvPr/>
        </p:nvSpPr>
        <p:spPr bwMode="auto">
          <a:xfrm>
            <a:off x="5645919" y="6082604"/>
            <a:ext cx="288925" cy="287338"/>
          </a:xfrm>
          <a:prstGeom prst="rect">
            <a:avLst/>
          </a:prstGeom>
          <a:noFill/>
          <a:ln w="3175" algn="ctr">
            <a:solidFill>
              <a:schemeClr val="tx1"/>
            </a:solidFill>
            <a:miter lim="800000"/>
            <a:headEnd/>
            <a:tailEnd/>
          </a:ln>
          <a:effectLst/>
        </p:spPr>
        <p:txBody>
          <a:bodyPr wrap="none" lIns="90000" tIns="46800" rIns="90000" bIns="46800" anchor="ctr"/>
          <a:lstStyle/>
          <a:p>
            <a:pPr algn="ctr"/>
            <a:r>
              <a:rPr lang="en-US" altLang="zh-CN">
                <a:ea typeface="宋体" charset="-122"/>
              </a:rPr>
              <a:t>0</a:t>
            </a:r>
          </a:p>
        </p:txBody>
      </p:sp>
      <p:sp>
        <p:nvSpPr>
          <p:cNvPr id="1871991" name="Rectangle 119"/>
          <p:cNvSpPr>
            <a:spLocks noChangeArrowheads="1"/>
          </p:cNvSpPr>
          <p:nvPr/>
        </p:nvSpPr>
        <p:spPr bwMode="auto">
          <a:xfrm>
            <a:off x="6004694" y="6082604"/>
            <a:ext cx="288925" cy="287338"/>
          </a:xfrm>
          <a:prstGeom prst="rect">
            <a:avLst/>
          </a:prstGeom>
          <a:noFill/>
          <a:ln w="3175" algn="ctr">
            <a:solidFill>
              <a:schemeClr val="tx1"/>
            </a:solidFill>
            <a:miter lim="800000"/>
            <a:headEnd/>
            <a:tailEnd/>
          </a:ln>
          <a:effectLst/>
        </p:spPr>
        <p:txBody>
          <a:bodyPr wrap="none" lIns="90000" tIns="46800" rIns="90000" bIns="46800" anchor="ctr"/>
          <a:lstStyle/>
          <a:p>
            <a:pPr algn="ctr"/>
            <a:r>
              <a:rPr lang="en-US" altLang="zh-CN">
                <a:ea typeface="宋体" charset="-122"/>
              </a:rPr>
              <a:t>1</a:t>
            </a:r>
          </a:p>
        </p:txBody>
      </p:sp>
      <p:sp>
        <p:nvSpPr>
          <p:cNvPr id="1871992" name="Rectangle 120"/>
          <p:cNvSpPr>
            <a:spLocks noChangeArrowheads="1"/>
          </p:cNvSpPr>
          <p:nvPr/>
        </p:nvSpPr>
        <p:spPr bwMode="auto">
          <a:xfrm>
            <a:off x="6365056" y="6082604"/>
            <a:ext cx="288925" cy="287338"/>
          </a:xfrm>
          <a:prstGeom prst="rect">
            <a:avLst/>
          </a:prstGeom>
          <a:noFill/>
          <a:ln w="3175" algn="ctr">
            <a:solidFill>
              <a:schemeClr val="tx1"/>
            </a:solidFill>
            <a:miter lim="800000"/>
            <a:headEnd/>
            <a:tailEnd/>
          </a:ln>
          <a:effectLst/>
        </p:spPr>
        <p:txBody>
          <a:bodyPr wrap="none" lIns="90000" tIns="46800" rIns="90000" bIns="46800" anchor="ctr"/>
          <a:lstStyle/>
          <a:p>
            <a:pPr algn="ctr"/>
            <a:r>
              <a:rPr lang="en-US" altLang="zh-CN">
                <a:ea typeface="宋体" charset="-122"/>
              </a:rPr>
              <a:t>2</a:t>
            </a:r>
          </a:p>
        </p:txBody>
      </p:sp>
      <p:sp>
        <p:nvSpPr>
          <p:cNvPr id="1871993" name="Rectangle 121"/>
          <p:cNvSpPr>
            <a:spLocks noChangeArrowheads="1"/>
          </p:cNvSpPr>
          <p:nvPr/>
        </p:nvSpPr>
        <p:spPr bwMode="auto">
          <a:xfrm>
            <a:off x="6725419" y="6082604"/>
            <a:ext cx="288925" cy="287338"/>
          </a:xfrm>
          <a:prstGeom prst="rect">
            <a:avLst/>
          </a:prstGeom>
          <a:noFill/>
          <a:ln w="3175" algn="ctr">
            <a:solidFill>
              <a:schemeClr val="tx1"/>
            </a:solidFill>
            <a:miter lim="800000"/>
            <a:headEnd/>
            <a:tailEnd/>
          </a:ln>
          <a:effectLst/>
        </p:spPr>
        <p:txBody>
          <a:bodyPr wrap="none" lIns="90000" tIns="46800" rIns="90000" bIns="46800" anchor="ctr"/>
          <a:lstStyle/>
          <a:p>
            <a:pPr algn="ctr"/>
            <a:r>
              <a:rPr lang="en-US" altLang="zh-CN">
                <a:ea typeface="宋体" charset="-122"/>
              </a:rPr>
              <a:t>3</a:t>
            </a:r>
          </a:p>
        </p:txBody>
      </p:sp>
      <p:sp>
        <p:nvSpPr>
          <p:cNvPr id="1871994" name="Rectangle 122"/>
          <p:cNvSpPr>
            <a:spLocks noChangeArrowheads="1"/>
          </p:cNvSpPr>
          <p:nvPr/>
        </p:nvSpPr>
        <p:spPr bwMode="auto">
          <a:xfrm>
            <a:off x="7085781" y="6082604"/>
            <a:ext cx="288925" cy="287338"/>
          </a:xfrm>
          <a:prstGeom prst="rect">
            <a:avLst/>
          </a:prstGeom>
          <a:noFill/>
          <a:ln w="3175" algn="ctr">
            <a:solidFill>
              <a:schemeClr val="tx1"/>
            </a:solidFill>
            <a:miter lim="800000"/>
            <a:headEnd/>
            <a:tailEnd/>
          </a:ln>
          <a:effectLst/>
        </p:spPr>
        <p:txBody>
          <a:bodyPr wrap="none" lIns="90000" tIns="46800" rIns="90000" bIns="46800" anchor="ctr"/>
          <a:lstStyle/>
          <a:p>
            <a:pPr algn="ctr"/>
            <a:r>
              <a:rPr lang="en-US" altLang="zh-CN">
                <a:ea typeface="宋体" charset="-122"/>
              </a:rPr>
              <a:t>4</a:t>
            </a:r>
          </a:p>
        </p:txBody>
      </p:sp>
      <p:sp>
        <p:nvSpPr>
          <p:cNvPr id="1871995" name="Rectangle 123"/>
          <p:cNvSpPr>
            <a:spLocks noChangeArrowheads="1"/>
          </p:cNvSpPr>
          <p:nvPr/>
        </p:nvSpPr>
        <p:spPr bwMode="auto">
          <a:xfrm>
            <a:off x="7446144" y="6082604"/>
            <a:ext cx="288925" cy="287338"/>
          </a:xfrm>
          <a:prstGeom prst="rect">
            <a:avLst/>
          </a:prstGeom>
          <a:noFill/>
          <a:ln w="3175" algn="ctr">
            <a:solidFill>
              <a:schemeClr val="tx1"/>
            </a:solidFill>
            <a:miter lim="800000"/>
            <a:headEnd/>
            <a:tailEnd/>
          </a:ln>
          <a:effectLst/>
        </p:spPr>
        <p:txBody>
          <a:bodyPr wrap="none" lIns="90000" tIns="46800" rIns="90000" bIns="46800" anchor="ctr"/>
          <a:lstStyle/>
          <a:p>
            <a:pPr algn="ctr"/>
            <a:r>
              <a:rPr lang="en-US" altLang="zh-CN">
                <a:ea typeface="宋体" charset="-122"/>
              </a:rPr>
              <a:t>5</a:t>
            </a:r>
          </a:p>
        </p:txBody>
      </p:sp>
      <p:sp>
        <p:nvSpPr>
          <p:cNvPr id="1871996" name="Rectangle 124"/>
          <p:cNvSpPr>
            <a:spLocks noChangeArrowheads="1"/>
          </p:cNvSpPr>
          <p:nvPr/>
        </p:nvSpPr>
        <p:spPr bwMode="auto">
          <a:xfrm>
            <a:off x="5647506" y="6442967"/>
            <a:ext cx="288925" cy="287337"/>
          </a:xfrm>
          <a:prstGeom prst="rect">
            <a:avLst/>
          </a:prstGeom>
          <a:noFill/>
          <a:ln w="3175" algn="ctr">
            <a:solidFill>
              <a:schemeClr val="tx1"/>
            </a:solidFill>
            <a:miter lim="800000"/>
            <a:headEnd/>
            <a:tailEnd/>
          </a:ln>
          <a:effectLst/>
        </p:spPr>
        <p:txBody>
          <a:bodyPr wrap="none" lIns="90000" tIns="46800" rIns="90000" bIns="46800" anchor="ctr"/>
          <a:lstStyle/>
          <a:p>
            <a:pPr algn="ctr"/>
            <a:r>
              <a:rPr lang="en-US" altLang="zh-CN">
                <a:ea typeface="宋体" charset="-122"/>
              </a:rPr>
              <a:t>6</a:t>
            </a:r>
          </a:p>
        </p:txBody>
      </p:sp>
      <p:sp>
        <p:nvSpPr>
          <p:cNvPr id="1871997" name="Rectangle 125"/>
          <p:cNvSpPr>
            <a:spLocks noChangeArrowheads="1"/>
          </p:cNvSpPr>
          <p:nvPr/>
        </p:nvSpPr>
        <p:spPr bwMode="auto">
          <a:xfrm>
            <a:off x="6006281" y="6442967"/>
            <a:ext cx="288925" cy="287337"/>
          </a:xfrm>
          <a:prstGeom prst="rect">
            <a:avLst/>
          </a:prstGeom>
          <a:noFill/>
          <a:ln w="3175" algn="ctr">
            <a:solidFill>
              <a:schemeClr val="tx1"/>
            </a:solidFill>
            <a:miter lim="800000"/>
            <a:headEnd/>
            <a:tailEnd/>
          </a:ln>
          <a:effectLst/>
        </p:spPr>
        <p:txBody>
          <a:bodyPr wrap="none" lIns="90000" tIns="46800" rIns="90000" bIns="46800" anchor="ctr"/>
          <a:lstStyle/>
          <a:p>
            <a:pPr algn="ctr"/>
            <a:r>
              <a:rPr lang="en-US" altLang="zh-CN">
                <a:ea typeface="宋体" charset="-122"/>
              </a:rPr>
              <a:t>7</a:t>
            </a:r>
          </a:p>
        </p:txBody>
      </p:sp>
      <p:sp>
        <p:nvSpPr>
          <p:cNvPr id="1871998" name="Rectangle 126"/>
          <p:cNvSpPr>
            <a:spLocks noChangeArrowheads="1"/>
          </p:cNvSpPr>
          <p:nvPr/>
        </p:nvSpPr>
        <p:spPr bwMode="auto">
          <a:xfrm>
            <a:off x="6366644" y="6442967"/>
            <a:ext cx="288925" cy="287337"/>
          </a:xfrm>
          <a:prstGeom prst="rect">
            <a:avLst/>
          </a:prstGeom>
          <a:noFill/>
          <a:ln w="3175" algn="ctr">
            <a:solidFill>
              <a:schemeClr val="tx1"/>
            </a:solidFill>
            <a:miter lim="800000"/>
            <a:headEnd/>
            <a:tailEnd/>
          </a:ln>
          <a:effectLst/>
        </p:spPr>
        <p:txBody>
          <a:bodyPr wrap="none" lIns="90000" tIns="46800" rIns="90000" bIns="46800" anchor="ctr"/>
          <a:lstStyle/>
          <a:p>
            <a:pPr algn="ctr"/>
            <a:r>
              <a:rPr lang="en-US" altLang="zh-CN">
                <a:ea typeface="宋体" charset="-122"/>
              </a:rPr>
              <a:t>8</a:t>
            </a:r>
          </a:p>
        </p:txBody>
      </p:sp>
      <p:sp>
        <p:nvSpPr>
          <p:cNvPr id="1871999" name="Rectangle 127"/>
          <p:cNvSpPr>
            <a:spLocks noChangeArrowheads="1"/>
          </p:cNvSpPr>
          <p:nvPr/>
        </p:nvSpPr>
        <p:spPr bwMode="auto">
          <a:xfrm>
            <a:off x="6727006" y="6442967"/>
            <a:ext cx="288925" cy="287337"/>
          </a:xfrm>
          <a:prstGeom prst="rect">
            <a:avLst/>
          </a:prstGeom>
          <a:noFill/>
          <a:ln w="3175" algn="ctr">
            <a:solidFill>
              <a:schemeClr val="tx1"/>
            </a:solidFill>
            <a:miter lim="800000"/>
            <a:headEnd/>
            <a:tailEnd/>
          </a:ln>
          <a:effectLst/>
        </p:spPr>
        <p:txBody>
          <a:bodyPr wrap="none" lIns="90000" tIns="46800" rIns="90000" bIns="46800" anchor="ctr"/>
          <a:lstStyle/>
          <a:p>
            <a:pPr algn="ctr"/>
            <a:r>
              <a:rPr lang="en-US" altLang="zh-CN">
                <a:ea typeface="宋体" charset="-122"/>
              </a:rPr>
              <a:t>9</a:t>
            </a:r>
          </a:p>
        </p:txBody>
      </p:sp>
      <p:sp>
        <p:nvSpPr>
          <p:cNvPr id="1872000" name="Rectangle 128"/>
          <p:cNvSpPr>
            <a:spLocks noChangeArrowheads="1"/>
          </p:cNvSpPr>
          <p:nvPr/>
        </p:nvSpPr>
        <p:spPr bwMode="auto">
          <a:xfrm>
            <a:off x="7087369" y="6442967"/>
            <a:ext cx="288925" cy="287337"/>
          </a:xfrm>
          <a:prstGeom prst="rect">
            <a:avLst/>
          </a:prstGeom>
          <a:noFill/>
          <a:ln w="3175" algn="ctr">
            <a:solidFill>
              <a:schemeClr val="tx1"/>
            </a:solidFill>
            <a:miter lim="800000"/>
            <a:headEnd/>
            <a:tailEnd/>
          </a:ln>
          <a:effectLst/>
        </p:spPr>
        <p:txBody>
          <a:bodyPr wrap="none" lIns="90000" tIns="46800" rIns="90000" bIns="46800" anchor="ctr"/>
          <a:lstStyle/>
          <a:p>
            <a:pPr algn="ctr"/>
            <a:r>
              <a:rPr lang="en-US" altLang="zh-CN">
                <a:ea typeface="宋体" charset="-122"/>
              </a:rPr>
              <a:t>10</a:t>
            </a:r>
          </a:p>
        </p:txBody>
      </p:sp>
      <p:sp>
        <p:nvSpPr>
          <p:cNvPr id="1872002" name="Rectangle 130"/>
          <p:cNvSpPr>
            <a:spLocks noChangeArrowheads="1"/>
          </p:cNvSpPr>
          <p:nvPr/>
        </p:nvSpPr>
        <p:spPr bwMode="auto">
          <a:xfrm>
            <a:off x="7446144" y="6442967"/>
            <a:ext cx="288925" cy="287337"/>
          </a:xfrm>
          <a:prstGeom prst="rect">
            <a:avLst/>
          </a:prstGeom>
          <a:noFill/>
          <a:ln w="3175" algn="ctr">
            <a:solidFill>
              <a:schemeClr val="tx1"/>
            </a:solidFill>
            <a:miter lim="800000"/>
            <a:headEnd/>
            <a:tailEnd/>
          </a:ln>
          <a:effectLst/>
        </p:spPr>
        <p:txBody>
          <a:bodyPr wrap="none" lIns="90000" tIns="46800" rIns="90000" bIns="46800" anchor="ctr"/>
          <a:lstStyle/>
          <a:p>
            <a:pPr algn="ctr"/>
            <a:r>
              <a:rPr lang="en-US" altLang="zh-CN" dirty="0">
                <a:ea typeface="宋体" charset="-122"/>
              </a:rPr>
              <a:t>11</a:t>
            </a:r>
          </a:p>
        </p:txBody>
      </p:sp>
      <p:sp>
        <p:nvSpPr>
          <p:cNvPr id="1872012" name="Rectangle 140"/>
          <p:cNvSpPr>
            <a:spLocks noChangeArrowheads="1"/>
          </p:cNvSpPr>
          <p:nvPr/>
        </p:nvSpPr>
        <p:spPr bwMode="auto">
          <a:xfrm>
            <a:off x="8099425" y="4312856"/>
            <a:ext cx="576263" cy="287337"/>
          </a:xfrm>
          <a:prstGeom prst="rect">
            <a:avLst/>
          </a:prstGeom>
          <a:noFill/>
          <a:ln w="3175" algn="ctr">
            <a:solidFill>
              <a:schemeClr val="tx1"/>
            </a:solidFill>
            <a:miter lim="800000"/>
            <a:headEnd/>
            <a:tailEnd/>
          </a:ln>
          <a:effectLst/>
        </p:spPr>
        <p:txBody>
          <a:bodyPr wrap="none" lIns="90000" tIns="46800" rIns="90000" bIns="46800" anchor="ctr"/>
          <a:lstStyle/>
          <a:p>
            <a:r>
              <a:rPr lang="en-US" altLang="zh-CN">
                <a:ea typeface="宋体" charset="-122"/>
              </a:rPr>
              <a:t>5</a:t>
            </a:r>
          </a:p>
        </p:txBody>
      </p:sp>
      <p:pic>
        <p:nvPicPr>
          <p:cNvPr id="47" name="Picture 16" descr="C:\Users\mlinking\Pictures\CD-Driver.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781" y="6253912"/>
            <a:ext cx="876354" cy="56872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C:\Users\mlinking\Pictures\HDDClipart.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26" y="5814488"/>
            <a:ext cx="753924" cy="774674"/>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C:\Users\mlinking\Pictures\Files.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642581"/>
            <a:ext cx="1949872" cy="1435257"/>
          </a:xfrm>
          <a:prstGeom prst="rect">
            <a:avLst/>
          </a:prstGeom>
          <a:noFill/>
          <a:extLst>
            <a:ext uri="{909E8E84-426E-40DD-AFC4-6F175D3DCCD1}">
              <a14:hiddenFill xmlns:a14="http://schemas.microsoft.com/office/drawing/2010/main">
                <a:solidFill>
                  <a:srgbClr val="FFFFFF"/>
                </a:solidFill>
              </a14:hiddenFill>
            </a:ext>
          </a:extLst>
        </p:spPr>
      </p:pic>
      <p:grpSp>
        <p:nvGrpSpPr>
          <p:cNvPr id="53" name="组合 52"/>
          <p:cNvGrpSpPr/>
          <p:nvPr/>
        </p:nvGrpSpPr>
        <p:grpSpPr>
          <a:xfrm rot="900000">
            <a:off x="1236336" y="2578135"/>
            <a:ext cx="3184295" cy="2288082"/>
            <a:chOff x="1744661" y="1894504"/>
            <a:chExt cx="4308425" cy="3095828"/>
          </a:xfrm>
          <a:solidFill>
            <a:srgbClr val="FF0000"/>
          </a:solidFill>
        </p:grpSpPr>
        <p:sp>
          <p:nvSpPr>
            <p:cNvPr id="54" name="闪电形 53"/>
            <p:cNvSpPr/>
            <p:nvPr/>
          </p:nvSpPr>
          <p:spPr>
            <a:xfrm rot="900000" flipH="1">
              <a:off x="1744661" y="2873384"/>
              <a:ext cx="3121026" cy="2116948"/>
            </a:xfrm>
            <a:prstGeom prst="lightningBol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闪电形 54"/>
            <p:cNvSpPr/>
            <p:nvPr/>
          </p:nvSpPr>
          <p:spPr>
            <a:xfrm rot="11700000" flipH="1">
              <a:off x="2932060" y="1894504"/>
              <a:ext cx="3121026" cy="2116948"/>
            </a:xfrm>
            <a:prstGeom prst="lightningBol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TextBox 55"/>
          <p:cNvSpPr txBox="1"/>
          <p:nvPr/>
        </p:nvSpPr>
        <p:spPr>
          <a:xfrm rot="900000">
            <a:off x="4553610" y="2128766"/>
            <a:ext cx="1005403" cy="221599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zh-CN" sz="13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endParaRPr lang="zh-CN" altLang="en-US" sz="13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7" name="Cloud 10"/>
          <p:cNvSpPr/>
          <p:nvPr/>
        </p:nvSpPr>
        <p:spPr>
          <a:xfrm>
            <a:off x="4975160" y="2588101"/>
            <a:ext cx="5311359" cy="910273"/>
          </a:xfrm>
          <a:prstGeom prst="cloud">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Manage files based on blocks? – Need data structures</a:t>
            </a:r>
            <a:endParaRPr lang="zh-CN" altLang="en-US" sz="2000" b="1" dirty="0"/>
          </a:p>
        </p:txBody>
      </p:sp>
      <p:sp>
        <p:nvSpPr>
          <p:cNvPr id="52" name="Text Box 156"/>
          <p:cNvSpPr txBox="1">
            <a:spLocks noChangeArrowheads="1"/>
          </p:cNvSpPr>
          <p:nvPr/>
        </p:nvSpPr>
        <p:spPr bwMode="auto">
          <a:xfrm>
            <a:off x="7790090" y="5949280"/>
            <a:ext cx="1390422" cy="925511"/>
          </a:xfrm>
          <a:prstGeom prst="rect">
            <a:avLst/>
          </a:prstGeom>
          <a:noFill/>
          <a:ln w="3175" algn="ctr">
            <a:noFill/>
            <a:miter lim="800000"/>
            <a:headEnd/>
            <a:tailEnd/>
          </a:ln>
          <a:effectLst/>
        </p:spPr>
        <p:txBody>
          <a:bodyPr wrap="none" lIns="90000" tIns="46800" rIns="90000" bIns="46800">
            <a:spAutoFit/>
          </a:bodyPr>
          <a:lstStyle/>
          <a:p>
            <a:r>
              <a:rPr lang="en-US" altLang="zh-CN" dirty="0" smtClean="0">
                <a:ea typeface="宋体" charset="-122"/>
              </a:rPr>
              <a:t>Sector space</a:t>
            </a:r>
          </a:p>
          <a:p>
            <a:r>
              <a:rPr lang="en-US" altLang="zh-CN" dirty="0" smtClean="0">
                <a:ea typeface="宋体" charset="-122"/>
              </a:rPr>
              <a:t>(like storage </a:t>
            </a:r>
          </a:p>
          <a:p>
            <a:r>
              <a:rPr lang="en-US" altLang="zh-CN" dirty="0" smtClean="0">
                <a:ea typeface="宋体" charset="-122"/>
              </a:rPr>
              <a:t>units in MM)</a:t>
            </a:r>
            <a:endParaRPr lang="en-US" altLang="zh-CN" dirty="0">
              <a:ea typeface="宋体" charset="-122"/>
            </a:endParaRPr>
          </a:p>
        </p:txBody>
      </p:sp>
    </p:spTree>
    <p:extLst>
      <p:ext uri="{BB962C8B-B14F-4D97-AF65-F5344CB8AC3E}">
        <p14:creationId xmlns:p14="http://schemas.microsoft.com/office/powerpoint/2010/main" val="2758177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withEffect">
                                  <p:stCondLst>
                                    <p:cond delay="0"/>
                                  </p:stCondLst>
                                  <p:childTnLst>
                                    <p:animRot by="120000">
                                      <p:cBhvr>
                                        <p:cTn id="6" dur="100" fill="hold">
                                          <p:stCondLst>
                                            <p:cond delay="0"/>
                                          </p:stCondLst>
                                        </p:cTn>
                                        <p:tgtEl>
                                          <p:spTgt spid="53"/>
                                        </p:tgtEl>
                                        <p:attrNameLst>
                                          <p:attrName>r</p:attrName>
                                        </p:attrNameLst>
                                      </p:cBhvr>
                                    </p:animRot>
                                    <p:animRot by="-240000">
                                      <p:cBhvr>
                                        <p:cTn id="7" dur="200" fill="hold">
                                          <p:stCondLst>
                                            <p:cond delay="200"/>
                                          </p:stCondLst>
                                        </p:cTn>
                                        <p:tgtEl>
                                          <p:spTgt spid="53"/>
                                        </p:tgtEl>
                                        <p:attrNameLst>
                                          <p:attrName>r</p:attrName>
                                        </p:attrNameLst>
                                      </p:cBhvr>
                                    </p:animRot>
                                    <p:animRot by="240000">
                                      <p:cBhvr>
                                        <p:cTn id="8" dur="200" fill="hold">
                                          <p:stCondLst>
                                            <p:cond delay="400"/>
                                          </p:stCondLst>
                                        </p:cTn>
                                        <p:tgtEl>
                                          <p:spTgt spid="53"/>
                                        </p:tgtEl>
                                        <p:attrNameLst>
                                          <p:attrName>r</p:attrName>
                                        </p:attrNameLst>
                                      </p:cBhvr>
                                    </p:animRot>
                                    <p:animRot by="-240000">
                                      <p:cBhvr>
                                        <p:cTn id="9" dur="200" fill="hold">
                                          <p:stCondLst>
                                            <p:cond delay="600"/>
                                          </p:stCondLst>
                                        </p:cTn>
                                        <p:tgtEl>
                                          <p:spTgt spid="53"/>
                                        </p:tgtEl>
                                        <p:attrNameLst>
                                          <p:attrName>r</p:attrName>
                                        </p:attrNameLst>
                                      </p:cBhvr>
                                    </p:animRot>
                                    <p:animRot by="120000">
                                      <p:cBhvr>
                                        <p:cTn id="10" dur="200" fill="hold">
                                          <p:stCondLst>
                                            <p:cond delay="800"/>
                                          </p:stCondLst>
                                        </p:cTn>
                                        <p:tgtEl>
                                          <p:spTgt spid="53"/>
                                        </p:tgtEl>
                                        <p:attrNameLst>
                                          <p:attrName>r</p:attrName>
                                        </p:attrNameLst>
                                      </p:cBhvr>
                                    </p:animRot>
                                  </p:childTnLst>
                                </p:cTn>
                              </p:par>
                              <p:par>
                                <p:cTn id="11" presetID="32" presetClass="emph" presetSubtype="0" repeatCount="indefinite" fill="hold" grpId="0" nodeType="withEffect">
                                  <p:stCondLst>
                                    <p:cond delay="0"/>
                                  </p:stCondLst>
                                  <p:childTnLst>
                                    <p:animRot by="120000">
                                      <p:cBhvr>
                                        <p:cTn id="12" dur="100" fill="hold">
                                          <p:stCondLst>
                                            <p:cond delay="0"/>
                                          </p:stCondLst>
                                        </p:cTn>
                                        <p:tgtEl>
                                          <p:spTgt spid="56"/>
                                        </p:tgtEl>
                                        <p:attrNameLst>
                                          <p:attrName>r</p:attrName>
                                        </p:attrNameLst>
                                      </p:cBhvr>
                                    </p:animRot>
                                    <p:animRot by="-240000">
                                      <p:cBhvr>
                                        <p:cTn id="13" dur="200" fill="hold">
                                          <p:stCondLst>
                                            <p:cond delay="200"/>
                                          </p:stCondLst>
                                        </p:cTn>
                                        <p:tgtEl>
                                          <p:spTgt spid="56"/>
                                        </p:tgtEl>
                                        <p:attrNameLst>
                                          <p:attrName>r</p:attrName>
                                        </p:attrNameLst>
                                      </p:cBhvr>
                                    </p:animRot>
                                    <p:animRot by="240000">
                                      <p:cBhvr>
                                        <p:cTn id="14" dur="200" fill="hold">
                                          <p:stCondLst>
                                            <p:cond delay="400"/>
                                          </p:stCondLst>
                                        </p:cTn>
                                        <p:tgtEl>
                                          <p:spTgt spid="56"/>
                                        </p:tgtEl>
                                        <p:attrNameLst>
                                          <p:attrName>r</p:attrName>
                                        </p:attrNameLst>
                                      </p:cBhvr>
                                    </p:animRot>
                                    <p:animRot by="-240000">
                                      <p:cBhvr>
                                        <p:cTn id="15" dur="200" fill="hold">
                                          <p:stCondLst>
                                            <p:cond delay="600"/>
                                          </p:stCondLst>
                                        </p:cTn>
                                        <p:tgtEl>
                                          <p:spTgt spid="56"/>
                                        </p:tgtEl>
                                        <p:attrNameLst>
                                          <p:attrName>r</p:attrName>
                                        </p:attrNameLst>
                                      </p:cBhvr>
                                    </p:animRot>
                                    <p:animRot by="120000">
                                      <p:cBhvr>
                                        <p:cTn id="16" dur="200" fill="hold">
                                          <p:stCondLst>
                                            <p:cond delay="800"/>
                                          </p:stCondLst>
                                        </p:cTn>
                                        <p:tgtEl>
                                          <p:spTgt spid="56"/>
                                        </p:tgtEl>
                                        <p:attrNameLst>
                                          <p:attrName>r</p:attrName>
                                        </p:attrNameLst>
                                      </p:cBhvr>
                                    </p:animRot>
                                  </p:childTnLst>
                                </p:cTn>
                              </p:par>
                              <p:par>
                                <p:cTn id="17" presetID="26"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wipe(down)">
                                      <p:cBhvr>
                                        <p:cTn id="19" dur="580">
                                          <p:stCondLst>
                                            <p:cond delay="0"/>
                                          </p:stCondLst>
                                        </p:cTn>
                                        <p:tgtEl>
                                          <p:spTgt spid="57"/>
                                        </p:tgtEl>
                                      </p:cBhvr>
                                    </p:animEffect>
                                    <p:anim calcmode="lin" valueType="num">
                                      <p:cBhvr>
                                        <p:cTn id="20" dur="1822" tmFilter="0,0; 0.14,0.36; 0.43,0.73; 0.71,0.91; 1.0,1.0">
                                          <p:stCondLst>
                                            <p:cond delay="0"/>
                                          </p:stCondLst>
                                        </p:cTn>
                                        <p:tgtEl>
                                          <p:spTgt spid="57"/>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57"/>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57"/>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57"/>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57"/>
                                        </p:tgtEl>
                                        <p:attrNameLst>
                                          <p:attrName>ppt_y</p:attrName>
                                        </p:attrNameLst>
                                      </p:cBhvr>
                                      <p:tavLst>
                                        <p:tav tm="0" fmla="#ppt_y-sin(pi*$)/81">
                                          <p:val>
                                            <p:fltVal val="0"/>
                                          </p:val>
                                        </p:tav>
                                        <p:tav tm="100000">
                                          <p:val>
                                            <p:fltVal val="1"/>
                                          </p:val>
                                        </p:tav>
                                      </p:tavLst>
                                    </p:anim>
                                    <p:animScale>
                                      <p:cBhvr>
                                        <p:cTn id="25" dur="26">
                                          <p:stCondLst>
                                            <p:cond delay="650"/>
                                          </p:stCondLst>
                                        </p:cTn>
                                        <p:tgtEl>
                                          <p:spTgt spid="57"/>
                                        </p:tgtEl>
                                      </p:cBhvr>
                                      <p:to x="100000" y="60000"/>
                                    </p:animScale>
                                    <p:animScale>
                                      <p:cBhvr>
                                        <p:cTn id="26" dur="166" decel="50000">
                                          <p:stCondLst>
                                            <p:cond delay="676"/>
                                          </p:stCondLst>
                                        </p:cTn>
                                        <p:tgtEl>
                                          <p:spTgt spid="57"/>
                                        </p:tgtEl>
                                      </p:cBhvr>
                                      <p:to x="100000" y="100000"/>
                                    </p:animScale>
                                    <p:animScale>
                                      <p:cBhvr>
                                        <p:cTn id="27" dur="26">
                                          <p:stCondLst>
                                            <p:cond delay="1312"/>
                                          </p:stCondLst>
                                        </p:cTn>
                                        <p:tgtEl>
                                          <p:spTgt spid="57"/>
                                        </p:tgtEl>
                                      </p:cBhvr>
                                      <p:to x="100000" y="80000"/>
                                    </p:animScale>
                                    <p:animScale>
                                      <p:cBhvr>
                                        <p:cTn id="28" dur="166" decel="50000">
                                          <p:stCondLst>
                                            <p:cond delay="1338"/>
                                          </p:stCondLst>
                                        </p:cTn>
                                        <p:tgtEl>
                                          <p:spTgt spid="57"/>
                                        </p:tgtEl>
                                      </p:cBhvr>
                                      <p:to x="100000" y="100000"/>
                                    </p:animScale>
                                    <p:animScale>
                                      <p:cBhvr>
                                        <p:cTn id="29" dur="26">
                                          <p:stCondLst>
                                            <p:cond delay="1642"/>
                                          </p:stCondLst>
                                        </p:cTn>
                                        <p:tgtEl>
                                          <p:spTgt spid="57"/>
                                        </p:tgtEl>
                                      </p:cBhvr>
                                      <p:to x="100000" y="90000"/>
                                    </p:animScale>
                                    <p:animScale>
                                      <p:cBhvr>
                                        <p:cTn id="30" dur="166" decel="50000">
                                          <p:stCondLst>
                                            <p:cond delay="1668"/>
                                          </p:stCondLst>
                                        </p:cTn>
                                        <p:tgtEl>
                                          <p:spTgt spid="57"/>
                                        </p:tgtEl>
                                      </p:cBhvr>
                                      <p:to x="100000" y="100000"/>
                                    </p:animScale>
                                    <p:animScale>
                                      <p:cBhvr>
                                        <p:cTn id="31" dur="26">
                                          <p:stCondLst>
                                            <p:cond delay="1808"/>
                                          </p:stCondLst>
                                        </p:cTn>
                                        <p:tgtEl>
                                          <p:spTgt spid="57"/>
                                        </p:tgtEl>
                                      </p:cBhvr>
                                      <p:to x="100000" y="95000"/>
                                    </p:animScale>
                                    <p:animScale>
                                      <p:cBhvr>
                                        <p:cTn id="32" dur="166" decel="50000">
                                          <p:stCondLst>
                                            <p:cond delay="1834"/>
                                          </p:stCondLst>
                                        </p:cTn>
                                        <p:tgtEl>
                                          <p:spTgt spid="5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ooter Placeholder 3"/>
          <p:cNvSpPr>
            <a:spLocks noGrp="1"/>
          </p:cNvSpPr>
          <p:nvPr>
            <p:ph type="ftr" sz="quarter" idx="11"/>
          </p:nvPr>
        </p:nvSpPr>
        <p:spPr/>
        <p:txBody>
          <a:bodyPr/>
          <a:lstStyle/>
          <a:p>
            <a:r>
              <a:rPr lang="en-US" smtClean="0"/>
              <a:t>Part X IO System (Basic)</a:t>
            </a:r>
            <a:endParaRPr lang="en-US" altLang="zh-CN">
              <a:ea typeface="宋体" charset="-122"/>
            </a:endParaRPr>
          </a:p>
        </p:txBody>
      </p:sp>
      <p:sp>
        <p:nvSpPr>
          <p:cNvPr id="33" name="Slide Number Placeholder 4"/>
          <p:cNvSpPr>
            <a:spLocks noGrp="1"/>
          </p:cNvSpPr>
          <p:nvPr>
            <p:ph type="sldNum" sz="quarter" idx="12"/>
          </p:nvPr>
        </p:nvSpPr>
        <p:spPr/>
        <p:txBody>
          <a:bodyPr/>
          <a:lstStyle/>
          <a:p>
            <a:fld id="{365B236C-27F0-4CDB-89A8-932772CB290B}" type="slidenum">
              <a:rPr lang="en-US" altLang="zh-CN"/>
              <a:pPr/>
              <a:t>39</a:t>
            </a:fld>
            <a:endParaRPr lang="en-US" altLang="zh-CN"/>
          </a:p>
        </p:txBody>
      </p:sp>
      <p:sp>
        <p:nvSpPr>
          <p:cNvPr id="1629186" name="Rectangle 2"/>
          <p:cNvSpPr>
            <a:spLocks noGrp="1" noChangeArrowheads="1"/>
          </p:cNvSpPr>
          <p:nvPr>
            <p:ph type="title"/>
          </p:nvPr>
        </p:nvSpPr>
        <p:spPr>
          <a:xfrm>
            <a:off x="0" y="0"/>
            <a:ext cx="9144000" cy="1268760"/>
          </a:xfrm>
        </p:spPr>
        <p:txBody>
          <a:bodyPr>
            <a:normAutofit fontScale="90000"/>
          </a:bodyPr>
          <a:lstStyle/>
          <a:p>
            <a:pPr algn="l"/>
            <a:r>
              <a:rPr lang="en-US" altLang="zh-CN" dirty="0" smtClean="0">
                <a:ea typeface="宋体" charset="-122"/>
              </a:rPr>
              <a:t>Those data structures are maintained by </a:t>
            </a:r>
            <a:r>
              <a:rPr lang="en-US" altLang="zh-CN" b="1" u="sng" dirty="0" smtClean="0">
                <a:ea typeface="宋体" charset="-122"/>
              </a:rPr>
              <a:t>File system</a:t>
            </a:r>
            <a:endParaRPr lang="en-US" altLang="zh-CN" b="1" u="sng" dirty="0">
              <a:ea typeface="宋体" charset="-122"/>
            </a:endParaRPr>
          </a:p>
        </p:txBody>
      </p:sp>
      <p:sp>
        <p:nvSpPr>
          <p:cNvPr id="1629197" name="Rectangle 13"/>
          <p:cNvSpPr>
            <a:spLocks noChangeArrowheads="1"/>
          </p:cNvSpPr>
          <p:nvPr/>
        </p:nvSpPr>
        <p:spPr bwMode="auto">
          <a:xfrm>
            <a:off x="900113" y="1628775"/>
            <a:ext cx="4752975" cy="360363"/>
          </a:xfrm>
          <a:prstGeom prst="rect">
            <a:avLst/>
          </a:prstGeom>
          <a:noFill/>
          <a:ln w="3175" algn="ctr">
            <a:solidFill>
              <a:schemeClr val="tx1"/>
            </a:solidFill>
            <a:miter lim="800000"/>
            <a:headEnd/>
            <a:tailEnd/>
          </a:ln>
          <a:effectLst/>
        </p:spPr>
        <p:txBody>
          <a:bodyPr wrap="none" lIns="90000" tIns="46800" rIns="90000" bIns="46800" anchor="ctr"/>
          <a:lstStyle/>
          <a:p>
            <a:r>
              <a:rPr lang="en-US" altLang="zh-CN" sz="2800">
                <a:ea typeface="宋体" charset="-122"/>
              </a:rPr>
              <a:t>Users</a:t>
            </a:r>
          </a:p>
        </p:txBody>
      </p:sp>
      <p:sp>
        <p:nvSpPr>
          <p:cNvPr id="1629198" name="AutoShape 14"/>
          <p:cNvSpPr>
            <a:spLocks noChangeArrowheads="1"/>
          </p:cNvSpPr>
          <p:nvPr/>
        </p:nvSpPr>
        <p:spPr bwMode="auto">
          <a:xfrm>
            <a:off x="395288" y="5300663"/>
            <a:ext cx="1223962" cy="863600"/>
          </a:xfrm>
          <a:prstGeom prst="can">
            <a:avLst>
              <a:gd name="adj" fmla="val 25000"/>
            </a:avLst>
          </a:prstGeom>
          <a:solidFill>
            <a:srgbClr val="7030A0"/>
          </a:solidFill>
          <a:ln w="3175">
            <a:solidFill>
              <a:schemeClr val="tx1"/>
            </a:solidFill>
            <a:round/>
            <a:headEnd/>
            <a:tailEnd/>
          </a:ln>
          <a:effectLst/>
        </p:spPr>
        <p:txBody>
          <a:bodyPr wrap="none" lIns="90000" tIns="46800" rIns="90000" bIns="46800" anchor="ctr"/>
          <a:lstStyle/>
          <a:p>
            <a:pPr algn="ctr"/>
            <a:r>
              <a:rPr lang="en-US" altLang="zh-CN" sz="2000" b="1" dirty="0">
                <a:ea typeface="宋体" charset="-122"/>
              </a:rPr>
              <a:t>Hard</a:t>
            </a:r>
            <a:br>
              <a:rPr lang="en-US" altLang="zh-CN" sz="2000" b="1" dirty="0">
                <a:ea typeface="宋体" charset="-122"/>
              </a:rPr>
            </a:br>
            <a:r>
              <a:rPr lang="en-US" altLang="zh-CN" sz="2000" b="1" dirty="0">
                <a:ea typeface="宋体" charset="-122"/>
              </a:rPr>
              <a:t>Disk</a:t>
            </a:r>
          </a:p>
        </p:txBody>
      </p:sp>
      <p:sp>
        <p:nvSpPr>
          <p:cNvPr id="1629200" name="Oval 16"/>
          <p:cNvSpPr>
            <a:spLocks noChangeArrowheads="1"/>
          </p:cNvSpPr>
          <p:nvPr/>
        </p:nvSpPr>
        <p:spPr bwMode="auto">
          <a:xfrm>
            <a:off x="1835150" y="5229225"/>
            <a:ext cx="1079500" cy="1008063"/>
          </a:xfrm>
          <a:prstGeom prst="ellipse">
            <a:avLst/>
          </a:prstGeom>
          <a:noFill/>
          <a:ln w="3175" algn="ctr">
            <a:solidFill>
              <a:schemeClr val="tx1"/>
            </a:solidFill>
            <a:round/>
            <a:headEnd/>
            <a:tailEnd/>
          </a:ln>
          <a:effectLst/>
        </p:spPr>
        <p:txBody>
          <a:bodyPr wrap="none" lIns="90000" tIns="46800" rIns="90000" bIns="46800" anchor="ctr"/>
          <a:lstStyle/>
          <a:p>
            <a:endParaRPr lang="zh-CN" altLang="en-US"/>
          </a:p>
        </p:txBody>
      </p:sp>
      <p:sp>
        <p:nvSpPr>
          <p:cNvPr id="1629201" name="Oval 17"/>
          <p:cNvSpPr>
            <a:spLocks noChangeArrowheads="1"/>
          </p:cNvSpPr>
          <p:nvPr/>
        </p:nvSpPr>
        <p:spPr bwMode="auto">
          <a:xfrm>
            <a:off x="2220913" y="5575300"/>
            <a:ext cx="287337" cy="287338"/>
          </a:xfrm>
          <a:prstGeom prst="ellipse">
            <a:avLst/>
          </a:prstGeom>
          <a:noFill/>
          <a:ln w="3175" algn="ctr">
            <a:solidFill>
              <a:schemeClr val="tx1"/>
            </a:solidFill>
            <a:round/>
            <a:headEnd/>
            <a:tailEnd/>
          </a:ln>
          <a:effectLst/>
        </p:spPr>
        <p:txBody>
          <a:bodyPr wrap="none" lIns="90000" tIns="46800" rIns="90000" bIns="46800" anchor="ctr"/>
          <a:lstStyle/>
          <a:p>
            <a:endParaRPr lang="zh-CN" altLang="en-US"/>
          </a:p>
        </p:txBody>
      </p:sp>
      <p:sp>
        <p:nvSpPr>
          <p:cNvPr id="1629204" name="Text Box 20"/>
          <p:cNvSpPr txBox="1">
            <a:spLocks noChangeArrowheads="1"/>
          </p:cNvSpPr>
          <p:nvPr/>
        </p:nvSpPr>
        <p:spPr bwMode="auto">
          <a:xfrm>
            <a:off x="1939925" y="5753100"/>
            <a:ext cx="511175" cy="366713"/>
          </a:xfrm>
          <a:prstGeom prst="rect">
            <a:avLst/>
          </a:prstGeom>
          <a:noFill/>
          <a:ln w="3175" algn="ctr">
            <a:noFill/>
            <a:miter lim="800000"/>
            <a:headEnd/>
            <a:tailEnd/>
          </a:ln>
          <a:effectLst/>
        </p:spPr>
        <p:txBody>
          <a:bodyPr wrap="none" lIns="90000" tIns="46800" rIns="90000" bIns="46800">
            <a:spAutoFit/>
          </a:bodyPr>
          <a:lstStyle/>
          <a:p>
            <a:r>
              <a:rPr lang="en-US" altLang="zh-CN">
                <a:ea typeface="宋体" charset="-122"/>
              </a:rPr>
              <a:t>CD</a:t>
            </a:r>
          </a:p>
        </p:txBody>
      </p:sp>
      <p:sp>
        <p:nvSpPr>
          <p:cNvPr id="1629205" name="Rectangle 21"/>
          <p:cNvSpPr>
            <a:spLocks noChangeArrowheads="1"/>
          </p:cNvSpPr>
          <p:nvPr/>
        </p:nvSpPr>
        <p:spPr bwMode="auto">
          <a:xfrm>
            <a:off x="3348038" y="5445125"/>
            <a:ext cx="1152525" cy="504825"/>
          </a:xfrm>
          <a:prstGeom prst="rect">
            <a:avLst/>
          </a:prstGeom>
          <a:noFill/>
          <a:ln w="3175" algn="ctr">
            <a:solidFill>
              <a:schemeClr val="tx1"/>
            </a:solidFill>
            <a:miter lim="800000"/>
            <a:headEnd/>
            <a:tailEnd/>
          </a:ln>
          <a:effectLst/>
        </p:spPr>
        <p:txBody>
          <a:bodyPr wrap="none" lIns="90000" tIns="46800" rIns="90000" bIns="46800" anchor="ctr"/>
          <a:lstStyle/>
          <a:p>
            <a:r>
              <a:rPr lang="en-US" altLang="zh-CN">
                <a:ea typeface="宋体" charset="-122"/>
              </a:rPr>
              <a:t>USB Disk</a:t>
            </a:r>
          </a:p>
        </p:txBody>
      </p:sp>
      <p:sp>
        <p:nvSpPr>
          <p:cNvPr id="1629206" name="Rectangle 22"/>
          <p:cNvSpPr>
            <a:spLocks noChangeArrowheads="1"/>
          </p:cNvSpPr>
          <p:nvPr/>
        </p:nvSpPr>
        <p:spPr bwMode="auto">
          <a:xfrm>
            <a:off x="3203575" y="5589588"/>
            <a:ext cx="144463" cy="215900"/>
          </a:xfrm>
          <a:prstGeom prst="rect">
            <a:avLst/>
          </a:prstGeom>
          <a:noFill/>
          <a:ln w="3175" algn="ctr">
            <a:solidFill>
              <a:schemeClr val="tx1"/>
            </a:solidFill>
            <a:miter lim="800000"/>
            <a:headEnd/>
            <a:tailEnd/>
          </a:ln>
          <a:effectLst/>
        </p:spPr>
        <p:txBody>
          <a:bodyPr wrap="none" lIns="90000" tIns="46800" rIns="90000" bIns="46800" anchor="ctr"/>
          <a:lstStyle/>
          <a:p>
            <a:endParaRPr lang="zh-CN" altLang="en-US"/>
          </a:p>
        </p:txBody>
      </p:sp>
      <p:sp>
        <p:nvSpPr>
          <p:cNvPr id="1629210" name="Rectangle 26"/>
          <p:cNvSpPr>
            <a:spLocks noChangeArrowheads="1"/>
          </p:cNvSpPr>
          <p:nvPr/>
        </p:nvSpPr>
        <p:spPr bwMode="auto">
          <a:xfrm>
            <a:off x="4833938" y="5149850"/>
            <a:ext cx="433387" cy="792163"/>
          </a:xfrm>
          <a:prstGeom prst="rect">
            <a:avLst/>
          </a:prstGeom>
          <a:noFill/>
          <a:ln w="3175" algn="ctr">
            <a:solidFill>
              <a:schemeClr val="tx1"/>
            </a:solidFill>
            <a:miter lim="800000"/>
            <a:headEnd/>
            <a:tailEnd/>
          </a:ln>
          <a:effectLst/>
        </p:spPr>
        <p:txBody>
          <a:bodyPr wrap="none" lIns="90000" tIns="46800" rIns="90000" bIns="46800" anchor="ctr"/>
          <a:lstStyle/>
          <a:p>
            <a:endParaRPr lang="zh-CN" altLang="en-US"/>
          </a:p>
        </p:txBody>
      </p:sp>
      <p:sp>
        <p:nvSpPr>
          <p:cNvPr id="1629211" name="Oval 27"/>
          <p:cNvSpPr>
            <a:spLocks noChangeArrowheads="1"/>
          </p:cNvSpPr>
          <p:nvPr/>
        </p:nvSpPr>
        <p:spPr bwMode="auto">
          <a:xfrm>
            <a:off x="4978400" y="5294313"/>
            <a:ext cx="144463" cy="215900"/>
          </a:xfrm>
          <a:prstGeom prst="ellipse">
            <a:avLst/>
          </a:prstGeom>
          <a:noFill/>
          <a:ln w="3175" algn="ctr">
            <a:solidFill>
              <a:schemeClr val="tx1"/>
            </a:solidFill>
            <a:round/>
            <a:headEnd/>
            <a:tailEnd/>
          </a:ln>
          <a:effectLst/>
        </p:spPr>
        <p:txBody>
          <a:bodyPr wrap="none" lIns="90000" tIns="46800" rIns="90000" bIns="46800" anchor="ctr"/>
          <a:lstStyle/>
          <a:p>
            <a:endParaRPr lang="zh-CN" altLang="en-US"/>
          </a:p>
        </p:txBody>
      </p:sp>
      <p:sp>
        <p:nvSpPr>
          <p:cNvPr id="1629212" name="Oval 28"/>
          <p:cNvSpPr>
            <a:spLocks noChangeArrowheads="1"/>
          </p:cNvSpPr>
          <p:nvPr/>
        </p:nvSpPr>
        <p:spPr bwMode="auto">
          <a:xfrm>
            <a:off x="4991100" y="5594350"/>
            <a:ext cx="144463" cy="215900"/>
          </a:xfrm>
          <a:prstGeom prst="ellipse">
            <a:avLst/>
          </a:prstGeom>
          <a:noFill/>
          <a:ln w="3175" algn="ctr">
            <a:solidFill>
              <a:schemeClr val="tx1"/>
            </a:solidFill>
            <a:round/>
            <a:headEnd/>
            <a:tailEnd/>
          </a:ln>
          <a:effectLst/>
        </p:spPr>
        <p:txBody>
          <a:bodyPr wrap="none" lIns="90000" tIns="46800" rIns="90000" bIns="46800" anchor="ctr"/>
          <a:lstStyle/>
          <a:p>
            <a:endParaRPr lang="zh-CN" altLang="en-US"/>
          </a:p>
        </p:txBody>
      </p:sp>
      <p:sp>
        <p:nvSpPr>
          <p:cNvPr id="1629213" name="Text Box 29"/>
          <p:cNvSpPr txBox="1">
            <a:spLocks noChangeArrowheads="1"/>
          </p:cNvSpPr>
          <p:nvPr/>
        </p:nvSpPr>
        <p:spPr bwMode="auto">
          <a:xfrm>
            <a:off x="4714875" y="5942013"/>
            <a:ext cx="625475" cy="366712"/>
          </a:xfrm>
          <a:prstGeom prst="rect">
            <a:avLst/>
          </a:prstGeom>
          <a:noFill/>
          <a:ln w="3175" algn="ctr">
            <a:noFill/>
            <a:miter lim="800000"/>
            <a:headEnd/>
            <a:tailEnd/>
          </a:ln>
          <a:effectLst/>
        </p:spPr>
        <p:txBody>
          <a:bodyPr wrap="none" lIns="90000" tIns="46800" rIns="90000" bIns="46800">
            <a:spAutoFit/>
          </a:bodyPr>
          <a:lstStyle/>
          <a:p>
            <a:r>
              <a:rPr lang="en-US" altLang="zh-CN">
                <a:ea typeface="宋体" charset="-122"/>
              </a:rPr>
              <a:t>tape</a:t>
            </a:r>
          </a:p>
        </p:txBody>
      </p:sp>
      <p:sp>
        <p:nvSpPr>
          <p:cNvPr id="1629214" name="Text Box 30"/>
          <p:cNvSpPr txBox="1">
            <a:spLocks noChangeArrowheads="1"/>
          </p:cNvSpPr>
          <p:nvPr/>
        </p:nvSpPr>
        <p:spPr bwMode="auto">
          <a:xfrm>
            <a:off x="6035675" y="1484313"/>
            <a:ext cx="3086271" cy="1941173"/>
          </a:xfrm>
          <a:prstGeom prst="rect">
            <a:avLst/>
          </a:prstGeom>
          <a:noFill/>
          <a:ln w="3175" algn="ctr">
            <a:noFill/>
            <a:miter lim="800000"/>
            <a:headEnd/>
            <a:tailEnd/>
          </a:ln>
          <a:effectLst/>
        </p:spPr>
        <p:txBody>
          <a:bodyPr wrap="none" lIns="90000" tIns="46800" rIns="90000" bIns="46800">
            <a:spAutoFit/>
          </a:bodyPr>
          <a:lstStyle/>
          <a:p>
            <a:r>
              <a:rPr lang="en-US" altLang="zh-CN" sz="2000" dirty="0">
                <a:ea typeface="宋体" charset="-122"/>
              </a:rPr>
              <a:t>We just think and use </a:t>
            </a:r>
          </a:p>
          <a:p>
            <a:r>
              <a:rPr lang="en-US" altLang="zh-CN" sz="2000" i="1" dirty="0">
                <a:ea typeface="宋体" charset="-122"/>
              </a:rPr>
              <a:t>files </a:t>
            </a:r>
            <a:r>
              <a:rPr lang="en-US" altLang="zh-CN" sz="2000" dirty="0">
                <a:ea typeface="宋体" charset="-122"/>
              </a:rPr>
              <a:t>when we</a:t>
            </a:r>
          </a:p>
          <a:p>
            <a:r>
              <a:rPr lang="en-US" altLang="zh-CN" sz="2000" dirty="0">
                <a:ea typeface="宋体" charset="-122"/>
              </a:rPr>
              <a:t>want to store </a:t>
            </a:r>
          </a:p>
          <a:p>
            <a:r>
              <a:rPr lang="en-US" altLang="zh-CN" sz="2000" dirty="0">
                <a:ea typeface="宋体" charset="-122"/>
              </a:rPr>
              <a:t>something</a:t>
            </a:r>
          </a:p>
          <a:p>
            <a:r>
              <a:rPr lang="en-US" altLang="zh-CN" sz="2000" dirty="0">
                <a:ea typeface="宋体" charset="-122"/>
              </a:rPr>
              <a:t>(logical storage component)</a:t>
            </a:r>
          </a:p>
          <a:p>
            <a:endParaRPr lang="en-US" altLang="zh-CN" sz="2000" dirty="0">
              <a:ea typeface="宋体" charset="-122"/>
            </a:endParaRPr>
          </a:p>
        </p:txBody>
      </p:sp>
      <p:sp>
        <p:nvSpPr>
          <p:cNvPr id="1629223" name="Rectangle 39"/>
          <p:cNvSpPr>
            <a:spLocks noChangeArrowheads="1"/>
          </p:cNvSpPr>
          <p:nvPr/>
        </p:nvSpPr>
        <p:spPr bwMode="auto">
          <a:xfrm>
            <a:off x="900113" y="2060575"/>
            <a:ext cx="4751387" cy="1008063"/>
          </a:xfrm>
          <a:prstGeom prst="rect">
            <a:avLst/>
          </a:prstGeom>
          <a:noFill/>
          <a:ln w="3175" algn="ctr">
            <a:solidFill>
              <a:schemeClr val="tx1"/>
            </a:solidFill>
            <a:miter lim="800000"/>
            <a:headEnd/>
            <a:tailEnd/>
          </a:ln>
          <a:effectLst/>
        </p:spPr>
        <p:txBody>
          <a:bodyPr wrap="none" lIns="90000" tIns="46800" rIns="90000" bIns="46800" anchor="ctr"/>
          <a:lstStyle/>
          <a:p>
            <a:r>
              <a:rPr lang="en-US" altLang="zh-CN" sz="2800" dirty="0">
                <a:ea typeface="宋体" charset="-122"/>
              </a:rPr>
              <a:t>Applications/Processes</a:t>
            </a:r>
          </a:p>
        </p:txBody>
      </p:sp>
      <p:sp>
        <p:nvSpPr>
          <p:cNvPr id="1629226" name="AutoShape 42"/>
          <p:cNvSpPr>
            <a:spLocks noChangeArrowheads="1"/>
          </p:cNvSpPr>
          <p:nvPr/>
        </p:nvSpPr>
        <p:spPr bwMode="auto">
          <a:xfrm>
            <a:off x="5580063" y="5373688"/>
            <a:ext cx="936625" cy="863600"/>
          </a:xfrm>
          <a:prstGeom prst="parallelogram">
            <a:avLst>
              <a:gd name="adj" fmla="val 27114"/>
            </a:avLst>
          </a:prstGeom>
          <a:solidFill>
            <a:schemeClr val="bg1"/>
          </a:solidFill>
          <a:ln w="3175" algn="ctr">
            <a:solidFill>
              <a:schemeClr val="tx1"/>
            </a:solidFill>
            <a:miter lim="800000"/>
            <a:headEnd/>
            <a:tailEnd/>
          </a:ln>
          <a:effectLst>
            <a:outerShdw dist="107763" dir="2700000" algn="ctr" rotWithShape="0">
              <a:schemeClr val="bg2">
                <a:alpha val="50000"/>
              </a:schemeClr>
            </a:outerShdw>
          </a:effectLst>
        </p:spPr>
        <p:txBody>
          <a:bodyPr wrap="none" lIns="90000" tIns="46800" rIns="90000" bIns="46800" anchor="ctr"/>
          <a:lstStyle/>
          <a:p>
            <a:r>
              <a:rPr lang="en-US" altLang="zh-CN" dirty="0">
                <a:ea typeface="宋体" charset="-122"/>
              </a:rPr>
              <a:t>Mobile</a:t>
            </a:r>
          </a:p>
          <a:p>
            <a:r>
              <a:rPr lang="en-US" altLang="zh-CN" dirty="0">
                <a:ea typeface="宋体" charset="-122"/>
              </a:rPr>
              <a:t>disk</a:t>
            </a:r>
          </a:p>
        </p:txBody>
      </p:sp>
      <p:sp>
        <p:nvSpPr>
          <p:cNvPr id="1629227" name="Freeform 43"/>
          <p:cNvSpPr>
            <a:spLocks/>
          </p:cNvSpPr>
          <p:nvPr/>
        </p:nvSpPr>
        <p:spPr bwMode="auto">
          <a:xfrm>
            <a:off x="755576" y="4869160"/>
            <a:ext cx="384175" cy="431800"/>
          </a:xfrm>
          <a:custGeom>
            <a:avLst/>
            <a:gdLst/>
            <a:ahLst/>
            <a:cxnLst>
              <a:cxn ang="0">
                <a:pos x="60" y="272"/>
              </a:cxn>
              <a:cxn ang="0">
                <a:pos x="106" y="227"/>
              </a:cxn>
              <a:cxn ang="0">
                <a:pos x="151" y="181"/>
              </a:cxn>
              <a:cxn ang="0">
                <a:pos x="15" y="91"/>
              </a:cxn>
              <a:cxn ang="0">
                <a:pos x="242" y="0"/>
              </a:cxn>
            </a:cxnLst>
            <a:rect l="0" t="0" r="r" b="b"/>
            <a:pathLst>
              <a:path w="242" h="272">
                <a:moveTo>
                  <a:pt x="60" y="272"/>
                </a:moveTo>
                <a:cubicBezTo>
                  <a:pt x="75" y="257"/>
                  <a:pt x="91" y="242"/>
                  <a:pt x="106" y="227"/>
                </a:cubicBezTo>
                <a:cubicBezTo>
                  <a:pt x="121" y="212"/>
                  <a:pt x="166" y="204"/>
                  <a:pt x="151" y="181"/>
                </a:cubicBezTo>
                <a:cubicBezTo>
                  <a:pt x="136" y="158"/>
                  <a:pt x="0" y="121"/>
                  <a:pt x="15" y="91"/>
                </a:cubicBezTo>
                <a:cubicBezTo>
                  <a:pt x="30" y="61"/>
                  <a:pt x="136" y="30"/>
                  <a:pt x="242" y="0"/>
                </a:cubicBezTo>
              </a:path>
            </a:pathLst>
          </a:custGeom>
          <a:noFill/>
          <a:ln w="3175" cap="flat" cmpd="sng">
            <a:solidFill>
              <a:schemeClr val="tx1"/>
            </a:solidFill>
            <a:prstDash val="solid"/>
            <a:round/>
            <a:headEnd type="none" w="med" len="med"/>
            <a:tailEnd type="none" w="med" len="med"/>
          </a:ln>
          <a:effectLst/>
        </p:spPr>
        <p:txBody>
          <a:bodyPr wrap="none" lIns="90000" tIns="46800" rIns="90000" bIns="46800" anchor="ctr"/>
          <a:lstStyle/>
          <a:p>
            <a:endParaRPr lang="zh-CN" altLang="en-US"/>
          </a:p>
        </p:txBody>
      </p:sp>
      <p:sp>
        <p:nvSpPr>
          <p:cNvPr id="1629228" name="Rectangle 44"/>
          <p:cNvSpPr>
            <a:spLocks noChangeArrowheads="1"/>
          </p:cNvSpPr>
          <p:nvPr/>
        </p:nvSpPr>
        <p:spPr bwMode="auto">
          <a:xfrm>
            <a:off x="6875463" y="5516563"/>
            <a:ext cx="647700" cy="649287"/>
          </a:xfrm>
          <a:prstGeom prst="rect">
            <a:avLst/>
          </a:prstGeom>
          <a:noFill/>
          <a:ln w="3175" algn="ctr">
            <a:solidFill>
              <a:schemeClr val="tx1"/>
            </a:solidFill>
            <a:miter lim="800000"/>
            <a:headEnd/>
            <a:tailEnd/>
          </a:ln>
          <a:effectLst/>
        </p:spPr>
        <p:txBody>
          <a:bodyPr wrap="none" lIns="90000" tIns="46800" rIns="90000" bIns="46800" anchor="ctr"/>
          <a:lstStyle/>
          <a:p>
            <a:endParaRPr lang="zh-CN" altLang="en-US"/>
          </a:p>
        </p:txBody>
      </p:sp>
      <p:sp>
        <p:nvSpPr>
          <p:cNvPr id="1629229" name="Oval 45"/>
          <p:cNvSpPr>
            <a:spLocks noChangeArrowheads="1"/>
          </p:cNvSpPr>
          <p:nvPr/>
        </p:nvSpPr>
        <p:spPr bwMode="auto">
          <a:xfrm>
            <a:off x="7045325" y="5688013"/>
            <a:ext cx="287338" cy="287337"/>
          </a:xfrm>
          <a:prstGeom prst="ellipse">
            <a:avLst/>
          </a:prstGeom>
          <a:noFill/>
          <a:ln w="3175" algn="ctr">
            <a:solidFill>
              <a:schemeClr val="tx1"/>
            </a:solidFill>
            <a:round/>
            <a:headEnd/>
            <a:tailEnd/>
          </a:ln>
          <a:effectLst/>
        </p:spPr>
        <p:txBody>
          <a:bodyPr wrap="none" lIns="90000" tIns="46800" rIns="90000" bIns="46800" anchor="ctr"/>
          <a:lstStyle/>
          <a:p>
            <a:endParaRPr lang="zh-CN" altLang="en-US"/>
          </a:p>
        </p:txBody>
      </p:sp>
      <p:sp>
        <p:nvSpPr>
          <p:cNvPr id="1629230" name="Text Box 46"/>
          <p:cNvSpPr txBox="1">
            <a:spLocks noChangeArrowheads="1"/>
          </p:cNvSpPr>
          <p:nvPr/>
        </p:nvSpPr>
        <p:spPr bwMode="auto">
          <a:xfrm>
            <a:off x="6804025" y="5157788"/>
            <a:ext cx="1260475" cy="366712"/>
          </a:xfrm>
          <a:prstGeom prst="rect">
            <a:avLst/>
          </a:prstGeom>
          <a:noFill/>
          <a:ln w="3175" algn="ctr">
            <a:noFill/>
            <a:miter lim="800000"/>
            <a:headEnd/>
            <a:tailEnd/>
          </a:ln>
          <a:effectLst/>
        </p:spPr>
        <p:txBody>
          <a:bodyPr wrap="none" lIns="90000" tIns="46800" rIns="90000" bIns="46800">
            <a:spAutoFit/>
          </a:bodyPr>
          <a:lstStyle/>
          <a:p>
            <a:r>
              <a:rPr lang="en-US" altLang="zh-CN">
                <a:ea typeface="宋体" charset="-122"/>
              </a:rPr>
              <a:t>floppy disk</a:t>
            </a:r>
          </a:p>
        </p:txBody>
      </p:sp>
      <p:sp>
        <p:nvSpPr>
          <p:cNvPr id="1629231" name="AutoShape 47"/>
          <p:cNvSpPr>
            <a:spLocks noChangeArrowheads="1"/>
          </p:cNvSpPr>
          <p:nvPr/>
        </p:nvSpPr>
        <p:spPr bwMode="auto">
          <a:xfrm>
            <a:off x="323850" y="3573463"/>
            <a:ext cx="8424863" cy="1511300"/>
          </a:xfrm>
          <a:prstGeom prst="roundRect">
            <a:avLst>
              <a:gd name="adj" fmla="val 16667"/>
            </a:avLst>
          </a:prstGeom>
          <a:solidFill>
            <a:srgbClr val="00CCFF">
              <a:alpha val="39999"/>
            </a:srgbClr>
          </a:solidFill>
          <a:ln w="3175" algn="ctr">
            <a:solidFill>
              <a:schemeClr val="tx1"/>
            </a:solidFill>
            <a:round/>
            <a:headEnd/>
            <a:tailEnd/>
          </a:ln>
          <a:effectLst/>
        </p:spPr>
        <p:txBody>
          <a:bodyPr wrap="none" lIns="90000" tIns="46800" rIns="90000" bIns="46800" anchor="ctr"/>
          <a:lstStyle/>
          <a:p>
            <a:endParaRPr lang="zh-CN" altLang="en-US" b="1" dirty="0"/>
          </a:p>
        </p:txBody>
      </p:sp>
      <p:sp>
        <p:nvSpPr>
          <p:cNvPr id="1629232" name="Text Box 48"/>
          <p:cNvSpPr txBox="1">
            <a:spLocks noChangeArrowheads="1"/>
          </p:cNvSpPr>
          <p:nvPr/>
        </p:nvSpPr>
        <p:spPr bwMode="auto">
          <a:xfrm>
            <a:off x="6002338" y="4083050"/>
            <a:ext cx="2514897" cy="648512"/>
          </a:xfrm>
          <a:prstGeom prst="rect">
            <a:avLst/>
          </a:prstGeom>
          <a:noFill/>
          <a:ln w="3175" algn="ctr">
            <a:noFill/>
            <a:miter lim="800000"/>
            <a:headEnd/>
            <a:tailEnd/>
          </a:ln>
          <a:effectLst/>
        </p:spPr>
        <p:txBody>
          <a:bodyPr wrap="none" lIns="90000" tIns="46800" rIns="90000" bIns="46800">
            <a:spAutoFit/>
          </a:bodyPr>
          <a:lstStyle/>
          <a:p>
            <a:r>
              <a:rPr lang="en-US" altLang="zh-CN" dirty="0">
                <a:ea typeface="宋体" charset="-122"/>
              </a:rPr>
              <a:t>Operating System and its</a:t>
            </a:r>
          </a:p>
          <a:p>
            <a:r>
              <a:rPr lang="en-US" altLang="zh-CN" dirty="0">
                <a:solidFill>
                  <a:srgbClr val="FF0000"/>
                </a:solidFill>
                <a:ea typeface="宋体" charset="-122"/>
              </a:rPr>
              <a:t>File System </a:t>
            </a:r>
            <a:r>
              <a:rPr lang="en-US" altLang="zh-CN" dirty="0">
                <a:ea typeface="宋体" charset="-122"/>
              </a:rPr>
              <a:t>component</a:t>
            </a:r>
          </a:p>
        </p:txBody>
      </p:sp>
      <p:sp>
        <p:nvSpPr>
          <p:cNvPr id="1629189" name="AutoShape 5"/>
          <p:cNvSpPr>
            <a:spLocks noChangeArrowheads="1"/>
          </p:cNvSpPr>
          <p:nvPr/>
        </p:nvSpPr>
        <p:spPr bwMode="auto">
          <a:xfrm>
            <a:off x="539750" y="3644900"/>
            <a:ext cx="431800" cy="1079500"/>
          </a:xfrm>
          <a:prstGeom prst="roundRect">
            <a:avLst>
              <a:gd name="adj" fmla="val 16667"/>
            </a:avLst>
          </a:prstGeom>
          <a:solidFill>
            <a:schemeClr val="accent1"/>
          </a:solidFill>
          <a:ln w="3175" algn="ctr">
            <a:solidFill>
              <a:schemeClr val="tx1"/>
            </a:solidFill>
            <a:round/>
            <a:headEnd/>
            <a:tailEnd/>
          </a:ln>
          <a:effectLst/>
        </p:spPr>
        <p:txBody>
          <a:bodyPr wrap="none" lIns="90000" tIns="46800" rIns="90000" bIns="46800" anchor="ctr"/>
          <a:lstStyle/>
          <a:p>
            <a:r>
              <a:rPr lang="en-US" altLang="zh-CN" sz="2000" b="1">
                <a:solidFill>
                  <a:srgbClr val="FFC000"/>
                </a:solidFill>
                <a:ea typeface="宋体" charset="-122"/>
              </a:rPr>
              <a:t>file</a:t>
            </a:r>
          </a:p>
        </p:txBody>
      </p:sp>
      <p:sp>
        <p:nvSpPr>
          <p:cNvPr id="1629190" name="AutoShape 6"/>
          <p:cNvSpPr>
            <a:spLocks noChangeArrowheads="1"/>
          </p:cNvSpPr>
          <p:nvPr/>
        </p:nvSpPr>
        <p:spPr bwMode="auto">
          <a:xfrm>
            <a:off x="1187450" y="3644900"/>
            <a:ext cx="431800" cy="1296988"/>
          </a:xfrm>
          <a:prstGeom prst="roundRect">
            <a:avLst>
              <a:gd name="adj" fmla="val 16667"/>
            </a:avLst>
          </a:prstGeom>
          <a:solidFill>
            <a:schemeClr val="accent1"/>
          </a:solidFill>
          <a:ln w="3175" algn="ctr">
            <a:solidFill>
              <a:schemeClr val="tx1"/>
            </a:solidFill>
            <a:round/>
            <a:headEnd/>
            <a:tailEnd/>
          </a:ln>
          <a:effectLst/>
        </p:spPr>
        <p:txBody>
          <a:bodyPr wrap="none" lIns="90000" tIns="46800" rIns="90000" bIns="46800" anchor="ctr"/>
          <a:lstStyle/>
          <a:p>
            <a:r>
              <a:rPr lang="en-US" altLang="zh-CN" sz="2000" b="1">
                <a:solidFill>
                  <a:srgbClr val="FFC000"/>
                </a:solidFill>
                <a:ea typeface="宋体" charset="-122"/>
              </a:rPr>
              <a:t>file</a:t>
            </a:r>
          </a:p>
        </p:txBody>
      </p:sp>
      <p:sp>
        <p:nvSpPr>
          <p:cNvPr id="1629191" name="AutoShape 7"/>
          <p:cNvSpPr>
            <a:spLocks noChangeArrowheads="1"/>
          </p:cNvSpPr>
          <p:nvPr/>
        </p:nvSpPr>
        <p:spPr bwMode="auto">
          <a:xfrm>
            <a:off x="1836738" y="3644900"/>
            <a:ext cx="431800" cy="936625"/>
          </a:xfrm>
          <a:prstGeom prst="roundRect">
            <a:avLst>
              <a:gd name="adj" fmla="val 16667"/>
            </a:avLst>
          </a:prstGeom>
          <a:solidFill>
            <a:schemeClr val="accent1"/>
          </a:solidFill>
          <a:ln w="3175" algn="ctr">
            <a:solidFill>
              <a:schemeClr val="tx1"/>
            </a:solidFill>
            <a:round/>
            <a:headEnd/>
            <a:tailEnd/>
          </a:ln>
          <a:effectLst/>
        </p:spPr>
        <p:txBody>
          <a:bodyPr wrap="none" lIns="90000" tIns="46800" rIns="90000" bIns="46800" anchor="ctr"/>
          <a:lstStyle/>
          <a:p>
            <a:r>
              <a:rPr lang="en-US" altLang="zh-CN" sz="2000" b="1">
                <a:solidFill>
                  <a:srgbClr val="FFC000"/>
                </a:solidFill>
                <a:ea typeface="宋体" charset="-122"/>
              </a:rPr>
              <a:t>file</a:t>
            </a:r>
          </a:p>
        </p:txBody>
      </p:sp>
      <p:sp>
        <p:nvSpPr>
          <p:cNvPr id="1629192" name="AutoShape 8"/>
          <p:cNvSpPr>
            <a:spLocks noChangeArrowheads="1"/>
          </p:cNvSpPr>
          <p:nvPr/>
        </p:nvSpPr>
        <p:spPr bwMode="auto">
          <a:xfrm>
            <a:off x="3419475" y="3644900"/>
            <a:ext cx="431800" cy="1223963"/>
          </a:xfrm>
          <a:prstGeom prst="roundRect">
            <a:avLst>
              <a:gd name="adj" fmla="val 16667"/>
            </a:avLst>
          </a:prstGeom>
          <a:solidFill>
            <a:schemeClr val="accent1"/>
          </a:solidFill>
          <a:ln w="3175" algn="ctr">
            <a:solidFill>
              <a:schemeClr val="tx1"/>
            </a:solidFill>
            <a:round/>
            <a:headEnd/>
            <a:tailEnd/>
          </a:ln>
          <a:effectLst/>
        </p:spPr>
        <p:txBody>
          <a:bodyPr wrap="none" lIns="90000" tIns="46800" rIns="90000" bIns="46800" anchor="ctr"/>
          <a:lstStyle/>
          <a:p>
            <a:r>
              <a:rPr lang="en-US" altLang="zh-CN" sz="2000" b="1">
                <a:solidFill>
                  <a:srgbClr val="FFC000"/>
                </a:solidFill>
                <a:ea typeface="宋体" charset="-122"/>
              </a:rPr>
              <a:t>file</a:t>
            </a:r>
          </a:p>
        </p:txBody>
      </p:sp>
      <p:sp>
        <p:nvSpPr>
          <p:cNvPr id="1629193" name="AutoShape 9"/>
          <p:cNvSpPr>
            <a:spLocks noChangeArrowheads="1"/>
          </p:cNvSpPr>
          <p:nvPr/>
        </p:nvSpPr>
        <p:spPr bwMode="auto">
          <a:xfrm>
            <a:off x="4140200" y="3644900"/>
            <a:ext cx="431800" cy="936625"/>
          </a:xfrm>
          <a:prstGeom prst="roundRect">
            <a:avLst>
              <a:gd name="adj" fmla="val 16667"/>
            </a:avLst>
          </a:prstGeom>
          <a:solidFill>
            <a:schemeClr val="accent1"/>
          </a:solidFill>
          <a:ln w="3175" algn="ctr">
            <a:solidFill>
              <a:schemeClr val="tx1"/>
            </a:solidFill>
            <a:round/>
            <a:headEnd/>
            <a:tailEnd/>
          </a:ln>
          <a:effectLst/>
        </p:spPr>
        <p:txBody>
          <a:bodyPr wrap="none" lIns="90000" tIns="46800" rIns="90000" bIns="46800" anchor="ctr"/>
          <a:lstStyle/>
          <a:p>
            <a:r>
              <a:rPr lang="en-US" altLang="zh-CN" sz="2000" b="1">
                <a:solidFill>
                  <a:srgbClr val="FFC000"/>
                </a:solidFill>
                <a:ea typeface="宋体" charset="-122"/>
              </a:rPr>
              <a:t>file</a:t>
            </a:r>
          </a:p>
        </p:txBody>
      </p:sp>
      <p:sp>
        <p:nvSpPr>
          <p:cNvPr id="1629207" name="AutoShape 23"/>
          <p:cNvSpPr>
            <a:spLocks noChangeArrowheads="1"/>
          </p:cNvSpPr>
          <p:nvPr/>
        </p:nvSpPr>
        <p:spPr bwMode="auto">
          <a:xfrm>
            <a:off x="5364163" y="3644900"/>
            <a:ext cx="431800" cy="1223963"/>
          </a:xfrm>
          <a:prstGeom prst="roundRect">
            <a:avLst>
              <a:gd name="adj" fmla="val 16667"/>
            </a:avLst>
          </a:prstGeom>
          <a:solidFill>
            <a:schemeClr val="accent1"/>
          </a:solidFill>
          <a:ln w="3175" algn="ctr">
            <a:solidFill>
              <a:schemeClr val="tx1"/>
            </a:solidFill>
            <a:round/>
            <a:headEnd/>
            <a:tailEnd/>
          </a:ln>
          <a:effectLst/>
        </p:spPr>
        <p:txBody>
          <a:bodyPr wrap="none" lIns="90000" tIns="46800" rIns="90000" bIns="46800" anchor="ctr"/>
          <a:lstStyle/>
          <a:p>
            <a:r>
              <a:rPr lang="en-US" altLang="zh-CN" sz="2000" b="1">
                <a:solidFill>
                  <a:srgbClr val="FFC000"/>
                </a:solidFill>
                <a:ea typeface="宋体" charset="-122"/>
              </a:rPr>
              <a:t>file</a:t>
            </a:r>
          </a:p>
        </p:txBody>
      </p:sp>
      <p:sp>
        <p:nvSpPr>
          <p:cNvPr id="1629233" name="Line 49"/>
          <p:cNvSpPr>
            <a:spLocks noChangeShapeType="1"/>
          </p:cNvSpPr>
          <p:nvPr/>
        </p:nvSpPr>
        <p:spPr bwMode="auto">
          <a:xfrm>
            <a:off x="1547813" y="3141663"/>
            <a:ext cx="0" cy="287337"/>
          </a:xfrm>
          <a:prstGeom prst="line">
            <a:avLst/>
          </a:prstGeom>
          <a:noFill/>
          <a:ln w="3175">
            <a:solidFill>
              <a:schemeClr val="tx1"/>
            </a:solidFill>
            <a:round/>
            <a:headEnd type="triangle" w="med" len="med"/>
            <a:tailEnd type="triangle" w="med" len="med"/>
          </a:ln>
          <a:effectLst/>
        </p:spPr>
        <p:txBody>
          <a:bodyPr wrap="none" lIns="90000" tIns="46800" rIns="90000" bIns="46800" anchor="ctr"/>
          <a:lstStyle/>
          <a:p>
            <a:endParaRPr lang="zh-CN" altLang="en-US" sz="2000" b="1">
              <a:solidFill>
                <a:srgbClr val="FFC000"/>
              </a:solidFill>
            </a:endParaRPr>
          </a:p>
        </p:txBody>
      </p:sp>
      <p:sp>
        <p:nvSpPr>
          <p:cNvPr id="1629234" name="Line 50"/>
          <p:cNvSpPr>
            <a:spLocks noChangeShapeType="1"/>
          </p:cNvSpPr>
          <p:nvPr/>
        </p:nvSpPr>
        <p:spPr bwMode="auto">
          <a:xfrm>
            <a:off x="4572000" y="3213100"/>
            <a:ext cx="0" cy="287338"/>
          </a:xfrm>
          <a:prstGeom prst="line">
            <a:avLst/>
          </a:prstGeom>
          <a:noFill/>
          <a:ln w="3175">
            <a:solidFill>
              <a:schemeClr val="tx1"/>
            </a:solidFill>
            <a:round/>
            <a:headEnd type="triangle" w="med" len="med"/>
            <a:tailEnd type="triangle" w="med" len="med"/>
          </a:ln>
          <a:effectLst/>
        </p:spPr>
        <p:txBody>
          <a:bodyPr wrap="none" lIns="90000" tIns="46800" rIns="90000" bIns="46800" anchor="ctr"/>
          <a:lstStyle/>
          <a:p>
            <a:endParaRPr lang="zh-CN" altLang="en-US" sz="2000" b="1">
              <a:solidFill>
                <a:srgbClr val="FFC000"/>
              </a:solidFill>
            </a:endParaRPr>
          </a:p>
        </p:txBody>
      </p:sp>
    </p:spTree>
    <p:extLst>
      <p:ext uri="{BB962C8B-B14F-4D97-AF65-F5344CB8AC3E}">
        <p14:creationId xmlns:p14="http://schemas.microsoft.com/office/powerpoint/2010/main" val="409105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29189"/>
                                        </p:tgtEl>
                                        <p:attrNameLst>
                                          <p:attrName>style.visibility</p:attrName>
                                        </p:attrNameLst>
                                      </p:cBhvr>
                                      <p:to>
                                        <p:strVal val="visible"/>
                                      </p:to>
                                    </p:set>
                                    <p:animEffect transition="in" filter="wipe(up)">
                                      <p:cBhvr>
                                        <p:cTn id="7" dur="500"/>
                                        <p:tgtEl>
                                          <p:spTgt spid="162918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629190"/>
                                        </p:tgtEl>
                                        <p:attrNameLst>
                                          <p:attrName>style.visibility</p:attrName>
                                        </p:attrNameLst>
                                      </p:cBhvr>
                                      <p:to>
                                        <p:strVal val="visible"/>
                                      </p:to>
                                    </p:set>
                                    <p:animEffect transition="in" filter="wipe(up)">
                                      <p:cBhvr>
                                        <p:cTn id="10" dur="500"/>
                                        <p:tgtEl>
                                          <p:spTgt spid="1629190"/>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629191"/>
                                        </p:tgtEl>
                                        <p:attrNameLst>
                                          <p:attrName>style.visibility</p:attrName>
                                        </p:attrNameLst>
                                      </p:cBhvr>
                                      <p:to>
                                        <p:strVal val="visible"/>
                                      </p:to>
                                    </p:set>
                                    <p:animEffect transition="in" filter="wipe(up)">
                                      <p:cBhvr>
                                        <p:cTn id="13" dur="500"/>
                                        <p:tgtEl>
                                          <p:spTgt spid="1629191"/>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629192"/>
                                        </p:tgtEl>
                                        <p:attrNameLst>
                                          <p:attrName>style.visibility</p:attrName>
                                        </p:attrNameLst>
                                      </p:cBhvr>
                                      <p:to>
                                        <p:strVal val="visible"/>
                                      </p:to>
                                    </p:set>
                                    <p:animEffect transition="in" filter="wipe(up)">
                                      <p:cBhvr>
                                        <p:cTn id="16" dur="500"/>
                                        <p:tgtEl>
                                          <p:spTgt spid="1629192"/>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629193"/>
                                        </p:tgtEl>
                                        <p:attrNameLst>
                                          <p:attrName>style.visibility</p:attrName>
                                        </p:attrNameLst>
                                      </p:cBhvr>
                                      <p:to>
                                        <p:strVal val="visible"/>
                                      </p:to>
                                    </p:set>
                                    <p:animEffect transition="in" filter="wipe(up)">
                                      <p:cBhvr>
                                        <p:cTn id="19" dur="500"/>
                                        <p:tgtEl>
                                          <p:spTgt spid="1629193"/>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629207"/>
                                        </p:tgtEl>
                                        <p:attrNameLst>
                                          <p:attrName>style.visibility</p:attrName>
                                        </p:attrNameLst>
                                      </p:cBhvr>
                                      <p:to>
                                        <p:strVal val="visible"/>
                                      </p:to>
                                    </p:set>
                                    <p:animEffect transition="in" filter="wipe(up)">
                                      <p:cBhvr>
                                        <p:cTn id="22" dur="500"/>
                                        <p:tgtEl>
                                          <p:spTgt spid="1629207"/>
                                        </p:tgtEl>
                                      </p:cBhvr>
                                    </p:animEffect>
                                  </p:childTnLst>
                                </p:cTn>
                              </p:par>
                            </p:childTnLst>
                          </p:cTn>
                        </p:par>
                        <p:par>
                          <p:cTn id="23" fill="hold">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1629233"/>
                                        </p:tgtEl>
                                        <p:attrNameLst>
                                          <p:attrName>style.visibility</p:attrName>
                                        </p:attrNameLst>
                                      </p:cBhvr>
                                      <p:to>
                                        <p:strVal val="visible"/>
                                      </p:to>
                                    </p:set>
                                    <p:animEffect transition="in" filter="blinds(horizontal)">
                                      <p:cBhvr>
                                        <p:cTn id="26" dur="500"/>
                                        <p:tgtEl>
                                          <p:spTgt spid="1629233"/>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629234"/>
                                        </p:tgtEl>
                                        <p:attrNameLst>
                                          <p:attrName>style.visibility</p:attrName>
                                        </p:attrNameLst>
                                      </p:cBhvr>
                                      <p:to>
                                        <p:strVal val="visible"/>
                                      </p:to>
                                    </p:set>
                                    <p:animEffect transition="in" filter="blinds(horizontal)">
                                      <p:cBhvr>
                                        <p:cTn id="29" dur="500"/>
                                        <p:tgtEl>
                                          <p:spTgt spid="1629234"/>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629232"/>
                                        </p:tgtEl>
                                        <p:attrNameLst>
                                          <p:attrName>style.visibility</p:attrName>
                                        </p:attrNameLst>
                                      </p:cBhvr>
                                      <p:to>
                                        <p:strVal val="visible"/>
                                      </p:to>
                                    </p:set>
                                    <p:animEffect transition="in" filter="blinds(horizontal)">
                                      <p:cBhvr>
                                        <p:cTn id="34" dur="500"/>
                                        <p:tgtEl>
                                          <p:spTgt spid="1629232"/>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629231"/>
                                        </p:tgtEl>
                                        <p:attrNameLst>
                                          <p:attrName>style.visibility</p:attrName>
                                        </p:attrNameLst>
                                      </p:cBhvr>
                                      <p:to>
                                        <p:strVal val="visible"/>
                                      </p:to>
                                    </p:set>
                                    <p:animEffect transition="in" filter="blinds(horizontal)">
                                      <p:cBhvr>
                                        <p:cTn id="37" dur="500"/>
                                        <p:tgtEl>
                                          <p:spTgt spid="1629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9231" grpId="0" animBg="1"/>
      <p:bldP spid="1629232" grpId="0"/>
      <p:bldP spid="1629189" grpId="0" animBg="1"/>
      <p:bldP spid="1629190" grpId="0" animBg="1"/>
      <p:bldP spid="1629191" grpId="0" animBg="1"/>
      <p:bldP spid="1629192" grpId="0" animBg="1"/>
      <p:bldP spid="1629193" grpId="0" animBg="1"/>
      <p:bldP spid="1629207" grpId="0" animBg="1"/>
      <p:bldP spid="1629233" grpId="0" animBg="1"/>
      <p:bldP spid="16292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1876" name="Rectangle 4"/>
          <p:cNvSpPr>
            <a:spLocks noGrp="1" noChangeArrowheads="1"/>
          </p:cNvSpPr>
          <p:nvPr>
            <p:ph type="title"/>
          </p:nvPr>
        </p:nvSpPr>
        <p:spPr>
          <a:xfrm>
            <a:off x="0" y="0"/>
            <a:ext cx="9144000" cy="1340768"/>
          </a:xfrm>
          <a:solidFill>
            <a:schemeClr val="tx2">
              <a:lumMod val="40000"/>
              <a:lumOff val="60000"/>
            </a:schemeClr>
          </a:solidFill>
        </p:spPr>
        <p:txBody>
          <a:bodyPr vert="horz" lIns="91440" tIns="45720" rIns="91440" bIns="45720" rtlCol="0" anchor="ctr">
            <a:normAutofit fontScale="90000"/>
          </a:bodyPr>
          <a:lstStyle/>
          <a:p>
            <a:pPr algn="l"/>
            <a:r>
              <a:rPr lang="en-US" altLang="zh-CN" dirty="0"/>
              <a:t>We need store file permanently in secondary storage media, like Hard Disk</a:t>
            </a:r>
          </a:p>
        </p:txBody>
      </p:sp>
      <p:sp>
        <p:nvSpPr>
          <p:cNvPr id="1871934" name="Rectangle 62"/>
          <p:cNvSpPr>
            <a:spLocks noChangeArrowheads="1"/>
          </p:cNvSpPr>
          <p:nvPr/>
        </p:nvSpPr>
        <p:spPr bwMode="auto">
          <a:xfrm>
            <a:off x="2051050" y="5707202"/>
            <a:ext cx="1944688" cy="315442"/>
          </a:xfrm>
          <a:prstGeom prst="rect">
            <a:avLst/>
          </a:prstGeom>
          <a:noFill/>
          <a:ln w="3175" algn="ctr">
            <a:solidFill>
              <a:schemeClr val="tx1"/>
            </a:solidFill>
            <a:miter lim="800000"/>
            <a:headEnd/>
            <a:tailEnd/>
          </a:ln>
          <a:effectLst/>
        </p:spPr>
        <p:txBody>
          <a:bodyPr wrap="none" lIns="90000" tIns="46800" rIns="90000" bIns="46800" anchor="ctr"/>
          <a:lstStyle/>
          <a:p>
            <a:pPr algn="ctr"/>
            <a:r>
              <a:rPr lang="en-US" altLang="zh-CN" sz="2000" b="1" dirty="0">
                <a:solidFill>
                  <a:srgbClr val="FF0000"/>
                </a:solidFill>
                <a:ea typeface="宋体" charset="-122"/>
              </a:rPr>
              <a:t>Disk Controller</a:t>
            </a:r>
          </a:p>
        </p:txBody>
      </p:sp>
      <p:sp>
        <p:nvSpPr>
          <p:cNvPr id="1871935" name="Rectangle 63"/>
          <p:cNvSpPr>
            <a:spLocks noChangeArrowheads="1"/>
          </p:cNvSpPr>
          <p:nvPr/>
        </p:nvSpPr>
        <p:spPr bwMode="auto">
          <a:xfrm>
            <a:off x="2051050" y="5156423"/>
            <a:ext cx="1944688" cy="504825"/>
          </a:xfrm>
          <a:prstGeom prst="rect">
            <a:avLst/>
          </a:prstGeom>
          <a:solidFill>
            <a:schemeClr val="accent1"/>
          </a:solidFill>
          <a:ln w="3175" algn="ctr">
            <a:solidFill>
              <a:schemeClr val="tx1"/>
            </a:solidFill>
            <a:miter lim="800000"/>
            <a:headEnd/>
            <a:tailEnd/>
          </a:ln>
          <a:effectLst/>
        </p:spPr>
        <p:txBody>
          <a:bodyPr wrap="none" lIns="90000" tIns="46800" rIns="90000" bIns="46800" anchor="ctr"/>
          <a:lstStyle/>
          <a:p>
            <a:pPr algn="ctr"/>
            <a:r>
              <a:rPr lang="en-US" altLang="zh-CN" sz="2400" b="1" dirty="0">
                <a:solidFill>
                  <a:schemeClr val="bg1"/>
                </a:solidFill>
                <a:ea typeface="宋体" charset="-122"/>
              </a:rPr>
              <a:t>Disk Driver</a:t>
            </a:r>
          </a:p>
        </p:txBody>
      </p:sp>
      <p:sp>
        <p:nvSpPr>
          <p:cNvPr id="1871936" name="Oval 64"/>
          <p:cNvSpPr>
            <a:spLocks noChangeArrowheads="1"/>
          </p:cNvSpPr>
          <p:nvPr/>
        </p:nvSpPr>
        <p:spPr bwMode="auto">
          <a:xfrm>
            <a:off x="2338388" y="6513756"/>
            <a:ext cx="1512887" cy="217488"/>
          </a:xfrm>
          <a:prstGeom prst="ellipse">
            <a:avLst/>
          </a:prstGeom>
          <a:solidFill>
            <a:schemeClr val="accent1"/>
          </a:solidFill>
          <a:ln w="3175" algn="ctr">
            <a:solidFill>
              <a:schemeClr val="tx1"/>
            </a:solidFill>
            <a:round/>
            <a:headEnd/>
            <a:tailEnd/>
          </a:ln>
          <a:effectLst/>
        </p:spPr>
        <p:txBody>
          <a:bodyPr wrap="none" lIns="90000" tIns="46800" rIns="90000" bIns="46800" anchor="ctr"/>
          <a:lstStyle/>
          <a:p>
            <a:endParaRPr lang="zh-CN" altLang="en-US"/>
          </a:p>
        </p:txBody>
      </p:sp>
      <p:sp>
        <p:nvSpPr>
          <p:cNvPr id="1871937" name="Oval 65"/>
          <p:cNvSpPr>
            <a:spLocks noChangeArrowheads="1"/>
          </p:cNvSpPr>
          <p:nvPr/>
        </p:nvSpPr>
        <p:spPr bwMode="auto">
          <a:xfrm>
            <a:off x="2338388" y="6370881"/>
            <a:ext cx="1512887" cy="217488"/>
          </a:xfrm>
          <a:prstGeom prst="ellipse">
            <a:avLst/>
          </a:prstGeom>
          <a:solidFill>
            <a:schemeClr val="accent1"/>
          </a:solidFill>
          <a:ln w="3175" algn="ctr">
            <a:solidFill>
              <a:schemeClr val="tx1"/>
            </a:solidFill>
            <a:round/>
            <a:headEnd/>
            <a:tailEnd/>
          </a:ln>
          <a:effectLst/>
        </p:spPr>
        <p:txBody>
          <a:bodyPr wrap="none" lIns="90000" tIns="46800" rIns="90000" bIns="46800" anchor="ctr"/>
          <a:lstStyle/>
          <a:p>
            <a:endParaRPr lang="zh-CN" altLang="en-US"/>
          </a:p>
        </p:txBody>
      </p:sp>
      <p:sp>
        <p:nvSpPr>
          <p:cNvPr id="1871938" name="Oval 66"/>
          <p:cNvSpPr>
            <a:spLocks noChangeArrowheads="1"/>
          </p:cNvSpPr>
          <p:nvPr/>
        </p:nvSpPr>
        <p:spPr bwMode="auto">
          <a:xfrm>
            <a:off x="2338388" y="6228006"/>
            <a:ext cx="1512887" cy="217488"/>
          </a:xfrm>
          <a:prstGeom prst="ellipse">
            <a:avLst/>
          </a:prstGeom>
          <a:solidFill>
            <a:schemeClr val="accent1"/>
          </a:solidFill>
          <a:ln w="3175" algn="ctr">
            <a:solidFill>
              <a:schemeClr val="tx1"/>
            </a:solidFill>
            <a:round/>
            <a:headEnd/>
            <a:tailEnd/>
          </a:ln>
          <a:effectLst/>
        </p:spPr>
        <p:txBody>
          <a:bodyPr wrap="none" lIns="90000" tIns="46800" rIns="90000" bIns="46800" anchor="ctr"/>
          <a:lstStyle/>
          <a:p>
            <a:endParaRPr lang="zh-CN" altLang="en-US"/>
          </a:p>
        </p:txBody>
      </p:sp>
      <p:sp>
        <p:nvSpPr>
          <p:cNvPr id="1871939" name="Line 67"/>
          <p:cNvSpPr>
            <a:spLocks noChangeShapeType="1"/>
          </p:cNvSpPr>
          <p:nvPr/>
        </p:nvSpPr>
        <p:spPr bwMode="auto">
          <a:xfrm flipV="1">
            <a:off x="3059113" y="6085131"/>
            <a:ext cx="0" cy="215900"/>
          </a:xfrm>
          <a:prstGeom prst="line">
            <a:avLst/>
          </a:prstGeom>
          <a:noFill/>
          <a:ln w="3175">
            <a:solidFill>
              <a:schemeClr val="tx1"/>
            </a:solidFill>
            <a:round/>
            <a:headEnd/>
            <a:tailEnd/>
          </a:ln>
          <a:effectLst/>
        </p:spPr>
        <p:txBody>
          <a:bodyPr wrap="none" lIns="90000" tIns="46800" rIns="90000" bIns="46800" anchor="ctr"/>
          <a:lstStyle/>
          <a:p>
            <a:endParaRPr lang="zh-CN" altLang="en-US"/>
          </a:p>
        </p:txBody>
      </p:sp>
      <p:sp>
        <p:nvSpPr>
          <p:cNvPr id="1871940" name="Line 68"/>
          <p:cNvSpPr>
            <a:spLocks noChangeShapeType="1"/>
          </p:cNvSpPr>
          <p:nvPr/>
        </p:nvSpPr>
        <p:spPr bwMode="auto">
          <a:xfrm flipV="1">
            <a:off x="3059113" y="6732831"/>
            <a:ext cx="0" cy="125169"/>
          </a:xfrm>
          <a:prstGeom prst="line">
            <a:avLst/>
          </a:prstGeom>
          <a:noFill/>
          <a:ln w="3175">
            <a:solidFill>
              <a:schemeClr val="tx1"/>
            </a:solidFill>
            <a:round/>
            <a:headEnd/>
            <a:tailEnd/>
          </a:ln>
          <a:effectLst/>
        </p:spPr>
        <p:txBody>
          <a:bodyPr wrap="none" lIns="90000" tIns="46800" rIns="90000" bIns="46800" anchor="ctr"/>
          <a:lstStyle/>
          <a:p>
            <a:endParaRPr lang="zh-CN" altLang="en-US"/>
          </a:p>
        </p:txBody>
      </p:sp>
      <p:sp>
        <p:nvSpPr>
          <p:cNvPr id="1871941" name="Text Box 69"/>
          <p:cNvSpPr txBox="1">
            <a:spLocks noChangeArrowheads="1"/>
          </p:cNvSpPr>
          <p:nvPr/>
        </p:nvSpPr>
        <p:spPr bwMode="auto">
          <a:xfrm>
            <a:off x="1547813" y="6229594"/>
            <a:ext cx="625475" cy="366712"/>
          </a:xfrm>
          <a:prstGeom prst="rect">
            <a:avLst/>
          </a:prstGeom>
          <a:noFill/>
          <a:ln w="3175" algn="ctr">
            <a:noFill/>
            <a:miter lim="800000"/>
            <a:headEnd/>
            <a:tailEnd/>
          </a:ln>
          <a:effectLst/>
        </p:spPr>
        <p:txBody>
          <a:bodyPr wrap="none" lIns="90000" tIns="46800" rIns="90000" bIns="46800">
            <a:spAutoFit/>
          </a:bodyPr>
          <a:lstStyle/>
          <a:p>
            <a:r>
              <a:rPr lang="en-US" altLang="zh-CN">
                <a:ea typeface="宋体" charset="-122"/>
              </a:rPr>
              <a:t>Disk</a:t>
            </a:r>
          </a:p>
        </p:txBody>
      </p:sp>
      <p:sp>
        <p:nvSpPr>
          <p:cNvPr id="1871942" name="Line 70"/>
          <p:cNvSpPr>
            <a:spLocks noChangeShapeType="1"/>
          </p:cNvSpPr>
          <p:nvPr/>
        </p:nvSpPr>
        <p:spPr bwMode="auto">
          <a:xfrm>
            <a:off x="3059113" y="6085131"/>
            <a:ext cx="433387" cy="0"/>
          </a:xfrm>
          <a:prstGeom prst="line">
            <a:avLst/>
          </a:prstGeom>
          <a:noFill/>
          <a:ln w="3175">
            <a:solidFill>
              <a:schemeClr val="tx1"/>
            </a:solidFill>
            <a:round/>
            <a:headEnd/>
            <a:tailEnd/>
          </a:ln>
          <a:effectLst/>
        </p:spPr>
        <p:txBody>
          <a:bodyPr wrap="none" lIns="90000" tIns="46800" rIns="90000" bIns="46800" anchor="ctr"/>
          <a:lstStyle/>
          <a:p>
            <a:endParaRPr lang="zh-CN" altLang="en-US"/>
          </a:p>
        </p:txBody>
      </p:sp>
      <p:sp>
        <p:nvSpPr>
          <p:cNvPr id="1871943" name="Line 71"/>
          <p:cNvSpPr>
            <a:spLocks noChangeShapeType="1"/>
          </p:cNvSpPr>
          <p:nvPr/>
        </p:nvSpPr>
        <p:spPr bwMode="auto">
          <a:xfrm>
            <a:off x="3492500" y="6085131"/>
            <a:ext cx="0" cy="215900"/>
          </a:xfrm>
          <a:prstGeom prst="line">
            <a:avLst/>
          </a:prstGeom>
          <a:noFill/>
          <a:ln w="3175">
            <a:solidFill>
              <a:schemeClr val="tx1"/>
            </a:solidFill>
            <a:round/>
            <a:headEnd/>
            <a:tailEnd type="triangle" w="med" len="med"/>
          </a:ln>
          <a:effectLst/>
        </p:spPr>
        <p:txBody>
          <a:bodyPr wrap="none" lIns="90000" tIns="46800" rIns="90000" bIns="46800" anchor="ctr"/>
          <a:lstStyle/>
          <a:p>
            <a:endParaRPr lang="zh-CN" altLang="en-US"/>
          </a:p>
        </p:txBody>
      </p:sp>
      <p:sp>
        <p:nvSpPr>
          <p:cNvPr id="1871944" name="Line 72"/>
          <p:cNvSpPr>
            <a:spLocks noChangeShapeType="1"/>
          </p:cNvSpPr>
          <p:nvPr/>
        </p:nvSpPr>
        <p:spPr bwMode="auto">
          <a:xfrm>
            <a:off x="3059113" y="6022644"/>
            <a:ext cx="0" cy="62487"/>
          </a:xfrm>
          <a:prstGeom prst="line">
            <a:avLst/>
          </a:prstGeom>
          <a:noFill/>
          <a:ln w="3175">
            <a:solidFill>
              <a:schemeClr val="tx1"/>
            </a:solidFill>
            <a:round/>
            <a:headEnd/>
            <a:tailEnd/>
          </a:ln>
          <a:effectLst/>
        </p:spPr>
        <p:txBody>
          <a:bodyPr wrap="none" lIns="90000" tIns="46800" rIns="90000" bIns="46800" anchor="ctr"/>
          <a:lstStyle/>
          <a:p>
            <a:endParaRPr lang="zh-CN" altLang="en-US"/>
          </a:p>
        </p:txBody>
      </p:sp>
      <p:sp>
        <p:nvSpPr>
          <p:cNvPr id="1871947" name="Rectangle 75"/>
          <p:cNvSpPr>
            <a:spLocks noChangeArrowheads="1"/>
          </p:cNvSpPr>
          <p:nvPr/>
        </p:nvSpPr>
        <p:spPr bwMode="auto">
          <a:xfrm>
            <a:off x="2051050" y="2276475"/>
            <a:ext cx="1944688" cy="288925"/>
          </a:xfrm>
          <a:prstGeom prst="rect">
            <a:avLst/>
          </a:prstGeom>
          <a:solidFill>
            <a:schemeClr val="accent1"/>
          </a:solidFill>
          <a:ln w="3175" algn="ctr">
            <a:solidFill>
              <a:schemeClr val="tx1"/>
            </a:solidFill>
            <a:miter lim="800000"/>
            <a:headEnd/>
            <a:tailEnd/>
          </a:ln>
          <a:effectLst/>
        </p:spPr>
        <p:txBody>
          <a:bodyPr wrap="none" lIns="90000" tIns="46800" rIns="90000" bIns="46800" anchor="ctr"/>
          <a:lstStyle/>
          <a:p>
            <a:r>
              <a:rPr lang="en-US" altLang="zh-CN">
                <a:ea typeface="宋体" charset="-122"/>
              </a:rPr>
              <a:t>File System Calls</a:t>
            </a:r>
          </a:p>
        </p:txBody>
      </p:sp>
      <p:sp>
        <p:nvSpPr>
          <p:cNvPr id="1871948" name="Oval 76"/>
          <p:cNvSpPr>
            <a:spLocks noChangeArrowheads="1"/>
          </p:cNvSpPr>
          <p:nvPr/>
        </p:nvSpPr>
        <p:spPr bwMode="auto">
          <a:xfrm>
            <a:off x="2195513" y="1485900"/>
            <a:ext cx="1728787" cy="719138"/>
          </a:xfrm>
          <a:prstGeom prst="ellipse">
            <a:avLst/>
          </a:prstGeom>
          <a:noFill/>
          <a:ln w="3175" algn="ctr">
            <a:solidFill>
              <a:schemeClr val="tx1"/>
            </a:solidFill>
            <a:round/>
            <a:headEnd/>
            <a:tailEnd/>
          </a:ln>
          <a:effectLst/>
        </p:spPr>
        <p:txBody>
          <a:bodyPr wrap="none" lIns="90000" tIns="46800" rIns="90000" bIns="46800" anchor="ctr"/>
          <a:lstStyle/>
          <a:p>
            <a:r>
              <a:rPr lang="en-US" altLang="zh-CN">
                <a:ea typeface="宋体" charset="-122"/>
              </a:rPr>
              <a:t>Processes</a:t>
            </a:r>
          </a:p>
        </p:txBody>
      </p:sp>
      <p:sp>
        <p:nvSpPr>
          <p:cNvPr id="1871972" name="Rectangle 100"/>
          <p:cNvSpPr>
            <a:spLocks noChangeArrowheads="1"/>
          </p:cNvSpPr>
          <p:nvPr/>
        </p:nvSpPr>
        <p:spPr bwMode="auto">
          <a:xfrm>
            <a:off x="4500563" y="2420938"/>
            <a:ext cx="1150937" cy="288925"/>
          </a:xfrm>
          <a:prstGeom prst="rect">
            <a:avLst/>
          </a:prstGeom>
          <a:noFill/>
          <a:ln w="3175" algn="ctr">
            <a:solidFill>
              <a:schemeClr val="tx1"/>
            </a:solidFill>
            <a:miter lim="800000"/>
            <a:headEnd/>
            <a:tailEnd/>
          </a:ln>
          <a:effectLst/>
        </p:spPr>
        <p:txBody>
          <a:bodyPr wrap="none" lIns="90000" tIns="46800" rIns="90000" bIns="46800" anchor="ctr"/>
          <a:lstStyle/>
          <a:p>
            <a:r>
              <a:rPr lang="en-US" altLang="zh-CN">
                <a:ea typeface="宋体" charset="-122"/>
              </a:rPr>
              <a:t>File 1</a:t>
            </a:r>
          </a:p>
        </p:txBody>
      </p:sp>
      <p:sp>
        <p:nvSpPr>
          <p:cNvPr id="1871973" name="Rectangle 101"/>
          <p:cNvSpPr>
            <a:spLocks noChangeArrowheads="1"/>
          </p:cNvSpPr>
          <p:nvPr/>
        </p:nvSpPr>
        <p:spPr bwMode="auto">
          <a:xfrm>
            <a:off x="6516688" y="2420938"/>
            <a:ext cx="1727200" cy="288925"/>
          </a:xfrm>
          <a:prstGeom prst="rect">
            <a:avLst/>
          </a:prstGeom>
          <a:noFill/>
          <a:ln w="3175" algn="ctr">
            <a:solidFill>
              <a:schemeClr val="tx1"/>
            </a:solidFill>
            <a:miter lim="800000"/>
            <a:headEnd/>
            <a:tailEnd/>
          </a:ln>
          <a:effectLst/>
        </p:spPr>
        <p:txBody>
          <a:bodyPr wrap="none" lIns="90000" tIns="46800" rIns="90000" bIns="46800" anchor="ctr"/>
          <a:lstStyle/>
          <a:p>
            <a:r>
              <a:rPr lang="en-US" altLang="zh-CN">
                <a:ea typeface="宋体" charset="-122"/>
              </a:rPr>
              <a:t>File 2</a:t>
            </a:r>
          </a:p>
        </p:txBody>
      </p:sp>
      <p:sp>
        <p:nvSpPr>
          <p:cNvPr id="1871974" name="Rectangle 102"/>
          <p:cNvSpPr>
            <a:spLocks noChangeArrowheads="1"/>
          </p:cNvSpPr>
          <p:nvPr/>
        </p:nvSpPr>
        <p:spPr bwMode="auto">
          <a:xfrm>
            <a:off x="4068763" y="2205038"/>
            <a:ext cx="4679950" cy="649287"/>
          </a:xfrm>
          <a:prstGeom prst="rect">
            <a:avLst/>
          </a:prstGeom>
          <a:noFill/>
          <a:ln w="3175" algn="ctr">
            <a:solidFill>
              <a:schemeClr val="tx1"/>
            </a:solidFill>
            <a:prstDash val="dash"/>
            <a:miter lim="800000"/>
            <a:headEnd/>
            <a:tailEnd/>
          </a:ln>
          <a:effectLst/>
        </p:spPr>
        <p:txBody>
          <a:bodyPr wrap="none" lIns="90000" tIns="46800" rIns="90000" bIns="46800" anchor="ctr"/>
          <a:lstStyle/>
          <a:p>
            <a:endParaRPr lang="zh-CN" altLang="en-US"/>
          </a:p>
        </p:txBody>
      </p:sp>
      <p:sp>
        <p:nvSpPr>
          <p:cNvPr id="1871975" name="Text Box 103"/>
          <p:cNvSpPr txBox="1">
            <a:spLocks noChangeArrowheads="1"/>
          </p:cNvSpPr>
          <p:nvPr/>
        </p:nvSpPr>
        <p:spPr bwMode="auto">
          <a:xfrm>
            <a:off x="4865688" y="1894920"/>
            <a:ext cx="3254375" cy="366712"/>
          </a:xfrm>
          <a:prstGeom prst="rect">
            <a:avLst/>
          </a:prstGeom>
          <a:noFill/>
          <a:ln w="3175" algn="ctr">
            <a:noFill/>
            <a:miter lim="800000"/>
            <a:headEnd/>
            <a:tailEnd/>
          </a:ln>
          <a:effectLst/>
        </p:spPr>
        <p:txBody>
          <a:bodyPr wrap="none" lIns="90000" tIns="46800" rIns="90000" bIns="46800">
            <a:spAutoFit/>
          </a:bodyPr>
          <a:lstStyle/>
          <a:p>
            <a:r>
              <a:rPr lang="en-US" altLang="zh-CN" dirty="0">
                <a:ea typeface="宋体" charset="-122"/>
              </a:rPr>
              <a:t>User’s (process’s) view of files</a:t>
            </a:r>
          </a:p>
        </p:txBody>
      </p:sp>
      <p:pic>
        <p:nvPicPr>
          <p:cNvPr id="47" name="Picture 16" descr="C:\Users\mlinking\Pictures\CD-Driver.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781" y="6253912"/>
            <a:ext cx="876354" cy="56872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C:\Users\mlinking\Pictures\HDDClipart.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26" y="5814488"/>
            <a:ext cx="753924" cy="774674"/>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C:\Users\mlinking\Pictures\Files.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642581"/>
            <a:ext cx="1949872" cy="1435257"/>
          </a:xfrm>
          <a:prstGeom prst="rect">
            <a:avLst/>
          </a:prstGeom>
          <a:noFill/>
          <a:extLst>
            <a:ext uri="{909E8E84-426E-40DD-AFC4-6F175D3DCCD1}">
              <a14:hiddenFill xmlns:a14="http://schemas.microsoft.com/office/drawing/2010/main">
                <a:solidFill>
                  <a:srgbClr val="FFFFFF"/>
                </a:solidFill>
              </a14:hiddenFill>
            </a:ext>
          </a:extLst>
        </p:spPr>
      </p:pic>
      <p:grpSp>
        <p:nvGrpSpPr>
          <p:cNvPr id="44" name="组合 43"/>
          <p:cNvGrpSpPr/>
          <p:nvPr/>
        </p:nvGrpSpPr>
        <p:grpSpPr>
          <a:xfrm rot="900000">
            <a:off x="1203581" y="2565656"/>
            <a:ext cx="4308425" cy="3095828"/>
            <a:chOff x="1744661" y="1894504"/>
            <a:chExt cx="4308425" cy="3095828"/>
          </a:xfrm>
          <a:solidFill>
            <a:srgbClr val="FF0000"/>
          </a:solidFill>
        </p:grpSpPr>
        <p:sp>
          <p:nvSpPr>
            <p:cNvPr id="45" name="闪电形 44"/>
            <p:cNvSpPr/>
            <p:nvPr/>
          </p:nvSpPr>
          <p:spPr>
            <a:xfrm rot="900000" flipH="1">
              <a:off x="1744661" y="2873384"/>
              <a:ext cx="3121026" cy="2116948"/>
            </a:xfrm>
            <a:prstGeom prst="lightningBol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闪电形 45"/>
            <p:cNvSpPr/>
            <p:nvPr/>
          </p:nvSpPr>
          <p:spPr>
            <a:xfrm rot="11700000" flipH="1">
              <a:off x="2932060" y="1894504"/>
              <a:ext cx="3121026" cy="2116948"/>
            </a:xfrm>
            <a:prstGeom prst="lightningBol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TextBox 49"/>
          <p:cNvSpPr txBox="1"/>
          <p:nvPr/>
        </p:nvSpPr>
        <p:spPr>
          <a:xfrm rot="900000">
            <a:off x="5618841" y="2742439"/>
            <a:ext cx="1005403" cy="221599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zh-CN" sz="13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endParaRPr lang="zh-CN" altLang="en-US" sz="13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1" name="Cloud 10"/>
          <p:cNvSpPr/>
          <p:nvPr/>
        </p:nvSpPr>
        <p:spPr>
          <a:xfrm>
            <a:off x="4756609" y="4506957"/>
            <a:ext cx="4274553" cy="1443944"/>
          </a:xfrm>
          <a:prstGeom prst="cloud">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Mapping 2 – from file to Hdisk</a:t>
            </a:r>
            <a:endParaRPr lang="zh-CN" altLang="en-US" sz="2800" b="1" dirty="0"/>
          </a:p>
        </p:txBody>
      </p:sp>
    </p:spTree>
    <p:extLst>
      <p:ext uri="{BB962C8B-B14F-4D97-AF65-F5344CB8AC3E}">
        <p14:creationId xmlns:p14="http://schemas.microsoft.com/office/powerpoint/2010/main" val="2742060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withEffect">
                                  <p:stCondLst>
                                    <p:cond delay="0"/>
                                  </p:stCondLst>
                                  <p:childTnLst>
                                    <p:animRot by="120000">
                                      <p:cBhvr>
                                        <p:cTn id="6" dur="100" fill="hold">
                                          <p:stCondLst>
                                            <p:cond delay="0"/>
                                          </p:stCondLst>
                                        </p:cTn>
                                        <p:tgtEl>
                                          <p:spTgt spid="44"/>
                                        </p:tgtEl>
                                        <p:attrNameLst>
                                          <p:attrName>r</p:attrName>
                                        </p:attrNameLst>
                                      </p:cBhvr>
                                    </p:animRot>
                                    <p:animRot by="-240000">
                                      <p:cBhvr>
                                        <p:cTn id="7" dur="200" fill="hold">
                                          <p:stCondLst>
                                            <p:cond delay="200"/>
                                          </p:stCondLst>
                                        </p:cTn>
                                        <p:tgtEl>
                                          <p:spTgt spid="44"/>
                                        </p:tgtEl>
                                        <p:attrNameLst>
                                          <p:attrName>r</p:attrName>
                                        </p:attrNameLst>
                                      </p:cBhvr>
                                    </p:animRot>
                                    <p:animRot by="240000">
                                      <p:cBhvr>
                                        <p:cTn id="8" dur="200" fill="hold">
                                          <p:stCondLst>
                                            <p:cond delay="400"/>
                                          </p:stCondLst>
                                        </p:cTn>
                                        <p:tgtEl>
                                          <p:spTgt spid="44"/>
                                        </p:tgtEl>
                                        <p:attrNameLst>
                                          <p:attrName>r</p:attrName>
                                        </p:attrNameLst>
                                      </p:cBhvr>
                                    </p:animRot>
                                    <p:animRot by="-240000">
                                      <p:cBhvr>
                                        <p:cTn id="9" dur="200" fill="hold">
                                          <p:stCondLst>
                                            <p:cond delay="600"/>
                                          </p:stCondLst>
                                        </p:cTn>
                                        <p:tgtEl>
                                          <p:spTgt spid="44"/>
                                        </p:tgtEl>
                                        <p:attrNameLst>
                                          <p:attrName>r</p:attrName>
                                        </p:attrNameLst>
                                      </p:cBhvr>
                                    </p:animRot>
                                    <p:animRot by="120000">
                                      <p:cBhvr>
                                        <p:cTn id="10" dur="200" fill="hold">
                                          <p:stCondLst>
                                            <p:cond delay="800"/>
                                          </p:stCondLst>
                                        </p:cTn>
                                        <p:tgtEl>
                                          <p:spTgt spid="44"/>
                                        </p:tgtEl>
                                        <p:attrNameLst>
                                          <p:attrName>r</p:attrName>
                                        </p:attrNameLst>
                                      </p:cBhvr>
                                    </p:animRot>
                                  </p:childTnLst>
                                </p:cTn>
                              </p:par>
                              <p:par>
                                <p:cTn id="11" presetID="32" presetClass="emph" presetSubtype="0" repeatCount="indefinite" fill="hold" grpId="0" nodeType="withEffect">
                                  <p:stCondLst>
                                    <p:cond delay="0"/>
                                  </p:stCondLst>
                                  <p:childTnLst>
                                    <p:animRot by="120000">
                                      <p:cBhvr>
                                        <p:cTn id="12" dur="100" fill="hold">
                                          <p:stCondLst>
                                            <p:cond delay="0"/>
                                          </p:stCondLst>
                                        </p:cTn>
                                        <p:tgtEl>
                                          <p:spTgt spid="50"/>
                                        </p:tgtEl>
                                        <p:attrNameLst>
                                          <p:attrName>r</p:attrName>
                                        </p:attrNameLst>
                                      </p:cBhvr>
                                    </p:animRot>
                                    <p:animRot by="-240000">
                                      <p:cBhvr>
                                        <p:cTn id="13" dur="200" fill="hold">
                                          <p:stCondLst>
                                            <p:cond delay="200"/>
                                          </p:stCondLst>
                                        </p:cTn>
                                        <p:tgtEl>
                                          <p:spTgt spid="50"/>
                                        </p:tgtEl>
                                        <p:attrNameLst>
                                          <p:attrName>r</p:attrName>
                                        </p:attrNameLst>
                                      </p:cBhvr>
                                    </p:animRot>
                                    <p:animRot by="240000">
                                      <p:cBhvr>
                                        <p:cTn id="14" dur="200" fill="hold">
                                          <p:stCondLst>
                                            <p:cond delay="400"/>
                                          </p:stCondLst>
                                        </p:cTn>
                                        <p:tgtEl>
                                          <p:spTgt spid="50"/>
                                        </p:tgtEl>
                                        <p:attrNameLst>
                                          <p:attrName>r</p:attrName>
                                        </p:attrNameLst>
                                      </p:cBhvr>
                                    </p:animRot>
                                    <p:animRot by="-240000">
                                      <p:cBhvr>
                                        <p:cTn id="15" dur="200" fill="hold">
                                          <p:stCondLst>
                                            <p:cond delay="600"/>
                                          </p:stCondLst>
                                        </p:cTn>
                                        <p:tgtEl>
                                          <p:spTgt spid="50"/>
                                        </p:tgtEl>
                                        <p:attrNameLst>
                                          <p:attrName>r</p:attrName>
                                        </p:attrNameLst>
                                      </p:cBhvr>
                                    </p:animRot>
                                    <p:animRot by="120000">
                                      <p:cBhvr>
                                        <p:cTn id="16" dur="200" fill="hold">
                                          <p:stCondLst>
                                            <p:cond delay="800"/>
                                          </p:stCondLst>
                                        </p:cTn>
                                        <p:tgtEl>
                                          <p:spTgt spid="50"/>
                                        </p:tgtEl>
                                        <p:attrNameLst>
                                          <p:attrName>r</p:attrName>
                                        </p:attrNameLst>
                                      </p:cBhvr>
                                    </p:animRot>
                                  </p:childTnLst>
                                </p:cTn>
                              </p:par>
                              <p:par>
                                <p:cTn id="17" presetID="26"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down)">
                                      <p:cBhvr>
                                        <p:cTn id="19" dur="580">
                                          <p:stCondLst>
                                            <p:cond delay="0"/>
                                          </p:stCondLst>
                                        </p:cTn>
                                        <p:tgtEl>
                                          <p:spTgt spid="51"/>
                                        </p:tgtEl>
                                      </p:cBhvr>
                                    </p:animEffect>
                                    <p:anim calcmode="lin" valueType="num">
                                      <p:cBhvr>
                                        <p:cTn id="20" dur="1822" tmFilter="0,0; 0.14,0.36; 0.43,0.73; 0.71,0.91; 1.0,1.0">
                                          <p:stCondLst>
                                            <p:cond delay="0"/>
                                          </p:stCondLst>
                                        </p:cTn>
                                        <p:tgtEl>
                                          <p:spTgt spid="51"/>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51"/>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51"/>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51"/>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51"/>
                                        </p:tgtEl>
                                        <p:attrNameLst>
                                          <p:attrName>ppt_y</p:attrName>
                                        </p:attrNameLst>
                                      </p:cBhvr>
                                      <p:tavLst>
                                        <p:tav tm="0" fmla="#ppt_y-sin(pi*$)/81">
                                          <p:val>
                                            <p:fltVal val="0"/>
                                          </p:val>
                                        </p:tav>
                                        <p:tav tm="100000">
                                          <p:val>
                                            <p:fltVal val="1"/>
                                          </p:val>
                                        </p:tav>
                                      </p:tavLst>
                                    </p:anim>
                                    <p:animScale>
                                      <p:cBhvr>
                                        <p:cTn id="25" dur="26">
                                          <p:stCondLst>
                                            <p:cond delay="650"/>
                                          </p:stCondLst>
                                        </p:cTn>
                                        <p:tgtEl>
                                          <p:spTgt spid="51"/>
                                        </p:tgtEl>
                                      </p:cBhvr>
                                      <p:to x="100000" y="60000"/>
                                    </p:animScale>
                                    <p:animScale>
                                      <p:cBhvr>
                                        <p:cTn id="26" dur="166" decel="50000">
                                          <p:stCondLst>
                                            <p:cond delay="676"/>
                                          </p:stCondLst>
                                        </p:cTn>
                                        <p:tgtEl>
                                          <p:spTgt spid="51"/>
                                        </p:tgtEl>
                                      </p:cBhvr>
                                      <p:to x="100000" y="100000"/>
                                    </p:animScale>
                                    <p:animScale>
                                      <p:cBhvr>
                                        <p:cTn id="27" dur="26">
                                          <p:stCondLst>
                                            <p:cond delay="1312"/>
                                          </p:stCondLst>
                                        </p:cTn>
                                        <p:tgtEl>
                                          <p:spTgt spid="51"/>
                                        </p:tgtEl>
                                      </p:cBhvr>
                                      <p:to x="100000" y="80000"/>
                                    </p:animScale>
                                    <p:animScale>
                                      <p:cBhvr>
                                        <p:cTn id="28" dur="166" decel="50000">
                                          <p:stCondLst>
                                            <p:cond delay="1338"/>
                                          </p:stCondLst>
                                        </p:cTn>
                                        <p:tgtEl>
                                          <p:spTgt spid="51"/>
                                        </p:tgtEl>
                                      </p:cBhvr>
                                      <p:to x="100000" y="100000"/>
                                    </p:animScale>
                                    <p:animScale>
                                      <p:cBhvr>
                                        <p:cTn id="29" dur="26">
                                          <p:stCondLst>
                                            <p:cond delay="1642"/>
                                          </p:stCondLst>
                                        </p:cTn>
                                        <p:tgtEl>
                                          <p:spTgt spid="51"/>
                                        </p:tgtEl>
                                      </p:cBhvr>
                                      <p:to x="100000" y="90000"/>
                                    </p:animScale>
                                    <p:animScale>
                                      <p:cBhvr>
                                        <p:cTn id="30" dur="166" decel="50000">
                                          <p:stCondLst>
                                            <p:cond delay="1668"/>
                                          </p:stCondLst>
                                        </p:cTn>
                                        <p:tgtEl>
                                          <p:spTgt spid="51"/>
                                        </p:tgtEl>
                                      </p:cBhvr>
                                      <p:to x="100000" y="100000"/>
                                    </p:animScale>
                                    <p:animScale>
                                      <p:cBhvr>
                                        <p:cTn id="31" dur="26">
                                          <p:stCondLst>
                                            <p:cond delay="1808"/>
                                          </p:stCondLst>
                                        </p:cTn>
                                        <p:tgtEl>
                                          <p:spTgt spid="51"/>
                                        </p:tgtEl>
                                      </p:cBhvr>
                                      <p:to x="100000" y="95000"/>
                                    </p:animScale>
                                    <p:animScale>
                                      <p:cBhvr>
                                        <p:cTn id="32" dur="166" decel="50000">
                                          <p:stCondLst>
                                            <p:cond delay="1834"/>
                                          </p:stCondLst>
                                        </p:cTn>
                                        <p:tgtEl>
                                          <p:spTgt spid="5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a:solidFill>
            <a:srgbClr val="92D050"/>
          </a:solidFill>
        </p:spPr>
        <p:txBody>
          <a:bodyPr>
            <a:normAutofit fontScale="90000"/>
          </a:bodyPr>
          <a:lstStyle/>
          <a:p>
            <a:r>
              <a:rPr lang="en-US" altLang="zh-CN" dirty="0">
                <a:ea typeface="宋体" charset="-122"/>
              </a:rPr>
              <a:t>I/O </a:t>
            </a:r>
            <a:r>
              <a:rPr lang="en-US" altLang="zh-CN" dirty="0" smtClean="0">
                <a:ea typeface="宋体" charset="-122"/>
              </a:rPr>
              <a:t>System – connect devices together</a:t>
            </a:r>
            <a:endParaRPr lang="en-US" altLang="zh-CN" dirty="0">
              <a:ea typeface="宋体" charset="-122"/>
            </a:endParaRPr>
          </a:p>
        </p:txBody>
      </p:sp>
      <p:sp>
        <p:nvSpPr>
          <p:cNvPr id="332805" name="Rectangle 5"/>
          <p:cNvSpPr>
            <a:spLocks noChangeArrowheads="1"/>
          </p:cNvSpPr>
          <p:nvPr/>
        </p:nvSpPr>
        <p:spPr bwMode="auto">
          <a:xfrm>
            <a:off x="1066800" y="1600200"/>
            <a:ext cx="21336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2800">
                <a:ea typeface="宋体" charset="-122"/>
              </a:rPr>
              <a:t>user process</a:t>
            </a:r>
          </a:p>
        </p:txBody>
      </p:sp>
      <p:sp>
        <p:nvSpPr>
          <p:cNvPr id="332807" name="Rectangle 7"/>
          <p:cNvSpPr>
            <a:spLocks noChangeArrowheads="1"/>
          </p:cNvSpPr>
          <p:nvPr/>
        </p:nvSpPr>
        <p:spPr bwMode="auto">
          <a:xfrm>
            <a:off x="762000" y="2209800"/>
            <a:ext cx="7467600" cy="1828800"/>
          </a:xfrm>
          <a:prstGeom prst="rect">
            <a:avLst/>
          </a:prstGeom>
          <a:solidFill>
            <a:schemeClr val="folHlink"/>
          </a:solidFill>
          <a:ln w="9525">
            <a:solidFill>
              <a:schemeClr val="tx1"/>
            </a:solidFill>
            <a:miter lim="800000"/>
            <a:headEnd/>
            <a:tailEnd/>
          </a:ln>
          <a:effectLst/>
        </p:spPr>
        <p:txBody>
          <a:bodyPr wrap="none" anchor="ctr"/>
          <a:lstStyle/>
          <a:p>
            <a:pPr algn="ctr"/>
            <a:endParaRPr lang="zh-CN" altLang="zh-CN" sz="2800"/>
          </a:p>
        </p:txBody>
      </p:sp>
      <p:sp>
        <p:nvSpPr>
          <p:cNvPr id="332808" name="Rectangle 8"/>
          <p:cNvSpPr>
            <a:spLocks noChangeArrowheads="1"/>
          </p:cNvSpPr>
          <p:nvPr/>
        </p:nvSpPr>
        <p:spPr bwMode="auto">
          <a:xfrm>
            <a:off x="6096000" y="2209800"/>
            <a:ext cx="2133600" cy="609600"/>
          </a:xfrm>
          <a:prstGeom prst="rect">
            <a:avLst/>
          </a:prstGeom>
          <a:solidFill>
            <a:schemeClr val="bg2">
              <a:lumMod val="50000"/>
            </a:schemeClr>
          </a:solidFill>
          <a:ln w="38100">
            <a:solidFill>
              <a:srgbClr val="FF0000"/>
            </a:solidFill>
            <a:miter lim="800000"/>
            <a:headEnd/>
            <a:tailEnd/>
          </a:ln>
          <a:effectLst/>
        </p:spPr>
        <p:txBody>
          <a:bodyPr wrap="none" anchor="ctr"/>
          <a:lstStyle/>
          <a:p>
            <a:pPr algn="ctr"/>
            <a:r>
              <a:rPr lang="en-US" altLang="zh-CN" sz="2800">
                <a:ea typeface="宋体" charset="-122"/>
              </a:rPr>
              <a:t>file system</a:t>
            </a:r>
          </a:p>
        </p:txBody>
      </p:sp>
      <p:sp>
        <p:nvSpPr>
          <p:cNvPr id="332809" name="Rectangle 9"/>
          <p:cNvSpPr>
            <a:spLocks noChangeArrowheads="1"/>
          </p:cNvSpPr>
          <p:nvPr/>
        </p:nvSpPr>
        <p:spPr bwMode="auto">
          <a:xfrm>
            <a:off x="6096000" y="2819400"/>
            <a:ext cx="2133600" cy="609600"/>
          </a:xfrm>
          <a:prstGeom prst="rect">
            <a:avLst/>
          </a:prstGeom>
          <a:solidFill>
            <a:schemeClr val="accent2"/>
          </a:solidFill>
          <a:ln w="3175">
            <a:solidFill>
              <a:schemeClr val="tx1"/>
            </a:solidFill>
            <a:miter lim="800000"/>
            <a:headEnd/>
            <a:tailEnd/>
          </a:ln>
          <a:effectLst/>
        </p:spPr>
        <p:txBody>
          <a:bodyPr wrap="none" anchor="ctr"/>
          <a:lstStyle/>
          <a:p>
            <a:pPr algn="ctr"/>
            <a:r>
              <a:rPr lang="en-US" altLang="zh-CN" sz="2800">
                <a:ea typeface="宋体" charset="-122"/>
              </a:rPr>
              <a:t>I/O system</a:t>
            </a:r>
          </a:p>
        </p:txBody>
      </p:sp>
      <p:sp>
        <p:nvSpPr>
          <p:cNvPr id="332812" name="Rectangle 12"/>
          <p:cNvSpPr>
            <a:spLocks noChangeArrowheads="1"/>
          </p:cNvSpPr>
          <p:nvPr/>
        </p:nvSpPr>
        <p:spPr bwMode="auto">
          <a:xfrm>
            <a:off x="6096000" y="3429000"/>
            <a:ext cx="2133600" cy="609600"/>
          </a:xfrm>
          <a:prstGeom prst="rect">
            <a:avLst/>
          </a:prstGeom>
          <a:solidFill>
            <a:schemeClr val="accent2"/>
          </a:solidFill>
          <a:ln w="3175">
            <a:solidFill>
              <a:schemeClr val="tx1"/>
            </a:solidFill>
            <a:miter lim="800000"/>
            <a:headEnd/>
            <a:tailEnd/>
          </a:ln>
          <a:effectLst/>
        </p:spPr>
        <p:txBody>
          <a:bodyPr wrap="none" anchor="ctr"/>
          <a:lstStyle/>
          <a:p>
            <a:pPr algn="ctr"/>
            <a:r>
              <a:rPr lang="en-US" altLang="zh-CN" sz="2800" dirty="0">
                <a:ea typeface="宋体" charset="-122"/>
              </a:rPr>
              <a:t>device </a:t>
            </a:r>
            <a:r>
              <a:rPr lang="en-US" altLang="zh-CN" sz="2800" b="1" dirty="0">
                <a:ea typeface="宋体" charset="-122"/>
              </a:rPr>
              <a:t>driver</a:t>
            </a:r>
          </a:p>
        </p:txBody>
      </p:sp>
      <p:sp>
        <p:nvSpPr>
          <p:cNvPr id="332814" name="Rectangle 14"/>
          <p:cNvSpPr>
            <a:spLocks noChangeArrowheads="1"/>
          </p:cNvSpPr>
          <p:nvPr/>
        </p:nvSpPr>
        <p:spPr bwMode="auto">
          <a:xfrm>
            <a:off x="3505200" y="1600200"/>
            <a:ext cx="21336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2800">
                <a:ea typeface="宋体" charset="-122"/>
              </a:rPr>
              <a:t>user process</a:t>
            </a:r>
          </a:p>
        </p:txBody>
      </p:sp>
      <p:sp>
        <p:nvSpPr>
          <p:cNvPr id="332815" name="Rectangle 15"/>
          <p:cNvSpPr>
            <a:spLocks noChangeArrowheads="1"/>
          </p:cNvSpPr>
          <p:nvPr/>
        </p:nvSpPr>
        <p:spPr bwMode="auto">
          <a:xfrm>
            <a:off x="5867400" y="1600200"/>
            <a:ext cx="21336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2800">
                <a:ea typeface="宋体" charset="-122"/>
              </a:rPr>
              <a:t>user process</a:t>
            </a:r>
          </a:p>
        </p:txBody>
      </p:sp>
      <p:sp>
        <p:nvSpPr>
          <p:cNvPr id="332817" name="Text Box 17"/>
          <p:cNvSpPr txBox="1">
            <a:spLocks noChangeArrowheads="1"/>
          </p:cNvSpPr>
          <p:nvPr/>
        </p:nvSpPr>
        <p:spPr bwMode="auto">
          <a:xfrm>
            <a:off x="4327525" y="2805113"/>
            <a:ext cx="587020" cy="523220"/>
          </a:xfrm>
          <a:prstGeom prst="rect">
            <a:avLst/>
          </a:prstGeom>
          <a:noFill/>
          <a:ln w="9525">
            <a:noFill/>
            <a:miter lim="800000"/>
            <a:headEnd/>
            <a:tailEnd/>
          </a:ln>
          <a:effectLst/>
        </p:spPr>
        <p:txBody>
          <a:bodyPr wrap="none">
            <a:spAutoFit/>
          </a:bodyPr>
          <a:lstStyle/>
          <a:p>
            <a:r>
              <a:rPr lang="en-US" altLang="zh-CN" sz="2800">
                <a:ea typeface="宋体" charset="-122"/>
              </a:rPr>
              <a:t>OS</a:t>
            </a:r>
          </a:p>
        </p:txBody>
      </p:sp>
      <p:sp>
        <p:nvSpPr>
          <p:cNvPr id="332818" name="Rectangle 18"/>
          <p:cNvSpPr>
            <a:spLocks noChangeArrowheads="1"/>
          </p:cNvSpPr>
          <p:nvPr/>
        </p:nvSpPr>
        <p:spPr bwMode="auto">
          <a:xfrm>
            <a:off x="6000760" y="4714884"/>
            <a:ext cx="2514592" cy="685800"/>
          </a:xfrm>
          <a:prstGeom prst="rect">
            <a:avLst/>
          </a:prstGeom>
          <a:solidFill>
            <a:srgbClr val="FF00FF"/>
          </a:solidFill>
          <a:ln w="3175">
            <a:solidFill>
              <a:schemeClr val="tx1"/>
            </a:solidFill>
            <a:miter lim="800000"/>
            <a:headEnd/>
            <a:tailEnd/>
          </a:ln>
          <a:effectLst/>
        </p:spPr>
        <p:txBody>
          <a:bodyPr wrap="none" anchor="ctr"/>
          <a:lstStyle/>
          <a:p>
            <a:pPr algn="ctr"/>
            <a:r>
              <a:rPr lang="en-US" altLang="zh-CN" sz="2800" dirty="0">
                <a:ea typeface="宋体" charset="-122"/>
              </a:rPr>
              <a:t>device </a:t>
            </a:r>
            <a:r>
              <a:rPr lang="en-US" altLang="zh-CN" sz="2800" b="1" dirty="0">
                <a:ea typeface="宋体" charset="-122"/>
              </a:rPr>
              <a:t>controller</a:t>
            </a:r>
          </a:p>
        </p:txBody>
      </p:sp>
      <p:sp>
        <p:nvSpPr>
          <p:cNvPr id="332820" name="AutoShape 20"/>
          <p:cNvSpPr>
            <a:spLocks noChangeArrowheads="1"/>
          </p:cNvSpPr>
          <p:nvPr/>
        </p:nvSpPr>
        <p:spPr bwMode="auto">
          <a:xfrm>
            <a:off x="6858000" y="5486400"/>
            <a:ext cx="762000" cy="1143000"/>
          </a:xfrm>
          <a:prstGeom prst="can">
            <a:avLst>
              <a:gd name="adj" fmla="val 37500"/>
            </a:avLst>
          </a:prstGeom>
          <a:solidFill>
            <a:srgbClr val="FF00FF"/>
          </a:solidFill>
          <a:ln w="9525">
            <a:solidFill>
              <a:schemeClr val="tx1"/>
            </a:solidFill>
            <a:round/>
            <a:headEnd/>
            <a:tailEnd/>
          </a:ln>
          <a:effectLst/>
        </p:spPr>
        <p:txBody>
          <a:bodyPr wrap="none" anchor="ctr"/>
          <a:lstStyle/>
          <a:p>
            <a:pPr algn="ctr"/>
            <a:r>
              <a:rPr lang="en-US" altLang="zh-CN" sz="2400">
                <a:ea typeface="宋体" charset="-122"/>
              </a:rPr>
              <a:t>disk</a:t>
            </a:r>
          </a:p>
        </p:txBody>
      </p:sp>
      <p:sp>
        <p:nvSpPr>
          <p:cNvPr id="332822" name="Line 22"/>
          <p:cNvSpPr>
            <a:spLocks noChangeShapeType="1"/>
          </p:cNvSpPr>
          <p:nvPr/>
        </p:nvSpPr>
        <p:spPr bwMode="auto">
          <a:xfrm>
            <a:off x="304800" y="4343400"/>
            <a:ext cx="8534400" cy="0"/>
          </a:xfrm>
          <a:prstGeom prst="line">
            <a:avLst/>
          </a:prstGeom>
          <a:noFill/>
          <a:ln w="50800">
            <a:solidFill>
              <a:schemeClr val="tx1"/>
            </a:solidFill>
            <a:round/>
            <a:headEnd/>
            <a:tailEnd/>
          </a:ln>
          <a:effectLst/>
        </p:spPr>
        <p:txBody>
          <a:bodyPr wrap="none" anchor="ctr"/>
          <a:lstStyle/>
          <a:p>
            <a:endParaRPr lang="zh-CN" altLang="en-US"/>
          </a:p>
        </p:txBody>
      </p:sp>
      <p:sp>
        <p:nvSpPr>
          <p:cNvPr id="14" name="Rectangle 13"/>
          <p:cNvSpPr/>
          <p:nvPr/>
        </p:nvSpPr>
        <p:spPr>
          <a:xfrm>
            <a:off x="285720" y="5857892"/>
            <a:ext cx="4572000" cy="461665"/>
          </a:xfrm>
          <a:prstGeom prst="rect">
            <a:avLst/>
          </a:prstGeom>
        </p:spPr>
        <p:txBody>
          <a:bodyPr>
            <a:spAutoFit/>
          </a:bodyPr>
          <a:lstStyle/>
          <a:p>
            <a:r>
              <a:rPr lang="en-US" altLang="zh-CN" sz="1200" dirty="0" smtClean="0">
                <a:solidFill>
                  <a:schemeClr val="bg1">
                    <a:lumMod val="85000"/>
                  </a:schemeClr>
                </a:solidFill>
              </a:rPr>
              <a:t>PPTs.2012\PPTs from others\pages.cs.wisc.edu_~remzi_Classes_537_Fall2005\lecture19.ppt</a:t>
            </a:r>
            <a:endParaRPr lang="zh-CN" altLang="en-US" sz="1200" dirty="0">
              <a:solidFill>
                <a:schemeClr val="bg1">
                  <a:lumMod val="85000"/>
                </a:schemeClr>
              </a:solidFill>
            </a:endParaRPr>
          </a:p>
        </p:txBody>
      </p:sp>
      <p:sp>
        <p:nvSpPr>
          <p:cNvPr id="15" name="Slide Number Placeholder 14"/>
          <p:cNvSpPr>
            <a:spLocks noGrp="1"/>
          </p:cNvSpPr>
          <p:nvPr>
            <p:ph type="sldNum" sz="quarter" idx="12"/>
          </p:nvPr>
        </p:nvSpPr>
        <p:spPr/>
        <p:txBody>
          <a:bodyPr/>
          <a:lstStyle/>
          <a:p>
            <a:fld id="{10744B62-10FC-4232-9218-76AF922FA420}" type="slidenum">
              <a:rPr lang="zh-CN" altLang="en-US" smtClean="0"/>
              <a:pPr/>
              <a:t>40</a:t>
            </a:fld>
            <a:endParaRPr lang="zh-CN" altLang="en-US"/>
          </a:p>
        </p:txBody>
      </p:sp>
      <p:sp>
        <p:nvSpPr>
          <p:cNvPr id="16" name="Footer Placeholder 15"/>
          <p:cNvSpPr>
            <a:spLocks noGrp="1"/>
          </p:cNvSpPr>
          <p:nvPr>
            <p:ph type="ftr" sz="quarter" idx="11"/>
          </p:nvPr>
        </p:nvSpPr>
        <p:spPr/>
        <p:txBody>
          <a:bodyPr/>
          <a:lstStyle/>
          <a:p>
            <a:r>
              <a:rPr lang="en-US" altLang="zh-CN" smtClean="0"/>
              <a:t>Part X IO System (Basic)</a:t>
            </a:r>
            <a:endParaRPr lang="zh-CN" altLang="en-US"/>
          </a:p>
        </p:txBody>
      </p:sp>
      <p:sp>
        <p:nvSpPr>
          <p:cNvPr id="2" name="圆角矩形 1"/>
          <p:cNvSpPr/>
          <p:nvPr/>
        </p:nvSpPr>
        <p:spPr>
          <a:xfrm>
            <a:off x="6000760" y="2209800"/>
            <a:ext cx="2387664" cy="609600"/>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4780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repeatCount="indefinite" fill="hold" grpId="0" nodeType="clickEffect">
                                  <p:stCondLst>
                                    <p:cond delay="0"/>
                                  </p:stCondLst>
                                  <p:endCondLst>
                                    <p:cond evt="onNext" delay="0">
                                      <p:tgtEl>
                                        <p:sldTgt/>
                                      </p:tgtEl>
                                    </p:cond>
                                  </p:end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75000"/>
            </a:schemeClr>
          </a:solidFill>
        </p:spPr>
        <p:txBody>
          <a:bodyPr rtlCol="0">
            <a:normAutofit/>
          </a:bodyPr>
          <a:lstStyle/>
          <a:p>
            <a:pPr fontAlgn="auto">
              <a:spcAft>
                <a:spcPts val="0"/>
              </a:spcAft>
              <a:defRPr/>
            </a:pPr>
            <a:r>
              <a:rPr lang="en-US" altLang="zh-CN" dirty="0" smtClean="0">
                <a:solidFill>
                  <a:schemeClr val="bg1"/>
                </a:solidFill>
                <a:latin typeface="Happy" pitchFamily="34" charset="0"/>
              </a:rPr>
              <a:t>Basic IO</a:t>
            </a:r>
            <a:endParaRPr lang="zh-CN" altLang="en-US" dirty="0">
              <a:solidFill>
                <a:schemeClr val="bg1"/>
              </a:solidFill>
              <a:latin typeface="Happy" pitchFamily="34" charset="0"/>
            </a:endParaRPr>
          </a:p>
        </p:txBody>
      </p:sp>
      <p:sp>
        <p:nvSpPr>
          <p:cNvPr id="3" name="Footer Placeholder 2"/>
          <p:cNvSpPr>
            <a:spLocks noGrp="1"/>
          </p:cNvSpPr>
          <p:nvPr>
            <p:ph type="ftr" sz="quarter" idx="11"/>
          </p:nvPr>
        </p:nvSpPr>
        <p:spPr/>
        <p:txBody>
          <a:bodyPr/>
          <a:lstStyle/>
          <a:p>
            <a:pPr>
              <a:defRPr/>
            </a:pPr>
            <a:r>
              <a:rPr lang="en-US" altLang="zh-CN" smtClean="0"/>
              <a:t>Part X IO System (Basic)</a:t>
            </a:r>
            <a:endParaRPr lang="zh-CN" altLang="en-US"/>
          </a:p>
        </p:txBody>
      </p:sp>
      <p:sp>
        <p:nvSpPr>
          <p:cNvPr id="5" name="Content Placeholder 4"/>
          <p:cNvSpPr>
            <a:spLocks noGrp="1"/>
          </p:cNvSpPr>
          <p:nvPr>
            <p:ph idx="1"/>
          </p:nvPr>
        </p:nvSpPr>
        <p:spPr>
          <a:xfrm>
            <a:off x="1285875" y="571500"/>
            <a:ext cx="7858125" cy="5197475"/>
          </a:xfrm>
        </p:spPr>
        <p:txBody>
          <a:bodyPr rtlCol="0" anchor="ctr">
            <a:normAutofit lnSpcReduction="10000"/>
          </a:bodyPr>
          <a:lstStyle/>
          <a:p>
            <a:pPr>
              <a:defRPr/>
            </a:pPr>
            <a:r>
              <a:rPr lang="en-US" altLang="zh-CN" dirty="0" smtClean="0">
                <a:sym typeface="Wingdings" pitchFamily="2" charset="2"/>
              </a:rPr>
              <a:t>General structure to connect devices –</a:t>
            </a:r>
          </a:p>
          <a:p>
            <a:pPr lvl="1">
              <a:defRPr/>
            </a:pPr>
            <a:r>
              <a:rPr lang="en-US" altLang="zh-CN" dirty="0" smtClean="0">
                <a:sym typeface="Wingdings" pitchFamily="2" charset="2"/>
              </a:rPr>
              <a:t>Abstraction/Interface in OS to communicate with the diverse devices</a:t>
            </a:r>
          </a:p>
          <a:p>
            <a:pPr lvl="2">
              <a:defRPr/>
            </a:pPr>
            <a:r>
              <a:rPr lang="en-US" altLang="zh-CN" dirty="0" smtClean="0">
                <a:sym typeface="Wingdings" pitchFamily="2" charset="2"/>
              </a:rPr>
              <a:t>IO devices - </a:t>
            </a:r>
            <a:r>
              <a:rPr lang="en-US" altLang="zh-CN" b="1" dirty="0" smtClean="0">
                <a:sym typeface="Wingdings" pitchFamily="2" charset="2"/>
              </a:rPr>
              <a:t>Categories</a:t>
            </a:r>
            <a:r>
              <a:rPr lang="en-US" altLang="zh-CN" dirty="0" smtClean="0">
                <a:sym typeface="Wingdings" pitchFamily="2" charset="2"/>
              </a:rPr>
              <a:t> of devices</a:t>
            </a:r>
          </a:p>
          <a:p>
            <a:pPr lvl="2">
              <a:defRPr/>
            </a:pPr>
            <a:r>
              <a:rPr lang="en-US" altLang="zh-CN" b="1" dirty="0" smtClean="0">
                <a:sym typeface="Wingdings" pitchFamily="2" charset="2"/>
              </a:rPr>
              <a:t>IO operations</a:t>
            </a:r>
          </a:p>
          <a:p>
            <a:pPr lvl="3">
              <a:defRPr/>
            </a:pPr>
            <a:r>
              <a:rPr lang="en-US" altLang="zh-CN" b="1" dirty="0" smtClean="0">
                <a:sym typeface="Wingdings" pitchFamily="2" charset="2"/>
              </a:rPr>
              <a:t>Connect</a:t>
            </a:r>
            <a:r>
              <a:rPr lang="en-US" altLang="zh-CN" dirty="0" smtClean="0">
                <a:sym typeface="Wingdings" pitchFamily="2" charset="2"/>
              </a:rPr>
              <a:t> all together &amp; structure of IO module in OS</a:t>
            </a:r>
          </a:p>
          <a:p>
            <a:pPr lvl="3">
              <a:defRPr/>
            </a:pPr>
            <a:r>
              <a:rPr lang="en-US" altLang="zh-CN" b="1" dirty="0" smtClean="0">
                <a:sym typeface="Wingdings" pitchFamily="2" charset="2"/>
              </a:rPr>
              <a:t>Communication</a:t>
            </a:r>
            <a:r>
              <a:rPr lang="en-US" altLang="zh-CN" dirty="0" smtClean="0">
                <a:sym typeface="Wingdings" pitchFamily="2" charset="2"/>
              </a:rPr>
              <a:t> types between CPU and IO devices</a:t>
            </a:r>
          </a:p>
          <a:p>
            <a:pPr>
              <a:defRPr/>
            </a:pPr>
            <a:r>
              <a:rPr lang="en-US" altLang="zh-CN" dirty="0">
                <a:solidFill>
                  <a:schemeClr val="accent6">
                    <a:lumMod val="75000"/>
                  </a:schemeClr>
                </a:solidFill>
                <a:sym typeface="Wingdings" pitchFamily="2" charset="2"/>
              </a:rPr>
              <a:t>Taking (Magnetic) Disk for instance</a:t>
            </a:r>
          </a:p>
          <a:p>
            <a:pPr lvl="1">
              <a:defRPr/>
            </a:pPr>
            <a:r>
              <a:rPr lang="en-US" altLang="zh-CN" dirty="0">
                <a:solidFill>
                  <a:schemeClr val="accent6">
                    <a:lumMod val="75000"/>
                  </a:schemeClr>
                </a:solidFill>
                <a:sym typeface="Wingdings" pitchFamily="2" charset="2"/>
              </a:rPr>
              <a:t>So-called </a:t>
            </a:r>
            <a:r>
              <a:rPr lang="en-US" altLang="zh-CN" dirty="0" smtClean="0">
                <a:solidFill>
                  <a:schemeClr val="accent6">
                    <a:lumMod val="75000"/>
                  </a:schemeClr>
                </a:solidFill>
                <a:sym typeface="Wingdings" pitchFamily="2" charset="2"/>
              </a:rPr>
              <a:t>“linear address sector space”</a:t>
            </a:r>
            <a:endParaRPr lang="en-US" altLang="zh-CN" dirty="0">
              <a:solidFill>
                <a:schemeClr val="accent6">
                  <a:lumMod val="75000"/>
                </a:schemeClr>
              </a:solidFill>
              <a:sym typeface="Wingdings" pitchFamily="2" charset="2"/>
            </a:endParaRPr>
          </a:p>
          <a:p>
            <a:pPr lvl="1">
              <a:defRPr/>
            </a:pPr>
            <a:r>
              <a:rPr lang="en-US" altLang="zh-CN" dirty="0" smtClean="0">
                <a:solidFill>
                  <a:schemeClr val="accent6">
                    <a:lumMod val="75000"/>
                  </a:schemeClr>
                </a:solidFill>
                <a:sym typeface="Wingdings" pitchFamily="2" charset="2"/>
              </a:rPr>
              <a:t>Organize sectors into partitions, and so-called “linear addressed block space”</a:t>
            </a:r>
          </a:p>
          <a:p>
            <a:pPr lvl="1">
              <a:defRPr/>
            </a:pPr>
            <a:r>
              <a:rPr lang="en-US" altLang="zh-CN" dirty="0" smtClean="0">
                <a:solidFill>
                  <a:srgbClr val="0070C0"/>
                </a:solidFill>
                <a:sym typeface="Wingdings" pitchFamily="2" charset="2"/>
              </a:rPr>
              <a:t>Optical disk is similar</a:t>
            </a:r>
            <a:endParaRPr lang="en-US" altLang="zh-CN" dirty="0">
              <a:solidFill>
                <a:srgbClr val="0070C0"/>
              </a:solidFill>
              <a:sym typeface="Wingdings" pitchFamily="2" charset="2"/>
            </a:endParaRP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41</a:t>
            </a:fld>
            <a:endParaRPr lang="zh-CN" altLang="en-US"/>
          </a:p>
        </p:txBody>
      </p:sp>
    </p:spTree>
    <p:extLst>
      <p:ext uri="{BB962C8B-B14F-4D97-AF65-F5344CB8AC3E}">
        <p14:creationId xmlns:p14="http://schemas.microsoft.com/office/powerpoint/2010/main" val="2763602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
            <a:ext cx="4357686" cy="654032"/>
          </a:xfrm>
        </p:spPr>
        <p:txBody>
          <a:bodyPr>
            <a:normAutofit fontScale="90000"/>
          </a:bodyPr>
          <a:lstStyle/>
          <a:p>
            <a:r>
              <a:rPr lang="en-US" altLang="zh-CN" dirty="0" smtClean="0"/>
              <a:t>CD (Compact Disk)</a:t>
            </a:r>
            <a:endParaRPr lang="zh-CN" altLang="en-US" dirty="0"/>
          </a:p>
        </p:txBody>
      </p:sp>
      <p:sp>
        <p:nvSpPr>
          <p:cNvPr id="4" name="Footer Placeholder 3"/>
          <p:cNvSpPr>
            <a:spLocks noGrp="1"/>
          </p:cNvSpPr>
          <p:nvPr>
            <p:ph type="ftr" sz="quarter" idx="11"/>
          </p:nvPr>
        </p:nvSpPr>
        <p:spPr/>
        <p:txBody>
          <a:bodyPr/>
          <a:lstStyle/>
          <a:p>
            <a:r>
              <a:rPr lang="en-US" altLang="zh-CN" smtClean="0"/>
              <a:t>Part X IO System (Basic)</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42</a:t>
            </a:fld>
            <a:endParaRPr lang="zh-CN" altLang="en-US"/>
          </a:p>
        </p:txBody>
      </p:sp>
      <p:pic>
        <p:nvPicPr>
          <p:cNvPr id="122882" name="Picture 2"/>
          <p:cNvPicPr>
            <a:picLocks noGrp="1" noChangeAspect="1" noChangeArrowheads="1"/>
          </p:cNvPicPr>
          <p:nvPr>
            <p:ph idx="1"/>
          </p:nvPr>
        </p:nvPicPr>
        <p:blipFill>
          <a:blip r:embed="rId3" cstate="print"/>
          <a:srcRect/>
          <a:stretch>
            <a:fillRect/>
          </a:stretch>
        </p:blipFill>
        <p:spPr bwMode="auto">
          <a:xfrm>
            <a:off x="0" y="1981200"/>
            <a:ext cx="8553450" cy="4876800"/>
          </a:xfrm>
          <a:prstGeom prst="rect">
            <a:avLst/>
          </a:prstGeom>
          <a:noFill/>
          <a:ln w="9525">
            <a:noFill/>
            <a:miter lim="800000"/>
            <a:headEnd/>
            <a:tailEnd/>
          </a:ln>
        </p:spPr>
      </p:pic>
      <p:pic>
        <p:nvPicPr>
          <p:cNvPr id="6" name="Picture 3"/>
          <p:cNvPicPr>
            <a:picLocks noChangeAspect="1" noChangeArrowheads="1"/>
          </p:cNvPicPr>
          <p:nvPr/>
        </p:nvPicPr>
        <p:blipFill>
          <a:blip r:embed="rId4" cstate="print"/>
          <a:srcRect/>
          <a:stretch>
            <a:fillRect/>
          </a:stretch>
        </p:blipFill>
        <p:spPr bwMode="auto">
          <a:xfrm>
            <a:off x="4338836" y="0"/>
            <a:ext cx="4805164" cy="2214554"/>
          </a:xfrm>
          <a:prstGeom prst="rect">
            <a:avLst/>
          </a:prstGeom>
          <a:noFill/>
          <a:ln w="9525">
            <a:noFill/>
            <a:miter lim="800000"/>
            <a:headEnd/>
            <a:tailEnd/>
          </a:ln>
        </p:spPr>
      </p:pic>
      <p:sp>
        <p:nvSpPr>
          <p:cNvPr id="7" name="Rectangle 6"/>
          <p:cNvSpPr/>
          <p:nvPr/>
        </p:nvSpPr>
        <p:spPr>
          <a:xfrm>
            <a:off x="3714728" y="6335933"/>
            <a:ext cx="5429272" cy="307777"/>
          </a:xfrm>
          <a:prstGeom prst="rect">
            <a:avLst/>
          </a:prstGeom>
        </p:spPr>
        <p:txBody>
          <a:bodyPr wrap="square">
            <a:spAutoFit/>
          </a:bodyPr>
          <a:lstStyle/>
          <a:p>
            <a:r>
              <a:rPr lang="en-US" altLang="zh-CN" sz="1400" dirty="0" smtClean="0">
                <a:solidFill>
                  <a:schemeClr val="bg1">
                    <a:lumMod val="85000"/>
                  </a:schemeClr>
                </a:solidFill>
              </a:rPr>
              <a:t>00.Computer &amp; Related\PPTs.2009\Part II Computer architecture.pptx</a:t>
            </a:r>
            <a:endParaRPr lang="zh-CN" altLang="en-US" sz="1400" dirty="0">
              <a:solidFill>
                <a:schemeClr val="bg1">
                  <a:lumMod val="85000"/>
                </a:schemeClr>
              </a:solidFill>
            </a:endParaRPr>
          </a:p>
        </p:txBody>
      </p:sp>
      <p:sp>
        <p:nvSpPr>
          <p:cNvPr id="3" name="矩形 2"/>
          <p:cNvSpPr/>
          <p:nvPr/>
        </p:nvSpPr>
        <p:spPr>
          <a:xfrm>
            <a:off x="2286000" y="620688"/>
            <a:ext cx="4572000" cy="923330"/>
          </a:xfrm>
          <a:prstGeom prst="rect">
            <a:avLst/>
          </a:prstGeom>
        </p:spPr>
        <p:txBody>
          <a:bodyPr>
            <a:spAutoFit/>
          </a:bodyPr>
          <a:lstStyle/>
          <a:p>
            <a:r>
              <a:rPr lang="en-US" altLang="zh-CN" dirty="0"/>
              <a:t>crater [ˈ</a:t>
            </a:r>
            <a:r>
              <a:rPr lang="en-US" altLang="zh-CN" dirty="0" err="1"/>
              <a:t>kreitə</a:t>
            </a:r>
            <a:r>
              <a:rPr lang="en-US" altLang="zh-CN" dirty="0"/>
              <a:t>]</a:t>
            </a:r>
          </a:p>
          <a:p>
            <a:r>
              <a:rPr lang="en-US" altLang="zh-CN" dirty="0"/>
              <a:t>n.</a:t>
            </a:r>
            <a:r>
              <a:rPr lang="zh-CN" altLang="en-US" dirty="0"/>
              <a:t>弹坑</a:t>
            </a:r>
            <a:r>
              <a:rPr lang="en-US" altLang="zh-CN" dirty="0"/>
              <a:t>; </a:t>
            </a:r>
            <a:r>
              <a:rPr lang="zh-CN" altLang="en-US" dirty="0"/>
              <a:t>陨石坑 </a:t>
            </a:r>
            <a:endParaRPr lang="en-US" altLang="zh-CN" dirty="0" smtClean="0"/>
          </a:p>
          <a:p>
            <a:r>
              <a:rPr lang="en-US" altLang="zh-CN" dirty="0"/>
              <a:t>pit n.</a:t>
            </a:r>
            <a:r>
              <a:rPr lang="zh-CN" altLang="en-US" dirty="0"/>
              <a:t>坑</a:t>
            </a:r>
          </a:p>
        </p:txBody>
      </p:sp>
    </p:spTree>
    <p:extLst>
      <p:ext uri="{BB962C8B-B14F-4D97-AF65-F5344CB8AC3E}">
        <p14:creationId xmlns:p14="http://schemas.microsoft.com/office/powerpoint/2010/main" val="21644215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The Internals of a CD-ROM Drive</a:t>
            </a:r>
            <a:endParaRPr lang="zh-CN" altLang="en-US" dirty="0"/>
          </a:p>
        </p:txBody>
      </p:sp>
      <p:sp>
        <p:nvSpPr>
          <p:cNvPr id="4" name="Footer Placeholder 3"/>
          <p:cNvSpPr>
            <a:spLocks noGrp="1"/>
          </p:cNvSpPr>
          <p:nvPr>
            <p:ph type="ftr" sz="quarter" idx="11"/>
          </p:nvPr>
        </p:nvSpPr>
        <p:spPr/>
        <p:txBody>
          <a:bodyPr/>
          <a:lstStyle/>
          <a:p>
            <a:r>
              <a:rPr lang="en-US" altLang="zh-CN" smtClean="0"/>
              <a:t>Part X IO System (Basic)</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43</a:t>
            </a:fld>
            <a:endParaRPr lang="zh-CN" altLang="en-US"/>
          </a:p>
        </p:txBody>
      </p:sp>
      <p:pic>
        <p:nvPicPr>
          <p:cNvPr id="5122" name="Picture 2"/>
          <p:cNvPicPr>
            <a:picLocks noGrp="1" noChangeAspect="1" noChangeArrowheads="1"/>
          </p:cNvPicPr>
          <p:nvPr>
            <p:ph idx="1"/>
          </p:nvPr>
        </p:nvPicPr>
        <p:blipFill>
          <a:blip r:embed="rId3" cstate="print"/>
          <a:srcRect/>
          <a:stretch>
            <a:fillRect/>
          </a:stretch>
        </p:blipFill>
        <p:spPr bwMode="auto">
          <a:xfrm>
            <a:off x="0" y="1142984"/>
            <a:ext cx="9144000" cy="4788189"/>
          </a:xfrm>
          <a:prstGeom prst="rect">
            <a:avLst/>
          </a:prstGeom>
          <a:noFill/>
          <a:ln w="9525">
            <a:noFill/>
            <a:miter lim="800000"/>
            <a:headEnd/>
            <a:tailEnd/>
          </a:ln>
        </p:spPr>
      </p:pic>
      <p:sp>
        <p:nvSpPr>
          <p:cNvPr id="6" name="Rectangle 5"/>
          <p:cNvSpPr/>
          <p:nvPr/>
        </p:nvSpPr>
        <p:spPr>
          <a:xfrm>
            <a:off x="0" y="6215082"/>
            <a:ext cx="3147015" cy="646331"/>
          </a:xfrm>
          <a:prstGeom prst="rect">
            <a:avLst/>
          </a:prstGeom>
        </p:spPr>
        <p:txBody>
          <a:bodyPr wrap="none">
            <a:spAutoFit/>
          </a:bodyPr>
          <a:lstStyle/>
          <a:p>
            <a:r>
              <a:rPr lang="en-US" altLang="zh-CN" dirty="0" smtClean="0"/>
              <a:t>sledge: </a:t>
            </a:r>
            <a:r>
              <a:rPr lang="zh-CN" altLang="en-US" sz="1400" dirty="0" smtClean="0"/>
              <a:t>雪橇</a:t>
            </a:r>
            <a:r>
              <a:rPr lang="en-US" altLang="zh-CN" sz="1400" dirty="0" smtClean="0"/>
              <a:t>, </a:t>
            </a:r>
            <a:r>
              <a:rPr lang="zh-CN" altLang="en-US" sz="1400" dirty="0" smtClean="0"/>
              <a:t>雪车</a:t>
            </a:r>
            <a:endParaRPr lang="en-US" altLang="zh-CN" dirty="0" smtClean="0"/>
          </a:p>
          <a:p>
            <a:r>
              <a:rPr lang="en-US" altLang="zh-CN" dirty="0" smtClean="0"/>
              <a:t>prism: </a:t>
            </a:r>
            <a:r>
              <a:rPr lang="en-US" altLang="zh-CN" sz="1400" dirty="0" smtClean="0"/>
              <a:t>(</a:t>
            </a:r>
            <a:r>
              <a:rPr lang="zh-CN" altLang="en-US" sz="1400" dirty="0" smtClean="0"/>
              <a:t>几何</a:t>
            </a:r>
            <a:r>
              <a:rPr lang="en-US" altLang="zh-CN" sz="1400" dirty="0" smtClean="0"/>
              <a:t>)</a:t>
            </a:r>
            <a:r>
              <a:rPr lang="zh-CN" altLang="en-US" sz="1400" dirty="0" smtClean="0"/>
              <a:t>棱柱（体</a:t>
            </a:r>
            <a:r>
              <a:rPr lang="en-US" altLang="zh-CN" sz="1400" dirty="0" smtClean="0"/>
              <a:t>)</a:t>
            </a:r>
            <a:r>
              <a:rPr lang="zh-CN" altLang="en-US" sz="1400" dirty="0" smtClean="0"/>
              <a:t>，角柱（体）</a:t>
            </a:r>
            <a:endParaRPr lang="zh-CN" altLang="en-US" sz="1400" dirty="0"/>
          </a:p>
        </p:txBody>
      </p:sp>
      <p:sp>
        <p:nvSpPr>
          <p:cNvPr id="7" name="Rectangle 6"/>
          <p:cNvSpPr/>
          <p:nvPr/>
        </p:nvSpPr>
        <p:spPr>
          <a:xfrm>
            <a:off x="3714728" y="5929330"/>
            <a:ext cx="5429272" cy="307777"/>
          </a:xfrm>
          <a:prstGeom prst="rect">
            <a:avLst/>
          </a:prstGeom>
        </p:spPr>
        <p:txBody>
          <a:bodyPr wrap="square">
            <a:spAutoFit/>
          </a:bodyPr>
          <a:lstStyle/>
          <a:p>
            <a:r>
              <a:rPr lang="en-US" altLang="zh-CN" sz="1400" dirty="0" smtClean="0">
                <a:solidFill>
                  <a:schemeClr val="bg1">
                    <a:lumMod val="85000"/>
                  </a:schemeClr>
                </a:solidFill>
              </a:rPr>
              <a:t>00.Computer &amp; Related\PPTs.2009\Part II Computer architecture.pptx</a:t>
            </a:r>
            <a:endParaRPr lang="zh-CN" altLang="en-US" sz="1400" dirty="0">
              <a:solidFill>
                <a:schemeClr val="bg1">
                  <a:lumMod val="85000"/>
                </a:schemeClr>
              </a:solidFill>
            </a:endParaRPr>
          </a:p>
        </p:txBody>
      </p:sp>
      <p:sp>
        <p:nvSpPr>
          <p:cNvPr id="8" name="Cloud 10"/>
          <p:cNvSpPr/>
          <p:nvPr/>
        </p:nvSpPr>
        <p:spPr>
          <a:xfrm>
            <a:off x="4139952" y="5661248"/>
            <a:ext cx="5421018" cy="1360930"/>
          </a:xfrm>
          <a:prstGeom prst="cloud">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Your responsibility to know others.</a:t>
            </a:r>
            <a:endParaRPr lang="zh-CN" altLang="en-US" sz="2800" b="1" dirty="0"/>
          </a:p>
        </p:txBody>
      </p:sp>
    </p:spTree>
    <p:extLst>
      <p:ext uri="{BB962C8B-B14F-4D97-AF65-F5344CB8AC3E}">
        <p14:creationId xmlns:p14="http://schemas.microsoft.com/office/powerpoint/2010/main" val="363149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I reorganize the IO + File system</a:t>
            </a:r>
            <a:endParaRPr lang="zh-CN" altLang="en-US" dirty="0"/>
          </a:p>
        </p:txBody>
      </p:sp>
      <p:sp>
        <p:nvSpPr>
          <p:cNvPr id="3" name="内容占位符 2"/>
          <p:cNvSpPr>
            <a:spLocks noGrp="1"/>
          </p:cNvSpPr>
          <p:nvPr>
            <p:ph idx="1"/>
          </p:nvPr>
        </p:nvSpPr>
        <p:spPr/>
        <p:txBody>
          <a:bodyPr/>
          <a:lstStyle/>
          <a:p>
            <a:r>
              <a:rPr lang="en-US" altLang="zh-CN" dirty="0" smtClean="0"/>
              <a:t>Because </a:t>
            </a:r>
            <a:r>
              <a:rPr lang="en-US" altLang="zh-CN" b="1" u="sng" dirty="0"/>
              <a:t>Mapping 2</a:t>
            </a:r>
            <a:r>
              <a:rPr lang="en-US" altLang="zh-CN" dirty="0" smtClean="0"/>
              <a:t> and </a:t>
            </a:r>
            <a:r>
              <a:rPr lang="en-US" altLang="zh-CN" b="1" u="sng" dirty="0" smtClean="0"/>
              <a:t>Mapping 1</a:t>
            </a:r>
            <a:r>
              <a:rPr lang="en-US" altLang="zh-CN" dirty="0" smtClean="0"/>
              <a:t> </a:t>
            </a:r>
            <a:r>
              <a:rPr lang="en-US" altLang="zh-CN" dirty="0"/>
              <a:t>(with </a:t>
            </a:r>
            <a:r>
              <a:rPr lang="en-US" altLang="zh-CN" dirty="0" err="1"/>
              <a:t>HDisk</a:t>
            </a:r>
            <a:r>
              <a:rPr lang="en-US" altLang="zh-CN" dirty="0"/>
              <a:t> as instance) </a:t>
            </a:r>
            <a:r>
              <a:rPr lang="en-US" altLang="zh-CN" dirty="0" smtClean="0"/>
              <a:t>could be understood following similar idea</a:t>
            </a:r>
          </a:p>
          <a:p>
            <a:endParaRPr lang="en-US" altLang="zh-CN" dirty="0" smtClean="0"/>
          </a:p>
          <a:p>
            <a:r>
              <a:rPr lang="en-US" altLang="zh-CN" dirty="0" smtClean="0"/>
              <a:t>They both </a:t>
            </a:r>
          </a:p>
          <a:p>
            <a:pPr lvl="1"/>
            <a:r>
              <a:rPr lang="en-US" altLang="zh-CN" b="1" dirty="0">
                <a:solidFill>
                  <a:srgbClr val="C00000"/>
                </a:solidFill>
              </a:rPr>
              <a:t>From logic program/file to linear addressed space</a:t>
            </a:r>
          </a:p>
          <a:p>
            <a:pPr lvl="2"/>
            <a:r>
              <a:rPr lang="en-US" altLang="zh-CN" b="1" u="sng" dirty="0" smtClean="0"/>
              <a:t>Allocation</a:t>
            </a:r>
            <a:r>
              <a:rPr lang="en-US" altLang="zh-CN" dirty="0" smtClean="0"/>
              <a:t> and </a:t>
            </a:r>
            <a:r>
              <a:rPr lang="en-US" altLang="zh-CN" b="1" u="sng" dirty="0" smtClean="0"/>
              <a:t>Address Translation</a:t>
            </a:r>
          </a:p>
          <a:p>
            <a:pPr lvl="2"/>
            <a:r>
              <a:rPr lang="en-US" altLang="zh-CN" b="1" u="sng" dirty="0" smtClean="0"/>
              <a:t>Indexing data structure (Tree)</a:t>
            </a:r>
          </a:p>
          <a:p>
            <a:pPr lvl="3"/>
            <a:r>
              <a:rPr lang="en-US" altLang="zh-CN" dirty="0" smtClean="0"/>
              <a:t>Some data structures are also needed and kept in MM to locate those programs</a:t>
            </a:r>
          </a:p>
        </p:txBody>
      </p:sp>
      <p:sp>
        <p:nvSpPr>
          <p:cNvPr id="4" name="页脚占位符 3"/>
          <p:cNvSpPr>
            <a:spLocks noGrp="1"/>
          </p:cNvSpPr>
          <p:nvPr>
            <p:ph type="ftr" sz="quarter" idx="11"/>
          </p:nvPr>
        </p:nvSpPr>
        <p:spPr/>
        <p:txBody>
          <a:bodyPr/>
          <a:lstStyle/>
          <a:p>
            <a:r>
              <a:rPr lang="en-US" altLang="zh-CN" smtClean="0"/>
              <a:t>Part X IO System (Basic)</a:t>
            </a:r>
            <a:endParaRPr lang="zh-CN" altLang="en-US"/>
          </a:p>
        </p:txBody>
      </p:sp>
      <p:sp>
        <p:nvSpPr>
          <p:cNvPr id="5" name="灯片编号占位符 4"/>
          <p:cNvSpPr>
            <a:spLocks noGrp="1"/>
          </p:cNvSpPr>
          <p:nvPr>
            <p:ph type="sldNum" sz="quarter" idx="12"/>
          </p:nvPr>
        </p:nvSpPr>
        <p:spPr/>
        <p:txBody>
          <a:bodyPr/>
          <a:lstStyle/>
          <a:p>
            <a:fld id="{10744B62-10FC-4232-9218-76AF922FA420}" type="slidenum">
              <a:rPr lang="zh-CN" altLang="en-US" smtClean="0"/>
              <a:pPr/>
              <a:t>5</a:t>
            </a:fld>
            <a:endParaRPr lang="zh-CN" altLang="en-US"/>
          </a:p>
        </p:txBody>
      </p:sp>
      <p:sp>
        <p:nvSpPr>
          <p:cNvPr id="6" name="Cloud 10"/>
          <p:cNvSpPr/>
          <p:nvPr/>
        </p:nvSpPr>
        <p:spPr>
          <a:xfrm>
            <a:off x="3563888" y="1628800"/>
            <a:ext cx="6408712" cy="2276871"/>
          </a:xfrm>
          <a:prstGeom prst="cloud">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I suggest that you’d better remember this and follow this to understand the rest parts!</a:t>
            </a:r>
            <a:endParaRPr lang="zh-CN" altLang="en-US" sz="2800" b="1" dirty="0"/>
          </a:p>
        </p:txBody>
      </p:sp>
    </p:spTree>
    <p:extLst>
      <p:ext uri="{BB962C8B-B14F-4D97-AF65-F5344CB8AC3E}">
        <p14:creationId xmlns:p14="http://schemas.microsoft.com/office/powerpoint/2010/main" val="189995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75000"/>
            </a:schemeClr>
          </a:solidFill>
        </p:spPr>
        <p:txBody>
          <a:bodyPr rtlCol="0">
            <a:normAutofit/>
          </a:bodyPr>
          <a:lstStyle/>
          <a:p>
            <a:pPr fontAlgn="auto">
              <a:spcAft>
                <a:spcPts val="0"/>
              </a:spcAft>
              <a:defRPr/>
            </a:pPr>
            <a:r>
              <a:rPr lang="en-US" altLang="zh-CN" dirty="0" smtClean="0">
                <a:solidFill>
                  <a:schemeClr val="bg1"/>
                </a:solidFill>
                <a:latin typeface="Happy" pitchFamily="34" charset="0"/>
              </a:rPr>
              <a:t>Basic IO</a:t>
            </a:r>
            <a:endParaRPr lang="zh-CN" altLang="en-US" dirty="0">
              <a:solidFill>
                <a:schemeClr val="bg1"/>
              </a:solidFill>
              <a:latin typeface="Happy" pitchFamily="34" charset="0"/>
            </a:endParaRPr>
          </a:p>
        </p:txBody>
      </p:sp>
      <p:sp>
        <p:nvSpPr>
          <p:cNvPr id="3" name="Footer Placeholder 2"/>
          <p:cNvSpPr>
            <a:spLocks noGrp="1"/>
          </p:cNvSpPr>
          <p:nvPr>
            <p:ph type="ftr" sz="quarter" idx="11"/>
          </p:nvPr>
        </p:nvSpPr>
        <p:spPr/>
        <p:txBody>
          <a:bodyPr/>
          <a:lstStyle/>
          <a:p>
            <a:pPr>
              <a:defRPr/>
            </a:pPr>
            <a:r>
              <a:rPr lang="en-US" altLang="zh-CN" smtClean="0"/>
              <a:t>Part X IO System (Basic)</a:t>
            </a:r>
            <a:endParaRPr lang="zh-CN" altLang="en-US"/>
          </a:p>
        </p:txBody>
      </p:sp>
      <p:sp>
        <p:nvSpPr>
          <p:cNvPr id="5" name="Content Placeholder 4"/>
          <p:cNvSpPr>
            <a:spLocks noGrp="1"/>
          </p:cNvSpPr>
          <p:nvPr>
            <p:ph idx="1"/>
          </p:nvPr>
        </p:nvSpPr>
        <p:spPr>
          <a:xfrm>
            <a:off x="1285875" y="571500"/>
            <a:ext cx="7858125" cy="5197475"/>
          </a:xfrm>
        </p:spPr>
        <p:txBody>
          <a:bodyPr rtlCol="0" anchor="ctr">
            <a:normAutofit lnSpcReduction="10000"/>
          </a:bodyPr>
          <a:lstStyle/>
          <a:p>
            <a:pPr>
              <a:defRPr/>
            </a:pPr>
            <a:r>
              <a:rPr lang="en-US" altLang="zh-CN" dirty="0" smtClean="0">
                <a:solidFill>
                  <a:schemeClr val="accent6">
                    <a:lumMod val="75000"/>
                  </a:schemeClr>
                </a:solidFill>
                <a:sym typeface="Wingdings" pitchFamily="2" charset="2"/>
              </a:rPr>
              <a:t>General structure to connect devices –</a:t>
            </a:r>
          </a:p>
          <a:p>
            <a:pPr lvl="1">
              <a:defRPr/>
            </a:pPr>
            <a:r>
              <a:rPr lang="en-US" altLang="zh-CN" dirty="0" smtClean="0">
                <a:solidFill>
                  <a:schemeClr val="accent6">
                    <a:lumMod val="75000"/>
                  </a:schemeClr>
                </a:solidFill>
                <a:sym typeface="Wingdings" pitchFamily="2" charset="2"/>
              </a:rPr>
              <a:t>Abstraction/Interface in OS to communicate with the diverse devices</a:t>
            </a:r>
          </a:p>
          <a:p>
            <a:pPr lvl="2">
              <a:defRPr/>
            </a:pPr>
            <a:r>
              <a:rPr lang="en-US" altLang="zh-CN" dirty="0" smtClean="0">
                <a:solidFill>
                  <a:schemeClr val="accent6">
                    <a:lumMod val="75000"/>
                  </a:schemeClr>
                </a:solidFill>
                <a:sym typeface="Wingdings" pitchFamily="2" charset="2"/>
              </a:rPr>
              <a:t>IO devices - </a:t>
            </a:r>
            <a:r>
              <a:rPr lang="en-US" altLang="zh-CN" b="1" dirty="0" smtClean="0">
                <a:solidFill>
                  <a:srgbClr val="7030A0"/>
                </a:solidFill>
                <a:sym typeface="Wingdings" pitchFamily="2" charset="2"/>
              </a:rPr>
              <a:t>Categories</a:t>
            </a:r>
            <a:r>
              <a:rPr lang="en-US" altLang="zh-CN" dirty="0" smtClean="0">
                <a:solidFill>
                  <a:schemeClr val="accent6">
                    <a:lumMod val="75000"/>
                  </a:schemeClr>
                </a:solidFill>
                <a:sym typeface="Wingdings" pitchFamily="2" charset="2"/>
              </a:rPr>
              <a:t> of devices</a:t>
            </a:r>
          </a:p>
          <a:p>
            <a:pPr lvl="2">
              <a:defRPr/>
            </a:pPr>
            <a:r>
              <a:rPr lang="en-US" altLang="zh-CN" b="1" dirty="0" smtClean="0">
                <a:solidFill>
                  <a:srgbClr val="7030A0"/>
                </a:solidFill>
                <a:sym typeface="Wingdings" pitchFamily="2" charset="2"/>
              </a:rPr>
              <a:t>IO operations</a:t>
            </a:r>
          </a:p>
          <a:p>
            <a:pPr lvl="3">
              <a:defRPr/>
            </a:pPr>
            <a:r>
              <a:rPr lang="en-US" altLang="zh-CN" b="1" dirty="0" smtClean="0">
                <a:solidFill>
                  <a:srgbClr val="7030A0"/>
                </a:solidFill>
                <a:sym typeface="Wingdings" pitchFamily="2" charset="2"/>
              </a:rPr>
              <a:t>Connect</a:t>
            </a:r>
            <a:r>
              <a:rPr lang="en-US" altLang="zh-CN" dirty="0" smtClean="0">
                <a:solidFill>
                  <a:schemeClr val="accent6">
                    <a:lumMod val="75000"/>
                  </a:schemeClr>
                </a:solidFill>
                <a:sym typeface="Wingdings" pitchFamily="2" charset="2"/>
              </a:rPr>
              <a:t> all together &amp; structure of IO module in OS</a:t>
            </a:r>
          </a:p>
          <a:p>
            <a:pPr lvl="3">
              <a:defRPr/>
            </a:pPr>
            <a:r>
              <a:rPr lang="en-US" altLang="zh-CN" b="1" dirty="0" smtClean="0">
                <a:solidFill>
                  <a:srgbClr val="7030A0"/>
                </a:solidFill>
                <a:sym typeface="Wingdings" pitchFamily="2" charset="2"/>
              </a:rPr>
              <a:t>Communication</a:t>
            </a:r>
            <a:r>
              <a:rPr lang="en-US" altLang="zh-CN" dirty="0" smtClean="0">
                <a:solidFill>
                  <a:schemeClr val="accent6">
                    <a:lumMod val="75000"/>
                  </a:schemeClr>
                </a:solidFill>
                <a:sym typeface="Wingdings" pitchFamily="2" charset="2"/>
              </a:rPr>
              <a:t> types between CPU and IO devices</a:t>
            </a:r>
          </a:p>
          <a:p>
            <a:pPr>
              <a:defRPr/>
            </a:pPr>
            <a:r>
              <a:rPr lang="en-US" altLang="zh-CN" dirty="0">
                <a:sym typeface="Wingdings" pitchFamily="2" charset="2"/>
              </a:rPr>
              <a:t>Taking (Magnetic) Disk for instance</a:t>
            </a:r>
          </a:p>
          <a:p>
            <a:pPr lvl="1">
              <a:defRPr/>
            </a:pPr>
            <a:r>
              <a:rPr lang="en-US" altLang="zh-CN" dirty="0">
                <a:sym typeface="Wingdings" pitchFamily="2" charset="2"/>
              </a:rPr>
              <a:t>So-called </a:t>
            </a:r>
            <a:r>
              <a:rPr lang="en-US" altLang="zh-CN" dirty="0" smtClean="0">
                <a:sym typeface="Wingdings" pitchFamily="2" charset="2"/>
              </a:rPr>
              <a:t>“linear address sector space”</a:t>
            </a:r>
            <a:endParaRPr lang="en-US" altLang="zh-CN" dirty="0">
              <a:sym typeface="Wingdings" pitchFamily="2" charset="2"/>
            </a:endParaRPr>
          </a:p>
          <a:p>
            <a:pPr lvl="1">
              <a:defRPr/>
            </a:pPr>
            <a:r>
              <a:rPr lang="en-US" altLang="zh-CN" dirty="0" smtClean="0">
                <a:sym typeface="Wingdings" pitchFamily="2" charset="2"/>
              </a:rPr>
              <a:t>Organize sectors into partitions, and so-called “linear addressed block space”</a:t>
            </a:r>
          </a:p>
          <a:p>
            <a:pPr lvl="1">
              <a:defRPr/>
            </a:pPr>
            <a:r>
              <a:rPr lang="en-US" altLang="zh-CN" dirty="0">
                <a:sym typeface="Wingdings" pitchFamily="2" charset="2"/>
              </a:rPr>
              <a:t>Optical disk is </a:t>
            </a:r>
            <a:r>
              <a:rPr lang="en-US" altLang="zh-CN" dirty="0" smtClean="0">
                <a:sym typeface="Wingdings" pitchFamily="2" charset="2"/>
              </a:rPr>
              <a:t>similar</a:t>
            </a:r>
            <a:endParaRPr lang="en-US" altLang="zh-CN" dirty="0">
              <a:sym typeface="Wingdings" pitchFamily="2" charset="2"/>
            </a:endParaRP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6</a:t>
            </a:fld>
            <a:endParaRPr lang="zh-CN" altLang="en-US"/>
          </a:p>
        </p:txBody>
      </p:sp>
    </p:spTree>
    <p:extLst>
      <p:ext uri="{BB962C8B-B14F-4D97-AF65-F5344CB8AC3E}">
        <p14:creationId xmlns:p14="http://schemas.microsoft.com/office/powerpoint/2010/main" val="3701378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r>
              <a:rPr lang="en-US" altLang="zh-CN" dirty="0" smtClean="0"/>
              <a:t>We have many different devices</a:t>
            </a:r>
            <a:endParaRPr lang="zh-CN" altLang="en-US" dirty="0"/>
          </a:p>
        </p:txBody>
      </p:sp>
      <p:sp>
        <p:nvSpPr>
          <p:cNvPr id="4" name="页脚占位符 3"/>
          <p:cNvSpPr>
            <a:spLocks noGrp="1"/>
          </p:cNvSpPr>
          <p:nvPr>
            <p:ph type="ftr" sz="quarter" idx="11"/>
          </p:nvPr>
        </p:nvSpPr>
        <p:spPr/>
        <p:txBody>
          <a:bodyPr/>
          <a:lstStyle/>
          <a:p>
            <a:r>
              <a:rPr lang="en-US" altLang="zh-CN" smtClean="0"/>
              <a:t>Part X IO System (Basic)</a:t>
            </a:r>
            <a:endParaRPr lang="zh-CN" altLang="en-US"/>
          </a:p>
        </p:txBody>
      </p:sp>
      <p:sp>
        <p:nvSpPr>
          <p:cNvPr id="5" name="灯片编号占位符 4"/>
          <p:cNvSpPr>
            <a:spLocks noGrp="1"/>
          </p:cNvSpPr>
          <p:nvPr>
            <p:ph type="sldNum" sz="quarter" idx="12"/>
          </p:nvPr>
        </p:nvSpPr>
        <p:spPr/>
        <p:txBody>
          <a:bodyPr/>
          <a:lstStyle/>
          <a:p>
            <a:fld id="{10744B62-10FC-4232-9218-76AF922FA420}" type="slidenum">
              <a:rPr lang="zh-CN" altLang="en-US" smtClean="0"/>
              <a:pPr/>
              <a:t>7</a:t>
            </a:fld>
            <a:endParaRPr lang="zh-CN" altLang="en-US"/>
          </a:p>
        </p:txBody>
      </p:sp>
      <p:pic>
        <p:nvPicPr>
          <p:cNvPr id="6" name="Picture 2" descr="http://www.logitech.com/assets/21025/2102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436523"/>
            <a:ext cx="2782582" cy="257646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ts1.cn.mm.bing.net/th?id=I4924438363112176&amp;pid=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6250" y="1916832"/>
            <a:ext cx="1417340" cy="103938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C:\Users\mlinking\Pictures\printer.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0710" y="3980965"/>
            <a:ext cx="2236012" cy="15133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5" descr="C:\Users\mlinking\Pictures\HDD.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8598913">
            <a:off x="4305912" y="1519356"/>
            <a:ext cx="2389212" cy="23588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6" descr="C:\Users\mlinking\Pictures\CD-Driver.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30793" y="3467300"/>
            <a:ext cx="1957491" cy="127034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9" descr="C:\Users\mlinking\Pictures\Monitor-LED.gi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6588223" y="22631"/>
            <a:ext cx="2242633" cy="267612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mlinking\Pictures\NetCard.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75295" y="5012988"/>
            <a:ext cx="173355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452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p:spPr>
        <p:txBody>
          <a:bodyPr>
            <a:normAutofit fontScale="90000"/>
          </a:bodyPr>
          <a:lstStyle/>
          <a:p>
            <a:r>
              <a:rPr lang="en-US" altLang="zh-CN" dirty="0" smtClean="0"/>
              <a:t>Three Device Types</a:t>
            </a:r>
            <a:endParaRPr lang="zh-CN" altLang="en-US" dirty="0"/>
          </a:p>
        </p:txBody>
      </p:sp>
      <p:sp>
        <p:nvSpPr>
          <p:cNvPr id="3" name="Content Placeholder 2"/>
          <p:cNvSpPr>
            <a:spLocks noGrp="1"/>
          </p:cNvSpPr>
          <p:nvPr>
            <p:ph idx="1"/>
          </p:nvPr>
        </p:nvSpPr>
        <p:spPr>
          <a:xfrm>
            <a:off x="357158" y="1000108"/>
            <a:ext cx="8786842" cy="5715040"/>
          </a:xfrm>
        </p:spPr>
        <p:txBody>
          <a:bodyPr>
            <a:normAutofit fontScale="92500"/>
          </a:bodyPr>
          <a:lstStyle/>
          <a:p>
            <a:r>
              <a:rPr lang="en-US" altLang="zh-CN" sz="3600" dirty="0" smtClean="0"/>
              <a:t>Most operating system have three device types: </a:t>
            </a:r>
          </a:p>
          <a:p>
            <a:pPr marL="971550" lvl="1" indent="-514350">
              <a:buFont typeface="+mj-lt"/>
              <a:buAutoNum type="arabicPeriod"/>
            </a:pPr>
            <a:r>
              <a:rPr lang="en-US" altLang="zh-CN" sz="3200" b="1" dirty="0" smtClean="0"/>
              <a:t>Character</a:t>
            </a:r>
            <a:r>
              <a:rPr lang="en-US" altLang="zh-CN" sz="3200" dirty="0" smtClean="0"/>
              <a:t> devices [</a:t>
            </a:r>
            <a:r>
              <a:rPr lang="zh-CN" altLang="en-US" sz="2400" dirty="0" smtClean="0"/>
              <a:t>字符设备</a:t>
            </a:r>
            <a:r>
              <a:rPr lang="en-US" altLang="zh-CN" sz="3200" dirty="0" smtClean="0"/>
              <a:t>]</a:t>
            </a:r>
          </a:p>
          <a:p>
            <a:pPr lvl="2"/>
            <a:r>
              <a:rPr lang="en-US" altLang="zh-CN" sz="2800" dirty="0"/>
              <a:t>Character devices are read and written directly without buffering</a:t>
            </a:r>
            <a:endParaRPr lang="en-US" altLang="zh-CN" sz="2800" dirty="0" smtClean="0"/>
          </a:p>
          <a:p>
            <a:pPr lvl="3"/>
            <a:r>
              <a:rPr lang="en-US" altLang="zh-CN" dirty="0" smtClean="0"/>
              <a:t>Used for serial-line types of devices (e.g. USB port)</a:t>
            </a:r>
          </a:p>
          <a:p>
            <a:pPr marL="971550" lvl="1" indent="-514350">
              <a:buFont typeface="+mj-lt"/>
              <a:buAutoNum type="arabicPeriod"/>
            </a:pPr>
            <a:r>
              <a:rPr lang="en-US" altLang="zh-CN" sz="3200" b="1" dirty="0" smtClean="0"/>
              <a:t>Block</a:t>
            </a:r>
            <a:r>
              <a:rPr lang="en-US" altLang="zh-CN" sz="3200" dirty="0" smtClean="0"/>
              <a:t> devices: [</a:t>
            </a:r>
            <a:r>
              <a:rPr lang="zh-CN" altLang="en-US" sz="2400" dirty="0" smtClean="0"/>
              <a:t>块设备</a:t>
            </a:r>
            <a:r>
              <a:rPr lang="en-US" altLang="zh-CN" sz="3200" dirty="0" smtClean="0"/>
              <a:t>]</a:t>
            </a:r>
          </a:p>
          <a:p>
            <a:pPr lvl="2"/>
            <a:r>
              <a:rPr lang="en-US" altLang="zh-CN" sz="2800" dirty="0"/>
              <a:t>Block devices can only be written to and read from in multiples of the block size, typically 512 or 1024 bytes </a:t>
            </a:r>
            <a:endParaRPr lang="en-US" altLang="zh-CN" sz="2800" dirty="0" smtClean="0"/>
          </a:p>
          <a:p>
            <a:pPr lvl="3"/>
            <a:r>
              <a:rPr lang="en-US" altLang="zh-CN" dirty="0" smtClean="0"/>
              <a:t>Used for mass-storage (E.g. </a:t>
            </a:r>
            <a:r>
              <a:rPr lang="en-US" altLang="zh-CN" b="1" u="sng" dirty="0" smtClean="0"/>
              <a:t>hard disks</a:t>
            </a:r>
            <a:r>
              <a:rPr lang="en-US" altLang="zh-CN" dirty="0" smtClean="0"/>
              <a:t>, tapes and CDROM) </a:t>
            </a:r>
            <a:endParaRPr lang="zh-CN" altLang="en-US" dirty="0" smtClean="0"/>
          </a:p>
          <a:p>
            <a:pPr marL="971550" lvl="1" indent="-514350">
              <a:buFont typeface="+mj-lt"/>
              <a:buAutoNum type="arabicPeriod"/>
            </a:pPr>
            <a:r>
              <a:rPr lang="en-US" altLang="zh-CN" sz="3200" b="1" dirty="0" smtClean="0"/>
              <a:t>Network</a:t>
            </a:r>
            <a:r>
              <a:rPr lang="en-US" altLang="zh-CN" sz="3200" dirty="0" smtClean="0"/>
              <a:t> devices </a:t>
            </a:r>
          </a:p>
          <a:p>
            <a:pPr lvl="2"/>
            <a:r>
              <a:rPr lang="en-US" altLang="zh-CN" sz="2800" dirty="0"/>
              <a:t>Network devices are accessed via the </a:t>
            </a:r>
            <a:r>
              <a:rPr lang="en-US" altLang="zh-CN" sz="2800" dirty="0" smtClean="0"/>
              <a:t>socket interface</a:t>
            </a:r>
          </a:p>
          <a:p>
            <a:pPr lvl="3"/>
            <a:r>
              <a:rPr lang="en-US" altLang="zh-CN" dirty="0" smtClean="0"/>
              <a:t>Used for network interfaces (E.g. Ethernet card) </a:t>
            </a:r>
          </a:p>
        </p:txBody>
      </p:sp>
      <p:sp>
        <p:nvSpPr>
          <p:cNvPr id="4" name="Footer Placeholder 3"/>
          <p:cNvSpPr>
            <a:spLocks noGrp="1"/>
          </p:cNvSpPr>
          <p:nvPr>
            <p:ph type="ftr" sz="quarter" idx="11"/>
          </p:nvPr>
        </p:nvSpPr>
        <p:spPr/>
        <p:txBody>
          <a:bodyPr/>
          <a:lstStyle/>
          <a:p>
            <a:r>
              <a:rPr lang="en-US" altLang="zh-CN" smtClean="0"/>
              <a:t>Part X IO System (Basic)</a:t>
            </a:r>
            <a:endParaRPr lang="zh-CN" altLang="en-US"/>
          </a:p>
        </p:txBody>
      </p:sp>
      <p:sp>
        <p:nvSpPr>
          <p:cNvPr id="5" name="Rectangle 4"/>
          <p:cNvSpPr/>
          <p:nvPr/>
        </p:nvSpPr>
        <p:spPr>
          <a:xfrm>
            <a:off x="4572000" y="6000768"/>
            <a:ext cx="4572000" cy="307777"/>
          </a:xfrm>
          <a:prstGeom prst="rect">
            <a:avLst/>
          </a:prstGeom>
        </p:spPr>
        <p:txBody>
          <a:bodyPr>
            <a:spAutoFit/>
          </a:bodyPr>
          <a:lstStyle/>
          <a:p>
            <a:r>
              <a:rPr lang="en-US" altLang="zh-CN" sz="1400" dirty="0" smtClean="0">
                <a:solidFill>
                  <a:schemeClr val="bg1">
                    <a:lumMod val="85000"/>
                  </a:schemeClr>
                </a:solidFill>
              </a:rPr>
              <a:t>PPTs from others\paul.rutgers.edu_cs519_S02\IO-File.ppt</a:t>
            </a:r>
            <a:endParaRPr lang="zh-CN" altLang="en-US" sz="1400" dirty="0">
              <a:solidFill>
                <a:schemeClr val="bg1">
                  <a:lumMod val="85000"/>
                </a:schemeClr>
              </a:solidFill>
            </a:endParaRP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8</a:t>
            </a:fld>
            <a:endParaRPr lang="zh-CN" altLang="en-US"/>
          </a:p>
        </p:txBody>
      </p:sp>
    </p:spTree>
    <p:extLst>
      <p:ext uri="{BB962C8B-B14F-4D97-AF65-F5344CB8AC3E}">
        <p14:creationId xmlns:p14="http://schemas.microsoft.com/office/powerpoint/2010/main" val="1250121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 calcmode="lin" valueType="num">
                                      <p:cBhvr additive="base">
                                        <p:cTn id="2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ltLang="zh-CN" smtClean="0">
                <a:solidFill>
                  <a:prstClr val="black">
                    <a:tint val="75000"/>
                  </a:prstClr>
                </a:solidFill>
              </a:rPr>
              <a:t>Part X IO System (Basic)</a:t>
            </a:r>
            <a:endParaRPr lang="en-US" altLang="zh-CN">
              <a:solidFill>
                <a:prstClr val="black">
                  <a:tint val="75000"/>
                </a:prstClr>
              </a:solidFill>
            </a:endParaRPr>
          </a:p>
        </p:txBody>
      </p:sp>
      <p:sp>
        <p:nvSpPr>
          <p:cNvPr id="8" name="Slide Number Placeholder 4"/>
          <p:cNvSpPr>
            <a:spLocks noGrp="1"/>
          </p:cNvSpPr>
          <p:nvPr>
            <p:ph type="sldNum" sz="quarter" idx="11"/>
          </p:nvPr>
        </p:nvSpPr>
        <p:spPr/>
        <p:txBody>
          <a:bodyPr/>
          <a:lstStyle/>
          <a:p>
            <a:fld id="{DFDBE136-3617-46DA-8560-6B9C88827F6B}" type="slidenum">
              <a:rPr lang="en-US" altLang="zh-CN">
                <a:solidFill>
                  <a:prstClr val="black">
                    <a:tint val="75000"/>
                  </a:prstClr>
                </a:solidFill>
              </a:rPr>
              <a:pPr/>
              <a:t>9</a:t>
            </a:fld>
            <a:endParaRPr lang="en-US" altLang="zh-CN">
              <a:solidFill>
                <a:prstClr val="black">
                  <a:tint val="75000"/>
                </a:prstClr>
              </a:solidFill>
            </a:endParaRPr>
          </a:p>
        </p:txBody>
      </p:sp>
      <p:sp>
        <p:nvSpPr>
          <p:cNvPr id="163842" name="Rectangle 2"/>
          <p:cNvSpPr>
            <a:spLocks noGrp="1" noChangeArrowheads="1"/>
          </p:cNvSpPr>
          <p:nvPr>
            <p:ph type="title"/>
          </p:nvPr>
        </p:nvSpPr>
        <p:spPr>
          <a:xfrm>
            <a:off x="0" y="-24"/>
            <a:ext cx="7772400" cy="647700"/>
          </a:xfrm>
          <a:noFill/>
          <a:ln/>
        </p:spPr>
        <p:txBody>
          <a:bodyPr lIns="92075" tIns="46038" rIns="92075" bIns="46038">
            <a:normAutofit fontScale="90000"/>
          </a:bodyPr>
          <a:lstStyle/>
          <a:p>
            <a:r>
              <a:rPr lang="en-US" altLang="zh-CN" b="1" u="sng" dirty="0">
                <a:ea typeface="宋体" pitchFamily="2" charset="-122"/>
              </a:rPr>
              <a:t>Sequential Access Devices</a:t>
            </a:r>
          </a:p>
        </p:txBody>
      </p:sp>
      <p:sp>
        <p:nvSpPr>
          <p:cNvPr id="163843" name="Rectangle 3"/>
          <p:cNvSpPr>
            <a:spLocks noGrp="1" noChangeArrowheads="1"/>
          </p:cNvSpPr>
          <p:nvPr>
            <p:ph type="body" idx="1"/>
          </p:nvPr>
        </p:nvSpPr>
        <p:spPr>
          <a:xfrm>
            <a:off x="142844" y="571480"/>
            <a:ext cx="8786842" cy="1504950"/>
          </a:xfrm>
          <a:noFill/>
          <a:ln/>
        </p:spPr>
        <p:txBody>
          <a:bodyPr lIns="92075" tIns="46038" rIns="92075" bIns="46038">
            <a:noAutofit/>
          </a:bodyPr>
          <a:lstStyle/>
          <a:p>
            <a:pPr>
              <a:buFont typeface="Arial" pitchFamily="34" charset="0"/>
              <a:buNone/>
            </a:pPr>
            <a:r>
              <a:rPr lang="en-US" altLang="zh-CN" sz="2400" b="1" dirty="0">
                <a:ea typeface="宋体" pitchFamily="2" charset="-122"/>
              </a:rPr>
              <a:t>Sequential Access</a:t>
            </a:r>
            <a:r>
              <a:rPr lang="en-US" altLang="zh-CN" sz="2400" dirty="0">
                <a:ea typeface="宋体" pitchFamily="2" charset="-122"/>
              </a:rPr>
              <a:t> = In order to access specific information, the device must sequentially pass through all preceding information  </a:t>
            </a:r>
          </a:p>
          <a:p>
            <a:r>
              <a:rPr lang="en-US" altLang="zh-CN" sz="2400" dirty="0">
                <a:ea typeface="宋体" pitchFamily="2" charset="-122"/>
              </a:rPr>
              <a:t>9 Track Tape (Reel to </a:t>
            </a:r>
            <a:r>
              <a:rPr lang="en-US" altLang="zh-CN" sz="2400" dirty="0" smtClean="0">
                <a:ea typeface="宋体" pitchFamily="2" charset="-122"/>
              </a:rPr>
              <a:t>Reel [</a:t>
            </a:r>
            <a:r>
              <a:rPr lang="zh-CN" altLang="en-US" sz="1800" dirty="0" smtClean="0">
                <a:ea typeface="宋体" pitchFamily="2" charset="-122"/>
              </a:rPr>
              <a:t>逐卷地</a:t>
            </a:r>
            <a:r>
              <a:rPr lang="en-US" altLang="zh-CN" sz="2400" dirty="0" smtClean="0">
                <a:ea typeface="宋体" pitchFamily="2" charset="-122"/>
              </a:rPr>
              <a:t>])</a:t>
            </a:r>
            <a:endParaRPr lang="en-US" altLang="zh-CN" sz="2400" dirty="0">
              <a:ea typeface="宋体" pitchFamily="2" charset="-122"/>
            </a:endParaRPr>
          </a:p>
          <a:p>
            <a:r>
              <a:rPr lang="en-US" altLang="zh-CN" sz="2400" dirty="0">
                <a:ea typeface="宋体" pitchFamily="2" charset="-122"/>
              </a:rPr>
              <a:t>Cartridge Tapes</a:t>
            </a:r>
          </a:p>
        </p:txBody>
      </p:sp>
      <p:pic>
        <p:nvPicPr>
          <p:cNvPr id="163847" name="Picture 7" descr="http://www.columbia.edu/acis/history/701-tape.gif"/>
          <p:cNvPicPr>
            <a:picLocks noChangeAspect="1" noChangeArrowheads="1"/>
          </p:cNvPicPr>
          <p:nvPr/>
        </p:nvPicPr>
        <p:blipFill>
          <a:blip r:embed="rId3" cstate="print"/>
          <a:srcRect/>
          <a:stretch>
            <a:fillRect/>
          </a:stretch>
        </p:blipFill>
        <p:spPr bwMode="auto">
          <a:xfrm>
            <a:off x="304800" y="2667000"/>
            <a:ext cx="2570163" cy="3649663"/>
          </a:xfrm>
          <a:prstGeom prst="rect">
            <a:avLst/>
          </a:prstGeom>
          <a:noFill/>
        </p:spPr>
      </p:pic>
      <p:pic>
        <p:nvPicPr>
          <p:cNvPr id="163849" name="Picture 9" descr="http://www.brainfly.net/images/3mtape.jpg"/>
          <p:cNvPicPr>
            <a:picLocks noChangeAspect="1" noChangeArrowheads="1"/>
          </p:cNvPicPr>
          <p:nvPr/>
        </p:nvPicPr>
        <p:blipFill>
          <a:blip r:embed="rId4" cstate="print"/>
          <a:srcRect/>
          <a:stretch>
            <a:fillRect/>
          </a:stretch>
        </p:blipFill>
        <p:spPr bwMode="auto">
          <a:xfrm>
            <a:off x="4648200" y="1828800"/>
            <a:ext cx="3284538" cy="2301875"/>
          </a:xfrm>
          <a:prstGeom prst="rect">
            <a:avLst/>
          </a:prstGeom>
          <a:noFill/>
        </p:spPr>
      </p:pic>
      <p:pic>
        <p:nvPicPr>
          <p:cNvPr id="163851" name="Picture 11" descr="http://learning.quantum.com/demo/00_art/jpg/DLT8K_1_250w.jpg"/>
          <p:cNvPicPr>
            <a:picLocks noChangeAspect="1" noChangeArrowheads="1"/>
          </p:cNvPicPr>
          <p:nvPr/>
        </p:nvPicPr>
        <p:blipFill>
          <a:blip r:embed="rId5" cstate="print"/>
          <a:srcRect/>
          <a:stretch>
            <a:fillRect/>
          </a:stretch>
        </p:blipFill>
        <p:spPr bwMode="auto">
          <a:xfrm>
            <a:off x="4724400" y="4191000"/>
            <a:ext cx="3733800" cy="2538413"/>
          </a:xfrm>
          <a:prstGeom prst="rect">
            <a:avLst/>
          </a:prstGeom>
          <a:noFill/>
        </p:spPr>
      </p:pic>
      <p:sp>
        <p:nvSpPr>
          <p:cNvPr id="9" name="Rectangle 8"/>
          <p:cNvSpPr/>
          <p:nvPr/>
        </p:nvSpPr>
        <p:spPr>
          <a:xfrm>
            <a:off x="5887531" y="1428736"/>
            <a:ext cx="3256469" cy="307777"/>
          </a:xfrm>
          <a:prstGeom prst="rect">
            <a:avLst/>
          </a:prstGeom>
        </p:spPr>
        <p:txBody>
          <a:bodyPr wrap="none">
            <a:spAutoFit/>
          </a:bodyPr>
          <a:lstStyle/>
          <a:p>
            <a:r>
              <a:rPr lang="en-US" altLang="zh-CN" sz="1400" dirty="0" smtClean="0">
                <a:solidFill>
                  <a:prstClr val="white">
                    <a:lumMod val="85000"/>
                  </a:prstClr>
                </a:solidFill>
              </a:rPr>
              <a:t>PPTs\Part XII\Part XII magnetic media].</a:t>
            </a:r>
            <a:r>
              <a:rPr lang="en-US" altLang="zh-CN" sz="1400" dirty="0" err="1" smtClean="0">
                <a:solidFill>
                  <a:prstClr val="white">
                    <a:lumMod val="85000"/>
                  </a:prstClr>
                </a:solidFill>
              </a:rPr>
              <a:t>ppt</a:t>
            </a:r>
            <a:endParaRPr lang="zh-CN" altLang="en-US" sz="1400" dirty="0">
              <a:solidFill>
                <a:prstClr val="white">
                  <a:lumMod val="85000"/>
                </a:prstClr>
              </a:solidFill>
            </a:endParaRPr>
          </a:p>
        </p:txBody>
      </p:sp>
    </p:spTree>
    <p:extLst>
      <p:ext uri="{BB962C8B-B14F-4D97-AF65-F5344CB8AC3E}">
        <p14:creationId xmlns:p14="http://schemas.microsoft.com/office/powerpoint/2010/main" val="303733887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CE_TITLE" val="Operating system"/>
  <p:tag name="ISPRING_ULTRA_SCORM_LESSON_TITLE" val="Part XII IO System"/>
  <p:tag name="ISPRING_ULTRA_SCORM_DURATION" val="3600"/>
  <p:tag name="ISPRING_ULTRA_SCORM_SLIDE_COUNT" val="1"/>
  <p:tag name="ISPRING_ULTRA_SCORM_TRACKING_SLIDES" val="1"/>
  <p:tag name="ISPRING_SCORM_RATE_SLIDES" val="0"/>
  <p:tag name="ISPRING_SCORM_RATE_QUIZZES" val="0"/>
  <p:tag name="ISPRING_SCORM_PASSING_SCORE" val="0.0000000000"/>
  <p:tag name="GENSWF_OUTPUT_FILE_NAME" val="Part 09 IO basic"/>
  <p:tag name="ISPRING_RESOURCE_PATHS_HASH_2" val="b6e7dd373fdf2d8d011707f4ef2dec38282ed3d"/>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35503</TotalTime>
  <Words>4485</Words>
  <Application>Microsoft Office PowerPoint</Application>
  <PresentationFormat>全屏显示(4:3)</PresentationFormat>
  <Paragraphs>589</Paragraphs>
  <Slides>43</Slides>
  <Notes>40</Notes>
  <HiddenSlides>1</HiddenSlides>
  <MMClips>0</MMClips>
  <ScaleCrop>false</ScaleCrop>
  <HeadingPairs>
    <vt:vector size="4" baseType="variant">
      <vt:variant>
        <vt:lpstr>主题</vt:lpstr>
      </vt:variant>
      <vt:variant>
        <vt:i4>2</vt:i4>
      </vt:variant>
      <vt:variant>
        <vt:lpstr>幻灯片标题</vt:lpstr>
      </vt:variant>
      <vt:variant>
        <vt:i4>43</vt:i4>
      </vt:variant>
    </vt:vector>
  </HeadingPairs>
  <TitlesOfParts>
    <vt:vector size="45" baseType="lpstr">
      <vt:lpstr>Office Theme</vt:lpstr>
      <vt:lpstr>1_Office Theme</vt:lpstr>
      <vt:lpstr>Operating system</vt:lpstr>
      <vt:lpstr>Goals</vt:lpstr>
      <vt:lpstr>File concept [We all know “file”, but what is it essentially?]</vt:lpstr>
      <vt:lpstr>We need store file permanently in secondary storage media, like Hard Disk</vt:lpstr>
      <vt:lpstr>I reorganize the IO + File system</vt:lpstr>
      <vt:lpstr>Basic IO</vt:lpstr>
      <vt:lpstr>PowerPoint 演示文稿</vt:lpstr>
      <vt:lpstr>Three Device Types</vt:lpstr>
      <vt:lpstr>Sequential Access Devices</vt:lpstr>
      <vt:lpstr>Direct Access Devices</vt:lpstr>
      <vt:lpstr>They share similar connection architecture</vt:lpstr>
      <vt:lpstr>MM is also connected with controller</vt:lpstr>
      <vt:lpstr>Device controller [控制器]</vt:lpstr>
      <vt:lpstr>Device Controller Interface</vt:lpstr>
      <vt:lpstr>Device Controller Interface</vt:lpstr>
      <vt:lpstr>PowerPoint 演示文稿</vt:lpstr>
      <vt:lpstr>Device I/O Port Locations on PCs (partial)</vt:lpstr>
      <vt:lpstr>We also need device Drivers [驱动程序]</vt:lpstr>
      <vt:lpstr>User/OS method interface</vt:lpstr>
      <vt:lpstr>The Device Driver Interface</vt:lpstr>
      <vt:lpstr>Now we know how to connect Hdisk</vt:lpstr>
      <vt:lpstr>Basic IO</vt:lpstr>
      <vt:lpstr>The basis of magnetic storage media</vt:lpstr>
      <vt:lpstr>Magnetic Disk</vt:lpstr>
      <vt:lpstr>Cont’</vt:lpstr>
      <vt:lpstr>Mapping files to blocks and sectors?</vt:lpstr>
      <vt:lpstr>LBA now for CHS</vt:lpstr>
      <vt:lpstr>Basic IO</vt:lpstr>
      <vt:lpstr>Some special sectors in HD</vt:lpstr>
      <vt:lpstr>Sector is too small!</vt:lpstr>
      <vt:lpstr>Disk Partition [磁盘分区]</vt:lpstr>
      <vt:lpstr>First, organize sectors in a partition into blocks</vt:lpstr>
      <vt:lpstr>Partitions in HD</vt:lpstr>
      <vt:lpstr>MBR – for demonstration</vt:lpstr>
      <vt:lpstr>PowerPoint 演示文稿</vt:lpstr>
      <vt:lpstr>Disk Space Organization</vt:lpstr>
      <vt:lpstr>Organize sectors into blocks?</vt:lpstr>
      <vt:lpstr>Now we have linear addressed block space for files</vt:lpstr>
      <vt:lpstr>Those data structures are maintained by File system</vt:lpstr>
      <vt:lpstr>I/O System – connect devices together</vt:lpstr>
      <vt:lpstr>Basic IO</vt:lpstr>
      <vt:lpstr>CD (Compact Disk)</vt:lpstr>
      <vt:lpstr>The Internals of a CD-ROM Drive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OS2012</dc:title>
  <dc:creator>mlinking</dc:creator>
  <cp:lastModifiedBy>mlinking</cp:lastModifiedBy>
  <cp:revision>1274</cp:revision>
  <dcterms:created xsi:type="dcterms:W3CDTF">2009-03-23T15:53:52Z</dcterms:created>
  <dcterms:modified xsi:type="dcterms:W3CDTF">2017-04-11T17:51:57Z</dcterms:modified>
</cp:coreProperties>
</file>