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38"/>
  </p:notesMasterIdLst>
  <p:sldIdLst>
    <p:sldId id="1192" r:id="rId3"/>
    <p:sldId id="1193" r:id="rId4"/>
    <p:sldId id="1194" r:id="rId5"/>
    <p:sldId id="1195" r:id="rId6"/>
    <p:sldId id="1196" r:id="rId7"/>
    <p:sldId id="1197" r:id="rId8"/>
    <p:sldId id="1198" r:id="rId9"/>
    <p:sldId id="1199" r:id="rId10"/>
    <p:sldId id="1200" r:id="rId11"/>
    <p:sldId id="1201" r:id="rId12"/>
    <p:sldId id="1202" r:id="rId13"/>
    <p:sldId id="1203" r:id="rId14"/>
    <p:sldId id="1204" r:id="rId15"/>
    <p:sldId id="1205" r:id="rId16"/>
    <p:sldId id="1206" r:id="rId17"/>
    <p:sldId id="1207" r:id="rId18"/>
    <p:sldId id="1208" r:id="rId19"/>
    <p:sldId id="1209" r:id="rId20"/>
    <p:sldId id="1210" r:id="rId21"/>
    <p:sldId id="1211" r:id="rId22"/>
    <p:sldId id="1212" r:id="rId23"/>
    <p:sldId id="1213" r:id="rId24"/>
    <p:sldId id="1214" r:id="rId25"/>
    <p:sldId id="1215" r:id="rId26"/>
    <p:sldId id="1216" r:id="rId27"/>
    <p:sldId id="1217" r:id="rId28"/>
    <p:sldId id="1218" r:id="rId29"/>
    <p:sldId id="1219" r:id="rId30"/>
    <p:sldId id="1220" r:id="rId31"/>
    <p:sldId id="1221" r:id="rId32"/>
    <p:sldId id="1222" r:id="rId33"/>
    <p:sldId id="1223" r:id="rId34"/>
    <p:sldId id="1224" r:id="rId35"/>
    <p:sldId id="1225" r:id="rId36"/>
    <p:sldId id="1226" r:id="rId37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57" autoAdjust="0"/>
  </p:normalViewPr>
  <p:slideViewPr>
    <p:cSldViewPr>
      <p:cViewPr varScale="1">
        <p:scale>
          <a:sx n="44" d="100"/>
          <a:sy n="44" d="100"/>
        </p:scale>
        <p:origin x="-1349" y="-67"/>
      </p:cViewPr>
      <p:guideLst>
        <p:guide orient="horz" pos="2115"/>
        <p:guide orient="horz" pos="27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ABAE4-DFF8-4AA2-A763-0BD96F79CD62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49880-5997-49F2-8F31-2944F7604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3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 noChangeArrowheads="1"/>
          </p:cNvSpPr>
          <p:nvPr/>
        </p:nvSpPr>
        <p:spPr bwMode="auto">
          <a:xfrm>
            <a:off x="3885670" y="8686489"/>
            <a:ext cx="2972330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BEBEFEF-2BAF-418F-A49D-4F6282CBAD5D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340" y="4342464"/>
            <a:ext cx="5031322" cy="4116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6AEB1012-0AA2-4357-8DEC-D5960B85F7B6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11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340" y="4342464"/>
            <a:ext cx="5031322" cy="4116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1" y="4344025"/>
            <a:ext cx="5028139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D42986ED-67AB-4DD1-9EA4-A74BA9BEC68C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13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EBFA5B41-1C4F-4403-8A94-0D178CD96739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14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1D849F4C-494D-421F-BD91-A3379C0CC928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15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1C5287AD-D94A-439D-8BAF-0B7CB2B66DBB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16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1" y="4344025"/>
            <a:ext cx="5028139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 txBox="1">
            <a:spLocks noGrp="1" noChangeArrowheads="1"/>
          </p:cNvSpPr>
          <p:nvPr/>
        </p:nvSpPr>
        <p:spPr bwMode="auto">
          <a:xfrm>
            <a:off x="3885670" y="8686489"/>
            <a:ext cx="2972330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57C74AA-18F1-4D27-A94D-A6CB02476F13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5670" y="8686489"/>
            <a:ext cx="2972330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0972A92-01B9-4217-9F3A-9FC9F097B3F2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79216D14-68B8-408C-AAE3-449F04BDD845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2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340" y="4342464"/>
            <a:ext cx="5031322" cy="4116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01.Operating system\PPTs.2016-32\PPTs from others\CS305  Operating systems</a:t>
            </a:r>
          </a:p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B2C1F19F-2827-4AD2-A39F-D51EB553FDF9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20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5670" y="8686489"/>
            <a:ext cx="2972330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82DA814-9529-460C-9171-BD7437D64E23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CBF1CA32-2998-4D89-997A-FF9E80CD6E61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22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4CF3A4AA-2ACF-404F-8E20-B2E7319DBAC1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23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4B5C1431-8679-4E96-AA56-74E0E819E569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25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6BB3B619-B417-4902-8FEB-1F16DC684880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26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3DF658AD-E2D3-4B8F-905D-4ADFF78E2D9B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27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885670" y="8686489"/>
            <a:ext cx="2972330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4FA272A-372D-42A5-9A16-7FDD0FEC8441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http://upload.wikimedia.org/wikipedia/commons/a/ab/Internet_of_Things.jpg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8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20365E53-D870-46AF-8CD1-72EE26D93155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3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http://www.janua.fr/wp-content/uploads/2014/12/internet-of-things.jpg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78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9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1" y="4344025"/>
            <a:ext cx="5028139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0B88E582-49D3-40FF-B7B4-CDD20DC131D7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5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E2C6D928-DFB5-4594-B238-A03612A4DA1E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6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340" y="4342464"/>
            <a:ext cx="5031322" cy="4116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148D3DD1-B1BB-4483-A2DD-560835079525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7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340" y="4342464"/>
            <a:ext cx="5031322" cy="4116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 noChangeArrowheads="1"/>
          </p:cNvSpPr>
          <p:nvPr/>
        </p:nvSpPr>
        <p:spPr bwMode="auto">
          <a:xfrm>
            <a:off x="3885670" y="8686489"/>
            <a:ext cx="2972330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D2E4D9AF-2792-47EF-9125-709E75A59992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340" y="4342464"/>
            <a:ext cx="5031322" cy="4116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C8C5EE5D-3BA3-402A-8B66-989BC1035304}" type="slidenum">
              <a:rPr lang="en-US" altLang="zh-CN" sz="1100">
                <a:solidFill>
                  <a:prstClr val="black"/>
                </a:solidFill>
                <a:latin typeface="Times New Roman" pitchFamily="18" charset="0"/>
              </a:rPr>
              <a:pPr/>
              <a:t>9</a:t>
            </a:fld>
            <a:endParaRPr lang="en-US" altLang="zh-CN" sz="11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7F1F-D037-47DE-8A72-7380C4DCAA9D}" type="datetime1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90874" cy="365125"/>
          </a:xfrm>
        </p:spPr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513-B522-4D3C-B745-39BE39061295}" type="datetime1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1CEB-58A0-42B0-88D8-0BA061017FB2}" type="datetime1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E1C1-564D-4BB7-A302-DFFBCFE6AAC7}" type="datetime1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4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88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278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11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0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63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5852" cy="6858000"/>
          </a:xfrm>
          <a:solidFill>
            <a:schemeClr val="bg1">
              <a:lumMod val="75000"/>
            </a:schemeClr>
          </a:solidFill>
        </p:spPr>
        <p:txBody>
          <a:bodyPr vert="vert270" anchor="ctr"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66830" y="6356350"/>
            <a:ext cx="1276344" cy="365125"/>
          </a:xfrm>
        </p:spPr>
        <p:txBody>
          <a:bodyPr/>
          <a:lstStyle/>
          <a:p>
            <a:fld id="{70558B1B-0F5A-4E8C-AA67-19CE5B1FD24A}" type="datetime1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85852" y="571480"/>
            <a:ext cx="7572396" cy="5197493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5185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439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8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4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7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126055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54B-B7A1-4C84-93F4-45530D2BDAC2}" type="datetime1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4094-AB33-4BC4-A8DA-9A7FD3D30CF4}" type="datetime1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A986-7B2F-496E-8939-4163BB392398}" type="datetime1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A71-07B8-4C04-AA05-D3FB8933F70B}" type="datetime1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2F52-80AA-466A-A6CF-E81580FE1DBE}" type="datetime1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F726-DB17-4314-8490-127F652ABC12}" type="datetime1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59C6-6A44-46C5-8F77-0653B90ADEA5}" type="datetime1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B07B-F8E6-4FF3-BCFA-DB46BDB7325B}" type="datetime1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090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79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3"/>
          </a:solidFill>
        </p:spPr>
        <p:txBody>
          <a:bodyPr/>
          <a:lstStyle/>
          <a:p>
            <a:r>
              <a:rPr lang="en-US" altLang="zh-CN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Operating system</a:t>
            </a:r>
            <a:endParaRPr lang="zh-CN" alt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643966" cy="1752600"/>
          </a:xfrm>
        </p:spPr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Part Review: OS’s big picture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Third Generation: Multiprogramming (1965-1980)</a:t>
            </a: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37138" y="1422400"/>
            <a:ext cx="3814762" cy="4648200"/>
          </a:xfrm>
        </p:spPr>
        <p:txBody>
          <a:bodyPr/>
          <a:lstStyle/>
          <a:p>
            <a:r>
              <a:rPr lang="en-US" altLang="zh-CN" sz="2400" smtClean="0"/>
              <a:t>Multiple jobs in memory</a:t>
            </a:r>
          </a:p>
          <a:p>
            <a:pPr lvl="1"/>
            <a:r>
              <a:rPr lang="en-US" altLang="zh-CN" smtClean="0"/>
              <a:t>Protected from one another</a:t>
            </a:r>
          </a:p>
          <a:p>
            <a:r>
              <a:rPr lang="en-US" altLang="zh-CN" sz="2400" smtClean="0"/>
              <a:t>Operating system protected from each job as well</a:t>
            </a:r>
          </a:p>
          <a:p>
            <a:r>
              <a:rPr lang="en-US" altLang="zh-CN" sz="2400" smtClean="0"/>
              <a:t>Overlap I/O of one job with computing from another job</a:t>
            </a:r>
          </a:p>
        </p:txBody>
      </p:sp>
      <p:pic>
        <p:nvPicPr>
          <p:cNvPr id="28675" name="Picture 14" descr="1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065338"/>
            <a:ext cx="43942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Third Generation: Multiprogramming (1965-1980)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Multiprogramming allowed several jobs to be active at one time</a:t>
            </a:r>
          </a:p>
          <a:p>
            <a:r>
              <a:rPr lang="en-US" altLang="zh-CN" smtClean="0"/>
              <a:t>Computer use got much cheaper and easier</a:t>
            </a:r>
          </a:p>
          <a:p>
            <a:r>
              <a:rPr lang="en-US" altLang="zh-CN" smtClean="0"/>
              <a:t>These developments allowed for interactive use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68710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Yet Another Quote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398640" cy="4648200"/>
          </a:xfrm>
        </p:spPr>
        <p:txBody>
          <a:bodyPr/>
          <a:lstStyle/>
          <a:p>
            <a:r>
              <a:rPr lang="ja-JP" altLang="en-US" dirty="0" smtClean="0"/>
              <a:t>“</a:t>
            </a:r>
            <a:r>
              <a:rPr lang="en-US" altLang="ja-JP" dirty="0" smtClean="0"/>
              <a:t>There is no reason anyone would want a computer in their home.</a:t>
            </a:r>
            <a:r>
              <a:rPr lang="ja-JP" altLang="en-US" dirty="0" smtClean="0"/>
              <a:t>“</a:t>
            </a:r>
            <a:endParaRPr lang="en-US" altLang="ja-JP" dirty="0" smtClean="0"/>
          </a:p>
          <a:p>
            <a:pPr lvl="1"/>
            <a:r>
              <a:rPr lang="en-US" altLang="zh-CN" sz="2000" dirty="0" smtClean="0"/>
              <a:t>Ken Olson, president, chairman and founder of Digital Equipment Corp. - 1977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98731"/>
            <a:ext cx="3672408" cy="459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6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Fourth Generation (1980-) Personal Computers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Personal computing  changed the computing industry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 Intel came out with the 8080 in 1974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Lots of companies produced complete systems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 The Control Program for Microcomputers (CP/M) from Digital Research was used</a:t>
            </a:r>
          </a:p>
          <a:p>
            <a:pPr>
              <a:lnSpc>
                <a:spcPct val="90000"/>
              </a:lnSpc>
            </a:pPr>
            <a:endParaRPr lang="en-US" altLang="zh-CN" sz="2400" smtClean="0"/>
          </a:p>
        </p:txBody>
      </p:sp>
      <p:pic>
        <p:nvPicPr>
          <p:cNvPr id="34819" name="Picture 7" descr="alta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1857375"/>
            <a:ext cx="39624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10"/>
          <p:cNvSpPr txBox="1">
            <a:spLocks noChangeArrowheads="1"/>
          </p:cNvSpPr>
          <p:nvPr/>
        </p:nvSpPr>
        <p:spPr bwMode="auto">
          <a:xfrm>
            <a:off x="4086225" y="4486275"/>
            <a:ext cx="522763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Altair 8080, 1975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256 bytes of memory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Enter data through one of toggle switches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  on the front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Results were indicated by flashing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  lights on the front panel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Fourth Generation (1980-) Personal Computers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 smtClean="0"/>
              <a:t> Motorola produced an 8-bit microprocessor, the 6800.</a:t>
            </a:r>
          </a:p>
          <a:p>
            <a:r>
              <a:rPr lang="en-US" altLang="zh-CN" sz="2400" smtClean="0"/>
              <a:t> Group of Motorola engineers left to form a new company to manufacture the 6502 after Motorola rejected it</a:t>
            </a:r>
          </a:p>
          <a:p>
            <a:r>
              <a:rPr lang="en-US" altLang="zh-CN" sz="2400" smtClean="0"/>
              <a:t>CPU used in early systems including Apple I</a:t>
            </a:r>
          </a:p>
          <a:p>
            <a:pPr lvl="1"/>
            <a:endParaRPr lang="en-US" altLang="zh-CN" sz="2000" smtClean="0"/>
          </a:p>
        </p:txBody>
      </p:sp>
      <p:pic>
        <p:nvPicPr>
          <p:cNvPr id="36867" name="Picture 4" descr="apple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2816"/>
            <a:ext cx="4357488" cy="392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Apple 1 Ad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38915" name="Picture 4" descr="Apple1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001713"/>
            <a:ext cx="7586663" cy="70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7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Fourth Generation (1980-) Personal Computers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  Now came the 16-bit systems with Intel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8086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 IBM designed the IBM PC around the 8088 (an 8086 on the inside with an 8 bit external data path)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IBM needed an OS for their PCs; CP/M behind schedule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Who did they turn to?</a:t>
            </a:r>
          </a:p>
          <a:p>
            <a:pPr lvl="1">
              <a:lnSpc>
                <a:spcPct val="90000"/>
              </a:lnSpc>
            </a:pPr>
            <a:endParaRPr lang="en-US" altLang="zh-CN" sz="2000" smtClean="0"/>
          </a:p>
        </p:txBody>
      </p:sp>
      <p:pic>
        <p:nvPicPr>
          <p:cNvPr id="40963" name="Picture 6" descr="ibm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1255713"/>
            <a:ext cx="38100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7"/>
          <p:cNvSpPr txBox="1">
            <a:spLocks noChangeArrowheads="1"/>
          </p:cNvSpPr>
          <p:nvPr/>
        </p:nvSpPr>
        <p:spPr bwMode="auto">
          <a:xfrm>
            <a:off x="5254625" y="4587875"/>
            <a:ext cx="39766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IBM PC, 1981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Retailed at $2880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64 kilobytes of RAM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Single-sided 160K 5.25 floppy drive</a:t>
            </a:r>
          </a:p>
        </p:txBody>
      </p:sp>
    </p:spTree>
    <p:extLst>
      <p:ext uri="{BB962C8B-B14F-4D97-AF65-F5344CB8AC3E}">
        <p14:creationId xmlns:p14="http://schemas.microsoft.com/office/powerpoint/2010/main" val="31558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>
                <a:solidFill>
                  <a:srgbClr val="3333CC"/>
                </a:solidFill>
                <a:latin typeface="Times New Roman" pitchFamily="18" charset="0"/>
                <a:ea typeface="MS PGothic" pitchFamily="34" charset="-128"/>
              </a:rPr>
              <a:t>Famous Quote</a:t>
            </a:r>
            <a:r>
              <a:rPr lang="en-US" altLang="zh-CN" sz="4400">
                <a:solidFill>
                  <a:srgbClr val="FF0000"/>
                </a:solidFill>
                <a:latin typeface="Times New Roman" pitchFamily="18" charset="0"/>
                <a:ea typeface="MS PGothic" pitchFamily="34" charset="-128"/>
              </a:rPr>
              <a:t> 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ja-JP" altLang="en-US" sz="3200">
                <a:solidFill>
                  <a:srgbClr val="3333CC"/>
                </a:solidFill>
                <a:latin typeface="Times New Roman" pitchFamily="18" charset="0"/>
                <a:ea typeface="MS PGothic" pitchFamily="34" charset="-128"/>
              </a:rPr>
              <a:t>“</a:t>
            </a:r>
            <a:r>
              <a:rPr lang="en-US" altLang="ja-JP" sz="3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We don't see Windows as a long-term graphical interface for the masses</a:t>
            </a:r>
            <a:r>
              <a:rPr lang="en-US" altLang="ja-JP" sz="3200">
                <a:solidFill>
                  <a:srgbClr val="3333CC"/>
                </a:solidFill>
                <a:latin typeface="Times New Roman" pitchFamily="18" charset="0"/>
                <a:ea typeface="MS PGothic" pitchFamily="34" charset="-128"/>
              </a:rPr>
              <a:t>.</a:t>
            </a:r>
            <a:r>
              <a:rPr lang="ja-JP" altLang="en-US" sz="3200">
                <a:solidFill>
                  <a:srgbClr val="3333CC"/>
                </a:solidFill>
                <a:latin typeface="Times New Roman" pitchFamily="18" charset="0"/>
                <a:ea typeface="MS PGothic" pitchFamily="34" charset="-128"/>
              </a:rPr>
              <a:t>”</a:t>
            </a:r>
            <a:endParaRPr lang="en-US" altLang="ja-JP" sz="3200">
              <a:solidFill>
                <a:srgbClr val="3333CC"/>
              </a:solidFill>
              <a:latin typeface="Times New Roman" pitchFamily="18" charset="0"/>
              <a:ea typeface="MS PGothic" pitchFamily="34" charset="-128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Tx/>
              <a:buChar char="–"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A Lotus Software Development official, while demonstrating a new DOS version - 1989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2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smtClean="0"/>
              <a:t>Fourth Generation (1980-) Personal Computers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4432300"/>
            <a:ext cx="7772400" cy="18161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smtClean="0"/>
              <a:t>Bill Gates suggested to IBM that they should look at CP/M (one of the the most successful OS for microcomputers  at that time, by Gary Kildall)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smtClean="0"/>
              <a:t>The biggest mistake of all: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smtClean="0"/>
              <a:t>Kindall refused to sign a non-disclosure agreement</a:t>
            </a:r>
          </a:p>
          <a:p>
            <a:pPr>
              <a:lnSpc>
                <a:spcPct val="90000"/>
              </a:lnSpc>
            </a:pPr>
            <a:endParaRPr lang="en-US" altLang="zh-CN" sz="2000" smtClean="0"/>
          </a:p>
        </p:txBody>
      </p:sp>
      <p:pic>
        <p:nvPicPr>
          <p:cNvPr id="45059" name="Picture 4" descr="gates19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1697038"/>
            <a:ext cx="30067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3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smtClean="0"/>
              <a:t>Fourth Generation (1980-) Personal Computers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4432300"/>
            <a:ext cx="7772400" cy="18161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smtClean="0"/>
              <a:t>IBM went back to </a:t>
            </a:r>
            <a:r>
              <a:rPr lang="en-US" altLang="zh-CN" sz="2000" smtClean="0">
                <a:solidFill>
                  <a:srgbClr val="FF0000"/>
                </a:solidFill>
              </a:rPr>
              <a:t>Bill Gates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Gates offered an OS called </a:t>
            </a:r>
            <a:r>
              <a:rPr lang="en-US" altLang="zh-CN" sz="2000" b="1" smtClean="0"/>
              <a:t>DOS </a:t>
            </a:r>
            <a:endParaRPr lang="en-US" altLang="zh-CN" sz="2000" smtClean="0"/>
          </a:p>
          <a:p>
            <a:pPr>
              <a:lnSpc>
                <a:spcPct val="90000"/>
              </a:lnSpc>
            </a:pPr>
            <a:r>
              <a:rPr lang="en-US" altLang="zh-CN" sz="2000" smtClean="0"/>
              <a:t>DOS came from a company called Microsoft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Microsoft hired Bill Gates to improve it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The new OS was renamed MS-DOS</a:t>
            </a:r>
          </a:p>
        </p:txBody>
      </p:sp>
      <p:pic>
        <p:nvPicPr>
          <p:cNvPr id="47107" name="Picture 4" descr="gates19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658938"/>
            <a:ext cx="30067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1397000"/>
            <a:ext cx="214630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3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Operating System Timeline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1430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First generation: 1945 – 1955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Vacuum tubes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Plug boards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Second generation: 1955 – 1965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Transistors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Batch systems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Third generation: 1965 – 1980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Integrated circuits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Multiprogramming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Fourth generation: 1980 – present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Large scale integration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Personal computers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Next generation: ???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Systems connected by high-speed networks?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Wide area resource management?</a:t>
            </a:r>
          </a:p>
        </p:txBody>
      </p:sp>
    </p:spTree>
    <p:extLst>
      <p:ext uri="{BB962C8B-B14F-4D97-AF65-F5344CB8AC3E}">
        <p14:creationId xmlns:p14="http://schemas.microsoft.com/office/powerpoint/2010/main" val="2848966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Fourth Generation (1980-) Personal Computers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4038600" cy="4648200"/>
          </a:xfrm>
        </p:spPr>
        <p:txBody>
          <a:bodyPr anchor="ctr"/>
          <a:lstStyle/>
          <a:p>
            <a:r>
              <a:rPr lang="en-US" altLang="zh-CN" dirty="0" smtClean="0"/>
              <a:t>Up to this point all operating systems were command line</a:t>
            </a:r>
          </a:p>
          <a:p>
            <a:r>
              <a:rPr lang="en-US" altLang="zh-CN" dirty="0" smtClean="0"/>
              <a:t>Doug </a:t>
            </a:r>
            <a:r>
              <a:rPr lang="en-US" altLang="zh-CN" dirty="0" err="1" smtClean="0"/>
              <a:t>Englehart</a:t>
            </a:r>
            <a:r>
              <a:rPr lang="en-US" altLang="zh-CN" dirty="0" smtClean="0"/>
              <a:t> at Stanford invented the </a:t>
            </a:r>
            <a:r>
              <a:rPr lang="en-US" altLang="zh-CN" dirty="0" smtClean="0">
                <a:solidFill>
                  <a:srgbClr val="FF0000"/>
                </a:solidFill>
              </a:rPr>
              <a:t>Graphical User Interface (GUI)</a:t>
            </a:r>
            <a:endParaRPr lang="en-US" altLang="zh-CN" dirty="0" smtClean="0"/>
          </a:p>
        </p:txBody>
      </p:sp>
      <p:pic>
        <p:nvPicPr>
          <p:cNvPr id="22536" name="Picture 8" descr="engelb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60848"/>
            <a:ext cx="2448272" cy="35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67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smtClean="0"/>
              <a:t>Fourth Generation (1980-) Personal Computers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Steve Jobs</a:t>
            </a:r>
            <a:r>
              <a:rPr lang="en-US" altLang="zh-CN" smtClean="0"/>
              <a:t> saw the possibility of a user-friendly PC</a:t>
            </a:r>
          </a:p>
          <a:p>
            <a:r>
              <a:rPr lang="en-US" altLang="zh-CN" smtClean="0"/>
              <a:t>This led to the </a:t>
            </a:r>
            <a:r>
              <a:rPr lang="en-US" altLang="zh-CN" smtClean="0">
                <a:solidFill>
                  <a:srgbClr val="FF0000"/>
                </a:solidFill>
              </a:rPr>
              <a:t>Apple Macintosh</a:t>
            </a:r>
            <a:r>
              <a:rPr lang="en-US" altLang="zh-CN" smtClean="0"/>
              <a:t> in 1984</a:t>
            </a:r>
          </a:p>
        </p:txBody>
      </p:sp>
      <p:pic>
        <p:nvPicPr>
          <p:cNvPr id="103430" name="Picture 6" descr="steve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3259138"/>
            <a:ext cx="1920875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7"/>
          <p:cNvSpPr txBox="1">
            <a:spLocks noChangeArrowheads="1"/>
          </p:cNvSpPr>
          <p:nvPr/>
        </p:nvSpPr>
        <p:spPr bwMode="auto">
          <a:xfrm>
            <a:off x="5572125" y="3660775"/>
            <a:ext cx="252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3581400" y="3251200"/>
            <a:ext cx="43434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zh-CN" sz="2000">
                <a:solidFill>
                  <a:srgbClr val="000000"/>
                </a:solidFill>
                <a:ea typeface="MS PGothic" pitchFamily="34" charset="-128"/>
              </a:rPr>
              <a:t>     Steve Jobs </a:t>
            </a:r>
            <a:r>
              <a:rPr lang="tr-TR" sz="2000">
                <a:solidFill>
                  <a:srgbClr val="000000"/>
                </a:solidFill>
                <a:ea typeface="MS PGothic" pitchFamily="34" charset="-128"/>
              </a:rPr>
              <a:t>was also the co</a:t>
            </a:r>
            <a:r>
              <a:rPr lang="en-US" altLang="zh-CN" sz="2000">
                <a:solidFill>
                  <a:srgbClr val="000000"/>
                </a:solidFill>
                <a:ea typeface="MS PGothic" pitchFamily="34" charset="-128"/>
              </a:rPr>
              <a:t>-</a:t>
            </a:r>
            <a:r>
              <a:rPr lang="tr-TR" sz="2000">
                <a:solidFill>
                  <a:srgbClr val="000000"/>
                </a:solidFill>
                <a:ea typeface="MS PGothic" pitchFamily="34" charset="-128"/>
              </a:rPr>
              <a:t>founder of </a:t>
            </a:r>
            <a:r>
              <a:rPr lang="en-US" altLang="zh-CN" sz="2000">
                <a:solidFill>
                  <a:srgbClr val="FF0000"/>
                </a:solidFill>
                <a:latin typeface="Lucida Grande" pitchFamily="-84" charset="0"/>
                <a:ea typeface="MS PGothic" pitchFamily="34" charset="-128"/>
              </a:rPr>
              <a:t>Pixar</a:t>
            </a:r>
            <a:r>
              <a:rPr lang="en-US" altLang="zh-CN" sz="2000">
                <a:solidFill>
                  <a:srgbClr val="000000"/>
                </a:solidFill>
                <a:latin typeface="Lucida Grande" pitchFamily="-84" charset="0"/>
                <a:ea typeface="MS PGothic" pitchFamily="34" charset="-128"/>
              </a:rPr>
              <a:t> which has created very successful animated films: Toy Story ; A Bug's Life; Toy Story 2; Finding Nemo; Monsters.</a:t>
            </a:r>
            <a:endParaRPr lang="en-US" altLang="zh-CN" sz="2000">
              <a:solidFill>
                <a:srgbClr val="000000"/>
              </a:solidFill>
              <a:ea typeface="MS PGothic" pitchFamily="34" charset="-128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tr-TR" sz="2000">
              <a:solidFill>
                <a:srgbClr val="000000"/>
              </a:solidFill>
              <a:ea typeface="MS PGothic" pitchFamily="34" charset="-128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tr-TR" sz="2000">
              <a:solidFill>
                <a:srgbClr val="000000"/>
              </a:solidFill>
              <a:ea typeface="MS PGothic" pitchFamily="34" charset="-128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tr-TR" sz="2000">
              <a:solidFill>
                <a:srgbClr val="000000"/>
              </a:solidFill>
              <a:ea typeface="MS PGothic" pitchFamily="34" charset="-128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tr-TR" sz="2000">
              <a:solidFill>
                <a:srgbClr val="000000"/>
              </a:solidFill>
              <a:ea typeface="MS PGothic" pitchFamily="34" charset="-128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tr-TR" sz="20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7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Fourth Generation (1980-) Personal Computers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27500"/>
            <a:ext cx="7772400" cy="2120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Used Motorola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16-bit 68000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64 KB of ROM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Of course it had the first GUI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BTW, Apple only started using Intel processors in 2006</a:t>
            </a:r>
          </a:p>
        </p:txBody>
      </p:sp>
      <p:pic>
        <p:nvPicPr>
          <p:cNvPr id="5325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436688"/>
            <a:ext cx="4699000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8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about UNIX?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Let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go back to the 60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MULTICS was the first large timesharing system developed jointly between MIT, General Electric (computing division eventually sold to Honeywell) and Bell Labs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MULTICS  introduced many seminal ideas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But,…. OS was written in a language called PL/1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Not a lot of these got sold but they were very popular with those who bought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Last one was put out of commission in 2000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 It was owned by the </a:t>
            </a:r>
            <a:r>
              <a:rPr lang="en-US" altLang="zh-CN" sz="2000" smtClean="0">
                <a:solidFill>
                  <a:srgbClr val="FF0000"/>
                </a:solidFill>
              </a:rPr>
              <a:t>Canadian Department of National Defence</a:t>
            </a:r>
          </a:p>
          <a:p>
            <a:pPr>
              <a:lnSpc>
                <a:spcPct val="90000"/>
              </a:lnSpc>
            </a:pPr>
            <a:endParaRPr lang="en-US" altLang="zh-CN" sz="24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6715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MULTICS</a:t>
            </a:r>
          </a:p>
        </p:txBody>
      </p:sp>
      <p:pic>
        <p:nvPicPr>
          <p:cNvPr id="57346" name="Picture 4" descr="mul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395413"/>
            <a:ext cx="66294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7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about UNIX?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/>
              <a:t> One of the computer scientists at Bell Labs who worked on MULTICS was </a:t>
            </a:r>
            <a:r>
              <a:rPr lang="en-US" altLang="zh-CN" sz="2000" smtClean="0">
                <a:solidFill>
                  <a:srgbClr val="FF0000"/>
                </a:solidFill>
              </a:rPr>
              <a:t>Ken Thompson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zh-CN" sz="20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zh-CN" sz="20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zh-CN" sz="20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 smtClean="0"/>
          </a:p>
          <a:p>
            <a:pPr>
              <a:lnSpc>
                <a:spcPct val="90000"/>
              </a:lnSpc>
            </a:pPr>
            <a:endParaRPr lang="en-US" altLang="zh-CN" sz="2000" smtClean="0"/>
          </a:p>
          <a:p>
            <a:pPr>
              <a:lnSpc>
                <a:spcPct val="90000"/>
              </a:lnSpc>
            </a:pPr>
            <a:endParaRPr lang="en-US" altLang="zh-CN" sz="2000" smtClean="0"/>
          </a:p>
          <a:p>
            <a:pPr>
              <a:lnSpc>
                <a:spcPct val="90000"/>
              </a:lnSpc>
            </a:pPr>
            <a:r>
              <a:rPr lang="en-US" altLang="zh-CN" sz="2000" smtClean="0"/>
              <a:t>He found a small PDP-7 minicomputer that no one was using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He decided to write a stripped-down, one-user version of MULTICS in the C programming language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This became </a:t>
            </a:r>
            <a:r>
              <a:rPr lang="en-US" altLang="zh-CN" sz="2000" smtClean="0">
                <a:solidFill>
                  <a:srgbClr val="FF0000"/>
                </a:solidFill>
              </a:rPr>
              <a:t>UNIX</a:t>
            </a:r>
            <a:r>
              <a:rPr lang="en-US" altLang="zh-CN" sz="2000" i="1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This was open source which led to other versions: </a:t>
            </a:r>
            <a:r>
              <a:rPr lang="en-US" altLang="zh-CN" sz="2000" smtClean="0">
                <a:solidFill>
                  <a:srgbClr val="FF0000"/>
                </a:solidFill>
              </a:rPr>
              <a:t>System V (AT&amp;T)</a:t>
            </a:r>
            <a:r>
              <a:rPr lang="en-US" altLang="zh-CN" sz="2000" smtClean="0"/>
              <a:t> and </a:t>
            </a:r>
            <a:r>
              <a:rPr lang="en-US" altLang="zh-CN" sz="2000" smtClean="0">
                <a:solidFill>
                  <a:srgbClr val="FF0000"/>
                </a:solidFill>
              </a:rPr>
              <a:t>BSD (Berkeley Software Distribution)</a:t>
            </a:r>
          </a:p>
        </p:txBody>
      </p:sp>
      <p:pic>
        <p:nvPicPr>
          <p:cNvPr id="593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93925"/>
            <a:ext cx="17907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5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about MINIX?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smtClean="0"/>
              <a:t>  Eventually AT&amp;T realized that UNIX was commercially viable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Unix, Version 7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license prohibited the source code from being studied in courses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A computer scientist, Andrew Tanenbaum, was appalled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He created a new OS (using the C programming language) from scratch that would be compatible with UNIX but completely different on the inside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This was </a:t>
            </a:r>
            <a:r>
              <a:rPr lang="en-US" altLang="zh-CN" sz="2400" smtClean="0">
                <a:solidFill>
                  <a:srgbClr val="FF0000"/>
                </a:solidFill>
              </a:rPr>
              <a:t>MINIX</a:t>
            </a:r>
            <a:r>
              <a:rPr lang="en-US" altLang="zh-CN" sz="2400" smtClean="0"/>
              <a:t> or mini-Unix; released in 1987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Better structured then UNIX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MINIX-2 released in 1997</a:t>
            </a:r>
          </a:p>
          <a:p>
            <a:pPr>
              <a:lnSpc>
                <a:spcPct val="80000"/>
              </a:lnSpc>
            </a:pPr>
            <a:r>
              <a:rPr lang="en-US" altLang="zh-CN" sz="2400" smtClean="0"/>
              <a:t>MINIX-3 released in 2006</a:t>
            </a:r>
          </a:p>
          <a:p>
            <a:pPr>
              <a:lnSpc>
                <a:spcPct val="80000"/>
              </a:lnSpc>
            </a:pPr>
            <a:endParaRPr lang="en-US" altLang="zh-CN" sz="2400" smtClean="0"/>
          </a:p>
          <a:p>
            <a:pPr>
              <a:lnSpc>
                <a:spcPct val="80000"/>
              </a:lnSpc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1501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r>
              <a:rPr lang="en-US" altLang="zh-CN" sz="2400" smtClean="0"/>
              <a:t>After MINIX was released a USENET newsgroup (think of this as a chatroom), </a:t>
            </a:r>
            <a:r>
              <a:rPr lang="en-US" altLang="zh-CN" sz="2400" i="1" smtClean="0"/>
              <a:t>comp.os.minix</a:t>
            </a:r>
            <a:r>
              <a:rPr lang="en-US" altLang="zh-CN" sz="2400" smtClean="0"/>
              <a:t> was formed.</a:t>
            </a:r>
          </a:p>
          <a:p>
            <a:r>
              <a:rPr lang="en-US" altLang="zh-CN" sz="2400" smtClean="0"/>
              <a:t>Quickly had 40,000 subscribers who wanted to add stuff</a:t>
            </a:r>
          </a:p>
          <a:p>
            <a:r>
              <a:rPr lang="en-US" altLang="zh-CN" sz="2400" smtClean="0"/>
              <a:t>One was a Finnish student named Linus Torvalds</a:t>
            </a:r>
          </a:p>
          <a:p>
            <a:pPr>
              <a:buFont typeface="ZapfDingbats" pitchFamily="82" charset="2"/>
              <a:buNone/>
            </a:pPr>
            <a:endParaRPr lang="en-US" altLang="zh-CN" sz="2400" smtClean="0"/>
          </a:p>
        </p:txBody>
      </p:sp>
      <p:sp>
        <p:nvSpPr>
          <p:cNvPr id="63491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endParaRPr lang="zh-CN" altLang="zh-CN" sz="2400" smtClean="0"/>
          </a:p>
        </p:txBody>
      </p:sp>
      <p:pic>
        <p:nvPicPr>
          <p:cNvPr id="63492" name="Picture 8" descr="lin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501775"/>
            <a:ext cx="381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0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Torvalds wanted to add features which led to other things</a:t>
            </a:r>
          </a:p>
          <a:p>
            <a:r>
              <a:rPr lang="en-US" altLang="zh-CN" smtClean="0"/>
              <a:t>Eventually this led to his own OS called </a:t>
            </a:r>
            <a:r>
              <a:rPr lang="en-US" altLang="zh-CN" smtClean="0">
                <a:solidFill>
                  <a:srgbClr val="FF0000"/>
                </a:solidFill>
              </a:rPr>
              <a:t>Linux</a:t>
            </a:r>
            <a:r>
              <a:rPr lang="en-US" altLang="zh-CN" smtClean="0"/>
              <a:t> (August 1991)</a:t>
            </a:r>
          </a:p>
          <a:p>
            <a:r>
              <a:rPr lang="en-US" altLang="zh-CN" smtClean="0"/>
              <a:t>Linux is a notable success of the open source movement</a:t>
            </a:r>
          </a:p>
        </p:txBody>
      </p:sp>
    </p:spTree>
    <p:extLst>
      <p:ext uri="{BB962C8B-B14F-4D97-AF65-F5344CB8AC3E}">
        <p14:creationId xmlns:p14="http://schemas.microsoft.com/office/powerpoint/2010/main" val="625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Today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 Mobile Devices</a:t>
            </a:r>
          </a:p>
          <a:p>
            <a:pPr>
              <a:buFont typeface="ZapfDingbats" pitchFamily="82" charset="2"/>
              <a:buNone/>
            </a:pPr>
            <a:endParaRPr lang="en-CA" dirty="0" smtClean="0"/>
          </a:p>
        </p:txBody>
      </p:sp>
      <p:pic>
        <p:nvPicPr>
          <p:cNvPr id="1026" name="Picture 2" descr="Evolution of iOS iPhone Home Scre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992888" cy="306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572000" y="54692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http://osxdaily.com/2013/06/15/evolution-of-iphone-ios-home-screen/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First Generation (1945-1955): Direct Input 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638300"/>
            <a:ext cx="3810000" cy="4648200"/>
          </a:xfrm>
        </p:spPr>
        <p:txBody>
          <a:bodyPr/>
          <a:lstStyle/>
          <a:p>
            <a:r>
              <a:rPr lang="en-US" altLang="zh-CN" sz="2400" smtClean="0"/>
              <a:t>Run one job at a time</a:t>
            </a:r>
          </a:p>
          <a:p>
            <a:pPr lvl="1"/>
            <a:r>
              <a:rPr lang="en-US" altLang="zh-CN" sz="2000" smtClean="0"/>
              <a:t>Enter it into the computer (might require rewiring)</a:t>
            </a:r>
          </a:p>
          <a:p>
            <a:pPr lvl="1"/>
            <a:r>
              <a:rPr lang="en-US" altLang="zh-CN" sz="2000" smtClean="0"/>
              <a:t>Run it</a:t>
            </a:r>
          </a:p>
          <a:p>
            <a:pPr lvl="1"/>
            <a:r>
              <a:rPr lang="en-US" altLang="zh-CN" sz="2000" smtClean="0"/>
              <a:t>Record the results</a:t>
            </a:r>
          </a:p>
          <a:p>
            <a:r>
              <a:rPr lang="en-US" altLang="zh-CN" sz="2400" smtClean="0"/>
              <a:t>Programming languages were unheard of</a:t>
            </a:r>
          </a:p>
          <a:p>
            <a:r>
              <a:rPr lang="en-US" altLang="zh-CN" sz="2400" smtClean="0"/>
              <a:t>Assembly languages were not known</a:t>
            </a:r>
          </a:p>
          <a:p>
            <a:r>
              <a:rPr lang="en-US" altLang="zh-CN" sz="2400" smtClean="0"/>
              <a:t>No reason for an OS</a:t>
            </a:r>
          </a:p>
        </p:txBody>
      </p:sp>
      <p:pic>
        <p:nvPicPr>
          <p:cNvPr id="14339" name="Picture 8" descr="eni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87500"/>
            <a:ext cx="43942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708025" y="6111875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Eniac, 1945 </a:t>
            </a:r>
          </a:p>
        </p:txBody>
      </p:sp>
    </p:spTree>
    <p:extLst>
      <p:ext uri="{BB962C8B-B14F-4D97-AF65-F5344CB8AC3E}">
        <p14:creationId xmlns:p14="http://schemas.microsoft.com/office/powerpoint/2010/main" val="14872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Today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 Mobile Devices</a:t>
            </a:r>
          </a:p>
          <a:p>
            <a:pPr>
              <a:buFont typeface="ZapfDingbats" pitchFamily="82" charset="2"/>
              <a:buNone/>
            </a:pPr>
            <a:endParaRPr lang="en-CA" dirty="0" smtClean="0"/>
          </a:p>
        </p:txBody>
      </p:sp>
      <p:pic>
        <p:nvPicPr>
          <p:cNvPr id="1028" name="Picture 4" descr="http://sharein.org/wp-content/uploads/2015/01/android-nombres-postr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8172400" cy="40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355976" y="60212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http://sharein.org/wp-content/uploads/2015/01/android-nombres-postres.jpg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Today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533400" y="1268760"/>
            <a:ext cx="7772400" cy="4648200"/>
          </a:xfrm>
        </p:spPr>
        <p:txBody>
          <a:bodyPr/>
          <a:lstStyle/>
          <a:p>
            <a:r>
              <a:rPr lang="en-CA" dirty="0" smtClean="0"/>
              <a:t>Sensors – </a:t>
            </a:r>
            <a:r>
              <a:rPr lang="en-CA" altLang="en-US" dirty="0" smtClean="0"/>
              <a:t>“</a:t>
            </a:r>
            <a:r>
              <a:rPr lang="en-CA" dirty="0" smtClean="0"/>
              <a:t>Internet of Things</a:t>
            </a:r>
            <a:r>
              <a:rPr lang="en-CA" altLang="en-US" dirty="0" smtClean="0"/>
              <a:t>”</a:t>
            </a:r>
            <a:endParaRPr lang="en-CA" altLang="ja-JP" dirty="0" smtClean="0"/>
          </a:p>
          <a:p>
            <a:pPr>
              <a:buFont typeface="ZapfDingbats" pitchFamily="82" charset="2"/>
              <a:buNone/>
            </a:pPr>
            <a:endParaRPr lang="en-CA" dirty="0" smtClean="0"/>
          </a:p>
        </p:txBody>
      </p:sp>
      <p:pic>
        <p:nvPicPr>
          <p:cNvPr id="3077" name="Picture 5" descr="C:\Users\mlinking\Documents\Internet_of_Thing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" y="1896849"/>
            <a:ext cx="454342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mlinking\Documents\IoT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49261"/>
            <a:ext cx="46577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2" descr="http://www.janua.fr/wp-content/uploads/2014/12/internet-of-things.jpg"/>
          <p:cNvSpPr>
            <a:spLocks noChangeAspect="1" noChangeArrowheads="1"/>
          </p:cNvSpPr>
          <p:nvPr/>
        </p:nvSpPr>
        <p:spPr bwMode="auto">
          <a:xfrm>
            <a:off x="63500" y="-136525"/>
            <a:ext cx="104013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Picture 1" descr="C:\Users\mlinking\Downloads\internet-of-thing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801812"/>
            <a:ext cx="10182420" cy="379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8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533400" y="-315416"/>
            <a:ext cx="7772400" cy="1143000"/>
          </a:xfrm>
        </p:spPr>
        <p:txBody>
          <a:bodyPr/>
          <a:lstStyle/>
          <a:p>
            <a:r>
              <a:rPr lang="en-CA" dirty="0" smtClean="0"/>
              <a:t>Today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533400" y="476672"/>
            <a:ext cx="7772400" cy="4648200"/>
          </a:xfrm>
        </p:spPr>
        <p:txBody>
          <a:bodyPr/>
          <a:lstStyle/>
          <a:p>
            <a:r>
              <a:rPr lang="en-CA" dirty="0" smtClean="0"/>
              <a:t>Data Centres/Cloud</a:t>
            </a:r>
          </a:p>
          <a:p>
            <a:pPr>
              <a:buFont typeface="ZapfDingbats" pitchFamily="82" charset="2"/>
              <a:buNone/>
            </a:pPr>
            <a:endParaRPr lang="en-CA" dirty="0" smtClean="0"/>
          </a:p>
        </p:txBody>
      </p:sp>
      <p:pic>
        <p:nvPicPr>
          <p:cNvPr id="8" name="Picture 2" descr="C:\Users\mlinking\Downloads\Machine-Learning-and-Data-Center-Autom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8064896" cy="619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1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http://aten-usa.com/ATENConnect/wp-content/uploads/2010/12/aten-data-cen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548679"/>
            <a:ext cx="9324528" cy="602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7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 descr="http://www.firstpost.com/wp-content/uploads/2012/10/5GoogleData_Centre_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" y="548680"/>
            <a:ext cx="911317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8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Famous Quote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066800"/>
            <a:ext cx="7772400" cy="27813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en-US" altLang="zh-CN" smtClean="0"/>
          </a:p>
          <a:p>
            <a:r>
              <a:rPr lang="en-US" altLang="zh-CN" sz="2400" smtClean="0"/>
              <a:t>"I think there is a world market for maybe five computers." </a:t>
            </a:r>
          </a:p>
          <a:p>
            <a:pPr lvl="1"/>
            <a:r>
              <a:rPr lang="en-US" altLang="zh-CN" sz="2000" smtClean="0"/>
              <a:t> Thomas Watson, Chairman of IBM - 1943</a:t>
            </a:r>
          </a:p>
          <a:p>
            <a:endParaRPr lang="en-US" altLang="zh-CN" sz="2400" smtClean="0"/>
          </a:p>
        </p:txBody>
      </p:sp>
      <p:pic>
        <p:nvPicPr>
          <p:cNvPr id="82948" name="Picture 4" descr="main_wat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5396137" cy="358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5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Second Generation (1955-1965): Batch Systems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Programs were written on paper in either FORTRAN or assembly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 Programs encoded on punched cards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The card deck was taken down to the input room and handed to one of the operators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Programmer would come back later for results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zh-CN" sz="2400" smtClean="0"/>
          </a:p>
        </p:txBody>
      </p:sp>
      <p:pic>
        <p:nvPicPr>
          <p:cNvPr id="18435" name="Picture 7" descr="70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919288"/>
            <a:ext cx="3716337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466725" y="6251575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IBM 7094/1401</a:t>
            </a:r>
          </a:p>
        </p:txBody>
      </p:sp>
    </p:spTree>
    <p:extLst>
      <p:ext uri="{BB962C8B-B14F-4D97-AF65-F5344CB8AC3E}">
        <p14:creationId xmlns:p14="http://schemas.microsoft.com/office/powerpoint/2010/main" val="11843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Second Generation (1955-1965): Batch Systems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995738"/>
            <a:ext cx="7772400" cy="2252662"/>
          </a:xfrm>
        </p:spPr>
        <p:txBody>
          <a:bodyPr/>
          <a:lstStyle/>
          <a:p>
            <a:r>
              <a:rPr lang="en-US" altLang="zh-CN" sz="2400" smtClean="0"/>
              <a:t>The programmer is waiting for this:</a:t>
            </a:r>
          </a:p>
          <a:p>
            <a:pPr lvl="1"/>
            <a:r>
              <a:rPr lang="en-US" altLang="zh-CN" sz="2000" smtClean="0"/>
              <a:t>Bring cards to 1401</a:t>
            </a:r>
          </a:p>
          <a:p>
            <a:pPr lvl="1"/>
            <a:r>
              <a:rPr lang="en-US" altLang="zh-CN" sz="2000" smtClean="0"/>
              <a:t>Read cards onto input tape</a:t>
            </a:r>
          </a:p>
          <a:p>
            <a:pPr lvl="1"/>
            <a:r>
              <a:rPr lang="en-US" altLang="zh-CN" sz="2000" smtClean="0"/>
              <a:t>Put input tape on 7094</a:t>
            </a:r>
          </a:p>
          <a:p>
            <a:pPr lvl="1"/>
            <a:r>
              <a:rPr lang="en-US" altLang="zh-CN" sz="2000" smtClean="0"/>
              <a:t>Perform the computation, writing results to output tape</a:t>
            </a:r>
          </a:p>
          <a:p>
            <a:pPr lvl="1"/>
            <a:r>
              <a:rPr lang="en-US" altLang="zh-CN" sz="2000" smtClean="0"/>
              <a:t>Put output tape on 1401, which prints output</a:t>
            </a:r>
          </a:p>
        </p:txBody>
      </p:sp>
      <p:pic>
        <p:nvPicPr>
          <p:cNvPr id="20483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00200"/>
            <a:ext cx="7162800" cy="2252663"/>
          </a:xfrm>
        </p:spPr>
      </p:pic>
    </p:spTree>
    <p:extLst>
      <p:ext uri="{BB962C8B-B14F-4D97-AF65-F5344CB8AC3E}">
        <p14:creationId xmlns:p14="http://schemas.microsoft.com/office/powerpoint/2010/main" val="3750599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 Programs on Punched Card</a:t>
            </a:r>
            <a:endParaRPr lang="en-US" altLang="zh-CN" smtClean="0"/>
          </a:p>
        </p:txBody>
      </p:sp>
      <p:pic>
        <p:nvPicPr>
          <p:cNvPr id="22530" name="Picture 43" descr="260px-FortranCardPROJ039.ag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08200"/>
            <a:ext cx="62071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44"/>
          <p:cNvSpPr txBox="1">
            <a:spLocks noChangeArrowheads="1"/>
          </p:cNvSpPr>
          <p:nvPr/>
        </p:nvSpPr>
        <p:spPr bwMode="auto">
          <a:xfrm>
            <a:off x="2895600" y="5778500"/>
            <a:ext cx="4025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</a:rPr>
              <a:t>Z(1) = Y + X(1) //Fortran statement</a:t>
            </a:r>
          </a:p>
        </p:txBody>
      </p:sp>
    </p:spTree>
    <p:extLst>
      <p:ext uri="{BB962C8B-B14F-4D97-AF65-F5344CB8AC3E}">
        <p14:creationId xmlns:p14="http://schemas.microsoft.com/office/powerpoint/2010/main" val="336181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zh-CN" smtClean="0"/>
              <a:t>Spooling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4200" y="9144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Eventually tape drives were replaced with disks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Disks enabled </a:t>
            </a:r>
            <a:r>
              <a:rPr lang="en-US" altLang="zh-CN" u="sng" smtClean="0"/>
              <a:t>s</a:t>
            </a:r>
            <a:r>
              <a:rPr lang="en-US" altLang="zh-CN" smtClean="0"/>
              <a:t>imultaneous </a:t>
            </a:r>
            <a:r>
              <a:rPr lang="en-US" altLang="zh-CN" u="sng" smtClean="0"/>
              <a:t>p</a:t>
            </a:r>
            <a:r>
              <a:rPr lang="en-US" altLang="zh-CN" smtClean="0"/>
              <a:t>eripheral </a:t>
            </a:r>
            <a:r>
              <a:rPr lang="en-US" altLang="zh-CN" u="sng" smtClean="0"/>
              <a:t>o</a:t>
            </a:r>
            <a:r>
              <a:rPr lang="en-US" altLang="zh-CN" smtClean="0"/>
              <a:t>peration </a:t>
            </a:r>
            <a:r>
              <a:rPr lang="en-US" altLang="zh-CN" u="sng" smtClean="0"/>
              <a:t>o</a:t>
            </a:r>
            <a:r>
              <a:rPr lang="en-US" altLang="zh-CN" smtClean="0"/>
              <a:t>n-</a:t>
            </a:r>
            <a:r>
              <a:rPr lang="en-US" altLang="zh-CN" u="sng" smtClean="0"/>
              <a:t>l</a:t>
            </a:r>
            <a:r>
              <a:rPr lang="en-US" altLang="zh-CN" smtClean="0"/>
              <a:t>ine (</a:t>
            </a:r>
            <a:r>
              <a:rPr lang="en-US" altLang="zh-CN" smtClean="0">
                <a:solidFill>
                  <a:srgbClr val="FF0000"/>
                </a:solidFill>
              </a:rPr>
              <a:t>spooling</a:t>
            </a:r>
            <a:r>
              <a:rPr lang="en-US" altLang="zh-CN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Computer overlapped entering punched cards to disk of one job with execution of another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Still only one job active at any given time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CPU often underutilized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Example: What if the job needs data from the disk?</a:t>
            </a:r>
          </a:p>
          <a:p>
            <a:pPr>
              <a:lnSpc>
                <a:spcPct val="90000"/>
              </a:lnSpc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771703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OS/360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400" smtClean="0"/>
              <a:t>A first example of an OS for this generation is IBM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OS/360</a:t>
            </a:r>
          </a:p>
          <a:p>
            <a:r>
              <a:rPr lang="en-US" altLang="zh-CN" sz="2400" smtClean="0"/>
              <a:t>Considered a  </a:t>
            </a:r>
            <a:r>
              <a:rPr lang="en-US" altLang="zh-CN" sz="2400" smtClean="0">
                <a:solidFill>
                  <a:srgbClr val="FF0000"/>
                </a:solidFill>
              </a:rPr>
              <a:t>landmark</a:t>
            </a:r>
            <a:r>
              <a:rPr lang="en-US" altLang="zh-CN" sz="2400" smtClean="0"/>
              <a:t>  operating system</a:t>
            </a:r>
          </a:p>
          <a:p>
            <a:endParaRPr lang="en-US" altLang="zh-CN" sz="2400" smtClean="0"/>
          </a:p>
        </p:txBody>
      </p:sp>
      <p:pic>
        <p:nvPicPr>
          <p:cNvPr id="26627" name="Picture 4" descr="OS3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4625"/>
            <a:ext cx="38671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9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CE_TITLE" val="Operating system"/>
  <p:tag name="ISPRING_ULTRA_SCORM_LESSON_TITLE" val="Part XII IO System"/>
  <p:tag name="ISPRING_ULTRA_SCORM_DURATION" val="3600"/>
  <p:tag name="ISPRING_ULTRA_SCORM_SLIDE_COUNT" val="1"/>
  <p:tag name="ISPRING_SCORM_RATE_SLIDES" val="0"/>
  <p:tag name="ISPRING_SCORM_RATE_QUIZZES" val="0"/>
  <p:tag name="ISPRING_SCORM_PASSING_SCORE" val="0.0000000000"/>
  <p:tag name="GENSWF_OUTPUT_FILE_NAME" val="Part 10 IO Other"/>
  <p:tag name="ISPRING_RESOURCE_PATHS_HASH_2" val="2c481c58ca2e5d25a235944fd30ff20f4112f5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32885</TotalTime>
  <Words>1240</Words>
  <Application>Microsoft Office PowerPoint</Application>
  <PresentationFormat>全屏显示(4:3)</PresentationFormat>
  <Paragraphs>200</Paragraphs>
  <Slides>35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Theme</vt:lpstr>
      <vt:lpstr>Default Design</vt:lpstr>
      <vt:lpstr>Operating system</vt:lpstr>
      <vt:lpstr>Operating System Timeline</vt:lpstr>
      <vt:lpstr>First Generation (1945-1955): Direct Input </vt:lpstr>
      <vt:lpstr>A Famous Quote</vt:lpstr>
      <vt:lpstr>Second Generation (1955-1965): Batch Systems</vt:lpstr>
      <vt:lpstr>Second Generation (1955-1965): Batch Systems</vt:lpstr>
      <vt:lpstr> Programs on Punched Card</vt:lpstr>
      <vt:lpstr>Spooling</vt:lpstr>
      <vt:lpstr> OS/360</vt:lpstr>
      <vt:lpstr>Third Generation: Multiprogramming (1965-1980)</vt:lpstr>
      <vt:lpstr>Third Generation: Multiprogramming (1965-1980)</vt:lpstr>
      <vt:lpstr>Yet Another Quote</vt:lpstr>
      <vt:lpstr>Fourth Generation (1980-) Personal Computers</vt:lpstr>
      <vt:lpstr>Fourth Generation (1980-) Personal Computers</vt:lpstr>
      <vt:lpstr>Apple 1 Ad</vt:lpstr>
      <vt:lpstr>Fourth Generation (1980-) Personal Computers</vt:lpstr>
      <vt:lpstr>PowerPoint 演示文稿</vt:lpstr>
      <vt:lpstr>Fourth Generation (1980-) Personal Computers</vt:lpstr>
      <vt:lpstr>Fourth Generation (1980-) Personal Computers</vt:lpstr>
      <vt:lpstr>Fourth Generation (1980-) Personal Computers</vt:lpstr>
      <vt:lpstr>Fourth Generation (1980-) Personal Computers</vt:lpstr>
      <vt:lpstr>Fourth Generation (1980-) Personal Computers</vt:lpstr>
      <vt:lpstr>What about UNIX?</vt:lpstr>
      <vt:lpstr>MULTICS</vt:lpstr>
      <vt:lpstr>What about UNIX?</vt:lpstr>
      <vt:lpstr>What about MINIX?</vt:lpstr>
      <vt:lpstr>LINUX</vt:lpstr>
      <vt:lpstr>LINUX</vt:lpstr>
      <vt:lpstr>Today</vt:lpstr>
      <vt:lpstr>Today</vt:lpstr>
      <vt:lpstr>Today</vt:lpstr>
      <vt:lpstr>PowerPoint 演示文稿</vt:lpstr>
      <vt:lpstr>Today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mlinking</dc:creator>
  <cp:lastModifiedBy>mlinking</cp:lastModifiedBy>
  <cp:revision>1273</cp:revision>
  <dcterms:created xsi:type="dcterms:W3CDTF">2009-03-23T15:53:52Z</dcterms:created>
  <dcterms:modified xsi:type="dcterms:W3CDTF">2016-10-28T09:23:58Z</dcterms:modified>
</cp:coreProperties>
</file>