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75" autoAdjust="0"/>
  </p:normalViewPr>
  <p:slideViewPr>
    <p:cSldViewPr>
      <p:cViewPr varScale="1">
        <p:scale>
          <a:sx n="114" d="100"/>
          <a:sy n="114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18.06.2019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8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18.06.2019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1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18.06.2019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SCRUM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Projektmanagement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dirty="0">
                <a:latin typeface="Frutiger Next LT W1G" pitchFamily="34" charset="0"/>
              </a:rPr>
            </a:b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b="0" dirty="0">
                <a:latin typeface="Frutiger Next LT W1G" pitchFamily="34" charset="0"/>
              </a:rPr>
            </a:b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err="1"/>
              <a:t>Social</a:t>
            </a:r>
            <a:r>
              <a:rPr lang="de-DE" sz="2200" dirty="0"/>
              <a:t> Acceptance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Nomadic</a:t>
            </a:r>
            <a:r>
              <a:rPr lang="de-DE" sz="2200" dirty="0"/>
              <a:t> Virtual Reality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/>
              <a:t>Forschungsseminar: MMI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b="1" dirty="0"/>
              <a:t>Topic</a:t>
            </a:r>
          </a:p>
          <a:p>
            <a:pPr indent="0"/>
            <a:r>
              <a:rPr lang="de-DE" dirty="0"/>
              <a:t>The </a:t>
            </a:r>
            <a:r>
              <a:rPr lang="de-DE" dirty="0" err="1"/>
              <a:t>study´s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„Acceptance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Nomadic</a:t>
            </a:r>
            <a:r>
              <a:rPr lang="de-DE" dirty="0"/>
              <a:t> Virtual Reality“ in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researches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2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Frutiger Next LT W1G"/>
              </a:rPr>
              <a:t>[2] The </a:t>
            </a:r>
            <a:r>
              <a:rPr lang="de-DE" dirty="0" err="1">
                <a:latin typeface="Frutiger Next LT W1G"/>
              </a:rPr>
              <a:t>user´s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surrounding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divided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into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public</a:t>
            </a:r>
            <a:r>
              <a:rPr lang="de-DE" dirty="0">
                <a:latin typeface="Frutiger Next LT W1G"/>
              </a:rPr>
              <a:t>, </a:t>
            </a:r>
            <a:r>
              <a:rPr lang="de-DE" dirty="0" err="1">
                <a:latin typeface="Frutiger Next LT W1G"/>
              </a:rPr>
              <a:t>semi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public</a:t>
            </a:r>
            <a:r>
              <a:rPr lang="de-DE" dirty="0">
                <a:latin typeface="Frutiger Next LT W1G"/>
              </a:rPr>
              <a:t> and private, </a:t>
            </a:r>
            <a:r>
              <a:rPr lang="de-DE" dirty="0" err="1">
                <a:latin typeface="Frutiger Next LT W1G"/>
              </a:rPr>
              <a:t>plays</a:t>
            </a:r>
            <a:r>
              <a:rPr lang="de-DE" dirty="0">
                <a:latin typeface="Frutiger Next LT W1G"/>
              </a:rPr>
              <a:t> an </a:t>
            </a:r>
            <a:r>
              <a:rPr lang="de-DE" dirty="0" err="1">
                <a:latin typeface="Frutiger Next LT W1G"/>
              </a:rPr>
              <a:t>important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role</a:t>
            </a:r>
            <a:r>
              <a:rPr lang="de-DE" dirty="0">
                <a:latin typeface="Frutiger Next LT W1G"/>
              </a:rPr>
              <a:t> in </a:t>
            </a:r>
            <a:r>
              <a:rPr lang="de-DE" dirty="0" err="1">
                <a:latin typeface="Frutiger Next LT W1G"/>
              </a:rPr>
              <a:t>his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decision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to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interact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with</a:t>
            </a:r>
            <a:r>
              <a:rPr lang="de-DE" dirty="0">
                <a:latin typeface="Frutiger Next LT W1G"/>
              </a:rPr>
              <a:t> a </a:t>
            </a:r>
            <a:r>
              <a:rPr lang="de-DE" dirty="0" err="1">
                <a:latin typeface="Frutiger Next LT W1G"/>
              </a:rPr>
              <a:t>device</a:t>
            </a:r>
            <a:r>
              <a:rPr lang="de-DE" dirty="0">
                <a:latin typeface="Frutiger Next LT W1G"/>
              </a:rPr>
              <a:t> / </a:t>
            </a:r>
            <a:r>
              <a:rPr lang="de-DE" dirty="0" err="1">
                <a:latin typeface="Frutiger Next LT W1G"/>
              </a:rPr>
              <a:t>fullfill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gestures</a:t>
            </a:r>
            <a:endParaRPr lang="de-DE" dirty="0">
              <a:latin typeface="Frutiger Next LT W1G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de-DE" dirty="0" err="1">
                <a:latin typeface="Frutiger Next LT W1G"/>
              </a:rPr>
              <a:t>Result</a:t>
            </a:r>
            <a:r>
              <a:rPr lang="de-DE" dirty="0">
                <a:latin typeface="Frutiger Next LT W1G"/>
              </a:rPr>
              <a:t>: </a:t>
            </a:r>
            <a:r>
              <a:rPr lang="de-DE" dirty="0" err="1">
                <a:latin typeface="Frutiger Next LT W1G"/>
              </a:rPr>
              <a:t>people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feel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more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comfortable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to</a:t>
            </a:r>
            <a:r>
              <a:rPr lang="de-DE" dirty="0">
                <a:latin typeface="Frutiger Next LT W1G"/>
              </a:rPr>
              <a:t> perform </a:t>
            </a:r>
            <a:r>
              <a:rPr lang="de-DE" dirty="0" err="1">
                <a:latin typeface="Frutiger Next LT W1G"/>
              </a:rPr>
              <a:t>gestures</a:t>
            </a:r>
            <a:r>
              <a:rPr lang="de-DE" dirty="0">
                <a:latin typeface="Frutiger Next LT W1G"/>
              </a:rPr>
              <a:t> in </a:t>
            </a:r>
            <a:r>
              <a:rPr lang="de-DE" dirty="0" err="1">
                <a:latin typeface="Frutiger Next LT W1G"/>
              </a:rPr>
              <a:t>privacy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than</a:t>
            </a:r>
            <a:r>
              <a:rPr lang="de-DE" dirty="0">
                <a:latin typeface="Frutiger Next LT W1G"/>
              </a:rPr>
              <a:t> in </a:t>
            </a:r>
            <a:r>
              <a:rPr lang="de-DE" dirty="0" err="1">
                <a:latin typeface="Frutiger Next LT W1G"/>
              </a:rPr>
              <a:t>public</a:t>
            </a:r>
            <a:endParaRPr lang="de-DE" dirty="0">
              <a:latin typeface="Frutiger Next LT W1G"/>
            </a:endParaRPr>
          </a:p>
          <a:p>
            <a:pPr lvl="1" indent="0"/>
            <a:endParaRPr lang="de-DE" dirty="0">
              <a:latin typeface="Frutiger Next LT W1G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>
                <a:latin typeface="Frutiger Next LT W1G"/>
              </a:rPr>
              <a:t>[3] VR </a:t>
            </a:r>
            <a:r>
              <a:rPr lang="de-DE" dirty="0" err="1">
                <a:latin typeface="Frutiger Next LT W1G"/>
              </a:rPr>
              <a:t>goggles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evoke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competence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rather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than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warmth</a:t>
            </a:r>
            <a:endParaRPr lang="de-DE" dirty="0">
              <a:latin typeface="Frutiger Next LT W1G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de-DE" dirty="0">
              <a:latin typeface="Frutiger Next LT W1G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>
                <a:latin typeface="Frutiger Next LT W1G"/>
              </a:rPr>
              <a:t>[4] The </a:t>
            </a:r>
            <a:r>
              <a:rPr lang="de-DE" dirty="0" err="1">
                <a:latin typeface="Frutiger Next LT W1G"/>
              </a:rPr>
              <a:t>usage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of</a:t>
            </a:r>
            <a:r>
              <a:rPr lang="de-DE" dirty="0">
                <a:latin typeface="Frutiger Next LT W1G"/>
              </a:rPr>
              <a:t> VR </a:t>
            </a:r>
            <a:r>
              <a:rPr lang="de-DE" dirty="0" err="1">
                <a:latin typeface="Frutiger Next LT W1G"/>
              </a:rPr>
              <a:t>goggles</a:t>
            </a:r>
            <a:r>
              <a:rPr lang="de-DE" dirty="0">
                <a:latin typeface="Frutiger Next LT W1G"/>
              </a:rPr>
              <a:t> in </a:t>
            </a:r>
            <a:r>
              <a:rPr lang="de-DE" dirty="0" err="1">
                <a:latin typeface="Frutiger Next LT W1G"/>
              </a:rPr>
              <a:t>privacy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is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more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accepted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as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long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as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there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is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no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pending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interaction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with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other</a:t>
            </a:r>
            <a:r>
              <a:rPr lang="de-DE" dirty="0">
                <a:latin typeface="Frutiger Next LT W1G"/>
              </a:rPr>
              <a:t> </a:t>
            </a:r>
            <a:r>
              <a:rPr lang="de-DE" dirty="0" err="1">
                <a:latin typeface="Frutiger Next LT W1G"/>
              </a:rPr>
              <a:t>people</a:t>
            </a:r>
            <a:endParaRPr lang="de-DE" dirty="0"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2192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Study Design</a:t>
            </a:r>
          </a:p>
          <a:p>
            <a:pPr indent="0"/>
            <a:endParaRPr lang="de-DE" dirty="0"/>
          </a:p>
          <a:p>
            <a:pPr indent="0"/>
            <a:r>
              <a:rPr lang="de-DE" dirty="0"/>
              <a:t>Independent Variable: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Location, Time</a:t>
            </a:r>
          </a:p>
          <a:p>
            <a:pPr indent="0"/>
            <a:endParaRPr lang="de-DE" dirty="0"/>
          </a:p>
          <a:p>
            <a:pPr indent="0"/>
            <a:r>
              <a:rPr lang="de-DE" dirty="0" err="1"/>
              <a:t>Dependent</a:t>
            </a:r>
            <a:r>
              <a:rPr lang="de-DE" dirty="0"/>
              <a:t> Variable:</a:t>
            </a:r>
          </a:p>
          <a:p>
            <a:pPr indent="0"/>
            <a:r>
              <a:rPr lang="de-DE" dirty="0"/>
              <a:t>- Acceptance Rating</a:t>
            </a:r>
          </a:p>
        </p:txBody>
      </p:sp>
    </p:spTree>
    <p:extLst>
      <p:ext uri="{BB962C8B-B14F-4D97-AF65-F5344CB8AC3E}">
        <p14:creationId xmlns:p14="http://schemas.microsoft.com/office/powerpoint/2010/main" val="24114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Apparatus / Prototype</a:t>
            </a:r>
            <a:endParaRPr lang="de-DE" dirty="0"/>
          </a:p>
        </p:txBody>
      </p:sp>
      <p:pic>
        <p:nvPicPr>
          <p:cNvPr id="5" name="Grafik 4" descr="Ein Bild, das Person, Wand, Frau, drinnen enthält.&#10;&#10;Automatisch generierte Beschreibung">
            <a:extLst>
              <a:ext uri="{FF2B5EF4-FFF2-40B4-BE49-F238E27FC236}">
                <a16:creationId xmlns:a16="http://schemas.microsoft.com/office/drawing/2014/main" id="{F2DDFDCC-CE39-424B-84B5-D4C2ECC34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17" y="1501200"/>
            <a:ext cx="4298023" cy="4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Stimuli / Conditions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r>
              <a:rPr lang="de-DE" dirty="0"/>
              <a:t> (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 (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2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Procedure / Participant Recruiting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Actor / </a:t>
            </a:r>
            <a:r>
              <a:rPr lang="de-DE" dirty="0" err="1"/>
              <a:t>actress</a:t>
            </a:r>
            <a:r>
              <a:rPr lang="de-DE" dirty="0"/>
              <a:t> </a:t>
            </a:r>
            <a:r>
              <a:rPr lang="de-DE" dirty="0" err="1"/>
              <a:t>enters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seat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on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Interview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questionaire</a:t>
            </a:r>
            <a:r>
              <a:rPr lang="de-DE" dirty="0"/>
              <a:t> and a </a:t>
            </a:r>
            <a:r>
              <a:rPr lang="de-DE" dirty="0" err="1"/>
              <a:t>consent</a:t>
            </a:r>
            <a:r>
              <a:rPr lang="de-DE" dirty="0"/>
              <a:t> form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an „Acceptance </a:t>
            </a:r>
            <a:r>
              <a:rPr lang="de-DE" dirty="0" err="1"/>
              <a:t>Questionaire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Hand out a </a:t>
            </a:r>
            <a:r>
              <a:rPr lang="de-DE" dirty="0" err="1"/>
              <a:t>reward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indent="0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potential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B588A-423F-436B-9F00-2956812B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37FB7-5372-4FFA-ABC9-E09F24EB95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[1] Norene Kelly. 2016. The WEAR Scale: Development of a measure of the social acceptability of a wearable device. (2016).</a:t>
            </a:r>
          </a:p>
          <a:p>
            <a:endParaRPr lang="en-US" dirty="0"/>
          </a:p>
          <a:p>
            <a:r>
              <a:rPr lang="de-DE" dirty="0"/>
              <a:t>[2] Julie Rico and Stephen Brewster. 2010.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en-US" dirty="0"/>
              <a:t>interfaces: evaluating social acceptability. In Proceedings of the SIGCHI Conference on Human Factors in Computing Systems. ACM, 887–896.</a:t>
            </a:r>
          </a:p>
          <a:p>
            <a:endParaRPr lang="en-US" dirty="0"/>
          </a:p>
          <a:p>
            <a:r>
              <a:rPr lang="de-DE" dirty="0"/>
              <a:t>[3] Valentin Schwind, Niklas </a:t>
            </a:r>
            <a:r>
              <a:rPr lang="de-DE" dirty="0" err="1"/>
              <a:t>Deierlein</a:t>
            </a:r>
            <a:r>
              <a:rPr lang="de-DE" dirty="0"/>
              <a:t>, Romina Poguntke, and Niels Henze. </a:t>
            </a:r>
            <a:r>
              <a:rPr lang="en-US" dirty="0"/>
              <a:t>2019. Understanding the Social Acceptability of Mobile Devices using </a:t>
            </a:r>
            <a:r>
              <a:rPr lang="de-DE" dirty="0" err="1"/>
              <a:t>the</a:t>
            </a:r>
            <a:r>
              <a:rPr lang="de-DE" dirty="0"/>
              <a:t> Stereotype Content Model. (2019).</a:t>
            </a:r>
          </a:p>
          <a:p>
            <a:endParaRPr lang="de-DE" dirty="0"/>
          </a:p>
          <a:p>
            <a:r>
              <a:rPr lang="de-DE" dirty="0"/>
              <a:t>[4] Valentin Schwind, Jens Reinhardt, </a:t>
            </a:r>
            <a:r>
              <a:rPr lang="de-DE" dirty="0" err="1"/>
              <a:t>Rufat</a:t>
            </a:r>
            <a:r>
              <a:rPr lang="de-DE" dirty="0"/>
              <a:t> </a:t>
            </a:r>
            <a:r>
              <a:rPr lang="de-DE" dirty="0" err="1"/>
              <a:t>Rzayev</a:t>
            </a:r>
            <a:r>
              <a:rPr lang="de-DE" dirty="0"/>
              <a:t>, Niels Henze, and Katrin </a:t>
            </a:r>
            <a:r>
              <a:rPr lang="en-US" dirty="0"/>
              <a:t>Wolf. 2018. Virtual reality on the go?: a study on social acceptance of VR glasses. In Proceedings of the 20th International Conference on </a:t>
            </a:r>
            <a:r>
              <a:rPr lang="de-DE" dirty="0"/>
              <a:t>Human-Computer</a:t>
            </a:r>
          </a:p>
        </p:txBody>
      </p:sp>
    </p:spTree>
    <p:extLst>
      <p:ext uri="{BB962C8B-B14F-4D97-AF65-F5344CB8AC3E}">
        <p14:creationId xmlns:p14="http://schemas.microsoft.com/office/powerpoint/2010/main" val="38859071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Bildschirmpräsentation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Frutiger Next LT W1G</vt:lpstr>
      <vt:lpstr>Verdana</vt:lpstr>
      <vt:lpstr>Wingdings</vt:lpstr>
      <vt:lpstr>Larissa-Design</vt:lpstr>
      <vt:lpstr>PowerPoint-Präsentation</vt:lpstr>
      <vt:lpstr>Project Summary</vt:lpstr>
      <vt:lpstr>Related Work</vt:lpstr>
      <vt:lpstr>Method</vt:lpstr>
      <vt:lpstr>Method</vt:lpstr>
      <vt:lpstr>Method</vt:lpstr>
      <vt:lpstr>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cip</dc:creator>
  <cp:lastModifiedBy>stephan</cp:lastModifiedBy>
  <cp:revision>115</cp:revision>
  <dcterms:modified xsi:type="dcterms:W3CDTF">2019-06-18T10:13:19Z</dcterms:modified>
</cp:coreProperties>
</file>