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4B"/>
    <a:srgbClr val="CDD30F"/>
    <a:srgbClr val="ECBC00"/>
    <a:srgbClr val="AEA700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4675" autoAdjust="0"/>
  </p:normalViewPr>
  <p:slideViewPr>
    <p:cSldViewPr>
      <p:cViewPr varScale="1">
        <p:scale>
          <a:sx n="114" d="100"/>
          <a:sy n="114" d="100"/>
        </p:scale>
        <p:origin x="153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14.05.2019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781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14.05.2019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719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14.05.2019</a:t>
            </a:fld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42" y="2357430"/>
            <a:ext cx="5786438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600" baseline="0">
                <a:latin typeface="Frutiger Next LT W1G" pitchFamily="34" charset="0"/>
              </a:defRPr>
            </a:lvl1pPr>
          </a:lstStyle>
          <a:p>
            <a:pPr lvl="0"/>
            <a:r>
              <a:rPr lang="de-DE" dirty="0"/>
              <a:t>SCRUM</a:t>
            </a:r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071802" y="2857496"/>
            <a:ext cx="6072198" cy="50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00" baseline="0">
                <a:solidFill>
                  <a:schemeClr val="bg1"/>
                </a:solidFill>
                <a:latin typeface="Frutiger Next LT W1G" pitchFamily="34" charset="0"/>
              </a:defRPr>
            </a:lvl1pPr>
          </a:lstStyle>
          <a:p>
            <a:pPr lvl="0"/>
            <a:r>
              <a:rPr lang="de-DE" dirty="0"/>
              <a:t>Projektmanagement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398838"/>
            <a:ext cx="6072187" cy="15465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aseline="0" dirty="0">
                <a:latin typeface="Frutiger Next LT W1G" pitchFamily="34" charset="0"/>
              </a:rPr>
              <a:t>Stephan Jäger, Alexander Eder, Tom </a:t>
            </a:r>
            <a:r>
              <a:rPr lang="de-DE" baseline="0" dirty="0" err="1">
                <a:latin typeface="Frutiger Next LT W1G" pitchFamily="34" charset="0"/>
              </a:rPr>
              <a:t>Nedorost</a:t>
            </a:r>
            <a:br>
              <a:rPr lang="de-DE" dirty="0">
                <a:latin typeface="Frutiger Next LT W1G" pitchFamily="34" charset="0"/>
              </a:rPr>
            </a:br>
            <a:endParaRPr lang="de-DE" dirty="0">
              <a:latin typeface="Frutiger Next LT W1G" pitchFamily="34" charset="0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sz="1400" b="1" dirty="0">
                <a:latin typeface="Frutiger Next LT W1G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Frutiger Next LT W1G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baseline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1600" b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1600" b="0" baseline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Frutiger Next LT W1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latin typeface="Frutiger Next LT W1G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Frutiger Next LT W1G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baseline="0" dirty="0">
                <a:latin typeface="Frutiger Next LT W1G" pitchFamily="34" charset="0"/>
              </a:rPr>
              <a:t>Stephan Jäger, Alexander Eder, Tom </a:t>
            </a:r>
            <a:r>
              <a:rPr lang="de-DE" baseline="0" dirty="0" err="1">
                <a:latin typeface="Frutiger Next LT W1G" pitchFamily="34" charset="0"/>
              </a:rPr>
              <a:t>Nedorost</a:t>
            </a:r>
            <a:br>
              <a:rPr lang="de-DE" b="0" dirty="0">
                <a:latin typeface="Frutiger Next LT W1G" pitchFamily="34" charset="0"/>
              </a:rPr>
            </a:br>
            <a:endParaRPr lang="de-DE" b="0" dirty="0">
              <a:latin typeface="Frutiger Next LT W1G" pitchFamily="34" charset="0"/>
            </a:endParaRP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Frutiger Next LT W1G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Frutiger Next LT W1G" pitchFamily="34" charset="0"/>
              </a:rPr>
              <a:t>KULTURWISSENSCHAFTEN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200" dirty="0" err="1"/>
              <a:t>Social</a:t>
            </a:r>
            <a:r>
              <a:rPr lang="de-DE" sz="2200" dirty="0"/>
              <a:t> Acceptance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Nomadic</a:t>
            </a:r>
            <a:r>
              <a:rPr lang="de-DE" sz="2200" dirty="0"/>
              <a:t> Virtual Reality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800" dirty="0"/>
              <a:t>Forschungsseminar: MMI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 &amp; Group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/>
          <a:lstStyle/>
          <a:p>
            <a:pPr indent="0"/>
            <a:r>
              <a:rPr lang="en-US" sz="2000" dirty="0"/>
              <a:t>“Social Acceptance of Nomadic Virtual Reality”</a:t>
            </a:r>
            <a:endParaRPr lang="de-DE" sz="2000" dirty="0"/>
          </a:p>
          <a:p>
            <a:pPr indent="0"/>
            <a:endParaRPr lang="de-DE" b="1" dirty="0"/>
          </a:p>
          <a:p>
            <a:pPr indent="0"/>
            <a:endParaRPr lang="de-DE" b="1" dirty="0"/>
          </a:p>
          <a:p>
            <a:pPr indent="0"/>
            <a:r>
              <a:rPr lang="de-DE" dirty="0" err="1"/>
              <a:t>Groupmembers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Stephan Jäger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Alexander Eder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Tom </a:t>
            </a:r>
            <a:r>
              <a:rPr lang="de-DE" dirty="0" err="1"/>
              <a:t>Nedorost</a:t>
            </a:r>
            <a:endParaRPr lang="de-DE" dirty="0"/>
          </a:p>
          <a:p>
            <a:pPr indent="0"/>
            <a:endParaRPr lang="de-DE" b="1" dirty="0"/>
          </a:p>
          <a:p>
            <a:pPr indent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627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/>
          <a:lstStyle/>
          <a:p>
            <a:pPr indent="0"/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acceptance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VR </a:t>
            </a:r>
            <a:r>
              <a:rPr lang="de-DE" dirty="0" err="1"/>
              <a:t>goggles</a:t>
            </a:r>
            <a:r>
              <a:rPr lang="de-DE" dirty="0"/>
              <a:t> in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spaces</a:t>
            </a:r>
            <a:r>
              <a:rPr lang="de-DE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uninvolved</a:t>
            </a:r>
            <a:r>
              <a:rPr lang="de-DE" dirty="0"/>
              <a:t> </a:t>
            </a:r>
            <a:r>
              <a:rPr lang="de-DE" dirty="0" err="1"/>
              <a:t>pedestrians</a:t>
            </a:r>
            <a:r>
              <a:rPr lang="de-DE" dirty="0"/>
              <a:t> </a:t>
            </a: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generally</a:t>
            </a:r>
            <a:r>
              <a:rPr lang="de-DE" dirty="0"/>
              <a:t> </a:t>
            </a:r>
            <a:r>
              <a:rPr lang="de-DE" dirty="0" err="1"/>
              <a:t>unkown</a:t>
            </a:r>
            <a:r>
              <a:rPr lang="de-DE" dirty="0"/>
              <a:t> </a:t>
            </a:r>
            <a:r>
              <a:rPr lang="de-DE" dirty="0" err="1"/>
              <a:t>situation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think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technologies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on </a:t>
            </a:r>
            <a:r>
              <a:rPr lang="de-DE" dirty="0" err="1"/>
              <a:t>daily</a:t>
            </a:r>
            <a:r>
              <a:rPr lang="de-DE" dirty="0"/>
              <a:t> </a:t>
            </a:r>
            <a:r>
              <a:rPr lang="de-DE" dirty="0" err="1"/>
              <a:t>life</a:t>
            </a:r>
            <a:r>
              <a:rPr lang="de-DE" dirty="0"/>
              <a:t>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1927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Previous</a:t>
            </a:r>
            <a:r>
              <a:rPr lang="de-DE" dirty="0"/>
              <a:t> 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 lnSpcReduction="10000"/>
          </a:bodyPr>
          <a:lstStyle/>
          <a:p>
            <a:pPr indent="0"/>
            <a:r>
              <a:rPr lang="en-US" dirty="0"/>
              <a:t>Previous works already examined the acceptance of mobile and portable devices in general and also the usage of VR goggles in public spaces [1, 2]. Although this topic has already been researched in the past, the problem here is that the subjects were shown only pictures and they were not confronted with this goggles in a real situation [3].</a:t>
            </a:r>
          </a:p>
          <a:p>
            <a:pPr indent="0"/>
            <a:endParaRPr lang="en-US" dirty="0"/>
          </a:p>
          <a:p>
            <a:r>
              <a:rPr lang="en-US" sz="1400" dirty="0"/>
              <a:t>[1] Rico, J., &amp; Brewster, S. (2010, April). Usable gestures for mobile interfaces: evaluating social acceptability. In Proceedings of the SIGCHI Conference on Human Factors in Computing Systems (pp. 887-896). ACM.</a:t>
            </a:r>
          </a:p>
          <a:p>
            <a:endParaRPr lang="en-US" sz="1400" dirty="0"/>
          </a:p>
          <a:p>
            <a:r>
              <a:rPr lang="en-US" sz="1400" dirty="0"/>
              <a:t>[2] Schwind, V., </a:t>
            </a:r>
            <a:r>
              <a:rPr lang="en-US" sz="1400" dirty="0" err="1"/>
              <a:t>Deierlein</a:t>
            </a:r>
            <a:r>
              <a:rPr lang="en-US" sz="1400" dirty="0"/>
              <a:t>, N., </a:t>
            </a:r>
            <a:r>
              <a:rPr lang="en-US" sz="1400" dirty="0" err="1"/>
              <a:t>Poguntke</a:t>
            </a:r>
            <a:r>
              <a:rPr lang="en-US" sz="1400" dirty="0"/>
              <a:t>, R., &amp; </a:t>
            </a:r>
            <a:r>
              <a:rPr lang="en-US" sz="1400" dirty="0" err="1"/>
              <a:t>Henze</a:t>
            </a:r>
            <a:r>
              <a:rPr lang="en-US" sz="1400" dirty="0"/>
              <a:t>, N. (2019). Understanding the Social Acceptability of Mobile Devices using the Stereotype Content Model. In Proceedings of the 2019 CHI Conference on Human Factors in Computing Systems. ACM.</a:t>
            </a:r>
          </a:p>
          <a:p>
            <a:endParaRPr lang="en-US" sz="1400" dirty="0"/>
          </a:p>
          <a:p>
            <a:r>
              <a:rPr lang="en-US" sz="1400" dirty="0"/>
              <a:t>[3] Schwind, V., Reinhardt, J., </a:t>
            </a:r>
            <a:r>
              <a:rPr lang="en-US" sz="1400" dirty="0" err="1"/>
              <a:t>Rzayev</a:t>
            </a:r>
            <a:r>
              <a:rPr lang="en-US" sz="1400" dirty="0"/>
              <a:t>, R., </a:t>
            </a:r>
            <a:r>
              <a:rPr lang="en-US" sz="1400" dirty="0" err="1"/>
              <a:t>Henze</a:t>
            </a:r>
            <a:r>
              <a:rPr lang="en-US" sz="1400" dirty="0"/>
              <a:t>, N., &amp; Wolf, K. (2018, September). Virtual reality on the go?: a study on social acceptance of VR glasses. In Proceedings of the 20th International Conference on Human-Computer Interaction with Mobile Devices and Services Adjunct (pp. 111-118). ACM.</a:t>
            </a:r>
          </a:p>
          <a:p>
            <a:pPr indent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41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/>
          </a:bodyPr>
          <a:lstStyle/>
          <a:p>
            <a:pPr indent="0"/>
            <a:r>
              <a:rPr lang="en-US" sz="2000" dirty="0"/>
              <a:t>“Is wearing VR googles in public spaces accepted by society?”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5799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 anchor="t">
            <a:normAutofit/>
          </a:bodyPr>
          <a:lstStyle/>
          <a:p>
            <a:pPr indent="0"/>
            <a:r>
              <a:rPr lang="en-US" i="1" dirty="0">
                <a:latin typeface="Frutiger Next LT W1G"/>
              </a:rPr>
              <a:t>VR-Device</a:t>
            </a:r>
          </a:p>
          <a:p>
            <a:pPr indent="0"/>
            <a:endParaRPr lang="en-US" i="1" dirty="0"/>
          </a:p>
          <a:p>
            <a:pPr indent="0"/>
            <a:r>
              <a:rPr lang="en-US" i="1" dirty="0">
                <a:latin typeface="Frutiger Next LT W1G"/>
              </a:rPr>
              <a:t>Questionnaire (quantitative)</a:t>
            </a:r>
          </a:p>
        </p:txBody>
      </p:sp>
    </p:spTree>
    <p:extLst>
      <p:ext uri="{BB962C8B-B14F-4D97-AF65-F5344CB8AC3E}">
        <p14:creationId xmlns:p14="http://schemas.microsoft.com/office/powerpoint/2010/main" val="287175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Bildschirmpräsentation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Frutiger Next LT W1G</vt:lpstr>
      <vt:lpstr>Verdana</vt:lpstr>
      <vt:lpstr>Larissa-Design</vt:lpstr>
      <vt:lpstr>PowerPoint-Präsentation</vt:lpstr>
      <vt:lpstr>Topic &amp; Group</vt:lpstr>
      <vt:lpstr>Background</vt:lpstr>
      <vt:lpstr>Previous Work</vt:lpstr>
      <vt:lpstr>Research Question</vt:lpstr>
      <vt:lpstr>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cip</dc:creator>
  <cp:lastModifiedBy>stephan</cp:lastModifiedBy>
  <cp:revision>102</cp:revision>
  <dcterms:modified xsi:type="dcterms:W3CDTF">2019-05-14T09:52:42Z</dcterms:modified>
</cp:coreProperties>
</file>