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86E"/>
    <a:srgbClr val="D75500"/>
    <a:srgbClr val="E8F8D4"/>
    <a:srgbClr val="1E3108"/>
    <a:srgbClr val="66A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2" autoAdjust="0"/>
    <p:restoredTop sz="87864" autoAdjust="0"/>
  </p:normalViewPr>
  <p:slideViewPr>
    <p:cSldViewPr snapToGrid="0">
      <p:cViewPr varScale="1">
        <p:scale>
          <a:sx n="36" d="100"/>
          <a:sy n="36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9C12-2FF6-4985-B71E-E920DC49A37D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2931-A30B-484D-A9D4-0E066AF9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Fix insets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B2931-A30B-484D-A9D4-0E066AF96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Change font to Arial everywhere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A: Perfect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B: Perfect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C: Perfect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D: x label is cut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E: Change color for “current density” (perhaps a lighter version)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F: Add a dot on the black curve, at the exact point where the inset is taken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F-inset rho: Make all lines continuous (no dashed green line)</a:t>
            </a:r>
          </a:p>
          <a:p>
            <a:pPr marL="171450" indent="-171450">
              <a:buFontTx/>
              <a:buChar char="-"/>
            </a:pPr>
            <a:r>
              <a:rPr lang="en-US" dirty="0"/>
              <a:t>F-inset gamma: Make all lines continuous. Also, join all the segments so that we see the jumps.</a:t>
            </a:r>
          </a:p>
          <a:p>
            <a:pPr marL="171450" indent="-171450">
              <a:buFontTx/>
              <a:buChar char="-"/>
            </a:pPr>
            <a:r>
              <a:rPr lang="en-US" dirty="0"/>
              <a:t>F-inset gamma: There is something wrong: The density should start at 10, not at 2.</a:t>
            </a:r>
          </a:p>
          <a:p>
            <a:pPr marL="171450" indent="-171450">
              <a:buFontTx/>
              <a:buChar char="-"/>
            </a:pPr>
            <a:r>
              <a:rPr lang="en-US" dirty="0"/>
              <a:t>G: x label is cut</a:t>
            </a:r>
          </a:p>
          <a:p>
            <a:pPr marL="171450" indent="-171450">
              <a:buFontTx/>
              <a:buChar char="-"/>
            </a:pPr>
            <a:r>
              <a:rPr lang="en-US" dirty="0"/>
              <a:t>G: Add a dot at the position corresponding to the feeding rate computed in F.</a:t>
            </a:r>
          </a:p>
          <a:p>
            <a:pPr marL="171450" indent="-171450">
              <a:buFontTx/>
              <a:buChar char="-"/>
            </a:pPr>
            <a:r>
              <a:rPr lang="en-US" dirty="0"/>
              <a:t>G: Plot the full function (don’t cut it at the individual’s current position)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H: Add vertical dashed lines at the position of the individual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I: Add vertical dashed lines at the position of the individual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J: Add vertical dashed lines at the position of the individual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J: Add a dot at the position corresponding to the feeding rate computed in F.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J: This seems identical to G. Maybe it’s because we were only looking at the part with very high speed? Check once we have the full picture in 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B2931-A30B-484D-A9D4-0E066AF96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ACC0-EC9A-4A9F-BE6A-466673017A6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65A6-1C8E-499E-95B5-D4FDB3D3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C7F3B9F-D9F7-46AD-9BC6-6FF8403BAC5F}"/>
              </a:ext>
            </a:extLst>
          </p:cNvPr>
          <p:cNvGrpSpPr/>
          <p:nvPr/>
        </p:nvGrpSpPr>
        <p:grpSpPr>
          <a:xfrm>
            <a:off x="2753327" y="3962441"/>
            <a:ext cx="31915534" cy="13377164"/>
            <a:chOff x="2753327" y="3962441"/>
            <a:chExt cx="31915534" cy="13377164"/>
          </a:xfrm>
        </p:grpSpPr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FEA58B77-A910-426C-A0A1-F318C008A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37266" y="7152068"/>
              <a:ext cx="11431595" cy="3810532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8B8157D-A641-4361-BC53-506E74FC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37266" y="13529073"/>
              <a:ext cx="11431595" cy="3810532"/>
            </a:xfrm>
            <a:prstGeom prst="rect">
              <a:avLst/>
            </a:prstGeom>
          </p:spPr>
        </p:pic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D003A86-65C6-43C3-BC09-AAD2A0244B8C}"/>
                </a:ext>
              </a:extLst>
            </p:cNvPr>
            <p:cNvGrpSpPr/>
            <p:nvPr/>
          </p:nvGrpSpPr>
          <p:grpSpPr>
            <a:xfrm>
              <a:off x="24947286" y="10124161"/>
              <a:ext cx="8591809" cy="3604938"/>
              <a:chOff x="14645457" y="10125060"/>
              <a:chExt cx="8591809" cy="3604938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5CD908-4CCE-442F-B2D4-56E1BFCA92F0}"/>
                  </a:ext>
                </a:extLst>
              </p:cNvPr>
              <p:cNvSpPr/>
              <p:nvPr/>
            </p:nvSpPr>
            <p:spPr>
              <a:xfrm>
                <a:off x="14645457" y="10534245"/>
                <a:ext cx="8591809" cy="2770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5A9F121-AEC6-4513-A537-5C15614CC03B}"/>
                  </a:ext>
                </a:extLst>
              </p:cNvPr>
              <p:cNvGrpSpPr/>
              <p:nvPr/>
            </p:nvGrpSpPr>
            <p:grpSpPr>
              <a:xfrm>
                <a:off x="14712261" y="10125060"/>
                <a:ext cx="8458200" cy="412184"/>
                <a:chOff x="14712261" y="10125060"/>
                <a:chExt cx="8458200" cy="412184"/>
              </a:xfrm>
            </p:grpSpPr>
            <p:sp>
              <p:nvSpPr>
                <p:cNvPr id="260" name="Trapezoid 259">
                  <a:extLst>
                    <a:ext uri="{FF2B5EF4-FFF2-40B4-BE49-F238E27FC236}">
                      <a16:creationId xmlns:a16="http://schemas.microsoft.com/office/drawing/2014/main" id="{E7EED32E-543C-4AFA-BC35-CB218F48C49D}"/>
                    </a:ext>
                  </a:extLst>
                </p:cNvPr>
                <p:cNvSpPr/>
                <p:nvPr/>
              </p:nvSpPr>
              <p:spPr>
                <a:xfrm>
                  <a:off x="14712261" y="10134908"/>
                  <a:ext cx="8458200" cy="402336"/>
                </a:xfrm>
                <a:prstGeom prst="trapezoid">
                  <a:avLst>
                    <a:gd name="adj" fmla="val 1015625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CFA29AE7-5846-4DF8-A2CC-281E8F138B79}"/>
                    </a:ext>
                  </a:extLst>
                </p:cNvPr>
                <p:cNvGrpSpPr/>
                <p:nvPr/>
              </p:nvGrpSpPr>
              <p:grpSpPr>
                <a:xfrm>
                  <a:off x="18933185" y="10125060"/>
                  <a:ext cx="2053081" cy="406480"/>
                  <a:chOff x="18933185" y="10125060"/>
                  <a:chExt cx="2053081" cy="406480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1D8446E5-2194-4403-B195-EB281FC621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33185" y="10127765"/>
                    <a:ext cx="1307592" cy="402336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E66E4F9B-28EF-43C3-8BF7-927F5F1F5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83730" y="10125060"/>
                    <a:ext cx="2002536" cy="406480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619928B3-5EFF-44DD-AE18-0076FB68A1DD}"/>
                  </a:ext>
                </a:extLst>
              </p:cNvPr>
              <p:cNvGrpSpPr/>
              <p:nvPr/>
            </p:nvGrpSpPr>
            <p:grpSpPr>
              <a:xfrm flipV="1">
                <a:off x="14703666" y="13317814"/>
                <a:ext cx="8458200" cy="412184"/>
                <a:chOff x="14712261" y="10125060"/>
                <a:chExt cx="8458200" cy="412184"/>
              </a:xfrm>
            </p:grpSpPr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3AEEE9B8-35F0-469E-9646-D9A942920AE5}"/>
                    </a:ext>
                  </a:extLst>
                </p:cNvPr>
                <p:cNvSpPr/>
                <p:nvPr/>
              </p:nvSpPr>
              <p:spPr>
                <a:xfrm>
                  <a:off x="14712261" y="10134908"/>
                  <a:ext cx="8458200" cy="402336"/>
                </a:xfrm>
                <a:prstGeom prst="trapezoid">
                  <a:avLst>
                    <a:gd name="adj" fmla="val 1015625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DB520D4D-AF4C-4C53-AB82-C9109457E001}"/>
                    </a:ext>
                  </a:extLst>
                </p:cNvPr>
                <p:cNvGrpSpPr/>
                <p:nvPr/>
              </p:nvGrpSpPr>
              <p:grpSpPr>
                <a:xfrm>
                  <a:off x="18933185" y="10125060"/>
                  <a:ext cx="2053081" cy="406480"/>
                  <a:chOff x="18933185" y="10125060"/>
                  <a:chExt cx="2053081" cy="406480"/>
                </a:xfrm>
              </p:grpSpPr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9FD5C44C-4152-416E-A436-CFAD92710A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33185" y="10127765"/>
                    <a:ext cx="1307592" cy="402336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12356A2F-2715-4B40-96F0-E1CA13775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83730" y="10125060"/>
                    <a:ext cx="2002536" cy="406480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117E1CC-1551-482D-974A-9E398D1578FE}"/>
                </a:ext>
              </a:extLst>
            </p:cNvPr>
            <p:cNvGrpSpPr/>
            <p:nvPr/>
          </p:nvGrpSpPr>
          <p:grpSpPr>
            <a:xfrm>
              <a:off x="14645457" y="10125060"/>
              <a:ext cx="8591809" cy="3604938"/>
              <a:chOff x="14645457" y="10125060"/>
              <a:chExt cx="8591809" cy="3604938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1575368-4551-411F-B2C1-6EC1E692D459}"/>
                  </a:ext>
                </a:extLst>
              </p:cNvPr>
              <p:cNvSpPr/>
              <p:nvPr/>
            </p:nvSpPr>
            <p:spPr>
              <a:xfrm>
                <a:off x="14645457" y="10534245"/>
                <a:ext cx="8591809" cy="2770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915056B-07F0-4076-BFB3-E72E6381A350}"/>
                  </a:ext>
                </a:extLst>
              </p:cNvPr>
              <p:cNvGrpSpPr/>
              <p:nvPr/>
            </p:nvGrpSpPr>
            <p:grpSpPr>
              <a:xfrm>
                <a:off x="14712261" y="10125060"/>
                <a:ext cx="8458200" cy="412184"/>
                <a:chOff x="14712261" y="10125060"/>
                <a:chExt cx="8458200" cy="412184"/>
              </a:xfrm>
            </p:grpSpPr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47BB8E6F-75E1-47D5-8085-8E27E2969BBF}"/>
                    </a:ext>
                  </a:extLst>
                </p:cNvPr>
                <p:cNvSpPr/>
                <p:nvPr/>
              </p:nvSpPr>
              <p:spPr>
                <a:xfrm>
                  <a:off x="14712261" y="10134908"/>
                  <a:ext cx="8458200" cy="402336"/>
                </a:xfrm>
                <a:prstGeom prst="trapezoid">
                  <a:avLst>
                    <a:gd name="adj" fmla="val 1015625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912207D3-BFBC-450F-ACAA-BABE2A8A4897}"/>
                    </a:ext>
                  </a:extLst>
                </p:cNvPr>
                <p:cNvGrpSpPr/>
                <p:nvPr/>
              </p:nvGrpSpPr>
              <p:grpSpPr>
                <a:xfrm>
                  <a:off x="18933185" y="10125060"/>
                  <a:ext cx="2053081" cy="406480"/>
                  <a:chOff x="18933185" y="10125060"/>
                  <a:chExt cx="2053081" cy="406480"/>
                </a:xfrm>
              </p:grpSpPr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368E98BA-F8EE-4FD3-8D1D-10AE5847D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33185" y="10127765"/>
                    <a:ext cx="1307592" cy="402336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17400BF9-23EB-48F0-9F09-5D0747ECEF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83730" y="10125060"/>
                    <a:ext cx="2002536" cy="406480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8349A31-AE41-4505-8384-767E28A163BF}"/>
                  </a:ext>
                </a:extLst>
              </p:cNvPr>
              <p:cNvGrpSpPr/>
              <p:nvPr/>
            </p:nvGrpSpPr>
            <p:grpSpPr>
              <a:xfrm flipV="1">
                <a:off x="14703666" y="13317814"/>
                <a:ext cx="8458200" cy="412184"/>
                <a:chOff x="14712261" y="10125060"/>
                <a:chExt cx="8458200" cy="412184"/>
              </a:xfrm>
            </p:grpSpPr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3B04F73C-CFF3-4CE2-A8CF-3A18DB7A7BB5}"/>
                    </a:ext>
                  </a:extLst>
                </p:cNvPr>
                <p:cNvSpPr/>
                <p:nvPr/>
              </p:nvSpPr>
              <p:spPr>
                <a:xfrm>
                  <a:off x="14712261" y="10134908"/>
                  <a:ext cx="8458200" cy="402336"/>
                </a:xfrm>
                <a:prstGeom prst="trapezoid">
                  <a:avLst>
                    <a:gd name="adj" fmla="val 1015625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47322DA8-E1A5-456C-B8D6-CFE8AC68B783}"/>
                    </a:ext>
                  </a:extLst>
                </p:cNvPr>
                <p:cNvGrpSpPr/>
                <p:nvPr/>
              </p:nvGrpSpPr>
              <p:grpSpPr>
                <a:xfrm>
                  <a:off x="18933185" y="10125060"/>
                  <a:ext cx="2053081" cy="406480"/>
                  <a:chOff x="18933185" y="10125060"/>
                  <a:chExt cx="2053081" cy="406480"/>
                </a:xfrm>
              </p:grpSpPr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71EED54D-9AC2-4315-9289-7D3A56A929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33185" y="10127765"/>
                    <a:ext cx="1307592" cy="402336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BE775CF7-8036-4CE2-90AF-806C02E73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83730" y="10125060"/>
                    <a:ext cx="2002536" cy="406480"/>
                  </a:xfrm>
                  <a:prstGeom prst="line">
                    <a:avLst/>
                  </a:prstGeom>
                  <a:ln w="19050">
                    <a:solidFill>
                      <a:srgbClr val="66666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989D61D-4A45-4EF0-90BA-B22CAB9B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932640" y="7152068"/>
              <a:ext cx="11431595" cy="381053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8AE090E-6F2B-4D9A-9E25-558FAC8CE1F4}"/>
                </a:ext>
              </a:extLst>
            </p:cNvPr>
            <p:cNvSpPr txBox="1"/>
            <p:nvPr/>
          </p:nvSpPr>
          <p:spPr>
            <a:xfrm>
              <a:off x="16078010" y="8334005"/>
              <a:ext cx="267948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Current </a:t>
              </a:r>
            </a:p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density</a:t>
              </a:r>
            </a:p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lang="en-US" sz="2500" i="1" dirty="0">
                  <a:solidFill>
                    <a:srgbClr val="1E3108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r</a:t>
              </a:r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02C9E6AC-3FF5-4904-A6C2-F72EDAA6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932640" y="13529073"/>
              <a:ext cx="11431595" cy="381053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41D5ACC-B1AD-4540-8992-B9F5CDBF3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932640" y="10340570"/>
              <a:ext cx="11431595" cy="381053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68091F32-EA50-45AE-A52A-C84E21E9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37266" y="10340570"/>
              <a:ext cx="11431595" cy="3810532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1845E62-13BB-4A7F-93A5-BBB6A4841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53327" y="13529073"/>
              <a:ext cx="11431595" cy="3810532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1568D54-1C1A-43FB-AF1B-342AA66F0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327" y="7152068"/>
              <a:ext cx="11431595" cy="3810532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3AAA07B-823E-423A-949D-0CC678C8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327" y="3963566"/>
              <a:ext cx="11431595" cy="3810532"/>
            </a:xfrm>
            <a:prstGeom prst="rect">
              <a:avLst/>
            </a:prstGeom>
          </p:spPr>
        </p:pic>
        <p:pic>
          <p:nvPicPr>
            <p:cNvPr id="113" name="Content Placeholder 4">
              <a:extLst>
                <a:ext uri="{FF2B5EF4-FFF2-40B4-BE49-F238E27FC236}">
                  <a16:creationId xmlns:a16="http://schemas.microsoft.com/office/drawing/2014/main" id="{8218EB64-5FD6-4955-A6CA-56C46B1F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53327" y="10340570"/>
              <a:ext cx="11431595" cy="3810532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CCB7D9E-0159-4DB9-9936-161B66BE3FA8}"/>
                </a:ext>
              </a:extLst>
            </p:cNvPr>
            <p:cNvGrpSpPr/>
            <p:nvPr/>
          </p:nvGrpSpPr>
          <p:grpSpPr>
            <a:xfrm>
              <a:off x="15099814" y="10830882"/>
              <a:ext cx="4001058" cy="2382655"/>
              <a:chOff x="10027736" y="19354681"/>
              <a:chExt cx="4001058" cy="2382655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B82AB7-C92E-41BC-ABB0-CFAB40222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736" y="20403650"/>
                <a:ext cx="4001058" cy="1333686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674CF11F-968D-4A40-9176-7B4109982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736" y="19354681"/>
                <a:ext cx="4001058" cy="1333686"/>
              </a:xfrm>
              <a:prstGeom prst="rect">
                <a:avLst/>
              </a:prstGeom>
            </p:spPr>
          </p:pic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A9CEB1D-9E00-4B58-8C41-881B3707EE44}"/>
                </a:ext>
              </a:extLst>
            </p:cNvPr>
            <p:cNvGrpSpPr/>
            <p:nvPr/>
          </p:nvGrpSpPr>
          <p:grpSpPr>
            <a:xfrm>
              <a:off x="19649766" y="10745351"/>
              <a:ext cx="1323082" cy="226291"/>
              <a:chOff x="2526474" y="1656608"/>
              <a:chExt cx="7288483" cy="837210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8E2605AF-4BD7-4CFD-9F77-9A60C5BD086E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843283E-9A77-4DEB-B3FF-B3574ADF11DF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92DD439-B847-4559-81C5-10D857E1430A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1B94FFB-C8E2-490B-AC22-E8269762C0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995861" y="6695851"/>
              <a:ext cx="1323082" cy="226291"/>
              <a:chOff x="2526474" y="1656608"/>
              <a:chExt cx="7288483" cy="837210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743E15A0-C58A-46B5-8A7E-01C6A4A8BC86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1285AD9-AA30-4939-9978-4CF2E8E6331C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E23F460-4947-43A3-AC13-6C0AE8F0F670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9C6E43E-A3AE-4E26-BE62-B34C665EA846}"/>
                </a:ext>
              </a:extLst>
            </p:cNvPr>
            <p:cNvSpPr txBox="1"/>
            <p:nvPr/>
          </p:nvSpPr>
          <p:spPr>
            <a:xfrm>
              <a:off x="25044169" y="13700523"/>
              <a:ext cx="3946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J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DA5F6C6-45E5-4668-AAF6-5096965B8D61}"/>
                </a:ext>
              </a:extLst>
            </p:cNvPr>
            <p:cNvSpPr txBox="1"/>
            <p:nvPr/>
          </p:nvSpPr>
          <p:spPr>
            <a:xfrm>
              <a:off x="14645457" y="13700523"/>
              <a:ext cx="6479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CBBCDB0-84BE-4857-9019-4694FE062A46}"/>
                </a:ext>
              </a:extLst>
            </p:cNvPr>
            <p:cNvSpPr txBox="1"/>
            <p:nvPr/>
          </p:nvSpPr>
          <p:spPr>
            <a:xfrm>
              <a:off x="4489879" y="13700523"/>
              <a:ext cx="6527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965AC68-4E86-49D8-82FC-88CE3F720A8F}"/>
                </a:ext>
              </a:extLst>
            </p:cNvPr>
            <p:cNvSpPr txBox="1"/>
            <p:nvPr/>
          </p:nvSpPr>
          <p:spPr>
            <a:xfrm>
              <a:off x="25122716" y="10512020"/>
              <a:ext cx="3946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8A4BDC5-A049-449A-A68A-DC87C5593FB3}"/>
                </a:ext>
              </a:extLst>
            </p:cNvPr>
            <p:cNvSpPr txBox="1"/>
            <p:nvPr/>
          </p:nvSpPr>
          <p:spPr>
            <a:xfrm>
              <a:off x="14692745" y="10512020"/>
              <a:ext cx="5693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04D0160-95BF-49D4-AB09-1FB04351F256}"/>
                </a:ext>
              </a:extLst>
            </p:cNvPr>
            <p:cNvSpPr txBox="1"/>
            <p:nvPr/>
          </p:nvSpPr>
          <p:spPr>
            <a:xfrm>
              <a:off x="4489879" y="10512020"/>
              <a:ext cx="5982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2AC776-DB38-4DDD-8B3E-50D688EEBA08}"/>
                </a:ext>
              </a:extLst>
            </p:cNvPr>
            <p:cNvSpPr txBox="1"/>
            <p:nvPr/>
          </p:nvSpPr>
          <p:spPr>
            <a:xfrm>
              <a:off x="16488612" y="7371935"/>
              <a:ext cx="24855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Initial density </a:t>
              </a:r>
              <a:b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</a:br>
              <a: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</a:t>
              </a:r>
              <a:r>
                <a:rPr lang="en-US" sz="2500" i="1" dirty="0">
                  <a:solidFill>
                    <a:srgbClr val="66A61E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r</a:t>
              </a:r>
              <a:r>
                <a:rPr lang="en-US" sz="2500" baseline="-250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</a:t>
              </a:r>
              <a: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9827E0F-8F6B-48BF-AC08-AD7CB6D70AB0}"/>
                </a:ext>
              </a:extLst>
            </p:cNvPr>
            <p:cNvSpPr txBox="1"/>
            <p:nvPr/>
          </p:nvSpPr>
          <p:spPr>
            <a:xfrm>
              <a:off x="26810673" y="7343235"/>
              <a:ext cx="24325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Initial density (</a:t>
              </a:r>
              <a:r>
                <a:rPr lang="en-US" sz="2500" i="1" dirty="0">
                  <a:solidFill>
                    <a:srgbClr val="66A61E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r</a:t>
              </a:r>
              <a:r>
                <a:rPr lang="en-US" sz="2500" baseline="-250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</a:t>
              </a:r>
              <a:r>
                <a:rPr lang="en-US" sz="2500" dirty="0">
                  <a:solidFill>
                    <a:srgbClr val="66A61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03EEC45-4F2B-45D9-9FB6-17332C97687F}"/>
                </a:ext>
              </a:extLst>
            </p:cNvPr>
            <p:cNvSpPr txBox="1"/>
            <p:nvPr/>
          </p:nvSpPr>
          <p:spPr>
            <a:xfrm>
              <a:off x="26890355" y="8609350"/>
              <a:ext cx="24325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Final density (</a:t>
              </a:r>
              <a:r>
                <a:rPr lang="en-US" sz="2500" i="1" dirty="0">
                  <a:solidFill>
                    <a:srgbClr val="1E3108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r</a:t>
              </a:r>
              <a:r>
                <a:rPr lang="en-US" sz="2500" baseline="-250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</a:t>
              </a:r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9D0A0D0-2DA4-43A3-AE6F-6DBCF4F710DD}"/>
                </a:ext>
              </a:extLst>
            </p:cNvPr>
            <p:cNvSpPr txBox="1"/>
            <p:nvPr/>
          </p:nvSpPr>
          <p:spPr>
            <a:xfrm>
              <a:off x="24997682" y="7323518"/>
              <a:ext cx="6575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D7B2C8-BA0C-43D0-AE81-BA289B6CFDAB}"/>
                </a:ext>
              </a:extLst>
            </p:cNvPr>
            <p:cNvSpPr txBox="1"/>
            <p:nvPr/>
          </p:nvSpPr>
          <p:spPr>
            <a:xfrm>
              <a:off x="14725569" y="7323518"/>
              <a:ext cx="4636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253C479-1DD6-489B-A12F-5706638E0F91}"/>
                </a:ext>
              </a:extLst>
            </p:cNvPr>
            <p:cNvSpPr txBox="1"/>
            <p:nvPr/>
          </p:nvSpPr>
          <p:spPr>
            <a:xfrm>
              <a:off x="4489879" y="7323518"/>
              <a:ext cx="6142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31E1113-A764-482A-B83D-341040C932E3}"/>
                </a:ext>
              </a:extLst>
            </p:cNvPr>
            <p:cNvSpPr txBox="1"/>
            <p:nvPr/>
          </p:nvSpPr>
          <p:spPr>
            <a:xfrm>
              <a:off x="20352738" y="11926140"/>
              <a:ext cx="481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srgbClr val="0C986E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h</a:t>
              </a:r>
              <a:endParaRPr lang="en-US" sz="4000" b="1" dirty="0">
                <a:solidFill>
                  <a:srgbClr val="0C986E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DF9A48-565C-465B-AFB9-7D3D6B3A1BAC}"/>
                </a:ext>
              </a:extLst>
            </p:cNvPr>
            <p:cNvSpPr txBox="1"/>
            <p:nvPr/>
          </p:nvSpPr>
          <p:spPr>
            <a:xfrm>
              <a:off x="30501963" y="11926140"/>
              <a:ext cx="987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srgbClr val="D75500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h</a:t>
              </a:r>
              <a:r>
                <a:rPr lang="en-US" sz="4000" b="1" baseline="-25000" dirty="0">
                  <a:solidFill>
                    <a:srgbClr val="D755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</a:t>
              </a:r>
              <a:endParaRPr lang="en-US" sz="4000" b="1" dirty="0">
                <a:solidFill>
                  <a:srgbClr val="D755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315A059-E5B3-47F1-B6B2-41331139AF9F}"/>
                </a:ext>
              </a:extLst>
            </p:cNvPr>
            <p:cNvSpPr txBox="1"/>
            <p:nvPr/>
          </p:nvSpPr>
          <p:spPr>
            <a:xfrm>
              <a:off x="16033778" y="3962441"/>
              <a:ext cx="52293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During foraging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86D6EA6-A38E-4D11-9E43-E4252BC303A4}"/>
                </a:ext>
              </a:extLst>
            </p:cNvPr>
            <p:cNvSpPr txBox="1"/>
            <p:nvPr/>
          </p:nvSpPr>
          <p:spPr>
            <a:xfrm>
              <a:off x="26287861" y="3962441"/>
              <a:ext cx="46923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After foraging</a:t>
              </a:r>
            </a:p>
          </p:txBody>
        </p:sp>
        <p:sp>
          <p:nvSpPr>
            <p:cNvPr id="214" name="Trapezoid 213">
              <a:extLst>
                <a:ext uri="{FF2B5EF4-FFF2-40B4-BE49-F238E27FC236}">
                  <a16:creationId xmlns:a16="http://schemas.microsoft.com/office/drawing/2014/main" id="{175E6AB3-B820-4B17-8436-8B0852BB4375}"/>
                </a:ext>
              </a:extLst>
            </p:cNvPr>
            <p:cNvSpPr/>
            <p:nvPr/>
          </p:nvSpPr>
          <p:spPr>
            <a:xfrm rot="10800000">
              <a:off x="18597848" y="6975149"/>
              <a:ext cx="721095" cy="365760"/>
            </a:xfrm>
            <a:prstGeom prst="trapezoid">
              <a:avLst>
                <a:gd name="adj" fmla="val 88159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AF7FAB7-EDCF-4297-9D43-EC31FA3ADBA3}"/>
                </a:ext>
              </a:extLst>
            </p:cNvPr>
            <p:cNvSpPr txBox="1"/>
            <p:nvPr/>
          </p:nvSpPr>
          <p:spPr>
            <a:xfrm>
              <a:off x="16024864" y="6146788"/>
              <a:ext cx="5832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Individual’s current position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9A351B0-EA86-4AEE-A38B-4177CFFFDD8E}"/>
                </a:ext>
              </a:extLst>
            </p:cNvPr>
            <p:cNvSpPr txBox="1"/>
            <p:nvPr/>
          </p:nvSpPr>
          <p:spPr>
            <a:xfrm>
              <a:off x="23718311" y="4688541"/>
              <a:ext cx="983141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D755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Marginal feeding rate (</a:t>
              </a:r>
              <a:r>
                <a:rPr lang="en-US" sz="2500" b="1" i="1" dirty="0">
                  <a:solidFill>
                    <a:srgbClr val="D75500"/>
                  </a:solidFill>
                  <a:latin typeface="Symbol" panose="05050102010706020507" pitchFamily="18" charset="2"/>
                  <a:ea typeface="DejaVu Sans" panose="020B0603030804020204" pitchFamily="34" charset="0"/>
                  <a:cs typeface="DejaVu Sans" panose="020B0603030804020204" pitchFamily="34" charset="0"/>
                </a:rPr>
                <a:t>h</a:t>
              </a:r>
              <a:r>
                <a:rPr lang="en-US" sz="2500" b="1" baseline="-25000" dirty="0">
                  <a:solidFill>
                    <a:srgbClr val="D755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</a:t>
              </a:r>
              <a:r>
                <a:rPr lang="en-US" sz="2500" b="1" dirty="0">
                  <a:solidFill>
                    <a:srgbClr val="D755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): </a:t>
              </a:r>
              <a:r>
                <a:rPr lang="en-US" sz="25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Feeding rate the individual would experience if it came back to an already-visited location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2144ECC-456C-4DFA-9674-9C0C8C3F43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99990" y="6703706"/>
              <a:ext cx="1323082" cy="226291"/>
              <a:chOff x="2526474" y="1656608"/>
              <a:chExt cx="7288483" cy="837210"/>
            </a:xfrm>
          </p:grpSpPr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5C371572-F464-4695-A614-5F6A0A341CAF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2E5049F-2746-4F47-AE89-3C50F60BC910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17693C7-E808-41FE-AFEF-2AAE3D120DE0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703740B-09E6-487D-B0EA-51345B94BAD2}"/>
                </a:ext>
              </a:extLst>
            </p:cNvPr>
            <p:cNvSpPr txBox="1"/>
            <p:nvPr/>
          </p:nvSpPr>
          <p:spPr>
            <a:xfrm>
              <a:off x="25313914" y="6146788"/>
              <a:ext cx="77987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1E3108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Individual returns to an already-visited location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AAC756E-0801-462D-9449-CC96872B7A0C}"/>
                </a:ext>
              </a:extLst>
            </p:cNvPr>
            <p:cNvSpPr txBox="1"/>
            <p:nvPr/>
          </p:nvSpPr>
          <p:spPr>
            <a:xfrm>
              <a:off x="4489879" y="4135016"/>
              <a:ext cx="6206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90D2D703-2A3B-44EA-9477-E335323F197A}"/>
                </a:ext>
              </a:extLst>
            </p:cNvPr>
            <p:cNvGrpSpPr/>
            <p:nvPr/>
          </p:nvGrpSpPr>
          <p:grpSpPr>
            <a:xfrm>
              <a:off x="10345432" y="5243674"/>
              <a:ext cx="1290026" cy="643005"/>
              <a:chOff x="10345432" y="4615024"/>
              <a:chExt cx="1290026" cy="643005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AA70BE2-4FD8-4ADC-B1AA-31FF4C2D770A}"/>
                  </a:ext>
                </a:extLst>
              </p:cNvPr>
              <p:cNvSpPr/>
              <p:nvPr/>
            </p:nvSpPr>
            <p:spPr>
              <a:xfrm>
                <a:off x="10345432" y="4990408"/>
                <a:ext cx="1079500" cy="267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D47BFD0F-DA90-46C0-9CD5-7C30D6CF5F6B}"/>
                  </a:ext>
                </a:extLst>
              </p:cNvPr>
              <p:cNvSpPr/>
              <p:nvPr/>
            </p:nvSpPr>
            <p:spPr>
              <a:xfrm>
                <a:off x="10712088" y="4615024"/>
                <a:ext cx="923370" cy="48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737EFD6-2642-4D38-A8A3-90538FBF9FAD}"/>
                </a:ext>
              </a:extLst>
            </p:cNvPr>
            <p:cNvGrpSpPr>
              <a:grpSpLocks noChangeAspect="1"/>
            </p:cNvGrpSpPr>
            <p:nvPr/>
          </p:nvGrpSpPr>
          <p:grpSpPr>
            <a:xfrm rot="20611192">
              <a:off x="10373687" y="5589474"/>
              <a:ext cx="782287" cy="133797"/>
              <a:chOff x="2526474" y="1656608"/>
              <a:chExt cx="7288483" cy="837210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63A0C254-C505-4DF8-8100-BAA885D8ACF8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3263F64C-932E-47BC-A97A-E4FF388AD600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6B9E91A-FFAE-450B-A734-860EB63F8A59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sp>
          <p:nvSpPr>
            <p:cNvPr id="221" name="Trapezoid 220">
              <a:extLst>
                <a:ext uri="{FF2B5EF4-FFF2-40B4-BE49-F238E27FC236}">
                  <a16:creationId xmlns:a16="http://schemas.microsoft.com/office/drawing/2014/main" id="{11DC3715-9CCF-4A2A-A18A-31A05204FFCB}"/>
                </a:ext>
              </a:extLst>
            </p:cNvPr>
            <p:cNvSpPr/>
            <p:nvPr/>
          </p:nvSpPr>
          <p:spPr>
            <a:xfrm rot="10800000">
              <a:off x="28901977" y="6975150"/>
              <a:ext cx="721095" cy="365760"/>
            </a:xfrm>
            <a:prstGeom prst="trapezoid">
              <a:avLst>
                <a:gd name="adj" fmla="val 88159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A64C585-B5C8-48AF-8EB3-0DFE19A1D42B}"/>
                </a:ext>
              </a:extLst>
            </p:cNvPr>
            <p:cNvGrpSpPr/>
            <p:nvPr/>
          </p:nvGrpSpPr>
          <p:grpSpPr>
            <a:xfrm>
              <a:off x="29953746" y="10745351"/>
              <a:ext cx="1323082" cy="226291"/>
              <a:chOff x="2526474" y="1656608"/>
              <a:chExt cx="7288483" cy="837210"/>
            </a:xfrm>
          </p:grpSpPr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DCB696A7-8DC0-47C5-90A6-B99843FE19FC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EBF76C79-BA88-44F0-89F2-9A89B8070266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B69DF59-D376-4756-809A-F84579D16097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43E5DE0-B226-4F7D-A750-93BED6F624AF}"/>
                </a:ext>
              </a:extLst>
            </p:cNvPr>
            <p:cNvSpPr/>
            <p:nvPr/>
          </p:nvSpPr>
          <p:spPr>
            <a:xfrm rot="20817447">
              <a:off x="18738071" y="11204074"/>
              <a:ext cx="1779292" cy="434312"/>
            </a:xfrm>
            <a:custGeom>
              <a:avLst/>
              <a:gdLst>
                <a:gd name="connsiteX0" fmla="*/ 1438275 w 1438275"/>
                <a:gd name="connsiteY0" fmla="*/ 156804 h 309204"/>
                <a:gd name="connsiteX1" fmla="*/ 933450 w 1438275"/>
                <a:gd name="connsiteY1" fmla="*/ 4404 h 309204"/>
                <a:gd name="connsiteX2" fmla="*/ 0 w 1438275"/>
                <a:gd name="connsiteY2" fmla="*/ 309204 h 30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8275" h="309204">
                  <a:moveTo>
                    <a:pt x="1438275" y="156804"/>
                  </a:moveTo>
                  <a:cubicBezTo>
                    <a:pt x="1305718" y="67904"/>
                    <a:pt x="1173162" y="-20996"/>
                    <a:pt x="933450" y="4404"/>
                  </a:cubicBezTo>
                  <a:cubicBezTo>
                    <a:pt x="693738" y="29804"/>
                    <a:pt x="346869" y="169504"/>
                    <a:pt x="0" y="309204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098EB9D-2186-4586-B7D9-D20392F5A12B}"/>
                </a:ext>
              </a:extLst>
            </p:cNvPr>
            <p:cNvSpPr/>
            <p:nvPr/>
          </p:nvSpPr>
          <p:spPr>
            <a:xfrm>
              <a:off x="29266050" y="12653637"/>
              <a:ext cx="1691640" cy="3286124"/>
            </a:xfrm>
            <a:custGeom>
              <a:avLst/>
              <a:gdLst>
                <a:gd name="connsiteX0" fmla="*/ 1695450 w 1695450"/>
                <a:gd name="connsiteY0" fmla="*/ 0 h 3162300"/>
                <a:gd name="connsiteX1" fmla="*/ 1333500 w 1695450"/>
                <a:gd name="connsiteY1" fmla="*/ 1390650 h 3162300"/>
                <a:gd name="connsiteX2" fmla="*/ 419100 w 1695450"/>
                <a:gd name="connsiteY2" fmla="*/ 2247900 h 3162300"/>
                <a:gd name="connsiteX3" fmla="*/ 0 w 1695450"/>
                <a:gd name="connsiteY3" fmla="*/ 3162300 h 31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50" h="3162300">
                  <a:moveTo>
                    <a:pt x="1695450" y="0"/>
                  </a:moveTo>
                  <a:cubicBezTo>
                    <a:pt x="1620837" y="508000"/>
                    <a:pt x="1546225" y="1016000"/>
                    <a:pt x="1333500" y="1390650"/>
                  </a:cubicBezTo>
                  <a:cubicBezTo>
                    <a:pt x="1120775" y="1765300"/>
                    <a:pt x="641350" y="1952625"/>
                    <a:pt x="419100" y="2247900"/>
                  </a:cubicBezTo>
                  <a:cubicBezTo>
                    <a:pt x="196850" y="2543175"/>
                    <a:pt x="98425" y="2852737"/>
                    <a:pt x="0" y="3162300"/>
                  </a:cubicBezTo>
                </a:path>
              </a:pathLst>
            </a:custGeom>
            <a:noFill/>
            <a:ln w="57150" cap="rnd">
              <a:solidFill>
                <a:srgbClr val="D755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2E84420-5BE2-4155-AE83-3854ABF9102C}"/>
                </a:ext>
              </a:extLst>
            </p:cNvPr>
            <p:cNvSpPr/>
            <p:nvPr/>
          </p:nvSpPr>
          <p:spPr>
            <a:xfrm>
              <a:off x="18959007" y="12653637"/>
              <a:ext cx="1691640" cy="3286124"/>
            </a:xfrm>
            <a:custGeom>
              <a:avLst/>
              <a:gdLst>
                <a:gd name="connsiteX0" fmla="*/ 1695450 w 1695450"/>
                <a:gd name="connsiteY0" fmla="*/ 0 h 3162300"/>
                <a:gd name="connsiteX1" fmla="*/ 1333500 w 1695450"/>
                <a:gd name="connsiteY1" fmla="*/ 1390650 h 3162300"/>
                <a:gd name="connsiteX2" fmla="*/ 419100 w 1695450"/>
                <a:gd name="connsiteY2" fmla="*/ 2247900 h 3162300"/>
                <a:gd name="connsiteX3" fmla="*/ 0 w 1695450"/>
                <a:gd name="connsiteY3" fmla="*/ 3162300 h 31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50" h="3162300">
                  <a:moveTo>
                    <a:pt x="1695450" y="0"/>
                  </a:moveTo>
                  <a:cubicBezTo>
                    <a:pt x="1620837" y="508000"/>
                    <a:pt x="1546225" y="1016000"/>
                    <a:pt x="1333500" y="1390650"/>
                  </a:cubicBezTo>
                  <a:cubicBezTo>
                    <a:pt x="1120775" y="1765300"/>
                    <a:pt x="641350" y="1952625"/>
                    <a:pt x="419100" y="2247900"/>
                  </a:cubicBezTo>
                  <a:cubicBezTo>
                    <a:pt x="196850" y="2543175"/>
                    <a:pt x="98425" y="2852737"/>
                    <a:pt x="0" y="3162300"/>
                  </a:cubicBezTo>
                </a:path>
              </a:pathLst>
            </a:custGeom>
            <a:noFill/>
            <a:ln w="57150" cap="rnd">
              <a:solidFill>
                <a:srgbClr val="0C986E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54C48F1-4C6C-4963-9298-172FCB653C28}"/>
                </a:ext>
              </a:extLst>
            </p:cNvPr>
            <p:cNvSpPr txBox="1"/>
            <p:nvPr/>
          </p:nvSpPr>
          <p:spPr>
            <a:xfrm>
              <a:off x="8853396" y="10840824"/>
              <a:ext cx="41330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Maximum speed (</a:t>
              </a:r>
              <a:r>
                <a:rPr lang="en-US" sz="2500" i="1" dirty="0" err="1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v</a:t>
              </a:r>
              <a:r>
                <a:rPr lang="en-US" sz="2500" baseline="-25000" dirty="0" err="1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max</a:t>
              </a:r>
              <a:r>
                <a:rPr lang="en-US" sz="25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0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E820C6-EA0C-4992-9059-440D1919D67B}"/>
              </a:ext>
            </a:extLst>
          </p:cNvPr>
          <p:cNvSpPr txBox="1"/>
          <p:nvPr/>
        </p:nvSpPr>
        <p:spPr>
          <a:xfrm>
            <a:off x="6481482" y="2232212"/>
            <a:ext cx="2577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LAST VERSION OF FIG. 1 UPLOADED TO OVERLEAF (THIS SLIDE SHOULD BE EMPTY IF THE OVERLEAF VERSION IS OUTDATED)</a:t>
            </a:r>
          </a:p>
        </p:txBody>
      </p:sp>
    </p:spTree>
    <p:extLst>
      <p:ext uri="{BB962C8B-B14F-4D97-AF65-F5344CB8AC3E}">
        <p14:creationId xmlns:p14="http://schemas.microsoft.com/office/powerpoint/2010/main" val="27004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72DCC-ACB8-4DD9-B607-9DDB9AC559EE}"/>
              </a:ext>
            </a:extLst>
          </p:cNvPr>
          <p:cNvGrpSpPr/>
          <p:nvPr/>
        </p:nvGrpSpPr>
        <p:grpSpPr>
          <a:xfrm>
            <a:off x="24957913" y="10134238"/>
            <a:ext cx="8591809" cy="3555614"/>
            <a:chOff x="14645457" y="10151575"/>
            <a:chExt cx="8591809" cy="35556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B2F87A-32AF-4FF0-8938-A72085190204}"/>
                </a:ext>
              </a:extLst>
            </p:cNvPr>
            <p:cNvSpPr/>
            <p:nvPr/>
          </p:nvSpPr>
          <p:spPr>
            <a:xfrm>
              <a:off x="14645457" y="10512020"/>
              <a:ext cx="8591809" cy="2787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4A24B861-FBC6-499C-9E52-F9E5ADC510FD}"/>
                </a:ext>
              </a:extLst>
            </p:cNvPr>
            <p:cNvSpPr/>
            <p:nvPr/>
          </p:nvSpPr>
          <p:spPr>
            <a:xfrm>
              <a:off x="14712261" y="10151575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DF5463E6-BE5D-4066-B440-4A6E814325B6}"/>
                </a:ext>
              </a:extLst>
            </p:cNvPr>
            <p:cNvSpPr/>
            <p:nvPr/>
          </p:nvSpPr>
          <p:spPr>
            <a:xfrm rot="10800000">
              <a:off x="14712261" y="13341429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CC72F7-89DC-4A8F-99DA-EDB9E33FCFC2}"/>
              </a:ext>
            </a:extLst>
          </p:cNvPr>
          <p:cNvGrpSpPr/>
          <p:nvPr/>
        </p:nvGrpSpPr>
        <p:grpSpPr>
          <a:xfrm>
            <a:off x="14645457" y="10151575"/>
            <a:ext cx="8591809" cy="3555614"/>
            <a:chOff x="14645457" y="10151575"/>
            <a:chExt cx="8591809" cy="355561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23B58C-E19A-40BE-8648-CF561FB529C9}"/>
                </a:ext>
              </a:extLst>
            </p:cNvPr>
            <p:cNvSpPr/>
            <p:nvPr/>
          </p:nvSpPr>
          <p:spPr>
            <a:xfrm>
              <a:off x="14645457" y="10512020"/>
              <a:ext cx="8591809" cy="2787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61470749-8C52-45E8-8E78-7515A6138CC6}"/>
                </a:ext>
              </a:extLst>
            </p:cNvPr>
            <p:cNvSpPr/>
            <p:nvPr/>
          </p:nvSpPr>
          <p:spPr>
            <a:xfrm>
              <a:off x="14712261" y="10151575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3D56AEA2-4946-4101-849B-C7DF09A3E721}"/>
                </a:ext>
              </a:extLst>
            </p:cNvPr>
            <p:cNvSpPr/>
            <p:nvPr/>
          </p:nvSpPr>
          <p:spPr>
            <a:xfrm rot="10800000">
              <a:off x="14712261" y="13341429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3EE4A4-621C-47E4-B1C5-10E21EF36FCA}"/>
              </a:ext>
            </a:extLst>
          </p:cNvPr>
          <p:cNvGrpSpPr/>
          <p:nvPr/>
        </p:nvGrpSpPr>
        <p:grpSpPr>
          <a:xfrm>
            <a:off x="19649766" y="10735137"/>
            <a:ext cx="1323082" cy="226291"/>
            <a:chOff x="2526474" y="1656608"/>
            <a:chExt cx="7288483" cy="83721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52401BB-B1E4-4C84-989A-09FB5C6254DB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D096D7-036C-477D-8DCD-8DBEAC81564E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79B85C2-0C0B-4FB4-AC1C-4714995AEC18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783F14-A02C-4743-A2C7-24FCC79CF213}"/>
              </a:ext>
            </a:extLst>
          </p:cNvPr>
          <p:cNvGrpSpPr>
            <a:grpSpLocks noChangeAspect="1"/>
          </p:cNvGrpSpPr>
          <p:nvPr/>
        </p:nvGrpSpPr>
        <p:grpSpPr>
          <a:xfrm>
            <a:off x="17995861" y="6695851"/>
            <a:ext cx="1323082" cy="226291"/>
            <a:chOff x="2526474" y="1656608"/>
            <a:chExt cx="7288483" cy="83721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1ABA2C-4980-4C12-AE27-FAC0D8928D54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E95CF8-8A64-4701-8E01-2B4F24C2E37A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C818D8-3AA9-4B7D-8765-08B584917044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FDE96A8-A91F-4185-AB33-D04C8438C671}"/>
              </a:ext>
            </a:extLst>
          </p:cNvPr>
          <p:cNvSpPr txBox="1"/>
          <p:nvPr/>
        </p:nvSpPr>
        <p:spPr>
          <a:xfrm>
            <a:off x="25044169" y="13700523"/>
            <a:ext cx="394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A1461-FA37-497B-A3B0-27D0489104CC}"/>
              </a:ext>
            </a:extLst>
          </p:cNvPr>
          <p:cNvSpPr txBox="1"/>
          <p:nvPr/>
        </p:nvSpPr>
        <p:spPr>
          <a:xfrm>
            <a:off x="14645457" y="13700523"/>
            <a:ext cx="647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96EC64-4A93-4FFB-9396-88B6C90EAA3E}"/>
              </a:ext>
            </a:extLst>
          </p:cNvPr>
          <p:cNvSpPr txBox="1"/>
          <p:nvPr/>
        </p:nvSpPr>
        <p:spPr>
          <a:xfrm>
            <a:off x="4489879" y="13700523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F2045-E4F6-44CB-8CC3-D72BA2F9E718}"/>
              </a:ext>
            </a:extLst>
          </p:cNvPr>
          <p:cNvSpPr txBox="1"/>
          <p:nvPr/>
        </p:nvSpPr>
        <p:spPr>
          <a:xfrm>
            <a:off x="25122716" y="10512020"/>
            <a:ext cx="394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C1D2CC-EBE0-4D14-B364-6FBD9FD715F4}"/>
              </a:ext>
            </a:extLst>
          </p:cNvPr>
          <p:cNvSpPr txBox="1"/>
          <p:nvPr/>
        </p:nvSpPr>
        <p:spPr>
          <a:xfrm>
            <a:off x="14692745" y="1051202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19D43C-7ECC-4088-960F-4DF3BA8E5E97}"/>
              </a:ext>
            </a:extLst>
          </p:cNvPr>
          <p:cNvSpPr txBox="1"/>
          <p:nvPr/>
        </p:nvSpPr>
        <p:spPr>
          <a:xfrm>
            <a:off x="4489879" y="10512020"/>
            <a:ext cx="598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D87D75-BB97-44F4-82FC-7E00C6595C28}"/>
              </a:ext>
            </a:extLst>
          </p:cNvPr>
          <p:cNvSpPr txBox="1"/>
          <p:nvPr/>
        </p:nvSpPr>
        <p:spPr>
          <a:xfrm>
            <a:off x="16488612" y="7371935"/>
            <a:ext cx="2485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Initial density </a:t>
            </a:r>
            <a:b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2500" i="1" dirty="0">
                <a:solidFill>
                  <a:srgbClr val="66A61E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r</a:t>
            </a:r>
            <a:r>
              <a:rPr lang="en-US" sz="2500" baseline="-250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1A90FB-AB76-4834-AB72-06DFC58979DF}"/>
              </a:ext>
            </a:extLst>
          </p:cNvPr>
          <p:cNvSpPr txBox="1"/>
          <p:nvPr/>
        </p:nvSpPr>
        <p:spPr>
          <a:xfrm>
            <a:off x="16078010" y="8334005"/>
            <a:ext cx="267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Current </a:t>
            </a:r>
          </a:p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density</a:t>
            </a:r>
          </a:p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2500" i="1" dirty="0">
                <a:solidFill>
                  <a:srgbClr val="1E3108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r</a:t>
            </a:r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A819C-D4AE-4DC8-BE59-96BB71322F4D}"/>
              </a:ext>
            </a:extLst>
          </p:cNvPr>
          <p:cNvSpPr txBox="1"/>
          <p:nvPr/>
        </p:nvSpPr>
        <p:spPr>
          <a:xfrm>
            <a:off x="26926589" y="7458819"/>
            <a:ext cx="243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Initial density (</a:t>
            </a:r>
            <a:r>
              <a:rPr lang="en-US" sz="2500" i="1" dirty="0">
                <a:solidFill>
                  <a:srgbClr val="66A61E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r</a:t>
            </a:r>
            <a:r>
              <a:rPr lang="en-US" sz="2500" baseline="-250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US" sz="2500" dirty="0">
                <a:solidFill>
                  <a:srgbClr val="66A61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3B7ABF-C8BA-4045-8FAF-D282CCFDA21C}"/>
              </a:ext>
            </a:extLst>
          </p:cNvPr>
          <p:cNvSpPr txBox="1"/>
          <p:nvPr/>
        </p:nvSpPr>
        <p:spPr>
          <a:xfrm>
            <a:off x="26890355" y="8609350"/>
            <a:ext cx="243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 density (</a:t>
            </a:r>
            <a:r>
              <a:rPr lang="en-US" sz="2500" i="1" dirty="0">
                <a:solidFill>
                  <a:srgbClr val="1E3108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r</a:t>
            </a:r>
            <a:r>
              <a:rPr lang="en-US" sz="2500" baseline="-250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</a:t>
            </a:r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DC0F24-1391-4FE5-B168-4D5FC27DDB95}"/>
              </a:ext>
            </a:extLst>
          </p:cNvPr>
          <p:cNvSpPr txBox="1"/>
          <p:nvPr/>
        </p:nvSpPr>
        <p:spPr>
          <a:xfrm>
            <a:off x="24997682" y="7323518"/>
            <a:ext cx="657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768F75-DE40-4359-831F-5231FC16011B}"/>
              </a:ext>
            </a:extLst>
          </p:cNvPr>
          <p:cNvSpPr txBox="1"/>
          <p:nvPr/>
        </p:nvSpPr>
        <p:spPr>
          <a:xfrm>
            <a:off x="14725569" y="7323518"/>
            <a:ext cx="4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0E0BDD-C3AA-41EF-84EF-6C7A5E7942CE}"/>
              </a:ext>
            </a:extLst>
          </p:cNvPr>
          <p:cNvSpPr txBox="1"/>
          <p:nvPr/>
        </p:nvSpPr>
        <p:spPr>
          <a:xfrm>
            <a:off x="4489879" y="7323518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0B46FC-A7BA-4DB4-B399-E1628F02D7A4}"/>
              </a:ext>
            </a:extLst>
          </p:cNvPr>
          <p:cNvSpPr txBox="1"/>
          <p:nvPr/>
        </p:nvSpPr>
        <p:spPr>
          <a:xfrm>
            <a:off x="20352738" y="11926140"/>
            <a:ext cx="48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C986E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h</a:t>
            </a:r>
            <a:endParaRPr lang="en-US" sz="4000" b="1" dirty="0">
              <a:solidFill>
                <a:srgbClr val="0C986E"/>
              </a:solidFill>
              <a:latin typeface="Symbol" panose="05050102010706020507" pitchFamily="18" charset="2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131545-64D3-4368-A58F-A75622D1AEAB}"/>
              </a:ext>
            </a:extLst>
          </p:cNvPr>
          <p:cNvSpPr txBox="1"/>
          <p:nvPr/>
        </p:nvSpPr>
        <p:spPr>
          <a:xfrm>
            <a:off x="30501963" y="11926140"/>
            <a:ext cx="98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D75500"/>
                </a:solidFill>
                <a:latin typeface="Symbol" panose="05050102010706020507" pitchFamily="18" charset="2"/>
                <a:ea typeface="DejaVu Sans" panose="020B0603030804020204" pitchFamily="34" charset="0"/>
                <a:cs typeface="DejaVu Sans" panose="020B0603030804020204" pitchFamily="34" charset="0"/>
              </a:rPr>
              <a:t>h</a:t>
            </a:r>
            <a:r>
              <a:rPr lang="en-US" sz="4000" b="1" baseline="-25000" dirty="0">
                <a:solidFill>
                  <a:srgbClr val="D755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endParaRPr lang="en-US" sz="4000" b="1" dirty="0">
              <a:solidFill>
                <a:srgbClr val="D755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C45F9D-D746-4A75-9AD8-4072A60E064E}"/>
              </a:ext>
            </a:extLst>
          </p:cNvPr>
          <p:cNvSpPr/>
          <p:nvPr/>
        </p:nvSpPr>
        <p:spPr>
          <a:xfrm>
            <a:off x="29266485" y="12676475"/>
            <a:ext cx="1692826" cy="3286125"/>
          </a:xfrm>
          <a:custGeom>
            <a:avLst/>
            <a:gdLst>
              <a:gd name="connsiteX0" fmla="*/ 1678914 w 1692826"/>
              <a:gd name="connsiteY0" fmla="*/ 0 h 3286125"/>
              <a:gd name="connsiteX1" fmla="*/ 1593189 w 1692826"/>
              <a:gd name="connsiteY1" fmla="*/ 581025 h 3286125"/>
              <a:gd name="connsiteX2" fmla="*/ 935964 w 1692826"/>
              <a:gd name="connsiteY2" fmla="*/ 1695450 h 3286125"/>
              <a:gd name="connsiteX3" fmla="*/ 145389 w 1692826"/>
              <a:gd name="connsiteY3" fmla="*/ 2533650 h 3286125"/>
              <a:gd name="connsiteX4" fmla="*/ 2514 w 1692826"/>
              <a:gd name="connsiteY4" fmla="*/ 3286125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826" h="3286125">
                <a:moveTo>
                  <a:pt x="1678914" y="0"/>
                </a:moveTo>
                <a:cubicBezTo>
                  <a:pt x="1697964" y="149225"/>
                  <a:pt x="1717014" y="298450"/>
                  <a:pt x="1593189" y="581025"/>
                </a:cubicBezTo>
                <a:cubicBezTo>
                  <a:pt x="1469364" y="863600"/>
                  <a:pt x="1177264" y="1370013"/>
                  <a:pt x="935964" y="1695450"/>
                </a:cubicBezTo>
                <a:cubicBezTo>
                  <a:pt x="694664" y="2020887"/>
                  <a:pt x="300964" y="2268538"/>
                  <a:pt x="145389" y="2533650"/>
                </a:cubicBezTo>
                <a:cubicBezTo>
                  <a:pt x="-10186" y="2798762"/>
                  <a:pt x="-3836" y="3042443"/>
                  <a:pt x="2514" y="3286125"/>
                </a:cubicBezTo>
              </a:path>
            </a:pathLst>
          </a:custGeom>
          <a:noFill/>
          <a:ln w="57150" cap="rnd">
            <a:solidFill>
              <a:srgbClr val="D755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1678914 w 1692826"/>
                      <a:gd name="connsiteY0" fmla="*/ 0 h 3286125"/>
                      <a:gd name="connsiteX1" fmla="*/ 1593189 w 1692826"/>
                      <a:gd name="connsiteY1" fmla="*/ 581025 h 3286125"/>
                      <a:gd name="connsiteX2" fmla="*/ 935964 w 1692826"/>
                      <a:gd name="connsiteY2" fmla="*/ 1695450 h 3286125"/>
                      <a:gd name="connsiteX3" fmla="*/ 145389 w 1692826"/>
                      <a:gd name="connsiteY3" fmla="*/ 2533650 h 3286125"/>
                      <a:gd name="connsiteX4" fmla="*/ 2514 w 1692826"/>
                      <a:gd name="connsiteY4" fmla="*/ 3286125 h 3286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2826" h="3286125" extrusionOk="0">
                        <a:moveTo>
                          <a:pt x="1678914" y="0"/>
                        </a:moveTo>
                        <a:cubicBezTo>
                          <a:pt x="1677699" y="125394"/>
                          <a:pt x="1740223" y="290023"/>
                          <a:pt x="1593189" y="581025"/>
                        </a:cubicBezTo>
                        <a:cubicBezTo>
                          <a:pt x="1460030" y="868844"/>
                          <a:pt x="1248898" y="1348637"/>
                          <a:pt x="935964" y="1695450"/>
                        </a:cubicBezTo>
                        <a:cubicBezTo>
                          <a:pt x="684203" y="2000031"/>
                          <a:pt x="283685" y="2322303"/>
                          <a:pt x="145389" y="2533650"/>
                        </a:cubicBezTo>
                        <a:cubicBezTo>
                          <a:pt x="5218" y="2777511"/>
                          <a:pt x="37315" y="3039057"/>
                          <a:pt x="2514" y="32861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1CCCA5-467F-440E-B595-B6915DC966C8}"/>
              </a:ext>
            </a:extLst>
          </p:cNvPr>
          <p:cNvSpPr txBox="1"/>
          <p:nvPr/>
        </p:nvSpPr>
        <p:spPr>
          <a:xfrm>
            <a:off x="16033778" y="3962441"/>
            <a:ext cx="5229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During foraging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97E6C2-DF67-491B-B89D-D4E96BBECD94}"/>
              </a:ext>
            </a:extLst>
          </p:cNvPr>
          <p:cNvSpPr txBox="1"/>
          <p:nvPr/>
        </p:nvSpPr>
        <p:spPr>
          <a:xfrm>
            <a:off x="26287861" y="3962441"/>
            <a:ext cx="4692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After foraging</a:t>
            </a:r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DCC00F0C-611A-47C4-8A18-B246DED7D1C8}"/>
              </a:ext>
            </a:extLst>
          </p:cNvPr>
          <p:cNvSpPr/>
          <p:nvPr/>
        </p:nvSpPr>
        <p:spPr>
          <a:xfrm rot="10800000">
            <a:off x="18597848" y="6957294"/>
            <a:ext cx="721095" cy="365760"/>
          </a:xfrm>
          <a:prstGeom prst="trapezoid">
            <a:avLst>
              <a:gd name="adj" fmla="val 88159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A5466-1BFE-4A46-BEC7-E579187B901C}"/>
              </a:ext>
            </a:extLst>
          </p:cNvPr>
          <p:cNvSpPr txBox="1"/>
          <p:nvPr/>
        </p:nvSpPr>
        <p:spPr>
          <a:xfrm>
            <a:off x="16024864" y="6088732"/>
            <a:ext cx="5832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Individual’s current position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8D2902-BCFC-4CE9-ADE3-16EDE8531144}"/>
              </a:ext>
            </a:extLst>
          </p:cNvPr>
          <p:cNvSpPr txBox="1"/>
          <p:nvPr/>
        </p:nvSpPr>
        <p:spPr>
          <a:xfrm>
            <a:off x="23718311" y="4804653"/>
            <a:ext cx="9831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D755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Marginal feeding rate: </a:t>
            </a:r>
            <a:r>
              <a:rPr lang="en-US" sz="25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Feeding rate the individual would experience if it came back to an already-visited location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F0E4129-5B82-40A7-8943-053BE8C7045C}"/>
              </a:ext>
            </a:extLst>
          </p:cNvPr>
          <p:cNvGrpSpPr>
            <a:grpSpLocks noChangeAspect="1"/>
          </p:cNvGrpSpPr>
          <p:nvPr/>
        </p:nvGrpSpPr>
        <p:grpSpPr>
          <a:xfrm>
            <a:off x="28449215" y="6703706"/>
            <a:ext cx="1323082" cy="226291"/>
            <a:chOff x="2526474" y="1656608"/>
            <a:chExt cx="7288483" cy="83721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3DE37B7-EA87-4BC0-8694-C42F1773BC8E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870F29-75A1-4E86-8730-F8E39801DAEE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02C27BA-BD1C-4A8D-8BEA-C76C57D42931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sp>
        <p:nvSpPr>
          <p:cNvPr id="95" name="Trapezoid 94">
            <a:extLst>
              <a:ext uri="{FF2B5EF4-FFF2-40B4-BE49-F238E27FC236}">
                <a16:creationId xmlns:a16="http://schemas.microsoft.com/office/drawing/2014/main" id="{6422878F-F09B-4020-9A40-2167F53D095F}"/>
              </a:ext>
            </a:extLst>
          </p:cNvPr>
          <p:cNvSpPr/>
          <p:nvPr/>
        </p:nvSpPr>
        <p:spPr>
          <a:xfrm rot="10800000">
            <a:off x="29051202" y="6965149"/>
            <a:ext cx="721095" cy="365760"/>
          </a:xfrm>
          <a:prstGeom prst="trapezoid">
            <a:avLst>
              <a:gd name="adj" fmla="val 88159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A31A7A-C9D4-4110-B5BA-93B48FD052CF}"/>
              </a:ext>
            </a:extLst>
          </p:cNvPr>
          <p:cNvSpPr txBox="1"/>
          <p:nvPr/>
        </p:nvSpPr>
        <p:spPr>
          <a:xfrm>
            <a:off x="25463139" y="6088732"/>
            <a:ext cx="7798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1E3108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Individual returns to an already-visited location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7410D93-015C-4C7B-A9FA-3EDA6544986A}"/>
              </a:ext>
            </a:extLst>
          </p:cNvPr>
          <p:cNvGrpSpPr/>
          <p:nvPr/>
        </p:nvGrpSpPr>
        <p:grpSpPr>
          <a:xfrm>
            <a:off x="18923661" y="10148870"/>
            <a:ext cx="2049187" cy="385780"/>
            <a:chOff x="18923661" y="10148870"/>
            <a:chExt cx="2049187" cy="38578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BA6BB6-2E1A-491E-99BB-302AAC85420E}"/>
                </a:ext>
              </a:extLst>
            </p:cNvPr>
            <p:cNvCxnSpPr/>
            <p:nvPr/>
          </p:nvCxnSpPr>
          <p:spPr>
            <a:xfrm>
              <a:off x="18923661" y="10151575"/>
              <a:ext cx="1328094" cy="383075"/>
            </a:xfrm>
            <a:prstGeom prst="line">
              <a:avLst/>
            </a:prstGeom>
            <a:ln w="19050">
              <a:solidFill>
                <a:srgbClr val="6666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86CEC5-CBAA-475B-91A9-30F63FCFA5F7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730" y="10148870"/>
              <a:ext cx="1989118" cy="379473"/>
            </a:xfrm>
            <a:prstGeom prst="line">
              <a:avLst/>
            </a:prstGeom>
            <a:ln w="19050">
              <a:solidFill>
                <a:srgbClr val="6666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C759D03-AF12-4277-8AE3-2D4DB17CA2BD}"/>
              </a:ext>
            </a:extLst>
          </p:cNvPr>
          <p:cNvGrpSpPr/>
          <p:nvPr/>
        </p:nvGrpSpPr>
        <p:grpSpPr>
          <a:xfrm flipV="1">
            <a:off x="18923661" y="13331686"/>
            <a:ext cx="2049187" cy="385780"/>
            <a:chOff x="18923661" y="10148870"/>
            <a:chExt cx="2049187" cy="38578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834ED3-2A9A-4931-8344-75AF1B774583}"/>
                </a:ext>
              </a:extLst>
            </p:cNvPr>
            <p:cNvCxnSpPr/>
            <p:nvPr/>
          </p:nvCxnSpPr>
          <p:spPr>
            <a:xfrm>
              <a:off x="18923661" y="10151575"/>
              <a:ext cx="1328094" cy="383075"/>
            </a:xfrm>
            <a:prstGeom prst="line">
              <a:avLst/>
            </a:prstGeom>
            <a:ln w="19050">
              <a:solidFill>
                <a:srgbClr val="6666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C14DF4-9477-4554-8CBC-F3D8D64424DB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730" y="10148870"/>
              <a:ext cx="1989118" cy="379473"/>
            </a:xfrm>
            <a:prstGeom prst="line">
              <a:avLst/>
            </a:prstGeom>
            <a:ln w="19050">
              <a:solidFill>
                <a:srgbClr val="6666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708FABF-A003-4A3B-8C55-2F1A9C24DFAF}"/>
              </a:ext>
            </a:extLst>
          </p:cNvPr>
          <p:cNvSpPr/>
          <p:nvPr/>
        </p:nvSpPr>
        <p:spPr>
          <a:xfrm>
            <a:off x="18907627" y="12661256"/>
            <a:ext cx="1692826" cy="3286125"/>
          </a:xfrm>
          <a:custGeom>
            <a:avLst/>
            <a:gdLst>
              <a:gd name="connsiteX0" fmla="*/ 1678914 w 1692826"/>
              <a:gd name="connsiteY0" fmla="*/ 0 h 3286125"/>
              <a:gd name="connsiteX1" fmla="*/ 1593189 w 1692826"/>
              <a:gd name="connsiteY1" fmla="*/ 581025 h 3286125"/>
              <a:gd name="connsiteX2" fmla="*/ 935964 w 1692826"/>
              <a:gd name="connsiteY2" fmla="*/ 1695450 h 3286125"/>
              <a:gd name="connsiteX3" fmla="*/ 145389 w 1692826"/>
              <a:gd name="connsiteY3" fmla="*/ 2533650 h 3286125"/>
              <a:gd name="connsiteX4" fmla="*/ 2514 w 1692826"/>
              <a:gd name="connsiteY4" fmla="*/ 3286125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826" h="3286125">
                <a:moveTo>
                  <a:pt x="1678914" y="0"/>
                </a:moveTo>
                <a:cubicBezTo>
                  <a:pt x="1697964" y="149225"/>
                  <a:pt x="1717014" y="298450"/>
                  <a:pt x="1593189" y="581025"/>
                </a:cubicBezTo>
                <a:cubicBezTo>
                  <a:pt x="1469364" y="863600"/>
                  <a:pt x="1177264" y="1370013"/>
                  <a:pt x="935964" y="1695450"/>
                </a:cubicBezTo>
                <a:cubicBezTo>
                  <a:pt x="694664" y="2020887"/>
                  <a:pt x="300964" y="2268538"/>
                  <a:pt x="145389" y="2533650"/>
                </a:cubicBezTo>
                <a:cubicBezTo>
                  <a:pt x="-10186" y="2798762"/>
                  <a:pt x="-3836" y="3042443"/>
                  <a:pt x="2514" y="3286125"/>
                </a:cubicBezTo>
              </a:path>
            </a:pathLst>
          </a:custGeom>
          <a:noFill/>
          <a:ln w="57150" cap="rnd">
            <a:solidFill>
              <a:srgbClr val="0C986E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1678914 w 1692826"/>
                      <a:gd name="connsiteY0" fmla="*/ 0 h 3286125"/>
                      <a:gd name="connsiteX1" fmla="*/ 1593189 w 1692826"/>
                      <a:gd name="connsiteY1" fmla="*/ 581025 h 3286125"/>
                      <a:gd name="connsiteX2" fmla="*/ 935964 w 1692826"/>
                      <a:gd name="connsiteY2" fmla="*/ 1695450 h 3286125"/>
                      <a:gd name="connsiteX3" fmla="*/ 145389 w 1692826"/>
                      <a:gd name="connsiteY3" fmla="*/ 2533650 h 3286125"/>
                      <a:gd name="connsiteX4" fmla="*/ 2514 w 1692826"/>
                      <a:gd name="connsiteY4" fmla="*/ 3286125 h 3286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2826" h="3286125" extrusionOk="0">
                        <a:moveTo>
                          <a:pt x="1678914" y="0"/>
                        </a:moveTo>
                        <a:cubicBezTo>
                          <a:pt x="1677699" y="125394"/>
                          <a:pt x="1740223" y="290023"/>
                          <a:pt x="1593189" y="581025"/>
                        </a:cubicBezTo>
                        <a:cubicBezTo>
                          <a:pt x="1460030" y="868844"/>
                          <a:pt x="1248898" y="1348637"/>
                          <a:pt x="935964" y="1695450"/>
                        </a:cubicBezTo>
                        <a:cubicBezTo>
                          <a:pt x="684203" y="2000031"/>
                          <a:pt x="283685" y="2322303"/>
                          <a:pt x="145389" y="2533650"/>
                        </a:cubicBezTo>
                        <a:cubicBezTo>
                          <a:pt x="5218" y="2777511"/>
                          <a:pt x="37315" y="3039057"/>
                          <a:pt x="2514" y="32861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917977-7DEF-4096-AF99-3417F8FAB4FF}"/>
              </a:ext>
            </a:extLst>
          </p:cNvPr>
          <p:cNvSpPr txBox="1"/>
          <p:nvPr/>
        </p:nvSpPr>
        <p:spPr>
          <a:xfrm>
            <a:off x="4489879" y="4135016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8F0C20C-A40D-406D-8983-378A60A39B0C}"/>
              </a:ext>
            </a:extLst>
          </p:cNvPr>
          <p:cNvGrpSpPr/>
          <p:nvPr/>
        </p:nvGrpSpPr>
        <p:grpSpPr>
          <a:xfrm>
            <a:off x="10345432" y="5243674"/>
            <a:ext cx="1290026" cy="643005"/>
            <a:chOff x="10345432" y="4615024"/>
            <a:chExt cx="1290026" cy="64300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E5B1F2C-8B18-4497-861F-C1240FF0E613}"/>
                </a:ext>
              </a:extLst>
            </p:cNvPr>
            <p:cNvSpPr/>
            <p:nvPr/>
          </p:nvSpPr>
          <p:spPr>
            <a:xfrm>
              <a:off x="10345432" y="4990408"/>
              <a:ext cx="1079500" cy="267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F5498C-F562-4A0B-952F-EDFA311F317A}"/>
                </a:ext>
              </a:extLst>
            </p:cNvPr>
            <p:cNvSpPr/>
            <p:nvPr/>
          </p:nvSpPr>
          <p:spPr>
            <a:xfrm>
              <a:off x="10712088" y="4615024"/>
              <a:ext cx="923370" cy="48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147CE23-17DB-43E8-A798-70F75ECD1EA0}"/>
              </a:ext>
            </a:extLst>
          </p:cNvPr>
          <p:cNvGrpSpPr>
            <a:grpSpLocks noChangeAspect="1"/>
          </p:cNvGrpSpPr>
          <p:nvPr/>
        </p:nvGrpSpPr>
        <p:grpSpPr>
          <a:xfrm rot="20611192">
            <a:off x="10373687" y="5589474"/>
            <a:ext cx="782287" cy="133797"/>
            <a:chOff x="2526474" y="1656608"/>
            <a:chExt cx="7288483" cy="83721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9F0B207E-F482-432E-BD02-5BA2E9743B6E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B2E7371-6F25-4A05-B688-53475678E045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CB8E42D-4481-4924-AF60-05935CB46B8A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84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1F56D53-6B6D-4521-BAD2-782B8A1DF35A}"/>
              </a:ext>
            </a:extLst>
          </p:cNvPr>
          <p:cNvGrpSpPr/>
          <p:nvPr/>
        </p:nvGrpSpPr>
        <p:grpSpPr>
          <a:xfrm>
            <a:off x="24957913" y="10134238"/>
            <a:ext cx="8591809" cy="3555614"/>
            <a:chOff x="14645457" y="10151575"/>
            <a:chExt cx="8591809" cy="355561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A21E17-7380-4B3D-858F-649C33AA3788}"/>
                </a:ext>
              </a:extLst>
            </p:cNvPr>
            <p:cNvSpPr/>
            <p:nvPr/>
          </p:nvSpPr>
          <p:spPr>
            <a:xfrm>
              <a:off x="14645457" y="10512020"/>
              <a:ext cx="8591809" cy="2787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9CBA5FE5-5643-4932-8D1F-A22CF4B917E5}"/>
                </a:ext>
              </a:extLst>
            </p:cNvPr>
            <p:cNvSpPr/>
            <p:nvPr/>
          </p:nvSpPr>
          <p:spPr>
            <a:xfrm>
              <a:off x="14712261" y="10151575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D1A4B632-F30A-47EA-925A-6C9BB6E69CC8}"/>
                </a:ext>
              </a:extLst>
            </p:cNvPr>
            <p:cNvSpPr/>
            <p:nvPr/>
          </p:nvSpPr>
          <p:spPr>
            <a:xfrm rot="10800000">
              <a:off x="14712261" y="13341429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549879-8D4A-4F57-A605-BBB209C8B33E}"/>
              </a:ext>
            </a:extLst>
          </p:cNvPr>
          <p:cNvGrpSpPr/>
          <p:nvPr/>
        </p:nvGrpSpPr>
        <p:grpSpPr>
          <a:xfrm>
            <a:off x="14645457" y="10151575"/>
            <a:ext cx="8591809" cy="3555614"/>
            <a:chOff x="14645457" y="10151575"/>
            <a:chExt cx="8591809" cy="355561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E857DF2-FA69-47B0-97B8-674DE98258E2}"/>
                </a:ext>
              </a:extLst>
            </p:cNvPr>
            <p:cNvSpPr/>
            <p:nvPr/>
          </p:nvSpPr>
          <p:spPr>
            <a:xfrm>
              <a:off x="14645457" y="10512020"/>
              <a:ext cx="8591809" cy="2787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37B814B8-FF90-4640-95ED-76C3B72C1992}"/>
                </a:ext>
              </a:extLst>
            </p:cNvPr>
            <p:cNvSpPr/>
            <p:nvPr/>
          </p:nvSpPr>
          <p:spPr>
            <a:xfrm>
              <a:off x="14712261" y="10151575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>
              <a:extLst>
                <a:ext uri="{FF2B5EF4-FFF2-40B4-BE49-F238E27FC236}">
                  <a16:creationId xmlns:a16="http://schemas.microsoft.com/office/drawing/2014/main" id="{C5690D9E-BF41-42D7-8FEB-11D9AF82FB5E}"/>
                </a:ext>
              </a:extLst>
            </p:cNvPr>
            <p:cNvSpPr/>
            <p:nvPr/>
          </p:nvSpPr>
          <p:spPr>
            <a:xfrm rot="10800000">
              <a:off x="14712261" y="13341429"/>
              <a:ext cx="8458200" cy="365760"/>
            </a:xfrm>
            <a:prstGeom prst="trapezoid">
              <a:avLst>
                <a:gd name="adj" fmla="val 1132846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04540-F166-4A6C-807A-FAC37BFD99E4}"/>
              </a:ext>
            </a:extLst>
          </p:cNvPr>
          <p:cNvGrpSpPr/>
          <p:nvPr/>
        </p:nvGrpSpPr>
        <p:grpSpPr>
          <a:xfrm>
            <a:off x="19649766" y="10735137"/>
            <a:ext cx="1323082" cy="226291"/>
            <a:chOff x="2526474" y="1656608"/>
            <a:chExt cx="7288483" cy="83721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256CFA-26AB-433B-A59F-7067D126A189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E84C8E-BB57-4205-BCF3-07B45D684CA2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DB5456-7AD3-4766-AED4-67A935B34C07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9B6304-3BAB-4868-B99A-D770F1B4D507}"/>
              </a:ext>
            </a:extLst>
          </p:cNvPr>
          <p:cNvGrpSpPr>
            <a:grpSpLocks noChangeAspect="1"/>
          </p:cNvGrpSpPr>
          <p:nvPr/>
        </p:nvGrpSpPr>
        <p:grpSpPr>
          <a:xfrm>
            <a:off x="17995861" y="6695851"/>
            <a:ext cx="1323082" cy="226291"/>
            <a:chOff x="2526474" y="1656608"/>
            <a:chExt cx="7288483" cy="83721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3C80A71-D11C-4F60-8BB8-16D6EA9844D0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6453A9-4E0A-4721-847C-13F6E5B761AD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8DDABB8-4CF1-41F0-93E2-8D4C186CC80E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C206F-A469-460C-B59C-34AE4EE2F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327" y="13529073"/>
            <a:ext cx="11431595" cy="36962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80AB45-ED52-4236-9DD5-0FBB7C8F8C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2640" y="13529073"/>
            <a:ext cx="11431595" cy="36962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F3B1BE-27F9-4D84-8145-F912894D128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7266" y="13529073"/>
            <a:ext cx="11431595" cy="369621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E2642D2-048D-4904-9DE9-7799BA6E66A8}"/>
              </a:ext>
            </a:extLst>
          </p:cNvPr>
          <p:cNvSpPr txBox="1"/>
          <p:nvPr/>
        </p:nvSpPr>
        <p:spPr>
          <a:xfrm>
            <a:off x="25044169" y="1370052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D5880B-0487-4ABC-86BB-E63793144717}"/>
              </a:ext>
            </a:extLst>
          </p:cNvPr>
          <p:cNvSpPr txBox="1"/>
          <p:nvPr/>
        </p:nvSpPr>
        <p:spPr>
          <a:xfrm>
            <a:off x="14645457" y="1370052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D1F0C9-6877-4281-B1DA-379154E126B3}"/>
              </a:ext>
            </a:extLst>
          </p:cNvPr>
          <p:cNvSpPr txBox="1"/>
          <p:nvPr/>
        </p:nvSpPr>
        <p:spPr>
          <a:xfrm>
            <a:off x="4489879" y="1370052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9B85BEC-0696-43C5-91CC-B3AC37B532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7266" y="10340570"/>
            <a:ext cx="11431595" cy="36962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5A528A-7BBB-4936-A018-8C64A9BBC55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2640" y="10340570"/>
            <a:ext cx="11431595" cy="369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2240C-E5EA-4C2E-A065-B13694417B9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327" y="10340570"/>
            <a:ext cx="11431595" cy="36962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C184C1A-1FC2-4320-9123-1558C31D2C19}"/>
              </a:ext>
            </a:extLst>
          </p:cNvPr>
          <p:cNvSpPr txBox="1"/>
          <p:nvPr/>
        </p:nvSpPr>
        <p:spPr>
          <a:xfrm>
            <a:off x="25122716" y="10512020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21307B-FD8C-4B9E-8696-8FCFF56D98B8}"/>
              </a:ext>
            </a:extLst>
          </p:cNvPr>
          <p:cNvSpPr txBox="1"/>
          <p:nvPr/>
        </p:nvSpPr>
        <p:spPr>
          <a:xfrm>
            <a:off x="14692745" y="10512020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34F304-3159-41EB-B9F5-5A0ADC57DA61}"/>
              </a:ext>
            </a:extLst>
          </p:cNvPr>
          <p:cNvSpPr txBox="1"/>
          <p:nvPr/>
        </p:nvSpPr>
        <p:spPr>
          <a:xfrm>
            <a:off x="4489879" y="10512020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66D25-3EA9-40AB-914C-A9888E1D984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2640" y="7152068"/>
            <a:ext cx="11431595" cy="3696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D111E-4E62-42CA-91A7-F8BCEE9B142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7266" y="7152068"/>
            <a:ext cx="11431595" cy="36962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BD5394-2F73-4E9F-8180-613E23CEEEB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327" y="7152068"/>
            <a:ext cx="11431595" cy="36962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AA3FCE8-7738-4070-BB59-DA5C289743B6}"/>
              </a:ext>
            </a:extLst>
          </p:cNvPr>
          <p:cNvSpPr txBox="1"/>
          <p:nvPr/>
        </p:nvSpPr>
        <p:spPr>
          <a:xfrm>
            <a:off x="16621963" y="7524335"/>
            <a:ext cx="2432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density (</a:t>
            </a:r>
            <a:r>
              <a:rPr lang="en-US" sz="2200" i="1" dirty="0">
                <a:solidFill>
                  <a:srgbClr val="66A61E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US" sz="2200" baseline="-250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5F2519-6A98-4350-B0E2-C589B7692976}"/>
              </a:ext>
            </a:extLst>
          </p:cNvPr>
          <p:cNvSpPr txBox="1"/>
          <p:nvPr/>
        </p:nvSpPr>
        <p:spPr>
          <a:xfrm>
            <a:off x="19178372" y="7703802"/>
            <a:ext cx="266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density (</a:t>
            </a:r>
            <a:r>
              <a:rPr lang="en-US" sz="2200" i="1" dirty="0">
                <a:solidFill>
                  <a:srgbClr val="1E3108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A4463-AC54-4EBB-A673-19877D0F54DE}"/>
              </a:ext>
            </a:extLst>
          </p:cNvPr>
          <p:cNvSpPr txBox="1"/>
          <p:nvPr/>
        </p:nvSpPr>
        <p:spPr>
          <a:xfrm>
            <a:off x="26926589" y="7458819"/>
            <a:ext cx="2432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density (</a:t>
            </a:r>
            <a:r>
              <a:rPr lang="en-US" sz="2200" i="1" dirty="0">
                <a:solidFill>
                  <a:srgbClr val="66A61E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US" sz="2200" baseline="-250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66A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5A089-C962-47A0-972A-89A666C07713}"/>
              </a:ext>
            </a:extLst>
          </p:cNvPr>
          <p:cNvSpPr txBox="1"/>
          <p:nvPr/>
        </p:nvSpPr>
        <p:spPr>
          <a:xfrm>
            <a:off x="27073837" y="8602047"/>
            <a:ext cx="2432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density (</a:t>
            </a:r>
            <a:r>
              <a:rPr lang="en-US" sz="2200" i="1" dirty="0">
                <a:solidFill>
                  <a:srgbClr val="1E3108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US" sz="2200" baseline="-250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A16C40-896E-4605-A1F1-198528886143}"/>
              </a:ext>
            </a:extLst>
          </p:cNvPr>
          <p:cNvSpPr txBox="1"/>
          <p:nvPr/>
        </p:nvSpPr>
        <p:spPr>
          <a:xfrm>
            <a:off x="24997682" y="7323518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D8008-C398-43ED-8B3F-3AA1BD49F1CD}"/>
              </a:ext>
            </a:extLst>
          </p:cNvPr>
          <p:cNvSpPr txBox="1"/>
          <p:nvPr/>
        </p:nvSpPr>
        <p:spPr>
          <a:xfrm>
            <a:off x="14725569" y="7323518"/>
            <a:ext cx="4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80A9D-3DC3-4623-8518-3FD40EAFAEB1}"/>
              </a:ext>
            </a:extLst>
          </p:cNvPr>
          <p:cNvSpPr txBox="1"/>
          <p:nvPr/>
        </p:nvSpPr>
        <p:spPr>
          <a:xfrm>
            <a:off x="4489879" y="7323518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91E718-D330-42B4-B4B9-866894E37F78}"/>
              </a:ext>
            </a:extLst>
          </p:cNvPr>
          <p:cNvGrpSpPr/>
          <p:nvPr/>
        </p:nvGrpSpPr>
        <p:grpSpPr>
          <a:xfrm>
            <a:off x="2753327" y="3963566"/>
            <a:ext cx="11431595" cy="3696215"/>
            <a:chOff x="2753327" y="3887366"/>
            <a:chExt cx="11431595" cy="36962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AB44300-4FF8-44C0-9974-9FBB4DC5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53327" y="3887366"/>
              <a:ext cx="11431595" cy="36962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B3B903-7F4E-4AF1-BD08-8A22BE4A87F4}"/>
                </a:ext>
              </a:extLst>
            </p:cNvPr>
            <p:cNvSpPr txBox="1"/>
            <p:nvPr/>
          </p:nvSpPr>
          <p:spPr>
            <a:xfrm>
              <a:off x="4489879" y="4058816"/>
              <a:ext cx="5918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BE593E-1B57-42CD-9D2E-9ECCE4B829A9}"/>
                </a:ext>
              </a:extLst>
            </p:cNvPr>
            <p:cNvGrpSpPr/>
            <p:nvPr/>
          </p:nvGrpSpPr>
          <p:grpSpPr>
            <a:xfrm>
              <a:off x="10345432" y="5167474"/>
              <a:ext cx="1290026" cy="643005"/>
              <a:chOff x="10345432" y="4615024"/>
              <a:chExt cx="1290026" cy="6430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735062-2E23-4092-A44D-AD029FCFB184}"/>
                  </a:ext>
                </a:extLst>
              </p:cNvPr>
              <p:cNvSpPr/>
              <p:nvPr/>
            </p:nvSpPr>
            <p:spPr>
              <a:xfrm>
                <a:off x="10345432" y="4990408"/>
                <a:ext cx="1079500" cy="267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85569C-63E7-438B-B937-B312CEDBB6DE}"/>
                  </a:ext>
                </a:extLst>
              </p:cNvPr>
              <p:cNvSpPr/>
              <p:nvPr/>
            </p:nvSpPr>
            <p:spPr>
              <a:xfrm>
                <a:off x="10712088" y="4615024"/>
                <a:ext cx="923370" cy="48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5F8234-2189-4EA1-9784-B5AC7B8C271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611192">
              <a:off x="10373687" y="5513274"/>
              <a:ext cx="782287" cy="133797"/>
              <a:chOff x="2526474" y="1656608"/>
              <a:chExt cx="7288483" cy="83721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897E976-E721-4EB3-A2FC-2A38C79FDE4D}"/>
                  </a:ext>
                </a:extLst>
              </p:cNvPr>
              <p:cNvSpPr/>
              <p:nvPr/>
            </p:nvSpPr>
            <p:spPr>
              <a:xfrm>
                <a:off x="5842661" y="1656608"/>
                <a:ext cx="3972296" cy="8372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57150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FCF313-3523-4B65-B27D-26F5A2410113}"/>
                  </a:ext>
                </a:extLst>
              </p:cNvPr>
              <p:cNvSpPr/>
              <p:nvPr/>
            </p:nvSpPr>
            <p:spPr>
              <a:xfrm>
                <a:off x="2588822" y="1845544"/>
                <a:ext cx="3253839" cy="280817"/>
              </a:xfrm>
              <a:custGeom>
                <a:avLst/>
                <a:gdLst>
                  <a:gd name="connsiteX0" fmla="*/ 3253839 w 3253839"/>
                  <a:gd name="connsiteY0" fmla="*/ 238575 h 280817"/>
                  <a:gd name="connsiteX1" fmla="*/ 2642260 w 3253839"/>
                  <a:gd name="connsiteY1" fmla="*/ 84196 h 280817"/>
                  <a:gd name="connsiteX2" fmla="*/ 2030681 w 3253839"/>
                  <a:gd name="connsiteY2" fmla="*/ 280139 h 280817"/>
                  <a:gd name="connsiteX3" fmla="*/ 1460665 w 3253839"/>
                  <a:gd name="connsiteY3" fmla="*/ 1069 h 280817"/>
                  <a:gd name="connsiteX4" fmla="*/ 979715 w 3253839"/>
                  <a:gd name="connsiteY4" fmla="*/ 179199 h 280817"/>
                  <a:gd name="connsiteX5" fmla="*/ 397824 w 3253839"/>
                  <a:gd name="connsiteY5" fmla="*/ 48570 h 280817"/>
                  <a:gd name="connsiteX6" fmla="*/ 0 w 3253839"/>
                  <a:gd name="connsiteY6" fmla="*/ 155448 h 280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839" h="280817">
                    <a:moveTo>
                      <a:pt x="3253839" y="238575"/>
                    </a:moveTo>
                    <a:cubicBezTo>
                      <a:pt x="3049979" y="157922"/>
                      <a:pt x="2846120" y="77269"/>
                      <a:pt x="2642260" y="84196"/>
                    </a:cubicBezTo>
                    <a:cubicBezTo>
                      <a:pt x="2438400" y="91123"/>
                      <a:pt x="2227613" y="293994"/>
                      <a:pt x="2030681" y="280139"/>
                    </a:cubicBezTo>
                    <a:cubicBezTo>
                      <a:pt x="1833748" y="266285"/>
                      <a:pt x="1635826" y="17892"/>
                      <a:pt x="1460665" y="1069"/>
                    </a:cubicBezTo>
                    <a:cubicBezTo>
                      <a:pt x="1285504" y="-15754"/>
                      <a:pt x="1156855" y="171282"/>
                      <a:pt x="979715" y="179199"/>
                    </a:cubicBezTo>
                    <a:cubicBezTo>
                      <a:pt x="802575" y="187116"/>
                      <a:pt x="561110" y="52528"/>
                      <a:pt x="397824" y="48570"/>
                    </a:cubicBezTo>
                    <a:cubicBezTo>
                      <a:pt x="234538" y="44612"/>
                      <a:pt x="117269" y="100030"/>
                      <a:pt x="0" y="155448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F0D5BC0-E04D-409F-A603-547592989BD9}"/>
                  </a:ext>
                </a:extLst>
              </p:cNvPr>
              <p:cNvSpPr/>
              <p:nvPr/>
            </p:nvSpPr>
            <p:spPr>
              <a:xfrm>
                <a:off x="2526474" y="1769501"/>
                <a:ext cx="3331029" cy="381289"/>
              </a:xfrm>
              <a:custGeom>
                <a:avLst/>
                <a:gdLst>
                  <a:gd name="connsiteX0" fmla="*/ 3331029 w 3331029"/>
                  <a:gd name="connsiteY0" fmla="*/ 249382 h 381289"/>
                  <a:gd name="connsiteX1" fmla="*/ 2755076 w 3331029"/>
                  <a:gd name="connsiteY1" fmla="*/ 374072 h 381289"/>
                  <a:gd name="connsiteX2" fmla="*/ 2208811 w 3331029"/>
                  <a:gd name="connsiteY2" fmla="*/ 59376 h 381289"/>
                  <a:gd name="connsiteX3" fmla="*/ 1460665 w 3331029"/>
                  <a:gd name="connsiteY3" fmla="*/ 285007 h 381289"/>
                  <a:gd name="connsiteX4" fmla="*/ 926276 w 3331029"/>
                  <a:gd name="connsiteY4" fmla="*/ 0 h 381289"/>
                  <a:gd name="connsiteX5" fmla="*/ 338447 w 3331029"/>
                  <a:gd name="connsiteY5" fmla="*/ 285007 h 381289"/>
                  <a:gd name="connsiteX6" fmla="*/ 0 w 3331029"/>
                  <a:gd name="connsiteY6" fmla="*/ 237506 h 38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1029" h="381289">
                    <a:moveTo>
                      <a:pt x="3331029" y="249382"/>
                    </a:moveTo>
                    <a:cubicBezTo>
                      <a:pt x="3136570" y="327561"/>
                      <a:pt x="2942112" y="405740"/>
                      <a:pt x="2755076" y="374072"/>
                    </a:cubicBezTo>
                    <a:cubicBezTo>
                      <a:pt x="2568040" y="342404"/>
                      <a:pt x="2424546" y="74220"/>
                      <a:pt x="2208811" y="59376"/>
                    </a:cubicBezTo>
                    <a:cubicBezTo>
                      <a:pt x="1993076" y="44532"/>
                      <a:pt x="1674421" y="294903"/>
                      <a:pt x="1460665" y="285007"/>
                    </a:cubicBezTo>
                    <a:cubicBezTo>
                      <a:pt x="1246909" y="275111"/>
                      <a:pt x="1113312" y="0"/>
                      <a:pt x="926276" y="0"/>
                    </a:cubicBezTo>
                    <a:cubicBezTo>
                      <a:pt x="739240" y="0"/>
                      <a:pt x="492826" y="245423"/>
                      <a:pt x="338447" y="285007"/>
                    </a:cubicBezTo>
                    <a:cubicBezTo>
                      <a:pt x="184068" y="324591"/>
                      <a:pt x="92034" y="281048"/>
                      <a:pt x="0" y="237506"/>
                    </a:cubicBezTo>
                  </a:path>
                </a:pathLst>
              </a:custGeom>
              <a:noFill/>
              <a:ln w="28575" cap="rnd">
                <a:solidFill>
                  <a:srgbClr val="66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6C5D2C-62D7-45FF-85BC-69FB285954A1}"/>
              </a:ext>
            </a:extLst>
          </p:cNvPr>
          <p:cNvGrpSpPr>
            <a:grpSpLocks noChangeAspect="1"/>
          </p:cNvGrpSpPr>
          <p:nvPr/>
        </p:nvGrpSpPr>
        <p:grpSpPr>
          <a:xfrm>
            <a:off x="15189233" y="10784869"/>
            <a:ext cx="3999998" cy="2347364"/>
            <a:chOff x="13506983" y="17646901"/>
            <a:chExt cx="11428571" cy="670675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604016-8028-4603-8EC8-90414BFE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506983" y="17646901"/>
              <a:ext cx="11428571" cy="36952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D7559DA-3A27-4B1F-95F7-4878BD152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506983" y="20658420"/>
              <a:ext cx="11428571" cy="369523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7D668E3-7589-4C9E-9123-42CDE9DF7FED}"/>
              </a:ext>
            </a:extLst>
          </p:cNvPr>
          <p:cNvSpPr txBox="1"/>
          <p:nvPr/>
        </p:nvSpPr>
        <p:spPr>
          <a:xfrm>
            <a:off x="20352738" y="11926140"/>
            <a:ext cx="48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C986E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h</a:t>
            </a:r>
            <a:endParaRPr lang="en-US" sz="4000" b="1" dirty="0">
              <a:solidFill>
                <a:srgbClr val="0C98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929C1DE-59D5-4F96-A3B2-AB0402879CA3}"/>
              </a:ext>
            </a:extLst>
          </p:cNvPr>
          <p:cNvSpPr/>
          <p:nvPr/>
        </p:nvSpPr>
        <p:spPr>
          <a:xfrm>
            <a:off x="18923661" y="12620625"/>
            <a:ext cx="1692826" cy="3286125"/>
          </a:xfrm>
          <a:custGeom>
            <a:avLst/>
            <a:gdLst>
              <a:gd name="connsiteX0" fmla="*/ 1678914 w 1692826"/>
              <a:gd name="connsiteY0" fmla="*/ 0 h 3286125"/>
              <a:gd name="connsiteX1" fmla="*/ 1593189 w 1692826"/>
              <a:gd name="connsiteY1" fmla="*/ 581025 h 3286125"/>
              <a:gd name="connsiteX2" fmla="*/ 935964 w 1692826"/>
              <a:gd name="connsiteY2" fmla="*/ 1695450 h 3286125"/>
              <a:gd name="connsiteX3" fmla="*/ 145389 w 1692826"/>
              <a:gd name="connsiteY3" fmla="*/ 2533650 h 3286125"/>
              <a:gd name="connsiteX4" fmla="*/ 2514 w 1692826"/>
              <a:gd name="connsiteY4" fmla="*/ 3286125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826" h="3286125">
                <a:moveTo>
                  <a:pt x="1678914" y="0"/>
                </a:moveTo>
                <a:cubicBezTo>
                  <a:pt x="1697964" y="149225"/>
                  <a:pt x="1717014" y="298450"/>
                  <a:pt x="1593189" y="581025"/>
                </a:cubicBezTo>
                <a:cubicBezTo>
                  <a:pt x="1469364" y="863600"/>
                  <a:pt x="1177264" y="1370013"/>
                  <a:pt x="935964" y="1695450"/>
                </a:cubicBezTo>
                <a:cubicBezTo>
                  <a:pt x="694664" y="2020887"/>
                  <a:pt x="300964" y="2268538"/>
                  <a:pt x="145389" y="2533650"/>
                </a:cubicBezTo>
                <a:cubicBezTo>
                  <a:pt x="-10186" y="2798762"/>
                  <a:pt x="-3836" y="3042443"/>
                  <a:pt x="2514" y="3286125"/>
                </a:cubicBezTo>
              </a:path>
            </a:pathLst>
          </a:custGeom>
          <a:noFill/>
          <a:ln w="57150" cap="rnd">
            <a:solidFill>
              <a:srgbClr val="0C986E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1678914 w 1692826"/>
                      <a:gd name="connsiteY0" fmla="*/ 0 h 3286125"/>
                      <a:gd name="connsiteX1" fmla="*/ 1593189 w 1692826"/>
                      <a:gd name="connsiteY1" fmla="*/ 581025 h 3286125"/>
                      <a:gd name="connsiteX2" fmla="*/ 935964 w 1692826"/>
                      <a:gd name="connsiteY2" fmla="*/ 1695450 h 3286125"/>
                      <a:gd name="connsiteX3" fmla="*/ 145389 w 1692826"/>
                      <a:gd name="connsiteY3" fmla="*/ 2533650 h 3286125"/>
                      <a:gd name="connsiteX4" fmla="*/ 2514 w 1692826"/>
                      <a:gd name="connsiteY4" fmla="*/ 3286125 h 3286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2826" h="3286125" extrusionOk="0">
                        <a:moveTo>
                          <a:pt x="1678914" y="0"/>
                        </a:moveTo>
                        <a:cubicBezTo>
                          <a:pt x="1677699" y="125394"/>
                          <a:pt x="1740223" y="290023"/>
                          <a:pt x="1593189" y="581025"/>
                        </a:cubicBezTo>
                        <a:cubicBezTo>
                          <a:pt x="1460030" y="868844"/>
                          <a:pt x="1248898" y="1348637"/>
                          <a:pt x="935964" y="1695450"/>
                        </a:cubicBezTo>
                        <a:cubicBezTo>
                          <a:pt x="684203" y="2000031"/>
                          <a:pt x="283685" y="2322303"/>
                          <a:pt x="145389" y="2533650"/>
                        </a:cubicBezTo>
                        <a:cubicBezTo>
                          <a:pt x="5218" y="2777511"/>
                          <a:pt x="37315" y="3039057"/>
                          <a:pt x="2514" y="32861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5E81C-2427-450D-AB4C-492F6DE2C535}"/>
              </a:ext>
            </a:extLst>
          </p:cNvPr>
          <p:cNvSpPr txBox="1"/>
          <p:nvPr/>
        </p:nvSpPr>
        <p:spPr>
          <a:xfrm>
            <a:off x="30501963" y="11926140"/>
            <a:ext cx="98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D755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h</a:t>
            </a:r>
            <a:r>
              <a:rPr lang="en-US" sz="4000" b="1" baseline="-25000" dirty="0">
                <a:solidFill>
                  <a:srgbClr val="D75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b="1" dirty="0">
              <a:solidFill>
                <a:srgbClr val="D755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E76F828-E6FE-4E9F-B6DF-F69C6DA091DB}"/>
              </a:ext>
            </a:extLst>
          </p:cNvPr>
          <p:cNvSpPr/>
          <p:nvPr/>
        </p:nvSpPr>
        <p:spPr>
          <a:xfrm>
            <a:off x="29266485" y="12676475"/>
            <a:ext cx="1692826" cy="3286125"/>
          </a:xfrm>
          <a:custGeom>
            <a:avLst/>
            <a:gdLst>
              <a:gd name="connsiteX0" fmla="*/ 1678914 w 1692826"/>
              <a:gd name="connsiteY0" fmla="*/ 0 h 3286125"/>
              <a:gd name="connsiteX1" fmla="*/ 1593189 w 1692826"/>
              <a:gd name="connsiteY1" fmla="*/ 581025 h 3286125"/>
              <a:gd name="connsiteX2" fmla="*/ 935964 w 1692826"/>
              <a:gd name="connsiteY2" fmla="*/ 1695450 h 3286125"/>
              <a:gd name="connsiteX3" fmla="*/ 145389 w 1692826"/>
              <a:gd name="connsiteY3" fmla="*/ 2533650 h 3286125"/>
              <a:gd name="connsiteX4" fmla="*/ 2514 w 1692826"/>
              <a:gd name="connsiteY4" fmla="*/ 3286125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826" h="3286125">
                <a:moveTo>
                  <a:pt x="1678914" y="0"/>
                </a:moveTo>
                <a:cubicBezTo>
                  <a:pt x="1697964" y="149225"/>
                  <a:pt x="1717014" y="298450"/>
                  <a:pt x="1593189" y="581025"/>
                </a:cubicBezTo>
                <a:cubicBezTo>
                  <a:pt x="1469364" y="863600"/>
                  <a:pt x="1177264" y="1370013"/>
                  <a:pt x="935964" y="1695450"/>
                </a:cubicBezTo>
                <a:cubicBezTo>
                  <a:pt x="694664" y="2020887"/>
                  <a:pt x="300964" y="2268538"/>
                  <a:pt x="145389" y="2533650"/>
                </a:cubicBezTo>
                <a:cubicBezTo>
                  <a:pt x="-10186" y="2798762"/>
                  <a:pt x="-3836" y="3042443"/>
                  <a:pt x="2514" y="3286125"/>
                </a:cubicBezTo>
              </a:path>
            </a:pathLst>
          </a:custGeom>
          <a:noFill/>
          <a:ln w="57150" cap="rnd">
            <a:solidFill>
              <a:srgbClr val="D755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1678914 w 1692826"/>
                      <a:gd name="connsiteY0" fmla="*/ 0 h 3286125"/>
                      <a:gd name="connsiteX1" fmla="*/ 1593189 w 1692826"/>
                      <a:gd name="connsiteY1" fmla="*/ 581025 h 3286125"/>
                      <a:gd name="connsiteX2" fmla="*/ 935964 w 1692826"/>
                      <a:gd name="connsiteY2" fmla="*/ 1695450 h 3286125"/>
                      <a:gd name="connsiteX3" fmla="*/ 145389 w 1692826"/>
                      <a:gd name="connsiteY3" fmla="*/ 2533650 h 3286125"/>
                      <a:gd name="connsiteX4" fmla="*/ 2514 w 1692826"/>
                      <a:gd name="connsiteY4" fmla="*/ 3286125 h 3286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2826" h="3286125" extrusionOk="0">
                        <a:moveTo>
                          <a:pt x="1678914" y="0"/>
                        </a:moveTo>
                        <a:cubicBezTo>
                          <a:pt x="1677699" y="125394"/>
                          <a:pt x="1740223" y="290023"/>
                          <a:pt x="1593189" y="581025"/>
                        </a:cubicBezTo>
                        <a:cubicBezTo>
                          <a:pt x="1460030" y="868844"/>
                          <a:pt x="1248898" y="1348637"/>
                          <a:pt x="935964" y="1695450"/>
                        </a:cubicBezTo>
                        <a:cubicBezTo>
                          <a:pt x="684203" y="2000031"/>
                          <a:pt x="283685" y="2322303"/>
                          <a:pt x="145389" y="2533650"/>
                        </a:cubicBezTo>
                        <a:cubicBezTo>
                          <a:pt x="5218" y="2777511"/>
                          <a:pt x="37315" y="3039057"/>
                          <a:pt x="2514" y="32861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6EEF18-9C90-414C-852E-25CFF59CCEE2}"/>
              </a:ext>
            </a:extLst>
          </p:cNvPr>
          <p:cNvSpPr txBox="1"/>
          <p:nvPr/>
        </p:nvSpPr>
        <p:spPr>
          <a:xfrm>
            <a:off x="16733064" y="3963565"/>
            <a:ext cx="4416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During foraging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61A5CF-5C15-411F-BED2-8FA77ECA3A83}"/>
              </a:ext>
            </a:extLst>
          </p:cNvPr>
          <p:cNvSpPr txBox="1"/>
          <p:nvPr/>
        </p:nvSpPr>
        <p:spPr>
          <a:xfrm>
            <a:off x="27292783" y="3963565"/>
            <a:ext cx="39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After foraging</a:t>
            </a:r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D039D682-45BA-41F7-AEC1-CDAE262F533A}"/>
              </a:ext>
            </a:extLst>
          </p:cNvPr>
          <p:cNvSpPr/>
          <p:nvPr/>
        </p:nvSpPr>
        <p:spPr>
          <a:xfrm rot="10800000">
            <a:off x="18597848" y="6957294"/>
            <a:ext cx="721095" cy="365760"/>
          </a:xfrm>
          <a:prstGeom prst="trapezoid">
            <a:avLst>
              <a:gd name="adj" fmla="val 88159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C6E8A9-8567-4836-8967-B5F767DA5BAB}"/>
              </a:ext>
            </a:extLst>
          </p:cNvPr>
          <p:cNvSpPr txBox="1"/>
          <p:nvPr/>
        </p:nvSpPr>
        <p:spPr>
          <a:xfrm>
            <a:off x="17424783" y="5883886"/>
            <a:ext cx="305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Individual’s current position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F54520-772D-4A71-895E-26047C61C974}"/>
              </a:ext>
            </a:extLst>
          </p:cNvPr>
          <p:cNvSpPr txBox="1"/>
          <p:nvPr/>
        </p:nvSpPr>
        <p:spPr>
          <a:xfrm>
            <a:off x="25132081" y="4804653"/>
            <a:ext cx="8236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D75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marginal feeding rate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feeding rate that the individual would experience if it came back to an already-visited location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283977-343A-427C-BB4E-AA9AD13DE2A7}"/>
              </a:ext>
            </a:extLst>
          </p:cNvPr>
          <p:cNvGrpSpPr>
            <a:grpSpLocks noChangeAspect="1"/>
          </p:cNvGrpSpPr>
          <p:nvPr/>
        </p:nvGrpSpPr>
        <p:grpSpPr>
          <a:xfrm>
            <a:off x="28449215" y="6703706"/>
            <a:ext cx="1323082" cy="226291"/>
            <a:chOff x="2526474" y="1656608"/>
            <a:chExt cx="7288483" cy="83721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F4C4D2A-F8E4-4DE2-86C3-976A3B1C9750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4D1E130-270F-47E8-B468-3B7AD91A6342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9D1C016-B4E8-4C8F-A3BD-D195A9698BE1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rapezoid 95">
            <a:extLst>
              <a:ext uri="{FF2B5EF4-FFF2-40B4-BE49-F238E27FC236}">
                <a16:creationId xmlns:a16="http://schemas.microsoft.com/office/drawing/2014/main" id="{FD0A9B42-C705-493F-95CE-47F2C5FB3A30}"/>
              </a:ext>
            </a:extLst>
          </p:cNvPr>
          <p:cNvSpPr/>
          <p:nvPr/>
        </p:nvSpPr>
        <p:spPr>
          <a:xfrm rot="10800000">
            <a:off x="29051202" y="6965149"/>
            <a:ext cx="721095" cy="365760"/>
          </a:xfrm>
          <a:prstGeom prst="trapezoid">
            <a:avLst>
              <a:gd name="adj" fmla="val 88159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D49F6C-2DA5-4935-8143-B8399DDB35A6}"/>
              </a:ext>
            </a:extLst>
          </p:cNvPr>
          <p:cNvSpPr txBox="1"/>
          <p:nvPr/>
        </p:nvSpPr>
        <p:spPr>
          <a:xfrm>
            <a:off x="27878137" y="5891741"/>
            <a:ext cx="305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returns </a:t>
            </a:r>
            <a:b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1E3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 old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7D36B-FAC9-4376-BE61-D8C08F1532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79" y="18746778"/>
            <a:ext cx="11431595" cy="381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3AD7A-BD6C-4C78-A57E-5EF4ACD10F87}"/>
              </a:ext>
            </a:extLst>
          </p:cNvPr>
          <p:cNvSpPr txBox="1"/>
          <p:nvPr/>
        </p:nvSpPr>
        <p:spPr>
          <a:xfrm>
            <a:off x="11158884" y="1344706"/>
            <a:ext cx="64198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260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9D8E3-DBCB-4F3B-9A68-30291FB8B50A}"/>
              </a:ext>
            </a:extLst>
          </p:cNvPr>
          <p:cNvGrpSpPr/>
          <p:nvPr/>
        </p:nvGrpSpPr>
        <p:grpSpPr>
          <a:xfrm>
            <a:off x="2526474" y="1656608"/>
            <a:ext cx="7288483" cy="837210"/>
            <a:chOff x="2526474" y="1656608"/>
            <a:chExt cx="7288483" cy="8372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E8B487-A9B9-481F-8C06-568C3223B900}"/>
                </a:ext>
              </a:extLst>
            </p:cNvPr>
            <p:cNvSpPr/>
            <p:nvPr/>
          </p:nvSpPr>
          <p:spPr>
            <a:xfrm>
              <a:off x="5842661" y="1656608"/>
              <a:ext cx="3972296" cy="8372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8100000" scaled="1"/>
              <a:tileRect/>
            </a:gradFill>
            <a:ln w="5715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F61CD6-5AFA-4D7C-8CCA-30C1B4AB8E08}"/>
                </a:ext>
              </a:extLst>
            </p:cNvPr>
            <p:cNvSpPr/>
            <p:nvPr/>
          </p:nvSpPr>
          <p:spPr>
            <a:xfrm>
              <a:off x="2588822" y="1845544"/>
              <a:ext cx="3253839" cy="280817"/>
            </a:xfrm>
            <a:custGeom>
              <a:avLst/>
              <a:gdLst>
                <a:gd name="connsiteX0" fmla="*/ 3253839 w 3253839"/>
                <a:gd name="connsiteY0" fmla="*/ 238575 h 280817"/>
                <a:gd name="connsiteX1" fmla="*/ 2642260 w 3253839"/>
                <a:gd name="connsiteY1" fmla="*/ 84196 h 280817"/>
                <a:gd name="connsiteX2" fmla="*/ 2030681 w 3253839"/>
                <a:gd name="connsiteY2" fmla="*/ 280139 h 280817"/>
                <a:gd name="connsiteX3" fmla="*/ 1460665 w 3253839"/>
                <a:gd name="connsiteY3" fmla="*/ 1069 h 280817"/>
                <a:gd name="connsiteX4" fmla="*/ 979715 w 3253839"/>
                <a:gd name="connsiteY4" fmla="*/ 179199 h 280817"/>
                <a:gd name="connsiteX5" fmla="*/ 397824 w 3253839"/>
                <a:gd name="connsiteY5" fmla="*/ 48570 h 280817"/>
                <a:gd name="connsiteX6" fmla="*/ 0 w 3253839"/>
                <a:gd name="connsiteY6" fmla="*/ 155448 h 28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839" h="280817">
                  <a:moveTo>
                    <a:pt x="3253839" y="238575"/>
                  </a:moveTo>
                  <a:cubicBezTo>
                    <a:pt x="3049979" y="157922"/>
                    <a:pt x="2846120" y="77269"/>
                    <a:pt x="2642260" y="84196"/>
                  </a:cubicBezTo>
                  <a:cubicBezTo>
                    <a:pt x="2438400" y="91123"/>
                    <a:pt x="2227613" y="293994"/>
                    <a:pt x="2030681" y="280139"/>
                  </a:cubicBezTo>
                  <a:cubicBezTo>
                    <a:pt x="1833748" y="266285"/>
                    <a:pt x="1635826" y="17892"/>
                    <a:pt x="1460665" y="1069"/>
                  </a:cubicBezTo>
                  <a:cubicBezTo>
                    <a:pt x="1285504" y="-15754"/>
                    <a:pt x="1156855" y="171282"/>
                    <a:pt x="979715" y="179199"/>
                  </a:cubicBezTo>
                  <a:cubicBezTo>
                    <a:pt x="802575" y="187116"/>
                    <a:pt x="561110" y="52528"/>
                    <a:pt x="397824" y="48570"/>
                  </a:cubicBezTo>
                  <a:cubicBezTo>
                    <a:pt x="234538" y="44612"/>
                    <a:pt x="117269" y="100030"/>
                    <a:pt x="0" y="155448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EBB74D-7D59-48DC-B846-12B69E2F6782}"/>
                </a:ext>
              </a:extLst>
            </p:cNvPr>
            <p:cNvSpPr/>
            <p:nvPr/>
          </p:nvSpPr>
          <p:spPr>
            <a:xfrm>
              <a:off x="2526474" y="1769501"/>
              <a:ext cx="3331029" cy="381289"/>
            </a:xfrm>
            <a:custGeom>
              <a:avLst/>
              <a:gdLst>
                <a:gd name="connsiteX0" fmla="*/ 3331029 w 3331029"/>
                <a:gd name="connsiteY0" fmla="*/ 249382 h 381289"/>
                <a:gd name="connsiteX1" fmla="*/ 2755076 w 3331029"/>
                <a:gd name="connsiteY1" fmla="*/ 374072 h 381289"/>
                <a:gd name="connsiteX2" fmla="*/ 2208811 w 3331029"/>
                <a:gd name="connsiteY2" fmla="*/ 59376 h 381289"/>
                <a:gd name="connsiteX3" fmla="*/ 1460665 w 3331029"/>
                <a:gd name="connsiteY3" fmla="*/ 285007 h 381289"/>
                <a:gd name="connsiteX4" fmla="*/ 926276 w 3331029"/>
                <a:gd name="connsiteY4" fmla="*/ 0 h 381289"/>
                <a:gd name="connsiteX5" fmla="*/ 338447 w 3331029"/>
                <a:gd name="connsiteY5" fmla="*/ 285007 h 381289"/>
                <a:gd name="connsiteX6" fmla="*/ 0 w 3331029"/>
                <a:gd name="connsiteY6" fmla="*/ 237506 h 3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029" h="381289">
                  <a:moveTo>
                    <a:pt x="3331029" y="249382"/>
                  </a:moveTo>
                  <a:cubicBezTo>
                    <a:pt x="3136570" y="327561"/>
                    <a:pt x="2942112" y="405740"/>
                    <a:pt x="2755076" y="374072"/>
                  </a:cubicBezTo>
                  <a:cubicBezTo>
                    <a:pt x="2568040" y="342404"/>
                    <a:pt x="2424546" y="74220"/>
                    <a:pt x="2208811" y="59376"/>
                  </a:cubicBezTo>
                  <a:cubicBezTo>
                    <a:pt x="1993076" y="44532"/>
                    <a:pt x="1674421" y="294903"/>
                    <a:pt x="1460665" y="285007"/>
                  </a:cubicBezTo>
                  <a:cubicBezTo>
                    <a:pt x="1246909" y="275111"/>
                    <a:pt x="1113312" y="0"/>
                    <a:pt x="926276" y="0"/>
                  </a:cubicBezTo>
                  <a:cubicBezTo>
                    <a:pt x="739240" y="0"/>
                    <a:pt x="492826" y="245423"/>
                    <a:pt x="338447" y="285007"/>
                  </a:cubicBezTo>
                  <a:cubicBezTo>
                    <a:pt x="184068" y="324591"/>
                    <a:pt x="92034" y="281048"/>
                    <a:pt x="0" y="237506"/>
                  </a:cubicBezTo>
                </a:path>
              </a:pathLst>
            </a:custGeom>
            <a:noFill/>
            <a:ln w="28575" cap="rnd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2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466</Words>
  <Application>Microsoft Office PowerPoint</Application>
  <PresentationFormat>Custom</PresentationFormat>
  <Paragraphs>92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APELab</dc:creator>
  <cp:lastModifiedBy>APELab</cp:lastModifiedBy>
  <cp:revision>29</cp:revision>
  <dcterms:created xsi:type="dcterms:W3CDTF">2024-08-29T19:21:52Z</dcterms:created>
  <dcterms:modified xsi:type="dcterms:W3CDTF">2024-08-30T17:18:12Z</dcterms:modified>
</cp:coreProperties>
</file>