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28C346-1373-4835-89D4-3812B38C52F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00DC93E-8B61-494E-8ABD-D9935C23AE5E}">
      <dgm:prSet/>
      <dgm:spPr/>
      <dgm:t>
        <a:bodyPr/>
        <a:lstStyle/>
        <a:p>
          <a:r>
            <a:rPr lang="en-GB"/>
            <a:t>My solution is better than the study [2]</a:t>
          </a:r>
          <a:endParaRPr lang="en-US"/>
        </a:p>
      </dgm:t>
    </dgm:pt>
    <dgm:pt modelId="{4AB6F798-3612-40D2-86CB-909D0D987DD2}" type="parTrans" cxnId="{B67E2AA1-BFDC-430E-ADBA-691A5A6B7DE5}">
      <dgm:prSet/>
      <dgm:spPr/>
      <dgm:t>
        <a:bodyPr/>
        <a:lstStyle/>
        <a:p>
          <a:endParaRPr lang="en-US"/>
        </a:p>
      </dgm:t>
    </dgm:pt>
    <dgm:pt modelId="{2B6565BC-162E-4A96-A473-A0D1A9EC7074}" type="sibTrans" cxnId="{B67E2AA1-BFDC-430E-ADBA-691A5A6B7DE5}">
      <dgm:prSet/>
      <dgm:spPr/>
      <dgm:t>
        <a:bodyPr/>
        <a:lstStyle/>
        <a:p>
          <a:endParaRPr lang="en-US"/>
        </a:p>
      </dgm:t>
    </dgm:pt>
    <dgm:pt modelId="{F1B4800F-647F-4371-8C5F-BC85F9B26944}">
      <dgm:prSet/>
      <dgm:spPr/>
      <dgm:t>
        <a:bodyPr/>
        <a:lstStyle/>
        <a:p>
          <a:r>
            <a:rPr lang="en-GB"/>
            <a:t>Compares to Kaggle [1] gold notebooks, mine did not bad.</a:t>
          </a:r>
          <a:endParaRPr lang="en-US"/>
        </a:p>
      </dgm:t>
    </dgm:pt>
    <dgm:pt modelId="{819D1467-9FEE-447C-AC08-B593E54DF47C}" type="parTrans" cxnId="{1E6E5C44-BC33-4E73-89E6-BC09A8F60628}">
      <dgm:prSet/>
      <dgm:spPr/>
      <dgm:t>
        <a:bodyPr/>
        <a:lstStyle/>
        <a:p>
          <a:endParaRPr lang="en-US"/>
        </a:p>
      </dgm:t>
    </dgm:pt>
    <dgm:pt modelId="{9C58FE5F-1C14-407D-8437-55BD0EF82176}" type="sibTrans" cxnId="{1E6E5C44-BC33-4E73-89E6-BC09A8F60628}">
      <dgm:prSet/>
      <dgm:spPr/>
      <dgm:t>
        <a:bodyPr/>
        <a:lstStyle/>
        <a:p>
          <a:endParaRPr lang="en-US"/>
        </a:p>
      </dgm:t>
    </dgm:pt>
    <dgm:pt modelId="{B5AEEBE3-ECD0-4843-850D-67679F0D266D}" type="pres">
      <dgm:prSet presAssocID="{AA28C346-1373-4835-89D4-3812B38C52F8}" presName="hierChild1" presStyleCnt="0">
        <dgm:presLayoutVars>
          <dgm:chPref val="1"/>
          <dgm:dir/>
          <dgm:animOne val="branch"/>
          <dgm:animLvl val="lvl"/>
          <dgm:resizeHandles/>
        </dgm:presLayoutVars>
      </dgm:prSet>
      <dgm:spPr/>
    </dgm:pt>
    <dgm:pt modelId="{2767F083-F508-4462-A0C7-0C221A9679E1}" type="pres">
      <dgm:prSet presAssocID="{F00DC93E-8B61-494E-8ABD-D9935C23AE5E}" presName="hierRoot1" presStyleCnt="0"/>
      <dgm:spPr/>
    </dgm:pt>
    <dgm:pt modelId="{12FF98D9-8314-41A7-ABAD-0A9718AADFA0}" type="pres">
      <dgm:prSet presAssocID="{F00DC93E-8B61-494E-8ABD-D9935C23AE5E}" presName="composite" presStyleCnt="0"/>
      <dgm:spPr/>
    </dgm:pt>
    <dgm:pt modelId="{F4D8BBE8-18BC-41E3-9CEC-8D64CA024431}" type="pres">
      <dgm:prSet presAssocID="{F00DC93E-8B61-494E-8ABD-D9935C23AE5E}" presName="background" presStyleLbl="node0" presStyleIdx="0" presStyleCnt="2"/>
      <dgm:spPr/>
    </dgm:pt>
    <dgm:pt modelId="{4C2CFABB-D08D-41A8-9C6D-CEA931DDA04D}" type="pres">
      <dgm:prSet presAssocID="{F00DC93E-8B61-494E-8ABD-D9935C23AE5E}" presName="text" presStyleLbl="fgAcc0" presStyleIdx="0" presStyleCnt="2">
        <dgm:presLayoutVars>
          <dgm:chPref val="3"/>
        </dgm:presLayoutVars>
      </dgm:prSet>
      <dgm:spPr/>
    </dgm:pt>
    <dgm:pt modelId="{DD722BA5-5D8A-4E3C-B9E4-7E2763F54768}" type="pres">
      <dgm:prSet presAssocID="{F00DC93E-8B61-494E-8ABD-D9935C23AE5E}" presName="hierChild2" presStyleCnt="0"/>
      <dgm:spPr/>
    </dgm:pt>
    <dgm:pt modelId="{7CCF0FF1-F1A8-42F7-B113-37A50FF9CD88}" type="pres">
      <dgm:prSet presAssocID="{F1B4800F-647F-4371-8C5F-BC85F9B26944}" presName="hierRoot1" presStyleCnt="0"/>
      <dgm:spPr/>
    </dgm:pt>
    <dgm:pt modelId="{47FD4173-67CD-4594-A497-B0C8BCB86770}" type="pres">
      <dgm:prSet presAssocID="{F1B4800F-647F-4371-8C5F-BC85F9B26944}" presName="composite" presStyleCnt="0"/>
      <dgm:spPr/>
    </dgm:pt>
    <dgm:pt modelId="{C35FBE65-F19B-48B4-8229-FB995F2EE849}" type="pres">
      <dgm:prSet presAssocID="{F1B4800F-647F-4371-8C5F-BC85F9B26944}" presName="background" presStyleLbl="node0" presStyleIdx="1" presStyleCnt="2"/>
      <dgm:spPr/>
    </dgm:pt>
    <dgm:pt modelId="{7136A9FC-F29D-4FB8-82FD-C28311C71277}" type="pres">
      <dgm:prSet presAssocID="{F1B4800F-647F-4371-8C5F-BC85F9B26944}" presName="text" presStyleLbl="fgAcc0" presStyleIdx="1" presStyleCnt="2">
        <dgm:presLayoutVars>
          <dgm:chPref val="3"/>
        </dgm:presLayoutVars>
      </dgm:prSet>
      <dgm:spPr/>
    </dgm:pt>
    <dgm:pt modelId="{D50DB82A-2DFE-49B6-8C7E-6787582C2D22}" type="pres">
      <dgm:prSet presAssocID="{F1B4800F-647F-4371-8C5F-BC85F9B26944}" presName="hierChild2" presStyleCnt="0"/>
      <dgm:spPr/>
    </dgm:pt>
  </dgm:ptLst>
  <dgm:cxnLst>
    <dgm:cxn modelId="{1E6E5C44-BC33-4E73-89E6-BC09A8F60628}" srcId="{AA28C346-1373-4835-89D4-3812B38C52F8}" destId="{F1B4800F-647F-4371-8C5F-BC85F9B26944}" srcOrd="1" destOrd="0" parTransId="{819D1467-9FEE-447C-AC08-B593E54DF47C}" sibTransId="{9C58FE5F-1C14-407D-8437-55BD0EF82176}"/>
    <dgm:cxn modelId="{98DF1546-B0DF-477E-A026-DEC0AFB77E99}" type="presOf" srcId="{F1B4800F-647F-4371-8C5F-BC85F9B26944}" destId="{7136A9FC-F29D-4FB8-82FD-C28311C71277}" srcOrd="0" destOrd="0" presId="urn:microsoft.com/office/officeart/2005/8/layout/hierarchy1"/>
    <dgm:cxn modelId="{5B853357-EE46-4D0D-B085-2B5295DD78D2}" type="presOf" srcId="{AA28C346-1373-4835-89D4-3812B38C52F8}" destId="{B5AEEBE3-ECD0-4843-850D-67679F0D266D}" srcOrd="0" destOrd="0" presId="urn:microsoft.com/office/officeart/2005/8/layout/hierarchy1"/>
    <dgm:cxn modelId="{B67E2AA1-BFDC-430E-ADBA-691A5A6B7DE5}" srcId="{AA28C346-1373-4835-89D4-3812B38C52F8}" destId="{F00DC93E-8B61-494E-8ABD-D9935C23AE5E}" srcOrd="0" destOrd="0" parTransId="{4AB6F798-3612-40D2-86CB-909D0D987DD2}" sibTransId="{2B6565BC-162E-4A96-A473-A0D1A9EC7074}"/>
    <dgm:cxn modelId="{E477BBB5-5502-42C9-9DAE-F5520068334F}" type="presOf" srcId="{F00DC93E-8B61-494E-8ABD-D9935C23AE5E}" destId="{4C2CFABB-D08D-41A8-9C6D-CEA931DDA04D}" srcOrd="0" destOrd="0" presId="urn:microsoft.com/office/officeart/2005/8/layout/hierarchy1"/>
    <dgm:cxn modelId="{9208166B-9E58-4C54-B570-F0F1AEDCA2BF}" type="presParOf" srcId="{B5AEEBE3-ECD0-4843-850D-67679F0D266D}" destId="{2767F083-F508-4462-A0C7-0C221A9679E1}" srcOrd="0" destOrd="0" presId="urn:microsoft.com/office/officeart/2005/8/layout/hierarchy1"/>
    <dgm:cxn modelId="{EAF63A75-EBE7-4B63-847E-7CC8B5A71425}" type="presParOf" srcId="{2767F083-F508-4462-A0C7-0C221A9679E1}" destId="{12FF98D9-8314-41A7-ABAD-0A9718AADFA0}" srcOrd="0" destOrd="0" presId="urn:microsoft.com/office/officeart/2005/8/layout/hierarchy1"/>
    <dgm:cxn modelId="{39BBA5B3-B7EB-4729-A93B-EAF0B428800A}" type="presParOf" srcId="{12FF98D9-8314-41A7-ABAD-0A9718AADFA0}" destId="{F4D8BBE8-18BC-41E3-9CEC-8D64CA024431}" srcOrd="0" destOrd="0" presId="urn:microsoft.com/office/officeart/2005/8/layout/hierarchy1"/>
    <dgm:cxn modelId="{819E0FEC-8C1D-4ECF-AE61-637D69EF5577}" type="presParOf" srcId="{12FF98D9-8314-41A7-ABAD-0A9718AADFA0}" destId="{4C2CFABB-D08D-41A8-9C6D-CEA931DDA04D}" srcOrd="1" destOrd="0" presId="urn:microsoft.com/office/officeart/2005/8/layout/hierarchy1"/>
    <dgm:cxn modelId="{5165C490-5AA9-4FE6-9D86-7923CE1C1D13}" type="presParOf" srcId="{2767F083-F508-4462-A0C7-0C221A9679E1}" destId="{DD722BA5-5D8A-4E3C-B9E4-7E2763F54768}" srcOrd="1" destOrd="0" presId="urn:microsoft.com/office/officeart/2005/8/layout/hierarchy1"/>
    <dgm:cxn modelId="{28922902-DF39-4049-81E7-6AB5D6ACE023}" type="presParOf" srcId="{B5AEEBE3-ECD0-4843-850D-67679F0D266D}" destId="{7CCF0FF1-F1A8-42F7-B113-37A50FF9CD88}" srcOrd="1" destOrd="0" presId="urn:microsoft.com/office/officeart/2005/8/layout/hierarchy1"/>
    <dgm:cxn modelId="{ED4CB078-3505-40F5-87E9-6DBE1CFB39E3}" type="presParOf" srcId="{7CCF0FF1-F1A8-42F7-B113-37A50FF9CD88}" destId="{47FD4173-67CD-4594-A497-B0C8BCB86770}" srcOrd="0" destOrd="0" presId="urn:microsoft.com/office/officeart/2005/8/layout/hierarchy1"/>
    <dgm:cxn modelId="{4253E2DB-AD79-4255-A493-0E6608422704}" type="presParOf" srcId="{47FD4173-67CD-4594-A497-B0C8BCB86770}" destId="{C35FBE65-F19B-48B4-8229-FB995F2EE849}" srcOrd="0" destOrd="0" presId="urn:microsoft.com/office/officeart/2005/8/layout/hierarchy1"/>
    <dgm:cxn modelId="{0730D125-068F-4276-A41D-CDDED8C90BD5}" type="presParOf" srcId="{47FD4173-67CD-4594-A497-B0C8BCB86770}" destId="{7136A9FC-F29D-4FB8-82FD-C28311C71277}" srcOrd="1" destOrd="0" presId="urn:microsoft.com/office/officeart/2005/8/layout/hierarchy1"/>
    <dgm:cxn modelId="{4005B7B1-4E5C-45CE-84F1-0CEF8B1532CE}" type="presParOf" srcId="{7CCF0FF1-F1A8-42F7-B113-37A50FF9CD88}" destId="{D50DB82A-2DFE-49B6-8C7E-6787582C2D2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8BBE8-18BC-41E3-9CEC-8D64CA024431}">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2CFABB-D08D-41A8-9C6D-CEA931DDA04D}">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GB" sz="4300" kern="1200"/>
            <a:t>My solution is better than the study [2]</a:t>
          </a:r>
          <a:endParaRPr lang="en-US" sz="4300" kern="1200"/>
        </a:p>
      </dsp:txBody>
      <dsp:txXfrm>
        <a:off x="602678" y="725825"/>
        <a:ext cx="4463730" cy="2771523"/>
      </dsp:txXfrm>
    </dsp:sp>
    <dsp:sp modelId="{C35FBE65-F19B-48B4-8229-FB995F2EE849}">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6A9FC-F29D-4FB8-82FD-C28311C71277}">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GB" sz="4300" kern="1200"/>
            <a:t>Compares to Kaggle [1] gold notebooks, mine did not bad.</a:t>
          </a:r>
          <a:endParaRPr lang="en-US" sz="4300" kern="1200"/>
        </a:p>
      </dsp:txBody>
      <dsp:txXfrm>
        <a:off x="6269123" y="725825"/>
        <a:ext cx="4463730" cy="27715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F868-B707-C400-EAD0-B129CCF3A7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FA82A0-5C9C-41AD-D197-D7F7EE3CD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AB12A7-B94B-697C-805F-A8DA9989751E}"/>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5" name="Footer Placeholder 4">
            <a:extLst>
              <a:ext uri="{FF2B5EF4-FFF2-40B4-BE49-F238E27FC236}">
                <a16:creationId xmlns:a16="http://schemas.microsoft.com/office/drawing/2014/main" id="{4A5066A9-B41C-4DA9-F18F-186CE4D73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751E6-20FC-3B63-9AD8-D9B99398E42F}"/>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365743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C572-DD1B-BBA0-041E-8A971E81CB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B4274-06FD-9E89-B350-ED6A46A39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CC6CD-AC41-FD92-03F3-909CD819F997}"/>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5" name="Footer Placeholder 4">
            <a:extLst>
              <a:ext uri="{FF2B5EF4-FFF2-40B4-BE49-F238E27FC236}">
                <a16:creationId xmlns:a16="http://schemas.microsoft.com/office/drawing/2014/main" id="{F5D1ECCE-8966-73E5-376D-274B51F0E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427B4-50BB-5667-0618-3759AB5657AE}"/>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79810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A0C001-39EF-F2D6-6481-13E6C9D98D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B3D231-0EB1-6972-BA04-79E74E242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E2DBB-D59E-FE94-AD07-509FCC9333AA}"/>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5" name="Footer Placeholder 4">
            <a:extLst>
              <a:ext uri="{FF2B5EF4-FFF2-40B4-BE49-F238E27FC236}">
                <a16:creationId xmlns:a16="http://schemas.microsoft.com/office/drawing/2014/main" id="{1BF18A96-D15C-D0E5-DB95-18691AF1D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3BB1-D8F2-1187-907B-ABED94613661}"/>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234645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B59D-A90E-932E-CEF0-1B58C6CE8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DE83C-482A-7B91-BE20-8607335E19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51588-B255-E8C6-7C55-82F4456053E9}"/>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5" name="Footer Placeholder 4">
            <a:extLst>
              <a:ext uri="{FF2B5EF4-FFF2-40B4-BE49-F238E27FC236}">
                <a16:creationId xmlns:a16="http://schemas.microsoft.com/office/drawing/2014/main" id="{0D8C3CE9-04F3-9536-57D8-FA0AE3DE0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DECB9-23F6-4E27-ECB7-620FA71BD536}"/>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393371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FC7A-F950-B0D6-008E-3B10018507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C26C8-EF74-04B8-ABF4-F5EF7CC92A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DEE1E9-DA07-4206-0A4B-A30A8D590FF1}"/>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5" name="Footer Placeholder 4">
            <a:extLst>
              <a:ext uri="{FF2B5EF4-FFF2-40B4-BE49-F238E27FC236}">
                <a16:creationId xmlns:a16="http://schemas.microsoft.com/office/drawing/2014/main" id="{DC56F405-3D78-3066-21E2-E70D5F148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F3B27-9E76-7EF9-CEEF-23AFC7D42B9F}"/>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303955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AFFD-CBFB-1DBF-F80A-677CBE2512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AB9F6B-E9C1-C98F-5674-93FBCF04F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0CB1F1-9B35-C0F6-3938-3834B8476A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CA9FF3-271A-85C3-2ACF-D79599505D56}"/>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6" name="Footer Placeholder 5">
            <a:extLst>
              <a:ext uri="{FF2B5EF4-FFF2-40B4-BE49-F238E27FC236}">
                <a16:creationId xmlns:a16="http://schemas.microsoft.com/office/drawing/2014/main" id="{AC16C5EE-4BD6-BBFF-67CC-0AD0416B3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4C7E6D-13E4-94EC-5D40-2D056FF9AD3A}"/>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95410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FB2E-46A4-A369-234B-94B009210F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1F2189-23CC-01E6-E3E8-B050F1B689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1F9226-5879-BF5C-956E-F14AFA7F9C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7EBB4E-67B6-F55C-7962-19CC50C3A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C7BA1E-BEF7-4D71-111B-793EA5D46F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49E48-422D-1B44-A09B-BED1B6D8FD26}"/>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8" name="Footer Placeholder 7">
            <a:extLst>
              <a:ext uri="{FF2B5EF4-FFF2-40B4-BE49-F238E27FC236}">
                <a16:creationId xmlns:a16="http://schemas.microsoft.com/office/drawing/2014/main" id="{7A84E03E-C077-FDD0-CE69-2A85BB6BC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45D73D-8551-EC22-DADF-7BEDED51EDC5}"/>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211392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EC35-9B13-106D-3986-3E0DD5855E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DB4713-7BE7-8DAE-DEE8-7F459EA22767}"/>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4" name="Footer Placeholder 3">
            <a:extLst>
              <a:ext uri="{FF2B5EF4-FFF2-40B4-BE49-F238E27FC236}">
                <a16:creationId xmlns:a16="http://schemas.microsoft.com/office/drawing/2014/main" id="{0D5D0363-1841-2D06-33E9-EC1518D451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F15035-F4F7-C0C4-104F-1129CA42F6D3}"/>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66796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EABAAF-4673-C314-EEFD-141C30D23801}"/>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3" name="Footer Placeholder 2">
            <a:extLst>
              <a:ext uri="{FF2B5EF4-FFF2-40B4-BE49-F238E27FC236}">
                <a16:creationId xmlns:a16="http://schemas.microsoft.com/office/drawing/2014/main" id="{926B6FFE-E228-0FB8-BE3E-0F6E0B9662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1BA063-C3ED-FF2C-4C6E-ED59CCA5D48F}"/>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286610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96D3-1F09-5C9D-1CBB-A170946AD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278C5-A08D-FFDD-989F-CE3F35EE79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37795C-F76E-7D30-FDF5-250623A42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62020-5020-6CF5-B701-67DC3DD1CEDB}"/>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6" name="Footer Placeholder 5">
            <a:extLst>
              <a:ext uri="{FF2B5EF4-FFF2-40B4-BE49-F238E27FC236}">
                <a16:creationId xmlns:a16="http://schemas.microsoft.com/office/drawing/2014/main" id="{A00D9405-6A68-671D-FA65-F433BF69BF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E17B7-A51D-1C22-D9F8-BF87A3E0B9C2}"/>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124878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8CC6-0DB3-1C04-5801-460F0F949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F637D2-A0F1-B247-FD07-6E1F8B94D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AC0ADE-21CE-5816-F148-F4CC100CA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62F56-1B93-8630-78F1-EAC189EB5A65}"/>
              </a:ext>
            </a:extLst>
          </p:cNvPr>
          <p:cNvSpPr>
            <a:spLocks noGrp="1"/>
          </p:cNvSpPr>
          <p:nvPr>
            <p:ph type="dt" sz="half" idx="10"/>
          </p:nvPr>
        </p:nvSpPr>
        <p:spPr/>
        <p:txBody>
          <a:bodyPr/>
          <a:lstStyle/>
          <a:p>
            <a:fld id="{CC10390A-807B-497E-86DC-4AB603067E7A}" type="datetimeFigureOut">
              <a:rPr lang="en-US" smtClean="0"/>
              <a:t>10/3/2024</a:t>
            </a:fld>
            <a:endParaRPr lang="en-US"/>
          </a:p>
        </p:txBody>
      </p:sp>
      <p:sp>
        <p:nvSpPr>
          <p:cNvPr id="6" name="Footer Placeholder 5">
            <a:extLst>
              <a:ext uri="{FF2B5EF4-FFF2-40B4-BE49-F238E27FC236}">
                <a16:creationId xmlns:a16="http://schemas.microsoft.com/office/drawing/2014/main" id="{FE717310-AE7D-F223-A4A5-096C5D55D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CFC6F-515D-8E12-C7D5-96CD7EA77C9F}"/>
              </a:ext>
            </a:extLst>
          </p:cNvPr>
          <p:cNvSpPr>
            <a:spLocks noGrp="1"/>
          </p:cNvSpPr>
          <p:nvPr>
            <p:ph type="sldNum" sz="quarter" idx="12"/>
          </p:nvPr>
        </p:nvSpPr>
        <p:spPr/>
        <p:txBody>
          <a:bodyPr/>
          <a:lstStyle/>
          <a:p>
            <a:fld id="{03D39A8D-2A57-4127-8B9D-E4AC0353902C}" type="slidenum">
              <a:rPr lang="en-US" smtClean="0"/>
              <a:t>‹#›</a:t>
            </a:fld>
            <a:endParaRPr lang="en-US"/>
          </a:p>
        </p:txBody>
      </p:sp>
    </p:spTree>
    <p:extLst>
      <p:ext uri="{BB962C8B-B14F-4D97-AF65-F5344CB8AC3E}">
        <p14:creationId xmlns:p14="http://schemas.microsoft.com/office/powerpoint/2010/main" val="2962353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CB4A05-D423-21DE-2CB6-98450A948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03860F-EAF8-9C15-3473-F9A2A32BC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B586F-8C81-B726-5D07-20522BD62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10390A-807B-497E-86DC-4AB603067E7A}" type="datetimeFigureOut">
              <a:rPr lang="en-US" smtClean="0"/>
              <a:t>10/3/2024</a:t>
            </a:fld>
            <a:endParaRPr lang="en-US"/>
          </a:p>
        </p:txBody>
      </p:sp>
      <p:sp>
        <p:nvSpPr>
          <p:cNvPr id="5" name="Footer Placeholder 4">
            <a:extLst>
              <a:ext uri="{FF2B5EF4-FFF2-40B4-BE49-F238E27FC236}">
                <a16:creationId xmlns:a16="http://schemas.microsoft.com/office/drawing/2014/main" id="{B35B3DA6-17CE-BE22-BFFB-7CFAFC9E4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E7AFAA-486F-36E8-46C3-959B420D6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D39A8D-2A57-4127-8B9D-E4AC0353902C}" type="slidenum">
              <a:rPr lang="en-US" smtClean="0"/>
              <a:t>‹#›</a:t>
            </a:fld>
            <a:endParaRPr lang="en-US"/>
          </a:p>
        </p:txBody>
      </p:sp>
    </p:spTree>
    <p:extLst>
      <p:ext uri="{BB962C8B-B14F-4D97-AF65-F5344CB8AC3E}">
        <p14:creationId xmlns:p14="http://schemas.microsoft.com/office/powerpoint/2010/main" val="6130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ima Indians Diabetes Database | Kaggle">
            <a:extLst>
              <a:ext uri="{FF2B5EF4-FFF2-40B4-BE49-F238E27FC236}">
                <a16:creationId xmlns:a16="http://schemas.microsoft.com/office/drawing/2014/main" id="{74178F24-F7EE-BADC-D5B0-234A76CCD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58" r="9089" b="26619"/>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ED3872-ADB8-AD58-4BE5-5420EA1AD2FC}"/>
              </a:ext>
            </a:extLst>
          </p:cNvPr>
          <p:cNvSpPr>
            <a:spLocks noGrp="1"/>
          </p:cNvSpPr>
          <p:nvPr>
            <p:ph type="ctrTitle"/>
          </p:nvPr>
        </p:nvSpPr>
        <p:spPr>
          <a:xfrm>
            <a:off x="477981" y="1122363"/>
            <a:ext cx="4023360" cy="3204134"/>
          </a:xfrm>
        </p:spPr>
        <p:txBody>
          <a:bodyPr anchor="b">
            <a:normAutofit/>
          </a:bodyPr>
          <a:lstStyle/>
          <a:p>
            <a:pPr algn="l"/>
            <a:r>
              <a:rPr lang="en-GB" sz="4800"/>
              <a:t>11.1HD – PIMA dataset</a:t>
            </a:r>
            <a:endParaRPr lang="en-US" sz="4800"/>
          </a:p>
        </p:txBody>
      </p:sp>
      <p:sp>
        <p:nvSpPr>
          <p:cNvPr id="3" name="Subtitle 2">
            <a:extLst>
              <a:ext uri="{FF2B5EF4-FFF2-40B4-BE49-F238E27FC236}">
                <a16:creationId xmlns:a16="http://schemas.microsoft.com/office/drawing/2014/main" id="{02A33091-A7E1-39ED-A85F-BD5D5BD399FF}"/>
              </a:ext>
            </a:extLst>
          </p:cNvPr>
          <p:cNvSpPr>
            <a:spLocks noGrp="1"/>
          </p:cNvSpPr>
          <p:nvPr>
            <p:ph type="subTitle" idx="1"/>
          </p:nvPr>
        </p:nvSpPr>
        <p:spPr>
          <a:xfrm>
            <a:off x="477980" y="4872922"/>
            <a:ext cx="4023359" cy="1208141"/>
          </a:xfrm>
        </p:spPr>
        <p:txBody>
          <a:bodyPr>
            <a:normAutofit/>
          </a:bodyPr>
          <a:lstStyle/>
          <a:p>
            <a:pPr algn="l"/>
            <a:r>
              <a:rPr lang="en-GB" sz="2000"/>
              <a:t>Hoang Long Tran (s223128143)</a:t>
            </a:r>
            <a:endParaRPr lang="en-US" sz="2000"/>
          </a:p>
        </p:txBody>
      </p:sp>
      <p:sp>
        <p:nvSpPr>
          <p:cNvPr id="1038" name="Rectangle 10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73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DFE0A-8BF2-1874-B0D4-E144E7A1DE43}"/>
              </a:ext>
            </a:extLst>
          </p:cNvPr>
          <p:cNvSpPr>
            <a:spLocks noGrp="1"/>
          </p:cNvSpPr>
          <p:nvPr>
            <p:ph type="title"/>
          </p:nvPr>
        </p:nvSpPr>
        <p:spPr>
          <a:xfrm>
            <a:off x="630936" y="502920"/>
            <a:ext cx="3419856" cy="1463040"/>
          </a:xfrm>
        </p:spPr>
        <p:txBody>
          <a:bodyPr anchor="ctr">
            <a:normAutofit/>
          </a:bodyPr>
          <a:lstStyle/>
          <a:p>
            <a:r>
              <a:rPr lang="en-GB"/>
              <a:t>Article general information</a:t>
            </a:r>
            <a:endParaRPr lang="en-US" dirty="0"/>
          </a:p>
        </p:txBody>
      </p:sp>
      <p:sp>
        <p:nvSpPr>
          <p:cNvPr id="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1440A9-E6F1-0271-24B2-4C743527BD96}"/>
              </a:ext>
            </a:extLst>
          </p:cNvPr>
          <p:cNvSpPr>
            <a:spLocks noGrp="1"/>
          </p:cNvSpPr>
          <p:nvPr>
            <p:ph idx="1"/>
          </p:nvPr>
        </p:nvSpPr>
        <p:spPr>
          <a:xfrm>
            <a:off x="4636006" y="557784"/>
            <a:ext cx="6894576" cy="1463040"/>
          </a:xfrm>
        </p:spPr>
        <p:txBody>
          <a:bodyPr anchor="ctr">
            <a:normAutofit lnSpcReduction="10000"/>
          </a:bodyPr>
          <a:lstStyle/>
          <a:p>
            <a:r>
              <a:rPr lang="en-GB" sz="1400" dirty="0"/>
              <a:t>Article on classify PIMA dataset (binary classification for </a:t>
            </a:r>
            <a:r>
              <a:rPr lang="fr-FR" sz="1400" dirty="0"/>
              <a:t>type 2 </a:t>
            </a:r>
            <a:r>
              <a:rPr lang="fr-FR" sz="1400" dirty="0" err="1"/>
              <a:t>diabetes</a:t>
            </a:r>
            <a:r>
              <a:rPr lang="fr-FR" sz="1400" dirty="0"/>
              <a:t> </a:t>
            </a:r>
            <a:r>
              <a:rPr lang="fr-FR" sz="1400" dirty="0" err="1"/>
              <a:t>disease</a:t>
            </a:r>
            <a:r>
              <a:rPr lang="fr-FR" sz="1400" dirty="0"/>
              <a:t> patients</a:t>
            </a:r>
            <a:r>
              <a:rPr lang="en-GB" sz="1400" dirty="0"/>
              <a:t>) [2].</a:t>
            </a:r>
          </a:p>
          <a:p>
            <a:r>
              <a:rPr lang="en-GB" sz="1400" dirty="0"/>
              <a:t>They preprocess data by using both z score and </a:t>
            </a:r>
            <a:r>
              <a:rPr lang="en-GB" sz="1400" dirty="0" err="1"/>
              <a:t>iqr</a:t>
            </a:r>
            <a:r>
              <a:rPr lang="en-GB" sz="1400" dirty="0"/>
              <a:t> to classify outliers. Then replace those outliers and missing values with median. Impute median to zero values for X. Use SMOTE for balancing labels.</a:t>
            </a:r>
          </a:p>
          <a:p>
            <a:r>
              <a:rPr lang="en-GB" sz="1400" dirty="0"/>
              <a:t>Task sheet asks us to focus on ML and not DL.</a:t>
            </a:r>
          </a:p>
          <a:p>
            <a:pPr marL="0" indent="0">
              <a:buNone/>
            </a:pPr>
            <a:endParaRPr lang="en-US" sz="1400" dirty="0"/>
          </a:p>
        </p:txBody>
      </p:sp>
      <p:pic>
        <p:nvPicPr>
          <p:cNvPr id="5" name="Picture 4" descr="A screenshot of a computer&#10;&#10;Description automatically generated">
            <a:extLst>
              <a:ext uri="{FF2B5EF4-FFF2-40B4-BE49-F238E27FC236}">
                <a16:creationId xmlns:a16="http://schemas.microsoft.com/office/drawing/2014/main" id="{0E17C0FD-279B-381B-021F-00F0D1F81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305384"/>
            <a:ext cx="10917936" cy="3930455"/>
          </a:xfrm>
          <a:prstGeom prst="rect">
            <a:avLst/>
          </a:prstGeom>
        </p:spPr>
      </p:pic>
    </p:spTree>
    <p:extLst>
      <p:ext uri="{BB962C8B-B14F-4D97-AF65-F5344CB8AC3E}">
        <p14:creationId xmlns:p14="http://schemas.microsoft.com/office/powerpoint/2010/main" val="376620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DB7F-5955-904F-51EB-69003BDD0DE8}"/>
              </a:ext>
            </a:extLst>
          </p:cNvPr>
          <p:cNvSpPr>
            <a:spLocks noGrp="1"/>
          </p:cNvSpPr>
          <p:nvPr>
            <p:ph type="title"/>
          </p:nvPr>
        </p:nvSpPr>
        <p:spPr/>
        <p:txBody>
          <a:bodyPr/>
          <a:lstStyle/>
          <a:p>
            <a:r>
              <a:rPr lang="en-GB" dirty="0"/>
              <a:t>My implementation of the article</a:t>
            </a:r>
            <a:endParaRPr lang="en-US" dirty="0"/>
          </a:p>
        </p:txBody>
      </p:sp>
      <p:graphicFrame>
        <p:nvGraphicFramePr>
          <p:cNvPr id="4" name="Content Placeholder 3">
            <a:extLst>
              <a:ext uri="{FF2B5EF4-FFF2-40B4-BE49-F238E27FC236}">
                <a16:creationId xmlns:a16="http://schemas.microsoft.com/office/drawing/2014/main" id="{BC00E8E4-9DDD-8FDE-DB2F-0A69182B0F94}"/>
              </a:ext>
            </a:extLst>
          </p:cNvPr>
          <p:cNvGraphicFramePr>
            <a:graphicFrameLocks noGrp="1"/>
          </p:cNvGraphicFramePr>
          <p:nvPr>
            <p:ph idx="1"/>
            <p:extLst>
              <p:ext uri="{D42A27DB-BD31-4B8C-83A1-F6EECF244321}">
                <p14:modId xmlns:p14="http://schemas.microsoft.com/office/powerpoint/2010/main" val="834315082"/>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1808747">
                  <a:extLst>
                    <a:ext uri="{9D8B030D-6E8A-4147-A177-3AD203B41FA5}">
                      <a16:colId xmlns:a16="http://schemas.microsoft.com/office/drawing/2014/main" val="3711414497"/>
                    </a:ext>
                  </a:extLst>
                </a:gridCol>
                <a:gridCol w="1696453">
                  <a:extLst>
                    <a:ext uri="{9D8B030D-6E8A-4147-A177-3AD203B41FA5}">
                      <a16:colId xmlns:a16="http://schemas.microsoft.com/office/drawing/2014/main" val="4022060170"/>
                    </a:ext>
                  </a:extLst>
                </a:gridCol>
                <a:gridCol w="1752600">
                  <a:extLst>
                    <a:ext uri="{9D8B030D-6E8A-4147-A177-3AD203B41FA5}">
                      <a16:colId xmlns:a16="http://schemas.microsoft.com/office/drawing/2014/main" val="2989610675"/>
                    </a:ext>
                  </a:extLst>
                </a:gridCol>
                <a:gridCol w="1752600">
                  <a:extLst>
                    <a:ext uri="{9D8B030D-6E8A-4147-A177-3AD203B41FA5}">
                      <a16:colId xmlns:a16="http://schemas.microsoft.com/office/drawing/2014/main" val="1298189650"/>
                    </a:ext>
                  </a:extLst>
                </a:gridCol>
                <a:gridCol w="1752600">
                  <a:extLst>
                    <a:ext uri="{9D8B030D-6E8A-4147-A177-3AD203B41FA5}">
                      <a16:colId xmlns:a16="http://schemas.microsoft.com/office/drawing/2014/main" val="2086066453"/>
                    </a:ext>
                  </a:extLst>
                </a:gridCol>
                <a:gridCol w="1752600">
                  <a:extLst>
                    <a:ext uri="{9D8B030D-6E8A-4147-A177-3AD203B41FA5}">
                      <a16:colId xmlns:a16="http://schemas.microsoft.com/office/drawing/2014/main" val="2513520878"/>
                    </a:ext>
                  </a:extLst>
                </a:gridCol>
              </a:tblGrid>
              <a:tr h="370840">
                <a:tc>
                  <a:txBody>
                    <a:bodyPr/>
                    <a:lstStyle/>
                    <a:p>
                      <a:r>
                        <a:rPr lang="en-GB" dirty="0"/>
                        <a:t>Protocol</a:t>
                      </a:r>
                      <a:endParaRPr lang="en-US" dirty="0"/>
                    </a:p>
                  </a:txBody>
                  <a:tcPr/>
                </a:tc>
                <a:tc>
                  <a:txBody>
                    <a:bodyPr/>
                    <a:lstStyle/>
                    <a:p>
                      <a:r>
                        <a:rPr lang="en-GB" dirty="0"/>
                        <a:t>Algorithm</a:t>
                      </a:r>
                      <a:endParaRPr lang="en-US" dirty="0"/>
                    </a:p>
                  </a:txBody>
                  <a:tcPr/>
                </a:tc>
                <a:tc>
                  <a:txBody>
                    <a:bodyPr/>
                    <a:lstStyle/>
                    <a:p>
                      <a:r>
                        <a:rPr lang="en-GB" dirty="0"/>
                        <a:t>Accuracy</a:t>
                      </a:r>
                      <a:endParaRPr lang="en-US" dirty="0"/>
                    </a:p>
                  </a:txBody>
                  <a:tcPr/>
                </a:tc>
                <a:tc>
                  <a:txBody>
                    <a:bodyPr/>
                    <a:lstStyle/>
                    <a:p>
                      <a:r>
                        <a:rPr lang="en-GB" dirty="0"/>
                        <a:t>Precision</a:t>
                      </a:r>
                      <a:endParaRPr lang="en-US" dirty="0"/>
                    </a:p>
                  </a:txBody>
                  <a:tcPr/>
                </a:tc>
                <a:tc>
                  <a:txBody>
                    <a:bodyPr/>
                    <a:lstStyle/>
                    <a:p>
                      <a:r>
                        <a:rPr lang="en-GB" dirty="0"/>
                        <a:t>Recall</a:t>
                      </a:r>
                      <a:endParaRPr lang="en-US" dirty="0"/>
                    </a:p>
                  </a:txBody>
                  <a:tcPr/>
                </a:tc>
                <a:tc>
                  <a:txBody>
                    <a:bodyPr/>
                    <a:lstStyle/>
                    <a:p>
                      <a:r>
                        <a:rPr lang="en-GB" dirty="0"/>
                        <a:t>F1-Score</a:t>
                      </a:r>
                      <a:endParaRPr lang="en-US" dirty="0"/>
                    </a:p>
                  </a:txBody>
                  <a:tcPr/>
                </a:tc>
                <a:extLst>
                  <a:ext uri="{0D108BD9-81ED-4DB2-BD59-A6C34878D82A}">
                    <a16:rowId xmlns:a16="http://schemas.microsoft.com/office/drawing/2014/main" val="3613529542"/>
                  </a:ext>
                </a:extLst>
              </a:tr>
              <a:tr h="370840">
                <a:tc>
                  <a:txBody>
                    <a:bodyPr/>
                    <a:lstStyle/>
                    <a:p>
                      <a:r>
                        <a:rPr lang="en-GB" dirty="0"/>
                        <a:t>Train-Test</a:t>
                      </a:r>
                      <a:endParaRPr lang="en-US" dirty="0"/>
                    </a:p>
                  </a:txBody>
                  <a:tcPr/>
                </a:tc>
                <a:tc>
                  <a:txBody>
                    <a:bodyPr/>
                    <a:lstStyle/>
                    <a:p>
                      <a:r>
                        <a:rPr lang="en-GB" dirty="0"/>
                        <a:t>DT</a:t>
                      </a:r>
                    </a:p>
                  </a:txBody>
                  <a:tcPr/>
                </a:tc>
                <a:tc>
                  <a:txBody>
                    <a:bodyPr/>
                    <a:lstStyle/>
                    <a:p>
                      <a:r>
                        <a:rPr lang="en-US" dirty="0"/>
                        <a:t>71.33%</a:t>
                      </a:r>
                    </a:p>
                  </a:txBody>
                  <a:tcPr/>
                </a:tc>
                <a:tc>
                  <a:txBody>
                    <a:bodyPr/>
                    <a:lstStyle/>
                    <a:p>
                      <a:r>
                        <a:rPr lang="en-US" dirty="0"/>
                        <a:t>71.50%</a:t>
                      </a:r>
                    </a:p>
                  </a:txBody>
                  <a:tcPr/>
                </a:tc>
                <a:tc>
                  <a:txBody>
                    <a:bodyPr/>
                    <a:lstStyle/>
                    <a:p>
                      <a:r>
                        <a:rPr lang="en-US" dirty="0"/>
                        <a:t>71.33%</a:t>
                      </a:r>
                    </a:p>
                  </a:txBody>
                  <a:tcPr/>
                </a:tc>
                <a:tc>
                  <a:txBody>
                    <a:bodyPr/>
                    <a:lstStyle/>
                    <a:p>
                      <a:r>
                        <a:rPr lang="en-US" dirty="0"/>
                        <a:t>71.26%</a:t>
                      </a:r>
                    </a:p>
                  </a:txBody>
                  <a:tcPr/>
                </a:tc>
                <a:extLst>
                  <a:ext uri="{0D108BD9-81ED-4DB2-BD59-A6C34878D82A}">
                    <a16:rowId xmlns:a16="http://schemas.microsoft.com/office/drawing/2014/main" val="996656538"/>
                  </a:ext>
                </a:extLst>
              </a:tr>
              <a:tr h="370840">
                <a:tc>
                  <a:txBody>
                    <a:bodyPr/>
                    <a:lstStyle/>
                    <a:p>
                      <a:endParaRPr lang="en-US"/>
                    </a:p>
                  </a:txBody>
                  <a:tcPr/>
                </a:tc>
                <a:tc>
                  <a:txBody>
                    <a:bodyPr/>
                    <a:lstStyle/>
                    <a:p>
                      <a:r>
                        <a:rPr lang="en-GB" dirty="0"/>
                        <a:t>RF</a:t>
                      </a:r>
                      <a:endParaRPr lang="en-US" dirty="0"/>
                    </a:p>
                  </a:txBody>
                  <a:tcPr/>
                </a:tc>
                <a:tc>
                  <a:txBody>
                    <a:bodyPr/>
                    <a:lstStyle/>
                    <a:p>
                      <a:r>
                        <a:rPr lang="en-GB" dirty="0"/>
                        <a:t>78.33%</a:t>
                      </a:r>
                      <a:endParaRPr lang="en-US" dirty="0"/>
                    </a:p>
                  </a:txBody>
                  <a:tcPr/>
                </a:tc>
                <a:tc>
                  <a:txBody>
                    <a:bodyPr/>
                    <a:lstStyle/>
                    <a:p>
                      <a:r>
                        <a:rPr lang="en-GB" dirty="0"/>
                        <a:t>78.54%</a:t>
                      </a:r>
                      <a:endParaRPr lang="en-US" dirty="0"/>
                    </a:p>
                  </a:txBody>
                  <a:tcPr/>
                </a:tc>
                <a:tc>
                  <a:txBody>
                    <a:bodyPr/>
                    <a:lstStyle/>
                    <a:p>
                      <a:r>
                        <a:rPr lang="en-US" dirty="0"/>
                        <a:t>78.33%</a:t>
                      </a:r>
                    </a:p>
                  </a:txBody>
                  <a:tcPr/>
                </a:tc>
                <a:tc>
                  <a:txBody>
                    <a:bodyPr/>
                    <a:lstStyle/>
                    <a:p>
                      <a:r>
                        <a:rPr lang="en-US" dirty="0"/>
                        <a:t>78.29%</a:t>
                      </a:r>
                    </a:p>
                  </a:txBody>
                  <a:tcPr/>
                </a:tc>
                <a:extLst>
                  <a:ext uri="{0D108BD9-81ED-4DB2-BD59-A6C34878D82A}">
                    <a16:rowId xmlns:a16="http://schemas.microsoft.com/office/drawing/2014/main" val="2087361601"/>
                  </a:ext>
                </a:extLst>
              </a:tr>
              <a:tr h="370840">
                <a:tc>
                  <a:txBody>
                    <a:bodyPr/>
                    <a:lstStyle/>
                    <a:p>
                      <a:endParaRPr lang="en-US"/>
                    </a:p>
                  </a:txBody>
                  <a:tcPr/>
                </a:tc>
                <a:tc>
                  <a:txBody>
                    <a:bodyPr/>
                    <a:lstStyle/>
                    <a:p>
                      <a:r>
                        <a:rPr lang="en-GB" dirty="0"/>
                        <a:t>SVM</a:t>
                      </a:r>
                      <a:endParaRPr lang="en-US" dirty="0"/>
                    </a:p>
                  </a:txBody>
                  <a:tcPr/>
                </a:tc>
                <a:tc>
                  <a:txBody>
                    <a:bodyPr/>
                    <a:lstStyle/>
                    <a:p>
                      <a:r>
                        <a:rPr lang="en-US" dirty="0"/>
                        <a:t>79.33%</a:t>
                      </a:r>
                    </a:p>
                  </a:txBody>
                  <a:tcPr/>
                </a:tc>
                <a:tc>
                  <a:txBody>
                    <a:bodyPr/>
                    <a:lstStyle/>
                    <a:p>
                      <a:r>
                        <a:rPr lang="en-US" dirty="0"/>
                        <a:t>79.66%</a:t>
                      </a:r>
                    </a:p>
                  </a:txBody>
                  <a:tcPr/>
                </a:tc>
                <a:tc>
                  <a:txBody>
                    <a:bodyPr/>
                    <a:lstStyle/>
                    <a:p>
                      <a:r>
                        <a:rPr lang="en-US" dirty="0"/>
                        <a:t>79.33%</a:t>
                      </a:r>
                    </a:p>
                  </a:txBody>
                  <a:tcPr/>
                </a:tc>
                <a:tc>
                  <a:txBody>
                    <a:bodyPr/>
                    <a:lstStyle/>
                    <a:p>
                      <a:r>
                        <a:rPr lang="en-US" dirty="0"/>
                        <a:t>79.27%</a:t>
                      </a:r>
                    </a:p>
                  </a:txBody>
                  <a:tcPr/>
                </a:tc>
                <a:extLst>
                  <a:ext uri="{0D108BD9-81ED-4DB2-BD59-A6C34878D82A}">
                    <a16:rowId xmlns:a16="http://schemas.microsoft.com/office/drawing/2014/main" val="1904472371"/>
                  </a:ext>
                </a:extLst>
              </a:tr>
              <a:tr h="370840">
                <a:tc>
                  <a:txBody>
                    <a:bodyPr/>
                    <a:lstStyle/>
                    <a:p>
                      <a:endParaRPr lang="en-US" dirty="0"/>
                    </a:p>
                  </a:txBody>
                  <a:tcPr/>
                </a:tc>
                <a:tc>
                  <a:txBody>
                    <a:bodyPr/>
                    <a:lstStyle/>
                    <a:p>
                      <a:r>
                        <a:rPr lang="en-GB" dirty="0"/>
                        <a:t>Stacking</a:t>
                      </a:r>
                      <a:endParaRPr lang="en-US" dirty="0"/>
                    </a:p>
                  </a:txBody>
                  <a:tcPr/>
                </a:tc>
                <a:tc>
                  <a:txBody>
                    <a:bodyPr/>
                    <a:lstStyle/>
                    <a:p>
                      <a:r>
                        <a:rPr lang="en-US" dirty="0"/>
                        <a:t>78.00%</a:t>
                      </a:r>
                    </a:p>
                  </a:txBody>
                  <a:tcPr/>
                </a:tc>
                <a:tc>
                  <a:txBody>
                    <a:bodyPr/>
                    <a:lstStyle/>
                    <a:p>
                      <a:r>
                        <a:rPr lang="en-US" dirty="0"/>
                        <a:t>78.39%</a:t>
                      </a:r>
                    </a:p>
                  </a:txBody>
                  <a:tcPr/>
                </a:tc>
                <a:tc>
                  <a:txBody>
                    <a:bodyPr/>
                    <a:lstStyle/>
                    <a:p>
                      <a:r>
                        <a:rPr lang="en-US" dirty="0"/>
                        <a:t>78.00%</a:t>
                      </a:r>
                    </a:p>
                  </a:txBody>
                  <a:tcPr/>
                </a:tc>
                <a:tc>
                  <a:txBody>
                    <a:bodyPr/>
                    <a:lstStyle/>
                    <a:p>
                      <a:r>
                        <a:rPr lang="en-US" dirty="0"/>
                        <a:t>77.91%</a:t>
                      </a:r>
                    </a:p>
                  </a:txBody>
                  <a:tcPr/>
                </a:tc>
                <a:extLst>
                  <a:ext uri="{0D108BD9-81ED-4DB2-BD59-A6C34878D82A}">
                    <a16:rowId xmlns:a16="http://schemas.microsoft.com/office/drawing/2014/main" val="3444716448"/>
                  </a:ext>
                </a:extLst>
              </a:tr>
              <a:tr h="370840">
                <a:tc>
                  <a:txBody>
                    <a:bodyPr/>
                    <a:lstStyle/>
                    <a:p>
                      <a:r>
                        <a:rPr lang="en-GB" dirty="0"/>
                        <a:t>Cross validation</a:t>
                      </a:r>
                      <a:endParaRPr lang="en-US" dirty="0"/>
                    </a:p>
                  </a:txBody>
                  <a:tcPr/>
                </a:tc>
                <a:tc>
                  <a:txBody>
                    <a:bodyPr/>
                    <a:lstStyle/>
                    <a:p>
                      <a:r>
                        <a:rPr lang="en-GB" dirty="0"/>
                        <a:t>DT</a:t>
                      </a:r>
                      <a:endParaRPr lang="en-US" dirty="0"/>
                    </a:p>
                  </a:txBody>
                  <a:tcPr/>
                </a:tc>
                <a:tc>
                  <a:txBody>
                    <a:bodyPr/>
                    <a:lstStyle/>
                    <a:p>
                      <a:r>
                        <a:rPr lang="en-US" dirty="0"/>
                        <a:t>71.67%</a:t>
                      </a:r>
                    </a:p>
                  </a:txBody>
                  <a:tcPr/>
                </a:tc>
                <a:tc>
                  <a:txBody>
                    <a:bodyPr/>
                    <a:lstStyle/>
                    <a:p>
                      <a:r>
                        <a:rPr lang="en-US" dirty="0"/>
                        <a:t>71.67%</a:t>
                      </a:r>
                    </a:p>
                  </a:txBody>
                  <a:tcPr/>
                </a:tc>
                <a:tc>
                  <a:txBody>
                    <a:bodyPr/>
                    <a:lstStyle/>
                    <a:p>
                      <a:r>
                        <a:rPr lang="en-US" dirty="0"/>
                        <a:t>71.67%</a:t>
                      </a:r>
                    </a:p>
                  </a:txBody>
                  <a:tcPr/>
                </a:tc>
                <a:tc>
                  <a:txBody>
                    <a:bodyPr/>
                    <a:lstStyle/>
                    <a:p>
                      <a:r>
                        <a:rPr lang="en-US" dirty="0"/>
                        <a:t>71.66%</a:t>
                      </a:r>
                    </a:p>
                  </a:txBody>
                  <a:tcPr/>
                </a:tc>
                <a:extLst>
                  <a:ext uri="{0D108BD9-81ED-4DB2-BD59-A6C34878D82A}">
                    <a16:rowId xmlns:a16="http://schemas.microsoft.com/office/drawing/2014/main" val="334880778"/>
                  </a:ext>
                </a:extLst>
              </a:tr>
              <a:tr h="370840">
                <a:tc>
                  <a:txBody>
                    <a:bodyPr/>
                    <a:lstStyle/>
                    <a:p>
                      <a:endParaRPr lang="en-US" dirty="0"/>
                    </a:p>
                  </a:txBody>
                  <a:tcPr/>
                </a:tc>
                <a:tc>
                  <a:txBody>
                    <a:bodyPr/>
                    <a:lstStyle/>
                    <a:p>
                      <a:r>
                        <a:rPr lang="en-GB" dirty="0"/>
                        <a:t>RF</a:t>
                      </a:r>
                      <a:endParaRPr lang="en-US" dirty="0"/>
                    </a:p>
                  </a:txBody>
                  <a:tcPr/>
                </a:tc>
                <a:tc>
                  <a:txBody>
                    <a:bodyPr/>
                    <a:lstStyle/>
                    <a:p>
                      <a:r>
                        <a:rPr lang="en-US" dirty="0"/>
                        <a:t>78.33%</a:t>
                      </a:r>
                    </a:p>
                  </a:txBody>
                  <a:tcPr/>
                </a:tc>
                <a:tc>
                  <a:txBody>
                    <a:bodyPr/>
                    <a:lstStyle/>
                    <a:p>
                      <a:r>
                        <a:rPr lang="en-US" dirty="0"/>
                        <a:t>78.69%</a:t>
                      </a:r>
                    </a:p>
                  </a:txBody>
                  <a:tcPr/>
                </a:tc>
                <a:tc>
                  <a:txBody>
                    <a:bodyPr/>
                    <a:lstStyle/>
                    <a:p>
                      <a:r>
                        <a:rPr lang="en-US" dirty="0"/>
                        <a:t>78.33%</a:t>
                      </a:r>
                    </a:p>
                  </a:txBody>
                  <a:tcPr/>
                </a:tc>
                <a:tc>
                  <a:txBody>
                    <a:bodyPr/>
                    <a:lstStyle/>
                    <a:p>
                      <a:r>
                        <a:rPr lang="en-US" dirty="0"/>
                        <a:t>78.26%</a:t>
                      </a:r>
                    </a:p>
                  </a:txBody>
                  <a:tcPr/>
                </a:tc>
                <a:extLst>
                  <a:ext uri="{0D108BD9-81ED-4DB2-BD59-A6C34878D82A}">
                    <a16:rowId xmlns:a16="http://schemas.microsoft.com/office/drawing/2014/main" val="2677063408"/>
                  </a:ext>
                </a:extLst>
              </a:tr>
              <a:tr h="370840">
                <a:tc>
                  <a:txBody>
                    <a:bodyPr/>
                    <a:lstStyle/>
                    <a:p>
                      <a:endParaRPr lang="en-US"/>
                    </a:p>
                  </a:txBody>
                  <a:tcPr/>
                </a:tc>
                <a:tc>
                  <a:txBody>
                    <a:bodyPr/>
                    <a:lstStyle/>
                    <a:p>
                      <a:r>
                        <a:rPr lang="en-GB" dirty="0"/>
                        <a:t>SVM</a:t>
                      </a:r>
                      <a:endParaRPr lang="en-US" dirty="0"/>
                    </a:p>
                  </a:txBody>
                  <a:tcPr/>
                </a:tc>
                <a:tc>
                  <a:txBody>
                    <a:bodyPr/>
                    <a:lstStyle/>
                    <a:p>
                      <a:r>
                        <a:rPr lang="en-US" dirty="0"/>
                        <a:t>80.00%</a:t>
                      </a:r>
                    </a:p>
                  </a:txBody>
                  <a:tcPr/>
                </a:tc>
                <a:tc>
                  <a:txBody>
                    <a:bodyPr/>
                    <a:lstStyle/>
                    <a:p>
                      <a:r>
                        <a:rPr lang="en-US" dirty="0"/>
                        <a:t>80.25%</a:t>
                      </a:r>
                    </a:p>
                  </a:txBody>
                  <a:tcPr/>
                </a:tc>
                <a:tc>
                  <a:txBody>
                    <a:bodyPr/>
                    <a:lstStyle/>
                    <a:p>
                      <a:r>
                        <a:rPr lang="en-US" dirty="0"/>
                        <a:t>80.00%</a:t>
                      </a:r>
                    </a:p>
                  </a:txBody>
                  <a:tcPr/>
                </a:tc>
                <a:tc>
                  <a:txBody>
                    <a:bodyPr/>
                    <a:lstStyle/>
                    <a:p>
                      <a:r>
                        <a:rPr lang="en-US" dirty="0"/>
                        <a:t>79.95%</a:t>
                      </a:r>
                    </a:p>
                  </a:txBody>
                  <a:tcPr/>
                </a:tc>
                <a:extLst>
                  <a:ext uri="{0D108BD9-81ED-4DB2-BD59-A6C34878D82A}">
                    <a16:rowId xmlns:a16="http://schemas.microsoft.com/office/drawing/2014/main" val="2392232753"/>
                  </a:ext>
                </a:extLst>
              </a:tr>
              <a:tr h="370840">
                <a:tc>
                  <a:txBody>
                    <a:bodyPr/>
                    <a:lstStyle/>
                    <a:p>
                      <a:endParaRPr lang="en-US"/>
                    </a:p>
                  </a:txBody>
                  <a:tcPr/>
                </a:tc>
                <a:tc>
                  <a:txBody>
                    <a:bodyPr/>
                    <a:lstStyle/>
                    <a:p>
                      <a:r>
                        <a:rPr lang="en-GB" dirty="0"/>
                        <a:t>Stacking</a:t>
                      </a:r>
                      <a:endParaRPr lang="en-US" dirty="0"/>
                    </a:p>
                  </a:txBody>
                  <a:tcPr/>
                </a:tc>
                <a:tc>
                  <a:txBody>
                    <a:bodyPr/>
                    <a:lstStyle/>
                    <a:p>
                      <a:r>
                        <a:rPr lang="en-US" dirty="0"/>
                        <a:t>78.00%</a:t>
                      </a:r>
                    </a:p>
                  </a:txBody>
                  <a:tcPr/>
                </a:tc>
                <a:tc>
                  <a:txBody>
                    <a:bodyPr/>
                    <a:lstStyle/>
                    <a:p>
                      <a:r>
                        <a:rPr lang="en-US" dirty="0"/>
                        <a:t>78.39%</a:t>
                      </a:r>
                    </a:p>
                  </a:txBody>
                  <a:tcPr/>
                </a:tc>
                <a:tc>
                  <a:txBody>
                    <a:bodyPr/>
                    <a:lstStyle/>
                    <a:p>
                      <a:r>
                        <a:rPr lang="en-US" dirty="0"/>
                        <a:t>78.00%</a:t>
                      </a:r>
                    </a:p>
                  </a:txBody>
                  <a:tcPr/>
                </a:tc>
                <a:tc>
                  <a:txBody>
                    <a:bodyPr/>
                    <a:lstStyle/>
                    <a:p>
                      <a:r>
                        <a:rPr lang="en-US" dirty="0"/>
                        <a:t>77.91%</a:t>
                      </a:r>
                    </a:p>
                  </a:txBody>
                  <a:tcPr/>
                </a:tc>
                <a:extLst>
                  <a:ext uri="{0D108BD9-81ED-4DB2-BD59-A6C34878D82A}">
                    <a16:rowId xmlns:a16="http://schemas.microsoft.com/office/drawing/2014/main" val="2739026605"/>
                  </a:ext>
                </a:extLst>
              </a:tr>
            </a:tbl>
          </a:graphicData>
        </a:graphic>
      </p:graphicFrame>
      <p:sp>
        <p:nvSpPr>
          <p:cNvPr id="6" name="TextBox 5">
            <a:extLst>
              <a:ext uri="{FF2B5EF4-FFF2-40B4-BE49-F238E27FC236}">
                <a16:creationId xmlns:a16="http://schemas.microsoft.com/office/drawing/2014/main" id="{C5C0E097-FD8A-5F5A-9A7E-0A322024D1C7}"/>
              </a:ext>
            </a:extLst>
          </p:cNvPr>
          <p:cNvSpPr txBox="1"/>
          <p:nvPr/>
        </p:nvSpPr>
        <p:spPr>
          <a:xfrm>
            <a:off x="838200" y="5495543"/>
            <a:ext cx="10515600" cy="923330"/>
          </a:xfrm>
          <a:prstGeom prst="rect">
            <a:avLst/>
          </a:prstGeom>
          <a:noFill/>
        </p:spPr>
        <p:txBody>
          <a:bodyPr wrap="square" rtlCol="0">
            <a:spAutoFit/>
          </a:bodyPr>
          <a:lstStyle/>
          <a:p>
            <a:r>
              <a:rPr lang="en-GB" dirty="0"/>
              <a:t>My implementation of the study has higher predictions on all of the models. This might be due to the combination of randomness and differences in outlier removal. The upper and lower boundary might bet different. </a:t>
            </a:r>
            <a:endParaRPr lang="en-US" dirty="0"/>
          </a:p>
        </p:txBody>
      </p:sp>
    </p:spTree>
    <p:extLst>
      <p:ext uri="{BB962C8B-B14F-4D97-AF65-F5344CB8AC3E}">
        <p14:creationId xmlns:p14="http://schemas.microsoft.com/office/powerpoint/2010/main" val="374311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16096-70DB-09B9-8F9A-503E95E081F6}"/>
              </a:ext>
            </a:extLst>
          </p:cNvPr>
          <p:cNvSpPr>
            <a:spLocks noGrp="1"/>
          </p:cNvSpPr>
          <p:nvPr>
            <p:ph type="title"/>
          </p:nvPr>
        </p:nvSpPr>
        <p:spPr>
          <a:xfrm>
            <a:off x="589560" y="856180"/>
            <a:ext cx="5279408" cy="1128068"/>
          </a:xfrm>
        </p:spPr>
        <p:txBody>
          <a:bodyPr anchor="ctr">
            <a:normAutofit/>
          </a:bodyPr>
          <a:lstStyle/>
          <a:p>
            <a:r>
              <a:rPr lang="en-GB" sz="4000"/>
              <a:t>My solutions</a:t>
            </a:r>
            <a:endParaRPr lang="en-US" sz="4000"/>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872B45-E8CC-C10E-7BDB-BB9CD7ED8E71}"/>
              </a:ext>
            </a:extLst>
          </p:cNvPr>
          <p:cNvSpPr>
            <a:spLocks noGrp="1"/>
          </p:cNvSpPr>
          <p:nvPr>
            <p:ph idx="1"/>
          </p:nvPr>
        </p:nvSpPr>
        <p:spPr>
          <a:xfrm>
            <a:off x="590719" y="2330505"/>
            <a:ext cx="5278066" cy="3979585"/>
          </a:xfrm>
        </p:spPr>
        <p:txBody>
          <a:bodyPr anchor="ctr">
            <a:normAutofit/>
          </a:bodyPr>
          <a:lstStyle/>
          <a:p>
            <a:r>
              <a:rPr lang="en-GB" sz="2000"/>
              <a:t>Similar to the study, but don’t impute median values to ‘Pregnancies’ since 0 means they have not given birth. </a:t>
            </a:r>
          </a:p>
          <a:p>
            <a:r>
              <a:rPr lang="en-GB" sz="2000"/>
              <a:t>Feature engineer based on “Glucose”</a:t>
            </a:r>
          </a:p>
          <a:p>
            <a:r>
              <a:rPr lang="en-GB" sz="2000"/>
              <a:t>Gradient Boosted Tree has the highest predictions alongside Stacking.</a:t>
            </a:r>
            <a:endParaRPr lang="en-US" sz="2000"/>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screen&#10;&#10;Description automatically generated">
            <a:extLst>
              <a:ext uri="{FF2B5EF4-FFF2-40B4-BE49-F238E27FC236}">
                <a16:creationId xmlns:a16="http://schemas.microsoft.com/office/drawing/2014/main" id="{933C2649-AEA9-AAB4-F641-C98ED6626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423" y="1036727"/>
            <a:ext cx="4397433" cy="1609085"/>
          </a:xfrm>
          <a:prstGeom prst="rect">
            <a:avLst/>
          </a:prstGeom>
        </p:spPr>
      </p:pic>
      <p:sp>
        <p:nvSpPr>
          <p:cNvPr id="29" name="Rectangle 28">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blue and white text&#10;&#10;Description automatically generated with medium confidence">
            <a:extLst>
              <a:ext uri="{FF2B5EF4-FFF2-40B4-BE49-F238E27FC236}">
                <a16:creationId xmlns:a16="http://schemas.microsoft.com/office/drawing/2014/main" id="{9E2005AD-72A9-2D79-2215-0C64C1916B02}"/>
              </a:ext>
            </a:extLst>
          </p:cNvPr>
          <p:cNvPicPr>
            <a:picLocks noChangeAspect="1"/>
          </p:cNvPicPr>
          <p:nvPr/>
        </p:nvPicPr>
        <p:blipFill>
          <a:blip r:embed="rId3">
            <a:extLst>
              <a:ext uri="{28A0092B-C50C-407E-A947-70E740481C1C}">
                <a14:useLocalDpi xmlns:a14="http://schemas.microsoft.com/office/drawing/2010/main" val="0"/>
              </a:ext>
            </a:extLst>
          </a:blip>
          <a:srcRect l="20995" r="7790" b="1"/>
          <a:stretch/>
        </p:blipFill>
        <p:spPr>
          <a:xfrm>
            <a:off x="8018003" y="3707894"/>
            <a:ext cx="2526408" cy="2518756"/>
          </a:xfrm>
          <a:prstGeom prst="rect">
            <a:avLst/>
          </a:prstGeom>
        </p:spPr>
      </p:pic>
    </p:spTree>
    <p:extLst>
      <p:ext uri="{BB962C8B-B14F-4D97-AF65-F5344CB8AC3E}">
        <p14:creationId xmlns:p14="http://schemas.microsoft.com/office/powerpoint/2010/main" val="78160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679F8-A1EB-AE3B-45B5-C6EE3A6233D9}"/>
              </a:ext>
            </a:extLst>
          </p:cNvPr>
          <p:cNvSpPr>
            <a:spLocks noGrp="1"/>
          </p:cNvSpPr>
          <p:nvPr>
            <p:ph type="title"/>
          </p:nvPr>
        </p:nvSpPr>
        <p:spPr>
          <a:xfrm>
            <a:off x="589560" y="856180"/>
            <a:ext cx="4560584" cy="1128068"/>
          </a:xfrm>
        </p:spPr>
        <p:txBody>
          <a:bodyPr anchor="ctr">
            <a:normAutofit/>
          </a:bodyPr>
          <a:lstStyle/>
          <a:p>
            <a:r>
              <a:rPr lang="en-GB" sz="3400"/>
              <a:t>Compare with other notebooks on Kaggle [1]</a:t>
            </a:r>
            <a:endParaRPr lang="en-US" sz="34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FCBCA5-9C92-B641-D5C3-C25CD12FEE54}"/>
              </a:ext>
            </a:extLst>
          </p:cNvPr>
          <p:cNvSpPr>
            <a:spLocks noGrp="1"/>
          </p:cNvSpPr>
          <p:nvPr>
            <p:ph idx="1"/>
          </p:nvPr>
        </p:nvSpPr>
        <p:spPr>
          <a:xfrm>
            <a:off x="590719" y="2330505"/>
            <a:ext cx="4559425" cy="3979585"/>
          </a:xfrm>
        </p:spPr>
        <p:txBody>
          <a:bodyPr anchor="ctr">
            <a:normAutofit/>
          </a:bodyPr>
          <a:lstStyle/>
          <a:p>
            <a:r>
              <a:rPr lang="en-GB" sz="2000"/>
              <a:t>The first notebook didn’t handle imbalanced dataset, and the highest model predicts 77% (model might be biased)</a:t>
            </a:r>
          </a:p>
          <a:p>
            <a:r>
              <a:rPr lang="en-GB" sz="2000"/>
              <a:t>The second notebook has a sophisticated system to remove outliers, and the final model did 1% better than mine.</a:t>
            </a:r>
          </a:p>
          <a:p>
            <a:r>
              <a:rPr lang="en-GB" sz="2000"/>
              <a:t>The third notebook has nice explanation for feature engineer but did not split the data into training and testing set, so models have high chance of overfit.</a:t>
            </a:r>
            <a:endParaRPr lang="en-US"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6BC7EE88-876C-A4D3-00EF-2B6A2CD9A880}"/>
              </a:ext>
            </a:extLst>
          </p:cNvPr>
          <p:cNvPicPr>
            <a:picLocks noChangeAspect="1"/>
          </p:cNvPicPr>
          <p:nvPr/>
        </p:nvPicPr>
        <p:blipFill>
          <a:blip r:embed="rId2">
            <a:extLst>
              <a:ext uri="{28A0092B-C50C-407E-A947-70E740481C1C}">
                <a14:useLocalDpi xmlns:a14="http://schemas.microsoft.com/office/drawing/2010/main" val="0"/>
              </a:ext>
            </a:extLst>
          </a:blip>
          <a:srcRect r="68279" b="1"/>
          <a:stretch/>
        </p:blipFill>
        <p:spPr>
          <a:xfrm>
            <a:off x="5977788" y="799352"/>
            <a:ext cx="5425410" cy="5259296"/>
          </a:xfrm>
          <a:prstGeom prst="rect">
            <a:avLst/>
          </a:prstGeom>
        </p:spPr>
      </p:pic>
    </p:spTree>
    <p:extLst>
      <p:ext uri="{BB962C8B-B14F-4D97-AF65-F5344CB8AC3E}">
        <p14:creationId xmlns:p14="http://schemas.microsoft.com/office/powerpoint/2010/main" val="346201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19FC72A-F12D-E231-6110-B1BCB9E380D4}"/>
              </a:ext>
            </a:extLst>
          </p:cNvPr>
          <p:cNvSpPr>
            <a:spLocks noGrp="1"/>
          </p:cNvSpPr>
          <p:nvPr>
            <p:ph type="title"/>
          </p:nvPr>
        </p:nvSpPr>
        <p:spPr>
          <a:xfrm>
            <a:off x="1143000" y="990599"/>
            <a:ext cx="9906000" cy="685800"/>
          </a:xfrm>
        </p:spPr>
        <p:txBody>
          <a:bodyPr anchor="t">
            <a:normAutofit/>
          </a:bodyPr>
          <a:lstStyle/>
          <a:p>
            <a:r>
              <a:rPr lang="en-GB" sz="4000"/>
              <a:t>Conclusion</a:t>
            </a:r>
            <a:endParaRPr lang="en-US" sz="4000"/>
          </a:p>
        </p:txBody>
      </p:sp>
      <p:graphicFrame>
        <p:nvGraphicFramePr>
          <p:cNvPr id="5" name="Content Placeholder 2">
            <a:extLst>
              <a:ext uri="{FF2B5EF4-FFF2-40B4-BE49-F238E27FC236}">
                <a16:creationId xmlns:a16="http://schemas.microsoft.com/office/drawing/2014/main" id="{A01E5034-D6CB-F5FE-1B70-E874A86B532B}"/>
              </a:ext>
            </a:extLst>
          </p:cNvPr>
          <p:cNvGraphicFramePr>
            <a:graphicFrameLocks noGrp="1"/>
          </p:cNvGraphicFramePr>
          <p:nvPr>
            <p:ph idx="1"/>
            <p:extLst>
              <p:ext uri="{D42A27DB-BD31-4B8C-83A1-F6EECF244321}">
                <p14:modId xmlns:p14="http://schemas.microsoft.com/office/powerpoint/2010/main" val="420291903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071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74EA-009A-DFEA-466E-C64584AFDAAD}"/>
              </a:ext>
            </a:extLst>
          </p:cNvPr>
          <p:cNvSpPr>
            <a:spLocks noGrp="1"/>
          </p:cNvSpPr>
          <p:nvPr>
            <p:ph type="title"/>
          </p:nvPr>
        </p:nvSpPr>
        <p:spPr/>
        <p:txBody>
          <a:bodyPr/>
          <a:lstStyle/>
          <a:p>
            <a:r>
              <a:rPr lang="en-GB" dirty="0"/>
              <a:t>References</a:t>
            </a:r>
            <a:endParaRPr lang="en-US" dirty="0"/>
          </a:p>
        </p:txBody>
      </p:sp>
      <p:sp>
        <p:nvSpPr>
          <p:cNvPr id="3" name="Content Placeholder 2">
            <a:extLst>
              <a:ext uri="{FF2B5EF4-FFF2-40B4-BE49-F238E27FC236}">
                <a16:creationId xmlns:a16="http://schemas.microsoft.com/office/drawing/2014/main" id="{34391797-4C41-0682-A707-1701A6F4F794}"/>
              </a:ext>
            </a:extLst>
          </p:cNvPr>
          <p:cNvSpPr>
            <a:spLocks noGrp="1"/>
          </p:cNvSpPr>
          <p:nvPr>
            <p:ph idx="1"/>
          </p:nvPr>
        </p:nvSpPr>
        <p:spPr/>
        <p:txBody>
          <a:bodyPr/>
          <a:lstStyle/>
          <a:p>
            <a:pPr>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[1] “Pima Indians Diabetes Database,” </a:t>
            </a:r>
            <a:r>
              <a:rPr lang="en-US" i="1" kern="100" dirty="0">
                <a:effectLst/>
                <a:latin typeface="Aptos" panose="020B0004020202020204" pitchFamily="34" charset="0"/>
                <a:ea typeface="Aptos" panose="020B0004020202020204" pitchFamily="34" charset="0"/>
                <a:cs typeface="Times New Roman" panose="02020603050405020304" pitchFamily="18" charset="0"/>
              </a:rPr>
              <a:t>Kaggle</a:t>
            </a:r>
            <a:r>
              <a:rPr lang="en-US" kern="100" dirty="0">
                <a:effectLst/>
                <a:latin typeface="Aptos" panose="020B0004020202020204" pitchFamily="34" charset="0"/>
                <a:ea typeface="Aptos" panose="020B0004020202020204" pitchFamily="34" charset="0"/>
                <a:cs typeface="Times New Roman" panose="02020603050405020304" pitchFamily="18" charset="0"/>
              </a:rPr>
              <a:t>. https://www.kaggle.com/datasets/uciml/pima-indians-diabetes-database</a:t>
            </a:r>
          </a:p>
          <a:p>
            <a:pPr>
              <a:lnSpc>
                <a:spcPct val="107000"/>
              </a:lnSpc>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[2] Md Shamim Reza, R. Amin, R. Yasmin, </a:t>
            </a:r>
            <a:r>
              <a:rPr lang="en-US" kern="100" dirty="0" err="1">
                <a:effectLst/>
                <a:latin typeface="Aptos" panose="020B0004020202020204" pitchFamily="34" charset="0"/>
                <a:ea typeface="Aptos" panose="020B0004020202020204" pitchFamily="34" charset="0"/>
                <a:cs typeface="Times New Roman" panose="02020603050405020304" pitchFamily="18" charset="0"/>
              </a:rPr>
              <a:t>Woomme</a:t>
            </a:r>
            <a:r>
              <a:rPr lang="en-US" kern="100" dirty="0">
                <a:effectLst/>
                <a:latin typeface="Aptos" panose="020B0004020202020204" pitchFamily="34" charset="0"/>
                <a:ea typeface="Aptos" panose="020B0004020202020204" pitchFamily="34" charset="0"/>
                <a:cs typeface="Times New Roman" panose="02020603050405020304" pitchFamily="18" charset="0"/>
              </a:rPr>
              <a:t> Kulsum, and </a:t>
            </a:r>
            <a:r>
              <a:rPr lang="en-US" kern="100" dirty="0" err="1">
                <a:effectLst/>
                <a:latin typeface="Aptos" panose="020B0004020202020204" pitchFamily="34" charset="0"/>
                <a:ea typeface="Aptos" panose="020B0004020202020204" pitchFamily="34" charset="0"/>
                <a:cs typeface="Times New Roman" panose="02020603050405020304" pitchFamily="18" charset="0"/>
              </a:rPr>
              <a:t>Sabba</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kern="100" dirty="0" err="1">
                <a:effectLst/>
                <a:latin typeface="Aptos" panose="020B0004020202020204" pitchFamily="34" charset="0"/>
                <a:ea typeface="Aptos" panose="020B0004020202020204" pitchFamily="34" charset="0"/>
                <a:cs typeface="Times New Roman" panose="02020603050405020304" pitchFamily="18" charset="0"/>
              </a:rPr>
              <a:t>Ruhi</a:t>
            </a:r>
            <a:r>
              <a:rPr lang="en-US" kern="100" dirty="0">
                <a:effectLst/>
                <a:latin typeface="Aptos" panose="020B0004020202020204" pitchFamily="34" charset="0"/>
                <a:ea typeface="Aptos" panose="020B0004020202020204" pitchFamily="34" charset="0"/>
                <a:cs typeface="Times New Roman" panose="02020603050405020304" pitchFamily="18" charset="0"/>
              </a:rPr>
              <a:t>, “Improving diabetes disease patients classification using stacking ensemble method with PIMA and local healthcare data,” </a:t>
            </a:r>
            <a:r>
              <a:rPr lang="en-US" i="1" kern="100" dirty="0" err="1">
                <a:effectLst/>
                <a:latin typeface="Aptos" panose="020B0004020202020204" pitchFamily="34" charset="0"/>
                <a:ea typeface="Aptos" panose="020B0004020202020204" pitchFamily="34" charset="0"/>
                <a:cs typeface="Times New Roman" panose="02020603050405020304" pitchFamily="18" charset="0"/>
              </a:rPr>
              <a:t>Heliyon</a:t>
            </a:r>
            <a:r>
              <a:rPr lang="en-US" i="1" kern="100" dirty="0">
                <a:effectLst/>
                <a:latin typeface="Aptos" panose="020B0004020202020204" pitchFamily="34" charset="0"/>
                <a:ea typeface="Aptos" panose="020B0004020202020204" pitchFamily="34" charset="0"/>
                <a:cs typeface="Times New Roman" panose="02020603050405020304" pitchFamily="18" charset="0"/>
              </a:rPr>
              <a:t> (Londen)</a:t>
            </a:r>
            <a:r>
              <a:rPr lang="en-US" kern="100" dirty="0">
                <a:effectLst/>
                <a:latin typeface="Aptos" panose="020B0004020202020204" pitchFamily="34" charset="0"/>
                <a:ea typeface="Aptos" panose="020B0004020202020204" pitchFamily="34" charset="0"/>
                <a:cs typeface="Times New Roman" panose="02020603050405020304" pitchFamily="18" charset="0"/>
              </a:rPr>
              <a:t>, vol. 10, no. 2, pp. e24536–e24536, Jan. 2024, </a:t>
            </a:r>
            <a:r>
              <a:rPr lang="en-US"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kern="100" dirty="0">
                <a:effectLst/>
                <a:latin typeface="Aptos" panose="020B0004020202020204" pitchFamily="34" charset="0"/>
                <a:ea typeface="Aptos" panose="020B0004020202020204" pitchFamily="34" charset="0"/>
                <a:cs typeface="Times New Roman" panose="02020603050405020304" pitchFamily="18" charset="0"/>
              </a:rPr>
              <a:t>: https://doi.org/10.1016/j.heliyon.2024.e24536.</a:t>
            </a:r>
          </a:p>
          <a:p>
            <a:endParaRPr lang="en-US" dirty="0"/>
          </a:p>
        </p:txBody>
      </p:sp>
    </p:spTree>
    <p:extLst>
      <p:ext uri="{BB962C8B-B14F-4D97-AF65-F5344CB8AC3E}">
        <p14:creationId xmlns:p14="http://schemas.microsoft.com/office/powerpoint/2010/main" val="32118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457</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11.1HD – PIMA dataset</vt:lpstr>
      <vt:lpstr>Article general information</vt:lpstr>
      <vt:lpstr>My implementation of the article</vt:lpstr>
      <vt:lpstr>My solutions</vt:lpstr>
      <vt:lpstr>Compare with other notebooks on Kaggle [1]</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HOANG LONG TRAN</dc:creator>
  <cp:lastModifiedBy>HOANG LONG TRAN</cp:lastModifiedBy>
  <cp:revision>18</cp:revision>
  <dcterms:created xsi:type="dcterms:W3CDTF">2024-10-03T10:08:50Z</dcterms:created>
  <dcterms:modified xsi:type="dcterms:W3CDTF">2024-10-03T11:18:49Z</dcterms:modified>
</cp:coreProperties>
</file>