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e98663f7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e98663f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e98663f70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e98663f7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15969f82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15969f82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15969f826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15969f82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9c56d57fe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9c56d57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e98663f70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e98663f7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e98663f7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e98663f7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e98663f70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e98663f7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7e98663f7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7e98663f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e98663f70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e98663f7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e98663f70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e98663f7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7e98663f7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7e98663f7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e98663f70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e98663f7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e98663f70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e98663f7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7e98663f70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7e98663f7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15969f826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15969f82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15969f8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15969f8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15969f826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15969f82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815969f82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815969f8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15969f82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15969f82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9c56d57f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9c56d57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15969f826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15969f8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15969f82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15969f82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e98663f7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e98663f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e98663f7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e98663f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e98663f7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e98663f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15969f8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15969f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e98663f7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e98663f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e98663f7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e98663f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2996418" y="1122363"/>
            <a:ext cx="687910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ED65F"/>
              </a:buClr>
              <a:buSzPts val="6000"/>
              <a:buFont typeface="Trebuchet MS"/>
              <a:buNone/>
              <a:defRPr sz="6000">
                <a:solidFill>
                  <a:srgbClr val="1ED65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996418" y="3602038"/>
            <a:ext cx="6879102"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1ED65F"/>
              </a:buClr>
              <a:buSzPts val="2400"/>
              <a:buNone/>
              <a:defRPr sz="2400">
                <a:solidFill>
                  <a:srgbClr val="1ED65F"/>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789611"/>
            <a:ext cx="10515600" cy="40062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B41BC"/>
              </a:buClr>
              <a:buSzPts val="5400"/>
              <a:buFont typeface="Trebuchet MS"/>
              <a:buNone/>
              <a:defRPr sz="5400">
                <a:solidFill>
                  <a:srgbClr val="2B41B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1850" y="4589463"/>
            <a:ext cx="10515600" cy="1093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B41BC"/>
              </a:buClr>
              <a:buSzPts val="2400"/>
              <a:buNone/>
              <a:defRPr sz="2400">
                <a:solidFill>
                  <a:srgbClr val="2B41BC"/>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4"/>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B41B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2B41B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2B41BC"/>
                </a:solidFill>
                <a:latin typeface="Trebuchet MS"/>
                <a:ea typeface="Trebuchet MS"/>
                <a:cs typeface="Trebuchet MS"/>
                <a:sym typeface="Trebuchet MS"/>
              </a:defRPr>
            </a:lvl1pPr>
            <a:lvl2pPr indent="0" lvl="1" marL="0" algn="r">
              <a:spcBef>
                <a:spcPts val="0"/>
              </a:spcBef>
              <a:buNone/>
              <a:defRPr sz="1200">
                <a:solidFill>
                  <a:srgbClr val="2B41BC"/>
                </a:solidFill>
                <a:latin typeface="Trebuchet MS"/>
                <a:ea typeface="Trebuchet MS"/>
                <a:cs typeface="Trebuchet MS"/>
                <a:sym typeface="Trebuchet MS"/>
              </a:defRPr>
            </a:lvl2pPr>
            <a:lvl3pPr indent="0" lvl="2" marL="0" algn="r">
              <a:spcBef>
                <a:spcPts val="0"/>
              </a:spcBef>
              <a:buNone/>
              <a:defRPr sz="1200">
                <a:solidFill>
                  <a:srgbClr val="2B41BC"/>
                </a:solidFill>
                <a:latin typeface="Trebuchet MS"/>
                <a:ea typeface="Trebuchet MS"/>
                <a:cs typeface="Trebuchet MS"/>
                <a:sym typeface="Trebuchet MS"/>
              </a:defRPr>
            </a:lvl3pPr>
            <a:lvl4pPr indent="0" lvl="3" marL="0" algn="r">
              <a:spcBef>
                <a:spcPts val="0"/>
              </a:spcBef>
              <a:buNone/>
              <a:defRPr sz="1200">
                <a:solidFill>
                  <a:srgbClr val="2B41BC"/>
                </a:solidFill>
                <a:latin typeface="Trebuchet MS"/>
                <a:ea typeface="Trebuchet MS"/>
                <a:cs typeface="Trebuchet MS"/>
                <a:sym typeface="Trebuchet MS"/>
              </a:defRPr>
            </a:lvl4pPr>
            <a:lvl5pPr indent="0" lvl="4" marL="0" algn="r">
              <a:spcBef>
                <a:spcPts val="0"/>
              </a:spcBef>
              <a:buNone/>
              <a:defRPr sz="1200">
                <a:solidFill>
                  <a:srgbClr val="2B41BC"/>
                </a:solidFill>
                <a:latin typeface="Trebuchet MS"/>
                <a:ea typeface="Trebuchet MS"/>
                <a:cs typeface="Trebuchet MS"/>
                <a:sym typeface="Trebuchet MS"/>
              </a:defRPr>
            </a:lvl5pPr>
            <a:lvl6pPr indent="0" lvl="5" marL="0" algn="r">
              <a:spcBef>
                <a:spcPts val="0"/>
              </a:spcBef>
              <a:buNone/>
              <a:defRPr sz="1200">
                <a:solidFill>
                  <a:srgbClr val="2B41BC"/>
                </a:solidFill>
                <a:latin typeface="Trebuchet MS"/>
                <a:ea typeface="Trebuchet MS"/>
                <a:cs typeface="Trebuchet MS"/>
                <a:sym typeface="Trebuchet MS"/>
              </a:defRPr>
            </a:lvl6pPr>
            <a:lvl7pPr indent="0" lvl="6" marL="0" algn="r">
              <a:spcBef>
                <a:spcPts val="0"/>
              </a:spcBef>
              <a:buNone/>
              <a:defRPr sz="1200">
                <a:solidFill>
                  <a:srgbClr val="2B41BC"/>
                </a:solidFill>
                <a:latin typeface="Trebuchet MS"/>
                <a:ea typeface="Trebuchet MS"/>
                <a:cs typeface="Trebuchet MS"/>
                <a:sym typeface="Trebuchet MS"/>
              </a:defRPr>
            </a:lvl7pPr>
            <a:lvl8pPr indent="0" lvl="7" marL="0" algn="r">
              <a:spcBef>
                <a:spcPts val="0"/>
              </a:spcBef>
              <a:buNone/>
              <a:defRPr sz="1200">
                <a:solidFill>
                  <a:srgbClr val="2B41BC"/>
                </a:solidFill>
                <a:latin typeface="Trebuchet MS"/>
                <a:ea typeface="Trebuchet MS"/>
                <a:cs typeface="Trebuchet MS"/>
                <a:sym typeface="Trebuchet MS"/>
              </a:defRPr>
            </a:lvl8pPr>
            <a:lvl9pPr indent="0" lvl="8" marL="0" algn="r">
              <a:spcBef>
                <a:spcPts val="0"/>
              </a:spcBef>
              <a:buNone/>
              <a:defRPr sz="1200">
                <a:solidFill>
                  <a:srgbClr val="2B41BC"/>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9"/>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ED65F"/>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63" name="Google Shape;6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s-Latn-B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1.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hyperlink" Target="http://www.prezentr.com/?utm_source=templates&amp;utm_medium=presentation&amp;utm_campaign=free_downloads_2020" TargetMode="External"/><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rgbClr val="1ED65F"/>
              </a:buClr>
              <a:buSzPts val="4400"/>
              <a:buFont typeface="Trebuchet MS"/>
              <a:buNone/>
              <a:defRPr b="1" i="0" sz="4400" u="none" cap="none" strike="noStrike">
                <a:solidFill>
                  <a:srgbClr val="1ED65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789611"/>
            <a:ext cx="10515600" cy="400627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Trebuchet MS"/>
                <a:ea typeface="Trebuchet MS"/>
                <a:cs typeface="Trebuchet MS"/>
                <a:sym typeface="Trebuchet M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 name="Google Shape;8;p1"/>
          <p:cNvSpPr txBox="1"/>
          <p:nvPr>
            <p:ph idx="10" type="dt"/>
          </p:nvPr>
        </p:nvSpPr>
        <p:spPr>
          <a:xfrm>
            <a:off x="838200" y="603279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1ED65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1"/>
          <p:cNvSpPr txBox="1"/>
          <p:nvPr>
            <p:ph idx="11" type="ftr"/>
          </p:nvPr>
        </p:nvSpPr>
        <p:spPr>
          <a:xfrm>
            <a:off x="4038600" y="603279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1ED65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 name="Google Shape;10;p1"/>
          <p:cNvSpPr txBox="1"/>
          <p:nvPr>
            <p:ph idx="12" type="sldNum"/>
          </p:nvPr>
        </p:nvSpPr>
        <p:spPr>
          <a:xfrm>
            <a:off x="8610600" y="6032790"/>
            <a:ext cx="6600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1ED65F"/>
                </a:solidFill>
                <a:latin typeface="Trebuchet MS"/>
                <a:ea typeface="Trebuchet MS"/>
                <a:cs typeface="Trebuchet MS"/>
                <a:sym typeface="Trebuchet MS"/>
              </a:defRPr>
            </a:lvl1pPr>
            <a:lvl2pPr indent="0" lvl="1" marL="0" marR="0" rtl="0" algn="r">
              <a:spcBef>
                <a:spcPts val="0"/>
              </a:spcBef>
              <a:buNone/>
              <a:defRPr b="0" i="0" sz="1200" u="none" cap="none" strike="noStrike">
                <a:solidFill>
                  <a:srgbClr val="1ED65F"/>
                </a:solidFill>
                <a:latin typeface="Trebuchet MS"/>
                <a:ea typeface="Trebuchet MS"/>
                <a:cs typeface="Trebuchet MS"/>
                <a:sym typeface="Trebuchet MS"/>
              </a:defRPr>
            </a:lvl2pPr>
            <a:lvl3pPr indent="0" lvl="2" marL="0" marR="0" rtl="0" algn="r">
              <a:spcBef>
                <a:spcPts val="0"/>
              </a:spcBef>
              <a:buNone/>
              <a:defRPr b="0" i="0" sz="1200" u="none" cap="none" strike="noStrike">
                <a:solidFill>
                  <a:srgbClr val="1ED65F"/>
                </a:solidFill>
                <a:latin typeface="Trebuchet MS"/>
                <a:ea typeface="Trebuchet MS"/>
                <a:cs typeface="Trebuchet MS"/>
                <a:sym typeface="Trebuchet MS"/>
              </a:defRPr>
            </a:lvl3pPr>
            <a:lvl4pPr indent="0" lvl="3" marL="0" marR="0" rtl="0" algn="r">
              <a:spcBef>
                <a:spcPts val="0"/>
              </a:spcBef>
              <a:buNone/>
              <a:defRPr b="0" i="0" sz="1200" u="none" cap="none" strike="noStrike">
                <a:solidFill>
                  <a:srgbClr val="1ED65F"/>
                </a:solidFill>
                <a:latin typeface="Trebuchet MS"/>
                <a:ea typeface="Trebuchet MS"/>
                <a:cs typeface="Trebuchet MS"/>
                <a:sym typeface="Trebuchet MS"/>
              </a:defRPr>
            </a:lvl4pPr>
            <a:lvl5pPr indent="0" lvl="4" marL="0" marR="0" rtl="0" algn="r">
              <a:spcBef>
                <a:spcPts val="0"/>
              </a:spcBef>
              <a:buNone/>
              <a:defRPr b="0" i="0" sz="1200" u="none" cap="none" strike="noStrike">
                <a:solidFill>
                  <a:srgbClr val="1ED65F"/>
                </a:solidFill>
                <a:latin typeface="Trebuchet MS"/>
                <a:ea typeface="Trebuchet MS"/>
                <a:cs typeface="Trebuchet MS"/>
                <a:sym typeface="Trebuchet MS"/>
              </a:defRPr>
            </a:lvl5pPr>
            <a:lvl6pPr indent="0" lvl="5" marL="0" marR="0" rtl="0" algn="r">
              <a:spcBef>
                <a:spcPts val="0"/>
              </a:spcBef>
              <a:buNone/>
              <a:defRPr b="0" i="0" sz="1200" u="none" cap="none" strike="noStrike">
                <a:solidFill>
                  <a:srgbClr val="1ED65F"/>
                </a:solidFill>
                <a:latin typeface="Trebuchet MS"/>
                <a:ea typeface="Trebuchet MS"/>
                <a:cs typeface="Trebuchet MS"/>
                <a:sym typeface="Trebuchet MS"/>
              </a:defRPr>
            </a:lvl6pPr>
            <a:lvl7pPr indent="0" lvl="6" marL="0" marR="0" rtl="0" algn="r">
              <a:spcBef>
                <a:spcPts val="0"/>
              </a:spcBef>
              <a:buNone/>
              <a:defRPr b="0" i="0" sz="1200" u="none" cap="none" strike="noStrike">
                <a:solidFill>
                  <a:srgbClr val="1ED65F"/>
                </a:solidFill>
                <a:latin typeface="Trebuchet MS"/>
                <a:ea typeface="Trebuchet MS"/>
                <a:cs typeface="Trebuchet MS"/>
                <a:sym typeface="Trebuchet MS"/>
              </a:defRPr>
            </a:lvl7pPr>
            <a:lvl8pPr indent="0" lvl="7" marL="0" marR="0" rtl="0" algn="r">
              <a:spcBef>
                <a:spcPts val="0"/>
              </a:spcBef>
              <a:buNone/>
              <a:defRPr b="0" i="0" sz="1200" u="none" cap="none" strike="noStrike">
                <a:solidFill>
                  <a:srgbClr val="1ED65F"/>
                </a:solidFill>
                <a:latin typeface="Trebuchet MS"/>
                <a:ea typeface="Trebuchet MS"/>
                <a:cs typeface="Trebuchet MS"/>
                <a:sym typeface="Trebuchet MS"/>
              </a:defRPr>
            </a:lvl8pPr>
            <a:lvl9pPr indent="0" lvl="8" marL="0" marR="0" rtl="0" algn="r">
              <a:spcBef>
                <a:spcPts val="0"/>
              </a:spcBef>
              <a:buNone/>
              <a:defRPr b="0" i="0" sz="1200" u="none" cap="none" strike="noStrike">
                <a:solidFill>
                  <a:srgbClr val="1ED65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bs-Latn-BA"/>
              <a:t>‹#›</a:t>
            </a:fld>
            <a:endParaRPr/>
          </a:p>
        </p:txBody>
      </p:sp>
      <p:pic>
        <p:nvPicPr>
          <p:cNvPr id="11" name="Google Shape;11;p1"/>
          <p:cNvPicPr preferRelativeResize="0"/>
          <p:nvPr/>
        </p:nvPicPr>
        <p:blipFill rotWithShape="1">
          <a:blip r:embed="rId2">
            <a:alphaModFix/>
          </a:blip>
          <a:srcRect b="0" l="0" r="0" t="0"/>
          <a:stretch/>
        </p:blipFill>
        <p:spPr>
          <a:xfrm rot="-5400000">
            <a:off x="-610475" y="4914981"/>
            <a:ext cx="896556" cy="324395"/>
          </a:xfrm>
          <a:prstGeom prst="rect">
            <a:avLst/>
          </a:prstGeom>
          <a:noFill/>
          <a:ln>
            <a:noFill/>
          </a:ln>
        </p:spPr>
      </p:pic>
      <p:sp>
        <p:nvSpPr>
          <p:cNvPr id="12" name="Google Shape;12;p1"/>
          <p:cNvSpPr txBox="1"/>
          <p:nvPr/>
        </p:nvSpPr>
        <p:spPr>
          <a:xfrm rot="-5400000">
            <a:off x="-2113768" y="2546065"/>
            <a:ext cx="388867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bs-Latn-BA" sz="1200" u="none" cap="none" strike="noStrike">
                <a:solidFill>
                  <a:srgbClr val="7F7F7F"/>
                </a:solidFill>
                <a:latin typeface="Trebuchet MS"/>
                <a:ea typeface="Trebuchet MS"/>
                <a:cs typeface="Trebuchet MS"/>
                <a:sym typeface="Trebuchet MS"/>
              </a:rPr>
              <a:t>Find more PowerPoint templates on </a:t>
            </a:r>
            <a:r>
              <a:rPr b="1" i="0" lang="bs-Latn-BA" sz="1200" u="sng" cap="none" strike="noStrike">
                <a:solidFill>
                  <a:schemeClr val="hlink"/>
                </a:solidFill>
                <a:latin typeface="Trebuchet MS"/>
                <a:ea typeface="Trebuchet MS"/>
                <a:cs typeface="Trebuchet MS"/>
                <a:sym typeface="Trebuchet MS"/>
                <a:hlinkClick r:id="rId3"/>
              </a:rPr>
              <a:t>prezentr.com</a:t>
            </a:r>
            <a:r>
              <a:rPr b="0" i="0" lang="bs-Latn-BA" sz="1200" u="none" cap="none" strike="noStrike">
                <a:solidFill>
                  <a:srgbClr val="7F7F7F"/>
                </a:solidFill>
                <a:latin typeface="Trebuchet MS"/>
                <a:ea typeface="Trebuchet MS"/>
                <a:cs typeface="Trebuchet MS"/>
                <a:sym typeface="Trebuchet MS"/>
              </a:rPr>
              <a:t>!</a:t>
            </a:r>
            <a:endParaRPr sz="1200">
              <a:solidFill>
                <a:srgbClr val="7F7F7F"/>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prezentr.com/?utm_source=templates&amp;utm_medium=presentation&amp;utm_campaign=free_downloads_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2.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0" Type="http://schemas.openxmlformats.org/officeDocument/2006/relationships/image" Target="../media/image33.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49.png"/><Relationship Id="rId5" Type="http://schemas.openxmlformats.org/officeDocument/2006/relationships/image" Target="../media/image3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3.png"/><Relationship Id="rId4" Type="http://schemas.openxmlformats.org/officeDocument/2006/relationships/image" Target="../media/image46.png"/><Relationship Id="rId5"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4.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8.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7.png"/><Relationship Id="rId4" Type="http://schemas.openxmlformats.org/officeDocument/2006/relationships/image" Target="../media/image62.png"/><Relationship Id="rId5" Type="http://schemas.openxmlformats.org/officeDocument/2006/relationships/image" Target="../media/image56.png"/><Relationship Id="rId6"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7.png"/><Relationship Id="rId4" Type="http://schemas.openxmlformats.org/officeDocument/2006/relationships/image" Target="../media/image66.png"/><Relationship Id="rId5"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pen.spotify.com/playlist/70CQj2Fu063UNJBQCI5IIW?si=28f208b89f634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a:hlinkClick r:id="rId3"/>
          </p:cNvPr>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72" name="Google Shape;72;p11"/>
          <p:cNvSpPr txBox="1"/>
          <p:nvPr>
            <p:ph type="ctrTitle"/>
          </p:nvPr>
        </p:nvSpPr>
        <p:spPr>
          <a:xfrm>
            <a:off x="2996418" y="1122363"/>
            <a:ext cx="68790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ED65F"/>
              </a:buClr>
              <a:buSzPct val="100000"/>
              <a:buFont typeface="Trebuchet MS"/>
              <a:buNone/>
            </a:pPr>
            <a:r>
              <a:rPr lang="bs-Latn-BA"/>
              <a:t>SPOTIFY PLAYLIST AUDIO FEATURES EDA</a:t>
            </a:r>
            <a:endParaRPr/>
          </a:p>
        </p:txBody>
      </p:sp>
      <p:sp>
        <p:nvSpPr>
          <p:cNvPr id="73" name="Google Shape;73;p11"/>
          <p:cNvSpPr txBox="1"/>
          <p:nvPr>
            <p:ph idx="1" type="subTitle"/>
          </p:nvPr>
        </p:nvSpPr>
        <p:spPr>
          <a:xfrm>
            <a:off x="2996418" y="3602038"/>
            <a:ext cx="6879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1ED65F"/>
              </a:buClr>
              <a:buSzPts val="2400"/>
              <a:buNone/>
            </a:pPr>
            <a:r>
              <a:rPr lang="bs-Latn-BA"/>
              <a:t>TOM ALEX</a:t>
            </a:r>
            <a:endParaRPr/>
          </a:p>
          <a:p>
            <a:pPr indent="0" lvl="0" marL="0" rtl="0" algn="ctr">
              <a:lnSpc>
                <a:spcPct val="90000"/>
              </a:lnSpc>
              <a:spcBef>
                <a:spcPts val="0"/>
              </a:spcBef>
              <a:spcAft>
                <a:spcPts val="0"/>
              </a:spcAft>
              <a:buClr>
                <a:srgbClr val="1ED65F"/>
              </a:buClr>
              <a:buSzPts val="2400"/>
              <a:buNone/>
            </a:pPr>
            <a:r>
              <a:rPr lang="bs-Latn-BA"/>
              <a:t>DHRUV PATEL</a:t>
            </a:r>
            <a:endParaRPr/>
          </a:p>
          <a:p>
            <a:pPr indent="0" lvl="0" marL="0" rtl="0" algn="ctr">
              <a:lnSpc>
                <a:spcPct val="90000"/>
              </a:lnSpc>
              <a:spcBef>
                <a:spcPts val="0"/>
              </a:spcBef>
              <a:spcAft>
                <a:spcPts val="0"/>
              </a:spcAft>
              <a:buClr>
                <a:srgbClr val="1ED65F"/>
              </a:buClr>
              <a:buSzPts val="2400"/>
              <a:buNone/>
            </a:pPr>
            <a:r>
              <a:rPr lang="bs-Latn-BA"/>
              <a:t>SANDEEP UNNIKRISHNAN</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838200" y="365125"/>
            <a:ext cx="10515600" cy="612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0" lang="bs-Latn-BA" sz="3200">
                <a:solidFill>
                  <a:schemeClr val="lt1"/>
                </a:solidFill>
              </a:rPr>
              <a:t>Data Cleaning / Data Prep (cont.)</a:t>
            </a:r>
            <a:endParaRPr/>
          </a:p>
        </p:txBody>
      </p:sp>
      <p:pic>
        <p:nvPicPr>
          <p:cNvPr id="146" name="Google Shape;146;p20"/>
          <p:cNvPicPr preferRelativeResize="0"/>
          <p:nvPr/>
        </p:nvPicPr>
        <p:blipFill>
          <a:blip r:embed="rId3">
            <a:alphaModFix/>
          </a:blip>
          <a:stretch>
            <a:fillRect/>
          </a:stretch>
        </p:blipFill>
        <p:spPr>
          <a:xfrm>
            <a:off x="241550" y="1922725"/>
            <a:ext cx="4640975" cy="815900"/>
          </a:xfrm>
          <a:prstGeom prst="rect">
            <a:avLst/>
          </a:prstGeom>
          <a:noFill/>
          <a:ln>
            <a:noFill/>
          </a:ln>
        </p:spPr>
      </p:pic>
      <p:pic>
        <p:nvPicPr>
          <p:cNvPr id="147" name="Google Shape;147;p20"/>
          <p:cNvPicPr preferRelativeResize="0"/>
          <p:nvPr/>
        </p:nvPicPr>
        <p:blipFill>
          <a:blip r:embed="rId4">
            <a:alphaModFix/>
          </a:blip>
          <a:stretch>
            <a:fillRect/>
          </a:stretch>
        </p:blipFill>
        <p:spPr>
          <a:xfrm>
            <a:off x="328900" y="3895150"/>
            <a:ext cx="3016650" cy="2738900"/>
          </a:xfrm>
          <a:prstGeom prst="rect">
            <a:avLst/>
          </a:prstGeom>
          <a:noFill/>
          <a:ln>
            <a:noFill/>
          </a:ln>
        </p:spPr>
      </p:pic>
      <p:sp>
        <p:nvSpPr>
          <p:cNvPr id="148" name="Google Shape;148;p20"/>
          <p:cNvSpPr txBox="1"/>
          <p:nvPr>
            <p:ph idx="1" type="body"/>
          </p:nvPr>
        </p:nvSpPr>
        <p:spPr>
          <a:xfrm>
            <a:off x="243563" y="1322425"/>
            <a:ext cx="3304200" cy="5208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a:t>Drop Columns</a:t>
            </a:r>
            <a:endParaRPr/>
          </a:p>
        </p:txBody>
      </p:sp>
      <p:sp>
        <p:nvSpPr>
          <p:cNvPr id="149" name="Google Shape;149;p20"/>
          <p:cNvSpPr txBox="1"/>
          <p:nvPr>
            <p:ph idx="1" type="body"/>
          </p:nvPr>
        </p:nvSpPr>
        <p:spPr>
          <a:xfrm>
            <a:off x="33875" y="3245700"/>
            <a:ext cx="3723600" cy="612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a:t>Find Missing Cells</a:t>
            </a:r>
            <a:endParaRPr/>
          </a:p>
        </p:txBody>
      </p:sp>
      <p:sp>
        <p:nvSpPr>
          <p:cNvPr id="150" name="Google Shape;150;p20"/>
          <p:cNvSpPr txBox="1"/>
          <p:nvPr/>
        </p:nvSpPr>
        <p:spPr>
          <a:xfrm>
            <a:off x="3547775" y="3570275"/>
            <a:ext cx="15702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s-Latn-BA" sz="2800">
                <a:solidFill>
                  <a:schemeClr val="lt1"/>
                </a:solidFill>
                <a:latin typeface="Trebuchet MS"/>
                <a:ea typeface="Trebuchet MS"/>
                <a:cs typeface="Trebuchet MS"/>
                <a:sym typeface="Trebuchet MS"/>
              </a:rPr>
              <a:t>Did the same for dislike</a:t>
            </a:r>
            <a:endParaRPr/>
          </a:p>
        </p:txBody>
      </p:sp>
      <p:pic>
        <p:nvPicPr>
          <p:cNvPr id="151" name="Google Shape;151;p20"/>
          <p:cNvPicPr preferRelativeResize="0"/>
          <p:nvPr/>
        </p:nvPicPr>
        <p:blipFill>
          <a:blip r:embed="rId5">
            <a:alphaModFix/>
          </a:blip>
          <a:stretch>
            <a:fillRect/>
          </a:stretch>
        </p:blipFill>
        <p:spPr>
          <a:xfrm>
            <a:off x="5057250" y="1988650"/>
            <a:ext cx="4015275" cy="3127000"/>
          </a:xfrm>
          <a:prstGeom prst="rect">
            <a:avLst/>
          </a:prstGeom>
          <a:noFill/>
          <a:ln>
            <a:noFill/>
          </a:ln>
        </p:spPr>
      </p:pic>
      <p:sp>
        <p:nvSpPr>
          <p:cNvPr id="152" name="Google Shape;152;p20"/>
          <p:cNvSpPr txBox="1"/>
          <p:nvPr>
            <p:ph idx="1" type="body"/>
          </p:nvPr>
        </p:nvSpPr>
        <p:spPr>
          <a:xfrm>
            <a:off x="5260700" y="1322425"/>
            <a:ext cx="3304200" cy="555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a:t>Merge DFs</a:t>
            </a:r>
            <a:endParaRPr/>
          </a:p>
        </p:txBody>
      </p:sp>
      <p:pic>
        <p:nvPicPr>
          <p:cNvPr id="153" name="Google Shape;153;p20"/>
          <p:cNvPicPr preferRelativeResize="0"/>
          <p:nvPr/>
        </p:nvPicPr>
        <p:blipFill>
          <a:blip r:embed="rId6">
            <a:alphaModFix/>
          </a:blip>
          <a:stretch>
            <a:fillRect/>
          </a:stretch>
        </p:blipFill>
        <p:spPr>
          <a:xfrm>
            <a:off x="9213563" y="1929300"/>
            <a:ext cx="2835225" cy="324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838200" y="365125"/>
            <a:ext cx="10515600" cy="92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bs-Latn-BA"/>
              <a:t>Data Cleaning (cont.)</a:t>
            </a:r>
            <a:endParaRPr/>
          </a:p>
        </p:txBody>
      </p:sp>
      <p:pic>
        <p:nvPicPr>
          <p:cNvPr id="159" name="Google Shape;159;p21"/>
          <p:cNvPicPr preferRelativeResize="0"/>
          <p:nvPr/>
        </p:nvPicPr>
        <p:blipFill>
          <a:blip r:embed="rId3">
            <a:alphaModFix/>
          </a:blip>
          <a:stretch>
            <a:fillRect/>
          </a:stretch>
        </p:blipFill>
        <p:spPr>
          <a:xfrm>
            <a:off x="169875" y="2515250"/>
            <a:ext cx="2770875" cy="4109950"/>
          </a:xfrm>
          <a:prstGeom prst="rect">
            <a:avLst/>
          </a:prstGeom>
          <a:noFill/>
          <a:ln>
            <a:noFill/>
          </a:ln>
        </p:spPr>
      </p:pic>
      <p:sp>
        <p:nvSpPr>
          <p:cNvPr id="160" name="Google Shape;160;p21"/>
          <p:cNvSpPr txBox="1"/>
          <p:nvPr>
            <p:ph idx="1" type="body"/>
          </p:nvPr>
        </p:nvSpPr>
        <p:spPr>
          <a:xfrm>
            <a:off x="152400" y="1056000"/>
            <a:ext cx="2562300" cy="15816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a:t>Find Null and Duplicated </a:t>
            </a:r>
            <a:r>
              <a:rPr lang="bs-Latn-BA"/>
              <a:t>Values</a:t>
            </a:r>
            <a:endParaRPr/>
          </a:p>
        </p:txBody>
      </p:sp>
      <p:sp>
        <p:nvSpPr>
          <p:cNvPr id="161" name="Google Shape;161;p21"/>
          <p:cNvSpPr txBox="1"/>
          <p:nvPr>
            <p:ph idx="1" type="body"/>
          </p:nvPr>
        </p:nvSpPr>
        <p:spPr>
          <a:xfrm>
            <a:off x="3134450" y="1292425"/>
            <a:ext cx="3904800" cy="506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sz="2200"/>
              <a:t>Checking For Outliers</a:t>
            </a:r>
            <a:endParaRPr sz="2200"/>
          </a:p>
        </p:txBody>
      </p:sp>
      <p:pic>
        <p:nvPicPr>
          <p:cNvPr id="162" name="Google Shape;162;p21"/>
          <p:cNvPicPr preferRelativeResize="0"/>
          <p:nvPr/>
        </p:nvPicPr>
        <p:blipFill>
          <a:blip r:embed="rId4">
            <a:alphaModFix/>
          </a:blip>
          <a:stretch>
            <a:fillRect/>
          </a:stretch>
        </p:blipFill>
        <p:spPr>
          <a:xfrm>
            <a:off x="2586400" y="1729249"/>
            <a:ext cx="9458399" cy="506700"/>
          </a:xfrm>
          <a:prstGeom prst="rect">
            <a:avLst/>
          </a:prstGeom>
          <a:noFill/>
          <a:ln>
            <a:noFill/>
          </a:ln>
        </p:spPr>
      </p:pic>
      <p:pic>
        <p:nvPicPr>
          <p:cNvPr id="163" name="Google Shape;163;p21"/>
          <p:cNvPicPr preferRelativeResize="0"/>
          <p:nvPr/>
        </p:nvPicPr>
        <p:blipFill>
          <a:blip r:embed="rId5">
            <a:alphaModFix/>
          </a:blip>
          <a:stretch>
            <a:fillRect/>
          </a:stretch>
        </p:blipFill>
        <p:spPr>
          <a:xfrm>
            <a:off x="3093150" y="2388349"/>
            <a:ext cx="4169062" cy="4317252"/>
          </a:xfrm>
          <a:prstGeom prst="rect">
            <a:avLst/>
          </a:prstGeom>
          <a:noFill/>
          <a:ln>
            <a:noFill/>
          </a:ln>
        </p:spPr>
      </p:pic>
      <p:pic>
        <p:nvPicPr>
          <p:cNvPr id="164" name="Google Shape;164;p21"/>
          <p:cNvPicPr preferRelativeResize="0"/>
          <p:nvPr/>
        </p:nvPicPr>
        <p:blipFill>
          <a:blip r:embed="rId6">
            <a:alphaModFix/>
          </a:blip>
          <a:stretch>
            <a:fillRect/>
          </a:stretch>
        </p:blipFill>
        <p:spPr>
          <a:xfrm>
            <a:off x="7414612" y="2388349"/>
            <a:ext cx="4624988" cy="3255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Outliers</a:t>
            </a:r>
            <a:endParaRPr/>
          </a:p>
        </p:txBody>
      </p:sp>
      <p:sp>
        <p:nvSpPr>
          <p:cNvPr id="170" name="Google Shape;170;p22"/>
          <p:cNvSpPr txBox="1"/>
          <p:nvPr/>
        </p:nvSpPr>
        <p:spPr>
          <a:xfrm>
            <a:off x="157050" y="4706500"/>
            <a:ext cx="5448900" cy="212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b="1" lang="bs-Latn-BA" sz="2500">
                <a:latin typeface="Trebuchet MS"/>
                <a:ea typeface="Trebuchet MS"/>
                <a:cs typeface="Trebuchet MS"/>
                <a:sym typeface="Trebuchet MS"/>
              </a:rPr>
              <a:t>No outliers were removed as it defines the extreme forwardness of the song towards that audio feature</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400">
              <a:latin typeface="Trebuchet MS"/>
              <a:ea typeface="Trebuchet MS"/>
              <a:cs typeface="Trebuchet MS"/>
              <a:sym typeface="Trebuchet MS"/>
            </a:endParaRPr>
          </a:p>
        </p:txBody>
      </p:sp>
      <p:pic>
        <p:nvPicPr>
          <p:cNvPr id="171" name="Google Shape;171;p22"/>
          <p:cNvPicPr preferRelativeResize="0"/>
          <p:nvPr/>
        </p:nvPicPr>
        <p:blipFill>
          <a:blip r:embed="rId3">
            <a:alphaModFix/>
          </a:blip>
          <a:stretch>
            <a:fillRect/>
          </a:stretch>
        </p:blipFill>
        <p:spPr>
          <a:xfrm>
            <a:off x="157050" y="681100"/>
            <a:ext cx="3298250" cy="2119075"/>
          </a:xfrm>
          <a:prstGeom prst="rect">
            <a:avLst/>
          </a:prstGeom>
          <a:noFill/>
          <a:ln>
            <a:noFill/>
          </a:ln>
        </p:spPr>
      </p:pic>
      <p:pic>
        <p:nvPicPr>
          <p:cNvPr id="172" name="Google Shape;172;p22"/>
          <p:cNvPicPr preferRelativeResize="0"/>
          <p:nvPr/>
        </p:nvPicPr>
        <p:blipFill>
          <a:blip r:embed="rId4">
            <a:alphaModFix/>
          </a:blip>
          <a:stretch>
            <a:fillRect/>
          </a:stretch>
        </p:blipFill>
        <p:spPr>
          <a:xfrm>
            <a:off x="8431925" y="2715963"/>
            <a:ext cx="2350700" cy="1526111"/>
          </a:xfrm>
          <a:prstGeom prst="rect">
            <a:avLst/>
          </a:prstGeom>
          <a:noFill/>
          <a:ln>
            <a:noFill/>
          </a:ln>
        </p:spPr>
      </p:pic>
      <p:pic>
        <p:nvPicPr>
          <p:cNvPr id="173" name="Google Shape;173;p22"/>
          <p:cNvPicPr preferRelativeResize="0"/>
          <p:nvPr/>
        </p:nvPicPr>
        <p:blipFill>
          <a:blip r:embed="rId4">
            <a:alphaModFix/>
          </a:blip>
          <a:stretch>
            <a:fillRect/>
          </a:stretch>
        </p:blipFill>
        <p:spPr>
          <a:xfrm>
            <a:off x="5941075" y="2684600"/>
            <a:ext cx="2350700" cy="1526101"/>
          </a:xfrm>
          <a:prstGeom prst="rect">
            <a:avLst/>
          </a:prstGeom>
          <a:noFill/>
          <a:ln>
            <a:noFill/>
          </a:ln>
        </p:spPr>
      </p:pic>
      <p:pic>
        <p:nvPicPr>
          <p:cNvPr id="174" name="Google Shape;174;p22"/>
          <p:cNvPicPr preferRelativeResize="0"/>
          <p:nvPr/>
        </p:nvPicPr>
        <p:blipFill>
          <a:blip r:embed="rId5">
            <a:alphaModFix/>
          </a:blip>
          <a:stretch>
            <a:fillRect/>
          </a:stretch>
        </p:blipFill>
        <p:spPr>
          <a:xfrm>
            <a:off x="3455300" y="681100"/>
            <a:ext cx="3298238" cy="2119075"/>
          </a:xfrm>
          <a:prstGeom prst="rect">
            <a:avLst/>
          </a:prstGeom>
          <a:noFill/>
          <a:ln>
            <a:noFill/>
          </a:ln>
        </p:spPr>
      </p:pic>
      <p:pic>
        <p:nvPicPr>
          <p:cNvPr id="175" name="Google Shape;175;p22"/>
          <p:cNvPicPr preferRelativeResize="0"/>
          <p:nvPr/>
        </p:nvPicPr>
        <p:blipFill>
          <a:blip r:embed="rId6">
            <a:alphaModFix/>
          </a:blip>
          <a:stretch>
            <a:fillRect/>
          </a:stretch>
        </p:blipFill>
        <p:spPr>
          <a:xfrm>
            <a:off x="3590375" y="2723875"/>
            <a:ext cx="2350708" cy="1510300"/>
          </a:xfrm>
          <a:prstGeom prst="rect">
            <a:avLst/>
          </a:prstGeom>
          <a:noFill/>
          <a:ln>
            <a:noFill/>
          </a:ln>
        </p:spPr>
      </p:pic>
      <p:pic>
        <p:nvPicPr>
          <p:cNvPr id="176" name="Google Shape;176;p22"/>
          <p:cNvPicPr preferRelativeResize="0"/>
          <p:nvPr/>
        </p:nvPicPr>
        <p:blipFill>
          <a:blip r:embed="rId7">
            <a:alphaModFix/>
          </a:blip>
          <a:stretch>
            <a:fillRect/>
          </a:stretch>
        </p:blipFill>
        <p:spPr>
          <a:xfrm>
            <a:off x="6753550" y="654213"/>
            <a:ext cx="3368300" cy="2172843"/>
          </a:xfrm>
          <a:prstGeom prst="rect">
            <a:avLst/>
          </a:prstGeom>
          <a:noFill/>
          <a:ln>
            <a:noFill/>
          </a:ln>
        </p:spPr>
      </p:pic>
      <p:pic>
        <p:nvPicPr>
          <p:cNvPr id="177" name="Google Shape;177;p22"/>
          <p:cNvPicPr preferRelativeResize="0"/>
          <p:nvPr/>
        </p:nvPicPr>
        <p:blipFill>
          <a:blip r:embed="rId8">
            <a:alphaModFix/>
          </a:blip>
          <a:stretch>
            <a:fillRect/>
          </a:stretch>
        </p:blipFill>
        <p:spPr>
          <a:xfrm>
            <a:off x="157054" y="2643925"/>
            <a:ext cx="3298246" cy="2119075"/>
          </a:xfrm>
          <a:prstGeom prst="rect">
            <a:avLst/>
          </a:prstGeom>
          <a:noFill/>
          <a:ln>
            <a:noFill/>
          </a:ln>
        </p:spPr>
      </p:pic>
      <p:pic>
        <p:nvPicPr>
          <p:cNvPr id="178" name="Google Shape;178;p22"/>
          <p:cNvPicPr preferRelativeResize="0"/>
          <p:nvPr/>
        </p:nvPicPr>
        <p:blipFill>
          <a:blip r:embed="rId9">
            <a:alphaModFix/>
          </a:blip>
          <a:stretch>
            <a:fillRect/>
          </a:stretch>
        </p:blipFill>
        <p:spPr>
          <a:xfrm>
            <a:off x="8431925" y="4242075"/>
            <a:ext cx="2375292" cy="1526100"/>
          </a:xfrm>
          <a:prstGeom prst="rect">
            <a:avLst/>
          </a:prstGeom>
          <a:noFill/>
          <a:ln>
            <a:noFill/>
          </a:ln>
        </p:spPr>
      </p:pic>
      <p:pic>
        <p:nvPicPr>
          <p:cNvPr id="179" name="Google Shape;179;p22"/>
          <p:cNvPicPr preferRelativeResize="0"/>
          <p:nvPr/>
        </p:nvPicPr>
        <p:blipFill>
          <a:blip r:embed="rId10">
            <a:alphaModFix/>
          </a:blip>
          <a:stretch>
            <a:fillRect/>
          </a:stretch>
        </p:blipFill>
        <p:spPr>
          <a:xfrm>
            <a:off x="5605800" y="4148925"/>
            <a:ext cx="2685973" cy="171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31850" y="349904"/>
            <a:ext cx="10515600" cy="1093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bs-Latn-BA"/>
              <a:t>Saving Data to MySQL</a:t>
            </a:r>
            <a:endParaRPr/>
          </a:p>
        </p:txBody>
      </p:sp>
      <p:pic>
        <p:nvPicPr>
          <p:cNvPr id="185" name="Google Shape;185;p23"/>
          <p:cNvPicPr preferRelativeResize="0"/>
          <p:nvPr/>
        </p:nvPicPr>
        <p:blipFill>
          <a:blip r:embed="rId3">
            <a:alphaModFix/>
          </a:blip>
          <a:stretch>
            <a:fillRect/>
          </a:stretch>
        </p:blipFill>
        <p:spPr>
          <a:xfrm>
            <a:off x="152400" y="1596104"/>
            <a:ext cx="9325480" cy="51094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Heat Map</a:t>
            </a:r>
            <a:endParaRPr/>
          </a:p>
        </p:txBody>
      </p:sp>
      <p:sp>
        <p:nvSpPr>
          <p:cNvPr id="191" name="Google Shape;191;p24"/>
          <p:cNvSpPr txBox="1"/>
          <p:nvPr/>
        </p:nvSpPr>
        <p:spPr>
          <a:xfrm>
            <a:off x="0" y="768550"/>
            <a:ext cx="4035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bs-Latn-BA" sz="3400">
                <a:solidFill>
                  <a:srgbClr val="2B41BC"/>
                </a:solidFill>
                <a:latin typeface="Trebuchet MS"/>
                <a:ea typeface="Trebuchet MS"/>
                <a:cs typeface="Trebuchet MS"/>
                <a:sym typeface="Trebuchet MS"/>
              </a:rPr>
              <a:t>Correlated</a:t>
            </a:r>
            <a:endParaRPr sz="100">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92" name="Google Shape;192;p24"/>
          <p:cNvSpPr txBox="1"/>
          <p:nvPr/>
        </p:nvSpPr>
        <p:spPr>
          <a:xfrm>
            <a:off x="6028425" y="768550"/>
            <a:ext cx="4035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bs-Latn-BA" sz="3400">
                <a:solidFill>
                  <a:srgbClr val="2B41BC"/>
                </a:solidFill>
                <a:latin typeface="Trebuchet MS"/>
                <a:ea typeface="Trebuchet MS"/>
                <a:cs typeface="Trebuchet MS"/>
                <a:sym typeface="Trebuchet MS"/>
              </a:rPr>
              <a:t>Highly-</a:t>
            </a:r>
            <a:r>
              <a:rPr b="1" lang="bs-Latn-BA" sz="3400">
                <a:solidFill>
                  <a:srgbClr val="2B41BC"/>
                </a:solidFill>
                <a:latin typeface="Trebuchet MS"/>
                <a:ea typeface="Trebuchet MS"/>
                <a:cs typeface="Trebuchet MS"/>
                <a:sym typeface="Trebuchet MS"/>
              </a:rPr>
              <a:t>Correlated</a:t>
            </a:r>
            <a:endParaRPr sz="100">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193" name="Google Shape;193;p24"/>
          <p:cNvPicPr preferRelativeResize="0"/>
          <p:nvPr/>
        </p:nvPicPr>
        <p:blipFill>
          <a:blip r:embed="rId3">
            <a:alphaModFix/>
          </a:blip>
          <a:stretch>
            <a:fillRect/>
          </a:stretch>
        </p:blipFill>
        <p:spPr>
          <a:xfrm>
            <a:off x="6055751" y="1443675"/>
            <a:ext cx="5903342" cy="5261925"/>
          </a:xfrm>
          <a:prstGeom prst="rect">
            <a:avLst/>
          </a:prstGeom>
          <a:noFill/>
          <a:ln>
            <a:noFill/>
          </a:ln>
        </p:spPr>
      </p:pic>
      <p:pic>
        <p:nvPicPr>
          <p:cNvPr id="194" name="Google Shape;194;p24"/>
          <p:cNvPicPr preferRelativeResize="0"/>
          <p:nvPr/>
        </p:nvPicPr>
        <p:blipFill>
          <a:blip r:embed="rId4">
            <a:alphaModFix/>
          </a:blip>
          <a:stretch>
            <a:fillRect/>
          </a:stretch>
        </p:blipFill>
        <p:spPr>
          <a:xfrm>
            <a:off x="143300" y="1443675"/>
            <a:ext cx="5885126" cy="52456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Scatter Plots</a:t>
            </a:r>
            <a:endParaRPr/>
          </a:p>
        </p:txBody>
      </p:sp>
      <p:sp>
        <p:nvSpPr>
          <p:cNvPr id="200" name="Google Shape;200;p25"/>
          <p:cNvSpPr txBox="1"/>
          <p:nvPr/>
        </p:nvSpPr>
        <p:spPr>
          <a:xfrm>
            <a:off x="-139725" y="714300"/>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duration_ms x energy</a:t>
            </a:r>
            <a:endParaRPr sz="2400">
              <a:latin typeface="Trebuchet MS"/>
              <a:ea typeface="Trebuchet MS"/>
              <a:cs typeface="Trebuchet MS"/>
              <a:sym typeface="Trebuchet MS"/>
            </a:endParaRPr>
          </a:p>
        </p:txBody>
      </p:sp>
      <p:pic>
        <p:nvPicPr>
          <p:cNvPr id="201" name="Google Shape;201;p25"/>
          <p:cNvPicPr preferRelativeResize="0"/>
          <p:nvPr/>
        </p:nvPicPr>
        <p:blipFill>
          <a:blip r:embed="rId3">
            <a:alphaModFix/>
          </a:blip>
          <a:stretch>
            <a:fillRect/>
          </a:stretch>
        </p:blipFill>
        <p:spPr>
          <a:xfrm>
            <a:off x="0" y="1180650"/>
            <a:ext cx="3676650" cy="3543300"/>
          </a:xfrm>
          <a:prstGeom prst="rect">
            <a:avLst/>
          </a:prstGeom>
          <a:noFill/>
          <a:ln>
            <a:noFill/>
          </a:ln>
        </p:spPr>
      </p:pic>
      <p:sp>
        <p:nvSpPr>
          <p:cNvPr id="202" name="Google Shape;202;p25"/>
          <p:cNvSpPr txBox="1"/>
          <p:nvPr/>
        </p:nvSpPr>
        <p:spPr>
          <a:xfrm>
            <a:off x="3903900" y="714300"/>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duration_ms x tempo</a:t>
            </a:r>
            <a:endParaRPr sz="2400">
              <a:latin typeface="Trebuchet MS"/>
              <a:ea typeface="Trebuchet MS"/>
              <a:cs typeface="Trebuchet MS"/>
              <a:sym typeface="Trebuchet MS"/>
            </a:endParaRPr>
          </a:p>
        </p:txBody>
      </p:sp>
      <p:sp>
        <p:nvSpPr>
          <p:cNvPr id="203" name="Google Shape;203;p25"/>
          <p:cNvSpPr txBox="1"/>
          <p:nvPr/>
        </p:nvSpPr>
        <p:spPr>
          <a:xfrm>
            <a:off x="157050" y="4506500"/>
            <a:ext cx="11877900" cy="209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l">
              <a:spcBef>
                <a:spcPts val="0"/>
              </a:spcBef>
              <a:spcAft>
                <a:spcPts val="0"/>
              </a:spcAft>
              <a:buNone/>
            </a:pPr>
            <a:r>
              <a:rPr b="1" lang="bs-Latn-BA" sz="2500">
                <a:latin typeface="Trebuchet MS"/>
                <a:ea typeface="Trebuchet MS"/>
                <a:cs typeface="Trebuchet MS"/>
                <a:sym typeface="Trebuchet MS"/>
              </a:rPr>
              <a:t>duration_ms x energy</a:t>
            </a:r>
            <a:endParaRPr b="1" sz="25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bs-Latn-BA" sz="2400">
                <a:latin typeface="Trebuchet MS"/>
                <a:ea typeface="Trebuchet MS"/>
                <a:cs typeface="Trebuchet MS"/>
                <a:sym typeface="Trebuchet MS"/>
              </a:rPr>
              <a:t>Tom favors high energy (high intensity and activity) and typically shorter duration tracks</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bs-Latn-BA" sz="2500">
                <a:latin typeface="Trebuchet MS"/>
                <a:ea typeface="Trebuchet MS"/>
                <a:cs typeface="Trebuchet MS"/>
                <a:sym typeface="Trebuchet MS"/>
              </a:rPr>
              <a:t>duration_ms x tempo</a:t>
            </a:r>
            <a:endParaRPr b="1" sz="2500">
              <a:latin typeface="Trebuchet MS"/>
              <a:ea typeface="Trebuchet MS"/>
              <a:cs typeface="Trebuchet MS"/>
              <a:sym typeface="Trebuchet MS"/>
            </a:endParaRPr>
          </a:p>
          <a:p>
            <a:pPr indent="-381000" lvl="0" marL="457200" marR="0" rtl="0" algn="l">
              <a:lnSpc>
                <a:spcPct val="100000"/>
              </a:lnSpc>
              <a:spcBef>
                <a:spcPts val="0"/>
              </a:spcBef>
              <a:spcAft>
                <a:spcPts val="0"/>
              </a:spcAft>
              <a:buSzPts val="2400"/>
              <a:buFont typeface="Trebuchet MS"/>
              <a:buChar char="●"/>
            </a:pPr>
            <a:r>
              <a:rPr lang="bs-Latn-BA" sz="2400">
                <a:latin typeface="Trebuchet MS"/>
                <a:ea typeface="Trebuchet MS"/>
                <a:cs typeface="Trebuchet MS"/>
                <a:sym typeface="Trebuchet MS"/>
              </a:rPr>
              <a:t>Tom favors high BPM tracks with varying levels of duration</a:t>
            </a:r>
            <a:endParaRPr sz="2400">
              <a:latin typeface="Trebuchet MS"/>
              <a:ea typeface="Trebuchet MS"/>
              <a:cs typeface="Trebuchet MS"/>
              <a:sym typeface="Trebuchet MS"/>
            </a:endParaRPr>
          </a:p>
        </p:txBody>
      </p:sp>
      <p:pic>
        <p:nvPicPr>
          <p:cNvPr id="204" name="Google Shape;204;p25"/>
          <p:cNvPicPr preferRelativeResize="0"/>
          <p:nvPr/>
        </p:nvPicPr>
        <p:blipFill>
          <a:blip r:embed="rId4">
            <a:alphaModFix/>
          </a:blip>
          <a:stretch>
            <a:fillRect/>
          </a:stretch>
        </p:blipFill>
        <p:spPr>
          <a:xfrm>
            <a:off x="4016100" y="1180650"/>
            <a:ext cx="3705225" cy="3543300"/>
          </a:xfrm>
          <a:prstGeom prst="rect">
            <a:avLst/>
          </a:prstGeom>
          <a:noFill/>
          <a:ln>
            <a:noFill/>
          </a:ln>
        </p:spPr>
      </p:pic>
      <p:sp>
        <p:nvSpPr>
          <p:cNvPr id="205" name="Google Shape;205;p25"/>
          <p:cNvSpPr txBox="1"/>
          <p:nvPr/>
        </p:nvSpPr>
        <p:spPr>
          <a:xfrm>
            <a:off x="7721325" y="2736300"/>
            <a:ext cx="4558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s-Latn-BA" sz="1600"/>
              <a:t>right_g = ['acousticness', 'energy', 'valence', 'tempo', 'loudness', 'danceability']</a:t>
            </a:r>
            <a:endParaRPr b="1" sz="1600"/>
          </a:p>
          <a:p>
            <a:pPr indent="0" lvl="0" marL="0" rtl="0" algn="l">
              <a:spcBef>
                <a:spcPts val="0"/>
              </a:spcBef>
              <a:spcAft>
                <a:spcPts val="0"/>
              </a:spcAft>
              <a:buNone/>
            </a:pPr>
            <a:r>
              <a:rPr b="1" lang="bs-Latn-BA" sz="1600"/>
              <a:t>for x in right_g:</a:t>
            </a:r>
            <a:endParaRPr b="1" sz="1600"/>
          </a:p>
          <a:p>
            <a:pPr indent="0" lvl="0" marL="0" rtl="0" algn="l">
              <a:spcBef>
                <a:spcPts val="0"/>
              </a:spcBef>
              <a:spcAft>
                <a:spcPts val="0"/>
              </a:spcAft>
              <a:buNone/>
            </a:pPr>
            <a:r>
              <a:rPr b="1" lang="bs-Latn-BA" sz="1600"/>
              <a:t>    scatterprint(data, 'duration_ms', x)</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bs-Latn-BA"/>
              <a:t>Scatter Plots (cont.)</a:t>
            </a:r>
            <a:endParaRPr/>
          </a:p>
        </p:txBody>
      </p:sp>
      <p:sp>
        <p:nvSpPr>
          <p:cNvPr id="211" name="Google Shape;211;p26"/>
          <p:cNvSpPr txBox="1"/>
          <p:nvPr/>
        </p:nvSpPr>
        <p:spPr>
          <a:xfrm>
            <a:off x="-157175"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duration_ms x loudness</a:t>
            </a:r>
            <a:endParaRPr sz="2400">
              <a:latin typeface="Trebuchet MS"/>
              <a:ea typeface="Trebuchet MS"/>
              <a:cs typeface="Trebuchet MS"/>
              <a:sym typeface="Trebuchet MS"/>
            </a:endParaRPr>
          </a:p>
        </p:txBody>
      </p:sp>
      <p:sp>
        <p:nvSpPr>
          <p:cNvPr id="212" name="Google Shape;212;p26"/>
          <p:cNvSpPr txBox="1"/>
          <p:nvPr/>
        </p:nvSpPr>
        <p:spPr>
          <a:xfrm>
            <a:off x="4130800"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duration_ms x danceability</a:t>
            </a:r>
            <a:endParaRPr sz="2400">
              <a:latin typeface="Trebuchet MS"/>
              <a:ea typeface="Trebuchet MS"/>
              <a:cs typeface="Trebuchet MS"/>
              <a:sym typeface="Trebuchet MS"/>
            </a:endParaRPr>
          </a:p>
        </p:txBody>
      </p:sp>
      <p:pic>
        <p:nvPicPr>
          <p:cNvPr id="213" name="Google Shape;213;p26"/>
          <p:cNvPicPr preferRelativeResize="0"/>
          <p:nvPr/>
        </p:nvPicPr>
        <p:blipFill>
          <a:blip r:embed="rId3">
            <a:alphaModFix/>
          </a:blip>
          <a:stretch>
            <a:fillRect/>
          </a:stretch>
        </p:blipFill>
        <p:spPr>
          <a:xfrm>
            <a:off x="-12" y="1172100"/>
            <a:ext cx="3724275" cy="3543300"/>
          </a:xfrm>
          <a:prstGeom prst="rect">
            <a:avLst/>
          </a:prstGeom>
          <a:noFill/>
          <a:ln>
            <a:noFill/>
          </a:ln>
        </p:spPr>
      </p:pic>
      <p:pic>
        <p:nvPicPr>
          <p:cNvPr id="214" name="Google Shape;214;p26"/>
          <p:cNvPicPr preferRelativeResize="0"/>
          <p:nvPr/>
        </p:nvPicPr>
        <p:blipFill>
          <a:blip r:embed="rId4">
            <a:alphaModFix/>
          </a:blip>
          <a:stretch>
            <a:fillRect/>
          </a:stretch>
        </p:blipFill>
        <p:spPr>
          <a:xfrm>
            <a:off x="4257675" y="1172100"/>
            <a:ext cx="3676650" cy="3543300"/>
          </a:xfrm>
          <a:prstGeom prst="rect">
            <a:avLst/>
          </a:prstGeom>
          <a:noFill/>
          <a:ln>
            <a:noFill/>
          </a:ln>
        </p:spPr>
      </p:pic>
      <p:sp>
        <p:nvSpPr>
          <p:cNvPr id="215" name="Google Shape;215;p26"/>
          <p:cNvSpPr txBox="1"/>
          <p:nvPr/>
        </p:nvSpPr>
        <p:spPr>
          <a:xfrm>
            <a:off x="157050" y="4506500"/>
            <a:ext cx="9474300" cy="209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l">
              <a:spcBef>
                <a:spcPts val="0"/>
              </a:spcBef>
              <a:spcAft>
                <a:spcPts val="0"/>
              </a:spcAft>
              <a:buNone/>
            </a:pPr>
            <a:r>
              <a:rPr b="1" lang="bs-Latn-BA" sz="2500">
                <a:latin typeface="Trebuchet MS"/>
                <a:ea typeface="Trebuchet MS"/>
                <a:cs typeface="Trebuchet MS"/>
                <a:sym typeface="Trebuchet MS"/>
              </a:rPr>
              <a:t>duration_ms x loudness</a:t>
            </a:r>
            <a:endParaRPr b="1" sz="25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bs-Latn-BA" sz="2400">
                <a:latin typeface="Trebuchet MS"/>
                <a:ea typeface="Trebuchet MS"/>
                <a:cs typeface="Trebuchet MS"/>
                <a:sym typeface="Trebuchet MS"/>
              </a:rPr>
              <a:t>Tom favors very loud tracks over anything else</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bs-Latn-BA" sz="2500">
                <a:latin typeface="Trebuchet MS"/>
                <a:ea typeface="Trebuchet MS"/>
                <a:cs typeface="Trebuchet MS"/>
                <a:sym typeface="Trebuchet MS"/>
              </a:rPr>
              <a:t>duration_ms x danceability</a:t>
            </a:r>
            <a:endParaRPr b="1" sz="2500">
              <a:latin typeface="Trebuchet MS"/>
              <a:ea typeface="Trebuchet MS"/>
              <a:cs typeface="Trebuchet MS"/>
              <a:sym typeface="Trebuchet MS"/>
            </a:endParaRPr>
          </a:p>
          <a:p>
            <a:pPr indent="-381000" lvl="0" marL="457200" marR="0" rtl="0" algn="l">
              <a:lnSpc>
                <a:spcPct val="100000"/>
              </a:lnSpc>
              <a:spcBef>
                <a:spcPts val="0"/>
              </a:spcBef>
              <a:spcAft>
                <a:spcPts val="0"/>
              </a:spcAft>
              <a:buSzPts val="2400"/>
              <a:buFont typeface="Trebuchet MS"/>
              <a:buChar char="●"/>
            </a:pPr>
            <a:r>
              <a:rPr lang="bs-Latn-BA" sz="2400">
                <a:latin typeface="Trebuchet MS"/>
                <a:ea typeface="Trebuchet MS"/>
                <a:cs typeface="Trebuchet MS"/>
                <a:sym typeface="Trebuchet MS"/>
              </a:rPr>
              <a:t>Tom favors tracks with over 0.4 in danceability and typically shorter duration tracks</a:t>
            </a:r>
            <a:endParaRPr sz="24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bs-Latn-BA"/>
              <a:t>Scatter Plots (cont.)</a:t>
            </a:r>
            <a:endParaRPr/>
          </a:p>
        </p:txBody>
      </p:sp>
      <p:sp>
        <p:nvSpPr>
          <p:cNvPr id="221" name="Google Shape;221;p27"/>
          <p:cNvSpPr txBox="1"/>
          <p:nvPr/>
        </p:nvSpPr>
        <p:spPr>
          <a:xfrm>
            <a:off x="-157175"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loudness x acousticness</a:t>
            </a:r>
            <a:endParaRPr sz="2400">
              <a:latin typeface="Trebuchet MS"/>
              <a:ea typeface="Trebuchet MS"/>
              <a:cs typeface="Trebuchet MS"/>
              <a:sym typeface="Trebuchet MS"/>
            </a:endParaRPr>
          </a:p>
        </p:txBody>
      </p:sp>
      <p:sp>
        <p:nvSpPr>
          <p:cNvPr id="222" name="Google Shape;222;p27"/>
          <p:cNvSpPr txBox="1"/>
          <p:nvPr/>
        </p:nvSpPr>
        <p:spPr>
          <a:xfrm>
            <a:off x="4130800"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loudness x energy</a:t>
            </a:r>
            <a:endParaRPr sz="2400">
              <a:latin typeface="Trebuchet MS"/>
              <a:ea typeface="Trebuchet MS"/>
              <a:cs typeface="Trebuchet MS"/>
              <a:sym typeface="Trebuchet MS"/>
            </a:endParaRPr>
          </a:p>
        </p:txBody>
      </p:sp>
      <p:sp>
        <p:nvSpPr>
          <p:cNvPr id="223" name="Google Shape;223;p27"/>
          <p:cNvSpPr txBox="1"/>
          <p:nvPr/>
        </p:nvSpPr>
        <p:spPr>
          <a:xfrm>
            <a:off x="157050" y="4611300"/>
            <a:ext cx="9474300" cy="209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l">
              <a:spcBef>
                <a:spcPts val="0"/>
              </a:spcBef>
              <a:spcAft>
                <a:spcPts val="0"/>
              </a:spcAft>
              <a:buNone/>
            </a:pPr>
            <a:r>
              <a:rPr b="1" lang="bs-Latn-BA" sz="2500">
                <a:latin typeface="Trebuchet MS"/>
                <a:ea typeface="Trebuchet MS"/>
                <a:cs typeface="Trebuchet MS"/>
                <a:sym typeface="Trebuchet MS"/>
              </a:rPr>
              <a:t>loudness x acousticness</a:t>
            </a:r>
            <a:endParaRPr b="1" sz="25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bs-Latn-BA" sz="2400">
                <a:latin typeface="Trebuchet MS"/>
                <a:ea typeface="Trebuchet MS"/>
                <a:cs typeface="Trebuchet MS"/>
                <a:sym typeface="Trebuchet MS"/>
              </a:rPr>
              <a:t>Tom favors loudness over acousticness</a:t>
            </a:r>
            <a:endParaRPr sz="2400">
              <a:latin typeface="Trebuchet MS"/>
              <a:ea typeface="Trebuchet MS"/>
              <a:cs typeface="Trebuchet MS"/>
              <a:sym typeface="Trebuchet MS"/>
            </a:endParaRPr>
          </a:p>
          <a:p>
            <a:pPr indent="0" lvl="0" marL="457200" rtl="0" algn="l">
              <a:spcBef>
                <a:spcPts val="0"/>
              </a:spcBef>
              <a:spcAft>
                <a:spcPts val="0"/>
              </a:spcAft>
              <a:buNone/>
            </a:pPr>
            <a:r>
              <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bs-Latn-BA" sz="2500">
                <a:latin typeface="Trebuchet MS"/>
                <a:ea typeface="Trebuchet MS"/>
                <a:cs typeface="Trebuchet MS"/>
                <a:sym typeface="Trebuchet MS"/>
              </a:rPr>
              <a:t>loudness x energy</a:t>
            </a:r>
            <a:endParaRPr b="1" sz="2500">
              <a:latin typeface="Trebuchet MS"/>
              <a:ea typeface="Trebuchet MS"/>
              <a:cs typeface="Trebuchet MS"/>
              <a:sym typeface="Trebuchet MS"/>
            </a:endParaRPr>
          </a:p>
          <a:p>
            <a:pPr indent="-381000" lvl="0" marL="457200" marR="0" rtl="0" algn="l">
              <a:lnSpc>
                <a:spcPct val="100000"/>
              </a:lnSpc>
              <a:spcBef>
                <a:spcPts val="0"/>
              </a:spcBef>
              <a:spcAft>
                <a:spcPts val="0"/>
              </a:spcAft>
              <a:buSzPts val="2400"/>
              <a:buFont typeface="Trebuchet MS"/>
              <a:buChar char="●"/>
            </a:pPr>
            <a:r>
              <a:rPr lang="bs-Latn-BA" sz="2400">
                <a:latin typeface="Trebuchet MS"/>
                <a:ea typeface="Trebuchet MS"/>
                <a:cs typeface="Trebuchet MS"/>
                <a:sym typeface="Trebuchet MS"/>
              </a:rPr>
              <a:t>Tom favors songs with high energy and loudness</a:t>
            </a:r>
            <a:endParaRPr sz="2400">
              <a:latin typeface="Trebuchet MS"/>
              <a:ea typeface="Trebuchet MS"/>
              <a:cs typeface="Trebuchet MS"/>
              <a:sym typeface="Trebuchet MS"/>
            </a:endParaRPr>
          </a:p>
        </p:txBody>
      </p:sp>
      <p:pic>
        <p:nvPicPr>
          <p:cNvPr id="224" name="Google Shape;224;p27"/>
          <p:cNvPicPr preferRelativeResize="0"/>
          <p:nvPr/>
        </p:nvPicPr>
        <p:blipFill>
          <a:blip r:embed="rId3">
            <a:alphaModFix/>
          </a:blip>
          <a:stretch>
            <a:fillRect/>
          </a:stretch>
        </p:blipFill>
        <p:spPr>
          <a:xfrm>
            <a:off x="0" y="1127263"/>
            <a:ext cx="3779875" cy="3632975"/>
          </a:xfrm>
          <a:prstGeom prst="rect">
            <a:avLst/>
          </a:prstGeom>
          <a:noFill/>
          <a:ln>
            <a:noFill/>
          </a:ln>
        </p:spPr>
      </p:pic>
      <p:pic>
        <p:nvPicPr>
          <p:cNvPr id="225" name="Google Shape;225;p27"/>
          <p:cNvPicPr preferRelativeResize="0"/>
          <p:nvPr/>
        </p:nvPicPr>
        <p:blipFill>
          <a:blip r:embed="rId4">
            <a:alphaModFix/>
          </a:blip>
          <a:stretch>
            <a:fillRect/>
          </a:stretch>
        </p:blipFill>
        <p:spPr>
          <a:xfrm>
            <a:off x="4206063" y="1127288"/>
            <a:ext cx="3779875" cy="3632937"/>
          </a:xfrm>
          <a:prstGeom prst="rect">
            <a:avLst/>
          </a:prstGeom>
          <a:noFill/>
          <a:ln>
            <a:noFill/>
          </a:ln>
        </p:spPr>
      </p:pic>
      <p:sp>
        <p:nvSpPr>
          <p:cNvPr id="226" name="Google Shape;226;p27"/>
          <p:cNvSpPr txBox="1"/>
          <p:nvPr/>
        </p:nvSpPr>
        <p:spPr>
          <a:xfrm>
            <a:off x="6627000" y="4611300"/>
            <a:ext cx="5565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s-Latn-BA" sz="1600"/>
              <a:t>right_g = ['acousticness', 'energy', 'valence', 'tempo', 'instrumentalness', 'acousticness', 'danceability']</a:t>
            </a:r>
            <a:endParaRPr b="1" sz="1600"/>
          </a:p>
          <a:p>
            <a:pPr indent="0" lvl="0" marL="0" rtl="0" algn="l">
              <a:spcBef>
                <a:spcPts val="0"/>
              </a:spcBef>
              <a:spcAft>
                <a:spcPts val="0"/>
              </a:spcAft>
              <a:buNone/>
            </a:pPr>
            <a:r>
              <a:rPr b="1" lang="bs-Latn-BA" sz="1600"/>
              <a:t>for x in right_g:</a:t>
            </a:r>
            <a:endParaRPr b="1" sz="1600"/>
          </a:p>
          <a:p>
            <a:pPr indent="0" lvl="0" marL="0" rtl="0" algn="l">
              <a:spcBef>
                <a:spcPts val="0"/>
              </a:spcBef>
              <a:spcAft>
                <a:spcPts val="0"/>
              </a:spcAft>
              <a:buNone/>
            </a:pPr>
            <a:r>
              <a:rPr b="1" lang="bs-Latn-BA" sz="1600"/>
              <a:t>    scatterprint(data, 'loudness', x)</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bs-Latn-BA"/>
              <a:t>Scatter Plots (cont.)</a:t>
            </a:r>
            <a:endParaRPr/>
          </a:p>
        </p:txBody>
      </p:sp>
      <p:sp>
        <p:nvSpPr>
          <p:cNvPr id="232" name="Google Shape;232;p28"/>
          <p:cNvSpPr txBox="1"/>
          <p:nvPr/>
        </p:nvSpPr>
        <p:spPr>
          <a:xfrm>
            <a:off x="-157175"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loudness x valence</a:t>
            </a:r>
            <a:endParaRPr sz="2400">
              <a:latin typeface="Trebuchet MS"/>
              <a:ea typeface="Trebuchet MS"/>
              <a:cs typeface="Trebuchet MS"/>
              <a:sym typeface="Trebuchet MS"/>
            </a:endParaRPr>
          </a:p>
        </p:txBody>
      </p:sp>
      <p:sp>
        <p:nvSpPr>
          <p:cNvPr id="233" name="Google Shape;233;p28"/>
          <p:cNvSpPr txBox="1"/>
          <p:nvPr/>
        </p:nvSpPr>
        <p:spPr>
          <a:xfrm>
            <a:off x="3459425"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rgbClr val="2B41BC"/>
                </a:solidFill>
                <a:latin typeface="Trebuchet MS"/>
                <a:ea typeface="Trebuchet MS"/>
                <a:cs typeface="Trebuchet MS"/>
                <a:sym typeface="Trebuchet MS"/>
              </a:rPr>
              <a:t>loudness x tempo</a:t>
            </a:r>
            <a:endParaRPr sz="2400">
              <a:latin typeface="Trebuchet MS"/>
              <a:ea typeface="Trebuchet MS"/>
              <a:cs typeface="Trebuchet MS"/>
              <a:sym typeface="Trebuchet MS"/>
            </a:endParaRPr>
          </a:p>
        </p:txBody>
      </p:sp>
      <p:sp>
        <p:nvSpPr>
          <p:cNvPr id="234" name="Google Shape;234;p28"/>
          <p:cNvSpPr txBox="1"/>
          <p:nvPr/>
        </p:nvSpPr>
        <p:spPr>
          <a:xfrm>
            <a:off x="157050" y="4506500"/>
            <a:ext cx="11434200" cy="248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l">
              <a:spcBef>
                <a:spcPts val="0"/>
              </a:spcBef>
              <a:spcAft>
                <a:spcPts val="0"/>
              </a:spcAft>
              <a:buNone/>
            </a:pPr>
            <a:r>
              <a:rPr b="1" lang="bs-Latn-BA" sz="2500">
                <a:latin typeface="Trebuchet MS"/>
                <a:ea typeface="Trebuchet MS"/>
                <a:cs typeface="Trebuchet MS"/>
                <a:sym typeface="Trebuchet MS"/>
              </a:rPr>
              <a:t>loudness x valence</a:t>
            </a:r>
            <a:endParaRPr b="1" sz="25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bs-Latn-BA" sz="2400">
                <a:latin typeface="Trebuchet MS"/>
                <a:ea typeface="Trebuchet MS"/>
                <a:cs typeface="Trebuchet MS"/>
                <a:sym typeface="Trebuchet MS"/>
              </a:rPr>
              <a:t>Tom favors loud songs irregardless of valence (musical positiveness)</a:t>
            </a:r>
            <a:endParaRPr sz="2400">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bs-Latn-BA" sz="2500">
                <a:latin typeface="Trebuchet MS"/>
                <a:ea typeface="Trebuchet MS"/>
                <a:cs typeface="Trebuchet MS"/>
                <a:sym typeface="Trebuchet MS"/>
              </a:rPr>
              <a:t>loudness x tempo</a:t>
            </a:r>
            <a:endParaRPr b="1" sz="2500">
              <a:latin typeface="Trebuchet MS"/>
              <a:ea typeface="Trebuchet MS"/>
              <a:cs typeface="Trebuchet MS"/>
              <a:sym typeface="Trebuchet MS"/>
            </a:endParaRPr>
          </a:p>
          <a:p>
            <a:pPr indent="-381000" lvl="0" marL="457200" marR="0" rtl="0" algn="l">
              <a:lnSpc>
                <a:spcPct val="100000"/>
              </a:lnSpc>
              <a:spcBef>
                <a:spcPts val="0"/>
              </a:spcBef>
              <a:spcAft>
                <a:spcPts val="0"/>
              </a:spcAft>
              <a:buSzPts val="2400"/>
              <a:buFont typeface="Trebuchet MS"/>
              <a:buChar char="●"/>
            </a:pPr>
            <a:r>
              <a:rPr lang="bs-Latn-BA" sz="2400">
                <a:latin typeface="Trebuchet MS"/>
                <a:ea typeface="Trebuchet MS"/>
                <a:cs typeface="Trebuchet MS"/>
                <a:sym typeface="Trebuchet MS"/>
              </a:rPr>
              <a:t>Tom favors loud songs irregardless of tempo (bpm)</a:t>
            </a:r>
            <a:endParaRPr sz="2400">
              <a:latin typeface="Trebuchet MS"/>
              <a:ea typeface="Trebuchet MS"/>
              <a:cs typeface="Trebuchet MS"/>
              <a:sym typeface="Trebuchet MS"/>
            </a:endParaRPr>
          </a:p>
          <a:p>
            <a:pPr indent="0" lvl="0" marL="0" rtl="0" algn="l">
              <a:spcBef>
                <a:spcPts val="0"/>
              </a:spcBef>
              <a:spcAft>
                <a:spcPts val="0"/>
              </a:spcAft>
              <a:buNone/>
            </a:pPr>
            <a:r>
              <a:rPr b="1" lang="bs-Latn-BA" sz="2500">
                <a:solidFill>
                  <a:schemeClr val="dk1"/>
                </a:solidFill>
                <a:latin typeface="Trebuchet MS"/>
                <a:ea typeface="Trebuchet MS"/>
                <a:cs typeface="Trebuchet MS"/>
                <a:sym typeface="Trebuchet MS"/>
              </a:rPr>
              <a:t>loudness x danceability</a:t>
            </a:r>
            <a:endParaRPr b="1" sz="25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bs-Latn-BA" sz="2400">
                <a:latin typeface="Trebuchet MS"/>
                <a:ea typeface="Trebuchet MS"/>
                <a:cs typeface="Trebuchet MS"/>
                <a:sym typeface="Trebuchet MS"/>
              </a:rPr>
              <a:t>Tom favors tracks that are danceable and loud</a:t>
            </a:r>
            <a:endParaRPr sz="2400">
              <a:latin typeface="Trebuchet MS"/>
              <a:ea typeface="Trebuchet MS"/>
              <a:cs typeface="Trebuchet MS"/>
              <a:sym typeface="Trebuchet MS"/>
            </a:endParaRPr>
          </a:p>
        </p:txBody>
      </p:sp>
      <p:pic>
        <p:nvPicPr>
          <p:cNvPr id="235" name="Google Shape;235;p28"/>
          <p:cNvPicPr preferRelativeResize="0"/>
          <p:nvPr/>
        </p:nvPicPr>
        <p:blipFill>
          <a:blip r:embed="rId3">
            <a:alphaModFix/>
          </a:blip>
          <a:stretch>
            <a:fillRect/>
          </a:stretch>
        </p:blipFill>
        <p:spPr>
          <a:xfrm>
            <a:off x="0" y="1176868"/>
            <a:ext cx="3676650" cy="3533769"/>
          </a:xfrm>
          <a:prstGeom prst="rect">
            <a:avLst/>
          </a:prstGeom>
          <a:noFill/>
          <a:ln>
            <a:noFill/>
          </a:ln>
        </p:spPr>
      </p:pic>
      <p:pic>
        <p:nvPicPr>
          <p:cNvPr id="236" name="Google Shape;236;p28"/>
          <p:cNvPicPr preferRelativeResize="0"/>
          <p:nvPr/>
        </p:nvPicPr>
        <p:blipFill>
          <a:blip r:embed="rId4">
            <a:alphaModFix/>
          </a:blip>
          <a:stretch>
            <a:fillRect/>
          </a:stretch>
        </p:blipFill>
        <p:spPr>
          <a:xfrm>
            <a:off x="3676649" y="1176875"/>
            <a:ext cx="3705189" cy="3533750"/>
          </a:xfrm>
          <a:prstGeom prst="rect">
            <a:avLst/>
          </a:prstGeom>
          <a:noFill/>
          <a:ln>
            <a:noFill/>
          </a:ln>
        </p:spPr>
      </p:pic>
      <p:pic>
        <p:nvPicPr>
          <p:cNvPr id="237" name="Google Shape;237;p28"/>
          <p:cNvPicPr preferRelativeResize="0"/>
          <p:nvPr/>
        </p:nvPicPr>
        <p:blipFill>
          <a:blip r:embed="rId5">
            <a:alphaModFix/>
          </a:blip>
          <a:stretch>
            <a:fillRect/>
          </a:stretch>
        </p:blipFill>
        <p:spPr>
          <a:xfrm>
            <a:off x="7367575" y="1176870"/>
            <a:ext cx="3676650" cy="3533768"/>
          </a:xfrm>
          <a:prstGeom prst="rect">
            <a:avLst/>
          </a:prstGeom>
          <a:noFill/>
          <a:ln>
            <a:noFill/>
          </a:ln>
        </p:spPr>
      </p:pic>
      <p:sp>
        <p:nvSpPr>
          <p:cNvPr id="238" name="Google Shape;238;p28"/>
          <p:cNvSpPr txBox="1"/>
          <p:nvPr/>
        </p:nvSpPr>
        <p:spPr>
          <a:xfrm>
            <a:off x="7381850" y="679375"/>
            <a:ext cx="43842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rtl="0" algn="ctr">
              <a:spcBef>
                <a:spcPts val="0"/>
              </a:spcBef>
              <a:spcAft>
                <a:spcPts val="0"/>
              </a:spcAft>
              <a:buNone/>
            </a:pPr>
            <a:r>
              <a:rPr b="1" lang="bs-Latn-BA" sz="2400">
                <a:solidFill>
                  <a:schemeClr val="lt1"/>
                </a:solidFill>
                <a:latin typeface="Trebuchet MS"/>
                <a:ea typeface="Trebuchet MS"/>
                <a:cs typeface="Trebuchet MS"/>
                <a:sym typeface="Trebuchet MS"/>
              </a:rPr>
              <a:t>loudness x danceability</a:t>
            </a:r>
            <a:endParaRPr sz="2400">
              <a:solidFill>
                <a:schemeClr val="lt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Scatter Plots (cont.)</a:t>
            </a:r>
            <a:endParaRPr/>
          </a:p>
        </p:txBody>
      </p:sp>
      <p:sp>
        <p:nvSpPr>
          <p:cNvPr id="244" name="Google Shape;244;p29"/>
          <p:cNvSpPr txBox="1"/>
          <p:nvPr/>
        </p:nvSpPr>
        <p:spPr>
          <a:xfrm>
            <a:off x="157050" y="437975"/>
            <a:ext cx="438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2B41BC"/>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bs-Latn-BA" sz="1800">
                <a:solidFill>
                  <a:srgbClr val="2B41BC"/>
                </a:solidFill>
                <a:latin typeface="Trebuchet MS"/>
                <a:ea typeface="Trebuchet MS"/>
                <a:cs typeface="Trebuchet MS"/>
                <a:sym typeface="Trebuchet MS"/>
              </a:rPr>
              <a:t>danceability x acousticness</a:t>
            </a:r>
            <a:endParaRPr b="1" sz="1800">
              <a:solidFill>
                <a:srgbClr val="2B41BC"/>
              </a:solidFill>
              <a:latin typeface="Trebuchet MS"/>
              <a:ea typeface="Trebuchet MS"/>
              <a:cs typeface="Trebuchet MS"/>
              <a:sym typeface="Trebuchet MS"/>
            </a:endParaRPr>
          </a:p>
        </p:txBody>
      </p:sp>
      <p:sp>
        <p:nvSpPr>
          <p:cNvPr id="245" name="Google Shape;245;p29"/>
          <p:cNvSpPr txBox="1"/>
          <p:nvPr/>
        </p:nvSpPr>
        <p:spPr>
          <a:xfrm>
            <a:off x="157050" y="4506500"/>
            <a:ext cx="11434200" cy="172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bs-Latn-BA" sz="2500">
                <a:latin typeface="Trebuchet MS"/>
                <a:ea typeface="Trebuchet MS"/>
                <a:cs typeface="Trebuchet MS"/>
                <a:sym typeface="Trebuchet MS"/>
              </a:rPr>
              <a:t>danceability x acousticness</a:t>
            </a:r>
            <a:endParaRPr b="1" sz="2500">
              <a:latin typeface="Trebuchet MS"/>
              <a:ea typeface="Trebuchet MS"/>
              <a:cs typeface="Trebuchet MS"/>
              <a:sym typeface="Trebuchet MS"/>
            </a:endParaRPr>
          </a:p>
          <a:p>
            <a:pPr indent="-381000" lvl="0" marL="457200" marR="0" rtl="0" algn="l">
              <a:lnSpc>
                <a:spcPct val="100000"/>
              </a:lnSpc>
              <a:spcBef>
                <a:spcPts val="0"/>
              </a:spcBef>
              <a:spcAft>
                <a:spcPts val="0"/>
              </a:spcAft>
              <a:buSzPts val="2400"/>
              <a:buFont typeface="Trebuchet MS"/>
              <a:buChar char="●"/>
            </a:pPr>
            <a:r>
              <a:rPr lang="bs-Latn-BA" sz="2400">
                <a:latin typeface="Trebuchet MS"/>
                <a:ea typeface="Trebuchet MS"/>
                <a:cs typeface="Trebuchet MS"/>
                <a:sym typeface="Trebuchet MS"/>
              </a:rPr>
              <a:t>Tom favors danceability over acousticness</a:t>
            </a:r>
            <a:endParaRPr sz="2400">
              <a:latin typeface="Trebuchet MS"/>
              <a:ea typeface="Trebuchet MS"/>
              <a:cs typeface="Trebuchet MS"/>
              <a:sym typeface="Trebuchet MS"/>
            </a:endParaRPr>
          </a:p>
          <a:p>
            <a:pPr indent="0" lvl="0" marL="0" rtl="0" algn="l">
              <a:spcBef>
                <a:spcPts val="0"/>
              </a:spcBef>
              <a:spcAft>
                <a:spcPts val="0"/>
              </a:spcAft>
              <a:buNone/>
            </a:pPr>
            <a:r>
              <a:rPr b="1" lang="bs-Latn-BA" sz="2500">
                <a:solidFill>
                  <a:schemeClr val="dk1"/>
                </a:solidFill>
                <a:latin typeface="Trebuchet MS"/>
                <a:ea typeface="Trebuchet MS"/>
                <a:cs typeface="Trebuchet MS"/>
                <a:sym typeface="Trebuchet MS"/>
              </a:rPr>
              <a:t>danceability x energy</a:t>
            </a:r>
            <a:endParaRPr b="1" sz="2500">
              <a:solidFill>
                <a:schemeClr val="dk1"/>
              </a:solidFill>
              <a:latin typeface="Trebuchet MS"/>
              <a:ea typeface="Trebuchet MS"/>
              <a:cs typeface="Trebuchet MS"/>
              <a:sym typeface="Trebuchet MS"/>
            </a:endParaRPr>
          </a:p>
          <a:p>
            <a:pPr indent="-381000" lvl="0" marL="457200" rtl="0" algn="l">
              <a:spcBef>
                <a:spcPts val="0"/>
              </a:spcBef>
              <a:spcAft>
                <a:spcPts val="0"/>
              </a:spcAft>
              <a:buClr>
                <a:schemeClr val="dk1"/>
              </a:buClr>
              <a:buSzPts val="2400"/>
              <a:buFont typeface="Trebuchet MS"/>
              <a:buChar char="●"/>
            </a:pPr>
            <a:r>
              <a:rPr lang="bs-Latn-BA" sz="2400">
                <a:latin typeface="Trebuchet MS"/>
                <a:ea typeface="Trebuchet MS"/>
                <a:cs typeface="Trebuchet MS"/>
                <a:sym typeface="Trebuchet MS"/>
              </a:rPr>
              <a:t>Tom favors songs with high energy and danceability</a:t>
            </a:r>
            <a:endParaRPr sz="2400">
              <a:latin typeface="Trebuchet MS"/>
              <a:ea typeface="Trebuchet MS"/>
              <a:cs typeface="Trebuchet MS"/>
              <a:sym typeface="Trebuchet MS"/>
            </a:endParaRPr>
          </a:p>
        </p:txBody>
      </p:sp>
      <p:sp>
        <p:nvSpPr>
          <p:cNvPr id="246" name="Google Shape;246;p29"/>
          <p:cNvSpPr txBox="1"/>
          <p:nvPr/>
        </p:nvSpPr>
        <p:spPr>
          <a:xfrm>
            <a:off x="5412500" y="663625"/>
            <a:ext cx="438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2B41BC"/>
              </a:solidFill>
              <a:latin typeface="Trebuchet MS"/>
              <a:ea typeface="Trebuchet MS"/>
              <a:cs typeface="Trebuchet MS"/>
              <a:sym typeface="Trebuchet MS"/>
            </a:endParaRPr>
          </a:p>
          <a:p>
            <a:pPr indent="0" lvl="0" marL="0" rtl="0" algn="ctr">
              <a:spcBef>
                <a:spcPts val="0"/>
              </a:spcBef>
              <a:spcAft>
                <a:spcPts val="0"/>
              </a:spcAft>
              <a:buNone/>
            </a:pPr>
            <a:r>
              <a:rPr b="1" lang="bs-Latn-BA" sz="1800">
                <a:solidFill>
                  <a:srgbClr val="2B41BC"/>
                </a:solidFill>
                <a:latin typeface="Trebuchet MS"/>
                <a:ea typeface="Trebuchet MS"/>
                <a:cs typeface="Trebuchet MS"/>
                <a:sym typeface="Trebuchet MS"/>
              </a:rPr>
              <a:t>danceability x energy</a:t>
            </a:r>
            <a:endParaRPr b="1" sz="1800">
              <a:solidFill>
                <a:srgbClr val="2B41BC"/>
              </a:solidFill>
              <a:latin typeface="Trebuchet MS"/>
              <a:ea typeface="Trebuchet MS"/>
              <a:cs typeface="Trebuchet MS"/>
              <a:sym typeface="Trebuchet MS"/>
            </a:endParaRPr>
          </a:p>
        </p:txBody>
      </p:sp>
      <p:pic>
        <p:nvPicPr>
          <p:cNvPr id="247" name="Google Shape;247;p29"/>
          <p:cNvPicPr preferRelativeResize="0"/>
          <p:nvPr/>
        </p:nvPicPr>
        <p:blipFill>
          <a:blip r:embed="rId3">
            <a:alphaModFix/>
          </a:blip>
          <a:stretch>
            <a:fillRect/>
          </a:stretch>
        </p:blipFill>
        <p:spPr>
          <a:xfrm>
            <a:off x="337275" y="1107001"/>
            <a:ext cx="3676650" cy="3533758"/>
          </a:xfrm>
          <a:prstGeom prst="rect">
            <a:avLst/>
          </a:prstGeom>
          <a:noFill/>
          <a:ln>
            <a:noFill/>
          </a:ln>
        </p:spPr>
      </p:pic>
      <p:pic>
        <p:nvPicPr>
          <p:cNvPr id="248" name="Google Shape;248;p29"/>
          <p:cNvPicPr preferRelativeResize="0"/>
          <p:nvPr/>
        </p:nvPicPr>
        <p:blipFill>
          <a:blip r:embed="rId4">
            <a:alphaModFix/>
          </a:blip>
          <a:stretch>
            <a:fillRect/>
          </a:stretch>
        </p:blipFill>
        <p:spPr>
          <a:xfrm>
            <a:off x="5587175" y="1297074"/>
            <a:ext cx="3676650" cy="35337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ED65F"/>
              </a:buClr>
              <a:buSzPts val="4400"/>
              <a:buFont typeface="Trebuchet MS"/>
              <a:buNone/>
            </a:pPr>
            <a:r>
              <a:rPr lang="bs-Latn-BA"/>
              <a:t>Problem / Hypothesis</a:t>
            </a:r>
            <a:endParaRPr/>
          </a:p>
        </p:txBody>
      </p:sp>
      <p:sp>
        <p:nvSpPr>
          <p:cNvPr id="79" name="Google Shape;79;p12"/>
          <p:cNvSpPr txBox="1"/>
          <p:nvPr>
            <p:ph idx="1" type="body"/>
          </p:nvPr>
        </p:nvSpPr>
        <p:spPr>
          <a:xfrm>
            <a:off x="838200" y="1789611"/>
            <a:ext cx="10515600" cy="40062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bs-Latn-BA"/>
              <a:t>What features make a desirable track for Tom?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spcBef>
                <a:spcPts val="0"/>
              </a:spcBef>
              <a:spcAft>
                <a:spcPts val="0"/>
              </a:spcAft>
              <a:buNone/>
            </a:pPr>
            <a:r>
              <a:rPr lang="bs-Latn-BA"/>
              <a:t>What features make an undesirable track for Tom?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bs-Latn-BA"/>
              <a:t>If we use Spotify’s API to retrieve track attributes along with visualization libraries to process the data, we will find that Tom likes tracks that are fast-paced and loud.</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5370625" y="0"/>
            <a:ext cx="48636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Pie Chart</a:t>
            </a:r>
            <a:endParaRPr/>
          </a:p>
        </p:txBody>
      </p:sp>
      <p:sp>
        <p:nvSpPr>
          <p:cNvPr id="254" name="Google Shape;254;p30"/>
          <p:cNvSpPr txBox="1"/>
          <p:nvPr/>
        </p:nvSpPr>
        <p:spPr>
          <a:xfrm>
            <a:off x="3682050" y="558175"/>
            <a:ext cx="438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2B41BC"/>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bs-Latn-BA" sz="1800">
                <a:solidFill>
                  <a:srgbClr val="2B41BC"/>
                </a:solidFill>
                <a:latin typeface="Trebuchet MS"/>
                <a:ea typeface="Trebuchet MS"/>
                <a:cs typeface="Trebuchet MS"/>
                <a:sym typeface="Trebuchet MS"/>
              </a:rPr>
              <a:t>Beats Per Bar</a:t>
            </a:r>
            <a:endParaRPr b="1" sz="1800">
              <a:solidFill>
                <a:srgbClr val="2B41BC"/>
              </a:solidFill>
              <a:latin typeface="Trebuchet MS"/>
              <a:ea typeface="Trebuchet MS"/>
              <a:cs typeface="Trebuchet MS"/>
              <a:sym typeface="Trebuchet MS"/>
            </a:endParaRPr>
          </a:p>
        </p:txBody>
      </p:sp>
      <p:sp>
        <p:nvSpPr>
          <p:cNvPr id="255" name="Google Shape;255;p30"/>
          <p:cNvSpPr txBox="1"/>
          <p:nvPr/>
        </p:nvSpPr>
        <p:spPr>
          <a:xfrm>
            <a:off x="157050" y="4506500"/>
            <a:ext cx="1143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Trebuchet MS"/>
              <a:ea typeface="Trebuchet MS"/>
              <a:cs typeface="Trebuchet MS"/>
              <a:sym typeface="Trebuchet MS"/>
            </a:endParaRPr>
          </a:p>
        </p:txBody>
      </p:sp>
      <p:sp>
        <p:nvSpPr>
          <p:cNvPr id="256" name="Google Shape;256;p30"/>
          <p:cNvSpPr txBox="1"/>
          <p:nvPr/>
        </p:nvSpPr>
        <p:spPr>
          <a:xfrm>
            <a:off x="87175" y="4703100"/>
            <a:ext cx="8314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s-Latn-BA" sz="1600"/>
              <a:t>plt.figure(figsize= (10, 20))</a:t>
            </a:r>
            <a:endParaRPr b="1" sz="1600"/>
          </a:p>
          <a:p>
            <a:pPr indent="0" lvl="0" marL="0" rtl="0" algn="l">
              <a:spcBef>
                <a:spcPts val="0"/>
              </a:spcBef>
              <a:spcAft>
                <a:spcPts val="0"/>
              </a:spcAft>
              <a:buNone/>
            </a:pPr>
            <a:r>
              <a:rPr b="1" lang="bs-Latn-BA" sz="1600"/>
              <a:t>data_pie  = [170 , 17, 6, 2]</a:t>
            </a:r>
            <a:endParaRPr b="1" sz="1600"/>
          </a:p>
          <a:p>
            <a:pPr indent="0" lvl="0" marL="0" rtl="0" algn="l">
              <a:spcBef>
                <a:spcPts val="0"/>
              </a:spcBef>
              <a:spcAft>
                <a:spcPts val="0"/>
              </a:spcAft>
              <a:buNone/>
            </a:pPr>
            <a:r>
              <a:rPr b="1" lang="bs-Latn-BA" sz="1600"/>
              <a:t>labels = ["4 beats per Bar","3 beats per Bar","5 beats per Bar","1 beats per Bar"]</a:t>
            </a:r>
            <a:endParaRPr b="1" sz="1600"/>
          </a:p>
          <a:p>
            <a:pPr indent="0" lvl="0" marL="0" rtl="0" algn="l">
              <a:spcBef>
                <a:spcPts val="0"/>
              </a:spcBef>
              <a:spcAft>
                <a:spcPts val="0"/>
              </a:spcAft>
              <a:buNone/>
            </a:pPr>
            <a:r>
              <a:rPr b="1" lang="bs-Latn-BA" sz="1600"/>
              <a:t>explode = [0.1, 0.1, 0.1, 0.1]</a:t>
            </a:r>
            <a:endParaRPr b="1" sz="1600"/>
          </a:p>
          <a:p>
            <a:pPr indent="0" lvl="0" marL="0" rtl="0" algn="l">
              <a:spcBef>
                <a:spcPts val="0"/>
              </a:spcBef>
              <a:spcAft>
                <a:spcPts val="0"/>
              </a:spcAft>
              <a:buNone/>
            </a:pPr>
            <a:r>
              <a:rPr b="1" lang="bs-Latn-BA" sz="1600"/>
              <a:t>plt.pie(data_pie ,labels= labels , explode = explode , autopct="%1.2f%%", shadow= True, colors= ['#ebf707','#c0c90a','#929908','#686e05'])</a:t>
            </a:r>
            <a:endParaRPr b="1" sz="1600"/>
          </a:p>
          <a:p>
            <a:pPr indent="0" lvl="0" marL="0" rtl="0" algn="l">
              <a:spcBef>
                <a:spcPts val="0"/>
              </a:spcBef>
              <a:spcAft>
                <a:spcPts val="0"/>
              </a:spcAft>
              <a:buNone/>
            </a:pPr>
            <a:r>
              <a:rPr b="1" lang="bs-Latn-BA" sz="1600"/>
              <a:t>plt.legend()</a:t>
            </a:r>
            <a:endParaRPr b="1" sz="1600"/>
          </a:p>
          <a:p>
            <a:pPr indent="0" lvl="0" marL="0" rtl="0" algn="l">
              <a:spcBef>
                <a:spcPts val="0"/>
              </a:spcBef>
              <a:spcAft>
                <a:spcPts val="0"/>
              </a:spcAft>
              <a:buNone/>
            </a:pPr>
            <a:r>
              <a:rPr b="1" lang="bs-Latn-BA" sz="1600"/>
              <a:t>plt.show()</a:t>
            </a:r>
            <a:endParaRPr b="1" sz="1600"/>
          </a:p>
        </p:txBody>
      </p:sp>
      <p:pic>
        <p:nvPicPr>
          <p:cNvPr id="257" name="Google Shape;257;p30"/>
          <p:cNvPicPr preferRelativeResize="0"/>
          <p:nvPr/>
        </p:nvPicPr>
        <p:blipFill>
          <a:blip r:embed="rId3">
            <a:alphaModFix/>
          </a:blip>
          <a:stretch>
            <a:fillRect/>
          </a:stretch>
        </p:blipFill>
        <p:spPr>
          <a:xfrm>
            <a:off x="87175" y="-158950"/>
            <a:ext cx="6701550" cy="5620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Pie Chart</a:t>
            </a:r>
            <a:endParaRPr/>
          </a:p>
        </p:txBody>
      </p:sp>
      <p:sp>
        <p:nvSpPr>
          <p:cNvPr id="263" name="Google Shape;263;p31"/>
          <p:cNvSpPr txBox="1"/>
          <p:nvPr/>
        </p:nvSpPr>
        <p:spPr>
          <a:xfrm>
            <a:off x="3682050" y="558175"/>
            <a:ext cx="438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rgbClr val="2B41BC"/>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rPr b="1" lang="bs-Latn-BA" sz="1800">
                <a:solidFill>
                  <a:srgbClr val="2B41BC"/>
                </a:solidFill>
                <a:latin typeface="Trebuchet MS"/>
                <a:ea typeface="Trebuchet MS"/>
                <a:cs typeface="Trebuchet MS"/>
                <a:sym typeface="Trebuchet MS"/>
              </a:rPr>
              <a:t>Beats Per Bar</a:t>
            </a:r>
            <a:endParaRPr b="1" sz="1800">
              <a:solidFill>
                <a:srgbClr val="2B41BC"/>
              </a:solidFill>
              <a:latin typeface="Trebuchet MS"/>
              <a:ea typeface="Trebuchet MS"/>
              <a:cs typeface="Trebuchet MS"/>
              <a:sym typeface="Trebuchet MS"/>
            </a:endParaRPr>
          </a:p>
        </p:txBody>
      </p:sp>
      <p:sp>
        <p:nvSpPr>
          <p:cNvPr id="264" name="Google Shape;264;p31"/>
          <p:cNvSpPr txBox="1"/>
          <p:nvPr/>
        </p:nvSpPr>
        <p:spPr>
          <a:xfrm>
            <a:off x="157050" y="4506500"/>
            <a:ext cx="1143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Trebuchet MS"/>
              <a:ea typeface="Trebuchet MS"/>
              <a:cs typeface="Trebuchet MS"/>
              <a:sym typeface="Trebuchet MS"/>
            </a:endParaRPr>
          </a:p>
        </p:txBody>
      </p:sp>
      <p:pic>
        <p:nvPicPr>
          <p:cNvPr id="265" name="Google Shape;265;p31"/>
          <p:cNvPicPr preferRelativeResize="0"/>
          <p:nvPr/>
        </p:nvPicPr>
        <p:blipFill>
          <a:blip r:embed="rId3">
            <a:alphaModFix/>
          </a:blip>
          <a:stretch>
            <a:fillRect/>
          </a:stretch>
        </p:blipFill>
        <p:spPr>
          <a:xfrm>
            <a:off x="6167275" y="1297075"/>
            <a:ext cx="6079349" cy="4996250"/>
          </a:xfrm>
          <a:prstGeom prst="rect">
            <a:avLst/>
          </a:prstGeom>
          <a:noFill/>
          <a:ln>
            <a:noFill/>
          </a:ln>
        </p:spPr>
      </p:pic>
      <p:pic>
        <p:nvPicPr>
          <p:cNvPr id="266" name="Google Shape;266;p31"/>
          <p:cNvPicPr preferRelativeResize="0"/>
          <p:nvPr/>
        </p:nvPicPr>
        <p:blipFill>
          <a:blip r:embed="rId4">
            <a:alphaModFix/>
          </a:blip>
          <a:stretch>
            <a:fillRect/>
          </a:stretch>
        </p:blipFill>
        <p:spPr>
          <a:xfrm>
            <a:off x="157050" y="1297074"/>
            <a:ext cx="5617150" cy="4890426"/>
          </a:xfrm>
          <a:prstGeom prst="rect">
            <a:avLst/>
          </a:prstGeom>
          <a:noFill/>
          <a:ln>
            <a:noFill/>
          </a:ln>
        </p:spPr>
      </p:pic>
      <p:sp>
        <p:nvSpPr>
          <p:cNvPr id="267" name="Google Shape;267;p31"/>
          <p:cNvSpPr txBox="1"/>
          <p:nvPr/>
        </p:nvSpPr>
        <p:spPr>
          <a:xfrm>
            <a:off x="6969350" y="1297075"/>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a:latin typeface="Trebuchet MS"/>
                <a:ea typeface="Trebuchet MS"/>
                <a:cs typeface="Trebuchet MS"/>
                <a:sym typeface="Trebuchet MS"/>
              </a:rPr>
              <a:t>LIked Tracks</a:t>
            </a:r>
            <a:endParaRPr>
              <a:latin typeface="Trebuchet MS"/>
              <a:ea typeface="Trebuchet MS"/>
              <a:cs typeface="Trebuchet MS"/>
              <a:sym typeface="Trebuchet MS"/>
            </a:endParaRPr>
          </a:p>
        </p:txBody>
      </p:sp>
      <p:sp>
        <p:nvSpPr>
          <p:cNvPr id="268" name="Google Shape;268;p31"/>
          <p:cNvSpPr txBox="1"/>
          <p:nvPr/>
        </p:nvSpPr>
        <p:spPr>
          <a:xfrm>
            <a:off x="746275" y="12097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a:latin typeface="Trebuchet MS"/>
                <a:ea typeface="Trebuchet MS"/>
                <a:cs typeface="Trebuchet MS"/>
                <a:sym typeface="Trebuchet MS"/>
              </a:rPr>
              <a:t>Disl</a:t>
            </a:r>
            <a:r>
              <a:rPr lang="bs-Latn-BA">
                <a:latin typeface="Trebuchet MS"/>
                <a:ea typeface="Trebuchet MS"/>
                <a:cs typeface="Trebuchet MS"/>
                <a:sym typeface="Trebuchet MS"/>
              </a:rPr>
              <a:t>Iked Tracks</a:t>
            </a:r>
            <a:endParaRPr>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a:t>
            </a:r>
            <a:endParaRPr/>
          </a:p>
        </p:txBody>
      </p:sp>
      <p:sp>
        <p:nvSpPr>
          <p:cNvPr id="274" name="Google Shape;274;p32"/>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275" name="Google Shape;275;p32"/>
          <p:cNvSpPr txBox="1"/>
          <p:nvPr/>
        </p:nvSpPr>
        <p:spPr>
          <a:xfrm>
            <a:off x="0" y="5139775"/>
            <a:ext cx="11295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plt.figure(figsize=(10,5))</a:t>
            </a:r>
            <a:endParaRPr b="1" sz="1600"/>
          </a:p>
          <a:p>
            <a:pPr indent="0" lvl="0" marL="0" marR="0" rtl="0" algn="l">
              <a:lnSpc>
                <a:spcPct val="100000"/>
              </a:lnSpc>
              <a:spcBef>
                <a:spcPts val="0"/>
              </a:spcBef>
              <a:spcAft>
                <a:spcPts val="0"/>
              </a:spcAft>
              <a:buNone/>
            </a:pPr>
            <a:r>
              <a:rPr b="1" lang="bs-Latn-BA" sz="1600"/>
              <a:t>plt.suptitle('Histograms of danceability', fontsize = 20)</a:t>
            </a:r>
            <a:endParaRPr b="1" sz="1600"/>
          </a:p>
          <a:p>
            <a:pPr indent="0" lvl="0" marL="0" marR="0" rtl="0" algn="l">
              <a:lnSpc>
                <a:spcPct val="100000"/>
              </a:lnSpc>
              <a:spcBef>
                <a:spcPts val="0"/>
              </a:spcBef>
              <a:spcAft>
                <a:spcPts val="0"/>
              </a:spcAft>
              <a:buNone/>
            </a:pPr>
            <a:r>
              <a:rPr b="1" lang="bs-Latn-BA" sz="1600"/>
              <a:t>ax1 = sns.histplot(x = data['danceability'],color= 'teal', hue= data['liking'], bins= 15, kde= True, palette= 'YlOrRd')</a:t>
            </a:r>
            <a:endParaRPr b="1" sz="1600"/>
          </a:p>
          <a:p>
            <a:pPr indent="0" lvl="0" marL="0" marR="0" rtl="0" algn="l">
              <a:lnSpc>
                <a:spcPct val="100000"/>
              </a:lnSpc>
              <a:spcBef>
                <a:spcPts val="0"/>
              </a:spcBef>
              <a:spcAft>
                <a:spcPts val="0"/>
              </a:spcAft>
              <a:buNone/>
            </a:pPr>
            <a:r>
              <a:rPr b="1" lang="bs-Latn-BA" sz="1600"/>
              <a:t>ax1.set(xlabel= 'danceability', ylabel= 'Frequency')</a:t>
            </a:r>
            <a:endParaRPr b="1" sz="1600"/>
          </a:p>
          <a:p>
            <a:pPr indent="0" lvl="0" marL="0" marR="0" rtl="0" algn="l">
              <a:lnSpc>
                <a:spcPct val="100000"/>
              </a:lnSpc>
              <a:spcBef>
                <a:spcPts val="0"/>
              </a:spcBef>
              <a:spcAft>
                <a:spcPts val="0"/>
              </a:spcAft>
              <a:buNone/>
            </a:pPr>
            <a:r>
              <a:rPr b="1" lang="bs-Latn-BA" sz="1600"/>
              <a:t>plt.tight_layout()</a:t>
            </a:r>
            <a:endParaRPr b="1" sz="1600"/>
          </a:p>
          <a:p>
            <a:pPr indent="0" lvl="0" marL="0" marR="0" rtl="0" algn="l">
              <a:lnSpc>
                <a:spcPct val="100000"/>
              </a:lnSpc>
              <a:spcBef>
                <a:spcPts val="0"/>
              </a:spcBef>
              <a:spcAft>
                <a:spcPts val="0"/>
              </a:spcAft>
              <a:buNone/>
            </a:pPr>
            <a:r>
              <a:rPr b="1" lang="bs-Latn-BA" sz="1600"/>
              <a:t>plt.show()</a:t>
            </a:r>
            <a:endParaRPr b="1" sz="1600"/>
          </a:p>
          <a:p>
            <a:pPr indent="0" lvl="0" marL="0" marR="0" rtl="0" algn="l">
              <a:lnSpc>
                <a:spcPct val="100000"/>
              </a:lnSpc>
              <a:spcBef>
                <a:spcPts val="0"/>
              </a:spcBef>
              <a:spcAft>
                <a:spcPts val="0"/>
              </a:spcAft>
              <a:buNone/>
            </a:pPr>
            <a:r>
              <a:t/>
            </a:r>
            <a:endParaRPr b="1" sz="1600"/>
          </a:p>
        </p:txBody>
      </p:sp>
      <p:pic>
        <p:nvPicPr>
          <p:cNvPr id="276" name="Google Shape;276;p32"/>
          <p:cNvPicPr preferRelativeResize="0"/>
          <p:nvPr/>
        </p:nvPicPr>
        <p:blipFill>
          <a:blip r:embed="rId3">
            <a:alphaModFix/>
          </a:blip>
          <a:stretch>
            <a:fillRect/>
          </a:stretch>
        </p:blipFill>
        <p:spPr>
          <a:xfrm>
            <a:off x="3592175" y="1100423"/>
            <a:ext cx="8599824" cy="4299900"/>
          </a:xfrm>
          <a:prstGeom prst="rect">
            <a:avLst/>
          </a:prstGeom>
          <a:noFill/>
          <a:ln>
            <a:noFill/>
          </a:ln>
        </p:spPr>
      </p:pic>
      <p:sp>
        <p:nvSpPr>
          <p:cNvPr id="277" name="Google Shape;277;p32"/>
          <p:cNvSpPr txBox="1"/>
          <p:nvPr/>
        </p:nvSpPr>
        <p:spPr>
          <a:xfrm>
            <a:off x="261950" y="952738"/>
            <a:ext cx="3179100" cy="412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 every liked track ranks at least 0.5 in danceability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although a track may have high danceability, it is not necessarily liked</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disliked tracks has a bimodal shape in danceability</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liked tracks are negatively skewed(skewed left) in danceability</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 (cont.)</a:t>
            </a:r>
            <a:endParaRPr/>
          </a:p>
        </p:txBody>
      </p:sp>
      <p:sp>
        <p:nvSpPr>
          <p:cNvPr id="283" name="Google Shape;283;p33"/>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284" name="Google Shape;284;p33"/>
          <p:cNvSpPr txBox="1"/>
          <p:nvPr/>
        </p:nvSpPr>
        <p:spPr>
          <a:xfrm>
            <a:off x="0" y="5139775"/>
            <a:ext cx="11295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plt.figure(figsize=(10,5))</a:t>
            </a:r>
            <a:endParaRPr b="1" sz="1600"/>
          </a:p>
          <a:p>
            <a:pPr indent="0" lvl="0" marL="0" marR="0" rtl="0" algn="l">
              <a:lnSpc>
                <a:spcPct val="100000"/>
              </a:lnSpc>
              <a:spcBef>
                <a:spcPts val="0"/>
              </a:spcBef>
              <a:spcAft>
                <a:spcPts val="0"/>
              </a:spcAft>
              <a:buNone/>
            </a:pPr>
            <a:r>
              <a:rPr b="1" lang="bs-Latn-BA" sz="1600"/>
              <a:t>plt.suptitle('Histograms of loudness', fontsize = 20)</a:t>
            </a:r>
            <a:endParaRPr b="1" sz="1600"/>
          </a:p>
          <a:p>
            <a:pPr indent="0" lvl="0" marL="0" marR="0" rtl="0" algn="l">
              <a:lnSpc>
                <a:spcPct val="100000"/>
              </a:lnSpc>
              <a:spcBef>
                <a:spcPts val="0"/>
              </a:spcBef>
              <a:spcAft>
                <a:spcPts val="0"/>
              </a:spcAft>
              <a:buNone/>
            </a:pPr>
            <a:r>
              <a:rPr b="1" lang="bs-Latn-BA" sz="1600"/>
              <a:t>ax1 = sns.histplot(x = data['loudness'],color= 'teal', hue= data['liking'], bins= 15, kde= True, palette= 'Greens')</a:t>
            </a:r>
            <a:endParaRPr b="1" sz="1600"/>
          </a:p>
          <a:p>
            <a:pPr indent="0" lvl="0" marL="0" marR="0" rtl="0" algn="l">
              <a:lnSpc>
                <a:spcPct val="100000"/>
              </a:lnSpc>
              <a:spcBef>
                <a:spcPts val="0"/>
              </a:spcBef>
              <a:spcAft>
                <a:spcPts val="0"/>
              </a:spcAft>
              <a:buNone/>
            </a:pPr>
            <a:r>
              <a:rPr b="1" lang="bs-Latn-BA" sz="1600"/>
              <a:t>ax1.set(xlabel= 'loudness', ylabel= 'Frequency')</a:t>
            </a:r>
            <a:endParaRPr b="1" sz="1600"/>
          </a:p>
          <a:p>
            <a:pPr indent="0" lvl="0" marL="0" marR="0" rtl="0" algn="l">
              <a:lnSpc>
                <a:spcPct val="100000"/>
              </a:lnSpc>
              <a:spcBef>
                <a:spcPts val="0"/>
              </a:spcBef>
              <a:spcAft>
                <a:spcPts val="0"/>
              </a:spcAft>
              <a:buNone/>
            </a:pPr>
            <a:r>
              <a:rPr b="1" lang="bs-Latn-BA" sz="1600"/>
              <a:t>plt.tight_layout()</a:t>
            </a:r>
            <a:endParaRPr b="1" sz="1600"/>
          </a:p>
          <a:p>
            <a:pPr indent="0" lvl="0" marL="0" marR="0" rtl="0" algn="l">
              <a:lnSpc>
                <a:spcPct val="100000"/>
              </a:lnSpc>
              <a:spcBef>
                <a:spcPts val="0"/>
              </a:spcBef>
              <a:spcAft>
                <a:spcPts val="0"/>
              </a:spcAft>
              <a:buNone/>
            </a:pPr>
            <a:r>
              <a:rPr b="1" lang="bs-Latn-BA" sz="1600"/>
              <a:t>plt.show()</a:t>
            </a:r>
            <a:endParaRPr b="1" sz="1600"/>
          </a:p>
          <a:p>
            <a:pPr indent="0" lvl="0" marL="0" marR="0" rtl="0" algn="l">
              <a:lnSpc>
                <a:spcPct val="100000"/>
              </a:lnSpc>
              <a:spcBef>
                <a:spcPts val="0"/>
              </a:spcBef>
              <a:spcAft>
                <a:spcPts val="0"/>
              </a:spcAft>
              <a:buNone/>
            </a:pPr>
            <a:r>
              <a:t/>
            </a:r>
            <a:endParaRPr b="1" sz="1600"/>
          </a:p>
        </p:txBody>
      </p:sp>
      <p:sp>
        <p:nvSpPr>
          <p:cNvPr id="285" name="Google Shape;285;p33"/>
          <p:cNvSpPr txBox="1"/>
          <p:nvPr/>
        </p:nvSpPr>
        <p:spPr>
          <a:xfrm>
            <a:off x="261950" y="952738"/>
            <a:ext cx="31791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 every liked track ranks at least -15db in loudness</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although a track may be loud, it is not necessarily liked</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liked and disliked tracks are negatively skewed(skewed left) in loudness</a:t>
            </a:r>
            <a:endParaRPr b="1" sz="1600"/>
          </a:p>
        </p:txBody>
      </p:sp>
      <p:pic>
        <p:nvPicPr>
          <p:cNvPr id="286" name="Google Shape;286;p33"/>
          <p:cNvPicPr preferRelativeResize="0"/>
          <p:nvPr/>
        </p:nvPicPr>
        <p:blipFill>
          <a:blip r:embed="rId3">
            <a:alphaModFix/>
          </a:blip>
          <a:stretch>
            <a:fillRect/>
          </a:stretch>
        </p:blipFill>
        <p:spPr>
          <a:xfrm>
            <a:off x="3271400" y="1135350"/>
            <a:ext cx="8847949" cy="442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 (cont.)</a:t>
            </a:r>
            <a:endParaRPr/>
          </a:p>
        </p:txBody>
      </p:sp>
      <p:sp>
        <p:nvSpPr>
          <p:cNvPr id="292" name="Google Shape;292;p34"/>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293" name="Google Shape;293;p34"/>
          <p:cNvSpPr txBox="1"/>
          <p:nvPr/>
        </p:nvSpPr>
        <p:spPr>
          <a:xfrm>
            <a:off x="0" y="5139775"/>
            <a:ext cx="11295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plt.figure(figsize=(10,5))</a:t>
            </a:r>
            <a:endParaRPr b="1" sz="1600"/>
          </a:p>
          <a:p>
            <a:pPr indent="0" lvl="0" marL="0" marR="0" rtl="0" algn="l">
              <a:lnSpc>
                <a:spcPct val="100000"/>
              </a:lnSpc>
              <a:spcBef>
                <a:spcPts val="0"/>
              </a:spcBef>
              <a:spcAft>
                <a:spcPts val="0"/>
              </a:spcAft>
              <a:buNone/>
            </a:pPr>
            <a:r>
              <a:rPr b="1" lang="bs-Latn-BA" sz="1600"/>
              <a:t>plt.suptitle('Histograms of speechiness', fontsize = 20)</a:t>
            </a:r>
            <a:endParaRPr b="1" sz="1600"/>
          </a:p>
          <a:p>
            <a:pPr indent="0" lvl="0" marL="0" marR="0" rtl="0" algn="l">
              <a:lnSpc>
                <a:spcPct val="100000"/>
              </a:lnSpc>
              <a:spcBef>
                <a:spcPts val="0"/>
              </a:spcBef>
              <a:spcAft>
                <a:spcPts val="0"/>
              </a:spcAft>
              <a:buNone/>
            </a:pPr>
            <a:r>
              <a:rPr b="1" lang="bs-Latn-BA" sz="1600"/>
              <a:t>ax1 = sns.histplot(x = data['speechiness'],color= 'teal', hue= data['liking'], bins= 15, kde= True, palette= 'BuPu')</a:t>
            </a:r>
            <a:endParaRPr b="1" sz="1600"/>
          </a:p>
          <a:p>
            <a:pPr indent="0" lvl="0" marL="0" marR="0" rtl="0" algn="l">
              <a:lnSpc>
                <a:spcPct val="100000"/>
              </a:lnSpc>
              <a:spcBef>
                <a:spcPts val="0"/>
              </a:spcBef>
              <a:spcAft>
                <a:spcPts val="0"/>
              </a:spcAft>
              <a:buNone/>
            </a:pPr>
            <a:r>
              <a:rPr b="1" lang="bs-Latn-BA" sz="1600"/>
              <a:t>ax1.set(xlabel= 'speechiness', ylabel= 'Frequency')</a:t>
            </a:r>
            <a:endParaRPr b="1" sz="1600"/>
          </a:p>
          <a:p>
            <a:pPr indent="0" lvl="0" marL="0" marR="0" rtl="0" algn="l">
              <a:lnSpc>
                <a:spcPct val="100000"/>
              </a:lnSpc>
              <a:spcBef>
                <a:spcPts val="0"/>
              </a:spcBef>
              <a:spcAft>
                <a:spcPts val="0"/>
              </a:spcAft>
              <a:buNone/>
            </a:pPr>
            <a:r>
              <a:rPr b="1" lang="bs-Latn-BA" sz="1600"/>
              <a:t>plt.tight_layout()</a:t>
            </a:r>
            <a:endParaRPr b="1" sz="1600"/>
          </a:p>
          <a:p>
            <a:pPr indent="0" lvl="0" marL="0" marR="0" rtl="0" algn="l">
              <a:lnSpc>
                <a:spcPct val="100000"/>
              </a:lnSpc>
              <a:spcBef>
                <a:spcPts val="0"/>
              </a:spcBef>
              <a:spcAft>
                <a:spcPts val="0"/>
              </a:spcAft>
              <a:buNone/>
            </a:pPr>
            <a:r>
              <a:rPr b="1" lang="bs-Latn-BA" sz="1600"/>
              <a:t>plt.show()</a:t>
            </a:r>
            <a:endParaRPr b="1" sz="1600"/>
          </a:p>
        </p:txBody>
      </p:sp>
      <p:sp>
        <p:nvSpPr>
          <p:cNvPr id="294" name="Google Shape;294;p34"/>
          <p:cNvSpPr txBox="1"/>
          <p:nvPr/>
        </p:nvSpPr>
        <p:spPr>
          <a:xfrm>
            <a:off x="261950" y="952738"/>
            <a:ext cx="31791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bs-Latn-BA" sz="1600"/>
              <a:t>- liked tracks vary in speechiness, but are generally higher in speechiness compared to disliked tracks</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disliked tracks are typically low in speechiness</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t/>
            </a:r>
            <a:endParaRPr b="1" sz="1600"/>
          </a:p>
          <a:p>
            <a:pPr indent="0" lvl="0" marL="0" marR="0" rtl="0" algn="l">
              <a:lnSpc>
                <a:spcPct val="100000"/>
              </a:lnSpc>
              <a:spcBef>
                <a:spcPts val="0"/>
              </a:spcBef>
              <a:spcAft>
                <a:spcPts val="0"/>
              </a:spcAft>
              <a:buNone/>
            </a:pPr>
            <a:r>
              <a:rPr b="1" lang="bs-Latn-BA" sz="1600"/>
              <a:t>- disliked tracks are more positively skewed(skewed right) than liked tracks</a:t>
            </a:r>
            <a:endParaRPr b="1" sz="1600"/>
          </a:p>
        </p:txBody>
      </p:sp>
      <p:pic>
        <p:nvPicPr>
          <p:cNvPr id="295" name="Google Shape;295;p34"/>
          <p:cNvPicPr preferRelativeResize="0"/>
          <p:nvPr/>
        </p:nvPicPr>
        <p:blipFill>
          <a:blip r:embed="rId3">
            <a:alphaModFix/>
          </a:blip>
          <a:stretch>
            <a:fillRect/>
          </a:stretch>
        </p:blipFill>
        <p:spPr>
          <a:xfrm>
            <a:off x="3341050" y="890700"/>
            <a:ext cx="8778300" cy="438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 (cont.)</a:t>
            </a:r>
            <a:endParaRPr/>
          </a:p>
        </p:txBody>
      </p:sp>
      <p:sp>
        <p:nvSpPr>
          <p:cNvPr id="301" name="Google Shape;301;p35"/>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302" name="Google Shape;302;p35"/>
          <p:cNvSpPr txBox="1"/>
          <p:nvPr/>
        </p:nvSpPr>
        <p:spPr>
          <a:xfrm>
            <a:off x="0" y="5139775"/>
            <a:ext cx="11295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plt.figure(figsize=(10,5))</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plt.suptitle('Histograms of tempo', fontsize = 20)</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 = sns.histplot(x = data['tempo'],color= 'yellow', hue= data['liking'], bins= 15, kde= True, palette= 'rocket')</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ax1.set(xlabel= 'tempo', ylabel= 'Frequency')</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plt.tight_layout()</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plt.show()</a:t>
            </a:r>
            <a:endParaRPr b="1" sz="1600"/>
          </a:p>
          <a:p>
            <a:pPr indent="0" lvl="0" marL="0" marR="0" rtl="0" algn="l">
              <a:lnSpc>
                <a:spcPct val="100000"/>
              </a:lnSpc>
              <a:spcBef>
                <a:spcPts val="0"/>
              </a:spcBef>
              <a:spcAft>
                <a:spcPts val="0"/>
              </a:spcAft>
              <a:buNone/>
            </a:pPr>
            <a:r>
              <a:t/>
            </a:r>
            <a:endParaRPr b="1" sz="1600"/>
          </a:p>
        </p:txBody>
      </p:sp>
      <p:sp>
        <p:nvSpPr>
          <p:cNvPr id="303" name="Google Shape;303;p35"/>
          <p:cNvSpPr txBox="1"/>
          <p:nvPr/>
        </p:nvSpPr>
        <p:spPr>
          <a:xfrm>
            <a:off x="261950" y="952738"/>
            <a:ext cx="31791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 liked tracks are generally high in tempo, around 150 bpm</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 disliked tracks are generally lower than liked tracks in tempo around, 110 bpm</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 disliked tracks are slightly positively skewed(skewed right) while liked tracks, are slighly negatively skewed</a:t>
            </a:r>
            <a:endParaRPr b="1" sz="1600"/>
          </a:p>
          <a:p>
            <a:pPr indent="0" lvl="0" marL="0" marR="0" rtl="0" algn="l">
              <a:lnSpc>
                <a:spcPct val="100000"/>
              </a:lnSpc>
              <a:spcBef>
                <a:spcPts val="0"/>
              </a:spcBef>
              <a:spcAft>
                <a:spcPts val="0"/>
              </a:spcAft>
              <a:buNone/>
            </a:pPr>
            <a:r>
              <a:t/>
            </a:r>
            <a:endParaRPr b="1" sz="1600"/>
          </a:p>
        </p:txBody>
      </p:sp>
      <p:pic>
        <p:nvPicPr>
          <p:cNvPr id="304" name="Google Shape;304;p35"/>
          <p:cNvPicPr preferRelativeResize="0"/>
          <p:nvPr/>
        </p:nvPicPr>
        <p:blipFill>
          <a:blip r:embed="rId3">
            <a:alphaModFix/>
          </a:blip>
          <a:stretch>
            <a:fillRect/>
          </a:stretch>
        </p:blipFill>
        <p:spPr>
          <a:xfrm>
            <a:off x="3288650" y="890700"/>
            <a:ext cx="8711201" cy="435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 (cont.)</a:t>
            </a:r>
            <a:endParaRPr/>
          </a:p>
        </p:txBody>
      </p:sp>
      <p:sp>
        <p:nvSpPr>
          <p:cNvPr id="310" name="Google Shape;310;p36"/>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311" name="Google Shape;311;p36"/>
          <p:cNvSpPr txBox="1"/>
          <p:nvPr/>
        </p:nvSpPr>
        <p:spPr>
          <a:xfrm>
            <a:off x="0" y="5139775"/>
            <a:ext cx="112953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plt.figure(figsize=(10,5))</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plt.suptitle('Histograms of Duration of the song', fontsize = 20)</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 = sns.histplot(x = data['duration_ms'],color= 'yellow', hue= data['liking'], bins= 15, kde= True, palette= 'twilight')</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ax1.set(xlabel= 'Duration', ylabel= 'Frequency')</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plt.tight_layout()</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plt.show()</a:t>
            </a:r>
            <a:endParaRPr b="1" sz="1600"/>
          </a:p>
          <a:p>
            <a:pPr indent="0" lvl="0" marL="0" marR="0" rtl="0" algn="l">
              <a:lnSpc>
                <a:spcPct val="100000"/>
              </a:lnSpc>
              <a:spcBef>
                <a:spcPts val="0"/>
              </a:spcBef>
              <a:spcAft>
                <a:spcPts val="0"/>
              </a:spcAft>
              <a:buClr>
                <a:schemeClr val="dk1"/>
              </a:buClr>
              <a:buSzPts val="1100"/>
              <a:buFont typeface="Arial"/>
              <a:buNone/>
            </a:pPr>
            <a:r>
              <a:t/>
            </a:r>
            <a:endParaRPr b="1" sz="1600"/>
          </a:p>
          <a:p>
            <a:pPr indent="0" lvl="0" marL="0" marR="0" rtl="0" algn="l">
              <a:lnSpc>
                <a:spcPct val="100000"/>
              </a:lnSpc>
              <a:spcBef>
                <a:spcPts val="0"/>
              </a:spcBef>
              <a:spcAft>
                <a:spcPts val="0"/>
              </a:spcAft>
              <a:buNone/>
            </a:pPr>
            <a:r>
              <a:t/>
            </a:r>
            <a:endParaRPr b="1" sz="1600"/>
          </a:p>
        </p:txBody>
      </p:sp>
      <p:sp>
        <p:nvSpPr>
          <p:cNvPr id="312" name="Google Shape;312;p36"/>
          <p:cNvSpPr txBox="1"/>
          <p:nvPr/>
        </p:nvSpPr>
        <p:spPr>
          <a:xfrm>
            <a:off x="261950" y="952738"/>
            <a:ext cx="3179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 liked tracks (&lt;3.5 min) are generally low in duration compared to disliked tracks (&lt;4 min)</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disliked and liked tracks are positively skewed (skewed right) </a:t>
            </a:r>
            <a:endParaRPr b="1" sz="1600"/>
          </a:p>
          <a:p>
            <a:pPr indent="0" lvl="0" marL="0" marR="0" rtl="0" algn="l">
              <a:lnSpc>
                <a:spcPct val="100000"/>
              </a:lnSpc>
              <a:spcBef>
                <a:spcPts val="0"/>
              </a:spcBef>
              <a:spcAft>
                <a:spcPts val="0"/>
              </a:spcAft>
              <a:buNone/>
            </a:pPr>
            <a:r>
              <a:t/>
            </a:r>
            <a:endParaRPr b="1" sz="1600"/>
          </a:p>
        </p:txBody>
      </p:sp>
      <p:pic>
        <p:nvPicPr>
          <p:cNvPr id="313" name="Google Shape;313;p36"/>
          <p:cNvPicPr preferRelativeResize="0"/>
          <p:nvPr/>
        </p:nvPicPr>
        <p:blipFill>
          <a:blip r:embed="rId3">
            <a:alphaModFix/>
          </a:blip>
          <a:stretch>
            <a:fillRect/>
          </a:stretch>
        </p:blipFill>
        <p:spPr>
          <a:xfrm>
            <a:off x="3593450" y="1043100"/>
            <a:ext cx="8193351" cy="409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646300" y="1"/>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Histograms (cont.)</a:t>
            </a:r>
            <a:endParaRPr/>
          </a:p>
        </p:txBody>
      </p:sp>
      <p:sp>
        <p:nvSpPr>
          <p:cNvPr id="319" name="Google Shape;319;p37"/>
          <p:cNvSpPr txBox="1"/>
          <p:nvPr/>
        </p:nvSpPr>
        <p:spPr>
          <a:xfrm>
            <a:off x="157050" y="4506500"/>
            <a:ext cx="11434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600"/>
          </a:p>
        </p:txBody>
      </p:sp>
      <p:sp>
        <p:nvSpPr>
          <p:cNvPr id="320" name="Google Shape;320;p37"/>
          <p:cNvSpPr txBox="1"/>
          <p:nvPr/>
        </p:nvSpPr>
        <p:spPr>
          <a:xfrm>
            <a:off x="0" y="5139775"/>
            <a:ext cx="112953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plt.figure(figsize=(10,5))</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plt.suptitle('Histograms of Valence', fontsize = 20)</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 = sns.histplot(x = data['valence'],color= 'yellow', hue= data['liking'], bins= 15, kde= True, palette= 'RdBu')</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ax1.set(xlabel= 'Valence', ylabel= 'Frequency')</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plt.tight_layout()</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plt.show()</a:t>
            </a:r>
            <a:endParaRPr b="1" sz="1600"/>
          </a:p>
          <a:p>
            <a:pPr indent="0" lvl="0" marL="0" marR="0" rtl="0" algn="l">
              <a:lnSpc>
                <a:spcPct val="100000"/>
              </a:lnSpc>
              <a:spcBef>
                <a:spcPts val="0"/>
              </a:spcBef>
              <a:spcAft>
                <a:spcPts val="0"/>
              </a:spcAft>
              <a:buClr>
                <a:schemeClr val="dk1"/>
              </a:buClr>
              <a:buSzPts val="1100"/>
              <a:buFont typeface="Arial"/>
              <a:buNone/>
            </a:pPr>
            <a:r>
              <a:t/>
            </a:r>
            <a:endParaRPr b="1" sz="1600"/>
          </a:p>
          <a:p>
            <a:pPr indent="0" lvl="0" marL="0" marR="0" rtl="0" algn="l">
              <a:lnSpc>
                <a:spcPct val="100000"/>
              </a:lnSpc>
              <a:spcBef>
                <a:spcPts val="0"/>
              </a:spcBef>
              <a:spcAft>
                <a:spcPts val="0"/>
              </a:spcAft>
              <a:buNone/>
            </a:pPr>
            <a:r>
              <a:t/>
            </a:r>
            <a:endParaRPr b="1" sz="1600"/>
          </a:p>
        </p:txBody>
      </p:sp>
      <p:sp>
        <p:nvSpPr>
          <p:cNvPr id="321" name="Google Shape;321;p37"/>
          <p:cNvSpPr txBox="1"/>
          <p:nvPr/>
        </p:nvSpPr>
        <p:spPr>
          <a:xfrm>
            <a:off x="261950" y="952738"/>
            <a:ext cx="31791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bs-Latn-BA" sz="1600"/>
              <a:t>- liked tracks are generally higher in valence compared to disliked tracks</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 disliked tracks vary in </a:t>
            </a:r>
            <a:r>
              <a:rPr b="1" lang="bs-Latn-BA" sz="1600"/>
              <a:t>valence from low to high and cannot be generalized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a:t>
            </a:r>
            <a:endParaRPr b="1" sz="1600"/>
          </a:p>
          <a:p>
            <a:pPr indent="0" lvl="0" marL="0" marR="0" rtl="0" algn="l">
              <a:lnSpc>
                <a:spcPct val="100000"/>
              </a:lnSpc>
              <a:spcBef>
                <a:spcPts val="0"/>
              </a:spcBef>
              <a:spcAft>
                <a:spcPts val="0"/>
              </a:spcAft>
              <a:buClr>
                <a:schemeClr val="dk1"/>
              </a:buClr>
              <a:buSzPts val="1100"/>
              <a:buFont typeface="Arial"/>
              <a:buNone/>
            </a:pPr>
            <a:r>
              <a:rPr b="1" lang="bs-Latn-BA" sz="1600"/>
              <a:t>    - disliked tracks have a bimodal distribution (two peaks) while liked tracks, are slighly negatively skewed (skewed left)</a:t>
            </a:r>
            <a:endParaRPr b="1" sz="1600"/>
          </a:p>
          <a:p>
            <a:pPr indent="0" lvl="0" marL="0" marR="0" rtl="0" algn="l">
              <a:lnSpc>
                <a:spcPct val="100000"/>
              </a:lnSpc>
              <a:spcBef>
                <a:spcPts val="0"/>
              </a:spcBef>
              <a:spcAft>
                <a:spcPts val="0"/>
              </a:spcAft>
              <a:buNone/>
            </a:pPr>
            <a:r>
              <a:t/>
            </a:r>
            <a:endParaRPr b="1" sz="1600"/>
          </a:p>
        </p:txBody>
      </p:sp>
      <p:pic>
        <p:nvPicPr>
          <p:cNvPr id="322" name="Google Shape;322;p37"/>
          <p:cNvPicPr preferRelativeResize="0"/>
          <p:nvPr/>
        </p:nvPicPr>
        <p:blipFill>
          <a:blip r:embed="rId3">
            <a:alphaModFix/>
          </a:blip>
          <a:stretch>
            <a:fillRect/>
          </a:stretch>
        </p:blipFill>
        <p:spPr>
          <a:xfrm>
            <a:off x="3593450" y="1043100"/>
            <a:ext cx="8193351" cy="409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0" y="506975"/>
            <a:ext cx="6243824" cy="6204848"/>
          </a:xfrm>
          <a:prstGeom prst="rect">
            <a:avLst/>
          </a:prstGeom>
          <a:noFill/>
          <a:ln>
            <a:noFill/>
          </a:ln>
        </p:spPr>
      </p:pic>
      <p:pic>
        <p:nvPicPr>
          <p:cNvPr id="328" name="Google Shape;328;p38"/>
          <p:cNvPicPr preferRelativeResize="0"/>
          <p:nvPr/>
        </p:nvPicPr>
        <p:blipFill>
          <a:blip r:embed="rId4">
            <a:alphaModFix/>
          </a:blip>
          <a:stretch>
            <a:fillRect/>
          </a:stretch>
        </p:blipFill>
        <p:spPr>
          <a:xfrm>
            <a:off x="6102401" y="581725"/>
            <a:ext cx="6089600" cy="6055359"/>
          </a:xfrm>
          <a:prstGeom prst="rect">
            <a:avLst/>
          </a:prstGeom>
          <a:noFill/>
          <a:ln>
            <a:noFill/>
          </a:ln>
        </p:spPr>
      </p:pic>
      <p:sp>
        <p:nvSpPr>
          <p:cNvPr id="329" name="Google Shape;329;p38"/>
          <p:cNvSpPr txBox="1"/>
          <p:nvPr>
            <p:ph type="title"/>
          </p:nvPr>
        </p:nvSpPr>
        <p:spPr>
          <a:xfrm>
            <a:off x="727950" y="-116624"/>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Pairplots</a:t>
            </a:r>
            <a:endParaRPr/>
          </a:p>
        </p:txBody>
      </p:sp>
      <p:sp>
        <p:nvSpPr>
          <p:cNvPr id="330" name="Google Shape;330;p38"/>
          <p:cNvSpPr txBox="1"/>
          <p:nvPr/>
        </p:nvSpPr>
        <p:spPr>
          <a:xfrm>
            <a:off x="1236150" y="581725"/>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a:latin typeface="Trebuchet MS"/>
                <a:ea typeface="Trebuchet MS"/>
                <a:cs typeface="Trebuchet MS"/>
                <a:sym typeface="Trebuchet MS"/>
              </a:rPr>
              <a:t>Li</a:t>
            </a:r>
            <a:r>
              <a:rPr lang="bs-Latn-BA">
                <a:latin typeface="Trebuchet MS"/>
                <a:ea typeface="Trebuchet MS"/>
                <a:cs typeface="Trebuchet MS"/>
                <a:sym typeface="Trebuchet MS"/>
              </a:rPr>
              <a:t>ked Tracks</a:t>
            </a:r>
            <a:endParaRPr>
              <a:latin typeface="Trebuchet MS"/>
              <a:ea typeface="Trebuchet MS"/>
              <a:cs typeface="Trebuchet MS"/>
              <a:sym typeface="Trebuchet MS"/>
            </a:endParaRPr>
          </a:p>
        </p:txBody>
      </p:sp>
      <p:sp>
        <p:nvSpPr>
          <p:cNvPr id="331" name="Google Shape;331;p38"/>
          <p:cNvSpPr txBox="1"/>
          <p:nvPr/>
        </p:nvSpPr>
        <p:spPr>
          <a:xfrm>
            <a:off x="7260050" y="638625"/>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a:latin typeface="Trebuchet MS"/>
                <a:ea typeface="Trebuchet MS"/>
                <a:cs typeface="Trebuchet MS"/>
                <a:sym typeface="Trebuchet MS"/>
              </a:rPr>
              <a:t>Disl</a:t>
            </a:r>
            <a:r>
              <a:rPr lang="bs-Latn-BA">
                <a:latin typeface="Trebuchet MS"/>
                <a:ea typeface="Trebuchet MS"/>
                <a:cs typeface="Trebuchet MS"/>
                <a:sym typeface="Trebuchet MS"/>
              </a:rPr>
              <a:t>iked Tracks</a:t>
            </a:r>
            <a:endParaRPr>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727950" y="-116624"/>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Bar Graphs</a:t>
            </a:r>
            <a:endParaRPr/>
          </a:p>
        </p:txBody>
      </p:sp>
      <p:pic>
        <p:nvPicPr>
          <p:cNvPr id="337" name="Google Shape;337;p39"/>
          <p:cNvPicPr preferRelativeResize="0"/>
          <p:nvPr/>
        </p:nvPicPr>
        <p:blipFill>
          <a:blip r:embed="rId3">
            <a:alphaModFix/>
          </a:blip>
          <a:stretch>
            <a:fillRect/>
          </a:stretch>
        </p:blipFill>
        <p:spPr>
          <a:xfrm>
            <a:off x="82525" y="5931075"/>
            <a:ext cx="4508925" cy="400200"/>
          </a:xfrm>
          <a:prstGeom prst="rect">
            <a:avLst/>
          </a:prstGeom>
          <a:noFill/>
          <a:ln>
            <a:noFill/>
          </a:ln>
        </p:spPr>
      </p:pic>
      <p:pic>
        <p:nvPicPr>
          <p:cNvPr id="338" name="Google Shape;338;p39"/>
          <p:cNvPicPr preferRelativeResize="0"/>
          <p:nvPr/>
        </p:nvPicPr>
        <p:blipFill>
          <a:blip r:embed="rId4">
            <a:alphaModFix/>
          </a:blip>
          <a:stretch>
            <a:fillRect/>
          </a:stretch>
        </p:blipFill>
        <p:spPr>
          <a:xfrm>
            <a:off x="82525" y="831350"/>
            <a:ext cx="6019550" cy="3619500"/>
          </a:xfrm>
          <a:prstGeom prst="rect">
            <a:avLst/>
          </a:prstGeom>
          <a:noFill/>
          <a:ln>
            <a:noFill/>
          </a:ln>
        </p:spPr>
      </p:pic>
      <p:pic>
        <p:nvPicPr>
          <p:cNvPr id="339" name="Google Shape;339;p39"/>
          <p:cNvPicPr preferRelativeResize="0"/>
          <p:nvPr/>
        </p:nvPicPr>
        <p:blipFill>
          <a:blip r:embed="rId5">
            <a:alphaModFix/>
          </a:blip>
          <a:stretch>
            <a:fillRect/>
          </a:stretch>
        </p:blipFill>
        <p:spPr>
          <a:xfrm>
            <a:off x="6102075" y="2917925"/>
            <a:ext cx="2946475" cy="3695700"/>
          </a:xfrm>
          <a:prstGeom prst="rect">
            <a:avLst/>
          </a:prstGeom>
          <a:noFill/>
          <a:ln>
            <a:noFill/>
          </a:ln>
        </p:spPr>
      </p:pic>
      <p:pic>
        <p:nvPicPr>
          <p:cNvPr id="340" name="Google Shape;340;p39"/>
          <p:cNvPicPr preferRelativeResize="0"/>
          <p:nvPr/>
        </p:nvPicPr>
        <p:blipFill>
          <a:blip r:embed="rId6">
            <a:alphaModFix/>
          </a:blip>
          <a:stretch>
            <a:fillRect/>
          </a:stretch>
        </p:blipFill>
        <p:spPr>
          <a:xfrm>
            <a:off x="9048550" y="2917925"/>
            <a:ext cx="2946475" cy="369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bs-Latn-BA"/>
              <a:t>DATA COLLECTION - SPOTIFY API</a:t>
            </a:r>
            <a:endParaRPr/>
          </a:p>
        </p:txBody>
      </p:sp>
      <p:pic>
        <p:nvPicPr>
          <p:cNvPr id="85" name="Google Shape;85;p13"/>
          <p:cNvPicPr preferRelativeResize="0"/>
          <p:nvPr/>
        </p:nvPicPr>
        <p:blipFill>
          <a:blip r:embed="rId3">
            <a:alphaModFix/>
          </a:blip>
          <a:stretch>
            <a:fillRect/>
          </a:stretch>
        </p:blipFill>
        <p:spPr>
          <a:xfrm>
            <a:off x="167075" y="1569700"/>
            <a:ext cx="4788887" cy="4849749"/>
          </a:xfrm>
          <a:prstGeom prst="rect">
            <a:avLst/>
          </a:prstGeom>
          <a:noFill/>
          <a:ln>
            <a:noFill/>
          </a:ln>
        </p:spPr>
      </p:pic>
      <p:sp>
        <p:nvSpPr>
          <p:cNvPr id="86" name="Google Shape;86;p13"/>
          <p:cNvSpPr txBox="1"/>
          <p:nvPr/>
        </p:nvSpPr>
        <p:spPr>
          <a:xfrm>
            <a:off x="5240125" y="1659375"/>
            <a:ext cx="58863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Two playlists totalling 700+ songs</a:t>
            </a:r>
            <a:endParaRPr sz="2800">
              <a:solidFill>
                <a:schemeClr val="lt1"/>
              </a:solidFill>
              <a:latin typeface="Trebuchet MS"/>
              <a:ea typeface="Trebuchet MS"/>
              <a:cs typeface="Trebuchet MS"/>
              <a:sym typeface="Trebuchet MS"/>
            </a:endParaRPr>
          </a:p>
          <a:p>
            <a:pPr indent="-406400" lvl="0" marL="457200" rtl="0" algn="l">
              <a:spcBef>
                <a:spcPts val="0"/>
              </a:spcBef>
              <a:spcAft>
                <a:spcPts val="0"/>
              </a:spcAft>
              <a:buClr>
                <a:schemeClr val="lt1"/>
              </a:buClr>
              <a:buSzPts val="2800"/>
              <a:buFont typeface="Trebuchet MS"/>
              <a:buChar char="-"/>
            </a:pPr>
            <a:r>
              <a:rPr lang="bs-Latn-BA" sz="2800">
                <a:solidFill>
                  <a:schemeClr val="lt1"/>
                </a:solidFill>
                <a:latin typeface="Trebuchet MS"/>
                <a:ea typeface="Trebuchet MS"/>
                <a:cs typeface="Trebuchet MS"/>
                <a:sym typeface="Trebuchet MS"/>
              </a:rPr>
              <a:t>liked tracks “YES PLAYLIST”</a:t>
            </a:r>
            <a:endParaRPr sz="2800">
              <a:solidFill>
                <a:schemeClr val="lt1"/>
              </a:solidFill>
              <a:latin typeface="Trebuchet MS"/>
              <a:ea typeface="Trebuchet MS"/>
              <a:cs typeface="Trebuchet MS"/>
              <a:sym typeface="Trebuchet MS"/>
            </a:endParaRPr>
          </a:p>
          <a:p>
            <a:pPr indent="-406400" lvl="0" marL="457200" rtl="0" algn="l">
              <a:spcBef>
                <a:spcPts val="0"/>
              </a:spcBef>
              <a:spcAft>
                <a:spcPts val="0"/>
              </a:spcAft>
              <a:buClr>
                <a:schemeClr val="lt1"/>
              </a:buClr>
              <a:buSzPts val="2800"/>
              <a:buFont typeface="Trebuchet MS"/>
              <a:buChar char="-"/>
            </a:pPr>
            <a:r>
              <a:rPr lang="bs-Latn-BA" sz="2800">
                <a:solidFill>
                  <a:schemeClr val="lt1"/>
                </a:solidFill>
                <a:latin typeface="Trebuchet MS"/>
                <a:ea typeface="Trebuchet MS"/>
                <a:cs typeface="Trebuchet MS"/>
                <a:sym typeface="Trebuchet MS"/>
              </a:rPr>
              <a:t>disliked tracks “NO PLAYLIST”</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Retrieve playlist IDs</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Retrieve Authorization Token</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Enter Playlist IDs and Authorization Token</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Retrieve Track IDs in playlists</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727950" y="-116624"/>
            <a:ext cx="10736100" cy="89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bs-Latn-BA"/>
              <a:t>Bar Graphs</a:t>
            </a:r>
            <a:endParaRPr/>
          </a:p>
        </p:txBody>
      </p:sp>
      <p:pic>
        <p:nvPicPr>
          <p:cNvPr id="346" name="Google Shape;346;p40"/>
          <p:cNvPicPr preferRelativeResize="0"/>
          <p:nvPr/>
        </p:nvPicPr>
        <p:blipFill>
          <a:blip r:embed="rId3">
            <a:alphaModFix/>
          </a:blip>
          <a:stretch>
            <a:fillRect/>
          </a:stretch>
        </p:blipFill>
        <p:spPr>
          <a:xfrm>
            <a:off x="82525" y="6001875"/>
            <a:ext cx="4508925" cy="400200"/>
          </a:xfrm>
          <a:prstGeom prst="rect">
            <a:avLst/>
          </a:prstGeom>
          <a:noFill/>
          <a:ln>
            <a:noFill/>
          </a:ln>
        </p:spPr>
      </p:pic>
      <p:pic>
        <p:nvPicPr>
          <p:cNvPr id="347" name="Google Shape;347;p40"/>
          <p:cNvPicPr preferRelativeResize="0"/>
          <p:nvPr/>
        </p:nvPicPr>
        <p:blipFill>
          <a:blip r:embed="rId4">
            <a:alphaModFix/>
          </a:blip>
          <a:stretch>
            <a:fillRect/>
          </a:stretch>
        </p:blipFill>
        <p:spPr>
          <a:xfrm>
            <a:off x="82525" y="1274275"/>
            <a:ext cx="6092401" cy="3619500"/>
          </a:xfrm>
          <a:prstGeom prst="rect">
            <a:avLst/>
          </a:prstGeom>
          <a:noFill/>
          <a:ln>
            <a:noFill/>
          </a:ln>
        </p:spPr>
      </p:pic>
      <p:pic>
        <p:nvPicPr>
          <p:cNvPr id="348" name="Google Shape;348;p40"/>
          <p:cNvPicPr preferRelativeResize="0"/>
          <p:nvPr/>
        </p:nvPicPr>
        <p:blipFill>
          <a:blip r:embed="rId5">
            <a:alphaModFix/>
          </a:blip>
          <a:stretch>
            <a:fillRect/>
          </a:stretch>
        </p:blipFill>
        <p:spPr>
          <a:xfrm>
            <a:off x="6241100" y="3022775"/>
            <a:ext cx="5727699" cy="332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831850" y="556916"/>
            <a:ext cx="10515600" cy="7881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bs-Latn-BA"/>
              <a:t>Summary - Conclusions</a:t>
            </a:r>
            <a:endParaRPr/>
          </a:p>
        </p:txBody>
      </p:sp>
      <p:sp>
        <p:nvSpPr>
          <p:cNvPr id="354" name="Google Shape;354;p41"/>
          <p:cNvSpPr txBox="1"/>
          <p:nvPr>
            <p:ph idx="1" type="body"/>
          </p:nvPr>
        </p:nvSpPr>
        <p:spPr>
          <a:xfrm>
            <a:off x="192150" y="2185825"/>
            <a:ext cx="11050500" cy="4224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bs-Latn-BA"/>
              <a:t>Based on the EDA, we can say that the features posing high importance for Tom are:</a:t>
            </a:r>
            <a:endParaRPr/>
          </a:p>
          <a:p>
            <a:pPr indent="-369570" lvl="0" marL="457200" rtl="0" algn="l">
              <a:lnSpc>
                <a:spcPct val="115000"/>
              </a:lnSpc>
              <a:spcBef>
                <a:spcPts val="1000"/>
              </a:spcBef>
              <a:spcAft>
                <a:spcPts val="0"/>
              </a:spcAft>
              <a:buSzPct val="100000"/>
              <a:buChar char="●"/>
            </a:pPr>
            <a:r>
              <a:rPr lang="bs-Latn-BA"/>
              <a:t>Highly </a:t>
            </a:r>
            <a:r>
              <a:rPr lang="bs-Latn-BA"/>
              <a:t>danceable</a:t>
            </a:r>
            <a:endParaRPr/>
          </a:p>
          <a:p>
            <a:pPr indent="-369570" lvl="0" marL="457200" rtl="0" algn="l">
              <a:lnSpc>
                <a:spcPct val="115000"/>
              </a:lnSpc>
              <a:spcBef>
                <a:spcPts val="0"/>
              </a:spcBef>
              <a:spcAft>
                <a:spcPts val="0"/>
              </a:spcAft>
              <a:buSzPct val="100000"/>
              <a:buChar char="●"/>
            </a:pPr>
            <a:r>
              <a:rPr lang="bs-Latn-BA"/>
              <a:t>highly energetic</a:t>
            </a:r>
            <a:endParaRPr/>
          </a:p>
          <a:p>
            <a:pPr indent="-369570" lvl="0" marL="457200" rtl="0" algn="l">
              <a:lnSpc>
                <a:spcPct val="115000"/>
              </a:lnSpc>
              <a:spcBef>
                <a:spcPts val="0"/>
              </a:spcBef>
              <a:spcAft>
                <a:spcPts val="0"/>
              </a:spcAft>
              <a:buSzPct val="100000"/>
              <a:buChar char="●"/>
            </a:pPr>
            <a:r>
              <a:rPr lang="bs-Latn-BA"/>
              <a:t>loudness</a:t>
            </a:r>
            <a:endParaRPr/>
          </a:p>
          <a:p>
            <a:pPr indent="-369570" lvl="0" marL="457200" rtl="0" algn="l">
              <a:lnSpc>
                <a:spcPct val="115000"/>
              </a:lnSpc>
              <a:spcBef>
                <a:spcPts val="0"/>
              </a:spcBef>
              <a:spcAft>
                <a:spcPts val="0"/>
              </a:spcAft>
              <a:buSzPct val="100000"/>
              <a:buChar char="●"/>
            </a:pPr>
            <a:r>
              <a:rPr lang="bs-Latn-BA"/>
              <a:t>high in tempo</a:t>
            </a:r>
            <a:endParaRPr/>
          </a:p>
          <a:p>
            <a:pPr indent="-369570" lvl="0" marL="457200" rtl="0" algn="l">
              <a:lnSpc>
                <a:spcPct val="115000"/>
              </a:lnSpc>
              <a:spcBef>
                <a:spcPts val="0"/>
              </a:spcBef>
              <a:spcAft>
                <a:spcPts val="0"/>
              </a:spcAft>
              <a:buSzPct val="100000"/>
              <a:buChar char="●"/>
            </a:pPr>
            <a:r>
              <a:rPr lang="bs-Latn-BA"/>
              <a:t>lower than 300,000 ms or 5 min in duration</a:t>
            </a:r>
            <a:endParaRPr/>
          </a:p>
          <a:p>
            <a:pPr indent="-369570" lvl="0" marL="457200" rtl="0" algn="l">
              <a:lnSpc>
                <a:spcPct val="115000"/>
              </a:lnSpc>
              <a:spcBef>
                <a:spcPts val="0"/>
              </a:spcBef>
              <a:spcAft>
                <a:spcPts val="0"/>
              </a:spcAft>
              <a:buSzPct val="100000"/>
              <a:buChar char="●"/>
            </a:pPr>
            <a:r>
              <a:rPr lang="bs-Latn-BA"/>
              <a:t>mood of the song, </a:t>
            </a:r>
            <a:r>
              <a:rPr lang="bs-Latn-BA"/>
              <a:t>generally</a:t>
            </a:r>
            <a:r>
              <a:rPr lang="bs-Latn-BA"/>
              <a:t> happier ones(valence)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bs-Latn-BA"/>
              <a:t>Link to the greatest playlist ;)</a:t>
            </a:r>
            <a:endParaRPr/>
          </a:p>
          <a:p>
            <a:pPr indent="0" lvl="0" marL="0" rtl="0" algn="l">
              <a:spcBef>
                <a:spcPts val="1000"/>
              </a:spcBef>
              <a:spcAft>
                <a:spcPts val="0"/>
              </a:spcAft>
              <a:buNone/>
            </a:pPr>
            <a:r>
              <a:rPr lang="bs-Latn-BA" u="sng">
                <a:solidFill>
                  <a:schemeClr val="hlink"/>
                </a:solidFill>
                <a:hlinkClick r:id="rId3"/>
              </a:rPr>
              <a:t>https://open.spotify.com/playlist/70CQj2Fu063UNJBQCI5IIW?si=28f208b89f634018</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2440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bs-Latn-BA"/>
              <a:t>DATA COLLECTION - SPOTIFY API (cont.)</a:t>
            </a:r>
            <a:endParaRPr/>
          </a:p>
        </p:txBody>
      </p:sp>
      <p:sp>
        <p:nvSpPr>
          <p:cNvPr id="92" name="Google Shape;92;p14"/>
          <p:cNvSpPr txBox="1"/>
          <p:nvPr/>
        </p:nvSpPr>
        <p:spPr>
          <a:xfrm>
            <a:off x="5240125" y="1659375"/>
            <a:ext cx="5886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Retrieve track ids from generated data</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2800">
              <a:solidFill>
                <a:schemeClr val="lt1"/>
              </a:solidFill>
              <a:latin typeface="Trebuchet MS"/>
              <a:ea typeface="Trebuchet MS"/>
              <a:cs typeface="Trebuchet MS"/>
              <a:sym typeface="Trebuchet MS"/>
            </a:endParaRPr>
          </a:p>
        </p:txBody>
      </p:sp>
      <p:pic>
        <p:nvPicPr>
          <p:cNvPr id="93" name="Google Shape;93;p14"/>
          <p:cNvPicPr preferRelativeResize="0"/>
          <p:nvPr/>
        </p:nvPicPr>
        <p:blipFill>
          <a:blip r:embed="rId3">
            <a:alphaModFix/>
          </a:blip>
          <a:stretch>
            <a:fillRect/>
          </a:stretch>
        </p:blipFill>
        <p:spPr>
          <a:xfrm>
            <a:off x="152400" y="1722100"/>
            <a:ext cx="4584480" cy="4983499"/>
          </a:xfrm>
          <a:prstGeom prst="rect">
            <a:avLst/>
          </a:prstGeom>
          <a:noFill/>
          <a:ln>
            <a:noFill/>
          </a:ln>
        </p:spPr>
      </p:pic>
      <p:pic>
        <p:nvPicPr>
          <p:cNvPr id="94" name="Google Shape;94;p14"/>
          <p:cNvPicPr preferRelativeResize="0"/>
          <p:nvPr/>
        </p:nvPicPr>
        <p:blipFill>
          <a:blip r:embed="rId4">
            <a:alphaModFix/>
          </a:blip>
          <a:stretch>
            <a:fillRect/>
          </a:stretch>
        </p:blipFill>
        <p:spPr>
          <a:xfrm>
            <a:off x="4819399" y="2777250"/>
            <a:ext cx="3524226" cy="3865624"/>
          </a:xfrm>
          <a:prstGeom prst="rect">
            <a:avLst/>
          </a:prstGeom>
          <a:noFill/>
          <a:ln>
            <a:noFill/>
          </a:ln>
        </p:spPr>
      </p:pic>
      <p:pic>
        <p:nvPicPr>
          <p:cNvPr id="95" name="Google Shape;95;p14"/>
          <p:cNvPicPr preferRelativeResize="0"/>
          <p:nvPr/>
        </p:nvPicPr>
        <p:blipFill>
          <a:blip r:embed="rId5">
            <a:alphaModFix/>
          </a:blip>
          <a:stretch>
            <a:fillRect/>
          </a:stretch>
        </p:blipFill>
        <p:spPr>
          <a:xfrm>
            <a:off x="8426150" y="2777250"/>
            <a:ext cx="3664749" cy="386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bs-Latn-BA"/>
              <a:t>DATA COLLECTION - SPOTIFY API (cont.)</a:t>
            </a:r>
            <a:endParaRPr/>
          </a:p>
        </p:txBody>
      </p:sp>
      <p:sp>
        <p:nvSpPr>
          <p:cNvPr id="101" name="Google Shape;101;p15"/>
          <p:cNvSpPr txBox="1"/>
          <p:nvPr>
            <p:ph idx="1" type="body"/>
          </p:nvPr>
        </p:nvSpPr>
        <p:spPr>
          <a:xfrm>
            <a:off x="7353600" y="2185200"/>
            <a:ext cx="4000200" cy="402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bs-Latn-BA"/>
              <a:t>Enter string of trackIDs </a:t>
            </a:r>
            <a:r>
              <a:rPr lang="bs-Latn-BA"/>
              <a:t>separated</a:t>
            </a:r>
            <a:r>
              <a:rPr lang="bs-Latn-BA"/>
              <a:t> by commas for each playlist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bs-Latn-BA"/>
              <a:t>Enter Authorization Token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bs-Latn-BA"/>
              <a:t>Save output as .json</a:t>
            </a:r>
            <a:endParaRPr/>
          </a:p>
        </p:txBody>
      </p:sp>
      <p:pic>
        <p:nvPicPr>
          <p:cNvPr id="102" name="Google Shape;102;p15"/>
          <p:cNvPicPr preferRelativeResize="0"/>
          <p:nvPr/>
        </p:nvPicPr>
        <p:blipFill>
          <a:blip r:embed="rId3">
            <a:alphaModFix/>
          </a:blip>
          <a:stretch>
            <a:fillRect/>
          </a:stretch>
        </p:blipFill>
        <p:spPr>
          <a:xfrm>
            <a:off x="139525" y="1772125"/>
            <a:ext cx="7083339" cy="484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bs-Latn-BA"/>
              <a:t>DATA COLLECTION - SPOTIFY API (cont.)</a:t>
            </a:r>
            <a:endParaRPr/>
          </a:p>
        </p:txBody>
      </p:sp>
      <p:sp>
        <p:nvSpPr>
          <p:cNvPr id="108" name="Google Shape;108;p16"/>
          <p:cNvSpPr txBox="1"/>
          <p:nvPr>
            <p:ph idx="1" type="body"/>
          </p:nvPr>
        </p:nvSpPr>
        <p:spPr>
          <a:xfrm>
            <a:off x="5834000" y="1690825"/>
            <a:ext cx="5519700" cy="4104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bs-Latn-BA"/>
              <a:t>We manipulate the data from these .json files:</a:t>
            </a:r>
            <a:endParaRPr/>
          </a:p>
          <a:p>
            <a:pPr indent="-342900" lvl="0" marL="457200" rtl="0" algn="l">
              <a:spcBef>
                <a:spcPts val="1000"/>
              </a:spcBef>
              <a:spcAft>
                <a:spcPts val="0"/>
              </a:spcAft>
              <a:buSzPts val="1800"/>
              <a:buChar char="-"/>
            </a:pPr>
            <a:r>
              <a:rPr lang="bs-Latn-BA"/>
              <a:t>good.json</a:t>
            </a:r>
            <a:endParaRPr/>
          </a:p>
          <a:p>
            <a:pPr indent="-342900" lvl="0" marL="457200" rtl="0" algn="l">
              <a:spcBef>
                <a:spcPts val="0"/>
              </a:spcBef>
              <a:spcAft>
                <a:spcPts val="0"/>
              </a:spcAft>
              <a:buSzPts val="1800"/>
              <a:buChar char="-"/>
            </a:pPr>
            <a:r>
              <a:rPr lang="bs-Latn-BA"/>
              <a:t>dislike.json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09" name="Google Shape;109;p16"/>
          <p:cNvPicPr preferRelativeResize="0"/>
          <p:nvPr/>
        </p:nvPicPr>
        <p:blipFill>
          <a:blip r:embed="rId3">
            <a:alphaModFix/>
          </a:blip>
          <a:stretch>
            <a:fillRect/>
          </a:stretch>
        </p:blipFill>
        <p:spPr>
          <a:xfrm>
            <a:off x="838200" y="1690825"/>
            <a:ext cx="4873525" cy="4932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bs-Latn-BA"/>
              <a:t>Spotify API Documentation</a:t>
            </a:r>
            <a:endParaRPr/>
          </a:p>
        </p:txBody>
      </p:sp>
      <p:sp>
        <p:nvSpPr>
          <p:cNvPr id="115" name="Google Shape;115;p17"/>
          <p:cNvSpPr txBox="1"/>
          <p:nvPr>
            <p:ph idx="1" type="body"/>
          </p:nvPr>
        </p:nvSpPr>
        <p:spPr>
          <a:xfrm>
            <a:off x="139725" y="1310025"/>
            <a:ext cx="11947500" cy="45939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rPr b="1" lang="bs-Latn-BA" sz="1220">
                <a:latin typeface="Arial"/>
                <a:ea typeface="Arial"/>
                <a:cs typeface="Arial"/>
                <a:sym typeface="Arial"/>
              </a:rPr>
              <a:t>Acousticness : A confidence measure from 0.0 to 1.0 of whether the track is acoustic. 1.0 represents high confidence the track is acoustic.</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Danceability : Danceability describes how suitable a track is for dancing based on a combination of musical elements including tempo, rhythm stability, beat strength, and overall regularity. A value of 0.0 is least danceable and 1.0 is most danceable.</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Duration_ms : The duration of the track in milliseconds.</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Energy :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Instrumentalness : 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Key : The key the track is in. Integers map to pitches using standard Pitch Class notation . E.g. 0 = C, 1 = C♯/D♭, 2 = D, and so on.</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Liveness : Detects the presence of an audience in the recording. Higher liveness values represent an increased probability that the track was performed live. A value above 0.8 provides strong likelihood that the track is live.</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Loudness :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Mode : Mode indicates the modality (major or minor) of a track, the type of scale from which its melodic content is derived. Major is represented by 1 and minor is 0.</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Speechiness : 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Tempo : The overall estimated tempo of a track in beats per minute (BPM). In musical terminology, tempo is the speed or pace of a given piece and derives directly from the average beat duration.</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Time_signature : An estimated overall time signature of a track. The time signature (meter) is a notational convention to specify how many beats are in each bar (or measure).</a:t>
            </a:r>
            <a:endParaRPr b="1" sz="1220">
              <a:latin typeface="Arial"/>
              <a:ea typeface="Arial"/>
              <a:cs typeface="Arial"/>
              <a:sym typeface="Arial"/>
            </a:endParaRPr>
          </a:p>
          <a:p>
            <a:pPr indent="0" lvl="0" marL="0" rtl="0" algn="l">
              <a:lnSpc>
                <a:spcPct val="70000"/>
              </a:lnSpc>
              <a:spcBef>
                <a:spcPts val="1000"/>
              </a:spcBef>
              <a:spcAft>
                <a:spcPts val="0"/>
              </a:spcAft>
              <a:buSzPts val="440"/>
              <a:buNone/>
            </a:pPr>
            <a:r>
              <a:rPr b="1" lang="bs-Latn-BA" sz="1220">
                <a:latin typeface="Arial"/>
                <a:ea typeface="Arial"/>
                <a:cs typeface="Arial"/>
                <a:sym typeface="Arial"/>
              </a:rPr>
              <a:t>Valence : A measure from 0.0 to 1.0 describing the musical positiveness conveyed by a track. Tracks with high valence sound more positive (e.g. happy, cheerful, euphoric), while tracks with low valence sound more negative (e.g. sad, depressed, angry).</a:t>
            </a:r>
            <a:endParaRPr b="1" sz="122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12627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0" lang="bs-Latn-BA" sz="3200">
                <a:solidFill>
                  <a:schemeClr val="lt1"/>
                </a:solidFill>
              </a:rPr>
              <a:t>Data Cleaning / Data Prep</a:t>
            </a:r>
            <a:endParaRPr b="0" sz="3200">
              <a:solidFill>
                <a:schemeClr val="lt1"/>
              </a:solidFill>
            </a:endParaRPr>
          </a:p>
        </p:txBody>
      </p:sp>
      <p:sp>
        <p:nvSpPr>
          <p:cNvPr id="121" name="Google Shape;121;p18"/>
          <p:cNvSpPr txBox="1"/>
          <p:nvPr>
            <p:ph idx="1" type="body"/>
          </p:nvPr>
        </p:nvSpPr>
        <p:spPr>
          <a:xfrm>
            <a:off x="209600" y="1344975"/>
            <a:ext cx="3580800" cy="345900"/>
          </a:xfrm>
          <a:prstGeom prst="rect">
            <a:avLst/>
          </a:prstGeom>
        </p:spPr>
        <p:txBody>
          <a:bodyPr anchorCtr="0" anchor="t" bIns="45700" lIns="91425" spcFirstLastPara="1" rIns="91425" wrap="square" tIns="45700">
            <a:noAutofit/>
          </a:bodyPr>
          <a:lstStyle/>
          <a:p>
            <a:pPr indent="0" lvl="0" marL="0" rtl="0" algn="ctr">
              <a:lnSpc>
                <a:spcPct val="70000"/>
              </a:lnSpc>
              <a:spcBef>
                <a:spcPts val="1000"/>
              </a:spcBef>
              <a:spcAft>
                <a:spcPts val="0"/>
              </a:spcAft>
              <a:buSzPts val="605"/>
              <a:buNone/>
            </a:pPr>
            <a:r>
              <a:rPr lang="bs-Latn-BA"/>
              <a:t>Imported Libraries:</a:t>
            </a:r>
            <a:endParaRPr/>
          </a:p>
          <a:p>
            <a:pPr indent="0" lvl="0" marL="0" rtl="0" algn="l">
              <a:lnSpc>
                <a:spcPct val="70000"/>
              </a:lnSpc>
              <a:spcBef>
                <a:spcPts val="1000"/>
              </a:spcBef>
              <a:spcAft>
                <a:spcPts val="0"/>
              </a:spcAft>
              <a:buSzPts val="605"/>
              <a:buNone/>
            </a:pPr>
            <a:r>
              <a:t/>
            </a:r>
            <a:endParaRPr/>
          </a:p>
        </p:txBody>
      </p:sp>
      <p:sp>
        <p:nvSpPr>
          <p:cNvPr id="122" name="Google Shape;122;p18"/>
          <p:cNvSpPr txBox="1"/>
          <p:nvPr>
            <p:ph idx="1" type="body"/>
          </p:nvPr>
        </p:nvSpPr>
        <p:spPr>
          <a:xfrm>
            <a:off x="252688" y="3601300"/>
            <a:ext cx="3790500" cy="5211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bs-Latn-BA"/>
              <a:t>Open/Load JSON files</a:t>
            </a:r>
            <a:endParaRPr/>
          </a:p>
        </p:txBody>
      </p:sp>
      <p:pic>
        <p:nvPicPr>
          <p:cNvPr id="123" name="Google Shape;123;p18"/>
          <p:cNvPicPr preferRelativeResize="0"/>
          <p:nvPr/>
        </p:nvPicPr>
        <p:blipFill>
          <a:blip r:embed="rId3">
            <a:alphaModFix/>
          </a:blip>
          <a:stretch>
            <a:fillRect/>
          </a:stretch>
        </p:blipFill>
        <p:spPr>
          <a:xfrm>
            <a:off x="61650" y="1774538"/>
            <a:ext cx="3876675" cy="1743075"/>
          </a:xfrm>
          <a:prstGeom prst="rect">
            <a:avLst/>
          </a:prstGeom>
          <a:noFill/>
          <a:ln>
            <a:noFill/>
          </a:ln>
        </p:spPr>
      </p:pic>
      <p:pic>
        <p:nvPicPr>
          <p:cNvPr id="124" name="Google Shape;124;p18"/>
          <p:cNvPicPr preferRelativeResize="0"/>
          <p:nvPr/>
        </p:nvPicPr>
        <p:blipFill>
          <a:blip r:embed="rId4">
            <a:alphaModFix/>
          </a:blip>
          <a:stretch>
            <a:fillRect/>
          </a:stretch>
        </p:blipFill>
        <p:spPr>
          <a:xfrm>
            <a:off x="87438" y="4164250"/>
            <a:ext cx="4121025" cy="2082050"/>
          </a:xfrm>
          <a:prstGeom prst="rect">
            <a:avLst/>
          </a:prstGeom>
          <a:noFill/>
          <a:ln>
            <a:noFill/>
          </a:ln>
        </p:spPr>
      </p:pic>
      <p:pic>
        <p:nvPicPr>
          <p:cNvPr id="125" name="Google Shape;125;p18"/>
          <p:cNvPicPr preferRelativeResize="0"/>
          <p:nvPr/>
        </p:nvPicPr>
        <p:blipFill>
          <a:blip r:embed="rId5">
            <a:alphaModFix/>
          </a:blip>
          <a:stretch>
            <a:fillRect/>
          </a:stretch>
        </p:blipFill>
        <p:spPr>
          <a:xfrm>
            <a:off x="4403025" y="1447800"/>
            <a:ext cx="3400425" cy="3962400"/>
          </a:xfrm>
          <a:prstGeom prst="rect">
            <a:avLst/>
          </a:prstGeom>
          <a:noFill/>
          <a:ln>
            <a:noFill/>
          </a:ln>
        </p:spPr>
      </p:pic>
      <p:pic>
        <p:nvPicPr>
          <p:cNvPr id="126" name="Google Shape;126;p18"/>
          <p:cNvPicPr preferRelativeResize="0"/>
          <p:nvPr/>
        </p:nvPicPr>
        <p:blipFill>
          <a:blip r:embed="rId6">
            <a:alphaModFix/>
          </a:blip>
          <a:stretch>
            <a:fillRect/>
          </a:stretch>
        </p:blipFill>
        <p:spPr>
          <a:xfrm>
            <a:off x="7900738" y="791575"/>
            <a:ext cx="1914525" cy="5895975"/>
          </a:xfrm>
          <a:prstGeom prst="rect">
            <a:avLst/>
          </a:prstGeom>
          <a:noFill/>
          <a:ln>
            <a:noFill/>
          </a:ln>
        </p:spPr>
      </p:pic>
      <p:pic>
        <p:nvPicPr>
          <p:cNvPr id="127" name="Google Shape;127;p18"/>
          <p:cNvPicPr preferRelativeResize="0"/>
          <p:nvPr/>
        </p:nvPicPr>
        <p:blipFill>
          <a:blip r:embed="rId7">
            <a:alphaModFix/>
          </a:blip>
          <a:stretch>
            <a:fillRect/>
          </a:stretch>
        </p:blipFill>
        <p:spPr>
          <a:xfrm>
            <a:off x="9912575" y="791575"/>
            <a:ext cx="2204550" cy="5895975"/>
          </a:xfrm>
          <a:prstGeom prst="rect">
            <a:avLst/>
          </a:prstGeom>
          <a:noFill/>
          <a:ln>
            <a:noFill/>
          </a:ln>
        </p:spPr>
      </p:pic>
      <p:sp>
        <p:nvSpPr>
          <p:cNvPr id="128" name="Google Shape;128;p18"/>
          <p:cNvSpPr txBox="1"/>
          <p:nvPr/>
        </p:nvSpPr>
        <p:spPr>
          <a:xfrm>
            <a:off x="4388700" y="5501350"/>
            <a:ext cx="333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s-Latn-BA" sz="2800">
                <a:solidFill>
                  <a:schemeClr val="lt1"/>
                </a:solidFill>
                <a:latin typeface="Trebuchet MS"/>
                <a:ea typeface="Trebuchet MS"/>
                <a:cs typeface="Trebuchet MS"/>
                <a:sym typeface="Trebuchet MS"/>
              </a:rPr>
              <a:t>Did the same for dislike.json</a:t>
            </a:r>
            <a:endParaRPr sz="2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38200" y="180950"/>
            <a:ext cx="10515600" cy="735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0" lang="bs-Latn-BA" sz="3200">
                <a:solidFill>
                  <a:schemeClr val="lt1"/>
                </a:solidFill>
              </a:rPr>
              <a:t>Data Cleaning (cont.)</a:t>
            </a:r>
            <a:endParaRPr sz="3200"/>
          </a:p>
        </p:txBody>
      </p:sp>
      <p:sp>
        <p:nvSpPr>
          <p:cNvPr id="134" name="Google Shape;134;p19"/>
          <p:cNvSpPr txBox="1"/>
          <p:nvPr>
            <p:ph idx="1" type="body"/>
          </p:nvPr>
        </p:nvSpPr>
        <p:spPr>
          <a:xfrm>
            <a:off x="338675" y="916251"/>
            <a:ext cx="3102300" cy="53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bs-Latn-BA"/>
              <a:t>Convert DF to CSV</a:t>
            </a:r>
            <a:endParaRPr/>
          </a:p>
        </p:txBody>
      </p:sp>
      <p:pic>
        <p:nvPicPr>
          <p:cNvPr id="135" name="Google Shape;135;p19"/>
          <p:cNvPicPr preferRelativeResize="0"/>
          <p:nvPr/>
        </p:nvPicPr>
        <p:blipFill>
          <a:blip r:embed="rId3">
            <a:alphaModFix/>
          </a:blip>
          <a:stretch>
            <a:fillRect/>
          </a:stretch>
        </p:blipFill>
        <p:spPr>
          <a:xfrm>
            <a:off x="167400" y="1568563"/>
            <a:ext cx="3619500" cy="5076825"/>
          </a:xfrm>
          <a:prstGeom prst="rect">
            <a:avLst/>
          </a:prstGeom>
          <a:noFill/>
          <a:ln>
            <a:noFill/>
          </a:ln>
        </p:spPr>
      </p:pic>
      <p:pic>
        <p:nvPicPr>
          <p:cNvPr id="136" name="Google Shape;136;p19"/>
          <p:cNvPicPr preferRelativeResize="0"/>
          <p:nvPr/>
        </p:nvPicPr>
        <p:blipFill>
          <a:blip r:embed="rId4">
            <a:alphaModFix/>
          </a:blip>
          <a:stretch>
            <a:fillRect/>
          </a:stretch>
        </p:blipFill>
        <p:spPr>
          <a:xfrm>
            <a:off x="6683709" y="1068650"/>
            <a:ext cx="2742129" cy="5636951"/>
          </a:xfrm>
          <a:prstGeom prst="rect">
            <a:avLst/>
          </a:prstGeom>
          <a:noFill/>
          <a:ln>
            <a:noFill/>
          </a:ln>
        </p:spPr>
      </p:pic>
      <p:pic>
        <p:nvPicPr>
          <p:cNvPr id="137" name="Google Shape;137;p19"/>
          <p:cNvPicPr preferRelativeResize="0"/>
          <p:nvPr/>
        </p:nvPicPr>
        <p:blipFill>
          <a:blip r:embed="rId5">
            <a:alphaModFix/>
          </a:blip>
          <a:stretch>
            <a:fillRect/>
          </a:stretch>
        </p:blipFill>
        <p:spPr>
          <a:xfrm>
            <a:off x="9578224" y="1628776"/>
            <a:ext cx="2290144" cy="5076825"/>
          </a:xfrm>
          <a:prstGeom prst="rect">
            <a:avLst/>
          </a:prstGeom>
          <a:noFill/>
          <a:ln>
            <a:noFill/>
          </a:ln>
        </p:spPr>
      </p:pic>
      <p:sp>
        <p:nvSpPr>
          <p:cNvPr id="138" name="Google Shape;138;p19"/>
          <p:cNvSpPr txBox="1"/>
          <p:nvPr/>
        </p:nvSpPr>
        <p:spPr>
          <a:xfrm>
            <a:off x="9427300" y="582075"/>
            <a:ext cx="2592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s-Latn-BA" sz="2800">
                <a:solidFill>
                  <a:schemeClr val="lt1"/>
                </a:solidFill>
                <a:latin typeface="Trebuchet MS"/>
                <a:ea typeface="Trebuchet MS"/>
                <a:cs typeface="Trebuchet MS"/>
                <a:sym typeface="Trebuchet MS"/>
              </a:rPr>
              <a:t>Did the same for dislike</a:t>
            </a:r>
            <a:endParaRPr/>
          </a:p>
        </p:txBody>
      </p:sp>
      <p:pic>
        <p:nvPicPr>
          <p:cNvPr id="139" name="Google Shape;139;p19"/>
          <p:cNvPicPr preferRelativeResize="0"/>
          <p:nvPr/>
        </p:nvPicPr>
        <p:blipFill>
          <a:blip r:embed="rId6">
            <a:alphaModFix/>
          </a:blip>
          <a:stretch>
            <a:fillRect/>
          </a:stretch>
        </p:blipFill>
        <p:spPr>
          <a:xfrm>
            <a:off x="4201425" y="1736000"/>
            <a:ext cx="2067744" cy="4862375"/>
          </a:xfrm>
          <a:prstGeom prst="rect">
            <a:avLst/>
          </a:prstGeom>
          <a:noFill/>
          <a:ln>
            <a:noFill/>
          </a:ln>
        </p:spPr>
      </p:pic>
      <p:sp>
        <p:nvSpPr>
          <p:cNvPr id="140" name="Google Shape;140;p19"/>
          <p:cNvSpPr txBox="1"/>
          <p:nvPr>
            <p:ph idx="1" type="body"/>
          </p:nvPr>
        </p:nvSpPr>
        <p:spPr>
          <a:xfrm>
            <a:off x="4201350" y="976175"/>
            <a:ext cx="2067900" cy="6999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bs-Latn-BA"/>
              <a:t>Unique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