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61" r:id="rId4"/>
    <p:sldId id="267" r:id="rId5"/>
    <p:sldId id="258" r:id="rId6"/>
    <p:sldId id="259" r:id="rId7"/>
    <p:sldId id="260" r:id="rId8"/>
    <p:sldId id="265" r:id="rId9"/>
    <p:sldId id="268" r:id="rId10"/>
    <p:sldId id="262" r:id="rId11"/>
    <p:sldId id="263" r:id="rId12"/>
    <p:sldId id="266"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A83790A-B6C8-4B0A-B4BC-A55759950379}" type="datetimeFigureOut">
              <a:rPr lang="zh-CN" altLang="en-US" smtClean="0"/>
              <a:pPr/>
              <a:t>2018/12/17</a:t>
            </a:fld>
            <a:endParaRPr lang="zh-CN"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zh-CN" altLang="en-US"/>
          </a:p>
        </p:txBody>
      </p:sp>
      <p:sp>
        <p:nvSpPr>
          <p:cNvPr id="6" name="Slide Number Placeholder 5"/>
          <p:cNvSpPr>
            <a:spLocks noGrp="1"/>
          </p:cNvSpPr>
          <p:nvPr>
            <p:ph type="sldNum" sz="quarter" idx="12"/>
          </p:nvPr>
        </p:nvSpPr>
        <p:spPr>
          <a:xfrm>
            <a:off x="10469880" y="320040"/>
            <a:ext cx="914400" cy="320040"/>
          </a:xfrm>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95260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A83790A-B6C8-4B0A-B4BC-A55759950379}" type="datetimeFigureOut">
              <a:rPr lang="zh-CN" altLang="en-US" smtClean="0"/>
              <a:pPr/>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99003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0A83790A-B6C8-4B0A-B4BC-A55759950379}" type="datetimeFigureOut">
              <a:rPr lang="zh-CN" altLang="en-US" smtClean="0"/>
              <a:pPr/>
              <a:t>2018/12/17</a:t>
            </a:fld>
            <a:endParaRPr lang="zh-CN" altLang="en-US"/>
          </a:p>
        </p:txBody>
      </p:sp>
      <p:sp>
        <p:nvSpPr>
          <p:cNvPr id="5" name="Footer Placeholder 4"/>
          <p:cNvSpPr>
            <a:spLocks noGrp="1"/>
          </p:cNvSpPr>
          <p:nvPr>
            <p:ph type="ftr" sz="quarter" idx="11"/>
          </p:nvPr>
        </p:nvSpPr>
        <p:spPr>
          <a:xfrm>
            <a:off x="804672" y="6227064"/>
            <a:ext cx="10588752" cy="320040"/>
          </a:xfrm>
        </p:spPr>
        <p:txBody>
          <a:bodyPr/>
          <a:lstStyle/>
          <a:p>
            <a:endParaRPr lang="zh-CN" altLang="en-US"/>
          </a:p>
        </p:txBody>
      </p:sp>
      <p:sp>
        <p:nvSpPr>
          <p:cNvPr id="6" name="Slide Number Placeholder 5"/>
          <p:cNvSpPr>
            <a:spLocks noGrp="1"/>
          </p:cNvSpPr>
          <p:nvPr>
            <p:ph type="sldNum" sz="quarter" idx="12"/>
          </p:nvPr>
        </p:nvSpPr>
        <p:spPr>
          <a:xfrm>
            <a:off x="10469880" y="320040"/>
            <a:ext cx="914400" cy="320040"/>
          </a:xfrm>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47289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A83790A-B6C8-4B0A-B4BC-A55759950379}" type="datetimeFigureOut">
              <a:rPr lang="zh-CN" altLang="en-US" smtClean="0"/>
              <a:pPr/>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43654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04672" y="320040"/>
            <a:ext cx="3657600" cy="320040"/>
          </a:xfrm>
        </p:spPr>
        <p:txBody>
          <a:bodyPr/>
          <a:lstStyle/>
          <a:p>
            <a:fld id="{0A83790A-B6C8-4B0A-B4BC-A55759950379}" type="datetimeFigureOut">
              <a:rPr lang="zh-CN" altLang="en-US" smtClean="0"/>
              <a:pPr/>
              <a:t>2018/12/17</a:t>
            </a:fld>
            <a:endParaRPr lang="zh-CN"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zh-CN" altLang="en-US"/>
          </a:p>
        </p:txBody>
      </p:sp>
      <p:sp>
        <p:nvSpPr>
          <p:cNvPr id="6" name="Slide Number Placeholder 5"/>
          <p:cNvSpPr>
            <a:spLocks noGrp="1"/>
          </p:cNvSpPr>
          <p:nvPr>
            <p:ph type="sldNum" sz="quarter" idx="12"/>
          </p:nvPr>
        </p:nvSpPr>
        <p:spPr>
          <a:xfrm>
            <a:off x="10469880" y="320040"/>
            <a:ext cx="914400" cy="320040"/>
          </a:xfrm>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32381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0A83790A-B6C8-4B0A-B4BC-A55759950379}" type="datetimeFigureOut">
              <a:rPr lang="zh-CN" altLang="en-US" smtClean="0"/>
              <a:pPr/>
              <a:t>2018/12/17</a:t>
            </a:fld>
            <a:endParaRPr lang="zh-CN" altLang="en-US"/>
          </a:p>
        </p:txBody>
      </p:sp>
      <p:sp>
        <p:nvSpPr>
          <p:cNvPr id="6" name="Footer Placeholder 5"/>
          <p:cNvSpPr>
            <a:spLocks noGrp="1"/>
          </p:cNvSpPr>
          <p:nvPr>
            <p:ph type="ftr" sz="quarter" idx="11"/>
          </p:nvPr>
        </p:nvSpPr>
        <p:spPr>
          <a:xfrm>
            <a:off x="804672" y="6227064"/>
            <a:ext cx="10588752" cy="320040"/>
          </a:xfrm>
        </p:spPr>
        <p:txBody>
          <a:bodyPr/>
          <a:lstStyle/>
          <a:p>
            <a:endParaRPr lang="zh-CN" altLang="en-US"/>
          </a:p>
        </p:txBody>
      </p:sp>
      <p:sp>
        <p:nvSpPr>
          <p:cNvPr id="7" name="Slide Number Placeholder 6"/>
          <p:cNvSpPr>
            <a:spLocks noGrp="1"/>
          </p:cNvSpPr>
          <p:nvPr>
            <p:ph type="sldNum" sz="quarter" idx="12"/>
          </p:nvPr>
        </p:nvSpPr>
        <p:spPr>
          <a:xfrm>
            <a:off x="10469880" y="320040"/>
            <a:ext cx="914400" cy="320040"/>
          </a:xfrm>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376102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0A83790A-B6C8-4B0A-B4BC-A55759950379}" type="datetimeFigureOut">
              <a:rPr lang="zh-CN" altLang="en-US" smtClean="0"/>
              <a:pPr/>
              <a:t>2018/12/17</a:t>
            </a:fld>
            <a:endParaRPr lang="zh-CN" altLang="en-US"/>
          </a:p>
        </p:txBody>
      </p:sp>
      <p:sp>
        <p:nvSpPr>
          <p:cNvPr id="8" name="Footer Placeholder 7"/>
          <p:cNvSpPr>
            <a:spLocks noGrp="1"/>
          </p:cNvSpPr>
          <p:nvPr>
            <p:ph type="ftr" sz="quarter" idx="11"/>
          </p:nvPr>
        </p:nvSpPr>
        <p:spPr>
          <a:xfrm>
            <a:off x="804672" y="6227064"/>
            <a:ext cx="10588752" cy="320040"/>
          </a:xfrm>
        </p:spPr>
        <p:txBody>
          <a:bodyPr/>
          <a:lstStyle/>
          <a:p>
            <a:endParaRPr lang="zh-CN" altLang="en-US"/>
          </a:p>
        </p:txBody>
      </p:sp>
      <p:sp>
        <p:nvSpPr>
          <p:cNvPr id="9" name="Slide Number Placeholder 8"/>
          <p:cNvSpPr>
            <a:spLocks noGrp="1"/>
          </p:cNvSpPr>
          <p:nvPr>
            <p:ph type="sldNum" sz="quarter" idx="12"/>
          </p:nvPr>
        </p:nvSpPr>
        <p:spPr>
          <a:xfrm>
            <a:off x="10469880" y="320040"/>
            <a:ext cx="914400" cy="320040"/>
          </a:xfrm>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83828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A83790A-B6C8-4B0A-B4BC-A55759950379}" type="datetimeFigureOut">
              <a:rPr lang="zh-CN" altLang="en-US" smtClean="0"/>
              <a:pPr/>
              <a:t>2018/12/17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04436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A83790A-B6C8-4B0A-B4BC-A55759950379}" type="datetimeFigureOut">
              <a:rPr lang="zh-CN" altLang="en-US" smtClean="0"/>
              <a:pPr/>
              <a:t>2018/12/17</a:t>
            </a:fld>
            <a:endParaRPr lang="zh-CN" altLang="en-US"/>
          </a:p>
        </p:txBody>
      </p:sp>
      <p:sp>
        <p:nvSpPr>
          <p:cNvPr id="3" name="Footer Placeholder 2"/>
          <p:cNvSpPr>
            <a:spLocks noGrp="1"/>
          </p:cNvSpPr>
          <p:nvPr>
            <p:ph type="ftr" sz="quarter" idx="11"/>
          </p:nvPr>
        </p:nvSpPr>
        <p:spPr>
          <a:xfrm>
            <a:off x="804672" y="6227064"/>
            <a:ext cx="10588752" cy="320040"/>
          </a:xfrm>
        </p:spPr>
        <p:txBody>
          <a:bodyPr/>
          <a:lstStyle/>
          <a:p>
            <a:endParaRPr lang="zh-CN" altLang="en-US"/>
          </a:p>
        </p:txBody>
      </p:sp>
      <p:sp>
        <p:nvSpPr>
          <p:cNvPr id="4" name="Slide Number Placeholder 3"/>
          <p:cNvSpPr>
            <a:spLocks noGrp="1"/>
          </p:cNvSpPr>
          <p:nvPr>
            <p:ph type="sldNum" sz="quarter" idx="12"/>
          </p:nvPr>
        </p:nvSpPr>
        <p:spPr>
          <a:xfrm>
            <a:off x="10469880" y="320040"/>
            <a:ext cx="914400" cy="320040"/>
          </a:xfrm>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82124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A83790A-B6C8-4B0A-B4BC-A55759950379}" type="datetimeFigureOut">
              <a:rPr lang="zh-CN" altLang="en-US" smtClean="0"/>
              <a:pPr/>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52877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804672" y="320040"/>
            <a:ext cx="3657600" cy="320040"/>
          </a:xfrm>
        </p:spPr>
        <p:txBody>
          <a:bodyPr/>
          <a:lstStyle/>
          <a:p>
            <a:fld id="{0A83790A-B6C8-4B0A-B4BC-A55759950379}" type="datetimeFigureOut">
              <a:rPr lang="zh-CN" altLang="en-US" smtClean="0"/>
              <a:pPr/>
              <a:t>2018/12/17</a:t>
            </a:fld>
            <a:endParaRPr lang="zh-CN" altLang="en-US"/>
          </a:p>
        </p:txBody>
      </p:sp>
      <p:sp>
        <p:nvSpPr>
          <p:cNvPr id="6" name="Footer Placeholder 5"/>
          <p:cNvSpPr>
            <a:spLocks noGrp="1"/>
          </p:cNvSpPr>
          <p:nvPr>
            <p:ph type="ftr" sz="quarter" idx="11"/>
          </p:nvPr>
        </p:nvSpPr>
        <p:spPr>
          <a:xfrm>
            <a:off x="804672" y="6227064"/>
            <a:ext cx="5942203" cy="320040"/>
          </a:xfrm>
        </p:spPr>
        <p:txBody>
          <a:bodyPr/>
          <a:lstStyle/>
          <a:p>
            <a:endParaRPr lang="zh-CN" altLang="en-US"/>
          </a:p>
        </p:txBody>
      </p:sp>
      <p:sp>
        <p:nvSpPr>
          <p:cNvPr id="7" name="Slide Number Placeholder 6"/>
          <p:cNvSpPr>
            <a:spLocks noGrp="1"/>
          </p:cNvSpPr>
          <p:nvPr>
            <p:ph type="sldNum" sz="quarter" idx="12"/>
          </p:nvPr>
        </p:nvSpPr>
        <p:spPr>
          <a:xfrm>
            <a:off x="5828377" y="320040"/>
            <a:ext cx="914400" cy="320040"/>
          </a:xfrm>
        </p:spPr>
        <p:txBody>
          <a:body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243575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A83790A-B6C8-4B0A-B4BC-A55759950379}" type="datetimeFigureOut">
              <a:rPr lang="zh-CN" altLang="en-US" smtClean="0"/>
              <a:pPr/>
              <a:t>2018/12/17</a:t>
            </a:fld>
            <a:endParaRPr lang="zh-CN" alt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1016637-83A7-4133-B2E4-5BCADD34353F}" type="slidenum">
              <a:rPr lang="zh-CN" altLang="en-US" smtClean="0"/>
              <a:pPr/>
              <a:t>‹#›</a:t>
            </a:fld>
            <a:endParaRPr lang="zh-CN" altLang="en-US"/>
          </a:p>
        </p:txBody>
      </p:sp>
    </p:spTree>
    <p:extLst>
      <p:ext uri="{BB962C8B-B14F-4D97-AF65-F5344CB8AC3E}">
        <p14:creationId xmlns:p14="http://schemas.microsoft.com/office/powerpoint/2010/main" val="18139498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45">
            <a:extLst>
              <a:ext uri="{FF2B5EF4-FFF2-40B4-BE49-F238E27FC236}">
                <a16:creationId xmlns:a16="http://schemas.microsoft.com/office/drawing/2014/main" xmlns="" id="{6BDBA639-2A71-4A60-A71A-FF1836F5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47">
            <a:extLst>
              <a:ext uri="{FF2B5EF4-FFF2-40B4-BE49-F238E27FC236}">
                <a16:creationId xmlns:a16="http://schemas.microsoft.com/office/drawing/2014/main" xmlns="" id="{5E208A8B-5EBD-4532-BE72-26414FA7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9674" y="-59376"/>
            <a:ext cx="12515851" cy="6923798"/>
            <a:chOff x="-329674" y="-51881"/>
            <a:chExt cx="12515851" cy="6923798"/>
          </a:xfrm>
        </p:grpSpPr>
        <p:sp>
          <p:nvSpPr>
            <p:cNvPr id="49" name="Freeform 5">
              <a:extLst>
                <a:ext uri="{FF2B5EF4-FFF2-40B4-BE49-F238E27FC236}">
                  <a16:creationId xmlns:a16="http://schemas.microsoft.com/office/drawing/2014/main" xmlns="" id="{15D09196-B338-4AB5-A71B-CFD5FFCA62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6">
              <a:extLst>
                <a:ext uri="{FF2B5EF4-FFF2-40B4-BE49-F238E27FC236}">
                  <a16:creationId xmlns:a16="http://schemas.microsoft.com/office/drawing/2014/main" xmlns="" id="{F50B4463-128A-4677-A285-C017E6C543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7">
              <a:extLst>
                <a:ext uri="{FF2B5EF4-FFF2-40B4-BE49-F238E27FC236}">
                  <a16:creationId xmlns:a16="http://schemas.microsoft.com/office/drawing/2014/main" xmlns="" id="{1D9B95CD-F023-4DFA-9678-1E02713F7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8">
              <a:extLst>
                <a:ext uri="{FF2B5EF4-FFF2-40B4-BE49-F238E27FC236}">
                  <a16:creationId xmlns:a16="http://schemas.microsoft.com/office/drawing/2014/main" xmlns="" id="{1DDF47A8-BE7B-43F3-A500-F5A4656D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9">
              <a:extLst>
                <a:ext uri="{FF2B5EF4-FFF2-40B4-BE49-F238E27FC236}">
                  <a16:creationId xmlns:a16="http://schemas.microsoft.com/office/drawing/2014/main" xmlns="" id="{2DD394DE-76FB-42F8-85F2-FD436F4232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0">
              <a:extLst>
                <a:ext uri="{FF2B5EF4-FFF2-40B4-BE49-F238E27FC236}">
                  <a16:creationId xmlns:a16="http://schemas.microsoft.com/office/drawing/2014/main" xmlns="" id="{B95F2EFB-87E6-4400-AAF3-7EB8B4F156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1">
              <a:extLst>
                <a:ext uri="{FF2B5EF4-FFF2-40B4-BE49-F238E27FC236}">
                  <a16:creationId xmlns:a16="http://schemas.microsoft.com/office/drawing/2014/main" xmlns="" id="{1D463476-2BC7-418C-9D6F-51444B11A7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2">
              <a:extLst>
                <a:ext uri="{FF2B5EF4-FFF2-40B4-BE49-F238E27FC236}">
                  <a16:creationId xmlns:a16="http://schemas.microsoft.com/office/drawing/2014/main" xmlns="" id="{24011122-2495-478A-81BF-ABBDEA1DA8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3">
              <a:extLst>
                <a:ext uri="{FF2B5EF4-FFF2-40B4-BE49-F238E27FC236}">
                  <a16:creationId xmlns:a16="http://schemas.microsoft.com/office/drawing/2014/main" xmlns="" id="{C79E87C5-E5B3-476B-B539-FC9CF4A33B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4">
              <a:extLst>
                <a:ext uri="{FF2B5EF4-FFF2-40B4-BE49-F238E27FC236}">
                  <a16:creationId xmlns:a16="http://schemas.microsoft.com/office/drawing/2014/main" xmlns="" id="{956029CA-2B38-434D-9044-5FF3A1ECD1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15">
              <a:extLst>
                <a:ext uri="{FF2B5EF4-FFF2-40B4-BE49-F238E27FC236}">
                  <a16:creationId xmlns:a16="http://schemas.microsoft.com/office/drawing/2014/main" xmlns="" id="{9514CFB6-E8DB-43DC-B1CD-9CC2D4B2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16">
              <a:extLst>
                <a:ext uri="{FF2B5EF4-FFF2-40B4-BE49-F238E27FC236}">
                  <a16:creationId xmlns:a16="http://schemas.microsoft.com/office/drawing/2014/main" xmlns="" id="{BD8C1FC8-E550-45BE-9F30-822BAB3781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17">
              <a:extLst>
                <a:ext uri="{FF2B5EF4-FFF2-40B4-BE49-F238E27FC236}">
                  <a16:creationId xmlns:a16="http://schemas.microsoft.com/office/drawing/2014/main" xmlns="" id="{D1646B5D-A7B7-41EC-9591-0E0C0F4F94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8">
              <a:extLst>
                <a:ext uri="{FF2B5EF4-FFF2-40B4-BE49-F238E27FC236}">
                  <a16:creationId xmlns:a16="http://schemas.microsoft.com/office/drawing/2014/main" xmlns="" id="{E2118E93-481E-4843-987E-378187AA37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9">
              <a:extLst>
                <a:ext uri="{FF2B5EF4-FFF2-40B4-BE49-F238E27FC236}">
                  <a16:creationId xmlns:a16="http://schemas.microsoft.com/office/drawing/2014/main" xmlns="" id="{77038464-F4E2-47EC-A87F-18469191E3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0">
              <a:extLst>
                <a:ext uri="{FF2B5EF4-FFF2-40B4-BE49-F238E27FC236}">
                  <a16:creationId xmlns:a16="http://schemas.microsoft.com/office/drawing/2014/main" xmlns="" id="{FB3BBEB1-E146-408F-95B7-EE2F269DE1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1">
              <a:extLst>
                <a:ext uri="{FF2B5EF4-FFF2-40B4-BE49-F238E27FC236}">
                  <a16:creationId xmlns:a16="http://schemas.microsoft.com/office/drawing/2014/main" xmlns="" id="{C765B285-56EC-47FC-B116-274EBBD61A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xmlns="" id="{CB4A6191-6913-42EA-905E-8A174AE2C9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23">
              <a:extLst>
                <a:ext uri="{FF2B5EF4-FFF2-40B4-BE49-F238E27FC236}">
                  <a16:creationId xmlns:a16="http://schemas.microsoft.com/office/drawing/2014/main" xmlns="" id="{8ADEEF92-F481-475A-845C-5E940F0D55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9" name="Freeform: Shape 68">
            <a:extLst>
              <a:ext uri="{FF2B5EF4-FFF2-40B4-BE49-F238E27FC236}">
                <a16:creationId xmlns:a16="http://schemas.microsoft.com/office/drawing/2014/main" xmlns="" id="{D9C506D7-84CB-4057-A44A-465313E785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Oval 32">
            <a:extLst>
              <a:ext uri="{FF2B5EF4-FFF2-40B4-BE49-F238E27FC236}">
                <a16:creationId xmlns:a16="http://schemas.microsoft.com/office/drawing/2014/main" xmlns="" id="{7842FC68-61FD-4700-8A22-BB8B071884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2616277" y="2061838"/>
            <a:ext cx="6959446" cy="1662475"/>
          </a:xfrm>
        </p:spPr>
        <p:txBody>
          <a:bodyPr>
            <a:normAutofit/>
          </a:bodyPr>
          <a:lstStyle/>
          <a:p>
            <a:r>
              <a:rPr lang="zh-CN" altLang="en-US" sz="4800"/>
              <a:t>消费者权益之监督权</a:t>
            </a:r>
            <a:endParaRPr lang="zh-CN" altLang="en-US" sz="4800" dirty="0"/>
          </a:p>
        </p:txBody>
      </p:sp>
      <p:sp>
        <p:nvSpPr>
          <p:cNvPr id="3" name="副标题 2"/>
          <p:cNvSpPr>
            <a:spLocks noGrp="1"/>
          </p:cNvSpPr>
          <p:nvPr>
            <p:ph type="subTitle" idx="1"/>
          </p:nvPr>
        </p:nvSpPr>
        <p:spPr>
          <a:xfrm>
            <a:off x="3388938" y="3783690"/>
            <a:ext cx="5414125" cy="1196717"/>
          </a:xfrm>
        </p:spPr>
        <p:txBody>
          <a:bodyPr>
            <a:normAutofit/>
          </a:bodyPr>
          <a:lstStyle/>
          <a:p>
            <a:r>
              <a:rPr lang="zh-CN" altLang="en-US" sz="2000"/>
              <a:t>王嘉铭，范一飞，胡羽健，冯柯景，石拓小组</a:t>
            </a:r>
            <a:endParaRPr lang="zh-CN" altLang="en-US" sz="2000" dirty="0"/>
          </a:p>
        </p:txBody>
      </p:sp>
    </p:spTree>
    <p:extLst>
      <p:ext uri="{BB962C8B-B14F-4D97-AF65-F5344CB8AC3E}">
        <p14:creationId xmlns:p14="http://schemas.microsoft.com/office/powerpoint/2010/main" val="155080099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7D490819-5666-421A-BA38-5BB7F760B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xmlns="" id="{8FDFAB5E-BFB6-4290-9F06-1AD4E52A3D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58" name="Freeform 5">
              <a:extLst>
                <a:ext uri="{FF2B5EF4-FFF2-40B4-BE49-F238E27FC236}">
                  <a16:creationId xmlns:a16="http://schemas.microsoft.com/office/drawing/2014/main" xmlns="" id="{14FA43FA-82AD-4E41-A5A7-32F0F9DAA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9" name="Freeform 6">
              <a:extLst>
                <a:ext uri="{FF2B5EF4-FFF2-40B4-BE49-F238E27FC236}">
                  <a16:creationId xmlns:a16="http://schemas.microsoft.com/office/drawing/2014/main" xmlns="" id="{C3C34A1E-706E-4DB7-891E-6FB4762411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7">
              <a:extLst>
                <a:ext uri="{FF2B5EF4-FFF2-40B4-BE49-F238E27FC236}">
                  <a16:creationId xmlns:a16="http://schemas.microsoft.com/office/drawing/2014/main" xmlns="" id="{6E55BE0F-8EA7-4F30-B3FD-8F6DD29BA2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8">
              <a:extLst>
                <a:ext uri="{FF2B5EF4-FFF2-40B4-BE49-F238E27FC236}">
                  <a16:creationId xmlns:a16="http://schemas.microsoft.com/office/drawing/2014/main" xmlns="" id="{3C9F415B-574B-4647-BD72-F211EA3FA7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9">
              <a:extLst>
                <a:ext uri="{FF2B5EF4-FFF2-40B4-BE49-F238E27FC236}">
                  <a16:creationId xmlns:a16="http://schemas.microsoft.com/office/drawing/2014/main" xmlns="" id="{CDD98CAF-1BC1-4BD6-AAD2-68EBF8D8B2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0">
              <a:extLst>
                <a:ext uri="{FF2B5EF4-FFF2-40B4-BE49-F238E27FC236}">
                  <a16:creationId xmlns:a16="http://schemas.microsoft.com/office/drawing/2014/main" xmlns="" id="{FF6CBDDA-3893-44B9-86D9-F1F38D4B5F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1">
              <a:extLst>
                <a:ext uri="{FF2B5EF4-FFF2-40B4-BE49-F238E27FC236}">
                  <a16:creationId xmlns:a16="http://schemas.microsoft.com/office/drawing/2014/main" xmlns="" id="{5FEF4109-DC7B-4C15-9C2D-53A69A120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2">
              <a:extLst>
                <a:ext uri="{FF2B5EF4-FFF2-40B4-BE49-F238E27FC236}">
                  <a16:creationId xmlns:a16="http://schemas.microsoft.com/office/drawing/2014/main" xmlns="" id="{140DAA94-BB0A-4185-97AF-CB63182E85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3">
              <a:extLst>
                <a:ext uri="{FF2B5EF4-FFF2-40B4-BE49-F238E27FC236}">
                  <a16:creationId xmlns:a16="http://schemas.microsoft.com/office/drawing/2014/main" xmlns="" id="{114C7C3A-04DD-4CC1-A272-F2578FE23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4">
              <a:extLst>
                <a:ext uri="{FF2B5EF4-FFF2-40B4-BE49-F238E27FC236}">
                  <a16:creationId xmlns:a16="http://schemas.microsoft.com/office/drawing/2014/main" xmlns="" id="{4AA1C8D2-B988-4C8F-97B7-229630F2AD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5">
              <a:extLst>
                <a:ext uri="{FF2B5EF4-FFF2-40B4-BE49-F238E27FC236}">
                  <a16:creationId xmlns:a16="http://schemas.microsoft.com/office/drawing/2014/main" xmlns="" id="{D5621FCD-0E62-4332-965D-80FA0EF80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6">
              <a:extLst>
                <a:ext uri="{FF2B5EF4-FFF2-40B4-BE49-F238E27FC236}">
                  <a16:creationId xmlns:a16="http://schemas.microsoft.com/office/drawing/2014/main" xmlns="" id="{D1E7C9B8-4AA1-43A1-A547-785A41395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7">
              <a:extLst>
                <a:ext uri="{FF2B5EF4-FFF2-40B4-BE49-F238E27FC236}">
                  <a16:creationId xmlns:a16="http://schemas.microsoft.com/office/drawing/2014/main" xmlns="" id="{01F4C519-3639-48B7-A720-466A40BF17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8">
              <a:extLst>
                <a:ext uri="{FF2B5EF4-FFF2-40B4-BE49-F238E27FC236}">
                  <a16:creationId xmlns:a16="http://schemas.microsoft.com/office/drawing/2014/main" xmlns="" id="{939AFA97-19A9-4DA4-A478-A3E31B83B4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9">
              <a:extLst>
                <a:ext uri="{FF2B5EF4-FFF2-40B4-BE49-F238E27FC236}">
                  <a16:creationId xmlns:a16="http://schemas.microsoft.com/office/drawing/2014/main" xmlns="" id="{901126FE-0E00-4313-BDE9-CF2C04D96B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0">
              <a:extLst>
                <a:ext uri="{FF2B5EF4-FFF2-40B4-BE49-F238E27FC236}">
                  <a16:creationId xmlns:a16="http://schemas.microsoft.com/office/drawing/2014/main" xmlns="" id="{1D31F0FA-D603-49E8-B72E-7665CF9A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21">
              <a:extLst>
                <a:ext uri="{FF2B5EF4-FFF2-40B4-BE49-F238E27FC236}">
                  <a16:creationId xmlns:a16="http://schemas.microsoft.com/office/drawing/2014/main" xmlns="" id="{28C24D97-A4EA-4764-AEE5-61C0892F66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5" name="Freeform 22">
              <a:extLst>
                <a:ext uri="{FF2B5EF4-FFF2-40B4-BE49-F238E27FC236}">
                  <a16:creationId xmlns:a16="http://schemas.microsoft.com/office/drawing/2014/main" xmlns="" id="{C6B724DA-22AE-4918-B782-3E7CD485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3">
              <a:extLst>
                <a:ext uri="{FF2B5EF4-FFF2-40B4-BE49-F238E27FC236}">
                  <a16:creationId xmlns:a16="http://schemas.microsoft.com/office/drawing/2014/main" xmlns="" id="{9F6E83DB-ADF8-409A-95CF-41BE0E028F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4">
              <a:extLst>
                <a:ext uri="{FF2B5EF4-FFF2-40B4-BE49-F238E27FC236}">
                  <a16:creationId xmlns:a16="http://schemas.microsoft.com/office/drawing/2014/main" xmlns="" id="{C83EE84C-89F7-406E-959C-8E3518D3E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5">
              <a:extLst>
                <a:ext uri="{FF2B5EF4-FFF2-40B4-BE49-F238E27FC236}">
                  <a16:creationId xmlns:a16="http://schemas.microsoft.com/office/drawing/2014/main" xmlns="" id="{209B50F9-709E-4054-AD5F-814AD7459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0" name="Rectangle 79">
            <a:extLst>
              <a:ext uri="{FF2B5EF4-FFF2-40B4-BE49-F238E27FC236}">
                <a16:creationId xmlns:a16="http://schemas.microsoft.com/office/drawing/2014/main" xmlns="" id="{BC2574CF-1D35-4994-87BD-5A3378E1A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7720" y="960120"/>
            <a:ext cx="3988993" cy="4171278"/>
          </a:xfrm>
        </p:spPr>
        <p:txBody>
          <a:bodyPr>
            <a:normAutofit/>
          </a:bodyPr>
          <a:lstStyle/>
          <a:p>
            <a:pPr algn="l"/>
            <a:r>
              <a:rPr lang="zh-CN" altLang="en-US" sz="5400">
                <a:solidFill>
                  <a:schemeClr val="tx1"/>
                </a:solidFill>
              </a:rPr>
              <a:t>案例</a:t>
            </a:r>
            <a:r>
              <a:rPr lang="en-US" altLang="zh-CN" sz="5400">
                <a:solidFill>
                  <a:schemeClr val="tx1"/>
                </a:solidFill>
              </a:rPr>
              <a:t>2</a:t>
            </a:r>
            <a:endParaRPr lang="zh-CN" altLang="en-US" sz="5400">
              <a:solidFill>
                <a:schemeClr val="tx1"/>
              </a:solidFill>
            </a:endParaRPr>
          </a:p>
        </p:txBody>
      </p:sp>
      <p:sp>
        <p:nvSpPr>
          <p:cNvPr id="3" name="内容占位符 2"/>
          <p:cNvSpPr>
            <a:spLocks noGrp="1"/>
          </p:cNvSpPr>
          <p:nvPr>
            <p:ph idx="1"/>
          </p:nvPr>
        </p:nvSpPr>
        <p:spPr>
          <a:xfrm>
            <a:off x="5118447" y="960120"/>
            <a:ext cx="6281873" cy="4171278"/>
          </a:xfrm>
        </p:spPr>
        <p:txBody>
          <a:bodyPr>
            <a:normAutofit/>
          </a:bodyPr>
          <a:lstStyle/>
          <a:p>
            <a:r>
              <a:rPr lang="zh-CN" altLang="en-US" dirty="0"/>
              <a:t>杭州的丁女士自从</a:t>
            </a:r>
            <a:r>
              <a:rPr lang="en-US" altLang="zh-CN" dirty="0"/>
              <a:t>1999</a:t>
            </a:r>
            <a:r>
              <a:rPr lang="zh-CN" altLang="en-US" dirty="0"/>
              <a:t>年在某房地产开发公司定了一套房子以后，就发现麻烦来了。</a:t>
            </a:r>
            <a:r>
              <a:rPr lang="en-US" altLang="zh-CN" dirty="0"/>
              <a:t>1999</a:t>
            </a:r>
            <a:r>
              <a:rPr lang="zh-CN" altLang="en-US" dirty="0"/>
              <a:t>年</a:t>
            </a:r>
            <a:r>
              <a:rPr lang="en-US" altLang="zh-CN" dirty="0"/>
              <a:t>10</a:t>
            </a:r>
            <a:r>
              <a:rPr lang="zh-CN" altLang="en-US" dirty="0"/>
              <a:t>月，丁女士在杭州的房交会上看中了某房产开发公司的期房，经过初步洽谈后于</a:t>
            </a:r>
            <a:r>
              <a:rPr lang="en-US" altLang="zh-CN" dirty="0"/>
              <a:t>10</a:t>
            </a:r>
            <a:r>
              <a:rPr lang="zh-CN" altLang="en-US" dirty="0"/>
              <a:t>月</a:t>
            </a:r>
            <a:r>
              <a:rPr lang="en-US" altLang="zh-CN" dirty="0"/>
              <a:t>29</a:t>
            </a:r>
            <a:r>
              <a:rPr lang="zh-CN" altLang="en-US" dirty="0"/>
              <a:t>日与该公司签订了购房认购书，并当场交付了定金一万元。当时该公司承诺在</a:t>
            </a:r>
            <a:r>
              <a:rPr lang="en-US" altLang="zh-CN" dirty="0"/>
              <a:t>2001</a:t>
            </a:r>
            <a:r>
              <a:rPr lang="zh-CN" altLang="en-US" dirty="0"/>
              <a:t>年底前交房，但后来却一直以各种理由推脱和搪塞，并将房子卖给了他人。而此时丁女士已将原来的旧房子卖掉，原来满心欢喜准备乔迁之喜以改善住宿条件的，没想到现在只能租房子住了。苦不堪言的丁女士只能向有关部门投诉。</a:t>
            </a:r>
          </a:p>
        </p:txBody>
      </p:sp>
    </p:spTree>
  </p:cSld>
  <p:clrMapOvr>
    <a:masterClrMapping/>
  </p:clrMapOvr>
  <mc:AlternateContent xmlns:mc="http://schemas.openxmlformats.org/markup-compatibility/2006" xmlns:p14="http://schemas.microsoft.com/office/powerpoint/2010/main">
    <mc:Choice Requires="p14">
      <p:transition spd="slow">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xmlns="" id="{7D490819-5666-421A-BA38-5BB7F760B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xmlns="" id="{8FDFAB5E-BFB6-4290-9F06-1AD4E52A3D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71" name="Freeform 5">
              <a:extLst>
                <a:ext uri="{FF2B5EF4-FFF2-40B4-BE49-F238E27FC236}">
                  <a16:creationId xmlns:a16="http://schemas.microsoft.com/office/drawing/2014/main" xmlns="" id="{14FA43FA-82AD-4E41-A5A7-32F0F9DAA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2" name="Freeform 6">
              <a:extLst>
                <a:ext uri="{FF2B5EF4-FFF2-40B4-BE49-F238E27FC236}">
                  <a16:creationId xmlns:a16="http://schemas.microsoft.com/office/drawing/2014/main" xmlns="" id="{C3C34A1E-706E-4DB7-891E-6FB4762411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xmlns="" id="{6E55BE0F-8EA7-4F30-B3FD-8F6DD29BA2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xmlns="" id="{3C9F415B-574B-4647-BD72-F211EA3FA7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xmlns="" id="{CDD98CAF-1BC1-4BD6-AAD2-68EBF8D8B2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xmlns="" id="{FF6CBDDA-3893-44B9-86D9-F1F38D4B5F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xmlns="" id="{5FEF4109-DC7B-4C15-9C2D-53A69A120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xmlns="" id="{140DAA94-BB0A-4185-97AF-CB63182E85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xmlns="" id="{114C7C3A-04DD-4CC1-A272-F2578FE23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xmlns="" id="{4AA1C8D2-B988-4C8F-97B7-229630F2AD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xmlns="" id="{D5621FCD-0E62-4332-965D-80FA0EF80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xmlns="" id="{D1E7C9B8-4AA1-43A1-A547-785A41395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xmlns="" id="{01F4C519-3639-48B7-A720-466A40BF17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xmlns="" id="{939AFA97-19A9-4DA4-A478-A3E31B83B4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xmlns="" id="{901126FE-0E00-4313-BDE9-CF2C04D96B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xmlns="" id="{1D31F0FA-D603-49E8-B72E-7665CF9A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xmlns="" id="{28C24D97-A4EA-4764-AEE5-61C0892F66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xmlns="" id="{C6B724DA-22AE-4918-B782-3E7CD485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xmlns="" id="{9F6E83DB-ADF8-409A-95CF-41BE0E028F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4">
              <a:extLst>
                <a:ext uri="{FF2B5EF4-FFF2-40B4-BE49-F238E27FC236}">
                  <a16:creationId xmlns:a16="http://schemas.microsoft.com/office/drawing/2014/main" xmlns="" id="{C83EE84C-89F7-406E-959C-8E3518D3E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5">
              <a:extLst>
                <a:ext uri="{FF2B5EF4-FFF2-40B4-BE49-F238E27FC236}">
                  <a16:creationId xmlns:a16="http://schemas.microsoft.com/office/drawing/2014/main" xmlns="" id="{209B50F9-709E-4054-AD5F-814AD7459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3" name="Rectangle 92">
            <a:extLst>
              <a:ext uri="{FF2B5EF4-FFF2-40B4-BE49-F238E27FC236}">
                <a16:creationId xmlns:a16="http://schemas.microsoft.com/office/drawing/2014/main" xmlns="" id="{BC2574CF-1D35-4994-87BD-5A3378E1A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7720" y="960120"/>
            <a:ext cx="3988993" cy="4171278"/>
          </a:xfrm>
        </p:spPr>
        <p:txBody>
          <a:bodyPr>
            <a:normAutofit/>
          </a:bodyPr>
          <a:lstStyle/>
          <a:p>
            <a:pPr algn="l"/>
            <a:r>
              <a:rPr lang="zh-CN" altLang="en-US" sz="5400">
                <a:solidFill>
                  <a:schemeClr val="tx1"/>
                </a:solidFill>
              </a:rPr>
              <a:t>消费者维权因何如此困难重重？！</a:t>
            </a:r>
          </a:p>
        </p:txBody>
      </p:sp>
      <p:sp>
        <p:nvSpPr>
          <p:cNvPr id="3" name="内容占位符 2"/>
          <p:cNvSpPr>
            <a:spLocks noGrp="1"/>
          </p:cNvSpPr>
          <p:nvPr>
            <p:ph idx="1"/>
          </p:nvPr>
        </p:nvSpPr>
        <p:spPr>
          <a:xfrm>
            <a:off x="5118447" y="960120"/>
            <a:ext cx="6281873" cy="4171278"/>
          </a:xfrm>
        </p:spPr>
        <p:txBody>
          <a:bodyPr>
            <a:normAutofit/>
          </a:bodyPr>
          <a:lstStyle/>
          <a:p>
            <a:r>
              <a:rPr lang="zh-CN" altLang="en-US" dirty="0"/>
              <a:t>原因之一：</a:t>
            </a:r>
            <a:r>
              <a:rPr lang="zh-CN" altLang="en-US" b="1" dirty="0">
                <a:solidFill>
                  <a:srgbClr val="FF0000"/>
                </a:solidFill>
              </a:rPr>
              <a:t>由于开发商的不诚信</a:t>
            </a:r>
            <a:r>
              <a:rPr lang="zh-CN" altLang="en-US" dirty="0"/>
              <a:t>。从买房一开始，陷阱就可能存在了。</a:t>
            </a:r>
            <a:r>
              <a:rPr lang="zh-CN" altLang="en-US" b="1" dirty="0">
                <a:solidFill>
                  <a:srgbClr val="FF0000"/>
                </a:solidFill>
              </a:rPr>
              <a:t>有缺少法人开发资格的、有房屋缩水的、有合同欺诈的</a:t>
            </a:r>
            <a:r>
              <a:rPr lang="en-US" altLang="zh-CN" dirty="0"/>
              <a:t>……</a:t>
            </a:r>
            <a:r>
              <a:rPr lang="zh-CN" altLang="en-US" dirty="0"/>
              <a:t>住进新房，你可能终日要为短斤缺两奔波。消费者会遇到如此之多不公平的社会现象，表面来看，是一些合同条款存在陷阱和欺诈，但事实上，最根本的顽疾在于整个</a:t>
            </a:r>
            <a:r>
              <a:rPr lang="zh-CN" altLang="en-US" b="1" dirty="0">
                <a:solidFill>
                  <a:srgbClr val="FF0000"/>
                </a:solidFill>
              </a:rPr>
              <a:t>社会诚信基础</a:t>
            </a:r>
            <a:r>
              <a:rPr lang="zh-CN" altLang="en-US" dirty="0"/>
              <a:t>还不完善。房产作为一个价值极高的商品，体现出对诚信的需要也就更多。</a:t>
            </a: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7D490819-5666-421A-BA38-5BB7F760B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8FDFAB5E-BFB6-4290-9F06-1AD4E52A3D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xmlns="" id="{14FA43FA-82AD-4E41-A5A7-32F0F9DAA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2" name="Freeform 6">
              <a:extLst>
                <a:ext uri="{FF2B5EF4-FFF2-40B4-BE49-F238E27FC236}">
                  <a16:creationId xmlns:a16="http://schemas.microsoft.com/office/drawing/2014/main" xmlns="" id="{C3C34A1E-706E-4DB7-891E-6FB4762411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xmlns="" id="{6E55BE0F-8EA7-4F30-B3FD-8F6DD29BA2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xmlns="" id="{3C9F415B-574B-4647-BD72-F211EA3FA7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xmlns="" id="{CDD98CAF-1BC1-4BD6-AAD2-68EBF8D8B2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xmlns="" id="{FF6CBDDA-3893-44B9-86D9-F1F38D4B5F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xmlns="" id="{5FEF4109-DC7B-4C15-9C2D-53A69A120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xmlns="" id="{140DAA94-BB0A-4185-97AF-CB63182E85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xmlns="" id="{114C7C3A-04DD-4CC1-A272-F2578FE23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xmlns="" id="{4AA1C8D2-B988-4C8F-97B7-229630F2AD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xmlns="" id="{D5621FCD-0E62-4332-965D-80FA0EF80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xmlns="" id="{D1E7C9B8-4AA1-43A1-A547-785A41395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xmlns="" id="{01F4C519-3639-48B7-A720-466A40BF17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xmlns="" id="{939AFA97-19A9-4DA4-A478-A3E31B83B4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xmlns="" id="{901126FE-0E00-4313-BDE9-CF2C04D96B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xmlns="" id="{1D31F0FA-D603-49E8-B72E-7665CF9A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xmlns="" id="{28C24D97-A4EA-4764-AEE5-61C0892F66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xmlns="" id="{C6B724DA-22AE-4918-B782-3E7CD485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xmlns="" id="{9F6E83DB-ADF8-409A-95CF-41BE0E028F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4">
              <a:extLst>
                <a:ext uri="{FF2B5EF4-FFF2-40B4-BE49-F238E27FC236}">
                  <a16:creationId xmlns:a16="http://schemas.microsoft.com/office/drawing/2014/main" xmlns="" id="{C83EE84C-89F7-406E-959C-8E3518D3E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5">
              <a:extLst>
                <a:ext uri="{FF2B5EF4-FFF2-40B4-BE49-F238E27FC236}">
                  <a16:creationId xmlns:a16="http://schemas.microsoft.com/office/drawing/2014/main" xmlns="" id="{209B50F9-709E-4054-AD5F-814AD7459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3" name="Rectangle 62">
            <a:extLst>
              <a:ext uri="{FF2B5EF4-FFF2-40B4-BE49-F238E27FC236}">
                <a16:creationId xmlns:a16="http://schemas.microsoft.com/office/drawing/2014/main" xmlns="" id="{BC2574CF-1D35-4994-87BD-5A3378E1A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7720" y="960120"/>
            <a:ext cx="3988993" cy="4171278"/>
          </a:xfrm>
        </p:spPr>
        <p:txBody>
          <a:bodyPr>
            <a:normAutofit/>
          </a:bodyPr>
          <a:lstStyle/>
          <a:p>
            <a:pPr algn="l"/>
            <a:r>
              <a:rPr lang="zh-CN" altLang="en-US" sz="5400">
                <a:solidFill>
                  <a:schemeClr val="tx1"/>
                </a:solidFill>
              </a:rPr>
              <a:t>消费者维权因何如此困难重重？！</a:t>
            </a:r>
          </a:p>
        </p:txBody>
      </p:sp>
      <p:sp>
        <p:nvSpPr>
          <p:cNvPr id="3" name="内容占位符 2"/>
          <p:cNvSpPr>
            <a:spLocks noGrp="1"/>
          </p:cNvSpPr>
          <p:nvPr>
            <p:ph idx="1"/>
          </p:nvPr>
        </p:nvSpPr>
        <p:spPr>
          <a:xfrm>
            <a:off x="5118447" y="960120"/>
            <a:ext cx="6281873" cy="4171278"/>
          </a:xfrm>
        </p:spPr>
        <p:txBody>
          <a:bodyPr>
            <a:normAutofit/>
          </a:bodyPr>
          <a:lstStyle/>
          <a:p>
            <a:r>
              <a:rPr lang="zh-CN" altLang="en-US" dirty="0"/>
              <a:t>原因之二：</a:t>
            </a:r>
            <a:r>
              <a:rPr lang="zh-CN" altLang="en-US" b="1" dirty="0">
                <a:solidFill>
                  <a:srgbClr val="FF0000"/>
                </a:solidFill>
              </a:rPr>
              <a:t>买卖双方信息不对称</a:t>
            </a:r>
            <a:r>
              <a:rPr lang="zh-CN" altLang="en-US" dirty="0"/>
              <a:t>。商品房不同于一般的消费品，它</a:t>
            </a:r>
            <a:r>
              <a:rPr lang="zh-CN" altLang="en-US" b="1" dirty="0">
                <a:solidFill>
                  <a:srgbClr val="FF0000"/>
                </a:solidFill>
              </a:rPr>
              <a:t>不仅涉及商品本身的面积、结构、质量等问题，还与小区规划、容积率、公建配套设施、物业等</a:t>
            </a:r>
            <a:r>
              <a:rPr lang="zh-CN" altLang="en-US" dirty="0"/>
              <a:t>有关。正由于商品房所涉及的方方面面较多，只要在一个小环节出现问题，就会侵害消费者权益。商品房买卖双方的信息是不对称的，主要表现在</a:t>
            </a:r>
            <a:r>
              <a:rPr lang="zh-CN" altLang="en-US" b="1" dirty="0">
                <a:solidFill>
                  <a:srgbClr val="FF0000"/>
                </a:solidFill>
              </a:rPr>
              <a:t>房地产商广告误导倾向严重，而消费者却受专业知识缺乏的限制</a:t>
            </a:r>
            <a:r>
              <a:rPr lang="zh-CN" altLang="en-US" dirty="0"/>
              <a:t>，加上绝大多数人是第一次购房，经验不足，往往使得自我保护措施不力。买卖双方的不对等也造成了经营者对消费者的要求往往不肯轻易让步。作为个体的业主面对经济实力强大的开发商，总是显得无奈和弱小无助。</a:t>
            </a:r>
          </a:p>
        </p:txBody>
      </p:sp>
    </p:spTree>
    <p:extLst>
      <p:ext uri="{BB962C8B-B14F-4D97-AF65-F5344CB8AC3E}">
        <p14:creationId xmlns:p14="http://schemas.microsoft.com/office/powerpoint/2010/main" val="265314404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7D490819-5666-421A-BA38-5BB7F760B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8FDFAB5E-BFB6-4290-9F06-1AD4E52A3D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xmlns="" id="{14FA43FA-82AD-4E41-A5A7-32F0F9DAA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2" name="Freeform 6">
              <a:extLst>
                <a:ext uri="{FF2B5EF4-FFF2-40B4-BE49-F238E27FC236}">
                  <a16:creationId xmlns:a16="http://schemas.microsoft.com/office/drawing/2014/main" xmlns="" id="{C3C34A1E-706E-4DB7-891E-6FB4762411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xmlns="" id="{6E55BE0F-8EA7-4F30-B3FD-8F6DD29BA2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xmlns="" id="{3C9F415B-574B-4647-BD72-F211EA3FA7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xmlns="" id="{CDD98CAF-1BC1-4BD6-AAD2-68EBF8D8B2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xmlns="" id="{FF6CBDDA-3893-44B9-86D9-F1F38D4B5F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xmlns="" id="{5FEF4109-DC7B-4C15-9C2D-53A69A120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xmlns="" id="{140DAA94-BB0A-4185-97AF-CB63182E85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xmlns="" id="{114C7C3A-04DD-4CC1-A272-F2578FE23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xmlns="" id="{4AA1C8D2-B988-4C8F-97B7-229630F2AD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xmlns="" id="{D5621FCD-0E62-4332-965D-80FA0EF80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xmlns="" id="{D1E7C9B8-4AA1-43A1-A547-785A41395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xmlns="" id="{01F4C519-3639-48B7-A720-466A40BF17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xmlns="" id="{939AFA97-19A9-4DA4-A478-A3E31B83B4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xmlns="" id="{901126FE-0E00-4313-BDE9-CF2C04D96B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xmlns="" id="{1D31F0FA-D603-49E8-B72E-7665CF9A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xmlns="" id="{28C24D97-A4EA-4764-AEE5-61C0892F66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xmlns="" id="{C6B724DA-22AE-4918-B782-3E7CD485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xmlns="" id="{9F6E83DB-ADF8-409A-95CF-41BE0E028F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4">
              <a:extLst>
                <a:ext uri="{FF2B5EF4-FFF2-40B4-BE49-F238E27FC236}">
                  <a16:creationId xmlns:a16="http://schemas.microsoft.com/office/drawing/2014/main" xmlns="" id="{C83EE84C-89F7-406E-959C-8E3518D3E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5">
              <a:extLst>
                <a:ext uri="{FF2B5EF4-FFF2-40B4-BE49-F238E27FC236}">
                  <a16:creationId xmlns:a16="http://schemas.microsoft.com/office/drawing/2014/main" xmlns="" id="{209B50F9-709E-4054-AD5F-814AD7459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3" name="Rectangle 62">
            <a:extLst>
              <a:ext uri="{FF2B5EF4-FFF2-40B4-BE49-F238E27FC236}">
                <a16:creationId xmlns:a16="http://schemas.microsoft.com/office/drawing/2014/main" xmlns="" id="{BC2574CF-1D35-4994-87BD-5A3378E1A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7720" y="960120"/>
            <a:ext cx="3988993" cy="4171278"/>
          </a:xfrm>
        </p:spPr>
        <p:txBody>
          <a:bodyPr>
            <a:normAutofit/>
          </a:bodyPr>
          <a:lstStyle/>
          <a:p>
            <a:pPr algn="l"/>
            <a:r>
              <a:rPr lang="zh-CN" altLang="en-US" sz="5400">
                <a:solidFill>
                  <a:schemeClr val="tx1"/>
                </a:solidFill>
              </a:rPr>
              <a:t>消费者维权因何如此困难重重？！</a:t>
            </a:r>
          </a:p>
        </p:txBody>
      </p:sp>
      <p:sp>
        <p:nvSpPr>
          <p:cNvPr id="3" name="内容占位符 2"/>
          <p:cNvSpPr>
            <a:spLocks noGrp="1"/>
          </p:cNvSpPr>
          <p:nvPr>
            <p:ph idx="1"/>
          </p:nvPr>
        </p:nvSpPr>
        <p:spPr>
          <a:xfrm>
            <a:off x="5118447" y="960120"/>
            <a:ext cx="6281873" cy="4171278"/>
          </a:xfrm>
        </p:spPr>
        <p:txBody>
          <a:bodyPr>
            <a:normAutofit/>
          </a:bodyPr>
          <a:lstStyle/>
          <a:p>
            <a:r>
              <a:rPr lang="zh-CN" altLang="en-US" dirty="0"/>
              <a:t>原因之三：</a:t>
            </a:r>
            <a:r>
              <a:rPr lang="zh-CN" altLang="en-US" b="1" dirty="0">
                <a:solidFill>
                  <a:srgbClr val="FF0000"/>
                </a:solidFill>
              </a:rPr>
              <a:t>相关法规尚不完</a:t>
            </a:r>
            <a:r>
              <a:rPr lang="zh-CN" altLang="en-US" b="1" dirty="0" smtClean="0">
                <a:solidFill>
                  <a:srgbClr val="FF0000"/>
                </a:solidFill>
              </a:rPr>
              <a:t>善</a:t>
            </a:r>
            <a:r>
              <a:rPr lang="zh-CN" altLang="en-US" b="1" dirty="0">
                <a:solidFill>
                  <a:srgbClr val="FF0000"/>
                </a:solidFill>
              </a:rPr>
              <a:t>，</a:t>
            </a:r>
            <a:r>
              <a:rPr lang="zh-CN" altLang="en-US" b="1" dirty="0" smtClean="0">
                <a:solidFill>
                  <a:srgbClr val="FF0000"/>
                </a:solidFill>
              </a:rPr>
              <a:t>执</a:t>
            </a:r>
            <a:r>
              <a:rPr lang="zh-CN" altLang="en-US" b="1" dirty="0">
                <a:solidFill>
                  <a:srgbClr val="FF0000"/>
                </a:solidFill>
              </a:rPr>
              <a:t>法部</a:t>
            </a:r>
            <a:r>
              <a:rPr lang="zh-CN" altLang="en-US" b="1" dirty="0" smtClean="0">
                <a:solidFill>
                  <a:srgbClr val="FF0000"/>
                </a:solidFill>
              </a:rPr>
              <a:t>门功能欠缺，责任意识不到位</a:t>
            </a:r>
            <a:r>
              <a:rPr lang="zh-CN" altLang="en-US" dirty="0" smtClean="0"/>
              <a:t>。</a:t>
            </a:r>
            <a:r>
              <a:rPr lang="zh-CN" altLang="en-US" dirty="0"/>
              <a:t>很多消费者常常会遇到这样的事，明明是自己有理却得不到开发商的赔偿。如商品房的质量问题由于鉴定起来非常困难，</a:t>
            </a:r>
            <a:r>
              <a:rPr lang="zh-CN" altLang="en-US" b="1" dirty="0">
                <a:solidFill>
                  <a:srgbClr val="FF0000"/>
                </a:solidFill>
              </a:rPr>
              <a:t>有的检测部门不接受或者不敢接受消费者个人的委托鉴定</a:t>
            </a:r>
            <a:r>
              <a:rPr lang="zh-CN" altLang="en-US" dirty="0"/>
              <a:t>。由于法规尚不完善，还经常出现像小区的配套设施难到位、房屋面积涨水、缩水严重，但相应赔付却无法兑现的问题。因此，营造放心房产消费环境，建立完善的法制法规，才是消费者维护自身权益的根本保障。</a:t>
            </a:r>
          </a:p>
        </p:txBody>
      </p:sp>
    </p:spTree>
    <p:extLst>
      <p:ext uri="{BB962C8B-B14F-4D97-AF65-F5344CB8AC3E}">
        <p14:creationId xmlns:p14="http://schemas.microsoft.com/office/powerpoint/2010/main" val="195424108"/>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A3BAF07C-C39E-42EB-BB22-8D46691D97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D8E9CF54-0466-4261-9E62-0249E60E188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xmlns="" id="{33E32106-E8B1-4F76-9EE6-58537738A3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xmlns="" id="{C32C2C46-A045-44FB-8A74-5EBD650C27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xmlns="" id="{6A76F79C-6683-4940-BCF7-4BCCCEE406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xmlns="" id="{FF4675A3-6D07-4B1F-9BFC-AEBEA1AD06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xmlns="" id="{765E127A-B6B7-4B1D-B7BD-6C8C969D29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xmlns="" id="{3BCA9D9E-C72C-4751-BFA9-10B85CACE3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xmlns="" id="{080C708C-69BF-441B-AB75-C98160ED06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xmlns="" id="{3E79964E-F8F1-4763-8892-7BC3DAE30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xmlns="" id="{FE09592A-FCC9-4AE5-BA0B-730C6F3BBE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xmlns="" id="{96448994-820C-4BC1-ABF3-4579C6F99A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xmlns="" id="{9BB0D192-565A-42B9-B292-CC032D71A6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xmlns="" id="{6D1CA09C-5F40-4E92-A7E9-D1FCEE5128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xmlns="" id="{379F5AA5-2E14-4880-A5A6-07AEF2AD89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xmlns="" id="{EF14BD32-D239-4DA3-98B3-775207365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xmlns="" id="{CF07B250-E5E4-4624-9BD7-8D513A67B7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xmlns="" id="{BCC5D120-7C8C-4290-865C-4EE6E4F245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xmlns="" id="{C24688C6-CAE5-4EF2-B2BA-A138DA0A24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xmlns="" id="{6BD31099-7C13-4901-A04F-632B1CD846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xmlns="" id="{679F5FF7-82B2-4033-8FBE-63170C9378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9" name="Freeform: Shape 60">
            <a:extLst>
              <a:ext uri="{FF2B5EF4-FFF2-40B4-BE49-F238E27FC236}">
                <a16:creationId xmlns:a16="http://schemas.microsoft.com/office/drawing/2014/main" xmlns="" id="{A7795DFA-888F-47E2-B44E-DE1D3B3E46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标题 3">
            <a:extLst>
              <a:ext uri="{FF2B5EF4-FFF2-40B4-BE49-F238E27FC236}">
                <a16:creationId xmlns:a16="http://schemas.microsoft.com/office/drawing/2014/main" xmlns="" id="{B225175D-7217-494D-AEED-B7CDC86A7BA0}"/>
              </a:ext>
            </a:extLst>
          </p:cNvPr>
          <p:cNvSpPr>
            <a:spLocks noGrp="1"/>
          </p:cNvSpPr>
          <p:nvPr>
            <p:ph type="ctrTitle"/>
          </p:nvPr>
        </p:nvSpPr>
        <p:spPr>
          <a:xfrm>
            <a:off x="1756043" y="1286121"/>
            <a:ext cx="8679915" cy="3171375"/>
          </a:xfrm>
        </p:spPr>
        <p:txBody>
          <a:bodyPr anchor="ctr">
            <a:normAutofit/>
          </a:bodyPr>
          <a:lstStyle/>
          <a:p>
            <a:r>
              <a:rPr lang="zh-CN" altLang="en-US" sz="6000" dirty="0">
                <a:solidFill>
                  <a:schemeClr val="tx1"/>
                </a:solidFill>
              </a:rPr>
              <a:t>谢谢大家！</a:t>
            </a:r>
            <a:endParaRPr lang="en-US" sz="6000" dirty="0">
              <a:solidFill>
                <a:schemeClr val="tx1"/>
              </a:solidFill>
            </a:endParaRPr>
          </a:p>
        </p:txBody>
      </p:sp>
    </p:spTree>
    <p:extLst>
      <p:ext uri="{BB962C8B-B14F-4D97-AF65-F5344CB8AC3E}">
        <p14:creationId xmlns:p14="http://schemas.microsoft.com/office/powerpoint/2010/main" val="3444258051"/>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xmlns="" id="{90F08744-9D7B-4693-B8D6-2A5210AE9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2">
            <a:extLst>
              <a:ext uri="{FF2B5EF4-FFF2-40B4-BE49-F238E27FC236}">
                <a16:creationId xmlns:a16="http://schemas.microsoft.com/office/drawing/2014/main" xmlns="" id="{5B2E630F-F386-44FA-B1A1-C10A9BF434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1">
            <a:extLst>
              <a:ext uri="{FF2B5EF4-FFF2-40B4-BE49-F238E27FC236}">
                <a16:creationId xmlns:a16="http://schemas.microsoft.com/office/drawing/2014/main" xmlns="" id="{73567C09-8B4D-49A6-A711-C44C5807D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07720" y="2349925"/>
            <a:ext cx="2441894" cy="2456442"/>
          </a:xfrm>
        </p:spPr>
        <p:txBody>
          <a:bodyPr>
            <a:normAutofit/>
          </a:bodyPr>
          <a:lstStyle/>
          <a:p>
            <a:pPr algn="l"/>
            <a:r>
              <a:rPr lang="zh-CN" altLang="en-US" sz="3200"/>
              <a:t>定义</a:t>
            </a:r>
          </a:p>
        </p:txBody>
      </p:sp>
      <p:sp>
        <p:nvSpPr>
          <p:cNvPr id="3" name="内容占位符 2"/>
          <p:cNvSpPr>
            <a:spLocks noGrp="1"/>
          </p:cNvSpPr>
          <p:nvPr>
            <p:ph idx="1"/>
          </p:nvPr>
        </p:nvSpPr>
        <p:spPr>
          <a:xfrm>
            <a:off x="4846319" y="1111249"/>
            <a:ext cx="6554001" cy="4635503"/>
          </a:xfrm>
        </p:spPr>
        <p:txBody>
          <a:bodyPr>
            <a:normAutofit/>
          </a:bodyPr>
          <a:lstStyle/>
          <a:p>
            <a:r>
              <a:rPr lang="zh-CN" altLang="en-US" dirty="0"/>
              <a:t>监督批评权是指</a:t>
            </a:r>
            <a:r>
              <a:rPr lang="zh-CN" altLang="en-US" b="1" dirty="0">
                <a:solidFill>
                  <a:srgbClr val="FF0000"/>
                </a:solidFill>
              </a:rPr>
              <a:t>消费者享有对商品和服务以及保护消费者权益工作进行监督的权利</a:t>
            </a:r>
            <a:r>
              <a:rPr lang="zh-CN" altLang="en-US" dirty="0"/>
              <a:t>。消费者有权</a:t>
            </a:r>
            <a:r>
              <a:rPr lang="zh-CN" altLang="en-US" b="1" dirty="0">
                <a:solidFill>
                  <a:srgbClr val="FF0000"/>
                </a:solidFill>
              </a:rPr>
              <a:t>检举、控告</a:t>
            </a:r>
            <a:r>
              <a:rPr lang="zh-CN" altLang="en-US" dirty="0"/>
              <a:t>侵害消费者权益的行为和国家机关及其工作人员在保护消费者权益工作中的违法失职行为，有权对保护消费者权益工作提出</a:t>
            </a:r>
            <a:r>
              <a:rPr lang="zh-CN" altLang="en-US" b="1" dirty="0">
                <a:solidFill>
                  <a:srgbClr val="FF0000"/>
                </a:solidFill>
              </a:rPr>
              <a:t>批评、建议</a:t>
            </a:r>
            <a:r>
              <a:rPr lang="zh-CN" altLang="en-US" dirty="0" smtClean="0"/>
              <a:t>。</a:t>
            </a:r>
            <a:endParaRPr lang="en-US" altLang="zh-CN" dirty="0" smtClean="0"/>
          </a:p>
          <a:p>
            <a:r>
              <a:rPr lang="zh-CN" altLang="en-US" dirty="0">
                <a:latin typeface="+mn-ea"/>
              </a:rPr>
              <a:t>值得注意的一点是，消费者并</a:t>
            </a:r>
            <a:r>
              <a:rPr lang="zh-CN" altLang="en-US" b="1" dirty="0">
                <a:solidFill>
                  <a:srgbClr val="FF0000"/>
                </a:solidFill>
                <a:latin typeface="+mn-ea"/>
              </a:rPr>
              <a:t>无直接或确保对侵害消费者权益者的惩罚的权利</a:t>
            </a:r>
            <a:r>
              <a:rPr lang="zh-CN" altLang="en-US" dirty="0">
                <a:latin typeface="+mn-ea"/>
              </a:rPr>
              <a:t>，而只能</a:t>
            </a:r>
            <a:r>
              <a:rPr lang="zh-CN" altLang="en-US" b="1" dirty="0">
                <a:solidFill>
                  <a:srgbClr val="FF0000"/>
                </a:solidFill>
                <a:latin typeface="+mn-ea"/>
              </a:rPr>
              <a:t>检举、控告</a:t>
            </a:r>
            <a:r>
              <a:rPr lang="zh-CN" altLang="en-US" dirty="0">
                <a:latin typeface="+mn-ea"/>
              </a:rPr>
              <a:t>等。但这类谴责经常在庞大的利益面前显得可笑而渺小有时候最有效的手段却是制造社会舆论</a:t>
            </a:r>
            <a:r>
              <a:rPr lang="en-US" altLang="zh-CN" dirty="0">
                <a:latin typeface="+mn-ea"/>
              </a:rPr>
              <a:t>……</a:t>
            </a:r>
            <a:r>
              <a:rPr lang="zh-CN" altLang="en-US" dirty="0">
                <a:latin typeface="+mn-ea"/>
              </a:rPr>
              <a:t>这也是为何消费者监督权不能被保障的原因</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5900340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78">
            <a:extLst>
              <a:ext uri="{FF2B5EF4-FFF2-40B4-BE49-F238E27FC236}">
                <a16:creationId xmlns:a16="http://schemas.microsoft.com/office/drawing/2014/main" xmlns="" id="{EDB4298B-514D-4087-BFCF-5E0B7C9A99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80">
            <a:extLst>
              <a:ext uri="{FF2B5EF4-FFF2-40B4-BE49-F238E27FC236}">
                <a16:creationId xmlns:a16="http://schemas.microsoft.com/office/drawing/2014/main" xmlns="" id="{04250D78-05C1-41CC-8744-FF361296252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82" name="Freeform 5">
              <a:extLst>
                <a:ext uri="{FF2B5EF4-FFF2-40B4-BE49-F238E27FC236}">
                  <a16:creationId xmlns:a16="http://schemas.microsoft.com/office/drawing/2014/main" xmlns="" id="{488B658F-163C-450C-B32C-2385E374B2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3" name="Freeform 6">
              <a:extLst>
                <a:ext uri="{FF2B5EF4-FFF2-40B4-BE49-F238E27FC236}">
                  <a16:creationId xmlns:a16="http://schemas.microsoft.com/office/drawing/2014/main" xmlns="" id="{5AE85F6C-45F9-4F00-8AA8-52BD510596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7">
              <a:extLst>
                <a:ext uri="{FF2B5EF4-FFF2-40B4-BE49-F238E27FC236}">
                  <a16:creationId xmlns:a16="http://schemas.microsoft.com/office/drawing/2014/main" xmlns="" id="{4B0E90C3-F098-46CE-B1D9-44EDE9C6E3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8">
              <a:extLst>
                <a:ext uri="{FF2B5EF4-FFF2-40B4-BE49-F238E27FC236}">
                  <a16:creationId xmlns:a16="http://schemas.microsoft.com/office/drawing/2014/main" xmlns="" id="{FFF59D4E-9109-4D0A-8064-9C534CCFB9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9">
              <a:extLst>
                <a:ext uri="{FF2B5EF4-FFF2-40B4-BE49-F238E27FC236}">
                  <a16:creationId xmlns:a16="http://schemas.microsoft.com/office/drawing/2014/main" xmlns="" id="{94B8AAA4-1840-48B9-A1E7-8CE75F8732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0">
              <a:extLst>
                <a:ext uri="{FF2B5EF4-FFF2-40B4-BE49-F238E27FC236}">
                  <a16:creationId xmlns:a16="http://schemas.microsoft.com/office/drawing/2014/main" xmlns="" id="{5A87B14D-183F-429F-849A-A6DC957B0B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1">
              <a:extLst>
                <a:ext uri="{FF2B5EF4-FFF2-40B4-BE49-F238E27FC236}">
                  <a16:creationId xmlns:a16="http://schemas.microsoft.com/office/drawing/2014/main" xmlns="" id="{1C261938-CF78-4843-9295-A20FD1591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2">
              <a:extLst>
                <a:ext uri="{FF2B5EF4-FFF2-40B4-BE49-F238E27FC236}">
                  <a16:creationId xmlns:a16="http://schemas.microsoft.com/office/drawing/2014/main" xmlns="" id="{70557A9F-9800-4BDA-8EA5-312FBB056F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3">
              <a:extLst>
                <a:ext uri="{FF2B5EF4-FFF2-40B4-BE49-F238E27FC236}">
                  <a16:creationId xmlns:a16="http://schemas.microsoft.com/office/drawing/2014/main" xmlns="" id="{55443555-50A7-490F-A7BD-C3761876BE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4">
              <a:extLst>
                <a:ext uri="{FF2B5EF4-FFF2-40B4-BE49-F238E27FC236}">
                  <a16:creationId xmlns:a16="http://schemas.microsoft.com/office/drawing/2014/main" xmlns="" id="{0E25D709-0236-44C4-9AD0-23C27FFB64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5">
              <a:extLst>
                <a:ext uri="{FF2B5EF4-FFF2-40B4-BE49-F238E27FC236}">
                  <a16:creationId xmlns:a16="http://schemas.microsoft.com/office/drawing/2014/main" xmlns="" id="{52D3488E-C376-4058-9B14-3E67ECCF4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6">
              <a:extLst>
                <a:ext uri="{FF2B5EF4-FFF2-40B4-BE49-F238E27FC236}">
                  <a16:creationId xmlns:a16="http://schemas.microsoft.com/office/drawing/2014/main" xmlns="" id="{29C0577D-AE94-4E3E-AFE9-87D6F505C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7">
              <a:extLst>
                <a:ext uri="{FF2B5EF4-FFF2-40B4-BE49-F238E27FC236}">
                  <a16:creationId xmlns:a16="http://schemas.microsoft.com/office/drawing/2014/main" xmlns="" id="{628A3D14-A3AE-415B-81C0-10DABBD63C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8">
              <a:extLst>
                <a:ext uri="{FF2B5EF4-FFF2-40B4-BE49-F238E27FC236}">
                  <a16:creationId xmlns:a16="http://schemas.microsoft.com/office/drawing/2014/main" xmlns="" id="{07722035-1059-41F4-801E-F6C3F43831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9">
              <a:extLst>
                <a:ext uri="{FF2B5EF4-FFF2-40B4-BE49-F238E27FC236}">
                  <a16:creationId xmlns:a16="http://schemas.microsoft.com/office/drawing/2014/main" xmlns="" id="{98275878-64ED-413C-B1B9-654EE17C5D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0">
              <a:extLst>
                <a:ext uri="{FF2B5EF4-FFF2-40B4-BE49-F238E27FC236}">
                  <a16:creationId xmlns:a16="http://schemas.microsoft.com/office/drawing/2014/main" xmlns="" id="{6BE90BD7-1A14-43A3-8CD4-8D181EE630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8" name="Freeform 21">
              <a:extLst>
                <a:ext uri="{FF2B5EF4-FFF2-40B4-BE49-F238E27FC236}">
                  <a16:creationId xmlns:a16="http://schemas.microsoft.com/office/drawing/2014/main" xmlns="" id="{8609B6EC-0BA4-4C45-B9CA-311B34B83A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9" name="Freeform 22">
              <a:extLst>
                <a:ext uri="{FF2B5EF4-FFF2-40B4-BE49-F238E27FC236}">
                  <a16:creationId xmlns:a16="http://schemas.microsoft.com/office/drawing/2014/main" xmlns="" id="{BA3962A2-D76B-4346-9535-356648073A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3">
              <a:extLst>
                <a:ext uri="{FF2B5EF4-FFF2-40B4-BE49-F238E27FC236}">
                  <a16:creationId xmlns:a16="http://schemas.microsoft.com/office/drawing/2014/main" xmlns="" id="{28CBAD67-783A-4EFF-852A-40CD9D58C3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4">
              <a:extLst>
                <a:ext uri="{FF2B5EF4-FFF2-40B4-BE49-F238E27FC236}">
                  <a16:creationId xmlns:a16="http://schemas.microsoft.com/office/drawing/2014/main" xmlns="" id="{780BC275-9329-40AA-849F-7B258245EE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25">
              <a:extLst>
                <a:ext uri="{FF2B5EF4-FFF2-40B4-BE49-F238E27FC236}">
                  <a16:creationId xmlns:a16="http://schemas.microsoft.com/office/drawing/2014/main" xmlns="" id="{55DA4B63-E5E4-49C5-BC03-E5A312146F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标题 1"/>
          <p:cNvSpPr>
            <a:spLocks noGrp="1"/>
          </p:cNvSpPr>
          <p:nvPr>
            <p:ph type="title"/>
          </p:nvPr>
        </p:nvSpPr>
        <p:spPr>
          <a:xfrm>
            <a:off x="4067177" y="630936"/>
            <a:ext cx="6677553" cy="1353310"/>
          </a:xfrm>
        </p:spPr>
        <p:txBody>
          <a:bodyPr anchor="b">
            <a:normAutofit/>
          </a:bodyPr>
          <a:lstStyle/>
          <a:p>
            <a:pPr algn="l"/>
            <a:r>
              <a:rPr lang="zh-CN" altLang="en-US" sz="3600">
                <a:solidFill>
                  <a:schemeClr val="tx1"/>
                </a:solidFill>
              </a:rPr>
              <a:t>监督权的重要性</a:t>
            </a:r>
          </a:p>
        </p:txBody>
      </p:sp>
      <p:sp>
        <p:nvSpPr>
          <p:cNvPr id="3" name="内容占位符 2"/>
          <p:cNvSpPr>
            <a:spLocks noGrp="1"/>
          </p:cNvSpPr>
          <p:nvPr>
            <p:ph idx="1"/>
          </p:nvPr>
        </p:nvSpPr>
        <p:spPr>
          <a:xfrm>
            <a:off x="4067177" y="2161347"/>
            <a:ext cx="6677551" cy="4268821"/>
          </a:xfrm>
        </p:spPr>
        <p:txBody>
          <a:bodyPr anchor="ctr">
            <a:normAutofit/>
          </a:bodyPr>
          <a:lstStyle/>
          <a:p>
            <a:r>
              <a:rPr lang="zh-CN" altLang="en-US" dirty="0">
                <a:latin typeface="+mn-ea"/>
              </a:rPr>
              <a:t>消费者权益保护法</a:t>
            </a:r>
            <a:r>
              <a:rPr lang="zh-CN" altLang="en-US" dirty="0" smtClean="0">
                <a:latin typeface="+mn-ea"/>
              </a:rPr>
              <a:t>是</a:t>
            </a:r>
            <a:r>
              <a:rPr lang="zh-CN" altLang="en-US" b="1" dirty="0">
                <a:solidFill>
                  <a:srgbClr val="FF0000"/>
                </a:solidFill>
                <a:latin typeface="+mn-ea"/>
              </a:rPr>
              <a:t>为了消费者利益而制定的法律</a:t>
            </a:r>
            <a:r>
              <a:rPr lang="zh-CN" altLang="en-US" dirty="0" smtClean="0">
                <a:latin typeface="+mn-ea"/>
              </a:rPr>
              <a:t>，</a:t>
            </a:r>
            <a:r>
              <a:rPr lang="zh-CN" altLang="en-US" dirty="0">
                <a:latin typeface="+mn-ea"/>
              </a:rPr>
              <a:t>消费者权益保护法的实施关系到第一个消费者的利益。因此，保证消费者权益保护法能够得以遵守和执行，不仅是国家的重要职责，也是消费者自己的重要任务。消费者是广泛的</a:t>
            </a:r>
            <a:r>
              <a:rPr lang="zh-CN" altLang="en-US" b="1" dirty="0">
                <a:solidFill>
                  <a:srgbClr val="FF0000"/>
                </a:solidFill>
                <a:latin typeface="+mn-ea"/>
              </a:rPr>
              <a:t>社会力量</a:t>
            </a:r>
            <a:r>
              <a:rPr lang="zh-CN" altLang="en-US" dirty="0">
                <a:latin typeface="+mn-ea"/>
              </a:rPr>
              <a:t>，每一人都可以成为消费者，并且，消费者权益保护工作进行得好坏与每一消费者都有一定的利害关系，</a:t>
            </a:r>
            <a:r>
              <a:rPr lang="zh-CN" altLang="en-US" b="1" dirty="0">
                <a:solidFill>
                  <a:srgbClr val="FF0000"/>
                </a:solidFill>
                <a:latin typeface="+mn-ea"/>
              </a:rPr>
              <a:t>他们对自己的利益最关心</a:t>
            </a:r>
            <a:r>
              <a:rPr lang="zh-CN" altLang="en-US" dirty="0">
                <a:latin typeface="+mn-ea"/>
              </a:rPr>
              <a:t>，因而，必然会发挥巨大的监督作用，但滑稽的是，这些监督作用有时候过度显得斤斤计较，有时候又只是“监督”</a:t>
            </a:r>
            <a:r>
              <a:rPr lang="en-US" altLang="zh-CN" dirty="0">
                <a:latin typeface="+mn-ea"/>
              </a:rPr>
              <a:t>——</a:t>
            </a:r>
            <a:r>
              <a:rPr lang="zh-CN" altLang="en-US" dirty="0">
                <a:latin typeface="+mn-ea"/>
              </a:rPr>
              <a:t>看着但无能为力。消</a:t>
            </a:r>
            <a:r>
              <a:rPr lang="zh-CN" altLang="en-US" dirty="0">
                <a:latin typeface="+mn-ea"/>
              </a:rPr>
              <a:t>费者监督权的直接法律渊源是我国的</a:t>
            </a:r>
            <a:r>
              <a:rPr lang="en-US" altLang="zh-CN" dirty="0">
                <a:latin typeface="+mn-ea"/>
              </a:rPr>
              <a:t>《</a:t>
            </a:r>
            <a:r>
              <a:rPr lang="zh-CN" altLang="en-US" dirty="0">
                <a:latin typeface="+mn-ea"/>
              </a:rPr>
              <a:t>消费者权益保护法</a:t>
            </a:r>
            <a:r>
              <a:rPr lang="en-US" altLang="zh-CN" dirty="0">
                <a:latin typeface="+mn-ea"/>
              </a:rPr>
              <a:t>》</a:t>
            </a:r>
            <a:r>
              <a:rPr lang="zh-CN" altLang="en-US" dirty="0">
                <a:latin typeface="+mn-ea"/>
              </a:rPr>
              <a:t>第十五条的规定，另外，还有我国</a:t>
            </a:r>
            <a:r>
              <a:rPr lang="en-US" altLang="zh-CN" dirty="0">
                <a:latin typeface="+mn-ea"/>
              </a:rPr>
              <a:t>《</a:t>
            </a:r>
            <a:r>
              <a:rPr lang="zh-CN" altLang="en-US" dirty="0">
                <a:latin typeface="+mn-ea"/>
              </a:rPr>
              <a:t>宪法</a:t>
            </a:r>
            <a:r>
              <a:rPr lang="en-US" altLang="zh-CN" dirty="0">
                <a:latin typeface="+mn-ea"/>
              </a:rPr>
              <a:t>》</a:t>
            </a:r>
            <a:r>
              <a:rPr lang="zh-CN" altLang="en-US" dirty="0">
                <a:latin typeface="+mn-ea"/>
              </a:rPr>
              <a:t>第四十一条对于公民的民主权利的规定。使更多的黑心商家不敢胡作非为</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xmlns="" id="{84DB7353-7D7A-431B-A5B6-A3845E6F2BB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xmlns="" id="{9E8D15D6-6183-4BE1-A315-C7EC9C1A53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xmlns="" id="{82A253FA-4E60-4B4D-94B0-93ECFCF309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xmlns="" id="{E1B39AD1-11BD-457B-822C-A873607F4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xmlns="" id="{CC286005-78D5-4BE4-AA8B-75CDC07E78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xmlns="" id="{09E4A22D-7E83-4F24-97FE-931A93CACC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xmlns="" id="{4351E96B-8DD4-4D5E-A9F0-C47F5F3378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xmlns="" id="{BFF78610-2475-4756-9EC8-5DA7D8902D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xmlns="" id="{C7ACAE44-681D-4CBC-B2AB-E5131DF5A8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xmlns="" id="{CA22E4A0-73AA-4722-9C16-F3AF9A33EC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xmlns="" id="{BB36E626-EBEB-41C0-B224-8DB049DB4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xmlns="" id="{D603DEC5-BED4-4DB6-A253-F61CC36742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xmlns="" id="{86AE9DE6-CA9A-479B-A0FB-0E1BAC7A65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xmlns="" id="{16CB8DC8-E75F-4574-A290-AAB7031BE8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xmlns="" id="{1CA657E1-3A52-4C23-AA47-EBB2D5C414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xmlns="" id="{ED4F701B-2A93-464F-A673-54EED5C4C4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xmlns="" id="{9977C34F-F6C9-4749-B201-7B928802DF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xmlns="" id="{3A913E6B-DBE9-4291-A34C-36069ECB8E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xmlns="" id="{7D415C04-AB5C-4B76-9E49-EEBAEE64D0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xmlns="" id="{151FDC11-E872-4EAE-A597-822F9FE170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4" name="Group 93">
            <a:extLst>
              <a:ext uri="{FF2B5EF4-FFF2-40B4-BE49-F238E27FC236}">
                <a16:creationId xmlns:a16="http://schemas.microsoft.com/office/drawing/2014/main" xmlns="" id="{1B24766B-81CA-44C7-BF11-77A12BA424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669293" y="1186483"/>
            <a:ext cx="8848345" cy="4477933"/>
            <a:chOff x="1669293" y="1186483"/>
            <a:chExt cx="8848345" cy="4477933"/>
          </a:xfrm>
        </p:grpSpPr>
        <p:sp>
          <p:nvSpPr>
            <p:cNvPr id="95" name="Rectangle 94">
              <a:extLst>
                <a:ext uri="{FF2B5EF4-FFF2-40B4-BE49-F238E27FC236}">
                  <a16:creationId xmlns:a16="http://schemas.microsoft.com/office/drawing/2014/main" xmlns="" id="{1A2F9962-DEB8-461C-8B4C-C0ED0D8A7B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Isosceles Triangle 95">
              <a:extLst>
                <a:ext uri="{FF2B5EF4-FFF2-40B4-BE49-F238E27FC236}">
                  <a16:creationId xmlns:a16="http://schemas.microsoft.com/office/drawing/2014/main" xmlns="" id="{C0672E08-EB09-4B8E-8522-24BBC2CFFD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xmlns="" id="{3447AB64-F3EC-4A1F-BFD4-F0F9DB3DAD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9" name="Rectangle 98">
            <a:extLst>
              <a:ext uri="{FF2B5EF4-FFF2-40B4-BE49-F238E27FC236}">
                <a16:creationId xmlns:a16="http://schemas.microsoft.com/office/drawing/2014/main" xmlns="" id="{10CE3618-1D7A-4256-B2AF-9DB692996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xmlns="" id="{D91A9185-A7D5-460B-98BC-0BF2EBD3EEB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9674" y="-59376"/>
            <a:ext cx="12515851" cy="6923798"/>
            <a:chOff x="-329674" y="-51881"/>
            <a:chExt cx="12515851" cy="6923798"/>
          </a:xfrm>
          <a:noFill/>
        </p:grpSpPr>
        <p:sp>
          <p:nvSpPr>
            <p:cNvPr id="102" name="Freeform 5">
              <a:extLst>
                <a:ext uri="{FF2B5EF4-FFF2-40B4-BE49-F238E27FC236}">
                  <a16:creationId xmlns:a16="http://schemas.microsoft.com/office/drawing/2014/main" xmlns="" id="{8AFC1764-6516-4F77-BF30-B8ADB3C9F4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a:extLst/>
          </p:spPr>
        </p:sp>
        <p:sp>
          <p:nvSpPr>
            <p:cNvPr id="103" name="Freeform 6">
              <a:extLst>
                <a:ext uri="{FF2B5EF4-FFF2-40B4-BE49-F238E27FC236}">
                  <a16:creationId xmlns:a16="http://schemas.microsoft.com/office/drawing/2014/main" xmlns="" id="{FCAFF9F9-F806-47EC-BCAC-9921E719FF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p:spPr>
        </p:sp>
        <p:sp>
          <p:nvSpPr>
            <p:cNvPr id="104" name="Freeform 7">
              <a:extLst>
                <a:ext uri="{FF2B5EF4-FFF2-40B4-BE49-F238E27FC236}">
                  <a16:creationId xmlns:a16="http://schemas.microsoft.com/office/drawing/2014/main" xmlns="" id="{09D92491-36BD-4861-BA54-DD88E60898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a:extLst/>
          </p:spPr>
        </p:sp>
        <p:sp>
          <p:nvSpPr>
            <p:cNvPr id="105" name="Freeform 8">
              <a:extLst>
                <a:ext uri="{FF2B5EF4-FFF2-40B4-BE49-F238E27FC236}">
                  <a16:creationId xmlns:a16="http://schemas.microsoft.com/office/drawing/2014/main" xmlns="" id="{23740E15-AB86-4E5C-A137-07E0DDC035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a:extLst/>
          </p:spPr>
        </p:sp>
        <p:sp>
          <p:nvSpPr>
            <p:cNvPr id="106" name="Freeform 9">
              <a:extLst>
                <a:ext uri="{FF2B5EF4-FFF2-40B4-BE49-F238E27FC236}">
                  <a16:creationId xmlns:a16="http://schemas.microsoft.com/office/drawing/2014/main" xmlns="" id="{BE097852-1F54-4EF0-A1BE-561272FCD6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a:extLst/>
          </p:spPr>
        </p:sp>
        <p:sp>
          <p:nvSpPr>
            <p:cNvPr id="107" name="Freeform 10">
              <a:extLst>
                <a:ext uri="{FF2B5EF4-FFF2-40B4-BE49-F238E27FC236}">
                  <a16:creationId xmlns:a16="http://schemas.microsoft.com/office/drawing/2014/main" xmlns="" id="{5C2DF1F9-21CC-430E-84C8-356C73C6FD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a:extLst/>
          </p:spPr>
        </p:sp>
        <p:sp>
          <p:nvSpPr>
            <p:cNvPr id="108" name="Freeform 11">
              <a:extLst>
                <a:ext uri="{FF2B5EF4-FFF2-40B4-BE49-F238E27FC236}">
                  <a16:creationId xmlns:a16="http://schemas.microsoft.com/office/drawing/2014/main" xmlns="" id="{7F11B45B-3EDE-4B6A-903B-0AE6E9DD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a:extLst/>
          </p:spPr>
        </p:sp>
        <p:sp>
          <p:nvSpPr>
            <p:cNvPr id="109" name="Freeform 12">
              <a:extLst>
                <a:ext uri="{FF2B5EF4-FFF2-40B4-BE49-F238E27FC236}">
                  <a16:creationId xmlns:a16="http://schemas.microsoft.com/office/drawing/2014/main" xmlns="" id="{F77FDDC5-477E-420D-B98F-42ABA24772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a:extLst/>
          </p:spPr>
        </p:sp>
        <p:sp>
          <p:nvSpPr>
            <p:cNvPr id="110" name="Freeform 13">
              <a:extLst>
                <a:ext uri="{FF2B5EF4-FFF2-40B4-BE49-F238E27FC236}">
                  <a16:creationId xmlns:a16="http://schemas.microsoft.com/office/drawing/2014/main" xmlns="" id="{A92C0474-B573-45C5-84C5-194CE1715F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a:extLst/>
          </p:spPr>
        </p:sp>
        <p:sp>
          <p:nvSpPr>
            <p:cNvPr id="111" name="Freeform 14">
              <a:extLst>
                <a:ext uri="{FF2B5EF4-FFF2-40B4-BE49-F238E27FC236}">
                  <a16:creationId xmlns:a16="http://schemas.microsoft.com/office/drawing/2014/main" xmlns="" id="{2FBC62F8-64D0-4025-99AE-A04E291D90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a:extLst/>
          </p:spPr>
        </p:sp>
        <p:sp>
          <p:nvSpPr>
            <p:cNvPr id="112" name="Freeform 15">
              <a:extLst>
                <a:ext uri="{FF2B5EF4-FFF2-40B4-BE49-F238E27FC236}">
                  <a16:creationId xmlns:a16="http://schemas.microsoft.com/office/drawing/2014/main" xmlns="" id="{7632F945-80B5-4575-A538-29495BF8F2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a:extLst/>
          </p:spPr>
        </p:sp>
        <p:sp>
          <p:nvSpPr>
            <p:cNvPr id="113" name="Freeform 16">
              <a:extLst>
                <a:ext uri="{FF2B5EF4-FFF2-40B4-BE49-F238E27FC236}">
                  <a16:creationId xmlns:a16="http://schemas.microsoft.com/office/drawing/2014/main" xmlns="" id="{5562CC17-43D4-4E57-AE08-83952EE59D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a:extLst/>
          </p:spPr>
        </p:sp>
        <p:sp>
          <p:nvSpPr>
            <p:cNvPr id="114" name="Freeform 17">
              <a:extLst>
                <a:ext uri="{FF2B5EF4-FFF2-40B4-BE49-F238E27FC236}">
                  <a16:creationId xmlns:a16="http://schemas.microsoft.com/office/drawing/2014/main" xmlns="" id="{E1D78CFE-04CA-4101-AFCF-196940B2D1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a:extLst/>
          </p:spPr>
        </p:sp>
        <p:sp>
          <p:nvSpPr>
            <p:cNvPr id="115" name="Freeform 18">
              <a:extLst>
                <a:ext uri="{FF2B5EF4-FFF2-40B4-BE49-F238E27FC236}">
                  <a16:creationId xmlns:a16="http://schemas.microsoft.com/office/drawing/2014/main" xmlns="" id="{41F2A149-A64E-4690-B049-18C156A8E2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a:extLst/>
          </p:spPr>
        </p:sp>
        <p:sp>
          <p:nvSpPr>
            <p:cNvPr id="116" name="Freeform 19">
              <a:extLst>
                <a:ext uri="{FF2B5EF4-FFF2-40B4-BE49-F238E27FC236}">
                  <a16:creationId xmlns:a16="http://schemas.microsoft.com/office/drawing/2014/main" xmlns="" id="{D9313C72-D62D-4416-A6AE-7EB7D6B54A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a:extLst/>
          </p:spPr>
        </p:sp>
        <p:sp>
          <p:nvSpPr>
            <p:cNvPr id="117" name="Freeform 20">
              <a:extLst>
                <a:ext uri="{FF2B5EF4-FFF2-40B4-BE49-F238E27FC236}">
                  <a16:creationId xmlns:a16="http://schemas.microsoft.com/office/drawing/2014/main" xmlns="" id="{77B03BEA-76E5-4ECB-B9BB-D89D27509E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a:extLst/>
          </p:spPr>
        </p:sp>
        <p:sp>
          <p:nvSpPr>
            <p:cNvPr id="118" name="Freeform 21">
              <a:extLst>
                <a:ext uri="{FF2B5EF4-FFF2-40B4-BE49-F238E27FC236}">
                  <a16:creationId xmlns:a16="http://schemas.microsoft.com/office/drawing/2014/main" xmlns="" id="{6AF6BECE-416D-4C3A-AD6F-68B08F3CA7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p:spPr>
        </p:sp>
        <p:sp>
          <p:nvSpPr>
            <p:cNvPr id="119" name="Freeform 22">
              <a:extLst>
                <a:ext uri="{FF2B5EF4-FFF2-40B4-BE49-F238E27FC236}">
                  <a16:creationId xmlns:a16="http://schemas.microsoft.com/office/drawing/2014/main" xmlns="" id="{B9197E2A-A098-480D-A2A6-3F3B889EDA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p:spPr>
        </p:sp>
        <p:sp>
          <p:nvSpPr>
            <p:cNvPr id="120" name="Freeform 23">
              <a:extLst>
                <a:ext uri="{FF2B5EF4-FFF2-40B4-BE49-F238E27FC236}">
                  <a16:creationId xmlns:a16="http://schemas.microsoft.com/office/drawing/2014/main" xmlns="" id="{5A493EDB-6C9E-483F-86A6-0F473E5908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p:spPr>
        </p:sp>
      </p:grpSp>
      <p:sp>
        <p:nvSpPr>
          <p:cNvPr id="14" name="标题 13">
            <a:extLst>
              <a:ext uri="{FF2B5EF4-FFF2-40B4-BE49-F238E27FC236}">
                <a16:creationId xmlns:a16="http://schemas.microsoft.com/office/drawing/2014/main" xmlns="" id="{D446DAA8-E76E-4A30-842E-9DD789CE8603}"/>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zh-CN" altLang="en-US" sz="7200">
                <a:solidFill>
                  <a:schemeClr val="tx1"/>
                </a:solidFill>
              </a:rPr>
              <a:t>案例</a:t>
            </a:r>
            <a:r>
              <a:rPr lang="en-US" altLang="zh-CN" sz="7200">
                <a:solidFill>
                  <a:schemeClr val="tx1"/>
                </a:solidFill>
              </a:rPr>
              <a:t>1</a:t>
            </a:r>
            <a:endParaRPr lang="en-US" sz="7200">
              <a:solidFill>
                <a:schemeClr val="tx1"/>
              </a:solidFill>
            </a:endParaRPr>
          </a:p>
        </p:txBody>
      </p:sp>
      <p:sp>
        <p:nvSpPr>
          <p:cNvPr id="122" name="Isosceles Triangle 121">
            <a:extLst>
              <a:ext uri="{FF2B5EF4-FFF2-40B4-BE49-F238E27FC236}">
                <a16:creationId xmlns:a16="http://schemas.microsoft.com/office/drawing/2014/main" xmlns="" id="{A4CD35EF-7348-4E64-8700-827E64EA4E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026884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7D490819-5666-421A-BA38-5BB7F760B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xmlns="" id="{8FDFAB5E-BFB6-4290-9F06-1AD4E52A3D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52" name="Freeform 5">
              <a:extLst>
                <a:ext uri="{FF2B5EF4-FFF2-40B4-BE49-F238E27FC236}">
                  <a16:creationId xmlns:a16="http://schemas.microsoft.com/office/drawing/2014/main" xmlns="" id="{14FA43FA-82AD-4E41-A5A7-32F0F9DAA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3" name="Freeform 6">
              <a:extLst>
                <a:ext uri="{FF2B5EF4-FFF2-40B4-BE49-F238E27FC236}">
                  <a16:creationId xmlns:a16="http://schemas.microsoft.com/office/drawing/2014/main" xmlns="" id="{C3C34A1E-706E-4DB7-891E-6FB4762411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a:extLst>
                <a:ext uri="{FF2B5EF4-FFF2-40B4-BE49-F238E27FC236}">
                  <a16:creationId xmlns:a16="http://schemas.microsoft.com/office/drawing/2014/main" xmlns="" id="{6E55BE0F-8EA7-4F30-B3FD-8F6DD29BA2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a:extLst>
                <a:ext uri="{FF2B5EF4-FFF2-40B4-BE49-F238E27FC236}">
                  <a16:creationId xmlns:a16="http://schemas.microsoft.com/office/drawing/2014/main" xmlns="" id="{3C9F415B-574B-4647-BD72-F211EA3FA7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a:extLst>
                <a:ext uri="{FF2B5EF4-FFF2-40B4-BE49-F238E27FC236}">
                  <a16:creationId xmlns:a16="http://schemas.microsoft.com/office/drawing/2014/main" xmlns="" id="{CDD98CAF-1BC1-4BD6-AAD2-68EBF8D8B2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a:extLst>
                <a:ext uri="{FF2B5EF4-FFF2-40B4-BE49-F238E27FC236}">
                  <a16:creationId xmlns:a16="http://schemas.microsoft.com/office/drawing/2014/main" xmlns="" id="{FF6CBDDA-3893-44B9-86D9-F1F38D4B5F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a:extLst>
                <a:ext uri="{FF2B5EF4-FFF2-40B4-BE49-F238E27FC236}">
                  <a16:creationId xmlns:a16="http://schemas.microsoft.com/office/drawing/2014/main" xmlns="" id="{5FEF4109-DC7B-4C15-9C2D-53A69A120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a:extLst>
                <a:ext uri="{FF2B5EF4-FFF2-40B4-BE49-F238E27FC236}">
                  <a16:creationId xmlns:a16="http://schemas.microsoft.com/office/drawing/2014/main" xmlns="" id="{140DAA94-BB0A-4185-97AF-CB63182E85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a:extLst>
                <a:ext uri="{FF2B5EF4-FFF2-40B4-BE49-F238E27FC236}">
                  <a16:creationId xmlns:a16="http://schemas.microsoft.com/office/drawing/2014/main" xmlns="" id="{114C7C3A-04DD-4CC1-A272-F2578FE23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a:extLst>
                <a:ext uri="{FF2B5EF4-FFF2-40B4-BE49-F238E27FC236}">
                  <a16:creationId xmlns:a16="http://schemas.microsoft.com/office/drawing/2014/main" xmlns="" id="{4AA1C8D2-B988-4C8F-97B7-229630F2AD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a:extLst>
                <a:ext uri="{FF2B5EF4-FFF2-40B4-BE49-F238E27FC236}">
                  <a16:creationId xmlns:a16="http://schemas.microsoft.com/office/drawing/2014/main" xmlns="" id="{D5621FCD-0E62-4332-965D-80FA0EF80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a:extLst>
                <a:ext uri="{FF2B5EF4-FFF2-40B4-BE49-F238E27FC236}">
                  <a16:creationId xmlns:a16="http://schemas.microsoft.com/office/drawing/2014/main" xmlns="" id="{D1E7C9B8-4AA1-43A1-A547-785A41395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a:extLst>
                <a:ext uri="{FF2B5EF4-FFF2-40B4-BE49-F238E27FC236}">
                  <a16:creationId xmlns:a16="http://schemas.microsoft.com/office/drawing/2014/main" xmlns="" id="{01F4C519-3639-48B7-A720-466A40BF17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a:extLst>
                <a:ext uri="{FF2B5EF4-FFF2-40B4-BE49-F238E27FC236}">
                  <a16:creationId xmlns:a16="http://schemas.microsoft.com/office/drawing/2014/main" xmlns="" id="{939AFA97-19A9-4DA4-A478-A3E31B83B4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a:extLst>
                <a:ext uri="{FF2B5EF4-FFF2-40B4-BE49-F238E27FC236}">
                  <a16:creationId xmlns:a16="http://schemas.microsoft.com/office/drawing/2014/main" xmlns="" id="{901126FE-0E00-4313-BDE9-CF2C04D96B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a:extLst>
                <a:ext uri="{FF2B5EF4-FFF2-40B4-BE49-F238E27FC236}">
                  <a16:creationId xmlns:a16="http://schemas.microsoft.com/office/drawing/2014/main" xmlns="" id="{1D31F0FA-D603-49E8-B72E-7665CF9A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a:extLst>
                <a:ext uri="{FF2B5EF4-FFF2-40B4-BE49-F238E27FC236}">
                  <a16:creationId xmlns:a16="http://schemas.microsoft.com/office/drawing/2014/main" xmlns="" id="{28C24D97-A4EA-4764-AEE5-61C0892F66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a:extLst>
                <a:ext uri="{FF2B5EF4-FFF2-40B4-BE49-F238E27FC236}">
                  <a16:creationId xmlns:a16="http://schemas.microsoft.com/office/drawing/2014/main" xmlns="" id="{C6B724DA-22AE-4918-B782-3E7CD485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a:extLst>
                <a:ext uri="{FF2B5EF4-FFF2-40B4-BE49-F238E27FC236}">
                  <a16:creationId xmlns:a16="http://schemas.microsoft.com/office/drawing/2014/main" xmlns="" id="{9F6E83DB-ADF8-409A-95CF-41BE0E028F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a:extLst>
                <a:ext uri="{FF2B5EF4-FFF2-40B4-BE49-F238E27FC236}">
                  <a16:creationId xmlns:a16="http://schemas.microsoft.com/office/drawing/2014/main" xmlns="" id="{C83EE84C-89F7-406E-959C-8E3518D3E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25">
              <a:extLst>
                <a:ext uri="{FF2B5EF4-FFF2-40B4-BE49-F238E27FC236}">
                  <a16:creationId xmlns:a16="http://schemas.microsoft.com/office/drawing/2014/main" xmlns="" id="{209B50F9-709E-4054-AD5F-814AD7459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4" name="Rectangle 73">
            <a:extLst>
              <a:ext uri="{FF2B5EF4-FFF2-40B4-BE49-F238E27FC236}">
                <a16:creationId xmlns:a16="http://schemas.microsoft.com/office/drawing/2014/main" xmlns="" id="{BC2574CF-1D35-4994-87BD-5A3378E1A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7720" y="960120"/>
            <a:ext cx="3988993" cy="4171278"/>
          </a:xfrm>
        </p:spPr>
        <p:txBody>
          <a:bodyPr>
            <a:normAutofit/>
          </a:bodyPr>
          <a:lstStyle/>
          <a:p>
            <a:pPr algn="l"/>
            <a:r>
              <a:rPr lang="zh-CN" altLang="en-US" sz="5400">
                <a:solidFill>
                  <a:schemeClr val="tx1"/>
                </a:solidFill>
              </a:rPr>
              <a:t>案例</a:t>
            </a:r>
            <a:r>
              <a:rPr lang="en-US" altLang="zh-CN" sz="5400">
                <a:solidFill>
                  <a:schemeClr val="tx1"/>
                </a:solidFill>
              </a:rPr>
              <a:t>1</a:t>
            </a:r>
            <a:endParaRPr lang="zh-CN" altLang="en-US" sz="5400">
              <a:solidFill>
                <a:schemeClr val="tx1"/>
              </a:solidFill>
            </a:endParaRPr>
          </a:p>
        </p:txBody>
      </p:sp>
      <p:sp>
        <p:nvSpPr>
          <p:cNvPr id="3" name="内容占位符 2"/>
          <p:cNvSpPr>
            <a:spLocks noGrp="1"/>
          </p:cNvSpPr>
          <p:nvPr>
            <p:ph idx="1"/>
          </p:nvPr>
        </p:nvSpPr>
        <p:spPr>
          <a:xfrm>
            <a:off x="5118447" y="960120"/>
            <a:ext cx="6281873" cy="4171278"/>
          </a:xfrm>
        </p:spPr>
        <p:txBody>
          <a:bodyPr>
            <a:normAutofit/>
          </a:bodyPr>
          <a:lstStyle/>
          <a:p>
            <a:r>
              <a:rPr lang="zh-CN" altLang="en-US" dirty="0"/>
              <a:t>韩</a:t>
            </a:r>
            <a:r>
              <a:rPr lang="en-US" altLang="zh-CN" dirty="0"/>
              <a:t>XX</a:t>
            </a:r>
            <a:r>
              <a:rPr lang="zh-CN" altLang="en-US" dirty="0"/>
              <a:t>于</a:t>
            </a:r>
            <a:r>
              <a:rPr lang="en-US" altLang="zh-CN" dirty="0"/>
              <a:t>1993</a:t>
            </a:r>
            <a:r>
              <a:rPr lang="zh-CN" altLang="en-US" dirty="0"/>
              <a:t>年</a:t>
            </a:r>
            <a:r>
              <a:rPr lang="en-US" altLang="zh-CN" dirty="0"/>
              <a:t>10</a:t>
            </a:r>
            <a:r>
              <a:rPr lang="zh-CN" altLang="en-US" dirty="0"/>
              <a:t>月至</a:t>
            </a:r>
            <a:r>
              <a:rPr lang="en-US" altLang="zh-CN" dirty="0"/>
              <a:t>1994</a:t>
            </a:r>
            <a:r>
              <a:rPr lang="zh-CN" altLang="en-US" dirty="0"/>
              <a:t>年</a:t>
            </a:r>
            <a:r>
              <a:rPr lang="en-US" altLang="zh-CN" dirty="0"/>
              <a:t>9</a:t>
            </a:r>
            <a:r>
              <a:rPr lang="zh-CN" altLang="en-US" dirty="0"/>
              <a:t>月间，先后在一些报刊上发表了一系列矿泉壶有害健康的文章，提醒消费者“慎用”和“当心”，并对相关 公司的广告点名进行了批评。后百龙公司、天津市某公司等以侵害其名誉权为由，向太原市中级人民法院提起诉讼。</a:t>
            </a:r>
          </a:p>
        </p:txBody>
      </p:sp>
    </p:spTree>
    <p:extLst>
      <p:ext uri="{BB962C8B-B14F-4D97-AF65-F5344CB8AC3E}">
        <p14:creationId xmlns:p14="http://schemas.microsoft.com/office/powerpoint/2010/main" val="41962605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spd="slow">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7D490819-5666-421A-BA38-5BB7F760B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xmlns="" id="{8FDFAB5E-BFB6-4290-9F06-1AD4E52A3D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52" name="Freeform 5">
              <a:extLst>
                <a:ext uri="{FF2B5EF4-FFF2-40B4-BE49-F238E27FC236}">
                  <a16:creationId xmlns:a16="http://schemas.microsoft.com/office/drawing/2014/main" xmlns="" id="{14FA43FA-82AD-4E41-A5A7-32F0F9DAA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3" name="Freeform 6">
              <a:extLst>
                <a:ext uri="{FF2B5EF4-FFF2-40B4-BE49-F238E27FC236}">
                  <a16:creationId xmlns:a16="http://schemas.microsoft.com/office/drawing/2014/main" xmlns="" id="{C3C34A1E-706E-4DB7-891E-6FB4762411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a:extLst>
                <a:ext uri="{FF2B5EF4-FFF2-40B4-BE49-F238E27FC236}">
                  <a16:creationId xmlns:a16="http://schemas.microsoft.com/office/drawing/2014/main" xmlns="" id="{6E55BE0F-8EA7-4F30-B3FD-8F6DD29BA2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a:extLst>
                <a:ext uri="{FF2B5EF4-FFF2-40B4-BE49-F238E27FC236}">
                  <a16:creationId xmlns:a16="http://schemas.microsoft.com/office/drawing/2014/main" xmlns="" id="{3C9F415B-574B-4647-BD72-F211EA3FA7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a:extLst>
                <a:ext uri="{FF2B5EF4-FFF2-40B4-BE49-F238E27FC236}">
                  <a16:creationId xmlns:a16="http://schemas.microsoft.com/office/drawing/2014/main" xmlns="" id="{CDD98CAF-1BC1-4BD6-AAD2-68EBF8D8B2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a:extLst>
                <a:ext uri="{FF2B5EF4-FFF2-40B4-BE49-F238E27FC236}">
                  <a16:creationId xmlns:a16="http://schemas.microsoft.com/office/drawing/2014/main" xmlns="" id="{FF6CBDDA-3893-44B9-86D9-F1F38D4B5F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a:extLst>
                <a:ext uri="{FF2B5EF4-FFF2-40B4-BE49-F238E27FC236}">
                  <a16:creationId xmlns:a16="http://schemas.microsoft.com/office/drawing/2014/main" xmlns="" id="{5FEF4109-DC7B-4C15-9C2D-53A69A120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a:extLst>
                <a:ext uri="{FF2B5EF4-FFF2-40B4-BE49-F238E27FC236}">
                  <a16:creationId xmlns:a16="http://schemas.microsoft.com/office/drawing/2014/main" xmlns="" id="{140DAA94-BB0A-4185-97AF-CB63182E85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a:extLst>
                <a:ext uri="{FF2B5EF4-FFF2-40B4-BE49-F238E27FC236}">
                  <a16:creationId xmlns:a16="http://schemas.microsoft.com/office/drawing/2014/main" xmlns="" id="{114C7C3A-04DD-4CC1-A272-F2578FE23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a:extLst>
                <a:ext uri="{FF2B5EF4-FFF2-40B4-BE49-F238E27FC236}">
                  <a16:creationId xmlns:a16="http://schemas.microsoft.com/office/drawing/2014/main" xmlns="" id="{4AA1C8D2-B988-4C8F-97B7-229630F2AD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a:extLst>
                <a:ext uri="{FF2B5EF4-FFF2-40B4-BE49-F238E27FC236}">
                  <a16:creationId xmlns:a16="http://schemas.microsoft.com/office/drawing/2014/main" xmlns="" id="{D5621FCD-0E62-4332-965D-80FA0EF80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a:extLst>
                <a:ext uri="{FF2B5EF4-FFF2-40B4-BE49-F238E27FC236}">
                  <a16:creationId xmlns:a16="http://schemas.microsoft.com/office/drawing/2014/main" xmlns="" id="{D1E7C9B8-4AA1-43A1-A547-785A41395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a:extLst>
                <a:ext uri="{FF2B5EF4-FFF2-40B4-BE49-F238E27FC236}">
                  <a16:creationId xmlns:a16="http://schemas.microsoft.com/office/drawing/2014/main" xmlns="" id="{01F4C519-3639-48B7-A720-466A40BF17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a:extLst>
                <a:ext uri="{FF2B5EF4-FFF2-40B4-BE49-F238E27FC236}">
                  <a16:creationId xmlns:a16="http://schemas.microsoft.com/office/drawing/2014/main" xmlns="" id="{939AFA97-19A9-4DA4-A478-A3E31B83B4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a:extLst>
                <a:ext uri="{FF2B5EF4-FFF2-40B4-BE49-F238E27FC236}">
                  <a16:creationId xmlns:a16="http://schemas.microsoft.com/office/drawing/2014/main" xmlns="" id="{901126FE-0E00-4313-BDE9-CF2C04D96B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a:extLst>
                <a:ext uri="{FF2B5EF4-FFF2-40B4-BE49-F238E27FC236}">
                  <a16:creationId xmlns:a16="http://schemas.microsoft.com/office/drawing/2014/main" xmlns="" id="{1D31F0FA-D603-49E8-B72E-7665CF9A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a:extLst>
                <a:ext uri="{FF2B5EF4-FFF2-40B4-BE49-F238E27FC236}">
                  <a16:creationId xmlns:a16="http://schemas.microsoft.com/office/drawing/2014/main" xmlns="" id="{28C24D97-A4EA-4764-AEE5-61C0892F66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a:extLst>
                <a:ext uri="{FF2B5EF4-FFF2-40B4-BE49-F238E27FC236}">
                  <a16:creationId xmlns:a16="http://schemas.microsoft.com/office/drawing/2014/main" xmlns="" id="{C6B724DA-22AE-4918-B782-3E7CD485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a:extLst>
                <a:ext uri="{FF2B5EF4-FFF2-40B4-BE49-F238E27FC236}">
                  <a16:creationId xmlns:a16="http://schemas.microsoft.com/office/drawing/2014/main" xmlns="" id="{9F6E83DB-ADF8-409A-95CF-41BE0E028F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a:extLst>
                <a:ext uri="{FF2B5EF4-FFF2-40B4-BE49-F238E27FC236}">
                  <a16:creationId xmlns:a16="http://schemas.microsoft.com/office/drawing/2014/main" xmlns="" id="{C83EE84C-89F7-406E-959C-8E3518D3E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25">
              <a:extLst>
                <a:ext uri="{FF2B5EF4-FFF2-40B4-BE49-F238E27FC236}">
                  <a16:creationId xmlns:a16="http://schemas.microsoft.com/office/drawing/2014/main" xmlns="" id="{209B50F9-709E-4054-AD5F-814AD7459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4" name="Rectangle 73">
            <a:extLst>
              <a:ext uri="{FF2B5EF4-FFF2-40B4-BE49-F238E27FC236}">
                <a16:creationId xmlns:a16="http://schemas.microsoft.com/office/drawing/2014/main" xmlns="" id="{BC2574CF-1D35-4994-87BD-5A3378E1A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7720" y="960120"/>
            <a:ext cx="3988993" cy="4171278"/>
          </a:xfrm>
        </p:spPr>
        <p:txBody>
          <a:bodyPr>
            <a:normAutofit/>
          </a:bodyPr>
          <a:lstStyle/>
          <a:p>
            <a:pPr algn="l"/>
            <a:r>
              <a:rPr lang="zh-CN" altLang="en-US" sz="5400">
                <a:solidFill>
                  <a:schemeClr val="tx1"/>
                </a:solidFill>
              </a:rPr>
              <a:t>判决</a:t>
            </a:r>
          </a:p>
        </p:txBody>
      </p:sp>
      <p:sp>
        <p:nvSpPr>
          <p:cNvPr id="3" name="内容占位符 2"/>
          <p:cNvSpPr>
            <a:spLocks noGrp="1"/>
          </p:cNvSpPr>
          <p:nvPr>
            <p:ph idx="1"/>
          </p:nvPr>
        </p:nvSpPr>
        <p:spPr>
          <a:xfrm>
            <a:off x="5118447" y="960120"/>
            <a:ext cx="6281873" cy="4171278"/>
          </a:xfrm>
        </p:spPr>
        <p:txBody>
          <a:bodyPr>
            <a:normAutofit/>
          </a:bodyPr>
          <a:lstStyle/>
          <a:p>
            <a:r>
              <a:rPr lang="en-US" altLang="zh-CN" dirty="0"/>
              <a:t>1996</a:t>
            </a:r>
            <a:r>
              <a:rPr lang="zh-CN" altLang="en-US" dirty="0"/>
              <a:t>年</a:t>
            </a:r>
            <a:r>
              <a:rPr lang="en-US" altLang="zh-CN" dirty="0"/>
              <a:t>6</a:t>
            </a:r>
            <a:r>
              <a:rPr lang="zh-CN" altLang="en-US" dirty="0"/>
              <a:t>月，山西省高级人民法院终身判 决认定，韩</a:t>
            </a:r>
            <a:r>
              <a:rPr lang="en-US" altLang="zh-CN" dirty="0"/>
              <a:t>XX</a:t>
            </a:r>
            <a:r>
              <a:rPr lang="zh-CN" altLang="en-US" dirty="0"/>
              <a:t>从维护消费者权益角度出发，依法行使了舆论监督权，没有侵害某公司等商家的名誉权。</a:t>
            </a:r>
            <a:r>
              <a:rPr lang="en-US" altLang="zh-CN" dirty="0"/>
              <a:t>1997</a:t>
            </a:r>
            <a:r>
              <a:rPr lang="zh-CN" altLang="en-US" dirty="0"/>
              <a:t>年</a:t>
            </a:r>
            <a:r>
              <a:rPr lang="en-US" altLang="zh-CN" dirty="0"/>
              <a:t>3</a:t>
            </a:r>
            <a:r>
              <a:rPr lang="zh-CN" altLang="en-US" dirty="0"/>
              <a:t>月</a:t>
            </a:r>
            <a:r>
              <a:rPr lang="en-US" altLang="zh-CN" dirty="0"/>
              <a:t>31</a:t>
            </a:r>
            <a:r>
              <a:rPr lang="zh-CN" altLang="en-US" dirty="0"/>
              <a:t>日，韩</a:t>
            </a:r>
            <a:r>
              <a:rPr lang="en-US" altLang="zh-CN" dirty="0"/>
              <a:t>XX</a:t>
            </a:r>
            <a:r>
              <a:rPr lang="zh-CN" altLang="en-US" dirty="0"/>
              <a:t>向北京市东城区人民法院 起诉某公司等</a:t>
            </a:r>
            <a:r>
              <a:rPr lang="en-US" altLang="zh-CN" dirty="0"/>
              <a:t>5</a:t>
            </a:r>
            <a:r>
              <a:rPr lang="zh-CN" altLang="en-US" dirty="0"/>
              <a:t>被告侵害其舆论监督权，要求被告赔偿</a:t>
            </a:r>
            <a:r>
              <a:rPr lang="en-US" altLang="zh-CN" dirty="0"/>
              <a:t>4.89</a:t>
            </a:r>
            <a:r>
              <a:rPr lang="zh-CN" altLang="en-US" dirty="0"/>
              <a:t>万元。</a:t>
            </a:r>
            <a:r>
              <a:rPr lang="en-US" altLang="zh-CN" dirty="0"/>
              <a:t>1997</a:t>
            </a:r>
            <a:r>
              <a:rPr lang="zh-CN" altLang="en-US" dirty="0"/>
              <a:t>年</a:t>
            </a:r>
            <a:r>
              <a:rPr lang="en-US" altLang="zh-CN" dirty="0"/>
              <a:t>6</a:t>
            </a:r>
            <a:r>
              <a:rPr lang="zh-CN" altLang="en-US" dirty="0"/>
              <a:t>月</a:t>
            </a:r>
            <a:r>
              <a:rPr lang="en-US" altLang="zh-CN" dirty="0"/>
              <a:t>23</a:t>
            </a:r>
            <a:r>
              <a:rPr lang="zh-CN" altLang="en-US" dirty="0"/>
              <a:t>日，一审和二审法院均裁定驳回其起诉，理由是山西省高级人民法院于 </a:t>
            </a:r>
            <a:r>
              <a:rPr lang="en-US" altLang="zh-CN" dirty="0"/>
              <a:t>1996</a:t>
            </a:r>
            <a:r>
              <a:rPr lang="zh-CN" altLang="en-US" dirty="0"/>
              <a:t>年</a:t>
            </a:r>
            <a:r>
              <a:rPr lang="en-US" altLang="zh-CN" dirty="0"/>
              <a:t>6</a:t>
            </a:r>
            <a:r>
              <a:rPr lang="zh-CN" altLang="en-US" dirty="0"/>
              <a:t>月做出的判决，已依法对韩</a:t>
            </a:r>
            <a:r>
              <a:rPr lang="en-US" altLang="zh-CN" dirty="0"/>
              <a:t>XX</a:t>
            </a:r>
            <a:r>
              <a:rPr lang="zh-CN" altLang="en-US" dirty="0"/>
              <a:t>的舆论监督权给予了保护，现韩</a:t>
            </a:r>
            <a:r>
              <a:rPr lang="en-US" altLang="zh-CN" dirty="0"/>
              <a:t>XX</a:t>
            </a:r>
            <a:r>
              <a:rPr lang="zh-CN" altLang="en-US" dirty="0"/>
              <a:t>仍就同一事实再次起诉，不能予以支持。可是，对于韩</a:t>
            </a:r>
            <a:r>
              <a:rPr lang="en-US" altLang="zh-CN" dirty="0"/>
              <a:t>XX</a:t>
            </a:r>
            <a:r>
              <a:rPr lang="zh-CN" altLang="en-US" dirty="0"/>
              <a:t>因此受到的损失，山西 法院并没有支持其损害赔偿的反诉，北京法院也不予支持，损失没有得到救济。</a:t>
            </a:r>
          </a:p>
        </p:txBody>
      </p:sp>
    </p:spTree>
    <p:extLst>
      <p:ext uri="{BB962C8B-B14F-4D97-AF65-F5344CB8AC3E}">
        <p14:creationId xmlns:p14="http://schemas.microsoft.com/office/powerpoint/2010/main" val="38093620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spd="slow">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xmlns="" id="{29831267-5CAE-41B8-A1CC-66FE1628A6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xmlns="" id="{379EE808-85F9-455B-B8F9-FBE90075F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66" name="Freeform 5">
              <a:extLst>
                <a:ext uri="{FF2B5EF4-FFF2-40B4-BE49-F238E27FC236}">
                  <a16:creationId xmlns:a16="http://schemas.microsoft.com/office/drawing/2014/main" xmlns="" id="{C89DCC09-ED44-478A-8F79-A02EBAF7A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a:extLst>
                <a:ext uri="{FF2B5EF4-FFF2-40B4-BE49-F238E27FC236}">
                  <a16:creationId xmlns:a16="http://schemas.microsoft.com/office/drawing/2014/main" xmlns="" id="{8E2E2454-5C03-4173-B8FE-1AB94658D4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a:extLst>
                <a:ext uri="{FF2B5EF4-FFF2-40B4-BE49-F238E27FC236}">
                  <a16:creationId xmlns:a16="http://schemas.microsoft.com/office/drawing/2014/main" xmlns="" id="{2E8C684E-09F3-4317-A7D3-3D18C3593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a:extLst>
                <a:ext uri="{FF2B5EF4-FFF2-40B4-BE49-F238E27FC236}">
                  <a16:creationId xmlns:a16="http://schemas.microsoft.com/office/drawing/2014/main" xmlns="" id="{C5505EC4-4943-4963-98E8-69AF3FDF03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a:extLst>
                <a:ext uri="{FF2B5EF4-FFF2-40B4-BE49-F238E27FC236}">
                  <a16:creationId xmlns:a16="http://schemas.microsoft.com/office/drawing/2014/main" xmlns="" id="{4562C7B8-8AFB-4DDB-B72F-284990D5C4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a:extLst>
                <a:ext uri="{FF2B5EF4-FFF2-40B4-BE49-F238E27FC236}">
                  <a16:creationId xmlns:a16="http://schemas.microsoft.com/office/drawing/2014/main" xmlns="" id="{C3443E48-282C-4250-A466-0EC71FB9E1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a:extLst>
                <a:ext uri="{FF2B5EF4-FFF2-40B4-BE49-F238E27FC236}">
                  <a16:creationId xmlns:a16="http://schemas.microsoft.com/office/drawing/2014/main" xmlns="" id="{E1DA5A47-4EF3-4987-A0B2-0D48C03004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a:extLst>
                <a:ext uri="{FF2B5EF4-FFF2-40B4-BE49-F238E27FC236}">
                  <a16:creationId xmlns:a16="http://schemas.microsoft.com/office/drawing/2014/main" xmlns="" id="{B97C0249-6965-4479-85DD-65D339807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a:extLst>
                <a:ext uri="{FF2B5EF4-FFF2-40B4-BE49-F238E27FC236}">
                  <a16:creationId xmlns:a16="http://schemas.microsoft.com/office/drawing/2014/main" xmlns="" id="{593CC77F-968A-4E39-A274-8278279149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a:extLst>
                <a:ext uri="{FF2B5EF4-FFF2-40B4-BE49-F238E27FC236}">
                  <a16:creationId xmlns:a16="http://schemas.microsoft.com/office/drawing/2014/main" xmlns="" id="{1238E5CF-CAEC-4B5C-9DB6-A40F03FB3A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5">
              <a:extLst>
                <a:ext uri="{FF2B5EF4-FFF2-40B4-BE49-F238E27FC236}">
                  <a16:creationId xmlns:a16="http://schemas.microsoft.com/office/drawing/2014/main" xmlns="" id="{BBD96636-6E63-4D65-A35C-92653FC483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6">
              <a:extLst>
                <a:ext uri="{FF2B5EF4-FFF2-40B4-BE49-F238E27FC236}">
                  <a16:creationId xmlns:a16="http://schemas.microsoft.com/office/drawing/2014/main" xmlns="" id="{8D56D53D-1432-4D95-B0DD-3799916FD8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7">
              <a:extLst>
                <a:ext uri="{FF2B5EF4-FFF2-40B4-BE49-F238E27FC236}">
                  <a16:creationId xmlns:a16="http://schemas.microsoft.com/office/drawing/2014/main" xmlns="" id="{415107AD-3A21-4847-8F6C-C406292763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8">
              <a:extLst>
                <a:ext uri="{FF2B5EF4-FFF2-40B4-BE49-F238E27FC236}">
                  <a16:creationId xmlns:a16="http://schemas.microsoft.com/office/drawing/2014/main" xmlns="" id="{74B4AC16-93AF-4037-B469-BD1BAB95C9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9">
              <a:extLst>
                <a:ext uri="{FF2B5EF4-FFF2-40B4-BE49-F238E27FC236}">
                  <a16:creationId xmlns:a16="http://schemas.microsoft.com/office/drawing/2014/main" xmlns="" id="{57AEC385-0F84-4743-A483-0E97114463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0">
              <a:extLst>
                <a:ext uri="{FF2B5EF4-FFF2-40B4-BE49-F238E27FC236}">
                  <a16:creationId xmlns:a16="http://schemas.microsoft.com/office/drawing/2014/main" xmlns="" id="{90B47478-85F0-4BCA-9C98-48B633FD5A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21">
              <a:extLst>
                <a:ext uri="{FF2B5EF4-FFF2-40B4-BE49-F238E27FC236}">
                  <a16:creationId xmlns:a16="http://schemas.microsoft.com/office/drawing/2014/main" xmlns="" id="{C8F8E9C6-76DE-42DF-9CD7-B9789CDE15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3" name="Freeform 22">
              <a:extLst>
                <a:ext uri="{FF2B5EF4-FFF2-40B4-BE49-F238E27FC236}">
                  <a16:creationId xmlns:a16="http://schemas.microsoft.com/office/drawing/2014/main" xmlns="" id="{660FFC41-5F89-4B42-913F-7FB178063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3">
              <a:extLst>
                <a:ext uri="{FF2B5EF4-FFF2-40B4-BE49-F238E27FC236}">
                  <a16:creationId xmlns:a16="http://schemas.microsoft.com/office/drawing/2014/main" xmlns="" id="{1B956442-7A16-4B5B-908F-D69FC0A933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4">
              <a:extLst>
                <a:ext uri="{FF2B5EF4-FFF2-40B4-BE49-F238E27FC236}">
                  <a16:creationId xmlns:a16="http://schemas.microsoft.com/office/drawing/2014/main" xmlns="" id="{B54D797E-632B-4287-907B-A96D2CCBF4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5">
              <a:extLst>
                <a:ext uri="{FF2B5EF4-FFF2-40B4-BE49-F238E27FC236}">
                  <a16:creationId xmlns:a16="http://schemas.microsoft.com/office/drawing/2014/main" xmlns="" id="{BF7D9703-D82B-498D-AA68-475F298FAA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8" name="Group 87">
            <a:extLst>
              <a:ext uri="{FF2B5EF4-FFF2-40B4-BE49-F238E27FC236}">
                <a16:creationId xmlns:a16="http://schemas.microsoft.com/office/drawing/2014/main" xmlns="" id="{F8D580F2-1EDA-4B5F-98EB-EF8F18E9B7C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89" name="Rectangle 88">
              <a:extLst>
                <a:ext uri="{FF2B5EF4-FFF2-40B4-BE49-F238E27FC236}">
                  <a16:creationId xmlns:a16="http://schemas.microsoft.com/office/drawing/2014/main" xmlns="" id="{E0F2EADF-2A67-482F-B290-DED5172BB6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0" name="Isosceles Triangle 22">
              <a:extLst>
                <a:ext uri="{FF2B5EF4-FFF2-40B4-BE49-F238E27FC236}">
                  <a16:creationId xmlns:a16="http://schemas.microsoft.com/office/drawing/2014/main" xmlns="" id="{39BCFDA0-B04D-4835-A135-02F8969F3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xmlns="" id="{6DD3C0B8-C176-40C2-93F5-670E2BAC7D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p:cNvSpPr>
            <a:spLocks noGrp="1"/>
          </p:cNvSpPr>
          <p:nvPr>
            <p:ph type="title"/>
          </p:nvPr>
        </p:nvSpPr>
        <p:spPr>
          <a:xfrm>
            <a:off x="888631" y="2349925"/>
            <a:ext cx="3498979" cy="2456442"/>
          </a:xfrm>
        </p:spPr>
        <p:txBody>
          <a:bodyPr>
            <a:normAutofit/>
          </a:bodyPr>
          <a:lstStyle/>
          <a:p>
            <a:r>
              <a:rPr lang="zh-CN" altLang="en-US"/>
              <a:t>点评</a:t>
            </a:r>
          </a:p>
        </p:txBody>
      </p:sp>
      <p:sp>
        <p:nvSpPr>
          <p:cNvPr id="3" name="内容占位符 2"/>
          <p:cNvSpPr>
            <a:spLocks noGrp="1"/>
          </p:cNvSpPr>
          <p:nvPr>
            <p:ph idx="1"/>
          </p:nvPr>
        </p:nvSpPr>
        <p:spPr>
          <a:xfrm>
            <a:off x="5118447" y="803186"/>
            <a:ext cx="6281873" cy="5248622"/>
          </a:xfrm>
        </p:spPr>
        <p:txBody>
          <a:bodyPr>
            <a:normAutofit/>
          </a:bodyPr>
          <a:lstStyle/>
          <a:p>
            <a:r>
              <a:rPr lang="zh-CN" altLang="en-US" dirty="0"/>
              <a:t>本案是</a:t>
            </a:r>
            <a:r>
              <a:rPr lang="en-US" altLang="zh-CN" dirty="0"/>
              <a:t>《</a:t>
            </a:r>
            <a:r>
              <a:rPr lang="zh-CN" altLang="en-US" dirty="0"/>
              <a:t>消法</a:t>
            </a:r>
            <a:r>
              <a:rPr lang="en-US" altLang="zh-CN" dirty="0"/>
              <a:t>》</a:t>
            </a:r>
            <a:r>
              <a:rPr lang="zh-CN" altLang="en-US" dirty="0"/>
              <a:t>施行以来首例消费者个人对经营者的经营行为进行监督的诉讼，引起新闻界、法学界、司法界的广泛关注。对于经营者损害消费者合法</a:t>
            </a:r>
            <a:r>
              <a:rPr lang="zh-CN" altLang="en-US" dirty="0" smtClean="0"/>
              <a:t>权益</a:t>
            </a:r>
            <a:r>
              <a:rPr lang="zh-CN" altLang="en-US" dirty="0"/>
              <a:t>的行为，消费者个人有权进行批评监督。</a:t>
            </a:r>
            <a:r>
              <a:rPr lang="en-US" altLang="zh-CN" dirty="0"/>
              <a:t>《</a:t>
            </a:r>
            <a:r>
              <a:rPr lang="zh-CN" altLang="en-US" dirty="0"/>
              <a:t>消法</a:t>
            </a:r>
            <a:r>
              <a:rPr lang="en-US" altLang="zh-CN" dirty="0"/>
              <a:t>》</a:t>
            </a:r>
            <a:r>
              <a:rPr lang="zh-CN" altLang="en-US" dirty="0"/>
              <a:t>第</a:t>
            </a:r>
            <a:r>
              <a:rPr lang="en-US" altLang="zh-CN" dirty="0"/>
              <a:t>6</a:t>
            </a:r>
            <a:r>
              <a:rPr lang="zh-CN" altLang="en-US" dirty="0"/>
              <a:t>条第</a:t>
            </a:r>
            <a:r>
              <a:rPr lang="en-US" altLang="zh-CN" dirty="0"/>
              <a:t>2</a:t>
            </a:r>
            <a:r>
              <a:rPr lang="zh-CN" altLang="en-US" dirty="0"/>
              <a:t>款和第</a:t>
            </a:r>
            <a:r>
              <a:rPr lang="en-US" altLang="zh-CN" dirty="0"/>
              <a:t>15</a:t>
            </a:r>
            <a:r>
              <a:rPr lang="zh-CN" altLang="en-US" dirty="0"/>
              <a:t>条对此有明确规定，</a:t>
            </a:r>
            <a:r>
              <a:rPr lang="zh-CN" altLang="en-US" b="1" dirty="0">
                <a:solidFill>
                  <a:srgbClr val="FF0000"/>
                </a:solidFill>
              </a:rPr>
              <a:t>赋予了消费者以批评监督权</a:t>
            </a:r>
            <a:r>
              <a:rPr lang="zh-CN" altLang="en-US" dirty="0"/>
              <a:t>，任何消费者在日常消费生活中，发现</a:t>
            </a:r>
            <a:r>
              <a:rPr lang="zh-CN" altLang="en-US" b="1" dirty="0" smtClean="0">
                <a:solidFill>
                  <a:srgbClr val="FF0000"/>
                </a:solidFill>
              </a:rPr>
              <a:t>经营</a:t>
            </a:r>
            <a:r>
              <a:rPr lang="zh-CN" altLang="en-US" b="1" dirty="0">
                <a:solidFill>
                  <a:srgbClr val="FF0000"/>
                </a:solidFill>
              </a:rPr>
              <a:t>者提供商品或服务不符合国家规定的要求，危害消费者的</a:t>
            </a:r>
            <a:r>
              <a:rPr lang="zh-CN" altLang="en-US" dirty="0"/>
              <a:t>，都有权提出自己的</a:t>
            </a:r>
            <a:r>
              <a:rPr lang="zh-CN" altLang="en-US" b="1" dirty="0">
                <a:solidFill>
                  <a:srgbClr val="FF0000"/>
                </a:solidFill>
              </a:rPr>
              <a:t>批评意见</a:t>
            </a:r>
            <a:r>
              <a:rPr lang="zh-CN" altLang="en-US" dirty="0"/>
              <a:t>。</a:t>
            </a:r>
          </a:p>
        </p:txBody>
      </p:sp>
    </p:spTree>
    <p:extLst>
      <p:ext uri="{BB962C8B-B14F-4D97-AF65-F5344CB8AC3E}">
        <p14:creationId xmlns:p14="http://schemas.microsoft.com/office/powerpoint/2010/main" val="2031178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spd="slow">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29831267-5CAE-41B8-A1CC-66FE1628A6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xmlns="" id="{379EE808-85F9-455B-B8F9-FBE90075F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xmlns="" id="{C89DCC09-ED44-478A-8F79-A02EBAF7A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xmlns="" id="{8E2E2454-5C03-4173-B8FE-1AB94658D4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xmlns="" id="{2E8C684E-09F3-4317-A7D3-3D18C3593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xmlns="" id="{C5505EC4-4943-4963-98E8-69AF3FDF03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xmlns="" id="{4562C7B8-8AFB-4DDB-B72F-284990D5C4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xmlns="" id="{C3443E48-282C-4250-A466-0EC71FB9E1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xmlns="" id="{E1DA5A47-4EF3-4987-A0B2-0D48C03004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xmlns="" id="{B97C0249-6965-4479-85DD-65D339807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xmlns="" id="{593CC77F-968A-4E39-A274-8278279149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xmlns="" id="{1238E5CF-CAEC-4B5C-9DB6-A40F03FB3A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xmlns="" id="{BBD96636-6E63-4D65-A35C-92653FC483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xmlns="" id="{8D56D53D-1432-4D95-B0DD-3799916FD8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xmlns="" id="{415107AD-3A21-4847-8F6C-C406292763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xmlns="" id="{74B4AC16-93AF-4037-B469-BD1BAB95C9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xmlns="" id="{57AEC385-0F84-4743-A483-0E97114463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xmlns="" id="{90B47478-85F0-4BCA-9C98-48B633FD5A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xmlns="" id="{C8F8E9C6-76DE-42DF-9CD7-B9789CDE15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xmlns="" id="{660FFC41-5F89-4B42-913F-7FB178063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xmlns="" id="{1B956442-7A16-4B5B-908F-D69FC0A933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xmlns="" id="{B54D797E-632B-4287-907B-A96D2CCBF4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xmlns="" id="{BF7D9703-D82B-498D-AA68-475F298FAA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xmlns="" id="{F8D580F2-1EDA-4B5F-98EB-EF8F18E9B7C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xmlns="" id="{E0F2EADF-2A67-482F-B290-DED5172BB6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8" name="Isosceles Triangle 22">
              <a:extLst>
                <a:ext uri="{FF2B5EF4-FFF2-40B4-BE49-F238E27FC236}">
                  <a16:creationId xmlns:a16="http://schemas.microsoft.com/office/drawing/2014/main" xmlns="" id="{39BCFDA0-B04D-4835-A135-02F8969F3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xmlns="" id="{6DD3C0B8-C176-40C2-93F5-670E2BAC7D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p:cNvSpPr>
            <a:spLocks noGrp="1"/>
          </p:cNvSpPr>
          <p:nvPr>
            <p:ph type="title"/>
          </p:nvPr>
        </p:nvSpPr>
        <p:spPr>
          <a:xfrm>
            <a:off x="888631" y="2349925"/>
            <a:ext cx="3498979" cy="2456442"/>
          </a:xfrm>
        </p:spPr>
        <p:txBody>
          <a:bodyPr>
            <a:normAutofit/>
          </a:bodyPr>
          <a:lstStyle/>
          <a:p>
            <a:r>
              <a:rPr lang="zh-CN" altLang="en-US"/>
              <a:t>点评</a:t>
            </a:r>
          </a:p>
        </p:txBody>
      </p:sp>
      <p:sp>
        <p:nvSpPr>
          <p:cNvPr id="3" name="内容占位符 2"/>
          <p:cNvSpPr>
            <a:spLocks noGrp="1"/>
          </p:cNvSpPr>
          <p:nvPr>
            <p:ph idx="1"/>
          </p:nvPr>
        </p:nvSpPr>
        <p:spPr>
          <a:xfrm>
            <a:off x="5118447" y="803186"/>
            <a:ext cx="6281873" cy="5248622"/>
          </a:xfrm>
        </p:spPr>
        <p:txBody>
          <a:bodyPr>
            <a:normAutofit/>
          </a:bodyPr>
          <a:lstStyle/>
          <a:p>
            <a:r>
              <a:rPr lang="zh-CN" altLang="en-US" dirty="0"/>
              <a:t>韩</a:t>
            </a:r>
            <a:r>
              <a:rPr lang="en-US" altLang="zh-CN" dirty="0"/>
              <a:t>XX</a:t>
            </a:r>
            <a:r>
              <a:rPr lang="zh-CN" altLang="en-US" dirty="0"/>
              <a:t>作为消费者，针对</a:t>
            </a:r>
            <a:r>
              <a:rPr lang="zh-CN" altLang="en-US" b="1" dirty="0">
                <a:solidFill>
                  <a:srgbClr val="FF0000"/>
                </a:solidFill>
              </a:rPr>
              <a:t>矿泉壶危害人体健康</a:t>
            </a:r>
            <a:r>
              <a:rPr lang="zh-CN" altLang="en-US" dirty="0"/>
              <a:t>的问题，撰文向社会公众说明，并对百龙公司、某公司等商家点名批评，这是正当行使消费者监督权的行为。被批评者不但不能自省，反而向法院起诉批评者，是拒绝监督的表现。山西省</a:t>
            </a:r>
            <a:r>
              <a:rPr lang="zh-CN" altLang="en-US" dirty="0" smtClean="0"/>
              <a:t>高级</a:t>
            </a:r>
            <a:r>
              <a:rPr lang="zh-CN" altLang="en-US" dirty="0"/>
              <a:t>人民法院对此予以正确认定，值得称赞。而某公司等商家起诉韩</a:t>
            </a:r>
            <a:r>
              <a:rPr lang="en-US" altLang="zh-CN" dirty="0"/>
              <a:t>XX</a:t>
            </a:r>
            <a:r>
              <a:rPr lang="zh-CN" altLang="en-US" dirty="0"/>
              <a:t>侵害法人名誉权，无疑是一种对韩</a:t>
            </a:r>
            <a:r>
              <a:rPr lang="en-US" altLang="zh-CN" dirty="0"/>
              <a:t>XX</a:t>
            </a:r>
            <a:r>
              <a:rPr lang="zh-CN" altLang="en-US" dirty="0"/>
              <a:t>正当行使监督权的妨害，韩</a:t>
            </a:r>
            <a:r>
              <a:rPr lang="en-US" altLang="zh-CN" dirty="0"/>
              <a:t>XX</a:t>
            </a:r>
            <a:r>
              <a:rPr lang="zh-CN" altLang="en-US" dirty="0"/>
              <a:t>因诉讼所受到的损失 同某公司等商家的侵害行为有因果关系。因此，韩</a:t>
            </a:r>
            <a:r>
              <a:rPr lang="en-US" altLang="zh-CN" dirty="0"/>
              <a:t>XX</a:t>
            </a:r>
            <a:r>
              <a:rPr lang="zh-CN" altLang="en-US" dirty="0"/>
              <a:t>以某公司等</a:t>
            </a:r>
            <a:r>
              <a:rPr lang="en-US" altLang="zh-CN" dirty="0"/>
              <a:t>5</a:t>
            </a:r>
            <a:r>
              <a:rPr lang="zh-CN" altLang="en-US" dirty="0"/>
              <a:t>商家为被告起诉其舆论监督权受到侵害，请求赔偿，这是韩</a:t>
            </a:r>
            <a:r>
              <a:rPr lang="en-US" altLang="zh-CN" dirty="0"/>
              <a:t>XX</a:t>
            </a:r>
            <a:r>
              <a:rPr lang="zh-CN" altLang="en-US" dirty="0"/>
              <a:t>的应有权利。</a:t>
            </a:r>
            <a:r>
              <a:rPr lang="zh-CN" altLang="en-US" b="1" dirty="0">
                <a:solidFill>
                  <a:srgbClr val="FF0000"/>
                </a:solidFill>
              </a:rPr>
              <a:t>遗憾的是，两地的法院都没有能够充分地保护韩</a:t>
            </a:r>
            <a:r>
              <a:rPr lang="en-US" altLang="zh-CN" b="1" dirty="0">
                <a:solidFill>
                  <a:srgbClr val="FF0000"/>
                </a:solidFill>
              </a:rPr>
              <a:t>XX</a:t>
            </a:r>
            <a:r>
              <a:rPr lang="zh-CN" altLang="en-US" b="1" dirty="0">
                <a:solidFill>
                  <a:srgbClr val="FF0000"/>
                </a:solidFill>
              </a:rPr>
              <a:t>的合法权益，值得深省</a:t>
            </a:r>
            <a:r>
              <a:rPr lang="zh-CN" altLang="en-US" dirty="0"/>
              <a:t>。</a:t>
            </a:r>
          </a:p>
        </p:txBody>
      </p:sp>
    </p:spTree>
    <p:extLst>
      <p:ext uri="{BB962C8B-B14F-4D97-AF65-F5344CB8AC3E}">
        <p14:creationId xmlns:p14="http://schemas.microsoft.com/office/powerpoint/2010/main" val="2445017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spd="slow">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xmlns="" id="{84DB7353-7D7A-431B-A5B6-A3845E6F2BB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xmlns="" id="{9E8D15D6-6183-4BE1-A315-C7EC9C1A53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xmlns="" id="{82A253FA-4E60-4B4D-94B0-93ECFCF309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xmlns="" id="{E1B39AD1-11BD-457B-822C-A873607F4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xmlns="" id="{CC286005-78D5-4BE4-AA8B-75CDC07E78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xmlns="" id="{09E4A22D-7E83-4F24-97FE-931A93CACC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xmlns="" id="{4351E96B-8DD4-4D5E-A9F0-C47F5F3378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xmlns="" id="{BFF78610-2475-4756-9EC8-5DA7D8902D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xmlns="" id="{C7ACAE44-681D-4CBC-B2AB-E5131DF5A8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xmlns="" id="{CA22E4A0-73AA-4722-9C16-F3AF9A33EC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xmlns="" id="{BB36E626-EBEB-41C0-B224-8DB049DB4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xmlns="" id="{D603DEC5-BED4-4DB6-A253-F61CC36742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xmlns="" id="{86AE9DE6-CA9A-479B-A0FB-0E1BAC7A65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xmlns="" id="{16CB8DC8-E75F-4574-A290-AAB7031BE8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xmlns="" id="{1CA657E1-3A52-4C23-AA47-EBB2D5C414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xmlns="" id="{ED4F701B-2A93-464F-A673-54EED5C4C4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xmlns="" id="{9977C34F-F6C9-4749-B201-7B928802DF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xmlns="" id="{3A913E6B-DBE9-4291-A34C-36069ECB8E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xmlns="" id="{7D415C04-AB5C-4B76-9E49-EEBAEE64D0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xmlns="" id="{151FDC11-E872-4EAE-A597-822F9FE170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4" name="Group 93">
            <a:extLst>
              <a:ext uri="{FF2B5EF4-FFF2-40B4-BE49-F238E27FC236}">
                <a16:creationId xmlns:a16="http://schemas.microsoft.com/office/drawing/2014/main" xmlns="" id="{1B24766B-81CA-44C7-BF11-77A12BA424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669293" y="1186483"/>
            <a:ext cx="8848345" cy="4477933"/>
            <a:chOff x="1669293" y="1186483"/>
            <a:chExt cx="8848345" cy="4477933"/>
          </a:xfrm>
        </p:grpSpPr>
        <p:sp>
          <p:nvSpPr>
            <p:cNvPr id="95" name="Rectangle 94">
              <a:extLst>
                <a:ext uri="{FF2B5EF4-FFF2-40B4-BE49-F238E27FC236}">
                  <a16:creationId xmlns:a16="http://schemas.microsoft.com/office/drawing/2014/main" xmlns="" id="{1A2F9962-DEB8-461C-8B4C-C0ED0D8A7B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Isosceles Triangle 95">
              <a:extLst>
                <a:ext uri="{FF2B5EF4-FFF2-40B4-BE49-F238E27FC236}">
                  <a16:creationId xmlns:a16="http://schemas.microsoft.com/office/drawing/2014/main" xmlns="" id="{C0672E08-EB09-4B8E-8522-24BBC2CFFD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xmlns="" id="{3447AB64-F3EC-4A1F-BFD4-F0F9DB3DAD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9" name="Rectangle 98">
            <a:extLst>
              <a:ext uri="{FF2B5EF4-FFF2-40B4-BE49-F238E27FC236}">
                <a16:creationId xmlns:a16="http://schemas.microsoft.com/office/drawing/2014/main" xmlns="" id="{10CE3618-1D7A-4256-B2AF-9DB692996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xmlns="" id="{D91A9185-A7D5-460B-98BC-0BF2EBD3EEB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9674" y="-59376"/>
            <a:ext cx="12515851" cy="6923798"/>
            <a:chOff x="-329674" y="-51881"/>
            <a:chExt cx="12515851" cy="6923798"/>
          </a:xfrm>
          <a:noFill/>
        </p:grpSpPr>
        <p:sp>
          <p:nvSpPr>
            <p:cNvPr id="102" name="Freeform 5">
              <a:extLst>
                <a:ext uri="{FF2B5EF4-FFF2-40B4-BE49-F238E27FC236}">
                  <a16:creationId xmlns:a16="http://schemas.microsoft.com/office/drawing/2014/main" xmlns="" id="{8AFC1764-6516-4F77-BF30-B8ADB3C9F4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a:extLst/>
          </p:spPr>
        </p:sp>
        <p:sp>
          <p:nvSpPr>
            <p:cNvPr id="103" name="Freeform 6">
              <a:extLst>
                <a:ext uri="{FF2B5EF4-FFF2-40B4-BE49-F238E27FC236}">
                  <a16:creationId xmlns:a16="http://schemas.microsoft.com/office/drawing/2014/main" xmlns="" id="{FCAFF9F9-F806-47EC-BCAC-9921E719FF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p:spPr>
        </p:sp>
        <p:sp>
          <p:nvSpPr>
            <p:cNvPr id="104" name="Freeform 7">
              <a:extLst>
                <a:ext uri="{FF2B5EF4-FFF2-40B4-BE49-F238E27FC236}">
                  <a16:creationId xmlns:a16="http://schemas.microsoft.com/office/drawing/2014/main" xmlns="" id="{09D92491-36BD-4861-BA54-DD88E60898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a:extLst/>
          </p:spPr>
        </p:sp>
        <p:sp>
          <p:nvSpPr>
            <p:cNvPr id="105" name="Freeform 8">
              <a:extLst>
                <a:ext uri="{FF2B5EF4-FFF2-40B4-BE49-F238E27FC236}">
                  <a16:creationId xmlns:a16="http://schemas.microsoft.com/office/drawing/2014/main" xmlns="" id="{23740E15-AB86-4E5C-A137-07E0DDC035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a:extLst/>
          </p:spPr>
        </p:sp>
        <p:sp>
          <p:nvSpPr>
            <p:cNvPr id="106" name="Freeform 9">
              <a:extLst>
                <a:ext uri="{FF2B5EF4-FFF2-40B4-BE49-F238E27FC236}">
                  <a16:creationId xmlns:a16="http://schemas.microsoft.com/office/drawing/2014/main" xmlns="" id="{BE097852-1F54-4EF0-A1BE-561272FCD6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a:extLst/>
          </p:spPr>
        </p:sp>
        <p:sp>
          <p:nvSpPr>
            <p:cNvPr id="107" name="Freeform 10">
              <a:extLst>
                <a:ext uri="{FF2B5EF4-FFF2-40B4-BE49-F238E27FC236}">
                  <a16:creationId xmlns:a16="http://schemas.microsoft.com/office/drawing/2014/main" xmlns="" id="{5C2DF1F9-21CC-430E-84C8-356C73C6FD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a:extLst/>
          </p:spPr>
        </p:sp>
        <p:sp>
          <p:nvSpPr>
            <p:cNvPr id="108" name="Freeform 11">
              <a:extLst>
                <a:ext uri="{FF2B5EF4-FFF2-40B4-BE49-F238E27FC236}">
                  <a16:creationId xmlns:a16="http://schemas.microsoft.com/office/drawing/2014/main" xmlns="" id="{7F11B45B-3EDE-4B6A-903B-0AE6E9DD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a:extLst/>
          </p:spPr>
        </p:sp>
        <p:sp>
          <p:nvSpPr>
            <p:cNvPr id="109" name="Freeform 12">
              <a:extLst>
                <a:ext uri="{FF2B5EF4-FFF2-40B4-BE49-F238E27FC236}">
                  <a16:creationId xmlns:a16="http://schemas.microsoft.com/office/drawing/2014/main" xmlns="" id="{F77FDDC5-477E-420D-B98F-42ABA24772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a:extLst/>
          </p:spPr>
        </p:sp>
        <p:sp>
          <p:nvSpPr>
            <p:cNvPr id="110" name="Freeform 13">
              <a:extLst>
                <a:ext uri="{FF2B5EF4-FFF2-40B4-BE49-F238E27FC236}">
                  <a16:creationId xmlns:a16="http://schemas.microsoft.com/office/drawing/2014/main" xmlns="" id="{A92C0474-B573-45C5-84C5-194CE1715F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a:extLst/>
          </p:spPr>
        </p:sp>
        <p:sp>
          <p:nvSpPr>
            <p:cNvPr id="111" name="Freeform 14">
              <a:extLst>
                <a:ext uri="{FF2B5EF4-FFF2-40B4-BE49-F238E27FC236}">
                  <a16:creationId xmlns:a16="http://schemas.microsoft.com/office/drawing/2014/main" xmlns="" id="{2FBC62F8-64D0-4025-99AE-A04E291D90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a:extLst/>
          </p:spPr>
        </p:sp>
        <p:sp>
          <p:nvSpPr>
            <p:cNvPr id="112" name="Freeform 15">
              <a:extLst>
                <a:ext uri="{FF2B5EF4-FFF2-40B4-BE49-F238E27FC236}">
                  <a16:creationId xmlns:a16="http://schemas.microsoft.com/office/drawing/2014/main" xmlns="" id="{7632F945-80B5-4575-A538-29495BF8F2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a:extLst/>
          </p:spPr>
        </p:sp>
        <p:sp>
          <p:nvSpPr>
            <p:cNvPr id="113" name="Freeform 16">
              <a:extLst>
                <a:ext uri="{FF2B5EF4-FFF2-40B4-BE49-F238E27FC236}">
                  <a16:creationId xmlns:a16="http://schemas.microsoft.com/office/drawing/2014/main" xmlns="" id="{5562CC17-43D4-4E57-AE08-83952EE59D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a:extLst/>
          </p:spPr>
        </p:sp>
        <p:sp>
          <p:nvSpPr>
            <p:cNvPr id="114" name="Freeform 17">
              <a:extLst>
                <a:ext uri="{FF2B5EF4-FFF2-40B4-BE49-F238E27FC236}">
                  <a16:creationId xmlns:a16="http://schemas.microsoft.com/office/drawing/2014/main" xmlns="" id="{E1D78CFE-04CA-4101-AFCF-196940B2D1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a:extLst/>
          </p:spPr>
        </p:sp>
        <p:sp>
          <p:nvSpPr>
            <p:cNvPr id="115" name="Freeform 18">
              <a:extLst>
                <a:ext uri="{FF2B5EF4-FFF2-40B4-BE49-F238E27FC236}">
                  <a16:creationId xmlns:a16="http://schemas.microsoft.com/office/drawing/2014/main" xmlns="" id="{41F2A149-A64E-4690-B049-18C156A8E2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a:extLst/>
          </p:spPr>
        </p:sp>
        <p:sp>
          <p:nvSpPr>
            <p:cNvPr id="116" name="Freeform 19">
              <a:extLst>
                <a:ext uri="{FF2B5EF4-FFF2-40B4-BE49-F238E27FC236}">
                  <a16:creationId xmlns:a16="http://schemas.microsoft.com/office/drawing/2014/main" xmlns="" id="{D9313C72-D62D-4416-A6AE-7EB7D6B54A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a:extLst/>
          </p:spPr>
        </p:sp>
        <p:sp>
          <p:nvSpPr>
            <p:cNvPr id="117" name="Freeform 20">
              <a:extLst>
                <a:ext uri="{FF2B5EF4-FFF2-40B4-BE49-F238E27FC236}">
                  <a16:creationId xmlns:a16="http://schemas.microsoft.com/office/drawing/2014/main" xmlns="" id="{77B03BEA-76E5-4ECB-B9BB-D89D27509E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a:extLst/>
          </p:spPr>
        </p:sp>
        <p:sp>
          <p:nvSpPr>
            <p:cNvPr id="118" name="Freeform 21">
              <a:extLst>
                <a:ext uri="{FF2B5EF4-FFF2-40B4-BE49-F238E27FC236}">
                  <a16:creationId xmlns:a16="http://schemas.microsoft.com/office/drawing/2014/main" xmlns="" id="{6AF6BECE-416D-4C3A-AD6F-68B08F3CA7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p:spPr>
        </p:sp>
        <p:sp>
          <p:nvSpPr>
            <p:cNvPr id="119" name="Freeform 22">
              <a:extLst>
                <a:ext uri="{FF2B5EF4-FFF2-40B4-BE49-F238E27FC236}">
                  <a16:creationId xmlns:a16="http://schemas.microsoft.com/office/drawing/2014/main" xmlns="" id="{B9197E2A-A098-480D-A2A6-3F3B889EDA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p:spPr>
        </p:sp>
        <p:sp>
          <p:nvSpPr>
            <p:cNvPr id="120" name="Freeform 23">
              <a:extLst>
                <a:ext uri="{FF2B5EF4-FFF2-40B4-BE49-F238E27FC236}">
                  <a16:creationId xmlns:a16="http://schemas.microsoft.com/office/drawing/2014/main" xmlns="" id="{5A493EDB-6C9E-483F-86A6-0F473E5908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p:spPr>
        </p:sp>
      </p:grpSp>
      <p:sp>
        <p:nvSpPr>
          <p:cNvPr id="14" name="标题 13">
            <a:extLst>
              <a:ext uri="{FF2B5EF4-FFF2-40B4-BE49-F238E27FC236}">
                <a16:creationId xmlns:a16="http://schemas.microsoft.com/office/drawing/2014/main" xmlns="" id="{D446DAA8-E76E-4A30-842E-9DD789CE8603}"/>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zh-CN" altLang="en-US" sz="7200">
                <a:solidFill>
                  <a:schemeClr val="tx1"/>
                </a:solidFill>
              </a:rPr>
              <a:t>案例</a:t>
            </a:r>
            <a:r>
              <a:rPr lang="en-US" altLang="zh-CN" sz="7200">
                <a:solidFill>
                  <a:schemeClr val="tx1"/>
                </a:solidFill>
              </a:rPr>
              <a:t>2</a:t>
            </a:r>
            <a:endParaRPr lang="en-US" sz="7200">
              <a:solidFill>
                <a:schemeClr val="tx1"/>
              </a:solidFill>
            </a:endParaRPr>
          </a:p>
        </p:txBody>
      </p:sp>
      <p:sp>
        <p:nvSpPr>
          <p:cNvPr id="122" name="Isosceles Triangle 121">
            <a:extLst>
              <a:ext uri="{FF2B5EF4-FFF2-40B4-BE49-F238E27FC236}">
                <a16:creationId xmlns:a16="http://schemas.microsoft.com/office/drawing/2014/main" xmlns="" id="{A4CD35EF-7348-4E64-8700-827E64EA4E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8504891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heme/theme1.xml><?xml version="1.0" encoding="utf-8"?>
<a:theme xmlns:a="http://schemas.openxmlformats.org/drawingml/2006/main" name="地图集">
  <a:themeElements>
    <a:clrScheme name="地图集">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地图集">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地图集">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Slice</Template>
  <TotalTime>23</TotalTime>
  <Words>2257</Words>
  <Application>Microsoft Office PowerPoint</Application>
  <PresentationFormat>自定义</PresentationFormat>
  <Paragraphs>26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地图集</vt:lpstr>
      <vt:lpstr>消费者权益之监督权</vt:lpstr>
      <vt:lpstr>定义</vt:lpstr>
      <vt:lpstr>监督权的重要性</vt:lpstr>
      <vt:lpstr>案例1</vt:lpstr>
      <vt:lpstr>案例1</vt:lpstr>
      <vt:lpstr>判决</vt:lpstr>
      <vt:lpstr>点评</vt:lpstr>
      <vt:lpstr>点评</vt:lpstr>
      <vt:lpstr>案例2</vt:lpstr>
      <vt:lpstr>案例2</vt:lpstr>
      <vt:lpstr>消费者维权因何如此困难重重？！</vt:lpstr>
      <vt:lpstr>消费者维权因何如此困难重重？！</vt:lpstr>
      <vt:lpstr>消费者维权因何如此困难重重？！</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消费者权益之监督权</dc:title>
  <dc:creator>嘉铭 王</dc:creator>
  <cp:lastModifiedBy>xb21cn</cp:lastModifiedBy>
  <cp:revision>7</cp:revision>
  <dcterms:created xsi:type="dcterms:W3CDTF">2018-12-17T13:50:25Z</dcterms:created>
  <dcterms:modified xsi:type="dcterms:W3CDTF">2018-12-17T14:18:09Z</dcterms:modified>
</cp:coreProperties>
</file>