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7" r:id="rId4"/>
    <p:sldMasterId id="2147483684" r:id="rId5"/>
  </p:sldMasterIdLst>
  <p:notesMasterIdLst>
    <p:notesMasterId r:id="rId18"/>
  </p:notesMasterIdLst>
  <p:handoutMasterIdLst>
    <p:handoutMasterId r:id="rId19"/>
  </p:handoutMasterIdLst>
  <p:sldIdLst>
    <p:sldId id="292" r:id="rId6"/>
    <p:sldId id="291" r:id="rId7"/>
    <p:sldId id="316" r:id="rId8"/>
    <p:sldId id="317" r:id="rId9"/>
    <p:sldId id="318" r:id="rId10"/>
    <p:sldId id="319" r:id="rId11"/>
    <p:sldId id="320" r:id="rId12"/>
    <p:sldId id="321" r:id="rId13"/>
    <p:sldId id="334" r:id="rId14"/>
    <p:sldId id="329" r:id="rId15"/>
    <p:sldId id="330" r:id="rId16"/>
    <p:sldId id="315" r:id="rId17"/>
  </p:sldIdLst>
  <p:sldSz cx="9144000" cy="6858000" type="screen4x3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FF"/>
    <a:srgbClr val="FF00FF"/>
    <a:srgbClr val="DF4DAE"/>
    <a:srgbClr val="D82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32" autoAdjust="0"/>
  </p:normalViewPr>
  <p:slideViewPr>
    <p:cSldViewPr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1999C-40E9-2945-AFD1-671E094CBA4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3041E-2ADA-7D49-A20B-274556887A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9B6F0-DB2D-254A-90A3-8771F3A18A3E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D9F64-891B-FF4C-93F8-D57A32ACDB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727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1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79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49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4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1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6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23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0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7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9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9F64-891B-FF4C-93F8-D57A32ACDBF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0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rs_CV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1"/>
          <p:cNvCxnSpPr>
            <a:cxnSpLocks noChangeShapeType="1"/>
          </p:cNvCxnSpPr>
          <p:nvPr userDrawn="1"/>
        </p:nvCxnSpPr>
        <p:spPr bwMode="auto">
          <a:xfrm>
            <a:off x="4387850" y="3471863"/>
            <a:ext cx="4756150" cy="12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9" name="Rectangle 3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4419600" y="3505200"/>
            <a:ext cx="4343400" cy="533400"/>
          </a:xfrm>
        </p:spPr>
        <p:txBody>
          <a:bodyPr tIns="0" bIns="0"/>
          <a:lstStyle>
            <a:lvl1pPr marL="0" indent="0" algn="l">
              <a:buFont typeface="Times" pitchFamily="-65" charset="0"/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2590800"/>
            <a:ext cx="4343400" cy="838200"/>
          </a:xfrm>
        </p:spPr>
        <p:txBody>
          <a:bodyPr tIns="0" bIns="0" anchor="b"/>
          <a:lstStyle>
            <a:lvl1pPr algn="l">
              <a:defRPr sz="2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11" name="Picture 4" descr="LB_logo_col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18324" y="5999162"/>
            <a:ext cx="1831975" cy="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 layout w/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069848"/>
            <a:ext cx="8305800" cy="9906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2"/>
          </p:nvPr>
        </p:nvSpPr>
        <p:spPr>
          <a:xfrm>
            <a:off x="381000" y="2209800"/>
            <a:ext cx="2743200" cy="2895600"/>
          </a:xfrm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3"/>
          </p:nvPr>
        </p:nvSpPr>
        <p:spPr>
          <a:xfrm>
            <a:off x="3202914" y="2209800"/>
            <a:ext cx="2743200" cy="2895600"/>
          </a:xfrm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8"/>
          <p:cNvSpPr>
            <a:spLocks noGrp="1"/>
          </p:cNvSpPr>
          <p:nvPr>
            <p:ph sz="quarter" idx="24"/>
          </p:nvPr>
        </p:nvSpPr>
        <p:spPr>
          <a:xfrm>
            <a:off x="6024827" y="2209800"/>
            <a:ext cx="2743200" cy="2895600"/>
          </a:xfrm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5"/>
          </p:nvPr>
        </p:nvSpPr>
        <p:spPr>
          <a:xfrm>
            <a:off x="381000" y="5105400"/>
            <a:ext cx="2743200" cy="68580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6"/>
          </p:nvPr>
        </p:nvSpPr>
        <p:spPr>
          <a:xfrm>
            <a:off x="3202914" y="5105400"/>
            <a:ext cx="2743200" cy="68580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7"/>
          </p:nvPr>
        </p:nvSpPr>
        <p:spPr>
          <a:xfrm>
            <a:off x="6024827" y="5105400"/>
            <a:ext cx="2743200" cy="68580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 Direction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ight Arrow 5"/>
          <p:cNvSpPr/>
          <p:nvPr userDrawn="1"/>
        </p:nvSpPr>
        <p:spPr>
          <a:xfrm rot="10800000">
            <a:off x="4292600" y="4533900"/>
            <a:ext cx="660400" cy="609600"/>
          </a:xfrm>
          <a:prstGeom prst="rightArrow">
            <a:avLst>
              <a:gd name="adj1" fmla="val 47221"/>
              <a:gd name="adj2" fmla="val 55556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37"/>
          <p:cNvGrpSpPr>
            <a:grpSpLocks/>
          </p:cNvGrpSpPr>
          <p:nvPr userDrawn="1"/>
        </p:nvGrpSpPr>
        <p:grpSpPr bwMode="auto">
          <a:xfrm>
            <a:off x="5181600" y="2514600"/>
            <a:ext cx="2552700" cy="2362200"/>
            <a:chOff x="5378958" y="1447800"/>
            <a:chExt cx="2552701" cy="2362200"/>
          </a:xfrm>
        </p:grpSpPr>
        <p:sp>
          <p:nvSpPr>
            <p:cNvPr id="8" name="Block Arc 7"/>
            <p:cNvSpPr/>
            <p:nvPr userDrawn="1"/>
          </p:nvSpPr>
          <p:spPr>
            <a:xfrm>
              <a:off x="5378958" y="1447800"/>
              <a:ext cx="2362201" cy="2362200"/>
            </a:xfrm>
            <a:prstGeom prst="blockArc">
              <a:avLst>
                <a:gd name="adj1" fmla="val 16196815"/>
                <a:gd name="adj2" fmla="val 21576961"/>
                <a:gd name="adj3" fmla="val 10778"/>
              </a:avLst>
            </a:prstGeom>
            <a:gradFill flip="none" rotWithShape="1">
              <a:gsLst>
                <a:gs pos="0">
                  <a:schemeClr val="bg2"/>
                </a:gs>
                <a:gs pos="8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ight Arrow 8"/>
            <p:cNvSpPr/>
            <p:nvPr userDrawn="1"/>
          </p:nvSpPr>
          <p:spPr>
            <a:xfrm rot="5400000">
              <a:off x="7457790" y="2455069"/>
              <a:ext cx="338138" cy="609600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0" name="Block Arc 9"/>
          <p:cNvSpPr/>
          <p:nvPr userDrawn="1"/>
        </p:nvSpPr>
        <p:spPr>
          <a:xfrm rot="16200000">
            <a:off x="1219200" y="2362200"/>
            <a:ext cx="2362200" cy="2362200"/>
          </a:xfrm>
          <a:prstGeom prst="blockArc">
            <a:avLst>
              <a:gd name="adj1" fmla="val 16196815"/>
              <a:gd name="adj2" fmla="val 21576961"/>
              <a:gd name="adj3" fmla="val 10778"/>
            </a:avLst>
          </a:prstGeom>
          <a:gradFill flip="none" rotWithShape="1">
            <a:gsLst>
              <a:gs pos="0">
                <a:schemeClr val="bg2"/>
              </a:gs>
              <a:gs pos="8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 userDrawn="1"/>
        </p:nvSpPr>
        <p:spPr>
          <a:xfrm>
            <a:off x="2362200" y="2176463"/>
            <a:ext cx="338138" cy="609600"/>
          </a:xfrm>
          <a:prstGeom prst="rightArrow">
            <a:avLst>
              <a:gd name="adj1" fmla="val 0"/>
              <a:gd name="adj2" fmla="val 100000"/>
            </a:avLst>
          </a:prstGeom>
          <a:solidFill>
            <a:srgbClr val="0096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2"/>
          </p:nvPr>
        </p:nvSpPr>
        <p:spPr>
          <a:xfrm>
            <a:off x="2743200" y="1447800"/>
            <a:ext cx="3657600" cy="1600200"/>
          </a:xfrm>
          <a:solidFill>
            <a:srgbClr val="BAD6EB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3"/>
          </p:nvPr>
        </p:nvSpPr>
        <p:spPr>
          <a:xfrm>
            <a:off x="4959858" y="4038600"/>
            <a:ext cx="3657600" cy="1600200"/>
          </a:xfrm>
          <a:solidFill>
            <a:srgbClr val="BAD6EB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8"/>
          <p:cNvSpPr>
            <a:spLocks noGrp="1"/>
          </p:cNvSpPr>
          <p:nvPr>
            <p:ph sz="quarter" idx="24"/>
          </p:nvPr>
        </p:nvSpPr>
        <p:spPr>
          <a:xfrm>
            <a:off x="533400" y="3543301"/>
            <a:ext cx="3657600" cy="1600200"/>
          </a:xfrm>
          <a:solidFill>
            <a:srgbClr val="BAD6EB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 Dire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38"/>
          <p:cNvGrpSpPr>
            <a:grpSpLocks/>
          </p:cNvGrpSpPr>
          <p:nvPr userDrawn="1"/>
        </p:nvGrpSpPr>
        <p:grpSpPr bwMode="auto">
          <a:xfrm>
            <a:off x="5416550" y="3008313"/>
            <a:ext cx="2362200" cy="2552700"/>
            <a:chOff x="5417058" y="3017520"/>
            <a:chExt cx="2362200" cy="2552700"/>
          </a:xfrm>
        </p:grpSpPr>
        <p:sp>
          <p:nvSpPr>
            <p:cNvPr id="7" name="Block Arc 6"/>
            <p:cNvSpPr/>
            <p:nvPr userDrawn="1"/>
          </p:nvSpPr>
          <p:spPr>
            <a:xfrm rot="5400000">
              <a:off x="5417058" y="3017520"/>
              <a:ext cx="2362200" cy="2362200"/>
            </a:xfrm>
            <a:prstGeom prst="blockArc">
              <a:avLst>
                <a:gd name="adj1" fmla="val 16196815"/>
                <a:gd name="adj2" fmla="val 21576961"/>
                <a:gd name="adj3" fmla="val 10778"/>
              </a:avLst>
            </a:prstGeom>
            <a:gradFill flip="none" rotWithShape="1">
              <a:gsLst>
                <a:gs pos="0">
                  <a:schemeClr val="bg2"/>
                </a:gs>
                <a:gs pos="8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 userDrawn="1"/>
          </p:nvSpPr>
          <p:spPr>
            <a:xfrm rot="10800000">
              <a:off x="6298121" y="4960620"/>
              <a:ext cx="338137" cy="609600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0096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37"/>
          <p:cNvGrpSpPr>
            <a:grpSpLocks/>
          </p:cNvGrpSpPr>
          <p:nvPr userDrawn="1"/>
        </p:nvGrpSpPr>
        <p:grpSpPr bwMode="auto">
          <a:xfrm>
            <a:off x="5367338" y="1447800"/>
            <a:ext cx="2552700" cy="2362200"/>
            <a:chOff x="5378958" y="1447800"/>
            <a:chExt cx="2552701" cy="2362200"/>
          </a:xfrm>
        </p:grpSpPr>
        <p:sp>
          <p:nvSpPr>
            <p:cNvPr id="10" name="Block Arc 9"/>
            <p:cNvSpPr/>
            <p:nvPr userDrawn="1"/>
          </p:nvSpPr>
          <p:spPr>
            <a:xfrm>
              <a:off x="5378958" y="1447800"/>
              <a:ext cx="2362201" cy="2362200"/>
            </a:xfrm>
            <a:prstGeom prst="blockArc">
              <a:avLst>
                <a:gd name="adj1" fmla="val 16196815"/>
                <a:gd name="adj2" fmla="val 21576961"/>
                <a:gd name="adj3" fmla="val 10778"/>
              </a:avLst>
            </a:prstGeom>
            <a:gradFill flip="none" rotWithShape="1">
              <a:gsLst>
                <a:gs pos="0">
                  <a:schemeClr val="bg2"/>
                </a:gs>
                <a:gs pos="8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 userDrawn="1"/>
          </p:nvSpPr>
          <p:spPr>
            <a:xfrm rot="5400000">
              <a:off x="7457790" y="2455069"/>
              <a:ext cx="338138" cy="609600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2" name="Block Arc 11"/>
          <p:cNvSpPr/>
          <p:nvPr userDrawn="1"/>
        </p:nvSpPr>
        <p:spPr>
          <a:xfrm rot="10800000">
            <a:off x="1416050" y="3429000"/>
            <a:ext cx="2362200" cy="2362200"/>
          </a:xfrm>
          <a:prstGeom prst="blockArc">
            <a:avLst>
              <a:gd name="adj1" fmla="val 16196815"/>
              <a:gd name="adj2" fmla="val 21576961"/>
              <a:gd name="adj3" fmla="val 10778"/>
            </a:avLst>
          </a:prstGeom>
          <a:gradFill flip="none" rotWithShape="1">
            <a:gsLst>
              <a:gs pos="0">
                <a:schemeClr val="bg2"/>
              </a:gs>
              <a:gs pos="8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 userDrawn="1"/>
        </p:nvSpPr>
        <p:spPr>
          <a:xfrm rot="16200000">
            <a:off x="1361281" y="4174332"/>
            <a:ext cx="338137" cy="609600"/>
          </a:xfrm>
          <a:prstGeom prst="rightArrow">
            <a:avLst>
              <a:gd name="adj1" fmla="val 0"/>
              <a:gd name="adj2" fmla="val 100000"/>
            </a:avLst>
          </a:prstGeom>
          <a:solidFill>
            <a:srgbClr val="0096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Block Arc 13"/>
          <p:cNvSpPr/>
          <p:nvPr userDrawn="1"/>
        </p:nvSpPr>
        <p:spPr>
          <a:xfrm rot="16200000">
            <a:off x="1371600" y="1866900"/>
            <a:ext cx="2362200" cy="2362200"/>
          </a:xfrm>
          <a:prstGeom prst="blockArc">
            <a:avLst>
              <a:gd name="adj1" fmla="val 16196815"/>
              <a:gd name="adj2" fmla="val 21576961"/>
              <a:gd name="adj3" fmla="val 10778"/>
            </a:avLst>
          </a:prstGeom>
          <a:gradFill flip="none" rotWithShape="1">
            <a:gsLst>
              <a:gs pos="0">
                <a:schemeClr val="bg2"/>
              </a:gs>
              <a:gs pos="8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 userDrawn="1"/>
        </p:nvSpPr>
        <p:spPr>
          <a:xfrm>
            <a:off x="2514600" y="1676400"/>
            <a:ext cx="338138" cy="609600"/>
          </a:xfrm>
          <a:prstGeom prst="rightArrow">
            <a:avLst>
              <a:gd name="adj1" fmla="val 0"/>
              <a:gd name="adj2" fmla="val 100000"/>
            </a:avLst>
          </a:prstGeom>
          <a:solidFill>
            <a:srgbClr val="0096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2"/>
          </p:nvPr>
        </p:nvSpPr>
        <p:spPr>
          <a:xfrm>
            <a:off x="2895600" y="1447800"/>
            <a:ext cx="3657600" cy="1143000"/>
          </a:xfrm>
          <a:solidFill>
            <a:srgbClr val="BAD6EB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3"/>
          </p:nvPr>
        </p:nvSpPr>
        <p:spPr>
          <a:xfrm>
            <a:off x="4959858" y="3048000"/>
            <a:ext cx="3657600" cy="1143000"/>
          </a:xfrm>
          <a:solidFill>
            <a:srgbClr val="BAD6EB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18"/>
          <p:cNvSpPr>
            <a:spLocks noGrp="1"/>
          </p:cNvSpPr>
          <p:nvPr>
            <p:ph sz="quarter" idx="24"/>
          </p:nvPr>
        </p:nvSpPr>
        <p:spPr>
          <a:xfrm>
            <a:off x="533400" y="3048000"/>
            <a:ext cx="3657600" cy="1143000"/>
          </a:xfrm>
          <a:solidFill>
            <a:srgbClr val="BAD6EB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5"/>
          </p:nvPr>
        </p:nvSpPr>
        <p:spPr>
          <a:xfrm>
            <a:off x="2597658" y="4648200"/>
            <a:ext cx="3657600" cy="1143000"/>
          </a:xfrm>
          <a:solidFill>
            <a:srgbClr val="BAD6EB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Titl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069848"/>
            <a:ext cx="5111750" cy="4906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9973"/>
            <a:ext cx="3008313" cy="435222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457200" y="1069848"/>
            <a:ext cx="3008376" cy="704088"/>
          </a:xfrm>
          <a:solidFill>
            <a:srgbClr val="0096DB"/>
          </a:solidFill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069848"/>
            <a:ext cx="5111750" cy="510235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9848"/>
            <a:ext cx="3008313" cy="5102352"/>
          </a:xfrm>
          <a:noFill/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954023" y="3621024"/>
            <a:ext cx="5102352" cy="1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rot="5400000">
            <a:off x="1411224" y="3163823"/>
            <a:ext cx="4187952" cy="1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1069848"/>
            <a:ext cx="5111750" cy="418795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5334000"/>
            <a:ext cx="8229600" cy="82296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4"/>
          </p:nvPr>
        </p:nvSpPr>
        <p:spPr>
          <a:xfrm>
            <a:off x="457200" y="1069848"/>
            <a:ext cx="2971800" cy="41879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334000"/>
            <a:ext cx="6400800" cy="822960"/>
          </a:xfrm>
          <a:solidFill>
            <a:srgbClr val="BAD6EB"/>
          </a:solidFill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3"/>
          </p:nvPr>
        </p:nvSpPr>
        <p:spPr>
          <a:xfrm>
            <a:off x="1371600" y="1069848"/>
            <a:ext cx="6400800" cy="4264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381000"/>
            <a:ext cx="8229600" cy="5715000"/>
          </a:xfrm>
        </p:spPr>
        <p:txBody>
          <a:bodyPr anchor="ctr"/>
          <a:lstStyle>
            <a:lvl1pPr algn="ctr">
              <a:spcBef>
                <a:spcPts val="8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tars_CV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1"/>
          <p:cNvCxnSpPr>
            <a:cxnSpLocks noChangeShapeType="1"/>
          </p:cNvCxnSpPr>
          <p:nvPr userDrawn="1"/>
        </p:nvCxnSpPr>
        <p:spPr bwMode="auto">
          <a:xfrm>
            <a:off x="4387850" y="3471863"/>
            <a:ext cx="4756150" cy="12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pic>
        <p:nvPicPr>
          <p:cNvPr id="9" name="Picture 4" descr="LB_logo_col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18324" y="5999162"/>
            <a:ext cx="1831975" cy="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1633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168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9848"/>
            <a:ext cx="4038600" cy="49371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9848"/>
            <a:ext cx="4038600" cy="49371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1229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6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538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0349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75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73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4001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408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992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1"/>
            <a:ext cx="9144000" cy="6861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04800" y="6457950"/>
            <a:ext cx="12954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000" dirty="0">
                <a:solidFill>
                  <a:schemeClr val="accent1"/>
                </a:solidFill>
              </a:rPr>
              <a:t>lyondellbasell.com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000" kern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3" descr="Techno_Globe_03C.jpg"/>
          <p:cNvPicPr>
            <a:picLocks noChangeAspect="1"/>
          </p:cNvPicPr>
          <p:nvPr userDrawn="1"/>
        </p:nvPicPr>
        <p:blipFill>
          <a:blip r:embed="rId2"/>
          <a:srcRect l="27895"/>
          <a:stretch>
            <a:fillRect/>
          </a:stretch>
        </p:blipFill>
        <p:spPr bwMode="auto">
          <a:xfrm>
            <a:off x="0" y="765175"/>
            <a:ext cx="52197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/>
          <p:cNvPicPr>
            <a:picLocks noChangeAspect="1" noChangeArrowheads="1"/>
          </p:cNvPicPr>
          <p:nvPr userDrawn="1"/>
        </p:nvPicPr>
        <p:blipFill>
          <a:blip r:embed="rId3"/>
          <a:srcRect l="3999" r="3874"/>
          <a:stretch>
            <a:fillRect/>
          </a:stretch>
        </p:blipFill>
        <p:spPr bwMode="auto">
          <a:xfrm>
            <a:off x="6918325" y="5207000"/>
            <a:ext cx="18319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1"/>
          <p:cNvCxnSpPr>
            <a:cxnSpLocks noChangeShapeType="1"/>
          </p:cNvCxnSpPr>
          <p:nvPr userDrawn="1"/>
        </p:nvCxnSpPr>
        <p:spPr bwMode="auto">
          <a:xfrm>
            <a:off x="4387850" y="3471863"/>
            <a:ext cx="4756150" cy="12700"/>
          </a:xfrm>
          <a:prstGeom prst="line">
            <a:avLst/>
          </a:prstGeom>
          <a:noFill/>
          <a:ln w="9525">
            <a:solidFill>
              <a:srgbClr val="009BD5"/>
            </a:solidFill>
            <a:round/>
            <a:headEnd/>
            <a:tailEnd/>
          </a:ln>
        </p:spPr>
      </p:cxnSp>
      <p:sp>
        <p:nvSpPr>
          <p:cNvPr id="14" name="Rectangle 3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4419600" y="3505200"/>
            <a:ext cx="4343400" cy="533400"/>
          </a:xfrm>
        </p:spPr>
        <p:txBody>
          <a:bodyPr tIns="0" bIns="0"/>
          <a:lstStyle>
            <a:lvl1pPr marL="0" indent="0">
              <a:buFont typeface="Times" pitchFamily="-65" charset="0"/>
              <a:buNone/>
              <a:defRPr sz="1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2590800"/>
            <a:ext cx="4343400" cy="838200"/>
          </a:xfrm>
        </p:spPr>
        <p:txBody>
          <a:bodyPr tIns="0" bIns="0" anchor="b"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 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9848"/>
            <a:ext cx="2743200" cy="639762"/>
          </a:xfrm>
          <a:solidFill>
            <a:srgbClr val="0096DB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709610"/>
            <a:ext cx="2743200" cy="41006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201194" y="1709610"/>
            <a:ext cx="2743200" cy="41006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3201194" y="1069848"/>
            <a:ext cx="2743200" cy="639762"/>
          </a:xfrm>
          <a:solidFill>
            <a:srgbClr val="0096DB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8"/>
          </p:nvPr>
        </p:nvSpPr>
        <p:spPr>
          <a:xfrm>
            <a:off x="6024827" y="1069848"/>
            <a:ext cx="2743200" cy="639762"/>
          </a:xfrm>
          <a:solidFill>
            <a:srgbClr val="0096DB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19"/>
          </p:nvPr>
        </p:nvSpPr>
        <p:spPr>
          <a:xfrm>
            <a:off x="6019800" y="1709305"/>
            <a:ext cx="2743200" cy="41090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 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4040188" cy="533400"/>
          </a:xfrm>
          <a:solidFill>
            <a:srgbClr val="0096DB"/>
          </a:solidFill>
        </p:spPr>
        <p:txBody>
          <a:bodyPr anchor="ctr"/>
          <a:lstStyle>
            <a:lvl1pPr marL="0" indent="0" algn="ctr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676400"/>
            <a:ext cx="4040188" cy="1828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381000" y="3657600"/>
            <a:ext cx="4040188" cy="533400"/>
          </a:xfrm>
          <a:solidFill>
            <a:srgbClr val="0096DB"/>
          </a:solidFill>
        </p:spPr>
        <p:txBody>
          <a:bodyPr anchor="ctr"/>
          <a:lstStyle>
            <a:lvl1pPr marL="0" indent="0" algn="ctr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6"/>
          </p:nvPr>
        </p:nvSpPr>
        <p:spPr>
          <a:xfrm>
            <a:off x="381000" y="4191000"/>
            <a:ext cx="4040188" cy="1828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4679950" y="1143000"/>
            <a:ext cx="4040188" cy="533400"/>
          </a:xfrm>
          <a:solidFill>
            <a:srgbClr val="0096DB"/>
          </a:solidFill>
        </p:spPr>
        <p:txBody>
          <a:bodyPr anchor="ctr"/>
          <a:lstStyle>
            <a:lvl1pPr marL="0" indent="0" algn="ctr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4679950" y="1676400"/>
            <a:ext cx="4040188" cy="1828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9"/>
          </p:nvPr>
        </p:nvSpPr>
        <p:spPr>
          <a:xfrm>
            <a:off x="4679950" y="3657600"/>
            <a:ext cx="4040188" cy="533400"/>
          </a:xfrm>
          <a:solidFill>
            <a:srgbClr val="0096DB"/>
          </a:solidFill>
        </p:spPr>
        <p:txBody>
          <a:bodyPr anchor="ctr"/>
          <a:lstStyle>
            <a:lvl1pPr marL="0" indent="0" algn="ctr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4679950" y="4191000"/>
            <a:ext cx="4040188" cy="1828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 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2743200" cy="182880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3201194" y="1600200"/>
            <a:ext cx="2743200" cy="182880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9"/>
          </p:nvPr>
        </p:nvSpPr>
        <p:spPr>
          <a:xfrm>
            <a:off x="6024827" y="1600200"/>
            <a:ext cx="2743200" cy="182880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2743200" cy="365760"/>
          </a:xfrm>
          <a:solidFill>
            <a:srgbClr val="0096DB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4"/>
          </p:nvPr>
        </p:nvSpPr>
        <p:spPr>
          <a:xfrm>
            <a:off x="3201194" y="1219200"/>
            <a:ext cx="2743200" cy="365760"/>
          </a:xfrm>
          <a:solidFill>
            <a:srgbClr val="0096DB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8"/>
          </p:nvPr>
        </p:nvSpPr>
        <p:spPr>
          <a:xfrm>
            <a:off x="6024827" y="1219200"/>
            <a:ext cx="2743200" cy="365760"/>
          </a:xfrm>
          <a:solidFill>
            <a:srgbClr val="0096DB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2"/>
          </p:nvPr>
        </p:nvSpPr>
        <p:spPr>
          <a:xfrm>
            <a:off x="381000" y="4038600"/>
            <a:ext cx="2743200" cy="182880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3"/>
          </p:nvPr>
        </p:nvSpPr>
        <p:spPr>
          <a:xfrm>
            <a:off x="3201194" y="4038600"/>
            <a:ext cx="2743200" cy="182880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8"/>
          <p:cNvSpPr>
            <a:spLocks noGrp="1"/>
          </p:cNvSpPr>
          <p:nvPr>
            <p:ph sz="quarter" idx="24"/>
          </p:nvPr>
        </p:nvSpPr>
        <p:spPr>
          <a:xfrm>
            <a:off x="6024827" y="4038600"/>
            <a:ext cx="2743200" cy="182880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5"/>
          </p:nvPr>
        </p:nvSpPr>
        <p:spPr>
          <a:xfrm>
            <a:off x="381000" y="3657600"/>
            <a:ext cx="2743200" cy="365760"/>
          </a:xfrm>
          <a:solidFill>
            <a:srgbClr val="0096DB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6"/>
          </p:nvPr>
        </p:nvSpPr>
        <p:spPr>
          <a:xfrm>
            <a:off x="3201194" y="3657600"/>
            <a:ext cx="2743200" cy="365760"/>
          </a:xfrm>
          <a:solidFill>
            <a:srgbClr val="0096DB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7"/>
          </p:nvPr>
        </p:nvSpPr>
        <p:spPr>
          <a:xfrm>
            <a:off x="6024827" y="3657600"/>
            <a:ext cx="2743200" cy="365760"/>
          </a:xfrm>
          <a:solidFill>
            <a:srgbClr val="0096DB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 Layout - N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219200"/>
            <a:ext cx="2743200" cy="219456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3201194" y="1219200"/>
            <a:ext cx="2743200" cy="219456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9"/>
          </p:nvPr>
        </p:nvSpPr>
        <p:spPr>
          <a:xfrm>
            <a:off x="6024827" y="1219200"/>
            <a:ext cx="2743200" cy="219456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2"/>
          </p:nvPr>
        </p:nvSpPr>
        <p:spPr>
          <a:xfrm>
            <a:off x="381000" y="3672840"/>
            <a:ext cx="2743200" cy="219456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3"/>
          </p:nvPr>
        </p:nvSpPr>
        <p:spPr>
          <a:xfrm>
            <a:off x="3201194" y="3672840"/>
            <a:ext cx="2743200" cy="219456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8"/>
          <p:cNvSpPr>
            <a:spLocks noGrp="1"/>
          </p:cNvSpPr>
          <p:nvPr>
            <p:ph sz="quarter" idx="24"/>
          </p:nvPr>
        </p:nvSpPr>
        <p:spPr>
          <a:xfrm>
            <a:off x="6024827" y="3672840"/>
            <a:ext cx="2743200" cy="2194560"/>
          </a:xfrm>
        </p:spPr>
        <p:txBody>
          <a:bodyPr/>
          <a:lstStyle>
            <a:lvl1pPr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tem Compariso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2743200" cy="2286000"/>
          </a:xfrm>
          <a:solidFill>
            <a:srgbClr val="0096DB"/>
          </a:solidFill>
        </p:spPr>
        <p:txBody>
          <a:bodyPr anchor="ctr"/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124200" y="1219200"/>
            <a:ext cx="5577840" cy="2286000"/>
          </a:xfrm>
        </p:spPr>
        <p:txBody>
          <a:bodyPr anchor="ctr"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6"/>
          </p:nvPr>
        </p:nvSpPr>
        <p:spPr>
          <a:xfrm>
            <a:off x="3124200" y="3657600"/>
            <a:ext cx="5577840" cy="2286000"/>
          </a:xfrm>
        </p:spPr>
        <p:txBody>
          <a:bodyPr anchor="ctr"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7"/>
          </p:nvPr>
        </p:nvSpPr>
        <p:spPr>
          <a:xfrm>
            <a:off x="381000" y="3657600"/>
            <a:ext cx="2743200" cy="2286000"/>
          </a:xfrm>
          <a:solidFill>
            <a:srgbClr val="0096DB"/>
          </a:solidFill>
        </p:spPr>
        <p:txBody>
          <a:bodyPr anchor="ctr"/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 Comparison Layou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2743200" cy="1143000"/>
          </a:xfrm>
          <a:solidFill>
            <a:srgbClr val="0096DB"/>
          </a:solidFill>
        </p:spPr>
        <p:txBody>
          <a:bodyPr anchor="ctr"/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124200" y="1219200"/>
            <a:ext cx="5577840" cy="1143000"/>
          </a:xfrm>
        </p:spPr>
        <p:txBody>
          <a:bodyPr anchor="ctr"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5"/>
          </p:nvPr>
        </p:nvSpPr>
        <p:spPr>
          <a:xfrm>
            <a:off x="381000" y="2438400"/>
            <a:ext cx="2743200" cy="1143000"/>
          </a:xfrm>
          <a:solidFill>
            <a:srgbClr val="0096DB"/>
          </a:solidFill>
        </p:spPr>
        <p:txBody>
          <a:bodyPr anchor="ctr"/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/>
          </p:nvPr>
        </p:nvSpPr>
        <p:spPr>
          <a:xfrm>
            <a:off x="3124200" y="3657600"/>
            <a:ext cx="5577840" cy="1143000"/>
          </a:xfrm>
        </p:spPr>
        <p:txBody>
          <a:bodyPr anchor="ctr"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381000" y="3657600"/>
            <a:ext cx="2743200" cy="1143000"/>
          </a:xfrm>
          <a:solidFill>
            <a:srgbClr val="0096DB"/>
          </a:solidFill>
        </p:spPr>
        <p:txBody>
          <a:bodyPr anchor="ctr"/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8"/>
          </p:nvPr>
        </p:nvSpPr>
        <p:spPr>
          <a:xfrm>
            <a:off x="3124200" y="2438400"/>
            <a:ext cx="5577840" cy="1143000"/>
          </a:xfrm>
        </p:spPr>
        <p:txBody>
          <a:bodyPr anchor="ctr"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381000" y="4876800"/>
            <a:ext cx="2743200" cy="1143000"/>
          </a:xfrm>
          <a:solidFill>
            <a:srgbClr val="0096DB"/>
          </a:solidFill>
        </p:spPr>
        <p:txBody>
          <a:bodyPr anchor="ctr"/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0"/>
          </p:nvPr>
        </p:nvSpPr>
        <p:spPr>
          <a:xfrm>
            <a:off x="3124200" y="4876800"/>
            <a:ext cx="5577840" cy="1143000"/>
          </a:xfrm>
        </p:spPr>
        <p:txBody>
          <a:bodyPr anchor="ctr"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4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0096D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E27C-8D70-4B98-8075-94EB3A7F2F0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730C-54A6-3D49-A613-5BD11752E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73" y="2256312"/>
            <a:ext cx="4141493" cy="136566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lt"/>
              </a:rPr>
              <a:t>探究二次函数的性质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099" name="Picture 3" descr="C:\Users\lxzhao\Pictures\113717_5178a4ed415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7" y="5088517"/>
            <a:ext cx="4871873" cy="138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xzhao\Pictures\1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8" y="1327531"/>
            <a:ext cx="2931228" cy="29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0236" y="6629400"/>
            <a:ext cx="4871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236" y="6781800"/>
            <a:ext cx="4871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3429000"/>
            <a:ext cx="47244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1200" y="3621972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八（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）班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范一飞 王嘉铭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2018.11.27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9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83760" cy="91744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二次函数的切线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896" y="1011220"/>
            <a:ext cx="9144000" cy="12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14585F-1939-4B19-B9AC-D483D256B88D}"/>
                  </a:ext>
                </a:extLst>
              </p:cNvPr>
              <p:cNvSpPr txBox="1"/>
              <p:nvPr/>
            </p:nvSpPr>
            <p:spPr>
              <a:xfrm>
                <a:off x="790016" y="1340768"/>
                <a:ext cx="7583759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800" i="1" dirty="0"/>
              </a:p>
              <a:p>
                <a:r>
                  <a:rPr lang="zh-CN" altLang="en-US" sz="2800" dirty="0"/>
                  <a:t>那么过点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的切线解析式为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b="0" i="1" dirty="0"/>
              </a:p>
              <a:p>
                <a:r>
                  <a:rPr lang="zh-CN" altLang="en-US" sz="2800" dirty="0"/>
                  <a:t>切线的斜率是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endParaRPr lang="en-US" sz="2800" i="1" dirty="0"/>
              </a:p>
              <a:p>
                <a:r>
                  <a:rPr lang="zh-CN" altLang="en-US" sz="2800" dirty="0"/>
                  <a:t>且</a:t>
                </a:r>
                <a:endParaRPr lang="en-US" altLang="zh-CN" sz="2800" dirty="0"/>
              </a:p>
              <a:p>
                <a:r>
                  <a:rPr lang="en-US" altLang="zh-CN" sz="2800" dirty="0"/>
                  <a:t>	</a:t>
                </a:r>
                <a:r>
                  <a:rPr lang="zh-CN" altLang="en-US" sz="2800" dirty="0"/>
                  <a:t>当切线斜率小于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时，即切线向下倾斜，函数单调递减</a:t>
                </a:r>
                <a:endParaRPr lang="en-US" sz="2800" dirty="0"/>
              </a:p>
              <a:p>
                <a:r>
                  <a:rPr lang="en-US" altLang="zh-CN" sz="2800" dirty="0"/>
                  <a:t>	</a:t>
                </a:r>
                <a:r>
                  <a:rPr lang="zh-CN" altLang="en-US" sz="2800" dirty="0"/>
                  <a:t>当切线斜率大于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时，即切线向上倾斜，函数单调递增</a:t>
                </a:r>
                <a:endParaRPr lang="en-US" sz="2800" dirty="0"/>
              </a:p>
              <a:p>
                <a:r>
                  <a:rPr lang="en-US" altLang="zh-CN" sz="2800" dirty="0"/>
                  <a:t>	</a:t>
                </a:r>
                <a:r>
                  <a:rPr lang="zh-CN" altLang="en-US" sz="2800" dirty="0"/>
                  <a:t>当切线斜率等于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时，即切线水平，函数上对应点为顶点</a:t>
                </a:r>
                <a:endParaRPr lang="en-US" sz="2800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14585F-1939-4B19-B9AC-D483D256B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6" y="1340768"/>
                <a:ext cx="7583759" cy="5693866"/>
              </a:xfrm>
              <a:prstGeom prst="rect">
                <a:avLst/>
              </a:prstGeom>
              <a:blipFill>
                <a:blip r:embed="rId4"/>
                <a:stretch>
                  <a:fillRect l="-1688" t="-1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5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83760" cy="91744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/>
              <a:t>二次函数的焦点准线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896" y="1011220"/>
            <a:ext cx="9144000" cy="12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691C84-73A2-4F6C-B80D-62A88B3AC895}"/>
                  </a:ext>
                </a:extLst>
              </p:cNvPr>
              <p:cNvSpPr txBox="1"/>
              <p:nvPr/>
            </p:nvSpPr>
            <p:spPr>
              <a:xfrm>
                <a:off x="484786" y="1627298"/>
                <a:ext cx="8119662" cy="421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二次函数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上的每个点到点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和直线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z="2400" dirty="0"/>
                  <a:t>的距离相等。</a:t>
                </a:r>
                <a:endParaRPr lang="en-US" altLang="zh-CN" sz="2400" dirty="0"/>
              </a:p>
              <a:p>
                <a:r>
                  <a:rPr lang="zh-CN" altLang="en-US" sz="2400" dirty="0"/>
                  <a:t>其中点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叫做焦点</a:t>
                </a:r>
                <a:endParaRPr lang="en-US" altLang="zh-CN" sz="2400" dirty="0"/>
              </a:p>
              <a:p>
                <a:r>
                  <a:rPr lang="zh-CN" altLang="en-US" sz="2400" dirty="0"/>
                  <a:t>直线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z="2400" dirty="0"/>
                  <a:t>叫做准线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如果把二次函数写成顶点式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则焦点可以写作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，准线可以写作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691C84-73A2-4F6C-B80D-62A88B3A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6" y="1627298"/>
                <a:ext cx="8119662" cy="4211409"/>
              </a:xfrm>
              <a:prstGeom prst="rect">
                <a:avLst/>
              </a:prstGeom>
              <a:blipFill>
                <a:blip r:embed="rId4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51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73" y="2256312"/>
            <a:ext cx="4141493" cy="136566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lt"/>
              </a:rPr>
              <a:t>感谢观看！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9" name="Picture 3" descr="C:\Users\lxzhao\Pictures\113717_5178a4ed415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7" y="5088517"/>
            <a:ext cx="4871873" cy="138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xzhao\Pictures\1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8" y="1327531"/>
            <a:ext cx="2931228" cy="29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0236" y="6629400"/>
            <a:ext cx="4871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236" y="6781800"/>
            <a:ext cx="4871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3429000"/>
            <a:ext cx="47244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1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83760" cy="91744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/>
              <a:t>目录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27203"/>
            <a:ext cx="8663880" cy="5129147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什么是二次函数？</a:t>
            </a:r>
            <a:endParaRPr lang="en-US" altLang="zh-CN" sz="2400" dirty="0"/>
          </a:p>
          <a:p>
            <a:pPr lvl="1"/>
            <a:r>
              <a:rPr lang="zh-CN" altLang="en-US" sz="1800" dirty="0"/>
              <a:t>二次函数的定义</a:t>
            </a:r>
            <a:endParaRPr lang="en-US" altLang="zh-CN" sz="1800" dirty="0"/>
          </a:p>
          <a:p>
            <a:pPr lvl="1"/>
            <a:r>
              <a:rPr lang="zh-CN" altLang="en-US" sz="1800" dirty="0"/>
              <a:t>二次函数的顶点</a:t>
            </a:r>
            <a:endParaRPr lang="en-US" altLang="zh-CN" sz="1800" dirty="0"/>
          </a:p>
          <a:p>
            <a:pPr lvl="1"/>
            <a:r>
              <a:rPr lang="zh-CN" altLang="en-US" sz="1800" dirty="0"/>
              <a:t>二次函数的对称轴</a:t>
            </a:r>
            <a:endParaRPr lang="en-US" altLang="zh-CN" sz="1800" dirty="0"/>
          </a:p>
          <a:p>
            <a:pPr lvl="1"/>
            <a:r>
              <a:rPr lang="zh-CN" altLang="en-US" sz="1800" dirty="0"/>
              <a:t>二次函数的图像</a:t>
            </a:r>
            <a:endParaRPr lang="en-US" altLang="zh-CN" sz="1800" dirty="0"/>
          </a:p>
          <a:p>
            <a:r>
              <a:rPr lang="zh-CN" altLang="en-US" sz="2400" dirty="0"/>
              <a:t>二次函数的高级性质</a:t>
            </a:r>
            <a:endParaRPr lang="en-US" altLang="zh-CN" sz="2400" dirty="0"/>
          </a:p>
          <a:p>
            <a:pPr lvl="1"/>
            <a:r>
              <a:rPr lang="zh-CN" altLang="en-US" sz="1800" dirty="0"/>
              <a:t>二次函数的切线</a:t>
            </a:r>
            <a:endParaRPr lang="en-US" altLang="zh-CN" sz="1800" dirty="0"/>
          </a:p>
          <a:p>
            <a:pPr lvl="1"/>
            <a:r>
              <a:rPr lang="zh-CN" altLang="en-US" sz="1800" dirty="0"/>
              <a:t>二次函数的焦点准线</a:t>
            </a: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896" y="1011220"/>
            <a:ext cx="9144000" cy="12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0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16" y="2784629"/>
            <a:ext cx="7583760" cy="91744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什么是二次函数？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57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83760" cy="91744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二次函数的定义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5871" y="2276872"/>
                <a:ext cx="8663880" cy="28334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一般式：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zh-CN" altLang="en-US" dirty="0"/>
                  <a:t>交点式：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zh-CN" altLang="en-US" dirty="0"/>
                  <a:t>顶点式：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5871" y="2276872"/>
                <a:ext cx="8663880" cy="2833463"/>
              </a:xfrm>
              <a:blipFill>
                <a:blip r:embed="rId3"/>
                <a:stretch>
                  <a:fillRect l="-1478" t="-3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896" y="1011220"/>
            <a:ext cx="9144000" cy="12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82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83760" cy="91744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二次函数的顶点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0060" y="2141175"/>
                <a:ext cx="8663880" cy="3089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性质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：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zh-CN" altLang="en-US" dirty="0"/>
                  <a:t>顶点在函数曲线上</a:t>
                </a:r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性质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r>
                  <a:rPr lang="zh-CN" altLang="en-US" dirty="0"/>
                  <a:t>：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zh-CN" altLang="en-US" dirty="0"/>
                  <a:t>顶点的纵坐标为函数的最值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且当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时为最小值，当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时为最大值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0060" y="2141175"/>
                <a:ext cx="8663880" cy="3089117"/>
              </a:xfrm>
              <a:blipFill>
                <a:blip r:embed="rId3"/>
                <a:stretch>
                  <a:fillRect l="-1406" t="-2761" b="-4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896" y="1011220"/>
            <a:ext cx="9144000" cy="12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8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83760" cy="91744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二次函数的对称轴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01853" y="3448840"/>
                <a:ext cx="7560085" cy="49682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二次函数的对称轴为过顶点且垂直于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轴的直线</a:t>
                </a:r>
                <a:endParaRPr lang="en-US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01853" y="3448840"/>
                <a:ext cx="7560085" cy="496829"/>
              </a:xfrm>
              <a:blipFill>
                <a:blip r:embed="rId3"/>
                <a:stretch>
                  <a:fillRect l="-1694" t="-18519" r="-403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896" y="1011220"/>
            <a:ext cx="9144000" cy="12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17091B-D792-4F11-BA58-09892663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40" y="1215232"/>
            <a:ext cx="4040188" cy="639762"/>
          </a:xfrm>
        </p:spPr>
        <p:txBody>
          <a:bodyPr/>
          <a:lstStyle/>
          <a:p>
            <a:r>
              <a:rPr lang="zh-CN" altLang="en-US" dirty="0"/>
              <a:t>二次函数的增减性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如果直线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二次函数</m:t>
                    </m:r>
                  </m:oMath>
                </a14:m>
                <a:r>
                  <a:rPr lang="zh-CN" altLang="en-US" dirty="0"/>
                  <a:t>的对称轴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那么二次函数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时单调递减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时单调递增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262" t="-1698" r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E5FDC08-9B3D-477D-8F7D-95C07D3E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223994"/>
            <a:ext cx="4041775" cy="639762"/>
          </a:xfrm>
        </p:spPr>
        <p:txBody>
          <a:bodyPr/>
          <a:lstStyle/>
          <a:p>
            <a:r>
              <a:rPr lang="zh-CN" altLang="en-US" dirty="0"/>
              <a:t>二次函数的凹凸性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DAE1D554-4E38-41C7-BD0D-74828DA52FF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时，函数是凹的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时，函数是凸的</a:t>
                </a:r>
                <a:endParaRPr lang="en-US" dirty="0"/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DAE1D554-4E38-41C7-BD0D-74828DA52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896" y="1011220"/>
            <a:ext cx="9144000" cy="12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D2ED62E-588C-4C37-AF9D-C610C244D590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83760" cy="91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/>
              <a:t>二次函数的图像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226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占位符 8">
                <a:extLst>
                  <a:ext uri="{FF2B5EF4-FFF2-40B4-BE49-F238E27FC236}">
                    <a16:creationId xmlns:a16="http://schemas.microsoft.com/office/drawing/2014/main" id="{3AB794AA-B4F1-40D1-A071-26E3DA54894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435100"/>
                <a:ext cx="8363272" cy="1035611"/>
              </a:xfrm>
            </p:spPr>
            <p:txBody>
              <a:bodyPr/>
              <a:lstStyle/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dirty="0"/>
                  <a:t>时，函数的图像为一条开口向上的抛物线</a:t>
                </a:r>
                <a:endParaRPr lang="en-US" sz="2800" dirty="0"/>
              </a:p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800" dirty="0"/>
                  <a:t>时，函数的图像为一条开口向下的抛物线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文本占位符 8">
                <a:extLst>
                  <a:ext uri="{FF2B5EF4-FFF2-40B4-BE49-F238E27FC236}">
                    <a16:creationId xmlns:a16="http://schemas.microsoft.com/office/drawing/2014/main" id="{3AB794AA-B4F1-40D1-A071-26E3DA548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435100"/>
                <a:ext cx="8363272" cy="1035611"/>
              </a:xfrm>
              <a:blipFill>
                <a:blip r:embed="rId3"/>
                <a:stretch>
                  <a:fillRect l="-1458" t="-8235" b="-1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896" y="1011220"/>
            <a:ext cx="9144000" cy="12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AD161011-025B-421D-90F2-85A68AF84DA7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7583760" cy="91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/>
              <a:t>二次函数的图像</a:t>
            </a:r>
            <a:endParaRPr lang="en-US" sz="2400" b="1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CCA40AA7-6E8B-4F1F-9B5B-400F7AD9A4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47" y="2882396"/>
            <a:ext cx="4526498" cy="27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3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16" y="2784629"/>
            <a:ext cx="7583760" cy="91744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二次函数的高级性质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0B0B-3C5D-D54A-A5CF-9553A8B5B8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C:\Users\lxzhao\Pictures\525b79f337bfe4c2d3a4a05cec5b9c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93" y="0"/>
            <a:ext cx="1116307" cy="10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4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2BFF3B6E493049A3C8861B9E9C8BEF" ma:contentTypeVersion="1" ma:contentTypeDescription="Create a new document." ma:contentTypeScope="" ma:versionID="788c153d46ba5ffd08247f3be2cf752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4FC8FC8-2BF6-48EC-9C13-4F361DDEEA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D9C9DA-A312-4E3E-8053-1285CB969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B0CD2D-97C0-4ED3-998E-5B9DB653E87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18092</TotalTime>
  <Words>370</Words>
  <Application>Microsoft Office PowerPoint</Application>
  <PresentationFormat>全屏显示(4:3)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Times</vt:lpstr>
      <vt:lpstr>Office Theme</vt:lpstr>
      <vt:lpstr>1_Office Theme</vt:lpstr>
      <vt:lpstr>探究二次函数的性质</vt:lpstr>
      <vt:lpstr>目录</vt:lpstr>
      <vt:lpstr>什么是二次函数？</vt:lpstr>
      <vt:lpstr>二次函数的定义</vt:lpstr>
      <vt:lpstr>二次函数的顶点</vt:lpstr>
      <vt:lpstr>二次函数的对称轴</vt:lpstr>
      <vt:lpstr>PowerPoint 演示文稿</vt:lpstr>
      <vt:lpstr>PowerPoint 演示文稿</vt:lpstr>
      <vt:lpstr>二次函数的高级性质</vt:lpstr>
      <vt:lpstr>二次函数的切线</vt:lpstr>
      <vt:lpstr>二次函数的焦点准线</vt:lpstr>
      <vt:lpstr>感谢观看！</vt:lpstr>
    </vt:vector>
  </TitlesOfParts>
  <Company>LyondellBasell Industries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Creative Services Corporate Communications</dc:creator>
  <cp:lastModifiedBy>王 嘉铭</cp:lastModifiedBy>
  <cp:revision>635</cp:revision>
  <cp:lastPrinted>2016-12-15T12:50:51Z</cp:lastPrinted>
  <dcterms:created xsi:type="dcterms:W3CDTF">2012-02-02T19:37:49Z</dcterms:created>
  <dcterms:modified xsi:type="dcterms:W3CDTF">2018-11-28T14:21:43Z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0x0101006E2BFF3B6E493049A3C8861B9E9C8BEF</vt:lpwstr>
  </property>
  <property fmtid="{D5CDD505-2E9C-101B-9397-08002B2CF9AE}" pid="3" name="_AdHocReviewCycleID">
    <vt:i4>223085667</vt:i4>
  </property>
  <property fmtid="{D5CDD505-2E9C-101B-9397-08002B2CF9AE}" pid="4" name="_NewReviewCycle">
    <vt:lpwstr/>
  </property>
  <property fmtid="{D5CDD505-2E9C-101B-9397-08002B2CF9AE}" pid="5" name="_EmailSubject">
    <vt:lpwstr>test</vt:lpwstr>
  </property>
  <property fmtid="{D5CDD505-2E9C-101B-9397-08002B2CF9AE}" pid="6" name="_AuthorEmail">
    <vt:lpwstr>Kelvin.Zhao@lyondellbasell.com</vt:lpwstr>
  </property>
  <property fmtid="{D5CDD505-2E9C-101B-9397-08002B2CF9AE}" pid="7" name="_AuthorEmailDisplayName">
    <vt:lpwstr>Zhao, Kelvin</vt:lpwstr>
  </property>
  <property fmtid="{D5CDD505-2E9C-101B-9397-08002B2CF9AE}" pid="8" name="_PreviousAdHocReviewCycleID">
    <vt:i4>-657672460</vt:i4>
  </property>
</Properties>
</file>