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6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99" d="100"/>
          <a:sy n="99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8BBEF-66C7-4AE1-94AA-ED0C87FF4E3E}" type="datetime5">
              <a:rPr lang="en-US" smtClean="0"/>
              <a:t>6-Jun-18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AXP Internal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7A977-4FA5-421E-B51E-1DCAF4A01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6433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3A7DE-BD2F-4656-B116-F7CA1706BAE8}" type="datetime5">
              <a:rPr lang="en-US" smtClean="0"/>
              <a:t>6-Jun-18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AXP Internal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0C35A-D3D1-47F2-91CA-8B5A997E7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9282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FC82-64FB-4282-BBA9-A2961297D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E72F0-0728-43EB-9E8F-786211E3D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B2C76-C755-4BC3-9B39-E50E3F8B6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B0276-D126-4E16-9AA6-500EF7FC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AFD81-EB26-4D60-A28F-469F1253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ABE6A94-791A-44FC-9A61-072BAB79D57E}" type="slidenum">
              <a:rPr lang="en-US" smtClean="0">
                <a:solidFill>
                  <a:srgbClr val="002663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26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40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BAA3-3F74-4A90-BD96-261328D6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2699-BB69-47C6-B9CE-1DD58029F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B046-77F4-40FC-B845-37E9C18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0825D-D523-4313-A2A6-0DFC4AD0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A43DC-BB26-4853-BB83-1C1758C8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ABE6A94-791A-44FC-9A61-072BAB79D57E}" type="slidenum">
              <a:rPr lang="en-US" smtClean="0">
                <a:solidFill>
                  <a:srgbClr val="002663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26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94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FBFF7-748D-4119-BF1D-D3A9179EE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F3DE7-2EC8-4674-B47E-877AE5C28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2CB68-38AF-4D70-A098-191CBA96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EDDA-E5E3-44E9-A19E-F7CE2AAC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ED6B9-BE85-49A8-A002-267A0444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ABE6A94-791A-44FC-9A61-072BAB79D57E}" type="slidenum">
              <a:rPr lang="en-US" smtClean="0">
                <a:solidFill>
                  <a:srgbClr val="002663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26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FE42-B4DE-4C63-A52D-3DC2EBBA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F3D1-C9A1-404D-8C60-ACB4FBAC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6544-3E5D-4046-9730-2FD6E550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BED56-19BB-4741-B5AE-4E602B6E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5890-CF73-4D7A-B5D4-3CB46E3B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ABE6A94-791A-44FC-9A61-072BAB79D57E}" type="slidenum">
              <a:rPr lang="en-US" smtClean="0">
                <a:solidFill>
                  <a:srgbClr val="002663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26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5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BD04-ACAC-4BF7-BF4B-C19BD54F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497BB-7527-4A47-96D2-FF1F66148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C887D-E087-4E32-86EF-8F3483AF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008A3-CBCD-4146-956C-2AF73393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1493F-5472-4524-BB7C-B4273DFF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ABE6A94-791A-44FC-9A61-072BAB79D57E}" type="slidenum">
              <a:rPr lang="en-US" smtClean="0">
                <a:solidFill>
                  <a:srgbClr val="002663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26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8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797B-D391-44B9-9313-9F4ACD70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8193-575B-4DAE-979F-C2915C3ED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540D3-FFB9-44F4-B308-E4553C3FF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6E48A-2CB9-4EA4-9329-CCA5DC3A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A3BCE-CC6B-4BDC-9B7C-93D70057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541B8-3053-4E5B-A53F-2742AB80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ABE6A94-791A-44FC-9A61-072BAB79D57E}" type="slidenum">
              <a:rPr lang="en-US" smtClean="0">
                <a:solidFill>
                  <a:srgbClr val="002663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26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67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0E0B-30A1-44E7-8C30-8C074815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5FFCC-DEF1-45D9-ACE4-67558D5AF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1CBDD-98CC-4155-BD6C-AE0735425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465DB-F354-40DF-A4F9-EBAB43152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4A3F3-8DC4-4560-A141-CE1AA4484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A4CF3-10A2-4E75-92FC-ACF69F79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B1E4A-66D5-4EB4-972E-B4DFCC1A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F1793-424B-403F-AB7B-063F9230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ABE6A94-791A-44FC-9A61-072BAB79D57E}" type="slidenum">
              <a:rPr lang="en-US" smtClean="0">
                <a:solidFill>
                  <a:srgbClr val="002663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26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37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AF59-B90D-4EA8-9C65-1BDD065A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42C54-0821-4FB0-8405-00A49A96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581FD-329D-4620-B200-69F4BC09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770A3-E096-4F8F-9304-D23F91B3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ABE6A94-791A-44FC-9A61-072BAB79D57E}" type="slidenum">
              <a:rPr lang="en-US" smtClean="0">
                <a:solidFill>
                  <a:srgbClr val="002663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26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1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6F8A0-1FB9-482D-B3C3-1E9A91D9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A2CC3-78B2-44FB-BE98-D15E102B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FD279-4415-4590-BA84-8EB2C2C0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ABE6A94-791A-44FC-9A61-072BAB79D57E}" type="slidenum">
              <a:rPr lang="en-US" smtClean="0">
                <a:solidFill>
                  <a:srgbClr val="002663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26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9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7435-7A9D-4714-B4A6-7C48FC49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AEA13-D188-4290-9E8A-19C49CE8D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3191-295D-4F33-84B9-1CA4BE44E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A027A-725D-48DE-8A84-AE092BE8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35CD9-3932-4045-85E5-54FC26C4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48F63-A2EE-4480-820E-99A721EB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ABE6A94-791A-44FC-9A61-072BAB79D57E}" type="slidenum">
              <a:rPr lang="en-US" smtClean="0">
                <a:solidFill>
                  <a:srgbClr val="002663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26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46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DD0B-644B-45A4-910A-97B6FC6F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1A52A-AB93-4A53-9B65-08F410FA2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EC328-8C60-44E3-B857-6FEB4BBF1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0EF21-F5DE-417C-961B-8498F562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820ED-1D7A-45E5-830E-85FBB037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542B8-0CE9-4131-B99E-15FC0B6D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ABE6A94-791A-44FC-9A61-072BAB79D57E}" type="slidenum">
              <a:rPr lang="en-US" smtClean="0">
                <a:solidFill>
                  <a:srgbClr val="002663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26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98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FD6C7-C985-4A4E-9A3A-E997ACF1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694AB-6D06-495A-BC92-974024F71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52DAF-0F11-4BF1-8CF1-5AA2D6B71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5C7F-4366-481A-A3F2-C6728699E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D3BA8-A5FE-40CB-A6DA-4389CEF26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ABE6A94-791A-44FC-9A61-072BAB79D57E}" type="slidenum">
              <a:rPr lang="en-US" smtClean="0">
                <a:solidFill>
                  <a:srgbClr val="002663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7" name="Footer Placeholder 26">
            <a:extLst>
              <a:ext uri="{FF2B5EF4-FFF2-40B4-BE49-F238E27FC236}">
                <a16:creationId xmlns:a16="http://schemas.microsoft.com/office/drawing/2014/main" id="{0DD02BD9-A3F4-4E3B-8E98-231BE6D85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77779"/>
            <a:ext cx="3860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2663"/>
                </a:solidFill>
              </a:rPr>
              <a:t>AXP Internal</a:t>
            </a:r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8" name="Date Placeholder 27">
            <a:extLst>
              <a:ext uri="{FF2B5EF4-FFF2-40B4-BE49-F238E27FC236}">
                <a16:creationId xmlns:a16="http://schemas.microsoft.com/office/drawing/2014/main" id="{0D7BA441-15C5-4C05-B076-03F6B85B9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8596" y="6477779"/>
            <a:ext cx="2844800" cy="36512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27579E1C-5CCC-4109-B6D9-77F7F18EA9B7}" type="datetime5">
              <a:rPr lang="en-US" smtClean="0">
                <a:solidFill>
                  <a:srgbClr val="002663"/>
                </a:solidFill>
              </a:rPr>
              <a:t>6-Jun-18</a:t>
            </a:fld>
            <a:endParaRPr lang="en-US" dirty="0">
              <a:solidFill>
                <a:srgbClr val="002663"/>
              </a:solidFill>
            </a:endParaRPr>
          </a:p>
        </p:txBody>
      </p:sp>
      <p:sp>
        <p:nvSpPr>
          <p:cNvPr id="9" name="Slide Number Placeholder 28">
            <a:extLst>
              <a:ext uri="{FF2B5EF4-FFF2-40B4-BE49-F238E27FC236}">
                <a16:creationId xmlns:a16="http://schemas.microsoft.com/office/drawing/2014/main" id="{6AD4E48F-7BC8-4A90-A7A2-1DE0F3D86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8440" y="6477779"/>
            <a:ext cx="2844800" cy="365125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9ABE6A94-791A-44FC-9A61-072BAB79D57E}" type="slidenum">
              <a:rPr lang="en-US" smtClean="0">
                <a:solidFill>
                  <a:srgbClr val="002663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srgbClr val="0026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9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 bwMode="white">
          <a:xfrm>
            <a:off x="1187203" y="2613"/>
            <a:ext cx="8299450" cy="4746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2200" b="0" i="0" kern="1200" cap="all" baseline="0">
                <a:solidFill>
                  <a:srgbClr val="FFFFFF"/>
                </a:solidFill>
                <a:latin typeface="Arial"/>
                <a:ea typeface="Arial" charset="0"/>
                <a:cs typeface="Arial"/>
              </a:defRPr>
            </a:lvl1pPr>
            <a:lvl2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189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377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566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754" algn="l" defTabSz="457189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sz="1400" b="1" dirty="0">
                <a:solidFill>
                  <a:srgbClr val="002663"/>
                </a:solidFill>
                <a:latin typeface="BentonSans"/>
              </a:rPr>
              <a:t>SRE model 2018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33645"/>
              </p:ext>
            </p:extLst>
          </p:nvPr>
        </p:nvGraphicFramePr>
        <p:xfrm>
          <a:off x="271221" y="339812"/>
          <a:ext cx="11683942" cy="6355455"/>
        </p:xfrm>
        <a:graphic>
          <a:graphicData uri="http://schemas.openxmlformats.org/drawingml/2006/table">
            <a:tbl>
              <a:tblPr/>
              <a:tblGrid>
                <a:gridCol w="101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5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5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511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BentonSans"/>
                        </a:rPr>
                        <a:t> </a:t>
                      </a:r>
                    </a:p>
                  </a:txBody>
                  <a:tcPr marL="3279" marR="3279" marT="3279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entonSans"/>
                        </a:rPr>
                        <a:t>PRE-NOVICE</a:t>
                      </a:r>
                    </a:p>
                  </a:txBody>
                  <a:tcPr marL="3279" marR="3279" marT="32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89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entonSans"/>
                        </a:rPr>
                        <a:t>NOVICE</a:t>
                      </a:r>
                    </a:p>
                  </a:txBody>
                  <a:tcPr marL="3279" marR="3279" marT="327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8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entonSans"/>
                        </a:rPr>
                        <a:t>PRACTITIONER</a:t>
                      </a:r>
                    </a:p>
                  </a:txBody>
                  <a:tcPr marL="3279" marR="3279" marT="3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8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BentonSans"/>
                        </a:rPr>
                        <a:t>EXPERT</a:t>
                      </a:r>
                    </a:p>
                  </a:txBody>
                  <a:tcPr marL="3279" marR="3279" marT="3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entonSans"/>
                        </a:rPr>
                        <a:t>Maintenance Alignment</a:t>
                      </a:r>
                    </a:p>
                    <a:p>
                      <a:pPr algn="ctr" rtl="0" fontAlgn="ctr"/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BentonSans"/>
                      </a:endParaRPr>
                    </a:p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BentonSans"/>
                        </a:rPr>
                        <a:t>(Goal – Practitioner)</a:t>
                      </a:r>
                    </a:p>
                  </a:txBody>
                  <a:tcPr marL="3279" marR="3279" marT="3279" marB="0" anchor="ctr">
                    <a:lnL w="12700" cap="flat" cmpd="sng" algn="ctr">
                      <a:solidFill>
                        <a:srgbClr val="0A0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89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BentonSans"/>
                        </a:rPr>
                        <a:t>Has not met Novice Criteria 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BentonSans"/>
                      </a:endParaRPr>
                    </a:p>
                  </a:txBody>
                  <a:tcPr marL="49167" marR="3279" marT="32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D7E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+mn-ea"/>
                          <a:cs typeface="+mn-cs"/>
                        </a:rPr>
                        <a:t>Business Capabilities mapped /dependencies documented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+mn-ea"/>
                          <a:cs typeface="+mn-cs"/>
                        </a:rPr>
                        <a:t>30% of L2/L3 App Support tasks are owned by product scrum teams</a:t>
                      </a:r>
                    </a:p>
                    <a:p>
                      <a:pPr marL="171450" indent="-171450" algn="l" rtl="0" fontAlgn="ctr">
                        <a:buFont typeface="Wingdings" panose="05000000000000000000" pitchFamily="2" charset="2"/>
                        <a:buChar char="§"/>
                      </a:pP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BentonSans"/>
                      </a:endParaRPr>
                    </a:p>
                  </a:txBody>
                  <a:tcPr marL="49167" marR="3279" marT="32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D7E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+mn-ea"/>
                          <a:cs typeface="+mn-cs"/>
                        </a:rPr>
                        <a:t>Transition a % of Service Operations resources to Dev team to increase capacity for bugs, tech debt, and other support work.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+mn-ea"/>
                          <a:cs typeface="+mn-cs"/>
                        </a:rPr>
                        <a:t>60% of L2/L3 App Support tasks are owned by product scrum teams.</a:t>
                      </a:r>
                    </a:p>
                    <a:p>
                      <a:pPr marL="171450" indent="-171450" algn="l" rtl="0" fontAlgn="ctr">
                        <a:buFont typeface="Wingdings" panose="05000000000000000000" pitchFamily="2" charset="2"/>
                        <a:buChar char="§"/>
                        <a:tabLst/>
                      </a:pP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BentonSans"/>
                      </a:endParaRPr>
                    </a:p>
                  </a:txBody>
                  <a:tcPr marL="49167" marR="3279" marT="32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1450" algn="l" defTabSz="45718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+mn-ea"/>
                          <a:cs typeface="+mn-cs"/>
                        </a:rPr>
                        <a:t>90% of L2/L3 App Support tasks are owned by product scrum teams.</a:t>
                      </a:r>
                    </a:p>
                    <a:p>
                      <a:pPr marL="177800" marR="0" lvl="0" indent="-171450" algn="l" defTabSz="45718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800" b="0" i="0" u="none" strike="noStrike" kern="1200" noProof="0" dirty="0">
                        <a:solidFill>
                          <a:schemeClr val="tx1"/>
                        </a:solidFill>
                        <a:effectLst/>
                        <a:latin typeface="BentonSans"/>
                        <a:ea typeface="+mn-ea"/>
                        <a:cs typeface="+mn-cs"/>
                      </a:endParaRPr>
                    </a:p>
                  </a:txBody>
                  <a:tcPr marL="49167" marR="3279" marT="32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82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BentonSans"/>
                          <a:ea typeface="+mn-ea"/>
                          <a:cs typeface="+mn-cs"/>
                        </a:rPr>
                        <a:t>Monitoring/ Logging</a:t>
                      </a:r>
                    </a:p>
                    <a:p>
                      <a:pPr algn="ctr" rtl="0" fontAlgn="ctr"/>
                      <a:endParaRPr 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BentonSans"/>
                        <a:ea typeface="+mn-ea"/>
                        <a:cs typeface="+mn-cs"/>
                      </a:endParaRPr>
                    </a:p>
                    <a:p>
                      <a:pPr algn="ctr" rtl="0" fontAlgn="ctr"/>
                      <a:r>
                        <a:rPr lang="en-US" sz="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BentonSans"/>
                          <a:ea typeface="+mn-ea"/>
                          <a:cs typeface="+mn-cs"/>
                        </a:rPr>
                        <a:t>(Goal – Practitioner)</a:t>
                      </a:r>
                    </a:p>
                    <a:p>
                      <a:pPr algn="ctr" rtl="0" fontAlgn="ctr"/>
                      <a:endParaRPr lang="en-US" sz="600" b="1" i="0" u="none" strike="noStrike" kern="1200" dirty="0">
                        <a:solidFill>
                          <a:schemeClr val="bg1"/>
                        </a:solidFill>
                        <a:effectLst/>
                        <a:latin typeface="BentonSans"/>
                        <a:ea typeface="+mn-ea"/>
                        <a:cs typeface="+mn-cs"/>
                      </a:endParaRPr>
                    </a:p>
                  </a:txBody>
                  <a:tcPr marL="3279" marR="3279" marT="32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89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BentonSans"/>
                        </a:rPr>
                        <a:t>Has not met all Novice Criteria  </a:t>
                      </a:r>
                    </a:p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endParaRPr lang="en-US" sz="800" b="0" i="0" u="none" strike="noStrike" baseline="0" dirty="0">
                        <a:solidFill>
                          <a:schemeClr val="tx1"/>
                        </a:solidFill>
                        <a:effectLst/>
                        <a:latin typeface="BentonSans"/>
                      </a:endParaRPr>
                    </a:p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BentonSans"/>
                        </a:rPr>
                        <a:t>2 scenarios</a:t>
                      </a:r>
                    </a:p>
                    <a:p>
                      <a:pPr marL="171450" lvl="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BentonSans"/>
                        </a:rPr>
                        <a:t>Tools available to achieve Novice</a:t>
                      </a:r>
                    </a:p>
                    <a:p>
                      <a:pPr marL="171450" lvl="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BentonSans"/>
                        </a:rPr>
                        <a:t>Tools unavailable to achieve Novice</a:t>
                      </a:r>
                    </a:p>
                  </a:txBody>
                  <a:tcPr marL="3279" marR="3279" marT="32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D7E7"/>
                    </a:solidFill>
                  </a:tcPr>
                </a:tc>
                <a:tc>
                  <a:txBody>
                    <a:bodyPr/>
                    <a:lstStyle/>
                    <a:p>
                      <a:pPr marL="194310" marR="0" lvl="0" indent="-171450" algn="l" defTabSz="45718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+mn-ea"/>
                          <a:cs typeface="+mn-cs"/>
                        </a:rPr>
                        <a:t>30% of capabilities have basic level of App Monitoring / Application Alerting setup (Timeouts, Response, Errors, Vol, up/down)</a:t>
                      </a:r>
                    </a:p>
                    <a:p>
                      <a:pPr marL="194310" marR="0" lvl="0" indent="-171450" algn="l" defTabSz="45718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+mn-ea"/>
                          <a:cs typeface="+mn-cs"/>
                        </a:rPr>
                        <a:t>30% of business capabilities and underlying systems have implemented logging standards.</a:t>
                      </a:r>
                    </a:p>
                    <a:p>
                      <a:pPr marL="22860" marR="0" lvl="0" indent="0" algn="l" defTabSz="45718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800" b="0" i="0" u="none" strike="noStrike" kern="1200" noProof="0" dirty="0">
                        <a:solidFill>
                          <a:schemeClr val="tx1"/>
                        </a:solidFill>
                        <a:effectLst/>
                        <a:latin typeface="BentonSans"/>
                        <a:ea typeface="+mn-ea"/>
                        <a:cs typeface="+mn-cs"/>
                      </a:endParaRPr>
                    </a:p>
                  </a:txBody>
                  <a:tcPr marL="3279" marR="3279" marT="32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D7E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18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+mn-ea"/>
                          <a:cs typeface="+mn-cs"/>
                        </a:rPr>
                        <a:t>60% of capabilities have basic level of App Monitoring, Alerting and Real-time dashboards  setup (Timeouts, Response, Errors, Vol, up/down) </a:t>
                      </a:r>
                    </a:p>
                    <a:p>
                      <a:pPr marL="171450" marR="0" lvl="0" indent="-171450" algn="l" defTabSz="45718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+mn-ea"/>
                          <a:cs typeface="+mn-cs"/>
                        </a:rPr>
                        <a:t>60% of business capabilities and underlying systems have implemented logging standards</a:t>
                      </a:r>
                    </a:p>
                    <a:p>
                      <a:pPr marL="0" marR="0" lvl="0" indent="0" algn="l" defTabSz="45718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BentonSans"/>
                        <a:ea typeface="+mn-ea"/>
                        <a:cs typeface="+mn-cs"/>
                      </a:endParaRPr>
                    </a:p>
                  </a:txBody>
                  <a:tcPr marL="49167" marR="3279" marT="32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30188" marR="0" lvl="0" indent="-171450" algn="l" defTabSz="45718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+mn-ea"/>
                          <a:cs typeface="+mn-cs"/>
                        </a:rPr>
                        <a:t>Predictive monitoring for critical business services.</a:t>
                      </a:r>
                    </a:p>
                    <a:p>
                      <a:pPr marL="230188" marR="0" lvl="0" indent="-171450" algn="l" defTabSz="45718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+mn-ea"/>
                          <a:cs typeface="+mn-cs"/>
                        </a:rPr>
                        <a:t>90% of capabilities have basic level of App Monitoring, Alerting and Real-time dashboards  setup (Timeouts, Response, Errors, Vol, up/down)</a:t>
                      </a:r>
                    </a:p>
                    <a:p>
                      <a:pPr marL="230188" marR="0" lvl="0" indent="-171450" algn="l" defTabSz="45718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+mn-ea"/>
                          <a:cs typeface="+mn-cs"/>
                        </a:rPr>
                        <a:t>90% of business capabilities and underlying systems have implemented logging standards</a:t>
                      </a:r>
                    </a:p>
                    <a:p>
                      <a:pPr marL="58738" marR="0" lvl="0" indent="0" algn="l" defTabSz="45718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BentonSans"/>
                        <a:ea typeface="+mn-ea"/>
                        <a:cs typeface="+mn-cs"/>
                      </a:endParaRPr>
                    </a:p>
                  </a:txBody>
                  <a:tcPr marL="3279" marR="3279" marT="32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35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BentonSans"/>
                        </a:rPr>
                        <a:t>CI/CD Adoption</a:t>
                      </a:r>
                    </a:p>
                    <a:p>
                      <a:pPr algn="ctr" rtl="0" fontAlgn="ctr"/>
                      <a:r>
                        <a:rPr lang="en-US" sz="700" b="1" i="0" u="none" strike="noStrike" dirty="0">
                          <a:solidFill>
                            <a:schemeClr val="bg1"/>
                          </a:solidFill>
                          <a:effectLst/>
                          <a:latin typeface="BentonSans"/>
                        </a:rPr>
                        <a:t>(</a:t>
                      </a:r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BentonSans"/>
                        </a:rPr>
                        <a:t>Including infrastructure provision and  </a:t>
                      </a:r>
                      <a:b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BentonSans"/>
                        </a:rPr>
                      </a:br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BentonSans"/>
                        </a:rPr>
                        <a:t>Release management)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BentonSans"/>
                      </a:endParaRPr>
                    </a:p>
                    <a:p>
                      <a:pPr algn="ctr" rtl="0" fontAlgn="ctr"/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BentonSans"/>
                      </a:endParaRPr>
                    </a:p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BentonSans"/>
                        </a:rPr>
                        <a:t>(Goal</a:t>
                      </a:r>
                      <a:r>
                        <a:rPr lang="en-US" sz="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BentonSans"/>
                        </a:rPr>
                        <a:t> –Progress</a:t>
                      </a:r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BentonSans"/>
                        </a:rPr>
                        <a:t> up</a:t>
                      </a:r>
                    </a:p>
                    <a:p>
                      <a:pPr algn="ctr" rtl="0" fontAlgn="ctr"/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BentonSans"/>
                        </a:rPr>
                        <a:t> 1 level above</a:t>
                      </a:r>
                      <a:r>
                        <a:rPr lang="en-US" sz="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BentonSans"/>
                        </a:rPr>
                        <a:t> Novice</a:t>
                      </a:r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BentonSans"/>
                        </a:rPr>
                        <a:t> )</a:t>
                      </a:r>
                    </a:p>
                  </a:txBody>
                  <a:tcPr marL="3279" marR="3279" marT="3279" marB="0" anchor="ctr">
                    <a:lnL w="12700" cap="flat" cmpd="sng" algn="ctr">
                      <a:solidFill>
                        <a:srgbClr val="0A0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0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89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BentonSans"/>
                        </a:rPr>
                        <a:t>Has not met all Novice Criteria  </a:t>
                      </a:r>
                    </a:p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endParaRPr lang="en-US" sz="800" b="0" i="0" u="none" strike="noStrike" baseline="0" dirty="0">
                        <a:solidFill>
                          <a:schemeClr val="tx1"/>
                        </a:solidFill>
                        <a:effectLst/>
                        <a:latin typeface="BentonSans"/>
                      </a:endParaRPr>
                    </a:p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BentonSans"/>
                        </a:rPr>
                        <a:t>2 scenarios</a:t>
                      </a:r>
                    </a:p>
                    <a:p>
                      <a:pPr marL="171450" lvl="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BentonSans"/>
                        </a:rPr>
                        <a:t>Tools available to achieve Novice</a:t>
                      </a:r>
                    </a:p>
                    <a:p>
                      <a:pPr marL="171450" lvl="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BentonSans"/>
                        </a:rPr>
                        <a:t>Tools unavailable to achieve Novice</a:t>
                      </a: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800" kern="1200" noProof="0" dirty="0">
                        <a:solidFill>
                          <a:schemeClr val="tx1"/>
                        </a:solidFill>
                        <a:effectLst/>
                        <a:latin typeface="Benton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7" marR="3279" marT="32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D7E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Source code repo adoption</a:t>
                      </a: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Build chain include static code analysis</a:t>
                      </a: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weeks non-mainframe, 8 weeks mainframe applications Production Release cycle (consistent Release cycles) as needed</a:t>
                      </a: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source code commits are mapped to User Stories (100% mapping implementation)</a:t>
                      </a:r>
                    </a:p>
                  </a:txBody>
                  <a:tcPr marL="49167" marR="3279" marT="32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D7E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Follow pull requests process before code merge</a:t>
                      </a:r>
                      <a:endParaRPr lang="en-US" sz="800" kern="1200" noProof="0" dirty="0">
                        <a:solidFill>
                          <a:schemeClr val="tx1"/>
                        </a:solidFill>
                        <a:effectLst/>
                        <a:latin typeface="Benton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Integration of code coverage with the build automation</a:t>
                      </a: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Fully orchestrated build, test, and deploy pipeline for distributed &amp; mobile applications</a:t>
                      </a: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Release every 4 week (or more often) for Production Release cycle with Feature toggle</a:t>
                      </a: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Automated build process implemented for mainframe applications </a:t>
                      </a: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 generation of post-release notes</a:t>
                      </a:r>
                    </a:p>
                  </a:txBody>
                  <a:tcPr marL="49167" marR="3279" marT="32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Isolated feature deployments, decoupled from core system</a:t>
                      </a: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 to 100% Zero downtime deployments</a:t>
                      </a:r>
                      <a:endParaRPr lang="en-US" sz="800" kern="1200" noProof="0" dirty="0">
                        <a:solidFill>
                          <a:schemeClr val="tx1"/>
                        </a:solidFill>
                        <a:effectLst/>
                        <a:latin typeface="Benton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Release Features on demand into production</a:t>
                      </a:r>
                      <a:endParaRPr lang="en-US" sz="800" kern="1200" noProof="0" dirty="0">
                        <a:solidFill>
                          <a:schemeClr val="tx1"/>
                        </a:solidFill>
                        <a:effectLst/>
                        <a:latin typeface="Benton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Bi-weekly Release (or more often)</a:t>
                      </a: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Canary/Blue-green releases with automated test verification</a:t>
                      </a: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Automated build and test process implemented for mainframe applications</a:t>
                      </a: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Incorporate Feedback loop to remove technical debt, verify expected business value from the Release. 100% incidents tie back to User Stories </a:t>
                      </a:r>
                      <a:r>
                        <a:rPr lang="en-US" sz="800" kern="120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 Defects</a:t>
                      </a:r>
                      <a:endParaRPr lang="en-US" sz="800" kern="1200" noProof="0" dirty="0">
                        <a:solidFill>
                          <a:schemeClr val="tx1"/>
                        </a:solidFill>
                        <a:effectLst/>
                        <a:latin typeface="Benton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7" marR="3279" marT="32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285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BentonSans"/>
                          <a:ea typeface="+mn-ea"/>
                          <a:cs typeface="+mn-cs"/>
                        </a:rPr>
                        <a:t>Automated Testing</a:t>
                      </a: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b="1" u="none" strike="noStrike" kern="1200" dirty="0">
                        <a:solidFill>
                          <a:schemeClr val="bg1"/>
                        </a:solidFill>
                        <a:effectLst/>
                        <a:latin typeface="BentonSans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BentonSans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6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BentonSans"/>
                          <a:ea typeface="+mn-ea"/>
                          <a:cs typeface="+mn-cs"/>
                        </a:rPr>
                        <a:t>Goal –Progress up</a:t>
                      </a: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BentonSans"/>
                          <a:ea typeface="+mn-ea"/>
                          <a:cs typeface="+mn-cs"/>
                        </a:rPr>
                        <a:t> 1 level )</a:t>
                      </a:r>
                    </a:p>
                    <a:p>
                      <a:pPr algn="ctr" rtl="0" fontAlgn="ctr"/>
                      <a:endParaRPr lang="en-US" sz="600" b="1" i="0" u="none" strike="noStrike" kern="1200" baseline="0" dirty="0">
                        <a:solidFill>
                          <a:schemeClr val="bg1"/>
                        </a:solidFill>
                        <a:effectLst/>
                        <a:latin typeface="BentonSans"/>
                        <a:ea typeface="+mn-ea"/>
                        <a:cs typeface="+mn-cs"/>
                      </a:endParaRPr>
                    </a:p>
                  </a:txBody>
                  <a:tcPr marL="3279" marR="3279" marT="3279" marB="0" anchor="ctr">
                    <a:lnL w="12700" cap="flat" cmpd="sng" algn="ctr">
                      <a:solidFill>
                        <a:srgbClr val="0A0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0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0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89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BentonSans"/>
                        </a:rPr>
                        <a:t>Has not met all Novice Criteria  </a:t>
                      </a:r>
                    </a:p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endParaRPr lang="en-US" sz="800" b="0" i="0" u="none" strike="noStrike" baseline="0" dirty="0">
                        <a:solidFill>
                          <a:schemeClr val="tx1"/>
                        </a:solidFill>
                        <a:effectLst/>
                        <a:latin typeface="BentonSans"/>
                      </a:endParaRPr>
                    </a:p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BentonSans"/>
                        </a:rPr>
                        <a:t>2 scenarios</a:t>
                      </a:r>
                    </a:p>
                    <a:p>
                      <a:pPr marL="171450" lvl="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BentonSans"/>
                        </a:rPr>
                        <a:t>Tools available to achieve Novice</a:t>
                      </a:r>
                    </a:p>
                    <a:p>
                      <a:pPr marL="171450" lvl="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BentonSans"/>
                        </a:rPr>
                        <a:t>Tools unavailable to achieve Novice</a:t>
                      </a: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800" kern="1200" noProof="0" dirty="0">
                        <a:solidFill>
                          <a:schemeClr val="tx1"/>
                        </a:solidFill>
                        <a:effectLst/>
                        <a:latin typeface="Benton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7" marR="3279" marT="32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D7E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Unit tests, regression test constructs executed with minimal manual testing (at least 40% of test automation)</a:t>
                      </a: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Ad-hoc performance test (100% for all major uplifts)</a:t>
                      </a: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virtualization adoption (70 – 90%)</a:t>
                      </a: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driven development or behavior driven development implementation</a:t>
                      </a:r>
                      <a:endParaRPr lang="en-US" sz="800" kern="1200" noProof="0" dirty="0">
                        <a:solidFill>
                          <a:schemeClr val="tx1"/>
                        </a:solidFill>
                        <a:effectLst/>
                        <a:latin typeface="Benton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7" marR="3279" marT="32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0D7E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70%-90% automated regression &amp; performance testing, and available at check-in</a:t>
                      </a: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E2E automated pipeline eliminating 100% manual touch points</a:t>
                      </a: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Development and test in the same Sprint (i.e. zero test-only Sprints)</a:t>
                      </a:r>
                      <a:endParaRPr lang="en-US" sz="800" kern="1200" noProof="0" dirty="0">
                        <a:solidFill>
                          <a:schemeClr val="tx1"/>
                        </a:solidFill>
                        <a:effectLst/>
                        <a:latin typeface="Benton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90% service virtualization</a:t>
                      </a: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/>
                      </a:pPr>
                      <a:endParaRPr lang="en-US" sz="800" kern="1200" noProof="0" dirty="0">
                        <a:solidFill>
                          <a:schemeClr val="tx1"/>
                        </a:solidFill>
                        <a:effectLst/>
                        <a:latin typeface="Benton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7" marR="3279" marT="32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automated performance and security tests in pipeline</a:t>
                      </a: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sz="800" kern="1200" noProof="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elimination of test-only projects</a:t>
                      </a:r>
                    </a:p>
                    <a:p>
                      <a:pPr marL="171450" marR="0" indent="-171450" algn="l" defTabSz="457200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  <a:tabLst/>
                      </a:pPr>
                      <a:endParaRPr lang="en-US" sz="800" kern="1200" noProof="0" dirty="0">
                        <a:solidFill>
                          <a:schemeClr val="tx1"/>
                        </a:solidFill>
                        <a:effectLst/>
                        <a:latin typeface="Benton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167" marR="3279" marT="327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6001">
                <a:tc>
                  <a:txBody>
                    <a:bodyPr/>
                    <a:lstStyle/>
                    <a:p>
                      <a:pPr marL="0" marR="0" lvl="0" indent="0" algn="ctr" defTabSz="45718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BentonSans"/>
                          <a:ea typeface="+mn-ea"/>
                          <a:cs typeface="+mn-cs"/>
                        </a:rPr>
                        <a:t>Security and Compliance</a:t>
                      </a:r>
                    </a:p>
                    <a:p>
                      <a:pPr marL="0" marR="0" lvl="0" indent="0" algn="ctr" defTabSz="45718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i="0" u="none" strike="noStrike" kern="1200" dirty="0">
                        <a:solidFill>
                          <a:schemeClr val="bg1"/>
                        </a:solidFill>
                        <a:effectLst/>
                        <a:latin typeface="BentonSans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18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i="0" u="none" strike="noStrike" dirty="0">
                          <a:solidFill>
                            <a:schemeClr val="bg1"/>
                          </a:solidFill>
                          <a:effectLst/>
                          <a:latin typeface="BentonSans"/>
                        </a:rPr>
                        <a:t>(Goal – novice or above)</a:t>
                      </a:r>
                    </a:p>
                  </a:txBody>
                  <a:tcPr marL="3279" marR="3279" marT="3279" marB="0" anchor="ctr">
                    <a:lnL w="12700" cap="flat" cmpd="sng" algn="ctr">
                      <a:solidFill>
                        <a:srgbClr val="0A0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0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0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890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BentonSans"/>
                        </a:rPr>
                        <a:t>Has not met all Novice Criteria  </a:t>
                      </a:r>
                    </a:p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endParaRPr lang="en-US" sz="800" b="0" i="0" u="none" strike="noStrike" baseline="0" dirty="0">
                        <a:solidFill>
                          <a:schemeClr val="tx1"/>
                        </a:solidFill>
                        <a:effectLst/>
                        <a:latin typeface="BentonSans"/>
                      </a:endParaRPr>
                    </a:p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BentonSans"/>
                        </a:rPr>
                        <a:t>2 scenarios</a:t>
                      </a:r>
                    </a:p>
                    <a:p>
                      <a:pPr marL="171450" lvl="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BentonSans"/>
                        </a:rPr>
                        <a:t>Tools available to achieve Novice</a:t>
                      </a:r>
                    </a:p>
                    <a:p>
                      <a:pPr marL="171450" lvl="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BentonSans"/>
                        </a:rPr>
                        <a:t>Tools unavailable to achieve Novice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lang="en-US" altLang="en-US" sz="800" kern="1200" dirty="0">
                        <a:solidFill>
                          <a:schemeClr val="tx1"/>
                        </a:solidFill>
                        <a:effectLst/>
                        <a:latin typeface="BentonSan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D7E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altLang="en-US" sz="800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Automated governance of Open-Source Software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altLang="en-US" sz="800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Application Security Testing is manual</a:t>
                      </a:r>
                    </a:p>
                    <a:p>
                      <a:pPr marL="171450" marR="0" lvl="0" indent="-17145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altLang="en-US" sz="800" kern="1200" dirty="0">
                          <a:solidFill>
                            <a:schemeClr val="tx1"/>
                          </a:solidFill>
                          <a:effectLst/>
                          <a:latin typeface="BentonSans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Secrets Detection is automated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D7E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Automated Application Security Testing (SAST, DAST)</a:t>
                      </a:r>
                      <a:endParaRPr kumimoji="0" lang="en-US" altLang="en-US" sz="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Automated business logic security test automation (BDD-security)</a:t>
                      </a:r>
                      <a:endParaRPr kumimoji="0" lang="en-US" altLang="en-US" sz="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Secrets are managed</a:t>
                      </a:r>
                      <a:endParaRPr kumimoji="0" lang="en-US" altLang="en-US" sz="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Automated and Integrated Threat Modeling &amp; Security Requirements Enforcement (Secure Design)</a:t>
                      </a:r>
                      <a:endParaRPr kumimoji="0" lang="en-US" altLang="en-US" sz="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Consistent Implementation of Tuned Production Defenses (WAFs, RASPs, API security, Layer 7 DDoS, Bot Mitigation, Container Security)</a:t>
                      </a:r>
                      <a:endParaRPr kumimoji="0" lang="en-US" altLang="en-US" sz="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Continuous Application Monitoring with Production Security Monitoring</a:t>
                      </a:r>
                      <a:endParaRPr kumimoji="0" lang="en-US" altLang="en-US" sz="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kumimoji="0" lang="en-US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Creation and empowerment of Federated Site Security Engineers (SSEs)</a:t>
                      </a: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76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649</Words>
  <Application>Microsoft Office PowerPoint</Application>
  <PresentationFormat>Widescreen</PresentationFormat>
  <Paragraphs>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BentonSans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2018-06-06T17:14:54Z</dcterms:created>
  <dcterms:modified xsi:type="dcterms:W3CDTF">2018-06-06T17:52:16Z</dcterms:modified>
</cp:coreProperties>
</file>