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648" r:id="rId1"/>
  </p:sldMasterIdLst>
  <p:notesMasterIdLst>
    <p:notesMasterId r:id="rId33"/>
  </p:notesMasterIdLst>
  <p:handoutMasterIdLst>
    <p:handoutMasterId r:id="rId34"/>
  </p:handoutMasterIdLst>
  <p:sldIdLst>
    <p:sldId id="282" r:id="rId2"/>
    <p:sldId id="291" r:id="rId3"/>
    <p:sldId id="290" r:id="rId4"/>
    <p:sldId id="258" r:id="rId5"/>
    <p:sldId id="269" r:id="rId6"/>
    <p:sldId id="270" r:id="rId7"/>
    <p:sldId id="271" r:id="rId8"/>
    <p:sldId id="257" r:id="rId9"/>
    <p:sldId id="276" r:id="rId10"/>
    <p:sldId id="274" r:id="rId11"/>
    <p:sldId id="278" r:id="rId12"/>
    <p:sldId id="272" r:id="rId13"/>
    <p:sldId id="273" r:id="rId14"/>
    <p:sldId id="260" r:id="rId15"/>
    <p:sldId id="283" r:id="rId16"/>
    <p:sldId id="284" r:id="rId17"/>
    <p:sldId id="268" r:id="rId18"/>
    <p:sldId id="264" r:id="rId19"/>
    <p:sldId id="293" r:id="rId20"/>
    <p:sldId id="265" r:id="rId21"/>
    <p:sldId id="266" r:id="rId22"/>
    <p:sldId id="267" r:id="rId23"/>
    <p:sldId id="262" r:id="rId24"/>
    <p:sldId id="261" r:id="rId25"/>
    <p:sldId id="263" r:id="rId26"/>
    <p:sldId id="285" r:id="rId27"/>
    <p:sldId id="286" r:id="rId28"/>
    <p:sldId id="287" r:id="rId29"/>
    <p:sldId id="288" r:id="rId30"/>
    <p:sldId id="292" r:id="rId31"/>
    <p:sldId id="294"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7" d="100"/>
          <a:sy n="87" d="100"/>
        </p:scale>
        <p:origin x="480"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hyperlink" Target="https://devsplunk.serve.com:8000/" TargetMode="External"/><Relationship Id="rId1" Type="http://schemas.openxmlformats.org/officeDocument/2006/relationships/hyperlink" Target="https://splunk.serve.com:8000/" TargetMode="External"/></Relationships>
</file>

<file path=ppt/diagrams/_rels/drawing1.xml.rels><?xml version="1.0" encoding="UTF-8" standalone="yes"?>
<Relationships xmlns="http://schemas.openxmlformats.org/package/2006/relationships"><Relationship Id="rId2" Type="http://schemas.openxmlformats.org/officeDocument/2006/relationships/hyperlink" Target="https://devsplunk.serve.com:8000/" TargetMode="External"/><Relationship Id="rId1" Type="http://schemas.openxmlformats.org/officeDocument/2006/relationships/hyperlink" Target="https://splunk.serve.com:8000/"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989682-3BDF-4763-996B-F454F9BB8D5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15147F9-5A3C-4D80-B4CA-DE27854C2C3D}">
      <dgm:prSet custT="1"/>
      <dgm:spPr>
        <a:solidFill>
          <a:schemeClr val="tx1"/>
        </a:solidFill>
      </dgm:spPr>
      <dgm:t>
        <a:bodyPr/>
        <a:lstStyle/>
        <a:p>
          <a:pPr rtl="0"/>
          <a:r>
            <a:rPr lang="en-US" sz="2400" b="1" dirty="0">
              <a:solidFill>
                <a:schemeClr val="accent1"/>
              </a:solidFill>
            </a:rPr>
            <a:t>PROD</a:t>
          </a:r>
          <a:r>
            <a:rPr lang="en-US" sz="2000" dirty="0">
              <a:solidFill>
                <a:schemeClr val="accent1"/>
              </a:solidFill>
            </a:rPr>
            <a:t>:</a:t>
          </a:r>
          <a:r>
            <a:rPr lang="en-US" sz="2000" dirty="0">
              <a:solidFill>
                <a:schemeClr val="tx1"/>
              </a:solidFill>
            </a:rPr>
            <a:t> </a:t>
          </a:r>
          <a:r>
            <a:rPr lang="en-US" sz="2000" u="sng" dirty="0">
              <a:solidFill>
                <a:schemeClr val="tx1"/>
              </a:solidFill>
              <a:hlinkClick xmlns:r="http://schemas.openxmlformats.org/officeDocument/2006/relationships" r:id="rId1"/>
            </a:rPr>
            <a:t>https://splunk.serve.com:8000</a:t>
          </a:r>
          <a:endParaRPr lang="en-US" sz="2000" dirty="0">
            <a:solidFill>
              <a:schemeClr val="tx1"/>
            </a:solidFill>
          </a:endParaRPr>
        </a:p>
      </dgm:t>
    </dgm:pt>
    <dgm:pt modelId="{D9523664-DFEA-48FC-A7F0-0257DA246F59}" type="parTrans" cxnId="{DD70270A-478A-43CD-8168-738DB18734BA}">
      <dgm:prSet/>
      <dgm:spPr/>
      <dgm:t>
        <a:bodyPr/>
        <a:lstStyle/>
        <a:p>
          <a:endParaRPr lang="en-US"/>
        </a:p>
      </dgm:t>
    </dgm:pt>
    <dgm:pt modelId="{785A5983-6233-4BF6-B940-DFD081BE5649}" type="sibTrans" cxnId="{DD70270A-478A-43CD-8168-738DB18734BA}">
      <dgm:prSet/>
      <dgm:spPr/>
      <dgm:t>
        <a:bodyPr/>
        <a:lstStyle/>
        <a:p>
          <a:endParaRPr lang="en-US"/>
        </a:p>
      </dgm:t>
    </dgm:pt>
    <dgm:pt modelId="{67243436-AE05-44CB-9211-A4892AAFE581}">
      <dgm:prSet custT="1"/>
      <dgm:spPr>
        <a:solidFill>
          <a:schemeClr val="tx1"/>
        </a:solidFill>
      </dgm:spPr>
      <dgm:t>
        <a:bodyPr/>
        <a:lstStyle/>
        <a:p>
          <a:pPr rtl="0"/>
          <a:r>
            <a:rPr lang="en-US" sz="2400" b="1" dirty="0">
              <a:solidFill>
                <a:schemeClr val="accent1"/>
              </a:solidFill>
            </a:rPr>
            <a:t>DEV</a:t>
          </a:r>
          <a:r>
            <a:rPr lang="en-US" sz="2000" b="1" dirty="0">
              <a:solidFill>
                <a:schemeClr val="accent1"/>
              </a:solidFill>
            </a:rPr>
            <a:t>:</a:t>
          </a:r>
          <a:r>
            <a:rPr lang="en-US" sz="2000" b="1" dirty="0">
              <a:solidFill>
                <a:schemeClr val="tx1"/>
              </a:solidFill>
            </a:rPr>
            <a:t>   </a:t>
          </a:r>
          <a:r>
            <a:rPr lang="en-US" sz="2000" u="sng" dirty="0">
              <a:solidFill>
                <a:schemeClr val="tx1"/>
              </a:solidFill>
              <a:hlinkClick xmlns:r="http://schemas.openxmlformats.org/officeDocument/2006/relationships" r:id="rId2"/>
            </a:rPr>
            <a:t>https://devsplunk.serve.com:8000</a:t>
          </a:r>
          <a:endParaRPr lang="en-US" sz="2000" dirty="0">
            <a:solidFill>
              <a:schemeClr val="tx1"/>
            </a:solidFill>
          </a:endParaRPr>
        </a:p>
      </dgm:t>
    </dgm:pt>
    <dgm:pt modelId="{7A885A29-3D2E-4438-BB72-DF264B3A4570}" type="parTrans" cxnId="{5621B775-3497-451C-AD24-B363347C7CEC}">
      <dgm:prSet/>
      <dgm:spPr/>
      <dgm:t>
        <a:bodyPr/>
        <a:lstStyle/>
        <a:p>
          <a:endParaRPr lang="en-US"/>
        </a:p>
      </dgm:t>
    </dgm:pt>
    <dgm:pt modelId="{BFF1E046-B65A-4117-A6B7-51BFAF4A029C}" type="sibTrans" cxnId="{5621B775-3497-451C-AD24-B363347C7CEC}">
      <dgm:prSet/>
      <dgm:spPr/>
      <dgm:t>
        <a:bodyPr/>
        <a:lstStyle/>
        <a:p>
          <a:endParaRPr lang="en-US"/>
        </a:p>
      </dgm:t>
    </dgm:pt>
    <dgm:pt modelId="{7CF955D0-1149-4C76-A12D-D66B5D8D1071}">
      <dgm:prSet/>
      <dgm:spPr/>
      <dgm:t>
        <a:bodyPr/>
        <a:lstStyle/>
        <a:p>
          <a:pPr rtl="0"/>
          <a:r>
            <a:rPr lang="en-US" dirty="0"/>
            <a:t>Splunk is a powerful tool for capturing, searching and indexing various types of machine data which will allow for better reporting, investigation, troubleshooting, monitoring and alerting on indexed data.  </a:t>
          </a:r>
        </a:p>
      </dgm:t>
    </dgm:pt>
    <dgm:pt modelId="{2F965ACC-E0A2-4B2E-841F-1EB223D43E07}" type="parTrans" cxnId="{000C9661-AC28-4717-98E7-ECA86D73C271}">
      <dgm:prSet/>
      <dgm:spPr/>
      <dgm:t>
        <a:bodyPr/>
        <a:lstStyle/>
        <a:p>
          <a:endParaRPr lang="en-US"/>
        </a:p>
      </dgm:t>
    </dgm:pt>
    <dgm:pt modelId="{55C6A426-08C9-4962-BCDA-D24418981969}" type="sibTrans" cxnId="{000C9661-AC28-4717-98E7-ECA86D73C271}">
      <dgm:prSet/>
      <dgm:spPr/>
      <dgm:t>
        <a:bodyPr/>
        <a:lstStyle/>
        <a:p>
          <a:endParaRPr lang="en-US"/>
        </a:p>
      </dgm:t>
    </dgm:pt>
    <dgm:pt modelId="{41A40B7B-D092-4693-AA2B-0BCF28A57F32}" type="pres">
      <dgm:prSet presAssocID="{CD989682-3BDF-4763-996B-F454F9BB8D5C}" presName="linear" presStyleCnt="0">
        <dgm:presLayoutVars>
          <dgm:animLvl val="lvl"/>
          <dgm:resizeHandles val="exact"/>
        </dgm:presLayoutVars>
      </dgm:prSet>
      <dgm:spPr/>
    </dgm:pt>
    <dgm:pt modelId="{7CB1E03A-EEBA-412A-AEF4-FAEB75191F6C}" type="pres">
      <dgm:prSet presAssocID="{015147F9-5A3C-4D80-B4CA-DE27854C2C3D}" presName="parentText" presStyleLbl="node1" presStyleIdx="0" presStyleCnt="3" custScaleY="55379">
        <dgm:presLayoutVars>
          <dgm:chMax val="0"/>
          <dgm:bulletEnabled val="1"/>
        </dgm:presLayoutVars>
      </dgm:prSet>
      <dgm:spPr/>
    </dgm:pt>
    <dgm:pt modelId="{64C91660-97BE-4B84-8F86-DA2AB9133994}" type="pres">
      <dgm:prSet presAssocID="{785A5983-6233-4BF6-B940-DFD081BE5649}" presName="spacer" presStyleCnt="0"/>
      <dgm:spPr/>
    </dgm:pt>
    <dgm:pt modelId="{52FF92C1-8005-4749-A7B4-C15C315A4D24}" type="pres">
      <dgm:prSet presAssocID="{67243436-AE05-44CB-9211-A4892AAFE581}" presName="parentText" presStyleLbl="node1" presStyleIdx="1" presStyleCnt="3" custScaleY="48154">
        <dgm:presLayoutVars>
          <dgm:chMax val="0"/>
          <dgm:bulletEnabled val="1"/>
        </dgm:presLayoutVars>
      </dgm:prSet>
      <dgm:spPr/>
    </dgm:pt>
    <dgm:pt modelId="{6DE77CCD-0B90-470A-A5E9-AAEAC4907DA9}" type="pres">
      <dgm:prSet presAssocID="{BFF1E046-B65A-4117-A6B7-51BFAF4A029C}" presName="spacer" presStyleCnt="0"/>
      <dgm:spPr/>
    </dgm:pt>
    <dgm:pt modelId="{04F9D02E-6EF2-445C-9C3F-485250BDAD63}" type="pres">
      <dgm:prSet presAssocID="{7CF955D0-1149-4C76-A12D-D66B5D8D1071}" presName="parentText" presStyleLbl="node1" presStyleIdx="2" presStyleCnt="3" custScaleY="87201">
        <dgm:presLayoutVars>
          <dgm:chMax val="0"/>
          <dgm:bulletEnabled val="1"/>
        </dgm:presLayoutVars>
      </dgm:prSet>
      <dgm:spPr/>
    </dgm:pt>
  </dgm:ptLst>
  <dgm:cxnLst>
    <dgm:cxn modelId="{DD70270A-478A-43CD-8168-738DB18734BA}" srcId="{CD989682-3BDF-4763-996B-F454F9BB8D5C}" destId="{015147F9-5A3C-4D80-B4CA-DE27854C2C3D}" srcOrd="0" destOrd="0" parTransId="{D9523664-DFEA-48FC-A7F0-0257DA246F59}" sibTransId="{785A5983-6233-4BF6-B940-DFD081BE5649}"/>
    <dgm:cxn modelId="{000C9661-AC28-4717-98E7-ECA86D73C271}" srcId="{CD989682-3BDF-4763-996B-F454F9BB8D5C}" destId="{7CF955D0-1149-4C76-A12D-D66B5D8D1071}" srcOrd="2" destOrd="0" parTransId="{2F965ACC-E0A2-4B2E-841F-1EB223D43E07}" sibTransId="{55C6A426-08C9-4962-BCDA-D24418981969}"/>
    <dgm:cxn modelId="{5621B775-3497-451C-AD24-B363347C7CEC}" srcId="{CD989682-3BDF-4763-996B-F454F9BB8D5C}" destId="{67243436-AE05-44CB-9211-A4892AAFE581}" srcOrd="1" destOrd="0" parTransId="{7A885A29-3D2E-4438-BB72-DF264B3A4570}" sibTransId="{BFF1E046-B65A-4117-A6B7-51BFAF4A029C}"/>
    <dgm:cxn modelId="{27412DCE-ED34-424D-AF0C-465FAB7E35E3}" type="presOf" srcId="{015147F9-5A3C-4D80-B4CA-DE27854C2C3D}" destId="{7CB1E03A-EEBA-412A-AEF4-FAEB75191F6C}" srcOrd="0" destOrd="0" presId="urn:microsoft.com/office/officeart/2005/8/layout/vList2"/>
    <dgm:cxn modelId="{17BB58CF-EBAC-4922-9411-58BC138A64D2}" type="presOf" srcId="{67243436-AE05-44CB-9211-A4892AAFE581}" destId="{52FF92C1-8005-4749-A7B4-C15C315A4D24}" srcOrd="0" destOrd="0" presId="urn:microsoft.com/office/officeart/2005/8/layout/vList2"/>
    <dgm:cxn modelId="{01C584DE-1D2A-4D64-9496-2144C00B34CA}" type="presOf" srcId="{CD989682-3BDF-4763-996B-F454F9BB8D5C}" destId="{41A40B7B-D092-4693-AA2B-0BCF28A57F32}" srcOrd="0" destOrd="0" presId="urn:microsoft.com/office/officeart/2005/8/layout/vList2"/>
    <dgm:cxn modelId="{5220EAE5-90ED-4F26-B436-D7666B9B24D3}" type="presOf" srcId="{7CF955D0-1149-4C76-A12D-D66B5D8D1071}" destId="{04F9D02E-6EF2-445C-9C3F-485250BDAD63}" srcOrd="0" destOrd="0" presId="urn:microsoft.com/office/officeart/2005/8/layout/vList2"/>
    <dgm:cxn modelId="{0252287C-5F8F-40F8-A3DE-9D92FD5D92B0}" type="presParOf" srcId="{41A40B7B-D092-4693-AA2B-0BCF28A57F32}" destId="{7CB1E03A-EEBA-412A-AEF4-FAEB75191F6C}" srcOrd="0" destOrd="0" presId="urn:microsoft.com/office/officeart/2005/8/layout/vList2"/>
    <dgm:cxn modelId="{53C4B9B0-A7E0-4684-AF6E-802E494A7A3F}" type="presParOf" srcId="{41A40B7B-D092-4693-AA2B-0BCF28A57F32}" destId="{64C91660-97BE-4B84-8F86-DA2AB9133994}" srcOrd="1" destOrd="0" presId="urn:microsoft.com/office/officeart/2005/8/layout/vList2"/>
    <dgm:cxn modelId="{A85BB5C8-5792-4AE5-8D3B-03C4AF515CEF}" type="presParOf" srcId="{41A40B7B-D092-4693-AA2B-0BCF28A57F32}" destId="{52FF92C1-8005-4749-A7B4-C15C315A4D24}" srcOrd="2" destOrd="0" presId="urn:microsoft.com/office/officeart/2005/8/layout/vList2"/>
    <dgm:cxn modelId="{70343B1C-FBC3-47D0-90EA-A8C21D913C00}" type="presParOf" srcId="{41A40B7B-D092-4693-AA2B-0BCF28A57F32}" destId="{6DE77CCD-0B90-470A-A5E9-AAEAC4907DA9}" srcOrd="3" destOrd="0" presId="urn:microsoft.com/office/officeart/2005/8/layout/vList2"/>
    <dgm:cxn modelId="{C852B97F-2D4B-47DE-BAEB-20A612DC7E91}" type="presParOf" srcId="{41A40B7B-D092-4693-AA2B-0BCF28A57F32}" destId="{04F9D02E-6EF2-445C-9C3F-485250BDAD6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B1E03A-EEBA-412A-AEF4-FAEB75191F6C}">
      <dsp:nvSpPr>
        <dsp:cNvPr id="0" name=""/>
        <dsp:cNvSpPr/>
      </dsp:nvSpPr>
      <dsp:spPr>
        <a:xfrm>
          <a:off x="0" y="341046"/>
          <a:ext cx="8767576" cy="583140"/>
        </a:xfrm>
        <a:prstGeom prst="round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chemeClr val="accent1"/>
              </a:solidFill>
            </a:rPr>
            <a:t>PROD</a:t>
          </a:r>
          <a:r>
            <a:rPr lang="en-US" sz="2000" kern="1200" dirty="0">
              <a:solidFill>
                <a:schemeClr val="accent1"/>
              </a:solidFill>
            </a:rPr>
            <a:t>:</a:t>
          </a:r>
          <a:r>
            <a:rPr lang="en-US" sz="2000" kern="1200" dirty="0">
              <a:solidFill>
                <a:schemeClr val="tx1"/>
              </a:solidFill>
            </a:rPr>
            <a:t> </a:t>
          </a:r>
          <a:r>
            <a:rPr lang="en-US" sz="2000" u="sng" kern="1200" dirty="0">
              <a:solidFill>
                <a:schemeClr val="tx1"/>
              </a:solidFill>
              <a:hlinkClick xmlns:r="http://schemas.openxmlformats.org/officeDocument/2006/relationships" r:id="rId1"/>
            </a:rPr>
            <a:t>https://splunk.serve.com:8000</a:t>
          </a:r>
          <a:endParaRPr lang="en-US" sz="2000" kern="1200" dirty="0">
            <a:solidFill>
              <a:schemeClr val="tx1"/>
            </a:solidFill>
          </a:endParaRPr>
        </a:p>
      </dsp:txBody>
      <dsp:txXfrm>
        <a:off x="28467" y="369513"/>
        <a:ext cx="8710642" cy="526206"/>
      </dsp:txXfrm>
    </dsp:sp>
    <dsp:sp modelId="{52FF92C1-8005-4749-A7B4-C15C315A4D24}">
      <dsp:nvSpPr>
        <dsp:cNvPr id="0" name=""/>
        <dsp:cNvSpPr/>
      </dsp:nvSpPr>
      <dsp:spPr>
        <a:xfrm>
          <a:off x="0" y="981787"/>
          <a:ext cx="8767576" cy="507061"/>
        </a:xfrm>
        <a:prstGeom prst="roundRect">
          <a:avLst/>
        </a:prstGeom>
        <a:solidFill>
          <a:schemeClr val="tx1"/>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rtl="0">
            <a:lnSpc>
              <a:spcPct val="90000"/>
            </a:lnSpc>
            <a:spcBef>
              <a:spcPct val="0"/>
            </a:spcBef>
            <a:spcAft>
              <a:spcPct val="35000"/>
            </a:spcAft>
            <a:buNone/>
          </a:pPr>
          <a:r>
            <a:rPr lang="en-US" sz="2400" b="1" kern="1200" dirty="0">
              <a:solidFill>
                <a:schemeClr val="accent1"/>
              </a:solidFill>
            </a:rPr>
            <a:t>DEV</a:t>
          </a:r>
          <a:r>
            <a:rPr lang="en-US" sz="2000" b="1" kern="1200" dirty="0">
              <a:solidFill>
                <a:schemeClr val="accent1"/>
              </a:solidFill>
            </a:rPr>
            <a:t>:</a:t>
          </a:r>
          <a:r>
            <a:rPr lang="en-US" sz="2000" b="1" kern="1200" dirty="0">
              <a:solidFill>
                <a:schemeClr val="tx1"/>
              </a:solidFill>
            </a:rPr>
            <a:t>   </a:t>
          </a:r>
          <a:r>
            <a:rPr lang="en-US" sz="2000" u="sng" kern="1200" dirty="0">
              <a:solidFill>
                <a:schemeClr val="tx1"/>
              </a:solidFill>
              <a:hlinkClick xmlns:r="http://schemas.openxmlformats.org/officeDocument/2006/relationships" r:id="rId2"/>
            </a:rPr>
            <a:t>https://devsplunk.serve.com:8000</a:t>
          </a:r>
          <a:endParaRPr lang="en-US" sz="2000" kern="1200" dirty="0">
            <a:solidFill>
              <a:schemeClr val="tx1"/>
            </a:solidFill>
          </a:endParaRPr>
        </a:p>
      </dsp:txBody>
      <dsp:txXfrm>
        <a:off x="24753" y="1006540"/>
        <a:ext cx="8718070" cy="457555"/>
      </dsp:txXfrm>
    </dsp:sp>
    <dsp:sp modelId="{04F9D02E-6EF2-445C-9C3F-485250BDAD63}">
      <dsp:nvSpPr>
        <dsp:cNvPr id="0" name=""/>
        <dsp:cNvSpPr/>
      </dsp:nvSpPr>
      <dsp:spPr>
        <a:xfrm>
          <a:off x="0" y="1546449"/>
          <a:ext cx="8767576" cy="91822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rtl="0">
            <a:lnSpc>
              <a:spcPct val="90000"/>
            </a:lnSpc>
            <a:spcBef>
              <a:spcPct val="0"/>
            </a:spcBef>
            <a:spcAft>
              <a:spcPct val="35000"/>
            </a:spcAft>
            <a:buNone/>
          </a:pPr>
          <a:r>
            <a:rPr lang="en-US" sz="1700" kern="1200" dirty="0"/>
            <a:t>Splunk is a powerful tool for capturing, searching and indexing various types of machine data which will allow for better reporting, investigation, troubleshooting, monitoring and alerting on indexed data.  </a:t>
          </a:r>
        </a:p>
      </dsp:txBody>
      <dsp:txXfrm>
        <a:off x="44824" y="1591273"/>
        <a:ext cx="8677928" cy="8285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A06CD1-B0C0-4371-96BC-E2782C8EA97F}" type="datetime5">
              <a:rPr lang="en-US" smtClean="0"/>
              <a:t>6-Jun-18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SRE</a:t>
            </a: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170A9E0-CA4C-430D-B22F-C0C19BD08548}" type="slidenum">
              <a:rPr lang="en-US" smtClean="0"/>
              <a:t>‹#›</a:t>
            </a:fld>
            <a:endParaRPr lang="en-US"/>
          </a:p>
        </p:txBody>
      </p:sp>
    </p:spTree>
    <p:extLst>
      <p:ext uri="{BB962C8B-B14F-4D97-AF65-F5344CB8AC3E}">
        <p14:creationId xmlns:p14="http://schemas.microsoft.com/office/powerpoint/2010/main" val="1264161656"/>
      </p:ext>
    </p:extLst>
  </p:cSld>
  <p:clrMap bg1="lt1" tx1="dk1" bg2="lt2" tx2="dk2" accent1="accent1" accent2="accent2" accent3="accent3" accent4="accent4" accent5="accent5" accent6="accent6" hlink="hlink" folHlink="folHlink"/>
  <p:hf hd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8F68A0-5EA1-4CF7-9EC8-A3D63E050164}" type="datetime5">
              <a:rPr lang="en-US" smtClean="0"/>
              <a:t>6-Jun-18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dirty="0"/>
              <a:t>SRE</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A336C2-086F-4968-BDC5-D28C4E00E7B2}" type="slidenum">
              <a:rPr lang="en-US" smtClean="0"/>
              <a:t>‹#›</a:t>
            </a:fld>
            <a:endParaRPr lang="en-US"/>
          </a:p>
        </p:txBody>
      </p:sp>
    </p:spTree>
    <p:extLst>
      <p:ext uri="{BB962C8B-B14F-4D97-AF65-F5344CB8AC3E}">
        <p14:creationId xmlns:p14="http://schemas.microsoft.com/office/powerpoint/2010/main" val="1660407349"/>
      </p:ext>
    </p:extLst>
  </p:cSld>
  <p:clrMap bg1="lt1" tx1="dk1" bg2="lt2" tx2="dk2" accent1="accent1" accent2="accent2" accent3="accent3" accent4="accent4" accent5="accent5" accent6="accent6" hlink="hlink" folHlink="folHlink"/>
  <p:hf hd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A336C2-086F-4968-BDC5-D28C4E00E7B2}" type="slidenum">
              <a:rPr lang="en-US" smtClean="0"/>
              <a:t>15</a:t>
            </a:fld>
            <a:endParaRPr lang="en-US"/>
          </a:p>
        </p:txBody>
      </p:sp>
    </p:spTree>
    <p:extLst>
      <p:ext uri="{BB962C8B-B14F-4D97-AF65-F5344CB8AC3E}">
        <p14:creationId xmlns:p14="http://schemas.microsoft.com/office/powerpoint/2010/main" val="32254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F5A336C2-086F-4968-BDC5-D28C4E00E7B2}" type="slidenum">
              <a:rPr lang="en-US" smtClean="0"/>
              <a:t>16</a:t>
            </a:fld>
            <a:endParaRPr lang="en-US"/>
          </a:p>
        </p:txBody>
      </p:sp>
    </p:spTree>
    <p:extLst>
      <p:ext uri="{BB962C8B-B14F-4D97-AF65-F5344CB8AC3E}">
        <p14:creationId xmlns:p14="http://schemas.microsoft.com/office/powerpoint/2010/main" val="120675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BB4BD3C-8155-4963-8E5A-E484DCB61209}" type="datetime5">
              <a:rPr lang="en-US" smtClean="0"/>
              <a:t>6-Jun-18</a:t>
            </a:fld>
            <a:endParaRPr lang="en-US" dirty="0"/>
          </a:p>
        </p:txBody>
      </p:sp>
      <p:sp>
        <p:nvSpPr>
          <p:cNvPr id="5" name="Footer Placeholder 4"/>
          <p:cNvSpPr>
            <a:spLocks noGrp="1"/>
          </p:cNvSpPr>
          <p:nvPr>
            <p:ph type="ftr" sz="quarter" idx="11"/>
          </p:nvPr>
        </p:nvSpPr>
        <p:spPr/>
        <p:txBody>
          <a:bodyPr/>
          <a:lstStyle/>
          <a:p>
            <a:r>
              <a:rPr lang="en-US" dirty="0"/>
              <a:t>SRE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AC77AA-9944-41B9-A324-652CA096B706}" type="datetime5">
              <a:rPr lang="en-US" smtClean="0"/>
              <a:t>6-Jun-18</a:t>
            </a:fld>
            <a:endParaRPr lang="en-US" dirty="0"/>
          </a:p>
        </p:txBody>
      </p:sp>
      <p:sp>
        <p:nvSpPr>
          <p:cNvPr id="5" name="Footer Placeholder 4"/>
          <p:cNvSpPr>
            <a:spLocks noGrp="1"/>
          </p:cNvSpPr>
          <p:nvPr>
            <p:ph type="ftr" sz="quarter" idx="11"/>
          </p:nvPr>
        </p:nvSpPr>
        <p:spPr/>
        <p:txBody>
          <a:bodyPr/>
          <a:lstStyle/>
          <a:p>
            <a:r>
              <a:rPr lang="en-US" dirty="0"/>
              <a:t>SRE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4C7CEA-B6DE-434E-A8FE-5F262A208011}" type="datetime5">
              <a:rPr lang="en-US" smtClean="0"/>
              <a:t>6-Jun-18</a:t>
            </a:fld>
            <a:endParaRPr lang="en-US" dirty="0"/>
          </a:p>
        </p:txBody>
      </p:sp>
      <p:sp>
        <p:nvSpPr>
          <p:cNvPr id="5" name="Footer Placeholder 4"/>
          <p:cNvSpPr>
            <a:spLocks noGrp="1"/>
          </p:cNvSpPr>
          <p:nvPr>
            <p:ph type="ftr" sz="quarter" idx="11"/>
          </p:nvPr>
        </p:nvSpPr>
        <p:spPr/>
        <p:txBody>
          <a:bodyPr/>
          <a:lstStyle/>
          <a:p>
            <a:r>
              <a:rPr lang="en-US" dirty="0"/>
              <a:t>SRE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862F9A2-9036-40BE-8A39-39B4ECE6C35D}" type="datetime5">
              <a:rPr lang="en-US" smtClean="0"/>
              <a:t>6-Jun-18</a:t>
            </a:fld>
            <a:endParaRPr lang="en-US" dirty="0"/>
          </a:p>
        </p:txBody>
      </p:sp>
      <p:sp>
        <p:nvSpPr>
          <p:cNvPr id="5" name="Footer Placeholder 4"/>
          <p:cNvSpPr>
            <a:spLocks noGrp="1"/>
          </p:cNvSpPr>
          <p:nvPr>
            <p:ph type="ftr" sz="quarter" idx="11"/>
          </p:nvPr>
        </p:nvSpPr>
        <p:spPr/>
        <p:txBody>
          <a:bodyPr/>
          <a:lstStyle/>
          <a:p>
            <a:r>
              <a:rPr lang="en-US" dirty="0"/>
              <a:t>SRE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9E4900-D464-43F1-B227-0B7DBD7F0460}" type="datetime5">
              <a:rPr lang="en-US" smtClean="0"/>
              <a:t>6-Jun-18</a:t>
            </a:fld>
            <a:endParaRPr lang="en-US" dirty="0"/>
          </a:p>
        </p:txBody>
      </p:sp>
      <p:sp>
        <p:nvSpPr>
          <p:cNvPr id="5" name="Footer Placeholder 4"/>
          <p:cNvSpPr>
            <a:spLocks noGrp="1"/>
          </p:cNvSpPr>
          <p:nvPr>
            <p:ph type="ftr" sz="quarter" idx="11"/>
          </p:nvPr>
        </p:nvSpPr>
        <p:spPr/>
        <p:txBody>
          <a:bodyPr/>
          <a:lstStyle/>
          <a:p>
            <a:r>
              <a:rPr lang="en-US" dirty="0"/>
              <a:t>SRE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1612EA-28C3-4D8E-890C-BD2D785FB1E1}" type="datetime5">
              <a:rPr lang="en-US" smtClean="0"/>
              <a:t>6-Jun-18</a:t>
            </a:fld>
            <a:endParaRPr lang="en-US" dirty="0"/>
          </a:p>
        </p:txBody>
      </p:sp>
      <p:sp>
        <p:nvSpPr>
          <p:cNvPr id="5" name="Footer Placeholder 4"/>
          <p:cNvSpPr>
            <a:spLocks noGrp="1"/>
          </p:cNvSpPr>
          <p:nvPr>
            <p:ph type="ftr" sz="quarter" idx="11"/>
          </p:nvPr>
        </p:nvSpPr>
        <p:spPr/>
        <p:txBody>
          <a:bodyPr/>
          <a:lstStyle/>
          <a:p>
            <a:r>
              <a:rPr lang="en-US" dirty="0"/>
              <a:t>SRE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14ED9EF-39FD-4C49-B7E9-F9F87D56AD4B}" type="datetime5">
              <a:rPr lang="en-US" smtClean="0"/>
              <a:t>6-Jun-18</a:t>
            </a:fld>
            <a:endParaRPr lang="en-US" dirty="0"/>
          </a:p>
        </p:txBody>
      </p:sp>
      <p:sp>
        <p:nvSpPr>
          <p:cNvPr id="5" name="Footer Placeholder 4"/>
          <p:cNvSpPr>
            <a:spLocks noGrp="1"/>
          </p:cNvSpPr>
          <p:nvPr>
            <p:ph type="ftr" sz="quarter" idx="11"/>
          </p:nvPr>
        </p:nvSpPr>
        <p:spPr/>
        <p:txBody>
          <a:bodyPr/>
          <a:lstStyle/>
          <a:p>
            <a:r>
              <a:rPr lang="en-US" dirty="0"/>
              <a:t>SRE</a:t>
            </a:r>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2F35F7-D864-4A6D-89AE-08A30587EFB2}" type="datetime5">
              <a:rPr lang="en-US" smtClean="0"/>
              <a:t>6-Jun-18</a:t>
            </a:fld>
            <a:endParaRPr lang="en-US" dirty="0"/>
          </a:p>
        </p:txBody>
      </p:sp>
      <p:sp>
        <p:nvSpPr>
          <p:cNvPr id="5" name="Footer Placeholder 4"/>
          <p:cNvSpPr>
            <a:spLocks noGrp="1"/>
          </p:cNvSpPr>
          <p:nvPr>
            <p:ph type="ftr" sz="quarter" idx="11"/>
          </p:nvPr>
        </p:nvSpPr>
        <p:spPr/>
        <p:txBody>
          <a:bodyPr/>
          <a:lstStyle/>
          <a:p>
            <a:r>
              <a:rPr lang="en-US" dirty="0"/>
              <a:t>SRE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C616A1-391D-4FBC-B02E-A2116E4E0F54}" type="datetime5">
              <a:rPr lang="en-US" smtClean="0"/>
              <a:t>6-Jun-18</a:t>
            </a:fld>
            <a:endParaRPr lang="en-US" dirty="0"/>
          </a:p>
        </p:txBody>
      </p:sp>
      <p:sp>
        <p:nvSpPr>
          <p:cNvPr id="5" name="Footer Placeholder 4"/>
          <p:cNvSpPr>
            <a:spLocks noGrp="1"/>
          </p:cNvSpPr>
          <p:nvPr>
            <p:ph type="ftr" sz="quarter" idx="11"/>
          </p:nvPr>
        </p:nvSpPr>
        <p:spPr/>
        <p:txBody>
          <a:bodyPr/>
          <a:lstStyle/>
          <a:p>
            <a:r>
              <a:rPr lang="en-US" dirty="0"/>
              <a:t>SRE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4C2E2D-8652-4E73-A939-7E5060936659}" type="datetime5">
              <a:rPr lang="en-US" smtClean="0"/>
              <a:t>6-Jun-18</a:t>
            </a:fld>
            <a:endParaRPr lang="en-US" dirty="0"/>
          </a:p>
        </p:txBody>
      </p:sp>
      <p:sp>
        <p:nvSpPr>
          <p:cNvPr id="5" name="Footer Placeholder 4"/>
          <p:cNvSpPr>
            <a:spLocks noGrp="1"/>
          </p:cNvSpPr>
          <p:nvPr>
            <p:ph type="ftr" sz="quarter" idx="11"/>
          </p:nvPr>
        </p:nvSpPr>
        <p:spPr/>
        <p:txBody>
          <a:bodyPr/>
          <a:lstStyle/>
          <a:p>
            <a:r>
              <a:rPr lang="en-US" dirty="0"/>
              <a:t>SRE</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DB48385-30EC-41B1-8A5D-C2725454652E}" type="datetime5">
              <a:rPr lang="en-US" smtClean="0"/>
              <a:t>6-Jun-18</a:t>
            </a:fld>
            <a:endParaRPr lang="en-US" dirty="0"/>
          </a:p>
        </p:txBody>
      </p:sp>
      <p:sp>
        <p:nvSpPr>
          <p:cNvPr id="6" name="Footer Placeholder 5"/>
          <p:cNvSpPr>
            <a:spLocks noGrp="1"/>
          </p:cNvSpPr>
          <p:nvPr>
            <p:ph type="ftr" sz="quarter" idx="11"/>
          </p:nvPr>
        </p:nvSpPr>
        <p:spPr/>
        <p:txBody>
          <a:bodyPr/>
          <a:lstStyle/>
          <a:p>
            <a:r>
              <a:rPr lang="en-US" dirty="0"/>
              <a:t>SRE</a:t>
            </a:r>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D0CE21A-3F57-4C1A-AAF7-B7D0087F6E5D}" type="datetime5">
              <a:rPr lang="en-US" smtClean="0"/>
              <a:t>6-Jun-18</a:t>
            </a:fld>
            <a:endParaRPr lang="en-US" dirty="0"/>
          </a:p>
        </p:txBody>
      </p:sp>
      <p:sp>
        <p:nvSpPr>
          <p:cNvPr id="8" name="Footer Placeholder 7"/>
          <p:cNvSpPr>
            <a:spLocks noGrp="1"/>
          </p:cNvSpPr>
          <p:nvPr>
            <p:ph type="ftr" sz="quarter" idx="11"/>
          </p:nvPr>
        </p:nvSpPr>
        <p:spPr/>
        <p:txBody>
          <a:bodyPr/>
          <a:lstStyle/>
          <a:p>
            <a:r>
              <a:rPr lang="en-US" dirty="0"/>
              <a:t>SRE</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C60C1F-4C30-4C58-A545-367B3632CC62}" type="datetime5">
              <a:rPr lang="en-US" smtClean="0"/>
              <a:t>6-Jun-18</a:t>
            </a:fld>
            <a:endParaRPr lang="en-US" dirty="0"/>
          </a:p>
        </p:txBody>
      </p:sp>
      <p:sp>
        <p:nvSpPr>
          <p:cNvPr id="4" name="Footer Placeholder 3"/>
          <p:cNvSpPr>
            <a:spLocks noGrp="1"/>
          </p:cNvSpPr>
          <p:nvPr>
            <p:ph type="ftr" sz="quarter" idx="11"/>
          </p:nvPr>
        </p:nvSpPr>
        <p:spPr/>
        <p:txBody>
          <a:bodyPr/>
          <a:lstStyle/>
          <a:p>
            <a:r>
              <a:rPr lang="en-US" dirty="0"/>
              <a:t>SRE</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64705-7E9C-401A-8CF7-91F66DF94E1D}" type="datetime5">
              <a:rPr lang="en-US" smtClean="0"/>
              <a:t>6-Jun-18</a:t>
            </a:fld>
            <a:endParaRPr lang="en-US" dirty="0"/>
          </a:p>
        </p:txBody>
      </p:sp>
      <p:sp>
        <p:nvSpPr>
          <p:cNvPr id="3" name="Footer Placeholder 2"/>
          <p:cNvSpPr>
            <a:spLocks noGrp="1"/>
          </p:cNvSpPr>
          <p:nvPr>
            <p:ph type="ftr" sz="quarter" idx="11"/>
          </p:nvPr>
        </p:nvSpPr>
        <p:spPr/>
        <p:txBody>
          <a:bodyPr/>
          <a:lstStyle/>
          <a:p>
            <a:r>
              <a:rPr lang="en-US" dirty="0"/>
              <a:t>SRE</a:t>
            </a:r>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B8BE085-F876-4CD7-BD01-A8F22665D34B}" type="datetime5">
              <a:rPr lang="en-US" smtClean="0"/>
              <a:t>6-Jun-18</a:t>
            </a:fld>
            <a:endParaRPr lang="en-US" dirty="0"/>
          </a:p>
        </p:txBody>
      </p:sp>
      <p:sp>
        <p:nvSpPr>
          <p:cNvPr id="6" name="Footer Placeholder 5"/>
          <p:cNvSpPr>
            <a:spLocks noGrp="1"/>
          </p:cNvSpPr>
          <p:nvPr>
            <p:ph type="ftr" sz="quarter" idx="11"/>
          </p:nvPr>
        </p:nvSpPr>
        <p:spPr/>
        <p:txBody>
          <a:bodyPr/>
          <a:lstStyle/>
          <a:p>
            <a:r>
              <a:rPr lang="en-US" dirty="0"/>
              <a:t>SRE</a:t>
            </a:r>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514BD8-D1A7-4F8B-AD9F-8067CAF656E1}" type="datetime5">
              <a:rPr lang="en-US" smtClean="0"/>
              <a:t>6-Jun-18</a:t>
            </a:fld>
            <a:endParaRPr lang="en-US" dirty="0"/>
          </a:p>
        </p:txBody>
      </p:sp>
      <p:sp>
        <p:nvSpPr>
          <p:cNvPr id="6" name="Footer Placeholder 5"/>
          <p:cNvSpPr>
            <a:spLocks noGrp="1"/>
          </p:cNvSpPr>
          <p:nvPr>
            <p:ph type="ftr" sz="quarter" idx="11"/>
          </p:nvPr>
        </p:nvSpPr>
        <p:spPr/>
        <p:txBody>
          <a:bodyPr/>
          <a:lstStyle/>
          <a:p>
            <a:r>
              <a:rPr lang="en-US" dirty="0"/>
              <a:t>SRE</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E4B585A-1AAA-4806-9642-0E898E733135}" type="datetime5">
              <a:rPr lang="en-US" smtClean="0"/>
              <a:t>6-Jun-18</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dirty="0"/>
              <a:t>SRE</a:t>
            </a: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docs.splunk.com/Documentation/Splunk/6.6.1/admin/Indexesconf" TargetMode="Externa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hyperlink" Target="http://dev.splunk.com/goto/tagevents" TargetMode="Externa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image" Target="../media/image26.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hyperlink" Target="http://docs.splunk.com/" TargetMode="External"/><Relationship Id="rId1" Type="http://schemas.openxmlformats.org/officeDocument/2006/relationships/slideLayout" Target="../slideLayouts/slideLayout1.xml"/><Relationship Id="rId4" Type="http://schemas.openxmlformats.org/officeDocument/2006/relationships/image" Target="../media/image29.jpe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https://docs.splunk.com/Splexicon:Searchhead" TargetMode="External"/><Relationship Id="rId2" Type="http://schemas.openxmlformats.org/officeDocument/2006/relationships/hyperlink" Target="https://docs.splunk.com/Splexicon:Forwarder" TargetMode="External"/><Relationship Id="rId1" Type="http://schemas.openxmlformats.org/officeDocument/2006/relationships/slideLayout" Target="../slideLayouts/slideLayout1.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https://secure-cf-c.ooyala.com/4ya2hycjoBLBMdwtwS2e44pbYugFudHA/-IZs6mb60tEc0z534zMDoxOjBzMTu0h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0"/>
          <p:cNvSpPr>
            <a:spLocks noGrp="1"/>
          </p:cNvSpPr>
          <p:nvPr>
            <p:ph type="sldNum" sz="quarter" idx="12"/>
          </p:nvPr>
        </p:nvSpPr>
        <p:spPr/>
        <p:txBody>
          <a:bodyPr/>
          <a:lstStyle/>
          <a:p>
            <a:fld id="{D57F1E4F-1CFF-5643-939E-217C01CDF565}" type="slidenum">
              <a:rPr lang="en-US" smtClean="0"/>
              <a:pPr/>
              <a:t>1</a:t>
            </a:fld>
            <a:endParaRPr lang="en-US" dirty="0"/>
          </a:p>
        </p:txBody>
      </p:sp>
    </p:spTree>
    <p:extLst>
      <p:ext uri="{BB962C8B-B14F-4D97-AF65-F5344CB8AC3E}">
        <p14:creationId xmlns:p14="http://schemas.microsoft.com/office/powerpoint/2010/main" val="33726693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737119" y="-124455"/>
            <a:ext cx="8950686" cy="114149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dirty="0"/>
              <a:t>Splunk – What’s in an Index?</a:t>
            </a:r>
          </a:p>
        </p:txBody>
      </p:sp>
      <p:sp>
        <p:nvSpPr>
          <p:cNvPr id="5" name="Rectangle 4"/>
          <p:cNvSpPr/>
          <p:nvPr/>
        </p:nvSpPr>
        <p:spPr>
          <a:xfrm>
            <a:off x="635803" y="1246643"/>
            <a:ext cx="9145308" cy="1323439"/>
          </a:xfrm>
          <a:prstGeom prst="rect">
            <a:avLst/>
          </a:prstGeom>
        </p:spPr>
        <p:txBody>
          <a:bodyPr wrap="square">
            <a:spAutoFit/>
          </a:bodyPr>
          <a:lstStyle/>
          <a:p>
            <a:r>
              <a:rPr lang="en-US" sz="1600" dirty="0"/>
              <a:t>Splunk Enterprise stores all of the data it processes in indexes. An index is a collection of databases, which are subdirectories located in Splunk.</a:t>
            </a:r>
            <a:br>
              <a:rPr lang="en-US" sz="1600" dirty="0"/>
            </a:br>
            <a:endParaRPr lang="en-US" sz="1600" dirty="0"/>
          </a:p>
          <a:p>
            <a:r>
              <a:rPr lang="en-US" sz="1600" dirty="0"/>
              <a:t>Indexes consist of two types of files: </a:t>
            </a:r>
            <a:r>
              <a:rPr lang="en-US" sz="1600" dirty="0" err="1"/>
              <a:t>rawdata</a:t>
            </a:r>
            <a:r>
              <a:rPr lang="en-US" sz="1600" dirty="0"/>
              <a:t> files and index files. See How Splunk Enterprise stores indexes.</a:t>
            </a:r>
          </a:p>
        </p:txBody>
      </p:sp>
      <p:sp>
        <p:nvSpPr>
          <p:cNvPr id="7" name="Rectangle 6"/>
          <p:cNvSpPr/>
          <p:nvPr/>
        </p:nvSpPr>
        <p:spPr>
          <a:xfrm>
            <a:off x="298123" y="3020883"/>
            <a:ext cx="9549261" cy="2277547"/>
          </a:xfrm>
          <a:prstGeom prst="rect">
            <a:avLst/>
          </a:prstGeom>
        </p:spPr>
        <p:txBody>
          <a:bodyPr wrap="square">
            <a:spAutoFit/>
          </a:bodyPr>
          <a:lstStyle/>
          <a:p>
            <a:r>
              <a:rPr lang="en-US" sz="1600" dirty="0"/>
              <a:t> Default set of indexes - Splunk Enterprise comes with a number of preconfigured indexes, including:</a:t>
            </a:r>
          </a:p>
          <a:p>
            <a:br>
              <a:rPr lang="en-US" sz="1600" dirty="0"/>
            </a:br>
            <a:r>
              <a:rPr lang="en-US" sz="1600" dirty="0"/>
              <a:t> </a:t>
            </a:r>
            <a:r>
              <a:rPr lang="en-US" sz="1400" b="1" dirty="0"/>
              <a:t>main:</a:t>
            </a:r>
            <a:r>
              <a:rPr lang="en-US" sz="1400" dirty="0"/>
              <a:t> This is the default Splunk Enterprise index. All processed data is stored here unless otherwise specified.</a:t>
            </a:r>
          </a:p>
          <a:p>
            <a:r>
              <a:rPr lang="en-US" sz="1600" dirty="0"/>
              <a:t> </a:t>
            </a:r>
            <a:r>
              <a:rPr lang="en-US" sz="1400" b="1" dirty="0"/>
              <a:t>_internal: </a:t>
            </a:r>
            <a:r>
              <a:rPr lang="en-US" sz="1400" dirty="0"/>
              <a:t>Stores Splunk Enterprise internal logs and processing metrics.</a:t>
            </a:r>
          </a:p>
          <a:p>
            <a:r>
              <a:rPr lang="en-US" sz="1400" dirty="0"/>
              <a:t> </a:t>
            </a:r>
            <a:r>
              <a:rPr lang="en-US" sz="1400" b="1" dirty="0"/>
              <a:t>_audit: </a:t>
            </a:r>
            <a:r>
              <a:rPr lang="en-US" sz="1400" dirty="0"/>
              <a:t>Contains events related to the file system change monitor, auditing, and all user search history.</a:t>
            </a:r>
          </a:p>
          <a:p>
            <a:endParaRPr lang="en-US" sz="1600" dirty="0"/>
          </a:p>
          <a:p>
            <a:r>
              <a:rPr lang="en-US" sz="1600" dirty="0"/>
              <a:t>A Splunk Enterprise administrator can create new indexes, edit index properties, remove unwanted indexes, and relocate existing indexes. Splunk Enterprise administrators manage indexes through Splunk Web, the CLI, and configuration files such as </a:t>
            </a:r>
            <a:r>
              <a:rPr lang="en-US" sz="1600" dirty="0" err="1"/>
              <a:t>indexes.conf</a:t>
            </a:r>
            <a:r>
              <a:rPr lang="en-US" sz="1600" dirty="0"/>
              <a:t>. See Managing indexes.</a:t>
            </a:r>
          </a:p>
        </p:txBody>
      </p:sp>
      <p:sp>
        <p:nvSpPr>
          <p:cNvPr id="13" name="Slide Number Placeholder 12"/>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27638778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itle 1"/>
          <p:cNvSpPr txBox="1">
            <a:spLocks/>
          </p:cNvSpPr>
          <p:nvPr/>
        </p:nvSpPr>
        <p:spPr>
          <a:xfrm>
            <a:off x="737119" y="-124455"/>
            <a:ext cx="8950686" cy="114149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t>Splunk</a:t>
            </a:r>
            <a:r>
              <a:rPr lang="en-US" sz="4400" dirty="0"/>
              <a:t>-</a:t>
            </a:r>
            <a:r>
              <a:rPr lang="en-US" sz="3600" dirty="0"/>
              <a:t>How the Data is Stored in Splunk?</a:t>
            </a:r>
          </a:p>
        </p:txBody>
      </p:sp>
      <p:sp>
        <p:nvSpPr>
          <p:cNvPr id="2" name="TextBox 1"/>
          <p:cNvSpPr txBox="1"/>
          <p:nvPr/>
        </p:nvSpPr>
        <p:spPr>
          <a:xfrm>
            <a:off x="640862" y="1017037"/>
            <a:ext cx="9046943" cy="4770537"/>
          </a:xfrm>
          <a:prstGeom prst="rect">
            <a:avLst/>
          </a:prstGeom>
          <a:noFill/>
        </p:spPr>
        <p:txBody>
          <a:bodyPr wrap="square" rtlCol="0">
            <a:spAutoFit/>
          </a:bodyPr>
          <a:lstStyle/>
          <a:p>
            <a:r>
              <a:rPr lang="en-US" sz="1600" dirty="0"/>
              <a:t>Splunk stores data in a custom, purpose-built, multi-stage databases called indexes. An index is a collection of directories and files. Index directories are also called buckets and are organized by age. </a:t>
            </a:r>
            <a:r>
              <a:rPr lang="en-US" altLang="en-US" sz="1600" dirty="0"/>
              <a:t>The main index, by default, holds all your events. The indexer also has a number of other indexes for use by its internal systems, as well as for additional Splunk search and reporting features. </a:t>
            </a:r>
            <a:endParaRPr lang="en-US" sz="1600" dirty="0"/>
          </a:p>
          <a:p>
            <a:endParaRPr lang="en-US" sz="1600" dirty="0"/>
          </a:p>
          <a:p>
            <a:r>
              <a:rPr lang="en-US" sz="1600" dirty="0"/>
              <a:t>Some common index names are:</a:t>
            </a:r>
          </a:p>
          <a:p>
            <a:pPr marL="285750" indent="-285750">
              <a:buFont typeface="Arial" panose="020B0604020202020204" pitchFamily="34" charset="0"/>
              <a:buChar char="•"/>
            </a:pPr>
            <a:r>
              <a:rPr lang="en-US" sz="1600" dirty="0"/>
              <a:t>main</a:t>
            </a:r>
          </a:p>
          <a:p>
            <a:pPr marL="285750" indent="-285750">
              <a:buFont typeface="Arial" panose="020B0604020202020204" pitchFamily="34" charset="0"/>
              <a:buChar char="•"/>
            </a:pPr>
            <a:r>
              <a:rPr lang="en-US" sz="1600" dirty="0"/>
              <a:t>production</a:t>
            </a:r>
          </a:p>
          <a:p>
            <a:pPr marL="285750" indent="-285750">
              <a:buFont typeface="Arial" panose="020B0604020202020204" pitchFamily="34" charset="0"/>
              <a:buChar char="•"/>
            </a:pPr>
            <a:r>
              <a:rPr lang="en-US" sz="1600" dirty="0"/>
              <a:t>Dev</a:t>
            </a:r>
          </a:p>
          <a:p>
            <a:pPr lvl="0" defTabSz="914400" eaLnBrk="0" fontAlgn="base" hangingPunct="0">
              <a:spcBef>
                <a:spcPct val="0"/>
              </a:spcBef>
              <a:spcAft>
                <a:spcPct val="0"/>
              </a:spcAft>
            </a:pPr>
            <a:endParaRPr lang="en-US" sz="1600" dirty="0"/>
          </a:p>
          <a:p>
            <a:pPr lvl="0" defTabSz="914400" eaLnBrk="0" fontAlgn="base" hangingPunct="0">
              <a:spcBef>
                <a:spcPct val="0"/>
              </a:spcBef>
              <a:spcAft>
                <a:spcPct val="0"/>
              </a:spcAft>
            </a:pPr>
            <a:endParaRPr lang="en-US" sz="1600" dirty="0"/>
          </a:p>
          <a:p>
            <a:pPr lvl="0" defTabSz="914400" eaLnBrk="0" fontAlgn="base" hangingPunct="0">
              <a:spcBef>
                <a:spcPct val="0"/>
              </a:spcBef>
              <a:spcAft>
                <a:spcPct val="0"/>
              </a:spcAft>
            </a:pPr>
            <a:r>
              <a:rPr lang="en-US" sz="1600" dirty="0"/>
              <a:t>By default, data that is fed to an indexer is stored in the main index, but you can create and specify other indexes for different data inputs. </a:t>
            </a:r>
            <a:r>
              <a:rPr lang="en-US" altLang="en-US" sz="1600" dirty="0"/>
              <a:t>With a Splunk Enterprise license, you can add an unlimited number of additional indexes. The main index serves as the default index for any input or search command that doesn't specify an index, although you can change the default. You can add indexes using Splunk Web, the CLI, or </a:t>
            </a:r>
            <a:r>
              <a:rPr lang="en-US" altLang="en-US" sz="1600" dirty="0" err="1">
                <a:hlinkClick r:id="rId2"/>
              </a:rPr>
              <a:t>indexes.conf</a:t>
            </a:r>
            <a:r>
              <a:rPr lang="en-US" altLang="en-US" sz="1600" dirty="0"/>
              <a:t>.</a:t>
            </a:r>
          </a:p>
          <a:p>
            <a:endParaRPr lang="en-US" sz="1600" dirty="0"/>
          </a:p>
          <a:p>
            <a:endParaRPr lang="en-US" sz="1600" dirty="0"/>
          </a:p>
        </p:txBody>
      </p:sp>
      <p:sp>
        <p:nvSpPr>
          <p:cNvPr id="13" name="Slide Number Placeholder 12"/>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9987879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64307" y="125046"/>
            <a:ext cx="8847015"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How do I find what I’m looking  in Splunk? </a:t>
            </a:r>
          </a:p>
        </p:txBody>
      </p:sp>
      <p:sp>
        <p:nvSpPr>
          <p:cNvPr id="2" name="TextBox 1"/>
          <p:cNvSpPr txBox="1"/>
          <p:nvPr/>
        </p:nvSpPr>
        <p:spPr>
          <a:xfrm>
            <a:off x="1398952" y="1879120"/>
            <a:ext cx="7377723" cy="523220"/>
          </a:xfrm>
          <a:prstGeom prst="rect">
            <a:avLst/>
          </a:prstGeom>
          <a:noFill/>
        </p:spPr>
        <p:txBody>
          <a:bodyPr wrap="square" rtlCol="0">
            <a:spAutoFit/>
          </a:bodyPr>
          <a:lstStyle/>
          <a:p>
            <a:pPr algn="ctr"/>
            <a:r>
              <a:rPr lang="en-US" sz="2800" dirty="0"/>
              <a:t>The Search Bar!</a:t>
            </a:r>
          </a:p>
        </p:txBody>
      </p:sp>
      <p:pic>
        <p:nvPicPr>
          <p:cNvPr id="3" name="Picture 2"/>
          <p:cNvPicPr>
            <a:picLocks noChangeAspect="1"/>
          </p:cNvPicPr>
          <p:nvPr/>
        </p:nvPicPr>
        <p:blipFill>
          <a:blip r:embed="rId2"/>
          <a:stretch>
            <a:fillRect/>
          </a:stretch>
        </p:blipFill>
        <p:spPr>
          <a:xfrm>
            <a:off x="359026" y="3129857"/>
            <a:ext cx="10024871" cy="1280160"/>
          </a:xfrm>
          <a:prstGeom prst="rect">
            <a:avLst/>
          </a:prstGeom>
        </p:spPr>
      </p:pic>
      <p:sp>
        <p:nvSpPr>
          <p:cNvPr id="13" name="Slide Number Placeholder 12"/>
          <p:cNvSpPr>
            <a:spLocks noGrp="1"/>
          </p:cNvSpPr>
          <p:nvPr>
            <p:ph type="sldNum" sz="quarter" idx="12"/>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38274104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64307" y="125046"/>
            <a:ext cx="8847015"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Splunk - Search Bar Basics </a:t>
            </a:r>
          </a:p>
        </p:txBody>
      </p:sp>
      <p:sp>
        <p:nvSpPr>
          <p:cNvPr id="2" name="TextBox 1"/>
          <p:cNvSpPr txBox="1"/>
          <p:nvPr/>
        </p:nvSpPr>
        <p:spPr>
          <a:xfrm>
            <a:off x="733169" y="933899"/>
            <a:ext cx="1650524" cy="646331"/>
          </a:xfrm>
          <a:prstGeom prst="rect">
            <a:avLst/>
          </a:prstGeom>
          <a:noFill/>
        </p:spPr>
        <p:txBody>
          <a:bodyPr wrap="square" rtlCol="0">
            <a:spAutoFit/>
          </a:bodyPr>
          <a:lstStyle/>
          <a:p>
            <a:pPr algn="ctr"/>
            <a:r>
              <a:rPr lang="en-US" sz="3600" dirty="0">
                <a:solidFill>
                  <a:schemeClr val="accent1"/>
                </a:solidFill>
              </a:rPr>
              <a:t> When?</a:t>
            </a:r>
          </a:p>
        </p:txBody>
      </p:sp>
      <p:sp>
        <p:nvSpPr>
          <p:cNvPr id="5" name="TextBox 4"/>
          <p:cNvSpPr txBox="1"/>
          <p:nvPr/>
        </p:nvSpPr>
        <p:spPr>
          <a:xfrm>
            <a:off x="272716" y="3509041"/>
            <a:ext cx="9480883" cy="1692771"/>
          </a:xfrm>
          <a:prstGeom prst="rect">
            <a:avLst/>
          </a:prstGeom>
          <a:noFill/>
        </p:spPr>
        <p:txBody>
          <a:bodyPr wrap="square" rtlCol="0">
            <a:spAutoFit/>
          </a:bodyPr>
          <a:lstStyle>
            <a:defPPr>
              <a:defRPr lang="en-US"/>
            </a:defPPr>
            <a:lvl1pPr algn="ctr">
              <a:defRPr sz="3600">
                <a:solidFill>
                  <a:schemeClr val="accent1"/>
                </a:solidFill>
              </a:defRPr>
            </a:lvl1pPr>
          </a:lstStyle>
          <a:p>
            <a:pPr algn="l"/>
            <a:r>
              <a:rPr lang="en-US" dirty="0"/>
              <a:t>   Where? </a:t>
            </a:r>
          </a:p>
          <a:p>
            <a:pPr algn="l"/>
            <a:r>
              <a:rPr lang="en-US" sz="1800" dirty="0"/>
              <a:t>Specify where the data is being requested or stored from like:</a:t>
            </a:r>
            <a:br>
              <a:rPr lang="en-US" sz="1800" dirty="0"/>
            </a:br>
            <a:r>
              <a:rPr lang="en-US" sz="1800" dirty="0"/>
              <a:t>Examples: Index=production  or APPLICATION=xxx  or COMPONENT=xxx</a:t>
            </a:r>
          </a:p>
          <a:p>
            <a:pPr algn="l"/>
            <a:endParaRPr lang="en-US" sz="1800" dirty="0"/>
          </a:p>
          <a:p>
            <a:pPr algn="l"/>
            <a:r>
              <a:rPr lang="en-US" sz="1400" dirty="0"/>
              <a:t>* Specifying “where” tells Splunk to where to look for data and which type of data. </a:t>
            </a:r>
            <a:endParaRPr lang="en-US" sz="2800" dirty="0"/>
          </a:p>
        </p:txBody>
      </p:sp>
      <p:sp>
        <p:nvSpPr>
          <p:cNvPr id="6" name="TextBox 5"/>
          <p:cNvSpPr txBox="1"/>
          <p:nvPr/>
        </p:nvSpPr>
        <p:spPr>
          <a:xfrm>
            <a:off x="381408" y="5264095"/>
            <a:ext cx="7575476" cy="1446550"/>
          </a:xfrm>
          <a:prstGeom prst="rect">
            <a:avLst/>
          </a:prstGeom>
          <a:noFill/>
        </p:spPr>
        <p:txBody>
          <a:bodyPr wrap="square" rtlCol="0">
            <a:spAutoFit/>
          </a:bodyPr>
          <a:lstStyle/>
          <a:p>
            <a:r>
              <a:rPr lang="en-US" sz="3600" dirty="0">
                <a:solidFill>
                  <a:schemeClr val="accent1"/>
                </a:solidFill>
              </a:rPr>
              <a:t>  What? </a:t>
            </a:r>
            <a:br>
              <a:rPr lang="en-US" sz="3600" dirty="0">
                <a:solidFill>
                  <a:schemeClr val="accent1"/>
                </a:solidFill>
              </a:rPr>
            </a:br>
            <a:r>
              <a:rPr lang="en-US" sz="1600" dirty="0">
                <a:solidFill>
                  <a:schemeClr val="accent1"/>
                </a:solidFill>
              </a:rPr>
              <a:t>What data does Splunk produce from logs? Key=value pairs.</a:t>
            </a:r>
          </a:p>
          <a:p>
            <a:r>
              <a:rPr lang="en-US" dirty="0">
                <a:solidFill>
                  <a:schemeClr val="accent1"/>
                </a:solidFill>
              </a:rPr>
              <a:t>You can use key value pairs for searches like LOGLEVEL=ERROR or status=deferred.</a:t>
            </a:r>
          </a:p>
        </p:txBody>
      </p:sp>
      <p:sp>
        <p:nvSpPr>
          <p:cNvPr id="3" name="TextBox 2"/>
          <p:cNvSpPr txBox="1"/>
          <p:nvPr/>
        </p:nvSpPr>
        <p:spPr>
          <a:xfrm>
            <a:off x="2383692" y="1102447"/>
            <a:ext cx="4556370" cy="369332"/>
          </a:xfrm>
          <a:prstGeom prst="rect">
            <a:avLst/>
          </a:prstGeom>
          <a:noFill/>
        </p:spPr>
        <p:txBody>
          <a:bodyPr wrap="square" rtlCol="0">
            <a:spAutoFit/>
          </a:bodyPr>
          <a:lstStyle/>
          <a:p>
            <a:r>
              <a:rPr lang="en-US" dirty="0">
                <a:solidFill>
                  <a:schemeClr val="accent1"/>
                </a:solidFill>
              </a:rPr>
              <a:t>Use the Time Picker to narrow you search. </a:t>
            </a:r>
          </a:p>
        </p:txBody>
      </p:sp>
      <p:pic>
        <p:nvPicPr>
          <p:cNvPr id="10" name="Picture 9"/>
          <p:cNvPicPr>
            <a:picLocks noChangeAspect="1"/>
          </p:cNvPicPr>
          <p:nvPr/>
        </p:nvPicPr>
        <p:blipFill>
          <a:blip r:embed="rId2"/>
          <a:stretch>
            <a:fillRect/>
          </a:stretch>
        </p:blipFill>
        <p:spPr>
          <a:xfrm>
            <a:off x="2383692" y="1541757"/>
            <a:ext cx="7035394" cy="2005758"/>
          </a:xfrm>
          <a:prstGeom prst="rect">
            <a:avLst/>
          </a:prstGeom>
        </p:spPr>
      </p:pic>
      <p:sp>
        <p:nvSpPr>
          <p:cNvPr id="16" name="Slide Number Placeholder 15"/>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247974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967944" y="90616"/>
            <a:ext cx="8196649" cy="67582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dirty="0"/>
              <a:t>Using the appropriate search mode</a:t>
            </a:r>
          </a:p>
        </p:txBody>
      </p:sp>
      <p:pic>
        <p:nvPicPr>
          <p:cNvPr id="2052" name="Picture 4" descr="http://coverall.splunk.com/web_assets/developers/devguide/2923204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464" y="2235973"/>
            <a:ext cx="3838917" cy="236039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07309" y="901044"/>
            <a:ext cx="8649730" cy="1200329"/>
          </a:xfrm>
          <a:prstGeom prst="rect">
            <a:avLst/>
          </a:prstGeom>
        </p:spPr>
        <p:txBody>
          <a:bodyPr wrap="square">
            <a:spAutoFit/>
          </a:bodyPr>
          <a:lstStyle/>
          <a:p>
            <a:r>
              <a:rPr lang="en-US" sz="2400" dirty="0">
                <a:latin typeface="+mj-lt"/>
                <a:ea typeface="+mj-ea"/>
                <a:cs typeface="+mj-cs"/>
              </a:rPr>
              <a:t>Splunk Enterprise supports several search modes:</a:t>
            </a:r>
            <a:br>
              <a:rPr lang="en-US" sz="2400" dirty="0">
                <a:latin typeface="+mj-lt"/>
                <a:ea typeface="+mj-ea"/>
                <a:cs typeface="+mj-cs"/>
              </a:rPr>
            </a:br>
            <a:r>
              <a:rPr lang="en-US" sz="2400" dirty="0">
                <a:latin typeface="+mj-lt"/>
                <a:ea typeface="+mj-ea"/>
                <a:cs typeface="+mj-cs"/>
              </a:rPr>
              <a:t>(Do not use </a:t>
            </a:r>
            <a:r>
              <a:rPr lang="en-US" sz="2400" b="1" dirty="0">
                <a:latin typeface="+mj-lt"/>
                <a:ea typeface="+mj-ea"/>
                <a:cs typeface="+mj-cs"/>
              </a:rPr>
              <a:t>All time </a:t>
            </a:r>
            <a:r>
              <a:rPr lang="en-US" sz="2400" dirty="0">
                <a:latin typeface="+mj-lt"/>
                <a:ea typeface="+mj-ea"/>
                <a:cs typeface="+mj-cs"/>
              </a:rPr>
              <a:t>in your searches) Specify search time in your query or using the dropdown. </a:t>
            </a:r>
          </a:p>
        </p:txBody>
      </p:sp>
      <p:sp>
        <p:nvSpPr>
          <p:cNvPr id="6" name="Rectangle 5"/>
          <p:cNvSpPr/>
          <p:nvPr/>
        </p:nvSpPr>
        <p:spPr>
          <a:xfrm>
            <a:off x="247135" y="4805110"/>
            <a:ext cx="8344929" cy="1754326"/>
          </a:xfrm>
          <a:prstGeom prst="rect">
            <a:avLst/>
          </a:prstGeom>
        </p:spPr>
        <p:txBody>
          <a:bodyPr wrap="square">
            <a:spAutoFit/>
          </a:bodyPr>
          <a:lstStyle/>
          <a:p>
            <a:r>
              <a:rPr lang="en-US" dirty="0">
                <a:latin typeface="ProximaNova"/>
              </a:rPr>
              <a:t>The </a:t>
            </a:r>
            <a:r>
              <a:rPr lang="en-US" b="1" dirty="0">
                <a:latin typeface="ProximaNova"/>
              </a:rPr>
              <a:t>Fast Mode </a:t>
            </a:r>
            <a:r>
              <a:rPr lang="en-US" dirty="0">
                <a:latin typeface="ProximaNova"/>
              </a:rPr>
              <a:t>gives you performance over completeness. </a:t>
            </a:r>
            <a:br>
              <a:rPr lang="en-US" dirty="0">
                <a:latin typeface="ProximaNova"/>
              </a:rPr>
            </a:br>
            <a:r>
              <a:rPr lang="en-US" dirty="0">
                <a:latin typeface="ProximaNova"/>
              </a:rPr>
              <a:t>On the converse, the </a:t>
            </a:r>
            <a:r>
              <a:rPr lang="en-US" b="1" dirty="0">
                <a:latin typeface="ProximaNova"/>
              </a:rPr>
              <a:t>Verbose Mode</a:t>
            </a:r>
            <a:r>
              <a:rPr lang="en-US" dirty="0">
                <a:latin typeface="ProximaNova"/>
              </a:rPr>
              <a:t> gives you completeness over performance. The </a:t>
            </a:r>
            <a:r>
              <a:rPr lang="en-US" b="1" dirty="0">
                <a:latin typeface="ProximaNova"/>
              </a:rPr>
              <a:t>Smart Mode</a:t>
            </a:r>
            <a:r>
              <a:rPr lang="en-US" dirty="0">
                <a:latin typeface="ProximaNova"/>
              </a:rPr>
              <a:t> (default) is a combination of Fast and Verbose modes. It is designed to give you the best results for your search with the field discovery turned on (like in the Verbose Mode) to extract all possible fields while reporting as configured in the Fast Mode.</a:t>
            </a:r>
            <a:endParaRPr lang="en-US" dirty="0"/>
          </a:p>
        </p:txBody>
      </p:sp>
      <p:sp>
        <p:nvSpPr>
          <p:cNvPr id="13" name="Slide Number Placeholder 12"/>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37032701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64307" y="125046"/>
            <a:ext cx="8847015"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Splunk – Search Basics </a:t>
            </a:r>
          </a:p>
        </p:txBody>
      </p:sp>
      <p:sp>
        <p:nvSpPr>
          <p:cNvPr id="4" name="TextBox 3"/>
          <p:cNvSpPr txBox="1"/>
          <p:nvPr/>
        </p:nvSpPr>
        <p:spPr>
          <a:xfrm>
            <a:off x="664307" y="1305169"/>
            <a:ext cx="9081478" cy="3939540"/>
          </a:xfrm>
          <a:prstGeom prst="rect">
            <a:avLst/>
          </a:prstGeom>
          <a:noFill/>
        </p:spPr>
        <p:txBody>
          <a:bodyPr wrap="square" rtlCol="0">
            <a:spAutoFit/>
          </a:bodyPr>
          <a:lstStyle/>
          <a:p>
            <a:endParaRPr lang="en-US" dirty="0"/>
          </a:p>
          <a:p>
            <a:r>
              <a:rPr lang="en-US" dirty="0">
                <a:solidFill>
                  <a:schemeClr val="accent1"/>
                </a:solidFill>
              </a:rPr>
              <a:t>Index= production - specifies which index to search  </a:t>
            </a:r>
          </a:p>
          <a:p>
            <a:endParaRPr lang="en-US" dirty="0">
              <a:solidFill>
                <a:schemeClr val="accent1"/>
              </a:solidFill>
            </a:endParaRPr>
          </a:p>
          <a:p>
            <a:r>
              <a:rPr lang="en-US" dirty="0">
                <a:solidFill>
                  <a:schemeClr val="accent1"/>
                </a:solidFill>
              </a:rPr>
              <a:t>sourcetype=</a:t>
            </a:r>
            <a:r>
              <a:rPr lang="en-US" dirty="0" err="1">
                <a:solidFill>
                  <a:schemeClr val="accent1"/>
                </a:solidFill>
              </a:rPr>
              <a:t>gnsProcessing</a:t>
            </a:r>
            <a:r>
              <a:rPr lang="en-US" dirty="0">
                <a:solidFill>
                  <a:schemeClr val="accent1"/>
                </a:solidFill>
              </a:rPr>
              <a:t> (Key value pair 1)  </a:t>
            </a:r>
          </a:p>
          <a:p>
            <a:endParaRPr lang="en-US" dirty="0">
              <a:solidFill>
                <a:schemeClr val="accent1"/>
              </a:solidFill>
            </a:endParaRPr>
          </a:p>
          <a:p>
            <a:r>
              <a:rPr lang="en-US" dirty="0">
                <a:solidFill>
                  <a:schemeClr val="accent1"/>
                </a:solidFill>
              </a:rPr>
              <a:t>LOGLEVEL=ERROR (Key value pair 2)</a:t>
            </a:r>
          </a:p>
          <a:p>
            <a:endParaRPr lang="en-US" dirty="0"/>
          </a:p>
          <a:p>
            <a:br>
              <a:rPr lang="en-US" dirty="0"/>
            </a:br>
            <a:r>
              <a:rPr lang="en-US" sz="2000" b="1" i="1" dirty="0"/>
              <a:t>Putting it all together</a:t>
            </a:r>
            <a:r>
              <a:rPr lang="en-US" dirty="0"/>
              <a:t>: </a:t>
            </a:r>
          </a:p>
          <a:p>
            <a:br>
              <a:rPr lang="en-US" dirty="0"/>
            </a:br>
            <a:r>
              <a:rPr lang="en-US" dirty="0">
                <a:solidFill>
                  <a:schemeClr val="accent1"/>
                </a:solidFill>
              </a:rPr>
              <a:t>index=production sourcetype=</a:t>
            </a:r>
            <a:r>
              <a:rPr lang="en-US" dirty="0" err="1">
                <a:solidFill>
                  <a:schemeClr val="accent1"/>
                </a:solidFill>
              </a:rPr>
              <a:t>gnsProcessing</a:t>
            </a:r>
            <a:r>
              <a:rPr lang="en-US" dirty="0">
                <a:solidFill>
                  <a:schemeClr val="accent1"/>
                </a:solidFill>
              </a:rPr>
              <a:t> LOGLEVEL=ERROR</a:t>
            </a:r>
          </a:p>
          <a:p>
            <a:endParaRPr lang="en-US" dirty="0"/>
          </a:p>
          <a:p>
            <a:endParaRPr lang="en-US" dirty="0"/>
          </a:p>
          <a:p>
            <a:r>
              <a:rPr lang="en-US" sz="1400" dirty="0">
                <a:solidFill>
                  <a:schemeClr val="accent1"/>
                </a:solidFill>
              </a:rPr>
              <a:t>* Splunk parses key values in some set-format logs based on known field locations.</a:t>
            </a:r>
            <a:endParaRPr lang="en-US" dirty="0"/>
          </a:p>
        </p:txBody>
      </p:sp>
      <p:pic>
        <p:nvPicPr>
          <p:cNvPr id="5"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992" y="230660"/>
            <a:ext cx="2267722" cy="1161535"/>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12"/>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904638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023816" y="0"/>
            <a:ext cx="8362460"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t>Search Basics – Boolean &amp; Comparison  Operations </a:t>
            </a:r>
          </a:p>
        </p:txBody>
      </p:sp>
      <p:sp>
        <p:nvSpPr>
          <p:cNvPr id="4" name="TextBox 3"/>
          <p:cNvSpPr txBox="1"/>
          <p:nvPr/>
        </p:nvSpPr>
        <p:spPr>
          <a:xfrm>
            <a:off x="664307" y="1273908"/>
            <a:ext cx="9081478" cy="3785652"/>
          </a:xfrm>
          <a:prstGeom prst="rect">
            <a:avLst/>
          </a:prstGeom>
          <a:noFill/>
        </p:spPr>
        <p:txBody>
          <a:bodyPr wrap="square" rtlCol="0">
            <a:spAutoFit/>
          </a:bodyPr>
          <a:lstStyle/>
          <a:p>
            <a:endParaRPr lang="en-US" dirty="0"/>
          </a:p>
          <a:p>
            <a:r>
              <a:rPr lang="en-US" dirty="0">
                <a:solidFill>
                  <a:schemeClr val="accent1"/>
                </a:solidFill>
              </a:rPr>
              <a:t>Boolean Operations must be in all caps. “AND” is the default.  AND OR NOT</a:t>
            </a:r>
          </a:p>
          <a:p>
            <a:endParaRPr lang="en-US" dirty="0">
              <a:solidFill>
                <a:schemeClr val="accent1"/>
              </a:solidFill>
            </a:endParaRPr>
          </a:p>
          <a:p>
            <a:endParaRPr lang="en-US" dirty="0">
              <a:solidFill>
                <a:schemeClr val="accent1"/>
              </a:solidFill>
            </a:endParaRPr>
          </a:p>
          <a:p>
            <a:r>
              <a:rPr lang="en-US" dirty="0">
                <a:solidFill>
                  <a:schemeClr val="accent1"/>
                </a:solidFill>
              </a:rPr>
              <a:t>Example of Boolean Operation: </a:t>
            </a:r>
            <a:r>
              <a:rPr lang="en-US" dirty="0"/>
              <a:t>Index=production host=</a:t>
            </a:r>
            <a:r>
              <a:rPr lang="en-US" dirty="0" err="1"/>
              <a:t>tpaqwbsl</a:t>
            </a:r>
            <a:r>
              <a:rPr lang="en-US" dirty="0"/>
              <a:t>* OR host=</a:t>
            </a:r>
            <a:r>
              <a:rPr lang="en-US" dirty="0" err="1"/>
              <a:t>tpauwbsl</a:t>
            </a:r>
            <a:r>
              <a:rPr lang="en-US" dirty="0"/>
              <a:t>*</a:t>
            </a:r>
          </a:p>
          <a:p>
            <a:endParaRPr lang="en-US" dirty="0"/>
          </a:p>
          <a:p>
            <a:endParaRPr lang="en-US" dirty="0"/>
          </a:p>
          <a:p>
            <a:endParaRPr lang="en-US" dirty="0"/>
          </a:p>
          <a:p>
            <a:r>
              <a:rPr lang="en-US" sz="2000" dirty="0"/>
              <a:t>Comparison Operators: </a:t>
            </a:r>
            <a:r>
              <a:rPr lang="en-US" sz="2400" dirty="0">
                <a:solidFill>
                  <a:schemeClr val="accent1"/>
                </a:solidFill>
              </a:rPr>
              <a:t>&gt;,&lt;,&gt;=, &lt;=</a:t>
            </a:r>
          </a:p>
          <a:p>
            <a:endParaRPr lang="en-US" dirty="0">
              <a:solidFill>
                <a:schemeClr val="accent1"/>
              </a:solidFill>
            </a:endParaRPr>
          </a:p>
          <a:p>
            <a:endParaRPr lang="en-US" dirty="0">
              <a:solidFill>
                <a:schemeClr val="accent1"/>
              </a:solidFill>
            </a:endParaRPr>
          </a:p>
          <a:p>
            <a:r>
              <a:rPr lang="en-US" dirty="0">
                <a:solidFill>
                  <a:schemeClr val="accent1"/>
                </a:solidFill>
              </a:rPr>
              <a:t>Example: index=production status </a:t>
            </a:r>
            <a:r>
              <a:rPr lang="en-US" b="1" dirty="0"/>
              <a:t>&gt;=</a:t>
            </a:r>
            <a:r>
              <a:rPr lang="en-US" dirty="0">
                <a:solidFill>
                  <a:schemeClr val="accent1"/>
                </a:solidFill>
              </a:rPr>
              <a:t>500 </a:t>
            </a:r>
            <a:r>
              <a:rPr lang="en-US" b="1" dirty="0"/>
              <a:t>AND</a:t>
            </a:r>
            <a:r>
              <a:rPr lang="en-US" dirty="0">
                <a:solidFill>
                  <a:schemeClr val="accent1"/>
                </a:solidFill>
              </a:rPr>
              <a:t> duration </a:t>
            </a:r>
            <a:r>
              <a:rPr lang="en-US" b="1" dirty="0"/>
              <a:t>&gt;3</a:t>
            </a:r>
          </a:p>
          <a:p>
            <a:endParaRPr lang="en-US" dirty="0"/>
          </a:p>
        </p:txBody>
      </p:sp>
      <p:pic>
        <p:nvPicPr>
          <p:cNvPr id="3" name="Picture 2"/>
          <p:cNvPicPr>
            <a:picLocks noChangeAspect="1"/>
          </p:cNvPicPr>
          <p:nvPr/>
        </p:nvPicPr>
        <p:blipFill>
          <a:blip r:embed="rId3"/>
          <a:stretch>
            <a:fillRect/>
          </a:stretch>
        </p:blipFill>
        <p:spPr>
          <a:xfrm>
            <a:off x="2345595" y="5524615"/>
            <a:ext cx="3629025" cy="1257300"/>
          </a:xfrm>
          <a:prstGeom prst="rect">
            <a:avLst/>
          </a:prstGeom>
        </p:spPr>
      </p:pic>
      <p:sp>
        <p:nvSpPr>
          <p:cNvPr id="13" name="Slide Number Placeholder 12"/>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63980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11346" y="38201"/>
            <a:ext cx="6309847" cy="55492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t>Splunk - A process model for search</a:t>
            </a:r>
          </a:p>
        </p:txBody>
      </p:sp>
      <p:sp>
        <p:nvSpPr>
          <p:cNvPr id="7" name="Title 1"/>
          <p:cNvSpPr txBox="1">
            <a:spLocks/>
          </p:cNvSpPr>
          <p:nvPr/>
        </p:nvSpPr>
        <p:spPr>
          <a:xfrm>
            <a:off x="-4669752" y="9096812"/>
            <a:ext cx="2584916" cy="23021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10" name="Rectangle 9"/>
          <p:cNvSpPr/>
          <p:nvPr/>
        </p:nvSpPr>
        <p:spPr>
          <a:xfrm>
            <a:off x="729916" y="751344"/>
            <a:ext cx="8767010" cy="646331"/>
          </a:xfrm>
          <a:prstGeom prst="rect">
            <a:avLst/>
          </a:prstGeom>
        </p:spPr>
        <p:txBody>
          <a:bodyPr wrap="square">
            <a:spAutoFit/>
          </a:bodyPr>
          <a:lstStyle/>
          <a:p>
            <a:endParaRPr lang="en-US" dirty="0"/>
          </a:p>
          <a:p>
            <a:endParaRPr lang="en-US" dirty="0"/>
          </a:p>
        </p:txBody>
      </p:sp>
      <p:sp>
        <p:nvSpPr>
          <p:cNvPr id="3" name="Rectangle 2"/>
          <p:cNvSpPr/>
          <p:nvPr/>
        </p:nvSpPr>
        <p:spPr>
          <a:xfrm>
            <a:off x="729916" y="751344"/>
            <a:ext cx="8414084" cy="646331"/>
          </a:xfrm>
          <a:prstGeom prst="rect">
            <a:avLst/>
          </a:prstGeom>
        </p:spPr>
        <p:txBody>
          <a:bodyPr wrap="square">
            <a:spAutoFit/>
          </a:bodyPr>
          <a:lstStyle/>
          <a:p>
            <a:endParaRPr lang="en-US" dirty="0"/>
          </a:p>
          <a:p>
            <a:endParaRPr lang="en-US" b="1" u="sng" dirty="0"/>
          </a:p>
        </p:txBody>
      </p:sp>
      <p:sp>
        <p:nvSpPr>
          <p:cNvPr id="5" name="Rectangle 4"/>
          <p:cNvSpPr/>
          <p:nvPr/>
        </p:nvSpPr>
        <p:spPr>
          <a:xfrm>
            <a:off x="729916" y="724405"/>
            <a:ext cx="8767010" cy="646331"/>
          </a:xfrm>
          <a:prstGeom prst="rect">
            <a:avLst/>
          </a:prstGeom>
        </p:spPr>
        <p:txBody>
          <a:bodyPr wrap="square">
            <a:spAutoFit/>
          </a:bodyPr>
          <a:lstStyle/>
          <a:p>
            <a:r>
              <a:rPr lang="en-US" dirty="0">
                <a:solidFill>
                  <a:srgbClr val="000000"/>
                </a:solidFill>
                <a:latin typeface="ProximaNova"/>
              </a:rPr>
              <a:t>To better understand the way search works in Splunk Enterprise, consider the following figure, which represents a conceptual search process model.</a:t>
            </a:r>
            <a:endParaRPr lang="en-US" dirty="0"/>
          </a:p>
        </p:txBody>
      </p:sp>
      <p:pic>
        <p:nvPicPr>
          <p:cNvPr id="3076" name="Picture 4" descr="http://coverall1.splunk.com/web_assets/developers/devguide/Filte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4168" y="1502017"/>
            <a:ext cx="7585580" cy="433680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lated imag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5575" y="1853966"/>
            <a:ext cx="3195806" cy="1677799"/>
          </a:xfrm>
          <a:prstGeom prst="rect">
            <a:avLst/>
          </a:prstGeom>
          <a:noFill/>
          <a:extLst>
            <a:ext uri="{909E8E84-426E-40DD-AFC4-6F175D3DCCD1}">
              <a14:hiddenFill xmlns:a14="http://schemas.microsoft.com/office/drawing/2010/main">
                <a:solidFill>
                  <a:srgbClr val="FFFFFF"/>
                </a:solidFill>
              </a14:hiddenFill>
            </a:ext>
          </a:extLst>
        </p:spPr>
      </p:pic>
      <p:sp>
        <p:nvSpPr>
          <p:cNvPr id="15" name="Slide Number Placeholder 14"/>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766777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070920" y="119424"/>
            <a:ext cx="7854249" cy="56431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2800" dirty="0"/>
          </a:p>
          <a:p>
            <a:pPr algn="ctr"/>
            <a:r>
              <a:rPr lang="en-US" sz="2600" dirty="0"/>
              <a:t>Splunk - Distilling searches using simple searches</a:t>
            </a:r>
          </a:p>
        </p:txBody>
      </p:sp>
      <p:sp>
        <p:nvSpPr>
          <p:cNvPr id="5" name="Rectangle 2"/>
          <p:cNvSpPr>
            <a:spLocks noChangeArrowheads="1"/>
          </p:cNvSpPr>
          <p:nvPr/>
        </p:nvSpPr>
        <p:spPr bwMode="auto">
          <a:xfrm>
            <a:off x="739787" y="1010887"/>
            <a:ext cx="8972623" cy="4385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0" i="0" u="none" strike="noStrike" cap="none" normalizeH="0" baseline="0" dirty="0">
              <a:ln>
                <a:noFill/>
              </a:ln>
              <a:solidFill>
                <a:srgbClr val="000000"/>
              </a:solidFill>
              <a:effectLst/>
              <a:latin typeface="ProximaNovaBold"/>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ProximaNova"/>
              </a:rPr>
              <a:t>To get an even better understanding of your data, you'll need to use fields. When you run simple searches based on arbitrary keywords, Splunk Enterprise matches the raw text of your data. A field can also be a name-value pair, where there is a single value assigned to the field. A field can also be multivalued, where it occurs more than once in an event and can have a different value at each occurrence.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dirty="0">
                <a:ln>
                  <a:noFill/>
                </a:ln>
                <a:solidFill>
                  <a:srgbClr val="000000"/>
                </a:solidFill>
                <a:effectLst/>
                <a:latin typeface="ProximaNova"/>
              </a:rPr>
              <a:t>Fields</a:t>
            </a:r>
            <a:r>
              <a:rPr kumimoji="0" lang="en-US" altLang="en-US" sz="1200" b="0" i="0" u="none" strike="noStrike" cap="none" normalizeH="0" baseline="0" dirty="0">
                <a:ln>
                  <a:noFill/>
                </a:ln>
                <a:solidFill>
                  <a:srgbClr val="000000"/>
                </a:solidFill>
                <a:effectLst/>
                <a:latin typeface="ProximaNova"/>
              </a:rPr>
              <a:t> are searchable name-value pairs that distinguish one event from another.</a:t>
            </a:r>
            <a:r>
              <a:rPr kumimoji="0" lang="en-US" altLang="en-US" sz="1200" b="0" i="0" u="none" strike="noStrike" cap="none" normalizeH="0" dirty="0">
                <a:ln>
                  <a:noFill/>
                </a:ln>
                <a:solidFill>
                  <a:srgbClr val="000000"/>
                </a:solidFill>
                <a:effectLst/>
                <a:latin typeface="ProximaNova"/>
              </a:rPr>
              <a:t> B</a:t>
            </a:r>
            <a:r>
              <a:rPr kumimoji="0" lang="en-US" altLang="en-US" sz="1200" b="0" i="0" u="none" strike="noStrike" cap="none" normalizeH="0" baseline="0" dirty="0">
                <a:ln>
                  <a:noFill/>
                </a:ln>
                <a:solidFill>
                  <a:srgbClr val="000000"/>
                </a:solidFill>
                <a:effectLst/>
                <a:latin typeface="ProximaNova"/>
              </a:rPr>
              <a:t>ecause not all events have the same fields and field values, searches with fields are more targeted and retrieve more exact matches against your data.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solidFill>
                <a:srgbClr val="000000"/>
              </a:solidFill>
              <a:latin typeface="ProximaNova"/>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rgbClr val="000000"/>
                </a:solidFill>
                <a:effectLst/>
                <a:latin typeface="ProximaNova"/>
              </a:rPr>
              <a:t>Field names are case sensitive but field values are not. Here's an example of a search to check for errors, which doesn't use fields: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defTabSz="914400"/>
            <a:r>
              <a:rPr lang="en-US" altLang="en-US" sz="1200" dirty="0"/>
              <a:t>   </a:t>
            </a:r>
            <a:r>
              <a:rPr lang="en-US" altLang="en-US" sz="1400" dirty="0">
                <a:solidFill>
                  <a:srgbClr val="000000"/>
                </a:solidFill>
                <a:latin typeface="Courier New" panose="02070309020205020404" pitchFamily="49" charset="0"/>
                <a:cs typeface="Courier New" panose="02070309020205020404" pitchFamily="49" charset="0"/>
              </a:rPr>
              <a:t>error </a:t>
            </a:r>
            <a:r>
              <a:rPr lang="en-US" altLang="en-US" sz="1400" b="1" dirty="0">
                <a:solidFill>
                  <a:srgbClr val="800000"/>
                </a:solidFill>
                <a:latin typeface="Courier New" panose="02070309020205020404" pitchFamily="49" charset="0"/>
                <a:cs typeface="Courier New" panose="02070309020205020404" pitchFamily="49" charset="0"/>
              </a:rPr>
              <a:t>OR</a:t>
            </a:r>
            <a:r>
              <a:rPr lang="en-US" altLang="en-US" sz="1400" dirty="0">
                <a:solidFill>
                  <a:srgbClr val="000000"/>
                </a:solidFill>
                <a:latin typeface="Courier New" panose="02070309020205020404" pitchFamily="49" charset="0"/>
                <a:cs typeface="Courier New" panose="02070309020205020404" pitchFamily="49" charset="0"/>
              </a:rPr>
              <a:t> failed </a:t>
            </a:r>
            <a:r>
              <a:rPr lang="en-US" altLang="en-US" sz="1400" b="1" dirty="0">
                <a:solidFill>
                  <a:srgbClr val="800000"/>
                </a:solidFill>
                <a:latin typeface="Courier New" panose="02070309020205020404" pitchFamily="49" charset="0"/>
                <a:cs typeface="Courier New" panose="02070309020205020404" pitchFamily="49" charset="0"/>
              </a:rPr>
              <a:t>OR</a:t>
            </a:r>
            <a:r>
              <a:rPr lang="en-US" altLang="en-US" sz="1400" dirty="0">
                <a:solidFill>
                  <a:srgbClr val="000000"/>
                </a:solidFill>
                <a:latin typeface="Courier New" panose="02070309020205020404" pitchFamily="49" charset="0"/>
                <a:cs typeface="Courier New" panose="02070309020205020404" pitchFamily="49" charset="0"/>
              </a:rPr>
              <a:t> severe </a:t>
            </a:r>
            <a:r>
              <a:rPr lang="en-US" altLang="en-US" sz="1400" b="1" dirty="0">
                <a:solidFill>
                  <a:srgbClr val="800000"/>
                </a:solidFill>
                <a:latin typeface="Courier New" panose="02070309020205020404" pitchFamily="49" charset="0"/>
                <a:cs typeface="Courier New" panose="02070309020205020404" pitchFamily="49" charset="0"/>
              </a:rPr>
              <a:t>OR</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80803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sourcetype</a:t>
            </a:r>
            <a:r>
              <a:rPr lang="en-US" altLang="en-US" sz="1400" dirty="0">
                <a:solidFill>
                  <a:srgbClr val="80803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access_</a:t>
            </a:r>
            <a:r>
              <a:rPr lang="en-US" altLang="en-US" sz="1400" dirty="0">
                <a:solidFill>
                  <a:srgbClr val="44AADD"/>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808030"/>
                </a:solidFill>
                <a:latin typeface="Courier New" panose="02070309020205020404" pitchFamily="49" charset="0"/>
                <a:cs typeface="Courier New" panose="02070309020205020404" pitchFamily="49" charset="0"/>
              </a:rPr>
              <a:t>(</a:t>
            </a:r>
            <a:r>
              <a:rPr lang="en-US" altLang="en-US" sz="1400" dirty="0">
                <a:solidFill>
                  <a:srgbClr val="008C00"/>
                </a:solidFill>
                <a:latin typeface="Courier New" panose="02070309020205020404" pitchFamily="49" charset="0"/>
                <a:cs typeface="Courier New" panose="02070309020205020404" pitchFamily="49" charset="0"/>
              </a:rPr>
              <a:t>404</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800000"/>
                </a:solidFill>
                <a:latin typeface="Courier New" panose="02070309020205020404" pitchFamily="49" charset="0"/>
                <a:cs typeface="Courier New" panose="02070309020205020404" pitchFamily="49" charset="0"/>
              </a:rPr>
              <a:t>OR</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008C00"/>
                </a:solidFill>
                <a:latin typeface="Courier New" panose="02070309020205020404" pitchFamily="49" charset="0"/>
                <a:cs typeface="Courier New" panose="02070309020205020404" pitchFamily="49" charset="0"/>
              </a:rPr>
              <a:t>500</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800000"/>
                </a:solidFill>
                <a:latin typeface="Courier New" panose="02070309020205020404" pitchFamily="49" charset="0"/>
                <a:cs typeface="Courier New" panose="02070309020205020404" pitchFamily="49" charset="0"/>
              </a:rPr>
              <a:t>OR</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008C00"/>
                </a:solidFill>
                <a:latin typeface="Courier New" panose="02070309020205020404" pitchFamily="49" charset="0"/>
                <a:cs typeface="Courier New" panose="02070309020205020404" pitchFamily="49" charset="0"/>
              </a:rPr>
              <a:t>503</a:t>
            </a:r>
            <a:r>
              <a:rPr lang="en-US" altLang="en-US" sz="1400" dirty="0">
                <a:solidFill>
                  <a:srgbClr val="808030"/>
                </a:solidFill>
                <a:latin typeface="Courier New" panose="02070309020205020404" pitchFamily="49" charset="0"/>
                <a:cs typeface="Courier New" panose="02070309020205020404" pitchFamily="49" charset="0"/>
              </a:rPr>
              <a:t>))</a:t>
            </a:r>
            <a:r>
              <a:rPr lang="en-US" altLang="en-US" sz="1200" dirty="0"/>
              <a:t> </a:t>
            </a:r>
          </a:p>
          <a:p>
            <a:pPr defTabSz="914400"/>
            <a:endParaRPr lang="en-US" altLang="en-US" sz="1200" dirty="0"/>
          </a:p>
          <a:p>
            <a:pPr defTabSz="914400"/>
            <a:r>
              <a:rPr lang="en-US" altLang="en-US" sz="1200" b="1" dirty="0"/>
              <a:t> And the same search using fields:</a:t>
            </a:r>
            <a:endParaRPr lang="en-US" altLang="en-US" sz="3600" b="1" dirty="0"/>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p>
          <a:p>
            <a:pPr defTabSz="914400"/>
            <a:r>
              <a:rPr lang="en-US" altLang="en-US" sz="115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000000"/>
                </a:solidFill>
                <a:latin typeface="Courier New" panose="02070309020205020404" pitchFamily="49" charset="0"/>
                <a:cs typeface="Courier New" panose="02070309020205020404" pitchFamily="49" charset="0"/>
              </a:rPr>
              <a:t>error </a:t>
            </a:r>
            <a:r>
              <a:rPr lang="en-US" altLang="en-US" sz="1400" b="1" dirty="0">
                <a:solidFill>
                  <a:srgbClr val="800000"/>
                </a:solidFill>
                <a:latin typeface="Courier New" panose="02070309020205020404" pitchFamily="49" charset="0"/>
                <a:cs typeface="Courier New" panose="02070309020205020404" pitchFamily="49" charset="0"/>
              </a:rPr>
              <a:t>OR</a:t>
            </a:r>
            <a:r>
              <a:rPr lang="en-US" altLang="en-US" sz="1400" dirty="0">
                <a:solidFill>
                  <a:srgbClr val="000000"/>
                </a:solidFill>
                <a:latin typeface="Courier New" panose="02070309020205020404" pitchFamily="49" charset="0"/>
                <a:cs typeface="Courier New" panose="02070309020205020404" pitchFamily="49" charset="0"/>
              </a:rPr>
              <a:t> failed </a:t>
            </a:r>
            <a:r>
              <a:rPr lang="en-US" altLang="en-US" sz="1400" b="1" dirty="0">
                <a:solidFill>
                  <a:srgbClr val="800000"/>
                </a:solidFill>
                <a:latin typeface="Courier New" panose="02070309020205020404" pitchFamily="49" charset="0"/>
                <a:cs typeface="Courier New" panose="02070309020205020404" pitchFamily="49" charset="0"/>
              </a:rPr>
              <a:t>OR</a:t>
            </a:r>
            <a:r>
              <a:rPr lang="en-US" altLang="en-US" sz="1400" dirty="0">
                <a:solidFill>
                  <a:srgbClr val="000000"/>
                </a:solidFill>
                <a:latin typeface="Courier New" panose="02070309020205020404" pitchFamily="49" charset="0"/>
                <a:cs typeface="Courier New" panose="02070309020205020404" pitchFamily="49" charset="0"/>
              </a:rPr>
              <a:t> severe </a:t>
            </a:r>
            <a:r>
              <a:rPr lang="en-US" altLang="en-US" sz="1400" b="1" dirty="0">
                <a:solidFill>
                  <a:srgbClr val="800000"/>
                </a:solidFill>
                <a:latin typeface="Courier New" panose="02070309020205020404" pitchFamily="49" charset="0"/>
                <a:cs typeface="Courier New" panose="02070309020205020404" pitchFamily="49" charset="0"/>
              </a:rPr>
              <a:t>OR</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80803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sourcetype</a:t>
            </a:r>
            <a:r>
              <a:rPr lang="en-US" altLang="en-US" sz="1400" dirty="0">
                <a:solidFill>
                  <a:srgbClr val="80803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access_</a:t>
            </a:r>
            <a:r>
              <a:rPr lang="en-US" altLang="en-US" sz="1400" dirty="0">
                <a:solidFill>
                  <a:srgbClr val="44AADD"/>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dirty="0">
                <a:solidFill>
                  <a:srgbClr val="808030"/>
                </a:solidFill>
                <a:latin typeface="Courier New" panose="02070309020205020404" pitchFamily="49" charset="0"/>
                <a:cs typeface="Courier New" panose="02070309020205020404" pitchFamily="49" charset="0"/>
              </a:rPr>
              <a:t>(</a:t>
            </a:r>
            <a:r>
              <a:rPr lang="en-US" altLang="en-US" sz="1400" dirty="0">
                <a:solidFill>
                  <a:srgbClr val="000000"/>
                </a:solidFill>
                <a:latin typeface="Courier New" panose="02070309020205020404" pitchFamily="49" charset="0"/>
                <a:cs typeface="Courier New" panose="02070309020205020404" pitchFamily="49" charset="0"/>
              </a:rPr>
              <a:t>status</a:t>
            </a:r>
            <a:r>
              <a:rPr lang="en-US" altLang="en-US" sz="1400" dirty="0">
                <a:solidFill>
                  <a:srgbClr val="808030"/>
                </a:solidFill>
                <a:latin typeface="Courier New" panose="02070309020205020404" pitchFamily="49" charset="0"/>
                <a:cs typeface="Courier New" panose="02070309020205020404" pitchFamily="49" charset="0"/>
              </a:rPr>
              <a:t>=</a:t>
            </a:r>
            <a:r>
              <a:rPr lang="en-US" altLang="en-US" sz="1400" dirty="0">
                <a:solidFill>
                  <a:srgbClr val="008C00"/>
                </a:solidFill>
                <a:latin typeface="Courier New" panose="02070309020205020404" pitchFamily="49" charset="0"/>
                <a:cs typeface="Courier New" panose="02070309020205020404" pitchFamily="49" charset="0"/>
              </a:rPr>
              <a:t>404</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800000"/>
                </a:solidFill>
                <a:latin typeface="Courier New" panose="02070309020205020404" pitchFamily="49" charset="0"/>
                <a:cs typeface="Courier New" panose="02070309020205020404" pitchFamily="49" charset="0"/>
              </a:rPr>
              <a:t>OR</a:t>
            </a:r>
            <a:r>
              <a:rPr lang="en-US" altLang="en-US" sz="1400" dirty="0">
                <a:solidFill>
                  <a:srgbClr val="000000"/>
                </a:solidFill>
                <a:latin typeface="Courier New" panose="02070309020205020404" pitchFamily="49" charset="0"/>
                <a:cs typeface="Courier New" panose="02070309020205020404" pitchFamily="49" charset="0"/>
              </a:rPr>
              <a:t> status</a:t>
            </a:r>
            <a:r>
              <a:rPr lang="en-US" altLang="en-US" sz="1400" dirty="0">
                <a:solidFill>
                  <a:srgbClr val="808030"/>
                </a:solidFill>
                <a:latin typeface="Courier New" panose="02070309020205020404" pitchFamily="49" charset="0"/>
                <a:cs typeface="Courier New" panose="02070309020205020404" pitchFamily="49" charset="0"/>
              </a:rPr>
              <a:t>=</a:t>
            </a:r>
            <a:r>
              <a:rPr lang="en-US" altLang="en-US" sz="1400" dirty="0">
                <a:solidFill>
                  <a:srgbClr val="008C00"/>
                </a:solidFill>
                <a:latin typeface="Courier New" panose="02070309020205020404" pitchFamily="49" charset="0"/>
                <a:cs typeface="Courier New" panose="02070309020205020404" pitchFamily="49" charset="0"/>
              </a:rPr>
              <a:t>500</a:t>
            </a:r>
            <a:r>
              <a:rPr lang="en-US" altLang="en-US" sz="1400" dirty="0">
                <a:solidFill>
                  <a:srgbClr val="000000"/>
                </a:solidFill>
                <a:latin typeface="Courier New" panose="02070309020205020404" pitchFamily="49" charset="0"/>
                <a:cs typeface="Courier New" panose="02070309020205020404" pitchFamily="49" charset="0"/>
              </a:rPr>
              <a:t> </a:t>
            </a:r>
            <a:r>
              <a:rPr lang="en-US" altLang="en-US" sz="1400" b="1" dirty="0">
                <a:solidFill>
                  <a:srgbClr val="800000"/>
                </a:solidFill>
                <a:latin typeface="Courier New" panose="02070309020205020404" pitchFamily="49" charset="0"/>
                <a:cs typeface="Courier New" panose="02070309020205020404" pitchFamily="49" charset="0"/>
              </a:rPr>
              <a:t>OR</a:t>
            </a:r>
            <a:r>
              <a:rPr lang="en-US" altLang="en-US" sz="1400" dirty="0">
                <a:solidFill>
                  <a:srgbClr val="000000"/>
                </a:solidFill>
                <a:latin typeface="Courier New" panose="02070309020205020404" pitchFamily="49" charset="0"/>
                <a:cs typeface="Courier New" panose="02070309020205020404" pitchFamily="49" charset="0"/>
              </a:rPr>
              <a:t> status</a:t>
            </a:r>
            <a:r>
              <a:rPr lang="en-US" altLang="en-US" sz="1400" dirty="0">
                <a:solidFill>
                  <a:srgbClr val="808030"/>
                </a:solidFill>
                <a:latin typeface="Courier New" panose="02070309020205020404" pitchFamily="49" charset="0"/>
                <a:cs typeface="Courier New" panose="02070309020205020404" pitchFamily="49" charset="0"/>
              </a:rPr>
              <a:t>=</a:t>
            </a:r>
            <a:r>
              <a:rPr lang="en-US" altLang="en-US" sz="1400" dirty="0">
                <a:solidFill>
                  <a:srgbClr val="008C00"/>
                </a:solidFill>
                <a:latin typeface="Courier New" panose="02070309020205020404" pitchFamily="49" charset="0"/>
                <a:cs typeface="Courier New" panose="02070309020205020404" pitchFamily="49" charset="0"/>
              </a:rPr>
              <a:t>503</a:t>
            </a:r>
            <a:r>
              <a:rPr lang="en-US" altLang="en-US" sz="1400" dirty="0">
                <a:solidFill>
                  <a:srgbClr val="808030"/>
                </a:solidFill>
                <a:latin typeface="Courier New" panose="02070309020205020404" pitchFamily="49" charset="0"/>
                <a:cs typeface="Courier New" panose="02070309020205020404" pitchFamily="49" charset="0"/>
              </a:rPr>
              <a:t>))</a:t>
            </a:r>
            <a:r>
              <a:rPr lang="en-US" altLang="en-US" sz="1400" dirty="0"/>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a:p>
            <a:pPr lvl="0" defTabSz="914400"/>
            <a:r>
              <a:rPr lang="en-US" altLang="en-US" sz="1200" dirty="0"/>
              <a:t>So, </a:t>
            </a:r>
            <a:r>
              <a:rPr lang="en-US" sz="1200" dirty="0"/>
              <a:t>The first example is likely to return more results than the second. When you run simple searches based on arbitrary keywords, the search matches the raw text of your data. The second example returns only those results that have those specified values for the status field.</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dirty="0"/>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endParaRPr>
          </a:p>
        </p:txBody>
      </p:sp>
      <p:sp>
        <p:nvSpPr>
          <p:cNvPr id="7" name="Rectangle 4"/>
          <p:cNvSpPr>
            <a:spLocks noChangeArrowheads="1"/>
          </p:cNvSpPr>
          <p:nvPr/>
        </p:nvSpPr>
        <p:spPr bwMode="auto">
          <a:xfrm>
            <a:off x="969108" y="3752581"/>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 name="AutoShape 2" descr="Image result for splunk logo"/>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Picture 2"/>
          <p:cNvPicPr>
            <a:picLocks noChangeAspect="1"/>
          </p:cNvPicPr>
          <p:nvPr/>
        </p:nvPicPr>
        <p:blipFill>
          <a:blip r:embed="rId2"/>
          <a:stretch>
            <a:fillRect/>
          </a:stretch>
        </p:blipFill>
        <p:spPr>
          <a:xfrm>
            <a:off x="2580888" y="5239265"/>
            <a:ext cx="3845808" cy="1553862"/>
          </a:xfrm>
          <a:prstGeom prst="rect">
            <a:avLst/>
          </a:prstGeom>
        </p:spPr>
      </p:pic>
      <p:sp>
        <p:nvSpPr>
          <p:cNvPr id="16" name="Slide Number Placeholder 15"/>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4064214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11346" y="38201"/>
            <a:ext cx="6309847" cy="55492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t>Splunk Query breakdown </a:t>
            </a:r>
          </a:p>
        </p:txBody>
      </p:sp>
      <p:sp>
        <p:nvSpPr>
          <p:cNvPr id="7" name="Title 1"/>
          <p:cNvSpPr txBox="1">
            <a:spLocks/>
          </p:cNvSpPr>
          <p:nvPr/>
        </p:nvSpPr>
        <p:spPr>
          <a:xfrm>
            <a:off x="1113285" y="1528956"/>
            <a:ext cx="6309847" cy="105444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5" name="Rectangle 4"/>
          <p:cNvSpPr/>
          <p:nvPr/>
        </p:nvSpPr>
        <p:spPr>
          <a:xfrm>
            <a:off x="848497" y="567462"/>
            <a:ext cx="8707395" cy="3970318"/>
          </a:xfrm>
          <a:prstGeom prst="rect">
            <a:avLst/>
          </a:prstGeom>
        </p:spPr>
        <p:txBody>
          <a:bodyPr wrap="square">
            <a:spAutoFit/>
          </a:bodyPr>
          <a:lstStyle/>
          <a:p>
            <a:r>
              <a:rPr lang="en-US" sz="1400" dirty="0">
                <a:latin typeface="ProximaNova"/>
              </a:rPr>
              <a:t>Splunk searches are made up of 5 basic components:</a:t>
            </a:r>
            <a:br>
              <a:rPr lang="en-US" sz="1400" dirty="0">
                <a:latin typeface="ProximaNova"/>
              </a:rPr>
            </a:br>
            <a:endParaRPr lang="en-US" sz="1400" dirty="0">
              <a:latin typeface="ProximaNova"/>
            </a:endParaRPr>
          </a:p>
          <a:p>
            <a:pPr>
              <a:buFont typeface="Arial" panose="020B0604020202020204" pitchFamily="34" charset="0"/>
              <a:buChar char="•"/>
            </a:pPr>
            <a:r>
              <a:rPr lang="en-US" sz="1400" dirty="0">
                <a:latin typeface="ProximaNovaBold"/>
              </a:rPr>
              <a:t> </a:t>
            </a:r>
            <a:r>
              <a:rPr lang="en-US" sz="1400" b="1" dirty="0">
                <a:latin typeface="ProximaNovaBold"/>
              </a:rPr>
              <a:t>Search terms</a:t>
            </a:r>
            <a:r>
              <a:rPr lang="en-US" sz="1400" dirty="0">
                <a:latin typeface="ProximaNova"/>
              </a:rPr>
              <a:t> - what are we looking for?</a:t>
            </a:r>
            <a:br>
              <a:rPr lang="en-US" sz="1400" dirty="0">
                <a:latin typeface="ProximaNova"/>
              </a:rPr>
            </a:br>
            <a:r>
              <a:rPr lang="en-US" sz="1400" dirty="0">
                <a:latin typeface="ProximaNova"/>
              </a:rPr>
              <a:t>Keywords, phrases, Booleans, and so on.</a:t>
            </a:r>
            <a:br>
              <a:rPr lang="en-US" sz="1400" dirty="0">
                <a:latin typeface="ProximaNova"/>
              </a:rPr>
            </a:br>
            <a:endParaRPr lang="en-US" sz="1400" dirty="0">
              <a:latin typeface="ProximaNova"/>
            </a:endParaRPr>
          </a:p>
          <a:p>
            <a:pPr>
              <a:buFont typeface="Arial" panose="020B0604020202020204" pitchFamily="34" charset="0"/>
              <a:buChar char="•"/>
            </a:pPr>
            <a:r>
              <a:rPr lang="en-US" sz="1400" dirty="0">
                <a:latin typeface="ProximaNovaBold"/>
              </a:rPr>
              <a:t> </a:t>
            </a:r>
            <a:r>
              <a:rPr lang="en-US" sz="1400" b="1" dirty="0">
                <a:latin typeface="ProximaNovaBold"/>
              </a:rPr>
              <a:t>Commands</a:t>
            </a:r>
            <a:r>
              <a:rPr lang="en-US" sz="1400" dirty="0">
                <a:latin typeface="ProximaNova"/>
              </a:rPr>
              <a:t> - what should we do with the results?</a:t>
            </a:r>
            <a:br>
              <a:rPr lang="en-US" sz="1400" dirty="0">
                <a:latin typeface="ProximaNova"/>
              </a:rPr>
            </a:br>
            <a:r>
              <a:rPr lang="en-US" sz="1400" dirty="0">
                <a:latin typeface="ProximaNova"/>
              </a:rPr>
              <a:t>Create a chart, compute statistics, evaluate, apply conditional logic and format, and so on.</a:t>
            </a:r>
            <a:br>
              <a:rPr lang="en-US" sz="1400" dirty="0">
                <a:latin typeface="ProximaNova"/>
              </a:rPr>
            </a:br>
            <a:endParaRPr lang="en-US" sz="1400" dirty="0">
              <a:latin typeface="ProximaNova"/>
            </a:endParaRPr>
          </a:p>
          <a:p>
            <a:pPr>
              <a:buFont typeface="Arial" panose="020B0604020202020204" pitchFamily="34" charset="0"/>
              <a:buChar char="•"/>
            </a:pPr>
            <a:r>
              <a:rPr lang="en-US" sz="1400" dirty="0">
                <a:latin typeface="ProximaNovaBold"/>
              </a:rPr>
              <a:t> </a:t>
            </a:r>
            <a:r>
              <a:rPr lang="en-US" sz="1400" b="1" dirty="0">
                <a:latin typeface="ProximaNovaBold"/>
              </a:rPr>
              <a:t>Functions</a:t>
            </a:r>
            <a:r>
              <a:rPr lang="en-US" sz="1400" dirty="0">
                <a:latin typeface="ProximaNova"/>
              </a:rPr>
              <a:t> - how should we chart, compute, or evaluate?</a:t>
            </a:r>
            <a:br>
              <a:rPr lang="en-US" sz="1400" dirty="0">
                <a:latin typeface="ProximaNova"/>
              </a:rPr>
            </a:br>
            <a:r>
              <a:rPr lang="en-US" sz="1400" dirty="0">
                <a:latin typeface="ProximaNova"/>
              </a:rPr>
              <a:t>Get a sum, get an average, transform the values, and so on.</a:t>
            </a:r>
            <a:br>
              <a:rPr lang="en-US" sz="1400" dirty="0">
                <a:latin typeface="ProximaNova"/>
              </a:rPr>
            </a:br>
            <a:endParaRPr lang="en-US" sz="1400" dirty="0">
              <a:latin typeface="ProximaNova"/>
            </a:endParaRPr>
          </a:p>
          <a:p>
            <a:pPr>
              <a:buFont typeface="Arial" panose="020B0604020202020204" pitchFamily="34" charset="0"/>
              <a:buChar char="•"/>
            </a:pPr>
            <a:r>
              <a:rPr lang="en-US" sz="1400" dirty="0">
                <a:latin typeface="ProximaNovaBold"/>
              </a:rPr>
              <a:t> </a:t>
            </a:r>
            <a:r>
              <a:rPr lang="en-US" sz="1400" b="1" dirty="0">
                <a:latin typeface="ProximaNovaBold"/>
              </a:rPr>
              <a:t>Arguments</a:t>
            </a:r>
            <a:r>
              <a:rPr lang="en-US" sz="1400" dirty="0">
                <a:latin typeface="ProximaNova"/>
              </a:rPr>
              <a:t> - are there variables we should apply to this function?</a:t>
            </a:r>
            <a:br>
              <a:rPr lang="en-US" sz="1400" dirty="0">
                <a:latin typeface="ProximaNova"/>
              </a:rPr>
            </a:br>
            <a:r>
              <a:rPr lang="en-US" sz="1400" dirty="0">
                <a:latin typeface="ProximaNova"/>
              </a:rPr>
              <a:t>Calculate average value for a specific field, convert milliseconds to seconds, and so on.</a:t>
            </a:r>
          </a:p>
          <a:p>
            <a:endParaRPr lang="en-US" sz="1400" dirty="0">
              <a:latin typeface="ProximaNova"/>
            </a:endParaRPr>
          </a:p>
          <a:p>
            <a:pPr>
              <a:buFont typeface="Arial" panose="020B0604020202020204" pitchFamily="34" charset="0"/>
              <a:buChar char="•"/>
            </a:pPr>
            <a:r>
              <a:rPr lang="en-US" sz="1400" b="1" dirty="0">
                <a:latin typeface="ProximaNovaBold"/>
              </a:rPr>
              <a:t>Clauses</a:t>
            </a:r>
            <a:r>
              <a:rPr lang="en-US" sz="1400" dirty="0">
                <a:latin typeface="ProximaNova"/>
              </a:rPr>
              <a:t> - how should we group the results?</a:t>
            </a:r>
            <a:br>
              <a:rPr lang="en-US" sz="1400" dirty="0">
                <a:latin typeface="ProximaNova"/>
              </a:rPr>
            </a:br>
            <a:r>
              <a:rPr lang="en-US" sz="1400" dirty="0">
                <a:latin typeface="ProximaNova"/>
              </a:rPr>
              <a:t>Get the average of values for the price field grouped by product, and so on.</a:t>
            </a:r>
          </a:p>
          <a:p>
            <a:br>
              <a:rPr lang="en-US" sz="1400" dirty="0">
                <a:solidFill>
                  <a:schemeClr val="accent1"/>
                </a:solidFill>
                <a:latin typeface="ProximaNova"/>
              </a:rPr>
            </a:br>
            <a:r>
              <a:rPr lang="en-US" sz="1400" i="1" dirty="0">
                <a:solidFill>
                  <a:schemeClr val="accent1"/>
                </a:solidFill>
                <a:latin typeface="ProximaNova"/>
              </a:rPr>
              <a:t>The following diagram represents a search broken into its syntax components:</a:t>
            </a:r>
            <a:endParaRPr lang="en-US" sz="1400" b="0" i="1" dirty="0">
              <a:solidFill>
                <a:schemeClr val="accent1"/>
              </a:solidFill>
              <a:effectLst/>
              <a:latin typeface="ProximaNova"/>
            </a:endParaRPr>
          </a:p>
        </p:txBody>
      </p:sp>
      <p:pic>
        <p:nvPicPr>
          <p:cNvPr id="3" name="Picture 2" descr="http://coverall3.splunk.com/web_assets/developers/devguide/SearchBroken.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134" y="4454769"/>
            <a:ext cx="9037543" cy="2028967"/>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837E9381-644A-4368-BCC4-334A6F9D0E48}"/>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1347541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ctrTitle"/>
          </p:nvPr>
        </p:nvSpPr>
        <p:spPr>
          <a:xfrm>
            <a:off x="873882" y="98854"/>
            <a:ext cx="8393685" cy="651423"/>
          </a:xfrm>
        </p:spPr>
        <p:txBody>
          <a:bodyPr/>
          <a:lstStyle/>
          <a:p>
            <a:pPr algn="ctr"/>
            <a:r>
              <a:rPr lang="en-US" sz="4000" dirty="0"/>
              <a:t>What We will Cover in This Training  </a:t>
            </a:r>
          </a:p>
        </p:txBody>
      </p:sp>
      <p:sp>
        <p:nvSpPr>
          <p:cNvPr id="2" name="TextBox 1"/>
          <p:cNvSpPr txBox="1"/>
          <p:nvPr/>
        </p:nvSpPr>
        <p:spPr>
          <a:xfrm>
            <a:off x="873882" y="815546"/>
            <a:ext cx="7998269" cy="10956846"/>
          </a:xfrm>
          <a:prstGeom prst="rect">
            <a:avLst/>
          </a:prstGeom>
          <a:noFill/>
        </p:spPr>
        <p:txBody>
          <a:bodyPr wrap="square" rtlCol="0">
            <a:spAutoFit/>
          </a:bodyPr>
          <a:lstStyle/>
          <a:p>
            <a:r>
              <a:rPr lang="en-US" b="1" i="1" dirty="0">
                <a:solidFill>
                  <a:schemeClr val="accent1"/>
                </a:solidFill>
              </a:rPr>
              <a:t>           In this training we will cover the following topics:</a:t>
            </a:r>
          </a:p>
          <a:p>
            <a:endParaRPr lang="en-US" dirty="0"/>
          </a:p>
          <a:p>
            <a:pPr marL="342900" indent="-342900">
              <a:buFont typeface="Arial" panose="020B0604020202020204" pitchFamily="34" charset="0"/>
              <a:buChar char="•"/>
            </a:pPr>
            <a:r>
              <a:rPr lang="en-US" sz="2000" dirty="0">
                <a:solidFill>
                  <a:schemeClr val="accent1"/>
                </a:solidFill>
              </a:rPr>
              <a:t>What is Splunk</a:t>
            </a:r>
          </a:p>
          <a:p>
            <a:pPr marL="342900" indent="-342900">
              <a:buFont typeface="Arial" panose="020B0604020202020204" pitchFamily="34" charset="0"/>
              <a:buChar char="•"/>
            </a:pPr>
            <a:r>
              <a:rPr lang="en-US" sz="2000" dirty="0">
                <a:solidFill>
                  <a:schemeClr val="accent1"/>
                </a:solidFill>
              </a:rPr>
              <a:t>What Splunk Does</a:t>
            </a:r>
          </a:p>
          <a:p>
            <a:pPr marL="342900" indent="-342900">
              <a:buFont typeface="Arial" panose="020B0604020202020204" pitchFamily="34" charset="0"/>
              <a:buChar char="•"/>
            </a:pPr>
            <a:r>
              <a:rPr lang="en-US" sz="2000" dirty="0">
                <a:solidFill>
                  <a:schemeClr val="accent1"/>
                </a:solidFill>
              </a:rPr>
              <a:t>What you can do with Splunk</a:t>
            </a:r>
          </a:p>
          <a:p>
            <a:pPr marL="342900" indent="-342900">
              <a:buFont typeface="Arial" panose="020B0604020202020204" pitchFamily="34" charset="0"/>
              <a:buChar char="•"/>
            </a:pPr>
            <a:r>
              <a:rPr lang="en-US" sz="2000" dirty="0">
                <a:solidFill>
                  <a:schemeClr val="accent1"/>
                </a:solidFill>
              </a:rPr>
              <a:t>The different types of data you can import into Splunk</a:t>
            </a:r>
          </a:p>
          <a:p>
            <a:pPr marL="342900" indent="-342900">
              <a:buFont typeface="Arial" panose="020B0604020202020204" pitchFamily="34" charset="0"/>
              <a:buChar char="•"/>
            </a:pPr>
            <a:r>
              <a:rPr lang="en-US" sz="2000" dirty="0">
                <a:solidFill>
                  <a:schemeClr val="accent1"/>
                </a:solidFill>
              </a:rPr>
              <a:t>How you get all the data get into Splunk</a:t>
            </a:r>
          </a:p>
          <a:p>
            <a:pPr marL="342900" indent="-342900">
              <a:buFont typeface="Arial" panose="020B0604020202020204" pitchFamily="34" charset="0"/>
              <a:buChar char="•"/>
            </a:pPr>
            <a:r>
              <a:rPr lang="en-US" sz="2000" dirty="0">
                <a:solidFill>
                  <a:schemeClr val="accent1"/>
                </a:solidFill>
              </a:rPr>
              <a:t>Basic overview of Splunk Indexers/Indexing</a:t>
            </a:r>
          </a:p>
          <a:p>
            <a:pPr marL="342900" indent="-342900">
              <a:buFont typeface="Arial" panose="020B0604020202020204" pitchFamily="34" charset="0"/>
              <a:buChar char="•"/>
            </a:pPr>
            <a:r>
              <a:rPr lang="en-US" sz="2000" dirty="0">
                <a:solidFill>
                  <a:schemeClr val="accent1"/>
                </a:solidFill>
              </a:rPr>
              <a:t>Where Data is Stored in Splunk</a:t>
            </a:r>
          </a:p>
          <a:p>
            <a:pPr marL="342900" indent="-342900">
              <a:buFont typeface="Arial" panose="020B0604020202020204" pitchFamily="34" charset="0"/>
              <a:buChar char="•"/>
            </a:pPr>
            <a:r>
              <a:rPr lang="en-US" sz="2000" dirty="0">
                <a:solidFill>
                  <a:schemeClr val="accent1"/>
                </a:solidFill>
              </a:rPr>
              <a:t>Searching and the Search Bar</a:t>
            </a:r>
          </a:p>
          <a:p>
            <a:pPr marL="342900" indent="-342900">
              <a:buFont typeface="Arial" panose="020B0604020202020204" pitchFamily="34" charset="0"/>
              <a:buChar char="•"/>
            </a:pPr>
            <a:r>
              <a:rPr lang="en-US" sz="2000" dirty="0">
                <a:solidFill>
                  <a:schemeClr val="accent1"/>
                </a:solidFill>
              </a:rPr>
              <a:t>Search Basics including – Boolean &amp; Comparison  Operations</a:t>
            </a:r>
          </a:p>
          <a:p>
            <a:pPr marL="342900" indent="-342900">
              <a:buFont typeface="Arial" panose="020B0604020202020204" pitchFamily="34" charset="0"/>
              <a:buChar char="•"/>
            </a:pPr>
            <a:r>
              <a:rPr lang="en-US" sz="2000" dirty="0">
                <a:solidFill>
                  <a:schemeClr val="accent1"/>
                </a:solidFill>
              </a:rPr>
              <a:t>Breaking down the parts of a search query</a:t>
            </a:r>
          </a:p>
          <a:p>
            <a:pPr marL="342900" indent="-342900">
              <a:buFont typeface="Arial" panose="020B0604020202020204" pitchFamily="34" charset="0"/>
              <a:buChar char="•"/>
            </a:pPr>
            <a:r>
              <a:rPr lang="en-US" sz="2000" dirty="0">
                <a:solidFill>
                  <a:schemeClr val="accent1"/>
                </a:solidFill>
              </a:rPr>
              <a:t>Building queries that answer the When, Where and What.</a:t>
            </a:r>
          </a:p>
          <a:p>
            <a:pPr marL="342900" indent="-342900">
              <a:buFont typeface="Arial" panose="020B0604020202020204" pitchFamily="34" charset="0"/>
              <a:buChar char="•"/>
            </a:pPr>
            <a:r>
              <a:rPr lang="en-US" sz="2000" dirty="0">
                <a:solidFill>
                  <a:schemeClr val="accent1"/>
                </a:solidFill>
              </a:rPr>
              <a:t>Stats, Chart and Timechart commands, What’s the difference?</a:t>
            </a:r>
          </a:p>
          <a:p>
            <a:pPr marL="342900" indent="-342900">
              <a:buFont typeface="Arial" panose="020B0604020202020204" pitchFamily="34" charset="0"/>
              <a:buChar char="•"/>
            </a:pPr>
            <a:r>
              <a:rPr lang="en-US" sz="2000" dirty="0">
                <a:solidFill>
                  <a:schemeClr val="accent1"/>
                </a:solidFill>
              </a:rPr>
              <a:t>Building and saving your first Splunk dashboard</a:t>
            </a:r>
          </a:p>
          <a:p>
            <a:pPr marL="342900" indent="-342900">
              <a:buFont typeface="Arial" panose="020B0604020202020204" pitchFamily="34" charset="0"/>
              <a:buChar char="•"/>
            </a:pPr>
            <a:r>
              <a:rPr lang="en-US" sz="2000" dirty="0">
                <a:solidFill>
                  <a:schemeClr val="accent1"/>
                </a:solidFill>
              </a:rPr>
              <a:t>Additional training and reference sources </a:t>
            </a:r>
          </a:p>
          <a:p>
            <a:pPr marL="342900" indent="-342900">
              <a:buFont typeface="Arial" panose="020B0604020202020204" pitchFamily="34" charset="0"/>
              <a:buChar char="•"/>
            </a:pPr>
            <a:endParaRPr lang="en-US" sz="2000" dirty="0">
              <a:solidFill>
                <a:schemeClr val="accent1"/>
              </a:solidFill>
            </a:endParaRPr>
          </a:p>
          <a:p>
            <a:pPr marL="342900" indent="-342900">
              <a:buFont typeface="Arial" panose="020B0604020202020204" pitchFamily="34" charset="0"/>
              <a:buChar char="•"/>
            </a:pPr>
            <a:endParaRPr lang="en-US" sz="2000" dirty="0">
              <a:solidFill>
                <a:schemeClr val="accent1"/>
              </a:solidFill>
            </a:endParaRPr>
          </a:p>
          <a:p>
            <a:pPr marL="342900" indent="-342900">
              <a:buFont typeface="Arial" panose="020B0604020202020204" pitchFamily="34" charset="0"/>
              <a:buChar char="•"/>
            </a:pPr>
            <a:endParaRPr lang="en-US" sz="2000" dirty="0">
              <a:solidFill>
                <a:schemeClr val="accent1"/>
              </a:solidFill>
            </a:endParaRPr>
          </a:p>
          <a:p>
            <a:pPr marL="342900" indent="-342900">
              <a:buFont typeface="Arial" panose="020B0604020202020204" pitchFamily="34" charset="0"/>
              <a:buChar char="•"/>
            </a:pPr>
            <a:endParaRPr lang="en-US" sz="2000" dirty="0">
              <a:solidFill>
                <a:schemeClr val="accent1"/>
              </a:solidFill>
            </a:endParaRPr>
          </a:p>
          <a:p>
            <a:pPr marL="342900" indent="-342900">
              <a:buFont typeface="Arial" panose="020B0604020202020204" pitchFamily="34" charset="0"/>
              <a:buChar char="•"/>
            </a:pPr>
            <a:endParaRPr lang="en-US" sz="2000" dirty="0">
              <a:solidFill>
                <a:schemeClr val="accent1"/>
              </a:solidFill>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a:p>
            <a:pPr marL="342900" indent="-342900">
              <a:buAutoNum type="arabicPeriod"/>
            </a:pP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3" name="Picture 2"/>
          <p:cNvPicPr>
            <a:picLocks noChangeAspect="1"/>
          </p:cNvPicPr>
          <p:nvPr/>
        </p:nvPicPr>
        <p:blipFill>
          <a:blip r:embed="rId2"/>
          <a:stretch>
            <a:fillRect/>
          </a:stretch>
        </p:blipFill>
        <p:spPr>
          <a:xfrm>
            <a:off x="1015208" y="676346"/>
            <a:ext cx="568411" cy="568411"/>
          </a:xfrm>
          <a:prstGeom prst="rect">
            <a:avLst/>
          </a:prstGeom>
        </p:spPr>
      </p:pic>
      <p:sp>
        <p:nvSpPr>
          <p:cNvPr id="13" name="Slide Number Placeholder 12"/>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350305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11346" y="38201"/>
            <a:ext cx="6309847" cy="55492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t>Splunk Query breakdown (Pt.2)</a:t>
            </a:r>
          </a:p>
        </p:txBody>
      </p:sp>
      <p:sp>
        <p:nvSpPr>
          <p:cNvPr id="7" name="Title 1"/>
          <p:cNvSpPr txBox="1">
            <a:spLocks/>
          </p:cNvSpPr>
          <p:nvPr/>
        </p:nvSpPr>
        <p:spPr>
          <a:xfrm>
            <a:off x="1113285" y="1528956"/>
            <a:ext cx="6309847" cy="105444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10" name="Rectangle 9"/>
          <p:cNvSpPr/>
          <p:nvPr/>
        </p:nvSpPr>
        <p:spPr>
          <a:xfrm>
            <a:off x="729916" y="751344"/>
            <a:ext cx="8767010" cy="5416868"/>
          </a:xfrm>
          <a:prstGeom prst="rect">
            <a:avLst/>
          </a:prstGeom>
        </p:spPr>
        <p:txBody>
          <a:bodyPr wrap="square">
            <a:spAutoFit/>
          </a:bodyPr>
          <a:lstStyle/>
          <a:p>
            <a:r>
              <a:rPr lang="en-US" sz="1550" b="1" u="sng" dirty="0"/>
              <a:t>Search command</a:t>
            </a:r>
          </a:p>
          <a:p>
            <a:r>
              <a:rPr lang="en-US" sz="1550" dirty="0"/>
              <a:t>The search command is the simplest and most powerful SPL command. It is invoked implicitly at the beginning of a search.</a:t>
            </a:r>
          </a:p>
          <a:p>
            <a:endParaRPr lang="en-US" sz="1550" dirty="0"/>
          </a:p>
          <a:p>
            <a:r>
              <a:rPr lang="en-US" sz="1550" dirty="0"/>
              <a:t>When it's not the first command in a search, the search command can filter a set of results from the previous search. To do this, use the search command like any other command, with a pipe character followed by an explicit command name. For example, if we augment the previous search, it will search for the Web log events that that have the term "error," find the top URIs, and filter any URIs that only occur once.</a:t>
            </a:r>
          </a:p>
          <a:p>
            <a:endParaRPr lang="en-US" sz="1550" dirty="0"/>
          </a:p>
          <a:p>
            <a:endParaRPr lang="en-US" sz="1550" dirty="0"/>
          </a:p>
          <a:p>
            <a:r>
              <a:rPr lang="en-US" sz="1550" b="1" u="sng" dirty="0"/>
              <a:t>Example:</a:t>
            </a:r>
            <a:r>
              <a:rPr lang="en-US" sz="1550" dirty="0"/>
              <a:t> index=production sourcetype=</a:t>
            </a:r>
            <a:r>
              <a:rPr lang="en-US" sz="1550" dirty="0" err="1"/>
              <a:t>access_combined</a:t>
            </a:r>
            <a:r>
              <a:rPr lang="en-US" sz="1550" dirty="0"/>
              <a:t> | top </a:t>
            </a:r>
            <a:r>
              <a:rPr lang="en-US" sz="1550" dirty="0" err="1"/>
              <a:t>uri</a:t>
            </a:r>
            <a:r>
              <a:rPr lang="en-US" sz="1550" dirty="0"/>
              <a:t> | search count&gt;1</a:t>
            </a:r>
          </a:p>
          <a:p>
            <a:br>
              <a:rPr lang="en-US" sz="1550" dirty="0"/>
            </a:br>
            <a:r>
              <a:rPr lang="en-US" sz="1550" dirty="0"/>
              <a:t>Keyword arguments to the search command are not case-sensitive, but field names are.</a:t>
            </a:r>
          </a:p>
          <a:p>
            <a:endParaRPr lang="en-US" sz="1550" dirty="0"/>
          </a:p>
          <a:p>
            <a:endParaRPr lang="en-US" sz="1550" dirty="0"/>
          </a:p>
          <a:p>
            <a:r>
              <a:rPr lang="en-US" sz="1550" b="1" u="sng" dirty="0"/>
              <a:t>Event</a:t>
            </a:r>
          </a:p>
          <a:p>
            <a:r>
              <a:rPr lang="en-US" sz="1550" dirty="0"/>
              <a:t>An event is a single data entry, or key-value pair associated with a timestamp. Specifically, an event is a set of values associated with a timestamp. For example, here is an event in a Web activity </a:t>
            </a:r>
            <a:r>
              <a:rPr lang="en-US" sz="1550" dirty="0" err="1"/>
              <a:t>logfile</a:t>
            </a:r>
            <a:r>
              <a:rPr lang="en-US" sz="1550" dirty="0"/>
              <a:t>:</a:t>
            </a:r>
          </a:p>
          <a:p>
            <a:endParaRPr lang="en-US" dirty="0"/>
          </a:p>
          <a:p>
            <a:endParaRPr lang="en-US" dirty="0"/>
          </a:p>
        </p:txBody>
      </p:sp>
      <p:sp>
        <p:nvSpPr>
          <p:cNvPr id="13" name="Slide Number Placeholder 12"/>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3349784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11346" y="38201"/>
            <a:ext cx="6309847" cy="55492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t>Splunk Query breakdown (Pt.3)</a:t>
            </a:r>
          </a:p>
        </p:txBody>
      </p:sp>
      <p:sp>
        <p:nvSpPr>
          <p:cNvPr id="7" name="Title 1"/>
          <p:cNvSpPr txBox="1">
            <a:spLocks/>
          </p:cNvSpPr>
          <p:nvPr/>
        </p:nvSpPr>
        <p:spPr>
          <a:xfrm>
            <a:off x="1113285" y="1528956"/>
            <a:ext cx="6309847" cy="105444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10" name="Rectangle 9"/>
          <p:cNvSpPr/>
          <p:nvPr/>
        </p:nvSpPr>
        <p:spPr>
          <a:xfrm>
            <a:off x="729916" y="751344"/>
            <a:ext cx="8767010" cy="646331"/>
          </a:xfrm>
          <a:prstGeom prst="rect">
            <a:avLst/>
          </a:prstGeom>
        </p:spPr>
        <p:txBody>
          <a:bodyPr wrap="square">
            <a:spAutoFit/>
          </a:bodyPr>
          <a:lstStyle/>
          <a:p>
            <a:endParaRPr lang="en-US" dirty="0"/>
          </a:p>
          <a:p>
            <a:endParaRPr lang="en-US" dirty="0"/>
          </a:p>
        </p:txBody>
      </p:sp>
      <p:sp>
        <p:nvSpPr>
          <p:cNvPr id="3" name="Rectangle 2"/>
          <p:cNvSpPr/>
          <p:nvPr/>
        </p:nvSpPr>
        <p:spPr>
          <a:xfrm>
            <a:off x="729916" y="751344"/>
            <a:ext cx="8414084" cy="5724644"/>
          </a:xfrm>
          <a:prstGeom prst="rect">
            <a:avLst/>
          </a:prstGeom>
        </p:spPr>
        <p:txBody>
          <a:bodyPr wrap="square">
            <a:spAutoFit/>
          </a:bodyPr>
          <a:lstStyle/>
          <a:p>
            <a:endParaRPr lang="en-US" dirty="0"/>
          </a:p>
          <a:p>
            <a:r>
              <a:rPr lang="en-US" sz="1600" dirty="0"/>
              <a:t>Example: 173.26.34.223 - - [01/Jul/2009:12:05:27 -0700] "GET /trade/</a:t>
            </a:r>
            <a:r>
              <a:rPr lang="en-US" sz="1600" dirty="0" err="1"/>
              <a:t>app?action</a:t>
            </a:r>
            <a:r>
              <a:rPr lang="en-US" sz="1600" dirty="0"/>
              <a:t>=logout HTTP/1.1" 200 2953</a:t>
            </a:r>
          </a:p>
          <a:p>
            <a:r>
              <a:rPr lang="en-US" sz="1600" dirty="0"/>
              <a:t>While many events are short, a line or two, some can be long, for example: a full text document, a configuration file, or java stack trace. Splunk Enterprise uses line-breaking rules to determine how to delineate events for display in search results.</a:t>
            </a:r>
          </a:p>
          <a:p>
            <a:endParaRPr lang="en-US" dirty="0"/>
          </a:p>
          <a:p>
            <a:r>
              <a:rPr lang="en-US" dirty="0"/>
              <a:t>Splunk Enterprise is intelligent enough to handle most multiline events correctly by default. In rare cases it doesn't, see "Configure event line breaking" for information on how to customize line breaking behavior.</a:t>
            </a:r>
          </a:p>
          <a:p>
            <a:endParaRPr lang="en-US" dirty="0"/>
          </a:p>
          <a:p>
            <a:r>
              <a:rPr lang="en-US" sz="1600" b="1" u="sng" dirty="0"/>
              <a:t>Field</a:t>
            </a:r>
          </a:p>
          <a:p>
            <a:r>
              <a:rPr lang="en-US" sz="1600" dirty="0"/>
              <a:t>Fields are searchable name/value pairs in event data. As events are processed at index time and search time, fields are automatically extracted. At index time, a small set of default fields are extracted for each event, including "host," "source," and "sourcetype." At search time, Splunk extracts a wider range of fields from the event data, including obvious name-value pairs, such as "</a:t>
            </a:r>
            <a:r>
              <a:rPr lang="en-US" sz="1600" dirty="0" err="1"/>
              <a:t>user_id</a:t>
            </a:r>
            <a:r>
              <a:rPr lang="en-US" sz="1600" dirty="0"/>
              <a:t>=</a:t>
            </a:r>
            <a:r>
              <a:rPr lang="en-US" sz="1600" dirty="0" err="1"/>
              <a:t>jdoe</a:t>
            </a:r>
            <a:r>
              <a:rPr lang="en-US" sz="1600" dirty="0"/>
              <a:t>," and user-defined patterns.</a:t>
            </a:r>
          </a:p>
          <a:p>
            <a:endParaRPr lang="en-US" sz="1600" u="sng" dirty="0"/>
          </a:p>
          <a:p>
            <a:r>
              <a:rPr lang="en-US" sz="1600" b="1" u="sng" dirty="0"/>
              <a:t>Host</a:t>
            </a:r>
          </a:p>
          <a:p>
            <a:r>
              <a:rPr lang="en-US" sz="1600" dirty="0"/>
              <a:t>A host is the name of the device where an event originates. A host provides an easy way to find all data originating from a particular device.</a:t>
            </a:r>
          </a:p>
          <a:p>
            <a:endParaRPr lang="en-US" b="1" u="sng" dirty="0"/>
          </a:p>
        </p:txBody>
      </p:sp>
      <p:sp>
        <p:nvSpPr>
          <p:cNvPr id="14" name="Slide Number Placeholder 13"/>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928541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911346" y="38201"/>
            <a:ext cx="6309847" cy="55492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t>Splunk Query breakdown (Pt.4)</a:t>
            </a:r>
          </a:p>
        </p:txBody>
      </p:sp>
      <p:sp>
        <p:nvSpPr>
          <p:cNvPr id="7" name="Title 1"/>
          <p:cNvSpPr txBox="1">
            <a:spLocks/>
          </p:cNvSpPr>
          <p:nvPr/>
        </p:nvSpPr>
        <p:spPr>
          <a:xfrm>
            <a:off x="1113285" y="1528956"/>
            <a:ext cx="6309847" cy="105444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10" name="Rectangle 9"/>
          <p:cNvSpPr/>
          <p:nvPr/>
        </p:nvSpPr>
        <p:spPr>
          <a:xfrm>
            <a:off x="729916" y="751344"/>
            <a:ext cx="8767010" cy="646331"/>
          </a:xfrm>
          <a:prstGeom prst="rect">
            <a:avLst/>
          </a:prstGeom>
        </p:spPr>
        <p:txBody>
          <a:bodyPr wrap="square">
            <a:spAutoFit/>
          </a:bodyPr>
          <a:lstStyle/>
          <a:p>
            <a:endParaRPr lang="en-US" dirty="0"/>
          </a:p>
          <a:p>
            <a:endParaRPr lang="en-US" dirty="0"/>
          </a:p>
        </p:txBody>
      </p:sp>
      <p:sp>
        <p:nvSpPr>
          <p:cNvPr id="3" name="Rectangle 2"/>
          <p:cNvSpPr/>
          <p:nvPr/>
        </p:nvSpPr>
        <p:spPr>
          <a:xfrm>
            <a:off x="729916" y="751344"/>
            <a:ext cx="8414084" cy="646331"/>
          </a:xfrm>
          <a:prstGeom prst="rect">
            <a:avLst/>
          </a:prstGeom>
        </p:spPr>
        <p:txBody>
          <a:bodyPr wrap="square">
            <a:spAutoFit/>
          </a:bodyPr>
          <a:lstStyle/>
          <a:p>
            <a:endParaRPr lang="en-US" dirty="0"/>
          </a:p>
          <a:p>
            <a:endParaRPr lang="en-US" b="1" u="sng" dirty="0"/>
          </a:p>
        </p:txBody>
      </p:sp>
      <p:sp>
        <p:nvSpPr>
          <p:cNvPr id="2" name="Rectangle 1"/>
          <p:cNvSpPr/>
          <p:nvPr/>
        </p:nvSpPr>
        <p:spPr>
          <a:xfrm>
            <a:off x="729917" y="593124"/>
            <a:ext cx="8328358" cy="6001643"/>
          </a:xfrm>
          <a:prstGeom prst="rect">
            <a:avLst/>
          </a:prstGeom>
        </p:spPr>
        <p:txBody>
          <a:bodyPr wrap="square">
            <a:spAutoFit/>
          </a:bodyPr>
          <a:lstStyle/>
          <a:p>
            <a:r>
              <a:rPr lang="en-US" sz="1600" b="1" u="sng" dirty="0"/>
              <a:t>Source/Sourcetype</a:t>
            </a:r>
          </a:p>
          <a:p>
            <a:r>
              <a:rPr lang="en-US" sz="1600" dirty="0"/>
              <a:t>A source is the name of the file, stream, or other input from which a particular event originates. For example, "/</a:t>
            </a:r>
            <a:r>
              <a:rPr lang="en-US" sz="1600" dirty="0" err="1"/>
              <a:t>var</a:t>
            </a:r>
            <a:r>
              <a:rPr lang="en-US" sz="1600" dirty="0"/>
              <a:t>/log/messages" or "UDP:514." Sources are classified by sourcetype, which can either be well known, such as "</a:t>
            </a:r>
            <a:r>
              <a:rPr lang="en-US" sz="1600" dirty="0" err="1"/>
              <a:t>access_combined</a:t>
            </a:r>
            <a:r>
              <a:rPr lang="en-US" sz="1600" dirty="0"/>
              <a:t>" in HTTP Web server logs, or can be created on the fly when a source is detected with data and formatting not previously seen. Events with the same sourcetype can come from different sources. Events from the "/</a:t>
            </a:r>
            <a:r>
              <a:rPr lang="en-US" sz="1600" dirty="0" err="1"/>
              <a:t>var</a:t>
            </a:r>
            <a:r>
              <a:rPr lang="en-US" sz="1600" dirty="0"/>
              <a:t>/log/messages" file and events from a syslog input on udp:514 can both have "sourcetype=</a:t>
            </a:r>
            <a:r>
              <a:rPr lang="en-US" sz="1600" dirty="0" err="1"/>
              <a:t>linux_syslog</a:t>
            </a:r>
            <a:r>
              <a:rPr lang="en-US" sz="1600" dirty="0"/>
              <a:t>".</a:t>
            </a:r>
          </a:p>
          <a:p>
            <a:endParaRPr lang="en-US" sz="1600" dirty="0"/>
          </a:p>
          <a:p>
            <a:r>
              <a:rPr lang="en-US" sz="1600" b="1" u="sng" dirty="0" err="1"/>
              <a:t>Eventtype</a:t>
            </a:r>
            <a:endParaRPr lang="en-US" sz="1600" b="1" u="sng" dirty="0"/>
          </a:p>
          <a:p>
            <a:r>
              <a:rPr lang="en-US" sz="1600" dirty="0" err="1"/>
              <a:t>Eventtypes</a:t>
            </a:r>
            <a:r>
              <a:rPr lang="en-US" sz="1600" dirty="0"/>
              <a:t> are cross-referenced searches that categorize events at search time. </a:t>
            </a:r>
            <a:r>
              <a:rPr lang="en-US" sz="1600" dirty="0" err="1"/>
              <a:t>Eventtypes</a:t>
            </a:r>
            <a:r>
              <a:rPr lang="en-US" sz="1600" dirty="0"/>
              <a:t> are essentially dynamic tags that get attached to an event if it matches the search definition of the </a:t>
            </a:r>
            <a:r>
              <a:rPr lang="en-US" sz="1600" dirty="0" err="1"/>
              <a:t>eventtype</a:t>
            </a:r>
            <a:r>
              <a:rPr lang="en-US" sz="1600" dirty="0"/>
              <a:t>. For example, if you defined an </a:t>
            </a:r>
            <a:r>
              <a:rPr lang="en-US" sz="1600" dirty="0" err="1"/>
              <a:t>eventtype</a:t>
            </a:r>
            <a:r>
              <a:rPr lang="en-US" sz="1600" dirty="0"/>
              <a:t> called "problem" that has a search definition of "error OR warn OR fatal OR fail", any time your search result contains "error," "warn," "fatal," or "fail," the </a:t>
            </a:r>
            <a:r>
              <a:rPr lang="en-US" sz="1600" dirty="0" err="1"/>
              <a:t>eventtype</a:t>
            </a:r>
            <a:r>
              <a:rPr lang="en-US" sz="1600" dirty="0"/>
              <a:t> value is "problem".</a:t>
            </a:r>
          </a:p>
          <a:p>
            <a:endParaRPr lang="en-US" sz="1600" dirty="0"/>
          </a:p>
          <a:p>
            <a:r>
              <a:rPr lang="en-US" sz="1600" b="1" u="sng" dirty="0"/>
              <a:t>Tag</a:t>
            </a:r>
          </a:p>
          <a:p>
            <a:r>
              <a:rPr lang="en-US" sz="1600" dirty="0"/>
              <a:t>A tag is a field value alias. For example, if two host names refer to the same computer, you could give both host values the same tag, such as "hal9000", and when you search for the "hal9000" tag, events for all hosts having that tag are returned.</a:t>
            </a:r>
          </a:p>
          <a:p>
            <a:endParaRPr lang="en-US" sz="1600" dirty="0"/>
          </a:p>
          <a:p>
            <a:r>
              <a:rPr lang="en-US" sz="1600" dirty="0"/>
              <a:t>Tags are useful when normalizing data at search time. See "</a:t>
            </a:r>
            <a:r>
              <a:rPr lang="en-US" sz="1600" dirty="0">
                <a:hlinkClick r:id="rId2"/>
              </a:rPr>
              <a:t>Tagging our Events</a:t>
            </a:r>
            <a:r>
              <a:rPr lang="en-US" sz="1600" dirty="0"/>
              <a:t>" in "Working with data: Where it comes from and how we manage it" for an example of tagging in action.</a:t>
            </a:r>
          </a:p>
        </p:txBody>
      </p:sp>
      <p:sp>
        <p:nvSpPr>
          <p:cNvPr id="15" name="Slide Number Placeholder 14"/>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1229253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077096" y="94711"/>
            <a:ext cx="8044249" cy="430478"/>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2800" dirty="0"/>
              <a:t>Stats, Chart and Timechart command differences</a:t>
            </a:r>
          </a:p>
        </p:txBody>
      </p:sp>
      <p:graphicFrame>
        <p:nvGraphicFramePr>
          <p:cNvPr id="2" name="Table 1"/>
          <p:cNvGraphicFramePr>
            <a:graphicFrameLocks noGrp="1"/>
          </p:cNvGraphicFramePr>
          <p:nvPr>
            <p:extLst>
              <p:ext uri="{D42A27DB-BD31-4B8C-83A1-F6EECF244321}">
                <p14:modId xmlns:p14="http://schemas.microsoft.com/office/powerpoint/2010/main" val="1808590208"/>
              </p:ext>
            </p:extLst>
          </p:nvPr>
        </p:nvGraphicFramePr>
        <p:xfrm>
          <a:off x="584886" y="2150076"/>
          <a:ext cx="8699157" cy="3468129"/>
        </p:xfrm>
        <a:graphic>
          <a:graphicData uri="http://schemas.openxmlformats.org/drawingml/2006/table">
            <a:tbl>
              <a:tblPr/>
              <a:tblGrid>
                <a:gridCol w="2876397">
                  <a:extLst>
                    <a:ext uri="{9D8B030D-6E8A-4147-A177-3AD203B41FA5}">
                      <a16:colId xmlns:a16="http://schemas.microsoft.com/office/drawing/2014/main" val="20000"/>
                    </a:ext>
                  </a:extLst>
                </a:gridCol>
                <a:gridCol w="2868623">
                  <a:extLst>
                    <a:ext uri="{9D8B030D-6E8A-4147-A177-3AD203B41FA5}">
                      <a16:colId xmlns:a16="http://schemas.microsoft.com/office/drawing/2014/main" val="20001"/>
                    </a:ext>
                  </a:extLst>
                </a:gridCol>
                <a:gridCol w="2954137">
                  <a:extLst>
                    <a:ext uri="{9D8B030D-6E8A-4147-A177-3AD203B41FA5}">
                      <a16:colId xmlns:a16="http://schemas.microsoft.com/office/drawing/2014/main" val="20002"/>
                    </a:ext>
                  </a:extLst>
                </a:gridCol>
              </a:tblGrid>
              <a:tr h="358997">
                <a:tc>
                  <a:txBody>
                    <a:bodyPr/>
                    <a:lstStyle/>
                    <a:p>
                      <a:pPr algn="ctr"/>
                      <a:r>
                        <a:rPr lang="en-US" sz="1500" b="1" dirty="0">
                          <a:effectLst/>
                          <a:latin typeface="verdana" panose="020B0604030504040204" pitchFamily="34" charset="0"/>
                        </a:rPr>
                        <a:t>Stats</a:t>
                      </a:r>
                      <a:endParaRPr lang="en-US" sz="1500" dirty="0">
                        <a:effectLst/>
                      </a:endParaRPr>
                    </a:p>
                  </a:txBody>
                  <a:tcPr marL="73683" marR="73683" marT="36841" marB="3684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a:r>
                        <a:rPr lang="en-US" sz="1500" b="1" dirty="0">
                          <a:effectLst/>
                          <a:latin typeface="verdana" panose="020B0604030504040204" pitchFamily="34" charset="0"/>
                        </a:rPr>
                        <a:t>Chart</a:t>
                      </a:r>
                      <a:endParaRPr lang="en-US" sz="1500" dirty="0">
                        <a:effectLst/>
                      </a:endParaRPr>
                    </a:p>
                  </a:txBody>
                  <a:tcPr marL="73683" marR="73683" marT="36841" marB="3684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ctr"/>
                      <a:r>
                        <a:rPr lang="en-US" sz="1500" b="1">
                          <a:effectLst/>
                          <a:latin typeface="verdana" panose="020B0604030504040204" pitchFamily="34" charset="0"/>
                        </a:rPr>
                        <a:t>Timechart</a:t>
                      </a:r>
                      <a:endParaRPr lang="en-US" sz="1500">
                        <a:effectLst/>
                      </a:endParaRPr>
                    </a:p>
                  </a:txBody>
                  <a:tcPr marL="73683" marR="73683" marT="36841" marB="3684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1716449">
                <a:tc>
                  <a:txBody>
                    <a:bodyPr/>
                    <a:lstStyle/>
                    <a:p>
                      <a:pPr algn="l"/>
                      <a:r>
                        <a:rPr lang="en-US" sz="1500" dirty="0">
                          <a:effectLst/>
                          <a:latin typeface="verdana" panose="020B0604030504040204" pitchFamily="34" charset="0"/>
                        </a:rPr>
                        <a:t>Stats is a reporting command which is used to present data in a tabular format.</a:t>
                      </a:r>
                      <a:endParaRPr lang="en-US" sz="1500" dirty="0">
                        <a:effectLst/>
                      </a:endParaRPr>
                    </a:p>
                  </a:txBody>
                  <a:tcPr marL="23026" marR="73683" marT="36841" marB="3684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a:br>
                        <a:rPr lang="en-US" sz="1500">
                          <a:effectLst/>
                          <a:latin typeface="verdana" panose="020B0604030504040204" pitchFamily="34" charset="0"/>
                        </a:rPr>
                      </a:br>
                      <a:r>
                        <a:rPr lang="en-US" sz="1500">
                          <a:effectLst/>
                          <a:latin typeface="verdana" panose="020B0604030504040204" pitchFamily="34" charset="0"/>
                        </a:rPr>
                        <a:t>Chart displays the data in the form of a bar, line or area graph. It also gives the capability of generating a pie chart.</a:t>
                      </a:r>
                      <a:endParaRPr lang="en-US" sz="1500">
                        <a:effectLst/>
                      </a:endParaRPr>
                    </a:p>
                  </a:txBody>
                  <a:tcPr marL="23026" marR="73683" marT="36841" marB="3684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a:r>
                        <a:rPr lang="en-US" sz="1500">
                          <a:effectLst/>
                          <a:latin typeface="verdana" panose="020B0604030504040204" pitchFamily="34" charset="0"/>
                        </a:rPr>
                        <a:t>Timechart allows you to look at bar and line graphs. However, pie charts are not possible.</a:t>
                      </a:r>
                      <a:endParaRPr lang="en-US" sz="1500">
                        <a:effectLst/>
                      </a:endParaRPr>
                    </a:p>
                  </a:txBody>
                  <a:tcPr marL="23026" marR="73683" marT="36841" marB="3684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1392683">
                <a:tc>
                  <a:txBody>
                    <a:bodyPr/>
                    <a:lstStyle/>
                    <a:p>
                      <a:pPr algn="l"/>
                      <a:r>
                        <a:rPr lang="en-US" sz="1500" dirty="0">
                          <a:effectLst/>
                          <a:latin typeface="verdana" panose="020B0604030504040204" pitchFamily="34" charset="0"/>
                        </a:rPr>
                        <a:t>In Stats command, you can use multiple fields to build a table.</a:t>
                      </a:r>
                      <a:endParaRPr lang="en-US" sz="1500" dirty="0">
                        <a:effectLst/>
                      </a:endParaRPr>
                    </a:p>
                  </a:txBody>
                  <a:tcPr marL="23026" marR="73683" marT="36841" marB="3684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a:r>
                        <a:rPr lang="en-US" sz="1500" dirty="0">
                          <a:effectLst/>
                          <a:latin typeface="verdana" panose="020B0604030504040204" pitchFamily="34" charset="0"/>
                        </a:rPr>
                        <a:t>In Chart, it takes only 2 fields, each field on X and Y axis respectively.</a:t>
                      </a:r>
                      <a:endParaRPr lang="en-US" sz="1500" dirty="0">
                        <a:effectLst/>
                      </a:endParaRPr>
                    </a:p>
                  </a:txBody>
                  <a:tcPr marL="23026" marR="73683" marT="36841" marB="3684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tc>
                  <a:txBody>
                    <a:bodyPr/>
                    <a:lstStyle/>
                    <a:p>
                      <a:pPr algn="l"/>
                      <a:r>
                        <a:rPr lang="en-US" sz="1500" dirty="0">
                          <a:effectLst/>
                          <a:latin typeface="verdana" panose="020B0604030504040204" pitchFamily="34" charset="0"/>
                        </a:rPr>
                        <a:t>In </a:t>
                      </a:r>
                      <a:r>
                        <a:rPr lang="en-US" sz="1500" dirty="0" err="1">
                          <a:effectLst/>
                          <a:latin typeface="verdana" panose="020B0604030504040204" pitchFamily="34" charset="0"/>
                        </a:rPr>
                        <a:t>Timechart</a:t>
                      </a:r>
                      <a:r>
                        <a:rPr lang="en-US" sz="1500" dirty="0">
                          <a:effectLst/>
                          <a:latin typeface="verdana" panose="020B0604030504040204" pitchFamily="34" charset="0"/>
                        </a:rPr>
                        <a:t>, it takes only 1 field since the X-axis is fixed as the time field.</a:t>
                      </a:r>
                      <a:endParaRPr lang="en-US" sz="1500" dirty="0">
                        <a:effectLst/>
                      </a:endParaRPr>
                    </a:p>
                  </a:txBody>
                  <a:tcPr marL="23026" marR="73683" marT="36841" marB="36841" anchor="ctr">
                    <a:lnL w="9525" cap="flat" cmpd="sng" algn="ctr">
                      <a:solidFill>
                        <a:srgbClr val="808080"/>
                      </a:solidFill>
                      <a:prstDash val="solid"/>
                      <a:round/>
                      <a:headEnd type="none" w="med" len="med"/>
                      <a:tailEnd type="none" w="med" len="med"/>
                    </a:lnL>
                    <a:lnR w="9525" cap="flat" cmpd="sng" algn="ctr">
                      <a:solidFill>
                        <a:srgbClr val="808080"/>
                      </a:solidFill>
                      <a:prstDash val="solid"/>
                      <a:round/>
                      <a:headEnd type="none" w="med" len="med"/>
                      <a:tailEnd type="none" w="med" len="med"/>
                    </a:lnR>
                    <a:lnT w="9525" cap="flat" cmpd="sng" algn="ctr">
                      <a:solidFill>
                        <a:srgbClr val="808080"/>
                      </a:solidFill>
                      <a:prstDash val="solid"/>
                      <a:round/>
                      <a:headEnd type="none" w="med" len="med"/>
                      <a:tailEnd type="none" w="med" len="med"/>
                    </a:lnT>
                    <a:lnB w="9525" cap="flat" cmpd="sng" algn="ctr">
                      <a:solidFill>
                        <a:srgbClr val="808080"/>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bl>
          </a:graphicData>
        </a:graphic>
      </p:graphicFrame>
      <p:pic>
        <p:nvPicPr>
          <p:cNvPr id="3" name="Picture 2"/>
          <p:cNvPicPr>
            <a:picLocks noChangeAspect="1"/>
          </p:cNvPicPr>
          <p:nvPr/>
        </p:nvPicPr>
        <p:blipFill>
          <a:blip r:embed="rId2"/>
          <a:stretch>
            <a:fillRect/>
          </a:stretch>
        </p:blipFill>
        <p:spPr>
          <a:xfrm>
            <a:off x="3141832" y="664948"/>
            <a:ext cx="3914775" cy="1162050"/>
          </a:xfrm>
          <a:prstGeom prst="rect">
            <a:avLst/>
          </a:prstGeom>
        </p:spPr>
      </p:pic>
      <p:sp>
        <p:nvSpPr>
          <p:cNvPr id="13" name="Slide Number Placeholder 12"/>
          <p:cNvSpPr>
            <a:spLocks noGrp="1"/>
          </p:cNvSpPr>
          <p:nvPr>
            <p:ph type="sldNum" sz="quarter" idx="12"/>
          </p:nvPr>
        </p:nvSpPr>
        <p:spPr/>
        <p:txBody>
          <a:bodyPr/>
          <a:lstStyle/>
          <a:p>
            <a:fld id="{D57F1E4F-1CFF-5643-939E-217C01CDF565}" type="slidenum">
              <a:rPr lang="en-US" smtClean="0"/>
              <a:pPr/>
              <a:t>23</a:t>
            </a:fld>
            <a:endParaRPr lang="en-US" dirty="0"/>
          </a:p>
        </p:txBody>
      </p:sp>
    </p:spTree>
    <p:extLst>
      <p:ext uri="{BB962C8B-B14F-4D97-AF65-F5344CB8AC3E}">
        <p14:creationId xmlns:p14="http://schemas.microsoft.com/office/powerpoint/2010/main" val="21176055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285102" y="82378"/>
            <a:ext cx="7166919" cy="48814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Using the Splunk </a:t>
            </a:r>
            <a:r>
              <a:rPr lang="en-US" sz="3200" dirty="0" err="1"/>
              <a:t>timechart</a:t>
            </a:r>
            <a:r>
              <a:rPr lang="en-US" sz="3200" dirty="0"/>
              <a:t> command </a:t>
            </a:r>
          </a:p>
        </p:txBody>
      </p:sp>
      <p:sp>
        <p:nvSpPr>
          <p:cNvPr id="7" name="Rectangle 6"/>
          <p:cNvSpPr/>
          <p:nvPr/>
        </p:nvSpPr>
        <p:spPr>
          <a:xfrm>
            <a:off x="766119" y="570522"/>
            <a:ext cx="8756822" cy="5047536"/>
          </a:xfrm>
          <a:prstGeom prst="rect">
            <a:avLst/>
          </a:prstGeom>
        </p:spPr>
        <p:txBody>
          <a:bodyPr wrap="square">
            <a:spAutoFit/>
          </a:bodyPr>
          <a:lstStyle/>
          <a:p>
            <a:r>
              <a:rPr lang="en-US" sz="1400" dirty="0"/>
              <a:t>A little about Splunk </a:t>
            </a:r>
            <a:r>
              <a:rPr lang="en-US" sz="1400" dirty="0" err="1"/>
              <a:t>Timechart</a:t>
            </a:r>
            <a:r>
              <a:rPr lang="en-US" sz="1400" dirty="0"/>
              <a:t> and where it can be used. Splunk </a:t>
            </a:r>
            <a:r>
              <a:rPr lang="en-US" sz="1400" dirty="0" err="1"/>
              <a:t>Timechart</a:t>
            </a:r>
            <a:r>
              <a:rPr lang="en-US" sz="1400" dirty="0"/>
              <a:t> can be used to analyze data if the performance metrics has had an increasing or a decreasing trend over time.</a:t>
            </a:r>
          </a:p>
          <a:p>
            <a:endParaRPr lang="en-US" sz="1400" dirty="0"/>
          </a:p>
          <a:p>
            <a:r>
              <a:rPr lang="en-US" sz="1400" dirty="0"/>
              <a:t>Splunk </a:t>
            </a:r>
            <a:r>
              <a:rPr lang="en-US" sz="1400" dirty="0" err="1"/>
              <a:t>Timechart</a:t>
            </a:r>
            <a:r>
              <a:rPr lang="en-US" sz="1400" dirty="0"/>
              <a:t> refers to visualization of any data with respect to time. </a:t>
            </a:r>
            <a:br>
              <a:rPr lang="en-US" sz="1400" dirty="0"/>
            </a:br>
            <a:r>
              <a:rPr lang="en-US" sz="1400" dirty="0"/>
              <a:t>In </a:t>
            </a:r>
            <a:r>
              <a:rPr lang="en-US" sz="1400" dirty="0" err="1"/>
              <a:t>Timechart</a:t>
            </a:r>
            <a:r>
              <a:rPr lang="en-US" sz="1400" dirty="0"/>
              <a:t>, data is represented in the form of line, area or column charts which is plotted against x-axis that is always a time field, whereas y-axis is the variable field.</a:t>
            </a:r>
            <a:br>
              <a:rPr lang="en-US" sz="1400" dirty="0"/>
            </a:br>
            <a:br>
              <a:rPr lang="en-US" sz="1400" dirty="0"/>
            </a:br>
            <a:r>
              <a:rPr lang="en-US" sz="1400" dirty="0"/>
              <a:t>if we had to create the </a:t>
            </a:r>
            <a:r>
              <a:rPr lang="en-US" sz="1400" dirty="0" err="1"/>
              <a:t>Timechart</a:t>
            </a:r>
            <a:r>
              <a:rPr lang="en-US" sz="1400" dirty="0"/>
              <a:t> for both sales and revenue numbers of an apparel chain on a monthly basis, we can plot sales and revenue on the y-axis and time on x-axis. The Splunk </a:t>
            </a:r>
            <a:r>
              <a:rPr lang="en-US" sz="1400" dirty="0" err="1"/>
              <a:t>Timechart</a:t>
            </a:r>
            <a:r>
              <a:rPr lang="en-US" sz="1400" dirty="0"/>
              <a:t> visualization would look like:</a:t>
            </a:r>
            <a:br>
              <a:rPr lang="en-US" sz="1400" dirty="0"/>
            </a:br>
            <a:br>
              <a:rPr lang="en-US" sz="1400" dirty="0"/>
            </a:br>
            <a:endParaRPr lang="en-US" sz="1400" dirty="0"/>
          </a:p>
          <a:p>
            <a:r>
              <a:rPr lang="en-US" sz="1400" dirty="0"/>
              <a:t>  </a:t>
            </a:r>
          </a:p>
          <a:p>
            <a:endParaRPr lang="en-US" sz="1400" dirty="0"/>
          </a:p>
          <a:p>
            <a:endParaRPr lang="en-US" sz="1400" dirty="0"/>
          </a:p>
          <a:p>
            <a:endParaRPr lang="en-US" sz="1400" dirty="0"/>
          </a:p>
          <a:p>
            <a:endParaRPr lang="en-US" sz="1400" dirty="0"/>
          </a:p>
          <a:p>
            <a:endParaRPr lang="en-US" sz="1400" dirty="0"/>
          </a:p>
          <a:p>
            <a:endParaRPr lang="en-US" sz="1400" dirty="0"/>
          </a:p>
          <a:p>
            <a:endParaRPr lang="en-US" sz="1400" dirty="0"/>
          </a:p>
          <a:p>
            <a:r>
              <a:rPr lang="en-US" sz="1400" dirty="0"/>
              <a:t>Splunk </a:t>
            </a:r>
            <a:r>
              <a:rPr lang="en-US" sz="1400" dirty="0" err="1"/>
              <a:t>Timechart</a:t>
            </a:r>
            <a:r>
              <a:rPr lang="en-US" sz="1400" dirty="0"/>
              <a:t> is often compared to Stats and Chart commands. The underlying structure between the three commands are quite different, you can refer to the table which explains the difference between them. Now, you know how data can be visualized using Splunk </a:t>
            </a:r>
            <a:r>
              <a:rPr lang="en-US" sz="1400" dirty="0" err="1"/>
              <a:t>Timechart</a:t>
            </a:r>
            <a:r>
              <a:rPr lang="en-US" sz="1400" dirty="0"/>
              <a:t>. </a:t>
            </a:r>
          </a:p>
        </p:txBody>
      </p:sp>
      <p:pic>
        <p:nvPicPr>
          <p:cNvPr id="1028" name="Picture 4" descr="Splunk Timechart - Edurek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9191" y="3094290"/>
            <a:ext cx="6941472" cy="1530703"/>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11"/>
          <p:cNvSpPr>
            <a:spLocks noGrp="1"/>
          </p:cNvSpPr>
          <p:nvPr>
            <p:ph type="sldNum" sz="quarter" idx="12"/>
          </p:nvPr>
        </p:nvSpPr>
        <p:spPr/>
        <p:txBody>
          <a:bodyPr/>
          <a:lstStyle/>
          <a:p>
            <a:fld id="{D57F1E4F-1CFF-5643-939E-217C01CDF565}" type="slidenum">
              <a:rPr lang="en-US" smtClean="0"/>
              <a:pPr/>
              <a:t>24</a:t>
            </a:fld>
            <a:endParaRPr lang="en-US" dirty="0"/>
          </a:p>
        </p:txBody>
      </p:sp>
    </p:spTree>
    <p:extLst>
      <p:ext uri="{BB962C8B-B14F-4D97-AF65-F5344CB8AC3E}">
        <p14:creationId xmlns:p14="http://schemas.microsoft.com/office/powerpoint/2010/main" val="33051773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1070920" y="119424"/>
            <a:ext cx="8089556" cy="56431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2800" dirty="0"/>
          </a:p>
          <a:p>
            <a:pPr algn="ctr"/>
            <a:r>
              <a:rPr lang="en-US" sz="2800" dirty="0"/>
              <a:t>Splunk Search Results - Timeline</a:t>
            </a:r>
          </a:p>
        </p:txBody>
      </p:sp>
      <p:sp>
        <p:nvSpPr>
          <p:cNvPr id="4" name="Rectangle 3"/>
          <p:cNvSpPr/>
          <p:nvPr/>
        </p:nvSpPr>
        <p:spPr>
          <a:xfrm>
            <a:off x="523102" y="4488507"/>
            <a:ext cx="9152238" cy="1323439"/>
          </a:xfrm>
          <a:prstGeom prst="rect">
            <a:avLst/>
          </a:prstGeom>
        </p:spPr>
        <p:txBody>
          <a:bodyPr wrap="square">
            <a:spAutoFit/>
          </a:bodyPr>
          <a:lstStyle/>
          <a:p>
            <a:r>
              <a:rPr lang="en-US" sz="2000" dirty="0">
                <a:latin typeface="Tahoma" panose="020B0604030504040204" pitchFamily="34" charset="0"/>
                <a:ea typeface="Tahoma" panose="020B0604030504040204" pitchFamily="34" charset="0"/>
                <a:cs typeface="Tahoma" panose="020B0604030504040204" pitchFamily="34" charset="0"/>
              </a:rPr>
              <a:t>Interactively shows number of events per time increment. </a:t>
            </a:r>
            <a:r>
              <a:rPr lang="en-US" sz="2000" b="1" i="1" dirty="0">
                <a:latin typeface="Tahoma" panose="020B0604030504040204" pitchFamily="34" charset="0"/>
                <a:ea typeface="Tahoma" panose="020B0604030504040204" pitchFamily="34" charset="0"/>
                <a:cs typeface="Tahoma" panose="020B0604030504040204" pitchFamily="34" charset="0"/>
              </a:rPr>
              <a:t>AND</a:t>
            </a:r>
            <a:r>
              <a:rPr lang="en-US" sz="2000" dirty="0">
                <a:latin typeface="Tahoma" panose="020B0604030504040204" pitchFamily="34" charset="0"/>
                <a:ea typeface="Tahoma" panose="020B0604030504040204" pitchFamily="34" charset="0"/>
                <a:cs typeface="Tahoma" panose="020B0604030504040204" pitchFamily="34" charset="0"/>
              </a:rPr>
              <a:t> you can mouse-over the results in the events tab for more specific information and time segments that you can click/click and drag to look at results for individual or group of  segments. </a:t>
            </a:r>
          </a:p>
        </p:txBody>
      </p:sp>
      <p:pic>
        <p:nvPicPr>
          <p:cNvPr id="3" name="Picture 2"/>
          <p:cNvPicPr>
            <a:picLocks noChangeAspect="1"/>
          </p:cNvPicPr>
          <p:nvPr/>
        </p:nvPicPr>
        <p:blipFill>
          <a:blip r:embed="rId2"/>
          <a:stretch>
            <a:fillRect/>
          </a:stretch>
        </p:blipFill>
        <p:spPr>
          <a:xfrm>
            <a:off x="677334" y="1632856"/>
            <a:ext cx="8830963" cy="2201857"/>
          </a:xfrm>
          <a:prstGeom prst="rect">
            <a:avLst/>
          </a:prstGeom>
        </p:spPr>
      </p:pic>
      <p:sp>
        <p:nvSpPr>
          <p:cNvPr id="13" name="Slide Number Placeholder 12"/>
          <p:cNvSpPr>
            <a:spLocks noGrp="1"/>
          </p:cNvSpPr>
          <p:nvPr>
            <p:ph type="sldNum" sz="quarter" idx="12"/>
          </p:nvPr>
        </p:nvSpPr>
        <p:spPr/>
        <p:txBody>
          <a:bodyPr/>
          <a:lstStyle/>
          <a:p>
            <a:fld id="{D57F1E4F-1CFF-5643-939E-217C01CDF565}" type="slidenum">
              <a:rPr lang="en-US" smtClean="0"/>
              <a:pPr/>
              <a:t>25</a:t>
            </a:fld>
            <a:endParaRPr lang="en-US" dirty="0"/>
          </a:p>
        </p:txBody>
      </p:sp>
    </p:spTree>
    <p:extLst>
      <p:ext uri="{BB962C8B-B14F-4D97-AF65-F5344CB8AC3E}">
        <p14:creationId xmlns:p14="http://schemas.microsoft.com/office/powerpoint/2010/main" val="23042589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64307" y="125046"/>
            <a:ext cx="8550032"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Building your first Splunk dashboard</a:t>
            </a:r>
          </a:p>
        </p:txBody>
      </p:sp>
      <p:sp>
        <p:nvSpPr>
          <p:cNvPr id="2" name="TextBox 1"/>
          <p:cNvSpPr txBox="1"/>
          <p:nvPr/>
        </p:nvSpPr>
        <p:spPr>
          <a:xfrm>
            <a:off x="664306" y="1285591"/>
            <a:ext cx="8847015" cy="707886"/>
          </a:xfrm>
          <a:prstGeom prst="rect">
            <a:avLst/>
          </a:prstGeom>
          <a:noFill/>
        </p:spPr>
        <p:txBody>
          <a:bodyPr wrap="square" rtlCol="0">
            <a:spAutoFit/>
          </a:bodyPr>
          <a:lstStyle/>
          <a:p>
            <a:r>
              <a:rPr lang="en-US" sz="2000" dirty="0">
                <a:solidFill>
                  <a:schemeClr val="accent1"/>
                </a:solidFill>
              </a:rPr>
              <a:t>So now you have the components of a query and you’ve identified what where and when you want to search, </a:t>
            </a:r>
            <a:r>
              <a:rPr lang="en-US" sz="2000" b="1" i="1" dirty="0">
                <a:solidFill>
                  <a:schemeClr val="accent1"/>
                </a:solidFill>
              </a:rPr>
              <a:t>now what</a:t>
            </a:r>
            <a:r>
              <a:rPr lang="en-US" sz="2000" dirty="0">
                <a:solidFill>
                  <a:schemeClr val="accent1"/>
                </a:solidFill>
              </a:rPr>
              <a:t>?</a:t>
            </a:r>
          </a:p>
        </p:txBody>
      </p:sp>
      <p:pic>
        <p:nvPicPr>
          <p:cNvPr id="4" name="Picture 3"/>
          <p:cNvPicPr>
            <a:picLocks noChangeAspect="1"/>
          </p:cNvPicPr>
          <p:nvPr/>
        </p:nvPicPr>
        <p:blipFill>
          <a:blip r:embed="rId2"/>
          <a:stretch>
            <a:fillRect/>
          </a:stretch>
        </p:blipFill>
        <p:spPr>
          <a:xfrm>
            <a:off x="715830" y="2181712"/>
            <a:ext cx="8558172" cy="884930"/>
          </a:xfrm>
          <a:prstGeom prst="rect">
            <a:avLst/>
          </a:prstGeom>
        </p:spPr>
      </p:pic>
      <p:pic>
        <p:nvPicPr>
          <p:cNvPr id="5" name="Picture 4"/>
          <p:cNvPicPr>
            <a:picLocks noChangeAspect="1"/>
          </p:cNvPicPr>
          <p:nvPr/>
        </p:nvPicPr>
        <p:blipFill>
          <a:blip r:embed="rId3"/>
          <a:stretch>
            <a:fillRect/>
          </a:stretch>
        </p:blipFill>
        <p:spPr>
          <a:xfrm>
            <a:off x="594854" y="3321698"/>
            <a:ext cx="8800124" cy="2047060"/>
          </a:xfrm>
          <a:prstGeom prst="rect">
            <a:avLst/>
          </a:prstGeom>
        </p:spPr>
      </p:pic>
      <p:sp>
        <p:nvSpPr>
          <p:cNvPr id="14" name="Slide Number Placeholder 13"/>
          <p:cNvSpPr>
            <a:spLocks noGrp="1"/>
          </p:cNvSpPr>
          <p:nvPr>
            <p:ph type="sldNum" sz="quarter" idx="12"/>
          </p:nvPr>
        </p:nvSpPr>
        <p:spPr/>
        <p:txBody>
          <a:bodyPr/>
          <a:lstStyle/>
          <a:p>
            <a:fld id="{D57F1E4F-1CFF-5643-939E-217C01CDF565}" type="slidenum">
              <a:rPr lang="en-US" smtClean="0"/>
              <a:pPr/>
              <a:t>26</a:t>
            </a:fld>
            <a:endParaRPr lang="en-US" dirty="0"/>
          </a:p>
        </p:txBody>
      </p:sp>
    </p:spTree>
    <p:extLst>
      <p:ext uri="{BB962C8B-B14F-4D97-AF65-F5344CB8AC3E}">
        <p14:creationId xmlns:p14="http://schemas.microsoft.com/office/powerpoint/2010/main" val="4160571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64307" y="125046"/>
            <a:ext cx="8847015"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Building your first Splunk dashboard 2</a:t>
            </a:r>
          </a:p>
        </p:txBody>
      </p:sp>
      <p:pic>
        <p:nvPicPr>
          <p:cNvPr id="2076" name="Picture 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6499" y="1247553"/>
            <a:ext cx="7307180" cy="983176"/>
          </a:xfrm>
          <a:prstGeom prst="rect">
            <a:avLst/>
          </a:prstGeom>
          <a:noFill/>
          <a:extLst>
            <a:ext uri="{909E8E84-426E-40DD-AFC4-6F175D3DCCD1}">
              <a14:hiddenFill xmlns:a14="http://schemas.microsoft.com/office/drawing/2010/main">
                <a:solidFill>
                  <a:srgbClr val="FFFFFF"/>
                </a:solidFill>
              </a14:hiddenFill>
            </a:ext>
          </a:extLst>
        </p:spPr>
      </p:pic>
      <p:pic>
        <p:nvPicPr>
          <p:cNvPr id="2074" name="Picture 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494" y="2478119"/>
            <a:ext cx="7311214" cy="1036736"/>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3136" y="3784016"/>
            <a:ext cx="7311214" cy="1089159"/>
          </a:xfrm>
          <a:prstGeom prst="rect">
            <a:avLst/>
          </a:prstGeom>
          <a:noFill/>
          <a:extLst>
            <a:ext uri="{909E8E84-426E-40DD-AFC4-6F175D3DCCD1}">
              <a14:hiddenFill xmlns:a14="http://schemas.microsoft.com/office/drawing/2010/main">
                <a:solidFill>
                  <a:srgbClr val="FFFFFF"/>
                </a:solidFill>
              </a14:hiddenFill>
            </a:ext>
          </a:extLst>
        </p:spPr>
      </p:pic>
      <p:cxnSp>
        <p:nvCxnSpPr>
          <p:cNvPr id="32" name="Straight Arrow Connector 31"/>
          <p:cNvCxnSpPr/>
          <p:nvPr/>
        </p:nvCxnSpPr>
        <p:spPr>
          <a:xfrm flipH="1">
            <a:off x="8130513" y="2478119"/>
            <a:ext cx="801819" cy="336096"/>
          </a:xfrm>
          <a:prstGeom prst="straightConnector1">
            <a:avLst/>
          </a:prstGeom>
          <a:noFill/>
          <a:ln w="38100" cap="flat" cmpd="sng" algn="ctr">
            <a:solidFill>
              <a:srgbClr val="4F81BD">
                <a:shade val="95000"/>
                <a:satMod val="105000"/>
              </a:srgbClr>
            </a:solidFill>
            <a:prstDash val="solid"/>
            <a:tailEnd type="arrow"/>
          </a:ln>
          <a:effectLst/>
        </p:spPr>
      </p:cxnSp>
      <p:cxnSp>
        <p:nvCxnSpPr>
          <p:cNvPr id="34" name="Straight Arrow Connector 33"/>
          <p:cNvCxnSpPr/>
          <p:nvPr/>
        </p:nvCxnSpPr>
        <p:spPr>
          <a:xfrm flipH="1">
            <a:off x="7430747" y="1021994"/>
            <a:ext cx="1159916" cy="508822"/>
          </a:xfrm>
          <a:prstGeom prst="straightConnector1">
            <a:avLst/>
          </a:prstGeom>
          <a:noFill/>
          <a:ln w="38100" cap="flat" cmpd="sng" algn="ctr">
            <a:solidFill>
              <a:srgbClr val="4F81BD">
                <a:shade val="95000"/>
                <a:satMod val="105000"/>
              </a:srgbClr>
            </a:solidFill>
            <a:prstDash val="solid"/>
            <a:tailEnd type="arrow"/>
          </a:ln>
          <a:effectLst/>
        </p:spPr>
      </p:cxnSp>
      <p:cxnSp>
        <p:nvCxnSpPr>
          <p:cNvPr id="35" name="Straight Arrow Connector 34"/>
          <p:cNvCxnSpPr/>
          <p:nvPr/>
        </p:nvCxnSpPr>
        <p:spPr>
          <a:xfrm flipH="1">
            <a:off x="8019419" y="4024865"/>
            <a:ext cx="912913" cy="369944"/>
          </a:xfrm>
          <a:prstGeom prst="straightConnector1">
            <a:avLst/>
          </a:prstGeom>
          <a:noFill/>
          <a:ln w="38100" cap="flat" cmpd="sng" algn="ctr">
            <a:solidFill>
              <a:srgbClr val="4F81BD">
                <a:shade val="95000"/>
                <a:satMod val="105000"/>
              </a:srgbClr>
            </a:solidFill>
            <a:prstDash val="solid"/>
            <a:tailEnd type="arrow"/>
          </a:ln>
          <a:effectLst/>
        </p:spPr>
      </p:cxnSp>
      <p:sp>
        <p:nvSpPr>
          <p:cNvPr id="24" name="Rectangle 31"/>
          <p:cNvSpPr>
            <a:spLocks noChangeArrowheads="1"/>
          </p:cNvSpPr>
          <p:nvPr/>
        </p:nvSpPr>
        <p:spPr bwMode="auto">
          <a:xfrm>
            <a:off x="2582106" y="0"/>
            <a:ext cx="95082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5" name="Rectangle 32"/>
          <p:cNvSpPr>
            <a:spLocks noChangeArrowheads="1"/>
          </p:cNvSpPr>
          <p:nvPr/>
        </p:nvSpPr>
        <p:spPr bwMode="auto">
          <a:xfrm>
            <a:off x="721894" y="976472"/>
            <a:ext cx="7443538"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Start by inserting whatever query you want for your first dashboard panel and set the timeframe like example below:</a:t>
            </a:r>
            <a:endParaRPr kumimoji="0" lang="en-US" altLang="en-US" sz="2000" b="0" i="0" u="none" strike="noStrike" cap="none" normalizeH="0" baseline="0" dirty="0">
              <a:ln>
                <a:noFill/>
              </a:ln>
              <a:solidFill>
                <a:schemeClr val="accent1"/>
              </a:solidFill>
              <a:effectLst/>
              <a:latin typeface="Arial" panose="020B0604020202020204" pitchFamily="34" charset="0"/>
            </a:endParaRPr>
          </a:p>
        </p:txBody>
      </p:sp>
      <p:sp>
        <p:nvSpPr>
          <p:cNvPr id="26" name="Rectangle 33"/>
          <p:cNvSpPr>
            <a:spLocks noChangeArrowheads="1"/>
          </p:cNvSpPr>
          <p:nvPr/>
        </p:nvSpPr>
        <p:spPr bwMode="auto">
          <a:xfrm>
            <a:off x="2582106" y="1695450"/>
            <a:ext cx="95082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7" name="Rectangle 34"/>
          <p:cNvSpPr>
            <a:spLocks noChangeArrowheads="1"/>
          </p:cNvSpPr>
          <p:nvPr/>
        </p:nvSpPr>
        <p:spPr bwMode="auto">
          <a:xfrm>
            <a:off x="721893" y="2255077"/>
            <a:ext cx="750770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Next, Click on the magnifying glass to run the query you just created in Splunk (don’t forget to set the correct timeframe for searching)</a:t>
            </a:r>
            <a:endParaRPr kumimoji="0" lang="en-US" altLang="en-US" sz="1600" b="0" i="0" u="none" strike="noStrike" cap="none" normalizeH="0" baseline="0" dirty="0">
              <a:ln>
                <a:noFill/>
              </a:ln>
              <a:solidFill>
                <a:schemeClr val="accent1"/>
              </a:solidFill>
              <a:effectLst/>
              <a:latin typeface="Arial" panose="020B0604020202020204" pitchFamily="34" charset="0"/>
            </a:endParaRPr>
          </a:p>
        </p:txBody>
      </p:sp>
      <p:sp>
        <p:nvSpPr>
          <p:cNvPr id="28" name="Rectangle 35"/>
          <p:cNvSpPr>
            <a:spLocks noChangeArrowheads="1"/>
          </p:cNvSpPr>
          <p:nvPr/>
        </p:nvSpPr>
        <p:spPr bwMode="auto">
          <a:xfrm>
            <a:off x="2582106" y="3324225"/>
            <a:ext cx="95082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9" name="Rectangle 36"/>
          <p:cNvSpPr>
            <a:spLocks noChangeArrowheads="1"/>
          </p:cNvSpPr>
          <p:nvPr/>
        </p:nvSpPr>
        <p:spPr bwMode="auto">
          <a:xfrm>
            <a:off x="721894" y="3517588"/>
            <a:ext cx="7443538"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After the query search is completed, in the top right corner of the search window, Select Save As, Then Select Dashboard Panel.</a:t>
            </a:r>
            <a:endParaRPr kumimoji="0" lang="en-US" altLang="en-US" sz="2400" b="0" i="0" u="none" strike="noStrike" cap="none" normalizeH="0" baseline="0" dirty="0">
              <a:ln>
                <a:noFill/>
              </a:ln>
              <a:solidFill>
                <a:schemeClr val="accent1"/>
              </a:solidFill>
              <a:effectLst/>
              <a:latin typeface="Arial" panose="020B0604020202020204" pitchFamily="34" charset="0"/>
            </a:endParaRPr>
          </a:p>
        </p:txBody>
      </p:sp>
      <p:sp>
        <p:nvSpPr>
          <p:cNvPr id="30" name="Rectangle 37"/>
          <p:cNvSpPr>
            <a:spLocks noChangeArrowheads="1"/>
          </p:cNvSpPr>
          <p:nvPr/>
        </p:nvSpPr>
        <p:spPr bwMode="auto">
          <a:xfrm>
            <a:off x="777880" y="4973577"/>
            <a:ext cx="7307180"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In the Save As dashboard Panel window, Under Dashboard - Select </a:t>
            </a:r>
            <a:r>
              <a:rPr kumimoji="0" lang="en-US" altLang="en-US" sz="1100" b="1"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NEW</a:t>
            </a:r>
            <a:endParaRPr kumimoji="0" lang="en-US" altLang="en-US" sz="800" b="1"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Give the Dashboard A title (a name specific to the search you ran)</a:t>
            </a:r>
            <a:endParaRPr kumimoji="0" lang="en-US" altLang="en-US" sz="800" b="0"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Under Dashboard Permissions, decide if you want to share the dashboard, or keep it private (only you can see it) </a:t>
            </a:r>
            <a:endParaRPr kumimoji="0" lang="en-US" altLang="en-US" sz="800" b="0"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Under Panel content, select what type of display you want for the dashboard chart type (Statistics, Line) </a:t>
            </a:r>
            <a:endParaRPr kumimoji="0" lang="en-US" altLang="en-US" sz="800" b="0" i="0" u="none" strike="noStrike" cap="none" normalizeH="0" baseline="0" dirty="0">
              <a:ln>
                <a:noFill/>
              </a:ln>
              <a:solidFill>
                <a:schemeClr val="accent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accent1"/>
                </a:solidFill>
                <a:effectLst/>
                <a:latin typeface="Calibri" panose="020F0502020204030204" pitchFamily="34" charset="0"/>
                <a:ea typeface="Calibri" panose="020F0502020204030204" pitchFamily="34" charset="0"/>
                <a:cs typeface="Times New Roman" panose="02020603050405020304" pitchFamily="18" charset="0"/>
              </a:rPr>
              <a:t>Click Save. Document the location it saved it to. See screenshot below:</a:t>
            </a:r>
            <a:endParaRPr kumimoji="0" lang="en-US" altLang="en-US" sz="1800" b="0" i="0" u="none" strike="noStrike" cap="none" normalizeH="0" baseline="0" dirty="0">
              <a:ln>
                <a:noFill/>
              </a:ln>
              <a:solidFill>
                <a:schemeClr val="accent1"/>
              </a:solidFill>
              <a:effectLst/>
            </a:endParaRPr>
          </a:p>
        </p:txBody>
      </p:sp>
      <p:sp>
        <p:nvSpPr>
          <p:cNvPr id="11" name="Slide Number Placeholder 10"/>
          <p:cNvSpPr>
            <a:spLocks noGrp="1"/>
          </p:cNvSpPr>
          <p:nvPr>
            <p:ph type="sldNum" sz="quarter" idx="12"/>
          </p:nvPr>
        </p:nvSpPr>
        <p:spPr/>
        <p:txBody>
          <a:bodyPr/>
          <a:lstStyle/>
          <a:p>
            <a:fld id="{D57F1E4F-1CFF-5643-939E-217C01CDF565}" type="slidenum">
              <a:rPr lang="en-US" smtClean="0"/>
              <a:pPr/>
              <a:t>27</a:t>
            </a:fld>
            <a:endParaRPr lang="en-US" dirty="0"/>
          </a:p>
        </p:txBody>
      </p:sp>
    </p:spTree>
    <p:extLst>
      <p:ext uri="{BB962C8B-B14F-4D97-AF65-F5344CB8AC3E}">
        <p14:creationId xmlns:p14="http://schemas.microsoft.com/office/powerpoint/2010/main" val="1933393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64307" y="125046"/>
            <a:ext cx="8847015"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Building your first Splunk dashboard 3</a:t>
            </a:r>
          </a:p>
        </p:txBody>
      </p:sp>
      <p:sp>
        <p:nvSpPr>
          <p:cNvPr id="24" name="Rectangle 31"/>
          <p:cNvSpPr>
            <a:spLocks noChangeArrowheads="1"/>
          </p:cNvSpPr>
          <p:nvPr/>
        </p:nvSpPr>
        <p:spPr bwMode="auto">
          <a:xfrm>
            <a:off x="2582106" y="0"/>
            <a:ext cx="95082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6" name="Rectangle 33"/>
          <p:cNvSpPr>
            <a:spLocks noChangeArrowheads="1"/>
          </p:cNvSpPr>
          <p:nvPr/>
        </p:nvSpPr>
        <p:spPr bwMode="auto">
          <a:xfrm>
            <a:off x="2582106" y="1695450"/>
            <a:ext cx="95082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8" name="Rectangle 35"/>
          <p:cNvSpPr>
            <a:spLocks noChangeArrowheads="1"/>
          </p:cNvSpPr>
          <p:nvPr/>
        </p:nvSpPr>
        <p:spPr bwMode="auto">
          <a:xfrm>
            <a:off x="2582106" y="3324225"/>
            <a:ext cx="95082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6" name="Picture 15"/>
          <p:cNvPicPr/>
          <p:nvPr/>
        </p:nvPicPr>
        <p:blipFill>
          <a:blip r:embed="rId2"/>
          <a:stretch>
            <a:fillRect/>
          </a:stretch>
        </p:blipFill>
        <p:spPr>
          <a:xfrm>
            <a:off x="2704746" y="2291557"/>
            <a:ext cx="4766135" cy="3158711"/>
          </a:xfrm>
          <a:prstGeom prst="rect">
            <a:avLst/>
          </a:prstGeom>
        </p:spPr>
      </p:pic>
      <p:cxnSp>
        <p:nvCxnSpPr>
          <p:cNvPr id="17" name="Straight Arrow Connector 16"/>
          <p:cNvCxnSpPr/>
          <p:nvPr/>
        </p:nvCxnSpPr>
        <p:spPr>
          <a:xfrm>
            <a:off x="3041993" y="2702207"/>
            <a:ext cx="907750" cy="99123"/>
          </a:xfrm>
          <a:prstGeom prst="straightConnector1">
            <a:avLst/>
          </a:prstGeom>
          <a:noFill/>
          <a:ln w="38100" cap="flat" cmpd="sng" algn="ctr">
            <a:solidFill>
              <a:srgbClr val="4F81BD">
                <a:shade val="95000"/>
                <a:satMod val="105000"/>
              </a:srgbClr>
            </a:solidFill>
            <a:prstDash val="solid"/>
            <a:tailEnd type="arrow"/>
          </a:ln>
          <a:effectLst/>
        </p:spPr>
      </p:cxnSp>
      <p:cxnSp>
        <p:nvCxnSpPr>
          <p:cNvPr id="18" name="Straight Arrow Connector 17"/>
          <p:cNvCxnSpPr/>
          <p:nvPr/>
        </p:nvCxnSpPr>
        <p:spPr>
          <a:xfrm>
            <a:off x="2788778" y="2952326"/>
            <a:ext cx="907750" cy="99123"/>
          </a:xfrm>
          <a:prstGeom prst="straightConnector1">
            <a:avLst/>
          </a:prstGeom>
          <a:noFill/>
          <a:ln w="38100" cap="flat" cmpd="sng" algn="ctr">
            <a:solidFill>
              <a:srgbClr val="4F81BD">
                <a:shade val="95000"/>
                <a:satMod val="105000"/>
              </a:srgbClr>
            </a:solidFill>
            <a:prstDash val="solid"/>
            <a:tailEnd type="arrow"/>
          </a:ln>
          <a:effectLst/>
        </p:spPr>
      </p:cxnSp>
      <p:cxnSp>
        <p:nvCxnSpPr>
          <p:cNvPr id="19" name="Straight Arrow Connector 18"/>
          <p:cNvCxnSpPr/>
          <p:nvPr/>
        </p:nvCxnSpPr>
        <p:spPr>
          <a:xfrm>
            <a:off x="2324951" y="3646075"/>
            <a:ext cx="907750" cy="99123"/>
          </a:xfrm>
          <a:prstGeom prst="straightConnector1">
            <a:avLst/>
          </a:prstGeom>
          <a:noFill/>
          <a:ln w="38100" cap="flat" cmpd="sng" algn="ctr">
            <a:solidFill>
              <a:srgbClr val="4F81BD">
                <a:shade val="95000"/>
                <a:satMod val="105000"/>
              </a:srgbClr>
            </a:solidFill>
            <a:prstDash val="solid"/>
            <a:tailEnd type="arrow"/>
          </a:ln>
          <a:effectLst/>
        </p:spPr>
      </p:cxnSp>
      <p:cxnSp>
        <p:nvCxnSpPr>
          <p:cNvPr id="20" name="Straight Arrow Connector 19"/>
          <p:cNvCxnSpPr/>
          <p:nvPr/>
        </p:nvCxnSpPr>
        <p:spPr>
          <a:xfrm>
            <a:off x="2250871" y="3948676"/>
            <a:ext cx="907750" cy="99123"/>
          </a:xfrm>
          <a:prstGeom prst="straightConnector1">
            <a:avLst/>
          </a:prstGeom>
          <a:noFill/>
          <a:ln w="38100" cap="flat" cmpd="sng" algn="ctr">
            <a:solidFill>
              <a:srgbClr val="4F81BD">
                <a:shade val="95000"/>
                <a:satMod val="105000"/>
              </a:srgbClr>
            </a:solidFill>
            <a:prstDash val="solid"/>
            <a:tailEnd type="arrow"/>
          </a:ln>
          <a:effectLst/>
        </p:spPr>
      </p:cxnSp>
      <p:cxnSp>
        <p:nvCxnSpPr>
          <p:cNvPr id="21" name="Straight Arrow Connector 20"/>
          <p:cNvCxnSpPr/>
          <p:nvPr/>
        </p:nvCxnSpPr>
        <p:spPr>
          <a:xfrm>
            <a:off x="3041993" y="4341515"/>
            <a:ext cx="907750" cy="99123"/>
          </a:xfrm>
          <a:prstGeom prst="straightConnector1">
            <a:avLst/>
          </a:prstGeom>
          <a:noFill/>
          <a:ln w="38100" cap="flat" cmpd="sng" algn="ctr">
            <a:solidFill>
              <a:srgbClr val="4F81BD">
                <a:shade val="95000"/>
                <a:satMod val="105000"/>
              </a:srgbClr>
            </a:solidFill>
            <a:prstDash val="solid"/>
            <a:tailEnd type="arrow"/>
          </a:ln>
          <a:effectLst/>
        </p:spPr>
      </p:cxnSp>
      <p:cxnSp>
        <p:nvCxnSpPr>
          <p:cNvPr id="22" name="Straight Arrow Connector 21"/>
          <p:cNvCxnSpPr/>
          <p:nvPr/>
        </p:nvCxnSpPr>
        <p:spPr>
          <a:xfrm>
            <a:off x="2788778" y="4796768"/>
            <a:ext cx="907750" cy="99123"/>
          </a:xfrm>
          <a:prstGeom prst="straightConnector1">
            <a:avLst/>
          </a:prstGeom>
          <a:noFill/>
          <a:ln w="38100" cap="flat" cmpd="sng" algn="ctr">
            <a:solidFill>
              <a:srgbClr val="4F81BD">
                <a:shade val="95000"/>
                <a:satMod val="105000"/>
              </a:srgbClr>
            </a:solidFill>
            <a:prstDash val="solid"/>
            <a:tailEnd type="arrow"/>
          </a:ln>
          <a:effectLst/>
        </p:spPr>
      </p:cxnSp>
      <p:sp>
        <p:nvSpPr>
          <p:cNvPr id="9" name="TextBox 8"/>
          <p:cNvSpPr txBox="1"/>
          <p:nvPr/>
        </p:nvSpPr>
        <p:spPr>
          <a:xfrm>
            <a:off x="742463" y="1101969"/>
            <a:ext cx="8768860" cy="830997"/>
          </a:xfrm>
          <a:prstGeom prst="rect">
            <a:avLst/>
          </a:prstGeom>
          <a:noFill/>
        </p:spPr>
        <p:txBody>
          <a:bodyPr wrap="square" rtlCol="0">
            <a:spAutoFit/>
          </a:bodyPr>
          <a:lstStyle/>
          <a:p>
            <a:r>
              <a:rPr lang="en-US" sz="1600" dirty="0"/>
              <a:t>Make sure to complete the below boxes. This tells Splunk where to save the dashboard, a brief description of what the dashboard represents and whether or not it is share with others or private and the type of dashboard (graphical chart or just statistics) </a:t>
            </a:r>
          </a:p>
        </p:txBody>
      </p:sp>
      <p:sp>
        <p:nvSpPr>
          <p:cNvPr id="34" name="Slide Number Placeholder 33"/>
          <p:cNvSpPr>
            <a:spLocks noGrp="1"/>
          </p:cNvSpPr>
          <p:nvPr>
            <p:ph type="sldNum" sz="quarter" idx="12"/>
          </p:nvPr>
        </p:nvSpPr>
        <p:spPr/>
        <p:txBody>
          <a:bodyPr/>
          <a:lstStyle/>
          <a:p>
            <a:fld id="{D57F1E4F-1CFF-5643-939E-217C01CDF565}" type="slidenum">
              <a:rPr lang="en-US" smtClean="0"/>
              <a:pPr/>
              <a:t>28</a:t>
            </a:fld>
            <a:endParaRPr lang="en-US" dirty="0"/>
          </a:p>
        </p:txBody>
      </p:sp>
    </p:spTree>
    <p:extLst>
      <p:ext uri="{BB962C8B-B14F-4D97-AF65-F5344CB8AC3E}">
        <p14:creationId xmlns:p14="http://schemas.microsoft.com/office/powerpoint/2010/main" val="15556744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64307" y="125046"/>
            <a:ext cx="8847015"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Opening your first Splunk dashboard </a:t>
            </a:r>
          </a:p>
        </p:txBody>
      </p:sp>
      <p:sp>
        <p:nvSpPr>
          <p:cNvPr id="24" name="Rectangle 31"/>
          <p:cNvSpPr>
            <a:spLocks noChangeArrowheads="1"/>
          </p:cNvSpPr>
          <p:nvPr/>
        </p:nvSpPr>
        <p:spPr bwMode="auto">
          <a:xfrm>
            <a:off x="2582106" y="0"/>
            <a:ext cx="95082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2" name="Picture 1"/>
          <p:cNvPicPr>
            <a:picLocks noChangeAspect="1"/>
          </p:cNvPicPr>
          <p:nvPr/>
        </p:nvPicPr>
        <p:blipFill>
          <a:blip r:embed="rId2"/>
          <a:stretch>
            <a:fillRect/>
          </a:stretch>
        </p:blipFill>
        <p:spPr>
          <a:xfrm>
            <a:off x="1106129" y="1735031"/>
            <a:ext cx="7760677" cy="1346208"/>
          </a:xfrm>
          <a:prstGeom prst="rect">
            <a:avLst/>
          </a:prstGeom>
        </p:spPr>
      </p:pic>
      <p:cxnSp>
        <p:nvCxnSpPr>
          <p:cNvPr id="15" name="Straight Arrow Connector 14"/>
          <p:cNvCxnSpPr/>
          <p:nvPr/>
        </p:nvCxnSpPr>
        <p:spPr>
          <a:xfrm flipH="1">
            <a:off x="2672163" y="1657078"/>
            <a:ext cx="1570323" cy="363292"/>
          </a:xfrm>
          <a:prstGeom prst="straightConnector1">
            <a:avLst/>
          </a:prstGeom>
          <a:noFill/>
          <a:ln w="38100" cap="flat" cmpd="sng" algn="ctr">
            <a:solidFill>
              <a:srgbClr val="4F81BD">
                <a:shade val="95000"/>
                <a:satMod val="105000"/>
              </a:srgbClr>
            </a:solidFill>
            <a:prstDash val="solid"/>
            <a:tailEnd type="arrow"/>
          </a:ln>
          <a:effectLst/>
        </p:spPr>
      </p:cxnSp>
      <p:sp>
        <p:nvSpPr>
          <p:cNvPr id="5" name="TextBox 4"/>
          <p:cNvSpPr txBox="1"/>
          <p:nvPr/>
        </p:nvSpPr>
        <p:spPr>
          <a:xfrm>
            <a:off x="1106129" y="1016000"/>
            <a:ext cx="7760677" cy="584775"/>
          </a:xfrm>
          <a:prstGeom prst="rect">
            <a:avLst/>
          </a:prstGeom>
          <a:noFill/>
        </p:spPr>
        <p:txBody>
          <a:bodyPr wrap="square" rtlCol="0">
            <a:spAutoFit/>
          </a:bodyPr>
          <a:lstStyle/>
          <a:p>
            <a:r>
              <a:rPr lang="en-US" sz="1600" dirty="0"/>
              <a:t>In the main Splunk search window: </a:t>
            </a:r>
            <a:r>
              <a:rPr lang="en-US" sz="1200" dirty="0">
                <a:solidFill>
                  <a:srgbClr val="0033CC"/>
                </a:solidFill>
                <a:hlinkClick r:id="rId3" action="ppaction://hlinksldjump"/>
              </a:rPr>
              <a:t>https://splunk.serve.com:8000/en-US/app/search/search</a:t>
            </a:r>
            <a:r>
              <a:rPr lang="en-US" sz="1200" dirty="0"/>
              <a:t> </a:t>
            </a:r>
            <a:r>
              <a:rPr lang="en-US" sz="1600" dirty="0"/>
              <a:t> select Dashboard above the search bar as shown below:</a:t>
            </a:r>
          </a:p>
        </p:txBody>
      </p:sp>
      <p:sp>
        <p:nvSpPr>
          <p:cNvPr id="8" name="TextBox 7"/>
          <p:cNvSpPr txBox="1"/>
          <p:nvPr/>
        </p:nvSpPr>
        <p:spPr>
          <a:xfrm>
            <a:off x="1106129" y="3146944"/>
            <a:ext cx="7760677" cy="584775"/>
          </a:xfrm>
          <a:prstGeom prst="rect">
            <a:avLst/>
          </a:prstGeom>
          <a:noFill/>
        </p:spPr>
        <p:txBody>
          <a:bodyPr wrap="square" rtlCol="0">
            <a:spAutoFit/>
          </a:bodyPr>
          <a:lstStyle/>
          <a:p>
            <a:r>
              <a:rPr lang="en-US" sz="1600" b="1" dirty="0">
                <a:solidFill>
                  <a:schemeClr val="accent1"/>
                </a:solidFill>
              </a:rPr>
              <a:t>Next</a:t>
            </a:r>
            <a:r>
              <a:rPr lang="en-US" sz="1600" dirty="0">
                <a:solidFill>
                  <a:schemeClr val="accent1"/>
                </a:solidFill>
              </a:rPr>
              <a:t>, make sure the button left of the filter box is selected as </a:t>
            </a:r>
            <a:r>
              <a:rPr lang="en-US" sz="1600" dirty="0"/>
              <a:t>Yours </a:t>
            </a:r>
            <a:r>
              <a:rPr lang="en-US" sz="1600" dirty="0">
                <a:solidFill>
                  <a:schemeClr val="accent1"/>
                </a:solidFill>
              </a:rPr>
              <a:t>and this will provide results of all your individual dashboard listed under your user credentials.</a:t>
            </a:r>
          </a:p>
        </p:txBody>
      </p:sp>
      <p:pic>
        <p:nvPicPr>
          <p:cNvPr id="10" name="Picture 9"/>
          <p:cNvPicPr>
            <a:picLocks noChangeAspect="1"/>
          </p:cNvPicPr>
          <p:nvPr/>
        </p:nvPicPr>
        <p:blipFill>
          <a:blip r:embed="rId4"/>
          <a:stretch>
            <a:fillRect/>
          </a:stretch>
        </p:blipFill>
        <p:spPr>
          <a:xfrm>
            <a:off x="1106128" y="3731719"/>
            <a:ext cx="7760678" cy="1549408"/>
          </a:xfrm>
          <a:prstGeom prst="rect">
            <a:avLst/>
          </a:prstGeom>
        </p:spPr>
      </p:pic>
      <p:cxnSp>
        <p:nvCxnSpPr>
          <p:cNvPr id="23" name="Straight Arrow Connector 22"/>
          <p:cNvCxnSpPr/>
          <p:nvPr/>
        </p:nvCxnSpPr>
        <p:spPr>
          <a:xfrm flipH="1">
            <a:off x="4183900" y="3899784"/>
            <a:ext cx="297484" cy="454920"/>
          </a:xfrm>
          <a:prstGeom prst="straightConnector1">
            <a:avLst/>
          </a:prstGeom>
          <a:noFill/>
          <a:ln w="38100" cap="flat" cmpd="sng" algn="ctr">
            <a:solidFill>
              <a:srgbClr val="4F81BD">
                <a:shade val="95000"/>
                <a:satMod val="105000"/>
              </a:srgbClr>
            </a:solidFill>
            <a:prstDash val="solid"/>
            <a:tailEnd type="arrow"/>
          </a:ln>
          <a:effectLst/>
        </p:spPr>
      </p:cxnSp>
      <p:cxnSp>
        <p:nvCxnSpPr>
          <p:cNvPr id="25" name="Straight Arrow Connector 24"/>
          <p:cNvCxnSpPr/>
          <p:nvPr/>
        </p:nvCxnSpPr>
        <p:spPr>
          <a:xfrm>
            <a:off x="7096914" y="3899784"/>
            <a:ext cx="15577" cy="606639"/>
          </a:xfrm>
          <a:prstGeom prst="straightConnector1">
            <a:avLst/>
          </a:prstGeom>
          <a:noFill/>
          <a:ln w="38100" cap="flat" cmpd="sng" algn="ctr">
            <a:solidFill>
              <a:srgbClr val="4F81BD">
                <a:shade val="95000"/>
                <a:satMod val="105000"/>
              </a:srgbClr>
            </a:solidFill>
            <a:prstDash val="solid"/>
            <a:tailEnd type="arrow"/>
          </a:ln>
          <a:effectLst/>
        </p:spPr>
      </p:cxnSp>
      <p:sp>
        <p:nvSpPr>
          <p:cNvPr id="16" name="Slide Number Placeholder 15"/>
          <p:cNvSpPr>
            <a:spLocks noGrp="1"/>
          </p:cNvSpPr>
          <p:nvPr>
            <p:ph type="sldNum" sz="quarter" idx="12"/>
          </p:nvPr>
        </p:nvSpPr>
        <p:spPr/>
        <p:txBody>
          <a:bodyPr/>
          <a:lstStyle/>
          <a:p>
            <a:fld id="{D57F1E4F-1CFF-5643-939E-217C01CDF565}" type="slidenum">
              <a:rPr lang="en-US" smtClean="0"/>
              <a:pPr/>
              <a:t>29</a:t>
            </a:fld>
            <a:endParaRPr lang="en-US" dirty="0"/>
          </a:p>
        </p:txBody>
      </p:sp>
    </p:spTree>
    <p:extLst>
      <p:ext uri="{BB962C8B-B14F-4D97-AF65-F5344CB8AC3E}">
        <p14:creationId xmlns:p14="http://schemas.microsoft.com/office/powerpoint/2010/main" val="3926472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73882" y="98854"/>
            <a:ext cx="8393685" cy="651423"/>
          </a:xfrm>
        </p:spPr>
        <p:txBody>
          <a:bodyPr/>
          <a:lstStyle/>
          <a:p>
            <a:pPr algn="ctr"/>
            <a:r>
              <a:rPr lang="en-US" sz="4000" dirty="0"/>
              <a:t>What is Splunk? </a:t>
            </a:r>
          </a:p>
        </p:txBody>
      </p:sp>
      <p:graphicFrame>
        <p:nvGraphicFramePr>
          <p:cNvPr id="3" name="Diagram 2"/>
          <p:cNvGraphicFramePr/>
          <p:nvPr>
            <p:extLst>
              <p:ext uri="{D42A27DB-BD31-4B8C-83A1-F6EECF244321}">
                <p14:modId xmlns:p14="http://schemas.microsoft.com/office/powerpoint/2010/main" val="1538097440"/>
              </p:ext>
            </p:extLst>
          </p:nvPr>
        </p:nvGraphicFramePr>
        <p:xfrm>
          <a:off x="696855" y="750277"/>
          <a:ext cx="8767576" cy="28057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26" name="Picture 2" descr="Splunk knowledge objects - Edurek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97763" y="3442349"/>
            <a:ext cx="3992276" cy="3415651"/>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11"/>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6340378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664307" y="125046"/>
            <a:ext cx="8847015"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3200" dirty="0"/>
              <a:t>In Summary</a:t>
            </a:r>
          </a:p>
        </p:txBody>
      </p:sp>
      <p:sp>
        <p:nvSpPr>
          <p:cNvPr id="24" name="Rectangle 31"/>
          <p:cNvSpPr>
            <a:spLocks noChangeArrowheads="1"/>
          </p:cNvSpPr>
          <p:nvPr/>
        </p:nvSpPr>
        <p:spPr bwMode="auto">
          <a:xfrm>
            <a:off x="2582106" y="0"/>
            <a:ext cx="950829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p:cNvSpPr txBox="1"/>
          <p:nvPr/>
        </p:nvSpPr>
        <p:spPr>
          <a:xfrm>
            <a:off x="664307" y="1383957"/>
            <a:ext cx="8652688" cy="3847207"/>
          </a:xfrm>
          <a:prstGeom prst="rect">
            <a:avLst/>
          </a:prstGeom>
          <a:noFill/>
        </p:spPr>
        <p:txBody>
          <a:bodyPr wrap="square" rtlCol="0">
            <a:spAutoFit/>
          </a:bodyPr>
          <a:lstStyle/>
          <a:p>
            <a:r>
              <a:rPr lang="en-US" sz="2800" dirty="0"/>
              <a:t>More Information about Splunk:</a:t>
            </a:r>
          </a:p>
          <a:p>
            <a:r>
              <a:rPr lang="en-US" sz="2000" dirty="0">
                <a:hlinkClick r:id="rId2"/>
              </a:rPr>
              <a:t>http://docs.splunk.com  </a:t>
            </a:r>
          </a:p>
          <a:p>
            <a:r>
              <a:rPr lang="en-US" sz="2000" dirty="0">
                <a:hlinkClick r:id="rId2"/>
              </a:rPr>
              <a:t>https://answers.splunk.com/index.html </a:t>
            </a:r>
            <a:r>
              <a:rPr lang="en-US" sz="2000" dirty="0"/>
              <a:t> </a:t>
            </a:r>
          </a:p>
          <a:p>
            <a:endParaRPr lang="en-US" sz="2800" dirty="0"/>
          </a:p>
          <a:p>
            <a:pPr marL="285750" indent="-285750">
              <a:buFont typeface="Arial" panose="020B0604020202020204" pitchFamily="34" charset="0"/>
              <a:buChar char="•"/>
            </a:pPr>
            <a:r>
              <a:rPr lang="en-US" sz="2800" dirty="0"/>
              <a:t>User guides, </a:t>
            </a:r>
          </a:p>
          <a:p>
            <a:pPr marL="285750" indent="-285750">
              <a:buFont typeface="Arial" panose="020B0604020202020204" pitchFamily="34" charset="0"/>
              <a:buChar char="•"/>
            </a:pPr>
            <a:r>
              <a:rPr lang="en-US" sz="2800" dirty="0"/>
              <a:t>Reference materials</a:t>
            </a:r>
          </a:p>
          <a:p>
            <a:pPr marL="285750" indent="-285750">
              <a:buFont typeface="Arial" panose="020B0604020202020204" pitchFamily="34" charset="0"/>
              <a:buChar char="•"/>
            </a:pPr>
            <a:r>
              <a:rPr lang="en-US" sz="2800" dirty="0"/>
              <a:t>Tutorials</a:t>
            </a:r>
          </a:p>
          <a:p>
            <a:pPr marL="285750" indent="-285750">
              <a:buFont typeface="Arial" panose="020B0604020202020204" pitchFamily="34" charset="0"/>
              <a:buChar char="•"/>
            </a:pPr>
            <a:r>
              <a:rPr lang="en-US" sz="2800" dirty="0"/>
              <a:t>Community Tutorials</a:t>
            </a:r>
          </a:p>
          <a:p>
            <a:endParaRPr lang="en-US" dirty="0"/>
          </a:p>
          <a:p>
            <a:endParaRPr lang="en-US" dirty="0"/>
          </a:p>
        </p:txBody>
      </p:sp>
      <p:pic>
        <p:nvPicPr>
          <p:cNvPr id="3" name="Picture 2"/>
          <p:cNvPicPr>
            <a:picLocks noChangeAspect="1"/>
          </p:cNvPicPr>
          <p:nvPr/>
        </p:nvPicPr>
        <p:blipFill>
          <a:blip r:embed="rId3"/>
          <a:stretch>
            <a:fillRect/>
          </a:stretch>
        </p:blipFill>
        <p:spPr>
          <a:xfrm>
            <a:off x="886082" y="118320"/>
            <a:ext cx="1943157" cy="1040608"/>
          </a:xfrm>
          <a:prstGeom prst="rect">
            <a:avLst/>
          </a:prstGeom>
        </p:spPr>
      </p:pic>
      <p:pic>
        <p:nvPicPr>
          <p:cNvPr id="5122" name="Picture 2" descr="Image result for splunk log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969211" y="407510"/>
            <a:ext cx="2042984" cy="1277808"/>
          </a:xfrm>
          <a:prstGeom prst="rect">
            <a:avLst/>
          </a:prstGeom>
          <a:noFill/>
          <a:extLst>
            <a:ext uri="{909E8E84-426E-40DD-AFC4-6F175D3DCCD1}">
              <a14:hiddenFill xmlns:a14="http://schemas.microsoft.com/office/drawing/2010/main">
                <a:solidFill>
                  <a:srgbClr val="FFFFFF"/>
                </a:solidFill>
              </a14:hiddenFill>
            </a:ext>
          </a:extLst>
        </p:spPr>
      </p:pic>
      <p:sp>
        <p:nvSpPr>
          <p:cNvPr id="13" name="Slide Number Placeholder 12"/>
          <p:cNvSpPr>
            <a:spLocks noGrp="1"/>
          </p:cNvSpPr>
          <p:nvPr>
            <p:ph type="sldNum" sz="quarter" idx="12"/>
          </p:nvPr>
        </p:nvSpPr>
        <p:spPr/>
        <p:txBody>
          <a:bodyPr/>
          <a:lstStyle/>
          <a:p>
            <a:fld id="{D57F1E4F-1CFF-5643-939E-217C01CDF565}" type="slidenum">
              <a:rPr lang="en-US" smtClean="0"/>
              <a:pPr/>
              <a:t>30</a:t>
            </a:fld>
            <a:endParaRPr lang="en-US" dirty="0"/>
          </a:p>
        </p:txBody>
      </p:sp>
    </p:spTree>
    <p:extLst>
      <p:ext uri="{BB962C8B-B14F-4D97-AF65-F5344CB8AC3E}">
        <p14:creationId xmlns:p14="http://schemas.microsoft.com/office/powerpoint/2010/main" val="424773707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itle 1"/>
          <p:cNvSpPr txBox="1">
            <a:spLocks/>
          </p:cNvSpPr>
          <p:nvPr/>
        </p:nvSpPr>
        <p:spPr>
          <a:xfrm>
            <a:off x="1911346" y="38201"/>
            <a:ext cx="6309847" cy="55492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dirty="0"/>
              <a:t>Splunk Query Examples</a:t>
            </a:r>
          </a:p>
        </p:txBody>
      </p:sp>
      <p:sp>
        <p:nvSpPr>
          <p:cNvPr id="7" name="Title 1"/>
          <p:cNvSpPr txBox="1">
            <a:spLocks/>
          </p:cNvSpPr>
          <p:nvPr/>
        </p:nvSpPr>
        <p:spPr>
          <a:xfrm>
            <a:off x="1113285" y="1528956"/>
            <a:ext cx="6309847" cy="105444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dirty="0"/>
          </a:p>
        </p:txBody>
      </p:sp>
      <p:sp>
        <p:nvSpPr>
          <p:cNvPr id="2" name="TextBox 1"/>
          <p:cNvSpPr txBox="1"/>
          <p:nvPr/>
        </p:nvSpPr>
        <p:spPr>
          <a:xfrm>
            <a:off x="1113285" y="873211"/>
            <a:ext cx="8195472" cy="2970044"/>
          </a:xfrm>
          <a:prstGeom prst="rect">
            <a:avLst/>
          </a:prstGeom>
          <a:noFill/>
        </p:spPr>
        <p:txBody>
          <a:bodyPr wrap="square" rtlCol="0">
            <a:spAutoFit/>
          </a:bodyPr>
          <a:lstStyle/>
          <a:p>
            <a:r>
              <a:rPr lang="en-US" sz="1100" dirty="0"/>
              <a:t>index=production (COMPONENT=API "API_CONSUMERKEY=TaxAct" API_ACTION=</a:t>
            </a:r>
            <a:r>
              <a:rPr lang="en-US" sz="1100" dirty="0" err="1"/>
              <a:t>CustomerPUT</a:t>
            </a:r>
            <a:r>
              <a:rPr lang="en-US" sz="1100" dirty="0"/>
              <a:t> PRODUCT_ITEM="TAXACT") |bin _time span=1d  |stats count by _time, API_ACTION   Range (Feb 1-Feb 3 2017)</a:t>
            </a:r>
          </a:p>
          <a:p>
            <a:endParaRPr lang="en-US" sz="1100" dirty="0"/>
          </a:p>
          <a:p>
            <a:endParaRPr lang="en-US" sz="1100" dirty="0"/>
          </a:p>
          <a:p>
            <a:r>
              <a:rPr lang="en-US" sz="1100" dirty="0"/>
              <a:t>index=production source=udp:9082 sourcetype=</a:t>
            </a:r>
            <a:r>
              <a:rPr lang="en-US" sz="1100" dirty="0" err="1"/>
              <a:t>gnsProcessing</a:t>
            </a:r>
            <a:r>
              <a:rPr lang="en-US" sz="1100" dirty="0"/>
              <a:t> </a:t>
            </a:r>
            <a:r>
              <a:rPr lang="en-US" sz="1100" dirty="0" err="1"/>
              <a:t>EventId</a:t>
            </a:r>
            <a:r>
              <a:rPr lang="en-US" sz="1100" dirty="0"/>
              <a:t>=</a:t>
            </a:r>
            <a:r>
              <a:rPr lang="en-US" sz="1100" dirty="0" err="1"/>
              <a:t>GWOut</a:t>
            </a:r>
            <a:r>
              <a:rPr lang="en-US" sz="1100" dirty="0"/>
              <a:t> </a:t>
            </a:r>
            <a:r>
              <a:rPr lang="en-US" sz="1100" dirty="0" err="1"/>
              <a:t>MessageType</a:t>
            </a:r>
            <a:r>
              <a:rPr lang="en-US" sz="1100" dirty="0"/>
              <a:t>=</a:t>
            </a:r>
            <a:r>
              <a:rPr lang="en-US" sz="1100" dirty="0" err="1"/>
              <a:t>PosAuthorization</a:t>
            </a:r>
            <a:r>
              <a:rPr lang="en-US" sz="1100" dirty="0"/>
              <a:t> | stats count as </a:t>
            </a:r>
            <a:r>
              <a:rPr lang="en-US" sz="1100" dirty="0" err="1"/>
              <a:t>MessageType</a:t>
            </a:r>
            <a:r>
              <a:rPr lang="en-US" sz="1100" dirty="0"/>
              <a:t> | </a:t>
            </a:r>
            <a:r>
              <a:rPr lang="en-US" sz="1100" dirty="0" err="1"/>
              <a:t>rangemap</a:t>
            </a:r>
            <a:r>
              <a:rPr lang="en-US" sz="1100" dirty="0"/>
              <a:t> field=</a:t>
            </a:r>
            <a:r>
              <a:rPr lang="en-US" sz="1100" dirty="0" err="1"/>
              <a:t>MessageType</a:t>
            </a:r>
            <a:r>
              <a:rPr lang="en-US" sz="1100" dirty="0"/>
              <a:t> low=0-150000 elevated=15001-180000 default=severe   Range (last 60 mins)</a:t>
            </a:r>
          </a:p>
          <a:p>
            <a:endParaRPr lang="en-US" sz="1100" dirty="0"/>
          </a:p>
          <a:p>
            <a:endParaRPr lang="en-US" sz="1100" dirty="0"/>
          </a:p>
          <a:p>
            <a:r>
              <a:rPr lang="en-US" sz="1100" dirty="0"/>
              <a:t>index=production  LOGGER!=*Configuration* COMPONENT=CST host=CLTPWCAT*  LOGLEVEL=ERROR | chart count by LOGMSG</a:t>
            </a:r>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a:p>
            <a:endParaRPr lang="en-US" sz="1100" dirty="0"/>
          </a:p>
        </p:txBody>
      </p:sp>
      <p:sp>
        <p:nvSpPr>
          <p:cNvPr id="3" name="Slide Number Placeholder 2">
            <a:extLst>
              <a:ext uri="{FF2B5EF4-FFF2-40B4-BE49-F238E27FC236}">
                <a16:creationId xmlns:a16="http://schemas.microsoft.com/office/drawing/2014/main" id="{25D248C7-A0AF-4D23-8B94-7684546FEE4D}"/>
              </a:ext>
            </a:extLst>
          </p:cNvPr>
          <p:cNvSpPr>
            <a:spLocks noGrp="1"/>
          </p:cNvSpPr>
          <p:nvPr>
            <p:ph type="sldNum" sz="quarter" idx="12"/>
          </p:nvPr>
        </p:nvSpPr>
        <p:spPr/>
        <p:txBody>
          <a:bodyPr/>
          <a:lstStyle/>
          <a:p>
            <a:fld id="{D57F1E4F-1CFF-5643-939E-217C01CDF565}" type="slidenum">
              <a:rPr lang="en-US" smtClean="0"/>
              <a:pPr/>
              <a:t>31</a:t>
            </a:fld>
            <a:endParaRPr lang="en-US" dirty="0"/>
          </a:p>
        </p:txBody>
      </p:sp>
    </p:spTree>
    <p:extLst>
      <p:ext uri="{BB962C8B-B14F-4D97-AF65-F5344CB8AC3E}">
        <p14:creationId xmlns:p14="http://schemas.microsoft.com/office/powerpoint/2010/main" val="2306364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5160" y="4053016"/>
            <a:ext cx="9259788" cy="2308324"/>
          </a:xfrm>
          <a:prstGeom prst="rect">
            <a:avLst/>
          </a:prstGeom>
        </p:spPr>
        <p:txBody>
          <a:bodyPr wrap="square">
            <a:spAutoFit/>
          </a:bodyPr>
          <a:lstStyle/>
          <a:p>
            <a:endParaRPr lang="en-US" sz="2400" dirty="0">
              <a:latin typeface="+mj-lt"/>
              <a:ea typeface="+mj-ea"/>
              <a:cs typeface="+mj-cs"/>
            </a:endParaRPr>
          </a:p>
          <a:p>
            <a:r>
              <a:rPr lang="en-US" sz="2400" dirty="0">
                <a:latin typeface="+mj-lt"/>
                <a:ea typeface="+mj-ea"/>
                <a:cs typeface="+mj-cs"/>
              </a:rPr>
              <a:t>Splunk correlates real-time data in a searchable repository from which it can generate graphs, reports, alerts, dashboards and visualizations. Think of it as a powerful analytical tool, which also has capabilities to store data in its own internal format for a specified amount of time.</a:t>
            </a:r>
          </a:p>
        </p:txBody>
      </p:sp>
      <p:sp>
        <p:nvSpPr>
          <p:cNvPr id="7" name="Title 1"/>
          <p:cNvSpPr txBox="1">
            <a:spLocks/>
          </p:cNvSpPr>
          <p:nvPr/>
        </p:nvSpPr>
        <p:spPr>
          <a:xfrm>
            <a:off x="901586" y="199887"/>
            <a:ext cx="7766936" cy="105444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t>What does Splunk do? </a:t>
            </a:r>
          </a:p>
        </p:txBody>
      </p:sp>
      <p:pic>
        <p:nvPicPr>
          <p:cNvPr id="2" name="Picture 1"/>
          <p:cNvPicPr>
            <a:picLocks noChangeAspect="1"/>
          </p:cNvPicPr>
          <p:nvPr/>
        </p:nvPicPr>
        <p:blipFill>
          <a:blip r:embed="rId2"/>
          <a:stretch>
            <a:fillRect/>
          </a:stretch>
        </p:blipFill>
        <p:spPr>
          <a:xfrm>
            <a:off x="2935697" y="1272854"/>
            <a:ext cx="3698713" cy="2961239"/>
          </a:xfrm>
          <a:prstGeom prst="rect">
            <a:avLst/>
          </a:prstGeom>
        </p:spPr>
      </p:pic>
      <p:sp>
        <p:nvSpPr>
          <p:cNvPr id="13" name="Slide Number Placeholder 12"/>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33623926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533312" y="1774801"/>
            <a:ext cx="9259788" cy="3539430"/>
          </a:xfrm>
          <a:prstGeom prst="rect">
            <a:avLst/>
          </a:prstGeom>
        </p:spPr>
        <p:txBody>
          <a:bodyPr wrap="square">
            <a:spAutoFit/>
          </a:bodyPr>
          <a:lstStyle/>
          <a:p>
            <a:pPr marL="457200" indent="-457200">
              <a:buFont typeface="Arial" panose="020B0604020202020204" pitchFamily="34" charset="0"/>
              <a:buChar char="•"/>
            </a:pPr>
            <a:r>
              <a:rPr lang="en-US" sz="4000" dirty="0">
                <a:solidFill>
                  <a:schemeClr val="accent1"/>
                </a:solidFill>
                <a:latin typeface="+mj-lt"/>
                <a:ea typeface="+mj-ea"/>
                <a:cs typeface="+mj-cs"/>
              </a:rPr>
              <a:t>Gather Performance Data</a:t>
            </a:r>
          </a:p>
          <a:p>
            <a:pPr marL="457200" indent="-457200">
              <a:buFont typeface="Arial" panose="020B0604020202020204" pitchFamily="34" charset="0"/>
              <a:buChar char="•"/>
            </a:pPr>
            <a:r>
              <a:rPr lang="en-US" sz="4000" dirty="0">
                <a:solidFill>
                  <a:schemeClr val="accent1"/>
                </a:solidFill>
                <a:latin typeface="+mj-lt"/>
                <a:ea typeface="+mj-ea"/>
                <a:cs typeface="+mj-cs"/>
              </a:rPr>
              <a:t>Troubleshoot Application Issues</a:t>
            </a:r>
          </a:p>
          <a:p>
            <a:pPr marL="457200" indent="-457200">
              <a:buFont typeface="Arial" panose="020B0604020202020204" pitchFamily="34" charset="0"/>
              <a:buChar char="•"/>
            </a:pPr>
            <a:r>
              <a:rPr lang="en-US" sz="3600" dirty="0">
                <a:solidFill>
                  <a:schemeClr val="accent1"/>
                </a:solidFill>
                <a:latin typeface="+mj-lt"/>
                <a:ea typeface="+mj-ea"/>
                <a:cs typeface="+mj-cs"/>
              </a:rPr>
              <a:t>Automatically Alert on Error Conditions</a:t>
            </a:r>
          </a:p>
          <a:p>
            <a:pPr marL="457200" indent="-457200">
              <a:buFont typeface="Arial" panose="020B0604020202020204" pitchFamily="34" charset="0"/>
              <a:buChar char="•"/>
            </a:pPr>
            <a:r>
              <a:rPr lang="en-US" sz="4000" dirty="0">
                <a:solidFill>
                  <a:schemeClr val="accent1"/>
                </a:solidFill>
                <a:latin typeface="+mj-lt"/>
                <a:ea typeface="+mj-ea"/>
                <a:cs typeface="+mj-cs"/>
              </a:rPr>
              <a:t>Build Dashboards</a:t>
            </a:r>
          </a:p>
          <a:p>
            <a:pPr marL="457200" indent="-457200">
              <a:buFont typeface="Arial" panose="020B0604020202020204" pitchFamily="34" charset="0"/>
              <a:buChar char="•"/>
            </a:pPr>
            <a:r>
              <a:rPr lang="en-US" sz="4000" dirty="0">
                <a:solidFill>
                  <a:schemeClr val="accent1"/>
                </a:solidFill>
                <a:latin typeface="+mj-lt"/>
                <a:ea typeface="+mj-ea"/>
                <a:cs typeface="+mj-cs"/>
              </a:rPr>
              <a:t>Store and Retrieve data for Later Use</a:t>
            </a:r>
          </a:p>
          <a:p>
            <a:pPr marL="457200" indent="-457200">
              <a:buFont typeface="Arial" panose="020B0604020202020204" pitchFamily="34" charset="0"/>
              <a:buChar char="•"/>
            </a:pPr>
            <a:endParaRPr lang="en-US" sz="2800" dirty="0">
              <a:latin typeface="+mj-lt"/>
              <a:ea typeface="+mj-ea"/>
              <a:cs typeface="+mj-cs"/>
            </a:endParaRPr>
          </a:p>
        </p:txBody>
      </p:sp>
      <p:sp>
        <p:nvSpPr>
          <p:cNvPr id="7" name="Title 1"/>
          <p:cNvSpPr txBox="1">
            <a:spLocks/>
          </p:cNvSpPr>
          <p:nvPr/>
        </p:nvSpPr>
        <p:spPr>
          <a:xfrm>
            <a:off x="1096970" y="125046"/>
            <a:ext cx="7766936"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800" dirty="0"/>
              <a:t>What can I do with Splunk? </a:t>
            </a:r>
          </a:p>
        </p:txBody>
      </p:sp>
      <p:sp>
        <p:nvSpPr>
          <p:cNvPr id="12" name="Slide Number Placeholder 11"/>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8616645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031809" y="3598737"/>
            <a:ext cx="5690748" cy="3477875"/>
          </a:xfrm>
          <a:prstGeom prst="rect">
            <a:avLst/>
          </a:prstGeom>
        </p:spPr>
        <p:txBody>
          <a:bodyPr wrap="square">
            <a:spAutoFit/>
          </a:bodyPr>
          <a:lstStyle/>
          <a:p>
            <a:pPr marL="457200" indent="-457200">
              <a:buFont typeface="Arial" panose="020B0604020202020204" pitchFamily="34" charset="0"/>
              <a:buChar char="•"/>
            </a:pPr>
            <a:r>
              <a:rPr lang="en-US" sz="3200" dirty="0">
                <a:latin typeface="+mj-lt"/>
                <a:ea typeface="+mj-ea"/>
                <a:cs typeface="+mj-cs"/>
              </a:rPr>
              <a:t>Application logs - 77%</a:t>
            </a:r>
          </a:p>
          <a:p>
            <a:pPr marL="457200" indent="-457200">
              <a:buFont typeface="Arial" panose="020B0604020202020204" pitchFamily="34" charset="0"/>
              <a:buChar char="•"/>
            </a:pPr>
            <a:r>
              <a:rPr lang="en-US" sz="3200" dirty="0">
                <a:latin typeface="+mj-lt"/>
                <a:ea typeface="+mj-ea"/>
                <a:cs typeface="+mj-cs"/>
              </a:rPr>
              <a:t>Firewall logs - 13%</a:t>
            </a:r>
          </a:p>
          <a:p>
            <a:pPr marL="457200" indent="-457200">
              <a:buFont typeface="Arial" panose="020B0604020202020204" pitchFamily="34" charset="0"/>
              <a:buChar char="•"/>
            </a:pPr>
            <a:r>
              <a:rPr lang="en-US" sz="3200" dirty="0">
                <a:latin typeface="+mj-lt"/>
                <a:ea typeface="+mj-ea"/>
                <a:cs typeface="+mj-cs"/>
              </a:rPr>
              <a:t>Web server logs – 4%</a:t>
            </a:r>
          </a:p>
          <a:p>
            <a:pPr marL="457200" indent="-457200">
              <a:buFont typeface="Arial" panose="020B0604020202020204" pitchFamily="34" charset="0"/>
              <a:buChar char="•"/>
            </a:pPr>
            <a:r>
              <a:rPr lang="en-US" sz="3200" dirty="0">
                <a:latin typeface="+mj-lt"/>
                <a:ea typeface="+mj-ea"/>
                <a:cs typeface="+mj-cs"/>
              </a:rPr>
              <a:t>Operating system logs – 3%</a:t>
            </a:r>
          </a:p>
          <a:p>
            <a:pPr marL="457200" indent="-457200">
              <a:buFont typeface="Arial" panose="020B0604020202020204" pitchFamily="34" charset="0"/>
              <a:buChar char="•"/>
            </a:pPr>
            <a:r>
              <a:rPr lang="en-US" sz="3200" dirty="0">
                <a:latin typeface="+mj-lt"/>
                <a:ea typeface="+mj-ea"/>
                <a:cs typeface="+mj-cs"/>
              </a:rPr>
              <a:t>Mail server logs – 1%</a:t>
            </a:r>
          </a:p>
          <a:p>
            <a:pPr marL="457200" indent="-457200">
              <a:buFont typeface="Arial" panose="020B0604020202020204" pitchFamily="34" charset="0"/>
              <a:buChar char="•"/>
            </a:pPr>
            <a:r>
              <a:rPr lang="en-US" sz="3200" dirty="0">
                <a:latin typeface="+mj-lt"/>
                <a:ea typeface="+mj-ea"/>
                <a:cs typeface="+mj-cs"/>
              </a:rPr>
              <a:t>Other logs – 2%</a:t>
            </a:r>
          </a:p>
          <a:p>
            <a:pPr marL="457200" indent="-457200">
              <a:buFont typeface="Arial" panose="020B0604020202020204" pitchFamily="34" charset="0"/>
              <a:buChar char="•"/>
            </a:pPr>
            <a:endParaRPr lang="en-US" sz="2800" dirty="0">
              <a:latin typeface="+mj-lt"/>
              <a:ea typeface="+mj-ea"/>
              <a:cs typeface="+mj-cs"/>
            </a:endParaRPr>
          </a:p>
        </p:txBody>
      </p:sp>
      <p:sp>
        <p:nvSpPr>
          <p:cNvPr id="7" name="Title 1"/>
          <p:cNvSpPr txBox="1">
            <a:spLocks/>
          </p:cNvSpPr>
          <p:nvPr/>
        </p:nvSpPr>
        <p:spPr>
          <a:xfrm>
            <a:off x="1096970" y="125046"/>
            <a:ext cx="7766936"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t>What sort of data is in Splunk? </a:t>
            </a:r>
          </a:p>
        </p:txBody>
      </p:sp>
      <p:pic>
        <p:nvPicPr>
          <p:cNvPr id="3" name="Picture 2"/>
          <p:cNvPicPr>
            <a:picLocks noChangeAspect="1"/>
          </p:cNvPicPr>
          <p:nvPr/>
        </p:nvPicPr>
        <p:blipFill>
          <a:blip r:embed="rId2"/>
          <a:stretch>
            <a:fillRect/>
          </a:stretch>
        </p:blipFill>
        <p:spPr>
          <a:xfrm>
            <a:off x="1852247" y="933899"/>
            <a:ext cx="6674339" cy="2787032"/>
          </a:xfrm>
          <a:prstGeom prst="rect">
            <a:avLst/>
          </a:prstGeom>
        </p:spPr>
      </p:pic>
      <p:sp>
        <p:nvSpPr>
          <p:cNvPr id="13" name="Slide Number Placeholder 12"/>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764007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096970" y="933899"/>
            <a:ext cx="8140336" cy="1815882"/>
          </a:xfrm>
          <a:prstGeom prst="rect">
            <a:avLst/>
          </a:prstGeom>
        </p:spPr>
        <p:txBody>
          <a:bodyPr wrap="square" numCol="2">
            <a:spAutoFit/>
          </a:bodyPr>
          <a:lstStyle/>
          <a:p>
            <a:pPr marL="342900" indent="-342900">
              <a:buFont typeface="Arial" panose="020B0604020202020204" pitchFamily="34" charset="0"/>
              <a:buChar char="•"/>
            </a:pPr>
            <a:r>
              <a:rPr lang="en-US" sz="1600" dirty="0">
                <a:latin typeface="+mj-lt"/>
                <a:ea typeface="+mj-ea"/>
                <a:cs typeface="+mj-cs"/>
              </a:rPr>
              <a:t>Splunk Forwarders</a:t>
            </a:r>
          </a:p>
          <a:p>
            <a:pPr marL="342900" indent="-342900">
              <a:buFont typeface="Arial" panose="020B0604020202020204" pitchFamily="34" charset="0"/>
              <a:buChar char="•"/>
            </a:pPr>
            <a:r>
              <a:rPr lang="en-US" sz="1600" dirty="0">
                <a:latin typeface="+mj-lt"/>
                <a:ea typeface="+mj-ea"/>
                <a:cs typeface="+mj-cs"/>
              </a:rPr>
              <a:t>Windows app/security logs</a:t>
            </a:r>
          </a:p>
          <a:p>
            <a:pPr marL="342900" indent="-342900">
              <a:buFont typeface="Arial" panose="020B0604020202020204" pitchFamily="34" charset="0"/>
              <a:buChar char="•"/>
            </a:pPr>
            <a:r>
              <a:rPr lang="en-US" sz="1600" dirty="0">
                <a:latin typeface="+mj-lt"/>
                <a:ea typeface="+mj-ea"/>
                <a:cs typeface="+mj-cs"/>
              </a:rPr>
              <a:t>IIS logs</a:t>
            </a:r>
          </a:p>
          <a:p>
            <a:pPr marL="342900" indent="-342900">
              <a:buFont typeface="Arial" panose="020B0604020202020204" pitchFamily="34" charset="0"/>
              <a:buChar char="•"/>
            </a:pPr>
            <a:r>
              <a:rPr lang="en-US" sz="1600" dirty="0">
                <a:latin typeface="+mj-lt"/>
                <a:ea typeface="+mj-ea"/>
                <a:cs typeface="+mj-cs"/>
              </a:rPr>
              <a:t>DNS logs</a:t>
            </a:r>
          </a:p>
          <a:p>
            <a:pPr marL="342900" indent="-342900">
              <a:buFont typeface="Arial" panose="020B0604020202020204" pitchFamily="34" charset="0"/>
              <a:buChar char="•"/>
            </a:pPr>
            <a:r>
              <a:rPr lang="en-US" sz="1600" dirty="0">
                <a:latin typeface="+mj-lt"/>
                <a:ea typeface="+mj-ea"/>
                <a:cs typeface="+mj-cs"/>
              </a:rPr>
              <a:t>Syslog</a:t>
            </a:r>
          </a:p>
          <a:p>
            <a:pPr marL="342900" indent="-342900">
              <a:buFont typeface="Arial" panose="020B0604020202020204" pitchFamily="34" charset="0"/>
              <a:buChar char="•"/>
            </a:pPr>
            <a:r>
              <a:rPr lang="en-US" sz="1600" dirty="0">
                <a:latin typeface="+mj-lt"/>
                <a:ea typeface="+mj-ea"/>
                <a:cs typeface="+mj-cs"/>
              </a:rPr>
              <a:t>Application logs</a:t>
            </a:r>
          </a:p>
          <a:p>
            <a:pPr marL="342900" indent="-342900">
              <a:buFont typeface="Arial" panose="020B0604020202020204" pitchFamily="34" charset="0"/>
              <a:buChar char="•"/>
            </a:pPr>
            <a:endParaRPr lang="en-US" sz="1600" dirty="0">
              <a:latin typeface="+mj-lt"/>
              <a:ea typeface="+mj-ea"/>
              <a:cs typeface="+mj-cs"/>
            </a:endParaRPr>
          </a:p>
          <a:p>
            <a:pPr marL="342900" indent="-342900">
              <a:buFont typeface="Arial" panose="020B0604020202020204" pitchFamily="34" charset="0"/>
              <a:buChar char="•"/>
            </a:pPr>
            <a:endParaRPr lang="en-US" sz="1600" dirty="0">
              <a:latin typeface="+mj-lt"/>
              <a:ea typeface="+mj-ea"/>
              <a:cs typeface="+mj-cs"/>
            </a:endParaRPr>
          </a:p>
          <a:p>
            <a:pPr marL="342900" indent="-342900">
              <a:buFont typeface="Arial" panose="020B0604020202020204" pitchFamily="34" charset="0"/>
              <a:buChar char="•"/>
            </a:pPr>
            <a:r>
              <a:rPr lang="en-US" sz="1600" dirty="0">
                <a:latin typeface="+mj-lt"/>
                <a:ea typeface="+mj-ea"/>
                <a:cs typeface="+mj-cs"/>
              </a:rPr>
              <a:t>Files</a:t>
            </a:r>
          </a:p>
          <a:p>
            <a:pPr marL="342900" indent="-342900">
              <a:buFont typeface="Arial" panose="020B0604020202020204" pitchFamily="34" charset="0"/>
              <a:buChar char="•"/>
            </a:pPr>
            <a:r>
              <a:rPr lang="en-US" sz="1600" dirty="0">
                <a:latin typeface="+mj-lt"/>
                <a:ea typeface="+mj-ea"/>
                <a:cs typeface="+mj-cs"/>
              </a:rPr>
              <a:t>TCP/UDP sockets</a:t>
            </a:r>
          </a:p>
          <a:p>
            <a:pPr marL="342900" indent="-342900">
              <a:buFont typeface="Arial" panose="020B0604020202020204" pitchFamily="34" charset="0"/>
              <a:buChar char="•"/>
            </a:pPr>
            <a:r>
              <a:rPr lang="en-US" sz="1600" dirty="0">
                <a:latin typeface="+mj-lt"/>
                <a:ea typeface="+mj-ea"/>
                <a:cs typeface="+mj-cs"/>
              </a:rPr>
              <a:t>Scripts/Scripted inputs</a:t>
            </a:r>
          </a:p>
          <a:p>
            <a:pPr marL="342900" indent="-342900">
              <a:buFont typeface="Arial" panose="020B0604020202020204" pitchFamily="34" charset="0"/>
              <a:buChar char="•"/>
            </a:pPr>
            <a:r>
              <a:rPr lang="en-US" sz="1600" dirty="0">
                <a:latin typeface="+mj-lt"/>
                <a:ea typeface="+mj-ea"/>
                <a:cs typeface="+mj-cs"/>
              </a:rPr>
              <a:t>Database logs</a:t>
            </a:r>
          </a:p>
          <a:p>
            <a:pPr marL="342900" indent="-342900">
              <a:buFont typeface="Arial" panose="020B0604020202020204" pitchFamily="34" charset="0"/>
              <a:buChar char="•"/>
            </a:pPr>
            <a:r>
              <a:rPr lang="en-US" sz="1600" dirty="0">
                <a:latin typeface="+mj-lt"/>
                <a:ea typeface="+mj-ea"/>
                <a:cs typeface="+mj-cs"/>
              </a:rPr>
              <a:t>Cisco Firewall manager</a:t>
            </a:r>
            <a:endParaRPr lang="en-US" dirty="0">
              <a:latin typeface="+mj-lt"/>
              <a:ea typeface="+mj-ea"/>
              <a:cs typeface="+mj-cs"/>
            </a:endParaRPr>
          </a:p>
        </p:txBody>
      </p:sp>
      <p:sp>
        <p:nvSpPr>
          <p:cNvPr id="7" name="Title 1"/>
          <p:cNvSpPr txBox="1">
            <a:spLocks/>
          </p:cNvSpPr>
          <p:nvPr/>
        </p:nvSpPr>
        <p:spPr>
          <a:xfrm>
            <a:off x="1096970" y="125046"/>
            <a:ext cx="7766936" cy="80885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000" dirty="0"/>
              <a:t>How did all that get in Splunk? </a:t>
            </a:r>
          </a:p>
        </p:txBody>
      </p:sp>
      <p:pic>
        <p:nvPicPr>
          <p:cNvPr id="1026" name="Picture 2" descr="Datapipeline1 60.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3401" y="2749781"/>
            <a:ext cx="4162784" cy="3881296"/>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11"/>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367390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
          <p:cNvSpPr>
            <a:spLocks noChangeArrowheads="1"/>
          </p:cNvSpPr>
          <p:nvPr/>
        </p:nvSpPr>
        <p:spPr bwMode="auto">
          <a:xfrm>
            <a:off x="631530" y="1381005"/>
            <a:ext cx="8981393" cy="23724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effectLst/>
                <a:latin typeface="Verdana" panose="020B0604030504040204" pitchFamily="34" charset="0"/>
              </a:rPr>
              <a:t>Different Stages In Data Pipeline</a:t>
            </a:r>
            <a:endParaRPr kumimoji="0" lang="en-US" altLang="en-US" sz="2000" b="0" i="0" u="none" strike="noStrike" cap="none" normalizeH="0" baseline="0" dirty="0">
              <a:ln>
                <a:noFill/>
              </a:ln>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effectLst/>
                <a:latin typeface="Verdana" panose="020B0604030504040204" pitchFamily="34" charset="0"/>
              </a:rPr>
              <a:t>There are 4 different stages in Splunk:</a:t>
            </a:r>
            <a:endParaRPr kumimoji="0" lang="en-US" altLang="en-US" sz="2400" b="0" i="0" u="none" strike="noStrike" cap="none" normalizeH="0" baseline="0" dirty="0">
              <a:ln>
                <a:noFill/>
              </a:ln>
              <a:effectLst/>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Verdana" panose="020B0604030504040204" pitchFamily="34" charset="0"/>
              </a:rPr>
              <a:t>Data Input stage</a:t>
            </a:r>
            <a:endParaRPr kumimoji="0" lang="en-US" altLang="en-US" sz="2400" b="0" i="0" u="none" strike="noStrike" cap="none" normalizeH="0" baseline="0" dirty="0">
              <a:ln>
                <a:noFill/>
              </a:ln>
              <a:effectLst/>
              <a:latin typeface="Open sans"/>
            </a:endParaRPr>
          </a:p>
          <a:p>
            <a:pPr marL="342900" indent="-342900" defTabSz="914400">
              <a:buFont typeface="Arial" panose="020B0604020202020204" pitchFamily="34" charset="0"/>
              <a:buChar char="•"/>
            </a:pPr>
            <a:r>
              <a:rPr kumimoji="0" lang="en-US" altLang="en-US" sz="2400" b="0" i="0" u="none" strike="noStrike" cap="none" normalizeH="0" baseline="0" dirty="0">
                <a:ln>
                  <a:noFill/>
                </a:ln>
                <a:effectLst/>
                <a:latin typeface="Verdana" panose="020B0604030504040204" pitchFamily="34" charset="0"/>
              </a:rPr>
              <a:t>Event Parsing </a:t>
            </a:r>
            <a:r>
              <a:rPr lang="en-US" altLang="en-US" sz="1400" dirty="0">
                <a:latin typeface="Verdana" panose="020B0604030504040204" pitchFamily="34" charset="0"/>
              </a:rPr>
              <a:t>(</a:t>
            </a:r>
            <a:r>
              <a:rPr lang="en-US" sz="1600" i="1" dirty="0">
                <a:latin typeface="Verdana" panose="020B0604030504040204" pitchFamily="34" charset="0"/>
              </a:rPr>
              <a:t>processes log contents sequentially and generates events</a:t>
            </a:r>
            <a:r>
              <a:rPr lang="en-US" sz="1400" dirty="0">
                <a:latin typeface="Verdana" panose="020B0604030504040204" pitchFamily="34" charset="0"/>
              </a:rPr>
              <a:t>)</a:t>
            </a:r>
            <a:endParaRPr lang="en-US" sz="2000" dirty="0">
              <a:latin typeface="Verdana" panose="020B060403050404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Verdana" panose="020B0604030504040204" pitchFamily="34" charset="0"/>
              </a:rPr>
              <a:t>Data Storage stage (Indexing)</a:t>
            </a:r>
            <a:endParaRPr kumimoji="0" lang="en-US" altLang="en-US" sz="2400" b="0" i="0" u="none" strike="noStrike" cap="none" normalizeH="0" baseline="0" dirty="0">
              <a:ln>
                <a:noFill/>
              </a:ln>
              <a:effectLst/>
              <a:latin typeface="Open sans"/>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effectLst/>
                <a:latin typeface="Verdana" panose="020B0604030504040204" pitchFamily="34" charset="0"/>
              </a:rPr>
              <a:t>Data Searching stage</a:t>
            </a:r>
            <a:endParaRPr kumimoji="0" lang="en-US" altLang="en-US" sz="2400" b="0" i="0" u="none" strike="noStrike" cap="none" normalizeH="0" baseline="0" dirty="0">
              <a:ln>
                <a:noFill/>
              </a:ln>
              <a:effectLst/>
              <a:latin typeface="Open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444444"/>
                </a:solidFill>
                <a:effectLst/>
                <a:latin typeface="Open sans"/>
              </a:rPr>
              <a:t>  </a:t>
            </a:r>
            <a:endParaRPr kumimoji="0" lang="en-US" altLang="en-US" sz="24600" b="0" i="0" u="none" strike="noStrike" cap="none" normalizeH="0" baseline="0" dirty="0">
              <a:ln>
                <a:noFill/>
              </a:ln>
              <a:solidFill>
                <a:srgbClr val="444444"/>
              </a:solidFill>
              <a:effectLst/>
              <a:latin typeface="Open sans"/>
            </a:endParaRPr>
          </a:p>
        </p:txBody>
      </p:sp>
      <p:pic>
        <p:nvPicPr>
          <p:cNvPr id="1026" name="Picture 2" descr="splunk deployment pipeline-splunk archite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4441" y="3753429"/>
            <a:ext cx="8207632" cy="2222301"/>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1"/>
          <p:cNvSpPr txBox="1">
            <a:spLocks/>
          </p:cNvSpPr>
          <p:nvPr/>
        </p:nvSpPr>
        <p:spPr>
          <a:xfrm>
            <a:off x="811284" y="120323"/>
            <a:ext cx="8513947" cy="1054443"/>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How Splunk works </a:t>
            </a:r>
          </a:p>
        </p:txBody>
      </p:sp>
      <p:sp>
        <p:nvSpPr>
          <p:cNvPr id="12" name="Slide Number Placeholder 11"/>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2516803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844062" y="119424"/>
            <a:ext cx="8550030" cy="564317"/>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endParaRPr lang="en-US" sz="2800" dirty="0"/>
          </a:p>
          <a:p>
            <a:pPr algn="ctr"/>
            <a:r>
              <a:rPr lang="en-US" sz="2800" dirty="0"/>
              <a:t>Splunk - Indexers</a:t>
            </a:r>
          </a:p>
        </p:txBody>
      </p:sp>
      <p:sp>
        <p:nvSpPr>
          <p:cNvPr id="7" name="Rectangle 4"/>
          <p:cNvSpPr>
            <a:spLocks noChangeArrowheads="1"/>
          </p:cNvSpPr>
          <p:nvPr/>
        </p:nvSpPr>
        <p:spPr bwMode="auto">
          <a:xfrm>
            <a:off x="969108" y="3752581"/>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5"/>
          <p:cNvSpPr>
            <a:spLocks noChangeArrowheads="1"/>
          </p:cNvSpPr>
          <p:nvPr/>
        </p:nvSpPr>
        <p:spPr bwMode="auto">
          <a:xfrm>
            <a:off x="0" y="26000"/>
            <a:ext cx="65" cy="4051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31740" rIns="0" bIns="952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p:cNvSpPr/>
          <p:nvPr/>
        </p:nvSpPr>
        <p:spPr>
          <a:xfrm>
            <a:off x="679938" y="733887"/>
            <a:ext cx="8932985" cy="1846659"/>
          </a:xfrm>
          <a:prstGeom prst="rect">
            <a:avLst/>
          </a:prstGeom>
        </p:spPr>
        <p:txBody>
          <a:bodyPr wrap="square">
            <a:spAutoFit/>
          </a:bodyPr>
          <a:lstStyle/>
          <a:p>
            <a:r>
              <a:rPr lang="en-US" sz="1600" b="1" dirty="0">
                <a:solidFill>
                  <a:schemeClr val="accent1"/>
                </a:solidFill>
                <a:latin typeface="proxima_nova"/>
              </a:rPr>
              <a:t>Indexers - </a:t>
            </a:r>
            <a:r>
              <a:rPr lang="en-US" sz="1400" dirty="0">
                <a:latin typeface="Helvetica Neue"/>
              </a:rPr>
              <a:t>The indexer is the Splunk Enterprise component that creates and manages indexes. The primary functions of an indexer are:</a:t>
            </a:r>
            <a:br>
              <a:rPr lang="en-US" sz="1400" dirty="0">
                <a:latin typeface="Helvetica Neue"/>
              </a:rPr>
            </a:br>
            <a:endParaRPr lang="en-US" sz="1400" dirty="0">
              <a:latin typeface="Helvetica Neue"/>
            </a:endParaRPr>
          </a:p>
          <a:p>
            <a:pPr>
              <a:buFont typeface="Arial" panose="020B0604020202020204" pitchFamily="34" charset="0"/>
              <a:buChar char="•"/>
            </a:pPr>
            <a:r>
              <a:rPr lang="en-US" sz="1400" dirty="0">
                <a:latin typeface="proxima_nova"/>
              </a:rPr>
              <a:t> Indexing incoming data </a:t>
            </a:r>
          </a:p>
          <a:p>
            <a:pPr>
              <a:buFont typeface="Arial" panose="020B0604020202020204" pitchFamily="34" charset="0"/>
              <a:buChar char="•"/>
            </a:pPr>
            <a:r>
              <a:rPr lang="en-US" sz="1400" dirty="0">
                <a:latin typeface="proxima_nova"/>
              </a:rPr>
              <a:t> Searching the indexed data</a:t>
            </a:r>
          </a:p>
          <a:p>
            <a:r>
              <a:rPr lang="en-US" sz="1400" dirty="0">
                <a:latin typeface="Helvetica Neue"/>
              </a:rPr>
              <a:t>In some configurations, other Splunk Enterprise components take over the non-indexing roles. </a:t>
            </a:r>
            <a:r>
              <a:rPr lang="en-US" sz="1400" b="1" dirty="0">
                <a:latin typeface="Helvetica Neue"/>
                <a:hlinkClick r:id="rId2" tooltip="Splexicon:Forwarder"/>
              </a:rPr>
              <a:t>Forwarders</a:t>
            </a:r>
            <a:r>
              <a:rPr lang="en-US" sz="1400" dirty="0">
                <a:latin typeface="Helvetica Neue"/>
              </a:rPr>
              <a:t> consume the data, indexers index and search the data, and </a:t>
            </a:r>
            <a:r>
              <a:rPr lang="en-US" sz="1400" b="1" dirty="0">
                <a:latin typeface="Helvetica Neue"/>
                <a:hlinkClick r:id="rId3" tooltip="Splexicon:Searchhead"/>
              </a:rPr>
              <a:t>search heads</a:t>
            </a:r>
            <a:r>
              <a:rPr lang="en-US" sz="1400" dirty="0">
                <a:latin typeface="Helvetica Neue"/>
              </a:rPr>
              <a:t> coordinate searches across the set of indexers. Here's an example of a scaled-out deployment:</a:t>
            </a:r>
            <a:endParaRPr lang="en-US" sz="1600" dirty="0"/>
          </a:p>
        </p:txBody>
      </p:sp>
      <p:pic>
        <p:nvPicPr>
          <p:cNvPr id="1026" name="Picture 2" descr="Horizontal scaling new2 6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6587" y="2850487"/>
            <a:ext cx="5068546" cy="3556000"/>
          </a:xfrm>
          <a:prstGeom prst="rect">
            <a:avLst/>
          </a:prstGeom>
          <a:noFill/>
          <a:extLst>
            <a:ext uri="{909E8E84-426E-40DD-AFC4-6F175D3DCCD1}">
              <a14:hiddenFill xmlns:a14="http://schemas.microsoft.com/office/drawing/2010/main">
                <a:solidFill>
                  <a:srgbClr val="FFFFFF"/>
                </a:solidFill>
              </a14:hiddenFill>
            </a:ext>
          </a:extLst>
        </p:spPr>
      </p:pic>
      <p:sp>
        <p:nvSpPr>
          <p:cNvPr id="14" name="Slide Number Placeholder 13"/>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86335486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0</TotalTime>
  <Words>2319</Words>
  <Application>Microsoft Office PowerPoint</Application>
  <PresentationFormat>Widescreen</PresentationFormat>
  <Paragraphs>303</Paragraphs>
  <Slides>31</Slides>
  <Notes>2</Notes>
  <HiddenSlides>1</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31</vt:i4>
      </vt:variant>
    </vt:vector>
  </HeadingPairs>
  <TitlesOfParts>
    <vt:vector size="46" baseType="lpstr">
      <vt:lpstr>Arial</vt:lpstr>
      <vt:lpstr>Calibri</vt:lpstr>
      <vt:lpstr>Courier New</vt:lpstr>
      <vt:lpstr>Helvetica Neue</vt:lpstr>
      <vt:lpstr>Open sans</vt:lpstr>
      <vt:lpstr>proxima_nova</vt:lpstr>
      <vt:lpstr>ProximaNova</vt:lpstr>
      <vt:lpstr>ProximaNovaBold</vt:lpstr>
      <vt:lpstr>Tahoma</vt:lpstr>
      <vt:lpstr>Times New Roman</vt:lpstr>
      <vt:lpstr>Trebuchet MS</vt:lpstr>
      <vt:lpstr>Verdana</vt:lpstr>
      <vt:lpstr>Verdana</vt:lpstr>
      <vt:lpstr>Wingdings 3</vt:lpstr>
      <vt:lpstr>Facet</vt:lpstr>
      <vt:lpstr>PowerPoint Presentation</vt:lpstr>
      <vt:lpstr>What We will Cover in This Training  </vt:lpstr>
      <vt:lpstr>What is Splunk?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2018-06-06T17:07:13Z</dcterms:created>
  <dcterms:modified xsi:type="dcterms:W3CDTF">2018-06-06T17:12:44Z</dcterms:modified>
</cp:coreProperties>
</file>