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8" r:id="rId13"/>
    <p:sldId id="268" r:id="rId14"/>
    <p:sldId id="269" r:id="rId15"/>
    <p:sldId id="272" r:id="rId16"/>
    <p:sldId id="280" r:id="rId17"/>
    <p:sldId id="273" r:id="rId18"/>
    <p:sldId id="274" r:id="rId19"/>
    <p:sldId id="275" r:id="rId20"/>
    <p:sldId id="276" r:id="rId21"/>
    <p:sldId id="277" r:id="rId22"/>
    <p:sldId id="279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hr-BA" sz="13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
n = 10</a:t>
            </a:r>
          </a:p>
        </c:rich>
      </c:tx>
      <c:layout>
        <c:manualLayout>
          <c:xMode val="edge"/>
          <c:yMode val="edge"/>
          <c:x val="0.92955957209894213"/>
          <c:y val="7.087260501277119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4567028553249041E-2"/>
          <c:y val="6.5056398336948221E-2"/>
          <c:w val="0.71553060128847534"/>
          <c:h val="0.79588313891702767"/>
        </c:manualLayout>
      </c:layout>
      <c:scatterChart>
        <c:scatterStyle val="lineMarker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P1=0.1 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xVal>
            <c:numRef>
              <c:f>0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0.30000000000000016</c:v>
                </c:pt>
                <c:pt idx="3">
                  <c:v>0.4</c:v>
                </c:pt>
                <c:pt idx="4">
                  <c:v>0.5</c:v>
                </c:pt>
                <c:pt idx="5">
                  <c:v>0.60000000000000031</c:v>
                </c:pt>
                <c:pt idx="6">
                  <c:v>0.70000000000000029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1</c:f>
              <c:numCache>
                <c:formatCode>General</c:formatCode>
                <c:ptCount val="10"/>
                <c:pt idx="0">
                  <c:v>0.997</c:v>
                </c:pt>
                <c:pt idx="1">
                  <c:v>0.999</c:v>
                </c:pt>
                <c:pt idx="2">
                  <c:v>0.99849999999999972</c:v>
                </c:pt>
                <c:pt idx="3">
                  <c:v>0.998</c:v>
                </c:pt>
                <c:pt idx="4">
                  <c:v>0.99849999999999972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6C-42E9-BE54-E0D8C3280CDE}"/>
            </c:ext>
          </c:extLst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P1=0.2 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xVal>
            <c:numRef>
              <c:f>0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0.30000000000000016</c:v>
                </c:pt>
                <c:pt idx="3">
                  <c:v>0.4</c:v>
                </c:pt>
                <c:pt idx="4">
                  <c:v>0.5</c:v>
                </c:pt>
                <c:pt idx="5">
                  <c:v>0.60000000000000031</c:v>
                </c:pt>
                <c:pt idx="6">
                  <c:v>0.70000000000000029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2</c:f>
              <c:numCache>
                <c:formatCode>General</c:formatCode>
                <c:ptCount val="10"/>
                <c:pt idx="0">
                  <c:v>0.99099999999999999</c:v>
                </c:pt>
                <c:pt idx="1">
                  <c:v>0.99060000000000004</c:v>
                </c:pt>
                <c:pt idx="2">
                  <c:v>0.99149999999999971</c:v>
                </c:pt>
                <c:pt idx="3">
                  <c:v>0.99199999999999999</c:v>
                </c:pt>
                <c:pt idx="4">
                  <c:v>0.99399999999999999</c:v>
                </c:pt>
                <c:pt idx="5">
                  <c:v>0.999</c:v>
                </c:pt>
                <c:pt idx="6">
                  <c:v>0.998</c:v>
                </c:pt>
                <c:pt idx="7">
                  <c:v>0.998</c:v>
                </c:pt>
                <c:pt idx="8">
                  <c:v>0.999</c:v>
                </c:pt>
                <c:pt idx="9">
                  <c:v>0.99849999999999972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76C-42E9-BE54-E0D8C3280CDE}"/>
            </c:ext>
          </c:extLst>
        </c:ser>
        <c:ser>
          <c:idx val="2"/>
          <c:order val="2"/>
          <c:tx>
            <c:strRef>
              <c:f>label 3</c:f>
              <c:strCache>
                <c:ptCount val="1"/>
                <c:pt idx="0">
                  <c:v>P1=0.3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triangle"/>
            <c:size val="8"/>
            <c:spPr>
              <a:solidFill>
                <a:srgbClr val="FFD320"/>
              </a:solidFill>
            </c:spPr>
          </c:marker>
          <c:xVal>
            <c:numRef>
              <c:f>0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0.30000000000000016</c:v>
                </c:pt>
                <c:pt idx="3">
                  <c:v>0.4</c:v>
                </c:pt>
                <c:pt idx="4">
                  <c:v>0.5</c:v>
                </c:pt>
                <c:pt idx="5">
                  <c:v>0.60000000000000031</c:v>
                </c:pt>
                <c:pt idx="6">
                  <c:v>0.70000000000000029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3</c:f>
              <c:numCache>
                <c:formatCode>General</c:formatCode>
                <c:ptCount val="10"/>
                <c:pt idx="0">
                  <c:v>0.98199999999999998</c:v>
                </c:pt>
                <c:pt idx="1">
                  <c:v>0.98149999999999971</c:v>
                </c:pt>
                <c:pt idx="2">
                  <c:v>0.99099999999999999</c:v>
                </c:pt>
                <c:pt idx="3">
                  <c:v>0.99</c:v>
                </c:pt>
                <c:pt idx="4">
                  <c:v>0.98299999999999998</c:v>
                </c:pt>
                <c:pt idx="5">
                  <c:v>0.99849999999999972</c:v>
                </c:pt>
                <c:pt idx="6">
                  <c:v>0.99649999999999972</c:v>
                </c:pt>
                <c:pt idx="7">
                  <c:v>0.99649999999999972</c:v>
                </c:pt>
                <c:pt idx="8">
                  <c:v>1</c:v>
                </c:pt>
                <c:pt idx="9">
                  <c:v>0.99649999999999972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76C-42E9-BE54-E0D8C3280CDE}"/>
            </c:ext>
          </c:extLst>
        </c:ser>
        <c:ser>
          <c:idx val="3"/>
          <c:order val="3"/>
          <c:tx>
            <c:strRef>
              <c:f>label 4</c:f>
              <c:strCache>
                <c:ptCount val="1"/>
                <c:pt idx="0">
                  <c:v>P1=0.4</c:v>
                </c:pt>
              </c:strCache>
            </c:strRef>
          </c:tx>
          <c:spPr>
            <a:ln w="28800">
              <a:solidFill>
                <a:srgbClr val="579D1C"/>
              </a:solidFill>
              <a:round/>
            </a:ln>
          </c:spPr>
          <c:marker>
            <c:symbol val="triangle"/>
            <c:size val="8"/>
            <c:spPr>
              <a:solidFill>
                <a:srgbClr val="579D1C"/>
              </a:solidFill>
            </c:spPr>
          </c:marker>
          <c:xVal>
            <c:numRef>
              <c:f>0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0.30000000000000016</c:v>
                </c:pt>
                <c:pt idx="3">
                  <c:v>0.4</c:v>
                </c:pt>
                <c:pt idx="4">
                  <c:v>0.5</c:v>
                </c:pt>
                <c:pt idx="5">
                  <c:v>0.60000000000000031</c:v>
                </c:pt>
                <c:pt idx="6">
                  <c:v>0.70000000000000029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4</c:f>
              <c:numCache>
                <c:formatCode>General</c:formatCode>
                <c:ptCount val="10"/>
                <c:pt idx="0">
                  <c:v>0.9620000000000003</c:v>
                </c:pt>
                <c:pt idx="1">
                  <c:v>0.96900000000000031</c:v>
                </c:pt>
                <c:pt idx="2">
                  <c:v>0.97750000000000004</c:v>
                </c:pt>
                <c:pt idx="3">
                  <c:v>0.98099999999999998</c:v>
                </c:pt>
                <c:pt idx="4">
                  <c:v>0.98349999999999971</c:v>
                </c:pt>
                <c:pt idx="5">
                  <c:v>0.98149999999999971</c:v>
                </c:pt>
                <c:pt idx="6">
                  <c:v>0.98249999999999971</c:v>
                </c:pt>
                <c:pt idx="7">
                  <c:v>0.98229999999999973</c:v>
                </c:pt>
                <c:pt idx="8">
                  <c:v>0.99</c:v>
                </c:pt>
                <c:pt idx="9">
                  <c:v>0.995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76C-42E9-BE54-E0D8C3280CDE}"/>
            </c:ext>
          </c:extLst>
        </c:ser>
        <c:ser>
          <c:idx val="4"/>
          <c:order val="4"/>
          <c:tx>
            <c:strRef>
              <c:f>label 5</c:f>
              <c:strCache>
                <c:ptCount val="1"/>
                <c:pt idx="0">
                  <c:v>P1=0.5</c:v>
                </c:pt>
              </c:strCache>
            </c:strRef>
          </c:tx>
          <c:spPr>
            <a:ln w="28800">
              <a:solidFill>
                <a:srgbClr val="7E0021"/>
              </a:solidFill>
              <a:round/>
            </a:ln>
          </c:spPr>
          <c:marker>
            <c:symbol val="triangle"/>
            <c:size val="8"/>
            <c:spPr>
              <a:solidFill>
                <a:srgbClr val="7E0021"/>
              </a:solidFill>
            </c:spPr>
          </c:marker>
          <c:xVal>
            <c:numRef>
              <c:f>0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0.30000000000000016</c:v>
                </c:pt>
                <c:pt idx="3">
                  <c:v>0.4</c:v>
                </c:pt>
                <c:pt idx="4">
                  <c:v>0.5</c:v>
                </c:pt>
                <c:pt idx="5">
                  <c:v>0.60000000000000031</c:v>
                </c:pt>
                <c:pt idx="6">
                  <c:v>0.70000000000000029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5</c:f>
              <c:numCache>
                <c:formatCode>General</c:formatCode>
                <c:ptCount val="10"/>
                <c:pt idx="0">
                  <c:v>0.92500000000000004</c:v>
                </c:pt>
                <c:pt idx="1">
                  <c:v>0.94500000000000028</c:v>
                </c:pt>
                <c:pt idx="2">
                  <c:v>0.94600000000000029</c:v>
                </c:pt>
                <c:pt idx="3">
                  <c:v>0.9660000000000003</c:v>
                </c:pt>
                <c:pt idx="4">
                  <c:v>0.95300000000000029</c:v>
                </c:pt>
                <c:pt idx="5">
                  <c:v>0.96750000000000003</c:v>
                </c:pt>
                <c:pt idx="6">
                  <c:v>0.97800000000000031</c:v>
                </c:pt>
                <c:pt idx="7">
                  <c:v>0.97000000000000031</c:v>
                </c:pt>
                <c:pt idx="8">
                  <c:v>0.98049999999999971</c:v>
                </c:pt>
                <c:pt idx="9">
                  <c:v>0.98799999999999999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76C-42E9-BE54-E0D8C3280CDE}"/>
            </c:ext>
          </c:extLst>
        </c:ser>
        <c:ser>
          <c:idx val="5"/>
          <c:order val="5"/>
          <c:tx>
            <c:strRef>
              <c:f>label 6</c:f>
              <c:strCache>
                <c:ptCount val="1"/>
                <c:pt idx="0">
                  <c:v>P1=0.6</c:v>
                </c:pt>
              </c:strCache>
            </c:strRef>
          </c:tx>
          <c:spPr>
            <a:ln w="28800">
              <a:solidFill>
                <a:srgbClr val="83CAFF"/>
              </a:solidFill>
              <a:round/>
            </a:ln>
          </c:spPr>
          <c:marker>
            <c:symbol val="triangle"/>
            <c:size val="8"/>
            <c:spPr>
              <a:solidFill>
                <a:srgbClr val="83CAFF"/>
              </a:solidFill>
            </c:spPr>
          </c:marker>
          <c:xVal>
            <c:numRef>
              <c:f>0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0.30000000000000016</c:v>
                </c:pt>
                <c:pt idx="3">
                  <c:v>0.4</c:v>
                </c:pt>
                <c:pt idx="4">
                  <c:v>0.5</c:v>
                </c:pt>
                <c:pt idx="5">
                  <c:v>0.60000000000000031</c:v>
                </c:pt>
                <c:pt idx="6">
                  <c:v>0.70000000000000029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6</c:f>
              <c:numCache>
                <c:formatCode>General</c:formatCode>
                <c:ptCount val="10"/>
                <c:pt idx="0">
                  <c:v>0.9</c:v>
                </c:pt>
                <c:pt idx="1">
                  <c:v>0.91</c:v>
                </c:pt>
                <c:pt idx="2">
                  <c:v>0.91700000000000004</c:v>
                </c:pt>
                <c:pt idx="3">
                  <c:v>0.91</c:v>
                </c:pt>
                <c:pt idx="4">
                  <c:v>0.94100000000000028</c:v>
                </c:pt>
                <c:pt idx="5">
                  <c:v>0.95000000000000029</c:v>
                </c:pt>
                <c:pt idx="6">
                  <c:v>0.9580000000000003</c:v>
                </c:pt>
                <c:pt idx="7">
                  <c:v>0.9600000000000003</c:v>
                </c:pt>
                <c:pt idx="8">
                  <c:v>0.9610000000000003</c:v>
                </c:pt>
                <c:pt idx="9">
                  <c:v>0.97600000000000031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76C-42E9-BE54-E0D8C3280CDE}"/>
            </c:ext>
          </c:extLst>
        </c:ser>
        <c:ser>
          <c:idx val="6"/>
          <c:order val="6"/>
          <c:tx>
            <c:strRef>
              <c:f>label 7</c:f>
              <c:strCache>
                <c:ptCount val="1"/>
                <c:pt idx="0">
                  <c:v>P1=0.7</c:v>
                </c:pt>
              </c:strCache>
            </c:strRef>
          </c:tx>
          <c:spPr>
            <a:ln w="28800">
              <a:solidFill>
                <a:srgbClr val="314004"/>
              </a:solidFill>
              <a:round/>
            </a:ln>
          </c:spPr>
          <c:marker>
            <c:symbol val="square"/>
            <c:size val="8"/>
            <c:spPr>
              <a:solidFill>
                <a:srgbClr val="314004"/>
              </a:solidFill>
            </c:spPr>
          </c:marker>
          <c:xVal>
            <c:numRef>
              <c:f>0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0.30000000000000016</c:v>
                </c:pt>
                <c:pt idx="3">
                  <c:v>0.4</c:v>
                </c:pt>
                <c:pt idx="4">
                  <c:v>0.5</c:v>
                </c:pt>
                <c:pt idx="5">
                  <c:v>0.60000000000000031</c:v>
                </c:pt>
                <c:pt idx="6">
                  <c:v>0.70000000000000029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7</c:f>
              <c:numCache>
                <c:formatCode>General</c:formatCode>
                <c:ptCount val="10"/>
                <c:pt idx="0">
                  <c:v>0.86000000000000032</c:v>
                </c:pt>
                <c:pt idx="1">
                  <c:v>0.86400000000000032</c:v>
                </c:pt>
                <c:pt idx="2">
                  <c:v>0.87000000000000033</c:v>
                </c:pt>
                <c:pt idx="3">
                  <c:v>0.9</c:v>
                </c:pt>
                <c:pt idx="4">
                  <c:v>0.90300000000000002</c:v>
                </c:pt>
                <c:pt idx="5">
                  <c:v>0.91800000000000004</c:v>
                </c:pt>
                <c:pt idx="6">
                  <c:v>0.91900000000000004</c:v>
                </c:pt>
                <c:pt idx="7">
                  <c:v>0.9325</c:v>
                </c:pt>
                <c:pt idx="8">
                  <c:v>0.93500000000000005</c:v>
                </c:pt>
                <c:pt idx="9">
                  <c:v>0.9600000000000003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076C-42E9-BE54-E0D8C3280CDE}"/>
            </c:ext>
          </c:extLst>
        </c:ser>
        <c:ser>
          <c:idx val="7"/>
          <c:order val="7"/>
          <c:tx>
            <c:strRef>
              <c:f>label 8</c:f>
              <c:strCache>
                <c:ptCount val="1"/>
                <c:pt idx="0">
                  <c:v>P1=0.8</c:v>
                </c:pt>
              </c:strCache>
            </c:strRef>
          </c:tx>
          <c:spPr>
            <a:ln w="28800">
              <a:solidFill>
                <a:srgbClr val="AECF00"/>
              </a:solidFill>
              <a:round/>
            </a:ln>
          </c:spPr>
          <c:marker>
            <c:symbol val="square"/>
            <c:size val="8"/>
            <c:spPr>
              <a:solidFill>
                <a:srgbClr val="AECF00"/>
              </a:solidFill>
            </c:spPr>
          </c:marker>
          <c:xVal>
            <c:numRef>
              <c:f>0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0.30000000000000016</c:v>
                </c:pt>
                <c:pt idx="3">
                  <c:v>0.4</c:v>
                </c:pt>
                <c:pt idx="4">
                  <c:v>0.5</c:v>
                </c:pt>
                <c:pt idx="5">
                  <c:v>0.60000000000000031</c:v>
                </c:pt>
                <c:pt idx="6">
                  <c:v>0.70000000000000029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8</c:f>
              <c:numCache>
                <c:formatCode>General</c:formatCode>
                <c:ptCount val="10"/>
                <c:pt idx="0">
                  <c:v>0.82500000000000029</c:v>
                </c:pt>
                <c:pt idx="1">
                  <c:v>0.83000000000000029</c:v>
                </c:pt>
                <c:pt idx="2">
                  <c:v>0.84450000000000003</c:v>
                </c:pt>
                <c:pt idx="3">
                  <c:v>0.85000000000000031</c:v>
                </c:pt>
                <c:pt idx="4">
                  <c:v>0.85700000000000032</c:v>
                </c:pt>
                <c:pt idx="5">
                  <c:v>0.87600000000000033</c:v>
                </c:pt>
                <c:pt idx="6">
                  <c:v>0.88600000000000001</c:v>
                </c:pt>
                <c:pt idx="7">
                  <c:v>0.9</c:v>
                </c:pt>
                <c:pt idx="8">
                  <c:v>0.90200000000000002</c:v>
                </c:pt>
                <c:pt idx="9">
                  <c:v>0.90600000000000003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76C-42E9-BE54-E0D8C3280C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536192"/>
        <c:axId val="90546944"/>
      </c:scatterChart>
      <c:valAx>
        <c:axId val="90536192"/>
        <c:scaling>
          <c:orientation val="minMax"/>
          <c:max val="1"/>
          <c:min val="0.1"/>
        </c:scaling>
        <c:delete val="0"/>
        <c:axPos val="b"/>
        <c:title>
          <c:tx>
            <c:rich>
              <a:bodyPr rot="0"/>
              <a:lstStyle/>
              <a:p>
                <a:pPr>
                  <a:defRPr lang="en-US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hr-BA" sz="105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p</a:t>
                </a:r>
                <a:r>
                  <a:rPr lang="hr-BA" sz="1050" b="0" strike="noStrike" spc="-1" baseline="-25000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2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sr-Latn-RS"/>
          </a:p>
        </c:txPr>
        <c:crossAx val="90546944"/>
        <c:crosses val="autoZero"/>
        <c:crossBetween val="midCat"/>
      </c:valAx>
      <c:valAx>
        <c:axId val="90546944"/>
        <c:scaling>
          <c:orientation val="minMax"/>
          <c:max val="1"/>
          <c:min val="0.76000000000000034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lang="en-US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hr-BA" sz="105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normalized average marriage size</a:t>
                </a:r>
              </a:p>
            </c:rich>
          </c:tx>
          <c:layout>
            <c:manualLayout>
              <c:xMode val="edge"/>
              <c:yMode val="edge"/>
              <c:x val="1.2769824226517141E-2"/>
              <c:y val="0.24006985314680968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sr-Latn-RS"/>
          </a:p>
        </c:txPr>
        <c:crossAx val="90536192"/>
        <c:crosses val="autoZero"/>
        <c:crossBetween val="midCat"/>
        <c:majorUnit val="2.0000000000000011E-2"/>
        <c:minorUnit val="2.0000000000000011E-2"/>
      </c:valAx>
      <c:spPr>
        <a:noFill/>
        <a:ln>
          <a:solidFill>
            <a:srgbClr val="B3B3B3"/>
          </a:solidFill>
        </a:ln>
      </c:spPr>
    </c:plotArea>
    <c:legend>
      <c:legendPos val="r"/>
      <c:overlay val="1"/>
      <c:spPr>
        <a:noFill/>
        <a:ln>
          <a:noFill/>
        </a:ln>
      </c:spPr>
      <c:txPr>
        <a:bodyPr/>
        <a:lstStyle/>
        <a:p>
          <a:pPr>
            <a:defRPr lang="en-US"/>
          </a:pPr>
          <a:endParaRPr lang="sr-Latn-RS"/>
        </a:p>
      </c:txPr>
    </c:legend>
    <c:plotVisOnly val="1"/>
    <c:dispBlanksAs val="span"/>
    <c:showDLblsOverMax val="0"/>
  </c:chart>
  <c:spPr>
    <a:solidFill>
      <a:srgbClr val="FFFFFF"/>
    </a:solidFill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defRPr>
            </a:pPr>
            <a:r>
              <a:rPr lang="hr-BA" sz="13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BEE ALGORITHM
n = 10</a:t>
            </a:r>
          </a:p>
          <a:p>
            <a:pPr>
              <a:def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defRPr>
            </a:pPr>
            <a:endParaRPr lang="hr-BA" sz="13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</c:rich>
      </c:tx>
      <c:layout>
        <c:manualLayout>
          <c:xMode val="edge"/>
          <c:yMode val="edge"/>
          <c:x val="0.85550505050505055"/>
          <c:y val="8.244237426122839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8.2161576393859875E-2"/>
          <c:y val="6.9329123914759275E-2"/>
          <c:w val="0.72895052891115886"/>
          <c:h val="0.82007343941248534"/>
        </c:manualLayout>
      </c:layout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P1=0.1 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xVal>
            <c:numRef>
              <c:f>1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0.30000000000000016</c:v>
                </c:pt>
                <c:pt idx="3">
                  <c:v>0.4</c:v>
                </c:pt>
                <c:pt idx="4">
                  <c:v>0.5</c:v>
                </c:pt>
                <c:pt idx="5">
                  <c:v>0.60000000000000031</c:v>
                </c:pt>
                <c:pt idx="6">
                  <c:v>0.70000000000000029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10"/>
                <c:pt idx="0">
                  <c:v>0.99191919191919198</c:v>
                </c:pt>
                <c:pt idx="1">
                  <c:v>0.99595959595959604</c:v>
                </c:pt>
                <c:pt idx="2">
                  <c:v>0.99696969696969728</c:v>
                </c:pt>
                <c:pt idx="3">
                  <c:v>0.98888888888888904</c:v>
                </c:pt>
                <c:pt idx="4">
                  <c:v>0.98888888888888904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945-4D2F-956F-C55AACCF9B60}"/>
            </c:ext>
          </c:extLst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P1=0.2 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xVal>
            <c:numRef>
              <c:f>3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0.30000000000000016</c:v>
                </c:pt>
                <c:pt idx="3">
                  <c:v>0.4</c:v>
                </c:pt>
                <c:pt idx="4">
                  <c:v>0.5</c:v>
                </c:pt>
                <c:pt idx="5">
                  <c:v>0.60000000000000031</c:v>
                </c:pt>
                <c:pt idx="6">
                  <c:v>0.70000000000000029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2</c:f>
              <c:numCache>
                <c:formatCode>General</c:formatCode>
                <c:ptCount val="10"/>
                <c:pt idx="0">
                  <c:v>0.98979591836734704</c:v>
                </c:pt>
                <c:pt idx="1">
                  <c:v>0.9948979591836733</c:v>
                </c:pt>
                <c:pt idx="2">
                  <c:v>0.998</c:v>
                </c:pt>
                <c:pt idx="3">
                  <c:v>0.99897959183673468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945-4D2F-956F-C55AACCF9B60}"/>
            </c:ext>
          </c:extLst>
        </c:ser>
        <c:ser>
          <c:idx val="2"/>
          <c:order val="2"/>
          <c:tx>
            <c:strRef>
              <c:f>label 4</c:f>
              <c:strCache>
                <c:ptCount val="1"/>
                <c:pt idx="0">
                  <c:v>P1=0.3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triangle"/>
            <c:size val="8"/>
            <c:spPr>
              <a:solidFill>
                <a:srgbClr val="FFD320"/>
              </a:solidFill>
            </c:spPr>
          </c:marker>
          <c:xVal>
            <c:numRef>
              <c:f>5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0.30000000000000016</c:v>
                </c:pt>
                <c:pt idx="3">
                  <c:v>0.4</c:v>
                </c:pt>
                <c:pt idx="4">
                  <c:v>0.5</c:v>
                </c:pt>
                <c:pt idx="5">
                  <c:v>0.60000000000000031</c:v>
                </c:pt>
                <c:pt idx="6">
                  <c:v>0.70000000000000029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4</c:f>
              <c:numCache>
                <c:formatCode>General</c:formatCode>
                <c:ptCount val="10"/>
                <c:pt idx="0">
                  <c:v>0.99591836734693839</c:v>
                </c:pt>
                <c:pt idx="1">
                  <c:v>0.99595959595959604</c:v>
                </c:pt>
                <c:pt idx="2">
                  <c:v>0.998</c:v>
                </c:pt>
                <c:pt idx="3">
                  <c:v>0.99898989898989932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945-4D2F-956F-C55AACCF9B60}"/>
            </c:ext>
          </c:extLst>
        </c:ser>
        <c:ser>
          <c:idx val="3"/>
          <c:order val="3"/>
          <c:tx>
            <c:strRef>
              <c:f>label 6</c:f>
              <c:strCache>
                <c:ptCount val="1"/>
                <c:pt idx="0">
                  <c:v>P1=0.4</c:v>
                </c:pt>
              </c:strCache>
            </c:strRef>
          </c:tx>
          <c:spPr>
            <a:ln w="28800">
              <a:solidFill>
                <a:srgbClr val="579D1C"/>
              </a:solidFill>
              <a:round/>
            </a:ln>
          </c:spPr>
          <c:marker>
            <c:symbol val="triangle"/>
            <c:size val="8"/>
            <c:spPr>
              <a:solidFill>
                <a:srgbClr val="579D1C"/>
              </a:solidFill>
            </c:spPr>
          </c:marker>
          <c:xVal>
            <c:numRef>
              <c:f>7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0.30000000000000016</c:v>
                </c:pt>
                <c:pt idx="3">
                  <c:v>0.4</c:v>
                </c:pt>
                <c:pt idx="4">
                  <c:v>0.5</c:v>
                </c:pt>
                <c:pt idx="5">
                  <c:v>0.60000000000000031</c:v>
                </c:pt>
                <c:pt idx="6">
                  <c:v>0.70000000000000029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6</c:f>
              <c:numCache>
                <c:formatCode>General</c:formatCode>
                <c:ptCount val="10"/>
                <c:pt idx="0">
                  <c:v>0.99693877551020371</c:v>
                </c:pt>
                <c:pt idx="1">
                  <c:v>0.99696969696969728</c:v>
                </c:pt>
                <c:pt idx="2">
                  <c:v>0.998</c:v>
                </c:pt>
                <c:pt idx="3">
                  <c:v>0.999</c:v>
                </c:pt>
                <c:pt idx="4">
                  <c:v>0.99898989898989932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945-4D2F-956F-C55AACCF9B60}"/>
            </c:ext>
          </c:extLst>
        </c:ser>
        <c:ser>
          <c:idx val="4"/>
          <c:order val="4"/>
          <c:tx>
            <c:strRef>
              <c:f>label 8</c:f>
              <c:strCache>
                <c:ptCount val="1"/>
                <c:pt idx="0">
                  <c:v>P1=0.5</c:v>
                </c:pt>
              </c:strCache>
            </c:strRef>
          </c:tx>
          <c:spPr>
            <a:ln w="28800">
              <a:solidFill>
                <a:srgbClr val="7E0021"/>
              </a:solidFill>
              <a:round/>
            </a:ln>
          </c:spPr>
          <c:marker>
            <c:symbol val="triangle"/>
            <c:size val="8"/>
            <c:spPr>
              <a:solidFill>
                <a:srgbClr val="7E0021"/>
              </a:solidFill>
            </c:spPr>
          </c:marker>
          <c:xVal>
            <c:numRef>
              <c:f>9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0.30000000000000016</c:v>
                </c:pt>
                <c:pt idx="3">
                  <c:v>0.4</c:v>
                </c:pt>
                <c:pt idx="4">
                  <c:v>0.5</c:v>
                </c:pt>
                <c:pt idx="5">
                  <c:v>0.60000000000000031</c:v>
                </c:pt>
                <c:pt idx="6">
                  <c:v>0.70000000000000029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8</c:f>
              <c:numCache>
                <c:formatCode>General</c:formatCode>
                <c:ptCount val="10"/>
                <c:pt idx="0">
                  <c:v>0.99285714285714266</c:v>
                </c:pt>
                <c:pt idx="1">
                  <c:v>0.99494949494949536</c:v>
                </c:pt>
                <c:pt idx="2">
                  <c:v>0.998</c:v>
                </c:pt>
                <c:pt idx="3">
                  <c:v>0.997</c:v>
                </c:pt>
                <c:pt idx="4">
                  <c:v>0.99696969696969728</c:v>
                </c:pt>
                <c:pt idx="5">
                  <c:v>0.9979797979797983</c:v>
                </c:pt>
                <c:pt idx="6">
                  <c:v>0.9979797979797983</c:v>
                </c:pt>
                <c:pt idx="7">
                  <c:v>0.9979797979797983</c:v>
                </c:pt>
                <c:pt idx="8">
                  <c:v>0.9979797979797983</c:v>
                </c:pt>
                <c:pt idx="9">
                  <c:v>0.9979797979797983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945-4D2F-956F-C55AACCF9B60}"/>
            </c:ext>
          </c:extLst>
        </c:ser>
        <c:ser>
          <c:idx val="5"/>
          <c:order val="5"/>
          <c:tx>
            <c:strRef>
              <c:f>label 10</c:f>
              <c:strCache>
                <c:ptCount val="1"/>
                <c:pt idx="0">
                  <c:v>P1=0.6</c:v>
                </c:pt>
              </c:strCache>
            </c:strRef>
          </c:tx>
          <c:spPr>
            <a:ln w="28800">
              <a:solidFill>
                <a:srgbClr val="83CAFF"/>
              </a:solidFill>
              <a:round/>
            </a:ln>
          </c:spPr>
          <c:marker>
            <c:symbol val="triangle"/>
            <c:size val="8"/>
            <c:spPr>
              <a:solidFill>
                <a:srgbClr val="83CAFF"/>
              </a:solidFill>
            </c:spPr>
          </c:marker>
          <c:xVal>
            <c:numRef>
              <c:f>11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0.30000000000000016</c:v>
                </c:pt>
                <c:pt idx="3">
                  <c:v>0.4</c:v>
                </c:pt>
                <c:pt idx="4">
                  <c:v>0.5</c:v>
                </c:pt>
                <c:pt idx="5">
                  <c:v>0.60000000000000031</c:v>
                </c:pt>
                <c:pt idx="6">
                  <c:v>0.70000000000000029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10</c:f>
              <c:numCache>
                <c:formatCode>General</c:formatCode>
                <c:ptCount val="10"/>
                <c:pt idx="0">
                  <c:v>0.97551020408163258</c:v>
                </c:pt>
                <c:pt idx="1">
                  <c:v>0.97878787878787921</c:v>
                </c:pt>
                <c:pt idx="2">
                  <c:v>0.998</c:v>
                </c:pt>
                <c:pt idx="3">
                  <c:v>0.98</c:v>
                </c:pt>
                <c:pt idx="4">
                  <c:v>0.97979797979797989</c:v>
                </c:pt>
                <c:pt idx="5">
                  <c:v>0.97979797979797989</c:v>
                </c:pt>
                <c:pt idx="6">
                  <c:v>0.98080808080808102</c:v>
                </c:pt>
                <c:pt idx="7">
                  <c:v>0.9818181818181817</c:v>
                </c:pt>
                <c:pt idx="8">
                  <c:v>0.9818181818181817</c:v>
                </c:pt>
                <c:pt idx="9">
                  <c:v>0.9818181818181817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945-4D2F-956F-C55AACCF9B60}"/>
            </c:ext>
          </c:extLst>
        </c:ser>
        <c:ser>
          <c:idx val="6"/>
          <c:order val="6"/>
          <c:tx>
            <c:strRef>
              <c:f>label 12</c:f>
              <c:strCache>
                <c:ptCount val="1"/>
                <c:pt idx="0">
                  <c:v>P1=0.7</c:v>
                </c:pt>
              </c:strCache>
            </c:strRef>
          </c:tx>
          <c:spPr>
            <a:ln w="28800">
              <a:solidFill>
                <a:srgbClr val="314004"/>
              </a:solidFill>
              <a:round/>
            </a:ln>
          </c:spPr>
          <c:marker>
            <c:symbol val="square"/>
            <c:size val="8"/>
            <c:spPr>
              <a:solidFill>
                <a:srgbClr val="314004"/>
              </a:solidFill>
            </c:spPr>
          </c:marker>
          <c:xVal>
            <c:numRef>
              <c:f>13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0.30000000000000016</c:v>
                </c:pt>
                <c:pt idx="3">
                  <c:v>0.4</c:v>
                </c:pt>
                <c:pt idx="4">
                  <c:v>0.5</c:v>
                </c:pt>
                <c:pt idx="5">
                  <c:v>0.60000000000000031</c:v>
                </c:pt>
                <c:pt idx="6">
                  <c:v>0.70000000000000029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12</c:f>
              <c:numCache>
                <c:formatCode>General</c:formatCode>
                <c:ptCount val="10"/>
                <c:pt idx="0">
                  <c:v>0.92040816326530572</c:v>
                </c:pt>
                <c:pt idx="1">
                  <c:v>0.92222222222222172</c:v>
                </c:pt>
                <c:pt idx="2">
                  <c:v>0.92600000000000005</c:v>
                </c:pt>
                <c:pt idx="3">
                  <c:v>0.92900000000000005</c:v>
                </c:pt>
                <c:pt idx="4">
                  <c:v>0.93333333333333302</c:v>
                </c:pt>
                <c:pt idx="5">
                  <c:v>0.93500000000000005</c:v>
                </c:pt>
                <c:pt idx="6">
                  <c:v>0.93500000000000005</c:v>
                </c:pt>
                <c:pt idx="7">
                  <c:v>0.93600000000000005</c:v>
                </c:pt>
                <c:pt idx="8">
                  <c:v>0.93700000000000028</c:v>
                </c:pt>
                <c:pt idx="9">
                  <c:v>0.93700000000000028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945-4D2F-956F-C55AACCF9B60}"/>
            </c:ext>
          </c:extLst>
        </c:ser>
        <c:ser>
          <c:idx val="7"/>
          <c:order val="7"/>
          <c:tx>
            <c:strRef>
              <c:f>label 14</c:f>
              <c:strCache>
                <c:ptCount val="1"/>
                <c:pt idx="0">
                  <c:v>P1=0.8</c:v>
                </c:pt>
              </c:strCache>
            </c:strRef>
          </c:tx>
          <c:spPr>
            <a:ln w="28800">
              <a:solidFill>
                <a:srgbClr val="AECF00"/>
              </a:solidFill>
              <a:round/>
            </a:ln>
          </c:spPr>
          <c:marker>
            <c:symbol val="square"/>
            <c:size val="8"/>
            <c:spPr>
              <a:solidFill>
                <a:srgbClr val="AECF00"/>
              </a:solidFill>
            </c:spPr>
          </c:marker>
          <c:xVal>
            <c:numRef>
              <c:f>15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0.30000000000000016</c:v>
                </c:pt>
                <c:pt idx="3">
                  <c:v>0.4</c:v>
                </c:pt>
                <c:pt idx="4">
                  <c:v>0.5</c:v>
                </c:pt>
                <c:pt idx="5">
                  <c:v>0.60000000000000031</c:v>
                </c:pt>
                <c:pt idx="6">
                  <c:v>0.70000000000000029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14</c:f>
              <c:numCache>
                <c:formatCode>General</c:formatCode>
                <c:ptCount val="10"/>
                <c:pt idx="0">
                  <c:v>0.79387755102040802</c:v>
                </c:pt>
                <c:pt idx="1">
                  <c:v>0.79393939393939428</c:v>
                </c:pt>
                <c:pt idx="2">
                  <c:v>0.79500000000000004</c:v>
                </c:pt>
                <c:pt idx="3">
                  <c:v>0.79600000000000004</c:v>
                </c:pt>
                <c:pt idx="4">
                  <c:v>0.79797979797979834</c:v>
                </c:pt>
                <c:pt idx="5">
                  <c:v>0.8</c:v>
                </c:pt>
                <c:pt idx="6">
                  <c:v>0.80100000000000005</c:v>
                </c:pt>
                <c:pt idx="7">
                  <c:v>0.80200000000000005</c:v>
                </c:pt>
                <c:pt idx="8">
                  <c:v>0.80400000000000005</c:v>
                </c:pt>
                <c:pt idx="9">
                  <c:v>0.80400000000000005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945-4D2F-956F-C55AACCF9B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451776"/>
        <c:axId val="133524096"/>
      </c:scatterChart>
      <c:valAx>
        <c:axId val="91451776"/>
        <c:scaling>
          <c:orientation val="minMax"/>
          <c:max val="1"/>
          <c:min val="0.1"/>
        </c:scaling>
        <c:delete val="0"/>
        <c:axPos val="b"/>
        <c:title>
          <c:tx>
            <c:rich>
              <a:bodyPr rot="0"/>
              <a:lstStyle/>
              <a:p>
                <a:pPr>
                  <a:defRPr lang="en-US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defRPr>
                </a:pPr>
                <a:r>
                  <a:rPr lang="hr-BA" sz="105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p</a:t>
                </a:r>
                <a:r>
                  <a:rPr lang="hr-BA" sz="1050" b="0" strike="noStrike" spc="-1" baseline="-25000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2</a:t>
                </a:r>
                <a:endParaRPr lang="hr-BA" sz="900" b="0" strike="noStrike" spc="-1" baseline="-25000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endParaRP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defRPr>
            </a:pPr>
            <a:endParaRPr lang="sr-Latn-RS"/>
          </a:p>
        </c:txPr>
        <c:crossAx val="133524096"/>
        <c:crosses val="autoZero"/>
        <c:crossBetween val="midCat"/>
        <c:majorUnit val="0.1"/>
      </c:valAx>
      <c:valAx>
        <c:axId val="133524096"/>
        <c:scaling>
          <c:orientation val="minMax"/>
          <c:max val="1"/>
          <c:min val="0.76000000000000034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lang="en-US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defRPr>
                </a:pPr>
                <a:r>
                  <a:rPr lang="hr-BA" sz="105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normalized average marriage size</a:t>
                </a:r>
              </a:p>
            </c:rich>
          </c:tx>
          <c:layout>
            <c:manualLayout>
              <c:xMode val="edge"/>
              <c:yMode val="edge"/>
              <c:x val="1.1728008430764335E-2"/>
              <c:y val="0.24380935808438306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defRPr>
            </a:pPr>
            <a:endParaRPr lang="sr-Latn-RS"/>
          </a:p>
        </c:txPr>
        <c:crossAx val="91451776"/>
        <c:crosses val="autoZero"/>
        <c:crossBetween val="midCat"/>
        <c:majorUnit val="2.0000000000000011E-2"/>
      </c:valAx>
      <c:spPr>
        <a:noFill/>
        <a:ln>
          <a:solidFill>
            <a:srgbClr val="B3B3B3"/>
          </a:solidFill>
        </a:ln>
      </c:spPr>
    </c:plotArea>
    <c:legend>
      <c:legendPos val="r"/>
      <c:layout>
        <c:manualLayout>
          <c:xMode val="edge"/>
          <c:yMode val="edge"/>
          <c:x val="0.92406555714626581"/>
          <c:y val="0.32042085899483552"/>
          <c:w val="7.5934442853734199E-2"/>
          <c:h val="0.45671130887644568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lang="en-US"/>
          </a:pPr>
          <a:endParaRPr lang="sr-Latn-RS"/>
        </a:p>
      </c:txPr>
    </c:legend>
    <c:plotVisOnly val="1"/>
    <c:dispBlanksAs val="span"/>
    <c:showDLblsOverMax val="0"/>
  </c:chart>
  <c:spPr>
    <a:solidFill>
      <a:srgbClr val="FFFFFF"/>
    </a:solidFill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hr-BA" sz="13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
p</a:t>
            </a:r>
            <a:r>
              <a:rPr lang="hr-BA" sz="1050" b="1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hr-BA" sz="105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hr-BA" sz="13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0.8</a:t>
            </a:r>
          </a:p>
        </c:rich>
      </c:tx>
      <c:layout>
        <c:manualLayout>
          <c:xMode val="edge"/>
          <c:yMode val="edge"/>
          <c:x val="0.9300186662141523"/>
          <c:y val="8.525269262634632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7223216416129785E-2"/>
          <c:y val="8.768111168424389E-2"/>
          <c:w val="0.69870032491877032"/>
          <c:h val="0.72399245031642134"/>
        </c:manualLayout>
      </c:layout>
      <c:scatterChart>
        <c:scatterStyle val="lineMarker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N=10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xVal>
            <c:numRef>
              <c:f>0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0.30000000000000016</c:v>
                </c:pt>
                <c:pt idx="3">
                  <c:v>0.4</c:v>
                </c:pt>
                <c:pt idx="4">
                  <c:v>0.5</c:v>
                </c:pt>
                <c:pt idx="5">
                  <c:v>0.60000000000000031</c:v>
                </c:pt>
                <c:pt idx="6">
                  <c:v>0.70000000000000029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1</c:f>
              <c:numCache>
                <c:formatCode>General</c:formatCode>
                <c:ptCount val="10"/>
                <c:pt idx="0">
                  <c:v>0.82500000000000029</c:v>
                </c:pt>
                <c:pt idx="1">
                  <c:v>0.83000000000000029</c:v>
                </c:pt>
                <c:pt idx="2">
                  <c:v>0.84400000000000031</c:v>
                </c:pt>
                <c:pt idx="3">
                  <c:v>0.84500000000000031</c:v>
                </c:pt>
                <c:pt idx="4">
                  <c:v>0.86000000000000032</c:v>
                </c:pt>
                <c:pt idx="5">
                  <c:v>0.89500000000000002</c:v>
                </c:pt>
                <c:pt idx="6">
                  <c:v>0.92</c:v>
                </c:pt>
                <c:pt idx="7">
                  <c:v>0.94100000000000028</c:v>
                </c:pt>
                <c:pt idx="8">
                  <c:v>0.92</c:v>
                </c:pt>
                <c:pt idx="9">
                  <c:v>0.92800000000000005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CDA-452A-9C2E-E0586E88DD03}"/>
            </c:ext>
          </c:extLst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N=30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xVal>
            <c:numRef>
              <c:f>0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0.30000000000000016</c:v>
                </c:pt>
                <c:pt idx="3">
                  <c:v>0.4</c:v>
                </c:pt>
                <c:pt idx="4">
                  <c:v>0.5</c:v>
                </c:pt>
                <c:pt idx="5">
                  <c:v>0.60000000000000031</c:v>
                </c:pt>
                <c:pt idx="6">
                  <c:v>0.70000000000000029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2</c:f>
              <c:numCache>
                <c:formatCode>General</c:formatCode>
                <c:ptCount val="10"/>
                <c:pt idx="0">
                  <c:v>0.92800000000000005</c:v>
                </c:pt>
                <c:pt idx="1">
                  <c:v>0.93</c:v>
                </c:pt>
                <c:pt idx="2">
                  <c:v>0.93700000000000028</c:v>
                </c:pt>
                <c:pt idx="3">
                  <c:v>0.94300000000000028</c:v>
                </c:pt>
                <c:pt idx="4">
                  <c:v>0.94400000000000028</c:v>
                </c:pt>
                <c:pt idx="5">
                  <c:v>0.9650000000000003</c:v>
                </c:pt>
                <c:pt idx="6">
                  <c:v>0.97000000000000031</c:v>
                </c:pt>
                <c:pt idx="7">
                  <c:v>0.97100000000000031</c:v>
                </c:pt>
                <c:pt idx="8">
                  <c:v>0.97700000000000031</c:v>
                </c:pt>
                <c:pt idx="9">
                  <c:v>0.97800000000000031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CDA-452A-9C2E-E0586E88DD03}"/>
            </c:ext>
          </c:extLst>
        </c:ser>
        <c:ser>
          <c:idx val="2"/>
          <c:order val="2"/>
          <c:tx>
            <c:strRef>
              <c:f>label 3</c:f>
              <c:strCache>
                <c:ptCount val="1"/>
                <c:pt idx="0">
                  <c:v>N=50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triangle"/>
            <c:size val="8"/>
            <c:spPr>
              <a:solidFill>
                <a:srgbClr val="FFD320"/>
              </a:solidFill>
            </c:spPr>
          </c:marker>
          <c:xVal>
            <c:numRef>
              <c:f>0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0.30000000000000016</c:v>
                </c:pt>
                <c:pt idx="3">
                  <c:v>0.4</c:v>
                </c:pt>
                <c:pt idx="4">
                  <c:v>0.5</c:v>
                </c:pt>
                <c:pt idx="5">
                  <c:v>0.60000000000000031</c:v>
                </c:pt>
                <c:pt idx="6">
                  <c:v>0.70000000000000029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3</c:f>
              <c:numCache>
                <c:formatCode>General</c:formatCode>
                <c:ptCount val="10"/>
                <c:pt idx="0">
                  <c:v>0.96900000000000031</c:v>
                </c:pt>
                <c:pt idx="1">
                  <c:v>0.97400000000000031</c:v>
                </c:pt>
                <c:pt idx="2">
                  <c:v>0.97800000000000031</c:v>
                </c:pt>
                <c:pt idx="3">
                  <c:v>0.98099999999999998</c:v>
                </c:pt>
                <c:pt idx="4">
                  <c:v>0.98399999999999999</c:v>
                </c:pt>
                <c:pt idx="5">
                  <c:v>0.98349999999999971</c:v>
                </c:pt>
                <c:pt idx="6">
                  <c:v>0.99099999999999999</c:v>
                </c:pt>
                <c:pt idx="7">
                  <c:v>0.99</c:v>
                </c:pt>
                <c:pt idx="8">
                  <c:v>0.99299999999999999</c:v>
                </c:pt>
                <c:pt idx="9">
                  <c:v>0.99349999999999972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CDA-452A-9C2E-E0586E88D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623936"/>
        <c:axId val="194185472"/>
      </c:scatterChart>
      <c:valAx>
        <c:axId val="193623936"/>
        <c:scaling>
          <c:orientation val="minMax"/>
          <c:max val="1"/>
          <c:min val="0.1"/>
        </c:scaling>
        <c:delete val="0"/>
        <c:axPos val="b"/>
        <c:title>
          <c:tx>
            <c:rich>
              <a:bodyPr rot="0"/>
              <a:lstStyle/>
              <a:p>
                <a:pPr>
                  <a:defRPr lang="en-US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hr-BA" sz="105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p2</a:t>
                </a:r>
                <a:endParaRPr lang="hr-BA" sz="9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sr-Latn-RS"/>
          </a:p>
        </c:txPr>
        <c:crossAx val="194185472"/>
        <c:crosses val="autoZero"/>
        <c:crossBetween val="midCat"/>
      </c:valAx>
      <c:valAx>
        <c:axId val="194185472"/>
        <c:scaling>
          <c:orientation val="minMax"/>
          <c:max val="1"/>
          <c:min val="0.76000000000000034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lang="en-US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hr-BA" sz="105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normalized average marriage size</a:t>
                </a:r>
              </a:p>
            </c:rich>
          </c:tx>
          <c:layout>
            <c:manualLayout>
              <c:xMode val="edge"/>
              <c:yMode val="edge"/>
              <c:x val="1.9554799968185797E-2"/>
              <c:y val="0.2478856993704516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sr-Latn-RS"/>
          </a:p>
        </c:txPr>
        <c:crossAx val="193623936"/>
        <c:crosses val="autoZero"/>
        <c:crossBetween val="midCat"/>
        <c:majorUnit val="2.0000000000000011E-2"/>
        <c:minorUnit val="2.0000000000000011E-2"/>
      </c:valAx>
      <c:spPr>
        <a:noFill/>
        <a:ln>
          <a:solidFill>
            <a:srgbClr val="B3B3B3"/>
          </a:solidFill>
        </a:ln>
      </c:spPr>
    </c:plotArea>
    <c:legend>
      <c:legendPos val="r"/>
      <c:legendEntry>
        <c:idx val="0"/>
        <c:txPr>
          <a:bodyPr/>
          <a:lstStyle/>
          <a:p>
            <a:pPr>
              <a:defRPr lang="en-US" sz="1200"/>
            </a:pPr>
            <a:endParaRPr lang="sr-Latn-RS"/>
          </a:p>
        </c:txPr>
      </c:legendEntry>
      <c:legendEntry>
        <c:idx val="1"/>
        <c:txPr>
          <a:bodyPr/>
          <a:lstStyle/>
          <a:p>
            <a:pPr>
              <a:defRPr lang="en-US" sz="1200"/>
            </a:pPr>
            <a:endParaRPr lang="sr-Latn-RS"/>
          </a:p>
        </c:txPr>
      </c:legendEntry>
      <c:legendEntry>
        <c:idx val="2"/>
        <c:txPr>
          <a:bodyPr/>
          <a:lstStyle/>
          <a:p>
            <a:pPr>
              <a:defRPr lang="en-US" sz="1200"/>
            </a:pPr>
            <a:endParaRPr lang="sr-Latn-RS"/>
          </a:p>
        </c:txPr>
      </c:legendEntry>
      <c:overlay val="0"/>
      <c:spPr>
        <a:noFill/>
        <a:ln>
          <a:noFill/>
        </a:ln>
      </c:spPr>
      <c:txPr>
        <a:bodyPr/>
        <a:lstStyle/>
        <a:p>
          <a:pPr>
            <a:defRPr lang="en-US"/>
          </a:pPr>
          <a:endParaRPr lang="sr-Latn-RS"/>
        </a:p>
      </c:txPr>
    </c:legend>
    <c:plotVisOnly val="1"/>
    <c:dispBlanksAs val="span"/>
    <c:showDLblsOverMax val="0"/>
  </c:chart>
  <c:spPr>
    <a:solidFill>
      <a:srgbClr val="FFFFFF"/>
    </a:solidFill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hr-BA" sz="13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
p</a:t>
            </a:r>
            <a:r>
              <a:rPr lang="hr-BA" sz="105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</a:t>
            </a:r>
            <a:r>
              <a:rPr lang="hr-BA" sz="13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0.8</a:t>
            </a:r>
          </a:p>
        </c:rich>
      </c:tx>
      <c:layout>
        <c:manualLayout>
          <c:xMode val="edge"/>
          <c:yMode val="edge"/>
          <c:x val="0.90544828203292771"/>
          <c:y val="7.5455070878571118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4697963890877271E-2"/>
          <c:y val="9.6389387790614567E-2"/>
          <c:w val="0.69870032491877032"/>
          <c:h val="0.71855223714888461"/>
        </c:manualLayout>
      </c:layout>
      <c:scatterChart>
        <c:scatterStyle val="lineMarker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N=10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xVal>
            <c:numRef>
              <c:f>0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0.30000000000000016</c:v>
                </c:pt>
                <c:pt idx="3">
                  <c:v>0.4</c:v>
                </c:pt>
                <c:pt idx="4">
                  <c:v>0.5</c:v>
                </c:pt>
                <c:pt idx="5">
                  <c:v>0.60000000000000031</c:v>
                </c:pt>
                <c:pt idx="6">
                  <c:v>0.70000000000000029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1</c:f>
              <c:numCache>
                <c:formatCode>General</c:formatCode>
                <c:ptCount val="10"/>
                <c:pt idx="0">
                  <c:v>0.79387755102040802</c:v>
                </c:pt>
                <c:pt idx="1">
                  <c:v>0.79393939393939428</c:v>
                </c:pt>
                <c:pt idx="2">
                  <c:v>0.79500000000000004</c:v>
                </c:pt>
                <c:pt idx="3">
                  <c:v>0.79600000000000004</c:v>
                </c:pt>
                <c:pt idx="4">
                  <c:v>0.79797979797979834</c:v>
                </c:pt>
                <c:pt idx="5">
                  <c:v>0.8</c:v>
                </c:pt>
                <c:pt idx="6">
                  <c:v>0.80100000000000005</c:v>
                </c:pt>
                <c:pt idx="7">
                  <c:v>0.80200000000000005</c:v>
                </c:pt>
                <c:pt idx="8">
                  <c:v>0.80400000000000005</c:v>
                </c:pt>
                <c:pt idx="9">
                  <c:v>0.80400000000000005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E10-4202-8935-43685B08305B}"/>
            </c:ext>
          </c:extLst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N=30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xVal>
            <c:numRef>
              <c:f>0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0.30000000000000016</c:v>
                </c:pt>
                <c:pt idx="3">
                  <c:v>0.4</c:v>
                </c:pt>
                <c:pt idx="4">
                  <c:v>0.5</c:v>
                </c:pt>
                <c:pt idx="5">
                  <c:v>0.60000000000000031</c:v>
                </c:pt>
                <c:pt idx="6">
                  <c:v>0.70000000000000029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2</c:f>
              <c:numCache>
                <c:formatCode>General</c:formatCode>
                <c:ptCount val="10"/>
                <c:pt idx="0">
                  <c:v>0.99591836734693839</c:v>
                </c:pt>
                <c:pt idx="1">
                  <c:v>0.99663299663299698</c:v>
                </c:pt>
                <c:pt idx="2">
                  <c:v>0.997</c:v>
                </c:pt>
                <c:pt idx="3">
                  <c:v>0.99833333333333296</c:v>
                </c:pt>
                <c:pt idx="4">
                  <c:v>0.99764309764309866</c:v>
                </c:pt>
                <c:pt idx="5">
                  <c:v>0.9966666666666667</c:v>
                </c:pt>
                <c:pt idx="6">
                  <c:v>0.997</c:v>
                </c:pt>
                <c:pt idx="7">
                  <c:v>0.997</c:v>
                </c:pt>
                <c:pt idx="8">
                  <c:v>0.99833333333333296</c:v>
                </c:pt>
                <c:pt idx="9">
                  <c:v>0.99833333333333296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E10-4202-8935-43685B08305B}"/>
            </c:ext>
          </c:extLst>
        </c:ser>
        <c:ser>
          <c:idx val="2"/>
          <c:order val="2"/>
          <c:tx>
            <c:strRef>
              <c:f>label 3</c:f>
              <c:strCache>
                <c:ptCount val="1"/>
                <c:pt idx="0">
                  <c:v>N=50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triangle"/>
            <c:size val="8"/>
            <c:spPr>
              <a:solidFill>
                <a:srgbClr val="FFD320"/>
              </a:solidFill>
            </c:spPr>
          </c:marker>
          <c:xVal>
            <c:numRef>
              <c:f>0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0.30000000000000016</c:v>
                </c:pt>
                <c:pt idx="3">
                  <c:v>0.4</c:v>
                </c:pt>
                <c:pt idx="4">
                  <c:v>0.5</c:v>
                </c:pt>
                <c:pt idx="5">
                  <c:v>0.60000000000000031</c:v>
                </c:pt>
                <c:pt idx="6">
                  <c:v>0.70000000000000029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3</c:f>
              <c:numCache>
                <c:formatCode>General</c:formatCode>
                <c:ptCount val="10"/>
                <c:pt idx="0">
                  <c:v>0.9977551020408163</c:v>
                </c:pt>
                <c:pt idx="1">
                  <c:v>0.99979797979797969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0.99819999999999998</c:v>
                </c:pt>
                <c:pt idx="8">
                  <c:v>1</c:v>
                </c:pt>
                <c:pt idx="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E10-4202-8935-43685B0830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715904"/>
        <c:axId val="162075392"/>
      </c:scatterChart>
      <c:valAx>
        <c:axId val="160715904"/>
        <c:scaling>
          <c:orientation val="minMax"/>
          <c:max val="1"/>
          <c:min val="0.1"/>
        </c:scaling>
        <c:delete val="0"/>
        <c:axPos val="b"/>
        <c:title>
          <c:tx>
            <c:rich>
              <a:bodyPr rot="0"/>
              <a:lstStyle/>
              <a:p>
                <a:pPr>
                  <a:defRPr lang="en-US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hr-BA" sz="9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p</a:t>
                </a:r>
                <a:r>
                  <a:rPr lang="hr-BA" sz="900" b="0" strike="noStrike" spc="-1" baseline="-25000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2</a:t>
                </a:r>
              </a:p>
            </c:rich>
          </c:tx>
          <c:layout>
            <c:manualLayout>
              <c:xMode val="edge"/>
              <c:yMode val="edge"/>
              <c:x val="0.43500457329197489"/>
              <c:y val="0.8750416695150675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sr-Latn-RS"/>
          </a:p>
        </c:txPr>
        <c:crossAx val="162075392"/>
        <c:crosses val="autoZero"/>
        <c:crossBetween val="midCat"/>
      </c:valAx>
      <c:valAx>
        <c:axId val="162075392"/>
        <c:scaling>
          <c:orientation val="minMax"/>
          <c:max val="1"/>
          <c:min val="0.76000000000000034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lang="en-US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hr-BA" sz="105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normalized average marriage size</a:t>
                </a:r>
              </a:p>
            </c:rich>
          </c:tx>
          <c:layout>
            <c:manualLayout>
              <c:xMode val="edge"/>
              <c:yMode val="edge"/>
              <c:x val="1.8292173705559536E-2"/>
              <c:y val="0.24124542443244318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sr-Latn-RS"/>
          </a:p>
        </c:txPr>
        <c:crossAx val="160715904"/>
        <c:crosses val="autoZero"/>
        <c:crossBetween val="midCat"/>
        <c:majorUnit val="2.0000000000000011E-2"/>
        <c:minorUnit val="2.0000000000000011E-2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lang="en-US" sz="1200"/>
          </a:pPr>
          <a:endParaRPr lang="sr-Latn-RS"/>
        </a:p>
      </c:txPr>
    </c:legend>
    <c:plotVisOnly val="1"/>
    <c:dispBlanksAs val="span"/>
    <c:showDLblsOverMax val="0"/>
  </c:chart>
  <c:spPr>
    <a:solidFill>
      <a:srgbClr val="FFFFFF"/>
    </a:solidFill>
    <a:ln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1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9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1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4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3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7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1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7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8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44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8200" y="758952"/>
            <a:ext cx="9047480" cy="3566160"/>
          </a:xfrm>
        </p:spPr>
        <p:txBody>
          <a:bodyPr>
            <a:normAutofit/>
          </a:bodyPr>
          <a:lstStyle/>
          <a:p>
            <a:pPr algn="ctr"/>
            <a:r>
              <a:rPr lang="hr-BA" sz="5400" dirty="0">
                <a:latin typeface="Candara" panose="020E0502030303020204" pitchFamily="34" charset="0"/>
              </a:rPr>
              <a:t>Problem stabilnog sparivanja s nepotpunim preferencijskim listama</a:t>
            </a:r>
            <a:br>
              <a:rPr lang="hr-BA" sz="5400" dirty="0">
                <a:latin typeface="Candara" panose="020E0502030303020204" pitchFamily="34" charset="0"/>
              </a:rPr>
            </a:br>
            <a:endParaRPr lang="bs-Latn-BA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9399" y="4455620"/>
            <a:ext cx="9609051" cy="1143000"/>
          </a:xfrm>
        </p:spPr>
        <p:txBody>
          <a:bodyPr/>
          <a:lstStyle/>
          <a:p>
            <a:pPr algn="r"/>
            <a:r>
              <a:rPr lang="hr-BA" dirty="0"/>
              <a:t>Ivona Raguž</a:t>
            </a:r>
          </a:p>
          <a:p>
            <a:pPr algn="r"/>
            <a:r>
              <a:rPr lang="hr-BA" dirty="0"/>
              <a:t>Margarita Tolja</a:t>
            </a:r>
            <a:endParaRPr lang="bs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447675"/>
            <a:ext cx="1905000" cy="1685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72236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>
                <a:latin typeface="Candara" pitchFamily="34" charset="0"/>
              </a:rPr>
              <a:t>IMPLEMENTACIJA</a:t>
            </a:r>
            <a:endParaRPr lang="bs-Latn-BA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4566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BA" sz="2800" dirty="0">
                <a:latin typeface="Candara" pitchFamily="34" charset="0"/>
              </a:rPr>
              <a:t> jedna iteracija algoritma: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hr-BA" sz="2800" dirty="0">
                <a:latin typeface="Candara" pitchFamily="34" charset="0"/>
              </a:rPr>
              <a:t>za svaku od </a:t>
            </a:r>
            <a:r>
              <a:rPr lang="hr-BA" sz="2800" i="1" dirty="0">
                <a:latin typeface="Candara" pitchFamily="34" charset="0"/>
              </a:rPr>
              <a:t>e</a:t>
            </a:r>
            <a:r>
              <a:rPr lang="hr-BA" sz="2800" dirty="0">
                <a:latin typeface="Candara" pitchFamily="34" charset="0"/>
              </a:rPr>
              <a:t> SMTI instanci ukloniti nasumično izabrani blokirajući par; ako nema blokirajućih parova, spariti nasumično izabran slobodan element iz M s nasumično izabranim slobodnim elementom iz W (nastaje jedno od novih </a:t>
            </a:r>
            <a:r>
              <a:rPr lang="hr-BA" sz="2800" i="1" dirty="0">
                <a:latin typeface="Candara" pitchFamily="34" charset="0"/>
              </a:rPr>
              <a:t>nep </a:t>
            </a:r>
            <a:r>
              <a:rPr lang="hr-BA" sz="2800" dirty="0">
                <a:latin typeface="Candara" pitchFamily="34" charset="0"/>
              </a:rPr>
              <a:t>stanja)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hr-BA" sz="2800" dirty="0">
                <a:latin typeface="Candara" pitchFamily="34" charset="0"/>
              </a:rPr>
              <a:t>za svaku od </a:t>
            </a:r>
            <a:r>
              <a:rPr lang="hr-BA" sz="2800" i="1" dirty="0">
                <a:latin typeface="Candara" pitchFamily="34" charset="0"/>
              </a:rPr>
              <a:t>e</a:t>
            </a:r>
            <a:r>
              <a:rPr lang="hr-BA" sz="2800" dirty="0">
                <a:latin typeface="Candara" pitchFamily="34" charset="0"/>
              </a:rPr>
              <a:t> SMTI instanci izabrati najbolje stanje od njih </a:t>
            </a:r>
            <a:r>
              <a:rPr lang="hr-BA" sz="2800" i="1" dirty="0">
                <a:latin typeface="Candara" pitchFamily="34" charset="0"/>
              </a:rPr>
              <a:t>nep </a:t>
            </a:r>
            <a:r>
              <a:rPr lang="hr-BA" sz="2800" dirty="0">
                <a:latin typeface="Candara" pitchFamily="34" charset="0"/>
              </a:rPr>
              <a:t>(brak s najmanjom funkcijom cilja) koje će činiti novu populaciju u sljedećem koraku algoritma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hr-BA" sz="2800" dirty="0">
                <a:latin typeface="Candara" pitchFamily="34" charset="0"/>
              </a:rPr>
              <a:t>učiniti isto za svaku od prestalih </a:t>
            </a:r>
            <a:r>
              <a:rPr lang="hr-BA" sz="2800" i="1" dirty="0">
                <a:latin typeface="Candara" pitchFamily="34" charset="0"/>
              </a:rPr>
              <a:t>m-e</a:t>
            </a:r>
            <a:r>
              <a:rPr lang="hr-BA" sz="2800" dirty="0">
                <a:latin typeface="Candara" pitchFamily="34" charset="0"/>
              </a:rPr>
              <a:t> instanci (s parametrom </a:t>
            </a:r>
            <a:r>
              <a:rPr lang="hr-BA" sz="2800" i="1" dirty="0">
                <a:latin typeface="Candara" pitchFamily="34" charset="0"/>
              </a:rPr>
              <a:t>nsp</a:t>
            </a:r>
            <a:r>
              <a:rPr lang="hr-BA" sz="2800" dirty="0">
                <a:latin typeface="Candara" pitchFamily="34" charset="0"/>
              </a:rPr>
              <a:t>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hr-BA" sz="2800" dirty="0">
                <a:latin typeface="Candara" pitchFamily="34" charset="0"/>
              </a:rPr>
              <a:t>nasumično inicijalizirati preostalim </a:t>
            </a:r>
            <a:r>
              <a:rPr lang="hr-BA" sz="2800" i="1" dirty="0">
                <a:latin typeface="Candara" pitchFamily="34" charset="0"/>
              </a:rPr>
              <a:t>n-m</a:t>
            </a:r>
            <a:r>
              <a:rPr lang="hr-BA" sz="2800" dirty="0">
                <a:latin typeface="Candara" pitchFamily="34" charset="0"/>
              </a:rPr>
              <a:t> stanja za novu populaciju</a:t>
            </a:r>
          </a:p>
          <a:p>
            <a:pPr>
              <a:buFont typeface="Wingdings" panose="05000000000000000000" pitchFamily="2" charset="2"/>
              <a:buChar char="Ø"/>
            </a:pPr>
            <a:endParaRPr lang="bs-Latn-BA" sz="2800" dirty="0"/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30857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>
                <a:latin typeface="Candara" pitchFamily="34" charset="0"/>
              </a:rPr>
              <a:t>IMPLEMENTACIJA</a:t>
            </a:r>
            <a:endParaRPr lang="bs-Latn-BA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r-BA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hr-BA" sz="2600" dirty="0">
                <a:latin typeface="Candara" pitchFamily="34" charset="0"/>
              </a:rPr>
              <a:t> pronalazak stanja bez blokirajućih parova i nesparenih elemenata označava pronalazak potpunog stabilnog braka – algoritam se zaustavlja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BA" sz="2600" dirty="0">
                <a:latin typeface="Candara" pitchFamily="34" charset="0"/>
              </a:rPr>
              <a:t> ako se potpun stabilan brak ne može naći, nakon unaprijed zadanog broja iteracija algoritam se zaustavlja i daje najbolje nađeno rješenje – maksimalan stabilan brak</a:t>
            </a:r>
          </a:p>
          <a:p>
            <a:pPr>
              <a:buFont typeface="Arial" panose="020B0604020202020204" pitchFamily="34" charset="0"/>
              <a:buChar char="•"/>
            </a:pPr>
            <a:endParaRPr lang="bs-Latn-BA" sz="2800" dirty="0"/>
          </a:p>
        </p:txBody>
      </p:sp>
    </p:spTree>
    <p:extLst>
      <p:ext uri="{BB962C8B-B14F-4D97-AF65-F5344CB8AC3E}">
        <p14:creationId xmlns:p14="http://schemas.microsoft.com/office/powerpoint/2010/main" val="232093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Candara" pitchFamily="34" charset="0"/>
              </a:rPr>
              <a:t>IMPLEMENTACIJA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None/>
                </a:pPr>
                <a:endParaRPr lang="hr-HR" sz="2600" dirty="0">
                  <a:latin typeface="Candara" pitchFamily="34" charset="0"/>
                </a:endParaRPr>
              </a:p>
              <a:p>
                <a:pPr lvl="1">
                  <a:buFont typeface="Arial" pitchFamily="34" charset="0"/>
                  <a:buChar char="•"/>
                </a:pPr>
                <a:r>
                  <a:rPr lang="hr-HR" sz="2600" dirty="0">
                    <a:latin typeface="Candara" pitchFamily="34" charset="0"/>
                  </a:rPr>
                  <a:t>funkcija cilja/dobrote: </a:t>
                </a:r>
                <a:r>
                  <a:rPr lang="hr-HR" sz="2600" i="1" dirty="0">
                    <a:latin typeface="Candara" pitchFamily="34" charset="0"/>
                  </a:rPr>
                  <a:t>f(M) = N*nbp(M) + ns(M)</a:t>
                </a:r>
              </a:p>
              <a:p>
                <a:pPr lvl="2">
                  <a:buFont typeface="Arial" pitchFamily="34" charset="0"/>
                  <a:buChar char="•"/>
                </a:pPr>
                <a:r>
                  <a:rPr lang="hr-HR" sz="2400" i="1" dirty="0">
                    <a:latin typeface="Candara" pitchFamily="34" charset="0"/>
                  </a:rPr>
                  <a:t>nbp(M)</a:t>
                </a:r>
                <a:r>
                  <a:rPr lang="hr-HR" sz="2400" dirty="0">
                    <a:latin typeface="Candara" pitchFamily="34" charset="0"/>
                  </a:rPr>
                  <a:t> – broj blokirajućih parova u braku M</a:t>
                </a:r>
              </a:p>
              <a:p>
                <a:pPr lvl="2">
                  <a:buFont typeface="Arial" pitchFamily="34" charset="0"/>
                  <a:buChar char="•"/>
                </a:pPr>
                <a:r>
                  <a:rPr lang="hr-HR" sz="2400" i="1" dirty="0">
                    <a:latin typeface="Candara" pitchFamily="34" charset="0"/>
                  </a:rPr>
                  <a:t>ns(M)</a:t>
                </a:r>
                <a:r>
                  <a:rPr lang="hr-HR" sz="2400" dirty="0">
                    <a:latin typeface="Candara" pitchFamily="34" charset="0"/>
                  </a:rPr>
                  <a:t> – broj slobodnih u braku M</a:t>
                </a:r>
              </a:p>
              <a:p>
                <a:pPr lvl="2">
                  <a:buFont typeface="Arial" pitchFamily="34" charset="0"/>
                  <a:buChar char="•"/>
                </a:pPr>
                <a:r>
                  <a:rPr lang="hr-HR" sz="2400" dirty="0">
                    <a:latin typeface="Candara" pitchFamily="34" charset="0"/>
                  </a:rPr>
                  <a:t>brak </a:t>
                </a:r>
                <a:r>
                  <a:rPr lang="hr-HR" sz="2400" i="1" dirty="0">
                    <a:latin typeface="Candara" pitchFamily="34" charset="0"/>
                  </a:rPr>
                  <a:t>M </a:t>
                </a:r>
                <a:r>
                  <a:rPr lang="hr-HR" sz="2400" dirty="0">
                    <a:latin typeface="Candara" pitchFamily="34" charset="0"/>
                  </a:rPr>
                  <a:t>je stabilan ako i samo ako </a:t>
                </a:r>
                <a14:m>
                  <m:oMath xmlns:m="http://schemas.openxmlformats.org/officeDocument/2006/math">
                    <m:r>
                      <a:rPr lang="hr-BA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r-B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BA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hr-BA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r-BA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hr-BA" sz="2400" b="0" dirty="0">
                  <a:latin typeface="Candara" pitchFamily="34" charset="0"/>
                </a:endParaRPr>
              </a:p>
              <a:p>
                <a:pPr lvl="2">
                  <a:buFont typeface="Arial" pitchFamily="34" charset="0"/>
                  <a:buChar char="•"/>
                </a:pPr>
                <a:endParaRPr lang="hr-HR" sz="2400" dirty="0">
                  <a:latin typeface="Candara" pitchFamily="34" charset="0"/>
                </a:endParaRPr>
              </a:p>
              <a:p>
                <a:pPr lvl="1">
                  <a:buFont typeface="Arial" pitchFamily="34" charset="0"/>
                  <a:buChar char="•"/>
                </a:pPr>
                <a:r>
                  <a:rPr lang="hr-HR" sz="2600" dirty="0">
                    <a:latin typeface="Candara" pitchFamily="34" charset="0"/>
                  </a:rPr>
                  <a:t>cilj: minimizirati funkciju cilja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B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>
                <a:latin typeface="Candara" pitchFamily="34" charset="0"/>
              </a:rPr>
              <a:t>IMPLEMENTACIJA</a:t>
            </a:r>
            <a:endParaRPr lang="bs-Latn-BA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r-BA" dirty="0"/>
          </a:p>
          <a:p>
            <a:pPr>
              <a:buFont typeface="Arial" panose="020B0604020202020204" pitchFamily="34" charset="0"/>
              <a:buChar char="•"/>
            </a:pPr>
            <a:r>
              <a:rPr lang="hr-BA" sz="2600" dirty="0">
                <a:latin typeface="Candara" pitchFamily="34" charset="0"/>
              </a:rPr>
              <a:t> C/C++ 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hr-BA" sz="2600" dirty="0">
                <a:latin typeface="Candara" pitchFamily="34" charset="0"/>
              </a:rPr>
              <a:t>Implementacija pčelinjeg algoritma 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hr-BA" sz="2600" dirty="0">
                <a:latin typeface="Candara" pitchFamily="34" charset="0"/>
              </a:rPr>
              <a:t>Code::Blocks 16.01</a:t>
            </a:r>
          </a:p>
          <a:p>
            <a:pPr marL="292608" lvl="1" indent="0">
              <a:buNone/>
            </a:pPr>
            <a:endParaRPr lang="hr-BA" sz="2600" dirty="0">
              <a:latin typeface="Candara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r-BA" sz="2600" dirty="0">
                <a:latin typeface="Candara" pitchFamily="34" charset="0"/>
              </a:rPr>
              <a:t> Qt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BA" sz="2600" dirty="0">
                <a:latin typeface="Candara" pitchFamily="34" charset="0"/>
              </a:rPr>
              <a:t>     Grafičko sučelje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BA" sz="2600" dirty="0">
                <a:latin typeface="Candara" pitchFamily="34" charset="0"/>
              </a:rPr>
              <a:t>     3.5.1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BA" sz="2600" dirty="0"/>
          </a:p>
          <a:p>
            <a:pPr marL="749808" lvl="1" indent="-457200">
              <a:buFont typeface="Arial" panose="020B0604020202020204" pitchFamily="34" charset="0"/>
              <a:buChar char="•"/>
            </a:pPr>
            <a:endParaRPr lang="hr-BA" sz="2600" dirty="0"/>
          </a:p>
          <a:p>
            <a:pPr marL="0" indent="0">
              <a:buNone/>
            </a:pPr>
            <a:endParaRPr lang="hr-BA" sz="2800" dirty="0"/>
          </a:p>
          <a:p>
            <a:pPr marL="749808" lvl="1" indent="-457200">
              <a:buFont typeface="Arial" panose="020B0604020202020204" pitchFamily="34" charset="0"/>
              <a:buChar char="•"/>
            </a:pPr>
            <a:endParaRPr lang="bs-Latn-BA" sz="2600" dirty="0"/>
          </a:p>
        </p:txBody>
      </p:sp>
    </p:spTree>
    <p:extLst>
      <p:ext uri="{BB962C8B-B14F-4D97-AF65-F5344CB8AC3E}">
        <p14:creationId xmlns:p14="http://schemas.microsoft.com/office/powerpoint/2010/main" val="3562160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>
                <a:latin typeface="Candara" pitchFamily="34" charset="0"/>
              </a:rPr>
              <a:t>REZULTATI</a:t>
            </a:r>
            <a:endParaRPr lang="bs-Latn-BA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12000"/>
              <a:buNone/>
            </a:pPr>
            <a:endParaRPr lang="bs-Latn-BA" sz="2600" dirty="0">
              <a:latin typeface="Candara" pitchFamily="34" charset="0"/>
            </a:endParaRPr>
          </a:p>
          <a:p>
            <a:pPr>
              <a:buSzPct val="112000"/>
              <a:buFont typeface="Arial" panose="020B0604020202020204" pitchFamily="34" charset="0"/>
              <a:buChar char="•"/>
            </a:pPr>
            <a:r>
              <a:rPr lang="bs-Latn-BA" sz="2600" dirty="0">
                <a:latin typeface="Candara" pitchFamily="34" charset="0"/>
              </a:rPr>
              <a:t> za određenu vrijednost trojke (n, p</a:t>
            </a:r>
            <a:r>
              <a:rPr lang="bs-Latn-BA" sz="1800" dirty="0">
                <a:latin typeface="Candara" pitchFamily="34" charset="0"/>
              </a:rPr>
              <a:t>1</a:t>
            </a:r>
            <a:r>
              <a:rPr lang="bs-Latn-BA" sz="2600" dirty="0">
                <a:latin typeface="Candara" pitchFamily="34" charset="0"/>
              </a:rPr>
              <a:t>, p</a:t>
            </a:r>
            <a:r>
              <a:rPr lang="bs-Latn-BA" sz="1800" dirty="0">
                <a:latin typeface="Candara" pitchFamily="34" charset="0"/>
              </a:rPr>
              <a:t>2</a:t>
            </a:r>
            <a:r>
              <a:rPr lang="bs-Latn-BA" sz="2600" dirty="0">
                <a:latin typeface="Candara" pitchFamily="34" charset="0"/>
              </a:rPr>
              <a:t>):</a:t>
            </a:r>
          </a:p>
          <a:p>
            <a:pPr marL="932688" lvl="2" indent="-457200">
              <a:buSzPct val="112000"/>
              <a:buFont typeface="Arial" panose="020B0604020202020204" pitchFamily="34" charset="0"/>
              <a:buChar char="•"/>
            </a:pPr>
            <a:r>
              <a:rPr lang="bs-Latn-BA" sz="2600" dirty="0">
                <a:latin typeface="Candara" pitchFamily="34" charset="0"/>
              </a:rPr>
              <a:t>empirijski nalazimo parametre pčelinjeg algoritma koji nude zadovoljavajuće rezultate</a:t>
            </a:r>
          </a:p>
          <a:p>
            <a:pPr marL="932688" lvl="2" indent="-457200">
              <a:buSzPct val="112000"/>
              <a:buFont typeface="Arial" panose="020B0604020202020204" pitchFamily="34" charset="0"/>
              <a:buChar char="•"/>
            </a:pPr>
            <a:r>
              <a:rPr lang="bs-Latn-BA" sz="2600" dirty="0">
                <a:latin typeface="Candara" pitchFamily="34" charset="0"/>
              </a:rPr>
              <a:t>generiramo 100 instanci odgovarajućeg SMTI problema</a:t>
            </a:r>
          </a:p>
          <a:p>
            <a:pPr marL="932688" lvl="2" indent="-457200">
              <a:buSzPct val="112000"/>
              <a:buFont typeface="Arial" panose="020B0604020202020204" pitchFamily="34" charset="0"/>
              <a:buChar char="•"/>
            </a:pPr>
            <a:r>
              <a:rPr lang="bs-Latn-BA" sz="2600" dirty="0">
                <a:latin typeface="Candara" pitchFamily="34" charset="0"/>
              </a:rPr>
              <a:t>računamo srednju vrijednost</a:t>
            </a:r>
          </a:p>
          <a:p>
            <a:pPr marL="932688" lvl="2" indent="-457200">
              <a:buSzPct val="112000"/>
              <a:buFont typeface="+mj-lt"/>
              <a:buAutoNum type="arabicPeriod"/>
            </a:pPr>
            <a:endParaRPr lang="bs-Latn-BA" sz="2000" dirty="0"/>
          </a:p>
        </p:txBody>
      </p:sp>
    </p:spTree>
    <p:extLst>
      <p:ext uri="{BB962C8B-B14F-4D97-AF65-F5344CB8AC3E}">
        <p14:creationId xmlns:p14="http://schemas.microsoft.com/office/powerpoint/2010/main" val="2057986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Candara" pitchFamily="34" charset="0"/>
              </a:rPr>
              <a:t>REZULTATI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06540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CF87-5712-4AF8-B5C8-8C7A0E21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Candara" pitchFamily="34" charset="0"/>
              </a:rPr>
              <a:t>REZULTATI</a:t>
            </a:r>
            <a:endParaRPr lang="hr-B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5F8BC-39D6-45A5-91CD-8CF27EB039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hr-BA" sz="2600" dirty="0">
                    <a:latin typeface="Candara" panose="020E0502030303020204" pitchFamily="34" charset="0"/>
                  </a:rPr>
                  <a:t> broj elitnih pčela pčelinjeg algoritma (parametar </a:t>
                </a:r>
                <a:r>
                  <a:rPr lang="hr-BA" sz="2600" i="1" dirty="0">
                    <a:latin typeface="Candara" panose="020E0502030303020204" pitchFamily="34" charset="0"/>
                  </a:rPr>
                  <a:t>e</a:t>
                </a:r>
                <a:r>
                  <a:rPr lang="hr-BA" sz="2600" dirty="0">
                    <a:latin typeface="Candara" panose="020E0502030303020204" pitchFamily="34" charset="0"/>
                  </a:rPr>
                  <a:t>) korišten pri testiranju (</a:t>
                </a:r>
                <a14:m>
                  <m:oMath xmlns:m="http://schemas.openxmlformats.org/officeDocument/2006/math">
                    <m:r>
                      <a:rPr lang="hr-BA" sz="2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hr-BA" sz="26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hr-BA" sz="2600" dirty="0">
                    <a:latin typeface="Candara" panose="020E0502030303020204" pitchFamily="34" charset="0"/>
                  </a:rPr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hr-BA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hr-BA" dirty="0"/>
              </a:p>
              <a:p>
                <a:pPr marL="0" indent="0">
                  <a:buNone/>
                </a:pPr>
                <a:endParaRPr lang="hr-BA" dirty="0"/>
              </a:p>
              <a:p>
                <a:pPr marL="0" indent="0">
                  <a:buNone/>
                </a:pPr>
                <a:r>
                  <a:rPr lang="hr-BA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5F8BC-39D6-45A5-91CD-8CF27EB039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8" t="-2273"/>
                </a:stretch>
              </a:blipFill>
            </p:spPr>
            <p:txBody>
              <a:bodyPr/>
              <a:lstStyle/>
              <a:p>
                <a:r>
                  <a:rPr lang="hr-B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DA632B-E164-42C8-90C5-3C1F59673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537491"/>
              </p:ext>
            </p:extLst>
          </p:nvPr>
        </p:nvGraphicFramePr>
        <p:xfrm>
          <a:off x="1285241" y="2882054"/>
          <a:ext cx="962151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120">
                  <a:extLst>
                    <a:ext uri="{9D8B030D-6E8A-4147-A177-3AD203B41FA5}">
                      <a16:colId xmlns:a16="http://schemas.microsoft.com/office/drawing/2014/main" val="3930569080"/>
                    </a:ext>
                  </a:extLst>
                </a:gridCol>
                <a:gridCol w="869927">
                  <a:extLst>
                    <a:ext uri="{9D8B030D-6E8A-4147-A177-3AD203B41FA5}">
                      <a16:colId xmlns:a16="http://schemas.microsoft.com/office/drawing/2014/main" val="3744966746"/>
                    </a:ext>
                  </a:extLst>
                </a:gridCol>
                <a:gridCol w="879830">
                  <a:extLst>
                    <a:ext uri="{9D8B030D-6E8A-4147-A177-3AD203B41FA5}">
                      <a16:colId xmlns:a16="http://schemas.microsoft.com/office/drawing/2014/main" val="3646725844"/>
                    </a:ext>
                  </a:extLst>
                </a:gridCol>
                <a:gridCol w="879830">
                  <a:extLst>
                    <a:ext uri="{9D8B030D-6E8A-4147-A177-3AD203B41FA5}">
                      <a16:colId xmlns:a16="http://schemas.microsoft.com/office/drawing/2014/main" val="2603286590"/>
                    </a:ext>
                  </a:extLst>
                </a:gridCol>
                <a:gridCol w="879830">
                  <a:extLst>
                    <a:ext uri="{9D8B030D-6E8A-4147-A177-3AD203B41FA5}">
                      <a16:colId xmlns:a16="http://schemas.microsoft.com/office/drawing/2014/main" val="1492770639"/>
                    </a:ext>
                  </a:extLst>
                </a:gridCol>
                <a:gridCol w="879830">
                  <a:extLst>
                    <a:ext uri="{9D8B030D-6E8A-4147-A177-3AD203B41FA5}">
                      <a16:colId xmlns:a16="http://schemas.microsoft.com/office/drawing/2014/main" val="2925307477"/>
                    </a:ext>
                  </a:extLst>
                </a:gridCol>
                <a:gridCol w="879830">
                  <a:extLst>
                    <a:ext uri="{9D8B030D-6E8A-4147-A177-3AD203B41FA5}">
                      <a16:colId xmlns:a16="http://schemas.microsoft.com/office/drawing/2014/main" val="802930782"/>
                    </a:ext>
                  </a:extLst>
                </a:gridCol>
                <a:gridCol w="879830">
                  <a:extLst>
                    <a:ext uri="{9D8B030D-6E8A-4147-A177-3AD203B41FA5}">
                      <a16:colId xmlns:a16="http://schemas.microsoft.com/office/drawing/2014/main" val="423520695"/>
                    </a:ext>
                  </a:extLst>
                </a:gridCol>
                <a:gridCol w="879830">
                  <a:extLst>
                    <a:ext uri="{9D8B030D-6E8A-4147-A177-3AD203B41FA5}">
                      <a16:colId xmlns:a16="http://schemas.microsoft.com/office/drawing/2014/main" val="1968175826"/>
                    </a:ext>
                  </a:extLst>
                </a:gridCol>
                <a:gridCol w="879830">
                  <a:extLst>
                    <a:ext uri="{9D8B030D-6E8A-4147-A177-3AD203B41FA5}">
                      <a16:colId xmlns:a16="http://schemas.microsoft.com/office/drawing/2014/main" val="69076882"/>
                    </a:ext>
                  </a:extLst>
                </a:gridCol>
                <a:gridCol w="879830">
                  <a:extLst>
                    <a:ext uri="{9D8B030D-6E8A-4147-A177-3AD203B41FA5}">
                      <a16:colId xmlns:a16="http://schemas.microsoft.com/office/drawing/2014/main" val="2996510659"/>
                    </a:ext>
                  </a:extLst>
                </a:gridCol>
              </a:tblGrid>
              <a:tr h="289098">
                <a:tc>
                  <a:txBody>
                    <a:bodyPr/>
                    <a:lstStyle/>
                    <a:p>
                      <a:pPr algn="ctr"/>
                      <a:r>
                        <a:rPr lang="hr-BA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hr-BA" baseline="-25000" dirty="0">
                          <a:solidFill>
                            <a:schemeClr val="tx1"/>
                          </a:solidFill>
                        </a:rPr>
                        <a:t>1  </a:t>
                      </a:r>
                      <a:r>
                        <a:rPr lang="hr-BA" dirty="0">
                          <a:solidFill>
                            <a:schemeClr val="tx1"/>
                          </a:solidFill>
                        </a:rPr>
                        <a:t> p</a:t>
                      </a:r>
                      <a:r>
                        <a:rPr lang="hr-BA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962618"/>
                  </a:ext>
                </a:extLst>
              </a:tr>
              <a:tr h="289098">
                <a:tc>
                  <a:txBody>
                    <a:bodyPr/>
                    <a:lstStyle/>
                    <a:p>
                      <a:pPr algn="ctr"/>
                      <a:r>
                        <a:rPr lang="hr-BA" b="1" dirty="0"/>
                        <a:t>0.1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1868"/>
                  </a:ext>
                </a:extLst>
              </a:tr>
              <a:tr h="289098">
                <a:tc>
                  <a:txBody>
                    <a:bodyPr/>
                    <a:lstStyle/>
                    <a:p>
                      <a:pPr algn="ctr"/>
                      <a:r>
                        <a:rPr lang="hr-BA" b="1" dirty="0"/>
                        <a:t>0.2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10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079616"/>
                  </a:ext>
                </a:extLst>
              </a:tr>
              <a:tr h="289098">
                <a:tc>
                  <a:txBody>
                    <a:bodyPr/>
                    <a:lstStyle/>
                    <a:p>
                      <a:pPr algn="ctr"/>
                      <a:r>
                        <a:rPr lang="hr-BA" b="1" dirty="0"/>
                        <a:t>0.3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372546"/>
                  </a:ext>
                </a:extLst>
              </a:tr>
              <a:tr h="289098">
                <a:tc>
                  <a:txBody>
                    <a:bodyPr/>
                    <a:lstStyle/>
                    <a:p>
                      <a:pPr algn="ctr"/>
                      <a:r>
                        <a:rPr lang="hr-BA" b="1" dirty="0"/>
                        <a:t>0.4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70052"/>
                  </a:ext>
                </a:extLst>
              </a:tr>
              <a:tr h="289098">
                <a:tc>
                  <a:txBody>
                    <a:bodyPr/>
                    <a:lstStyle/>
                    <a:p>
                      <a:pPr algn="ctr"/>
                      <a:r>
                        <a:rPr lang="hr-BA" b="1" dirty="0"/>
                        <a:t>0.5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18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15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15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15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15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15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15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716671"/>
                  </a:ext>
                </a:extLst>
              </a:tr>
              <a:tr h="289098">
                <a:tc>
                  <a:txBody>
                    <a:bodyPr/>
                    <a:lstStyle/>
                    <a:p>
                      <a:pPr algn="ctr"/>
                      <a:r>
                        <a:rPr lang="hr-BA" b="1" dirty="0"/>
                        <a:t>0.6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15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15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15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15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15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15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15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15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15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15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219131"/>
                  </a:ext>
                </a:extLst>
              </a:tr>
              <a:tr h="289098">
                <a:tc>
                  <a:txBody>
                    <a:bodyPr/>
                    <a:lstStyle/>
                    <a:p>
                      <a:pPr algn="ctr"/>
                      <a:r>
                        <a:rPr lang="hr-BA" b="1" dirty="0"/>
                        <a:t>0.7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15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15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589197"/>
                  </a:ext>
                </a:extLst>
              </a:tr>
              <a:tr h="289098">
                <a:tc>
                  <a:txBody>
                    <a:bodyPr/>
                    <a:lstStyle/>
                    <a:p>
                      <a:pPr algn="ctr"/>
                      <a:r>
                        <a:rPr lang="hr-BA" b="1" dirty="0"/>
                        <a:t>0.8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15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15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18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18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18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18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18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18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18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dirty="0"/>
                        <a:t>18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834986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DED991-7097-4D66-88B5-074471A6EEFD}"/>
              </a:ext>
            </a:extLst>
          </p:cNvPr>
          <p:cNvCxnSpPr/>
          <p:nvPr/>
        </p:nvCxnSpPr>
        <p:spPr>
          <a:xfrm>
            <a:off x="1503680" y="2895600"/>
            <a:ext cx="274320" cy="314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068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Candara" pitchFamily="34" charset="0"/>
              </a:rPr>
              <a:t>REZULTATI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05629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Candara" pitchFamily="34" charset="0"/>
              </a:rPr>
              <a:t>REZULTATI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Font typeface="Arial" pitchFamily="34" charset="0"/>
                  <a:buChar char="•"/>
                </a:pPr>
                <a:r>
                  <a:rPr lang="hr-HR" sz="2600" dirty="0">
                    <a:latin typeface="Candara" pitchFamily="34" charset="0"/>
                  </a:rPr>
                  <a:t>BA rezultati najviše odstupaju od LOCAL rezultata za slučaj </a:t>
                </a:r>
                <a14:m>
                  <m:oMath xmlns:m="http://schemas.openxmlformats.org/officeDocument/2006/math">
                    <m:r>
                      <a:rPr lang="hr-HR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hr-HR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hr-HR" sz="2600" i="1" dirty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hr-HR" sz="2600" dirty="0">
                  <a:latin typeface="Candara" pitchFamily="34" charset="0"/>
                </a:endParaRPr>
              </a:p>
              <a:p>
                <a:pPr lvl="1">
                  <a:buNone/>
                </a:pPr>
                <a:r>
                  <a:rPr lang="hr-HR" sz="2800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73"/>
                </a:stretch>
              </a:blipFill>
            </p:spPr>
            <p:txBody>
              <a:bodyPr/>
              <a:lstStyle/>
              <a:p>
                <a:r>
                  <a:rPr lang="hr-B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C731DB-7764-4AC4-BD3B-1C0827509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128323"/>
              </p:ext>
            </p:extLst>
          </p:nvPr>
        </p:nvGraphicFramePr>
        <p:xfrm>
          <a:off x="1184808" y="3007360"/>
          <a:ext cx="10438233" cy="2113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902">
                  <a:extLst>
                    <a:ext uri="{9D8B030D-6E8A-4147-A177-3AD203B41FA5}">
                      <a16:colId xmlns:a16="http://schemas.microsoft.com/office/drawing/2014/main" val="3330324667"/>
                    </a:ext>
                  </a:extLst>
                </a:gridCol>
                <a:gridCol w="885667">
                  <a:extLst>
                    <a:ext uri="{9D8B030D-6E8A-4147-A177-3AD203B41FA5}">
                      <a16:colId xmlns:a16="http://schemas.microsoft.com/office/drawing/2014/main" val="1897703067"/>
                    </a:ext>
                  </a:extLst>
                </a:gridCol>
                <a:gridCol w="791987">
                  <a:extLst>
                    <a:ext uri="{9D8B030D-6E8A-4147-A177-3AD203B41FA5}">
                      <a16:colId xmlns:a16="http://schemas.microsoft.com/office/drawing/2014/main" val="3080369750"/>
                    </a:ext>
                  </a:extLst>
                </a:gridCol>
                <a:gridCol w="869853">
                  <a:extLst>
                    <a:ext uri="{9D8B030D-6E8A-4147-A177-3AD203B41FA5}">
                      <a16:colId xmlns:a16="http://schemas.microsoft.com/office/drawing/2014/main" val="2435586293"/>
                    </a:ext>
                  </a:extLst>
                </a:gridCol>
                <a:gridCol w="869853">
                  <a:extLst>
                    <a:ext uri="{9D8B030D-6E8A-4147-A177-3AD203B41FA5}">
                      <a16:colId xmlns:a16="http://schemas.microsoft.com/office/drawing/2014/main" val="3986472336"/>
                    </a:ext>
                  </a:extLst>
                </a:gridCol>
                <a:gridCol w="869853">
                  <a:extLst>
                    <a:ext uri="{9D8B030D-6E8A-4147-A177-3AD203B41FA5}">
                      <a16:colId xmlns:a16="http://schemas.microsoft.com/office/drawing/2014/main" val="3299586265"/>
                    </a:ext>
                  </a:extLst>
                </a:gridCol>
                <a:gridCol w="869853">
                  <a:extLst>
                    <a:ext uri="{9D8B030D-6E8A-4147-A177-3AD203B41FA5}">
                      <a16:colId xmlns:a16="http://schemas.microsoft.com/office/drawing/2014/main" val="3727406159"/>
                    </a:ext>
                  </a:extLst>
                </a:gridCol>
                <a:gridCol w="869853">
                  <a:extLst>
                    <a:ext uri="{9D8B030D-6E8A-4147-A177-3AD203B41FA5}">
                      <a16:colId xmlns:a16="http://schemas.microsoft.com/office/drawing/2014/main" val="2231050713"/>
                    </a:ext>
                  </a:extLst>
                </a:gridCol>
                <a:gridCol w="869853">
                  <a:extLst>
                    <a:ext uri="{9D8B030D-6E8A-4147-A177-3AD203B41FA5}">
                      <a16:colId xmlns:a16="http://schemas.microsoft.com/office/drawing/2014/main" val="3222031711"/>
                    </a:ext>
                  </a:extLst>
                </a:gridCol>
                <a:gridCol w="869853">
                  <a:extLst>
                    <a:ext uri="{9D8B030D-6E8A-4147-A177-3AD203B41FA5}">
                      <a16:colId xmlns:a16="http://schemas.microsoft.com/office/drawing/2014/main" val="2998823075"/>
                    </a:ext>
                  </a:extLst>
                </a:gridCol>
                <a:gridCol w="869853">
                  <a:extLst>
                    <a:ext uri="{9D8B030D-6E8A-4147-A177-3AD203B41FA5}">
                      <a16:colId xmlns:a16="http://schemas.microsoft.com/office/drawing/2014/main" val="3833100495"/>
                    </a:ext>
                  </a:extLst>
                </a:gridCol>
                <a:gridCol w="869853">
                  <a:extLst>
                    <a:ext uri="{9D8B030D-6E8A-4147-A177-3AD203B41FA5}">
                      <a16:colId xmlns:a16="http://schemas.microsoft.com/office/drawing/2014/main" val="1715293706"/>
                    </a:ext>
                  </a:extLst>
                </a:gridCol>
              </a:tblGrid>
              <a:tr h="383265">
                <a:tc>
                  <a:txBody>
                    <a:bodyPr/>
                    <a:lstStyle/>
                    <a:p>
                      <a:endParaRPr lang="hr-B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p</a:t>
                      </a:r>
                      <a:r>
                        <a:rPr lang="en-US" sz="1100" b="1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2</a:t>
                      </a:r>
                      <a:endParaRPr lang="en-US" sz="1800" b="1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0.1</a:t>
                      </a:r>
                      <a:endParaRPr lang="en-US" sz="1800" b="1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noStrike" spc="-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0.2</a:t>
                      </a:r>
                      <a:endParaRPr lang="en-US" sz="1800" b="1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0.3</a:t>
                      </a:r>
                      <a:endParaRPr lang="en-US" sz="1800" b="1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noStrike" spc="-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0.4</a:t>
                      </a:r>
                      <a:endParaRPr lang="en-US" sz="1800" b="1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0.5</a:t>
                      </a:r>
                      <a:endParaRPr lang="en-US" sz="1800" b="1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noStrike" spc="-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0.6</a:t>
                      </a:r>
                      <a:endParaRPr lang="en-US" sz="1800" b="1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noStrike" spc="-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0.7</a:t>
                      </a:r>
                      <a:endParaRPr lang="en-US" sz="1800" b="1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noStrike" spc="-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0.8</a:t>
                      </a:r>
                      <a:endParaRPr lang="en-US" sz="1800" b="1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noStrike" spc="-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0.9</a:t>
                      </a:r>
                      <a:endParaRPr lang="en-US" sz="1800" b="1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1</a:t>
                      </a:r>
                      <a:endParaRPr lang="en-US" sz="1800" b="1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571126"/>
                  </a:ext>
                </a:extLst>
              </a:tr>
              <a:tr h="670714"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P</a:t>
                      </a:r>
                      <a:r>
                        <a:rPr lang="en-US" sz="1200" b="1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</a:t>
                      </a:r>
                      <a:r>
                        <a:rPr lang="hr-BA" sz="1200" b="1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</a:t>
                      </a:r>
                      <a:r>
                        <a:rPr lang="en-US" sz="1800" b="1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=</a:t>
                      </a:r>
                      <a:r>
                        <a:rPr lang="hr-BA" sz="1800" b="1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</a:t>
                      </a:r>
                      <a:r>
                        <a:rPr lang="en-US" sz="1800" b="1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0.8 (BA)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sz="1800" b="1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M</a:t>
                      </a:r>
                      <a:r>
                        <a:rPr lang="en-US" sz="1800" b="1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.</a:t>
                      </a:r>
                      <a:r>
                        <a:rPr lang="hr-BA" sz="1800" b="1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s</a:t>
                      </a:r>
                      <a:r>
                        <a:rPr lang="en-US" sz="1800" b="1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ize</a:t>
                      </a:r>
                      <a:endParaRPr lang="en-US" sz="1800" b="1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0.793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0.793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0.795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0.796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0.797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0.8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0.801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0.802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0.804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0.804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19800"/>
                  </a:ext>
                </a:extLst>
              </a:tr>
              <a:tr h="670714"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P</a:t>
                      </a:r>
                      <a:r>
                        <a:rPr lang="en-US" sz="1200" b="1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</a:t>
                      </a:r>
                      <a:r>
                        <a:rPr lang="hr-BA" sz="1200" b="1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</a:t>
                      </a:r>
                      <a:r>
                        <a:rPr lang="en-US" sz="1800" b="1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=</a:t>
                      </a:r>
                      <a:r>
                        <a:rPr lang="hr-BA" sz="1800" b="1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</a:t>
                      </a:r>
                      <a:r>
                        <a:rPr lang="en-US" sz="1800" b="1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0.8 (L</a:t>
                      </a:r>
                      <a:r>
                        <a:rPr lang="hr-BA" sz="1800" b="1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OCAL</a:t>
                      </a:r>
                      <a:r>
                        <a:rPr lang="en-US" sz="1800" b="1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)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BA" sz="1800" b="1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M</a:t>
                      </a:r>
                      <a:r>
                        <a:rPr lang="en-US" sz="1800" b="1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.size</a:t>
                      </a:r>
                      <a:endParaRPr lang="en-US" sz="1800" b="1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0.825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0.83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0.844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0.85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0.857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0.876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0.886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0.9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0.902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0.906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259322"/>
                  </a:ext>
                </a:extLst>
              </a:tr>
              <a:tr h="388588"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DIFF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r-Latn-CS" dirty="0"/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0.031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0.036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0.049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0.054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0.059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0.076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0.085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0.098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0.098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0.102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1259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Candara" pitchFamily="34" charset="0"/>
              </a:rPr>
              <a:t>REZULTATI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16025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>
                <a:latin typeface="Candara" pitchFamily="34" charset="0"/>
              </a:rPr>
              <a:t>SADRŽAJ</a:t>
            </a:r>
            <a:endParaRPr lang="bs-Latn-BA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BA" sz="2600" dirty="0">
                <a:latin typeface="Candara" pitchFamily="34" charset="0"/>
              </a:rPr>
              <a:t> Opis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BA" sz="2600" dirty="0">
                <a:latin typeface="Candara" pitchFamily="34" charset="0"/>
              </a:rPr>
              <a:t> Motivacija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BA" sz="2600" dirty="0">
                <a:latin typeface="Candara" pitchFamily="34" charset="0"/>
              </a:rPr>
              <a:t> Implementacija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BA" sz="2600" dirty="0">
                <a:latin typeface="Candara" pitchFamily="34" charset="0"/>
              </a:rPr>
              <a:t> Rezultati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BA" sz="2600" dirty="0">
                <a:latin typeface="Candara" pitchFamily="34" charset="0"/>
              </a:rPr>
              <a:t> Zaključak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BA" sz="2600" dirty="0">
                <a:latin typeface="Candara" pitchFamily="34" charset="0"/>
              </a:rPr>
              <a:t> Literatura</a:t>
            </a:r>
            <a:endParaRPr lang="bs-Latn-BA" sz="2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46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Candara" pitchFamily="34" charset="0"/>
              </a:rPr>
              <a:t>REZULTATI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48204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Candara" pitchFamily="34" charset="0"/>
              </a:rPr>
              <a:t>REZULTATI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endParaRPr lang="hr-HR" sz="2600" dirty="0">
              <a:latin typeface="Candara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hr-HR" sz="2600" dirty="0">
                <a:latin typeface="Candara" pitchFamily="34" charset="0"/>
              </a:rPr>
              <a:t>implementirana BA metoda za veće N (30, 50) pronalazi veća sparivanja od LOCAL metode </a:t>
            </a:r>
            <a:r>
              <a:rPr lang="hr-HR" sz="2200" dirty="0">
                <a:latin typeface="Candara" pitchFamily="34" charset="0"/>
              </a:rPr>
              <a:t>	</a:t>
            </a:r>
          </a:p>
          <a:p>
            <a:pPr lvl="2">
              <a:buFont typeface="Arial" pitchFamily="34" charset="0"/>
              <a:buChar char="•"/>
            </a:pPr>
            <a:r>
              <a:rPr lang="hr-HR" sz="2600" dirty="0">
                <a:latin typeface="Candara" pitchFamily="34" charset="0"/>
              </a:rPr>
              <a:t>objašnjenje – globalno pretraživanje u BA</a:t>
            </a:r>
          </a:p>
          <a:p>
            <a:pPr lvl="1">
              <a:buFont typeface="Arial" pitchFamily="34" charset="0"/>
              <a:buChar char="•"/>
            </a:pPr>
            <a:endParaRPr lang="hr-HR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Candara" pitchFamily="34" charset="0"/>
              </a:rPr>
              <a:t>REZULTATI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hr-HR" sz="2600" dirty="0">
                    <a:latin typeface="Candara" pitchFamily="34" charset="0"/>
                  </a:rPr>
                  <a:t> vrijeme izvršavanja: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hr-HR" sz="2400" dirty="0">
                    <a:latin typeface="Candara" pitchFamily="34" charset="0"/>
                  </a:rPr>
                  <a:t>BA</a:t>
                </a:r>
              </a:p>
              <a:p>
                <a:pPr lvl="4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=10  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ndara" pitchFamily="34" charset="0"/>
                  </a:rPr>
                  <a:t>(do 300 ms)</a:t>
                </a:r>
                <a:endParaRPr lang="hr-HR" sz="20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ndara" pitchFamily="34" charset="0"/>
                </a:endParaRPr>
              </a:p>
              <a:p>
                <a:pPr lvl="4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=30  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ndara" pitchFamily="34" charset="0"/>
                  </a:rPr>
                  <a:t>(do 6500 ms</a:t>
                </a:r>
                <a:r>
                  <a:rPr lang="hr-HR" sz="20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ndara" pitchFamily="34" charset="0"/>
                  </a:rPr>
                  <a:t>)</a:t>
                </a:r>
              </a:p>
              <a:p>
                <a:pPr lvl="4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=50  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ndara" pitchFamily="34" charset="0"/>
                  </a:rPr>
                  <a:t>(do 150000 ms</a:t>
                </a:r>
                <a:r>
                  <a:rPr lang="hr-HR" sz="20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ndara" pitchFamily="34" charset="0"/>
                  </a:rPr>
                  <a:t>)</a:t>
                </a:r>
                <a:endParaRPr lang="hr-HR" sz="2000" dirty="0">
                  <a:latin typeface="Candara" pitchFamily="34" charset="0"/>
                </a:endParaRPr>
              </a:p>
              <a:p>
                <a:pPr marL="864000" lvl="1" indent="-324000">
                  <a:buClr>
                    <a:srgbClr val="000000"/>
                  </a:buClr>
                  <a:buSzPct val="75000"/>
                  <a:buNone/>
                </a:pPr>
                <a:r>
                  <a:rPr lang="hr-HR" sz="2000" dirty="0">
                    <a:latin typeface="Candara" pitchFamily="34" charset="0"/>
                  </a:rPr>
                  <a:t>	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hr-HR" sz="2400" dirty="0">
                    <a:latin typeface="Candara" pitchFamily="34" charset="0"/>
                  </a:rPr>
                  <a:t>LOCAL</a:t>
                </a:r>
              </a:p>
              <a:p>
                <a:pPr lvl="4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r-HR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hr-HR" sz="2000" i="1" dirty="0" smtClean="0">
                        <a:latin typeface="Cambria Math" panose="02040503050406030204" pitchFamily="18" charset="0"/>
                      </a:rPr>
                      <m:t>=10 </m:t>
                    </m:r>
                  </m:oMath>
                </a14:m>
                <a:r>
                  <a:rPr lang="hr-HR" sz="2000" dirty="0">
                    <a:latin typeface="Candara" pitchFamily="34" charset="0"/>
                  </a:rPr>
                  <a:t>(do 300 ms)</a:t>
                </a:r>
              </a:p>
              <a:p>
                <a:pPr lvl="4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r-HR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hr-HR" sz="2000" i="1" dirty="0" smtClean="0">
                        <a:latin typeface="Cambria Math" panose="02040503050406030204" pitchFamily="18" charset="0"/>
                      </a:rPr>
                      <m:t>=30  </m:t>
                    </m:r>
                  </m:oMath>
                </a14:m>
                <a:r>
                  <a:rPr lang="hr-HR" sz="2000" dirty="0">
                    <a:latin typeface="Candara" pitchFamily="34" charset="0"/>
                  </a:rPr>
                  <a:t>(do 3000 ms)</a:t>
                </a:r>
              </a:p>
              <a:p>
                <a:pPr lvl="4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r-HR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hr-HR" sz="2000" i="1" dirty="0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hr-HR" sz="2000" dirty="0">
                    <a:latin typeface="Candara" pitchFamily="34" charset="0"/>
                  </a:rPr>
                  <a:t>  (do 7000 ms)</a:t>
                </a:r>
              </a:p>
              <a:p>
                <a:pPr lvl="2">
                  <a:buFont typeface="Arial" pitchFamily="34" charset="0"/>
                  <a:buChar char="•"/>
                </a:pPr>
                <a:endParaRPr lang="hr-HR" sz="2000" dirty="0">
                  <a:latin typeface="Candara" pitchFamily="34" charset="0"/>
                </a:endParaRPr>
              </a:p>
              <a:p>
                <a:pPr>
                  <a:buFont typeface="Arial" pitchFamily="34" charset="0"/>
                  <a:buChar char="•"/>
                </a:pPr>
                <a:endParaRPr lang="hr-HR" sz="2600" dirty="0">
                  <a:latin typeface="Candara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8" t="-2273"/>
                </a:stretch>
              </a:blipFill>
            </p:spPr>
            <p:txBody>
              <a:bodyPr/>
              <a:lstStyle/>
              <a:p>
                <a:r>
                  <a:rPr lang="hr-B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>
                <a:latin typeface="Candara" pitchFamily="34" charset="0"/>
              </a:rPr>
              <a:t>ZAKLJUČAK</a:t>
            </a:r>
            <a:endParaRPr lang="bs-Latn-BA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BA" dirty="0"/>
          </a:p>
          <a:p>
            <a:pPr>
              <a:buFont typeface="Arial" panose="020B0604020202020204" pitchFamily="34" charset="0"/>
              <a:buChar char="•"/>
            </a:pPr>
            <a:r>
              <a:rPr lang="hr-BA" sz="2600" dirty="0">
                <a:latin typeface="Candara" pitchFamily="34" charset="0"/>
              </a:rPr>
              <a:t> opisana implementacija pruža mjesta za napredak obzirom na vremensku složenost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BA" sz="2600" dirty="0">
                <a:latin typeface="Candara" pitchFamily="34" charset="0"/>
              </a:rPr>
              <a:t> unatoč manama pčelinjeg algoritma (veliki broj parametara), ovaj pristup daje bar jednako dobre rezultate kao pristup korišten u referentnom članku – lokalno traženje</a:t>
            </a:r>
            <a:endParaRPr lang="bs-Latn-BA" sz="2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29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>
                <a:latin typeface="Candara" pitchFamily="34" charset="0"/>
              </a:rPr>
              <a:t>LITERATURA</a:t>
            </a:r>
            <a:endParaRPr lang="bs-Latn-BA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r-BA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bs-Latn-BA" sz="2600" dirty="0">
                <a:latin typeface="Candara" pitchFamily="34" charset="0"/>
              </a:rPr>
              <a:t> M. Gelain, M. S. Pini, F. Rossi, K. Brent Venable, T. Walsh, </a:t>
            </a:r>
            <a:r>
              <a:rPr lang="en-US" sz="2600" i="1" dirty="0">
                <a:latin typeface="Candara" pitchFamily="34" charset="0"/>
              </a:rPr>
              <a:t>Local Search Approaches in Stable Matching Problems</a:t>
            </a:r>
            <a:r>
              <a:rPr lang="hr-BA" sz="2600" dirty="0">
                <a:latin typeface="Candara" pitchFamily="34" charset="0"/>
              </a:rPr>
              <a:t>, </a:t>
            </a:r>
            <a:r>
              <a:rPr lang="bs-Latn-BA" sz="2600" dirty="0">
                <a:latin typeface="Candara" pitchFamily="34" charset="0"/>
              </a:rPr>
              <a:t>Algorithms 2013, 6, 591-617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s-Latn-BA" sz="2600" i="1" dirty="0">
                <a:latin typeface="Candara" pitchFamily="34" charset="0"/>
              </a:rPr>
              <a:t> </a:t>
            </a:r>
            <a:r>
              <a:rPr lang="bs-Latn-BA" sz="2600" dirty="0">
                <a:latin typeface="Candara" pitchFamily="34" charset="0"/>
              </a:rPr>
              <a:t>L. Čaklović</a:t>
            </a:r>
            <a:r>
              <a:rPr lang="bs-Latn-BA" sz="2600" i="1" dirty="0">
                <a:latin typeface="Candara" pitchFamily="34" charset="0"/>
              </a:rPr>
              <a:t>, Bipartitni grafovi i teorija sparivanja</a:t>
            </a:r>
            <a:r>
              <a:rPr lang="bs-Latn-BA" sz="2600" dirty="0">
                <a:latin typeface="Candara" pitchFamily="34" charset="0"/>
              </a:rPr>
              <a:t>, Matematičko modeliranje </a:t>
            </a:r>
            <a:endParaRPr lang="bs-Latn-BA" sz="2600" i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3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>
                <a:latin typeface="Candara" pitchFamily="34" charset="0"/>
              </a:rPr>
              <a:t>OPIS PROBLEMA</a:t>
            </a:r>
            <a:endParaRPr lang="bs-Latn-BA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BA" sz="2800" dirty="0">
                <a:latin typeface="Candara" panose="020E0502030303020204" pitchFamily="34" charset="0"/>
              </a:rPr>
              <a:t>Problem stabilnog sparivanja s nepotpunim preferencijskim listama </a:t>
            </a:r>
            <a:r>
              <a:rPr lang="hr-BA" sz="2800" i="1" dirty="0">
                <a:latin typeface="Candara" panose="020E0502030303020204" pitchFamily="34" charset="0"/>
              </a:rPr>
              <a:t>(The Stable Marriage Problem with Ties and Incomplete Lists)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BA" sz="2600" dirty="0">
                <a:latin typeface="Candara" pitchFamily="34" charset="0"/>
              </a:rPr>
              <a:t> dva disjunktna N - člana skupa (</a:t>
            </a:r>
            <a:r>
              <a:rPr lang="hr-BA" sz="2600" dirty="0">
                <a:solidFill>
                  <a:schemeClr val="bg2">
                    <a:lumMod val="50000"/>
                  </a:schemeClr>
                </a:solidFill>
                <a:latin typeface="Candara" pitchFamily="34" charset="0"/>
              </a:rPr>
              <a:t>M </a:t>
            </a:r>
            <a:r>
              <a:rPr lang="hr-BA" sz="2600" dirty="0">
                <a:solidFill>
                  <a:schemeClr val="tx1"/>
                </a:solidFill>
                <a:latin typeface="Candara" pitchFamily="34" charset="0"/>
              </a:rPr>
              <a:t>i </a:t>
            </a:r>
            <a:r>
              <a:rPr lang="hr-BA" sz="2600" dirty="0">
                <a:solidFill>
                  <a:srgbClr val="FF0000"/>
                </a:solidFill>
                <a:latin typeface="Candara" pitchFamily="34" charset="0"/>
              </a:rPr>
              <a:t>W</a:t>
            </a:r>
            <a:r>
              <a:rPr lang="hr-BA" sz="2600" dirty="0">
                <a:solidFill>
                  <a:schemeClr val="tx1"/>
                </a:solidFill>
                <a:latin typeface="Candara" pitchFamily="34" charset="0"/>
              </a:rPr>
              <a:t>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BA" sz="2600" dirty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hr-BA" sz="2600" dirty="0">
                <a:latin typeface="Candara" pitchFamily="34" charset="0"/>
              </a:rPr>
              <a:t>svaki od elemenata pojedinog skupa stvara preferencijsku listu   elemenata drugog skupa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BA" sz="2600" dirty="0">
                <a:latin typeface="Candara" pitchFamily="34" charset="0"/>
              </a:rPr>
              <a:t> CILJ: pronaći maksimalno sparivanje (brak) elemenata dvaju skupova tako da ne postoje dva elementa (jedan element iz W, jedan iz M) koji bi radije bili spareni međusobno nego sa svojim trenutnim </a:t>
            </a:r>
            <a:r>
              <a:rPr lang="hr-BA" sz="2600" i="1" dirty="0">
                <a:latin typeface="Candara" pitchFamily="34" charset="0"/>
              </a:rPr>
              <a:t>partnerima</a:t>
            </a:r>
            <a:r>
              <a:rPr lang="hr-BA" sz="2600" dirty="0">
                <a:latin typeface="Candar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99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>
                <a:latin typeface="Candara" pitchFamily="34" charset="0"/>
              </a:rPr>
              <a:t>OPIS PROBLEMA</a:t>
            </a:r>
            <a:endParaRPr lang="bs-Latn-BA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BA" sz="3200" dirty="0">
                <a:latin typeface="Candara" panose="020E050203030302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BA" sz="2600" dirty="0">
                <a:latin typeface="Candara" panose="020E0502030303020204" pitchFamily="34" charset="0"/>
              </a:rPr>
              <a:t> uređeni par (</a:t>
            </a:r>
            <a:r>
              <a:rPr lang="hr-BA" sz="2600" dirty="0">
                <a:solidFill>
                  <a:srgbClr val="0070C0"/>
                </a:solidFill>
                <a:latin typeface="Candara" panose="020E0502030303020204" pitchFamily="34" charset="0"/>
              </a:rPr>
              <a:t>m</a:t>
            </a:r>
            <a:r>
              <a:rPr lang="hr-BA" sz="2600" dirty="0">
                <a:latin typeface="Candara" panose="020E0502030303020204" pitchFamily="34" charset="0"/>
              </a:rPr>
              <a:t>, </a:t>
            </a:r>
            <a:r>
              <a:rPr lang="hr-BA" sz="2600" dirty="0">
                <a:solidFill>
                  <a:srgbClr val="FF0000"/>
                </a:solidFill>
                <a:latin typeface="Candara" panose="020E0502030303020204" pitchFamily="34" charset="0"/>
              </a:rPr>
              <a:t>w</a:t>
            </a:r>
            <a:r>
              <a:rPr lang="hr-BA" sz="2600" dirty="0">
                <a:latin typeface="Candara" panose="020E0502030303020204" pitchFamily="34" charset="0"/>
              </a:rPr>
              <a:t>) je blokirajući: </a:t>
            </a:r>
            <a:r>
              <a:rPr lang="hr-BA" sz="2600" dirty="0">
                <a:solidFill>
                  <a:srgbClr val="0070C0"/>
                </a:solidFill>
                <a:latin typeface="Candara" panose="020E0502030303020204" pitchFamily="34" charset="0"/>
              </a:rPr>
              <a:t>m</a:t>
            </a:r>
            <a:r>
              <a:rPr lang="hr-BA" sz="2600" dirty="0">
                <a:latin typeface="Candara" panose="020E0502030303020204" pitchFamily="34" charset="0"/>
              </a:rPr>
              <a:t> i </a:t>
            </a:r>
            <a:r>
              <a:rPr lang="hr-BA" sz="2600" dirty="0">
                <a:solidFill>
                  <a:srgbClr val="FF0000"/>
                </a:solidFill>
                <a:latin typeface="Candara" panose="020E0502030303020204" pitchFamily="34" charset="0"/>
              </a:rPr>
              <a:t>w</a:t>
            </a:r>
            <a:r>
              <a:rPr lang="hr-BA" sz="2600" dirty="0">
                <a:latin typeface="Candara" panose="020E0502030303020204" pitchFamily="34" charset="0"/>
              </a:rPr>
              <a:t> nisu bračni partneri, a preferiraju jedno drugo u odnosu na svoje trenutne partnere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BA" sz="2600" dirty="0">
                <a:latin typeface="Candara" panose="020E0502030303020204" pitchFamily="34" charset="0"/>
              </a:rPr>
              <a:t> stabilan brak ne sadrži blokirajuće parove</a:t>
            </a:r>
          </a:p>
          <a:p>
            <a:pPr>
              <a:buFont typeface="Arial" panose="020B0604020202020204" pitchFamily="34" charset="0"/>
              <a:buChar char="•"/>
            </a:pPr>
            <a:endParaRPr lang="bs-Latn-BA" sz="3000" dirty="0"/>
          </a:p>
        </p:txBody>
      </p:sp>
    </p:spTree>
    <p:extLst>
      <p:ext uri="{BB962C8B-B14F-4D97-AF65-F5344CB8AC3E}">
        <p14:creationId xmlns:p14="http://schemas.microsoft.com/office/powerpoint/2010/main" val="56148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>
                <a:latin typeface="Candara" pitchFamily="34" charset="0"/>
              </a:rPr>
              <a:t>MOTIVACIJA</a:t>
            </a:r>
            <a:endParaRPr lang="bs-Latn-BA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BA" sz="3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BA" sz="2600" dirty="0">
                <a:latin typeface="Candara" pitchFamily="34" charset="0"/>
              </a:rPr>
              <a:t> pristup rješavanju problema: korištenje i implementiranje pčelinjeg algoritma prilagođenog problemu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BA" sz="2600" dirty="0">
                <a:latin typeface="Candara" pitchFamily="34" charset="0"/>
              </a:rPr>
              <a:t> usporedba s rezultatima metode lokalnog traženja  </a:t>
            </a:r>
          </a:p>
          <a:p>
            <a:pPr>
              <a:buFont typeface="Arial" panose="020B0604020202020204" pitchFamily="34" charset="0"/>
              <a:buChar char="•"/>
            </a:pPr>
            <a:endParaRPr lang="hr-BA" sz="3000" dirty="0"/>
          </a:p>
          <a:p>
            <a:pPr>
              <a:buFont typeface="Arial" panose="020B0604020202020204" pitchFamily="34" charset="0"/>
              <a:buChar char="•"/>
            </a:pPr>
            <a:endParaRPr lang="bs-Latn-BA" sz="3000" dirty="0"/>
          </a:p>
        </p:txBody>
      </p:sp>
    </p:spTree>
    <p:extLst>
      <p:ext uri="{BB962C8B-B14F-4D97-AF65-F5344CB8AC3E}">
        <p14:creationId xmlns:p14="http://schemas.microsoft.com/office/powerpoint/2010/main" val="145163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>
                <a:latin typeface="Candara" pitchFamily="34" charset="0"/>
              </a:rPr>
              <a:t>IMPLEMENTACIJA</a:t>
            </a:r>
            <a:endParaRPr lang="bs-Latn-BA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hr-BA" sz="2600" dirty="0">
              <a:latin typeface="Candara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r-BA" sz="2600" dirty="0">
                <a:latin typeface="Candara" pitchFamily="34" charset="0"/>
              </a:rPr>
              <a:t> testiranje algoritma na slučajno generiranim skupovima SMTI primjera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BA" sz="2600" dirty="0">
                <a:latin typeface="Candara" pitchFamily="34" charset="0"/>
              </a:rPr>
              <a:t> generator stanja uzima tri parametra (</a:t>
            </a:r>
            <a:r>
              <a:rPr lang="hr-BA" sz="2600" b="1" dirty="0">
                <a:latin typeface="Candara" pitchFamily="34" charset="0"/>
              </a:rPr>
              <a:t>N</a:t>
            </a:r>
            <a:r>
              <a:rPr lang="hr-BA" sz="2600" dirty="0">
                <a:latin typeface="Candara" pitchFamily="34" charset="0"/>
              </a:rPr>
              <a:t>, </a:t>
            </a:r>
            <a:r>
              <a:rPr lang="hr-BA" sz="2600" b="1" dirty="0">
                <a:latin typeface="Candara" pitchFamily="34" charset="0"/>
              </a:rPr>
              <a:t>p</a:t>
            </a:r>
            <a:r>
              <a:rPr lang="hr-BA" sz="2600" b="1" baseline="-25000" dirty="0">
                <a:latin typeface="Candara" pitchFamily="34" charset="0"/>
              </a:rPr>
              <a:t>1</a:t>
            </a:r>
            <a:r>
              <a:rPr lang="hr-BA" sz="2600" dirty="0">
                <a:latin typeface="Candara" pitchFamily="34" charset="0"/>
              </a:rPr>
              <a:t>, </a:t>
            </a:r>
            <a:r>
              <a:rPr lang="hr-BA" sz="2600" b="1" dirty="0">
                <a:latin typeface="Candara" pitchFamily="34" charset="0"/>
              </a:rPr>
              <a:t>p</a:t>
            </a:r>
            <a:r>
              <a:rPr lang="hr-BA" sz="2600" b="1" baseline="-25000" dirty="0">
                <a:latin typeface="Candara" pitchFamily="34" charset="0"/>
              </a:rPr>
              <a:t>2</a:t>
            </a:r>
            <a:r>
              <a:rPr lang="hr-BA" sz="2600" dirty="0">
                <a:latin typeface="Candara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BA" sz="2600" dirty="0">
                <a:latin typeface="Candara" pitchFamily="34" charset="0"/>
              </a:rPr>
              <a:t> N – veličina skupova M i 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BA" sz="2600" dirty="0">
                <a:latin typeface="Candara" pitchFamily="34" charset="0"/>
              </a:rPr>
              <a:t> p</a:t>
            </a:r>
            <a:r>
              <a:rPr lang="hr-BA" sz="2600" baseline="-25000" dirty="0">
                <a:latin typeface="Candara" pitchFamily="34" charset="0"/>
              </a:rPr>
              <a:t>1</a:t>
            </a:r>
            <a:r>
              <a:rPr lang="hr-BA" sz="2600" dirty="0">
                <a:latin typeface="Candara" pitchFamily="34" charset="0"/>
              </a:rPr>
              <a:t> – vjerojatnost nepotpunosti preferencijskih listi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BA" sz="2600" dirty="0">
                <a:latin typeface="Candara" pitchFamily="34" charset="0"/>
              </a:rPr>
              <a:t> p</a:t>
            </a:r>
            <a:r>
              <a:rPr lang="hr-BA" sz="2600" baseline="-25000" dirty="0">
                <a:latin typeface="Candara" pitchFamily="34" charset="0"/>
              </a:rPr>
              <a:t>2</a:t>
            </a:r>
            <a:r>
              <a:rPr lang="hr-BA" sz="2600" dirty="0">
                <a:latin typeface="Candara" pitchFamily="34" charset="0"/>
              </a:rPr>
              <a:t> – vjerojatnost pojavljivanja </a:t>
            </a:r>
            <a:r>
              <a:rPr lang="hr-BA" sz="2600" i="1" dirty="0">
                <a:latin typeface="Candara" pitchFamily="34" charset="0"/>
              </a:rPr>
              <a:t>ties </a:t>
            </a:r>
            <a:r>
              <a:rPr lang="hr-BA" sz="2600" dirty="0">
                <a:latin typeface="Candara" pitchFamily="34" charset="0"/>
              </a:rPr>
              <a:t>(ravnodušnosti prema preferencijskom poretku)</a:t>
            </a:r>
            <a:endParaRPr lang="bs-Latn-BA" sz="2600" i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21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>
                <a:latin typeface="Candara" pitchFamily="34" charset="0"/>
              </a:rPr>
              <a:t>IMPLEMENTACIJA</a:t>
            </a:r>
            <a:endParaRPr lang="bs-Latn-BA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BA" sz="3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BA" sz="2600" dirty="0">
                <a:latin typeface="Candara" pitchFamily="34" charset="0"/>
              </a:rPr>
              <a:t> SMTI generator:</a:t>
            </a:r>
          </a:p>
          <a:p>
            <a:pPr marL="514350" indent="-514350">
              <a:buFont typeface="+mj-lt"/>
              <a:buAutoNum type="arabicParenR"/>
            </a:pPr>
            <a:r>
              <a:rPr lang="hr-BA" sz="2600" dirty="0">
                <a:latin typeface="Candara" pitchFamily="34" charset="0"/>
              </a:rPr>
              <a:t>za svaku ženu i svakog muškarca generiramo slučajnu preferencijsku listu veličine N (permutaciju od n osoba)</a:t>
            </a:r>
          </a:p>
          <a:p>
            <a:pPr marL="514350" indent="-514350">
              <a:buFont typeface="+mj-lt"/>
              <a:buAutoNum type="arabicParenR"/>
            </a:pPr>
            <a:r>
              <a:rPr lang="hr-BA" sz="2600" dirty="0">
                <a:latin typeface="Candara" pitchFamily="34" charset="0"/>
              </a:rPr>
              <a:t>iteriramo po preferencijskoj listi svakog muškarca: za muškarca </a:t>
            </a:r>
            <a:r>
              <a:rPr lang="hr-BA" sz="2600" i="1" dirty="0">
                <a:latin typeface="Candara" pitchFamily="34" charset="0"/>
              </a:rPr>
              <a:t>m</a:t>
            </a:r>
            <a:r>
              <a:rPr lang="hr-BA" sz="2600" i="1" baseline="-25000" dirty="0">
                <a:latin typeface="Candara" pitchFamily="34" charset="0"/>
              </a:rPr>
              <a:t>i </a:t>
            </a:r>
            <a:r>
              <a:rPr lang="hr-BA" sz="2600" i="1" dirty="0">
                <a:latin typeface="Candara" pitchFamily="34" charset="0"/>
              </a:rPr>
              <a:t> </a:t>
            </a:r>
            <a:r>
              <a:rPr lang="hr-BA" sz="2600" dirty="0">
                <a:latin typeface="Candara" pitchFamily="34" charset="0"/>
              </a:rPr>
              <a:t>i za svaku ženu </a:t>
            </a:r>
            <a:r>
              <a:rPr lang="hr-BA" sz="2600" i="1" dirty="0">
                <a:latin typeface="Candara" pitchFamily="34" charset="0"/>
              </a:rPr>
              <a:t>w</a:t>
            </a:r>
            <a:r>
              <a:rPr lang="hr-BA" sz="2600" i="1" baseline="-25000" dirty="0">
                <a:latin typeface="Candara" pitchFamily="34" charset="0"/>
              </a:rPr>
              <a:t>j</a:t>
            </a:r>
            <a:r>
              <a:rPr lang="hr-BA" sz="2600" i="1" dirty="0">
                <a:latin typeface="Candara" pitchFamily="34" charset="0"/>
              </a:rPr>
              <a:t> </a:t>
            </a:r>
            <a:r>
              <a:rPr lang="hr-BA" sz="2600" dirty="0">
                <a:latin typeface="Candara" pitchFamily="34" charset="0"/>
              </a:rPr>
              <a:t>u njegovoj preferencijskoj listi, s vjerojatnošću </a:t>
            </a:r>
            <a:r>
              <a:rPr lang="hr-BA" sz="2600" i="1" dirty="0">
                <a:latin typeface="Candara" pitchFamily="34" charset="0"/>
              </a:rPr>
              <a:t>p</a:t>
            </a:r>
            <a:r>
              <a:rPr lang="hr-BA" sz="2600" i="1" baseline="-25000" dirty="0">
                <a:latin typeface="Candara" pitchFamily="34" charset="0"/>
              </a:rPr>
              <a:t>1</a:t>
            </a:r>
            <a:r>
              <a:rPr lang="hr-BA" sz="2600" i="1" dirty="0">
                <a:latin typeface="Candara" pitchFamily="34" charset="0"/>
              </a:rPr>
              <a:t> , </a:t>
            </a:r>
            <a:r>
              <a:rPr lang="hr-BA" sz="2600" dirty="0">
                <a:latin typeface="Candara" pitchFamily="34" charset="0"/>
              </a:rPr>
              <a:t>brišemo </a:t>
            </a:r>
            <a:r>
              <a:rPr lang="hr-BA" sz="2600" i="1" dirty="0">
                <a:latin typeface="Candara" pitchFamily="34" charset="0"/>
              </a:rPr>
              <a:t>w</a:t>
            </a:r>
            <a:r>
              <a:rPr lang="hr-BA" sz="2600" i="1" baseline="-25000" dirty="0">
                <a:latin typeface="Candara" pitchFamily="34" charset="0"/>
              </a:rPr>
              <a:t>j </a:t>
            </a:r>
            <a:r>
              <a:rPr lang="hr-BA" sz="2600" i="1" dirty="0">
                <a:latin typeface="Candara" pitchFamily="34" charset="0"/>
              </a:rPr>
              <a:t>  </a:t>
            </a:r>
            <a:r>
              <a:rPr lang="hr-BA" sz="2600" dirty="0">
                <a:latin typeface="Candara" pitchFamily="34" charset="0"/>
              </a:rPr>
              <a:t>s </a:t>
            </a:r>
            <a:r>
              <a:rPr lang="hr-BA" sz="2600" i="1" dirty="0">
                <a:latin typeface="Candara" pitchFamily="34" charset="0"/>
              </a:rPr>
              <a:t>m</a:t>
            </a:r>
            <a:r>
              <a:rPr lang="hr-BA" sz="2600" i="1" baseline="-25000" dirty="0">
                <a:latin typeface="Candara" pitchFamily="34" charset="0"/>
              </a:rPr>
              <a:t>i</a:t>
            </a:r>
            <a:r>
              <a:rPr lang="hr-BA" sz="2600" dirty="0">
                <a:latin typeface="Candara" pitchFamily="34" charset="0"/>
              </a:rPr>
              <a:t>-eve preferencijske liste i obratno; brišemo </a:t>
            </a:r>
            <a:r>
              <a:rPr lang="hr-BA" sz="2600" i="1" dirty="0">
                <a:latin typeface="Candara" pitchFamily="34" charset="0"/>
              </a:rPr>
              <a:t>m</a:t>
            </a:r>
            <a:r>
              <a:rPr lang="hr-BA" sz="2600" i="1" baseline="-25000" dirty="0">
                <a:latin typeface="Candara" pitchFamily="34" charset="0"/>
              </a:rPr>
              <a:t>i</a:t>
            </a:r>
            <a:r>
              <a:rPr lang="hr-BA" sz="2600" dirty="0">
                <a:latin typeface="Candara" pitchFamily="34" charset="0"/>
              </a:rPr>
              <a:t> s preferencijske liste od </a:t>
            </a:r>
            <a:r>
              <a:rPr lang="hr-BA" sz="2600" i="1" dirty="0">
                <a:latin typeface="Candara" pitchFamily="34" charset="0"/>
              </a:rPr>
              <a:t>w</a:t>
            </a:r>
            <a:r>
              <a:rPr lang="hr-BA" sz="2600" i="1" baseline="-25000" dirty="0">
                <a:latin typeface="Candara" pitchFamily="34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56142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>
                <a:latin typeface="Candara" pitchFamily="34" charset="0"/>
              </a:rPr>
              <a:t>IMPLEMENTACIJA</a:t>
            </a:r>
            <a:endParaRPr lang="bs-Latn-BA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0266"/>
          </a:xfrm>
        </p:spPr>
        <p:txBody>
          <a:bodyPr>
            <a:normAutofit/>
          </a:bodyPr>
          <a:lstStyle/>
          <a:p>
            <a:endParaRPr lang="hr-BA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hr-BA" sz="2600" dirty="0">
                <a:latin typeface="Candara" pitchFamily="34" charset="0"/>
              </a:rPr>
              <a:t> SMTI generator:</a:t>
            </a:r>
          </a:p>
          <a:p>
            <a:pPr marL="514350" indent="-514350">
              <a:buFont typeface="+mj-lt"/>
              <a:buAutoNum type="arabicParenR" startAt="3"/>
            </a:pPr>
            <a:r>
              <a:rPr lang="hr-BA" sz="2600" dirty="0">
                <a:latin typeface="Candara" pitchFamily="34" charset="0"/>
              </a:rPr>
              <a:t>ako neka žena ili muškarac ima praznu preferencijsku listu, vrati se na 1. korak</a:t>
            </a:r>
          </a:p>
          <a:p>
            <a:pPr marL="514350" indent="-514350">
              <a:buFont typeface="+mj-lt"/>
              <a:buAutoNum type="arabicParenR" startAt="3"/>
            </a:pPr>
            <a:r>
              <a:rPr lang="hr-BA" sz="2600" dirty="0">
                <a:latin typeface="Candara" pitchFamily="34" charset="0"/>
              </a:rPr>
              <a:t>iteriramo po preferencijskog listi svakog pojedinca (i muškarca i žene): za muškarca </a:t>
            </a:r>
            <a:r>
              <a:rPr lang="hr-BA" sz="2600" i="1" dirty="0">
                <a:latin typeface="Candara" pitchFamily="34" charset="0"/>
              </a:rPr>
              <a:t>m</a:t>
            </a:r>
            <a:r>
              <a:rPr lang="hr-BA" sz="2600" i="1" baseline="-25000" dirty="0">
                <a:latin typeface="Candara" pitchFamily="34" charset="0"/>
              </a:rPr>
              <a:t>i</a:t>
            </a:r>
            <a:r>
              <a:rPr lang="hr-BA" sz="2600" dirty="0">
                <a:latin typeface="Candara" pitchFamily="34" charset="0"/>
              </a:rPr>
              <a:t> i svaku ženu </a:t>
            </a:r>
            <a:r>
              <a:rPr lang="hr-BA" sz="2600" i="1" dirty="0">
                <a:latin typeface="Candara" pitchFamily="34" charset="0"/>
              </a:rPr>
              <a:t>w</a:t>
            </a:r>
            <a:r>
              <a:rPr lang="hr-BA" sz="2600" i="1" baseline="-25000" dirty="0">
                <a:latin typeface="Candara" pitchFamily="34" charset="0"/>
              </a:rPr>
              <a:t>j</a:t>
            </a:r>
            <a:r>
              <a:rPr lang="hr-BA" sz="2600" dirty="0">
                <a:latin typeface="Candara" pitchFamily="34" charset="0"/>
              </a:rPr>
              <a:t> u njegovoj preferencijskoj listi, na poziciji </a:t>
            </a:r>
            <a:r>
              <a:rPr lang="hr-BA" sz="2600" i="1" dirty="0">
                <a:latin typeface="Candara" pitchFamily="34" charset="0"/>
              </a:rPr>
              <a:t>j</a:t>
            </a:r>
            <a:r>
              <a:rPr lang="hr-BA" sz="2600" dirty="0">
                <a:latin typeface="Candara" pitchFamily="34" charset="0"/>
              </a:rPr>
              <a:t> ≥ 2, s vjerojatnošću </a:t>
            </a:r>
            <a:r>
              <a:rPr lang="hr-BA" sz="2600" i="1" dirty="0">
                <a:latin typeface="Candara" pitchFamily="34" charset="0"/>
              </a:rPr>
              <a:t>p</a:t>
            </a:r>
            <a:r>
              <a:rPr lang="hr-BA" sz="2600" i="1" baseline="-25000" dirty="0">
                <a:latin typeface="Candara" pitchFamily="34" charset="0"/>
              </a:rPr>
              <a:t>2</a:t>
            </a:r>
            <a:r>
              <a:rPr lang="hr-BA" sz="2600" dirty="0">
                <a:latin typeface="Candara" pitchFamily="34" charset="0"/>
              </a:rPr>
              <a:t>, postavljamo rang žene na poziciji </a:t>
            </a:r>
            <a:r>
              <a:rPr lang="hr-BA" sz="2600" i="1" dirty="0">
                <a:latin typeface="Candara" pitchFamily="34" charset="0"/>
              </a:rPr>
              <a:t>j</a:t>
            </a:r>
            <a:r>
              <a:rPr lang="hr-BA" sz="2600" dirty="0">
                <a:latin typeface="Candara" pitchFamily="34" charset="0"/>
              </a:rPr>
              <a:t> jednak rangu žene na poziciji </a:t>
            </a:r>
            <a:r>
              <a:rPr lang="hr-BA" sz="2600" i="1" dirty="0">
                <a:latin typeface="Candara" pitchFamily="34" charset="0"/>
              </a:rPr>
              <a:t>j-1</a:t>
            </a:r>
            <a:r>
              <a:rPr lang="hr-BA" sz="2600" dirty="0">
                <a:latin typeface="Candara" pitchFamily="34" charset="0"/>
              </a:rPr>
              <a:t> (</a:t>
            </a:r>
            <a:r>
              <a:rPr lang="hr-BA" sz="2600" i="1" dirty="0">
                <a:latin typeface="Candara" pitchFamily="34" charset="0"/>
              </a:rPr>
              <a:t>tie</a:t>
            </a:r>
            <a:r>
              <a:rPr lang="hr-BA" sz="2600" dirty="0">
                <a:latin typeface="Candara" pitchFamily="34" charset="0"/>
              </a:rPr>
              <a:t>)</a:t>
            </a:r>
          </a:p>
          <a:p>
            <a:endParaRPr lang="bs-Latn-BA" sz="3000" dirty="0"/>
          </a:p>
        </p:txBody>
      </p:sp>
    </p:spTree>
    <p:extLst>
      <p:ext uri="{BB962C8B-B14F-4D97-AF65-F5344CB8AC3E}">
        <p14:creationId xmlns:p14="http://schemas.microsoft.com/office/powerpoint/2010/main" val="34443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40597"/>
          </a:xfrm>
        </p:spPr>
        <p:txBody>
          <a:bodyPr/>
          <a:lstStyle/>
          <a:p>
            <a:r>
              <a:rPr lang="hr-BA" dirty="0">
                <a:latin typeface="Candara" pitchFamily="34" charset="0"/>
              </a:rPr>
              <a:t>IMPLEMENTACIJA</a:t>
            </a:r>
            <a:endParaRPr lang="bs-Latn-BA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076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BA" sz="2600" dirty="0">
                <a:latin typeface="Candara" pitchFamily="34" charset="0"/>
              </a:rPr>
              <a:t> postavljanje parametara pčelinjeg algoritma: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BA" sz="2600" dirty="0">
                <a:latin typeface="Candara" pitchFamily="34" charset="0"/>
              </a:rPr>
              <a:t> </a:t>
            </a:r>
            <a:r>
              <a:rPr lang="hr-BA" sz="2600" b="1" dirty="0">
                <a:latin typeface="Candara" pitchFamily="34" charset="0"/>
              </a:rPr>
              <a:t>n</a:t>
            </a:r>
            <a:r>
              <a:rPr lang="hr-BA" sz="2600" dirty="0">
                <a:latin typeface="Candara" pitchFamily="34" charset="0"/>
              </a:rPr>
              <a:t> – broj početnih SMTI instanci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BA" sz="2600" b="1" dirty="0">
                <a:latin typeface="Candara" pitchFamily="34" charset="0"/>
              </a:rPr>
              <a:t> m</a:t>
            </a:r>
            <a:r>
              <a:rPr lang="hr-BA" sz="2600" dirty="0">
                <a:latin typeface="Candara" pitchFamily="34" charset="0"/>
              </a:rPr>
              <a:t> – broj odabranih „obećavajućih”  SMTI instanci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BA" sz="2600" b="1" dirty="0">
                <a:latin typeface="Candara" pitchFamily="34" charset="0"/>
              </a:rPr>
              <a:t> e</a:t>
            </a:r>
            <a:r>
              <a:rPr lang="hr-BA" sz="2600" dirty="0">
                <a:latin typeface="Candara" pitchFamily="34" charset="0"/>
              </a:rPr>
              <a:t> – broj „najobećavajućih” SMTI instanci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BA" sz="2600" b="1" dirty="0">
                <a:latin typeface="Candara" pitchFamily="34" charset="0"/>
              </a:rPr>
              <a:t> nep</a:t>
            </a:r>
            <a:r>
              <a:rPr lang="hr-BA" sz="2600" dirty="0">
                <a:latin typeface="Candara" pitchFamily="34" charset="0"/>
              </a:rPr>
              <a:t> – broj „novih” stanja nastalih popravljanjem (uklanjanjem blokirajućih parova i sparivanjem slobodnih elemenata) svake od </a:t>
            </a:r>
            <a:r>
              <a:rPr lang="hr-BA" sz="2600" b="1" dirty="0">
                <a:latin typeface="Candara" pitchFamily="34" charset="0"/>
              </a:rPr>
              <a:t>e </a:t>
            </a:r>
            <a:r>
              <a:rPr lang="hr-BA" sz="2600" dirty="0">
                <a:latin typeface="Candara" pitchFamily="34" charset="0"/>
              </a:rPr>
              <a:t>SMTI instanci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BA" sz="2600" b="1" dirty="0">
                <a:latin typeface="Candara" pitchFamily="34" charset="0"/>
              </a:rPr>
              <a:t> nsp</a:t>
            </a:r>
            <a:r>
              <a:rPr lang="hr-BA" sz="2600" dirty="0">
                <a:latin typeface="Candara" pitchFamily="34" charset="0"/>
              </a:rPr>
              <a:t> – broj broj „novih” stanja nastalih popravljanjem svake od </a:t>
            </a:r>
            <a:r>
              <a:rPr lang="hr-BA" sz="2600" b="1" dirty="0">
                <a:latin typeface="Candara" pitchFamily="34" charset="0"/>
              </a:rPr>
              <a:t>m-e </a:t>
            </a:r>
            <a:r>
              <a:rPr lang="hr-BA" sz="2600" dirty="0">
                <a:latin typeface="Candara" pitchFamily="34" charset="0"/>
              </a:rPr>
              <a:t>SMTI instanci </a:t>
            </a:r>
            <a:endParaRPr lang="bs-Latn-BA" sz="2600" b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345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1371</TotalTime>
  <Words>1037</Words>
  <Application>Microsoft Office PowerPoint</Application>
  <PresentationFormat>Widescreen</PresentationFormat>
  <Paragraphs>275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Candara</vt:lpstr>
      <vt:lpstr>DejaVu Sans</vt:lpstr>
      <vt:lpstr>Wingdings</vt:lpstr>
      <vt:lpstr>Retrospect</vt:lpstr>
      <vt:lpstr>Problem stabilnog sparivanja s nepotpunim preferencijskim listama </vt:lpstr>
      <vt:lpstr>SADRŽAJ</vt:lpstr>
      <vt:lpstr>OPIS PROBLEMA</vt:lpstr>
      <vt:lpstr>OPIS PROBLEMA</vt:lpstr>
      <vt:lpstr>MOTIVACIJA</vt:lpstr>
      <vt:lpstr>IMPLEMENTACIJA</vt:lpstr>
      <vt:lpstr>IMPLEMENTACIJA</vt:lpstr>
      <vt:lpstr>IMPLEMENTACIJA</vt:lpstr>
      <vt:lpstr>IMPLEMENTACIJA</vt:lpstr>
      <vt:lpstr>IMPLEMENTACIJA</vt:lpstr>
      <vt:lpstr>IMPLEMENTACIJA</vt:lpstr>
      <vt:lpstr>IMPLEMENTACIJA</vt:lpstr>
      <vt:lpstr>IMPLEMENTACIJA</vt:lpstr>
      <vt:lpstr>REZULTATI</vt:lpstr>
      <vt:lpstr>REZULTATI</vt:lpstr>
      <vt:lpstr>REZULTATI</vt:lpstr>
      <vt:lpstr>REZULTATI</vt:lpstr>
      <vt:lpstr>REZULTATI</vt:lpstr>
      <vt:lpstr>REZULTATI</vt:lpstr>
      <vt:lpstr>REZULTATI</vt:lpstr>
      <vt:lpstr>REZULTATI</vt:lpstr>
      <vt:lpstr>REZULTATI</vt:lpstr>
      <vt:lpstr>ZAKLJUČAK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Stable Marriage problem with Ties and Incomplete lists – rješavanje pčelinjim algoritmom</dc:title>
  <dc:creator>ivona.raguz13@gmail.com</dc:creator>
  <cp:lastModifiedBy>Ivona Raguž</cp:lastModifiedBy>
  <cp:revision>61</cp:revision>
  <dcterms:created xsi:type="dcterms:W3CDTF">2019-02-23T09:47:00Z</dcterms:created>
  <dcterms:modified xsi:type="dcterms:W3CDTF">2019-03-01T17:01:47Z</dcterms:modified>
</cp:coreProperties>
</file>