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63" r:id="rId16"/>
    <p:sldId id="264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C6F65-39E3-4162-B008-791F263F2D37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EBB9-66CA-4B79-A368-184679A8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8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54EB-ED2D-4EAA-A97D-48A46C430C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0E3E43-6322-46AC-9C28-5F65A5067B57}" type="slidenum">
              <a:t>8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74DAC6-FFA4-4646-AFC5-16805913B8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A66DB4-D1C2-4F21-A752-8C981A7A5C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936E-6D48-4E4B-84C2-6AE7B00F7F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538560-7894-4F82-B538-22A29F595061}" type="slidenum">
              <a:t>9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FF8CAA-2BA5-440A-9552-E7CBAABEC5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96262-73F2-4D2A-B646-9EBECC2D8A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EEB9D-5EF4-4EED-93D0-24BA6EE611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76A95D-76D7-42B7-AB70-A959AE0E77C7}" type="slidenum">
              <a:t>10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4A4A6-42C4-48C2-A296-21FC030C32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F3A4E3-FBA7-4809-8313-48324E73B0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3135B-9982-4071-AA90-15DCB453B2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5F8B3F4-768B-4F78-9950-252221D44CE4}" type="slidenum">
              <a:t>11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13C45A-2C71-456C-9FFF-06FA421FA2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75EDA-647A-43B8-A475-75531E4B8F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97AE-6121-4AC8-BB6C-4515503A20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54AECC-EE16-4BB7-94E1-A3BEB5F7A6B4}" type="slidenum">
              <a:t>12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97EF9D-0F86-40F1-ACC8-74068FBDF0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1EEAAC-7F3D-4A9B-AF6B-0AD6336310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1CA13-C6D8-4BEA-8C0A-86749964BB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AC711B2-12E6-4763-B159-F75FE7C1D232}" type="slidenum">
              <a:t>13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5F972F-79D3-4A6C-9281-D48E3112F1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57FCF2-EBC9-4182-B23B-1C74F18AD6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8B7E9-3941-4233-9D6B-B2BFA1BABF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2686253-C08C-4B39-9E4D-4EF70A89A252}" type="slidenum">
              <a:t>14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6A49D5-AC0C-47AC-811D-02AE2A91F2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F21F5-B1A1-44C5-B6CF-09A0EBBC37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03DBA-2060-4559-BE65-5B711582C6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54AC55B-3468-4F6C-A630-BB981DD8D0E6}" type="slidenum">
              <a:t>15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24732-AF0D-43CB-A5CB-B274111078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827C7C-6494-4C3E-8684-495D9E53C9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53870-A313-426B-B3E3-1AC1361ACC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3444B75-12EE-4B62-BA43-2533CC4150FE}" type="slidenum">
              <a:t>16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34E89-AE91-4AEC-B933-8B02A0C4F7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DC144-D521-4391-9B21-ABAACB5B55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0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3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0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6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9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8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786E-8619-4C9D-9EB7-92F804D240B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7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165" y="92553"/>
            <a:ext cx="9144000" cy="2387600"/>
          </a:xfrm>
        </p:spPr>
        <p:txBody>
          <a:bodyPr/>
          <a:lstStyle/>
          <a:p>
            <a:r>
              <a:rPr lang="en-US" b="1" dirty="0"/>
              <a:t>Business Intelligence(BI)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2369" y="3602038"/>
            <a:ext cx="2929631" cy="25057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Group 7:</a:t>
            </a:r>
          </a:p>
          <a:p>
            <a:pPr algn="l"/>
            <a:r>
              <a:rPr lang="en-US" dirty="0"/>
              <a:t>Satyam Bhorwal </a:t>
            </a:r>
          </a:p>
          <a:p>
            <a:pPr algn="l"/>
            <a:r>
              <a:rPr lang="en-US" dirty="0"/>
              <a:t>Atish Ghosh</a:t>
            </a:r>
          </a:p>
          <a:p>
            <a:pPr algn="l"/>
            <a:r>
              <a:rPr lang="en-US" dirty="0"/>
              <a:t>Satyam Sundaram</a:t>
            </a:r>
          </a:p>
          <a:p>
            <a:pPr algn="l"/>
            <a:r>
              <a:rPr lang="en-US" dirty="0"/>
              <a:t>Kumar </a:t>
            </a:r>
            <a:r>
              <a:rPr lang="en-US" dirty="0" err="1"/>
              <a:t>Sanu</a:t>
            </a:r>
            <a:endParaRPr lang="en-US" dirty="0"/>
          </a:p>
          <a:p>
            <a:pPr algn="l"/>
            <a:r>
              <a:rPr lang="en-US" dirty="0"/>
              <a:t>Prateek </a:t>
            </a:r>
            <a:r>
              <a:rPr lang="en-US" dirty="0" err="1"/>
              <a:t>Tomar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4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54E8C-A675-49B8-8806-5DDB6E0CA849}"/>
              </a:ext>
            </a:extLst>
          </p:cNvPr>
          <p:cNvSpPr txBox="1"/>
          <p:nvPr/>
        </p:nvSpPr>
        <p:spPr>
          <a:xfrm>
            <a:off x="3319741" y="653172"/>
            <a:ext cx="2785028" cy="510509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>
              <a:defRPr sz="3200" b="1" u="sng">
                <a:uFillTx/>
              </a:defRPr>
            </a:pPr>
            <a:r>
              <a:rPr lang="en-US" sz="2903" b="1" u="sng">
                <a:latin typeface="Arial" pitchFamily="18"/>
                <a:ea typeface="Andale Sans UI" pitchFamily="2"/>
                <a:cs typeface="Tahoma" pitchFamily="2"/>
              </a:rPr>
              <a:t>ETL 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B0F27-E6C2-4665-B23E-25905239BBFD}"/>
              </a:ext>
            </a:extLst>
          </p:cNvPr>
          <p:cNvSpPr txBox="1"/>
          <p:nvPr/>
        </p:nvSpPr>
        <p:spPr>
          <a:xfrm>
            <a:off x="265645" y="2202148"/>
            <a:ext cx="11392955" cy="2757535"/>
          </a:xfrm>
          <a:prstGeom prst="rect">
            <a:avLst/>
          </a:prstGeom>
          <a:noFill/>
          <a:ln>
            <a:noFill/>
          </a:ln>
        </p:spPr>
        <p:txBody>
          <a:bodyPr wrap="square" lIns="81646" tIns="40823" rIns="81646" bIns="40823" compatLnSpc="0">
            <a:spAutoFit/>
          </a:bodyPr>
          <a:lstStyle/>
          <a:p>
            <a:pPr hangingPunct="0">
              <a:buSzPct val="45000"/>
              <a:defRPr sz="2500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A company data may be scattered in different locations and in different formats.</a:t>
            </a:r>
          </a:p>
          <a:p>
            <a:pPr hangingPunct="0">
              <a:buSzPct val="45000"/>
              <a:defRPr sz="2500"/>
            </a:pPr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defRPr sz="2500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ETL allows you to:</a:t>
            </a:r>
          </a:p>
          <a:p>
            <a:pPr hangingPunct="0">
              <a:defRPr sz="2500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      1) Migrate the data into a data warehouse.</a:t>
            </a:r>
          </a:p>
          <a:p>
            <a:pPr hangingPunct="0">
              <a:defRPr sz="2500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      2) Convert the various formats and types to adhere to one consistent system.</a:t>
            </a:r>
          </a:p>
          <a:p>
            <a:pPr hangingPunct="0">
              <a:defRPr sz="2500"/>
            </a:pPr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defRPr sz="2500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ETL is a predefined process for access and manipulate source data and loading it into a target database.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8E7B3-2828-4556-89CC-ED6516F5E1FF}"/>
              </a:ext>
            </a:extLst>
          </p:cNvPr>
          <p:cNvSpPr txBox="1"/>
          <p:nvPr/>
        </p:nvSpPr>
        <p:spPr>
          <a:xfrm>
            <a:off x="742432" y="924482"/>
            <a:ext cx="4401559" cy="898501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/>
            <a:r>
              <a:rPr lang="en-US" sz="2268" b="1" dirty="0">
                <a:latin typeface="Arial" pitchFamily="18"/>
                <a:ea typeface="Andale Sans UI" pitchFamily="2"/>
                <a:cs typeface="Tahoma" pitchFamily="2"/>
              </a:rPr>
              <a:t>Extract</a:t>
            </a:r>
          </a:p>
          <a:p>
            <a:pPr hangingPunct="0"/>
            <a:endParaRPr lang="en-US" sz="1633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/>
            <a:r>
              <a:rPr lang="en-US" sz="1633" dirty="0">
                <a:latin typeface="Arial" pitchFamily="18"/>
                <a:ea typeface="Andale Sans UI" pitchFamily="2"/>
                <a:cs typeface="Tahoma" pitchFamily="2"/>
              </a:rPr>
              <a:t>The process of reading data from a database.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B6ADEE1F-A087-42E5-BB67-DDDAD365D1CA}"/>
              </a:ext>
            </a:extLst>
          </p:cNvPr>
          <p:cNvSpPr/>
          <p:nvPr/>
        </p:nvSpPr>
        <p:spPr>
          <a:xfrm>
            <a:off x="2841052" y="1999993"/>
            <a:ext cx="1469635" cy="97975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1" compatLnSpc="0"/>
          <a:lstStyle/>
          <a:p>
            <a:pPr hangingPunct="0"/>
            <a:endParaRPr lang="en-US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DB5B5-7B4F-4CB3-8820-4ED1B4E5C368}"/>
              </a:ext>
            </a:extLst>
          </p:cNvPr>
          <p:cNvSpPr txBox="1"/>
          <p:nvPr/>
        </p:nvSpPr>
        <p:spPr>
          <a:xfrm>
            <a:off x="4229042" y="2979749"/>
            <a:ext cx="5448834" cy="898501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/>
            <a:r>
              <a:rPr lang="en-US" sz="2268" b="1" dirty="0">
                <a:latin typeface="Arial" pitchFamily="18"/>
                <a:ea typeface="Andale Sans UI" pitchFamily="2"/>
                <a:cs typeface="Tahoma" pitchFamily="2"/>
              </a:rPr>
              <a:t>Transform</a:t>
            </a:r>
          </a:p>
          <a:p>
            <a:pPr hangingPunct="0"/>
            <a:endParaRPr lang="en-US" sz="1633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/>
            <a:r>
              <a:rPr lang="en-US" sz="1633" dirty="0">
                <a:latin typeface="Arial" pitchFamily="18"/>
                <a:ea typeface="Andale Sans UI" pitchFamily="2"/>
                <a:cs typeface="Tahoma" pitchFamily="2"/>
              </a:rPr>
              <a:t>The process of converting data from one form to another.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2786C2AF-D2AE-41C7-8A74-A98282840800}"/>
              </a:ext>
            </a:extLst>
          </p:cNvPr>
          <p:cNvSpPr/>
          <p:nvPr/>
        </p:nvSpPr>
        <p:spPr>
          <a:xfrm flipH="1">
            <a:off x="2759407" y="4120194"/>
            <a:ext cx="1632927" cy="114304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1" compatLnSpc="0"/>
          <a:lstStyle/>
          <a:p>
            <a:pPr hangingPunct="0"/>
            <a:endParaRPr lang="en-US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477A0-AD41-4E64-8E94-19F5F1E0EB90}"/>
              </a:ext>
            </a:extLst>
          </p:cNvPr>
          <p:cNvSpPr txBox="1"/>
          <p:nvPr/>
        </p:nvSpPr>
        <p:spPr>
          <a:xfrm>
            <a:off x="963187" y="5099950"/>
            <a:ext cx="859692" cy="898501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/>
            <a:r>
              <a:rPr lang="en-US" sz="2268" b="1">
                <a:latin typeface="Arial" pitchFamily="18"/>
                <a:ea typeface="Andale Sans UI" pitchFamily="2"/>
                <a:cs typeface="Tahoma" pitchFamily="2"/>
              </a:rPr>
              <a:t>Load</a:t>
            </a:r>
          </a:p>
          <a:p>
            <a:pPr hangingPunct="0"/>
            <a:endParaRPr lang="en-US" sz="1633">
              <a:latin typeface="Arial" pitchFamily="18"/>
              <a:ea typeface="Andale Sans UI" pitchFamily="2"/>
              <a:cs typeface="Tahoma" pitchFamily="2"/>
            </a:endParaRPr>
          </a:p>
          <a:p>
            <a:pPr hangingPunct="0"/>
            <a:endParaRPr lang="en-US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9E516-9DEF-4BEF-B96C-DEFE890017FF}"/>
              </a:ext>
            </a:extLst>
          </p:cNvPr>
          <p:cNvSpPr txBox="1"/>
          <p:nvPr/>
        </p:nvSpPr>
        <p:spPr>
          <a:xfrm>
            <a:off x="963188" y="5635551"/>
            <a:ext cx="493696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Arial" pitchFamily="18"/>
                <a:ea typeface="Andale Sans UI" pitchFamily="2"/>
                <a:cs typeface="Tahoma" pitchFamily="2"/>
              </a:rPr>
              <a:t>The process of writing data into the target database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4A50F9-6C6C-45A3-81EB-0AA1789413FD}"/>
              </a:ext>
            </a:extLst>
          </p:cNvPr>
          <p:cNvSpPr txBox="1"/>
          <p:nvPr/>
        </p:nvSpPr>
        <p:spPr>
          <a:xfrm>
            <a:off x="571604" y="606786"/>
            <a:ext cx="2584844" cy="510509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>
              <a:defRPr sz="3200" b="1" i="0" u="sng">
                <a:uFillTx/>
              </a:defRPr>
            </a:pPr>
            <a:r>
              <a:rPr lang="en-US" sz="2903" b="1" u="sng" dirty="0">
                <a:latin typeface="Arial" pitchFamily="18"/>
                <a:ea typeface="Andale Sans UI" pitchFamily="2"/>
                <a:cs typeface="Tahoma" pitchFamily="2"/>
              </a:rPr>
              <a:t>EXTRACTION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69281-2244-401B-848A-84C77F3576C8}"/>
              </a:ext>
            </a:extLst>
          </p:cNvPr>
          <p:cNvSpPr txBox="1"/>
          <p:nvPr/>
        </p:nvSpPr>
        <p:spPr>
          <a:xfrm>
            <a:off x="571604" y="1567159"/>
            <a:ext cx="7146093" cy="1861841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/>
            <a:r>
              <a:rPr lang="en-US" sz="2268" b="1" dirty="0">
                <a:latin typeface="Arial" pitchFamily="18"/>
                <a:ea typeface="Andale Sans UI" pitchFamily="2"/>
                <a:cs typeface="Tahoma" pitchFamily="2"/>
              </a:rPr>
              <a:t>Gathering the data</a:t>
            </a:r>
          </a:p>
          <a:p>
            <a:pPr hangingPunct="0"/>
            <a:r>
              <a:rPr lang="en-US" sz="1633" dirty="0">
                <a:latin typeface="Arial" pitchFamily="18"/>
                <a:ea typeface="Andale Sans UI" pitchFamily="2"/>
                <a:cs typeface="Tahoma" pitchFamily="2"/>
              </a:rPr>
              <a:t> </a:t>
            </a:r>
          </a:p>
          <a:p>
            <a:pPr hangingPunct="0">
              <a:buSzPct val="45000"/>
              <a:buFont typeface="OpenSymbol"/>
              <a:buChar char="●"/>
            </a:pPr>
            <a:r>
              <a:rPr lang="en-US" sz="1633" dirty="0">
                <a:latin typeface="Arial" pitchFamily="18"/>
                <a:ea typeface="Andale Sans UI" pitchFamily="2"/>
                <a:cs typeface="Tahoma" pitchFamily="2"/>
              </a:rPr>
              <a:t>Raw data that was written directly into the disk</a:t>
            </a:r>
          </a:p>
          <a:p>
            <a:pPr hangingPunct="0">
              <a:buSzPct val="45000"/>
              <a:buFont typeface="OpenSymbol"/>
              <a:buChar char="●"/>
            </a:pPr>
            <a:endParaRPr lang="en-US" sz="1633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1633" dirty="0">
                <a:latin typeface="Arial" pitchFamily="18"/>
                <a:ea typeface="Andale Sans UI" pitchFamily="2"/>
                <a:cs typeface="Tahoma" pitchFamily="2"/>
              </a:rPr>
              <a:t>Data written to flat files or relational tables from structured source systems.</a:t>
            </a:r>
          </a:p>
          <a:p>
            <a:pPr hangingPunct="0">
              <a:buSzPct val="45000"/>
              <a:buFont typeface="OpenSymbol"/>
              <a:buChar char="●"/>
            </a:pPr>
            <a:endParaRPr lang="en-US" sz="1633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1633" dirty="0">
                <a:latin typeface="Arial" pitchFamily="18"/>
                <a:ea typeface="Andale Sans UI" pitchFamily="2"/>
                <a:cs typeface="Tahoma" pitchFamily="2"/>
              </a:rPr>
              <a:t>Data can be read multiple times, if needed.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42064-51C5-45A0-BB98-D358B69AD10D}"/>
              </a:ext>
            </a:extLst>
          </p:cNvPr>
          <p:cNvSpPr txBox="1"/>
          <p:nvPr/>
        </p:nvSpPr>
        <p:spPr>
          <a:xfrm>
            <a:off x="571604" y="3725706"/>
            <a:ext cx="4424194" cy="1380171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/>
            <a:r>
              <a:rPr lang="en-US" sz="2268" b="1" dirty="0">
                <a:latin typeface="Arial" pitchFamily="18"/>
                <a:ea typeface="Andale Sans UI" pitchFamily="2"/>
                <a:cs typeface="Tahoma" pitchFamily="2"/>
              </a:rPr>
              <a:t>Cleansing the data</a:t>
            </a:r>
          </a:p>
          <a:p>
            <a:pPr hangingPunct="0"/>
            <a:endParaRPr lang="en-US" sz="1633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1633" dirty="0">
                <a:latin typeface="Arial" pitchFamily="18"/>
                <a:ea typeface="Andale Sans UI" pitchFamily="2"/>
                <a:cs typeface="Tahoma" pitchFamily="2"/>
              </a:rPr>
              <a:t>Eliminating duplicates or fragmented data</a:t>
            </a:r>
          </a:p>
          <a:p>
            <a:pPr hangingPunct="0"/>
            <a:endParaRPr lang="en-US" sz="1633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1633" dirty="0">
                <a:latin typeface="Arial" pitchFamily="18"/>
                <a:ea typeface="Andale Sans UI" pitchFamily="2"/>
                <a:cs typeface="Tahoma" pitchFamily="2"/>
              </a:rPr>
              <a:t>Exclude unwanted and unneeded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EF3B9-0714-4E3D-8958-9CA128B05288}"/>
              </a:ext>
            </a:extLst>
          </p:cNvPr>
          <p:cNvSpPr txBox="1"/>
          <p:nvPr/>
        </p:nvSpPr>
        <p:spPr>
          <a:xfrm>
            <a:off x="631977" y="942641"/>
            <a:ext cx="7343070" cy="442959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/>
            <a:r>
              <a:rPr lang="en-US" sz="2903" b="1" u="sng" dirty="0">
                <a:latin typeface="Arial" pitchFamily="18"/>
                <a:ea typeface="Andale Sans UI" pitchFamily="2"/>
                <a:cs typeface="Tahoma" pitchFamily="2"/>
              </a:rPr>
              <a:t>TRANSFORMATION</a:t>
            </a:r>
          </a:p>
          <a:p>
            <a:pPr hangingPunct="0"/>
            <a:endParaRPr lang="en-US" sz="1633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Preparing the data to be housed in the data warehouse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Converting the extracted data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Using rules and look-up tables</a:t>
            </a:r>
          </a:p>
          <a:p>
            <a:pPr hangingPunct="0"/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Combining data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Verification or Validity checks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Standardization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030AD-B572-4323-94BC-D3925A20ACE4}"/>
              </a:ext>
            </a:extLst>
          </p:cNvPr>
          <p:cNvSpPr txBox="1"/>
          <p:nvPr/>
        </p:nvSpPr>
        <p:spPr>
          <a:xfrm>
            <a:off x="732844" y="1097055"/>
            <a:ext cx="6954181" cy="333288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/>
            <a:r>
              <a:rPr lang="en-US" sz="2903" b="1" u="sng" dirty="0">
                <a:latin typeface="Arial" pitchFamily="18"/>
                <a:ea typeface="Andale Sans UI" pitchFamily="2"/>
                <a:cs typeface="Tahoma" pitchFamily="2"/>
              </a:rPr>
              <a:t>LOADING</a:t>
            </a:r>
          </a:p>
          <a:p>
            <a:pPr hangingPunct="0"/>
            <a:endParaRPr lang="en-US" sz="1633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Storing the transformed data in the data warehouse.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Batch/Real time processing.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Can follow star schema and snowflake schema</a:t>
            </a:r>
          </a:p>
          <a:p>
            <a:pPr hangingPunct="0"/>
            <a:r>
              <a:rPr lang="en-US" sz="1633" dirty="0">
                <a:latin typeface="Arial" pitchFamily="18"/>
                <a:ea typeface="Andale Sans UI" pitchFamily="2"/>
                <a:cs typeface="Tahoma" pitchFamily="2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4399B-FC2A-4296-806D-CB0FD9783E09}"/>
              </a:ext>
            </a:extLst>
          </p:cNvPr>
          <p:cNvSpPr txBox="1"/>
          <p:nvPr/>
        </p:nvSpPr>
        <p:spPr>
          <a:xfrm>
            <a:off x="350491" y="661837"/>
            <a:ext cx="11412422" cy="5432754"/>
          </a:xfrm>
          <a:prstGeom prst="rect">
            <a:avLst/>
          </a:prstGeom>
          <a:noFill/>
          <a:ln>
            <a:noFill/>
          </a:ln>
        </p:spPr>
        <p:txBody>
          <a:bodyPr wrap="square" lIns="81646" tIns="40823" rIns="81646" bIns="40823" compatLnSpc="0">
            <a:spAutoFit/>
          </a:bodyPr>
          <a:lstStyle/>
          <a:p>
            <a:pPr hangingPunct="0"/>
            <a:r>
              <a:rPr lang="en-US" sz="2903" b="1" u="sng" dirty="0">
                <a:latin typeface="Arial" pitchFamily="18"/>
                <a:ea typeface="Andale Sans UI" pitchFamily="2"/>
                <a:cs typeface="Tahoma" pitchFamily="2"/>
              </a:rPr>
              <a:t>ADVANTAGE OF ETL TOOL</a:t>
            </a:r>
          </a:p>
          <a:p>
            <a:pPr hangingPunct="0"/>
            <a:endParaRPr lang="en-US" sz="1633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 err="1">
                <a:latin typeface="Arial" pitchFamily="18"/>
                <a:ea typeface="Andale Sans UI" pitchFamily="2"/>
                <a:cs typeface="Tahoma" pitchFamily="2"/>
              </a:rPr>
              <a:t>Simple,faster</a:t>
            </a: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 and cheaper development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Most ETL tools provide a metadata repository, synchronizing metadata from various sources.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Most ETL tools have built in connectors for all the major RDBMS.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Most ETL tools deliver good performance , even with very large dataset.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Most ETL tools allow reuse of existing complex programs.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●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Several ETL tools offer various performance optimization options such as (parallel processing, complex load balancing etc.)</a:t>
            </a:r>
          </a:p>
          <a:p>
            <a:pPr hangingPunct="0"/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6717C-7489-4CD7-9F1F-5AB9E1F404A7}"/>
              </a:ext>
            </a:extLst>
          </p:cNvPr>
          <p:cNvSpPr txBox="1"/>
          <p:nvPr/>
        </p:nvSpPr>
        <p:spPr>
          <a:xfrm>
            <a:off x="2993155" y="504902"/>
            <a:ext cx="236042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/>
            <a:r>
              <a:rPr lang="en-US" sz="1633">
                <a:latin typeface="Arial" pitchFamily="18"/>
                <a:ea typeface="Andale Sans UI" pitchFamily="2"/>
                <a:cs typeface="Tahoma" pitchFamily="2"/>
              </a:rPr>
              <a:t>POPULAR ETL TOOLS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DEEC37-C024-4EFF-8F2B-94154F079AA6}"/>
              </a:ext>
            </a:extLst>
          </p:cNvPr>
          <p:cNvGraphicFramePr>
            <a:graphicFrameLocks noGrp="1"/>
          </p:cNvGraphicFramePr>
          <p:nvPr/>
        </p:nvGraphicFramePr>
        <p:xfrm>
          <a:off x="3189433" y="1025806"/>
          <a:ext cx="4604529" cy="5225038"/>
        </p:xfrm>
        <a:graphic>
          <a:graphicData uri="http://schemas.openxmlformats.org/drawingml/2006/table">
            <a:tbl>
              <a:tblPr firstRow="1" bandRow="1"/>
              <a:tblGrid>
                <a:gridCol w="2302101">
                  <a:extLst>
                    <a:ext uri="{9D8B030D-6E8A-4147-A177-3AD203B41FA5}">
                      <a16:colId xmlns:a16="http://schemas.microsoft.com/office/drawing/2014/main" val="4172198342"/>
                    </a:ext>
                  </a:extLst>
                </a:gridCol>
                <a:gridCol w="2302428">
                  <a:extLst>
                    <a:ext uri="{9D8B030D-6E8A-4147-A177-3AD203B41FA5}">
                      <a16:colId xmlns:a16="http://schemas.microsoft.com/office/drawing/2014/main" val="3578762004"/>
                    </a:ext>
                  </a:extLst>
                </a:gridCol>
              </a:tblGrid>
              <a:tr h="652844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    Tools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   Company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772669684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Infosphere Datastage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IBM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833320359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Informatica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Informatica Corp.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811680841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DT/Studio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Embarcadero Technologies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924341816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Ab Inito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Ab Inito Software Corp.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733382982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Oracle Warehouse Builder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ORACLE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960915761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Microsoft SQL Server Integration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Microsoft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308809771"/>
                  </a:ext>
                </a:extLst>
              </a:tr>
              <a:tr h="65513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Transformation Manager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>
                          <a:ln>
                            <a:noFill/>
                          </a:ln>
                          <a:latin typeface="Arial" pitchFamily="18"/>
                          <a:ea typeface="Andale Sans UI" pitchFamily="2"/>
                          <a:cs typeface="Tahoma" pitchFamily="2"/>
                        </a:rPr>
                        <a:t>ETL Solutions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4088539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3983" y="1212210"/>
            <a:ext cx="5945011" cy="9974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Dimensional Modeling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76" y="2622780"/>
            <a:ext cx="4833028" cy="26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0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7354" y="1875692"/>
            <a:ext cx="6042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What is Dimensional Modeling?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Facts and Dimension Tables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Schema Design for Modeling</a:t>
            </a:r>
          </a:p>
        </p:txBody>
      </p:sp>
    </p:spTree>
    <p:extLst>
      <p:ext uri="{BB962C8B-B14F-4D97-AF65-F5344CB8AC3E}">
        <p14:creationId xmlns:p14="http://schemas.microsoft.com/office/powerpoint/2010/main" val="394271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103" y="2290119"/>
            <a:ext cx="9028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 dirty="0"/>
              <a:t>Logical design </a:t>
            </a:r>
            <a:r>
              <a:rPr lang="en-US" sz="2800" dirty="0"/>
              <a:t>technique used for Data Warehouse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Technique for Databases designed to support </a:t>
            </a:r>
            <a:r>
              <a:rPr lang="en-US" sz="2800" b="1" u="sng" dirty="0"/>
              <a:t>end user queries </a:t>
            </a:r>
            <a:r>
              <a:rPr lang="en-US" sz="2800" dirty="0"/>
              <a:t>in Data Warehouse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82811" y="939430"/>
            <a:ext cx="685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Dimensional Modeling</a:t>
            </a:r>
          </a:p>
        </p:txBody>
      </p:sp>
    </p:spTree>
    <p:extLst>
      <p:ext uri="{BB962C8B-B14F-4D97-AF65-F5344CB8AC3E}">
        <p14:creationId xmlns:p14="http://schemas.microsoft.com/office/powerpoint/2010/main" val="370423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Business Intelligence?</a:t>
            </a:r>
          </a:p>
          <a:p>
            <a:r>
              <a:rPr lang="en-US" dirty="0"/>
              <a:t>Components of Business Intelligence</a:t>
            </a:r>
          </a:p>
          <a:p>
            <a:r>
              <a:rPr lang="en-US" dirty="0"/>
              <a:t>ETL tools</a:t>
            </a:r>
          </a:p>
          <a:p>
            <a:r>
              <a:rPr lang="en-US" dirty="0"/>
              <a:t>Data Warehouse</a:t>
            </a:r>
          </a:p>
          <a:p>
            <a:r>
              <a:rPr lang="en-US" dirty="0"/>
              <a:t>Dimensional modeling</a:t>
            </a:r>
          </a:p>
          <a:p>
            <a:r>
              <a:rPr lang="en-US" dirty="0"/>
              <a:t>OLAP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46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Facts and Dimension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615" y="2506662"/>
            <a:ext cx="10515600" cy="4351338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Dimension Model is composed of TWO tables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Fact Table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Dimension Table</a:t>
            </a:r>
          </a:p>
        </p:txBody>
      </p:sp>
    </p:spTree>
    <p:extLst>
      <p:ext uri="{BB962C8B-B14F-4D97-AF65-F5344CB8AC3E}">
        <p14:creationId xmlns:p14="http://schemas.microsoft.com/office/powerpoint/2010/main" val="317907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344" y="7113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Fact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Two Columns</a:t>
            </a:r>
          </a:p>
          <a:p>
            <a:pPr lvl="1"/>
            <a:r>
              <a:rPr lang="en-US" dirty="0"/>
              <a:t>Numeric Facts</a:t>
            </a:r>
          </a:p>
          <a:p>
            <a:pPr lvl="1"/>
            <a:r>
              <a:rPr lang="en-US" dirty="0"/>
              <a:t>Foreign Keys of Dimension Table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13211"/>
            <a:ext cx="7801708" cy="1068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Dimension Table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8094" y="46116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Contains the attributes that describe fact records</a:t>
            </a:r>
          </a:p>
        </p:txBody>
      </p:sp>
    </p:spTree>
    <p:extLst>
      <p:ext uri="{BB962C8B-B14F-4D97-AF65-F5344CB8AC3E}">
        <p14:creationId xmlns:p14="http://schemas.microsoft.com/office/powerpoint/2010/main" val="92202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6" y="321354"/>
            <a:ext cx="9828385" cy="60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31" y="655712"/>
            <a:ext cx="9366325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Schema Design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153" y="2060086"/>
            <a:ext cx="10515600" cy="1386498"/>
          </a:xfrm>
        </p:spPr>
        <p:txBody>
          <a:bodyPr/>
          <a:lstStyle/>
          <a:p>
            <a:r>
              <a:rPr lang="en-US" sz="2800" dirty="0"/>
              <a:t>Star Schema </a:t>
            </a:r>
            <a:r>
              <a:rPr lang="en-US" dirty="0"/>
              <a:t>: </a:t>
            </a:r>
          </a:p>
          <a:p>
            <a:pPr lvl="1"/>
            <a:r>
              <a:rPr lang="en-US" sz="2400" dirty="0"/>
              <a:t>Central fact table surrounded by dimension tables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9231" y="3552092"/>
            <a:ext cx="64125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Snowflake Schema 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Represents dimensional hierarchy  </a:t>
            </a:r>
          </a:p>
        </p:txBody>
      </p:sp>
    </p:spTree>
    <p:extLst>
      <p:ext uri="{BB962C8B-B14F-4D97-AF65-F5344CB8AC3E}">
        <p14:creationId xmlns:p14="http://schemas.microsoft.com/office/powerpoint/2010/main" val="315799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8185" y="4407876"/>
            <a:ext cx="4407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Star Schema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7938" y="4396154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Snowflake Schema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747" y="1148128"/>
            <a:ext cx="59531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539"/>
            <a:ext cx="5715688" cy="283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7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951" y="316523"/>
            <a:ext cx="9366325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 Constellation (Galaxy Schema)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631" y="1549929"/>
            <a:ext cx="9036423" cy="3508977"/>
          </a:xfrm>
        </p:spPr>
        <p:txBody>
          <a:bodyPr/>
          <a:lstStyle/>
          <a:p>
            <a:r>
              <a:rPr lang="en-US" dirty="0"/>
              <a:t>Multiple fact tables share dimension tables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19" y="2113085"/>
            <a:ext cx="6371469" cy="447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878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OLAP(Online Analytical 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OLAP (online analytical processing) is computer processing that enables a user to easily and selectively extract and view data from different points of view.</a:t>
            </a:r>
          </a:p>
          <a:p>
            <a:r>
              <a:rPr lang="en-IN" dirty="0"/>
              <a:t>OLAP allows users to analyze database information from multiple database systems at one time.</a:t>
            </a:r>
          </a:p>
          <a:p>
            <a:r>
              <a:rPr lang="en-IN" dirty="0"/>
              <a:t>OLAP data is stored in </a:t>
            </a:r>
            <a:r>
              <a:rPr lang="en-IN" b="1" dirty="0"/>
              <a:t>multidimensional</a:t>
            </a:r>
            <a:r>
              <a:rPr lang="en-IN" dirty="0"/>
              <a:t> databases.</a:t>
            </a:r>
          </a:p>
          <a:p>
            <a:r>
              <a:rPr lang="en-IN" dirty="0"/>
              <a:t>OLAP processing is often used for data mining. </a:t>
            </a:r>
          </a:p>
        </p:txBody>
      </p:sp>
    </p:spTree>
    <p:extLst>
      <p:ext uri="{BB962C8B-B14F-4D97-AF65-F5344CB8AC3E}">
        <p14:creationId xmlns:p14="http://schemas.microsoft.com/office/powerpoint/2010/main" val="1438990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OLAP Cubes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OLAP Cube is a data structure that allows fast analysis of data.</a:t>
            </a:r>
          </a:p>
          <a:p>
            <a:r>
              <a:rPr lang="en-IN" dirty="0"/>
              <a:t>The arrangement of data into cubes overcomes a limitation of relational databases. </a:t>
            </a:r>
          </a:p>
          <a:p>
            <a:r>
              <a:rPr lang="en-IN" dirty="0"/>
              <a:t>It consists of numeric facts called measures which are categorized by dimensions. </a:t>
            </a:r>
          </a:p>
          <a:p>
            <a:r>
              <a:rPr lang="en-IN" dirty="0"/>
              <a:t> A multidimensional cube can combine data from disparate data sources and store the information in a fashion that is logical for business users.</a:t>
            </a:r>
          </a:p>
        </p:txBody>
      </p:sp>
    </p:spTree>
    <p:extLst>
      <p:ext uri="{BB962C8B-B14F-4D97-AF65-F5344CB8AC3E}">
        <p14:creationId xmlns:p14="http://schemas.microsoft.com/office/powerpoint/2010/main" val="16064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History of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term OLAP was created as a slight modification of the traditional database term OLTP (Online Transaction Processing).</a:t>
            </a:r>
          </a:p>
          <a:p>
            <a:r>
              <a:rPr lang="en-IN" dirty="0"/>
              <a:t>Databases configured for OLAP employ a multidimensional data model, allowing for complex analytical and ad-hoc queries with a rapid execution time. </a:t>
            </a:r>
          </a:p>
          <a:p>
            <a:r>
              <a:rPr lang="en-IN" dirty="0"/>
              <a:t>They borrow aspects of navigational databases and hierarchical databases that are speedier than their relational kind.</a:t>
            </a:r>
          </a:p>
        </p:txBody>
      </p:sp>
    </p:spTree>
    <p:extLst>
      <p:ext uri="{BB962C8B-B14F-4D97-AF65-F5344CB8AC3E}">
        <p14:creationId xmlns:p14="http://schemas.microsoft.com/office/powerpoint/2010/main" val="2189080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OLAP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Relational OLAP(ROLAP): </a:t>
            </a:r>
            <a:r>
              <a:rPr lang="en-IN" dirty="0"/>
              <a:t>Extended RDBMS with multidimensional data mapping to standard relational operation. </a:t>
            </a:r>
          </a:p>
          <a:p>
            <a:r>
              <a:rPr lang="en-IN" b="1" dirty="0"/>
              <a:t>Multidimensional OLAP(MOLAP): </a:t>
            </a:r>
            <a:r>
              <a:rPr lang="en-IN" dirty="0"/>
              <a:t>Implemented operation in multidimensional data. </a:t>
            </a:r>
          </a:p>
          <a:p>
            <a:r>
              <a:rPr lang="en-IN" b="1" dirty="0"/>
              <a:t>Hybrid </a:t>
            </a:r>
            <a:r>
              <a:rPr lang="en-IN" b="1" dirty="0" err="1"/>
              <a:t>OnlineAnalytical</a:t>
            </a:r>
            <a:r>
              <a:rPr lang="en-IN" b="1" dirty="0"/>
              <a:t> Processing (HOLAP) </a:t>
            </a:r>
            <a:r>
              <a:rPr lang="en-IN" dirty="0"/>
              <a:t>is a hybrid approach to the solution where the aggregated totals are stored in a multidimensional database while </a:t>
            </a:r>
            <a:r>
              <a:rPr lang="en-IN" dirty="0" err="1"/>
              <a:t>thedetail</a:t>
            </a:r>
            <a:r>
              <a:rPr lang="en-IN" dirty="0"/>
              <a:t> data is stored in the relational database. This is the balance between the data efficiency of the ROLAP model and the performance of the MOLAP model.</a:t>
            </a:r>
          </a:p>
        </p:txBody>
      </p:sp>
    </p:spTree>
    <p:extLst>
      <p:ext uri="{BB962C8B-B14F-4D97-AF65-F5344CB8AC3E}">
        <p14:creationId xmlns:p14="http://schemas.microsoft.com/office/powerpoint/2010/main" val="36594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was coined by Gartner group in 1993</a:t>
            </a:r>
          </a:p>
          <a:p>
            <a:r>
              <a:rPr lang="en-US" dirty="0"/>
              <a:t>It is an important component in today’s business information system environment</a:t>
            </a:r>
          </a:p>
          <a:p>
            <a:r>
              <a:rPr lang="en-US" b="1" dirty="0"/>
              <a:t>Business Intelligence (BI) </a:t>
            </a:r>
            <a:r>
              <a:rPr lang="en-US" dirty="0"/>
              <a:t>is the process of getting useful information from data. </a:t>
            </a:r>
          </a:p>
          <a:p>
            <a:r>
              <a:rPr lang="en-US" dirty="0"/>
              <a:t>Turns data into Knowledge and Knowledge into business gain.</a:t>
            </a:r>
          </a:p>
          <a:p>
            <a:r>
              <a:rPr lang="en-US" dirty="0"/>
              <a:t>Collects and stores data into meaningful information in order to achieve better and timelier business decision.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4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Intelligence solutions make it possible for groups within organizations to gain actionable insight from business data, and to leverage these insights to meet critical goals</a:t>
            </a:r>
            <a:r>
              <a:rPr lang="en-IN"/>
              <a:t>. </a:t>
            </a:r>
            <a:endParaRPr lang="en-IN" dirty="0"/>
          </a:p>
          <a:p>
            <a:r>
              <a:rPr lang="en-IN" dirty="0"/>
              <a:t>Business intelligence solutions offer business focused analysis at a scale, complexity, and speed that is not achievable with basic operational systems reporting or spreadsheet analysis, thereby delivering significant value.</a:t>
            </a:r>
          </a:p>
        </p:txBody>
      </p:sp>
    </p:spTree>
    <p:extLst>
      <p:ext uri="{BB962C8B-B14F-4D97-AF65-F5344CB8AC3E}">
        <p14:creationId xmlns:p14="http://schemas.microsoft.com/office/powerpoint/2010/main" val="2341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304800"/>
            <a:ext cx="9537700" cy="6388099"/>
          </a:xfrm>
        </p:spPr>
      </p:pic>
    </p:spTree>
    <p:extLst>
      <p:ext uri="{BB962C8B-B14F-4D97-AF65-F5344CB8AC3E}">
        <p14:creationId xmlns:p14="http://schemas.microsoft.com/office/powerpoint/2010/main" val="203655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 of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 is important in helping organizations to stay ahead of the competition by providing the means for quicker, more </a:t>
            </a:r>
            <a:r>
              <a:rPr lang="en-US" dirty="0" err="1"/>
              <a:t>accurate,and</a:t>
            </a:r>
            <a:r>
              <a:rPr lang="en-US" dirty="0"/>
              <a:t> more informed decision making.</a:t>
            </a:r>
          </a:p>
          <a:p>
            <a:r>
              <a:rPr lang="en-US" dirty="0"/>
              <a:t>BI helps us to get the result of such questions: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What are my customers and what product are they buying?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What product promotions have biggest impact on revenue?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What are our lowest/highest margin customers?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Which customers are most likely to go the competitions?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5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Business Intelligence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analysis is a huge and crucial part of Business Intelligence.</a:t>
            </a:r>
          </a:p>
          <a:p>
            <a:pPr>
              <a:lnSpc>
                <a:spcPct val="100000"/>
              </a:lnSpc>
            </a:pPr>
            <a:r>
              <a:rPr lang="en-US" dirty="0"/>
              <a:t>Many organization need to know the overall performance and the way its business is functioning.</a:t>
            </a:r>
          </a:p>
          <a:p>
            <a:pPr>
              <a:lnSpc>
                <a:spcPct val="150000"/>
              </a:lnSpc>
            </a:pPr>
            <a:r>
              <a:rPr lang="en-US" dirty="0"/>
              <a:t>BI is used to gather present and past data.</a:t>
            </a:r>
          </a:p>
          <a:p>
            <a:pPr>
              <a:lnSpc>
                <a:spcPct val="100000"/>
              </a:lnSpc>
            </a:pPr>
            <a:r>
              <a:rPr lang="en-US" dirty="0"/>
              <a:t>Modern BI systems are capable of managing large amount of unstructured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60479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Components of BI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37" y="1690688"/>
            <a:ext cx="7711444" cy="4494907"/>
          </a:xfrm>
        </p:spPr>
      </p:pic>
    </p:spTree>
    <p:extLst>
      <p:ext uri="{BB962C8B-B14F-4D97-AF65-F5344CB8AC3E}">
        <p14:creationId xmlns:p14="http://schemas.microsoft.com/office/powerpoint/2010/main" val="2684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A4BA9-BF05-4A83-93DA-7BDD449B10F6}"/>
              </a:ext>
            </a:extLst>
          </p:cNvPr>
          <p:cNvSpPr txBox="1"/>
          <p:nvPr/>
        </p:nvSpPr>
        <p:spPr>
          <a:xfrm>
            <a:off x="3809618" y="2775977"/>
            <a:ext cx="164951" cy="885227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>
              <a:defRPr sz="3000">
                <a:latin typeface="Times New Roman" pitchFamily="18"/>
              </a:defRPr>
            </a:pPr>
            <a:endParaRPr lang="en-US" sz="2722">
              <a:latin typeface="Times New Roman" pitchFamily="18"/>
              <a:ea typeface="Andale Sans UI" pitchFamily="2"/>
              <a:cs typeface="Tahoma" pitchFamily="2"/>
            </a:endParaRPr>
          </a:p>
          <a:p>
            <a:pPr hangingPunct="0">
              <a:defRPr sz="3000">
                <a:latin typeface="Times New Roman" pitchFamily="18"/>
              </a:defRPr>
            </a:pPr>
            <a:endParaRPr lang="en-US" sz="2722"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9684B-BB4D-4759-8441-1A5549BF4A9A}"/>
              </a:ext>
            </a:extLst>
          </p:cNvPr>
          <p:cNvSpPr txBox="1"/>
          <p:nvPr/>
        </p:nvSpPr>
        <p:spPr>
          <a:xfrm>
            <a:off x="5115961" y="2471272"/>
            <a:ext cx="1885422" cy="885099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>
              <a:defRPr sz="6000" b="1" u="none">
                <a:latin typeface="Times New Roman" pitchFamily="18"/>
              </a:defRPr>
            </a:pPr>
            <a:r>
              <a:rPr lang="en-US" sz="5443" b="1">
                <a:latin typeface="Times New Roman" pitchFamily="18"/>
                <a:ea typeface="Andale Sans UI" pitchFamily="2"/>
                <a:cs typeface="Tahoma" pitchFamily="2"/>
              </a:rPr>
              <a:t>E T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F581B-5949-444B-8090-A9D6E412C641}"/>
              </a:ext>
            </a:extLst>
          </p:cNvPr>
          <p:cNvSpPr txBox="1"/>
          <p:nvPr/>
        </p:nvSpPr>
        <p:spPr>
          <a:xfrm>
            <a:off x="2829862" y="3755734"/>
            <a:ext cx="1618811" cy="48383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>
              <a:defRPr sz="3000">
                <a:latin typeface="Times New Roman" pitchFamily="18"/>
              </a:defRPr>
            </a:pPr>
            <a:r>
              <a:rPr lang="en-US" sz="2722">
                <a:latin typeface="Times New Roman" pitchFamily="18"/>
                <a:ea typeface="Andale Sans UI" pitchFamily="2"/>
                <a:cs typeface="Tahoma" pitchFamily="2"/>
              </a:rPr>
              <a:t>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D583E-56CE-481A-999C-6BA24A9E6C43}"/>
              </a:ext>
            </a:extLst>
          </p:cNvPr>
          <p:cNvSpPr txBox="1"/>
          <p:nvPr/>
        </p:nvSpPr>
        <p:spPr>
          <a:xfrm>
            <a:off x="4952668" y="3726668"/>
            <a:ext cx="2324004" cy="48383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>
              <a:defRPr sz="3000">
                <a:latin typeface="Times New Roman" pitchFamily="18"/>
              </a:defRPr>
            </a:pPr>
            <a:r>
              <a:rPr lang="en-US" sz="2722">
                <a:latin typeface="Times New Roman" pitchFamily="18"/>
                <a:ea typeface="Andale Sans UI" pitchFamily="2"/>
                <a:cs typeface="Tahoma" pitchFamily="2"/>
              </a:rPr>
              <a:t>Transformation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54ED4-EC58-43E6-B6F1-36BCA618EA6B}"/>
              </a:ext>
            </a:extLst>
          </p:cNvPr>
          <p:cNvSpPr txBox="1"/>
          <p:nvPr/>
        </p:nvSpPr>
        <p:spPr>
          <a:xfrm>
            <a:off x="7728645" y="3755734"/>
            <a:ext cx="1328154" cy="48383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>
              <a:defRPr sz="3000">
                <a:latin typeface="Times New Roman" pitchFamily="18"/>
              </a:defRPr>
            </a:pPr>
            <a:r>
              <a:rPr lang="en-US" sz="2722">
                <a:latin typeface="Times New Roman" pitchFamily="18"/>
                <a:ea typeface="Andale Sans UI" pitchFamily="2"/>
                <a:cs typeface="Tahoma" pitchFamily="2"/>
              </a:rPr>
              <a:t>Loading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E01E62-C9E4-4BB9-B35E-49FD10B33F9B}"/>
              </a:ext>
            </a:extLst>
          </p:cNvPr>
          <p:cNvSpPr txBox="1"/>
          <p:nvPr/>
        </p:nvSpPr>
        <p:spPr>
          <a:xfrm>
            <a:off x="647844" y="1832015"/>
            <a:ext cx="2060790" cy="510509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>
              <a:defRPr sz="3200" b="1" u="sng">
                <a:uFillTx/>
              </a:defRPr>
            </a:pPr>
            <a:r>
              <a:rPr lang="en-US" sz="2903" b="1" u="sng" dirty="0">
                <a:latin typeface="Arial" pitchFamily="18"/>
                <a:ea typeface="Andale Sans UI" pitchFamily="2"/>
                <a:cs typeface="Tahoma" pitchFamily="2"/>
              </a:rPr>
              <a:t>WHY ETL?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594D2-50D7-41A1-A5F3-90EB7BAA9286}"/>
              </a:ext>
            </a:extLst>
          </p:cNvPr>
          <p:cNvSpPr txBox="1"/>
          <p:nvPr/>
        </p:nvSpPr>
        <p:spPr>
          <a:xfrm>
            <a:off x="576818" y="2753121"/>
            <a:ext cx="11274146" cy="2663984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compatLnSpc="0">
            <a:spAutoFit/>
          </a:bodyPr>
          <a:lstStyle/>
          <a:p>
            <a:pPr hangingPunct="0">
              <a:buSzPct val="45000"/>
              <a:buFont typeface="OpenSymbol"/>
              <a:buChar char="➢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Companies need a way to analyze their data for critical business decisions.</a:t>
            </a:r>
          </a:p>
          <a:p>
            <a:pPr hangingPunct="0">
              <a:buSzPct val="45000"/>
              <a:buFont typeface="OpenSymbol"/>
              <a:buChar char="➢"/>
            </a:pPr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➢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Transactional Data directly can’t answer complex business questions.</a:t>
            </a:r>
          </a:p>
          <a:p>
            <a:pPr hangingPunct="0">
              <a:buSzPct val="45000"/>
              <a:buFont typeface="OpenSymbol"/>
              <a:buChar char="➢"/>
            </a:pPr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➢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A data warehouse provide a common data </a:t>
            </a:r>
            <a:r>
              <a:rPr lang="en-US" sz="2268" dirty="0" err="1">
                <a:latin typeface="Arial" pitchFamily="18"/>
                <a:ea typeface="Andale Sans UI" pitchFamily="2"/>
                <a:cs typeface="Tahoma" pitchFamily="2"/>
              </a:rPr>
              <a:t>data</a:t>
            </a: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 repository.</a:t>
            </a:r>
          </a:p>
          <a:p>
            <a:pPr hangingPunct="0">
              <a:buSzPct val="45000"/>
              <a:buFont typeface="OpenSymbol"/>
              <a:buChar char="➢"/>
            </a:pPr>
            <a:endParaRPr lang="en-US" sz="2268" dirty="0">
              <a:latin typeface="Arial" pitchFamily="18"/>
              <a:ea typeface="Andale Sans UI" pitchFamily="2"/>
              <a:cs typeface="Tahoma" pitchFamily="2"/>
            </a:endParaRPr>
          </a:p>
          <a:p>
            <a:pPr hangingPunct="0">
              <a:buSzPct val="45000"/>
              <a:buFont typeface="OpenSymbol"/>
              <a:buChar char="➢"/>
            </a:pPr>
            <a:r>
              <a:rPr lang="en-US" sz="2268" dirty="0">
                <a:latin typeface="Arial" pitchFamily="18"/>
                <a:ea typeface="Andale Sans UI" pitchFamily="2"/>
                <a:cs typeface="Tahoma" pitchFamily="2"/>
              </a:rPr>
              <a:t>ETL provide a method of moving the data from various source into a data warehouse.</a:t>
            </a:r>
          </a:p>
          <a:p>
            <a:pPr hangingPunct="0"/>
            <a:endParaRPr lang="en-US" sz="1633" dirty="0"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134</TotalTime>
  <Words>1072</Words>
  <Application>Microsoft Office PowerPoint</Application>
  <PresentationFormat>Widescreen</PresentationFormat>
  <Paragraphs>184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OpenSymbol</vt:lpstr>
      <vt:lpstr>Times New Roman</vt:lpstr>
      <vt:lpstr>Wingdings</vt:lpstr>
      <vt:lpstr>Gallery</vt:lpstr>
      <vt:lpstr>Business Intelligence(BI)</vt:lpstr>
      <vt:lpstr>Objectives</vt:lpstr>
      <vt:lpstr>What is Business Intelligence</vt:lpstr>
      <vt:lpstr>PowerPoint Presentation</vt:lpstr>
      <vt:lpstr>Need of BI</vt:lpstr>
      <vt:lpstr>Why Business Intelligence ?</vt:lpstr>
      <vt:lpstr>Components of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Dimensional Modeling</vt:lpstr>
      <vt:lpstr>PowerPoint Presentation</vt:lpstr>
      <vt:lpstr>PowerPoint Presentation</vt:lpstr>
      <vt:lpstr>Facts and Dimension table</vt:lpstr>
      <vt:lpstr>Fact Table</vt:lpstr>
      <vt:lpstr>PowerPoint Presentation</vt:lpstr>
      <vt:lpstr>Schema Design :</vt:lpstr>
      <vt:lpstr>PowerPoint Presentation</vt:lpstr>
      <vt:lpstr>Fact Constellation (Galaxy Schema)</vt:lpstr>
      <vt:lpstr>OLAP(Online Analytical Processing)</vt:lpstr>
      <vt:lpstr>OLAP Cubes</vt:lpstr>
      <vt:lpstr>History of OLAP</vt:lpstr>
      <vt:lpstr>Types of OLAP :</vt:lpstr>
      <vt:lpstr>Conclusion: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Intelligence(BI)</dc:title>
  <dc:creator>Bhorwal, Satyam</dc:creator>
  <cp:lastModifiedBy>Satyam Bhorwal</cp:lastModifiedBy>
  <cp:revision>12</cp:revision>
  <dcterms:created xsi:type="dcterms:W3CDTF">2019-08-07T11:37:33Z</dcterms:created>
  <dcterms:modified xsi:type="dcterms:W3CDTF">2019-08-07T19:04:23Z</dcterms:modified>
</cp:coreProperties>
</file>