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63" r:id="rId5"/>
    <p:sldId id="259" r:id="rId6"/>
    <p:sldId id="260" r:id="rId7"/>
    <p:sldId id="261" r:id="rId8"/>
  </p:sldIdLst>
  <p:sldSz cx="9144000" cy="6858000" type="screen4x3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n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n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n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n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810540" y="1332114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4000" b="1" i="1" strike="noStrike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Algoritmo</a:t>
            </a:r>
            <a:r>
              <a:rPr lang="en-US" sz="4000" b="1" i="1" strike="noStrike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para </a:t>
            </a:r>
            <a:r>
              <a:rPr lang="en-US" sz="4000" b="1" i="1" strike="noStrike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encontrar</a:t>
            </a:r>
            <a:r>
              <a:rPr lang="en-US" sz="4000" b="1" i="1" strike="noStrike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4000" b="1" i="1" strike="noStrike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rutas</a:t>
            </a:r>
            <a:r>
              <a:rPr lang="en-US" sz="4000" b="1" i="1" strike="noStrike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4000" b="1" i="1" strike="noStrike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óptimas</a:t>
            </a:r>
            <a:r>
              <a:rPr lang="en-US" sz="4000" b="1" i="1" strike="noStrike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para </a:t>
            </a:r>
            <a:r>
              <a:rPr lang="en-US" sz="4000" b="1" i="1" strike="noStrike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vehículos</a:t>
            </a:r>
            <a:r>
              <a:rPr lang="en-US" sz="4000" b="1" i="1" strike="noStrike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4000" b="1" i="1" strike="noStrike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eléctricos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467640" y="2952959"/>
            <a:ext cx="8456760" cy="18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Tomas Atehortua Ceferino</a:t>
            </a:r>
          </a:p>
          <a:p>
            <a:pPr algn="ctr">
              <a:lnSpc>
                <a:spcPct val="100000"/>
              </a:lnSpc>
            </a:pPr>
            <a:r>
              <a:rPr lang="en-US" sz="24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Medellín, 31/05/2021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57557" y="537579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Estructuras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Datos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Diseñada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657720" y="4720006"/>
            <a:ext cx="7828560" cy="94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600" b="1" i="1" spc="-1" dirty="0" err="1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Gráfico</a:t>
            </a:r>
            <a:r>
              <a:rPr lang="en-US" sz="1600" b="1" i="1" spc="-1" dirty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1: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Grafo representado como una matriz de adyacencia, en el cual se representan los puntos del mapa (con peso 1), los cuales pueden ser tipo deposito </a:t>
            </a:r>
            <a:r>
              <a:rPr lang="es-E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“D”,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tipo cliente </a:t>
            </a:r>
            <a:r>
              <a:rPr lang="es-E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“C”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tipo estación </a:t>
            </a:r>
            <a:r>
              <a:rPr lang="es-E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“E”</a:t>
            </a:r>
            <a:endParaRPr lang="en-US" sz="2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8CA4F58B-847B-4E0A-9CEF-F7D1D5FC79B3}"/>
              </a:ext>
            </a:extLst>
          </p:cNvPr>
          <p:cNvSpPr/>
          <p:nvPr/>
        </p:nvSpPr>
        <p:spPr>
          <a:xfrm>
            <a:off x="1645447" y="1433634"/>
            <a:ext cx="790113" cy="7457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E0</a:t>
            </a:r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2D9E7D07-43C4-47D9-B451-86468DD80CBA}"/>
              </a:ext>
            </a:extLst>
          </p:cNvPr>
          <p:cNvSpPr/>
          <p:nvPr/>
        </p:nvSpPr>
        <p:spPr>
          <a:xfrm>
            <a:off x="1645447" y="3669766"/>
            <a:ext cx="790113" cy="74572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C1</a:t>
            </a:r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4A8D1CC4-9922-43CB-99EC-0CDFFA6DBD21}"/>
              </a:ext>
            </a:extLst>
          </p:cNvPr>
          <p:cNvSpPr/>
          <p:nvPr/>
        </p:nvSpPr>
        <p:spPr>
          <a:xfrm>
            <a:off x="4789622" y="1434674"/>
            <a:ext cx="790113" cy="74572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C0</a:t>
            </a:r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5D14F1EA-73B1-4553-9620-45FB6DC9FB74}"/>
              </a:ext>
            </a:extLst>
          </p:cNvPr>
          <p:cNvSpPr/>
          <p:nvPr/>
        </p:nvSpPr>
        <p:spPr>
          <a:xfrm>
            <a:off x="4789621" y="3700838"/>
            <a:ext cx="790113" cy="7457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D</a:t>
            </a:r>
            <a:endParaRPr lang="es-CO" dirty="0"/>
          </a:p>
        </p:txBody>
      </p: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6DA0F6D8-B8A7-494F-8A3D-91FA40B9288A}"/>
              </a:ext>
            </a:extLst>
          </p:cNvPr>
          <p:cNvCxnSpPr>
            <a:stCxn id="64" idx="6"/>
            <a:endCxn id="66" idx="2"/>
          </p:cNvCxnSpPr>
          <p:nvPr/>
        </p:nvCxnSpPr>
        <p:spPr>
          <a:xfrm>
            <a:off x="2435560" y="1806496"/>
            <a:ext cx="2354062" cy="104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10151D19-39FC-43FA-9317-07F0D920E7F7}"/>
              </a:ext>
            </a:extLst>
          </p:cNvPr>
          <p:cNvCxnSpPr>
            <a:cxnSpLocks/>
            <a:stCxn id="67" idx="0"/>
            <a:endCxn id="66" idx="4"/>
          </p:cNvCxnSpPr>
          <p:nvPr/>
        </p:nvCxnSpPr>
        <p:spPr>
          <a:xfrm flipV="1">
            <a:off x="5184678" y="2180398"/>
            <a:ext cx="1" cy="152044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1CB6C5C1-25A1-4B93-ACCC-770DEEE75759}"/>
              </a:ext>
            </a:extLst>
          </p:cNvPr>
          <p:cNvCxnSpPr>
            <a:cxnSpLocks/>
          </p:cNvCxnSpPr>
          <p:nvPr/>
        </p:nvCxnSpPr>
        <p:spPr>
          <a:xfrm>
            <a:off x="2040503" y="2179358"/>
            <a:ext cx="0" cy="149040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B76D367E-7AAE-4CCA-AEEE-EE089EF21DC9}"/>
              </a:ext>
            </a:extLst>
          </p:cNvPr>
          <p:cNvCxnSpPr>
            <a:cxnSpLocks/>
            <a:stCxn id="65" idx="6"/>
            <a:endCxn id="67" idx="2"/>
          </p:cNvCxnSpPr>
          <p:nvPr/>
        </p:nvCxnSpPr>
        <p:spPr>
          <a:xfrm>
            <a:off x="2435560" y="4042628"/>
            <a:ext cx="2354061" cy="3107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Elipse 71">
            <a:extLst>
              <a:ext uri="{FF2B5EF4-FFF2-40B4-BE49-F238E27FC236}">
                <a16:creationId xmlns:a16="http://schemas.microsoft.com/office/drawing/2014/main" id="{D31B9823-2078-4A47-8104-B1CB84210E6F}"/>
              </a:ext>
            </a:extLst>
          </p:cNvPr>
          <p:cNvSpPr/>
          <p:nvPr/>
        </p:nvSpPr>
        <p:spPr>
          <a:xfrm>
            <a:off x="88780" y="2400334"/>
            <a:ext cx="790113" cy="74572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C2</a:t>
            </a:r>
          </a:p>
        </p:txBody>
      </p: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A9599612-9C27-48BD-8BCB-A4C60934FA5C}"/>
              </a:ext>
            </a:extLst>
          </p:cNvPr>
          <p:cNvCxnSpPr>
            <a:cxnSpLocks/>
            <a:stCxn id="72" idx="5"/>
            <a:endCxn id="65" idx="2"/>
          </p:cNvCxnSpPr>
          <p:nvPr/>
        </p:nvCxnSpPr>
        <p:spPr>
          <a:xfrm>
            <a:off x="763184" y="3036849"/>
            <a:ext cx="882263" cy="100577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FF51EB44-4E21-488D-9183-C2FA40B8DB22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798695" y="1806496"/>
            <a:ext cx="846752" cy="75765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EFA6E81C-50A5-4248-9B07-134DD824F9A0}"/>
              </a:ext>
            </a:extLst>
          </p:cNvPr>
          <p:cNvCxnSpPr>
            <a:cxnSpLocks/>
            <a:stCxn id="72" idx="4"/>
            <a:endCxn id="67" idx="4"/>
          </p:cNvCxnSpPr>
          <p:nvPr/>
        </p:nvCxnSpPr>
        <p:spPr>
          <a:xfrm rot="16200000" flipH="1">
            <a:off x="2184005" y="1445889"/>
            <a:ext cx="1300504" cy="4700841"/>
          </a:xfrm>
          <a:prstGeom prst="bentConnector3">
            <a:avLst>
              <a:gd name="adj1" fmla="val 117578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angular 83">
            <a:extLst>
              <a:ext uri="{FF2B5EF4-FFF2-40B4-BE49-F238E27FC236}">
                <a16:creationId xmlns:a16="http://schemas.microsoft.com/office/drawing/2014/main" id="{EB1F2030-6A0E-4AEF-AC4F-B611CA2E1DA3}"/>
              </a:ext>
            </a:extLst>
          </p:cNvPr>
          <p:cNvCxnSpPr>
            <a:cxnSpLocks/>
            <a:stCxn id="72" idx="0"/>
            <a:endCxn id="66" idx="0"/>
          </p:cNvCxnSpPr>
          <p:nvPr/>
        </p:nvCxnSpPr>
        <p:spPr>
          <a:xfrm rot="5400000" flipH="1" flipV="1">
            <a:off x="2351428" y="-432917"/>
            <a:ext cx="965660" cy="4700842"/>
          </a:xfrm>
          <a:prstGeom prst="bentConnector3">
            <a:avLst>
              <a:gd name="adj1" fmla="val 123673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5F92E344-2A2F-40FB-B546-208FF3EABA53}"/>
              </a:ext>
            </a:extLst>
          </p:cNvPr>
          <p:cNvCxnSpPr>
            <a:cxnSpLocks/>
            <a:stCxn id="65" idx="7"/>
            <a:endCxn id="66" idx="3"/>
          </p:cNvCxnSpPr>
          <p:nvPr/>
        </p:nvCxnSpPr>
        <p:spPr>
          <a:xfrm flipV="1">
            <a:off x="2319851" y="2071189"/>
            <a:ext cx="2585480" cy="170778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CCF9EF32-5B2F-47F7-B165-C93C1C5D619A}"/>
              </a:ext>
            </a:extLst>
          </p:cNvPr>
          <p:cNvCxnSpPr>
            <a:cxnSpLocks/>
            <a:stCxn id="64" idx="5"/>
            <a:endCxn id="67" idx="1"/>
          </p:cNvCxnSpPr>
          <p:nvPr/>
        </p:nvCxnSpPr>
        <p:spPr>
          <a:xfrm>
            <a:off x="2319851" y="2070149"/>
            <a:ext cx="2585479" cy="173989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5" name="Imagen 114">
            <a:extLst>
              <a:ext uri="{FF2B5EF4-FFF2-40B4-BE49-F238E27FC236}">
                <a16:creationId xmlns:a16="http://schemas.microsoft.com/office/drawing/2014/main" id="{9D2939D0-9275-45CB-AF69-C3575A427D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12" t="5407" r="9174" b="5806"/>
          <a:stretch/>
        </p:blipFill>
        <p:spPr>
          <a:xfrm>
            <a:off x="5449945" y="2209465"/>
            <a:ext cx="3694055" cy="15639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57952" y="348311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Explicación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del algoritmo y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su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complejidad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7477" y="4525647"/>
            <a:ext cx="4321962" cy="7654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Gráfico 2: 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Representación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del 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moviento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del camion, 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En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caso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 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tener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bateria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y 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tiempo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, no 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tener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batería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y 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si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tener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o no 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tener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tiempo</a:t>
            </a: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4383803" y="4464334"/>
            <a:ext cx="4662720" cy="13698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Tabla</a:t>
            </a: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1:</a:t>
            </a:r>
            <a:r>
              <a:rPr lang="es-CO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Complejidad de cada uno de los </a:t>
            </a:r>
            <a:r>
              <a:rPr lang="es-CO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sub-problemas</a:t>
            </a:r>
            <a:r>
              <a:rPr lang="es-CO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que componen el algoritmo utilizado, Donde V es el tamaño o numero de nodos que hay en el grafo, y R el conjunto de clientes que han sido ya visitados por cada ruta, donde equivale a recorrer el tamaño del nodo V menos la cantidad de estaciones</a:t>
            </a:r>
            <a:r>
              <a:rPr lang="es-CO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A3E5E71-22B7-4B17-8ACB-3EAE4C2E1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00164" y="1124866"/>
            <a:ext cx="3618018" cy="3177072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848194D0-A1EF-410B-8DE2-8C5DA47177DA}"/>
              </a:ext>
            </a:extLst>
          </p:cNvPr>
          <p:cNvSpPr/>
          <p:nvPr/>
        </p:nvSpPr>
        <p:spPr>
          <a:xfrm>
            <a:off x="497149" y="1603656"/>
            <a:ext cx="550416" cy="4857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9F85EE3-8AF8-46AA-A23F-23C65AF8D8D3}"/>
              </a:ext>
            </a:extLst>
          </p:cNvPr>
          <p:cNvSpPr/>
          <p:nvPr/>
        </p:nvSpPr>
        <p:spPr>
          <a:xfrm>
            <a:off x="1608337" y="1603656"/>
            <a:ext cx="550416" cy="4857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B66ABA5-EFEC-4A37-B95A-27EAA25B18E3}"/>
              </a:ext>
            </a:extLst>
          </p:cNvPr>
          <p:cNvSpPr/>
          <p:nvPr/>
        </p:nvSpPr>
        <p:spPr>
          <a:xfrm>
            <a:off x="497149" y="3567101"/>
            <a:ext cx="550416" cy="4857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75575F0F-7F81-4D4E-8F8E-BDBCE11205BA}"/>
              </a:ext>
            </a:extLst>
          </p:cNvPr>
          <p:cNvSpPr/>
          <p:nvPr/>
        </p:nvSpPr>
        <p:spPr>
          <a:xfrm>
            <a:off x="1608337" y="3570787"/>
            <a:ext cx="550416" cy="48579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07BDCE5-5A42-4D15-802F-F81AF355FB84}"/>
              </a:ext>
            </a:extLst>
          </p:cNvPr>
          <p:cNvSpPr/>
          <p:nvPr/>
        </p:nvSpPr>
        <p:spPr>
          <a:xfrm>
            <a:off x="2598200" y="1933896"/>
            <a:ext cx="550416" cy="4857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D17D86F-594C-44E0-B325-3B404E33F5D1}"/>
              </a:ext>
            </a:extLst>
          </p:cNvPr>
          <p:cNvSpPr/>
          <p:nvPr/>
        </p:nvSpPr>
        <p:spPr>
          <a:xfrm>
            <a:off x="2598200" y="3194120"/>
            <a:ext cx="550416" cy="4857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3ED4552C-AEBB-4DCB-BC62-BD1BF550A398}"/>
              </a:ext>
            </a:extLst>
          </p:cNvPr>
          <p:cNvSpPr/>
          <p:nvPr/>
        </p:nvSpPr>
        <p:spPr>
          <a:xfrm>
            <a:off x="3942423" y="3194120"/>
            <a:ext cx="550416" cy="4857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C342B437-9C0D-4E24-A917-8176AE8C1A22}"/>
              </a:ext>
            </a:extLst>
          </p:cNvPr>
          <p:cNvCxnSpPr>
            <a:stCxn id="2" idx="6"/>
            <a:endCxn id="8" idx="2"/>
          </p:cNvCxnSpPr>
          <p:nvPr/>
        </p:nvCxnSpPr>
        <p:spPr>
          <a:xfrm>
            <a:off x="1047565" y="1846555"/>
            <a:ext cx="560772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36E2AB6E-5E9C-403D-8547-C611066F86DE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1047565" y="3810000"/>
            <a:ext cx="560772" cy="3686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179A06EB-D4BB-4855-9294-61FC43D12C2C}"/>
              </a:ext>
            </a:extLst>
          </p:cNvPr>
          <p:cNvCxnSpPr>
            <a:cxnSpLocks/>
            <a:stCxn id="14" idx="4"/>
            <a:endCxn id="15" idx="0"/>
          </p:cNvCxnSpPr>
          <p:nvPr/>
        </p:nvCxnSpPr>
        <p:spPr>
          <a:xfrm>
            <a:off x="2873408" y="2419694"/>
            <a:ext cx="0" cy="774426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4212B29B-33D5-46DD-8C03-BBFEA34067F7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>
            <a:off x="3148616" y="3437019"/>
            <a:ext cx="793807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Imagen 30">
            <a:extLst>
              <a:ext uri="{FF2B5EF4-FFF2-40B4-BE49-F238E27FC236}">
                <a16:creationId xmlns:a16="http://schemas.microsoft.com/office/drawing/2014/main" id="{3DD4B95A-601E-47C1-B6A7-9C2CF9635C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76" t="5183" r="9987" b="-14607"/>
          <a:stretch/>
        </p:blipFill>
        <p:spPr>
          <a:xfrm>
            <a:off x="513425" y="928428"/>
            <a:ext cx="560772" cy="614160"/>
          </a:xfrm>
          <a:prstGeom prst="rect">
            <a:avLst/>
          </a:prstGeom>
        </p:spPr>
      </p:pic>
      <p:pic>
        <p:nvPicPr>
          <p:cNvPr id="2053" name="Imagen 2052">
            <a:extLst>
              <a:ext uri="{FF2B5EF4-FFF2-40B4-BE49-F238E27FC236}">
                <a16:creationId xmlns:a16="http://schemas.microsoft.com/office/drawing/2014/main" id="{FB4E597E-ECF6-4B8A-BB77-C98CF6AEFE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861" t="2653" r="7272" b="1043"/>
          <a:stretch/>
        </p:blipFill>
        <p:spPr>
          <a:xfrm>
            <a:off x="3332682" y="2312920"/>
            <a:ext cx="550416" cy="497671"/>
          </a:xfrm>
          <a:prstGeom prst="rect">
            <a:avLst/>
          </a:prstGeom>
        </p:spPr>
      </p:pic>
      <p:pic>
        <p:nvPicPr>
          <p:cNvPr id="2055" name="Imagen 2054">
            <a:extLst>
              <a:ext uri="{FF2B5EF4-FFF2-40B4-BE49-F238E27FC236}">
                <a16:creationId xmlns:a16="http://schemas.microsoft.com/office/drawing/2014/main" id="{833B7D07-2427-4F73-9FA8-5E79A454A0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165" y="2269587"/>
            <a:ext cx="316638" cy="584338"/>
          </a:xfrm>
          <a:prstGeom prst="rect">
            <a:avLst/>
          </a:prstGeom>
        </p:spPr>
      </p:pic>
      <p:pic>
        <p:nvPicPr>
          <p:cNvPr id="2057" name="Imagen 2056">
            <a:extLst>
              <a:ext uri="{FF2B5EF4-FFF2-40B4-BE49-F238E27FC236}">
                <a16:creationId xmlns:a16="http://schemas.microsoft.com/office/drawing/2014/main" id="{7F961544-1C6C-4775-8F4F-01F4052C7D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9691" y="2902545"/>
            <a:ext cx="337352" cy="637585"/>
          </a:xfrm>
          <a:prstGeom prst="rect">
            <a:avLst/>
          </a:prstGeom>
        </p:spPr>
      </p:pic>
      <p:pic>
        <p:nvPicPr>
          <p:cNvPr id="50" name="Imagen 49">
            <a:extLst>
              <a:ext uri="{FF2B5EF4-FFF2-40B4-BE49-F238E27FC236}">
                <a16:creationId xmlns:a16="http://schemas.microsoft.com/office/drawing/2014/main" id="{B91C03C1-5072-440C-AA62-7914D3A0EDE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09691" y="964399"/>
            <a:ext cx="337352" cy="515295"/>
          </a:xfrm>
          <a:prstGeom prst="rect">
            <a:avLst/>
          </a:prstGeom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5DB11873-E38C-4338-B0ED-2A454272F3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861" t="2653" r="7272" b="53651"/>
          <a:stretch/>
        </p:blipFill>
        <p:spPr>
          <a:xfrm>
            <a:off x="513425" y="3217824"/>
            <a:ext cx="550416" cy="22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7143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57660" y="433215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Criterios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Diseño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del Algoritmo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3514265-AB96-4D42-9DEB-977FC66C52A0}"/>
              </a:ext>
            </a:extLst>
          </p:cNvPr>
          <p:cNvSpPr txBox="1"/>
          <p:nvPr/>
        </p:nvSpPr>
        <p:spPr>
          <a:xfrm>
            <a:off x="1004545" y="1174678"/>
            <a:ext cx="659167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Después de analizar diferentes soluciones al problema, </a:t>
            </a: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 decidió por implementar una solución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basada en el algoritmo de El vecino más cercano. </a:t>
            </a: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</a:rPr>
              <a:t>Ya que, de cierta manera permite hallar rápidamente cual es el sucesor más cercano y así poder aproximarnos a la respuesta optima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 esta solución, se procura encontrar una ruta eficiente con limitaciones de tiempo y batería, ya que son vehículos eléctricos.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El algoritmo diseñado permite encontrar rutas optimas para recorrer el grafo de manera eficaz teniendo en cuenta que puntos han sido visitados para no repetirlos y así llegar a una posible solución.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43360" y="302378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Consumo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Tiempo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y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Memoria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11" name="CustomShape 2"/>
          <p:cNvSpPr/>
          <p:nvPr/>
        </p:nvSpPr>
        <p:spPr>
          <a:xfrm>
            <a:off x="789708" y="2497809"/>
            <a:ext cx="7224705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Gráfico</a:t>
            </a: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3: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s-CO" sz="1400" dirty="0"/>
              <a:t>Tiempos de ejecución del algoritmo con diferentes conjuntos de datos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C38DC636-00F5-4175-A6E4-6399489C0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345601"/>
              </p:ext>
            </p:extLst>
          </p:nvPr>
        </p:nvGraphicFramePr>
        <p:xfrm>
          <a:off x="789707" y="2987049"/>
          <a:ext cx="7224706" cy="7378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2507">
                  <a:extLst>
                    <a:ext uri="{9D8B030D-6E8A-4147-A177-3AD203B41FA5}">
                      <a16:colId xmlns:a16="http://schemas.microsoft.com/office/drawing/2014/main" val="2852853369"/>
                    </a:ext>
                  </a:extLst>
                </a:gridCol>
                <a:gridCol w="1792507">
                  <a:extLst>
                    <a:ext uri="{9D8B030D-6E8A-4147-A177-3AD203B41FA5}">
                      <a16:colId xmlns:a16="http://schemas.microsoft.com/office/drawing/2014/main" val="3163324525"/>
                    </a:ext>
                  </a:extLst>
                </a:gridCol>
                <a:gridCol w="1792507">
                  <a:extLst>
                    <a:ext uri="{9D8B030D-6E8A-4147-A177-3AD203B41FA5}">
                      <a16:colId xmlns:a16="http://schemas.microsoft.com/office/drawing/2014/main" val="2148016109"/>
                    </a:ext>
                  </a:extLst>
                </a:gridCol>
                <a:gridCol w="1847185">
                  <a:extLst>
                    <a:ext uri="{9D8B030D-6E8A-4147-A177-3AD203B41FA5}">
                      <a16:colId xmlns:a16="http://schemas.microsoft.com/office/drawing/2014/main" val="852181083"/>
                    </a:ext>
                  </a:extLst>
                </a:gridCol>
              </a:tblGrid>
              <a:tr h="28003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_tradnl" sz="1000" dirty="0">
                          <a:effectLst/>
                        </a:rPr>
                        <a:t> </a:t>
                      </a:r>
                      <a:endParaRPr lang="es-CO" sz="1000" dirty="0">
                        <a:effectLst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_tradnl" sz="1000" dirty="0">
                          <a:effectLst/>
                        </a:rPr>
                        <a:t> 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000">
                          <a:effectLst/>
                        </a:rPr>
                        <a:t>Conjunto de Datos 1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000">
                          <a:effectLst/>
                        </a:rPr>
                        <a:t>Conjunto de Datos 2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000">
                          <a:effectLst/>
                        </a:rPr>
                        <a:t>Conjunto de Datos 3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210526233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_tradnl" sz="1000" dirty="0">
                          <a:effectLst/>
                        </a:rPr>
                        <a:t>Consumo de memoria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000" dirty="0">
                          <a:effectLst/>
                        </a:rPr>
                        <a:t>8,5 MB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000" dirty="0">
                          <a:effectLst/>
                        </a:rPr>
                        <a:t>8,4MB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000" dirty="0">
                          <a:effectLst/>
                        </a:rPr>
                        <a:t>7,4 MB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4155160565"/>
                  </a:ext>
                </a:extLst>
              </a:tr>
            </a:tbl>
          </a:graphicData>
        </a:graphic>
      </p:graphicFrame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BB196106-0FC0-4B73-8DE3-3DE369CB1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331867"/>
              </p:ext>
            </p:extLst>
          </p:nvPr>
        </p:nvGraphicFramePr>
        <p:xfrm>
          <a:off x="789708" y="1044010"/>
          <a:ext cx="7224704" cy="13263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7166">
                  <a:extLst>
                    <a:ext uri="{9D8B030D-6E8A-4147-A177-3AD203B41FA5}">
                      <a16:colId xmlns:a16="http://schemas.microsoft.com/office/drawing/2014/main" val="2482901098"/>
                    </a:ext>
                  </a:extLst>
                </a:gridCol>
                <a:gridCol w="1670694">
                  <a:extLst>
                    <a:ext uri="{9D8B030D-6E8A-4147-A177-3AD203B41FA5}">
                      <a16:colId xmlns:a16="http://schemas.microsoft.com/office/drawing/2014/main" val="4098695326"/>
                    </a:ext>
                  </a:extLst>
                </a:gridCol>
                <a:gridCol w="1910221">
                  <a:extLst>
                    <a:ext uri="{9D8B030D-6E8A-4147-A177-3AD203B41FA5}">
                      <a16:colId xmlns:a16="http://schemas.microsoft.com/office/drawing/2014/main" val="1796569627"/>
                    </a:ext>
                  </a:extLst>
                </a:gridCol>
                <a:gridCol w="1706623">
                  <a:extLst>
                    <a:ext uri="{9D8B030D-6E8A-4147-A177-3AD203B41FA5}">
                      <a16:colId xmlns:a16="http://schemas.microsoft.com/office/drawing/2014/main" val="1237977003"/>
                    </a:ext>
                  </a:extLst>
                </a:gridCol>
              </a:tblGrid>
              <a:tr h="380238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000" dirty="0">
                          <a:effectLst/>
                        </a:rPr>
                        <a:t> Consumo de tiempo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000">
                          <a:effectLst/>
                        </a:rPr>
                        <a:t>Conjunto de Datos 1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000" dirty="0">
                          <a:effectLst/>
                        </a:rPr>
                        <a:t>Conjunto de Datos 2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000" dirty="0">
                          <a:effectLst/>
                        </a:rPr>
                        <a:t>Conjunto de Datos 3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71622808"/>
                  </a:ext>
                </a:extLst>
              </a:tr>
              <a:tr h="315363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_tradnl" sz="1000">
                          <a:effectLst/>
                        </a:rPr>
                        <a:t>Mejor caso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16 ms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15 ms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50 ms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593192084"/>
                  </a:ext>
                </a:extLst>
              </a:tr>
              <a:tr h="315363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_tradnl" sz="1000">
                          <a:effectLst/>
                        </a:rPr>
                        <a:t>Caso promedio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200 ms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000" u="non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65 ms</a:t>
                      </a:r>
                      <a:endParaRPr lang="es-CO" sz="1000" u="none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78 ms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698083996"/>
                  </a:ext>
                </a:extLst>
              </a:tr>
              <a:tr h="315363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_tradnl" sz="1000">
                          <a:effectLst/>
                        </a:rPr>
                        <a:t>Peor caso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389 ms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250 ms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550 ms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472932811"/>
                  </a:ext>
                </a:extLst>
              </a:tr>
            </a:tbl>
          </a:graphicData>
        </a:graphic>
      </p:graphicFrame>
      <p:sp>
        <p:nvSpPr>
          <p:cNvPr id="14" name="CustomShape 2">
            <a:extLst>
              <a:ext uri="{FF2B5EF4-FFF2-40B4-BE49-F238E27FC236}">
                <a16:creationId xmlns:a16="http://schemas.microsoft.com/office/drawing/2014/main" id="{CF925B10-D7F0-4059-9E95-F7F2787B7240}"/>
              </a:ext>
            </a:extLst>
          </p:cNvPr>
          <p:cNvSpPr/>
          <p:nvPr/>
        </p:nvSpPr>
        <p:spPr>
          <a:xfrm>
            <a:off x="789707" y="3969539"/>
            <a:ext cx="7224705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Gráfico</a:t>
            </a: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4: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s-CO" sz="1400" dirty="0"/>
              <a:t>Consumo de memoria del algoritmo con diferentes conjuntos de datos 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71935" y="254160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Software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en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funcionamiento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1345225" y="1610836"/>
            <a:ext cx="5475487" cy="4552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Gráfico</a:t>
            </a: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5: 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Respuesta dataset1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B5AB227-3D92-4336-9F95-C4514C3EF1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2360" r="3161"/>
          <a:stretch/>
        </p:blipFill>
        <p:spPr>
          <a:xfrm>
            <a:off x="158386" y="940958"/>
            <a:ext cx="8854937" cy="59724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698AD73-6A70-44A1-AF09-FCE92668E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86" y="2078845"/>
            <a:ext cx="8648700" cy="838200"/>
          </a:xfrm>
          <a:prstGeom prst="rect">
            <a:avLst/>
          </a:prstGeom>
        </p:spPr>
      </p:pic>
      <p:sp>
        <p:nvSpPr>
          <p:cNvPr id="17" name="CustomShape 2">
            <a:extLst>
              <a:ext uri="{FF2B5EF4-FFF2-40B4-BE49-F238E27FC236}">
                <a16:creationId xmlns:a16="http://schemas.microsoft.com/office/drawing/2014/main" id="{DF4D9C05-389D-4A2F-B6A0-6590B7E3FC67}"/>
              </a:ext>
            </a:extLst>
          </p:cNvPr>
          <p:cNvSpPr/>
          <p:nvPr/>
        </p:nvSpPr>
        <p:spPr>
          <a:xfrm>
            <a:off x="567209" y="2989683"/>
            <a:ext cx="7031520" cy="4552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Gráfico</a:t>
            </a: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6: 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Respuesta dataset2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A53EEA8-7494-475D-85CF-D6A318E113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61" b="6901"/>
          <a:stretch/>
        </p:blipFill>
        <p:spPr>
          <a:xfrm>
            <a:off x="144531" y="3517564"/>
            <a:ext cx="8854937" cy="838200"/>
          </a:xfrm>
          <a:prstGeom prst="rect">
            <a:avLst/>
          </a:prstGeom>
        </p:spPr>
      </p:pic>
      <p:sp>
        <p:nvSpPr>
          <p:cNvPr id="20" name="CustomShape 2">
            <a:extLst>
              <a:ext uri="{FF2B5EF4-FFF2-40B4-BE49-F238E27FC236}">
                <a16:creationId xmlns:a16="http://schemas.microsoft.com/office/drawing/2014/main" id="{072DE988-557B-47D5-B468-0692C7233BD3}"/>
              </a:ext>
            </a:extLst>
          </p:cNvPr>
          <p:cNvSpPr/>
          <p:nvPr/>
        </p:nvSpPr>
        <p:spPr>
          <a:xfrm>
            <a:off x="1419205" y="4480673"/>
            <a:ext cx="5327525" cy="4552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Gráfico</a:t>
            </a: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7: 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Respuesta dataset3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Presentación2</Template>
  <TotalTime>1644</TotalTime>
  <Words>387</Words>
  <Application>Microsoft Office PowerPoint</Application>
  <PresentationFormat>Presentación en pantalla (4:3)</PresentationFormat>
  <Paragraphs>59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eafit</dc:creator>
  <dc:description/>
  <cp:lastModifiedBy>Tomas Atehortua Ceferino</cp:lastModifiedBy>
  <cp:revision>111</cp:revision>
  <dcterms:created xsi:type="dcterms:W3CDTF">2015-03-03T14:30:17Z</dcterms:created>
  <dcterms:modified xsi:type="dcterms:W3CDTF">2021-05-31T06:13:10Z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