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375" r:id="rId92"/>
    <p:sldId id="376" r:id="rId93"/>
    <p:sldId id="377" r:id="rId94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2406" y="2012886"/>
            <a:ext cx="467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3139" y="208471"/>
            <a:ext cx="5180965" cy="960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3232" y="2057133"/>
            <a:ext cx="4991734" cy="169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09890" y="6540024"/>
            <a:ext cx="86931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1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6.png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0.png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087" y="55469"/>
            <a:ext cx="39693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  <a:tabLst>
                <a:tab pos="1631950" algn="l"/>
                <a:tab pos="18256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991600" cy="1600200"/>
            <a:chOff x="0" y="0"/>
            <a:chExt cx="8991600" cy="1600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8991600" cy="1600200"/>
            </a:xfrm>
            <a:custGeom>
              <a:avLst/>
              <a:gdLst/>
              <a:ahLst/>
              <a:cxnLst/>
              <a:rect l="l" t="t" r="r" b="b"/>
              <a:pathLst>
                <a:path w="8991600" h="1600200">
                  <a:moveTo>
                    <a:pt x="89916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8991600" y="1600200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4163" y="1877568"/>
            <a:ext cx="5175503" cy="8199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0892" y="2974847"/>
            <a:ext cx="7238999" cy="81991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BASES</a:t>
            </a:r>
            <a:r>
              <a:rPr spc="-35" dirty="0"/>
              <a:t> </a:t>
            </a:r>
            <a:r>
              <a:rPr spc="-10" dirty="0"/>
              <a:t>DE</a:t>
            </a:r>
            <a:r>
              <a:rPr spc="-35" dirty="0"/>
              <a:t> </a:t>
            </a:r>
            <a:r>
              <a:rPr spc="-10" dirty="0"/>
              <a:t>DATOS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43677" y="3110084"/>
            <a:ext cx="6600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Elementos</a:t>
            </a:r>
            <a:r>
              <a:rPr sz="4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Básicos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4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SQL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6455" y="624840"/>
              <a:ext cx="504443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57262" y="2107628"/>
            <a:ext cx="7160895" cy="3354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Se puede limitar el tipo de información que una </a:t>
            </a:r>
            <a:r>
              <a:rPr sz="2400" b="1" i="1" spc="-6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/columna</a:t>
            </a: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mantener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Tipo</a:t>
            </a:r>
            <a:r>
              <a:rPr sz="2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Restricciones</a:t>
            </a:r>
            <a:endParaRPr sz="2400">
              <a:latin typeface="Arial"/>
              <a:cs typeface="Arial"/>
            </a:endParaRPr>
          </a:p>
          <a:p>
            <a:pPr marL="780415" lvl="1" indent="-3111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NOT</a:t>
            </a:r>
            <a:r>
              <a:rPr sz="2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 marL="780415" lvl="1" indent="-3111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UNIQUE</a:t>
            </a:r>
            <a:endParaRPr sz="2400">
              <a:latin typeface="Arial"/>
              <a:cs typeface="Arial"/>
            </a:endParaRPr>
          </a:p>
          <a:p>
            <a:pPr marL="780415" lvl="1" indent="-31178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CHECK</a:t>
            </a:r>
            <a:endParaRPr sz="2400">
              <a:latin typeface="Arial"/>
              <a:cs typeface="Arial"/>
            </a:endParaRPr>
          </a:p>
          <a:p>
            <a:pPr marL="780415" lvl="1" indent="-31178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Clave</a:t>
            </a:r>
            <a:r>
              <a:rPr sz="2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Primaria</a:t>
            </a:r>
            <a:endParaRPr sz="2400">
              <a:latin typeface="Arial"/>
              <a:cs typeface="Arial"/>
            </a:endParaRPr>
          </a:p>
          <a:p>
            <a:pPr marL="780415" lvl="1" indent="-31178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80415" algn="l"/>
                <a:tab pos="78105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Clave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Ajena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596265">
              <a:lnSpc>
                <a:spcPts val="3200"/>
              </a:lnSpc>
            </a:pPr>
            <a:r>
              <a:rPr sz="2800" spc="-5" dirty="0"/>
              <a:t>Restricciones</a:t>
            </a:r>
            <a:r>
              <a:rPr sz="2800" spc="5" dirty="0"/>
              <a:t> </a:t>
            </a:r>
            <a:r>
              <a:rPr sz="2800" dirty="0"/>
              <a:t>en</a:t>
            </a:r>
            <a:r>
              <a:rPr sz="2800" spc="-10" dirty="0"/>
              <a:t> </a:t>
            </a:r>
            <a:r>
              <a:rPr sz="2800" spc="-5" dirty="0"/>
              <a:t>las</a:t>
            </a:r>
            <a:r>
              <a:rPr sz="2800" dirty="0"/>
              <a:t>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6455" y="624840"/>
              <a:ext cx="504443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16001" y="1581150"/>
            <a:ext cx="6944359" cy="463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288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Restricción</a:t>
            </a:r>
            <a:r>
              <a:rPr sz="2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NOT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 forma predeterminada, una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 ser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NULL.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 desea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permitir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valor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NULL en una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columna,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 puede colocar una restricción en esta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especificando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NULL no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ahora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valor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permitido.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"/>
              <a:cs typeface="Arial"/>
            </a:endParaRPr>
          </a:p>
          <a:p>
            <a:pPr marL="784860" marR="3303904">
              <a:lnSpc>
                <a:spcPct val="100000"/>
              </a:lnSpc>
              <a:spcBef>
                <a:spcPts val="5"/>
              </a:spcBef>
            </a:pP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CREATE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Cliente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(Dni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integer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NOT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NULL,</a:t>
            </a:r>
            <a:endParaRPr sz="2000">
              <a:latin typeface="Arial"/>
              <a:cs typeface="Arial"/>
            </a:endParaRPr>
          </a:p>
          <a:p>
            <a:pPr marL="784860" marR="2216150">
              <a:lnSpc>
                <a:spcPct val="100000"/>
              </a:lnSpc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Apellido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varchar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(30)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NOT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NULL,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Nombre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varchar(30));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840105" marR="1141095" indent="-55244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16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columnas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“Dni”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“Apellido”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incluyen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NULL,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mientras</a:t>
            </a:r>
            <a:r>
              <a:rPr sz="16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“Nombre”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incluir</a:t>
            </a:r>
            <a:r>
              <a:rPr sz="1600" b="1" i="1" spc="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NULL.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596265">
              <a:lnSpc>
                <a:spcPts val="3200"/>
              </a:lnSpc>
            </a:pPr>
            <a:r>
              <a:rPr sz="2800" spc="-5" dirty="0"/>
              <a:t>Restricciones</a:t>
            </a:r>
            <a:r>
              <a:rPr sz="2800" spc="5" dirty="0"/>
              <a:t> </a:t>
            </a:r>
            <a:r>
              <a:rPr sz="2800" dirty="0"/>
              <a:t>en</a:t>
            </a:r>
            <a:r>
              <a:rPr sz="2800" spc="-10" dirty="0"/>
              <a:t> </a:t>
            </a:r>
            <a:r>
              <a:rPr sz="2800" spc="-5" dirty="0"/>
              <a:t>las</a:t>
            </a:r>
            <a:r>
              <a:rPr sz="2800" dirty="0"/>
              <a:t>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6455" y="624840"/>
              <a:ext cx="504443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09890" y="6529196"/>
            <a:ext cx="869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©</a:t>
            </a:r>
            <a:r>
              <a:rPr sz="900" b="1" i="1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Luis</a:t>
            </a:r>
            <a:r>
              <a:rPr sz="900" b="1" i="1" spc="-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000066"/>
                </a:solidFill>
                <a:latin typeface="Arial"/>
                <a:cs typeface="Arial"/>
              </a:rPr>
              <a:t>Mengual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3126" y="1581150"/>
            <a:ext cx="6759575" cy="366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5405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Restricción</a:t>
            </a:r>
            <a:r>
              <a:rPr sz="2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UNIQUE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restricción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UNIQUE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asegura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todos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valores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sean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distintos.</a:t>
            </a:r>
            <a:endParaRPr sz="2000">
              <a:latin typeface="Arial"/>
              <a:cs typeface="Arial"/>
            </a:endParaRPr>
          </a:p>
          <a:p>
            <a:pPr marL="760730" marR="3142615">
              <a:lnSpc>
                <a:spcPct val="100000"/>
              </a:lnSpc>
              <a:spcBef>
                <a:spcPts val="894"/>
              </a:spcBef>
              <a:tabLst>
                <a:tab pos="1900555" algn="l"/>
              </a:tabLst>
            </a:pP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CREATE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Cliente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(Dni integer Unique,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Apellido	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varchar (30),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Nombre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varchar(30));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760730" marR="695960" algn="just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columna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“Dni” no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puede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incluir valores duplicados,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mientras dicha restricción no se aplica para columnas 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“Apellido”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y “Nombre”.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1537" y="5486336"/>
            <a:ext cx="6712584" cy="12458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114935" indent="-28702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 se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especifica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como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clave primaria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también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ser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única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mismo tiempo,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única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ser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clave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primaria.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596265">
              <a:lnSpc>
                <a:spcPts val="3200"/>
              </a:lnSpc>
            </a:pPr>
            <a:r>
              <a:rPr sz="2800" spc="-5" dirty="0"/>
              <a:t>Restricciones</a:t>
            </a:r>
            <a:r>
              <a:rPr sz="2800" spc="5" dirty="0"/>
              <a:t> </a:t>
            </a:r>
            <a:r>
              <a:rPr sz="2800" dirty="0"/>
              <a:t>en</a:t>
            </a:r>
            <a:r>
              <a:rPr sz="2800" spc="-10" dirty="0"/>
              <a:t> </a:t>
            </a:r>
            <a:r>
              <a:rPr sz="2800" spc="-5" dirty="0"/>
              <a:t>las</a:t>
            </a:r>
            <a:r>
              <a:rPr sz="2800" dirty="0"/>
              <a:t>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6455" y="624840"/>
              <a:ext cx="504443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73126" y="1581150"/>
            <a:ext cx="6677025" cy="347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636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Restricción</a:t>
            </a:r>
            <a:r>
              <a:rPr sz="2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CHECK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restricción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CHECK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asegura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todos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valores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 cumplan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ciertas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condiciones.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5"/>
              </a:spcBef>
            </a:pP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CREATE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Cliente</a:t>
            </a:r>
            <a:endParaRPr sz="2000">
              <a:latin typeface="Arial"/>
              <a:cs typeface="Arial"/>
            </a:endParaRPr>
          </a:p>
          <a:p>
            <a:pPr marL="381635" marR="2823845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(Dni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integer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CHECK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(Dni&gt;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0),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Apellido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varchar (30),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Nombre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varchar(30));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 columna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“SID”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sólo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debe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incluir</a:t>
            </a:r>
            <a:r>
              <a:rPr sz="1600" b="1" i="1" spc="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enteros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mayores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 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596265">
              <a:lnSpc>
                <a:spcPts val="3200"/>
              </a:lnSpc>
            </a:pPr>
            <a:r>
              <a:rPr sz="2800" spc="-5" dirty="0"/>
              <a:t>Restricciones</a:t>
            </a:r>
            <a:r>
              <a:rPr sz="2800" spc="5" dirty="0"/>
              <a:t> </a:t>
            </a:r>
            <a:r>
              <a:rPr sz="2800" dirty="0"/>
              <a:t>en</a:t>
            </a:r>
            <a:r>
              <a:rPr sz="2800" spc="-10" dirty="0"/>
              <a:t> </a:t>
            </a:r>
            <a:r>
              <a:rPr sz="2800" spc="-5" dirty="0"/>
              <a:t>las</a:t>
            </a:r>
            <a:r>
              <a:rPr sz="2800" dirty="0"/>
              <a:t>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6455" y="624840"/>
              <a:ext cx="504443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2377" y="3649027"/>
            <a:ext cx="287274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CREATE 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TABLE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Cliente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(Dni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integer,</a:t>
            </a:r>
            <a:endParaRPr sz="2000">
              <a:latin typeface="Arial"/>
              <a:cs typeface="Arial"/>
            </a:endParaRPr>
          </a:p>
          <a:p>
            <a:pPr marL="12700" marR="279400" algn="just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Nombre varchar(30),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Apellido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varchar(30),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PRIMARY</a:t>
            </a:r>
            <a:r>
              <a:rPr sz="2000" b="1" i="1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KEY</a:t>
            </a:r>
            <a:r>
              <a:rPr sz="20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(Dni));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28540" y="3606165"/>
            <a:ext cx="330707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CREATE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TABLE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Cliente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(Dni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integer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PRIMARY</a:t>
            </a:r>
            <a:r>
              <a:rPr sz="20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KEY,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Nombre varchar(30),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Apellido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varchar(30));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6763" y="5608472"/>
            <a:ext cx="525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ALTER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Cliente</a:t>
            </a:r>
            <a:r>
              <a:rPr sz="1800" b="1" i="1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ADD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PRIMARY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KEY</a:t>
            </a:r>
            <a:r>
              <a:rPr sz="18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(Dni);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62012" y="717486"/>
            <a:ext cx="7292340" cy="228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26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Restricciones</a:t>
            </a:r>
            <a:r>
              <a:rPr sz="28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las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tablas</a:t>
            </a:r>
            <a:endParaRPr sz="2800">
              <a:latin typeface="Arial"/>
              <a:cs typeface="Arial"/>
            </a:endParaRPr>
          </a:p>
          <a:p>
            <a:pPr marL="2174240">
              <a:lnSpc>
                <a:spcPct val="100000"/>
              </a:lnSpc>
              <a:spcBef>
                <a:spcPts val="2505"/>
              </a:spcBef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Claves</a:t>
            </a:r>
            <a:r>
              <a:rPr sz="2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Primarias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Las claves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primarias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pueden especificarse cuando se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crea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tabla (utilizando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CREATE TABLE) o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cambiándola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estructura</a:t>
            </a:r>
            <a:r>
              <a:rPr sz="2000" b="1" i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existente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(utilizando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ALTER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TABLE)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6455" y="624840"/>
              <a:ext cx="504443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68387" y="1893204"/>
            <a:ext cx="6988175" cy="45383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ON</a:t>
            </a:r>
            <a:r>
              <a:rPr sz="2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DELETE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CASCADE.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1510"/>
              </a:lnSpc>
              <a:spcBef>
                <a:spcPts val="540"/>
              </a:spcBef>
              <a:buFont typeface="Arial MT"/>
              <a:buChar char="–"/>
              <a:tabLst>
                <a:tab pos="697865" algn="l"/>
                <a:tab pos="698500" algn="l"/>
              </a:tabLst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Con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esta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opción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escrita 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continuación del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atributo al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que se hace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referencia,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lo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que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consigue es que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si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borra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en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 tabla a la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que hace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referencia</a:t>
            </a:r>
            <a:r>
              <a:rPr sz="1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atributo</a:t>
            </a:r>
            <a:r>
              <a:rPr sz="1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tuplas,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tuplas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contengan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ese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valor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en la tabla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donde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ha definido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 clave ajena se eliminaran </a:t>
            </a:r>
            <a:r>
              <a:rPr sz="1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automáticamente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ON</a:t>
            </a:r>
            <a:r>
              <a:rPr sz="2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DELETE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SET</a:t>
            </a:r>
            <a:r>
              <a:rPr sz="2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NULL.</a:t>
            </a:r>
            <a:endParaRPr sz="2400">
              <a:latin typeface="Arial"/>
              <a:cs typeface="Arial"/>
            </a:endParaRPr>
          </a:p>
          <a:p>
            <a:pPr marL="697865" marR="121285" lvl="1" indent="-228600">
              <a:lnSpc>
                <a:spcPts val="1510"/>
              </a:lnSpc>
              <a:spcBef>
                <a:spcPts val="540"/>
              </a:spcBef>
              <a:buFont typeface="Arial MT"/>
              <a:buChar char="–"/>
              <a:tabLst>
                <a:tab pos="697865" algn="l"/>
                <a:tab pos="698500" algn="l"/>
              </a:tabLst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esta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opción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lo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consigue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al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eliminar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uno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valores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en la tabla referenciada, los valores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del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atributo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definido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como clave </a:t>
            </a:r>
            <a:r>
              <a:rPr sz="1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ajena,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ponen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valor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nulo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(NULL)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ON</a:t>
            </a:r>
            <a:r>
              <a:rPr sz="2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UPDATE CASCADE.</a:t>
            </a:r>
            <a:endParaRPr sz="2400">
              <a:latin typeface="Arial"/>
              <a:cs typeface="Arial"/>
            </a:endParaRPr>
          </a:p>
          <a:p>
            <a:pPr marL="697865" marR="1158875" lvl="1" indent="-228600">
              <a:lnSpc>
                <a:spcPts val="1510"/>
              </a:lnSpc>
              <a:spcBef>
                <a:spcPts val="545"/>
              </a:spcBef>
              <a:buFont typeface="Arial MT"/>
              <a:buChar char="–"/>
              <a:tabLst>
                <a:tab pos="697865" algn="l"/>
                <a:tab pos="698500" algn="l"/>
              </a:tabLst>
            </a:pP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modifica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alguno</a:t>
            </a:r>
            <a:r>
              <a:rPr sz="1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referenciada,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automáticamente</a:t>
            </a:r>
            <a:r>
              <a:rPr sz="1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actualizan</a:t>
            </a:r>
            <a:r>
              <a:rPr sz="14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toman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mismo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valor.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ON</a:t>
            </a:r>
            <a:r>
              <a:rPr sz="2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UPDATE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SET</a:t>
            </a: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NULL.</a:t>
            </a:r>
            <a:endParaRPr sz="2400">
              <a:latin typeface="Arial"/>
              <a:cs typeface="Arial"/>
            </a:endParaRPr>
          </a:p>
          <a:p>
            <a:pPr marL="698500" marR="297180" lvl="1" indent="-228600">
              <a:lnSpc>
                <a:spcPts val="1510"/>
              </a:lnSpc>
              <a:spcBef>
                <a:spcPts val="540"/>
              </a:spcBef>
              <a:buFont typeface="Arial MT"/>
              <a:buChar char="–"/>
              <a:tabLst>
                <a:tab pos="697865" algn="l"/>
                <a:tab pos="698500" algn="l"/>
              </a:tabLst>
            </a:pP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modifica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alguno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1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referenciada,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tuplas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que contengan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ese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valor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en la tablas en la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que se ha definido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 clave </a:t>
            </a:r>
            <a:r>
              <a:rPr sz="1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ajena</a:t>
            </a:r>
            <a:r>
              <a:rPr sz="1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toman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valor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nulo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(NULL) en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ese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atributo.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596265">
              <a:lnSpc>
                <a:spcPts val="3200"/>
              </a:lnSpc>
            </a:pPr>
            <a:r>
              <a:rPr sz="2800" spc="-5" dirty="0"/>
              <a:t>Restricciones</a:t>
            </a:r>
            <a:r>
              <a:rPr sz="2800" spc="5" dirty="0"/>
              <a:t> </a:t>
            </a:r>
            <a:r>
              <a:rPr sz="2800" dirty="0"/>
              <a:t>en</a:t>
            </a:r>
            <a:r>
              <a:rPr sz="2800" spc="-10" dirty="0"/>
              <a:t> </a:t>
            </a:r>
            <a:r>
              <a:rPr sz="2800" spc="-5" dirty="0"/>
              <a:t>las</a:t>
            </a:r>
            <a:r>
              <a:rPr sz="2800" dirty="0"/>
              <a:t>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2359" y="624840"/>
              <a:ext cx="429158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38187" y="2146236"/>
            <a:ext cx="6986905" cy="334835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 vez que se crea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tabla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base de datos, hay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muchas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ocasiones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donde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desear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cambiar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estructura de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tabla. Los casos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típicos incluyen los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siguientes: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50"/>
              </a:spcBef>
              <a:buFont typeface="Arial MT"/>
              <a:buChar char="–"/>
              <a:tabLst>
                <a:tab pos="699135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Agregar</a:t>
            </a:r>
            <a:r>
              <a:rPr sz="2000" b="1" i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9850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Eliminar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9850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Cambiar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nombre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75"/>
              </a:spcBef>
              <a:buFont typeface="Arial MT"/>
              <a:buChar char="–"/>
              <a:tabLst>
                <a:tab pos="69850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Cambiar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tipo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datos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columna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9850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Especificación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Clave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Primaria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9850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Especificación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Clave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Ajena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1350645">
              <a:lnSpc>
                <a:spcPts val="3200"/>
              </a:lnSpc>
            </a:pPr>
            <a:r>
              <a:rPr sz="2800" spc="-10" dirty="0"/>
              <a:t>Modificación</a:t>
            </a:r>
            <a:r>
              <a:rPr sz="2800" spc="35" dirty="0"/>
              <a:t> </a:t>
            </a:r>
            <a:r>
              <a:rPr sz="2800" spc="-10" dirty="0"/>
              <a:t>de</a:t>
            </a:r>
            <a:r>
              <a:rPr sz="2800" dirty="0"/>
              <a:t>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0835" y="624840"/>
              <a:ext cx="4392167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6576" y="1909699"/>
            <a:ext cx="7743825" cy="439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sintaxis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ALTER TABLE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2084705" marR="2320925">
              <a:lnSpc>
                <a:spcPct val="100000"/>
              </a:lnSpc>
              <a:spcBef>
                <a:spcPts val="1695"/>
              </a:spcBef>
            </a:pP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ALTER TABLE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"nombre_tabla"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[modificar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especificación]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365760" marR="224154" lvl="1" indent="-287020">
              <a:lnSpc>
                <a:spcPts val="1939"/>
              </a:lnSpc>
              <a:spcBef>
                <a:spcPts val="5"/>
              </a:spcBef>
              <a:buSzPct val="75000"/>
              <a:buFont typeface="Wingdings"/>
              <a:buChar char=""/>
              <a:tabLst>
                <a:tab pos="365760" algn="l"/>
                <a:tab pos="366395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[modificar especificación] depende del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tipo 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modificación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que 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deseamos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realizar.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usos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mencionados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anteriormente,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las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instrucciones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[modificar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especificación]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son:</a:t>
            </a:r>
            <a:endParaRPr sz="1800">
              <a:latin typeface="Arial"/>
              <a:cs typeface="Arial"/>
            </a:endParaRPr>
          </a:p>
          <a:p>
            <a:pPr marL="822960" marR="245110" lvl="2" indent="-287020">
              <a:lnSpc>
                <a:spcPts val="1939"/>
              </a:lnSpc>
              <a:spcBef>
                <a:spcPts val="660"/>
              </a:spcBef>
              <a:buSzPct val="75000"/>
              <a:buFont typeface="Wingdings"/>
              <a:buChar char=""/>
              <a:tabLst>
                <a:tab pos="822960" algn="l"/>
                <a:tab pos="823594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Agregar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una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columna: ADD “columna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1”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“tipos 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datos para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1”</a:t>
            </a:r>
            <a:endParaRPr sz="1800">
              <a:latin typeface="Arial"/>
              <a:cs typeface="Arial"/>
            </a:endParaRPr>
          </a:p>
          <a:p>
            <a:pPr marL="822960" lvl="2" indent="-287020">
              <a:lnSpc>
                <a:spcPct val="100000"/>
              </a:lnSpc>
              <a:spcBef>
                <a:spcPts val="405"/>
              </a:spcBef>
              <a:buSzPct val="75000"/>
              <a:buFont typeface="Wingdings"/>
              <a:buChar char=""/>
              <a:tabLst>
                <a:tab pos="822960" algn="l"/>
                <a:tab pos="823594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Eliminar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columna: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DROP</a:t>
            </a:r>
            <a:r>
              <a:rPr sz="18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“columna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1”</a:t>
            </a:r>
            <a:endParaRPr sz="1800">
              <a:latin typeface="Arial"/>
              <a:cs typeface="Arial"/>
            </a:endParaRPr>
          </a:p>
          <a:p>
            <a:pPr marL="822960" marR="5080" lvl="2" indent="-287020">
              <a:lnSpc>
                <a:spcPts val="1939"/>
              </a:lnSpc>
              <a:spcBef>
                <a:spcPts val="680"/>
              </a:spcBef>
              <a:buSzPct val="75000"/>
              <a:buFont typeface="Wingdings"/>
              <a:buChar char=""/>
              <a:tabLst>
                <a:tab pos="822960" algn="l"/>
                <a:tab pos="823594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Cambiar el nombre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una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columna: CHANGE “nombre antiguo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la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columna” “nuevo nombre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la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columna”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“tipos 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datos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nueva columna“</a:t>
            </a:r>
            <a:endParaRPr sz="1800">
              <a:latin typeface="Arial"/>
              <a:cs typeface="Arial"/>
            </a:endParaRPr>
          </a:p>
          <a:p>
            <a:pPr marL="822960" marR="98425" lvl="2" indent="-287020">
              <a:lnSpc>
                <a:spcPts val="1939"/>
              </a:lnSpc>
              <a:spcBef>
                <a:spcPts val="660"/>
              </a:spcBef>
              <a:buSzPct val="75000"/>
              <a:buFont typeface="Wingdings"/>
              <a:buChar char=""/>
              <a:tabLst>
                <a:tab pos="822960" algn="l"/>
                <a:tab pos="823594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Cambiar el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tipo 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datos para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una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columna: MODIFY “columna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1”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“nuevo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tipo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datos”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1348740">
              <a:lnSpc>
                <a:spcPts val="3200"/>
              </a:lnSpc>
            </a:pPr>
            <a:r>
              <a:rPr sz="2800" spc="-5" dirty="0"/>
              <a:t>Modificación</a:t>
            </a:r>
            <a:r>
              <a:rPr sz="2800" dirty="0"/>
              <a:t> </a:t>
            </a:r>
            <a:r>
              <a:rPr sz="2800" spc="-10" dirty="0"/>
              <a:t>de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4" y="150876"/>
              <a:ext cx="5757671" cy="7376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9311" y="685800"/>
              <a:ext cx="429158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0314" y="3678337"/>
            <a:ext cx="5582285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ALTER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cliente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add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Direccion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varchar(20)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(Agregamos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denominada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“dirección”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esta</a:t>
            </a:r>
            <a:r>
              <a:rPr sz="1400" b="1" i="1" spc="3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tabla)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60737" y="1936750"/>
          <a:ext cx="2393950" cy="1492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465"/>
                <a:gridCol w="1213485"/>
              </a:tblGrid>
              <a:tr h="332581">
                <a:tc gridSpan="2">
                  <a:txBody>
                    <a:bodyPr/>
                    <a:lstStyle/>
                    <a:p>
                      <a:pPr marL="341630" marR="120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0362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i="1" u="heavy" spc="-5" dirty="0">
                          <a:solidFill>
                            <a:srgbClr val="660066"/>
                          </a:solidFill>
                          <a:uFill>
                            <a:solidFill>
                              <a:srgbClr val="660066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 marR="120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integer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906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Nombre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(30)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Apellido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(30)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343275" y="4449762"/>
          <a:ext cx="2393315" cy="1785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465"/>
                <a:gridCol w="1212850"/>
              </a:tblGrid>
              <a:tr h="332581">
                <a:tc gridSpan="2">
                  <a:txBody>
                    <a:bodyPr/>
                    <a:lstStyle/>
                    <a:p>
                      <a:pPr marL="341630" marR="120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568">
                <a:tc>
                  <a:txBody>
                    <a:bodyPr/>
                    <a:lstStyle/>
                    <a:p>
                      <a:pPr marL="14604" algn="ctr">
                        <a:lnSpc>
                          <a:spcPts val="1795"/>
                        </a:lnSpc>
                        <a:spcBef>
                          <a:spcPts val="935"/>
                        </a:spcBef>
                      </a:pPr>
                      <a:r>
                        <a:rPr sz="1600" i="1" u="heavy" spc="-5" dirty="0">
                          <a:solidFill>
                            <a:srgbClr val="660066"/>
                          </a:solidFill>
                          <a:uFill>
                            <a:solidFill>
                              <a:srgbClr val="660066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 marR="120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701"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Nombre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(30)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836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Apellido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(30)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Dirección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(20)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7078664" y="3095627"/>
            <a:ext cx="844550" cy="1703705"/>
            <a:chOff x="7078664" y="3095627"/>
            <a:chExt cx="844550" cy="1703705"/>
          </a:xfrm>
        </p:grpSpPr>
        <p:sp>
          <p:nvSpPr>
            <p:cNvPr id="20" name="object 20"/>
            <p:cNvSpPr/>
            <p:nvPr/>
          </p:nvSpPr>
          <p:spPr>
            <a:xfrm>
              <a:off x="7091364" y="3907266"/>
              <a:ext cx="819150" cy="879475"/>
            </a:xfrm>
            <a:custGeom>
              <a:avLst/>
              <a:gdLst/>
              <a:ahLst/>
              <a:cxnLst/>
              <a:rect l="l" t="t" r="r" b="b"/>
              <a:pathLst>
                <a:path w="819150" h="879475">
                  <a:moveTo>
                    <a:pt x="204787" y="470001"/>
                  </a:moveTo>
                  <a:lnTo>
                    <a:pt x="0" y="696696"/>
                  </a:lnTo>
                  <a:lnTo>
                    <a:pt x="204787" y="879144"/>
                  </a:lnTo>
                  <a:lnTo>
                    <a:pt x="204787" y="776820"/>
                  </a:lnTo>
                  <a:lnTo>
                    <a:pt x="254739" y="764417"/>
                  </a:lnTo>
                  <a:lnTo>
                    <a:pt x="303109" y="749551"/>
                  </a:lnTo>
                  <a:lnTo>
                    <a:pt x="349818" y="732319"/>
                  </a:lnTo>
                  <a:lnTo>
                    <a:pt x="394791" y="712822"/>
                  </a:lnTo>
                  <a:lnTo>
                    <a:pt x="437949" y="691159"/>
                  </a:lnTo>
                  <a:lnTo>
                    <a:pt x="479215" y="667429"/>
                  </a:lnTo>
                  <a:lnTo>
                    <a:pt x="518512" y="641732"/>
                  </a:lnTo>
                  <a:lnTo>
                    <a:pt x="555762" y="614166"/>
                  </a:lnTo>
                  <a:lnTo>
                    <a:pt x="590888" y="584831"/>
                  </a:lnTo>
                  <a:lnTo>
                    <a:pt x="604168" y="572325"/>
                  </a:lnTo>
                  <a:lnTo>
                    <a:pt x="204787" y="572325"/>
                  </a:lnTo>
                  <a:lnTo>
                    <a:pt x="204787" y="470001"/>
                  </a:lnTo>
                  <a:close/>
                </a:path>
                <a:path w="819150" h="879475">
                  <a:moveTo>
                    <a:pt x="810285" y="0"/>
                  </a:moveTo>
                  <a:lnTo>
                    <a:pt x="800491" y="45657"/>
                  </a:lnTo>
                  <a:lnTo>
                    <a:pt x="787288" y="90254"/>
                  </a:lnTo>
                  <a:lnTo>
                    <a:pt x="770790" y="133683"/>
                  </a:lnTo>
                  <a:lnTo>
                    <a:pt x="751109" y="175838"/>
                  </a:lnTo>
                  <a:lnTo>
                    <a:pt x="728359" y="216612"/>
                  </a:lnTo>
                  <a:lnTo>
                    <a:pt x="702653" y="255898"/>
                  </a:lnTo>
                  <a:lnTo>
                    <a:pt x="674104" y="293589"/>
                  </a:lnTo>
                  <a:lnTo>
                    <a:pt x="642825" y="329578"/>
                  </a:lnTo>
                  <a:lnTo>
                    <a:pt x="608930" y="363758"/>
                  </a:lnTo>
                  <a:lnTo>
                    <a:pt x="572530" y="396021"/>
                  </a:lnTo>
                  <a:lnTo>
                    <a:pt x="533741" y="426262"/>
                  </a:lnTo>
                  <a:lnTo>
                    <a:pt x="492674" y="454374"/>
                  </a:lnTo>
                  <a:lnTo>
                    <a:pt x="449443" y="480248"/>
                  </a:lnTo>
                  <a:lnTo>
                    <a:pt x="404161" y="503778"/>
                  </a:lnTo>
                  <a:lnTo>
                    <a:pt x="356941" y="524858"/>
                  </a:lnTo>
                  <a:lnTo>
                    <a:pt x="307897" y="543381"/>
                  </a:lnTo>
                  <a:lnTo>
                    <a:pt x="257141" y="559239"/>
                  </a:lnTo>
                  <a:lnTo>
                    <a:pt x="204787" y="572325"/>
                  </a:lnTo>
                  <a:lnTo>
                    <a:pt x="604168" y="572325"/>
                  </a:lnTo>
                  <a:lnTo>
                    <a:pt x="654459" y="521250"/>
                  </a:lnTo>
                  <a:lnTo>
                    <a:pt x="682748" y="487203"/>
                  </a:lnTo>
                  <a:lnTo>
                    <a:pt x="708605" y="451784"/>
                  </a:lnTo>
                  <a:lnTo>
                    <a:pt x="731950" y="415092"/>
                  </a:lnTo>
                  <a:lnTo>
                    <a:pt x="752707" y="377227"/>
                  </a:lnTo>
                  <a:lnTo>
                    <a:pt x="770799" y="338287"/>
                  </a:lnTo>
                  <a:lnTo>
                    <a:pt x="786147" y="298371"/>
                  </a:lnTo>
                  <a:lnTo>
                    <a:pt x="798676" y="257581"/>
                  </a:lnTo>
                  <a:lnTo>
                    <a:pt x="808306" y="216013"/>
                  </a:lnTo>
                  <a:lnTo>
                    <a:pt x="814961" y="173768"/>
                  </a:lnTo>
                  <a:lnTo>
                    <a:pt x="818564" y="130945"/>
                  </a:lnTo>
                  <a:lnTo>
                    <a:pt x="819038" y="87643"/>
                  </a:lnTo>
                  <a:lnTo>
                    <a:pt x="816304" y="43961"/>
                  </a:lnTo>
                  <a:lnTo>
                    <a:pt x="810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91364" y="3108327"/>
              <a:ext cx="819150" cy="901700"/>
            </a:xfrm>
            <a:custGeom>
              <a:avLst/>
              <a:gdLst/>
              <a:ahLst/>
              <a:cxnLst/>
              <a:rect l="l" t="t" r="r" b="b"/>
              <a:pathLst>
                <a:path w="819150" h="901700">
                  <a:moveTo>
                    <a:pt x="0" y="0"/>
                  </a:moveTo>
                  <a:lnTo>
                    <a:pt x="0" y="204495"/>
                  </a:lnTo>
                  <a:lnTo>
                    <a:pt x="51803" y="205866"/>
                  </a:lnTo>
                  <a:lnTo>
                    <a:pt x="102751" y="209923"/>
                  </a:lnTo>
                  <a:lnTo>
                    <a:pt x="152747" y="216586"/>
                  </a:lnTo>
                  <a:lnTo>
                    <a:pt x="201694" y="225773"/>
                  </a:lnTo>
                  <a:lnTo>
                    <a:pt x="249498" y="237402"/>
                  </a:lnTo>
                  <a:lnTo>
                    <a:pt x="296061" y="251391"/>
                  </a:lnTo>
                  <a:lnTo>
                    <a:pt x="341288" y="267659"/>
                  </a:lnTo>
                  <a:lnTo>
                    <a:pt x="385084" y="286124"/>
                  </a:lnTo>
                  <a:lnTo>
                    <a:pt x="427352" y="306705"/>
                  </a:lnTo>
                  <a:lnTo>
                    <a:pt x="467995" y="329321"/>
                  </a:lnTo>
                  <a:lnTo>
                    <a:pt x="506920" y="353888"/>
                  </a:lnTo>
                  <a:lnTo>
                    <a:pt x="544028" y="380326"/>
                  </a:lnTo>
                  <a:lnTo>
                    <a:pt x="579224" y="408554"/>
                  </a:lnTo>
                  <a:lnTo>
                    <a:pt x="612413" y="438489"/>
                  </a:lnTo>
                  <a:lnTo>
                    <a:pt x="643498" y="470050"/>
                  </a:lnTo>
                  <a:lnTo>
                    <a:pt x="672384" y="503155"/>
                  </a:lnTo>
                  <a:lnTo>
                    <a:pt x="698974" y="537723"/>
                  </a:lnTo>
                  <a:lnTo>
                    <a:pt x="723172" y="573672"/>
                  </a:lnTo>
                  <a:lnTo>
                    <a:pt x="744883" y="610921"/>
                  </a:lnTo>
                  <a:lnTo>
                    <a:pt x="764011" y="649387"/>
                  </a:lnTo>
                  <a:lnTo>
                    <a:pt x="780459" y="688990"/>
                  </a:lnTo>
                  <a:lnTo>
                    <a:pt x="794132" y="729648"/>
                  </a:lnTo>
                  <a:lnTo>
                    <a:pt x="804933" y="771278"/>
                  </a:lnTo>
                  <a:lnTo>
                    <a:pt x="812767" y="813800"/>
                  </a:lnTo>
                  <a:lnTo>
                    <a:pt x="817538" y="857132"/>
                  </a:lnTo>
                  <a:lnTo>
                    <a:pt x="819150" y="901191"/>
                  </a:lnTo>
                  <a:lnTo>
                    <a:pt x="819150" y="696696"/>
                  </a:lnTo>
                  <a:lnTo>
                    <a:pt x="817538" y="652635"/>
                  </a:lnTo>
                  <a:lnTo>
                    <a:pt x="812767" y="609302"/>
                  </a:lnTo>
                  <a:lnTo>
                    <a:pt x="804933" y="566779"/>
                  </a:lnTo>
                  <a:lnTo>
                    <a:pt x="794132" y="525148"/>
                  </a:lnTo>
                  <a:lnTo>
                    <a:pt x="780459" y="484490"/>
                  </a:lnTo>
                  <a:lnTo>
                    <a:pt x="764011" y="444887"/>
                  </a:lnTo>
                  <a:lnTo>
                    <a:pt x="744883" y="406420"/>
                  </a:lnTo>
                  <a:lnTo>
                    <a:pt x="723172" y="369171"/>
                  </a:lnTo>
                  <a:lnTo>
                    <a:pt x="698974" y="333222"/>
                  </a:lnTo>
                  <a:lnTo>
                    <a:pt x="672384" y="298654"/>
                  </a:lnTo>
                  <a:lnTo>
                    <a:pt x="643498" y="265549"/>
                  </a:lnTo>
                  <a:lnTo>
                    <a:pt x="612413" y="233988"/>
                  </a:lnTo>
                  <a:lnTo>
                    <a:pt x="579224" y="204054"/>
                  </a:lnTo>
                  <a:lnTo>
                    <a:pt x="544028" y="175827"/>
                  </a:lnTo>
                  <a:lnTo>
                    <a:pt x="506920" y="149389"/>
                  </a:lnTo>
                  <a:lnTo>
                    <a:pt x="467995" y="124822"/>
                  </a:lnTo>
                  <a:lnTo>
                    <a:pt x="427352" y="102207"/>
                  </a:lnTo>
                  <a:lnTo>
                    <a:pt x="385084" y="81627"/>
                  </a:lnTo>
                  <a:lnTo>
                    <a:pt x="341288" y="63162"/>
                  </a:lnTo>
                  <a:lnTo>
                    <a:pt x="296061" y="46894"/>
                  </a:lnTo>
                  <a:lnTo>
                    <a:pt x="249498" y="32905"/>
                  </a:lnTo>
                  <a:lnTo>
                    <a:pt x="201694" y="21277"/>
                  </a:lnTo>
                  <a:lnTo>
                    <a:pt x="152747" y="12090"/>
                  </a:lnTo>
                  <a:lnTo>
                    <a:pt x="102751" y="5428"/>
                  </a:lnTo>
                  <a:lnTo>
                    <a:pt x="51803" y="1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91364" y="3108327"/>
              <a:ext cx="819150" cy="1678305"/>
            </a:xfrm>
            <a:custGeom>
              <a:avLst/>
              <a:gdLst/>
              <a:ahLst/>
              <a:cxnLst/>
              <a:rect l="l" t="t" r="r" b="b"/>
              <a:pathLst>
                <a:path w="819150" h="1678304">
                  <a:moveTo>
                    <a:pt x="819150" y="901191"/>
                  </a:moveTo>
                  <a:lnTo>
                    <a:pt x="817538" y="857132"/>
                  </a:lnTo>
                  <a:lnTo>
                    <a:pt x="812767" y="813800"/>
                  </a:lnTo>
                  <a:lnTo>
                    <a:pt x="804933" y="771278"/>
                  </a:lnTo>
                  <a:lnTo>
                    <a:pt x="794132" y="729648"/>
                  </a:lnTo>
                  <a:lnTo>
                    <a:pt x="780459" y="688990"/>
                  </a:lnTo>
                  <a:lnTo>
                    <a:pt x="764011" y="649387"/>
                  </a:lnTo>
                  <a:lnTo>
                    <a:pt x="744883" y="610921"/>
                  </a:lnTo>
                  <a:lnTo>
                    <a:pt x="723172" y="573672"/>
                  </a:lnTo>
                  <a:lnTo>
                    <a:pt x="698974" y="537723"/>
                  </a:lnTo>
                  <a:lnTo>
                    <a:pt x="672384" y="503155"/>
                  </a:lnTo>
                  <a:lnTo>
                    <a:pt x="643498" y="470050"/>
                  </a:lnTo>
                  <a:lnTo>
                    <a:pt x="612413" y="438489"/>
                  </a:lnTo>
                  <a:lnTo>
                    <a:pt x="579224" y="408554"/>
                  </a:lnTo>
                  <a:lnTo>
                    <a:pt x="544028" y="380326"/>
                  </a:lnTo>
                  <a:lnTo>
                    <a:pt x="506920" y="353888"/>
                  </a:lnTo>
                  <a:lnTo>
                    <a:pt x="467995" y="329321"/>
                  </a:lnTo>
                  <a:lnTo>
                    <a:pt x="427352" y="306705"/>
                  </a:lnTo>
                  <a:lnTo>
                    <a:pt x="385084" y="286124"/>
                  </a:lnTo>
                  <a:lnTo>
                    <a:pt x="341288" y="267659"/>
                  </a:lnTo>
                  <a:lnTo>
                    <a:pt x="296061" y="251391"/>
                  </a:lnTo>
                  <a:lnTo>
                    <a:pt x="249498" y="237402"/>
                  </a:lnTo>
                  <a:lnTo>
                    <a:pt x="201694" y="225773"/>
                  </a:lnTo>
                  <a:lnTo>
                    <a:pt x="152747" y="216586"/>
                  </a:lnTo>
                  <a:lnTo>
                    <a:pt x="102751" y="209923"/>
                  </a:lnTo>
                  <a:lnTo>
                    <a:pt x="51803" y="205866"/>
                  </a:lnTo>
                  <a:lnTo>
                    <a:pt x="0" y="204495"/>
                  </a:lnTo>
                  <a:lnTo>
                    <a:pt x="0" y="0"/>
                  </a:lnTo>
                  <a:lnTo>
                    <a:pt x="51803" y="1370"/>
                  </a:lnTo>
                  <a:lnTo>
                    <a:pt x="102751" y="5428"/>
                  </a:lnTo>
                  <a:lnTo>
                    <a:pt x="152747" y="12090"/>
                  </a:lnTo>
                  <a:lnTo>
                    <a:pt x="201694" y="21277"/>
                  </a:lnTo>
                  <a:lnTo>
                    <a:pt x="249498" y="32905"/>
                  </a:lnTo>
                  <a:lnTo>
                    <a:pt x="296061" y="46894"/>
                  </a:lnTo>
                  <a:lnTo>
                    <a:pt x="341288" y="63162"/>
                  </a:lnTo>
                  <a:lnTo>
                    <a:pt x="385084" y="81627"/>
                  </a:lnTo>
                  <a:lnTo>
                    <a:pt x="427352" y="102207"/>
                  </a:lnTo>
                  <a:lnTo>
                    <a:pt x="467995" y="124822"/>
                  </a:lnTo>
                  <a:lnTo>
                    <a:pt x="506920" y="149389"/>
                  </a:lnTo>
                  <a:lnTo>
                    <a:pt x="544028" y="175827"/>
                  </a:lnTo>
                  <a:lnTo>
                    <a:pt x="579224" y="204054"/>
                  </a:lnTo>
                  <a:lnTo>
                    <a:pt x="612413" y="233988"/>
                  </a:lnTo>
                  <a:lnTo>
                    <a:pt x="643498" y="265549"/>
                  </a:lnTo>
                  <a:lnTo>
                    <a:pt x="672384" y="298654"/>
                  </a:lnTo>
                  <a:lnTo>
                    <a:pt x="698974" y="333222"/>
                  </a:lnTo>
                  <a:lnTo>
                    <a:pt x="723172" y="369171"/>
                  </a:lnTo>
                  <a:lnTo>
                    <a:pt x="744883" y="406420"/>
                  </a:lnTo>
                  <a:lnTo>
                    <a:pt x="764011" y="444887"/>
                  </a:lnTo>
                  <a:lnTo>
                    <a:pt x="780459" y="484490"/>
                  </a:lnTo>
                  <a:lnTo>
                    <a:pt x="794132" y="525148"/>
                  </a:lnTo>
                  <a:lnTo>
                    <a:pt x="804933" y="566779"/>
                  </a:lnTo>
                  <a:lnTo>
                    <a:pt x="812767" y="609302"/>
                  </a:lnTo>
                  <a:lnTo>
                    <a:pt x="817538" y="652635"/>
                  </a:lnTo>
                  <a:lnTo>
                    <a:pt x="819150" y="696696"/>
                  </a:lnTo>
                  <a:lnTo>
                    <a:pt x="819150" y="901191"/>
                  </a:lnTo>
                  <a:lnTo>
                    <a:pt x="817446" y="946285"/>
                  </a:lnTo>
                  <a:lnTo>
                    <a:pt x="812398" y="990729"/>
                  </a:lnTo>
                  <a:lnTo>
                    <a:pt x="804098" y="1034421"/>
                  </a:lnTo>
                  <a:lnTo>
                    <a:pt x="792639" y="1077259"/>
                  </a:lnTo>
                  <a:lnTo>
                    <a:pt x="778114" y="1119141"/>
                  </a:lnTo>
                  <a:lnTo>
                    <a:pt x="760618" y="1159964"/>
                  </a:lnTo>
                  <a:lnTo>
                    <a:pt x="740242" y="1199626"/>
                  </a:lnTo>
                  <a:lnTo>
                    <a:pt x="717079" y="1238026"/>
                  </a:lnTo>
                  <a:lnTo>
                    <a:pt x="691224" y="1275060"/>
                  </a:lnTo>
                  <a:lnTo>
                    <a:pt x="662768" y="1310626"/>
                  </a:lnTo>
                  <a:lnTo>
                    <a:pt x="631806" y="1344623"/>
                  </a:lnTo>
                  <a:lnTo>
                    <a:pt x="598430" y="1376948"/>
                  </a:lnTo>
                  <a:lnTo>
                    <a:pt x="562733" y="1407499"/>
                  </a:lnTo>
                  <a:lnTo>
                    <a:pt x="524809" y="1436173"/>
                  </a:lnTo>
                  <a:lnTo>
                    <a:pt x="484750" y="1462868"/>
                  </a:lnTo>
                  <a:lnTo>
                    <a:pt x="442650" y="1487483"/>
                  </a:lnTo>
                  <a:lnTo>
                    <a:pt x="398601" y="1509915"/>
                  </a:lnTo>
                  <a:lnTo>
                    <a:pt x="352698" y="1530061"/>
                  </a:lnTo>
                  <a:lnTo>
                    <a:pt x="305032" y="1547819"/>
                  </a:lnTo>
                  <a:lnTo>
                    <a:pt x="255697" y="1563088"/>
                  </a:lnTo>
                  <a:lnTo>
                    <a:pt x="204787" y="1575765"/>
                  </a:lnTo>
                  <a:lnTo>
                    <a:pt x="204787" y="1678089"/>
                  </a:lnTo>
                  <a:lnTo>
                    <a:pt x="0" y="1495640"/>
                  </a:lnTo>
                  <a:lnTo>
                    <a:pt x="204787" y="1268933"/>
                  </a:lnTo>
                  <a:lnTo>
                    <a:pt x="204787" y="1371257"/>
                  </a:lnTo>
                  <a:lnTo>
                    <a:pt x="257141" y="1358172"/>
                  </a:lnTo>
                  <a:lnTo>
                    <a:pt x="307897" y="1342316"/>
                  </a:lnTo>
                  <a:lnTo>
                    <a:pt x="356941" y="1323795"/>
                  </a:lnTo>
                  <a:lnTo>
                    <a:pt x="404161" y="1302717"/>
                  </a:lnTo>
                  <a:lnTo>
                    <a:pt x="449443" y="1279187"/>
                  </a:lnTo>
                  <a:lnTo>
                    <a:pt x="492674" y="1253314"/>
                  </a:lnTo>
                  <a:lnTo>
                    <a:pt x="533741" y="1225204"/>
                  </a:lnTo>
                  <a:lnTo>
                    <a:pt x="572530" y="1194964"/>
                  </a:lnTo>
                  <a:lnTo>
                    <a:pt x="608930" y="1162700"/>
                  </a:lnTo>
                  <a:lnTo>
                    <a:pt x="642825" y="1128521"/>
                  </a:lnTo>
                  <a:lnTo>
                    <a:pt x="674104" y="1092533"/>
                  </a:lnTo>
                  <a:lnTo>
                    <a:pt x="702653" y="1054842"/>
                  </a:lnTo>
                  <a:lnTo>
                    <a:pt x="728359" y="1015557"/>
                  </a:lnTo>
                  <a:lnTo>
                    <a:pt x="751109" y="974783"/>
                  </a:lnTo>
                  <a:lnTo>
                    <a:pt x="770790" y="932627"/>
                  </a:lnTo>
                  <a:lnTo>
                    <a:pt x="787288" y="889198"/>
                  </a:lnTo>
                  <a:lnTo>
                    <a:pt x="800491" y="844601"/>
                  </a:lnTo>
                  <a:lnTo>
                    <a:pt x="810285" y="79894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513139" y="270320"/>
            <a:ext cx="518096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1348740">
              <a:lnSpc>
                <a:spcPts val="3200"/>
              </a:lnSpc>
            </a:pPr>
            <a:r>
              <a:rPr sz="2800" spc="-5" dirty="0"/>
              <a:t>Modificación</a:t>
            </a:r>
            <a:r>
              <a:rPr sz="2800" dirty="0"/>
              <a:t> </a:t>
            </a:r>
            <a:r>
              <a:rPr sz="2800" spc="-10" dirty="0"/>
              <a:t>de </a:t>
            </a:r>
            <a:r>
              <a:rPr sz="2800" spc="-5" dirty="0"/>
              <a:t>tablas</a:t>
            </a:r>
            <a:endParaRPr sz="280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4" y="150876"/>
              <a:ext cx="5757671" cy="7376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9311" y="685800"/>
              <a:ext cx="429158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7390" y="4370487"/>
            <a:ext cx="590931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ALTER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Cliente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modify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NomApp varchar(60)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(Modificamos</a:t>
            </a:r>
            <a:r>
              <a:rPr sz="1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tipo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datos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“NomApp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”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60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caracteres)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877" y="1743083"/>
            <a:ext cx="6954520" cy="54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ALTER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cliente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change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Nombre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NomApp varchar(30)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(Ahora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renombramos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“Nombre"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“NomApp)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107550" y="2493962"/>
          <a:ext cx="2395855" cy="1784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735"/>
                <a:gridCol w="1214120"/>
              </a:tblGrid>
              <a:tr h="331900">
                <a:tc gridSpan="2">
                  <a:txBody>
                    <a:bodyPr/>
                    <a:lstStyle/>
                    <a:p>
                      <a:pPr marL="342900" marR="120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0231">
                <a:tc>
                  <a:txBody>
                    <a:bodyPr/>
                    <a:lstStyle/>
                    <a:p>
                      <a:pPr marL="15875" algn="ctr">
                        <a:lnSpc>
                          <a:spcPts val="1795"/>
                        </a:lnSpc>
                        <a:spcBef>
                          <a:spcPts val="940"/>
                        </a:spcBef>
                      </a:pPr>
                      <a:r>
                        <a:rPr sz="1600" i="1" u="heavy" spc="-5" dirty="0">
                          <a:solidFill>
                            <a:srgbClr val="660066"/>
                          </a:solidFill>
                          <a:uFill>
                            <a:solidFill>
                              <a:srgbClr val="660066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 marR="120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NomApp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(30)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692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Apellido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(30)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8324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Dirección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(20)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66275" y="5065712"/>
          <a:ext cx="2393315" cy="1785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465"/>
                <a:gridCol w="1212850"/>
              </a:tblGrid>
              <a:tr h="332192">
                <a:tc gridSpan="2">
                  <a:txBody>
                    <a:bodyPr/>
                    <a:lstStyle/>
                    <a:p>
                      <a:pPr marL="342900" marR="120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0556">
                <a:tc>
                  <a:txBody>
                    <a:bodyPr/>
                    <a:lstStyle/>
                    <a:p>
                      <a:pPr marL="15875" algn="ctr">
                        <a:lnSpc>
                          <a:spcPts val="1795"/>
                        </a:lnSpc>
                        <a:spcBef>
                          <a:spcPts val="940"/>
                        </a:spcBef>
                      </a:pPr>
                      <a:r>
                        <a:rPr sz="1600" i="1" u="heavy" spc="-5" dirty="0">
                          <a:solidFill>
                            <a:srgbClr val="660066"/>
                          </a:solidFill>
                          <a:uFill>
                            <a:solidFill>
                              <a:srgbClr val="660066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 marR="120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551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NomApp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(60)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003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Apellido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(30)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8632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Dirección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(20)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7696200" y="2008190"/>
            <a:ext cx="844550" cy="1703705"/>
            <a:chOff x="7696200" y="2008190"/>
            <a:chExt cx="844550" cy="1703705"/>
          </a:xfrm>
        </p:grpSpPr>
        <p:sp>
          <p:nvSpPr>
            <p:cNvPr id="21" name="object 21"/>
            <p:cNvSpPr/>
            <p:nvPr/>
          </p:nvSpPr>
          <p:spPr>
            <a:xfrm>
              <a:off x="7708900" y="2819827"/>
              <a:ext cx="819150" cy="879475"/>
            </a:xfrm>
            <a:custGeom>
              <a:avLst/>
              <a:gdLst/>
              <a:ahLst/>
              <a:cxnLst/>
              <a:rect l="l" t="t" r="r" b="b"/>
              <a:pathLst>
                <a:path w="819150" h="879475">
                  <a:moveTo>
                    <a:pt x="204787" y="470001"/>
                  </a:moveTo>
                  <a:lnTo>
                    <a:pt x="0" y="696696"/>
                  </a:lnTo>
                  <a:lnTo>
                    <a:pt x="204787" y="879144"/>
                  </a:lnTo>
                  <a:lnTo>
                    <a:pt x="204787" y="776820"/>
                  </a:lnTo>
                  <a:lnTo>
                    <a:pt x="254739" y="764417"/>
                  </a:lnTo>
                  <a:lnTo>
                    <a:pt x="303109" y="749551"/>
                  </a:lnTo>
                  <a:lnTo>
                    <a:pt x="349818" y="732319"/>
                  </a:lnTo>
                  <a:lnTo>
                    <a:pt x="394791" y="712822"/>
                  </a:lnTo>
                  <a:lnTo>
                    <a:pt x="437949" y="691159"/>
                  </a:lnTo>
                  <a:lnTo>
                    <a:pt x="479215" y="667429"/>
                  </a:lnTo>
                  <a:lnTo>
                    <a:pt x="518512" y="641732"/>
                  </a:lnTo>
                  <a:lnTo>
                    <a:pt x="555762" y="614166"/>
                  </a:lnTo>
                  <a:lnTo>
                    <a:pt x="590888" y="584831"/>
                  </a:lnTo>
                  <a:lnTo>
                    <a:pt x="604168" y="572325"/>
                  </a:lnTo>
                  <a:lnTo>
                    <a:pt x="204787" y="572325"/>
                  </a:lnTo>
                  <a:lnTo>
                    <a:pt x="204787" y="470001"/>
                  </a:lnTo>
                  <a:close/>
                </a:path>
                <a:path w="819150" h="879475">
                  <a:moveTo>
                    <a:pt x="810285" y="0"/>
                  </a:moveTo>
                  <a:lnTo>
                    <a:pt x="800491" y="45657"/>
                  </a:lnTo>
                  <a:lnTo>
                    <a:pt x="787288" y="90254"/>
                  </a:lnTo>
                  <a:lnTo>
                    <a:pt x="770790" y="133683"/>
                  </a:lnTo>
                  <a:lnTo>
                    <a:pt x="751109" y="175838"/>
                  </a:lnTo>
                  <a:lnTo>
                    <a:pt x="728359" y="216612"/>
                  </a:lnTo>
                  <a:lnTo>
                    <a:pt x="702653" y="255898"/>
                  </a:lnTo>
                  <a:lnTo>
                    <a:pt x="674104" y="293589"/>
                  </a:lnTo>
                  <a:lnTo>
                    <a:pt x="642825" y="329578"/>
                  </a:lnTo>
                  <a:lnTo>
                    <a:pt x="608930" y="363758"/>
                  </a:lnTo>
                  <a:lnTo>
                    <a:pt x="572530" y="396021"/>
                  </a:lnTo>
                  <a:lnTo>
                    <a:pt x="533741" y="426262"/>
                  </a:lnTo>
                  <a:lnTo>
                    <a:pt x="492674" y="454374"/>
                  </a:lnTo>
                  <a:lnTo>
                    <a:pt x="449443" y="480248"/>
                  </a:lnTo>
                  <a:lnTo>
                    <a:pt x="404161" y="503778"/>
                  </a:lnTo>
                  <a:lnTo>
                    <a:pt x="356941" y="524858"/>
                  </a:lnTo>
                  <a:lnTo>
                    <a:pt x="307897" y="543381"/>
                  </a:lnTo>
                  <a:lnTo>
                    <a:pt x="257141" y="559239"/>
                  </a:lnTo>
                  <a:lnTo>
                    <a:pt x="204787" y="572325"/>
                  </a:lnTo>
                  <a:lnTo>
                    <a:pt x="604168" y="572325"/>
                  </a:lnTo>
                  <a:lnTo>
                    <a:pt x="654459" y="521250"/>
                  </a:lnTo>
                  <a:lnTo>
                    <a:pt x="682748" y="487203"/>
                  </a:lnTo>
                  <a:lnTo>
                    <a:pt x="708605" y="451784"/>
                  </a:lnTo>
                  <a:lnTo>
                    <a:pt x="731950" y="415092"/>
                  </a:lnTo>
                  <a:lnTo>
                    <a:pt x="752707" y="377227"/>
                  </a:lnTo>
                  <a:lnTo>
                    <a:pt x="770799" y="338287"/>
                  </a:lnTo>
                  <a:lnTo>
                    <a:pt x="786147" y="298371"/>
                  </a:lnTo>
                  <a:lnTo>
                    <a:pt x="798676" y="257581"/>
                  </a:lnTo>
                  <a:lnTo>
                    <a:pt x="808306" y="216013"/>
                  </a:lnTo>
                  <a:lnTo>
                    <a:pt x="814961" y="173768"/>
                  </a:lnTo>
                  <a:lnTo>
                    <a:pt x="818564" y="130945"/>
                  </a:lnTo>
                  <a:lnTo>
                    <a:pt x="819038" y="87643"/>
                  </a:lnTo>
                  <a:lnTo>
                    <a:pt x="816304" y="43961"/>
                  </a:lnTo>
                  <a:lnTo>
                    <a:pt x="810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08900" y="2020890"/>
              <a:ext cx="819150" cy="901700"/>
            </a:xfrm>
            <a:custGeom>
              <a:avLst/>
              <a:gdLst/>
              <a:ahLst/>
              <a:cxnLst/>
              <a:rect l="l" t="t" r="r" b="b"/>
              <a:pathLst>
                <a:path w="819150" h="901700">
                  <a:moveTo>
                    <a:pt x="0" y="0"/>
                  </a:moveTo>
                  <a:lnTo>
                    <a:pt x="0" y="204495"/>
                  </a:lnTo>
                  <a:lnTo>
                    <a:pt x="51803" y="205866"/>
                  </a:lnTo>
                  <a:lnTo>
                    <a:pt x="102751" y="209923"/>
                  </a:lnTo>
                  <a:lnTo>
                    <a:pt x="152747" y="216586"/>
                  </a:lnTo>
                  <a:lnTo>
                    <a:pt x="201694" y="225773"/>
                  </a:lnTo>
                  <a:lnTo>
                    <a:pt x="249498" y="237402"/>
                  </a:lnTo>
                  <a:lnTo>
                    <a:pt x="296061" y="251391"/>
                  </a:lnTo>
                  <a:lnTo>
                    <a:pt x="341288" y="267659"/>
                  </a:lnTo>
                  <a:lnTo>
                    <a:pt x="385084" y="286124"/>
                  </a:lnTo>
                  <a:lnTo>
                    <a:pt x="427352" y="306705"/>
                  </a:lnTo>
                  <a:lnTo>
                    <a:pt x="467995" y="329321"/>
                  </a:lnTo>
                  <a:lnTo>
                    <a:pt x="506920" y="353888"/>
                  </a:lnTo>
                  <a:lnTo>
                    <a:pt x="544028" y="380326"/>
                  </a:lnTo>
                  <a:lnTo>
                    <a:pt x="579224" y="408554"/>
                  </a:lnTo>
                  <a:lnTo>
                    <a:pt x="612413" y="438489"/>
                  </a:lnTo>
                  <a:lnTo>
                    <a:pt x="643498" y="470050"/>
                  </a:lnTo>
                  <a:lnTo>
                    <a:pt x="672384" y="503155"/>
                  </a:lnTo>
                  <a:lnTo>
                    <a:pt x="698974" y="537723"/>
                  </a:lnTo>
                  <a:lnTo>
                    <a:pt x="723172" y="573672"/>
                  </a:lnTo>
                  <a:lnTo>
                    <a:pt x="744883" y="610921"/>
                  </a:lnTo>
                  <a:lnTo>
                    <a:pt x="764011" y="649387"/>
                  </a:lnTo>
                  <a:lnTo>
                    <a:pt x="780459" y="688990"/>
                  </a:lnTo>
                  <a:lnTo>
                    <a:pt x="794132" y="729648"/>
                  </a:lnTo>
                  <a:lnTo>
                    <a:pt x="804933" y="771278"/>
                  </a:lnTo>
                  <a:lnTo>
                    <a:pt x="812767" y="813800"/>
                  </a:lnTo>
                  <a:lnTo>
                    <a:pt x="817538" y="857132"/>
                  </a:lnTo>
                  <a:lnTo>
                    <a:pt x="819150" y="901191"/>
                  </a:lnTo>
                  <a:lnTo>
                    <a:pt x="819150" y="696696"/>
                  </a:lnTo>
                  <a:lnTo>
                    <a:pt x="817538" y="652636"/>
                  </a:lnTo>
                  <a:lnTo>
                    <a:pt x="812767" y="609305"/>
                  </a:lnTo>
                  <a:lnTo>
                    <a:pt x="804933" y="566783"/>
                  </a:lnTo>
                  <a:lnTo>
                    <a:pt x="794132" y="525152"/>
                  </a:lnTo>
                  <a:lnTo>
                    <a:pt x="780459" y="484495"/>
                  </a:lnTo>
                  <a:lnTo>
                    <a:pt x="764011" y="444892"/>
                  </a:lnTo>
                  <a:lnTo>
                    <a:pt x="744883" y="406425"/>
                  </a:lnTo>
                  <a:lnTo>
                    <a:pt x="723172" y="369177"/>
                  </a:lnTo>
                  <a:lnTo>
                    <a:pt x="698974" y="333228"/>
                  </a:lnTo>
                  <a:lnTo>
                    <a:pt x="672384" y="298660"/>
                  </a:lnTo>
                  <a:lnTo>
                    <a:pt x="643498" y="265554"/>
                  </a:lnTo>
                  <a:lnTo>
                    <a:pt x="612413" y="233993"/>
                  </a:lnTo>
                  <a:lnTo>
                    <a:pt x="579224" y="204058"/>
                  </a:lnTo>
                  <a:lnTo>
                    <a:pt x="544028" y="175831"/>
                  </a:lnTo>
                  <a:lnTo>
                    <a:pt x="506920" y="149393"/>
                  </a:lnTo>
                  <a:lnTo>
                    <a:pt x="467995" y="124825"/>
                  </a:lnTo>
                  <a:lnTo>
                    <a:pt x="427352" y="102210"/>
                  </a:lnTo>
                  <a:lnTo>
                    <a:pt x="385084" y="81629"/>
                  </a:lnTo>
                  <a:lnTo>
                    <a:pt x="341288" y="63164"/>
                  </a:lnTo>
                  <a:lnTo>
                    <a:pt x="296061" y="46895"/>
                  </a:lnTo>
                  <a:lnTo>
                    <a:pt x="249498" y="32906"/>
                  </a:lnTo>
                  <a:lnTo>
                    <a:pt x="201694" y="21277"/>
                  </a:lnTo>
                  <a:lnTo>
                    <a:pt x="152747" y="12091"/>
                  </a:lnTo>
                  <a:lnTo>
                    <a:pt x="102751" y="5428"/>
                  </a:lnTo>
                  <a:lnTo>
                    <a:pt x="51803" y="1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08900" y="2020890"/>
              <a:ext cx="819150" cy="1678305"/>
            </a:xfrm>
            <a:custGeom>
              <a:avLst/>
              <a:gdLst/>
              <a:ahLst/>
              <a:cxnLst/>
              <a:rect l="l" t="t" r="r" b="b"/>
              <a:pathLst>
                <a:path w="819150" h="1678304">
                  <a:moveTo>
                    <a:pt x="819150" y="901191"/>
                  </a:moveTo>
                  <a:lnTo>
                    <a:pt x="817538" y="857132"/>
                  </a:lnTo>
                  <a:lnTo>
                    <a:pt x="812767" y="813800"/>
                  </a:lnTo>
                  <a:lnTo>
                    <a:pt x="804933" y="771278"/>
                  </a:lnTo>
                  <a:lnTo>
                    <a:pt x="794132" y="729648"/>
                  </a:lnTo>
                  <a:lnTo>
                    <a:pt x="780459" y="688990"/>
                  </a:lnTo>
                  <a:lnTo>
                    <a:pt x="764011" y="649387"/>
                  </a:lnTo>
                  <a:lnTo>
                    <a:pt x="744883" y="610921"/>
                  </a:lnTo>
                  <a:lnTo>
                    <a:pt x="723172" y="573672"/>
                  </a:lnTo>
                  <a:lnTo>
                    <a:pt x="698974" y="537723"/>
                  </a:lnTo>
                  <a:lnTo>
                    <a:pt x="672384" y="503155"/>
                  </a:lnTo>
                  <a:lnTo>
                    <a:pt x="643498" y="470050"/>
                  </a:lnTo>
                  <a:lnTo>
                    <a:pt x="612413" y="438489"/>
                  </a:lnTo>
                  <a:lnTo>
                    <a:pt x="579224" y="408554"/>
                  </a:lnTo>
                  <a:lnTo>
                    <a:pt x="544028" y="380326"/>
                  </a:lnTo>
                  <a:lnTo>
                    <a:pt x="506920" y="353888"/>
                  </a:lnTo>
                  <a:lnTo>
                    <a:pt x="467995" y="329321"/>
                  </a:lnTo>
                  <a:lnTo>
                    <a:pt x="427352" y="306705"/>
                  </a:lnTo>
                  <a:lnTo>
                    <a:pt x="385084" y="286124"/>
                  </a:lnTo>
                  <a:lnTo>
                    <a:pt x="341288" y="267659"/>
                  </a:lnTo>
                  <a:lnTo>
                    <a:pt x="296061" y="251391"/>
                  </a:lnTo>
                  <a:lnTo>
                    <a:pt x="249498" y="237402"/>
                  </a:lnTo>
                  <a:lnTo>
                    <a:pt x="201694" y="225773"/>
                  </a:lnTo>
                  <a:lnTo>
                    <a:pt x="152747" y="216586"/>
                  </a:lnTo>
                  <a:lnTo>
                    <a:pt x="102751" y="209923"/>
                  </a:lnTo>
                  <a:lnTo>
                    <a:pt x="51803" y="205866"/>
                  </a:lnTo>
                  <a:lnTo>
                    <a:pt x="0" y="204495"/>
                  </a:lnTo>
                  <a:lnTo>
                    <a:pt x="0" y="0"/>
                  </a:lnTo>
                  <a:lnTo>
                    <a:pt x="51803" y="1370"/>
                  </a:lnTo>
                  <a:lnTo>
                    <a:pt x="102751" y="5428"/>
                  </a:lnTo>
                  <a:lnTo>
                    <a:pt x="152747" y="12091"/>
                  </a:lnTo>
                  <a:lnTo>
                    <a:pt x="201694" y="21277"/>
                  </a:lnTo>
                  <a:lnTo>
                    <a:pt x="249498" y="32906"/>
                  </a:lnTo>
                  <a:lnTo>
                    <a:pt x="296061" y="46895"/>
                  </a:lnTo>
                  <a:lnTo>
                    <a:pt x="341288" y="63164"/>
                  </a:lnTo>
                  <a:lnTo>
                    <a:pt x="385084" y="81629"/>
                  </a:lnTo>
                  <a:lnTo>
                    <a:pt x="427352" y="102210"/>
                  </a:lnTo>
                  <a:lnTo>
                    <a:pt x="467995" y="124825"/>
                  </a:lnTo>
                  <a:lnTo>
                    <a:pt x="506920" y="149393"/>
                  </a:lnTo>
                  <a:lnTo>
                    <a:pt x="544028" y="175831"/>
                  </a:lnTo>
                  <a:lnTo>
                    <a:pt x="579224" y="204058"/>
                  </a:lnTo>
                  <a:lnTo>
                    <a:pt x="612413" y="233993"/>
                  </a:lnTo>
                  <a:lnTo>
                    <a:pt x="643498" y="265554"/>
                  </a:lnTo>
                  <a:lnTo>
                    <a:pt x="672384" y="298660"/>
                  </a:lnTo>
                  <a:lnTo>
                    <a:pt x="698974" y="333228"/>
                  </a:lnTo>
                  <a:lnTo>
                    <a:pt x="723172" y="369177"/>
                  </a:lnTo>
                  <a:lnTo>
                    <a:pt x="744883" y="406425"/>
                  </a:lnTo>
                  <a:lnTo>
                    <a:pt x="764011" y="444892"/>
                  </a:lnTo>
                  <a:lnTo>
                    <a:pt x="780459" y="484495"/>
                  </a:lnTo>
                  <a:lnTo>
                    <a:pt x="794132" y="525152"/>
                  </a:lnTo>
                  <a:lnTo>
                    <a:pt x="804933" y="566783"/>
                  </a:lnTo>
                  <a:lnTo>
                    <a:pt x="812767" y="609305"/>
                  </a:lnTo>
                  <a:lnTo>
                    <a:pt x="817538" y="652636"/>
                  </a:lnTo>
                  <a:lnTo>
                    <a:pt x="819150" y="696696"/>
                  </a:lnTo>
                  <a:lnTo>
                    <a:pt x="819150" y="901191"/>
                  </a:lnTo>
                  <a:lnTo>
                    <a:pt x="817446" y="946285"/>
                  </a:lnTo>
                  <a:lnTo>
                    <a:pt x="812398" y="990729"/>
                  </a:lnTo>
                  <a:lnTo>
                    <a:pt x="804098" y="1034421"/>
                  </a:lnTo>
                  <a:lnTo>
                    <a:pt x="792639" y="1077259"/>
                  </a:lnTo>
                  <a:lnTo>
                    <a:pt x="778114" y="1119141"/>
                  </a:lnTo>
                  <a:lnTo>
                    <a:pt x="760618" y="1159964"/>
                  </a:lnTo>
                  <a:lnTo>
                    <a:pt x="740242" y="1199626"/>
                  </a:lnTo>
                  <a:lnTo>
                    <a:pt x="717079" y="1238026"/>
                  </a:lnTo>
                  <a:lnTo>
                    <a:pt x="691224" y="1275060"/>
                  </a:lnTo>
                  <a:lnTo>
                    <a:pt x="662768" y="1310626"/>
                  </a:lnTo>
                  <a:lnTo>
                    <a:pt x="631806" y="1344623"/>
                  </a:lnTo>
                  <a:lnTo>
                    <a:pt x="598430" y="1376948"/>
                  </a:lnTo>
                  <a:lnTo>
                    <a:pt x="562733" y="1407499"/>
                  </a:lnTo>
                  <a:lnTo>
                    <a:pt x="524809" y="1436173"/>
                  </a:lnTo>
                  <a:lnTo>
                    <a:pt x="484750" y="1462868"/>
                  </a:lnTo>
                  <a:lnTo>
                    <a:pt x="442650" y="1487483"/>
                  </a:lnTo>
                  <a:lnTo>
                    <a:pt x="398601" y="1509915"/>
                  </a:lnTo>
                  <a:lnTo>
                    <a:pt x="352698" y="1530061"/>
                  </a:lnTo>
                  <a:lnTo>
                    <a:pt x="305032" y="1547819"/>
                  </a:lnTo>
                  <a:lnTo>
                    <a:pt x="255697" y="1563088"/>
                  </a:lnTo>
                  <a:lnTo>
                    <a:pt x="204787" y="1575765"/>
                  </a:lnTo>
                  <a:lnTo>
                    <a:pt x="204787" y="1678089"/>
                  </a:lnTo>
                  <a:lnTo>
                    <a:pt x="0" y="1495640"/>
                  </a:lnTo>
                  <a:lnTo>
                    <a:pt x="204787" y="1268933"/>
                  </a:lnTo>
                  <a:lnTo>
                    <a:pt x="204787" y="1371257"/>
                  </a:lnTo>
                  <a:lnTo>
                    <a:pt x="257141" y="1358172"/>
                  </a:lnTo>
                  <a:lnTo>
                    <a:pt x="307897" y="1342316"/>
                  </a:lnTo>
                  <a:lnTo>
                    <a:pt x="356941" y="1323795"/>
                  </a:lnTo>
                  <a:lnTo>
                    <a:pt x="404161" y="1302717"/>
                  </a:lnTo>
                  <a:lnTo>
                    <a:pt x="449443" y="1279187"/>
                  </a:lnTo>
                  <a:lnTo>
                    <a:pt x="492674" y="1253314"/>
                  </a:lnTo>
                  <a:lnTo>
                    <a:pt x="533741" y="1225204"/>
                  </a:lnTo>
                  <a:lnTo>
                    <a:pt x="572530" y="1194964"/>
                  </a:lnTo>
                  <a:lnTo>
                    <a:pt x="608930" y="1162700"/>
                  </a:lnTo>
                  <a:lnTo>
                    <a:pt x="642825" y="1128521"/>
                  </a:lnTo>
                  <a:lnTo>
                    <a:pt x="674104" y="1092533"/>
                  </a:lnTo>
                  <a:lnTo>
                    <a:pt x="702653" y="1054842"/>
                  </a:lnTo>
                  <a:lnTo>
                    <a:pt x="728359" y="1015557"/>
                  </a:lnTo>
                  <a:lnTo>
                    <a:pt x="751109" y="974783"/>
                  </a:lnTo>
                  <a:lnTo>
                    <a:pt x="770790" y="932627"/>
                  </a:lnTo>
                  <a:lnTo>
                    <a:pt x="787288" y="889198"/>
                  </a:lnTo>
                  <a:lnTo>
                    <a:pt x="800491" y="844601"/>
                  </a:lnTo>
                  <a:lnTo>
                    <a:pt x="810285" y="79894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707312" y="4516437"/>
            <a:ext cx="843280" cy="1705610"/>
            <a:chOff x="7707312" y="4516437"/>
            <a:chExt cx="843280" cy="1705610"/>
          </a:xfrm>
        </p:grpSpPr>
        <p:sp>
          <p:nvSpPr>
            <p:cNvPr id="25" name="object 25"/>
            <p:cNvSpPr/>
            <p:nvPr/>
          </p:nvSpPr>
          <p:spPr>
            <a:xfrm>
              <a:off x="7720013" y="5328826"/>
              <a:ext cx="817880" cy="880110"/>
            </a:xfrm>
            <a:custGeom>
              <a:avLst/>
              <a:gdLst/>
              <a:ahLst/>
              <a:cxnLst/>
              <a:rect l="l" t="t" r="r" b="b"/>
              <a:pathLst>
                <a:path w="817879" h="880110">
                  <a:moveTo>
                    <a:pt x="204393" y="470433"/>
                  </a:moveTo>
                  <a:lnTo>
                    <a:pt x="0" y="697344"/>
                  </a:lnTo>
                  <a:lnTo>
                    <a:pt x="204393" y="879970"/>
                  </a:lnTo>
                  <a:lnTo>
                    <a:pt x="204393" y="777544"/>
                  </a:lnTo>
                  <a:lnTo>
                    <a:pt x="254248" y="765129"/>
                  </a:lnTo>
                  <a:lnTo>
                    <a:pt x="302524" y="750248"/>
                  </a:lnTo>
                  <a:lnTo>
                    <a:pt x="349143" y="732999"/>
                  </a:lnTo>
                  <a:lnTo>
                    <a:pt x="394028" y="713484"/>
                  </a:lnTo>
                  <a:lnTo>
                    <a:pt x="437103" y="691800"/>
                  </a:lnTo>
                  <a:lnTo>
                    <a:pt x="478288" y="668047"/>
                  </a:lnTo>
                  <a:lnTo>
                    <a:pt x="517509" y="642325"/>
                  </a:lnTo>
                  <a:lnTo>
                    <a:pt x="554687" y="614733"/>
                  </a:lnTo>
                  <a:lnTo>
                    <a:pt x="589744" y="585370"/>
                  </a:lnTo>
                  <a:lnTo>
                    <a:pt x="602993" y="572858"/>
                  </a:lnTo>
                  <a:lnTo>
                    <a:pt x="204393" y="572858"/>
                  </a:lnTo>
                  <a:lnTo>
                    <a:pt x="204393" y="470433"/>
                  </a:lnTo>
                  <a:close/>
                </a:path>
                <a:path w="817879" h="880110">
                  <a:moveTo>
                    <a:pt x="808710" y="0"/>
                  </a:moveTo>
                  <a:lnTo>
                    <a:pt x="798936" y="45699"/>
                  </a:lnTo>
                  <a:lnTo>
                    <a:pt x="785760" y="90337"/>
                  </a:lnTo>
                  <a:lnTo>
                    <a:pt x="769295" y="133806"/>
                  </a:lnTo>
                  <a:lnTo>
                    <a:pt x="749653" y="176001"/>
                  </a:lnTo>
                  <a:lnTo>
                    <a:pt x="726948" y="216813"/>
                  </a:lnTo>
                  <a:lnTo>
                    <a:pt x="701292" y="256135"/>
                  </a:lnTo>
                  <a:lnTo>
                    <a:pt x="672798" y="293861"/>
                  </a:lnTo>
                  <a:lnTo>
                    <a:pt x="641580" y="329884"/>
                  </a:lnTo>
                  <a:lnTo>
                    <a:pt x="607750" y="364096"/>
                  </a:lnTo>
                  <a:lnTo>
                    <a:pt x="571421" y="396390"/>
                  </a:lnTo>
                  <a:lnTo>
                    <a:pt x="532707" y="426659"/>
                  </a:lnTo>
                  <a:lnTo>
                    <a:pt x="491720" y="454797"/>
                  </a:lnTo>
                  <a:lnTo>
                    <a:pt x="448573" y="480696"/>
                  </a:lnTo>
                  <a:lnTo>
                    <a:pt x="403379" y="504248"/>
                  </a:lnTo>
                  <a:lnTo>
                    <a:pt x="356251" y="525348"/>
                  </a:lnTo>
                  <a:lnTo>
                    <a:pt x="307302" y="543888"/>
                  </a:lnTo>
                  <a:lnTo>
                    <a:pt x="256645" y="559760"/>
                  </a:lnTo>
                  <a:lnTo>
                    <a:pt x="204393" y="572858"/>
                  </a:lnTo>
                  <a:lnTo>
                    <a:pt x="602993" y="572858"/>
                  </a:lnTo>
                  <a:lnTo>
                    <a:pt x="653191" y="521730"/>
                  </a:lnTo>
                  <a:lnTo>
                    <a:pt x="681426" y="487651"/>
                  </a:lnTo>
                  <a:lnTo>
                    <a:pt x="707232" y="452199"/>
                  </a:lnTo>
                  <a:lnTo>
                    <a:pt x="730532" y="415473"/>
                  </a:lnTo>
                  <a:lnTo>
                    <a:pt x="751248" y="377572"/>
                  </a:lnTo>
                  <a:lnTo>
                    <a:pt x="769304" y="338596"/>
                  </a:lnTo>
                  <a:lnTo>
                    <a:pt x="784623" y="298644"/>
                  </a:lnTo>
                  <a:lnTo>
                    <a:pt x="797126" y="257815"/>
                  </a:lnTo>
                  <a:lnTo>
                    <a:pt x="806738" y="216209"/>
                  </a:lnTo>
                  <a:lnTo>
                    <a:pt x="813380" y="173926"/>
                  </a:lnTo>
                  <a:lnTo>
                    <a:pt x="816975" y="131063"/>
                  </a:lnTo>
                  <a:lnTo>
                    <a:pt x="817447" y="87722"/>
                  </a:lnTo>
                  <a:lnTo>
                    <a:pt x="814718" y="44001"/>
                  </a:lnTo>
                  <a:lnTo>
                    <a:pt x="8087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20012" y="4529137"/>
              <a:ext cx="817880" cy="902335"/>
            </a:xfrm>
            <a:custGeom>
              <a:avLst/>
              <a:gdLst/>
              <a:ahLst/>
              <a:cxnLst/>
              <a:rect l="l" t="t" r="r" b="b"/>
              <a:pathLst>
                <a:path w="817879" h="902335">
                  <a:moveTo>
                    <a:pt x="0" y="0"/>
                  </a:moveTo>
                  <a:lnTo>
                    <a:pt x="0" y="204685"/>
                  </a:lnTo>
                  <a:lnTo>
                    <a:pt x="51703" y="206057"/>
                  </a:lnTo>
                  <a:lnTo>
                    <a:pt x="102552" y="210119"/>
                  </a:lnTo>
                  <a:lnTo>
                    <a:pt x="152451" y="216788"/>
                  </a:lnTo>
                  <a:lnTo>
                    <a:pt x="201303" y="225983"/>
                  </a:lnTo>
                  <a:lnTo>
                    <a:pt x="249014" y="237623"/>
                  </a:lnTo>
                  <a:lnTo>
                    <a:pt x="295487" y="251625"/>
                  </a:lnTo>
                  <a:lnTo>
                    <a:pt x="340627" y="267909"/>
                  </a:lnTo>
                  <a:lnTo>
                    <a:pt x="384338" y="286391"/>
                  </a:lnTo>
                  <a:lnTo>
                    <a:pt x="426524" y="306991"/>
                  </a:lnTo>
                  <a:lnTo>
                    <a:pt x="467089" y="329628"/>
                  </a:lnTo>
                  <a:lnTo>
                    <a:pt x="505937" y="354218"/>
                  </a:lnTo>
                  <a:lnTo>
                    <a:pt x="542974" y="380681"/>
                  </a:lnTo>
                  <a:lnTo>
                    <a:pt x="578102" y="408935"/>
                  </a:lnTo>
                  <a:lnTo>
                    <a:pt x="611226" y="438898"/>
                  </a:lnTo>
                  <a:lnTo>
                    <a:pt x="642251" y="470488"/>
                  </a:lnTo>
                  <a:lnTo>
                    <a:pt x="671081" y="503624"/>
                  </a:lnTo>
                  <a:lnTo>
                    <a:pt x="697619" y="538224"/>
                  </a:lnTo>
                  <a:lnTo>
                    <a:pt x="721771" y="574207"/>
                  </a:lnTo>
                  <a:lnTo>
                    <a:pt x="743440" y="611490"/>
                  </a:lnTo>
                  <a:lnTo>
                    <a:pt x="762530" y="649992"/>
                  </a:lnTo>
                  <a:lnTo>
                    <a:pt x="778946" y="689632"/>
                  </a:lnTo>
                  <a:lnTo>
                    <a:pt x="792593" y="730327"/>
                  </a:lnTo>
                  <a:lnTo>
                    <a:pt x="803373" y="771996"/>
                  </a:lnTo>
                  <a:lnTo>
                    <a:pt x="811192" y="814557"/>
                  </a:lnTo>
                  <a:lnTo>
                    <a:pt x="815954" y="857929"/>
                  </a:lnTo>
                  <a:lnTo>
                    <a:pt x="817562" y="902030"/>
                  </a:lnTo>
                  <a:lnTo>
                    <a:pt x="817562" y="697344"/>
                  </a:lnTo>
                  <a:lnTo>
                    <a:pt x="815954" y="653243"/>
                  </a:lnTo>
                  <a:lnTo>
                    <a:pt x="811192" y="609871"/>
                  </a:lnTo>
                  <a:lnTo>
                    <a:pt x="803373" y="567310"/>
                  </a:lnTo>
                  <a:lnTo>
                    <a:pt x="792593" y="525641"/>
                  </a:lnTo>
                  <a:lnTo>
                    <a:pt x="778946" y="484946"/>
                  </a:lnTo>
                  <a:lnTo>
                    <a:pt x="762530" y="445306"/>
                  </a:lnTo>
                  <a:lnTo>
                    <a:pt x="743440" y="406804"/>
                  </a:lnTo>
                  <a:lnTo>
                    <a:pt x="721771" y="369521"/>
                  </a:lnTo>
                  <a:lnTo>
                    <a:pt x="697619" y="333538"/>
                  </a:lnTo>
                  <a:lnTo>
                    <a:pt x="671081" y="298938"/>
                  </a:lnTo>
                  <a:lnTo>
                    <a:pt x="642251" y="265802"/>
                  </a:lnTo>
                  <a:lnTo>
                    <a:pt x="611226" y="234212"/>
                  </a:lnTo>
                  <a:lnTo>
                    <a:pt x="578102" y="204249"/>
                  </a:lnTo>
                  <a:lnTo>
                    <a:pt x="542974" y="175995"/>
                  </a:lnTo>
                  <a:lnTo>
                    <a:pt x="505937" y="149532"/>
                  </a:lnTo>
                  <a:lnTo>
                    <a:pt x="467089" y="124942"/>
                  </a:lnTo>
                  <a:lnTo>
                    <a:pt x="426524" y="102306"/>
                  </a:lnTo>
                  <a:lnTo>
                    <a:pt x="384338" y="81705"/>
                  </a:lnTo>
                  <a:lnTo>
                    <a:pt x="340627" y="63223"/>
                  </a:lnTo>
                  <a:lnTo>
                    <a:pt x="295487" y="46939"/>
                  </a:lnTo>
                  <a:lnTo>
                    <a:pt x="249014" y="32937"/>
                  </a:lnTo>
                  <a:lnTo>
                    <a:pt x="201303" y="21297"/>
                  </a:lnTo>
                  <a:lnTo>
                    <a:pt x="152451" y="12102"/>
                  </a:lnTo>
                  <a:lnTo>
                    <a:pt x="102552" y="5433"/>
                  </a:lnTo>
                  <a:lnTo>
                    <a:pt x="51703" y="1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20012" y="4529137"/>
              <a:ext cx="817880" cy="1680210"/>
            </a:xfrm>
            <a:custGeom>
              <a:avLst/>
              <a:gdLst/>
              <a:ahLst/>
              <a:cxnLst/>
              <a:rect l="l" t="t" r="r" b="b"/>
              <a:pathLst>
                <a:path w="817879" h="1680210">
                  <a:moveTo>
                    <a:pt x="817562" y="902030"/>
                  </a:moveTo>
                  <a:lnTo>
                    <a:pt x="815954" y="857929"/>
                  </a:lnTo>
                  <a:lnTo>
                    <a:pt x="811192" y="814557"/>
                  </a:lnTo>
                  <a:lnTo>
                    <a:pt x="803373" y="771996"/>
                  </a:lnTo>
                  <a:lnTo>
                    <a:pt x="792593" y="730327"/>
                  </a:lnTo>
                  <a:lnTo>
                    <a:pt x="778946" y="689632"/>
                  </a:lnTo>
                  <a:lnTo>
                    <a:pt x="762530" y="649992"/>
                  </a:lnTo>
                  <a:lnTo>
                    <a:pt x="743440" y="611490"/>
                  </a:lnTo>
                  <a:lnTo>
                    <a:pt x="721771" y="574207"/>
                  </a:lnTo>
                  <a:lnTo>
                    <a:pt x="697619" y="538224"/>
                  </a:lnTo>
                  <a:lnTo>
                    <a:pt x="671081" y="503624"/>
                  </a:lnTo>
                  <a:lnTo>
                    <a:pt x="642251" y="470488"/>
                  </a:lnTo>
                  <a:lnTo>
                    <a:pt x="611226" y="438898"/>
                  </a:lnTo>
                  <a:lnTo>
                    <a:pt x="578102" y="408935"/>
                  </a:lnTo>
                  <a:lnTo>
                    <a:pt x="542974" y="380681"/>
                  </a:lnTo>
                  <a:lnTo>
                    <a:pt x="505937" y="354218"/>
                  </a:lnTo>
                  <a:lnTo>
                    <a:pt x="467089" y="329628"/>
                  </a:lnTo>
                  <a:lnTo>
                    <a:pt x="426524" y="306991"/>
                  </a:lnTo>
                  <a:lnTo>
                    <a:pt x="384338" y="286391"/>
                  </a:lnTo>
                  <a:lnTo>
                    <a:pt x="340627" y="267909"/>
                  </a:lnTo>
                  <a:lnTo>
                    <a:pt x="295487" y="251625"/>
                  </a:lnTo>
                  <a:lnTo>
                    <a:pt x="249014" y="237623"/>
                  </a:lnTo>
                  <a:lnTo>
                    <a:pt x="201303" y="225983"/>
                  </a:lnTo>
                  <a:lnTo>
                    <a:pt x="152451" y="216788"/>
                  </a:lnTo>
                  <a:lnTo>
                    <a:pt x="102552" y="210119"/>
                  </a:lnTo>
                  <a:lnTo>
                    <a:pt x="51703" y="206057"/>
                  </a:lnTo>
                  <a:lnTo>
                    <a:pt x="0" y="204685"/>
                  </a:lnTo>
                  <a:lnTo>
                    <a:pt x="0" y="0"/>
                  </a:lnTo>
                  <a:lnTo>
                    <a:pt x="51703" y="1371"/>
                  </a:lnTo>
                  <a:lnTo>
                    <a:pt x="102552" y="5433"/>
                  </a:lnTo>
                  <a:lnTo>
                    <a:pt x="152451" y="12102"/>
                  </a:lnTo>
                  <a:lnTo>
                    <a:pt x="201303" y="21297"/>
                  </a:lnTo>
                  <a:lnTo>
                    <a:pt x="249014" y="32937"/>
                  </a:lnTo>
                  <a:lnTo>
                    <a:pt x="295487" y="46939"/>
                  </a:lnTo>
                  <a:lnTo>
                    <a:pt x="340627" y="63223"/>
                  </a:lnTo>
                  <a:lnTo>
                    <a:pt x="384338" y="81705"/>
                  </a:lnTo>
                  <a:lnTo>
                    <a:pt x="426524" y="102306"/>
                  </a:lnTo>
                  <a:lnTo>
                    <a:pt x="467089" y="124942"/>
                  </a:lnTo>
                  <a:lnTo>
                    <a:pt x="505937" y="149532"/>
                  </a:lnTo>
                  <a:lnTo>
                    <a:pt x="542974" y="175995"/>
                  </a:lnTo>
                  <a:lnTo>
                    <a:pt x="578102" y="204249"/>
                  </a:lnTo>
                  <a:lnTo>
                    <a:pt x="611226" y="234212"/>
                  </a:lnTo>
                  <a:lnTo>
                    <a:pt x="642251" y="265802"/>
                  </a:lnTo>
                  <a:lnTo>
                    <a:pt x="671081" y="298938"/>
                  </a:lnTo>
                  <a:lnTo>
                    <a:pt x="697619" y="333538"/>
                  </a:lnTo>
                  <a:lnTo>
                    <a:pt x="721771" y="369521"/>
                  </a:lnTo>
                  <a:lnTo>
                    <a:pt x="743440" y="406804"/>
                  </a:lnTo>
                  <a:lnTo>
                    <a:pt x="762530" y="445306"/>
                  </a:lnTo>
                  <a:lnTo>
                    <a:pt x="778946" y="484946"/>
                  </a:lnTo>
                  <a:lnTo>
                    <a:pt x="792593" y="525641"/>
                  </a:lnTo>
                  <a:lnTo>
                    <a:pt x="803373" y="567310"/>
                  </a:lnTo>
                  <a:lnTo>
                    <a:pt x="811192" y="609871"/>
                  </a:lnTo>
                  <a:lnTo>
                    <a:pt x="815954" y="653243"/>
                  </a:lnTo>
                  <a:lnTo>
                    <a:pt x="817562" y="697344"/>
                  </a:lnTo>
                  <a:lnTo>
                    <a:pt x="817562" y="902030"/>
                  </a:lnTo>
                  <a:lnTo>
                    <a:pt x="815862" y="947165"/>
                  </a:lnTo>
                  <a:lnTo>
                    <a:pt x="810823" y="991650"/>
                  </a:lnTo>
                  <a:lnTo>
                    <a:pt x="802540" y="1035383"/>
                  </a:lnTo>
                  <a:lnTo>
                    <a:pt x="791103" y="1078260"/>
                  </a:lnTo>
                  <a:lnTo>
                    <a:pt x="776607" y="1120181"/>
                  </a:lnTo>
                  <a:lnTo>
                    <a:pt x="759145" y="1161042"/>
                  </a:lnTo>
                  <a:lnTo>
                    <a:pt x="738808" y="1200742"/>
                  </a:lnTo>
                  <a:lnTo>
                    <a:pt x="715691" y="1239177"/>
                  </a:lnTo>
                  <a:lnTo>
                    <a:pt x="689886" y="1276246"/>
                  </a:lnTo>
                  <a:lnTo>
                    <a:pt x="661486" y="1311845"/>
                  </a:lnTo>
                  <a:lnTo>
                    <a:pt x="630584" y="1345874"/>
                  </a:lnTo>
                  <a:lnTo>
                    <a:pt x="597273" y="1378229"/>
                  </a:lnTo>
                  <a:lnTo>
                    <a:pt x="561646" y="1408808"/>
                  </a:lnTo>
                  <a:lnTo>
                    <a:pt x="523795" y="1437509"/>
                  </a:lnTo>
                  <a:lnTo>
                    <a:pt x="483814" y="1464229"/>
                  </a:lnTo>
                  <a:lnTo>
                    <a:pt x="441795" y="1488866"/>
                  </a:lnTo>
                  <a:lnTo>
                    <a:pt x="397832" y="1511318"/>
                  </a:lnTo>
                  <a:lnTo>
                    <a:pt x="352018" y="1531482"/>
                  </a:lnTo>
                  <a:lnTo>
                    <a:pt x="304444" y="1549256"/>
                  </a:lnTo>
                  <a:lnTo>
                    <a:pt x="255205" y="1564538"/>
                  </a:lnTo>
                  <a:lnTo>
                    <a:pt x="204393" y="1577225"/>
                  </a:lnTo>
                  <a:lnTo>
                    <a:pt x="204393" y="1679651"/>
                  </a:lnTo>
                  <a:lnTo>
                    <a:pt x="0" y="1497037"/>
                  </a:lnTo>
                  <a:lnTo>
                    <a:pt x="204393" y="1270127"/>
                  </a:lnTo>
                  <a:lnTo>
                    <a:pt x="204393" y="1372552"/>
                  </a:lnTo>
                  <a:lnTo>
                    <a:pt x="256645" y="1359454"/>
                  </a:lnTo>
                  <a:lnTo>
                    <a:pt x="307302" y="1343581"/>
                  </a:lnTo>
                  <a:lnTo>
                    <a:pt x="356251" y="1325041"/>
                  </a:lnTo>
                  <a:lnTo>
                    <a:pt x="403379" y="1303942"/>
                  </a:lnTo>
                  <a:lnTo>
                    <a:pt x="448573" y="1280389"/>
                  </a:lnTo>
                  <a:lnTo>
                    <a:pt x="491720" y="1254490"/>
                  </a:lnTo>
                  <a:lnTo>
                    <a:pt x="532707" y="1226352"/>
                  </a:lnTo>
                  <a:lnTo>
                    <a:pt x="571421" y="1196082"/>
                  </a:lnTo>
                  <a:lnTo>
                    <a:pt x="607750" y="1163788"/>
                  </a:lnTo>
                  <a:lnTo>
                    <a:pt x="641580" y="1129575"/>
                  </a:lnTo>
                  <a:lnTo>
                    <a:pt x="672798" y="1093552"/>
                  </a:lnTo>
                  <a:lnTo>
                    <a:pt x="701292" y="1055825"/>
                  </a:lnTo>
                  <a:lnTo>
                    <a:pt x="726948" y="1016502"/>
                  </a:lnTo>
                  <a:lnTo>
                    <a:pt x="749653" y="975688"/>
                  </a:lnTo>
                  <a:lnTo>
                    <a:pt x="769295" y="933493"/>
                  </a:lnTo>
                  <a:lnTo>
                    <a:pt x="785760" y="890021"/>
                  </a:lnTo>
                  <a:lnTo>
                    <a:pt x="798936" y="845382"/>
                  </a:lnTo>
                  <a:lnTo>
                    <a:pt x="808710" y="7996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513139" y="270320"/>
            <a:ext cx="518096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1348740">
              <a:lnSpc>
                <a:spcPts val="3200"/>
              </a:lnSpc>
            </a:pPr>
            <a:r>
              <a:rPr sz="2800" spc="-5" dirty="0"/>
              <a:t>Modificación</a:t>
            </a:r>
            <a:r>
              <a:rPr sz="2800" dirty="0"/>
              <a:t> </a:t>
            </a:r>
            <a:r>
              <a:rPr sz="2800" spc="-10" dirty="0"/>
              <a:t>de </a:t>
            </a:r>
            <a:r>
              <a:rPr sz="2800" spc="-5" dirty="0"/>
              <a:t>tablas</a:t>
            </a:r>
            <a:endParaRPr sz="28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188" y="85343"/>
              <a:ext cx="1542287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5391" y="621792"/>
              <a:ext cx="2270759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4295" y="621792"/>
              <a:ext cx="1502663" cy="582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007" y="621792"/>
              <a:ext cx="2151887" cy="58216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965767" y="205232"/>
            <a:ext cx="472757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Structured</a:t>
            </a:r>
            <a:r>
              <a:rPr sz="2800" spc="-10" dirty="0"/>
              <a:t> </a:t>
            </a:r>
            <a:r>
              <a:rPr sz="2800" spc="-5" dirty="0"/>
              <a:t>Query</a:t>
            </a:r>
            <a:r>
              <a:rPr sz="2800" spc="-10" dirty="0"/>
              <a:t> Language</a:t>
            </a:r>
            <a:endParaRPr sz="28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68387" y="1968753"/>
            <a:ext cx="6892290" cy="39865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44830" indent="-287020">
              <a:lnSpc>
                <a:spcPts val="2590"/>
              </a:lnSpc>
              <a:spcBef>
                <a:spcPts val="4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 Lenguaje de Definición de Datos (Data </a:t>
            </a:r>
            <a:r>
              <a:rPr sz="2400" b="1" i="1" spc="-6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Definition</a:t>
            </a:r>
            <a:r>
              <a:rPr sz="2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Language, DDL)</a:t>
            </a:r>
            <a:endParaRPr sz="2400">
              <a:latin typeface="Arial"/>
              <a:cs typeface="Arial"/>
            </a:endParaRPr>
          </a:p>
          <a:p>
            <a:pPr marL="698500" marR="42545" lvl="1" indent="-228600">
              <a:lnSpc>
                <a:spcPts val="1939"/>
              </a:lnSpc>
              <a:spcBef>
                <a:spcPts val="660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Tareas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definición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las estructuras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que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almacenarán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datos 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(CREATE,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DROP</a:t>
            </a:r>
            <a:r>
              <a:rPr sz="18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,</a:t>
            </a:r>
            <a:r>
              <a:rPr sz="18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ALTER,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TRUNCATE)</a:t>
            </a:r>
            <a:endParaRPr sz="1800">
              <a:latin typeface="Arial"/>
              <a:cs typeface="Arial"/>
            </a:endParaRPr>
          </a:p>
          <a:p>
            <a:pPr marL="299085" marR="563245" indent="-287020">
              <a:lnSpc>
                <a:spcPts val="2590"/>
              </a:lnSpc>
              <a:spcBef>
                <a:spcPts val="86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Lenguaje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Manipulación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Datos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(Data </a:t>
            </a:r>
            <a:r>
              <a:rPr sz="2400" b="1" i="1" spc="-6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Manipulation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Language,</a:t>
            </a:r>
            <a:r>
              <a:rPr sz="24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DML)</a:t>
            </a:r>
            <a:endParaRPr sz="2400">
              <a:latin typeface="Arial"/>
              <a:cs typeface="Arial"/>
            </a:endParaRPr>
          </a:p>
          <a:p>
            <a:pPr marL="698500" marR="981075" lvl="1" indent="-228600">
              <a:lnSpc>
                <a:spcPts val="1939"/>
              </a:lnSpc>
              <a:spcBef>
                <a:spcPts val="655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Tareas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consulta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o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manipulación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los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datos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(SELECT,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INSERT,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DELETE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Y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UPDATE)</a:t>
            </a:r>
            <a:endParaRPr sz="1800">
              <a:latin typeface="Arial"/>
              <a:cs typeface="Arial"/>
            </a:endParaRPr>
          </a:p>
          <a:p>
            <a:pPr marL="299085" marR="256540" indent="-287020">
              <a:lnSpc>
                <a:spcPts val="2590"/>
              </a:lnSpc>
              <a:spcBef>
                <a:spcPts val="869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Lenguaje de Control de Datos (Data Control </a:t>
            </a:r>
            <a:r>
              <a:rPr sz="2400" b="1" i="1" spc="-6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Language,</a:t>
            </a:r>
            <a:r>
              <a:rPr sz="2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DCL)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655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Controlar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acceso</a:t>
            </a:r>
            <a:r>
              <a:rPr sz="18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datos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contenidos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Base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Datos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(GRANT,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REVOKE)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1759" y="624840"/>
              <a:ext cx="5282183" cy="582167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232150" y="5022850"/>
          <a:ext cx="2381885" cy="135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/>
                <a:gridCol w="1195705"/>
              </a:tblGrid>
              <a:tr h="301625">
                <a:tc gridSpan="2">
                  <a:txBody>
                    <a:bodyPr/>
                    <a:lstStyle/>
                    <a:p>
                      <a:pPr marL="375285" marR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3538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i="1" u="heavy" spc="-5" dirty="0">
                          <a:solidFill>
                            <a:srgbClr val="660066"/>
                          </a:solidFill>
                          <a:uFill>
                            <a:solidFill>
                              <a:srgbClr val="660066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 marR="3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NomApp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(60)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611">
                <a:tc>
                  <a:txBody>
                    <a:bodyPr/>
                    <a:lstStyle/>
                    <a:p>
                      <a:pPr marL="95250" algn="ctr">
                        <a:lnSpc>
                          <a:spcPts val="1905"/>
                        </a:lnSpc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Direccion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739"/>
                        </a:lnSpc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(20)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334452" y="4172050"/>
            <a:ext cx="4130675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ALTER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Cliente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drop</a:t>
            </a:r>
            <a:r>
              <a:rPr sz="2000" b="1" i="1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Apellido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(Finalmente,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eliminamos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columna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“apellidos”)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75439" y="3167066"/>
            <a:ext cx="844550" cy="1705610"/>
            <a:chOff x="6675439" y="3167066"/>
            <a:chExt cx="844550" cy="1705610"/>
          </a:xfrm>
        </p:grpSpPr>
        <p:sp>
          <p:nvSpPr>
            <p:cNvPr id="19" name="object 19"/>
            <p:cNvSpPr/>
            <p:nvPr/>
          </p:nvSpPr>
          <p:spPr>
            <a:xfrm>
              <a:off x="6688139" y="3979451"/>
              <a:ext cx="819150" cy="880110"/>
            </a:xfrm>
            <a:custGeom>
              <a:avLst/>
              <a:gdLst/>
              <a:ahLst/>
              <a:cxnLst/>
              <a:rect l="l" t="t" r="r" b="b"/>
              <a:pathLst>
                <a:path w="819150" h="880110">
                  <a:moveTo>
                    <a:pt x="204787" y="470433"/>
                  </a:moveTo>
                  <a:lnTo>
                    <a:pt x="0" y="697344"/>
                  </a:lnTo>
                  <a:lnTo>
                    <a:pt x="204787" y="879970"/>
                  </a:lnTo>
                  <a:lnTo>
                    <a:pt x="204787" y="777544"/>
                  </a:lnTo>
                  <a:lnTo>
                    <a:pt x="254739" y="765131"/>
                  </a:lnTo>
                  <a:lnTo>
                    <a:pt x="303109" y="750250"/>
                  </a:lnTo>
                  <a:lnTo>
                    <a:pt x="349818" y="733003"/>
                  </a:lnTo>
                  <a:lnTo>
                    <a:pt x="394791" y="713488"/>
                  </a:lnTo>
                  <a:lnTo>
                    <a:pt x="437949" y="691805"/>
                  </a:lnTo>
                  <a:lnTo>
                    <a:pt x="479215" y="668053"/>
                  </a:lnTo>
                  <a:lnTo>
                    <a:pt x="518512" y="642331"/>
                  </a:lnTo>
                  <a:lnTo>
                    <a:pt x="555762" y="614739"/>
                  </a:lnTo>
                  <a:lnTo>
                    <a:pt x="590888" y="585376"/>
                  </a:lnTo>
                  <a:lnTo>
                    <a:pt x="604168" y="572858"/>
                  </a:lnTo>
                  <a:lnTo>
                    <a:pt x="204787" y="572858"/>
                  </a:lnTo>
                  <a:lnTo>
                    <a:pt x="204787" y="470433"/>
                  </a:lnTo>
                  <a:close/>
                </a:path>
                <a:path w="819150" h="880110">
                  <a:moveTo>
                    <a:pt x="810285" y="0"/>
                  </a:moveTo>
                  <a:lnTo>
                    <a:pt x="800491" y="45699"/>
                  </a:lnTo>
                  <a:lnTo>
                    <a:pt x="787288" y="90337"/>
                  </a:lnTo>
                  <a:lnTo>
                    <a:pt x="770790" y="133806"/>
                  </a:lnTo>
                  <a:lnTo>
                    <a:pt x="751109" y="176001"/>
                  </a:lnTo>
                  <a:lnTo>
                    <a:pt x="728359" y="216813"/>
                  </a:lnTo>
                  <a:lnTo>
                    <a:pt x="702653" y="256135"/>
                  </a:lnTo>
                  <a:lnTo>
                    <a:pt x="674104" y="293861"/>
                  </a:lnTo>
                  <a:lnTo>
                    <a:pt x="642825" y="329884"/>
                  </a:lnTo>
                  <a:lnTo>
                    <a:pt x="608930" y="364096"/>
                  </a:lnTo>
                  <a:lnTo>
                    <a:pt x="572530" y="396390"/>
                  </a:lnTo>
                  <a:lnTo>
                    <a:pt x="533741" y="426659"/>
                  </a:lnTo>
                  <a:lnTo>
                    <a:pt x="492674" y="454797"/>
                  </a:lnTo>
                  <a:lnTo>
                    <a:pt x="449443" y="480696"/>
                  </a:lnTo>
                  <a:lnTo>
                    <a:pt x="404161" y="504248"/>
                  </a:lnTo>
                  <a:lnTo>
                    <a:pt x="356941" y="525348"/>
                  </a:lnTo>
                  <a:lnTo>
                    <a:pt x="307897" y="543888"/>
                  </a:lnTo>
                  <a:lnTo>
                    <a:pt x="257141" y="559760"/>
                  </a:lnTo>
                  <a:lnTo>
                    <a:pt x="204787" y="572858"/>
                  </a:lnTo>
                  <a:lnTo>
                    <a:pt x="604168" y="572858"/>
                  </a:lnTo>
                  <a:lnTo>
                    <a:pt x="654459" y="521735"/>
                  </a:lnTo>
                  <a:lnTo>
                    <a:pt x="682748" y="487656"/>
                  </a:lnTo>
                  <a:lnTo>
                    <a:pt x="708605" y="452203"/>
                  </a:lnTo>
                  <a:lnTo>
                    <a:pt x="731950" y="415476"/>
                  </a:lnTo>
                  <a:lnTo>
                    <a:pt x="752707" y="377575"/>
                  </a:lnTo>
                  <a:lnTo>
                    <a:pt x="770799" y="338598"/>
                  </a:lnTo>
                  <a:lnTo>
                    <a:pt x="786147" y="298646"/>
                  </a:lnTo>
                  <a:lnTo>
                    <a:pt x="798676" y="257817"/>
                  </a:lnTo>
                  <a:lnTo>
                    <a:pt x="808306" y="216211"/>
                  </a:lnTo>
                  <a:lnTo>
                    <a:pt x="814961" y="173927"/>
                  </a:lnTo>
                  <a:lnTo>
                    <a:pt x="818564" y="131064"/>
                  </a:lnTo>
                  <a:lnTo>
                    <a:pt x="819038" y="87722"/>
                  </a:lnTo>
                  <a:lnTo>
                    <a:pt x="816304" y="44001"/>
                  </a:lnTo>
                  <a:lnTo>
                    <a:pt x="810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88139" y="3179766"/>
              <a:ext cx="819150" cy="902335"/>
            </a:xfrm>
            <a:custGeom>
              <a:avLst/>
              <a:gdLst/>
              <a:ahLst/>
              <a:cxnLst/>
              <a:rect l="l" t="t" r="r" b="b"/>
              <a:pathLst>
                <a:path w="819150" h="902335">
                  <a:moveTo>
                    <a:pt x="0" y="0"/>
                  </a:moveTo>
                  <a:lnTo>
                    <a:pt x="0" y="204685"/>
                  </a:lnTo>
                  <a:lnTo>
                    <a:pt x="51803" y="206057"/>
                  </a:lnTo>
                  <a:lnTo>
                    <a:pt x="102751" y="210119"/>
                  </a:lnTo>
                  <a:lnTo>
                    <a:pt x="152747" y="216788"/>
                  </a:lnTo>
                  <a:lnTo>
                    <a:pt x="201694" y="225983"/>
                  </a:lnTo>
                  <a:lnTo>
                    <a:pt x="249498" y="237623"/>
                  </a:lnTo>
                  <a:lnTo>
                    <a:pt x="296061" y="251625"/>
                  </a:lnTo>
                  <a:lnTo>
                    <a:pt x="341288" y="267909"/>
                  </a:lnTo>
                  <a:lnTo>
                    <a:pt x="385084" y="286391"/>
                  </a:lnTo>
                  <a:lnTo>
                    <a:pt x="427352" y="306991"/>
                  </a:lnTo>
                  <a:lnTo>
                    <a:pt x="467995" y="329628"/>
                  </a:lnTo>
                  <a:lnTo>
                    <a:pt x="506920" y="354218"/>
                  </a:lnTo>
                  <a:lnTo>
                    <a:pt x="544028" y="380681"/>
                  </a:lnTo>
                  <a:lnTo>
                    <a:pt x="579224" y="408935"/>
                  </a:lnTo>
                  <a:lnTo>
                    <a:pt x="612413" y="438898"/>
                  </a:lnTo>
                  <a:lnTo>
                    <a:pt x="643498" y="470488"/>
                  </a:lnTo>
                  <a:lnTo>
                    <a:pt x="672384" y="503624"/>
                  </a:lnTo>
                  <a:lnTo>
                    <a:pt x="698974" y="538224"/>
                  </a:lnTo>
                  <a:lnTo>
                    <a:pt x="723172" y="574207"/>
                  </a:lnTo>
                  <a:lnTo>
                    <a:pt x="744883" y="611490"/>
                  </a:lnTo>
                  <a:lnTo>
                    <a:pt x="764011" y="649992"/>
                  </a:lnTo>
                  <a:lnTo>
                    <a:pt x="780459" y="689632"/>
                  </a:lnTo>
                  <a:lnTo>
                    <a:pt x="794132" y="730327"/>
                  </a:lnTo>
                  <a:lnTo>
                    <a:pt x="804933" y="771996"/>
                  </a:lnTo>
                  <a:lnTo>
                    <a:pt x="812767" y="814557"/>
                  </a:lnTo>
                  <a:lnTo>
                    <a:pt x="817538" y="857929"/>
                  </a:lnTo>
                  <a:lnTo>
                    <a:pt x="819150" y="902030"/>
                  </a:lnTo>
                  <a:lnTo>
                    <a:pt x="819150" y="697344"/>
                  </a:lnTo>
                  <a:lnTo>
                    <a:pt x="817538" y="653242"/>
                  </a:lnTo>
                  <a:lnTo>
                    <a:pt x="812767" y="609869"/>
                  </a:lnTo>
                  <a:lnTo>
                    <a:pt x="804933" y="567307"/>
                  </a:lnTo>
                  <a:lnTo>
                    <a:pt x="794132" y="525637"/>
                  </a:lnTo>
                  <a:lnTo>
                    <a:pt x="780459" y="484941"/>
                  </a:lnTo>
                  <a:lnTo>
                    <a:pt x="764011" y="445301"/>
                  </a:lnTo>
                  <a:lnTo>
                    <a:pt x="744883" y="406799"/>
                  </a:lnTo>
                  <a:lnTo>
                    <a:pt x="723172" y="369515"/>
                  </a:lnTo>
                  <a:lnTo>
                    <a:pt x="698974" y="333533"/>
                  </a:lnTo>
                  <a:lnTo>
                    <a:pt x="672384" y="298933"/>
                  </a:lnTo>
                  <a:lnTo>
                    <a:pt x="643498" y="265797"/>
                  </a:lnTo>
                  <a:lnTo>
                    <a:pt x="612413" y="234207"/>
                  </a:lnTo>
                  <a:lnTo>
                    <a:pt x="579224" y="204244"/>
                  </a:lnTo>
                  <a:lnTo>
                    <a:pt x="544028" y="175991"/>
                  </a:lnTo>
                  <a:lnTo>
                    <a:pt x="506920" y="149528"/>
                  </a:lnTo>
                  <a:lnTo>
                    <a:pt x="467995" y="124938"/>
                  </a:lnTo>
                  <a:lnTo>
                    <a:pt x="427352" y="102303"/>
                  </a:lnTo>
                  <a:lnTo>
                    <a:pt x="385084" y="81703"/>
                  </a:lnTo>
                  <a:lnTo>
                    <a:pt x="341288" y="63221"/>
                  </a:lnTo>
                  <a:lnTo>
                    <a:pt x="296061" y="46938"/>
                  </a:lnTo>
                  <a:lnTo>
                    <a:pt x="249498" y="32936"/>
                  </a:lnTo>
                  <a:lnTo>
                    <a:pt x="201694" y="21297"/>
                  </a:lnTo>
                  <a:lnTo>
                    <a:pt x="152747" y="12102"/>
                  </a:lnTo>
                  <a:lnTo>
                    <a:pt x="102751" y="5433"/>
                  </a:lnTo>
                  <a:lnTo>
                    <a:pt x="51803" y="1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88139" y="3179766"/>
              <a:ext cx="819150" cy="1680210"/>
            </a:xfrm>
            <a:custGeom>
              <a:avLst/>
              <a:gdLst/>
              <a:ahLst/>
              <a:cxnLst/>
              <a:rect l="l" t="t" r="r" b="b"/>
              <a:pathLst>
                <a:path w="819150" h="1680210">
                  <a:moveTo>
                    <a:pt x="819150" y="902030"/>
                  </a:moveTo>
                  <a:lnTo>
                    <a:pt x="817538" y="857929"/>
                  </a:lnTo>
                  <a:lnTo>
                    <a:pt x="812767" y="814557"/>
                  </a:lnTo>
                  <a:lnTo>
                    <a:pt x="804933" y="771996"/>
                  </a:lnTo>
                  <a:lnTo>
                    <a:pt x="794132" y="730327"/>
                  </a:lnTo>
                  <a:lnTo>
                    <a:pt x="780459" y="689632"/>
                  </a:lnTo>
                  <a:lnTo>
                    <a:pt x="764011" y="649992"/>
                  </a:lnTo>
                  <a:lnTo>
                    <a:pt x="744883" y="611490"/>
                  </a:lnTo>
                  <a:lnTo>
                    <a:pt x="723172" y="574207"/>
                  </a:lnTo>
                  <a:lnTo>
                    <a:pt x="698974" y="538224"/>
                  </a:lnTo>
                  <a:lnTo>
                    <a:pt x="672384" y="503624"/>
                  </a:lnTo>
                  <a:lnTo>
                    <a:pt x="643498" y="470488"/>
                  </a:lnTo>
                  <a:lnTo>
                    <a:pt x="612413" y="438898"/>
                  </a:lnTo>
                  <a:lnTo>
                    <a:pt x="579224" y="408935"/>
                  </a:lnTo>
                  <a:lnTo>
                    <a:pt x="544028" y="380681"/>
                  </a:lnTo>
                  <a:lnTo>
                    <a:pt x="506920" y="354218"/>
                  </a:lnTo>
                  <a:lnTo>
                    <a:pt x="467995" y="329628"/>
                  </a:lnTo>
                  <a:lnTo>
                    <a:pt x="427352" y="306991"/>
                  </a:lnTo>
                  <a:lnTo>
                    <a:pt x="385084" y="286391"/>
                  </a:lnTo>
                  <a:lnTo>
                    <a:pt x="341288" y="267909"/>
                  </a:lnTo>
                  <a:lnTo>
                    <a:pt x="296061" y="251625"/>
                  </a:lnTo>
                  <a:lnTo>
                    <a:pt x="249498" y="237623"/>
                  </a:lnTo>
                  <a:lnTo>
                    <a:pt x="201694" y="225983"/>
                  </a:lnTo>
                  <a:lnTo>
                    <a:pt x="152747" y="216788"/>
                  </a:lnTo>
                  <a:lnTo>
                    <a:pt x="102751" y="210119"/>
                  </a:lnTo>
                  <a:lnTo>
                    <a:pt x="51803" y="206057"/>
                  </a:lnTo>
                  <a:lnTo>
                    <a:pt x="0" y="204685"/>
                  </a:lnTo>
                  <a:lnTo>
                    <a:pt x="0" y="0"/>
                  </a:lnTo>
                  <a:lnTo>
                    <a:pt x="51803" y="1371"/>
                  </a:lnTo>
                  <a:lnTo>
                    <a:pt x="102751" y="5433"/>
                  </a:lnTo>
                  <a:lnTo>
                    <a:pt x="152747" y="12102"/>
                  </a:lnTo>
                  <a:lnTo>
                    <a:pt x="201694" y="21297"/>
                  </a:lnTo>
                  <a:lnTo>
                    <a:pt x="249498" y="32936"/>
                  </a:lnTo>
                  <a:lnTo>
                    <a:pt x="296061" y="46938"/>
                  </a:lnTo>
                  <a:lnTo>
                    <a:pt x="341288" y="63221"/>
                  </a:lnTo>
                  <a:lnTo>
                    <a:pt x="385084" y="81703"/>
                  </a:lnTo>
                  <a:lnTo>
                    <a:pt x="427352" y="102303"/>
                  </a:lnTo>
                  <a:lnTo>
                    <a:pt x="467995" y="124938"/>
                  </a:lnTo>
                  <a:lnTo>
                    <a:pt x="506920" y="149528"/>
                  </a:lnTo>
                  <a:lnTo>
                    <a:pt x="544028" y="175991"/>
                  </a:lnTo>
                  <a:lnTo>
                    <a:pt x="579224" y="204244"/>
                  </a:lnTo>
                  <a:lnTo>
                    <a:pt x="612413" y="234207"/>
                  </a:lnTo>
                  <a:lnTo>
                    <a:pt x="643498" y="265797"/>
                  </a:lnTo>
                  <a:lnTo>
                    <a:pt x="672384" y="298933"/>
                  </a:lnTo>
                  <a:lnTo>
                    <a:pt x="698974" y="333533"/>
                  </a:lnTo>
                  <a:lnTo>
                    <a:pt x="723172" y="369515"/>
                  </a:lnTo>
                  <a:lnTo>
                    <a:pt x="744883" y="406799"/>
                  </a:lnTo>
                  <a:lnTo>
                    <a:pt x="764011" y="445301"/>
                  </a:lnTo>
                  <a:lnTo>
                    <a:pt x="780459" y="484941"/>
                  </a:lnTo>
                  <a:lnTo>
                    <a:pt x="794132" y="525637"/>
                  </a:lnTo>
                  <a:lnTo>
                    <a:pt x="804933" y="567307"/>
                  </a:lnTo>
                  <a:lnTo>
                    <a:pt x="812767" y="609869"/>
                  </a:lnTo>
                  <a:lnTo>
                    <a:pt x="817538" y="653242"/>
                  </a:lnTo>
                  <a:lnTo>
                    <a:pt x="819150" y="697344"/>
                  </a:lnTo>
                  <a:lnTo>
                    <a:pt x="819150" y="902030"/>
                  </a:lnTo>
                  <a:lnTo>
                    <a:pt x="817446" y="947165"/>
                  </a:lnTo>
                  <a:lnTo>
                    <a:pt x="812398" y="991650"/>
                  </a:lnTo>
                  <a:lnTo>
                    <a:pt x="804098" y="1035383"/>
                  </a:lnTo>
                  <a:lnTo>
                    <a:pt x="792639" y="1078260"/>
                  </a:lnTo>
                  <a:lnTo>
                    <a:pt x="778114" y="1120181"/>
                  </a:lnTo>
                  <a:lnTo>
                    <a:pt x="760618" y="1161042"/>
                  </a:lnTo>
                  <a:lnTo>
                    <a:pt x="740242" y="1200742"/>
                  </a:lnTo>
                  <a:lnTo>
                    <a:pt x="717079" y="1239177"/>
                  </a:lnTo>
                  <a:lnTo>
                    <a:pt x="691224" y="1276246"/>
                  </a:lnTo>
                  <a:lnTo>
                    <a:pt x="662768" y="1311845"/>
                  </a:lnTo>
                  <a:lnTo>
                    <a:pt x="631806" y="1345874"/>
                  </a:lnTo>
                  <a:lnTo>
                    <a:pt x="598430" y="1378229"/>
                  </a:lnTo>
                  <a:lnTo>
                    <a:pt x="562733" y="1408808"/>
                  </a:lnTo>
                  <a:lnTo>
                    <a:pt x="524809" y="1437509"/>
                  </a:lnTo>
                  <a:lnTo>
                    <a:pt x="484750" y="1464229"/>
                  </a:lnTo>
                  <a:lnTo>
                    <a:pt x="442650" y="1488866"/>
                  </a:lnTo>
                  <a:lnTo>
                    <a:pt x="398601" y="1511318"/>
                  </a:lnTo>
                  <a:lnTo>
                    <a:pt x="352698" y="1531482"/>
                  </a:lnTo>
                  <a:lnTo>
                    <a:pt x="305032" y="1549256"/>
                  </a:lnTo>
                  <a:lnTo>
                    <a:pt x="255697" y="1564538"/>
                  </a:lnTo>
                  <a:lnTo>
                    <a:pt x="204787" y="1577225"/>
                  </a:lnTo>
                  <a:lnTo>
                    <a:pt x="204787" y="1679651"/>
                  </a:lnTo>
                  <a:lnTo>
                    <a:pt x="0" y="1497025"/>
                  </a:lnTo>
                  <a:lnTo>
                    <a:pt x="204787" y="1270114"/>
                  </a:lnTo>
                  <a:lnTo>
                    <a:pt x="204787" y="1372539"/>
                  </a:lnTo>
                  <a:lnTo>
                    <a:pt x="257141" y="1359441"/>
                  </a:lnTo>
                  <a:lnTo>
                    <a:pt x="307897" y="1343569"/>
                  </a:lnTo>
                  <a:lnTo>
                    <a:pt x="356941" y="1325030"/>
                  </a:lnTo>
                  <a:lnTo>
                    <a:pt x="404161" y="1303931"/>
                  </a:lnTo>
                  <a:lnTo>
                    <a:pt x="449443" y="1280379"/>
                  </a:lnTo>
                  <a:lnTo>
                    <a:pt x="492674" y="1254481"/>
                  </a:lnTo>
                  <a:lnTo>
                    <a:pt x="533741" y="1226344"/>
                  </a:lnTo>
                  <a:lnTo>
                    <a:pt x="572530" y="1196075"/>
                  </a:lnTo>
                  <a:lnTo>
                    <a:pt x="608930" y="1163781"/>
                  </a:lnTo>
                  <a:lnTo>
                    <a:pt x="642825" y="1129570"/>
                  </a:lnTo>
                  <a:lnTo>
                    <a:pt x="674104" y="1093548"/>
                  </a:lnTo>
                  <a:lnTo>
                    <a:pt x="702653" y="1055822"/>
                  </a:lnTo>
                  <a:lnTo>
                    <a:pt x="728359" y="1016499"/>
                  </a:lnTo>
                  <a:lnTo>
                    <a:pt x="751109" y="975687"/>
                  </a:lnTo>
                  <a:lnTo>
                    <a:pt x="770790" y="933492"/>
                  </a:lnTo>
                  <a:lnTo>
                    <a:pt x="787288" y="890021"/>
                  </a:lnTo>
                  <a:lnTo>
                    <a:pt x="800491" y="845382"/>
                  </a:lnTo>
                  <a:lnTo>
                    <a:pt x="810285" y="7996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098025" y="2098675"/>
          <a:ext cx="2393315" cy="1785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465"/>
                <a:gridCol w="1212850"/>
              </a:tblGrid>
              <a:tr h="332192">
                <a:tc gridSpan="2">
                  <a:txBody>
                    <a:bodyPr/>
                    <a:lstStyle/>
                    <a:p>
                      <a:pPr marL="342900" marR="120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0558">
                <a:tc>
                  <a:txBody>
                    <a:bodyPr/>
                    <a:lstStyle/>
                    <a:p>
                      <a:pPr marL="15875" algn="ctr">
                        <a:lnSpc>
                          <a:spcPts val="1795"/>
                        </a:lnSpc>
                        <a:spcBef>
                          <a:spcPts val="940"/>
                        </a:spcBef>
                      </a:pPr>
                      <a:r>
                        <a:rPr sz="1600" i="1" u="heavy" spc="-5" dirty="0">
                          <a:solidFill>
                            <a:srgbClr val="660066"/>
                          </a:solidFill>
                          <a:uFill>
                            <a:solidFill>
                              <a:srgbClr val="660066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 marR="120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NomApp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(60)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005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Apellido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(30)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8631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Dirección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(20)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360045">
              <a:lnSpc>
                <a:spcPts val="3200"/>
              </a:lnSpc>
            </a:pPr>
            <a:r>
              <a:rPr sz="2800" spc="-5" dirty="0"/>
              <a:t>Modificaciones</a:t>
            </a:r>
            <a:r>
              <a:rPr sz="2800" spc="20" dirty="0"/>
              <a:t> </a:t>
            </a:r>
            <a:r>
              <a:rPr sz="2800" dirty="0"/>
              <a:t>en</a:t>
            </a:r>
            <a:r>
              <a:rPr sz="2800" spc="-10" dirty="0"/>
              <a:t> </a:t>
            </a:r>
            <a:r>
              <a:rPr sz="2800" spc="-5" dirty="0"/>
              <a:t>las</a:t>
            </a:r>
            <a:r>
              <a:rPr sz="2800" spc="-25" dirty="0"/>
              <a:t>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39" y="624840"/>
              <a:ext cx="349910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23951" y="2173287"/>
            <a:ext cx="5766435" cy="11614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permite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borrado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tablas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mediante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comando:</a:t>
            </a:r>
            <a:endParaRPr sz="2000">
              <a:latin typeface="Arial"/>
              <a:cs typeface="Arial"/>
            </a:endParaRPr>
          </a:p>
          <a:p>
            <a:pPr marL="1592580">
              <a:lnSpc>
                <a:spcPct val="100000"/>
              </a:lnSpc>
              <a:spcBef>
                <a:spcPts val="194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DROP</a:t>
            </a:r>
            <a:r>
              <a:rPr sz="2000" b="1" i="1" spc="-1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"nombre_tabla"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33462" y="4171950"/>
            <a:ext cx="634746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tabla tiene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restricciones asociadas no se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elimina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hasta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eliminen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restricciones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2143125">
              <a:lnSpc>
                <a:spcPts val="3200"/>
              </a:lnSpc>
            </a:pPr>
            <a:r>
              <a:rPr sz="2800" spc="-5" dirty="0"/>
              <a:t>Borrado</a:t>
            </a:r>
            <a:r>
              <a:rPr sz="2800" spc="-30" dirty="0"/>
              <a:t> </a:t>
            </a:r>
            <a:r>
              <a:rPr sz="2800" spc="-10" dirty="0"/>
              <a:t>de</a:t>
            </a:r>
            <a:r>
              <a:rPr sz="2800" spc="-30" dirty="0"/>
              <a:t>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6344" y="624840"/>
              <a:ext cx="365759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6576" y="2090674"/>
            <a:ext cx="7207250" cy="42252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 algn="just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SQL,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hay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básicamente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dos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formas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insertar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datos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 una tabla: Una es insertar una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fila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por vez, y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otra es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insertar</a:t>
            </a:r>
            <a:r>
              <a:rPr sz="20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filas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múltiples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por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vez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Arial"/>
              <a:cs typeface="Arial"/>
            </a:endParaRPr>
          </a:p>
          <a:p>
            <a:pPr marL="570230" marR="186690">
              <a:lnSpc>
                <a:spcPct val="100000"/>
              </a:lnSpc>
            </a:pPr>
            <a:r>
              <a:rPr sz="1800" b="1" i="1" spc="-10" dirty="0">
                <a:latin typeface="Arial"/>
                <a:cs typeface="Arial"/>
              </a:rPr>
              <a:t>INSERT INTO </a:t>
            </a:r>
            <a:r>
              <a:rPr sz="1800" b="1" i="1" spc="-5" dirty="0">
                <a:latin typeface="Arial"/>
                <a:cs typeface="Arial"/>
              </a:rPr>
              <a:t>"nombre_tabla" ("columna1", "columna2", </a:t>
            </a:r>
            <a:r>
              <a:rPr sz="1800" b="1" i="1" dirty="0">
                <a:latin typeface="Arial"/>
                <a:cs typeface="Arial"/>
              </a:rPr>
              <a:t>...)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25" dirty="0">
                <a:latin typeface="Arial"/>
                <a:cs typeface="Arial"/>
              </a:rPr>
              <a:t>VALUES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("valor1",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"valor2", </a:t>
            </a:r>
            <a:r>
              <a:rPr sz="1800" b="1" i="1" dirty="0">
                <a:latin typeface="Arial"/>
                <a:cs typeface="Arial"/>
              </a:rPr>
              <a:t>...)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627380">
              <a:lnSpc>
                <a:spcPct val="100000"/>
              </a:lnSpc>
              <a:spcBef>
                <a:spcPts val="1315"/>
              </a:spcBef>
              <a:tabLst>
                <a:tab pos="3166745" algn="l"/>
              </a:tabLst>
            </a:pPr>
            <a:r>
              <a:rPr sz="1800" b="1" i="1" spc="-10" dirty="0">
                <a:latin typeface="Arial"/>
                <a:cs typeface="Arial"/>
              </a:rPr>
              <a:t>INSERT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INTO </a:t>
            </a:r>
            <a:r>
              <a:rPr sz="1800" b="1" i="1" spc="-25" dirty="0">
                <a:latin typeface="Arial"/>
                <a:cs typeface="Arial"/>
              </a:rPr>
              <a:t>VALUES	(V11,V12</a:t>
            </a:r>
            <a:r>
              <a:rPr sz="1800" b="1" i="1" spc="-5" dirty="0">
                <a:latin typeface="Arial"/>
                <a:cs typeface="Arial"/>
              </a:rPr>
              <a:t> ,…V1n),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(V21,V22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,…V2n),</a:t>
            </a:r>
            <a:endParaRPr sz="1800">
              <a:latin typeface="Arial"/>
              <a:cs typeface="Arial"/>
            </a:endParaRPr>
          </a:p>
          <a:p>
            <a:pPr marL="3228975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…..,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(Vn1,Vn2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,…Vnn)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613410" marR="981710">
              <a:lnSpc>
                <a:spcPct val="100000"/>
              </a:lnSpc>
            </a:pPr>
            <a:r>
              <a:rPr sz="1800" b="1" i="1" spc="-10" dirty="0">
                <a:latin typeface="Arial"/>
                <a:cs typeface="Arial"/>
              </a:rPr>
              <a:t>INSERT INTO </a:t>
            </a:r>
            <a:r>
              <a:rPr sz="1800" b="1" i="1" spc="-5" dirty="0">
                <a:latin typeface="Arial"/>
                <a:cs typeface="Arial"/>
              </a:rPr>
              <a:t>"tabla1" ("columna1", "columna2", </a:t>
            </a:r>
            <a:r>
              <a:rPr sz="1800" b="1" i="1" dirty="0">
                <a:latin typeface="Arial"/>
                <a:cs typeface="Arial"/>
              </a:rPr>
              <a:t>...)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SELECT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"columna3",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"columna4",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61341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FROM</a:t>
            </a:r>
            <a:r>
              <a:rPr sz="1800" b="1" i="1" spc="-4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"tabla2"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1984375">
              <a:lnSpc>
                <a:spcPts val="3200"/>
              </a:lnSpc>
            </a:pPr>
            <a:r>
              <a:rPr sz="2800" spc="-5" dirty="0"/>
              <a:t>Inserción</a:t>
            </a:r>
            <a:r>
              <a:rPr sz="2800" spc="-35" dirty="0"/>
              <a:t> </a:t>
            </a:r>
            <a:r>
              <a:rPr sz="2800" spc="-10" dirty="0"/>
              <a:t>de</a:t>
            </a:r>
            <a:r>
              <a:rPr sz="2800" spc="-15" dirty="0"/>
              <a:t> </a:t>
            </a:r>
            <a:r>
              <a:rPr sz="2800" spc="-5" dirty="0"/>
              <a:t>Datos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6344" y="624840"/>
              <a:ext cx="365759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85264" y="3646423"/>
            <a:ext cx="5808980" cy="274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Arial"/>
                <a:cs typeface="Arial"/>
              </a:rPr>
              <a:t>INSERT INTO </a:t>
            </a:r>
            <a:r>
              <a:rPr sz="1800" b="1" i="1" spc="-5" dirty="0">
                <a:latin typeface="Arial"/>
                <a:cs typeface="Arial"/>
              </a:rPr>
              <a:t>Cliente (Dni, NomApp, Dirección) 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25" dirty="0">
                <a:latin typeface="Arial"/>
                <a:cs typeface="Arial"/>
              </a:rPr>
              <a:t>VALUES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(72223,</a:t>
            </a:r>
            <a:r>
              <a:rPr sz="1800" b="1" i="1" spc="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‘juan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lopez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garcia’,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‘arturo</a:t>
            </a:r>
            <a:r>
              <a:rPr sz="1800" b="1" i="1" spc="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soria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25’);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60325" marR="963930">
              <a:lnSpc>
                <a:spcPct val="102600"/>
              </a:lnSpc>
              <a:spcBef>
                <a:spcPts val="5"/>
              </a:spcBef>
            </a:pPr>
            <a:r>
              <a:rPr sz="1800" b="1" i="1" spc="-10" dirty="0">
                <a:latin typeface="Arial"/>
                <a:cs typeface="Arial"/>
              </a:rPr>
              <a:t>INSERT INTO </a:t>
            </a:r>
            <a:r>
              <a:rPr sz="1800" b="1" i="1" spc="-5" dirty="0">
                <a:latin typeface="Arial"/>
                <a:cs typeface="Arial"/>
              </a:rPr>
              <a:t>Cliente (Dni, NomApp) 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25" dirty="0">
                <a:latin typeface="Arial"/>
                <a:cs typeface="Arial"/>
              </a:rPr>
              <a:t>VALUES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(43102,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‘carlos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martinez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salvador’); </a:t>
            </a:r>
            <a:r>
              <a:rPr sz="1800" b="1" i="1" spc="-484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(Si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un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atributo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no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se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indica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toma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el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valor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null)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34925" marR="671830">
              <a:lnSpc>
                <a:spcPct val="100000"/>
              </a:lnSpc>
            </a:pPr>
            <a:r>
              <a:rPr sz="1800" b="1" i="1" spc="-10" dirty="0">
                <a:latin typeface="Arial"/>
                <a:cs typeface="Arial"/>
              </a:rPr>
              <a:t>INSERT INTO </a:t>
            </a:r>
            <a:r>
              <a:rPr sz="1800" b="1" i="1" spc="-5" dirty="0">
                <a:latin typeface="Arial"/>
                <a:cs typeface="Arial"/>
              </a:rPr>
              <a:t>Cliente (Dni, NomApp, Dirección)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SELECT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Dni,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NomApp,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Dirección</a:t>
            </a:r>
            <a:endParaRPr sz="18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FROM</a:t>
            </a:r>
            <a:r>
              <a:rPr sz="1800" b="1" i="1" spc="-6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personal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171825" y="1960245"/>
          <a:ext cx="2381885" cy="135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/>
                <a:gridCol w="1195705"/>
              </a:tblGrid>
              <a:tr h="302483">
                <a:tc gridSpan="2">
                  <a:txBody>
                    <a:bodyPr/>
                    <a:lstStyle/>
                    <a:p>
                      <a:pPr marL="376555" marR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317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i="1" u="heavy" spc="-5" dirty="0">
                          <a:solidFill>
                            <a:srgbClr val="660066"/>
                          </a:solidFill>
                          <a:uFill>
                            <a:solidFill>
                              <a:srgbClr val="660066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3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i="1" u="heavy" spc="-5" dirty="0">
                          <a:solidFill>
                            <a:srgbClr val="660066"/>
                          </a:solidFill>
                          <a:uFill>
                            <a:solidFill>
                              <a:srgbClr val="660066"/>
                            </a:solidFill>
                          </a:uFill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828"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NomApp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(60)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59">
                <a:tc>
                  <a:txBody>
                    <a:bodyPr/>
                    <a:lstStyle/>
                    <a:p>
                      <a:pPr marL="217804">
                        <a:lnSpc>
                          <a:spcPts val="1900"/>
                        </a:lnSpc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Direccion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735"/>
                        </a:lnSpc>
                      </a:pP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varchar</a:t>
                      </a:r>
                      <a:r>
                        <a:rPr sz="1600" i="1" spc="-4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(20)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1984375">
              <a:lnSpc>
                <a:spcPts val="3200"/>
              </a:lnSpc>
            </a:pPr>
            <a:r>
              <a:rPr sz="2800" spc="-5" dirty="0"/>
              <a:t>Inserción</a:t>
            </a:r>
            <a:r>
              <a:rPr sz="2800" spc="-35" dirty="0"/>
              <a:t> </a:t>
            </a:r>
            <a:r>
              <a:rPr sz="2800" spc="-10" dirty="0"/>
              <a:t>de</a:t>
            </a:r>
            <a:r>
              <a:rPr sz="2800" spc="-15" dirty="0"/>
              <a:t> </a:t>
            </a:r>
            <a:r>
              <a:rPr sz="2800" spc="-5" dirty="0"/>
              <a:t>Datos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3111" y="624840"/>
              <a:ext cx="436778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74676" y="2519299"/>
            <a:ext cx="722185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 vez que hay datos en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tabla, podríamos tener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necesidad de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modificar los mismos.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 hacerlo,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utilizamos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UPDATE.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sintaxis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01114" y="4087748"/>
            <a:ext cx="3642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Arial"/>
                <a:cs typeface="Arial"/>
              </a:rPr>
              <a:t>UPDATE</a:t>
            </a:r>
            <a:r>
              <a:rPr sz="1800" b="1" i="1" spc="-5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"nombre_tabla"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SET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"columna_1"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=[nuevo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valor],</a:t>
            </a:r>
            <a:endParaRPr sz="1800">
              <a:latin typeface="Arial"/>
              <a:cs typeface="Arial"/>
            </a:endParaRPr>
          </a:p>
          <a:p>
            <a:pPr marL="12700" marR="207645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… </a:t>
            </a:r>
            <a:r>
              <a:rPr sz="1800" b="1" i="1" spc="-5" dirty="0">
                <a:latin typeface="Arial"/>
                <a:cs typeface="Arial"/>
              </a:rPr>
              <a:t>"columna_n" =[nuevo </a:t>
            </a:r>
            <a:r>
              <a:rPr sz="1800" b="1" i="1" dirty="0">
                <a:latin typeface="Arial"/>
                <a:cs typeface="Arial"/>
              </a:rPr>
              <a:t>valor],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WHERE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{condición}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2276" y="4362069"/>
            <a:ext cx="319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"columna_2"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[nuevo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valor],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1272540">
              <a:lnSpc>
                <a:spcPts val="3200"/>
              </a:lnSpc>
            </a:pPr>
            <a:r>
              <a:rPr sz="2800" spc="-5" dirty="0"/>
              <a:t>Actualización</a:t>
            </a:r>
            <a:r>
              <a:rPr sz="2800" spc="-20" dirty="0"/>
              <a:t> </a:t>
            </a:r>
            <a:r>
              <a:rPr sz="2800" spc="-10" dirty="0"/>
              <a:t>de</a:t>
            </a:r>
            <a:r>
              <a:rPr sz="2800" spc="-15" dirty="0"/>
              <a:t> </a:t>
            </a:r>
            <a:r>
              <a:rPr sz="2800" spc="-5" dirty="0"/>
              <a:t>Datos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4" y="88392"/>
              <a:ext cx="5757671" cy="7376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3111" y="624840"/>
              <a:ext cx="436778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923539" y="3776535"/>
            <a:ext cx="29984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i="1" spc="-25" dirty="0">
                <a:solidFill>
                  <a:srgbClr val="660066"/>
                </a:solidFill>
                <a:latin typeface="Arial"/>
                <a:cs typeface="Arial"/>
              </a:rPr>
              <a:t>UPDATE</a:t>
            </a:r>
            <a:r>
              <a:rPr sz="1600" b="1" i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Cliente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SET direccion=‘Arturo soria12’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WHERE Nombre=‘Carlos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Soto’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AND</a:t>
            </a:r>
            <a:r>
              <a:rPr sz="16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Dni=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7124563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601912" y="2014537"/>
          <a:ext cx="3453765" cy="1573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1217930"/>
                <a:gridCol w="1268730"/>
              </a:tblGrid>
              <a:tr h="220662">
                <a:tc gridSpan="3">
                  <a:txBody>
                    <a:bodyPr/>
                    <a:lstStyle/>
                    <a:p>
                      <a:pPr marR="59055" algn="ctr">
                        <a:lnSpc>
                          <a:spcPts val="1375"/>
                        </a:lnSpc>
                        <a:spcBef>
                          <a:spcPts val="26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Cliente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8926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i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Nombre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Direccion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11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7124563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Carlos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Soto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i="1" dirty="0">
                          <a:latin typeface="Arial"/>
                          <a:cs typeface="Arial"/>
                        </a:rPr>
                        <a:t>San</a:t>
                      </a:r>
                      <a:r>
                        <a:rPr sz="12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Lorenzo</a:t>
                      </a:r>
                      <a:r>
                        <a:rPr sz="12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895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9345235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Ricardo</a:t>
                      </a:r>
                      <a:r>
                        <a:rPr sz="12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Garcia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Astorga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1256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8345233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Juan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Lopez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i="1" dirty="0">
                          <a:latin typeface="Arial"/>
                          <a:cs typeface="Arial"/>
                        </a:rPr>
                        <a:t>Gran</a:t>
                      </a:r>
                      <a:r>
                        <a:rPr sz="12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vía</a:t>
                      </a:r>
                      <a:r>
                        <a:rPr sz="1200" b="1" i="1" spc="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01912" y="4970462"/>
          <a:ext cx="3453765" cy="1573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1217930"/>
                <a:gridCol w="1268730"/>
              </a:tblGrid>
              <a:tr h="221456">
                <a:tc gridSpan="3">
                  <a:txBody>
                    <a:bodyPr/>
                    <a:lstStyle/>
                    <a:p>
                      <a:pPr marR="59055" algn="ctr">
                        <a:lnSpc>
                          <a:spcPts val="1370"/>
                        </a:lnSpc>
                        <a:spcBef>
                          <a:spcPts val="27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Cliente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8131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i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Nombre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Direccion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113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7124563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Carlos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Soto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Arturo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soria</a:t>
                      </a:r>
                      <a:r>
                        <a:rPr sz="12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895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9345235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Ricardo</a:t>
                      </a:r>
                      <a:r>
                        <a:rPr sz="12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Garcia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Astorga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1256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8345233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Juan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Lopez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Astorga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6675439" y="3167066"/>
            <a:ext cx="844550" cy="2357120"/>
            <a:chOff x="6675439" y="3167066"/>
            <a:chExt cx="844550" cy="2357120"/>
          </a:xfrm>
        </p:grpSpPr>
        <p:sp>
          <p:nvSpPr>
            <p:cNvPr id="20" name="object 20"/>
            <p:cNvSpPr/>
            <p:nvPr/>
          </p:nvSpPr>
          <p:spPr>
            <a:xfrm>
              <a:off x="6688139" y="4310444"/>
              <a:ext cx="819785" cy="1200785"/>
            </a:xfrm>
            <a:custGeom>
              <a:avLst/>
              <a:gdLst/>
              <a:ahLst/>
              <a:cxnLst/>
              <a:rect l="l" t="t" r="r" b="b"/>
              <a:pathLst>
                <a:path w="819784" h="1200785">
                  <a:moveTo>
                    <a:pt x="204787" y="791057"/>
                  </a:moveTo>
                  <a:lnTo>
                    <a:pt x="0" y="1028407"/>
                  </a:lnTo>
                  <a:lnTo>
                    <a:pt x="204787" y="1200454"/>
                  </a:lnTo>
                  <a:lnTo>
                    <a:pt x="204787" y="1098016"/>
                  </a:lnTo>
                  <a:lnTo>
                    <a:pt x="244792" y="1083694"/>
                  </a:lnTo>
                  <a:lnTo>
                    <a:pt x="283813" y="1067025"/>
                  </a:lnTo>
                  <a:lnTo>
                    <a:pt x="321808" y="1048082"/>
                  </a:lnTo>
                  <a:lnTo>
                    <a:pt x="358737" y="1026940"/>
                  </a:lnTo>
                  <a:lnTo>
                    <a:pt x="394558" y="1003673"/>
                  </a:lnTo>
                  <a:lnTo>
                    <a:pt x="429231" y="978354"/>
                  </a:lnTo>
                  <a:lnTo>
                    <a:pt x="462714" y="951058"/>
                  </a:lnTo>
                  <a:lnTo>
                    <a:pt x="494966" y="921858"/>
                  </a:lnTo>
                  <a:lnTo>
                    <a:pt x="523297" y="893483"/>
                  </a:lnTo>
                  <a:lnTo>
                    <a:pt x="204787" y="893483"/>
                  </a:lnTo>
                  <a:lnTo>
                    <a:pt x="204787" y="791057"/>
                  </a:lnTo>
                  <a:close/>
                </a:path>
                <a:path w="819784" h="1200785">
                  <a:moveTo>
                    <a:pt x="815086" y="0"/>
                  </a:moveTo>
                  <a:lnTo>
                    <a:pt x="809734" y="53234"/>
                  </a:lnTo>
                  <a:lnTo>
                    <a:pt x="802253" y="105640"/>
                  </a:lnTo>
                  <a:lnTo>
                    <a:pt x="792695" y="157138"/>
                  </a:lnTo>
                  <a:lnTo>
                    <a:pt x="781111" y="207654"/>
                  </a:lnTo>
                  <a:lnTo>
                    <a:pt x="767554" y="257111"/>
                  </a:lnTo>
                  <a:lnTo>
                    <a:pt x="752077" y="305431"/>
                  </a:lnTo>
                  <a:lnTo>
                    <a:pt x="734732" y="352537"/>
                  </a:lnTo>
                  <a:lnTo>
                    <a:pt x="715571" y="398355"/>
                  </a:lnTo>
                  <a:lnTo>
                    <a:pt x="694646" y="442806"/>
                  </a:lnTo>
                  <a:lnTo>
                    <a:pt x="672011" y="485814"/>
                  </a:lnTo>
                  <a:lnTo>
                    <a:pt x="647717" y="527302"/>
                  </a:lnTo>
                  <a:lnTo>
                    <a:pt x="621817" y="567194"/>
                  </a:lnTo>
                  <a:lnTo>
                    <a:pt x="594363" y="605413"/>
                  </a:lnTo>
                  <a:lnTo>
                    <a:pt x="565407" y="641883"/>
                  </a:lnTo>
                  <a:lnTo>
                    <a:pt x="535002" y="676526"/>
                  </a:lnTo>
                  <a:lnTo>
                    <a:pt x="503201" y="709266"/>
                  </a:lnTo>
                  <a:lnTo>
                    <a:pt x="470055" y="740027"/>
                  </a:lnTo>
                  <a:lnTo>
                    <a:pt x="435617" y="768731"/>
                  </a:lnTo>
                  <a:lnTo>
                    <a:pt x="399939" y="795303"/>
                  </a:lnTo>
                  <a:lnTo>
                    <a:pt x="363074" y="819665"/>
                  </a:lnTo>
                  <a:lnTo>
                    <a:pt x="325074" y="841740"/>
                  </a:lnTo>
                  <a:lnTo>
                    <a:pt x="285991" y="861453"/>
                  </a:lnTo>
                  <a:lnTo>
                    <a:pt x="245878" y="878726"/>
                  </a:lnTo>
                  <a:lnTo>
                    <a:pt x="204787" y="893483"/>
                  </a:lnTo>
                  <a:lnTo>
                    <a:pt x="523297" y="893483"/>
                  </a:lnTo>
                  <a:lnTo>
                    <a:pt x="555613" y="858044"/>
                  </a:lnTo>
                  <a:lnTo>
                    <a:pt x="583926" y="823578"/>
                  </a:lnTo>
                  <a:lnTo>
                    <a:pt x="610843" y="787505"/>
                  </a:lnTo>
                  <a:lnTo>
                    <a:pt x="636324" y="749897"/>
                  </a:lnTo>
                  <a:lnTo>
                    <a:pt x="660327" y="710831"/>
                  </a:lnTo>
                  <a:lnTo>
                    <a:pt x="682811" y="670378"/>
                  </a:lnTo>
                  <a:lnTo>
                    <a:pt x="703735" y="628615"/>
                  </a:lnTo>
                  <a:lnTo>
                    <a:pt x="723058" y="585613"/>
                  </a:lnTo>
                  <a:lnTo>
                    <a:pt x="740739" y="541448"/>
                  </a:lnTo>
                  <a:lnTo>
                    <a:pt x="756737" y="496194"/>
                  </a:lnTo>
                  <a:lnTo>
                    <a:pt x="771010" y="449924"/>
                  </a:lnTo>
                  <a:lnTo>
                    <a:pt x="783518" y="402712"/>
                  </a:lnTo>
                  <a:lnTo>
                    <a:pt x="794219" y="354633"/>
                  </a:lnTo>
                  <a:lnTo>
                    <a:pt x="803073" y="305760"/>
                  </a:lnTo>
                  <a:lnTo>
                    <a:pt x="810037" y="256167"/>
                  </a:lnTo>
                  <a:lnTo>
                    <a:pt x="815071" y="205929"/>
                  </a:lnTo>
                  <a:lnTo>
                    <a:pt x="818134" y="155119"/>
                  </a:lnTo>
                  <a:lnTo>
                    <a:pt x="819185" y="103812"/>
                  </a:lnTo>
                  <a:lnTo>
                    <a:pt x="818183" y="52080"/>
                  </a:lnTo>
                  <a:lnTo>
                    <a:pt x="8150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88139" y="3179766"/>
              <a:ext cx="819150" cy="1233170"/>
            </a:xfrm>
            <a:custGeom>
              <a:avLst/>
              <a:gdLst/>
              <a:ahLst/>
              <a:cxnLst/>
              <a:rect l="l" t="t" r="r" b="b"/>
              <a:pathLst>
                <a:path w="819150" h="1233170">
                  <a:moveTo>
                    <a:pt x="0" y="0"/>
                  </a:moveTo>
                  <a:lnTo>
                    <a:pt x="0" y="204533"/>
                  </a:lnTo>
                  <a:lnTo>
                    <a:pt x="42152" y="205871"/>
                  </a:lnTo>
                  <a:lnTo>
                    <a:pt x="83752" y="209842"/>
                  </a:lnTo>
                  <a:lnTo>
                    <a:pt x="124747" y="216382"/>
                  </a:lnTo>
                  <a:lnTo>
                    <a:pt x="165085" y="225426"/>
                  </a:lnTo>
                  <a:lnTo>
                    <a:pt x="204716" y="236910"/>
                  </a:lnTo>
                  <a:lnTo>
                    <a:pt x="243588" y="250767"/>
                  </a:lnTo>
                  <a:lnTo>
                    <a:pt x="281649" y="266936"/>
                  </a:lnTo>
                  <a:lnTo>
                    <a:pt x="318848" y="285349"/>
                  </a:lnTo>
                  <a:lnTo>
                    <a:pt x="355133" y="305944"/>
                  </a:lnTo>
                  <a:lnTo>
                    <a:pt x="390453" y="328655"/>
                  </a:lnTo>
                  <a:lnTo>
                    <a:pt x="424757" y="353417"/>
                  </a:lnTo>
                  <a:lnTo>
                    <a:pt x="457992" y="380167"/>
                  </a:lnTo>
                  <a:lnTo>
                    <a:pt x="490108" y="408839"/>
                  </a:lnTo>
                  <a:lnTo>
                    <a:pt x="521053" y="439369"/>
                  </a:lnTo>
                  <a:lnTo>
                    <a:pt x="550776" y="471692"/>
                  </a:lnTo>
                  <a:lnTo>
                    <a:pt x="579224" y="505744"/>
                  </a:lnTo>
                  <a:lnTo>
                    <a:pt x="606348" y="541459"/>
                  </a:lnTo>
                  <a:lnTo>
                    <a:pt x="632094" y="578775"/>
                  </a:lnTo>
                  <a:lnTo>
                    <a:pt x="656412" y="617625"/>
                  </a:lnTo>
                  <a:lnTo>
                    <a:pt x="679250" y="657945"/>
                  </a:lnTo>
                  <a:lnTo>
                    <a:pt x="700557" y="699670"/>
                  </a:lnTo>
                  <a:lnTo>
                    <a:pt x="720282" y="742737"/>
                  </a:lnTo>
                  <a:lnTo>
                    <a:pt x="738372" y="787080"/>
                  </a:lnTo>
                  <a:lnTo>
                    <a:pt x="754776" y="832635"/>
                  </a:lnTo>
                  <a:lnTo>
                    <a:pt x="769443" y="879337"/>
                  </a:lnTo>
                  <a:lnTo>
                    <a:pt x="782322" y="927121"/>
                  </a:lnTo>
                  <a:lnTo>
                    <a:pt x="793360" y="975923"/>
                  </a:lnTo>
                  <a:lnTo>
                    <a:pt x="802507" y="1025679"/>
                  </a:lnTo>
                  <a:lnTo>
                    <a:pt x="809711" y="1076323"/>
                  </a:lnTo>
                  <a:lnTo>
                    <a:pt x="814920" y="1127791"/>
                  </a:lnTo>
                  <a:lnTo>
                    <a:pt x="818084" y="1180018"/>
                  </a:lnTo>
                  <a:lnTo>
                    <a:pt x="819150" y="1232941"/>
                  </a:lnTo>
                  <a:lnTo>
                    <a:pt x="819095" y="1025679"/>
                  </a:lnTo>
                  <a:lnTo>
                    <a:pt x="818084" y="975486"/>
                  </a:lnTo>
                  <a:lnTo>
                    <a:pt x="814920" y="923259"/>
                  </a:lnTo>
                  <a:lnTo>
                    <a:pt x="809711" y="871792"/>
                  </a:lnTo>
                  <a:lnTo>
                    <a:pt x="802507" y="821149"/>
                  </a:lnTo>
                  <a:lnTo>
                    <a:pt x="793360" y="771394"/>
                  </a:lnTo>
                  <a:lnTo>
                    <a:pt x="782322" y="722592"/>
                  </a:lnTo>
                  <a:lnTo>
                    <a:pt x="769443" y="674808"/>
                  </a:lnTo>
                  <a:lnTo>
                    <a:pt x="754776" y="628107"/>
                  </a:lnTo>
                  <a:lnTo>
                    <a:pt x="738372" y="582552"/>
                  </a:lnTo>
                  <a:lnTo>
                    <a:pt x="720282" y="538209"/>
                  </a:lnTo>
                  <a:lnTo>
                    <a:pt x="700557" y="495143"/>
                  </a:lnTo>
                  <a:lnTo>
                    <a:pt x="679250" y="453417"/>
                  </a:lnTo>
                  <a:lnTo>
                    <a:pt x="656412" y="413097"/>
                  </a:lnTo>
                  <a:lnTo>
                    <a:pt x="632094" y="374246"/>
                  </a:lnTo>
                  <a:lnTo>
                    <a:pt x="606348" y="336931"/>
                  </a:lnTo>
                  <a:lnTo>
                    <a:pt x="579224" y="301215"/>
                  </a:lnTo>
                  <a:lnTo>
                    <a:pt x="550776" y="267163"/>
                  </a:lnTo>
                  <a:lnTo>
                    <a:pt x="521053" y="234839"/>
                  </a:lnTo>
                  <a:lnTo>
                    <a:pt x="490108" y="204309"/>
                  </a:lnTo>
                  <a:lnTo>
                    <a:pt x="457992" y="175637"/>
                  </a:lnTo>
                  <a:lnTo>
                    <a:pt x="424757" y="148887"/>
                  </a:lnTo>
                  <a:lnTo>
                    <a:pt x="390453" y="124124"/>
                  </a:lnTo>
                  <a:lnTo>
                    <a:pt x="355133" y="101412"/>
                  </a:lnTo>
                  <a:lnTo>
                    <a:pt x="318848" y="80818"/>
                  </a:lnTo>
                  <a:lnTo>
                    <a:pt x="281649" y="62404"/>
                  </a:lnTo>
                  <a:lnTo>
                    <a:pt x="243588" y="46235"/>
                  </a:lnTo>
                  <a:lnTo>
                    <a:pt x="204716" y="32377"/>
                  </a:lnTo>
                  <a:lnTo>
                    <a:pt x="165085" y="20893"/>
                  </a:lnTo>
                  <a:lnTo>
                    <a:pt x="124747" y="11849"/>
                  </a:lnTo>
                  <a:lnTo>
                    <a:pt x="83752" y="5309"/>
                  </a:lnTo>
                  <a:lnTo>
                    <a:pt x="42152" y="1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88139" y="3179766"/>
              <a:ext cx="819150" cy="2331720"/>
            </a:xfrm>
            <a:custGeom>
              <a:avLst/>
              <a:gdLst/>
              <a:ahLst/>
              <a:cxnLst/>
              <a:rect l="l" t="t" r="r" b="b"/>
              <a:pathLst>
                <a:path w="819150" h="2331720">
                  <a:moveTo>
                    <a:pt x="819150" y="1232941"/>
                  </a:moveTo>
                  <a:lnTo>
                    <a:pt x="818084" y="1180018"/>
                  </a:lnTo>
                  <a:lnTo>
                    <a:pt x="814920" y="1127791"/>
                  </a:lnTo>
                  <a:lnTo>
                    <a:pt x="809711" y="1076323"/>
                  </a:lnTo>
                  <a:lnTo>
                    <a:pt x="802507" y="1025679"/>
                  </a:lnTo>
                  <a:lnTo>
                    <a:pt x="793360" y="975923"/>
                  </a:lnTo>
                  <a:lnTo>
                    <a:pt x="782322" y="927121"/>
                  </a:lnTo>
                  <a:lnTo>
                    <a:pt x="769443" y="879337"/>
                  </a:lnTo>
                  <a:lnTo>
                    <a:pt x="754776" y="832635"/>
                  </a:lnTo>
                  <a:lnTo>
                    <a:pt x="738372" y="787080"/>
                  </a:lnTo>
                  <a:lnTo>
                    <a:pt x="720282" y="742737"/>
                  </a:lnTo>
                  <a:lnTo>
                    <a:pt x="700557" y="699670"/>
                  </a:lnTo>
                  <a:lnTo>
                    <a:pt x="679250" y="657945"/>
                  </a:lnTo>
                  <a:lnTo>
                    <a:pt x="656412" y="617625"/>
                  </a:lnTo>
                  <a:lnTo>
                    <a:pt x="632094" y="578775"/>
                  </a:lnTo>
                  <a:lnTo>
                    <a:pt x="606348" y="541459"/>
                  </a:lnTo>
                  <a:lnTo>
                    <a:pt x="579224" y="505744"/>
                  </a:lnTo>
                  <a:lnTo>
                    <a:pt x="550776" y="471692"/>
                  </a:lnTo>
                  <a:lnTo>
                    <a:pt x="521053" y="439369"/>
                  </a:lnTo>
                  <a:lnTo>
                    <a:pt x="490108" y="408839"/>
                  </a:lnTo>
                  <a:lnTo>
                    <a:pt x="457992" y="380167"/>
                  </a:lnTo>
                  <a:lnTo>
                    <a:pt x="424757" y="353417"/>
                  </a:lnTo>
                  <a:lnTo>
                    <a:pt x="390453" y="328655"/>
                  </a:lnTo>
                  <a:lnTo>
                    <a:pt x="355133" y="305944"/>
                  </a:lnTo>
                  <a:lnTo>
                    <a:pt x="318848" y="285349"/>
                  </a:lnTo>
                  <a:lnTo>
                    <a:pt x="281649" y="266936"/>
                  </a:lnTo>
                  <a:lnTo>
                    <a:pt x="243588" y="250767"/>
                  </a:lnTo>
                  <a:lnTo>
                    <a:pt x="204716" y="236910"/>
                  </a:lnTo>
                  <a:lnTo>
                    <a:pt x="165085" y="225426"/>
                  </a:lnTo>
                  <a:lnTo>
                    <a:pt x="124747" y="216382"/>
                  </a:lnTo>
                  <a:lnTo>
                    <a:pt x="83752" y="209842"/>
                  </a:lnTo>
                  <a:lnTo>
                    <a:pt x="42152" y="205871"/>
                  </a:lnTo>
                  <a:lnTo>
                    <a:pt x="0" y="204533"/>
                  </a:lnTo>
                  <a:lnTo>
                    <a:pt x="0" y="0"/>
                  </a:lnTo>
                  <a:lnTo>
                    <a:pt x="42152" y="1338"/>
                  </a:lnTo>
                  <a:lnTo>
                    <a:pt x="83752" y="5309"/>
                  </a:lnTo>
                  <a:lnTo>
                    <a:pt x="124747" y="11849"/>
                  </a:lnTo>
                  <a:lnTo>
                    <a:pt x="165085" y="20893"/>
                  </a:lnTo>
                  <a:lnTo>
                    <a:pt x="204716" y="32377"/>
                  </a:lnTo>
                  <a:lnTo>
                    <a:pt x="243588" y="46235"/>
                  </a:lnTo>
                  <a:lnTo>
                    <a:pt x="281649" y="62404"/>
                  </a:lnTo>
                  <a:lnTo>
                    <a:pt x="318848" y="80818"/>
                  </a:lnTo>
                  <a:lnTo>
                    <a:pt x="355133" y="101412"/>
                  </a:lnTo>
                  <a:lnTo>
                    <a:pt x="390453" y="124124"/>
                  </a:lnTo>
                  <a:lnTo>
                    <a:pt x="424757" y="148887"/>
                  </a:lnTo>
                  <a:lnTo>
                    <a:pt x="457992" y="175637"/>
                  </a:lnTo>
                  <a:lnTo>
                    <a:pt x="490108" y="204309"/>
                  </a:lnTo>
                  <a:lnTo>
                    <a:pt x="521053" y="234839"/>
                  </a:lnTo>
                  <a:lnTo>
                    <a:pt x="550776" y="267163"/>
                  </a:lnTo>
                  <a:lnTo>
                    <a:pt x="579224" y="301215"/>
                  </a:lnTo>
                  <a:lnTo>
                    <a:pt x="606348" y="336931"/>
                  </a:lnTo>
                  <a:lnTo>
                    <a:pt x="632094" y="374246"/>
                  </a:lnTo>
                  <a:lnTo>
                    <a:pt x="656412" y="413097"/>
                  </a:lnTo>
                  <a:lnTo>
                    <a:pt x="679250" y="453417"/>
                  </a:lnTo>
                  <a:lnTo>
                    <a:pt x="700557" y="495143"/>
                  </a:lnTo>
                  <a:lnTo>
                    <a:pt x="720282" y="538209"/>
                  </a:lnTo>
                  <a:lnTo>
                    <a:pt x="738372" y="582552"/>
                  </a:lnTo>
                  <a:lnTo>
                    <a:pt x="754776" y="628107"/>
                  </a:lnTo>
                  <a:lnTo>
                    <a:pt x="769443" y="674808"/>
                  </a:lnTo>
                  <a:lnTo>
                    <a:pt x="782322" y="722592"/>
                  </a:lnTo>
                  <a:lnTo>
                    <a:pt x="793360" y="771394"/>
                  </a:lnTo>
                  <a:lnTo>
                    <a:pt x="802507" y="821149"/>
                  </a:lnTo>
                  <a:lnTo>
                    <a:pt x="809711" y="871792"/>
                  </a:lnTo>
                  <a:lnTo>
                    <a:pt x="814920" y="923259"/>
                  </a:lnTo>
                  <a:lnTo>
                    <a:pt x="818084" y="975486"/>
                  </a:lnTo>
                  <a:lnTo>
                    <a:pt x="819150" y="1028407"/>
                  </a:lnTo>
                  <a:lnTo>
                    <a:pt x="819150" y="1232941"/>
                  </a:lnTo>
                  <a:lnTo>
                    <a:pt x="818036" y="1286773"/>
                  </a:lnTo>
                  <a:lnTo>
                    <a:pt x="814729" y="1339999"/>
                  </a:lnTo>
                  <a:lnTo>
                    <a:pt x="809278" y="1392539"/>
                  </a:lnTo>
                  <a:lnTo>
                    <a:pt x="801730" y="1444313"/>
                  </a:lnTo>
                  <a:lnTo>
                    <a:pt x="792136" y="1495242"/>
                  </a:lnTo>
                  <a:lnTo>
                    <a:pt x="780545" y="1545247"/>
                  </a:lnTo>
                  <a:lnTo>
                    <a:pt x="767005" y="1594247"/>
                  </a:lnTo>
                  <a:lnTo>
                    <a:pt x="751565" y="1642163"/>
                  </a:lnTo>
                  <a:lnTo>
                    <a:pt x="734276" y="1688917"/>
                  </a:lnTo>
                  <a:lnTo>
                    <a:pt x="715185" y="1734427"/>
                  </a:lnTo>
                  <a:lnTo>
                    <a:pt x="694342" y="1778615"/>
                  </a:lnTo>
                  <a:lnTo>
                    <a:pt x="671795" y="1821402"/>
                  </a:lnTo>
                  <a:lnTo>
                    <a:pt x="647595" y="1862707"/>
                  </a:lnTo>
                  <a:lnTo>
                    <a:pt x="621789" y="1902451"/>
                  </a:lnTo>
                  <a:lnTo>
                    <a:pt x="594428" y="1940555"/>
                  </a:lnTo>
                  <a:lnTo>
                    <a:pt x="565559" y="1976940"/>
                  </a:lnTo>
                  <a:lnTo>
                    <a:pt x="535233" y="2011524"/>
                  </a:lnTo>
                  <a:lnTo>
                    <a:pt x="503498" y="2044230"/>
                  </a:lnTo>
                  <a:lnTo>
                    <a:pt x="470403" y="2074978"/>
                  </a:lnTo>
                  <a:lnTo>
                    <a:pt x="435997" y="2103688"/>
                  </a:lnTo>
                  <a:lnTo>
                    <a:pt x="400330" y="2130280"/>
                  </a:lnTo>
                  <a:lnTo>
                    <a:pt x="363450" y="2154675"/>
                  </a:lnTo>
                  <a:lnTo>
                    <a:pt x="325407" y="2176794"/>
                  </a:lnTo>
                  <a:lnTo>
                    <a:pt x="286249" y="2196557"/>
                  </a:lnTo>
                  <a:lnTo>
                    <a:pt x="246026" y="2213885"/>
                  </a:lnTo>
                  <a:lnTo>
                    <a:pt x="204787" y="2228697"/>
                  </a:lnTo>
                  <a:lnTo>
                    <a:pt x="204787" y="2331123"/>
                  </a:lnTo>
                  <a:lnTo>
                    <a:pt x="0" y="2159088"/>
                  </a:lnTo>
                  <a:lnTo>
                    <a:pt x="204787" y="1921738"/>
                  </a:lnTo>
                  <a:lnTo>
                    <a:pt x="204787" y="2024164"/>
                  </a:lnTo>
                  <a:lnTo>
                    <a:pt x="245878" y="2009407"/>
                  </a:lnTo>
                  <a:lnTo>
                    <a:pt x="285991" y="1992134"/>
                  </a:lnTo>
                  <a:lnTo>
                    <a:pt x="325074" y="1972421"/>
                  </a:lnTo>
                  <a:lnTo>
                    <a:pt x="363074" y="1950345"/>
                  </a:lnTo>
                  <a:lnTo>
                    <a:pt x="399939" y="1925982"/>
                  </a:lnTo>
                  <a:lnTo>
                    <a:pt x="435617" y="1899410"/>
                  </a:lnTo>
                  <a:lnTo>
                    <a:pt x="470055" y="1870705"/>
                  </a:lnTo>
                  <a:lnTo>
                    <a:pt x="503201" y="1839944"/>
                  </a:lnTo>
                  <a:lnTo>
                    <a:pt x="535002" y="1807203"/>
                  </a:lnTo>
                  <a:lnTo>
                    <a:pt x="565407" y="1772559"/>
                  </a:lnTo>
                  <a:lnTo>
                    <a:pt x="594363" y="1736089"/>
                  </a:lnTo>
                  <a:lnTo>
                    <a:pt x="621817" y="1697869"/>
                  </a:lnTo>
                  <a:lnTo>
                    <a:pt x="647717" y="1657976"/>
                  </a:lnTo>
                  <a:lnTo>
                    <a:pt x="672011" y="1616487"/>
                  </a:lnTo>
                  <a:lnTo>
                    <a:pt x="694646" y="1573478"/>
                  </a:lnTo>
                  <a:lnTo>
                    <a:pt x="715571" y="1529026"/>
                  </a:lnTo>
                  <a:lnTo>
                    <a:pt x="734732" y="1483208"/>
                  </a:lnTo>
                  <a:lnTo>
                    <a:pt x="752077" y="1436101"/>
                  </a:lnTo>
                  <a:lnTo>
                    <a:pt x="767554" y="1387780"/>
                  </a:lnTo>
                  <a:lnTo>
                    <a:pt x="781111" y="1338324"/>
                  </a:lnTo>
                  <a:lnTo>
                    <a:pt x="792695" y="1287807"/>
                  </a:lnTo>
                  <a:lnTo>
                    <a:pt x="802253" y="1236308"/>
                  </a:lnTo>
                  <a:lnTo>
                    <a:pt x="809734" y="1183903"/>
                  </a:lnTo>
                  <a:lnTo>
                    <a:pt x="815086" y="113066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1272540">
              <a:lnSpc>
                <a:spcPts val="3200"/>
              </a:lnSpc>
            </a:pPr>
            <a:r>
              <a:rPr sz="2800" spc="-5" dirty="0"/>
              <a:t>Actualización</a:t>
            </a:r>
            <a:r>
              <a:rPr sz="2800" spc="-20" dirty="0"/>
              <a:t> </a:t>
            </a:r>
            <a:r>
              <a:rPr sz="2800" spc="-10" dirty="0"/>
              <a:t>de</a:t>
            </a:r>
            <a:r>
              <a:rPr sz="2800" spc="-15" dirty="0"/>
              <a:t> </a:t>
            </a:r>
            <a:r>
              <a:rPr sz="2800" spc="-5" dirty="0"/>
              <a:t>Datos</a:t>
            </a:r>
            <a:endParaRPr sz="280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4464" y="624840"/>
              <a:ext cx="3456431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0101" y="2092261"/>
            <a:ext cx="7303770" cy="37738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347345" indent="-287020" algn="just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veces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podemos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desear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deshacernos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los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registros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 una tabla. Para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ello, utilizamos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 comando DELETE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FROM.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sintaxis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0066"/>
              </a:buClr>
              <a:buFont typeface="Wingdings"/>
              <a:buChar char=""/>
            </a:pPr>
            <a:endParaRPr sz="2350">
              <a:latin typeface="Arial"/>
              <a:cs typeface="Arial"/>
            </a:endParaRPr>
          </a:p>
          <a:p>
            <a:pPr marL="2200910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DELETE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2200910" marR="2678430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"nombre_tabla"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2000" b="1" i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{condición}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buSzPct val="75000"/>
              <a:buFont typeface="Wingdings"/>
              <a:buChar char=""/>
              <a:tabLst>
                <a:tab pos="337185" algn="l"/>
                <a:tab pos="3378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borran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tuplas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cumplen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cierta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condición</a:t>
            </a:r>
            <a:endParaRPr sz="2000">
              <a:latin typeface="Arial"/>
              <a:cs typeface="Arial"/>
            </a:endParaRPr>
          </a:p>
          <a:p>
            <a:pPr marL="337185" indent="-287020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"/>
              <a:tabLst>
                <a:tab pos="337185" algn="l"/>
                <a:tab pos="3378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hay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condición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borran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todas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tuplas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endParaRPr sz="2000">
              <a:latin typeface="Arial"/>
              <a:cs typeface="Arial"/>
            </a:endParaRPr>
          </a:p>
          <a:p>
            <a:pPr marL="337185" marR="5080" indent="-287020">
              <a:lnSpc>
                <a:spcPts val="2160"/>
              </a:lnSpc>
              <a:spcBef>
                <a:spcPts val="755"/>
              </a:spcBef>
              <a:buSzPct val="75000"/>
              <a:buFont typeface="Wingdings"/>
              <a:buChar char=""/>
              <a:tabLst>
                <a:tab pos="337185" algn="l"/>
                <a:tab pos="3378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diferencia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DROP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borra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estructura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2184400">
              <a:lnSpc>
                <a:spcPts val="3200"/>
              </a:lnSpc>
            </a:pPr>
            <a:r>
              <a:rPr sz="2800" spc="-5" dirty="0"/>
              <a:t>Borrado</a:t>
            </a:r>
            <a:r>
              <a:rPr sz="2800" spc="-40" dirty="0"/>
              <a:t> </a:t>
            </a:r>
            <a:r>
              <a:rPr sz="2800" spc="-10" dirty="0"/>
              <a:t>de</a:t>
            </a:r>
            <a:r>
              <a:rPr sz="2800" spc="-35" dirty="0"/>
              <a:t> </a:t>
            </a:r>
            <a:r>
              <a:rPr sz="2800" spc="-5" dirty="0"/>
              <a:t>Datos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4" y="88392"/>
              <a:ext cx="5757671" cy="7376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4464" y="624840"/>
              <a:ext cx="3456431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875914" y="3919410"/>
            <a:ext cx="2972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DELETE</a:t>
            </a:r>
            <a:r>
              <a:rPr sz="1600" b="1" i="1" spc="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600" b="1" i="1" spc="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Cliente 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6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Nombre=‘Carlos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Soto’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601912" y="2014537"/>
          <a:ext cx="3453765" cy="1573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1217930"/>
                <a:gridCol w="1268730"/>
              </a:tblGrid>
              <a:tr h="220662">
                <a:tc gridSpan="3">
                  <a:txBody>
                    <a:bodyPr/>
                    <a:lstStyle/>
                    <a:p>
                      <a:pPr marR="59055" algn="ctr">
                        <a:lnSpc>
                          <a:spcPts val="1375"/>
                        </a:lnSpc>
                        <a:spcBef>
                          <a:spcPts val="26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Cliente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8926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i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Nombre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Direccion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11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7124563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Carlos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Soto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i="1" dirty="0">
                          <a:latin typeface="Arial"/>
                          <a:cs typeface="Arial"/>
                        </a:rPr>
                        <a:t>San</a:t>
                      </a:r>
                      <a:r>
                        <a:rPr sz="12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Lorenzo</a:t>
                      </a:r>
                      <a:r>
                        <a:rPr sz="12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895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9345235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Ricardo</a:t>
                      </a:r>
                      <a:r>
                        <a:rPr sz="12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Garcia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Astorga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1256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8345233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Juan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Lopez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i="1" dirty="0">
                          <a:latin typeface="Arial"/>
                          <a:cs typeface="Arial"/>
                        </a:rPr>
                        <a:t>Gran</a:t>
                      </a:r>
                      <a:r>
                        <a:rPr sz="12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vía</a:t>
                      </a:r>
                      <a:r>
                        <a:rPr sz="1200" b="1" i="1" spc="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01912" y="4970462"/>
          <a:ext cx="3453765" cy="1573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1217930"/>
                <a:gridCol w="1268730"/>
              </a:tblGrid>
              <a:tr h="221456">
                <a:tc gridSpan="3">
                  <a:txBody>
                    <a:bodyPr/>
                    <a:lstStyle/>
                    <a:p>
                      <a:pPr marR="59055" algn="ctr">
                        <a:lnSpc>
                          <a:spcPts val="1370"/>
                        </a:lnSpc>
                        <a:spcBef>
                          <a:spcPts val="27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Cliente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8131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i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Dni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Nombre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Direccion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1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9345235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Ricardo</a:t>
                      </a:r>
                      <a:r>
                        <a:rPr sz="12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Garcia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Astorga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8345233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Juan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Lopez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Astorga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6675439" y="3167066"/>
            <a:ext cx="844550" cy="2357120"/>
            <a:chOff x="6675439" y="3167066"/>
            <a:chExt cx="844550" cy="2357120"/>
          </a:xfrm>
        </p:grpSpPr>
        <p:sp>
          <p:nvSpPr>
            <p:cNvPr id="20" name="object 20"/>
            <p:cNvSpPr/>
            <p:nvPr/>
          </p:nvSpPr>
          <p:spPr>
            <a:xfrm>
              <a:off x="6688139" y="4310444"/>
              <a:ext cx="819785" cy="1200785"/>
            </a:xfrm>
            <a:custGeom>
              <a:avLst/>
              <a:gdLst/>
              <a:ahLst/>
              <a:cxnLst/>
              <a:rect l="l" t="t" r="r" b="b"/>
              <a:pathLst>
                <a:path w="819784" h="1200785">
                  <a:moveTo>
                    <a:pt x="204787" y="791057"/>
                  </a:moveTo>
                  <a:lnTo>
                    <a:pt x="0" y="1028407"/>
                  </a:lnTo>
                  <a:lnTo>
                    <a:pt x="204787" y="1200454"/>
                  </a:lnTo>
                  <a:lnTo>
                    <a:pt x="204787" y="1098016"/>
                  </a:lnTo>
                  <a:lnTo>
                    <a:pt x="244792" y="1083694"/>
                  </a:lnTo>
                  <a:lnTo>
                    <a:pt x="283813" y="1067025"/>
                  </a:lnTo>
                  <a:lnTo>
                    <a:pt x="321808" y="1048082"/>
                  </a:lnTo>
                  <a:lnTo>
                    <a:pt x="358737" y="1026940"/>
                  </a:lnTo>
                  <a:lnTo>
                    <a:pt x="394558" y="1003673"/>
                  </a:lnTo>
                  <a:lnTo>
                    <a:pt x="429231" y="978354"/>
                  </a:lnTo>
                  <a:lnTo>
                    <a:pt x="462714" y="951058"/>
                  </a:lnTo>
                  <a:lnTo>
                    <a:pt x="494966" y="921858"/>
                  </a:lnTo>
                  <a:lnTo>
                    <a:pt x="523297" y="893483"/>
                  </a:lnTo>
                  <a:lnTo>
                    <a:pt x="204787" y="893483"/>
                  </a:lnTo>
                  <a:lnTo>
                    <a:pt x="204787" y="791057"/>
                  </a:lnTo>
                  <a:close/>
                </a:path>
                <a:path w="819784" h="1200785">
                  <a:moveTo>
                    <a:pt x="815086" y="0"/>
                  </a:moveTo>
                  <a:lnTo>
                    <a:pt x="809734" y="53234"/>
                  </a:lnTo>
                  <a:lnTo>
                    <a:pt x="802253" y="105640"/>
                  </a:lnTo>
                  <a:lnTo>
                    <a:pt x="792695" y="157138"/>
                  </a:lnTo>
                  <a:lnTo>
                    <a:pt x="781111" y="207654"/>
                  </a:lnTo>
                  <a:lnTo>
                    <a:pt x="767554" y="257111"/>
                  </a:lnTo>
                  <a:lnTo>
                    <a:pt x="752077" y="305431"/>
                  </a:lnTo>
                  <a:lnTo>
                    <a:pt x="734732" y="352537"/>
                  </a:lnTo>
                  <a:lnTo>
                    <a:pt x="715571" y="398355"/>
                  </a:lnTo>
                  <a:lnTo>
                    <a:pt x="694646" y="442806"/>
                  </a:lnTo>
                  <a:lnTo>
                    <a:pt x="672011" y="485814"/>
                  </a:lnTo>
                  <a:lnTo>
                    <a:pt x="647717" y="527302"/>
                  </a:lnTo>
                  <a:lnTo>
                    <a:pt x="621817" y="567194"/>
                  </a:lnTo>
                  <a:lnTo>
                    <a:pt x="594363" y="605413"/>
                  </a:lnTo>
                  <a:lnTo>
                    <a:pt x="565407" y="641883"/>
                  </a:lnTo>
                  <a:lnTo>
                    <a:pt x="535002" y="676526"/>
                  </a:lnTo>
                  <a:lnTo>
                    <a:pt x="503201" y="709266"/>
                  </a:lnTo>
                  <a:lnTo>
                    <a:pt x="470055" y="740027"/>
                  </a:lnTo>
                  <a:lnTo>
                    <a:pt x="435617" y="768731"/>
                  </a:lnTo>
                  <a:lnTo>
                    <a:pt x="399939" y="795303"/>
                  </a:lnTo>
                  <a:lnTo>
                    <a:pt x="363074" y="819665"/>
                  </a:lnTo>
                  <a:lnTo>
                    <a:pt x="325074" y="841740"/>
                  </a:lnTo>
                  <a:lnTo>
                    <a:pt x="285991" y="861453"/>
                  </a:lnTo>
                  <a:lnTo>
                    <a:pt x="245878" y="878726"/>
                  </a:lnTo>
                  <a:lnTo>
                    <a:pt x="204787" y="893483"/>
                  </a:lnTo>
                  <a:lnTo>
                    <a:pt x="523297" y="893483"/>
                  </a:lnTo>
                  <a:lnTo>
                    <a:pt x="555613" y="858044"/>
                  </a:lnTo>
                  <a:lnTo>
                    <a:pt x="583926" y="823578"/>
                  </a:lnTo>
                  <a:lnTo>
                    <a:pt x="610843" y="787505"/>
                  </a:lnTo>
                  <a:lnTo>
                    <a:pt x="636324" y="749897"/>
                  </a:lnTo>
                  <a:lnTo>
                    <a:pt x="660327" y="710831"/>
                  </a:lnTo>
                  <a:lnTo>
                    <a:pt x="682811" y="670378"/>
                  </a:lnTo>
                  <a:lnTo>
                    <a:pt x="703735" y="628615"/>
                  </a:lnTo>
                  <a:lnTo>
                    <a:pt x="723058" y="585613"/>
                  </a:lnTo>
                  <a:lnTo>
                    <a:pt x="740739" y="541448"/>
                  </a:lnTo>
                  <a:lnTo>
                    <a:pt x="756737" y="496194"/>
                  </a:lnTo>
                  <a:lnTo>
                    <a:pt x="771010" y="449924"/>
                  </a:lnTo>
                  <a:lnTo>
                    <a:pt x="783518" y="402712"/>
                  </a:lnTo>
                  <a:lnTo>
                    <a:pt x="794219" y="354633"/>
                  </a:lnTo>
                  <a:lnTo>
                    <a:pt x="803073" y="305760"/>
                  </a:lnTo>
                  <a:lnTo>
                    <a:pt x="810037" y="256167"/>
                  </a:lnTo>
                  <a:lnTo>
                    <a:pt x="815071" y="205929"/>
                  </a:lnTo>
                  <a:lnTo>
                    <a:pt x="818134" y="155119"/>
                  </a:lnTo>
                  <a:lnTo>
                    <a:pt x="819185" y="103812"/>
                  </a:lnTo>
                  <a:lnTo>
                    <a:pt x="818183" y="52080"/>
                  </a:lnTo>
                  <a:lnTo>
                    <a:pt x="8150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88139" y="3179766"/>
              <a:ext cx="819150" cy="1233170"/>
            </a:xfrm>
            <a:custGeom>
              <a:avLst/>
              <a:gdLst/>
              <a:ahLst/>
              <a:cxnLst/>
              <a:rect l="l" t="t" r="r" b="b"/>
              <a:pathLst>
                <a:path w="819150" h="1233170">
                  <a:moveTo>
                    <a:pt x="0" y="0"/>
                  </a:moveTo>
                  <a:lnTo>
                    <a:pt x="0" y="204533"/>
                  </a:lnTo>
                  <a:lnTo>
                    <a:pt x="42152" y="205871"/>
                  </a:lnTo>
                  <a:lnTo>
                    <a:pt x="83752" y="209842"/>
                  </a:lnTo>
                  <a:lnTo>
                    <a:pt x="124747" y="216382"/>
                  </a:lnTo>
                  <a:lnTo>
                    <a:pt x="165085" y="225426"/>
                  </a:lnTo>
                  <a:lnTo>
                    <a:pt x="204716" y="236910"/>
                  </a:lnTo>
                  <a:lnTo>
                    <a:pt x="243588" y="250767"/>
                  </a:lnTo>
                  <a:lnTo>
                    <a:pt x="281649" y="266936"/>
                  </a:lnTo>
                  <a:lnTo>
                    <a:pt x="318848" y="285349"/>
                  </a:lnTo>
                  <a:lnTo>
                    <a:pt x="355133" y="305944"/>
                  </a:lnTo>
                  <a:lnTo>
                    <a:pt x="390453" y="328655"/>
                  </a:lnTo>
                  <a:lnTo>
                    <a:pt x="424757" y="353417"/>
                  </a:lnTo>
                  <a:lnTo>
                    <a:pt x="457992" y="380167"/>
                  </a:lnTo>
                  <a:lnTo>
                    <a:pt x="490108" y="408839"/>
                  </a:lnTo>
                  <a:lnTo>
                    <a:pt x="521053" y="439369"/>
                  </a:lnTo>
                  <a:lnTo>
                    <a:pt x="550776" y="471692"/>
                  </a:lnTo>
                  <a:lnTo>
                    <a:pt x="579224" y="505744"/>
                  </a:lnTo>
                  <a:lnTo>
                    <a:pt x="606348" y="541459"/>
                  </a:lnTo>
                  <a:lnTo>
                    <a:pt x="632094" y="578775"/>
                  </a:lnTo>
                  <a:lnTo>
                    <a:pt x="656412" y="617625"/>
                  </a:lnTo>
                  <a:lnTo>
                    <a:pt x="679250" y="657945"/>
                  </a:lnTo>
                  <a:lnTo>
                    <a:pt x="700557" y="699670"/>
                  </a:lnTo>
                  <a:lnTo>
                    <a:pt x="720282" y="742737"/>
                  </a:lnTo>
                  <a:lnTo>
                    <a:pt x="738372" y="787080"/>
                  </a:lnTo>
                  <a:lnTo>
                    <a:pt x="754776" y="832635"/>
                  </a:lnTo>
                  <a:lnTo>
                    <a:pt x="769443" y="879337"/>
                  </a:lnTo>
                  <a:lnTo>
                    <a:pt x="782322" y="927121"/>
                  </a:lnTo>
                  <a:lnTo>
                    <a:pt x="793360" y="975923"/>
                  </a:lnTo>
                  <a:lnTo>
                    <a:pt x="802507" y="1025679"/>
                  </a:lnTo>
                  <a:lnTo>
                    <a:pt x="809711" y="1076323"/>
                  </a:lnTo>
                  <a:lnTo>
                    <a:pt x="814920" y="1127791"/>
                  </a:lnTo>
                  <a:lnTo>
                    <a:pt x="818084" y="1180018"/>
                  </a:lnTo>
                  <a:lnTo>
                    <a:pt x="819150" y="1232941"/>
                  </a:lnTo>
                  <a:lnTo>
                    <a:pt x="819095" y="1025679"/>
                  </a:lnTo>
                  <a:lnTo>
                    <a:pt x="818084" y="975486"/>
                  </a:lnTo>
                  <a:lnTo>
                    <a:pt x="814920" y="923259"/>
                  </a:lnTo>
                  <a:lnTo>
                    <a:pt x="809711" y="871792"/>
                  </a:lnTo>
                  <a:lnTo>
                    <a:pt x="802507" y="821149"/>
                  </a:lnTo>
                  <a:lnTo>
                    <a:pt x="793360" y="771394"/>
                  </a:lnTo>
                  <a:lnTo>
                    <a:pt x="782322" y="722592"/>
                  </a:lnTo>
                  <a:lnTo>
                    <a:pt x="769443" y="674808"/>
                  </a:lnTo>
                  <a:lnTo>
                    <a:pt x="754776" y="628107"/>
                  </a:lnTo>
                  <a:lnTo>
                    <a:pt x="738372" y="582552"/>
                  </a:lnTo>
                  <a:lnTo>
                    <a:pt x="720282" y="538209"/>
                  </a:lnTo>
                  <a:lnTo>
                    <a:pt x="700557" y="495143"/>
                  </a:lnTo>
                  <a:lnTo>
                    <a:pt x="679250" y="453417"/>
                  </a:lnTo>
                  <a:lnTo>
                    <a:pt x="656412" y="413097"/>
                  </a:lnTo>
                  <a:lnTo>
                    <a:pt x="632094" y="374246"/>
                  </a:lnTo>
                  <a:lnTo>
                    <a:pt x="606348" y="336931"/>
                  </a:lnTo>
                  <a:lnTo>
                    <a:pt x="579224" y="301215"/>
                  </a:lnTo>
                  <a:lnTo>
                    <a:pt x="550776" y="267163"/>
                  </a:lnTo>
                  <a:lnTo>
                    <a:pt x="521053" y="234839"/>
                  </a:lnTo>
                  <a:lnTo>
                    <a:pt x="490108" y="204309"/>
                  </a:lnTo>
                  <a:lnTo>
                    <a:pt x="457992" y="175637"/>
                  </a:lnTo>
                  <a:lnTo>
                    <a:pt x="424757" y="148887"/>
                  </a:lnTo>
                  <a:lnTo>
                    <a:pt x="390453" y="124124"/>
                  </a:lnTo>
                  <a:lnTo>
                    <a:pt x="355133" y="101412"/>
                  </a:lnTo>
                  <a:lnTo>
                    <a:pt x="318848" y="80818"/>
                  </a:lnTo>
                  <a:lnTo>
                    <a:pt x="281649" y="62404"/>
                  </a:lnTo>
                  <a:lnTo>
                    <a:pt x="243588" y="46235"/>
                  </a:lnTo>
                  <a:lnTo>
                    <a:pt x="204716" y="32377"/>
                  </a:lnTo>
                  <a:lnTo>
                    <a:pt x="165085" y="20893"/>
                  </a:lnTo>
                  <a:lnTo>
                    <a:pt x="124747" y="11849"/>
                  </a:lnTo>
                  <a:lnTo>
                    <a:pt x="83752" y="5309"/>
                  </a:lnTo>
                  <a:lnTo>
                    <a:pt x="42152" y="1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88139" y="3179766"/>
              <a:ext cx="819150" cy="2331720"/>
            </a:xfrm>
            <a:custGeom>
              <a:avLst/>
              <a:gdLst/>
              <a:ahLst/>
              <a:cxnLst/>
              <a:rect l="l" t="t" r="r" b="b"/>
              <a:pathLst>
                <a:path w="819150" h="2331720">
                  <a:moveTo>
                    <a:pt x="819150" y="1232941"/>
                  </a:moveTo>
                  <a:lnTo>
                    <a:pt x="818084" y="1180018"/>
                  </a:lnTo>
                  <a:lnTo>
                    <a:pt x="814920" y="1127791"/>
                  </a:lnTo>
                  <a:lnTo>
                    <a:pt x="809711" y="1076323"/>
                  </a:lnTo>
                  <a:lnTo>
                    <a:pt x="802507" y="1025679"/>
                  </a:lnTo>
                  <a:lnTo>
                    <a:pt x="793360" y="975923"/>
                  </a:lnTo>
                  <a:lnTo>
                    <a:pt x="782322" y="927121"/>
                  </a:lnTo>
                  <a:lnTo>
                    <a:pt x="769443" y="879337"/>
                  </a:lnTo>
                  <a:lnTo>
                    <a:pt x="754776" y="832635"/>
                  </a:lnTo>
                  <a:lnTo>
                    <a:pt x="738372" y="787080"/>
                  </a:lnTo>
                  <a:lnTo>
                    <a:pt x="720282" y="742737"/>
                  </a:lnTo>
                  <a:lnTo>
                    <a:pt x="700557" y="699670"/>
                  </a:lnTo>
                  <a:lnTo>
                    <a:pt x="679250" y="657945"/>
                  </a:lnTo>
                  <a:lnTo>
                    <a:pt x="656412" y="617625"/>
                  </a:lnTo>
                  <a:lnTo>
                    <a:pt x="632094" y="578775"/>
                  </a:lnTo>
                  <a:lnTo>
                    <a:pt x="606348" y="541459"/>
                  </a:lnTo>
                  <a:lnTo>
                    <a:pt x="579224" y="505744"/>
                  </a:lnTo>
                  <a:lnTo>
                    <a:pt x="550776" y="471692"/>
                  </a:lnTo>
                  <a:lnTo>
                    <a:pt x="521053" y="439369"/>
                  </a:lnTo>
                  <a:lnTo>
                    <a:pt x="490108" y="408839"/>
                  </a:lnTo>
                  <a:lnTo>
                    <a:pt x="457992" y="380167"/>
                  </a:lnTo>
                  <a:lnTo>
                    <a:pt x="424757" y="353417"/>
                  </a:lnTo>
                  <a:lnTo>
                    <a:pt x="390453" y="328655"/>
                  </a:lnTo>
                  <a:lnTo>
                    <a:pt x="355133" y="305944"/>
                  </a:lnTo>
                  <a:lnTo>
                    <a:pt x="318848" y="285349"/>
                  </a:lnTo>
                  <a:lnTo>
                    <a:pt x="281649" y="266936"/>
                  </a:lnTo>
                  <a:lnTo>
                    <a:pt x="243588" y="250767"/>
                  </a:lnTo>
                  <a:lnTo>
                    <a:pt x="204716" y="236910"/>
                  </a:lnTo>
                  <a:lnTo>
                    <a:pt x="165085" y="225426"/>
                  </a:lnTo>
                  <a:lnTo>
                    <a:pt x="124747" y="216382"/>
                  </a:lnTo>
                  <a:lnTo>
                    <a:pt x="83752" y="209842"/>
                  </a:lnTo>
                  <a:lnTo>
                    <a:pt x="42152" y="205871"/>
                  </a:lnTo>
                  <a:lnTo>
                    <a:pt x="0" y="204533"/>
                  </a:lnTo>
                  <a:lnTo>
                    <a:pt x="0" y="0"/>
                  </a:lnTo>
                  <a:lnTo>
                    <a:pt x="42152" y="1338"/>
                  </a:lnTo>
                  <a:lnTo>
                    <a:pt x="83752" y="5309"/>
                  </a:lnTo>
                  <a:lnTo>
                    <a:pt x="124747" y="11849"/>
                  </a:lnTo>
                  <a:lnTo>
                    <a:pt x="165085" y="20893"/>
                  </a:lnTo>
                  <a:lnTo>
                    <a:pt x="204716" y="32377"/>
                  </a:lnTo>
                  <a:lnTo>
                    <a:pt x="243588" y="46235"/>
                  </a:lnTo>
                  <a:lnTo>
                    <a:pt x="281649" y="62404"/>
                  </a:lnTo>
                  <a:lnTo>
                    <a:pt x="318848" y="80818"/>
                  </a:lnTo>
                  <a:lnTo>
                    <a:pt x="355133" y="101412"/>
                  </a:lnTo>
                  <a:lnTo>
                    <a:pt x="390453" y="124124"/>
                  </a:lnTo>
                  <a:lnTo>
                    <a:pt x="424757" y="148887"/>
                  </a:lnTo>
                  <a:lnTo>
                    <a:pt x="457992" y="175637"/>
                  </a:lnTo>
                  <a:lnTo>
                    <a:pt x="490108" y="204309"/>
                  </a:lnTo>
                  <a:lnTo>
                    <a:pt x="521053" y="234839"/>
                  </a:lnTo>
                  <a:lnTo>
                    <a:pt x="550776" y="267163"/>
                  </a:lnTo>
                  <a:lnTo>
                    <a:pt x="579224" y="301215"/>
                  </a:lnTo>
                  <a:lnTo>
                    <a:pt x="606348" y="336931"/>
                  </a:lnTo>
                  <a:lnTo>
                    <a:pt x="632094" y="374246"/>
                  </a:lnTo>
                  <a:lnTo>
                    <a:pt x="656412" y="413097"/>
                  </a:lnTo>
                  <a:lnTo>
                    <a:pt x="679250" y="453417"/>
                  </a:lnTo>
                  <a:lnTo>
                    <a:pt x="700557" y="495143"/>
                  </a:lnTo>
                  <a:lnTo>
                    <a:pt x="720282" y="538209"/>
                  </a:lnTo>
                  <a:lnTo>
                    <a:pt x="738372" y="582552"/>
                  </a:lnTo>
                  <a:lnTo>
                    <a:pt x="754776" y="628107"/>
                  </a:lnTo>
                  <a:lnTo>
                    <a:pt x="769443" y="674808"/>
                  </a:lnTo>
                  <a:lnTo>
                    <a:pt x="782322" y="722592"/>
                  </a:lnTo>
                  <a:lnTo>
                    <a:pt x="793360" y="771394"/>
                  </a:lnTo>
                  <a:lnTo>
                    <a:pt x="802507" y="821149"/>
                  </a:lnTo>
                  <a:lnTo>
                    <a:pt x="809711" y="871792"/>
                  </a:lnTo>
                  <a:lnTo>
                    <a:pt x="814920" y="923259"/>
                  </a:lnTo>
                  <a:lnTo>
                    <a:pt x="818084" y="975486"/>
                  </a:lnTo>
                  <a:lnTo>
                    <a:pt x="819150" y="1028407"/>
                  </a:lnTo>
                  <a:lnTo>
                    <a:pt x="819150" y="1232941"/>
                  </a:lnTo>
                  <a:lnTo>
                    <a:pt x="818036" y="1286773"/>
                  </a:lnTo>
                  <a:lnTo>
                    <a:pt x="814729" y="1339999"/>
                  </a:lnTo>
                  <a:lnTo>
                    <a:pt x="809278" y="1392539"/>
                  </a:lnTo>
                  <a:lnTo>
                    <a:pt x="801730" y="1444313"/>
                  </a:lnTo>
                  <a:lnTo>
                    <a:pt x="792136" y="1495242"/>
                  </a:lnTo>
                  <a:lnTo>
                    <a:pt x="780545" y="1545247"/>
                  </a:lnTo>
                  <a:lnTo>
                    <a:pt x="767005" y="1594247"/>
                  </a:lnTo>
                  <a:lnTo>
                    <a:pt x="751565" y="1642163"/>
                  </a:lnTo>
                  <a:lnTo>
                    <a:pt x="734276" y="1688917"/>
                  </a:lnTo>
                  <a:lnTo>
                    <a:pt x="715185" y="1734427"/>
                  </a:lnTo>
                  <a:lnTo>
                    <a:pt x="694342" y="1778615"/>
                  </a:lnTo>
                  <a:lnTo>
                    <a:pt x="671795" y="1821402"/>
                  </a:lnTo>
                  <a:lnTo>
                    <a:pt x="647595" y="1862707"/>
                  </a:lnTo>
                  <a:lnTo>
                    <a:pt x="621789" y="1902451"/>
                  </a:lnTo>
                  <a:lnTo>
                    <a:pt x="594428" y="1940555"/>
                  </a:lnTo>
                  <a:lnTo>
                    <a:pt x="565559" y="1976940"/>
                  </a:lnTo>
                  <a:lnTo>
                    <a:pt x="535233" y="2011524"/>
                  </a:lnTo>
                  <a:lnTo>
                    <a:pt x="503498" y="2044230"/>
                  </a:lnTo>
                  <a:lnTo>
                    <a:pt x="470403" y="2074978"/>
                  </a:lnTo>
                  <a:lnTo>
                    <a:pt x="435997" y="2103688"/>
                  </a:lnTo>
                  <a:lnTo>
                    <a:pt x="400330" y="2130280"/>
                  </a:lnTo>
                  <a:lnTo>
                    <a:pt x="363450" y="2154675"/>
                  </a:lnTo>
                  <a:lnTo>
                    <a:pt x="325407" y="2176794"/>
                  </a:lnTo>
                  <a:lnTo>
                    <a:pt x="286249" y="2196557"/>
                  </a:lnTo>
                  <a:lnTo>
                    <a:pt x="246026" y="2213885"/>
                  </a:lnTo>
                  <a:lnTo>
                    <a:pt x="204787" y="2228697"/>
                  </a:lnTo>
                  <a:lnTo>
                    <a:pt x="204787" y="2331123"/>
                  </a:lnTo>
                  <a:lnTo>
                    <a:pt x="0" y="2159088"/>
                  </a:lnTo>
                  <a:lnTo>
                    <a:pt x="204787" y="1921738"/>
                  </a:lnTo>
                  <a:lnTo>
                    <a:pt x="204787" y="2024164"/>
                  </a:lnTo>
                  <a:lnTo>
                    <a:pt x="245878" y="2009407"/>
                  </a:lnTo>
                  <a:lnTo>
                    <a:pt x="285991" y="1992134"/>
                  </a:lnTo>
                  <a:lnTo>
                    <a:pt x="325074" y="1972421"/>
                  </a:lnTo>
                  <a:lnTo>
                    <a:pt x="363074" y="1950345"/>
                  </a:lnTo>
                  <a:lnTo>
                    <a:pt x="399939" y="1925982"/>
                  </a:lnTo>
                  <a:lnTo>
                    <a:pt x="435617" y="1899410"/>
                  </a:lnTo>
                  <a:lnTo>
                    <a:pt x="470055" y="1870705"/>
                  </a:lnTo>
                  <a:lnTo>
                    <a:pt x="503201" y="1839944"/>
                  </a:lnTo>
                  <a:lnTo>
                    <a:pt x="535002" y="1807203"/>
                  </a:lnTo>
                  <a:lnTo>
                    <a:pt x="565407" y="1772559"/>
                  </a:lnTo>
                  <a:lnTo>
                    <a:pt x="594363" y="1736089"/>
                  </a:lnTo>
                  <a:lnTo>
                    <a:pt x="621817" y="1697869"/>
                  </a:lnTo>
                  <a:lnTo>
                    <a:pt x="647717" y="1657976"/>
                  </a:lnTo>
                  <a:lnTo>
                    <a:pt x="672011" y="1616487"/>
                  </a:lnTo>
                  <a:lnTo>
                    <a:pt x="694646" y="1573478"/>
                  </a:lnTo>
                  <a:lnTo>
                    <a:pt x="715571" y="1529026"/>
                  </a:lnTo>
                  <a:lnTo>
                    <a:pt x="734732" y="1483208"/>
                  </a:lnTo>
                  <a:lnTo>
                    <a:pt x="752077" y="1436101"/>
                  </a:lnTo>
                  <a:lnTo>
                    <a:pt x="767554" y="1387780"/>
                  </a:lnTo>
                  <a:lnTo>
                    <a:pt x="781111" y="1338324"/>
                  </a:lnTo>
                  <a:lnTo>
                    <a:pt x="792695" y="1287807"/>
                  </a:lnTo>
                  <a:lnTo>
                    <a:pt x="802253" y="1236308"/>
                  </a:lnTo>
                  <a:lnTo>
                    <a:pt x="809734" y="1183903"/>
                  </a:lnTo>
                  <a:lnTo>
                    <a:pt x="815086" y="113066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2184400">
              <a:lnSpc>
                <a:spcPts val="3200"/>
              </a:lnSpc>
            </a:pPr>
            <a:r>
              <a:rPr sz="2800" spc="-5" dirty="0"/>
              <a:t>Borrado</a:t>
            </a:r>
            <a:r>
              <a:rPr sz="2800" spc="-40" dirty="0"/>
              <a:t> </a:t>
            </a:r>
            <a:r>
              <a:rPr sz="2800" spc="-10" dirty="0"/>
              <a:t>de</a:t>
            </a:r>
            <a:r>
              <a:rPr sz="2800" spc="-35" dirty="0"/>
              <a:t> </a:t>
            </a:r>
            <a:r>
              <a:rPr sz="2800" spc="-5" dirty="0"/>
              <a:t>Datos</a:t>
            </a:r>
            <a:endParaRPr sz="280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4464" y="624840"/>
              <a:ext cx="3456431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1362" y="717486"/>
            <a:ext cx="7066915" cy="397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5605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Borrado</a:t>
            </a:r>
            <a:r>
              <a:rPr sz="28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762635">
              <a:lnSpc>
                <a:spcPct val="100000"/>
              </a:lnSpc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Borrado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Todos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Datos</a:t>
            </a:r>
            <a:r>
              <a:rPr sz="2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Arial"/>
              <a:cs typeface="Arial"/>
            </a:endParaRPr>
          </a:p>
          <a:p>
            <a:pPr marL="299085" marR="5080" indent="-287020">
              <a:lnSpc>
                <a:spcPts val="2590"/>
              </a:lnSpc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Nos podemos deshacer de todos los datos de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una tabla pero conservando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estructura de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400" b="1" i="1" spc="-6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98425" algn="ctr">
              <a:lnSpc>
                <a:spcPct val="100000"/>
              </a:lnSpc>
              <a:spcBef>
                <a:spcPts val="1905"/>
              </a:spcBef>
            </a:pP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TRUNCATE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TABLE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"nombre_tabla"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41731"/>
            <a:ext cx="8911590" cy="1161415"/>
            <a:chOff x="-6350" y="141731"/>
            <a:chExt cx="8911590" cy="1161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9083" y="141731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3627" y="676655"/>
              <a:ext cx="3243071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402839" y="2711386"/>
            <a:ext cx="29273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SELECT lista_atributos 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FROM</a:t>
            </a:r>
            <a:r>
              <a:rPr sz="1800" b="1" i="1" spc="10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lista_tablas 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WHERE condiciones 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GROUP</a:t>
            </a:r>
            <a:r>
              <a:rPr sz="1800" b="1" i="1" spc="-1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BY</a:t>
            </a:r>
            <a:r>
              <a:rPr sz="1800" b="1" i="1" spc="-6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lista_atributos </a:t>
            </a:r>
            <a:r>
              <a:rPr sz="1800" b="1" i="1" spc="-484" dirty="0">
                <a:latin typeface="Arial"/>
                <a:cs typeface="Arial"/>
              </a:rPr>
              <a:t> </a:t>
            </a:r>
            <a:r>
              <a:rPr sz="1800" b="1" i="1" spc="-25" dirty="0">
                <a:latin typeface="Arial"/>
                <a:cs typeface="Arial"/>
              </a:rPr>
              <a:t>HAVING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condiciones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ORDER</a:t>
            </a:r>
            <a:r>
              <a:rPr sz="1800" b="1" i="1" spc="-4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BY</a:t>
            </a:r>
            <a:r>
              <a:rPr sz="1800" b="1" i="1" spc="-5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lista_atributos;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11181" y="261239"/>
            <a:ext cx="403796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56030">
              <a:lnSpc>
                <a:spcPts val="3200"/>
              </a:lnSpc>
            </a:pPr>
            <a:r>
              <a:rPr sz="2800" spc="-10" dirty="0"/>
              <a:t>Consulta</a:t>
            </a:r>
            <a:r>
              <a:rPr sz="2800" spc="-35" dirty="0"/>
              <a:t> </a:t>
            </a:r>
            <a:r>
              <a:rPr sz="2800" dirty="0"/>
              <a:t>Básica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3256915" y="1709737"/>
            <a:ext cx="2271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0327" y="624840"/>
              <a:ext cx="3023615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0751" y="717486"/>
            <a:ext cx="6974840" cy="570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0685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Tipos</a:t>
            </a:r>
            <a:r>
              <a:rPr sz="2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2800" b="1" i="1" spc="-20" dirty="0">
                <a:solidFill>
                  <a:srgbClr val="660066"/>
                </a:solidFill>
                <a:latin typeface="Arial"/>
                <a:cs typeface="Arial"/>
              </a:rPr>
              <a:t>Tipos</a:t>
            </a:r>
            <a:r>
              <a:rPr sz="2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660066"/>
                </a:solidFill>
                <a:latin typeface="Arial"/>
                <a:cs typeface="Arial"/>
              </a:rPr>
              <a:t>Numéricos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INT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(INTEGER)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almacenar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números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enteros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(4B)</a:t>
            </a:r>
            <a:endParaRPr sz="2000">
              <a:latin typeface="Arial"/>
              <a:cs typeface="Arial"/>
            </a:endParaRPr>
          </a:p>
          <a:p>
            <a:pPr marL="698500" marR="5080" indent="-228600">
              <a:lnSpc>
                <a:spcPts val="1300"/>
              </a:lnSpc>
              <a:spcBef>
                <a:spcPts val="470"/>
              </a:spcBef>
              <a:tabLst>
                <a:tab pos="697865" algn="l"/>
              </a:tabLst>
            </a:pPr>
            <a:r>
              <a:rPr sz="1200" spc="-5" dirty="0">
                <a:solidFill>
                  <a:srgbClr val="660066"/>
                </a:solidFill>
                <a:latin typeface="Arial MT"/>
                <a:cs typeface="Arial MT"/>
              </a:rPr>
              <a:t>–	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En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un rango de -2147463846 a 2147483647. 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Si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configuramos este dato como unsigned, </a:t>
            </a:r>
            <a:r>
              <a:rPr sz="1200" b="1" i="1" spc="-3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2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2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0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a 4294967295</a:t>
            </a:r>
            <a:endParaRPr sz="1200">
              <a:latin typeface="Arial"/>
              <a:cs typeface="Arial"/>
            </a:endParaRPr>
          </a:p>
          <a:p>
            <a:pPr marL="299085" marR="683895" indent="-287020">
              <a:lnSpc>
                <a:spcPts val="1300"/>
              </a:lnSpc>
              <a:spcBef>
                <a:spcPts val="42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TINYINT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número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entero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12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12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válidos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desde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-128</a:t>
            </a:r>
            <a:r>
              <a:rPr sz="12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127.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se </a:t>
            </a:r>
            <a:r>
              <a:rPr sz="1200" b="1" i="1" spc="-3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configura como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unsigned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(sin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signo),</a:t>
            </a:r>
            <a:r>
              <a:rPr sz="12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12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0 a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255</a:t>
            </a:r>
            <a:r>
              <a:rPr sz="12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(1B)</a:t>
            </a:r>
            <a:endParaRPr sz="1200">
              <a:latin typeface="Arial"/>
              <a:cs typeface="Arial"/>
            </a:endParaRPr>
          </a:p>
          <a:p>
            <a:pPr marL="299085" marR="172085" indent="-287020">
              <a:lnSpc>
                <a:spcPts val="1300"/>
              </a:lnSpc>
              <a:spcBef>
                <a:spcPts val="42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SMALLINT,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números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enteros, con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desde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-32768</a:t>
            </a:r>
            <a:r>
              <a:rPr sz="12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32767.</a:t>
            </a:r>
            <a:r>
              <a:rPr sz="12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configura</a:t>
            </a:r>
            <a:r>
              <a:rPr sz="12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como </a:t>
            </a:r>
            <a:r>
              <a:rPr sz="1200" b="1" i="1" spc="-3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unsigned,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0 a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65535.</a:t>
            </a:r>
            <a:r>
              <a:rPr sz="12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(2B)</a:t>
            </a:r>
            <a:endParaRPr sz="1200">
              <a:latin typeface="Arial"/>
              <a:cs typeface="Arial"/>
            </a:endParaRPr>
          </a:p>
          <a:p>
            <a:pPr marL="299085" marR="59055" indent="-287020">
              <a:lnSpc>
                <a:spcPts val="1300"/>
              </a:lnSpc>
              <a:spcBef>
                <a:spcPts val="42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MEDIUMINT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números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enteros; 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12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va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desde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-8.388608</a:t>
            </a:r>
            <a:r>
              <a:rPr sz="12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8388607.</a:t>
            </a:r>
            <a:r>
              <a:rPr sz="12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se </a:t>
            </a:r>
            <a:r>
              <a:rPr sz="1200" b="1" i="1" spc="-3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configuracomo</a:t>
            </a:r>
            <a:r>
              <a:rPr sz="12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unsigned,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0 a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16777215 (3B)</a:t>
            </a:r>
            <a:endParaRPr sz="1200">
              <a:latin typeface="Arial"/>
              <a:cs typeface="Arial"/>
            </a:endParaRPr>
          </a:p>
          <a:p>
            <a:pPr marL="299085" marR="1163320" indent="-287020">
              <a:lnSpc>
                <a:spcPts val="1300"/>
              </a:lnSpc>
              <a:spcBef>
                <a:spcPts val="42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BIGINT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número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entero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2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12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desde</a:t>
            </a:r>
            <a:r>
              <a:rPr sz="1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-9223372036854775808</a:t>
            </a:r>
            <a:r>
              <a:rPr sz="12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a </a:t>
            </a:r>
            <a:r>
              <a:rPr sz="1200" b="1" i="1" spc="-3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9223372036854775807.</a:t>
            </a:r>
            <a:r>
              <a:rPr sz="12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Unsigned,</a:t>
            </a:r>
            <a:r>
              <a:rPr sz="12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desde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0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18446744073709551615.</a:t>
            </a:r>
            <a:r>
              <a:rPr sz="12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(8B)</a:t>
            </a:r>
            <a:endParaRPr sz="1200">
              <a:latin typeface="Arial"/>
              <a:cs typeface="Arial"/>
            </a:endParaRPr>
          </a:p>
          <a:p>
            <a:pPr marL="299085" marR="655955" indent="-287020">
              <a:lnSpc>
                <a:spcPts val="2160"/>
              </a:lnSpc>
              <a:spcBef>
                <a:spcPts val="71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  <a:tab pos="256921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FLOAT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,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DOUBLE	representa</a:t>
            </a:r>
            <a:r>
              <a:rPr sz="20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números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decimales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(4/8B),</a:t>
            </a:r>
            <a:endParaRPr sz="2000">
              <a:latin typeface="Arial"/>
              <a:cs typeface="Arial"/>
            </a:endParaRPr>
          </a:p>
          <a:p>
            <a:pPr marL="697865" marR="1205865" indent="-228600">
              <a:lnSpc>
                <a:spcPts val="1300"/>
              </a:lnSpc>
              <a:spcBef>
                <a:spcPts val="434"/>
              </a:spcBef>
              <a:tabLst>
                <a:tab pos="697865" algn="l"/>
              </a:tabLst>
            </a:pPr>
            <a:r>
              <a:rPr sz="1200" spc="-5" dirty="0">
                <a:solidFill>
                  <a:srgbClr val="660066"/>
                </a:solidFill>
                <a:latin typeface="Arial MT"/>
                <a:cs typeface="Arial MT"/>
              </a:rPr>
              <a:t>–	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Float: 3.402823466E+38 a -1.175494351E-38, 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0,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y de 1.175494351E-38 a </a:t>
            </a:r>
            <a:r>
              <a:rPr sz="1200" b="1" i="1" spc="-3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3.402823466E+38</a:t>
            </a:r>
            <a:endParaRPr sz="1200">
              <a:latin typeface="Arial"/>
              <a:cs typeface="Arial"/>
            </a:endParaRPr>
          </a:p>
          <a:p>
            <a:pPr marL="697865" marR="1083945" indent="-228600">
              <a:lnSpc>
                <a:spcPts val="1300"/>
              </a:lnSpc>
              <a:spcBef>
                <a:spcPts val="425"/>
              </a:spcBef>
              <a:tabLst>
                <a:tab pos="697865" algn="l"/>
              </a:tabLst>
            </a:pPr>
            <a:r>
              <a:rPr sz="1200" spc="-5" dirty="0">
                <a:solidFill>
                  <a:srgbClr val="660066"/>
                </a:solidFill>
                <a:latin typeface="Arial MT"/>
                <a:cs typeface="Arial MT"/>
              </a:rPr>
              <a:t>–	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Double: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1.7976931348623157E+308</a:t>
            </a:r>
            <a:r>
              <a:rPr sz="12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2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-2.2250738585072014E-308,</a:t>
            </a:r>
            <a:r>
              <a:rPr sz="12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660066"/>
                </a:solidFill>
                <a:latin typeface="Arial"/>
                <a:cs typeface="Arial"/>
              </a:rPr>
              <a:t>0,</a:t>
            </a:r>
            <a:r>
              <a:rPr sz="1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2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200" b="1" i="1" spc="-3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200" b="1" i="1" spc="-10" dirty="0">
                <a:solidFill>
                  <a:srgbClr val="660066"/>
                </a:solidFill>
                <a:latin typeface="Arial"/>
                <a:cs typeface="Arial"/>
              </a:rPr>
              <a:t>2.2250738585072014E-308</a:t>
            </a:r>
            <a:endParaRPr sz="1200">
              <a:latin typeface="Arial"/>
              <a:cs typeface="Arial"/>
            </a:endParaRPr>
          </a:p>
          <a:p>
            <a:pPr marL="299085" marR="363855" indent="-287020">
              <a:lnSpc>
                <a:spcPts val="2160"/>
              </a:lnSpc>
              <a:spcBef>
                <a:spcPts val="70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BIT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BOOL(BOOLEAN),</a:t>
            </a:r>
            <a:r>
              <a:rPr sz="2000" b="1" i="1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número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entero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ser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0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ó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69164"/>
            <a:ext cx="8911590" cy="1134110"/>
            <a:chOff x="-6350" y="169164"/>
            <a:chExt cx="8911590" cy="1134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9751" y="169164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4295" y="705611"/>
              <a:ext cx="3243071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20776" y="1709737"/>
            <a:ext cx="6826884" cy="3507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74955" algn="ctr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299085" marR="5080" indent="-287020">
              <a:lnSpc>
                <a:spcPts val="2590"/>
              </a:lnSpc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La consulta básica en SQL permite consultar </a:t>
            </a:r>
            <a:r>
              <a:rPr sz="2400" b="1" i="1" spc="-6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atributos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pueden</a:t>
            </a:r>
            <a:r>
              <a:rPr sz="2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producir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duplicados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062355" marR="2321560">
              <a:lnSpc>
                <a:spcPct val="100000"/>
              </a:lnSpc>
              <a:spcBef>
                <a:spcPts val="237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"nombre_columna"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"nombre_tabla"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1279" y="289433"/>
            <a:ext cx="403796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56030">
              <a:lnSpc>
                <a:spcPts val="3200"/>
              </a:lnSpc>
            </a:pPr>
            <a:r>
              <a:rPr sz="2800" spc="-10" dirty="0"/>
              <a:t>Consulta</a:t>
            </a:r>
            <a:r>
              <a:rPr sz="2800" spc="-35" dirty="0"/>
              <a:t> </a:t>
            </a:r>
            <a:r>
              <a:rPr sz="2800" dirty="0"/>
              <a:t>Básica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14300"/>
            <a:ext cx="8911590" cy="1188720"/>
            <a:chOff x="-6350" y="114300"/>
            <a:chExt cx="8911590" cy="1188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9751" y="114300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4295" y="650748"/>
              <a:ext cx="3243071" cy="582167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795587" y="2001837"/>
          <a:ext cx="2968625" cy="176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4390"/>
                <a:gridCol w="1168400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4642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5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2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39402" y="4090923"/>
            <a:ext cx="2917190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Información_ventas</a:t>
            </a:r>
            <a:endParaRPr sz="1800">
              <a:latin typeface="Arial"/>
              <a:cs typeface="Arial"/>
            </a:endParaRPr>
          </a:p>
          <a:p>
            <a:pPr marL="866140">
              <a:lnSpc>
                <a:spcPct val="100000"/>
              </a:lnSpc>
              <a:spcBef>
                <a:spcPts val="168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866140" marR="93853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Madrid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Sevilla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Madrid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B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ce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on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621279" y="234569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256915" y="743585"/>
            <a:ext cx="4402455" cy="107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052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Consulta</a:t>
            </a:r>
            <a:r>
              <a:rPr sz="28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Básica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69164"/>
            <a:ext cx="8911590" cy="1134110"/>
            <a:chOff x="-6350" y="169164"/>
            <a:chExt cx="8911590" cy="1134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9751" y="169164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6808" y="705611"/>
              <a:ext cx="448055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31826" y="1657350"/>
            <a:ext cx="7091045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830" algn="ctr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DISTINCT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299085" marR="199390" indent="-287020" algn="just">
              <a:lnSpc>
                <a:spcPts val="2160"/>
              </a:lnSpc>
              <a:spcBef>
                <a:spcPts val="1939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nos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permite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tomar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toda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 una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(o columnas) en una tabla. Esto, obviamente,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significa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necesariamente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habrá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redundancias.</a:t>
            </a:r>
            <a:endParaRPr sz="200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spcBef>
                <a:spcPts val="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evitar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duplicados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utiliza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palabra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DISTINCT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Arial"/>
              <a:cs typeface="Arial"/>
            </a:endParaRPr>
          </a:p>
          <a:p>
            <a:pPr marL="1360805" marR="1518285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 DISTINCT "nombre_columna"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"nombre_tabla”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1279" y="289433"/>
            <a:ext cx="403796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8415">
              <a:lnSpc>
                <a:spcPts val="3200"/>
              </a:lnSpc>
            </a:pPr>
            <a:r>
              <a:rPr sz="2800" spc="-5" dirty="0"/>
              <a:t>Eliminación</a:t>
            </a:r>
            <a:r>
              <a:rPr sz="2800" spc="-55" dirty="0"/>
              <a:t> </a:t>
            </a:r>
            <a:r>
              <a:rPr sz="2800" spc="-10" dirty="0"/>
              <a:t>Duplicados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69164"/>
            <a:ext cx="8911590" cy="1134110"/>
            <a:chOff x="-6350" y="169164"/>
            <a:chExt cx="8911590" cy="1134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9751" y="169164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6808" y="705611"/>
              <a:ext cx="4480559" cy="582167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794000" y="2417762"/>
          <a:ext cx="2970530" cy="1762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4390"/>
                <a:gridCol w="117030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7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29752" y="4579873"/>
            <a:ext cx="5860415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DISTINCT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Tienda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FROM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Información_ventas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Arial"/>
              <a:cs typeface="Arial"/>
            </a:endParaRPr>
          </a:p>
          <a:p>
            <a:pPr marL="1833245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833245" marR="291465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Madrid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Sevilla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B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ce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on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621279" y="289433"/>
            <a:ext cx="403796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8415">
              <a:lnSpc>
                <a:spcPts val="3200"/>
              </a:lnSpc>
            </a:pPr>
            <a:r>
              <a:rPr sz="2800" spc="-5" dirty="0"/>
              <a:t>Eliminación</a:t>
            </a:r>
            <a:r>
              <a:rPr sz="2800" spc="-55" dirty="0"/>
              <a:t> </a:t>
            </a:r>
            <a:r>
              <a:rPr sz="2800" spc="-10" dirty="0"/>
              <a:t>Duplicados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2564764" y="1657350"/>
            <a:ext cx="3515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DISTINCT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8775" y="685799"/>
              <a:ext cx="553211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36637" y="1657750"/>
            <a:ext cx="7188834" cy="144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10540" algn="ctr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Podríamos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desear seleccionar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condicionalmente los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datos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 tabla.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ello,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utilizamos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cláusula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clave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WHERE.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sintaxis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siguiente: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07565" y="270320"/>
            <a:ext cx="5083810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791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Selección</a:t>
            </a:r>
            <a:r>
              <a:rPr sz="2800" spc="-10" dirty="0"/>
              <a:t> Condicional</a:t>
            </a:r>
            <a:r>
              <a:rPr sz="2800" spc="35" dirty="0"/>
              <a:t> </a:t>
            </a:r>
            <a:r>
              <a:rPr sz="2800" spc="-10" dirty="0"/>
              <a:t>Simple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2704464" y="4033837"/>
            <a:ext cx="3459479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"nombre_columna"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FROM "nombre_tabla"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"condición"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12776"/>
            <a:ext cx="8911590" cy="1190625"/>
            <a:chOff x="-6350" y="112776"/>
            <a:chExt cx="8911590" cy="1190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5" y="1127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4920" y="670559"/>
              <a:ext cx="6632447" cy="499872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04900" y="1679575"/>
          <a:ext cx="7272655" cy="4598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005"/>
                <a:gridCol w="5327650"/>
              </a:tblGrid>
              <a:tr h="360362"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Operadores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Uso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6699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&lt;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Menor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&gt;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Mayor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&lt;&gt;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Distinto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&lt;=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Menor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igual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&gt;=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Mayor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igual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Igual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7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1400" spc="1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verdadero</a:t>
                      </a:r>
                      <a:r>
                        <a:rPr sz="140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400" spc="1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1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expresiones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izquierda</a:t>
                      </a:r>
                      <a:r>
                        <a:rPr sz="140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derecha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ambas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verdaderas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72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83185" indent="-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verdadero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cualquiera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de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expresiones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derecha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izquierda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del OR,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verdaderas.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71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NOT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86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Invierte</a:t>
                      </a:r>
                      <a:r>
                        <a:rPr sz="14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lógica</a:t>
                      </a:r>
                      <a:r>
                        <a:rPr sz="14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expresión</a:t>
                      </a:r>
                      <a:r>
                        <a:rPr sz="140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está</a:t>
                      </a:r>
                      <a:r>
                        <a:rPr sz="140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</a:t>
                      </a:r>
                      <a:r>
                        <a:rPr sz="14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derecha.</a:t>
                      </a:r>
                      <a:r>
                        <a:rPr sz="14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40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es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verdadera,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mediante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pasa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falsa.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72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1400" spc="1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verdadero</a:t>
                      </a:r>
                      <a:r>
                        <a:rPr sz="140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400" spc="1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1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expresiones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izquierda</a:t>
                      </a:r>
                      <a:r>
                        <a:rPr sz="140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derecha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ambas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verdaderas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41767" y="232664"/>
            <a:ext cx="625094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5040">
              <a:lnSpc>
                <a:spcPts val="4195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2755"/>
              </a:lnSpc>
            </a:pPr>
            <a:r>
              <a:rPr sz="2400" spc="-5" dirty="0"/>
              <a:t>Selección</a:t>
            </a:r>
            <a:r>
              <a:rPr sz="2400" spc="-25" dirty="0"/>
              <a:t> </a:t>
            </a:r>
            <a:r>
              <a:rPr sz="2400" spc="-5" dirty="0"/>
              <a:t>Condicional</a:t>
            </a:r>
            <a:r>
              <a:rPr sz="2400" spc="-40" dirty="0"/>
              <a:t> </a:t>
            </a:r>
            <a:r>
              <a:rPr sz="2400" spc="-5" dirty="0"/>
              <a:t>Simple:</a:t>
            </a:r>
            <a:r>
              <a:rPr sz="2400" spc="-15" dirty="0"/>
              <a:t> </a:t>
            </a:r>
            <a:r>
              <a:rPr sz="2400" spc="-5" dirty="0"/>
              <a:t>Operadores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28015"/>
            <a:ext cx="8911590" cy="1175385"/>
            <a:chOff x="-6350" y="128015"/>
            <a:chExt cx="8911590" cy="11753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9751" y="128015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6772" y="664464"/>
              <a:ext cx="5532119" cy="582167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57500" y="2173287"/>
          <a:ext cx="2989580" cy="1776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4390"/>
                <a:gridCol w="117030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4642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81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99739" y="4325873"/>
            <a:ext cx="2917190" cy="200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4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Información_ventas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Ventas&gt;1000</a:t>
            </a:r>
            <a:endParaRPr sz="1800">
              <a:latin typeface="Arial"/>
              <a:cs typeface="Arial"/>
            </a:endParaRPr>
          </a:p>
          <a:p>
            <a:pPr marL="356870" marR="1371600">
              <a:lnSpc>
                <a:spcPct val="200000"/>
              </a:lnSpc>
              <a:spcBef>
                <a:spcPts val="445"/>
              </a:spcBef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lt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do: 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Madrid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621279" y="248095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75815" y="757110"/>
            <a:ext cx="5081905" cy="113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Condicional</a:t>
            </a:r>
            <a:r>
              <a:rPr sz="2800" b="1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155" y="685799"/>
              <a:ext cx="6303263" cy="58216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009890" y="6529196"/>
            <a:ext cx="869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©</a:t>
            </a:r>
            <a:r>
              <a:rPr sz="900" b="1" i="1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Luis</a:t>
            </a:r>
            <a:r>
              <a:rPr sz="900" b="1" i="1" spc="-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000066"/>
                </a:solidFill>
                <a:latin typeface="Arial"/>
                <a:cs typeface="Arial"/>
              </a:rPr>
              <a:t>Mengual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0412" y="779335"/>
            <a:ext cx="7134225" cy="515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966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Condicional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Compuesta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1169035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….AND/OR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"/>
              <a:cs typeface="Arial"/>
            </a:endParaRPr>
          </a:p>
          <a:p>
            <a:pPr marL="299085" marR="108585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condición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afecta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ser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condición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compuesta.</a:t>
            </a:r>
            <a:endParaRPr sz="2000">
              <a:latin typeface="Arial"/>
              <a:cs typeface="Arial"/>
            </a:endParaRPr>
          </a:p>
          <a:p>
            <a:pPr marL="299085" marR="353695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Las condiciones compuestas están formadas por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múltiples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condiciones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simples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conectadas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por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AND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OR.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hay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límites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número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condiciones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simples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presentarse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sola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instrucción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SQL.</a:t>
            </a:r>
            <a:endParaRPr sz="2000">
              <a:latin typeface="Arial"/>
              <a:cs typeface="Arial"/>
            </a:endParaRPr>
          </a:p>
          <a:p>
            <a:pPr marL="1999614" marR="1692275">
              <a:lnSpc>
                <a:spcPct val="100000"/>
              </a:lnSpc>
              <a:spcBef>
                <a:spcPts val="894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"nombre_columna"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FROM "nombre_tabla"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"condición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simple"</a:t>
            </a:r>
            <a:endParaRPr sz="2000">
              <a:latin typeface="Arial"/>
              <a:cs typeface="Arial"/>
            </a:endParaRPr>
          </a:p>
          <a:p>
            <a:pPr marL="1999614" marR="2465705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{[AND|OR]</a:t>
            </a:r>
            <a:r>
              <a:rPr sz="2000" b="1" i="1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"condición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simple"}+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7477" y="6240335"/>
            <a:ext cx="621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{}+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significa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que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la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expresión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dentro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las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llaves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ocurrirá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una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más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veces.</a:t>
            </a:r>
            <a:r>
              <a:rPr sz="1200" b="1" i="1" spc="-4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Note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que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u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OR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pueden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utilizarse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indistintamente.</a:t>
            </a:r>
            <a:r>
              <a:rPr sz="1200" b="1" i="1" spc="-4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Además,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podemos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utilizar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el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símbolo 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paréntesis</a:t>
            </a:r>
            <a:r>
              <a:rPr sz="1200" b="1" i="1" spc="-4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()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para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indicar</a:t>
            </a:r>
            <a:r>
              <a:rPr sz="1200" b="1" i="1" dirty="0">
                <a:latin typeface="Arial"/>
                <a:cs typeface="Arial"/>
              </a:rPr>
              <a:t> el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orden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la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condición.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155" y="685799"/>
              <a:ext cx="630326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37945" y="779335"/>
            <a:ext cx="5851525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Condicional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Compuesta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….AND/OR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859087" y="2152650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4390"/>
                <a:gridCol w="1168400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32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81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557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7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55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7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Cuenca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755264" y="4154423"/>
            <a:ext cx="3895090" cy="2459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endParaRPr sz="1800">
              <a:latin typeface="Arial"/>
              <a:cs typeface="Arial"/>
            </a:endParaRPr>
          </a:p>
          <a:p>
            <a:pPr marL="12700" marR="9652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Información_Ventas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Ventas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&gt;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OR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(Ventas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&lt;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500</a:t>
            </a:r>
            <a:r>
              <a:rPr sz="1800" b="1" i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AND 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Ventas&gt;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275)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972819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72819" marR="2089785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Madrid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ca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320" y="685799"/>
              <a:ext cx="2234183" cy="5821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2491" y="685799"/>
              <a:ext cx="1618487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648" y="685799"/>
              <a:ext cx="4370831" cy="58216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6601" y="779335"/>
            <a:ext cx="7214234" cy="558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Tuplas</a:t>
            </a:r>
            <a:r>
              <a:rPr sz="2800" b="1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Función</a:t>
            </a:r>
            <a:r>
              <a:rPr sz="2800" b="1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Valores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1192530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….IN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"/>
              <a:cs typeface="Arial"/>
            </a:endParaRPr>
          </a:p>
          <a:p>
            <a:pPr marL="322580" marR="5080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322580" algn="l"/>
                <a:tab pos="323215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palabra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clave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IN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nos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permite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seleccionar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tuplas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función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conocidos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atributos</a:t>
            </a:r>
            <a:endParaRPr sz="2000">
              <a:latin typeface="Arial"/>
              <a:cs typeface="Arial"/>
            </a:endParaRPr>
          </a:p>
          <a:p>
            <a:pPr marL="1680210" marR="2091689">
              <a:lnSpc>
                <a:spcPct val="100000"/>
              </a:lnSpc>
              <a:spcBef>
                <a:spcPts val="176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"nombre_columna"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FROM "nombre_tabla"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 "nombre_columna"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IN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(''valor1',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''valor2',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...)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299085" marR="11430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número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paréntesis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ser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más,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 cada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valor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separado por comas. Los valores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números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caracteres.</a:t>
            </a:r>
            <a:endParaRPr sz="2000">
              <a:latin typeface="Arial"/>
              <a:cs typeface="Arial"/>
            </a:endParaRPr>
          </a:p>
          <a:p>
            <a:pPr marL="299085" marR="26670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hay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sólo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valor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dentro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del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paréntesis,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equivalente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681480">
              <a:lnSpc>
                <a:spcPct val="100000"/>
              </a:lnSpc>
              <a:spcBef>
                <a:spcPts val="122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"nombre_columna"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'valor1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0327" y="624840"/>
              <a:ext cx="3023615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47751" y="2074544"/>
            <a:ext cx="6979920" cy="33210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CHAR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(n)</a:t>
            </a:r>
            <a:endParaRPr sz="2400">
              <a:latin typeface="Arial"/>
              <a:cs typeface="Arial"/>
            </a:endParaRPr>
          </a:p>
          <a:p>
            <a:pPr marL="698500" marR="266700" lvl="1" indent="-228600">
              <a:lnSpc>
                <a:spcPts val="1939"/>
              </a:lnSpc>
              <a:spcBef>
                <a:spcPts val="695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Este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tipo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utiliza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para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almacenar cadenas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longitud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fija.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Su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longitud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abarca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desde 1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255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caracteres.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35" dirty="0">
                <a:solidFill>
                  <a:srgbClr val="660066"/>
                </a:solidFill>
                <a:latin typeface="Arial"/>
                <a:cs typeface="Arial"/>
              </a:rPr>
              <a:t>VARCHAR</a:t>
            </a:r>
            <a:r>
              <a:rPr sz="2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(n)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690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Al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igual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el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anterior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utiliza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almacenar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cadenas,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18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mismo</a:t>
            </a:r>
            <a:r>
              <a:rPr sz="1800" b="1" i="1" spc="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800" b="1" i="1" spc="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1-255</a:t>
            </a:r>
            <a:r>
              <a:rPr sz="1800" b="1" i="1" spc="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caracteres,</a:t>
            </a:r>
            <a:r>
              <a:rPr sz="1800" b="1" i="1" spc="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pero</a:t>
            </a:r>
            <a:r>
              <a:rPr sz="18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1800" b="1" i="1" spc="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este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caso,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longitud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marL="698500" marR="829310" lvl="1" indent="-228600">
              <a:lnSpc>
                <a:spcPts val="1939"/>
              </a:lnSpc>
              <a:spcBef>
                <a:spcPts val="690"/>
              </a:spcBef>
              <a:buClr>
                <a:srgbClr val="660066"/>
              </a:buClr>
              <a:buFont typeface="Arial MT"/>
              <a:buChar char="–"/>
              <a:tabLst>
                <a:tab pos="760730" algn="l"/>
                <a:tab pos="761365" algn="l"/>
              </a:tabLst>
            </a:pPr>
            <a:r>
              <a:rPr dirty="0"/>
              <a:t>	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usa para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cadenas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255</a:t>
            </a:r>
            <a:r>
              <a:rPr sz="18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-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65535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caracteres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2618740">
              <a:lnSpc>
                <a:spcPts val="3200"/>
              </a:lnSpc>
            </a:pPr>
            <a:r>
              <a:rPr sz="2800" spc="-10" dirty="0"/>
              <a:t>Tipos</a:t>
            </a:r>
            <a:r>
              <a:rPr sz="2800" spc="-35" dirty="0"/>
              <a:t> </a:t>
            </a:r>
            <a:r>
              <a:rPr sz="2800" spc="-10" dirty="0"/>
              <a:t>de</a:t>
            </a:r>
            <a:r>
              <a:rPr sz="2800" spc="-25" dirty="0"/>
              <a:t> </a:t>
            </a:r>
            <a:r>
              <a:rPr sz="2800" spc="-5" dirty="0"/>
              <a:t>Datos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2966256" y="1673394"/>
            <a:ext cx="3362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660066"/>
                </a:solidFill>
                <a:latin typeface="Arial"/>
                <a:cs typeface="Arial"/>
              </a:rPr>
              <a:t>Tipos </a:t>
            </a:r>
            <a:r>
              <a:rPr sz="2800" b="1" i="1" spc="-10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2800" b="1" i="1" dirty="0">
                <a:solidFill>
                  <a:srgbClr val="660066"/>
                </a:solidFill>
                <a:latin typeface="Arial"/>
                <a:cs typeface="Arial"/>
              </a:rPr>
              <a:t>caracteres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320" y="685799"/>
              <a:ext cx="2234183" cy="5821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4016" y="685799"/>
              <a:ext cx="1618487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2171" y="685799"/>
              <a:ext cx="4370831" cy="58216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64223" y="779335"/>
            <a:ext cx="6825615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Tuplas</a:t>
            </a:r>
            <a:r>
              <a:rPr sz="2800" b="1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Función</a:t>
            </a:r>
            <a:r>
              <a:rPr sz="2800" b="1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Valores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R="450215" algn="ctr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….IN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6339" y="4267136"/>
            <a:ext cx="3989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4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Información_ventas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IN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('Madrid',</a:t>
            </a:r>
            <a:r>
              <a:rPr sz="1800" b="1" i="1" spc="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'Sevilla')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859087" y="2152650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7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Cuenca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2994875" y="6187922"/>
            <a:ext cx="5118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Arial"/>
                <a:cs typeface="Arial"/>
              </a:rPr>
              <a:t>S</a:t>
            </a:r>
            <a:r>
              <a:rPr sz="1200" b="1" i="1" spc="-5" dirty="0">
                <a:latin typeface="Arial"/>
                <a:cs typeface="Arial"/>
              </a:rPr>
              <a:t>ev</a:t>
            </a:r>
            <a:r>
              <a:rPr sz="1200" b="1" i="1" dirty="0">
                <a:latin typeface="Arial"/>
                <a:cs typeface="Arial"/>
              </a:rPr>
              <a:t>illa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49562" y="5762625"/>
            <a:ext cx="2974975" cy="11430"/>
          </a:xfrm>
          <a:custGeom>
            <a:avLst/>
            <a:gdLst/>
            <a:ahLst/>
            <a:cxnLst/>
            <a:rect l="l" t="t" r="r" b="b"/>
            <a:pathLst>
              <a:path w="2974975" h="11429">
                <a:moveTo>
                  <a:pt x="0" y="0"/>
                </a:moveTo>
                <a:lnTo>
                  <a:pt x="2974975" y="111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50614" y="5308637"/>
            <a:ext cx="186690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tabLst>
                <a:tab pos="1068070" algn="l"/>
              </a:tabLst>
            </a:pPr>
            <a:r>
              <a:rPr sz="1800" b="1" i="1" spc="-7" baseline="2314" dirty="0">
                <a:latin typeface="Arial"/>
                <a:cs typeface="Arial"/>
              </a:rPr>
              <a:t>1500	</a:t>
            </a:r>
            <a:r>
              <a:rPr sz="1200" b="1" i="1" spc="-5" dirty="0">
                <a:latin typeface="Arial"/>
                <a:cs typeface="Arial"/>
              </a:rPr>
              <a:t>05/01/2010</a:t>
            </a:r>
            <a:endParaRPr sz="12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1195"/>
              </a:spcBef>
              <a:tabLst>
                <a:tab pos="1088390" algn="l"/>
              </a:tabLst>
            </a:pPr>
            <a:r>
              <a:rPr sz="1800" b="1" i="1" spc="-7" baseline="2314" dirty="0">
                <a:latin typeface="Arial"/>
                <a:cs typeface="Arial"/>
              </a:rPr>
              <a:t>250	</a:t>
            </a:r>
            <a:r>
              <a:rPr sz="1200" b="1" i="1" spc="-5" dirty="0">
                <a:latin typeface="Arial"/>
                <a:cs typeface="Arial"/>
              </a:rPr>
              <a:t>07/01/2010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4339" y="5832347"/>
            <a:ext cx="52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latin typeface="Arial"/>
                <a:cs typeface="Arial"/>
              </a:rPr>
              <a:t>M</a:t>
            </a:r>
            <a:r>
              <a:rPr sz="1200" b="1" i="1" spc="-5" dirty="0">
                <a:latin typeface="Arial"/>
                <a:cs typeface="Arial"/>
              </a:rPr>
              <a:t>adr</a:t>
            </a:r>
            <a:r>
              <a:rPr sz="1200" b="1" i="1" dirty="0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49562" y="6089650"/>
            <a:ext cx="2992755" cy="3175"/>
          </a:xfrm>
          <a:custGeom>
            <a:avLst/>
            <a:gdLst/>
            <a:ahLst/>
            <a:cxnLst/>
            <a:rect l="l" t="t" r="r" b="b"/>
            <a:pathLst>
              <a:path w="2992754" h="3175">
                <a:moveTo>
                  <a:pt x="0" y="0"/>
                </a:moveTo>
                <a:lnTo>
                  <a:pt x="2992437" y="3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82900" y="6451600"/>
            <a:ext cx="2965450" cy="1905"/>
          </a:xfrm>
          <a:custGeom>
            <a:avLst/>
            <a:gdLst/>
            <a:ahLst/>
            <a:cxnLst/>
            <a:rect l="l" t="t" r="r" b="b"/>
            <a:pathLst>
              <a:path w="2965450" h="1904">
                <a:moveTo>
                  <a:pt x="0" y="0"/>
                </a:moveTo>
                <a:lnTo>
                  <a:pt x="296545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" y="685799"/>
              <a:ext cx="7434071" cy="58216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7945" y="779335"/>
            <a:ext cx="7900670" cy="458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95"/>
              </a:spcBef>
              <a:tabLst>
                <a:tab pos="586359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Función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Rango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Valores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ando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.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….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TW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EE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`va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or1’</a:t>
            </a:r>
            <a:r>
              <a:rPr sz="2000" b="1" i="1" spc="-1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`va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or2’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531495" marR="408940" indent="-287020">
              <a:lnSpc>
                <a:spcPts val="2160"/>
              </a:lnSpc>
              <a:spcBef>
                <a:spcPts val="1555"/>
              </a:spcBef>
              <a:buSzPct val="75000"/>
              <a:buFont typeface="Wingdings"/>
              <a:buChar char=""/>
              <a:tabLst>
                <a:tab pos="531495" algn="l"/>
                <a:tab pos="532130" algn="l"/>
                <a:tab pos="1303655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Mientras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palabra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clave IN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ayuda 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limitar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criterio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selección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más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discretos,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palabra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clave	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BETWEEN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permite la selección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 un rango. La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sintaxis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BETWEEN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siguiente: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"/>
              <a:cs typeface="Arial"/>
            </a:endParaRPr>
          </a:p>
          <a:p>
            <a:pPr marL="1568450" marR="2889885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"nombre_columna"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FROM "nombre_tabla"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20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"nombre_columna"</a:t>
            </a:r>
            <a:endParaRPr sz="2000">
              <a:latin typeface="Arial"/>
              <a:cs typeface="Arial"/>
            </a:endParaRPr>
          </a:p>
          <a:p>
            <a:pPr marL="1568450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BETWEEN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'valor1'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AND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'valor2'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" y="685799"/>
              <a:ext cx="7434071" cy="58216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8002" y="779335"/>
            <a:ext cx="7900670" cy="114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95"/>
              </a:spcBef>
              <a:tabLst>
                <a:tab pos="586359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Función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Rango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Valores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ando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.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….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TW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EE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`va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or1’</a:t>
            </a:r>
            <a:r>
              <a:rPr sz="2000" b="1" i="1" spc="-1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`va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or2’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1014" y="4136961"/>
            <a:ext cx="5979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4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Información_ventas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BETWEEN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'2010/01/06'</a:t>
            </a:r>
            <a:r>
              <a:rPr sz="18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AND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'2010/01/10'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8152" y="6033960"/>
            <a:ext cx="576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latin typeface="Arial"/>
                <a:cs typeface="Arial"/>
              </a:rPr>
              <a:t>C</a:t>
            </a:r>
            <a:r>
              <a:rPr sz="1200" b="1" i="1" spc="-5" dirty="0">
                <a:latin typeface="Arial"/>
                <a:cs typeface="Arial"/>
              </a:rPr>
              <a:t>u</a:t>
            </a:r>
            <a:r>
              <a:rPr sz="1200" b="1" i="1" dirty="0">
                <a:latin typeface="Arial"/>
                <a:cs typeface="Arial"/>
              </a:rPr>
              <a:t>e</a:t>
            </a:r>
            <a:r>
              <a:rPr sz="1200" b="1" i="1" spc="-5" dirty="0">
                <a:latin typeface="Arial"/>
                <a:cs typeface="Arial"/>
              </a:rPr>
              <a:t>n</a:t>
            </a:r>
            <a:r>
              <a:rPr sz="1200" b="1" i="1" dirty="0">
                <a:latin typeface="Arial"/>
                <a:cs typeface="Arial"/>
              </a:rPr>
              <a:t>c</a:t>
            </a:r>
            <a:r>
              <a:rPr sz="1200" b="1" i="1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8000" y="6345008"/>
            <a:ext cx="764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Barcelona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324" y="6318034"/>
            <a:ext cx="790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08/01/2010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1223" y="6354610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700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82900" y="5710238"/>
            <a:ext cx="2990850" cy="3175"/>
          </a:xfrm>
          <a:custGeom>
            <a:avLst/>
            <a:gdLst/>
            <a:ahLst/>
            <a:cxnLst/>
            <a:rect l="l" t="t" r="r" b="b"/>
            <a:pathLst>
              <a:path w="2990850" h="3175">
                <a:moveTo>
                  <a:pt x="0" y="0"/>
                </a:moveTo>
                <a:lnTo>
                  <a:pt x="2990850" y="3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82900" y="6003925"/>
            <a:ext cx="2983230" cy="3175"/>
          </a:xfrm>
          <a:custGeom>
            <a:avLst/>
            <a:gdLst/>
            <a:ahLst/>
            <a:cxnLst/>
            <a:rect l="l" t="t" r="r" b="b"/>
            <a:pathLst>
              <a:path w="2983229" h="3175">
                <a:moveTo>
                  <a:pt x="0" y="0"/>
                </a:moveTo>
                <a:lnTo>
                  <a:pt x="2982912" y="3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91940" y="5260987"/>
            <a:ext cx="1933575" cy="95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  <a:p>
            <a:pPr marL="436245">
              <a:lnSpc>
                <a:spcPct val="100000"/>
              </a:lnSpc>
              <a:spcBef>
                <a:spcPts val="1650"/>
              </a:spcBef>
              <a:tabLst>
                <a:tab pos="1155065" algn="l"/>
              </a:tabLst>
            </a:pPr>
            <a:r>
              <a:rPr sz="1800" b="1" i="1" spc="-7" baseline="2314" dirty="0">
                <a:latin typeface="Arial"/>
                <a:cs typeface="Arial"/>
              </a:rPr>
              <a:t>250	</a:t>
            </a:r>
            <a:r>
              <a:rPr sz="1200" b="1" i="1" spc="-5" dirty="0">
                <a:latin typeface="Arial"/>
                <a:cs typeface="Arial"/>
              </a:rPr>
              <a:t>07/01/2010</a:t>
            </a:r>
            <a:endParaRPr sz="1200">
              <a:latin typeface="Arial"/>
              <a:cs typeface="Arial"/>
            </a:endParaRPr>
          </a:p>
          <a:p>
            <a:pPr marL="421640">
              <a:lnSpc>
                <a:spcPct val="100000"/>
              </a:lnSpc>
              <a:spcBef>
                <a:spcPts val="645"/>
              </a:spcBef>
              <a:tabLst>
                <a:tab pos="1148715" algn="l"/>
              </a:tabLst>
            </a:pPr>
            <a:r>
              <a:rPr sz="1200" b="1" i="1" spc="-5" dirty="0">
                <a:latin typeface="Arial"/>
                <a:cs typeface="Arial"/>
              </a:rPr>
              <a:t>300	08/01/2010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90837" y="6297613"/>
            <a:ext cx="2965450" cy="1905"/>
          </a:xfrm>
          <a:custGeom>
            <a:avLst/>
            <a:gdLst/>
            <a:ahLst/>
            <a:cxnLst/>
            <a:rect l="l" t="t" r="r" b="b"/>
            <a:pathLst>
              <a:path w="2965450" h="1904">
                <a:moveTo>
                  <a:pt x="0" y="0"/>
                </a:moveTo>
                <a:lnTo>
                  <a:pt x="296545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02889" y="5779935"/>
            <a:ext cx="5118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Arial"/>
                <a:cs typeface="Arial"/>
              </a:rPr>
              <a:t>S</a:t>
            </a:r>
            <a:r>
              <a:rPr sz="1200" b="1" i="1" spc="-5" dirty="0">
                <a:latin typeface="Arial"/>
                <a:cs typeface="Arial"/>
              </a:rPr>
              <a:t>ev</a:t>
            </a:r>
            <a:r>
              <a:rPr sz="1200" b="1" i="1" dirty="0">
                <a:latin typeface="Arial"/>
                <a:cs typeface="Arial"/>
              </a:rPr>
              <a:t>illa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859087" y="2152650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7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Cuenca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0991" y="685799"/>
              <a:ext cx="608990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03287" y="1702176"/>
            <a:ext cx="7254240" cy="4640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…WHERE…..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LIKE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(patrón)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299085" marR="393065" indent="-287020">
              <a:lnSpc>
                <a:spcPts val="2160"/>
              </a:lnSpc>
              <a:spcBef>
                <a:spcPts val="182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LIKE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otra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palabra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clave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utiliza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la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cláusula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WHERE.</a:t>
            </a:r>
            <a:endParaRPr sz="2000">
              <a:latin typeface="Arial"/>
              <a:cs typeface="Arial"/>
            </a:endParaRPr>
          </a:p>
          <a:p>
            <a:pPr marL="299085" marR="5080" indent="-287020" algn="just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LIKE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permite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hacer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 búsqueda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basada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patrón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vez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especificar</a:t>
            </a:r>
            <a:r>
              <a:rPr sz="20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exactamente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desea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(como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IN)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determinar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(como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BETWEEN).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Arial"/>
              <a:cs typeface="Arial"/>
            </a:endParaRPr>
          </a:p>
          <a:p>
            <a:pPr marL="1417955" marR="2393315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"nombre_columna"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FROM "nombre_tabla"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 "nombre_columna"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LIKE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{patrón*}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106426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*{patrón}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generalmente</a:t>
            </a:r>
            <a:r>
              <a:rPr sz="1600" b="1" i="1" spc="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consiste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 comodines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49895" y="270320"/>
            <a:ext cx="5641340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544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Selección </a:t>
            </a:r>
            <a:r>
              <a:rPr sz="2800" spc="-10" dirty="0"/>
              <a:t>Búsqueda</a:t>
            </a:r>
            <a:r>
              <a:rPr sz="2800" spc="40" dirty="0"/>
              <a:t> </a:t>
            </a:r>
            <a:r>
              <a:rPr sz="2800" spc="-10" dirty="0"/>
              <a:t>de</a:t>
            </a:r>
            <a:r>
              <a:rPr sz="2800" spc="-5" dirty="0"/>
              <a:t> Patrones</a:t>
            </a:r>
            <a:endParaRPr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" y="685799"/>
              <a:ext cx="7434071" cy="58216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4787" y="779335"/>
            <a:ext cx="6884034" cy="98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557403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Función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Rango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Valores</a:t>
            </a:r>
            <a:endParaRPr sz="2800">
              <a:latin typeface="Arial"/>
              <a:cs typeface="Arial"/>
            </a:endParaRPr>
          </a:p>
          <a:p>
            <a:pPr marL="29845" algn="ctr">
              <a:lnSpc>
                <a:spcPct val="100000"/>
              </a:lnSpc>
              <a:spcBef>
                <a:spcPts val="176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…WHERE…..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LIKE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(patrón)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6564" y="4148073"/>
            <a:ext cx="40106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4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SELECT2.Información_ventas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LIKE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'%e%'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8152" y="6033960"/>
            <a:ext cx="576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latin typeface="Arial"/>
                <a:cs typeface="Arial"/>
              </a:rPr>
              <a:t>C</a:t>
            </a:r>
            <a:r>
              <a:rPr sz="1200" b="1" i="1" spc="-5" dirty="0">
                <a:latin typeface="Arial"/>
                <a:cs typeface="Arial"/>
              </a:rPr>
              <a:t>u</a:t>
            </a:r>
            <a:r>
              <a:rPr sz="1200" b="1" i="1" dirty="0">
                <a:latin typeface="Arial"/>
                <a:cs typeface="Arial"/>
              </a:rPr>
              <a:t>e</a:t>
            </a:r>
            <a:r>
              <a:rPr sz="1200" b="1" i="1" spc="-5" dirty="0">
                <a:latin typeface="Arial"/>
                <a:cs typeface="Arial"/>
              </a:rPr>
              <a:t>n</a:t>
            </a:r>
            <a:r>
              <a:rPr sz="1200" b="1" i="1" dirty="0">
                <a:latin typeface="Arial"/>
                <a:cs typeface="Arial"/>
              </a:rPr>
              <a:t>c</a:t>
            </a:r>
            <a:r>
              <a:rPr sz="1200" b="1" i="1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8000" y="6345008"/>
            <a:ext cx="764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Barcelona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324" y="6318034"/>
            <a:ext cx="790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08/01/2010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1223" y="6354610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700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82900" y="5710238"/>
            <a:ext cx="2990850" cy="3175"/>
          </a:xfrm>
          <a:custGeom>
            <a:avLst/>
            <a:gdLst/>
            <a:ahLst/>
            <a:cxnLst/>
            <a:rect l="l" t="t" r="r" b="b"/>
            <a:pathLst>
              <a:path w="2990850" h="3175">
                <a:moveTo>
                  <a:pt x="0" y="0"/>
                </a:moveTo>
                <a:lnTo>
                  <a:pt x="2990850" y="3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82900" y="6003925"/>
            <a:ext cx="2983230" cy="3175"/>
          </a:xfrm>
          <a:custGeom>
            <a:avLst/>
            <a:gdLst/>
            <a:ahLst/>
            <a:cxnLst/>
            <a:rect l="l" t="t" r="r" b="b"/>
            <a:pathLst>
              <a:path w="2983229" h="3175">
                <a:moveTo>
                  <a:pt x="0" y="0"/>
                </a:moveTo>
                <a:lnTo>
                  <a:pt x="2982912" y="3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91737" y="5260899"/>
            <a:ext cx="1934210" cy="95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  <a:p>
            <a:pPr marL="436245">
              <a:lnSpc>
                <a:spcPct val="100000"/>
              </a:lnSpc>
              <a:spcBef>
                <a:spcPts val="1650"/>
              </a:spcBef>
              <a:tabLst>
                <a:tab pos="1155700" algn="l"/>
              </a:tabLst>
            </a:pPr>
            <a:r>
              <a:rPr sz="1800" b="1" i="1" spc="-7" baseline="2314" dirty="0">
                <a:latin typeface="Arial"/>
                <a:cs typeface="Arial"/>
              </a:rPr>
              <a:t>250	</a:t>
            </a:r>
            <a:r>
              <a:rPr sz="1200" b="1" i="1" spc="-5" dirty="0">
                <a:latin typeface="Arial"/>
                <a:cs typeface="Arial"/>
              </a:rPr>
              <a:t>07/01/2010</a:t>
            </a:r>
            <a:endParaRPr sz="1200">
              <a:latin typeface="Arial"/>
              <a:cs typeface="Arial"/>
            </a:endParaRPr>
          </a:p>
          <a:p>
            <a:pPr marL="422275">
              <a:lnSpc>
                <a:spcPct val="100000"/>
              </a:lnSpc>
              <a:spcBef>
                <a:spcPts val="645"/>
              </a:spcBef>
              <a:tabLst>
                <a:tab pos="1149350" algn="l"/>
              </a:tabLst>
            </a:pPr>
            <a:r>
              <a:rPr sz="1200" b="1" i="1" spc="-5" dirty="0">
                <a:latin typeface="Arial"/>
                <a:cs typeface="Arial"/>
              </a:rPr>
              <a:t>300	08/01/2010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90837" y="6297613"/>
            <a:ext cx="2965450" cy="1905"/>
          </a:xfrm>
          <a:custGeom>
            <a:avLst/>
            <a:gdLst/>
            <a:ahLst/>
            <a:cxnLst/>
            <a:rect l="l" t="t" r="r" b="b"/>
            <a:pathLst>
              <a:path w="2965450" h="1904">
                <a:moveTo>
                  <a:pt x="0" y="0"/>
                </a:moveTo>
                <a:lnTo>
                  <a:pt x="296545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02889" y="5779935"/>
            <a:ext cx="5118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Arial"/>
                <a:cs typeface="Arial"/>
              </a:rPr>
              <a:t>S</a:t>
            </a:r>
            <a:r>
              <a:rPr sz="1200" b="1" i="1" spc="-5" dirty="0">
                <a:latin typeface="Arial"/>
                <a:cs typeface="Arial"/>
              </a:rPr>
              <a:t>ev</a:t>
            </a:r>
            <a:r>
              <a:rPr sz="1200" b="1" i="1" dirty="0">
                <a:latin typeface="Arial"/>
                <a:cs typeface="Arial"/>
              </a:rPr>
              <a:t>illa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859087" y="2152650"/>
          <a:ext cx="2967989" cy="1762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7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Cuenca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0991" y="685799"/>
              <a:ext cx="608990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5337" y="779335"/>
            <a:ext cx="7294245" cy="5781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682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Búsqueda</a:t>
            </a:r>
            <a:r>
              <a:rPr sz="2800" b="1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 Patrones</a:t>
            </a:r>
            <a:endParaRPr sz="2800">
              <a:latin typeface="Arial"/>
              <a:cs typeface="Arial"/>
            </a:endParaRPr>
          </a:p>
          <a:p>
            <a:pPr marL="1229360" marR="1078865" indent="-617855">
              <a:lnSpc>
                <a:spcPct val="171300"/>
              </a:lnSpc>
              <a:spcBef>
                <a:spcPts val="509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…WHERE…..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LIKE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(patrón)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EJEMPLOS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PATRONES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LIKE: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marL="299085" marR="344805" indent="-287020">
              <a:lnSpc>
                <a:spcPts val="2160"/>
              </a:lnSpc>
              <a:buClr>
                <a:srgbClr val="660066"/>
              </a:buClr>
              <a:buSzPct val="75000"/>
              <a:buFont typeface="Wingdings"/>
              <a:buChar char=""/>
              <a:tabLst>
                <a:tab pos="367030" algn="l"/>
                <a:tab pos="368300" algn="l"/>
              </a:tabLst>
            </a:pPr>
            <a:r>
              <a:rPr dirty="0"/>
              <a:t>	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'A_Z':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Toda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línea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comience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'A',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otro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carácter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y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termine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'Z‘.</a:t>
            </a:r>
            <a:endParaRPr sz="2000">
              <a:latin typeface="Arial"/>
              <a:cs typeface="Arial"/>
            </a:endParaRPr>
          </a:p>
          <a:p>
            <a:pPr marL="697865" marR="149225" lvl="1" indent="-228600">
              <a:lnSpc>
                <a:spcPts val="1510"/>
              </a:lnSpc>
              <a:spcBef>
                <a:spcPts val="509"/>
              </a:spcBef>
              <a:buClr>
                <a:srgbClr val="660066"/>
              </a:buClr>
              <a:buFont typeface="Arial MT"/>
              <a:buChar char="–"/>
              <a:tabLst>
                <a:tab pos="745490" algn="l"/>
                <a:tab pos="746125" algn="l"/>
              </a:tabLst>
            </a:pPr>
            <a:r>
              <a:rPr dirty="0"/>
              <a:t>	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Por ejemplo,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'ABZ'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y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'A2Z'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deberían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satisfacer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condición,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mientras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'AKKZ'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debería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(debido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hay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dos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caracteres</a:t>
            </a:r>
            <a:r>
              <a:rPr sz="1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entre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 y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Z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vez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uno).</a:t>
            </a:r>
            <a:endParaRPr sz="14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450"/>
              </a:spcBef>
              <a:buSzPct val="75000"/>
              <a:buFont typeface="Wingdings"/>
              <a:buChar char=""/>
              <a:tabLst>
                <a:tab pos="367030" algn="l"/>
                <a:tab pos="36830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'ABC%':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Todas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las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líneas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comienzan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'ABC'.</a:t>
            </a:r>
            <a:endParaRPr sz="2000">
              <a:latin typeface="Arial"/>
              <a:cs typeface="Arial"/>
            </a:endParaRPr>
          </a:p>
          <a:p>
            <a:pPr marL="698500" marR="597535" lvl="1" indent="-229235">
              <a:lnSpc>
                <a:spcPts val="1730"/>
              </a:lnSpc>
              <a:spcBef>
                <a:spcPts val="615"/>
              </a:spcBef>
              <a:buFont typeface="Arial MT"/>
              <a:buChar char="–"/>
              <a:tabLst>
                <a:tab pos="699135" algn="l"/>
              </a:tabLst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Por</a:t>
            </a:r>
            <a:r>
              <a:rPr sz="16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ejemplo,</a:t>
            </a:r>
            <a:r>
              <a:rPr sz="1600" b="1" i="1" spc="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'ABCD'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 y 'ABCABC' ambas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deberían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satisfacer</a:t>
            </a:r>
            <a:r>
              <a:rPr sz="16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condición.</a:t>
            </a:r>
            <a:endParaRPr sz="1600">
              <a:latin typeface="Arial"/>
              <a:cs typeface="Arial"/>
            </a:endParaRPr>
          </a:p>
          <a:p>
            <a:pPr marL="299085" marR="277495" indent="-287020">
              <a:lnSpc>
                <a:spcPts val="2160"/>
              </a:lnSpc>
              <a:spcBef>
                <a:spcPts val="70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'%XYZ': Todas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 líneas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terminan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'XYZ'.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Por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ejemplo,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'WXYZ'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'ZZXYZ’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ambas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deberían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satisfacer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condición.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  <a:tab pos="1461135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'%AN%':	Todas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líneas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contienen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patrón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'AN'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cualquier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lado.</a:t>
            </a:r>
            <a:endParaRPr sz="2000">
              <a:latin typeface="Arial"/>
              <a:cs typeface="Arial"/>
            </a:endParaRPr>
          </a:p>
          <a:p>
            <a:pPr marL="698500" marR="139065" lvl="1" indent="-228600">
              <a:lnSpc>
                <a:spcPts val="1730"/>
              </a:lnSpc>
              <a:spcBef>
                <a:spcPts val="585"/>
              </a:spcBef>
              <a:buFont typeface="Arial MT"/>
              <a:buChar char="–"/>
              <a:tabLst>
                <a:tab pos="698500" algn="l"/>
              </a:tabLst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Por</a:t>
            </a:r>
            <a:r>
              <a:rPr sz="16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ejemplo,</a:t>
            </a:r>
            <a:r>
              <a:rPr sz="1600" b="1" i="1" spc="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5" dirty="0">
                <a:solidFill>
                  <a:srgbClr val="660066"/>
                </a:solidFill>
                <a:latin typeface="Arial"/>
                <a:cs typeface="Arial"/>
              </a:rPr>
              <a:t>'LOS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ANGELES'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 'SAN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FRANCISCO'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ambos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deberían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satisfacer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condición.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244" y="685799"/>
              <a:ext cx="6742175" cy="58216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17537" y="779335"/>
            <a:ext cx="7687945" cy="4722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 Ordenación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  <a:p>
            <a:pPr marL="764540">
              <a:lnSpc>
                <a:spcPct val="100000"/>
              </a:lnSpc>
              <a:spcBef>
                <a:spcPts val="251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…WHERE…..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buClr>
                <a:srgbClr val="660066"/>
              </a:buClr>
              <a:buSzPct val="75000"/>
              <a:buFont typeface="Wingdings"/>
              <a:buChar char=""/>
              <a:tabLst>
                <a:tab pos="367030" algn="l"/>
                <a:tab pos="368300" algn="l"/>
              </a:tabLst>
            </a:pPr>
            <a:r>
              <a:rPr dirty="0"/>
              <a:t>	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frecuencia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necesitamos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enumerar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resultado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obtenido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 una consulta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utilizando los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comandos SELECT y WHERE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 un orden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particular.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Esto podría ser en orden ascendente,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descendente,</a:t>
            </a:r>
            <a:endParaRPr sz="2000">
              <a:latin typeface="Arial"/>
              <a:cs typeface="Arial"/>
            </a:endParaRPr>
          </a:p>
          <a:p>
            <a:pPr marL="299085" marR="91440" indent="-287020" algn="just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tales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casos,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podemos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utilizar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palabra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clave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BY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 alcanzar este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objetivo.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sintaxis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 una instrucción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siguiente:</a:t>
            </a:r>
            <a:endParaRPr sz="2000">
              <a:latin typeface="Arial"/>
              <a:cs typeface="Arial"/>
            </a:endParaRPr>
          </a:p>
          <a:p>
            <a:pPr marL="1119505" marR="3125470">
              <a:lnSpc>
                <a:spcPct val="100000"/>
              </a:lnSpc>
              <a:spcBef>
                <a:spcPts val="116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"nombre_columna"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FROM "nombre_tabla"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[WHERE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"condición"]</a:t>
            </a:r>
            <a:endParaRPr sz="2000">
              <a:latin typeface="Arial"/>
              <a:cs typeface="Arial"/>
            </a:endParaRPr>
          </a:p>
          <a:p>
            <a:pPr marL="1120140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"nombre_columna"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[ASC,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DESC]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7914" y="5738685"/>
            <a:ext cx="657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0195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[]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significa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que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la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instrucción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WHERE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es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opcional.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Sin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embargo, </a:t>
            </a:r>
            <a:r>
              <a:rPr sz="1200" b="1" i="1" dirty="0">
                <a:latin typeface="Arial"/>
                <a:cs typeface="Arial"/>
              </a:rPr>
              <a:t>si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existe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una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cláusula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WHERE,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viene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antes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la </a:t>
            </a:r>
            <a:r>
              <a:rPr sz="1200" b="1" i="1" spc="-5" dirty="0">
                <a:latin typeface="Arial"/>
                <a:cs typeface="Arial"/>
              </a:rPr>
              <a:t>cláusula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ORDER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BY</a:t>
            </a:r>
            <a:r>
              <a:rPr sz="1200" b="1" i="1" spc="-7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ASC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significa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que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los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resultados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b="1" i="1" spc="-5" dirty="0">
                <a:latin typeface="Arial"/>
                <a:cs typeface="Arial"/>
              </a:rPr>
              <a:t>Se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mostrarán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en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orden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ascendente,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y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DESC significa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que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los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resultados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mostrarán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en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orden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descendente.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Si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no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especifica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ninguno,</a:t>
            </a:r>
            <a:r>
              <a:rPr sz="1200" b="1" i="1" spc="5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la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configuración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predeterminada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es</a:t>
            </a:r>
            <a:r>
              <a:rPr sz="1200" b="1" i="1" spc="-4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ASC.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244" y="685799"/>
              <a:ext cx="6742175" cy="58216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6426" y="779335"/>
            <a:ext cx="7699375" cy="2066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51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 Ordenación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  <a:spcBef>
                <a:spcPts val="251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…WHERE…..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5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spcBef>
                <a:spcPts val="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posible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ordenar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por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más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columna.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 este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caso,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cláusula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BY anterior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convierte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7914" y="5738685"/>
            <a:ext cx="659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Suponiendo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que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elegimos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un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orden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ascendente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para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ambas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columnas, </a:t>
            </a:r>
            <a:r>
              <a:rPr sz="1200" b="1" i="1" dirty="0">
                <a:latin typeface="Arial"/>
                <a:cs typeface="Arial"/>
              </a:rPr>
              <a:t>el</a:t>
            </a:r>
            <a:r>
              <a:rPr sz="1200" b="1" i="1" spc="-5" dirty="0">
                <a:latin typeface="Arial"/>
                <a:cs typeface="Arial"/>
              </a:rPr>
              <a:t> resultado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 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clasificará</a:t>
            </a:r>
            <a:r>
              <a:rPr sz="1200" b="1" i="1" dirty="0">
                <a:latin typeface="Arial"/>
                <a:cs typeface="Arial"/>
              </a:rPr>
              <a:t> en</a:t>
            </a:r>
            <a:r>
              <a:rPr sz="1200" b="1" i="1" spc="-4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orden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ascendente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según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la </a:t>
            </a:r>
            <a:r>
              <a:rPr sz="1200" b="1" i="1" spc="-5" dirty="0">
                <a:latin typeface="Arial"/>
                <a:cs typeface="Arial"/>
              </a:rPr>
              <a:t>columna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1.</a:t>
            </a:r>
            <a:r>
              <a:rPr sz="1200" b="1" i="1" spc="-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Si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hay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una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relación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para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el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valor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la </a:t>
            </a:r>
            <a:r>
              <a:rPr sz="1200" b="1" i="1" spc="-3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columna </a:t>
            </a:r>
            <a:r>
              <a:rPr sz="1200" b="1" i="1" dirty="0">
                <a:latin typeface="Arial"/>
                <a:cs typeface="Arial"/>
              </a:rPr>
              <a:t>1,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 clasificará</a:t>
            </a:r>
            <a:r>
              <a:rPr sz="1200" b="1" i="1" spc="-5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en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orden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ascendente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según</a:t>
            </a:r>
            <a:r>
              <a:rPr sz="1200" b="1" i="1" dirty="0">
                <a:latin typeface="Arial"/>
                <a:cs typeface="Arial"/>
              </a:rPr>
              <a:t> la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columna </a:t>
            </a:r>
            <a:r>
              <a:rPr sz="1200" b="1" i="1" dirty="0">
                <a:latin typeface="Arial"/>
                <a:cs typeface="Arial"/>
              </a:rPr>
              <a:t>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4127" y="3638550"/>
            <a:ext cx="56305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"nombre1_columna"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[ASC,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DESC],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"nombre2_columna"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[ASC,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DESC]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244" y="685799"/>
              <a:ext cx="6742175" cy="58216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99147" y="779335"/>
            <a:ext cx="6290310" cy="1033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Ordenación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217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…WHERE…..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1902" y="3913123"/>
            <a:ext cx="6459220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52825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5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Tienda,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Ventas,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Fecha	FROM</a:t>
            </a:r>
            <a:r>
              <a:rPr sz="1800" b="1" i="1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Información_ventas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Ventas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DESC,</a:t>
            </a:r>
            <a:endParaRPr sz="1800">
              <a:latin typeface="Arial"/>
              <a:cs typeface="Arial"/>
            </a:endParaRPr>
          </a:p>
          <a:p>
            <a:pPr marR="269875" algn="ctr">
              <a:lnSpc>
                <a:spcPct val="100000"/>
              </a:lnSpc>
              <a:spcBef>
                <a:spcPts val="305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914650" y="4918075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2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Cuenca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7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859087" y="2009775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2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Cuenca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2010/01/08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244" y="685799"/>
              <a:ext cx="6742175" cy="58216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99147" y="779335"/>
            <a:ext cx="6290310" cy="105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Ordenación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232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…WHERE…..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1902" y="3913123"/>
            <a:ext cx="6459220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52825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5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Tienda,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Ventas,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Fecha	FROM</a:t>
            </a:r>
            <a:r>
              <a:rPr sz="1800" b="1" i="1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Información_ventas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Ventas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DESC,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Fecha DESC</a:t>
            </a:r>
            <a:endParaRPr sz="1800">
              <a:latin typeface="Arial"/>
              <a:cs typeface="Arial"/>
            </a:endParaRPr>
          </a:p>
          <a:p>
            <a:pPr marR="269875" algn="ctr">
              <a:lnSpc>
                <a:spcPct val="100000"/>
              </a:lnSpc>
              <a:spcBef>
                <a:spcPts val="305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882900" y="2022475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2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Cuenca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914650" y="4918075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2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Cuenca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7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0327" y="624840"/>
              <a:ext cx="3023615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62026" y="2169794"/>
            <a:ext cx="6642734" cy="41541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9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BINARY(M)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695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El tipo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BINARY es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similar al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tipo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CHAR, pero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almacena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cadenas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datos binarios en lugar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cadenas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caracteres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binarias.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VARBINARY(M)</a:t>
            </a:r>
            <a:endParaRPr sz="2400">
              <a:latin typeface="Arial"/>
              <a:cs typeface="Arial"/>
            </a:endParaRPr>
          </a:p>
          <a:p>
            <a:pPr marL="698500" marR="177165" lvl="1" indent="-228600">
              <a:lnSpc>
                <a:spcPts val="1939"/>
              </a:lnSpc>
              <a:spcBef>
                <a:spcPts val="695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tipo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VARBINARY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es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similar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al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tipo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VARCHAR,</a:t>
            </a:r>
            <a:r>
              <a:rPr sz="18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pero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almacena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cadenas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bytes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en lugar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de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cadenas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caracteres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binarias.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BLOB</a:t>
            </a:r>
            <a:endParaRPr sz="2400">
              <a:latin typeface="Arial"/>
              <a:cs typeface="Arial"/>
            </a:endParaRPr>
          </a:p>
          <a:p>
            <a:pPr marL="698500" marR="311150" lvl="1" indent="-228600">
              <a:lnSpc>
                <a:spcPts val="1939"/>
              </a:lnSpc>
              <a:spcBef>
                <a:spcPts val="690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usa para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cadenas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binarias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255</a:t>
            </a:r>
            <a:r>
              <a:rPr sz="18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-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65535 caracteres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7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MEDIUMLOB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16Mbytes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LONGBLOB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4Gbytes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66402" y="1673288"/>
            <a:ext cx="2486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660066"/>
                </a:solidFill>
                <a:latin typeface="Arial"/>
                <a:cs typeface="Arial"/>
              </a:rPr>
              <a:t>Tipos</a:t>
            </a:r>
            <a:r>
              <a:rPr sz="28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660066"/>
                </a:solidFill>
                <a:latin typeface="Arial"/>
                <a:cs typeface="Arial"/>
              </a:rPr>
              <a:t>Binarios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2618740">
              <a:lnSpc>
                <a:spcPts val="3200"/>
              </a:lnSpc>
            </a:pPr>
            <a:r>
              <a:rPr sz="2800" spc="-10" dirty="0"/>
              <a:t>Tipos</a:t>
            </a:r>
            <a:r>
              <a:rPr sz="2800" spc="-35" dirty="0"/>
              <a:t> </a:t>
            </a:r>
            <a:r>
              <a:rPr sz="2800" spc="-10" dirty="0"/>
              <a:t>de</a:t>
            </a:r>
            <a:r>
              <a:rPr sz="2800" spc="-25" dirty="0"/>
              <a:t> </a:t>
            </a:r>
            <a:r>
              <a:rPr sz="2800" spc="-5" dirty="0"/>
              <a:t>Datos</a:t>
            </a:r>
            <a:endParaRPr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9091" y="685799"/>
              <a:ext cx="6053327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0237" y="779335"/>
            <a:ext cx="7532370" cy="33261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002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Funciones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Aritméticas</a:t>
            </a:r>
            <a:endParaRPr sz="280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251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……..</a:t>
            </a:r>
            <a:r>
              <a:rPr sz="2000" b="1" i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AVG,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COUNT,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MAX,MIN,SUM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299085" marR="48260" indent="-287020">
              <a:lnSpc>
                <a:spcPts val="2160"/>
              </a:lnSpc>
              <a:spcBef>
                <a:spcPts val="154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  <a:tab pos="141097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Es posible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hacer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cálculos matemáticos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valores de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algunos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atributos,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tales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sumas,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sacar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promedio.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tiene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varias funciones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aritméticas,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y estas son: AVG,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COUNT,	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MAX, MIN,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SUM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sintaxis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instrucción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incluya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alguna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función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sería: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8487" y="5087875"/>
            <a:ext cx="56915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SELECT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"tipo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de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función"("nombre_columna") </a:t>
            </a:r>
            <a:r>
              <a:rPr sz="2000" b="1" i="1" spc="-5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FROM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"nombre_tabla"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9091" y="685799"/>
              <a:ext cx="6053327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69377" y="779335"/>
            <a:ext cx="6480810" cy="107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88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Funciones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Aritméticas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……..</a:t>
            </a:r>
            <a:r>
              <a:rPr sz="2000" b="1" i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AVG,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COUNT,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MAX,MIN,SUM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8714" y="4127436"/>
            <a:ext cx="4933315" cy="241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295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4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SUM(Ventas)</a:t>
            </a:r>
            <a:endParaRPr sz="1800">
              <a:latin typeface="Arial"/>
              <a:cs typeface="Arial"/>
            </a:endParaRPr>
          </a:p>
          <a:p>
            <a:pPr marR="868044" algn="ctr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Información_ventas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R="963294" algn="ctr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  <a:p>
            <a:pPr marL="1284605" marR="2165985" algn="ctr">
              <a:lnSpc>
                <a:spcPct val="100000"/>
              </a:lnSpc>
              <a:spcBef>
                <a:spcPts val="75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M(</a:t>
            </a:r>
            <a:r>
              <a:rPr sz="1800" b="1" i="1" spc="-75" dirty="0">
                <a:solidFill>
                  <a:srgbClr val="660066"/>
                </a:solidFill>
                <a:latin typeface="Arial"/>
                <a:cs typeface="Arial"/>
              </a:rPr>
              <a:t>V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as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): 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2750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75"/>
              </a:spcBef>
            </a:pPr>
            <a:r>
              <a:rPr sz="1400" b="1" i="1" dirty="0">
                <a:latin typeface="Arial"/>
                <a:cs typeface="Arial"/>
              </a:rPr>
              <a:t>2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750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representa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la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suma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todas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las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entradas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Ventas: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1500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€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+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250</a:t>
            </a:r>
            <a:r>
              <a:rPr sz="1400" b="1" i="1" spc="-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€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+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300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€</a:t>
            </a:r>
            <a:r>
              <a:rPr sz="1400" b="1" i="1" spc="-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+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700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€.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882900" y="2022475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2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9091" y="685799"/>
              <a:ext cx="6053327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47687" y="2787650"/>
            <a:ext cx="7737475" cy="19507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Otra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función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aritmética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COUNT.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Esto nos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permite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contar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número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filas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determinada.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sintaxis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"/>
              <a:cs typeface="Arial"/>
            </a:endParaRPr>
          </a:p>
          <a:p>
            <a:pPr marL="1156335" marR="1896110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latin typeface="Arial"/>
                <a:cs typeface="Arial"/>
              </a:rPr>
              <a:t>*SELECT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COUNT</a:t>
            </a:r>
            <a:r>
              <a:rPr sz="2000" b="1" i="1" spc="-6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("nombre_columna") </a:t>
            </a:r>
            <a:r>
              <a:rPr sz="2000" b="1" i="1" spc="-54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FROM"nombre_columna"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69377" y="779335"/>
            <a:ext cx="6480810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88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Funciones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Aritméticas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……..</a:t>
            </a:r>
            <a:r>
              <a:rPr sz="2000" b="1" i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AVG,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COUNT,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MAX,MIN,SUM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0127" y="5746622"/>
            <a:ext cx="6471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*Select </a:t>
            </a:r>
            <a:r>
              <a:rPr sz="1600" b="1" i="1" spc="-10" dirty="0">
                <a:latin typeface="Arial"/>
                <a:cs typeface="Arial"/>
              </a:rPr>
              <a:t>count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(“nombre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columna”)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no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contabiliza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los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valores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nulos </a:t>
            </a:r>
            <a:r>
              <a:rPr sz="1600" b="1" i="1" spc="-4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Para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contar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el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número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de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tuplas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de </a:t>
            </a:r>
            <a:r>
              <a:rPr sz="1600" b="1" i="1" spc="-10" dirty="0">
                <a:latin typeface="Arial"/>
                <a:cs typeface="Arial"/>
              </a:rPr>
              <a:t>una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tabla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select(*)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9091" y="685799"/>
              <a:ext cx="6053327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72514" y="779335"/>
            <a:ext cx="6617970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806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Funciones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Aritméticas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……..</a:t>
            </a:r>
            <a:r>
              <a:rPr sz="2000" b="1" i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AVG,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COUNT,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MAX,MIN,SUM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776537" y="2282825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7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37540" y="4397311"/>
            <a:ext cx="2934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COUNT(Tienda)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Información_Ventas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540" y="5220271"/>
            <a:ext cx="120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540" y="5768911"/>
            <a:ext cx="157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Count(Tienda)</a:t>
            </a:r>
            <a:endParaRPr sz="1800">
              <a:latin typeface="Arial"/>
              <a:cs typeface="Arial"/>
            </a:endParaRPr>
          </a:p>
          <a:p>
            <a:pPr marL="229235" algn="ctr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3716" y="4349762"/>
            <a:ext cx="3664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COUNT(DISTINC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Tienda)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Información_Ventas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3716" y="5172722"/>
            <a:ext cx="120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93716" y="5721362"/>
            <a:ext cx="2699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795" marR="5080" indent="-63373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COUNT(DISTINC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Tienda) </a:t>
            </a:r>
            <a:r>
              <a:rPr sz="1800" b="1" i="1" spc="-4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9091" y="685799"/>
              <a:ext cx="6053327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53029" y="27032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5127" y="779335"/>
            <a:ext cx="8151495" cy="554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513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Funciones</a:t>
            </a:r>
            <a:r>
              <a:rPr sz="28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Aritméticas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…..</a:t>
            </a:r>
            <a:r>
              <a:rPr sz="2000" b="1" i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AVG,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COUNT,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MAX,MIN,SUM…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GROUP</a:t>
            </a:r>
            <a:r>
              <a:rPr sz="2000" b="1" i="1" spc="-1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BY…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947419" marR="592455" indent="-287020">
              <a:lnSpc>
                <a:spcPts val="2160"/>
              </a:lnSpc>
              <a:spcBef>
                <a:spcPts val="5"/>
              </a:spcBef>
              <a:buSzPct val="75000"/>
              <a:buFont typeface="Wingdings"/>
              <a:buChar char=""/>
              <a:tabLst>
                <a:tab pos="947419" algn="l"/>
                <a:tab pos="948055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bastante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frecuente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queramos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aplicar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funciones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aritméticas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 a todas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tulpas de un campo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sino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grupos de tulpas que tengan el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mismo valor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 un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atributo</a:t>
            </a:r>
            <a:endParaRPr sz="2000">
              <a:latin typeface="Arial"/>
              <a:cs typeface="Arial"/>
            </a:endParaRPr>
          </a:p>
          <a:p>
            <a:pPr marL="947419" indent="-287020">
              <a:lnSpc>
                <a:spcPct val="100000"/>
              </a:lnSpc>
              <a:spcBef>
                <a:spcPts val="445"/>
              </a:spcBef>
              <a:buSzPct val="75000"/>
              <a:buFont typeface="Wingdings"/>
              <a:buChar char=""/>
              <a:tabLst>
                <a:tab pos="947419" algn="l"/>
                <a:tab pos="948055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Utilizaremos</a:t>
            </a:r>
            <a:r>
              <a:rPr sz="2000" b="1" i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cláusula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GROUP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947419" marR="413384" indent="-287020">
              <a:lnSpc>
                <a:spcPts val="2160"/>
              </a:lnSpc>
              <a:spcBef>
                <a:spcPts val="755"/>
              </a:spcBef>
              <a:buSzPct val="75000"/>
              <a:buFont typeface="Wingdings"/>
              <a:buChar char=""/>
              <a:tabLst>
                <a:tab pos="947419" algn="l"/>
                <a:tab pos="948055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 una consulta se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utiliza la cláusula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GROUP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BY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únicos atributos que pueden aparecen en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cláusula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son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los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aparecen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lista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atributos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cláusula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GROUP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agregados</a:t>
            </a:r>
            <a:endParaRPr sz="2000">
              <a:latin typeface="Arial"/>
              <a:cs typeface="Arial"/>
            </a:endParaRPr>
          </a:p>
          <a:p>
            <a:pPr marL="1732914" marR="2763520">
              <a:lnSpc>
                <a:spcPct val="100000"/>
              </a:lnSpc>
              <a:spcBef>
                <a:spcPts val="187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"nombre1_columna",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SUM("nombre2_columna")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FROM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"nombre_tabla"</a:t>
            </a:r>
            <a:endParaRPr sz="2000">
              <a:latin typeface="Arial"/>
              <a:cs typeface="Arial"/>
            </a:endParaRPr>
          </a:p>
          <a:p>
            <a:pPr marL="1732914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G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</a:t>
            </a:r>
            <a:r>
              <a:rPr sz="2000" b="1" i="1" spc="-1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B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"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bre1-co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na"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0876"/>
            <a:ext cx="8911590" cy="1152525"/>
            <a:chOff x="-6350" y="150876"/>
            <a:chExt cx="8911590" cy="115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0232" y="150876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9091" y="685799"/>
              <a:ext cx="6053327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09890" y="6529196"/>
            <a:ext cx="869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©</a:t>
            </a:r>
            <a:r>
              <a:rPr sz="900" b="1" i="1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Luis</a:t>
            </a:r>
            <a:r>
              <a:rPr sz="900" b="1" i="1" spc="-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000066"/>
                </a:solidFill>
                <a:latin typeface="Arial"/>
                <a:cs typeface="Arial"/>
              </a:rPr>
              <a:t>Mengual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87995" y="270320"/>
            <a:ext cx="5603240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734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Selección</a:t>
            </a:r>
            <a:r>
              <a:rPr sz="2800" spc="5" dirty="0"/>
              <a:t> </a:t>
            </a:r>
            <a:r>
              <a:rPr sz="2800" spc="-10" dirty="0"/>
              <a:t>Funciones</a:t>
            </a:r>
            <a:r>
              <a:rPr sz="2800" spc="45" dirty="0"/>
              <a:t> </a:t>
            </a:r>
            <a:r>
              <a:rPr sz="2800" spc="-5" dirty="0"/>
              <a:t>Aritméticas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2771139" y="4151248"/>
            <a:ext cx="3246755" cy="131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Tienda,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SUM(Ventas)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Información_Ventas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GROUP</a:t>
            </a:r>
            <a:r>
              <a:rPr sz="1800" b="1" i="1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18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endParaRPr sz="1800">
              <a:latin typeface="Arial"/>
              <a:cs typeface="Arial"/>
            </a:endParaRPr>
          </a:p>
          <a:p>
            <a:pPr marL="1123315">
              <a:lnSpc>
                <a:spcPct val="100000"/>
              </a:lnSpc>
              <a:spcBef>
                <a:spcPts val="1505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859087" y="2176462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6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336290" y="5530786"/>
            <a:ext cx="8210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i="1" spc="-35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nd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a, 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Madrid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Sevilla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0413" y="5530786"/>
            <a:ext cx="1423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M(</a:t>
            </a:r>
            <a:r>
              <a:rPr sz="1800" b="1" i="1" spc="-75" dirty="0">
                <a:solidFill>
                  <a:srgbClr val="660066"/>
                </a:solidFill>
                <a:latin typeface="Arial"/>
                <a:cs typeface="Arial"/>
              </a:rPr>
              <a:t>V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nt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as)  1800</a:t>
            </a:r>
            <a:endParaRPr sz="18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250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36290" y="6353746"/>
            <a:ext cx="176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9695" algn="l"/>
              </a:tabLst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B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ce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on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	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700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127" y="1654175"/>
            <a:ext cx="8151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…..</a:t>
            </a:r>
            <a:r>
              <a:rPr sz="2000" b="1" i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AVG,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COUNT,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MAX,MIN,SUM…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GROUP</a:t>
            </a:r>
            <a:r>
              <a:rPr sz="2000" b="1" i="1" spc="-1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BY…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5" y="85343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735" y="621792"/>
              <a:ext cx="547115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5127" y="1654175"/>
            <a:ext cx="7779384" cy="4289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…..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AVG,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COUNT,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MAX,MIN,SUM…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HAVING…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793115" marR="368300" indent="-287020" algn="just">
              <a:lnSpc>
                <a:spcPts val="2160"/>
              </a:lnSpc>
              <a:buSzPct val="75000"/>
              <a:buFont typeface="Wingdings"/>
              <a:buChar char=""/>
              <a:tabLst>
                <a:tab pos="79375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Otra</a:t>
            </a:r>
            <a:r>
              <a:rPr sz="20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cosa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gente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querer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hacer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limitar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resultado según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suma correspondiente (o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cualquier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otra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función).</a:t>
            </a:r>
            <a:endParaRPr sz="2000">
              <a:latin typeface="Arial"/>
              <a:cs typeface="Arial"/>
            </a:endParaRPr>
          </a:p>
          <a:p>
            <a:pPr marL="793115" marR="417830" indent="-287020" algn="just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79375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cláusula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HAVING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coloca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generalmente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cerca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del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fin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instrucción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499870" marR="2624455">
              <a:lnSpc>
                <a:spcPct val="100000"/>
              </a:lnSpc>
              <a:spcBef>
                <a:spcPts val="1964"/>
              </a:spcBef>
            </a:pPr>
            <a:r>
              <a:rPr sz="2000" b="1" i="1" dirty="0">
                <a:latin typeface="Arial"/>
                <a:cs typeface="Arial"/>
              </a:rPr>
              <a:t>SELECT</a:t>
            </a:r>
            <a:r>
              <a:rPr sz="2000" b="1" i="1" spc="-9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"nombre1_columna", </a:t>
            </a:r>
            <a:r>
              <a:rPr sz="2000" b="1" i="1" spc="-54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SUM("nombre2_columna") </a:t>
            </a:r>
            <a:r>
              <a:rPr sz="2000" b="1" i="1" dirty="0">
                <a:latin typeface="Arial"/>
                <a:cs typeface="Arial"/>
              </a:rPr>
              <a:t> FROM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"nombre_tabla"</a:t>
            </a:r>
            <a:endParaRPr sz="2000">
              <a:latin typeface="Arial"/>
              <a:cs typeface="Arial"/>
            </a:endParaRPr>
          </a:p>
          <a:p>
            <a:pPr marL="1499870" marR="2358390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latin typeface="Arial"/>
                <a:cs typeface="Arial"/>
              </a:rPr>
              <a:t>G</a:t>
            </a:r>
            <a:r>
              <a:rPr sz="2000" b="1" i="1" spc="5" dirty="0">
                <a:latin typeface="Arial"/>
                <a:cs typeface="Arial"/>
              </a:rPr>
              <a:t>R</a:t>
            </a:r>
            <a:r>
              <a:rPr sz="2000" b="1" i="1" dirty="0">
                <a:latin typeface="Arial"/>
                <a:cs typeface="Arial"/>
              </a:rPr>
              <a:t>O</a:t>
            </a:r>
            <a:r>
              <a:rPr sz="2000" b="1" i="1" spc="5" dirty="0">
                <a:latin typeface="Arial"/>
                <a:cs typeface="Arial"/>
              </a:rPr>
              <a:t>U</a:t>
            </a:r>
            <a:r>
              <a:rPr sz="2000" b="1" i="1" dirty="0">
                <a:latin typeface="Arial"/>
                <a:cs typeface="Arial"/>
              </a:rPr>
              <a:t>P</a:t>
            </a:r>
            <a:r>
              <a:rPr sz="2000" b="1" i="1" spc="-120" dirty="0">
                <a:latin typeface="Arial"/>
                <a:cs typeface="Arial"/>
              </a:rPr>
              <a:t> </a:t>
            </a:r>
            <a:r>
              <a:rPr sz="2000" b="1" i="1" spc="5" dirty="0">
                <a:latin typeface="Arial"/>
                <a:cs typeface="Arial"/>
              </a:rPr>
              <a:t>B</a:t>
            </a:r>
            <a:r>
              <a:rPr sz="2000" b="1" i="1" dirty="0">
                <a:latin typeface="Arial"/>
                <a:cs typeface="Arial"/>
              </a:rPr>
              <a:t>Y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"</a:t>
            </a:r>
            <a:r>
              <a:rPr sz="2000" b="1" i="1" dirty="0">
                <a:latin typeface="Arial"/>
                <a:cs typeface="Arial"/>
              </a:rPr>
              <a:t>no</a:t>
            </a:r>
            <a:r>
              <a:rPr sz="2000" b="1" i="1" spc="-10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bre1_co</a:t>
            </a:r>
            <a:r>
              <a:rPr sz="2000" b="1" i="1" spc="-10" dirty="0">
                <a:latin typeface="Arial"/>
                <a:cs typeface="Arial"/>
              </a:rPr>
              <a:t>l</a:t>
            </a:r>
            <a:r>
              <a:rPr sz="2000" b="1" i="1" dirty="0">
                <a:latin typeface="Arial"/>
                <a:cs typeface="Arial"/>
              </a:rPr>
              <a:t>u</a:t>
            </a:r>
            <a:r>
              <a:rPr sz="2000" b="1" i="1" spc="-10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na"  </a:t>
            </a:r>
            <a:r>
              <a:rPr sz="2000" b="1" i="1" spc="-25" dirty="0">
                <a:latin typeface="Arial"/>
                <a:cs typeface="Arial"/>
              </a:rPr>
              <a:t>HAVING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(condición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de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función)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70225" y="205232"/>
            <a:ext cx="502221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0" algn="ctr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Selección</a:t>
            </a:r>
            <a:r>
              <a:rPr sz="2800" dirty="0"/>
              <a:t> </a:t>
            </a:r>
            <a:r>
              <a:rPr sz="2800" spc="-5" dirty="0"/>
              <a:t>y</a:t>
            </a:r>
            <a:r>
              <a:rPr sz="2800" spc="5" dirty="0"/>
              <a:t> </a:t>
            </a:r>
            <a:r>
              <a:rPr sz="2800" spc="-5" dirty="0"/>
              <a:t>limitar</a:t>
            </a:r>
            <a:r>
              <a:rPr sz="2800" spc="-25" dirty="0"/>
              <a:t> </a:t>
            </a:r>
            <a:r>
              <a:rPr sz="2800" spc="-10" dirty="0"/>
              <a:t>Funciones</a:t>
            </a:r>
            <a:endParaRPr sz="2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5" y="85343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735" y="621792"/>
              <a:ext cx="547115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5127" y="1654175"/>
            <a:ext cx="77793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…..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AVG,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COUNT,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MAX,MIN,SUM…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HAVING…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70225" y="205232"/>
            <a:ext cx="502221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0" algn="ctr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Selección</a:t>
            </a:r>
            <a:r>
              <a:rPr sz="2800" dirty="0"/>
              <a:t> </a:t>
            </a:r>
            <a:r>
              <a:rPr sz="2800" spc="-5" dirty="0"/>
              <a:t>y</a:t>
            </a:r>
            <a:r>
              <a:rPr sz="2800" spc="5" dirty="0"/>
              <a:t> </a:t>
            </a:r>
            <a:r>
              <a:rPr sz="2800" spc="-5" dirty="0"/>
              <a:t>limitar</a:t>
            </a:r>
            <a:r>
              <a:rPr sz="2800" spc="-25" dirty="0"/>
              <a:t> </a:t>
            </a:r>
            <a:r>
              <a:rPr sz="2800" spc="-10" dirty="0"/>
              <a:t>Funciones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2856864" y="4296981"/>
            <a:ext cx="324675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SELECT </a:t>
            </a:r>
            <a:r>
              <a:rPr sz="1800" b="1" i="1" spc="-10" dirty="0">
                <a:latin typeface="Arial"/>
                <a:cs typeface="Arial"/>
              </a:rPr>
              <a:t>Tienda, </a:t>
            </a:r>
            <a:r>
              <a:rPr sz="1800" b="1" i="1" spc="-15" dirty="0">
                <a:latin typeface="Arial"/>
                <a:cs typeface="Arial"/>
              </a:rPr>
              <a:t>SUM(Ventas)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FROM </a:t>
            </a:r>
            <a:r>
              <a:rPr sz="1800" b="1" i="1" spc="-10" dirty="0">
                <a:latin typeface="Arial"/>
                <a:cs typeface="Arial"/>
              </a:rPr>
              <a:t>Información_Ventas </a:t>
            </a:r>
            <a:r>
              <a:rPr sz="1800" b="1" i="1" spc="-5" dirty="0">
                <a:latin typeface="Arial"/>
                <a:cs typeface="Arial"/>
              </a:rPr>
              <a:t> GROUP</a:t>
            </a:r>
            <a:r>
              <a:rPr sz="1800" b="1" i="1" spc="-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BY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Tienda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25" dirty="0">
                <a:latin typeface="Arial"/>
                <a:cs typeface="Arial"/>
              </a:rPr>
              <a:t>HAVING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SUM(Ventas)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&gt;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1500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1034415">
              <a:lnSpc>
                <a:spcPct val="100000"/>
              </a:lnSpc>
            </a:pPr>
            <a:r>
              <a:rPr sz="1800" b="1" i="1" spc="-10" dirty="0">
                <a:latin typeface="Arial"/>
                <a:cs typeface="Arial"/>
              </a:rPr>
              <a:t>Tienda</a:t>
            </a:r>
            <a:r>
              <a:rPr sz="1800" b="1" i="1" spc="-65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SUM(Ventas) </a:t>
            </a:r>
            <a:r>
              <a:rPr sz="1800" b="1" i="1" spc="-484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Madrid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1800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€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870200" y="2247900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7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5" y="85343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799" y="621792"/>
              <a:ext cx="3816095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5127" y="1654175"/>
            <a:ext cx="7643495" cy="4290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…..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“alias_tabla…………….”alias_columna”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Arial"/>
              <a:cs typeface="Arial"/>
            </a:endParaRPr>
          </a:p>
          <a:p>
            <a:pPr marL="958215" marR="840105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958215" algn="l"/>
                <a:tab pos="95885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Hay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dos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tipos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alias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utilizan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mayor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frecuencia.</a:t>
            </a:r>
            <a:r>
              <a:rPr sz="2000" b="1" i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Alias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alias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tabla.</a:t>
            </a:r>
            <a:endParaRPr sz="2000">
              <a:latin typeface="Arial"/>
              <a:cs typeface="Arial"/>
            </a:endParaRPr>
          </a:p>
          <a:p>
            <a:pPr marL="958215" marR="1009650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958215" algn="l"/>
                <a:tab pos="95885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alias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columna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existen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ayudar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organización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del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resultado.</a:t>
            </a:r>
            <a:endParaRPr sz="2000">
              <a:latin typeface="Arial"/>
              <a:cs typeface="Arial"/>
            </a:endParaRPr>
          </a:p>
          <a:p>
            <a:pPr marL="958215" marR="434975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958215" algn="l"/>
                <a:tab pos="95885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segundo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tipo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alias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alias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tabla.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alcanza al colocar un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alias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directamente luego del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nombre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tabla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cláusula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FROM.</a:t>
            </a:r>
            <a:endParaRPr sz="2000">
              <a:latin typeface="Arial"/>
              <a:cs typeface="Arial"/>
            </a:endParaRPr>
          </a:p>
          <a:p>
            <a:pPr marL="1357630" marR="210185" indent="-228600">
              <a:lnSpc>
                <a:spcPts val="1939"/>
              </a:lnSpc>
              <a:spcBef>
                <a:spcPts val="660"/>
              </a:spcBef>
            </a:pPr>
            <a:r>
              <a:rPr sz="1800" spc="-5" dirty="0">
                <a:solidFill>
                  <a:srgbClr val="660066"/>
                </a:solidFill>
                <a:latin typeface="Arial MT"/>
                <a:cs typeface="Arial MT"/>
              </a:rPr>
              <a:t>–</a:t>
            </a:r>
            <a:r>
              <a:rPr sz="1800" spc="29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Esto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es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conveniente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cuando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desea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obtener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dos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tablas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separadas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118870" marR="508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SELECT "alias_tabla"."nombre1_columna" </a:t>
            </a:r>
            <a:r>
              <a:rPr sz="1800" b="1" i="1" spc="-10" dirty="0">
                <a:latin typeface="Arial"/>
                <a:cs typeface="Arial"/>
              </a:rPr>
              <a:t>"alias_columna"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FROM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"nombre_tabla"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"alias_tabla"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54615" y="205232"/>
            <a:ext cx="403796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669925" algn="ctr">
              <a:lnSpc>
                <a:spcPts val="3200"/>
              </a:lnSpc>
            </a:pPr>
            <a:r>
              <a:rPr sz="2800" spc="-5" dirty="0"/>
              <a:t>Selección</a:t>
            </a:r>
            <a:r>
              <a:rPr sz="2800" spc="-25" dirty="0"/>
              <a:t> </a:t>
            </a:r>
            <a:r>
              <a:rPr sz="2800" spc="-5" dirty="0"/>
              <a:t>con</a:t>
            </a:r>
            <a:r>
              <a:rPr sz="2800" spc="-20" dirty="0"/>
              <a:t> </a:t>
            </a:r>
            <a:r>
              <a:rPr sz="2800" spc="-5" dirty="0"/>
              <a:t>Alias</a:t>
            </a:r>
            <a:endParaRPr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5" y="85343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799" y="621792"/>
              <a:ext cx="3816095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09890" y="6529196"/>
            <a:ext cx="869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©</a:t>
            </a:r>
            <a:r>
              <a:rPr sz="900" b="1" i="1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Luis</a:t>
            </a:r>
            <a:r>
              <a:rPr sz="900" b="1" i="1" spc="-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000066"/>
                </a:solidFill>
                <a:latin typeface="Arial"/>
                <a:cs typeface="Arial"/>
              </a:rPr>
              <a:t>Mengual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54615" y="205232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5627" y="714248"/>
            <a:ext cx="7579359" cy="109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6174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Alias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…..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“alias_tabla…………….”alias_columna”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9939" y="4036631"/>
            <a:ext cx="497586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SELECT </a:t>
            </a:r>
            <a:r>
              <a:rPr sz="1800" b="1" i="1" spc="-10" dirty="0">
                <a:latin typeface="Arial"/>
                <a:cs typeface="Arial"/>
              </a:rPr>
              <a:t>A1.Tienda Tiendas, </a:t>
            </a:r>
            <a:r>
              <a:rPr sz="1800" b="1" i="1" spc="-5" dirty="0">
                <a:latin typeface="Arial"/>
                <a:cs typeface="Arial"/>
              </a:rPr>
              <a:t>SUM( </a:t>
            </a:r>
            <a:r>
              <a:rPr sz="1800" b="1" i="1" spc="-10" dirty="0">
                <a:latin typeface="Arial"/>
                <a:cs typeface="Arial"/>
              </a:rPr>
              <a:t>A1.ventas </a:t>
            </a:r>
            <a:r>
              <a:rPr sz="1800" b="1" i="1" dirty="0">
                <a:latin typeface="Arial"/>
                <a:cs typeface="Arial"/>
              </a:rPr>
              <a:t>)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"Total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20" dirty="0">
                <a:latin typeface="Arial"/>
                <a:cs typeface="Arial"/>
              </a:rPr>
              <a:t>Ventas"</a:t>
            </a:r>
            <a:endParaRPr sz="1800">
              <a:latin typeface="Arial"/>
              <a:cs typeface="Arial"/>
            </a:endParaRPr>
          </a:p>
          <a:p>
            <a:pPr marL="12700" marR="605155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FROM </a:t>
            </a:r>
            <a:r>
              <a:rPr sz="1800" b="1" i="1" spc="-10" dirty="0">
                <a:latin typeface="Arial"/>
                <a:cs typeface="Arial"/>
              </a:rPr>
              <a:t>SELECT4.Información_Ventas </a:t>
            </a:r>
            <a:r>
              <a:rPr sz="1800" b="1" i="1" spc="-5" dirty="0">
                <a:latin typeface="Arial"/>
                <a:cs typeface="Arial"/>
              </a:rPr>
              <a:t>A1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GROUP</a:t>
            </a:r>
            <a:r>
              <a:rPr sz="1800" b="1" i="1" spc="-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BY</a:t>
            </a:r>
            <a:r>
              <a:rPr sz="1800" b="1" i="1" spc="-9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A1.Tienda</a:t>
            </a:r>
            <a:endParaRPr sz="1800">
              <a:latin typeface="Arial"/>
              <a:cs typeface="Arial"/>
            </a:endParaRPr>
          </a:p>
          <a:p>
            <a:pPr marR="93980" algn="ctr">
              <a:lnSpc>
                <a:spcPct val="100000"/>
              </a:lnSpc>
              <a:spcBef>
                <a:spcPts val="146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859087" y="2033587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6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328352" y="5719128"/>
          <a:ext cx="2578735" cy="1078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825"/>
                <a:gridCol w="1438910"/>
              </a:tblGrid>
              <a:tr h="264854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b="1" i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Tiendas,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985"/>
                        </a:lnSpc>
                      </a:pPr>
                      <a:r>
                        <a:rPr sz="1800" b="1" i="1" spc="-2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Total_Ventas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Madrid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60"/>
                        </a:lnSpc>
                      </a:pPr>
                      <a:r>
                        <a:rPr sz="1800" b="1" i="1" spc="-1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1800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Sevilla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2060"/>
                        </a:lnSpc>
                      </a:pPr>
                      <a:r>
                        <a:rPr sz="1800" b="1" i="1" spc="-1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250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4854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i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i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i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ce</a:t>
                      </a:r>
                      <a:r>
                        <a:rPr sz="1800" b="1" i="1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lona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985"/>
                        </a:lnSpc>
                      </a:pPr>
                      <a:r>
                        <a:rPr sz="1800" b="1" i="1" spc="-1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700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0327" y="624840"/>
              <a:ext cx="3023615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0412" y="2294060"/>
            <a:ext cx="7602220" cy="341502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1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DATE</a:t>
            </a:r>
            <a:r>
              <a:rPr sz="2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almacenar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fechas.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699135" algn="l"/>
              </a:tabLst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El formato</a:t>
            </a:r>
            <a:r>
              <a:rPr sz="16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por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defecto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YYYY-MM-DD</a:t>
            </a:r>
            <a:r>
              <a:rPr sz="1600" b="1" i="1" spc="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desde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0000 00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00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9999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12 31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DATETIME</a:t>
            </a:r>
            <a:r>
              <a:rPr sz="24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Combinación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2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hora.</a:t>
            </a:r>
            <a:endParaRPr sz="2400">
              <a:latin typeface="Arial"/>
              <a:cs typeface="Arial"/>
            </a:endParaRPr>
          </a:p>
          <a:p>
            <a:pPr marL="698500" marR="43180" lvl="1" indent="-229235">
              <a:lnSpc>
                <a:spcPts val="1730"/>
              </a:lnSpc>
              <a:spcBef>
                <a:spcPts val="620"/>
              </a:spcBef>
              <a:buClr>
                <a:srgbClr val="660066"/>
              </a:buClr>
              <a:buFont typeface="Arial MT"/>
              <a:buChar char="–"/>
              <a:tabLst>
                <a:tab pos="753110" algn="l"/>
                <a:tab pos="753745" algn="l"/>
              </a:tabLst>
            </a:pPr>
            <a:r>
              <a:rPr dirty="0"/>
              <a:t>	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va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desde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el 1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enero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del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1001 a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horas,0 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minutos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segundos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al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31 de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diciembre</a:t>
            </a:r>
            <a:r>
              <a:rPr sz="1600" b="1" i="1" spc="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del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9999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23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horas,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59 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minutos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59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segundos.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formato</a:t>
            </a:r>
            <a:r>
              <a:rPr sz="16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almacenamiento</a:t>
            </a:r>
            <a:r>
              <a:rPr sz="1600" b="1" i="1" spc="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 año-mes-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dia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horas:minutos:segundos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TIMESTAMP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695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Combinación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fecha y hora.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El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rango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va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desde el 1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enero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1970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al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año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2037.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formato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almacenamiento</a:t>
            </a:r>
            <a:r>
              <a:rPr sz="18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coincide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en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algunos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gestores con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DATETIME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52039" y="717486"/>
            <a:ext cx="5339715" cy="124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9395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Tipos</a:t>
            </a:r>
            <a:r>
              <a:rPr sz="28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spc="-20" dirty="0">
                <a:solidFill>
                  <a:srgbClr val="660066"/>
                </a:solidFill>
                <a:latin typeface="Arial"/>
                <a:cs typeface="Arial"/>
              </a:rPr>
              <a:t>Tipos</a:t>
            </a:r>
            <a:r>
              <a:rPr sz="2800" b="1" i="1" spc="-5" dirty="0">
                <a:solidFill>
                  <a:srgbClr val="660066"/>
                </a:solidFill>
                <a:latin typeface="Arial"/>
                <a:cs typeface="Arial"/>
              </a:rPr>
              <a:t> relativos</a:t>
            </a:r>
            <a:r>
              <a:rPr sz="2800" b="1" i="1" dirty="0">
                <a:solidFill>
                  <a:srgbClr val="660066"/>
                </a:solidFill>
                <a:latin typeface="Arial"/>
                <a:cs typeface="Arial"/>
              </a:rPr>
              <a:t> al </a:t>
            </a:r>
            <a:r>
              <a:rPr sz="2800" b="1" i="1" spc="-5" dirty="0">
                <a:solidFill>
                  <a:srgbClr val="660066"/>
                </a:solidFill>
                <a:latin typeface="Arial"/>
                <a:cs typeface="Arial"/>
              </a:rPr>
              <a:t>tiempo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5" y="85343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8360" y="621792"/>
              <a:ext cx="3779519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2391" y="621792"/>
              <a:ext cx="1106423" cy="582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3911" y="621792"/>
              <a:ext cx="1780031" cy="58216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27325" y="205232"/>
            <a:ext cx="536511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Selección</a:t>
            </a:r>
            <a:r>
              <a:rPr sz="2800" dirty="0"/>
              <a:t> </a:t>
            </a:r>
            <a:r>
              <a:rPr sz="2800" spc="-5" dirty="0"/>
              <a:t>2</a:t>
            </a:r>
            <a:r>
              <a:rPr sz="2800" spc="5" dirty="0"/>
              <a:t> </a:t>
            </a:r>
            <a:r>
              <a:rPr sz="2800" spc="-5" dirty="0"/>
              <a:t>tablas</a:t>
            </a:r>
            <a:r>
              <a:rPr sz="2800" dirty="0"/>
              <a:t> </a:t>
            </a:r>
            <a:r>
              <a:rPr sz="2800" spc="-5" dirty="0"/>
              <a:t>(join</a:t>
            </a:r>
            <a:r>
              <a:rPr sz="2800" spc="10" dirty="0"/>
              <a:t> </a:t>
            </a:r>
            <a:r>
              <a:rPr sz="2800" spc="-5" dirty="0"/>
              <a:t>natural)</a:t>
            </a:r>
            <a:endParaRPr sz="28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739" y="1797050"/>
            <a:ext cx="8607425" cy="306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..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Tabla1,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Tabla2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 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Tabla1.atr=Tabla2.atr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1383665" marR="838835" indent="-287020">
              <a:lnSpc>
                <a:spcPts val="2160"/>
              </a:lnSpc>
              <a:buSzPct val="75000"/>
              <a:buFont typeface="Wingdings"/>
              <a:buChar char=""/>
              <a:tabLst>
                <a:tab pos="1383665" algn="l"/>
                <a:tab pos="138430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necesite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recuperar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información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dos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tablas</a:t>
            </a:r>
            <a:endParaRPr sz="2000">
              <a:latin typeface="Arial"/>
              <a:cs typeface="Arial"/>
            </a:endParaRPr>
          </a:p>
          <a:p>
            <a:pPr marL="1383665" marR="599440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1383665" algn="l"/>
                <a:tab pos="138430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Haciendo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producto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cartesiano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obtienen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tuplas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válidas</a:t>
            </a:r>
            <a:endParaRPr sz="2000">
              <a:latin typeface="Arial"/>
              <a:cs typeface="Arial"/>
            </a:endParaRPr>
          </a:p>
          <a:p>
            <a:pPr marL="1383665" marR="730885" indent="-287020" algn="just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138430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tuplas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invalidas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eliminan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clusula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haciendo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coincidir los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atributos semejantes de tablas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diferentes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5" y="85343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8360" y="621792"/>
              <a:ext cx="3779519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2391" y="621792"/>
              <a:ext cx="1106423" cy="582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3911" y="621792"/>
              <a:ext cx="1780031" cy="58216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27325" y="205232"/>
            <a:ext cx="536511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Selección</a:t>
            </a:r>
            <a:r>
              <a:rPr sz="2800" dirty="0"/>
              <a:t> </a:t>
            </a:r>
            <a:r>
              <a:rPr sz="2800" spc="-5" dirty="0"/>
              <a:t>2</a:t>
            </a:r>
            <a:r>
              <a:rPr sz="2800" spc="5" dirty="0"/>
              <a:t> </a:t>
            </a:r>
            <a:r>
              <a:rPr sz="2800" spc="-5" dirty="0"/>
              <a:t>tablas</a:t>
            </a:r>
            <a:r>
              <a:rPr sz="2800" dirty="0"/>
              <a:t> </a:t>
            </a:r>
            <a:r>
              <a:rPr sz="2800" spc="-5" dirty="0"/>
              <a:t>(join</a:t>
            </a:r>
            <a:r>
              <a:rPr sz="2800" spc="10" dirty="0"/>
              <a:t> </a:t>
            </a:r>
            <a:r>
              <a:rPr sz="2800" spc="-5" dirty="0"/>
              <a:t>natural)</a:t>
            </a:r>
            <a:endParaRPr sz="28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4515" y="1590611"/>
            <a:ext cx="774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..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Tabla1,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Tabla2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Tabla1.atr=Tabla2.atr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070350" y="2306637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6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1700" y="2306637"/>
          <a:ext cx="1973580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0796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Zonas_Ventas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226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Región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3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49986" y="4435411"/>
            <a:ext cx="79228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Supóngase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quieren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obtener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las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ventas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por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región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Hacemos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el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producto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cartesiano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las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tuplas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tabla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por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otra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Eliminamos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las tuplas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que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tengan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sentido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Seleccionamos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columna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agrupando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tuplas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5" y="85343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8360" y="621792"/>
              <a:ext cx="3779519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2391" y="621792"/>
              <a:ext cx="1106423" cy="582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3911" y="621792"/>
              <a:ext cx="1780031" cy="58216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27325" y="205232"/>
            <a:ext cx="536511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Selección</a:t>
            </a:r>
            <a:r>
              <a:rPr sz="2800" dirty="0"/>
              <a:t> </a:t>
            </a:r>
            <a:r>
              <a:rPr sz="2800" spc="-5" dirty="0"/>
              <a:t>2</a:t>
            </a:r>
            <a:r>
              <a:rPr sz="2800" spc="5" dirty="0"/>
              <a:t> </a:t>
            </a:r>
            <a:r>
              <a:rPr sz="2800" spc="-5" dirty="0"/>
              <a:t>tablas</a:t>
            </a:r>
            <a:r>
              <a:rPr sz="2800" dirty="0"/>
              <a:t> </a:t>
            </a:r>
            <a:r>
              <a:rPr sz="2800" spc="-5" dirty="0"/>
              <a:t>(join</a:t>
            </a:r>
            <a:r>
              <a:rPr sz="2800" spc="10" dirty="0"/>
              <a:t> </a:t>
            </a:r>
            <a:r>
              <a:rPr sz="2800" spc="-5" dirty="0"/>
              <a:t>natural)</a:t>
            </a:r>
            <a:endParaRPr sz="28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812256" y="1336675"/>
          <a:ext cx="4986655" cy="5092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791845"/>
                <a:gridCol w="1000759"/>
                <a:gridCol w="993139"/>
                <a:gridCol w="840104"/>
                <a:gridCol w="1160145"/>
              </a:tblGrid>
              <a:tr h="207962">
                <a:tc gridSpan="3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Zonas_Ventas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21970">
                        <a:lnSpc>
                          <a:spcPts val="130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5432">
                <a:tc gridSpan="2"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Región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717">
                <a:tc grid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132"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479"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 grid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512">
                <a:tc gridSpan="2"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431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5112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25"/>
                        </a:lnSpc>
                        <a:spcBef>
                          <a:spcPts val="7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1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944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0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830"/>
                        </a:lnSpc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090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92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97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79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75"/>
                        </a:lnSpc>
                        <a:spcBef>
                          <a:spcPts val="1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050"/>
                        </a:lnSpc>
                        <a:spcBef>
                          <a:spcPts val="95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7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79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25"/>
                        </a:lnSpc>
                        <a:spcBef>
                          <a:spcPts val="4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254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6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175"/>
                        </a:lnSpc>
                        <a:spcBef>
                          <a:spcPts val="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215"/>
                        </a:lnSpc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040"/>
                        </a:lnSpc>
                        <a:spcBef>
                          <a:spcPts val="1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940"/>
                        </a:lnSpc>
                        <a:spcBef>
                          <a:spcPts val="2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950"/>
                        </a:lnSpc>
                        <a:spcBef>
                          <a:spcPts val="2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023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68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643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090"/>
                        </a:lnSpc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1000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119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100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66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900"/>
                        </a:lnSpc>
                        <a:spcBef>
                          <a:spcPts val="1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750"/>
                        </a:lnSpc>
                        <a:spcBef>
                          <a:spcPts val="28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750"/>
                        </a:lnSpc>
                        <a:spcBef>
                          <a:spcPts val="28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700"/>
                        </a:lnSpc>
                        <a:spcBef>
                          <a:spcPts val="3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531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750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6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790"/>
                        </a:lnSpc>
                        <a:spcBef>
                          <a:spcPts val="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65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790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890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6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92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0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019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890"/>
                        </a:lnSpc>
                        <a:spcBef>
                          <a:spcPts val="1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790"/>
                        </a:lnSpc>
                        <a:spcBef>
                          <a:spcPts val="22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750"/>
                        </a:lnSpc>
                        <a:spcBef>
                          <a:spcPts val="2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765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301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81927" y="3168523"/>
            <a:ext cx="24485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6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producto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Cartesiano</a:t>
            </a:r>
            <a:r>
              <a:rPr sz="16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genera</a:t>
            </a:r>
            <a:r>
              <a:rPr sz="16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tuplas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1600" b="1" i="1" spc="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1600" b="1" i="1" spc="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son</a:t>
            </a:r>
            <a:r>
              <a:rPr sz="1600" b="1" i="1" spc="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600" b="1" i="1" spc="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utilidad 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consulta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755" y="85343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9675" y="621792"/>
              <a:ext cx="3779519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2183" y="621792"/>
              <a:ext cx="1203959" cy="582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4288" y="621792"/>
              <a:ext cx="1819655" cy="58216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09890" y="6529196"/>
            <a:ext cx="869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©</a:t>
            </a:r>
            <a:r>
              <a:rPr sz="900" b="1" i="1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Luis</a:t>
            </a:r>
            <a:r>
              <a:rPr sz="900" b="1" i="1" spc="-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000066"/>
                </a:solidFill>
                <a:latin typeface="Arial"/>
                <a:cs typeface="Arial"/>
              </a:rPr>
              <a:t>Mengual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654615" y="205232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88641" y="714248"/>
            <a:ext cx="5504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tablas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(Join</a:t>
            </a:r>
            <a:r>
              <a:rPr sz="28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Natural)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215" y="1436623"/>
            <a:ext cx="774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..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Tabla1,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Tabla2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Tabla1.atr=Tabla2.atr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903232" y="2057133"/>
          <a:ext cx="4991734" cy="1692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1012190"/>
                <a:gridCol w="992505"/>
                <a:gridCol w="836930"/>
                <a:gridCol w="1165860"/>
              </a:tblGrid>
              <a:tr h="208133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Zonas_Ventas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22605">
                        <a:lnSpc>
                          <a:spcPts val="1305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5983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Región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1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918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638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913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669414" y="4206747"/>
            <a:ext cx="566166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SELECT</a:t>
            </a:r>
            <a:r>
              <a:rPr sz="1600" b="1" i="1" spc="-9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A1.Región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REGION,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SUM(</a:t>
            </a:r>
            <a:r>
              <a:rPr sz="1600" b="1" i="1" spc="-3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A2.Ventas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)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25" dirty="0">
                <a:latin typeface="Arial"/>
                <a:cs typeface="Arial"/>
              </a:rPr>
              <a:t>VENTAS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i="1" spc="-10" dirty="0">
                <a:latin typeface="Arial"/>
                <a:cs typeface="Arial"/>
              </a:rPr>
              <a:t>FROM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join1.Zona_Ventas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A1,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join1.Información_Ventas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A2 </a:t>
            </a:r>
            <a:r>
              <a:rPr sz="1600" b="1" i="1" spc="-4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WHERE</a:t>
            </a:r>
            <a:r>
              <a:rPr sz="1600" b="1" i="1" spc="-9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A1.Tienda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=</a:t>
            </a:r>
            <a:r>
              <a:rPr sz="1600" b="1" i="1" spc="-5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A2.Tienda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10" dirty="0">
                <a:latin typeface="Arial"/>
                <a:cs typeface="Arial"/>
              </a:rPr>
              <a:t>GROUP</a:t>
            </a:r>
            <a:r>
              <a:rPr sz="1600" b="1" i="1" spc="-6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BY</a:t>
            </a:r>
            <a:r>
              <a:rPr sz="1600" b="1" i="1" spc="-10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A1.región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9414" y="5913617"/>
            <a:ext cx="10826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REGIÓN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Ce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nt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o-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r  Noreste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6510" y="5913617"/>
            <a:ext cx="83311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" marR="5080" indent="-8763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VEN</a:t>
            </a:r>
            <a:r>
              <a:rPr sz="1600" b="1" i="1" spc="-130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AS  2050</a:t>
            </a:r>
            <a:endParaRPr sz="16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700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6575" y="2778118"/>
            <a:ext cx="1749425" cy="2114550"/>
            <a:chOff x="536575" y="2778118"/>
            <a:chExt cx="1749425" cy="2114550"/>
          </a:xfrm>
        </p:grpSpPr>
        <p:sp>
          <p:nvSpPr>
            <p:cNvPr id="27" name="object 27"/>
            <p:cNvSpPr/>
            <p:nvPr/>
          </p:nvSpPr>
          <p:spPr>
            <a:xfrm>
              <a:off x="549275" y="2790818"/>
              <a:ext cx="1724025" cy="238760"/>
            </a:xfrm>
            <a:custGeom>
              <a:avLst/>
              <a:gdLst/>
              <a:ahLst/>
              <a:cxnLst/>
              <a:rect l="l" t="t" r="r" b="b"/>
              <a:pathLst>
                <a:path w="1724025" h="238760">
                  <a:moveTo>
                    <a:pt x="1604860" y="0"/>
                  </a:moveTo>
                  <a:lnTo>
                    <a:pt x="1604860" y="59537"/>
                  </a:lnTo>
                  <a:lnTo>
                    <a:pt x="0" y="59537"/>
                  </a:lnTo>
                  <a:lnTo>
                    <a:pt x="0" y="178600"/>
                  </a:lnTo>
                  <a:lnTo>
                    <a:pt x="1604860" y="178600"/>
                  </a:lnTo>
                  <a:lnTo>
                    <a:pt x="1604860" y="238137"/>
                  </a:lnTo>
                  <a:lnTo>
                    <a:pt x="1724025" y="119075"/>
                  </a:lnTo>
                  <a:lnTo>
                    <a:pt x="1604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9275" y="2790818"/>
              <a:ext cx="1724025" cy="238760"/>
            </a:xfrm>
            <a:custGeom>
              <a:avLst/>
              <a:gdLst/>
              <a:ahLst/>
              <a:cxnLst/>
              <a:rect l="l" t="t" r="r" b="b"/>
              <a:pathLst>
                <a:path w="1724025" h="238760">
                  <a:moveTo>
                    <a:pt x="0" y="59537"/>
                  </a:moveTo>
                  <a:lnTo>
                    <a:pt x="1604860" y="59537"/>
                  </a:lnTo>
                  <a:lnTo>
                    <a:pt x="1604860" y="0"/>
                  </a:lnTo>
                  <a:lnTo>
                    <a:pt x="1724025" y="119075"/>
                  </a:lnTo>
                  <a:lnTo>
                    <a:pt x="1604860" y="238137"/>
                  </a:lnTo>
                  <a:lnTo>
                    <a:pt x="1604860" y="178600"/>
                  </a:lnTo>
                  <a:lnTo>
                    <a:pt x="0" y="178600"/>
                  </a:lnTo>
                  <a:lnTo>
                    <a:pt x="0" y="5953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7715" y="2989263"/>
              <a:ext cx="862330" cy="1852930"/>
            </a:xfrm>
            <a:custGeom>
              <a:avLst/>
              <a:gdLst/>
              <a:ahLst/>
              <a:cxnLst/>
              <a:rect l="l" t="t" r="r" b="b"/>
              <a:pathLst>
                <a:path w="862330" h="1852929">
                  <a:moveTo>
                    <a:pt x="7950" y="0"/>
                  </a:moveTo>
                  <a:lnTo>
                    <a:pt x="7729" y="51461"/>
                  </a:lnTo>
                  <a:lnTo>
                    <a:pt x="7507" y="102922"/>
                  </a:lnTo>
                  <a:lnTo>
                    <a:pt x="7286" y="154384"/>
                  </a:lnTo>
                  <a:lnTo>
                    <a:pt x="7065" y="205845"/>
                  </a:lnTo>
                  <a:lnTo>
                    <a:pt x="6844" y="257307"/>
                  </a:lnTo>
                  <a:lnTo>
                    <a:pt x="6623" y="308768"/>
                  </a:lnTo>
                  <a:lnTo>
                    <a:pt x="6403" y="360230"/>
                  </a:lnTo>
                  <a:lnTo>
                    <a:pt x="6182" y="411691"/>
                  </a:lnTo>
                  <a:lnTo>
                    <a:pt x="5961" y="463153"/>
                  </a:lnTo>
                  <a:lnTo>
                    <a:pt x="5740" y="514614"/>
                  </a:lnTo>
                  <a:lnTo>
                    <a:pt x="5519" y="566076"/>
                  </a:lnTo>
                  <a:lnTo>
                    <a:pt x="5299" y="617537"/>
                  </a:lnTo>
                  <a:lnTo>
                    <a:pt x="5078" y="668998"/>
                  </a:lnTo>
                  <a:lnTo>
                    <a:pt x="4857" y="720460"/>
                  </a:lnTo>
                  <a:lnTo>
                    <a:pt x="4637" y="771921"/>
                  </a:lnTo>
                  <a:lnTo>
                    <a:pt x="4416" y="823383"/>
                  </a:lnTo>
                  <a:lnTo>
                    <a:pt x="4195" y="874844"/>
                  </a:lnTo>
                  <a:lnTo>
                    <a:pt x="3975" y="926306"/>
                  </a:lnTo>
                  <a:lnTo>
                    <a:pt x="3754" y="977767"/>
                  </a:lnTo>
                  <a:lnTo>
                    <a:pt x="3533" y="1029229"/>
                  </a:lnTo>
                  <a:lnTo>
                    <a:pt x="3313" y="1080690"/>
                  </a:lnTo>
                  <a:lnTo>
                    <a:pt x="3092" y="1132152"/>
                  </a:lnTo>
                  <a:lnTo>
                    <a:pt x="2871" y="1183613"/>
                  </a:lnTo>
                  <a:lnTo>
                    <a:pt x="2651" y="1235074"/>
                  </a:lnTo>
                  <a:lnTo>
                    <a:pt x="2430" y="1286536"/>
                  </a:lnTo>
                  <a:lnTo>
                    <a:pt x="2209" y="1337997"/>
                  </a:lnTo>
                  <a:lnTo>
                    <a:pt x="1988" y="1389459"/>
                  </a:lnTo>
                  <a:lnTo>
                    <a:pt x="1767" y="1440920"/>
                  </a:lnTo>
                  <a:lnTo>
                    <a:pt x="1547" y="1492382"/>
                  </a:lnTo>
                  <a:lnTo>
                    <a:pt x="1326" y="1543843"/>
                  </a:lnTo>
                  <a:lnTo>
                    <a:pt x="1105" y="1595305"/>
                  </a:lnTo>
                  <a:lnTo>
                    <a:pt x="884" y="1646766"/>
                  </a:lnTo>
                  <a:lnTo>
                    <a:pt x="663" y="1698228"/>
                  </a:lnTo>
                  <a:lnTo>
                    <a:pt x="442" y="1749689"/>
                  </a:lnTo>
                  <a:lnTo>
                    <a:pt x="221" y="1801151"/>
                  </a:lnTo>
                  <a:lnTo>
                    <a:pt x="0" y="1852612"/>
                  </a:lnTo>
                  <a:lnTo>
                    <a:pt x="862139" y="1852612"/>
                  </a:lnTo>
                </a:path>
              </a:pathLst>
            </a:custGeom>
            <a:ln w="1269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3654" y="4797421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9427" y="2435161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Tabla</a:t>
            </a:r>
            <a:r>
              <a:rPr sz="1800" b="1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Resultante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94488"/>
            <a:ext cx="8911590" cy="1209040"/>
            <a:chOff x="-6350" y="94488"/>
            <a:chExt cx="8911590" cy="1209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899" y="94488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9951" y="629411"/>
              <a:ext cx="6803135" cy="58216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97914" y="1778000"/>
            <a:ext cx="6637655" cy="2653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..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CONCAT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Arial"/>
              <a:cs typeface="Arial"/>
            </a:endParaRPr>
          </a:p>
          <a:p>
            <a:pPr marL="299085" marR="5080" indent="-287020">
              <a:lnSpc>
                <a:spcPts val="2380"/>
              </a:lnSpc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Algunas</a:t>
            </a:r>
            <a:r>
              <a:rPr sz="2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veces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es necesario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combinar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forma </a:t>
            </a:r>
            <a:r>
              <a:rPr sz="2200" b="1" i="1" spc="-5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conjunta</a:t>
            </a:r>
            <a:r>
              <a:rPr sz="22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(concatenar)</a:t>
            </a:r>
            <a:r>
              <a:rPr sz="2200" b="1" i="1" spc="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resultados</a:t>
            </a:r>
            <a:r>
              <a:rPr sz="22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varios </a:t>
            </a:r>
            <a:r>
              <a:rPr sz="2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campos diferentes.</a:t>
            </a:r>
            <a:endParaRPr sz="2200">
              <a:latin typeface="Arial"/>
              <a:cs typeface="Arial"/>
            </a:endParaRPr>
          </a:p>
          <a:p>
            <a:pPr marL="299085" marR="671830" indent="-287020">
              <a:lnSpc>
                <a:spcPts val="2380"/>
              </a:lnSpc>
              <a:spcBef>
                <a:spcPts val="78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Cada base</a:t>
            </a:r>
            <a:r>
              <a:rPr sz="2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de datos</a:t>
            </a:r>
            <a:r>
              <a:rPr sz="22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brinda</a:t>
            </a:r>
            <a:r>
              <a:rPr sz="22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forma para </a:t>
            </a:r>
            <a:r>
              <a:rPr sz="2200" b="1" i="1" spc="-6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realizar</a:t>
            </a:r>
            <a:r>
              <a:rPr sz="22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esto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(||,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+)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21893" y="5330931"/>
            <a:ext cx="5114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CONCAT(cad1,</a:t>
            </a:r>
            <a:r>
              <a:rPr sz="2000" b="1" i="1" spc="-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cad2,cad3,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...):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Concatenar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48727" y="213614"/>
            <a:ext cx="635317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7275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Selección</a:t>
            </a:r>
            <a:r>
              <a:rPr sz="2800" spc="-10" dirty="0"/>
              <a:t> </a:t>
            </a:r>
            <a:r>
              <a:rPr sz="2800" spc="-5" dirty="0"/>
              <a:t>Concatenación</a:t>
            </a:r>
            <a:r>
              <a:rPr sz="2800" spc="20" dirty="0"/>
              <a:t> </a:t>
            </a:r>
            <a:r>
              <a:rPr sz="2800" spc="-5" dirty="0"/>
              <a:t>Resultados</a:t>
            </a:r>
            <a:endParaRPr sz="2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94488"/>
            <a:ext cx="8911590" cy="1209040"/>
            <a:chOff x="-6350" y="94488"/>
            <a:chExt cx="8911590" cy="1209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899" y="94488"/>
              <a:ext cx="4614671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9951" y="629411"/>
              <a:ext cx="6803135" cy="582167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416300" y="2363787"/>
          <a:ext cx="1973580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0796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Zonas_Ventas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226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Región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3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2264" y="4617973"/>
            <a:ext cx="58858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CONCAT(Región,Tienda)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Zona_Ventas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‘Madrid';</a:t>
            </a:r>
            <a:endParaRPr sz="1800">
              <a:latin typeface="Arial"/>
              <a:cs typeface="Arial"/>
            </a:endParaRPr>
          </a:p>
          <a:p>
            <a:pPr marL="1974850" marR="1833880" indent="412750">
              <a:lnSpc>
                <a:spcPct val="2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Resultado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: 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‘C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nt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-Su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id’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63569" y="213614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48727" y="722629"/>
            <a:ext cx="6351905" cy="1148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Concatenación</a:t>
            </a:r>
            <a:r>
              <a:rPr sz="2800" b="1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Arial"/>
              <a:cs typeface="Arial"/>
            </a:endParaRPr>
          </a:p>
          <a:p>
            <a:pPr marR="230504" algn="ctr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..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CONCAT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94488"/>
            <a:ext cx="8911590" cy="1209040"/>
            <a:chOff x="-6350" y="94488"/>
            <a:chExt cx="8911590" cy="1209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899" y="94488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4104" y="629411"/>
              <a:ext cx="2234183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4324" y="629411"/>
              <a:ext cx="2567939" cy="582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407" y="629411"/>
              <a:ext cx="2389631" cy="58216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35989" y="4341748"/>
            <a:ext cx="73234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281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SUBSTR(str,pos):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Selecciona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todos los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caracteres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&lt;str&gt;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comenzando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posición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SUBSTR(str,pos,len):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Comienza con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carácter</a:t>
            </a:r>
            <a:r>
              <a:rPr sz="18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&lt;pos&gt; en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cadena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&lt;str&gt;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selecciona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siguientes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caracteres</a:t>
            </a:r>
            <a:r>
              <a:rPr sz="18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&lt;len&gt;.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663569" y="213614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50289" y="722629"/>
            <a:ext cx="6837045" cy="283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Subcadenas</a:t>
            </a:r>
            <a:r>
              <a:rPr sz="2800" b="1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Arial"/>
              <a:cs typeface="Arial"/>
            </a:endParaRPr>
          </a:p>
          <a:p>
            <a:pPr marR="145415" algn="ctr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..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SUBSTR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298450" marR="5080" indent="-286385">
              <a:lnSpc>
                <a:spcPts val="2160"/>
              </a:lnSpc>
              <a:spcBef>
                <a:spcPts val="140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función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subcadena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utiliza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tomar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parte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datos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almacenados</a:t>
            </a:r>
            <a:endParaRPr sz="2000">
              <a:latin typeface="Arial"/>
              <a:cs typeface="Arial"/>
            </a:endParaRPr>
          </a:p>
          <a:p>
            <a:pPr marL="299085" marR="149225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Esta función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tiene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diferentes nombres según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 diferentes</a:t>
            </a:r>
            <a:r>
              <a:rPr sz="20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bases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datos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(SUBSTR(),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SUBSTRING())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94488"/>
            <a:ext cx="8911590" cy="1209040"/>
            <a:chOff x="-6350" y="94488"/>
            <a:chExt cx="8911590" cy="1209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899" y="94488"/>
              <a:ext cx="4614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4104" y="629411"/>
              <a:ext cx="2234183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4324" y="629411"/>
              <a:ext cx="2567939" cy="582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407" y="629411"/>
              <a:ext cx="2389631" cy="582167"/>
            </a:xfrm>
            <a:prstGeom prst="rect">
              <a:avLst/>
            </a:prstGeom>
          </p:spPr>
        </p:pic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406775" y="1782762"/>
          <a:ext cx="1973580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0796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Zonas_Ventas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226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Región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5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48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45639" y="3705097"/>
            <a:ext cx="486092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5895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6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SUBSTR(Tienda,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3)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Zona_Ventas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6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‘Madrid';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2764790" marR="1290320" indent="-306705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Resultado</a:t>
            </a:r>
            <a:r>
              <a:rPr sz="1600" b="1" i="1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: </a:t>
            </a:r>
            <a:r>
              <a:rPr sz="1600" b="1" i="1" spc="-4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‘drid’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6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SUBSTR(Tienda,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2,4)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Zona_Ventas </a:t>
            </a:r>
            <a:r>
              <a:rPr sz="1600" b="1" i="1" spc="-4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6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‘Barcelona';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2747010" marR="1289685" indent="-28829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Resultado</a:t>
            </a:r>
            <a:r>
              <a:rPr sz="1600" b="1" i="1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: </a:t>
            </a:r>
            <a:r>
              <a:rPr sz="1600" b="1" i="1" spc="-4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‘arce’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663569" y="213614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04403" y="482570"/>
            <a:ext cx="5896610" cy="1169035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Selección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Subcadenas</a:t>
            </a:r>
            <a:r>
              <a:rPr sz="2800" b="1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  <a:p>
            <a:pPr marL="801370">
              <a:lnSpc>
                <a:spcPct val="100000"/>
              </a:lnSpc>
              <a:spcBef>
                <a:spcPts val="1360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..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SUBSTR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298450"/>
            <a:ext cx="8911590" cy="1004569"/>
            <a:chOff x="-6350" y="298450"/>
            <a:chExt cx="8911590" cy="100456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2011" y="2607563"/>
            <a:ext cx="4261103" cy="737616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52395" y="2729293"/>
            <a:ext cx="368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60" dirty="0"/>
              <a:t> </a:t>
            </a:r>
            <a:r>
              <a:rPr spc="-5" dirty="0"/>
              <a:t>AVANZADO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71" y="85343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3551" y="621792"/>
              <a:ext cx="465734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16012" y="2070100"/>
            <a:ext cx="6999605" cy="32861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Es posible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incorporar una instrucción SQL dentro de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otra.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Cuando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esto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hace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instrucciones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WHERE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HAVING,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tenemos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construcción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subconsulta.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sintaxis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siguiente: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51460" marR="3528695">
              <a:lnSpc>
                <a:spcPct val="100000"/>
              </a:lnSpc>
            </a:pPr>
            <a:r>
              <a:rPr sz="1800" b="1" i="1" spc="-5" dirty="0">
                <a:solidFill>
                  <a:srgbClr val="008000"/>
                </a:solidFill>
                <a:latin typeface="Arial"/>
                <a:cs typeface="Arial"/>
              </a:rPr>
              <a:t>SELECT</a:t>
            </a:r>
            <a:r>
              <a:rPr sz="1800" b="1" i="1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8000"/>
                </a:solidFill>
                <a:latin typeface="Arial"/>
                <a:cs typeface="Arial"/>
              </a:rPr>
              <a:t>"nombre1_columna" </a:t>
            </a:r>
            <a:r>
              <a:rPr sz="1800" b="1" i="1" spc="-48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8000"/>
                </a:solidFill>
                <a:latin typeface="Arial"/>
                <a:cs typeface="Arial"/>
              </a:rPr>
              <a:t>FROM</a:t>
            </a:r>
            <a:r>
              <a:rPr sz="1800" b="1" i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8000"/>
                </a:solidFill>
                <a:latin typeface="Arial"/>
                <a:cs typeface="Arial"/>
              </a:rPr>
              <a:t>"nombre1_tabla"</a:t>
            </a:r>
            <a:endParaRPr sz="1800">
              <a:latin typeface="Arial"/>
              <a:cs typeface="Arial"/>
            </a:endParaRPr>
          </a:p>
          <a:p>
            <a:pPr marL="251460" marR="2272665">
              <a:lnSpc>
                <a:spcPct val="100000"/>
              </a:lnSpc>
            </a:pPr>
            <a:r>
              <a:rPr sz="1800" b="1" i="1" spc="-5" dirty="0">
                <a:solidFill>
                  <a:srgbClr val="008000"/>
                </a:solidFill>
                <a:latin typeface="Arial"/>
                <a:cs typeface="Arial"/>
              </a:rPr>
              <a:t>WHERE "nombre2_columna" [Operador </a:t>
            </a:r>
            <a:r>
              <a:rPr sz="1800" b="1" i="1" dirty="0">
                <a:solidFill>
                  <a:srgbClr val="008000"/>
                </a:solidFill>
                <a:latin typeface="Arial"/>
                <a:cs typeface="Arial"/>
              </a:rPr>
              <a:t>] </a:t>
            </a:r>
            <a:r>
              <a:rPr sz="1800" b="1" i="1" spc="-4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SELECT</a:t>
            </a:r>
            <a:r>
              <a:rPr sz="18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"nombre3_columna"</a:t>
            </a:r>
            <a:endParaRPr sz="1800">
              <a:latin typeface="Arial"/>
              <a:cs typeface="Arial"/>
            </a:endParaRPr>
          </a:p>
          <a:p>
            <a:pPr marL="251460" marR="4165600">
              <a:lnSpc>
                <a:spcPct val="100000"/>
              </a:lnSpc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"nombre2_tabla" </a:t>
            </a:r>
            <a:r>
              <a:rPr sz="1800" b="1" i="1" spc="-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[Condición]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9839" y="5686297"/>
            <a:ext cx="5914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[Operador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Comparación]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podrían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ser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operadores</a:t>
            </a:r>
            <a:r>
              <a:rPr sz="1200" b="1" i="1" spc="33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igualdad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tales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como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=,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&gt;,</a:t>
            </a:r>
            <a:endParaRPr sz="1200">
              <a:latin typeface="Arial"/>
              <a:cs typeface="Arial"/>
            </a:endParaRPr>
          </a:p>
          <a:p>
            <a:pPr marL="12700" marR="127635">
              <a:lnSpc>
                <a:spcPct val="100000"/>
              </a:lnSpc>
            </a:pPr>
            <a:r>
              <a:rPr sz="1200" b="1" i="1" spc="-5" dirty="0">
                <a:latin typeface="Arial"/>
                <a:cs typeface="Arial"/>
              </a:rPr>
              <a:t>&lt;,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&gt;=,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&lt;=.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También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puede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ser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un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operador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textual como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"LIKE".</a:t>
            </a:r>
            <a:r>
              <a:rPr sz="1200" b="1" i="1" spc="3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La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parte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en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rojo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considera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como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la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"consulta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interna",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mientras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que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la </a:t>
            </a:r>
            <a:r>
              <a:rPr sz="1200" b="1" i="1" spc="-5" dirty="0">
                <a:latin typeface="Arial"/>
                <a:cs typeface="Arial"/>
              </a:rPr>
              <a:t>parte</a:t>
            </a:r>
            <a:r>
              <a:rPr sz="1200" b="1" i="1" dirty="0">
                <a:latin typeface="Arial"/>
                <a:cs typeface="Arial"/>
              </a:rPr>
              <a:t> en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verde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 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considera</a:t>
            </a:r>
            <a:r>
              <a:rPr sz="1200" b="1" i="1" spc="-3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como</a:t>
            </a:r>
            <a:r>
              <a:rPr sz="1200" b="1" i="1" dirty="0">
                <a:latin typeface="Arial"/>
                <a:cs typeface="Arial"/>
              </a:rPr>
              <a:t> la</a:t>
            </a:r>
            <a:r>
              <a:rPr sz="1200" b="1" i="1" spc="-5" dirty="0">
                <a:latin typeface="Arial"/>
                <a:cs typeface="Arial"/>
              </a:rPr>
              <a:t> "consulta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externa".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982980">
              <a:lnSpc>
                <a:spcPts val="3200"/>
              </a:lnSpc>
            </a:pPr>
            <a:r>
              <a:rPr sz="2800" spc="-10" dirty="0"/>
              <a:t>CONSULTAS</a:t>
            </a:r>
            <a:r>
              <a:rPr sz="2800" spc="-15" dirty="0"/>
              <a:t> </a:t>
            </a:r>
            <a:r>
              <a:rPr sz="2800" spc="-10" dirty="0"/>
              <a:t>ANIDADAS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0327" y="624840"/>
              <a:ext cx="3023615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0087" y="2473447"/>
            <a:ext cx="7740650" cy="24644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1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TIME</a:t>
            </a:r>
            <a:r>
              <a:rPr sz="2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almacena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hora.</a:t>
            </a:r>
            <a:endParaRPr sz="2400">
              <a:latin typeface="Arial"/>
              <a:cs typeface="Arial"/>
            </a:endParaRPr>
          </a:p>
          <a:p>
            <a:pPr marL="698500" marR="46990" lvl="1" indent="-229235">
              <a:lnSpc>
                <a:spcPts val="1730"/>
              </a:lnSpc>
              <a:spcBef>
                <a:spcPts val="620"/>
              </a:spcBef>
              <a:buFont typeface="Arial MT"/>
              <a:buChar char="–"/>
              <a:tabLst>
                <a:tab pos="699135" algn="l"/>
              </a:tabLst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El rango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horas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va desde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-838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horas,</a:t>
            </a:r>
            <a:r>
              <a:rPr sz="16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59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minutos</a:t>
            </a:r>
            <a:r>
              <a:rPr sz="1600" b="1" i="1" spc="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59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segundos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838,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59minutos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59 segundos.</a:t>
            </a:r>
            <a:r>
              <a:rPr sz="16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formato</a:t>
            </a:r>
            <a:r>
              <a:rPr sz="16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almacenamiento</a:t>
            </a:r>
            <a:r>
              <a:rPr sz="1600" b="1" i="1" spc="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6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'HH:MM:SS'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3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YEAR</a:t>
            </a:r>
            <a:r>
              <a:rPr sz="2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almacena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año.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690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rango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permitidos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va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desde el año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1901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al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año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2155.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campo</a:t>
            </a:r>
            <a:r>
              <a:rPr sz="1800" b="1" i="1" spc="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puede</a:t>
            </a:r>
            <a:r>
              <a:rPr sz="1800" b="1" i="1" spc="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tener</a:t>
            </a:r>
            <a:r>
              <a:rPr sz="1800" b="1" i="1" spc="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tamaño</a:t>
            </a:r>
            <a:r>
              <a:rPr sz="1800" b="1" i="1" spc="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dos</a:t>
            </a:r>
            <a:r>
              <a:rPr sz="1800" b="1" i="1" spc="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1800" b="1" i="1" spc="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tamaño</a:t>
            </a:r>
            <a:r>
              <a:rPr sz="1800" b="1" i="1" spc="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4</a:t>
            </a:r>
            <a:r>
              <a:rPr sz="1800" b="1" i="1" spc="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dependiendo</a:t>
            </a:r>
            <a:r>
              <a:rPr sz="18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queremos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almacenar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año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con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dos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cuatro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dígitos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42502" y="1578038"/>
            <a:ext cx="4189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660066"/>
                </a:solidFill>
                <a:latin typeface="Arial"/>
                <a:cs typeface="Arial"/>
              </a:rPr>
              <a:t>Tipos</a:t>
            </a:r>
            <a:r>
              <a:rPr sz="2800" b="1" i="1" spc="-5" dirty="0">
                <a:solidFill>
                  <a:srgbClr val="660066"/>
                </a:solidFill>
                <a:latin typeface="Arial"/>
                <a:cs typeface="Arial"/>
              </a:rPr>
              <a:t> relativos </a:t>
            </a:r>
            <a:r>
              <a:rPr sz="2800" b="1" i="1" dirty="0">
                <a:solidFill>
                  <a:srgbClr val="660066"/>
                </a:solidFill>
                <a:latin typeface="Arial"/>
                <a:cs typeface="Arial"/>
              </a:rPr>
              <a:t>al</a:t>
            </a:r>
            <a:r>
              <a:rPr sz="2800" b="1" i="1" spc="-5" dirty="0">
                <a:solidFill>
                  <a:srgbClr val="660066"/>
                </a:solidFill>
                <a:latin typeface="Arial"/>
                <a:cs typeface="Arial"/>
              </a:rPr>
              <a:t> tiempo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2618740">
              <a:lnSpc>
                <a:spcPts val="3200"/>
              </a:lnSpc>
            </a:pPr>
            <a:r>
              <a:rPr sz="2800" spc="-10" dirty="0"/>
              <a:t>Tipos</a:t>
            </a:r>
            <a:r>
              <a:rPr sz="2800" spc="-35" dirty="0"/>
              <a:t> </a:t>
            </a:r>
            <a:r>
              <a:rPr sz="2800" spc="-10" dirty="0"/>
              <a:t>de</a:t>
            </a:r>
            <a:r>
              <a:rPr sz="2800" spc="-25" dirty="0"/>
              <a:t> </a:t>
            </a:r>
            <a:r>
              <a:rPr sz="2800" spc="-5" dirty="0"/>
              <a:t>Datos</a:t>
            </a:r>
            <a:endParaRPr sz="2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71" y="85343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3551" y="621792"/>
              <a:ext cx="465734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97985" y="3293969"/>
            <a:ext cx="7573009" cy="3352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latin typeface="Arial"/>
                <a:cs typeface="Arial"/>
              </a:rPr>
              <a:t>La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cláusula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IN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se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puede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usar para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enlazar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la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consulta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interna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y la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consulta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externa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en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una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consulta</a:t>
            </a:r>
            <a:r>
              <a:rPr sz="1400" b="1" i="1" spc="-5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anidada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(Se</a:t>
            </a:r>
            <a:r>
              <a:rPr sz="1400" b="1" i="1" spc="-5" dirty="0">
                <a:latin typeface="Arial"/>
                <a:cs typeface="Arial"/>
              </a:rPr>
              <a:t> pueden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utilizar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muchos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operadores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tales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como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&gt;,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&lt;,</a:t>
            </a:r>
            <a:r>
              <a:rPr sz="1400" b="1" i="1" dirty="0">
                <a:latin typeface="Arial"/>
                <a:cs typeface="Arial"/>
              </a:rPr>
              <a:t> o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=)</a:t>
            </a:r>
            <a:endParaRPr sz="1400">
              <a:latin typeface="Arial"/>
              <a:cs typeface="Arial"/>
            </a:endParaRPr>
          </a:p>
          <a:p>
            <a:pPr marL="1396365">
              <a:lnSpc>
                <a:spcPct val="100000"/>
              </a:lnSpc>
              <a:spcBef>
                <a:spcPts val="1175"/>
              </a:spcBef>
            </a:pPr>
            <a:r>
              <a:rPr sz="1400" b="1" i="1" dirty="0">
                <a:latin typeface="Arial"/>
                <a:cs typeface="Arial"/>
              </a:rPr>
              <a:t>“ventas</a:t>
            </a:r>
            <a:r>
              <a:rPr sz="1400" b="1" i="1" spc="-5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todas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las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tiendas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la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Noreste”</a:t>
            </a:r>
            <a:endParaRPr sz="1400">
              <a:latin typeface="Arial"/>
              <a:cs typeface="Arial"/>
            </a:endParaRPr>
          </a:p>
          <a:p>
            <a:pPr marL="1233170">
              <a:lnSpc>
                <a:spcPct val="100000"/>
              </a:lnSpc>
              <a:spcBef>
                <a:spcPts val="53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SUM(Ventas)</a:t>
            </a:r>
            <a:endParaRPr sz="1800">
              <a:latin typeface="Arial"/>
              <a:cs typeface="Arial"/>
            </a:endParaRPr>
          </a:p>
          <a:p>
            <a:pPr marL="1233170" marR="3423285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Información_Ventas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IN 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endParaRPr sz="1800">
              <a:latin typeface="Arial"/>
              <a:cs typeface="Arial"/>
            </a:endParaRPr>
          </a:p>
          <a:p>
            <a:pPr marL="1233170" marR="343154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Zona_ventas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WHERE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región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'Noreste')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33170" marR="493268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M(</a:t>
            </a:r>
            <a:r>
              <a:rPr sz="1800" b="1" i="1" spc="-75" dirty="0">
                <a:solidFill>
                  <a:srgbClr val="660066"/>
                </a:solidFill>
                <a:latin typeface="Arial"/>
                <a:cs typeface="Arial"/>
              </a:rPr>
              <a:t>V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as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) 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2050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689475" y="1338262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6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2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520825" y="1338262"/>
          <a:ext cx="1973580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0796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Zonas_Ventas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226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Región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5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48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982980">
              <a:lnSpc>
                <a:spcPts val="3200"/>
              </a:lnSpc>
            </a:pPr>
            <a:r>
              <a:rPr sz="2800" spc="-10" dirty="0"/>
              <a:t>CONSULTAS</a:t>
            </a:r>
            <a:r>
              <a:rPr sz="2800" spc="-15" dirty="0"/>
              <a:t> </a:t>
            </a:r>
            <a:r>
              <a:rPr sz="2800" spc="-10" dirty="0"/>
              <a:t>ANIDADAS</a:t>
            </a: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71" y="85343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3551" y="621792"/>
              <a:ext cx="465734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69414" y="4273486"/>
            <a:ext cx="59994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SUM(a1.Ventas)</a:t>
            </a:r>
            <a:r>
              <a:rPr sz="18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Informacion_Ventas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a1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a1.Tienda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Tienda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Zona_ventas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a2)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472313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M(S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) 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2750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660900" y="1878012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6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92250" y="1878012"/>
          <a:ext cx="1973580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0796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Zonas_Ventas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226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Región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3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982980">
              <a:lnSpc>
                <a:spcPts val="3200"/>
              </a:lnSpc>
            </a:pPr>
            <a:r>
              <a:rPr sz="2800" spc="-10" dirty="0"/>
              <a:t>CONSULTAS</a:t>
            </a:r>
            <a:r>
              <a:rPr sz="2800" spc="-15" dirty="0"/>
              <a:t> </a:t>
            </a:r>
            <a:r>
              <a:rPr sz="2800" spc="-10" dirty="0"/>
              <a:t>ANIDADAS</a:t>
            </a:r>
            <a:endParaRPr sz="2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32588"/>
            <a:ext cx="8911590" cy="1170940"/>
            <a:chOff x="-6350" y="132588"/>
            <a:chExt cx="8911590" cy="1170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8183" y="132588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7135" y="669036"/>
              <a:ext cx="3435095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96937" y="1932177"/>
            <a:ext cx="7023100" cy="38080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690245" indent="-287020" algn="just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EXISTS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operador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especial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simplemente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verifica</a:t>
            </a:r>
            <a:r>
              <a:rPr sz="20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consulta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interna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arroja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alguna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fila.</a:t>
            </a:r>
            <a:endParaRPr sz="2000">
              <a:latin typeface="Arial"/>
              <a:cs typeface="Arial"/>
            </a:endParaRPr>
          </a:p>
          <a:p>
            <a:pPr marL="299085" marR="5080" indent="-287020" algn="just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hace,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entonces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consulta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externa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procede.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hacerlo,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consulta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externa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ejecuta,</a:t>
            </a:r>
            <a:r>
              <a:rPr sz="20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totalidad </a:t>
            </a:r>
            <a:r>
              <a:rPr sz="2000" b="1" i="1" spc="-5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instrucción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no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arroja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nada.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656714" marR="214757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"nombre1_columna"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"nombre1_tabla"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WHERE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EXISTS</a:t>
            </a:r>
            <a:endParaRPr sz="1800">
              <a:latin typeface="Arial"/>
              <a:cs typeface="Arial"/>
            </a:endParaRPr>
          </a:p>
          <a:p>
            <a:pPr marL="1656714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8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656714" marR="278384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"nombre2_tabla"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[Condición])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028757" y="252857"/>
            <a:ext cx="3684270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697230" algn="ctr">
              <a:lnSpc>
                <a:spcPts val="3200"/>
              </a:lnSpc>
            </a:pPr>
            <a:r>
              <a:rPr sz="2800" spc="-5" dirty="0"/>
              <a:t>Operador</a:t>
            </a:r>
            <a:r>
              <a:rPr sz="2800" spc="-80" dirty="0"/>
              <a:t> </a:t>
            </a:r>
            <a:r>
              <a:rPr sz="2800" spc="-10" dirty="0"/>
              <a:t>EXISTS</a:t>
            </a:r>
            <a:endParaRPr sz="2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32588"/>
            <a:ext cx="8911590" cy="1170940"/>
            <a:chOff x="-6350" y="132588"/>
            <a:chExt cx="8911590" cy="1170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8183" y="132588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7135" y="669036"/>
              <a:ext cx="3435095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69414" y="4273486"/>
            <a:ext cx="53651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SUM(Ventas)</a:t>
            </a:r>
            <a:r>
              <a:rPr sz="18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Informacion_Ventas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EXISTS</a:t>
            </a:r>
            <a:endParaRPr sz="1800">
              <a:latin typeface="Arial"/>
              <a:cs typeface="Arial"/>
            </a:endParaRPr>
          </a:p>
          <a:p>
            <a:pPr marL="12700" marR="2083435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(SELECT *FROM Zona_ventas </a:t>
            </a:r>
            <a:r>
              <a:rPr sz="1800" b="1" i="1" spc="-4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Region=‘Noreste’)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4088765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M(S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) 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2750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660900" y="1878012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6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3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92250" y="1878012"/>
          <a:ext cx="1973580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0796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Zonas_Ventas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226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Región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3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028757" y="252857"/>
            <a:ext cx="3684270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697230" algn="ctr">
              <a:lnSpc>
                <a:spcPts val="3200"/>
              </a:lnSpc>
            </a:pPr>
            <a:r>
              <a:rPr sz="2800" spc="-5" dirty="0"/>
              <a:t>Operador</a:t>
            </a:r>
            <a:r>
              <a:rPr sz="2800" spc="-80" dirty="0"/>
              <a:t> </a:t>
            </a:r>
            <a:r>
              <a:rPr sz="2800" spc="-10" dirty="0"/>
              <a:t>EXISTS</a:t>
            </a:r>
            <a:endParaRPr sz="2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2400"/>
            <a:ext cx="8911590" cy="1150620"/>
            <a:chOff x="-6350" y="152400"/>
            <a:chExt cx="8911590" cy="1150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9" y="152400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7939" y="733044"/>
              <a:ext cx="1557527" cy="420623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80573" y="272351"/>
            <a:ext cx="368427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2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R="5715" algn="r">
              <a:lnSpc>
                <a:spcPts val="2300"/>
              </a:lnSpc>
            </a:pPr>
            <a:r>
              <a:rPr sz="2000" spc="-5" dirty="0"/>
              <a:t>EJEMPLO</a:t>
            </a:r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2417152" y="2831528"/>
            <a:ext cx="840105" cy="18415"/>
          </a:xfrm>
          <a:custGeom>
            <a:avLst/>
            <a:gdLst/>
            <a:ahLst/>
            <a:cxnLst/>
            <a:rect l="l" t="t" r="r" b="b"/>
            <a:pathLst>
              <a:path w="840104" h="18414">
                <a:moveTo>
                  <a:pt x="839724" y="0"/>
                </a:moveTo>
                <a:lnTo>
                  <a:pt x="0" y="0"/>
                </a:lnTo>
                <a:lnTo>
                  <a:pt x="0" y="18287"/>
                </a:lnTo>
                <a:lnTo>
                  <a:pt x="839724" y="18287"/>
                </a:lnTo>
                <a:lnTo>
                  <a:pt x="83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1576" y="3471608"/>
            <a:ext cx="2359660" cy="18415"/>
          </a:xfrm>
          <a:custGeom>
            <a:avLst/>
            <a:gdLst/>
            <a:ahLst/>
            <a:cxnLst/>
            <a:rect l="l" t="t" r="r" b="b"/>
            <a:pathLst>
              <a:path w="2359660" h="18414">
                <a:moveTo>
                  <a:pt x="2359152" y="0"/>
                </a:moveTo>
                <a:lnTo>
                  <a:pt x="0" y="0"/>
                </a:lnTo>
                <a:lnTo>
                  <a:pt x="0" y="18287"/>
                </a:lnTo>
                <a:lnTo>
                  <a:pt x="2359152" y="18287"/>
                </a:lnTo>
                <a:lnTo>
                  <a:pt x="2359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3693" y="3471608"/>
            <a:ext cx="1187450" cy="18415"/>
          </a:xfrm>
          <a:custGeom>
            <a:avLst/>
            <a:gdLst/>
            <a:ahLst/>
            <a:cxnLst/>
            <a:rect l="l" t="t" r="r" b="b"/>
            <a:pathLst>
              <a:path w="1187450" h="18414">
                <a:moveTo>
                  <a:pt x="1187196" y="0"/>
                </a:moveTo>
                <a:lnTo>
                  <a:pt x="0" y="0"/>
                </a:lnTo>
                <a:lnTo>
                  <a:pt x="0" y="18287"/>
                </a:lnTo>
                <a:lnTo>
                  <a:pt x="1187196" y="18287"/>
                </a:lnTo>
                <a:lnTo>
                  <a:pt x="1187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2996" y="4751768"/>
            <a:ext cx="650875" cy="18415"/>
          </a:xfrm>
          <a:custGeom>
            <a:avLst/>
            <a:gdLst/>
            <a:ahLst/>
            <a:cxnLst/>
            <a:rect l="l" t="t" r="r" b="b"/>
            <a:pathLst>
              <a:path w="650875" h="18414">
                <a:moveTo>
                  <a:pt x="650747" y="0"/>
                </a:moveTo>
                <a:lnTo>
                  <a:pt x="0" y="0"/>
                </a:lnTo>
                <a:lnTo>
                  <a:pt x="0" y="18288"/>
                </a:lnTo>
                <a:lnTo>
                  <a:pt x="650747" y="18288"/>
                </a:lnTo>
                <a:lnTo>
                  <a:pt x="650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71412" y="2622230"/>
            <a:ext cx="5555615" cy="2799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latin typeface="Arial"/>
                <a:cs typeface="Arial"/>
              </a:rPr>
              <a:t>Película(titulo,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año, duración,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en_color,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nombre_estudio,</a:t>
            </a:r>
            <a:r>
              <a:rPr sz="1400" b="1" i="1" spc="-5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numero)</a:t>
            </a:r>
            <a:endParaRPr sz="1400">
              <a:latin typeface="Arial"/>
              <a:cs typeface="Arial"/>
            </a:endParaRPr>
          </a:p>
          <a:p>
            <a:pPr marL="12700" marR="758825">
              <a:lnSpc>
                <a:spcPct val="300000"/>
              </a:lnSpc>
            </a:pPr>
            <a:r>
              <a:rPr sz="1400" b="1" i="1" spc="-5" dirty="0">
                <a:latin typeface="Arial"/>
                <a:cs typeface="Arial"/>
              </a:rPr>
              <a:t>Protagoniza(titulo_pelicula, año_película, nombre_actor)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Actor(</a:t>
            </a: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nombre</a:t>
            </a:r>
            <a:r>
              <a:rPr sz="1400" b="1" i="1" spc="-5" dirty="0">
                <a:latin typeface="Arial"/>
                <a:cs typeface="Arial"/>
              </a:rPr>
              <a:t>, dirección, sexo, fecha_nacimiento) </a:t>
            </a:r>
            <a:r>
              <a:rPr sz="1400" b="1" i="1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Productora(numero, nombre, direccion, </a:t>
            </a:r>
            <a:r>
              <a:rPr sz="1400" b="1" i="1" dirty="0">
                <a:latin typeface="Arial"/>
                <a:cs typeface="Arial"/>
              </a:rPr>
              <a:t>valor) </a:t>
            </a:r>
            <a:r>
              <a:rPr sz="1400" b="1" i="1" spc="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Estudio(</a:t>
            </a: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nombre</a:t>
            </a:r>
            <a:r>
              <a:rPr sz="1400" b="1" i="1" spc="-5" dirty="0">
                <a:latin typeface="Arial"/>
                <a:cs typeface="Arial"/>
              </a:rPr>
              <a:t>,</a:t>
            </a:r>
            <a:r>
              <a:rPr sz="1400" b="1" i="1" spc="-7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dirección)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60473" y="2390777"/>
            <a:ext cx="5502910" cy="3180715"/>
            <a:chOff x="1260473" y="2390777"/>
            <a:chExt cx="5502910" cy="3180715"/>
          </a:xfrm>
        </p:grpSpPr>
        <p:sp>
          <p:nvSpPr>
            <p:cNvPr id="23" name="object 23"/>
            <p:cNvSpPr/>
            <p:nvPr/>
          </p:nvSpPr>
          <p:spPr>
            <a:xfrm>
              <a:off x="2508835" y="3433298"/>
              <a:ext cx="2942590" cy="485775"/>
            </a:xfrm>
            <a:custGeom>
              <a:avLst/>
              <a:gdLst/>
              <a:ahLst/>
              <a:cxnLst/>
              <a:rect l="l" t="t" r="r" b="b"/>
              <a:pathLst>
                <a:path w="2942590" h="485775">
                  <a:moveTo>
                    <a:pt x="2942361" y="0"/>
                  </a:moveTo>
                  <a:lnTo>
                    <a:pt x="2942361" y="249453"/>
                  </a:lnTo>
                  <a:lnTo>
                    <a:pt x="0" y="249453"/>
                  </a:lnTo>
                  <a:lnTo>
                    <a:pt x="6667" y="485317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7057" y="3904843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76174" y="0"/>
                  </a:moveTo>
                  <a:lnTo>
                    <a:pt x="0" y="2146"/>
                  </a:lnTo>
                  <a:lnTo>
                    <a:pt x="40233" y="77241"/>
                  </a:lnTo>
                  <a:lnTo>
                    <a:pt x="761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16174" y="2783978"/>
              <a:ext cx="3839210" cy="2180590"/>
            </a:xfrm>
            <a:custGeom>
              <a:avLst/>
              <a:gdLst/>
              <a:ahLst/>
              <a:cxnLst/>
              <a:rect l="l" t="t" r="r" b="b"/>
              <a:pathLst>
                <a:path w="3839209" h="2180590">
                  <a:moveTo>
                    <a:pt x="3781044" y="0"/>
                  </a:moveTo>
                  <a:lnTo>
                    <a:pt x="3838740" y="2165883"/>
                  </a:lnTo>
                  <a:lnTo>
                    <a:pt x="11696" y="2180513"/>
                  </a:lnTo>
                  <a:lnTo>
                    <a:pt x="0" y="2082596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9848" y="4803514"/>
              <a:ext cx="76200" cy="80645"/>
            </a:xfrm>
            <a:custGeom>
              <a:avLst/>
              <a:gdLst/>
              <a:ahLst/>
              <a:cxnLst/>
              <a:rect l="l" t="t" r="r" b="b"/>
              <a:pathLst>
                <a:path w="76200" h="80645">
                  <a:moveTo>
                    <a:pt x="28790" y="0"/>
                  </a:moveTo>
                  <a:lnTo>
                    <a:pt x="0" y="80187"/>
                  </a:lnTo>
                  <a:lnTo>
                    <a:pt x="75666" y="71145"/>
                  </a:lnTo>
                  <a:lnTo>
                    <a:pt x="287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68411" y="2398715"/>
              <a:ext cx="4556125" cy="3164840"/>
            </a:xfrm>
            <a:custGeom>
              <a:avLst/>
              <a:gdLst/>
              <a:ahLst/>
              <a:cxnLst/>
              <a:rect l="l" t="t" r="r" b="b"/>
              <a:pathLst>
                <a:path w="4556125" h="3164840">
                  <a:moveTo>
                    <a:pt x="4556099" y="294195"/>
                  </a:moveTo>
                  <a:lnTo>
                    <a:pt x="4540199" y="0"/>
                  </a:lnTo>
                  <a:lnTo>
                    <a:pt x="0" y="0"/>
                  </a:lnTo>
                  <a:lnTo>
                    <a:pt x="23850" y="3164611"/>
                  </a:lnTo>
                  <a:lnTo>
                    <a:pt x="1502803" y="3164611"/>
                  </a:lnTo>
                  <a:lnTo>
                    <a:pt x="1498180" y="3076956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29219" y="5412251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4036" y="0"/>
                  </a:moveTo>
                  <a:lnTo>
                    <a:pt x="0" y="78105"/>
                  </a:lnTo>
                  <a:lnTo>
                    <a:pt x="76098" y="74091"/>
                  </a:lnTo>
                  <a:lnTo>
                    <a:pt x="340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7627" y="2923484"/>
              <a:ext cx="1296670" cy="358140"/>
            </a:xfrm>
            <a:custGeom>
              <a:avLst/>
              <a:gdLst/>
              <a:ahLst/>
              <a:cxnLst/>
              <a:rect l="l" t="t" r="r" b="b"/>
              <a:pathLst>
                <a:path w="1296670" h="358139">
                  <a:moveTo>
                    <a:pt x="1296060" y="357949"/>
                  </a:moveTo>
                  <a:lnTo>
                    <a:pt x="1296060" y="190969"/>
                  </a:lnTo>
                  <a:lnTo>
                    <a:pt x="0" y="198920"/>
                  </a:lnTo>
                  <a:lnTo>
                    <a:pt x="6019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5182" y="2860017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69">
                  <a:moveTo>
                    <a:pt x="40398" y="0"/>
                  </a:moveTo>
                  <a:lnTo>
                    <a:pt x="0" y="75006"/>
                  </a:lnTo>
                  <a:lnTo>
                    <a:pt x="76161" y="77317"/>
                  </a:lnTo>
                  <a:lnTo>
                    <a:pt x="403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2400"/>
            <a:ext cx="8911590" cy="1150620"/>
            <a:chOff x="-6350" y="152400"/>
            <a:chExt cx="8911590" cy="1150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9" y="152400"/>
              <a:ext cx="4261103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644" y="710184"/>
              <a:ext cx="2404871" cy="4998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0379" y="710184"/>
              <a:ext cx="4925567" cy="499872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39253" y="272351"/>
            <a:ext cx="662559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4020">
              <a:lnSpc>
                <a:spcPts val="4195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2700">
              <a:lnSpc>
                <a:spcPts val="2755"/>
              </a:lnSpc>
            </a:pPr>
            <a:r>
              <a:rPr sz="2400" spc="-5" dirty="0"/>
              <a:t>Subconsultas</a:t>
            </a:r>
            <a:r>
              <a:rPr sz="2400" spc="-20" dirty="0"/>
              <a:t> </a:t>
            </a:r>
            <a:r>
              <a:rPr sz="2400" spc="-5" dirty="0"/>
              <a:t>que</a:t>
            </a:r>
            <a:r>
              <a:rPr sz="2400" spc="-20" dirty="0"/>
              <a:t> </a:t>
            </a:r>
            <a:r>
              <a:rPr sz="2400" spc="-5" dirty="0"/>
              <a:t>devuelven</a:t>
            </a:r>
            <a:r>
              <a:rPr sz="2400" spc="-10" dirty="0"/>
              <a:t> </a:t>
            </a:r>
            <a:r>
              <a:rPr sz="2400" spc="-5" dirty="0"/>
              <a:t>un</a:t>
            </a:r>
            <a:r>
              <a:rPr sz="2400" spc="-20" dirty="0"/>
              <a:t> </a:t>
            </a:r>
            <a:r>
              <a:rPr sz="2400" spc="-5" dirty="0"/>
              <a:t>valor</a:t>
            </a:r>
            <a:r>
              <a:rPr sz="2400" spc="-10" dirty="0"/>
              <a:t> </a:t>
            </a:r>
            <a:r>
              <a:rPr sz="2400" spc="-5" dirty="0"/>
              <a:t>escalar</a:t>
            </a:r>
            <a:endParaRPr sz="24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1276" y="1677961"/>
            <a:ext cx="7145020" cy="396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Consulta: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el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nombre </a:t>
            </a:r>
            <a:r>
              <a:rPr sz="1800" b="1" i="1" dirty="0">
                <a:latin typeface="Arial"/>
                <a:cs typeface="Arial"/>
              </a:rPr>
              <a:t>de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la</a:t>
            </a:r>
            <a:r>
              <a:rPr sz="1800" b="1" i="1" spc="-5" dirty="0">
                <a:latin typeface="Arial"/>
                <a:cs typeface="Arial"/>
              </a:rPr>
              <a:t> productora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la</a:t>
            </a:r>
            <a:r>
              <a:rPr sz="1800" b="1" i="1" spc="-5" dirty="0">
                <a:latin typeface="Arial"/>
                <a:cs typeface="Arial"/>
              </a:rPr>
              <a:t> película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Pretty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woman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"/>
              <a:cs typeface="Arial"/>
            </a:endParaRPr>
          </a:p>
          <a:p>
            <a:pPr marL="1422400" marR="700405">
              <a:lnSpc>
                <a:spcPct val="12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P.nombre</a:t>
            </a:r>
            <a:r>
              <a:rPr sz="1800" b="1" i="1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AS ‘Nombre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de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productora’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película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0" dirty="0">
                <a:solidFill>
                  <a:srgbClr val="660066"/>
                </a:solidFill>
                <a:latin typeface="Arial"/>
                <a:cs typeface="Arial"/>
              </a:rPr>
              <a:t>F,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productora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1792605" marR="2085339" indent="-370840">
              <a:lnSpc>
                <a:spcPct val="12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F.numero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35" dirty="0">
                <a:solidFill>
                  <a:srgbClr val="660066"/>
                </a:solidFill>
                <a:latin typeface="Arial"/>
                <a:cs typeface="Arial"/>
              </a:rPr>
              <a:t>P.numero 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AND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F.titulo</a:t>
            </a:r>
            <a:r>
              <a:rPr sz="18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‘Pretty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woman’;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/>
              <a:cs typeface="Arial"/>
            </a:endParaRPr>
          </a:p>
          <a:p>
            <a:pPr marL="1397000" marR="911225">
              <a:lnSpc>
                <a:spcPct val="11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 nombre AS ‘Nombre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productora’ </a:t>
            </a:r>
            <a:r>
              <a:rPr sz="1800" b="1" i="1" spc="-4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productora</a:t>
            </a:r>
            <a:endParaRPr sz="1800">
              <a:latin typeface="Arial"/>
              <a:cs typeface="Arial"/>
            </a:endParaRPr>
          </a:p>
          <a:p>
            <a:pPr marL="1397000">
              <a:lnSpc>
                <a:spcPct val="100000"/>
              </a:lnSpc>
              <a:spcBef>
                <a:spcPts val="215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numero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=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numero</a:t>
            </a:r>
            <a:endParaRPr sz="1800">
              <a:latin typeface="Arial"/>
              <a:cs typeface="Arial"/>
            </a:endParaRPr>
          </a:p>
          <a:p>
            <a:pPr marL="3489960">
              <a:lnSpc>
                <a:spcPct val="100000"/>
              </a:lnSpc>
              <a:spcBef>
                <a:spcPts val="219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pelicula</a:t>
            </a:r>
            <a:endParaRPr sz="1800">
              <a:latin typeface="Arial"/>
              <a:cs typeface="Arial"/>
            </a:endParaRPr>
          </a:p>
          <a:p>
            <a:pPr marL="3489960">
              <a:lnSpc>
                <a:spcPct val="100000"/>
              </a:lnSpc>
              <a:spcBef>
                <a:spcPts val="215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titulo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‘Pretty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woman’);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52400"/>
            <a:ext cx="8911590" cy="1150620"/>
            <a:chOff x="-6350" y="152400"/>
            <a:chExt cx="8911590" cy="1150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9" y="152400"/>
              <a:ext cx="4261103" cy="7376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120" y="710184"/>
              <a:ext cx="609600" cy="4998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811" y="710184"/>
              <a:ext cx="2200655" cy="4998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0379" y="710184"/>
              <a:ext cx="4925567" cy="49987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39253" y="272351"/>
            <a:ext cx="662559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4020">
              <a:lnSpc>
                <a:spcPts val="4195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2700">
              <a:lnSpc>
                <a:spcPts val="2755"/>
              </a:lnSpc>
            </a:pPr>
            <a:r>
              <a:rPr sz="2400" spc="-5" dirty="0"/>
              <a:t>Subconsultas</a:t>
            </a:r>
            <a:r>
              <a:rPr sz="2400" spc="-20" dirty="0"/>
              <a:t> </a:t>
            </a:r>
            <a:r>
              <a:rPr sz="2400" spc="-5" dirty="0"/>
              <a:t>que</a:t>
            </a:r>
            <a:r>
              <a:rPr sz="2400" spc="-20" dirty="0"/>
              <a:t> </a:t>
            </a:r>
            <a:r>
              <a:rPr sz="2400" spc="-5" dirty="0"/>
              <a:t>devuelven</a:t>
            </a:r>
            <a:r>
              <a:rPr sz="2400" spc="-10" dirty="0"/>
              <a:t> </a:t>
            </a:r>
            <a:r>
              <a:rPr sz="2400" spc="-5" dirty="0"/>
              <a:t>un</a:t>
            </a:r>
            <a:r>
              <a:rPr sz="2400" spc="-20" dirty="0"/>
              <a:t> </a:t>
            </a:r>
            <a:r>
              <a:rPr sz="2400" spc="-5" dirty="0"/>
              <a:t>valor</a:t>
            </a:r>
            <a:r>
              <a:rPr sz="2400" spc="-10" dirty="0"/>
              <a:t> </a:t>
            </a:r>
            <a:r>
              <a:rPr sz="2400" spc="-5" dirty="0"/>
              <a:t>escalar</a:t>
            </a:r>
            <a:endParaRPr sz="24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50264" y="1944623"/>
            <a:ext cx="691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Consulta:</a:t>
            </a:r>
            <a:r>
              <a:rPr sz="1800" b="1" i="1" spc="-8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Actores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que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han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protagonizado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siete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o</a:t>
            </a:r>
            <a:r>
              <a:rPr sz="1800" b="1" i="1" spc="-10" dirty="0">
                <a:latin typeface="Arial"/>
                <a:cs typeface="Arial"/>
              </a:rPr>
              <a:t> más</a:t>
            </a:r>
            <a:r>
              <a:rPr sz="1800" b="1" i="1" spc="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películas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289" y="3241700"/>
            <a:ext cx="67075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 nombre, fecha_nacimiento AS ‘Fecha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nacimiento’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actor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7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&lt;=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COUNT(*)</a:t>
            </a:r>
            <a:endParaRPr sz="1800">
              <a:latin typeface="Arial"/>
              <a:cs typeface="Arial"/>
            </a:endParaRPr>
          </a:p>
          <a:p>
            <a:pPr marL="153416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protagoniza</a:t>
            </a:r>
            <a:endParaRPr sz="1800">
              <a:latin typeface="Arial"/>
              <a:cs typeface="Arial"/>
            </a:endParaRPr>
          </a:p>
          <a:p>
            <a:pPr marL="153416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 nombre_actor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actor.nombre);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2400"/>
            <a:ext cx="8911590" cy="1150620"/>
            <a:chOff x="-6350" y="152400"/>
            <a:chExt cx="8911590" cy="1150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9" y="152400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0300" y="710184"/>
              <a:ext cx="2404871" cy="4998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9035" y="710184"/>
              <a:ext cx="3486911" cy="49987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77909" y="272351"/>
            <a:ext cx="518668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>
              <a:lnSpc>
                <a:spcPts val="4195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2700">
              <a:lnSpc>
                <a:spcPts val="2755"/>
              </a:lnSpc>
            </a:pPr>
            <a:r>
              <a:rPr sz="2400" spc="-5" dirty="0"/>
              <a:t>Subconsultas</a:t>
            </a:r>
            <a:r>
              <a:rPr sz="2400" spc="-30" dirty="0"/>
              <a:t> </a:t>
            </a:r>
            <a:r>
              <a:rPr sz="2400" spc="-5" dirty="0"/>
              <a:t>que</a:t>
            </a:r>
            <a:r>
              <a:rPr sz="2400" spc="-30" dirty="0"/>
              <a:t> </a:t>
            </a:r>
            <a:r>
              <a:rPr sz="2400" spc="-5" dirty="0"/>
              <a:t>devuelven</a:t>
            </a:r>
            <a:r>
              <a:rPr sz="2400" spc="-20" dirty="0"/>
              <a:t> </a:t>
            </a:r>
            <a:r>
              <a:rPr sz="2400" spc="-5" dirty="0"/>
              <a:t>tablas</a:t>
            </a:r>
            <a:endParaRPr sz="24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1352" y="1677923"/>
            <a:ext cx="715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Consulta: </a:t>
            </a:r>
            <a:r>
              <a:rPr sz="1800" b="1" i="1" dirty="0">
                <a:latin typeface="Arial"/>
                <a:cs typeface="Arial"/>
              </a:rPr>
              <a:t>El </a:t>
            </a:r>
            <a:r>
              <a:rPr sz="1800" b="1" i="1" spc="-5" dirty="0">
                <a:latin typeface="Arial"/>
                <a:cs typeface="Arial"/>
              </a:rPr>
              <a:t>nombre y </a:t>
            </a:r>
            <a:r>
              <a:rPr sz="1800" b="1" i="1" dirty="0">
                <a:latin typeface="Arial"/>
                <a:cs typeface="Arial"/>
              </a:rPr>
              <a:t>la </a:t>
            </a:r>
            <a:r>
              <a:rPr sz="1800" b="1" i="1" spc="-5" dirty="0">
                <a:latin typeface="Arial"/>
                <a:cs typeface="Arial"/>
              </a:rPr>
              <a:t>fecha </a:t>
            </a:r>
            <a:r>
              <a:rPr sz="1800" b="1" i="1" dirty="0">
                <a:latin typeface="Arial"/>
                <a:cs typeface="Arial"/>
              </a:rPr>
              <a:t>de </a:t>
            </a:r>
            <a:r>
              <a:rPr sz="1800" b="1" i="1" spc="-5" dirty="0">
                <a:latin typeface="Arial"/>
                <a:cs typeface="Arial"/>
              </a:rPr>
              <a:t>nacimiento </a:t>
            </a:r>
            <a:r>
              <a:rPr sz="1800" b="1" i="1" dirty="0">
                <a:latin typeface="Arial"/>
                <a:cs typeface="Arial"/>
              </a:rPr>
              <a:t>de </a:t>
            </a:r>
            <a:r>
              <a:rPr sz="1800" b="1" i="1" spc="-5" dirty="0">
                <a:latin typeface="Arial"/>
                <a:cs typeface="Arial"/>
              </a:rPr>
              <a:t>aquellos </a:t>
            </a:r>
            <a:r>
              <a:rPr sz="1800" b="1" i="1" spc="-10" dirty="0">
                <a:latin typeface="Arial"/>
                <a:cs typeface="Arial"/>
              </a:rPr>
              <a:t>actores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que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no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protagonizan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ninguna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película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503" y="2914650"/>
            <a:ext cx="69881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 nombre, fecha_nacimiento AS ‘Fecha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de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nacimiento’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actor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NOT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EXISTS</a:t>
            </a:r>
            <a:r>
              <a:rPr sz="1800" b="1" i="1" spc="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2676525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protagoniza</a:t>
            </a:r>
            <a:endParaRPr sz="1800">
              <a:latin typeface="Arial"/>
              <a:cs typeface="Arial"/>
            </a:endParaRPr>
          </a:p>
          <a:p>
            <a:pPr marL="2676525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 nombre_actor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actor.nombre);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590" y="5495861"/>
            <a:ext cx="7146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Arial"/>
                <a:cs typeface="Arial"/>
              </a:rPr>
              <a:t>*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NOT </a:t>
            </a:r>
            <a:r>
              <a:rPr sz="1400" b="1" i="1" dirty="0">
                <a:latin typeface="Arial"/>
                <a:cs typeface="Arial"/>
              </a:rPr>
              <a:t>EXISTS</a:t>
            </a:r>
            <a:r>
              <a:rPr sz="1400" b="1" i="1" spc="-5" dirty="0">
                <a:latin typeface="Arial"/>
                <a:cs typeface="Arial"/>
              </a:rPr>
              <a:t> devuelve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true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si</a:t>
            </a:r>
            <a:r>
              <a:rPr sz="1400" b="1" i="1" spc="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la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tabla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es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vacía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y false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si </a:t>
            </a:r>
            <a:r>
              <a:rPr sz="1400" b="1" i="1" dirty="0">
                <a:latin typeface="Arial"/>
                <a:cs typeface="Arial"/>
              </a:rPr>
              <a:t>la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tabla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contiene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elementos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2400"/>
            <a:ext cx="8911590" cy="1150620"/>
            <a:chOff x="-6350" y="152400"/>
            <a:chExt cx="8911590" cy="1150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9" y="152400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0300" y="710184"/>
              <a:ext cx="2404871" cy="4998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9035" y="710184"/>
              <a:ext cx="3486911" cy="49987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77909" y="272351"/>
            <a:ext cx="518668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>
              <a:lnSpc>
                <a:spcPts val="4195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2700">
              <a:lnSpc>
                <a:spcPts val="2755"/>
              </a:lnSpc>
            </a:pPr>
            <a:r>
              <a:rPr sz="2400" spc="-5" dirty="0"/>
              <a:t>Subconsultas</a:t>
            </a:r>
            <a:r>
              <a:rPr sz="2400" spc="-30" dirty="0"/>
              <a:t> </a:t>
            </a:r>
            <a:r>
              <a:rPr sz="2400" spc="-5" dirty="0"/>
              <a:t>que</a:t>
            </a:r>
            <a:r>
              <a:rPr sz="2400" spc="-30" dirty="0"/>
              <a:t> </a:t>
            </a:r>
            <a:r>
              <a:rPr sz="2400" spc="-5" dirty="0"/>
              <a:t>devuelven</a:t>
            </a:r>
            <a:r>
              <a:rPr sz="2400" spc="-20" dirty="0"/>
              <a:t> </a:t>
            </a:r>
            <a:r>
              <a:rPr sz="2400" spc="-5" dirty="0"/>
              <a:t>tablas</a:t>
            </a:r>
            <a:endParaRPr sz="24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1352" y="1677923"/>
            <a:ext cx="6996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Consulta: Aquellas películas </a:t>
            </a:r>
            <a:r>
              <a:rPr sz="1800" b="1" i="1" spc="-10" dirty="0">
                <a:latin typeface="Arial"/>
                <a:cs typeface="Arial"/>
              </a:rPr>
              <a:t>cuyas </a:t>
            </a:r>
            <a:r>
              <a:rPr sz="1800" b="1" i="1" spc="-5" dirty="0">
                <a:latin typeface="Arial"/>
                <a:cs typeface="Arial"/>
              </a:rPr>
              <a:t>productoras tengan </a:t>
            </a:r>
            <a:r>
              <a:rPr sz="1800" b="1" i="1" dirty="0">
                <a:latin typeface="Arial"/>
                <a:cs typeface="Arial"/>
              </a:rPr>
              <a:t>un </a:t>
            </a:r>
            <a:r>
              <a:rPr sz="1800" b="1" i="1" spc="-5" dirty="0">
                <a:latin typeface="Arial"/>
                <a:cs typeface="Arial"/>
              </a:rPr>
              <a:t>valor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mayor</a:t>
            </a:r>
            <a:r>
              <a:rPr sz="1800" b="1" i="1" spc="-5" dirty="0">
                <a:latin typeface="Arial"/>
                <a:cs typeface="Arial"/>
              </a:rPr>
              <a:t> a </a:t>
            </a:r>
            <a:r>
              <a:rPr sz="1800" b="1" i="1" spc="-10" dirty="0">
                <a:latin typeface="Arial"/>
                <a:cs typeface="Arial"/>
              </a:rPr>
              <a:t>10</a:t>
            </a:r>
            <a:r>
              <a:rPr sz="1800" b="1" i="1" spc="-5" dirty="0">
                <a:latin typeface="Arial"/>
                <a:cs typeface="Arial"/>
              </a:rPr>
              <a:t> millones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8076" y="3179597"/>
            <a:ext cx="50031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9471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titulo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pelicula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numero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IN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numero</a:t>
            </a:r>
            <a:endParaRPr sz="1800">
              <a:latin typeface="Arial"/>
              <a:cs typeface="Arial"/>
            </a:endParaRPr>
          </a:p>
          <a:p>
            <a:pPr marL="210566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productora</a:t>
            </a:r>
            <a:endParaRPr sz="1800">
              <a:latin typeface="Arial"/>
              <a:cs typeface="Arial"/>
            </a:endParaRPr>
          </a:p>
          <a:p>
            <a:pPr marL="2105660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valor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&gt;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10000000);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2400"/>
            <a:ext cx="8911590" cy="1150620"/>
            <a:chOff x="-6350" y="152400"/>
            <a:chExt cx="8911590" cy="1150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9" y="152400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9027" y="710184"/>
              <a:ext cx="2404871" cy="4998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7764" y="710184"/>
              <a:ext cx="3758183" cy="49987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06637" y="272351"/>
            <a:ext cx="545846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6255">
              <a:lnSpc>
                <a:spcPts val="4195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2700">
              <a:lnSpc>
                <a:spcPts val="2755"/>
              </a:lnSpc>
            </a:pPr>
            <a:r>
              <a:rPr sz="2400" spc="-5" dirty="0"/>
              <a:t>Subconsultas</a:t>
            </a:r>
            <a:r>
              <a:rPr sz="2400" spc="-25" dirty="0"/>
              <a:t> </a:t>
            </a:r>
            <a:r>
              <a:rPr sz="2400" spc="-5" dirty="0"/>
              <a:t>en</a:t>
            </a:r>
            <a:r>
              <a:rPr sz="2400" spc="-20" dirty="0"/>
              <a:t> </a:t>
            </a:r>
            <a:r>
              <a:rPr sz="2400" dirty="0"/>
              <a:t>la</a:t>
            </a:r>
            <a:r>
              <a:rPr sz="2400" spc="-20" dirty="0"/>
              <a:t> </a:t>
            </a:r>
            <a:r>
              <a:rPr sz="2400" spc="-5" dirty="0"/>
              <a:t>cláusula</a:t>
            </a:r>
            <a:r>
              <a:rPr sz="2400" spc="-20" dirty="0"/>
              <a:t> </a:t>
            </a:r>
            <a:r>
              <a:rPr sz="2400" spc="-5" dirty="0"/>
              <a:t>FROM</a:t>
            </a:r>
            <a:r>
              <a:rPr sz="2400" spc="-15" dirty="0"/>
              <a:t> </a:t>
            </a:r>
            <a:r>
              <a:rPr sz="2400" dirty="0"/>
              <a:t>(I)</a:t>
            </a:r>
            <a:endParaRPr sz="240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8293" y="1955774"/>
            <a:ext cx="7056755" cy="384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SELECT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...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FROM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(subquery) [AS]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1229995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229995" marR="147828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La </a:t>
            </a:r>
            <a:r>
              <a:rPr sz="1800" b="1" i="1" spc="-5" dirty="0">
                <a:latin typeface="Arial"/>
                <a:cs typeface="Arial"/>
              </a:rPr>
              <a:t>clausula [AS] </a:t>
            </a:r>
            <a:r>
              <a:rPr sz="1800" b="1" i="1" spc="-10" dirty="0">
                <a:latin typeface="Arial"/>
                <a:cs typeface="Arial"/>
              </a:rPr>
              <a:t>es </a:t>
            </a:r>
            <a:r>
              <a:rPr sz="1800" b="1" i="1" spc="-5" dirty="0">
                <a:latin typeface="Arial"/>
                <a:cs typeface="Arial"/>
              </a:rPr>
              <a:t>obligatoria </a:t>
            </a:r>
            <a:r>
              <a:rPr sz="1800" b="1" i="1" spc="-10" dirty="0">
                <a:latin typeface="Arial"/>
                <a:cs typeface="Arial"/>
              </a:rPr>
              <a:t>ya </a:t>
            </a:r>
            <a:r>
              <a:rPr sz="1800" b="1" i="1" dirty="0">
                <a:latin typeface="Arial"/>
                <a:cs typeface="Arial"/>
              </a:rPr>
              <a:t>que 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cada </a:t>
            </a:r>
            <a:r>
              <a:rPr sz="1800" b="1" i="1" spc="-5" dirty="0">
                <a:latin typeface="Arial"/>
                <a:cs typeface="Arial"/>
              </a:rPr>
              <a:t>tabla en </a:t>
            </a:r>
            <a:r>
              <a:rPr sz="1800" b="1" i="1" dirty="0">
                <a:latin typeface="Arial"/>
                <a:cs typeface="Arial"/>
              </a:rPr>
              <a:t>la </a:t>
            </a:r>
            <a:r>
              <a:rPr sz="1800" b="1" i="1" spc="-5" dirty="0">
                <a:latin typeface="Arial"/>
                <a:cs typeface="Arial"/>
              </a:rPr>
              <a:t>claúsula FROM debe </a:t>
            </a:r>
            <a:r>
              <a:rPr sz="1800" b="1" i="1" dirty="0">
                <a:latin typeface="Arial"/>
                <a:cs typeface="Arial"/>
              </a:rPr>
              <a:t>de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tener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un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nombre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AVG(sum_column1)</a:t>
            </a:r>
            <a:endParaRPr sz="1800">
              <a:latin typeface="Arial"/>
              <a:cs typeface="Arial"/>
            </a:endParaRPr>
          </a:p>
          <a:p>
            <a:pPr marL="839469" marR="860425">
              <a:lnSpc>
                <a:spcPct val="100000"/>
              </a:lnSpc>
            </a:pP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 (SELECT SUM(column1) AS sum_column1 </a:t>
            </a:r>
            <a:r>
              <a:rPr sz="1800" b="1" i="1" spc="-4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t1 GROUP</a:t>
            </a:r>
            <a:r>
              <a:rPr sz="18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column2)</a:t>
            </a:r>
            <a:r>
              <a:rPr sz="1800" b="1" i="1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AS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t2;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745"/>
              </a:spcBef>
            </a:pPr>
            <a:r>
              <a:rPr sz="1800" b="1" i="1" spc="-5" dirty="0">
                <a:latin typeface="Arial"/>
                <a:cs typeface="Arial"/>
              </a:rPr>
              <a:t>Consulta: Calcular el valor medio </a:t>
            </a:r>
            <a:r>
              <a:rPr sz="1800" b="1" i="1" dirty="0">
                <a:latin typeface="Arial"/>
                <a:cs typeface="Arial"/>
              </a:rPr>
              <a:t>de la </a:t>
            </a:r>
            <a:r>
              <a:rPr sz="1800" b="1" i="1" spc="-10" dirty="0">
                <a:latin typeface="Arial"/>
                <a:cs typeface="Arial"/>
              </a:rPr>
              <a:t>sumas </a:t>
            </a:r>
            <a:r>
              <a:rPr sz="1800" b="1" i="1" dirty="0">
                <a:latin typeface="Arial"/>
                <a:cs typeface="Arial"/>
              </a:rPr>
              <a:t>de la </a:t>
            </a:r>
            <a:r>
              <a:rPr sz="1800" b="1" i="1" spc="-5" dirty="0">
                <a:latin typeface="Arial"/>
                <a:cs typeface="Arial"/>
              </a:rPr>
              <a:t>columna1 </a:t>
            </a:r>
            <a:r>
              <a:rPr sz="1800" b="1" i="1" spc="-10" dirty="0">
                <a:latin typeface="Arial"/>
                <a:cs typeface="Arial"/>
              </a:rPr>
              <a:t>en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los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grupos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formados en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la</a:t>
            </a:r>
            <a:r>
              <a:rPr sz="1800" b="1" i="1" spc="-5" dirty="0">
                <a:latin typeface="Arial"/>
                <a:cs typeface="Arial"/>
              </a:rPr>
              <a:t> tabla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t1 agrupando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por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la</a:t>
            </a:r>
            <a:r>
              <a:rPr sz="1800" b="1" i="1" spc="-5" dirty="0">
                <a:latin typeface="Arial"/>
                <a:cs typeface="Arial"/>
              </a:rPr>
              <a:t> columna2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8392"/>
            <a:ext cx="8911590" cy="1214755"/>
            <a:chOff x="-6350" y="88392"/>
            <a:chExt cx="8911590" cy="121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88392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4827" y="624840"/>
              <a:ext cx="3125723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6588" y="624840"/>
              <a:ext cx="594360" cy="582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1471" y="624840"/>
              <a:ext cx="2249423" cy="58216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22326" y="1941766"/>
            <a:ext cx="7470140" cy="3855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SQL incluye un conjunto de funciones que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manejan el tiempo actual y que se pueden aplicar </a:t>
            </a:r>
            <a:r>
              <a:rPr sz="2400" b="1" i="1" spc="-6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a consultas (current_date(), date_sub(),hour(),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week()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899160" marR="83693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Consulta </a:t>
            </a:r>
            <a:r>
              <a:rPr sz="1800" b="1" i="1" dirty="0">
                <a:latin typeface="Arial"/>
                <a:cs typeface="Arial"/>
              </a:rPr>
              <a:t>que </a:t>
            </a:r>
            <a:r>
              <a:rPr sz="1800" b="1" i="1" spc="-5" dirty="0">
                <a:latin typeface="Arial"/>
                <a:cs typeface="Arial"/>
              </a:rPr>
              <a:t>selecciona las tuplas </a:t>
            </a:r>
            <a:r>
              <a:rPr sz="1800" b="1" i="1" dirty="0">
                <a:latin typeface="Arial"/>
                <a:cs typeface="Arial"/>
              </a:rPr>
              <a:t>que </a:t>
            </a:r>
            <a:r>
              <a:rPr sz="1800" b="1" i="1" spc="-5" dirty="0">
                <a:latin typeface="Arial"/>
                <a:cs typeface="Arial"/>
              </a:rPr>
              <a:t>tienen </a:t>
            </a:r>
            <a:r>
              <a:rPr sz="1800" b="1" i="1" dirty="0">
                <a:latin typeface="Arial"/>
                <a:cs typeface="Arial"/>
              </a:rPr>
              <a:t>un 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valor en “date-col” </a:t>
            </a:r>
            <a:r>
              <a:rPr sz="1800" b="1" i="1" dirty="0">
                <a:latin typeface="Arial"/>
                <a:cs typeface="Arial"/>
              </a:rPr>
              <a:t>que </a:t>
            </a:r>
            <a:r>
              <a:rPr sz="1800" b="1" i="1" spc="-10" dirty="0">
                <a:latin typeface="Arial"/>
                <a:cs typeface="Arial"/>
              </a:rPr>
              <a:t>está </a:t>
            </a:r>
            <a:r>
              <a:rPr sz="1800" b="1" i="1" spc="-5" dirty="0">
                <a:latin typeface="Arial"/>
                <a:cs typeface="Arial"/>
              </a:rPr>
              <a:t>dentro </a:t>
            </a:r>
            <a:r>
              <a:rPr sz="1800" b="1" i="1" dirty="0">
                <a:latin typeface="Arial"/>
                <a:cs typeface="Arial"/>
              </a:rPr>
              <a:t>de los </a:t>
            </a:r>
            <a:r>
              <a:rPr sz="1800" b="1" i="1" spc="-10" dirty="0">
                <a:latin typeface="Arial"/>
                <a:cs typeface="Arial"/>
              </a:rPr>
              <a:t>30 </a:t>
            </a:r>
            <a:r>
              <a:rPr sz="1800" b="1" i="1" spc="-5" dirty="0">
                <a:latin typeface="Arial"/>
                <a:cs typeface="Arial"/>
              </a:rPr>
              <a:t>últimos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días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/>
              <a:cs typeface="Arial"/>
            </a:endParaRPr>
          </a:p>
          <a:p>
            <a:pPr marL="230504" marR="499109">
              <a:lnSpc>
                <a:spcPct val="100000"/>
              </a:lnSpc>
              <a:tabLst>
                <a:tab pos="4728845" algn="l"/>
              </a:tabLst>
            </a:pPr>
            <a:r>
              <a:rPr sz="2000" b="1" i="1" dirty="0">
                <a:latin typeface="Arial"/>
                <a:cs typeface="Arial"/>
              </a:rPr>
              <a:t>SELECT</a:t>
            </a:r>
            <a:r>
              <a:rPr sz="2000" b="1" i="1" spc="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something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FROM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tbl_name	</a:t>
            </a:r>
            <a:r>
              <a:rPr sz="2000" b="1" i="1" dirty="0">
                <a:latin typeface="Arial"/>
                <a:cs typeface="Arial"/>
              </a:rPr>
              <a:t>WHERE </a:t>
            </a:r>
            <a:r>
              <a:rPr sz="2000" b="1" i="1" spc="5" dirty="0">
                <a:latin typeface="Arial"/>
                <a:cs typeface="Arial"/>
              </a:rPr>
              <a:t> </a:t>
            </a:r>
            <a:r>
              <a:rPr sz="2000" b="1" i="1" spc="-15" dirty="0">
                <a:latin typeface="Arial"/>
                <a:cs typeface="Arial"/>
              </a:rPr>
              <a:t>DATE_SUB(CURDATE(),INTERVAL</a:t>
            </a:r>
            <a:r>
              <a:rPr sz="2000" b="1" i="1" spc="-10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30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spc="-35" dirty="0">
                <a:latin typeface="Arial"/>
                <a:cs typeface="Arial"/>
              </a:rPr>
              <a:t>DAY) </a:t>
            </a:r>
            <a:r>
              <a:rPr sz="2000" b="1" i="1" dirty="0">
                <a:latin typeface="Arial"/>
                <a:cs typeface="Arial"/>
              </a:rPr>
              <a:t>&lt;=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date_col;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524510">
              <a:lnSpc>
                <a:spcPts val="3200"/>
              </a:lnSpc>
            </a:pPr>
            <a:r>
              <a:rPr sz="2800" spc="-10" dirty="0"/>
              <a:t>Tipos de</a:t>
            </a:r>
            <a:r>
              <a:rPr sz="2800" spc="5" dirty="0"/>
              <a:t> </a:t>
            </a:r>
            <a:r>
              <a:rPr sz="2800" spc="-5" dirty="0"/>
              <a:t>Datos</a:t>
            </a:r>
            <a:r>
              <a:rPr sz="2800" spc="25" dirty="0"/>
              <a:t> </a:t>
            </a:r>
            <a:r>
              <a:rPr sz="2800" spc="-5" dirty="0"/>
              <a:t>-</a:t>
            </a:r>
            <a:r>
              <a:rPr sz="2800" spc="-15" dirty="0"/>
              <a:t> </a:t>
            </a:r>
            <a:r>
              <a:rPr sz="2800" spc="-10" dirty="0"/>
              <a:t>Funciones</a:t>
            </a:r>
            <a:endParaRPr sz="2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52400"/>
            <a:ext cx="8911590" cy="1150620"/>
            <a:chOff x="-6350" y="152400"/>
            <a:chExt cx="8911590" cy="1150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9" y="152400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9027" y="710184"/>
              <a:ext cx="2404871" cy="4998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7764" y="710184"/>
              <a:ext cx="3758183" cy="49987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06637" y="272351"/>
            <a:ext cx="545846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6255">
              <a:lnSpc>
                <a:spcPts val="4195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2700">
              <a:lnSpc>
                <a:spcPts val="2755"/>
              </a:lnSpc>
            </a:pPr>
            <a:r>
              <a:rPr sz="2400" spc="-5" dirty="0"/>
              <a:t>Subconsultas</a:t>
            </a:r>
            <a:r>
              <a:rPr sz="2400" spc="-25" dirty="0"/>
              <a:t> </a:t>
            </a:r>
            <a:r>
              <a:rPr sz="2400" spc="-5" dirty="0"/>
              <a:t>en</a:t>
            </a:r>
            <a:r>
              <a:rPr sz="2400" spc="-20" dirty="0"/>
              <a:t> </a:t>
            </a:r>
            <a:r>
              <a:rPr sz="2400" dirty="0"/>
              <a:t>la</a:t>
            </a:r>
            <a:r>
              <a:rPr sz="2400" spc="-20" dirty="0"/>
              <a:t> </a:t>
            </a:r>
            <a:r>
              <a:rPr sz="2400" spc="-5" dirty="0"/>
              <a:t>cláusula</a:t>
            </a:r>
            <a:r>
              <a:rPr sz="2400" spc="-20" dirty="0"/>
              <a:t> </a:t>
            </a:r>
            <a:r>
              <a:rPr sz="2400" spc="-5" dirty="0"/>
              <a:t>FROM</a:t>
            </a:r>
            <a:r>
              <a:rPr sz="2400" spc="-15" dirty="0"/>
              <a:t> </a:t>
            </a:r>
            <a:r>
              <a:rPr sz="2400" dirty="0"/>
              <a:t>(I)</a:t>
            </a:r>
            <a:endParaRPr sz="24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618037" y="1431925"/>
          <a:ext cx="2987675" cy="229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60"/>
                <a:gridCol w="833754"/>
                <a:gridCol w="1170939"/>
              </a:tblGrid>
              <a:tr h="207962">
                <a:tc gridSpan="3">
                  <a:txBody>
                    <a:bodyPr/>
                    <a:lstStyle/>
                    <a:p>
                      <a:pPr marL="497205">
                        <a:lnSpc>
                          <a:spcPts val="134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Información_Ventas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3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7804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2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400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09/02/2010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868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850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08/02/2010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449387" y="1431925"/>
          <a:ext cx="1973580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0796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Zonas_Ventas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Región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Centro-Sur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i="1" spc="-10" dirty="0">
                          <a:latin typeface="Arial"/>
                          <a:cs typeface="Arial"/>
                        </a:rPr>
                        <a:t>Zaragoza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Noreste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568065" y="4384039"/>
          <a:ext cx="2153285" cy="84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375"/>
                <a:gridCol w="1184910"/>
              </a:tblGrid>
              <a:tr h="206319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400" b="1" i="1" spc="-5" dirty="0">
                          <a:latin typeface="Arial"/>
                          <a:cs typeface="Arial"/>
                        </a:rPr>
                        <a:t>tienda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525"/>
                        </a:lnSpc>
                      </a:pPr>
                      <a:r>
                        <a:rPr sz="1400" b="1" i="1" spc="-5" dirty="0">
                          <a:latin typeface="Arial"/>
                          <a:cs typeface="Arial"/>
                        </a:rPr>
                        <a:t>SUM(ventas)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13434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80"/>
                        </a:lnSpc>
                      </a:pPr>
                      <a:r>
                        <a:rPr sz="1400" b="1" i="1" spc="-30" dirty="0">
                          <a:latin typeface="Arial"/>
                          <a:cs typeface="Arial"/>
                        </a:rPr>
                        <a:t>1100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13434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i="1" spc="-5" dirty="0">
                          <a:latin typeface="Arial"/>
                          <a:cs typeface="Arial"/>
                        </a:rPr>
                        <a:t>Madrid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1580"/>
                        </a:lnSpc>
                      </a:pPr>
                      <a:r>
                        <a:rPr sz="1400" b="1" i="1" spc="-30" dirty="0">
                          <a:latin typeface="Arial"/>
                          <a:cs typeface="Arial"/>
                        </a:rPr>
                        <a:t>1100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06319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400" b="1" i="1" spc="-5" dirty="0">
                          <a:latin typeface="Arial"/>
                          <a:cs typeface="Arial"/>
                        </a:rPr>
                        <a:t>Zaragoza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1525"/>
                        </a:lnSpc>
                      </a:pPr>
                      <a:r>
                        <a:rPr sz="1400" b="1" i="1" dirty="0">
                          <a:latin typeface="Arial"/>
                          <a:cs typeface="Arial"/>
                        </a:rPr>
                        <a:t>1800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1291577" y="3833967"/>
            <a:ext cx="506476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tienda,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SUM(ventas)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anidadofrom1.Información_Ventas</a:t>
            </a:r>
            <a:r>
              <a:rPr sz="1400" b="1" i="1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GROUP</a:t>
            </a:r>
            <a:r>
              <a:rPr sz="1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tienda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1577" y="5492945"/>
            <a:ext cx="5678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max(sum_colum1)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SUM(ventas)</a:t>
            </a:r>
            <a:r>
              <a:rPr sz="1400" b="1" i="1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AS</a:t>
            </a:r>
            <a:r>
              <a:rPr sz="14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sum_colum1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anidadofrom1.Información_Ventas</a:t>
            </a:r>
            <a:r>
              <a:rPr sz="14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GROUP</a:t>
            </a:r>
            <a:r>
              <a:rPr sz="1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tienda)</a:t>
            </a:r>
            <a:r>
              <a:rPr sz="1400" b="1" i="1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AS</a:t>
            </a:r>
            <a:r>
              <a:rPr sz="1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t2;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2509520">
              <a:lnSpc>
                <a:spcPct val="100000"/>
              </a:lnSpc>
            </a:pPr>
            <a:r>
              <a:rPr sz="1400" b="1" i="1" spc="-5" dirty="0">
                <a:latin typeface="Arial"/>
                <a:cs typeface="Arial"/>
              </a:rPr>
              <a:t>max(sum_colum1)</a:t>
            </a:r>
            <a:r>
              <a:rPr sz="1400" b="1" i="1" spc="-7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1800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71" y="85343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5455" y="621792"/>
              <a:ext cx="1618487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96962" y="2076576"/>
            <a:ext cx="6812280" cy="4203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5080" indent="-287020">
              <a:lnSpc>
                <a:spcPts val="2380"/>
              </a:lnSpc>
              <a:spcBef>
                <a:spcPts val="39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22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propósito</a:t>
            </a:r>
            <a:r>
              <a:rPr sz="2200" b="1" i="1" spc="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del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comando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660066"/>
                </a:solidFill>
                <a:latin typeface="Arial"/>
                <a:cs typeface="Arial"/>
              </a:rPr>
              <a:t>UNION</a:t>
            </a:r>
            <a:r>
              <a:rPr sz="22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es </a:t>
            </a:r>
            <a:r>
              <a:rPr sz="2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combinar los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resultados</a:t>
            </a:r>
            <a:r>
              <a:rPr sz="22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dos</a:t>
            </a:r>
            <a:r>
              <a:rPr sz="2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consultas</a:t>
            </a:r>
            <a:r>
              <a:rPr sz="22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juntas</a:t>
            </a:r>
            <a:endParaRPr sz="2200">
              <a:latin typeface="Arial"/>
              <a:cs typeface="Arial"/>
            </a:endParaRPr>
          </a:p>
          <a:p>
            <a:pPr marL="299085" marR="425450" indent="-287020">
              <a:lnSpc>
                <a:spcPts val="2380"/>
              </a:lnSpc>
              <a:spcBef>
                <a:spcPts val="78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Una restricción</a:t>
            </a:r>
            <a:r>
              <a:rPr sz="22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660066"/>
                </a:solidFill>
                <a:latin typeface="Arial"/>
                <a:cs typeface="Arial"/>
              </a:rPr>
              <a:t>UNION</a:t>
            </a:r>
            <a:r>
              <a:rPr sz="22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2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todas</a:t>
            </a:r>
            <a:r>
              <a:rPr sz="22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las </a:t>
            </a:r>
            <a:r>
              <a:rPr sz="2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columnas</a:t>
            </a:r>
            <a:r>
              <a:rPr sz="2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correspondientes</a:t>
            </a:r>
            <a:r>
              <a:rPr sz="2200" b="1" i="1" spc="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necesitan</a:t>
            </a:r>
            <a:r>
              <a:rPr sz="22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ser del </a:t>
            </a:r>
            <a:r>
              <a:rPr sz="2200" b="1" i="1" spc="-6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mismotipo de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datos</a:t>
            </a:r>
            <a:endParaRPr sz="2200">
              <a:latin typeface="Arial"/>
              <a:cs typeface="Arial"/>
            </a:endParaRPr>
          </a:p>
          <a:p>
            <a:pPr marL="299085" marR="287655" indent="-287020">
              <a:lnSpc>
                <a:spcPts val="2380"/>
              </a:lnSpc>
              <a:spcBef>
                <a:spcPts val="78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cuando</a:t>
            </a:r>
            <a:r>
              <a:rPr sz="2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utilizamos</a:t>
            </a:r>
            <a:r>
              <a:rPr sz="2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660066"/>
                </a:solidFill>
                <a:latin typeface="Arial"/>
                <a:cs typeface="Arial"/>
              </a:rPr>
              <a:t>UNION,</a:t>
            </a:r>
            <a:r>
              <a:rPr sz="22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sólo</a:t>
            </a:r>
            <a:r>
              <a:rPr sz="22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seleccionan </a:t>
            </a:r>
            <a:r>
              <a:rPr sz="2200" b="1" i="1" spc="-59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valores distintos</a:t>
            </a:r>
            <a:r>
              <a:rPr sz="2200" b="1" i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(similar</a:t>
            </a:r>
            <a:r>
              <a:rPr sz="22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2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22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60066"/>
                </a:solidFill>
                <a:latin typeface="Arial"/>
                <a:cs typeface="Arial"/>
              </a:rPr>
              <a:t>DISTINCT)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680210" marR="1908810">
              <a:lnSpc>
                <a:spcPct val="100000"/>
              </a:lnSpc>
              <a:spcBef>
                <a:spcPts val="2014"/>
              </a:spcBef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sintaxis</a:t>
            </a:r>
            <a:r>
              <a:rPr sz="20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siguiente: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[Instrucción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r>
              <a:rPr sz="2000" b="1" i="1" spc="5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1]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UNION</a:t>
            </a:r>
            <a:endParaRPr sz="2000">
              <a:latin typeface="Arial"/>
              <a:cs typeface="Arial"/>
            </a:endParaRPr>
          </a:p>
          <a:p>
            <a:pPr marL="1680210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[Instrucción</a:t>
            </a:r>
            <a:r>
              <a:rPr sz="2000" b="1" i="1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r>
              <a:rPr sz="20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2]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76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496060" marR="5715" algn="r">
              <a:lnSpc>
                <a:spcPts val="3200"/>
              </a:lnSpc>
            </a:pPr>
            <a:r>
              <a:rPr sz="2800" spc="-10" dirty="0"/>
              <a:t>UNION</a:t>
            </a:r>
            <a:endParaRPr sz="2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71" y="85343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5455" y="621792"/>
              <a:ext cx="1618487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09890" y="6529196"/>
            <a:ext cx="869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©</a:t>
            </a:r>
            <a:r>
              <a:rPr sz="900" b="1" i="1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Luis</a:t>
            </a:r>
            <a:r>
              <a:rPr sz="900" b="1" i="1" spc="-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000066"/>
                </a:solidFill>
                <a:latin typeface="Arial"/>
                <a:cs typeface="Arial"/>
              </a:rPr>
              <a:t>Mengual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346575" y="1697037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Ventas_Tiendas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6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2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77925" y="1697037"/>
          <a:ext cx="1973580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0796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Ventas_Internet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226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10/01/2010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535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i="1" spc="-15" dirty="0">
                          <a:latin typeface="Arial"/>
                          <a:cs typeface="Arial"/>
                        </a:rPr>
                        <a:t>11/01/2010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12/01/2010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574289" y="3746372"/>
            <a:ext cx="36906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SELECT</a:t>
            </a:r>
            <a:r>
              <a:rPr sz="1600" b="1" i="1" spc="-4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Fecha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FROM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b="1" i="1" spc="-15" dirty="0">
                <a:latin typeface="Arial"/>
                <a:cs typeface="Arial"/>
              </a:rPr>
              <a:t>Ventas_Tienda </a:t>
            </a:r>
            <a:r>
              <a:rPr sz="1600" b="1" i="1" spc="-4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UNION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SELECT</a:t>
            </a:r>
            <a:r>
              <a:rPr sz="1600" b="1" i="1" spc="-4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Fecha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FROM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Ventas_Internet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4289" y="4721726"/>
            <a:ext cx="118618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38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Res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do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: 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05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Ja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n-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07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Ja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n-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08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Ja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n-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10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Ja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n-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1600" b="1" i="1" spc="-15" dirty="0">
                <a:solidFill>
                  <a:srgbClr val="660066"/>
                </a:solidFill>
                <a:latin typeface="Arial"/>
                <a:cs typeface="Arial"/>
              </a:rPr>
              <a:t>11-Jan-2010</a:t>
            </a:r>
            <a:endParaRPr sz="16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12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Ja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n-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76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496060" marR="5715" algn="r">
              <a:lnSpc>
                <a:spcPts val="3200"/>
              </a:lnSpc>
            </a:pPr>
            <a:r>
              <a:rPr sz="2800" spc="-10" dirty="0"/>
              <a:t>UNION</a:t>
            </a:r>
            <a:endParaRPr sz="2800"/>
          </a:p>
        </p:txBody>
      </p:sp>
      <p:sp>
        <p:nvSpPr>
          <p:cNvPr id="22" name="object 22"/>
          <p:cNvSpPr txBox="1"/>
          <p:nvPr/>
        </p:nvSpPr>
        <p:spPr>
          <a:xfrm>
            <a:off x="4674552" y="4968811"/>
            <a:ext cx="32956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Arial"/>
                <a:cs typeface="Arial"/>
              </a:rPr>
              <a:t>-&gt;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15" dirty="0">
                <a:latin typeface="Arial"/>
                <a:cs typeface="Arial"/>
              </a:rPr>
              <a:t>Todas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las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Fechas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donde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se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hizo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una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operación</a:t>
            </a:r>
            <a:r>
              <a:rPr sz="1400" b="1" i="1" spc="-6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ventas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71" y="85343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6024" y="621792"/>
              <a:ext cx="240791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09890" y="6529196"/>
            <a:ext cx="869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©</a:t>
            </a:r>
            <a:r>
              <a:rPr sz="900" b="1" i="1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Luis</a:t>
            </a:r>
            <a:r>
              <a:rPr sz="900" b="1" i="1" spc="-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000066"/>
                </a:solidFill>
                <a:latin typeface="Arial"/>
                <a:cs typeface="Arial"/>
              </a:rPr>
              <a:t>Mengual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6962" y="2079625"/>
            <a:ext cx="6435090" cy="32854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El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propósito del Comando SQL UNION ALL es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también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combinar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resultados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dos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consultas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juntas.</a:t>
            </a:r>
            <a:endParaRPr sz="2000">
              <a:latin typeface="Arial"/>
              <a:cs typeface="Arial"/>
            </a:endParaRPr>
          </a:p>
          <a:p>
            <a:pPr marL="299085" marR="62230" indent="-287020">
              <a:lnSpc>
                <a:spcPts val="2160"/>
              </a:lnSpc>
              <a:spcBef>
                <a:spcPts val="72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diferencia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entre UNION ALL y UNION es que, 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mientras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UNION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sólo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selecciona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valores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distintos,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UNION</a:t>
            </a:r>
            <a:r>
              <a:rPr sz="20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ALL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selecciona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todos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los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valores.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899285" marR="219202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[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Instrucción</a:t>
            </a:r>
            <a:r>
              <a:rPr sz="2000" b="1" i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r>
              <a:rPr sz="2000" b="1" i="1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1]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UNION</a:t>
            </a:r>
            <a:r>
              <a:rPr sz="2000" b="1" i="1" spc="-11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  <a:p>
            <a:pPr marL="1899285">
              <a:lnSpc>
                <a:spcPct val="100000"/>
              </a:lnSpc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[Instrucción</a:t>
            </a:r>
            <a:r>
              <a:rPr sz="2000" b="1" i="1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SQL</a:t>
            </a:r>
            <a:r>
              <a:rPr sz="20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2]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76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3233420">
              <a:lnSpc>
                <a:spcPts val="3200"/>
              </a:lnSpc>
            </a:pPr>
            <a:r>
              <a:rPr sz="2800" spc="-10" dirty="0"/>
              <a:t>UNION</a:t>
            </a:r>
            <a:r>
              <a:rPr sz="2800" spc="-65" dirty="0"/>
              <a:t> </a:t>
            </a:r>
            <a:r>
              <a:rPr sz="2800" spc="-10" dirty="0"/>
              <a:t>ALL</a:t>
            </a:r>
            <a:endParaRPr sz="2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71" y="85343"/>
              <a:ext cx="4261103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6024" y="621792"/>
              <a:ext cx="240791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09890" y="6529196"/>
            <a:ext cx="869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©</a:t>
            </a:r>
            <a:r>
              <a:rPr sz="900" b="1" i="1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000066"/>
                </a:solidFill>
                <a:latin typeface="Arial"/>
                <a:cs typeface="Arial"/>
              </a:rPr>
              <a:t>Luis</a:t>
            </a:r>
            <a:r>
              <a:rPr sz="900" b="1" i="1" spc="-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000066"/>
                </a:solidFill>
                <a:latin typeface="Arial"/>
                <a:cs typeface="Arial"/>
              </a:rPr>
              <a:t>Mengual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32300" y="1420812"/>
          <a:ext cx="2987675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07962">
                <a:tc gridSpan="3"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Ventas_Tiendas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019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056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686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8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2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63650" y="1420812"/>
          <a:ext cx="1973580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0796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Ventas_Internet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6226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10/01/2010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535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4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i="1" spc="-15" dirty="0">
                          <a:latin typeface="Arial"/>
                          <a:cs typeface="Arial"/>
                        </a:rPr>
                        <a:t>11/01/2010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12/01/2010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717164" y="3368548"/>
            <a:ext cx="36906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6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16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600" b="1" i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5" dirty="0">
                <a:solidFill>
                  <a:srgbClr val="660066"/>
                </a:solidFill>
                <a:latin typeface="Arial"/>
                <a:cs typeface="Arial"/>
              </a:rPr>
              <a:t>Ventas_Tienda </a:t>
            </a:r>
            <a:r>
              <a:rPr sz="1600" b="1" i="1" spc="-4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UNION</a:t>
            </a:r>
            <a:r>
              <a:rPr sz="16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ALL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6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16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6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Ventas_Internet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7164" y="4343901"/>
            <a:ext cx="107124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Res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do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:  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Fecha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 05/01/2010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07/01/2010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08/01/2010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08/01/2010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07/01/2010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10/01/2010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15" dirty="0">
                <a:solidFill>
                  <a:srgbClr val="660066"/>
                </a:solidFill>
                <a:latin typeface="Arial"/>
                <a:cs typeface="Arial"/>
              </a:rPr>
              <a:t>11/01/2010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12/01/2010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76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3233420">
              <a:lnSpc>
                <a:spcPts val="3200"/>
              </a:lnSpc>
            </a:pPr>
            <a:r>
              <a:rPr sz="2800" spc="-10" dirty="0"/>
              <a:t>UNION</a:t>
            </a:r>
            <a:r>
              <a:rPr sz="2800" spc="-65" dirty="0"/>
              <a:t> </a:t>
            </a:r>
            <a:r>
              <a:rPr sz="2800" spc="-10" dirty="0"/>
              <a:t>ALL</a:t>
            </a:r>
            <a:endParaRPr sz="2800"/>
          </a:p>
        </p:txBody>
      </p:sp>
      <p:sp>
        <p:nvSpPr>
          <p:cNvPr id="22" name="object 22"/>
          <p:cNvSpPr txBox="1"/>
          <p:nvPr/>
        </p:nvSpPr>
        <p:spPr>
          <a:xfrm>
            <a:off x="4555490" y="4657661"/>
            <a:ext cx="40328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Arial"/>
                <a:cs typeface="Arial"/>
              </a:rPr>
              <a:t>-&gt;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Fechas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donde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se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hicieron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ventas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bien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sea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en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las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tiendas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o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en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71" y="85343"/>
              <a:ext cx="43860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2759" y="621792"/>
              <a:ext cx="490118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41611" y="205232"/>
            <a:ext cx="4452620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715" algn="ctr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2700">
              <a:lnSpc>
                <a:spcPts val="3200"/>
              </a:lnSpc>
            </a:pPr>
            <a:r>
              <a:rPr sz="2800" spc="-5" dirty="0"/>
              <a:t>Intersección</a:t>
            </a:r>
            <a:r>
              <a:rPr sz="2800" spc="-10" dirty="0"/>
              <a:t> </a:t>
            </a:r>
            <a:r>
              <a:rPr sz="2800" dirty="0"/>
              <a:t>en</a:t>
            </a:r>
            <a:r>
              <a:rPr sz="2800" spc="-20" dirty="0"/>
              <a:t> </a:t>
            </a:r>
            <a:r>
              <a:rPr sz="2800" spc="-10" dirty="0"/>
              <a:t>Columnas</a:t>
            </a:r>
            <a:endParaRPr sz="280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18012" y="1479245"/>
          <a:ext cx="2987675" cy="183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14642">
                <a:tc gridSpan="3"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Ventas_Tiendas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9198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442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128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308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047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49362" y="1479245"/>
          <a:ext cx="1973580" cy="183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1464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Ventas_Internet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5102"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814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75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10/01/2010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535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756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i="1" spc="-15" dirty="0">
                          <a:latin typeface="Arial"/>
                          <a:cs typeface="Arial"/>
                        </a:rPr>
                        <a:t>11/01/2010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12/01/2010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758190" y="3565461"/>
            <a:ext cx="33032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6685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400" b="1" i="1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Ventas_Tienda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WHERE Fecha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Ventas_Internet)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7802" y="4804664"/>
            <a:ext cx="5273675" cy="167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265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VT.Fecha</a:t>
            </a:r>
            <a:endParaRPr sz="1400">
              <a:latin typeface="Arial"/>
              <a:cs typeface="Arial"/>
            </a:endParaRPr>
          </a:p>
          <a:p>
            <a:pPr marL="1104265" marR="450215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Ventas_Tienda</a:t>
            </a:r>
            <a:r>
              <a:rPr sz="1400" b="1" i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VT,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Ventas_internet</a:t>
            </a:r>
            <a:r>
              <a:rPr sz="1400" b="1" i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VI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VT.fecha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VI.fecha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Resultado: Fecha</a:t>
            </a:r>
            <a:r>
              <a:rPr sz="16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60066"/>
                </a:solidFill>
                <a:latin typeface="Arial"/>
                <a:cs typeface="Arial"/>
              </a:rPr>
              <a:t>07/01/2010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b="1" i="1" dirty="0">
                <a:latin typeface="Arial"/>
                <a:cs typeface="Arial"/>
              </a:rPr>
              <a:t>-&gt;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Fechas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donde </a:t>
            </a:r>
            <a:r>
              <a:rPr sz="1400" b="1" i="1" spc="-5" dirty="0">
                <a:latin typeface="Arial"/>
                <a:cs typeface="Arial"/>
              </a:rPr>
              <a:t>hay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ventas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tanto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en</a:t>
            </a:r>
            <a:r>
              <a:rPr sz="1400" b="1" i="1" spc="-5" dirty="0">
                <a:latin typeface="Arial"/>
                <a:cs typeface="Arial"/>
              </a:rPr>
              <a:t> tiendas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como </a:t>
            </a:r>
            <a:r>
              <a:rPr sz="1400" b="1" i="1" dirty="0">
                <a:latin typeface="Arial"/>
                <a:cs typeface="Arial"/>
              </a:rPr>
              <a:t>en</a:t>
            </a:r>
            <a:r>
              <a:rPr sz="1400" b="1" i="1" spc="-5" dirty="0">
                <a:latin typeface="Arial"/>
                <a:cs typeface="Arial"/>
              </a:rPr>
              <a:t> Internet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5007" y="3482831"/>
            <a:ext cx="30632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VT.Fecha</a:t>
            </a:r>
            <a:endParaRPr sz="1400">
              <a:latin typeface="Arial"/>
              <a:cs typeface="Arial"/>
            </a:endParaRPr>
          </a:p>
          <a:p>
            <a:pPr marL="12700" marR="955040">
              <a:lnSpc>
                <a:spcPct val="100000"/>
              </a:lnSpc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Ventas_Tienda</a:t>
            </a:r>
            <a:r>
              <a:rPr sz="1400" b="1" i="1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VT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WHERE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EXISTS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*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Ventas_Internet</a:t>
            </a:r>
            <a:r>
              <a:rPr sz="1400" b="1" i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VI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VT.Fecha=VI.Fecha)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85343"/>
            <a:ext cx="8911590" cy="1217930"/>
            <a:chOff x="-6350" y="85343"/>
            <a:chExt cx="8911590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8371" y="85343"/>
              <a:ext cx="43860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7664" y="621792"/>
              <a:ext cx="4523231" cy="582167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18012" y="1479245"/>
          <a:ext cx="2987675" cy="183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833119"/>
                <a:gridCol w="1169035"/>
              </a:tblGrid>
              <a:tr h="214642">
                <a:tc gridSpan="3"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Ventas_Tiendas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9198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Tienda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442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05/01/2010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128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Sevilla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308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Madrid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047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Barcelona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08/01/2010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49362" y="1479245"/>
          <a:ext cx="1973580" cy="183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988060"/>
              </a:tblGrid>
              <a:tr h="214642"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Tabla:</a:t>
                      </a:r>
                      <a:r>
                        <a:rPr sz="12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Ventas_Internet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5102"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Fecha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Ventas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814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07/01/2010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250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75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10/01/2010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535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756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i="1" spc="-15" dirty="0">
                          <a:latin typeface="Arial"/>
                          <a:cs typeface="Arial"/>
                        </a:rPr>
                        <a:t>11/01/2010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320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12/01/2010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750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58190" y="3701986"/>
            <a:ext cx="330327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3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DISTINCT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endParaRPr sz="1400">
              <a:latin typeface="Arial"/>
              <a:cs typeface="Arial"/>
            </a:endParaRPr>
          </a:p>
          <a:p>
            <a:pPr marL="12700" marR="1407160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Ventas_Tienda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WHERE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NOT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Ventas_Internet)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2277" y="3646423"/>
            <a:ext cx="306324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DISTINCT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VT.Fecha</a:t>
            </a:r>
            <a:endParaRPr sz="1400">
              <a:latin typeface="Arial"/>
              <a:cs typeface="Arial"/>
            </a:endParaRPr>
          </a:p>
          <a:p>
            <a:pPr marL="12700" marR="955040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Ventas_Tienda</a:t>
            </a:r>
            <a:r>
              <a:rPr sz="1400" b="1" i="1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VT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400" b="1" i="1" spc="3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NOT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EXISTS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(SELECT</a:t>
            </a:r>
            <a:r>
              <a:rPr sz="1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*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Ventas_Internet</a:t>
            </a:r>
            <a:r>
              <a:rPr sz="1400" b="1" i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VI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WHERE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VT.Fecha=VI.Fecha)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6023" y="5030985"/>
            <a:ext cx="5066665" cy="157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8825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Resultado: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028825" marR="2138045">
              <a:lnSpc>
                <a:spcPct val="100000"/>
              </a:lnSpc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Date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0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5</a:t>
            </a:r>
            <a:r>
              <a:rPr sz="1400" b="1" i="1" spc="5" dirty="0">
                <a:solidFill>
                  <a:srgbClr val="660066"/>
                </a:solidFill>
                <a:latin typeface="Arial"/>
                <a:cs typeface="Arial"/>
              </a:rPr>
              <a:t>/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0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1</a:t>
            </a:r>
            <a:r>
              <a:rPr sz="1400" b="1" i="1" spc="5" dirty="0">
                <a:solidFill>
                  <a:srgbClr val="660066"/>
                </a:solidFill>
                <a:latin typeface="Arial"/>
                <a:cs typeface="Arial"/>
              </a:rPr>
              <a:t>/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2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0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marL="2028825">
              <a:lnSpc>
                <a:spcPct val="100000"/>
              </a:lnSpc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08/01/2010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latin typeface="Arial"/>
                <a:cs typeface="Arial"/>
              </a:rPr>
              <a:t>-&gt;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Fechas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donde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hay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ventas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en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tiendas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,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pero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no en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76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5" dirty="0"/>
              <a:t>AVANZADO</a:t>
            </a:r>
          </a:p>
          <a:p>
            <a:pPr marL="1117600">
              <a:lnSpc>
                <a:spcPts val="3200"/>
              </a:lnSpc>
            </a:pPr>
            <a:r>
              <a:rPr sz="2800" spc="-5" dirty="0"/>
              <a:t>Diferencia</a:t>
            </a:r>
            <a:r>
              <a:rPr sz="2800" spc="-15" dirty="0"/>
              <a:t> </a:t>
            </a:r>
            <a:r>
              <a:rPr sz="2800" dirty="0"/>
              <a:t>en</a:t>
            </a:r>
            <a:r>
              <a:rPr sz="2800" spc="-20" dirty="0"/>
              <a:t> </a:t>
            </a:r>
            <a:r>
              <a:rPr sz="2800" spc="-10" dirty="0"/>
              <a:t>Columnas</a:t>
            </a:r>
            <a:endParaRPr sz="2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3994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4650" algn="l"/>
                <a:tab pos="1838325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	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277368"/>
            <a:ext cx="8911590" cy="1026160"/>
            <a:chOff x="-6350" y="277368"/>
            <a:chExt cx="8911590" cy="102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911" y="277368"/>
              <a:ext cx="6416039" cy="73761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53247" y="397255"/>
            <a:ext cx="584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Operadores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Asignación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3576" y="1619376"/>
            <a:ext cx="7007225" cy="15621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“:=“</a:t>
            </a:r>
            <a:r>
              <a:rPr sz="24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Asigna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valor</a:t>
            </a:r>
            <a:endParaRPr sz="2400">
              <a:latin typeface="Arial"/>
              <a:cs typeface="Arial"/>
            </a:endParaRPr>
          </a:p>
          <a:p>
            <a:pPr marL="299085" marR="5080" indent="-287020" algn="just">
              <a:lnSpc>
                <a:spcPts val="2590"/>
              </a:lnSpc>
              <a:spcBef>
                <a:spcPts val="90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“=</a:t>
            </a:r>
            <a:r>
              <a:rPr sz="2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“Asigna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valor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(como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parte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una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sentencia SET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o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como parte de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cláusula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 SET</a:t>
            </a:r>
            <a:r>
              <a:rPr sz="2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una sentencia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UPDATE)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690" y="3981005"/>
            <a:ext cx="77438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SELECT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@nombre:=nombre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FROM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Set1.cliente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WHERE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dni='7211545v';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200" b="1" i="1" spc="-5" dirty="0">
                <a:latin typeface="Arial"/>
                <a:cs typeface="Arial"/>
              </a:rPr>
              <a:t>SELECT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@npedido:=npedido</a:t>
            </a:r>
            <a:r>
              <a:rPr sz="1200" b="1" i="1" spc="6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FROM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Set1.Pedidos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WHERE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(fecha='2013/01/05'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cliente_dni='7211545v'); </a:t>
            </a:r>
            <a:r>
              <a:rPr sz="1200" b="1" i="1" spc="-5" dirty="0">
                <a:latin typeface="Arial"/>
                <a:cs typeface="Arial"/>
              </a:rPr>
              <a:t> SELECT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@nombre;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spc="-5" dirty="0">
                <a:latin typeface="Arial"/>
                <a:cs typeface="Arial"/>
              </a:rPr>
              <a:t>SELECT</a:t>
            </a:r>
            <a:r>
              <a:rPr sz="1200" b="1" i="1" spc="-7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@npedido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2700" marR="5908675">
              <a:lnSpc>
                <a:spcPct val="100000"/>
              </a:lnSpc>
            </a:pPr>
            <a:r>
              <a:rPr sz="1200" b="1" i="1" spc="-5" dirty="0">
                <a:latin typeface="Arial"/>
                <a:cs typeface="Arial"/>
              </a:rPr>
              <a:t>set </a:t>
            </a:r>
            <a:r>
              <a:rPr sz="1200" b="1" i="1" spc="-10" dirty="0">
                <a:latin typeface="Arial"/>
                <a:cs typeface="Arial"/>
              </a:rPr>
              <a:t>@newdni='7211546v';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SELECT</a:t>
            </a:r>
            <a:r>
              <a:rPr sz="1200" b="1" i="1" spc="3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@newdni;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spc="-20" dirty="0">
                <a:latin typeface="Arial"/>
                <a:cs typeface="Arial"/>
              </a:rPr>
              <a:t>UPDATE </a:t>
            </a:r>
            <a:r>
              <a:rPr sz="1200" b="1" i="1" spc="-5" dirty="0">
                <a:latin typeface="Arial"/>
                <a:cs typeface="Arial"/>
              </a:rPr>
              <a:t>Set1.cliente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SET </a:t>
            </a:r>
            <a:r>
              <a:rPr sz="1200" b="1" i="1" spc="-5" dirty="0">
                <a:latin typeface="Arial"/>
                <a:cs typeface="Arial"/>
              </a:rPr>
              <a:t>Dni=@newdni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WHERE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Dni='7211545v';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277368"/>
            <a:ext cx="8911590" cy="1026160"/>
            <a:chOff x="-6350" y="277368"/>
            <a:chExt cx="8911590" cy="1026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0403" y="277368"/>
              <a:ext cx="3550919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2788" y="277368"/>
              <a:ext cx="1898903" cy="7376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3155" y="277368"/>
              <a:ext cx="1033272" cy="73761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741739" y="397255"/>
            <a:ext cx="4950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Transaciones</a:t>
            </a:r>
            <a:r>
              <a:rPr spc="-45" dirty="0"/>
              <a:t> </a:t>
            </a:r>
            <a:r>
              <a:rPr spc="-5" dirty="0"/>
              <a:t>Mysql</a:t>
            </a:r>
            <a:r>
              <a:rPr spc="-35" dirty="0"/>
              <a:t> </a:t>
            </a:r>
            <a:r>
              <a:rPr spc="-5" dirty="0"/>
              <a:t>(I)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30276" y="1963737"/>
            <a:ext cx="7007225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Una</a:t>
            </a:r>
            <a:r>
              <a:rPr sz="2000" b="1" i="1" spc="1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Transacción</a:t>
            </a:r>
            <a:r>
              <a:rPr sz="2000" b="1" i="1" spc="1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es</a:t>
            </a:r>
            <a:r>
              <a:rPr sz="2000" b="1" i="1" spc="1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un</a:t>
            </a:r>
            <a:r>
              <a:rPr sz="2000" b="1" i="1" spc="1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conjunto</a:t>
            </a:r>
            <a:r>
              <a:rPr sz="2000" b="1" i="1" spc="1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2000" b="1" i="1" spc="1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instrucciones</a:t>
            </a:r>
            <a:r>
              <a:rPr sz="2000" b="1" i="1" spc="1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que </a:t>
            </a:r>
            <a:r>
              <a:rPr sz="2000" b="1" i="1" spc="-5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</a:t>
            </a:r>
            <a:r>
              <a:rPr sz="20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ejecutan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forma</a:t>
            </a:r>
            <a:r>
              <a:rPr sz="20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indivisible</a:t>
            </a:r>
            <a:r>
              <a:rPr sz="20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atómica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0276" y="2603817"/>
            <a:ext cx="16281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  <a:tab pos="879475" algn="l"/>
              </a:tabLst>
            </a:pP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	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G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D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6533" y="2603817"/>
            <a:ext cx="261493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1555750">
              <a:lnSpc>
                <a:spcPts val="2160"/>
              </a:lnSpc>
              <a:spcBef>
                <a:spcPts val="375"/>
              </a:spcBef>
              <a:tabLst>
                <a:tab pos="1501140" algn="l"/>
                <a:tab pos="2002789" algn="l"/>
                <a:tab pos="209296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se		d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ce  co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p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)	si	t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2073" y="2878177"/>
            <a:ext cx="3344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6285" algn="l"/>
                <a:tab pos="1397635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	</a:t>
            </a: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las	funcionalidades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6662" y="2603817"/>
            <a:ext cx="388937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6515" marR="5080" indent="-44450">
              <a:lnSpc>
                <a:spcPts val="2160"/>
              </a:lnSpc>
              <a:spcBef>
                <a:spcPts val="375"/>
              </a:spcBef>
              <a:tabLst>
                <a:tab pos="704215" algn="l"/>
                <a:tab pos="1228090" algn="l"/>
                <a:tab pos="3169920" algn="l"/>
              </a:tabLst>
            </a:pP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q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ue	es	</a:t>
            </a:r>
            <a:r>
              <a:rPr sz="2000" b="1" i="1" spc="-40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nsacc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on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l	(</a:t>
            </a:r>
            <a:r>
              <a:rPr sz="2000" b="1" i="1" spc="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b="1" i="1" spc="-20" dirty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D  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endParaRPr sz="2000">
              <a:latin typeface="Arial"/>
              <a:cs typeface="Arial"/>
            </a:endParaRPr>
          </a:p>
          <a:p>
            <a:pPr marL="15240">
              <a:lnSpc>
                <a:spcPts val="2130"/>
              </a:lnSpc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sus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6533" y="3152536"/>
            <a:ext cx="268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01140" algn="l"/>
                <a:tab pos="2216150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neces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ia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s	para	que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4099" y="3152536"/>
            <a:ext cx="3272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7380" algn="l"/>
                <a:tab pos="2906395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2000" b="1" i="1" spc="-15" dirty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ans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ci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ones	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eng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n	</a:t>
            </a:r>
            <a:r>
              <a:rPr sz="2000" b="1" i="1" spc="-10" dirty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6788" y="3366577"/>
            <a:ext cx="2592070" cy="18542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características</a:t>
            </a:r>
            <a:r>
              <a:rPr sz="2000" b="1" i="1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ACID*</a:t>
            </a:r>
            <a:endParaRPr sz="2000">
              <a:latin typeface="Arial"/>
              <a:cs typeface="Arial"/>
            </a:endParaRPr>
          </a:p>
          <a:p>
            <a:pPr marL="411480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412115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Atomicidad</a:t>
            </a:r>
            <a:endParaRPr sz="2000">
              <a:latin typeface="Arial"/>
              <a:cs typeface="Arial"/>
            </a:endParaRPr>
          </a:p>
          <a:p>
            <a:pPr marL="411480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412115" algn="l"/>
              </a:tabLst>
            </a:pPr>
            <a:r>
              <a:rPr sz="2000" b="1" i="1" dirty="0">
                <a:solidFill>
                  <a:srgbClr val="660066"/>
                </a:solidFill>
                <a:latin typeface="Arial"/>
                <a:cs typeface="Arial"/>
              </a:rPr>
              <a:t>Consistencia</a:t>
            </a:r>
            <a:endParaRPr sz="2000">
              <a:latin typeface="Arial"/>
              <a:cs typeface="Arial"/>
            </a:endParaRPr>
          </a:p>
          <a:p>
            <a:pPr marL="411480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412115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Aislamiento</a:t>
            </a:r>
            <a:endParaRPr sz="2000">
              <a:latin typeface="Arial"/>
              <a:cs typeface="Arial"/>
            </a:endParaRPr>
          </a:p>
          <a:p>
            <a:pPr marL="411480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412115" algn="l"/>
              </a:tabLst>
            </a:pPr>
            <a:r>
              <a:rPr sz="2000" b="1" i="1" spc="-5" dirty="0">
                <a:solidFill>
                  <a:srgbClr val="660066"/>
                </a:solidFill>
                <a:latin typeface="Arial"/>
                <a:cs typeface="Arial"/>
              </a:rPr>
              <a:t>Persistencia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1589" y="6130797"/>
            <a:ext cx="538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*ACID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es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un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acrónimo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</a:t>
            </a:r>
            <a:r>
              <a:rPr sz="1200" b="1" i="1" spc="-35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Atomicity,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Consistency,</a:t>
            </a:r>
            <a:r>
              <a:rPr sz="1200" b="1" i="1" spc="-5" dirty="0">
                <a:latin typeface="Arial"/>
                <a:cs typeface="Arial"/>
              </a:rPr>
              <a:t> Isolation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Durability: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(</a:t>
            </a:r>
            <a:r>
              <a:rPr sz="1200" b="1" i="1" spc="-5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Atomicidad,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Consistencia,</a:t>
            </a:r>
            <a:r>
              <a:rPr sz="1200" b="1" i="1" spc="-7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Aislamiento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y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Durabilidad)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277368"/>
            <a:ext cx="8911590" cy="1026160"/>
            <a:chOff x="-6350" y="277368"/>
            <a:chExt cx="8911590" cy="1026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3911" y="277368"/>
              <a:ext cx="3550919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6295" y="277368"/>
              <a:ext cx="1898903" cy="7376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8188" y="277368"/>
              <a:ext cx="1161287" cy="73761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15247" y="397255"/>
            <a:ext cx="5077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Transaciones</a:t>
            </a:r>
            <a:r>
              <a:rPr spc="-45" dirty="0"/>
              <a:t> </a:t>
            </a:r>
            <a:r>
              <a:rPr spc="-5" dirty="0"/>
              <a:t>Mysql</a:t>
            </a:r>
            <a:r>
              <a:rPr spc="-35" dirty="0"/>
              <a:t> </a:t>
            </a:r>
            <a:r>
              <a:rPr spc="-5" dirty="0"/>
              <a:t>(II)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96290" y="2795019"/>
            <a:ext cx="7743190" cy="258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latin typeface="Arial"/>
                <a:cs typeface="Arial"/>
              </a:rPr>
              <a:t>SET</a:t>
            </a:r>
            <a:r>
              <a:rPr sz="1400" b="1" i="1" spc="-75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AU</a:t>
            </a:r>
            <a:r>
              <a:rPr sz="1400" b="1" i="1" spc="-30" dirty="0">
                <a:latin typeface="Arial"/>
                <a:cs typeface="Arial"/>
              </a:rPr>
              <a:t>T</a:t>
            </a:r>
            <a:r>
              <a:rPr sz="1400" b="1" i="1" dirty="0">
                <a:latin typeface="Arial"/>
                <a:cs typeface="Arial"/>
              </a:rPr>
              <a:t>O</a:t>
            </a:r>
            <a:r>
              <a:rPr sz="1400" b="1" i="1" spc="-10" dirty="0">
                <a:latin typeface="Arial"/>
                <a:cs typeface="Arial"/>
              </a:rPr>
              <a:t>C</a:t>
            </a:r>
            <a:r>
              <a:rPr sz="1400" b="1" i="1" dirty="0">
                <a:latin typeface="Arial"/>
                <a:cs typeface="Arial"/>
              </a:rPr>
              <a:t>O</a:t>
            </a:r>
            <a:r>
              <a:rPr sz="1400" b="1" i="1" spc="-10" dirty="0">
                <a:latin typeface="Arial"/>
                <a:cs typeface="Arial"/>
              </a:rPr>
              <a:t>MM</a:t>
            </a:r>
            <a:r>
              <a:rPr sz="1400" b="1" i="1" spc="5" dirty="0">
                <a:latin typeface="Arial"/>
                <a:cs typeface="Arial"/>
              </a:rPr>
              <a:t>I</a:t>
            </a:r>
            <a:r>
              <a:rPr sz="1400" b="1" i="1" spc="-10" dirty="0">
                <a:latin typeface="Arial"/>
                <a:cs typeface="Arial"/>
              </a:rPr>
              <a:t>T</a:t>
            </a:r>
            <a:r>
              <a:rPr sz="1400" b="1" i="1" spc="-5" dirty="0">
                <a:latin typeface="Arial"/>
                <a:cs typeface="Arial"/>
              </a:rPr>
              <a:t>=0</a:t>
            </a:r>
            <a:r>
              <a:rPr sz="1400" b="1" i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30" dirty="0">
                <a:latin typeface="Arial"/>
                <a:cs typeface="Arial"/>
              </a:rPr>
              <a:t>START</a:t>
            </a:r>
            <a:r>
              <a:rPr sz="1400" b="1" i="1" spc="-5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TRANSACTION;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200100"/>
              </a:lnSpc>
            </a:pPr>
            <a:r>
              <a:rPr sz="1400" b="1" i="1" spc="-5" dirty="0">
                <a:latin typeface="Arial"/>
                <a:cs typeface="Arial"/>
              </a:rPr>
              <a:t>INSERT </a:t>
            </a:r>
            <a:r>
              <a:rPr sz="1400" b="1" i="1" spc="-10" dirty="0">
                <a:latin typeface="Arial"/>
                <a:cs typeface="Arial"/>
              </a:rPr>
              <a:t>INTO </a:t>
            </a:r>
            <a:r>
              <a:rPr sz="1400" b="1" i="1" spc="-5" dirty="0">
                <a:latin typeface="Arial"/>
                <a:cs typeface="Arial"/>
              </a:rPr>
              <a:t>Autocommit10.Pago </a:t>
            </a:r>
            <a:r>
              <a:rPr sz="1400" b="1" i="1" dirty="0">
                <a:latin typeface="Arial"/>
                <a:cs typeface="Arial"/>
              </a:rPr>
              <a:t>(fecha, </a:t>
            </a:r>
            <a:r>
              <a:rPr sz="1400" b="1" i="1" spc="-5" dirty="0">
                <a:latin typeface="Arial"/>
                <a:cs typeface="Arial"/>
              </a:rPr>
              <a:t>cantidad, id_pedido) </a:t>
            </a:r>
            <a:r>
              <a:rPr sz="1400" b="1" i="1" spc="-25" dirty="0">
                <a:latin typeface="Arial"/>
                <a:cs typeface="Arial"/>
              </a:rPr>
              <a:t>VALUES </a:t>
            </a:r>
            <a:r>
              <a:rPr sz="1400" b="1" i="1" spc="-5" dirty="0">
                <a:latin typeface="Arial"/>
                <a:cs typeface="Arial"/>
              </a:rPr>
              <a:t>('2013/01/05',100,1);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spc="-25" dirty="0">
                <a:latin typeface="Arial"/>
                <a:cs typeface="Arial"/>
              </a:rPr>
              <a:t>UPDATE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Autocommit10.Cuenta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SET</a:t>
            </a:r>
            <a:r>
              <a:rPr sz="1400" b="1" i="1" spc="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saldo=saldo-100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WHERE</a:t>
            </a:r>
            <a:r>
              <a:rPr sz="1400" b="1" i="1" spc="2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Cliente_dni='7211545v';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latin typeface="Arial"/>
                <a:cs typeface="Arial"/>
              </a:rPr>
              <a:t>COMMIT;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61543"/>
            <a:ext cx="8911590" cy="1141730"/>
            <a:chOff x="-6350" y="161543"/>
            <a:chExt cx="8911590" cy="1141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803" y="161543"/>
              <a:ext cx="5757671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1055" y="697992"/>
              <a:ext cx="2529839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49312" y="1752853"/>
            <a:ext cx="7128509" cy="4292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CREATE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TABLE</a:t>
            </a:r>
            <a:r>
              <a:rPr sz="2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"nombre_tabla”("columna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 1"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 "tipo_de_datos_para_columna_1“,"columna 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2" </a:t>
            </a:r>
            <a:r>
              <a:rPr sz="2400" b="1" i="1" spc="-6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"tipo_de_datos_para_columna_2“,...</a:t>
            </a:r>
            <a:r>
              <a:rPr sz="2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413510" marR="2263140">
              <a:lnSpc>
                <a:spcPct val="100000"/>
              </a:lnSpc>
              <a:spcBef>
                <a:spcPts val="2235"/>
              </a:spcBef>
              <a:tabLst>
                <a:tab pos="2613025" algn="l"/>
                <a:tab pos="2835275" algn="l"/>
                <a:tab pos="2971165" algn="l"/>
                <a:tab pos="3890010" algn="l"/>
              </a:tabLst>
            </a:pP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CRE</a:t>
            </a:r>
            <a:r>
              <a:rPr sz="2400" b="1" i="1" spc="-190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4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185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ABL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E	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li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e  (Nombre	char(50),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Apellido char(50),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Dirección		char(50),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Ciudad	char(50),</a:t>
            </a:r>
            <a:endParaRPr sz="2400">
              <a:latin typeface="Arial"/>
              <a:cs typeface="Arial"/>
            </a:endParaRPr>
          </a:p>
          <a:p>
            <a:pPr marL="1413510" marR="3133090">
              <a:lnSpc>
                <a:spcPct val="100000"/>
              </a:lnSpc>
              <a:tabLst>
                <a:tab pos="2209165" algn="l"/>
                <a:tab pos="3157220" algn="l"/>
              </a:tabLst>
            </a:pP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País	char(25), 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Fecha_na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c	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da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2400" b="1" i="1" spc="-10" dirty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2400" b="1" i="1" spc="-5" dirty="0">
                <a:solidFill>
                  <a:srgbClr val="660066"/>
                </a:solidFill>
                <a:latin typeface="Arial"/>
                <a:cs typeface="Arial"/>
              </a:rPr>
              <a:t>)</a:t>
            </a:r>
            <a:r>
              <a:rPr sz="2400" b="1" i="1" dirty="0">
                <a:solidFill>
                  <a:srgbClr val="660066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13139" y="281432"/>
            <a:ext cx="518096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Manipulación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Tablas</a:t>
            </a:r>
          </a:p>
          <a:p>
            <a:pPr marL="3110865">
              <a:lnSpc>
                <a:spcPts val="3200"/>
              </a:lnSpc>
            </a:pPr>
            <a:r>
              <a:rPr sz="2800" spc="-5" dirty="0"/>
              <a:t>Crear</a:t>
            </a:r>
            <a:r>
              <a:rPr sz="2800" spc="-60" dirty="0"/>
              <a:t> </a:t>
            </a:r>
            <a:r>
              <a:rPr sz="2800" spc="-5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spc="-5" dirty="0">
                <a:solidFill>
                  <a:srgbClr val="3333CC"/>
                </a:solidFill>
              </a:rPr>
              <a:t>-	Elementos</a:t>
            </a:r>
            <a:r>
              <a:rPr sz="1300" spc="25" dirty="0">
                <a:solidFill>
                  <a:srgbClr val="3333CC"/>
                </a:solidFill>
              </a:rPr>
              <a:t> </a:t>
            </a:r>
            <a:r>
              <a:rPr sz="1300" spc="-5" dirty="0">
                <a:solidFill>
                  <a:srgbClr val="3333CC"/>
                </a:solidFill>
              </a:rPr>
              <a:t>Básicos</a:t>
            </a:r>
            <a:r>
              <a:rPr sz="1300" dirty="0">
                <a:solidFill>
                  <a:srgbClr val="3333CC"/>
                </a:solidFill>
              </a:rPr>
              <a:t> </a:t>
            </a:r>
            <a:r>
              <a:rPr sz="1300" spc="-5" dirty="0">
                <a:solidFill>
                  <a:srgbClr val="3333CC"/>
                </a:solidFill>
              </a:rPr>
              <a:t>de</a:t>
            </a:r>
            <a:r>
              <a:rPr sz="1300" spc="5" dirty="0">
                <a:solidFill>
                  <a:srgbClr val="3333CC"/>
                </a:solidFill>
              </a:rPr>
              <a:t> </a:t>
            </a:r>
            <a:r>
              <a:rPr sz="1300" spc="-5" dirty="0">
                <a:solidFill>
                  <a:srgbClr val="3333CC"/>
                </a:solidFill>
              </a:rPr>
              <a:t>SQL</a:t>
            </a:r>
            <a:endParaRPr sz="1300"/>
          </a:p>
        </p:txBody>
      </p:sp>
      <p:grpSp>
        <p:nvGrpSpPr>
          <p:cNvPr id="4" name="object 4"/>
          <p:cNvGrpSpPr/>
          <p:nvPr/>
        </p:nvGrpSpPr>
        <p:grpSpPr>
          <a:xfrm>
            <a:off x="-6350" y="277368"/>
            <a:ext cx="8911590" cy="1026160"/>
            <a:chOff x="-6350" y="277368"/>
            <a:chExt cx="8911590" cy="1026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7419" y="277368"/>
              <a:ext cx="3550919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9803" y="277368"/>
              <a:ext cx="1898903" cy="7376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0172" y="277368"/>
              <a:ext cx="1287779" cy="73761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488755" y="397255"/>
            <a:ext cx="5203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Transaciones</a:t>
            </a:r>
            <a:r>
              <a:rPr sz="3600" b="1" i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Mysql</a:t>
            </a:r>
            <a:r>
              <a:rPr sz="36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(III)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1952" y="2958338"/>
            <a:ext cx="84632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Arial"/>
                <a:cs typeface="Arial"/>
              </a:rPr>
              <a:t>SET</a:t>
            </a:r>
            <a:r>
              <a:rPr sz="1200" b="1" i="1" spc="-6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AU</a:t>
            </a:r>
            <a:r>
              <a:rPr sz="1200" b="1" i="1" spc="-30" dirty="0">
                <a:latin typeface="Arial"/>
                <a:cs typeface="Arial"/>
              </a:rPr>
              <a:t>T</a:t>
            </a:r>
            <a:r>
              <a:rPr sz="1200" b="1" i="1" dirty="0">
                <a:latin typeface="Arial"/>
                <a:cs typeface="Arial"/>
              </a:rPr>
              <a:t>O</a:t>
            </a:r>
            <a:r>
              <a:rPr sz="1200" b="1" i="1" spc="-5" dirty="0">
                <a:latin typeface="Arial"/>
                <a:cs typeface="Arial"/>
              </a:rPr>
              <a:t>C</a:t>
            </a:r>
            <a:r>
              <a:rPr sz="1200" b="1" i="1" dirty="0">
                <a:latin typeface="Arial"/>
                <a:cs typeface="Arial"/>
              </a:rPr>
              <a:t>O</a:t>
            </a:r>
            <a:r>
              <a:rPr sz="1200" b="1" i="1" spc="-5" dirty="0">
                <a:latin typeface="Arial"/>
                <a:cs typeface="Arial"/>
              </a:rPr>
              <a:t>MM</a:t>
            </a:r>
            <a:r>
              <a:rPr sz="1200" b="1" i="1" dirty="0">
                <a:latin typeface="Arial"/>
                <a:cs typeface="Arial"/>
              </a:rPr>
              <a:t>I</a:t>
            </a:r>
            <a:r>
              <a:rPr sz="1200" b="1" i="1" spc="-5" dirty="0">
                <a:latin typeface="Arial"/>
                <a:cs typeface="Arial"/>
              </a:rPr>
              <a:t>T=0</a:t>
            </a:r>
            <a:r>
              <a:rPr sz="1200" b="1" i="1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spc="-25" dirty="0">
                <a:latin typeface="Arial"/>
                <a:cs typeface="Arial"/>
              </a:rPr>
              <a:t>START</a:t>
            </a:r>
            <a:r>
              <a:rPr sz="1200" b="1" i="1" spc="-5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TRANSACTION;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dirty="0">
                <a:latin typeface="Arial"/>
                <a:cs typeface="Arial"/>
              </a:rPr>
              <a:t>SET</a:t>
            </a:r>
            <a:r>
              <a:rPr sz="1200" b="1" i="1" spc="-4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@cantidad=100;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200" b="1" i="1" spc="-5" dirty="0">
                <a:latin typeface="Arial"/>
                <a:cs typeface="Arial"/>
              </a:rPr>
              <a:t>SELECT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@npedido:=npedido</a:t>
            </a:r>
            <a:r>
              <a:rPr sz="1200" b="1" i="1" spc="7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FROM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Autocommit11.Pedidos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WHERE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(fecha='2013/01/05'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spc="35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cliente_dni='7211545v'); </a:t>
            </a:r>
            <a:r>
              <a:rPr sz="1200" b="1" i="1" spc="-5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INSERT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INTO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Pago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(fecha,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cantidad,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id_pedido)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20" dirty="0">
                <a:latin typeface="Arial"/>
                <a:cs typeface="Arial"/>
              </a:rPr>
              <a:t>VALUES</a:t>
            </a:r>
            <a:r>
              <a:rPr sz="1200" b="1" i="1" spc="-5" dirty="0">
                <a:latin typeface="Arial"/>
                <a:cs typeface="Arial"/>
              </a:rPr>
              <a:t> ('2013/01/05',@cantidad,@npedido);</a:t>
            </a:r>
            <a:endParaRPr sz="1200">
              <a:latin typeface="Arial"/>
              <a:cs typeface="Arial"/>
            </a:endParaRPr>
          </a:p>
          <a:p>
            <a:pPr marL="12700" marR="2822575">
              <a:lnSpc>
                <a:spcPct val="200000"/>
              </a:lnSpc>
            </a:pPr>
            <a:r>
              <a:rPr sz="1200" b="1" i="1" spc="-20" dirty="0">
                <a:latin typeface="Arial"/>
                <a:cs typeface="Arial"/>
              </a:rPr>
              <a:t>UPDATE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Cuenta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SET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saldo=saldo-@cantidad WHERE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Cliente_dni='7211545v';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COMMIT;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277368"/>
            <a:ext cx="8911590" cy="1026160"/>
            <a:chOff x="-6350" y="277368"/>
            <a:chExt cx="8911590" cy="1026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5603" y="277368"/>
              <a:ext cx="3550919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7988" y="277368"/>
              <a:ext cx="1898903" cy="7376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8355" y="277368"/>
              <a:ext cx="1339595" cy="73761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36939" y="397255"/>
            <a:ext cx="525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Transaciones</a:t>
            </a:r>
            <a:r>
              <a:rPr spc="-40" dirty="0"/>
              <a:t> </a:t>
            </a:r>
            <a:r>
              <a:rPr spc="-5" dirty="0"/>
              <a:t>Mysql</a:t>
            </a:r>
            <a:r>
              <a:rPr spc="-30" dirty="0"/>
              <a:t> </a:t>
            </a:r>
            <a:r>
              <a:rPr spc="-5" dirty="0"/>
              <a:t>(IV)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61327" y="1657540"/>
            <a:ext cx="8174355" cy="453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SET</a:t>
            </a:r>
            <a:r>
              <a:rPr sz="1600" b="1" i="1" spc="-10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AUTOCOMMIT=0;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</a:pPr>
            <a:r>
              <a:rPr sz="1600" b="1" i="1" spc="-35" dirty="0">
                <a:latin typeface="Arial"/>
                <a:cs typeface="Arial"/>
              </a:rPr>
              <a:t>START</a:t>
            </a:r>
            <a:r>
              <a:rPr sz="1600" b="1" i="1" spc="-6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TRANSACTION;</a:t>
            </a:r>
            <a:endParaRPr sz="1600">
              <a:latin typeface="Arial"/>
              <a:cs typeface="Arial"/>
            </a:endParaRPr>
          </a:p>
          <a:p>
            <a:pPr marL="60325" marR="5080">
              <a:lnSpc>
                <a:spcPct val="200000"/>
              </a:lnSpc>
            </a:pPr>
            <a:r>
              <a:rPr sz="1600" b="1" i="1" spc="-10" dirty="0">
                <a:latin typeface="Arial"/>
                <a:cs typeface="Arial"/>
              </a:rPr>
              <a:t>INSERT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INTO</a:t>
            </a:r>
            <a:r>
              <a:rPr sz="1600" b="1" i="1" spc="-5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Autocommit12.Cliente</a:t>
            </a:r>
            <a:r>
              <a:rPr sz="1600" b="1" i="1" spc="55" dirty="0">
                <a:latin typeface="Arial"/>
                <a:cs typeface="Arial"/>
              </a:rPr>
              <a:t> </a:t>
            </a:r>
            <a:r>
              <a:rPr sz="1600" b="1" i="1" spc="-25" dirty="0">
                <a:latin typeface="Arial"/>
                <a:cs typeface="Arial"/>
              </a:rPr>
              <a:t>VALUES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('7211541v','Juan','Garzon</a:t>
            </a:r>
            <a:r>
              <a:rPr sz="1600" b="1" i="1" spc="6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Rodriguez'); </a:t>
            </a:r>
            <a:r>
              <a:rPr sz="1600" b="1" i="1" spc="-4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ROLLBACK;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"/>
              <a:cs typeface="Arial"/>
            </a:endParaRPr>
          </a:p>
          <a:p>
            <a:pPr marL="12700" marR="5900420">
              <a:lnSpc>
                <a:spcPct val="200000"/>
              </a:lnSpc>
            </a:pPr>
            <a:r>
              <a:rPr sz="1600" b="1" i="1" spc="-5" dirty="0">
                <a:latin typeface="Arial"/>
                <a:cs typeface="Arial"/>
              </a:rPr>
              <a:t>SET </a:t>
            </a:r>
            <a:r>
              <a:rPr sz="1600" b="1" i="1" spc="-10" dirty="0">
                <a:latin typeface="Arial"/>
                <a:cs typeface="Arial"/>
              </a:rPr>
              <a:t>AUTOCOMMIT=0; </a:t>
            </a:r>
            <a:r>
              <a:rPr sz="1600" b="1" i="1" spc="-5" dirty="0">
                <a:latin typeface="Arial"/>
                <a:cs typeface="Arial"/>
              </a:rPr>
              <a:t> S</a:t>
            </a:r>
            <a:r>
              <a:rPr sz="1600" b="1" i="1" spc="-130" dirty="0">
                <a:latin typeface="Arial"/>
                <a:cs typeface="Arial"/>
              </a:rPr>
              <a:t>T</a:t>
            </a:r>
            <a:r>
              <a:rPr sz="1600" b="1" i="1" spc="-5" dirty="0">
                <a:latin typeface="Arial"/>
                <a:cs typeface="Arial"/>
              </a:rPr>
              <a:t>A</a:t>
            </a:r>
            <a:r>
              <a:rPr sz="1600" b="1" i="1" spc="-30" dirty="0">
                <a:latin typeface="Arial"/>
                <a:cs typeface="Arial"/>
              </a:rPr>
              <a:t>R</a:t>
            </a:r>
            <a:r>
              <a:rPr sz="1600" b="1" i="1" spc="-5" dirty="0">
                <a:latin typeface="Arial"/>
                <a:cs typeface="Arial"/>
              </a:rPr>
              <a:t>T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T</a:t>
            </a:r>
            <a:r>
              <a:rPr sz="1600" b="1" i="1" spc="-5" dirty="0">
                <a:latin typeface="Arial"/>
                <a:cs typeface="Arial"/>
              </a:rPr>
              <a:t>RANSAC</a:t>
            </a:r>
            <a:r>
              <a:rPr sz="1600" b="1" i="1" spc="-10" dirty="0">
                <a:latin typeface="Arial"/>
                <a:cs typeface="Arial"/>
              </a:rPr>
              <a:t>T</a:t>
            </a:r>
            <a:r>
              <a:rPr sz="1600" b="1" i="1" spc="-5" dirty="0">
                <a:latin typeface="Arial"/>
                <a:cs typeface="Arial"/>
              </a:rPr>
              <a:t>I</a:t>
            </a:r>
            <a:r>
              <a:rPr sz="1600" b="1" i="1" spc="-15" dirty="0">
                <a:latin typeface="Arial"/>
                <a:cs typeface="Arial"/>
              </a:rPr>
              <a:t>O</a:t>
            </a:r>
            <a:r>
              <a:rPr sz="1600" b="1" i="1" spc="-5" dirty="0">
                <a:latin typeface="Arial"/>
                <a:cs typeface="Arial"/>
              </a:rPr>
              <a:t>N;</a:t>
            </a:r>
            <a:endParaRPr sz="1600">
              <a:latin typeface="Arial"/>
              <a:cs typeface="Arial"/>
            </a:endParaRPr>
          </a:p>
          <a:p>
            <a:pPr marL="12700" marR="53340">
              <a:lnSpc>
                <a:spcPct val="200000"/>
              </a:lnSpc>
            </a:pPr>
            <a:r>
              <a:rPr sz="1600" b="1" i="1" spc="-10" dirty="0">
                <a:latin typeface="Arial"/>
                <a:cs typeface="Arial"/>
              </a:rPr>
              <a:t>INSERT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INTO</a:t>
            </a:r>
            <a:r>
              <a:rPr sz="1600" b="1" i="1" spc="-5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Autocommit12.Cliente</a:t>
            </a:r>
            <a:r>
              <a:rPr sz="1600" b="1" i="1" spc="55" dirty="0">
                <a:latin typeface="Arial"/>
                <a:cs typeface="Arial"/>
              </a:rPr>
              <a:t> </a:t>
            </a:r>
            <a:r>
              <a:rPr sz="1600" b="1" i="1" spc="-25" dirty="0">
                <a:latin typeface="Arial"/>
                <a:cs typeface="Arial"/>
              </a:rPr>
              <a:t>VALUES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('7211541v','Juan','Garzon</a:t>
            </a:r>
            <a:r>
              <a:rPr sz="1600" b="1" i="1" spc="6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Rodriguez'); </a:t>
            </a:r>
            <a:r>
              <a:rPr sz="1600" b="1" i="1" spc="-4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DELETE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FROM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Autocommit12.Cliente</a:t>
            </a:r>
            <a:r>
              <a:rPr sz="1600" b="1" i="1" spc="5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WHERE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spc="-15" dirty="0">
                <a:latin typeface="Arial"/>
                <a:cs typeface="Arial"/>
              </a:rPr>
              <a:t>Dni='7211545v';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i="1" spc="-10" dirty="0">
                <a:latin typeface="Arial"/>
                <a:cs typeface="Arial"/>
              </a:rPr>
              <a:t>COMMIT;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94488"/>
            <a:ext cx="8911590" cy="1209040"/>
            <a:chOff x="-6350" y="94488"/>
            <a:chExt cx="8911590" cy="1209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7688" y="94488"/>
              <a:ext cx="5172455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1388" y="629411"/>
              <a:ext cx="2173223" cy="5821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08896" y="213614"/>
            <a:ext cx="459549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FUNCIONES</a:t>
            </a:r>
            <a:r>
              <a:rPr spc="-70" dirty="0"/>
              <a:t> </a:t>
            </a:r>
            <a:r>
              <a:rPr spc="-5" dirty="0"/>
              <a:t>TIEMPO</a:t>
            </a:r>
          </a:p>
          <a:p>
            <a:pPr marL="2883535">
              <a:lnSpc>
                <a:spcPts val="3200"/>
              </a:lnSpc>
            </a:pPr>
            <a:r>
              <a:rPr sz="2800" spc="-15" dirty="0"/>
              <a:t>MYSQL</a:t>
            </a:r>
            <a:r>
              <a:rPr sz="2800" spc="-65" dirty="0"/>
              <a:t> </a:t>
            </a:r>
            <a:r>
              <a:rPr sz="2800" dirty="0"/>
              <a:t>(I)</a:t>
            </a:r>
            <a:endParaRPr sz="28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31264" y="1754123"/>
            <a:ext cx="664527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Obtener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la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fecha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y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hora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en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MySQL: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598295" algn="l"/>
                <a:tab pos="1915160" algn="l"/>
              </a:tabLst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now();	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#	ejemplo:</a:t>
            </a:r>
            <a:r>
              <a:rPr sz="1800" b="1" i="1" spc="4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'2010-01-12</a:t>
            </a:r>
            <a:r>
              <a:rPr sz="1800" b="1" i="1" spc="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10:50:43‘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Obtener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solo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día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mes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y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año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en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MySQL: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177415" algn="l"/>
                <a:tab pos="4773295" algn="l"/>
              </a:tabLst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660066"/>
                </a:solidFill>
                <a:latin typeface="Arial"/>
                <a:cs typeface="Arial"/>
              </a:rPr>
              <a:t>CURDATE();	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#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ejemplo:</a:t>
            </a:r>
            <a:r>
              <a:rPr sz="18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'2010-01-12'	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#sin</a:t>
            </a:r>
            <a:r>
              <a:rPr sz="18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hora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Obtener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hora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actual en MySQL: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select curTime();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#Selecciona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hora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697230">
              <a:lnSpc>
                <a:spcPct val="100000"/>
              </a:lnSpc>
              <a:tabLst>
                <a:tab pos="2419985" algn="l"/>
              </a:tabLst>
            </a:pPr>
            <a:r>
              <a:rPr sz="1800" b="1" i="1" spc="-5" dirty="0">
                <a:latin typeface="Arial"/>
                <a:cs typeface="Arial"/>
              </a:rPr>
              <a:t>Obtener día, </a:t>
            </a:r>
            <a:r>
              <a:rPr sz="1800" b="1" i="1" spc="-10" dirty="0">
                <a:latin typeface="Arial"/>
                <a:cs typeface="Arial"/>
              </a:rPr>
              <a:t>mes, </a:t>
            </a:r>
            <a:r>
              <a:rPr sz="1800" b="1" i="1" spc="-5" dirty="0">
                <a:latin typeface="Arial"/>
                <a:cs typeface="Arial"/>
              </a:rPr>
              <a:t>año, </a:t>
            </a:r>
            <a:r>
              <a:rPr sz="1800" b="1" i="1" dirty="0">
                <a:latin typeface="Arial"/>
                <a:cs typeface="Arial"/>
              </a:rPr>
              <a:t>u </a:t>
            </a:r>
            <a:r>
              <a:rPr sz="1800" b="1" i="1" spc="-5" dirty="0">
                <a:latin typeface="Arial"/>
                <a:cs typeface="Arial"/>
              </a:rPr>
              <a:t>hora </a:t>
            </a:r>
            <a:r>
              <a:rPr sz="1800" b="1" i="1" dirty="0">
                <a:latin typeface="Arial"/>
                <a:cs typeface="Arial"/>
              </a:rPr>
              <a:t>de una </a:t>
            </a:r>
            <a:r>
              <a:rPr sz="1800" b="1" i="1" spc="-5" dirty="0">
                <a:latin typeface="Arial"/>
                <a:cs typeface="Arial"/>
              </a:rPr>
              <a:t>fecha en MySQL: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YEAR(NOW());	#Selecciona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año</a:t>
            </a:r>
            <a:endParaRPr sz="1800">
              <a:latin typeface="Arial"/>
              <a:cs typeface="Arial"/>
            </a:endParaRPr>
          </a:p>
          <a:p>
            <a:pPr marL="12700" marR="1016635">
              <a:lnSpc>
                <a:spcPct val="100000"/>
              </a:lnSpc>
              <a:tabLst>
                <a:tab pos="3526790" algn="l"/>
              </a:tabLst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MONTH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(NOW())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as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mes;	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#Selecciona</a:t>
            </a:r>
            <a:r>
              <a:rPr sz="18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mes </a:t>
            </a:r>
            <a:r>
              <a:rPr sz="1800" b="1" i="1" spc="-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DAY(NOW())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as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dia;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#Selecciona</a:t>
            </a:r>
            <a:r>
              <a:rPr sz="18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el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día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TIME(NOW())</a:t>
            </a:r>
            <a:r>
              <a:rPr sz="18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as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hora;</a:t>
            </a:r>
            <a:r>
              <a:rPr sz="1800" b="1" i="1" spc="4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#Selecciona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hora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LAST_DAY(NOW());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#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Selecciona el</a:t>
            </a:r>
            <a:r>
              <a:rPr sz="18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ultimo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660066"/>
                </a:solidFill>
                <a:latin typeface="Arial"/>
                <a:cs typeface="Arial"/>
              </a:rPr>
              <a:t>dia</a:t>
            </a:r>
            <a:r>
              <a:rPr sz="1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0066"/>
                </a:solidFill>
                <a:latin typeface="Arial"/>
                <a:cs typeface="Arial"/>
              </a:rPr>
              <a:t>del</a:t>
            </a:r>
            <a:r>
              <a:rPr sz="1800" b="1" i="1" spc="-10" dirty="0">
                <a:solidFill>
                  <a:srgbClr val="660066"/>
                </a:solidFill>
                <a:latin typeface="Arial"/>
                <a:cs typeface="Arial"/>
              </a:rPr>
              <a:t> mes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27177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BASES</a:t>
            </a:r>
            <a:r>
              <a:rPr sz="13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30" dirty="0">
                <a:solidFill>
                  <a:srgbClr val="3333CC"/>
                </a:solidFill>
                <a:latin typeface="Arial"/>
                <a:cs typeface="Arial"/>
              </a:rPr>
              <a:t>DATOS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975" y="27177"/>
            <a:ext cx="2362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-	Elementos</a:t>
            </a:r>
            <a:r>
              <a:rPr sz="1300" b="1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Básicos</a:t>
            </a:r>
            <a:r>
              <a:rPr sz="1300" b="1" i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de</a:t>
            </a:r>
            <a:r>
              <a:rPr sz="13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94488"/>
            <a:ext cx="8911590" cy="1209040"/>
            <a:chOff x="-6350" y="94488"/>
            <a:chExt cx="8911590" cy="1209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73380"/>
              <a:ext cx="8836151" cy="32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04803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8820150" y="0"/>
                  </a:moveTo>
                  <a:lnTo>
                    <a:pt x="0" y="0"/>
                  </a:lnTo>
                  <a:lnTo>
                    <a:pt x="0" y="304787"/>
                  </a:lnTo>
                  <a:lnTo>
                    <a:pt x="8515350" y="304787"/>
                  </a:lnTo>
                  <a:lnTo>
                    <a:pt x="882015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4800"/>
              <a:ext cx="8820150" cy="304800"/>
            </a:xfrm>
            <a:custGeom>
              <a:avLst/>
              <a:gdLst/>
              <a:ahLst/>
              <a:cxnLst/>
              <a:rect l="l" t="t" r="r" b="b"/>
              <a:pathLst>
                <a:path w="8820150" h="304800">
                  <a:moveTo>
                    <a:pt x="0" y="0"/>
                  </a:moveTo>
                  <a:lnTo>
                    <a:pt x="8820150" y="0"/>
                  </a:lnTo>
                  <a:lnTo>
                    <a:pt x="85153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678180"/>
              <a:ext cx="8531351" cy="320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09596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8515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210550" y="30480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8515350" cy="304800"/>
            </a:xfrm>
            <a:custGeom>
              <a:avLst/>
              <a:gdLst/>
              <a:ahLst/>
              <a:cxnLst/>
              <a:rect l="l" t="t" r="r" b="b"/>
              <a:pathLst>
                <a:path w="8515350" h="304800">
                  <a:moveTo>
                    <a:pt x="0" y="0"/>
                  </a:moveTo>
                  <a:lnTo>
                    <a:pt x="8515350" y="0"/>
                  </a:lnTo>
                  <a:lnTo>
                    <a:pt x="82105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982980"/>
              <a:ext cx="8226551" cy="320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2105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905750" y="304800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0" y="0"/>
                  </a:moveTo>
                  <a:lnTo>
                    <a:pt x="8210550" y="0"/>
                  </a:lnTo>
                  <a:lnTo>
                    <a:pt x="79057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7688" y="94488"/>
              <a:ext cx="5172455" cy="7376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0803" y="629411"/>
              <a:ext cx="1953767" cy="5821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2131" y="629411"/>
              <a:ext cx="673607" cy="582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0252" y="629411"/>
              <a:ext cx="594360" cy="58216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08896" y="213614"/>
            <a:ext cx="459549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-5" dirty="0"/>
              <a:t>FUNCIONES</a:t>
            </a:r>
            <a:r>
              <a:rPr spc="-70" dirty="0"/>
              <a:t> </a:t>
            </a:r>
            <a:r>
              <a:rPr spc="-5" dirty="0"/>
              <a:t>TIEMPO</a:t>
            </a:r>
          </a:p>
          <a:p>
            <a:pPr marL="2784475">
              <a:lnSpc>
                <a:spcPts val="3200"/>
              </a:lnSpc>
            </a:pPr>
            <a:r>
              <a:rPr sz="2800" spc="-15" dirty="0"/>
              <a:t>MYSQL</a:t>
            </a:r>
            <a:r>
              <a:rPr sz="2800" spc="-65" dirty="0"/>
              <a:t> </a:t>
            </a:r>
            <a:r>
              <a:rPr sz="2800" dirty="0"/>
              <a:t>(Ii)</a:t>
            </a:r>
            <a:endParaRPr sz="28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Luis</a:t>
            </a:r>
            <a:r>
              <a:rPr spc="-45" dirty="0"/>
              <a:t> </a:t>
            </a:r>
            <a:r>
              <a:rPr spc="-5" dirty="0"/>
              <a:t>Mengual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739" y="1677924"/>
            <a:ext cx="8595995" cy="429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8087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latin typeface="Arial"/>
                <a:cs typeface="Arial"/>
              </a:rPr>
              <a:t>Sumar </a:t>
            </a:r>
            <a:r>
              <a:rPr sz="1400" b="1" i="1" dirty="0">
                <a:latin typeface="Arial"/>
                <a:cs typeface="Arial"/>
              </a:rPr>
              <a:t>o restar días a </a:t>
            </a:r>
            <a:r>
              <a:rPr sz="1400" b="1" i="1" spc="-5" dirty="0">
                <a:latin typeface="Arial"/>
                <a:cs typeface="Arial"/>
              </a:rPr>
              <a:t>una fecha con </a:t>
            </a:r>
            <a:r>
              <a:rPr sz="1400" b="1" i="1" spc="-20" dirty="0">
                <a:latin typeface="Arial"/>
                <a:cs typeface="Arial"/>
              </a:rPr>
              <a:t>DATE_ADD </a:t>
            </a:r>
            <a:r>
              <a:rPr sz="1400" b="1" i="1" dirty="0">
                <a:latin typeface="Arial"/>
                <a:cs typeface="Arial"/>
              </a:rPr>
              <a:t>o </a:t>
            </a:r>
            <a:r>
              <a:rPr sz="1400" b="1" i="1" spc="-20" dirty="0">
                <a:latin typeface="Arial"/>
                <a:cs typeface="Arial"/>
              </a:rPr>
              <a:t>DATE_SUB </a:t>
            </a:r>
            <a:r>
              <a:rPr sz="1400" b="1" i="1" spc="-5" dirty="0">
                <a:latin typeface="Arial"/>
                <a:cs typeface="Arial"/>
              </a:rPr>
              <a:t>en MySQL: </a:t>
            </a:r>
            <a:r>
              <a:rPr sz="1400" b="1" i="1" dirty="0"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DATE_ADD(fecha,INTERVAL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valor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tipo),</a:t>
            </a:r>
            <a:r>
              <a:rPr sz="1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DATE_SUB(fecha,INTERVAL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valor tipo)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latin typeface="Arial"/>
                <a:cs typeface="Arial"/>
              </a:rPr>
              <a:t>Sumar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tiempo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en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MySQL: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DATE_ADD(NOW(),INTERVAL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20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DAY);</a:t>
            </a:r>
            <a:r>
              <a:rPr sz="1400" b="1" i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#</a:t>
            </a:r>
            <a:r>
              <a:rPr sz="1400" b="1" i="1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Agrega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20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días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 la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actual</a:t>
            </a:r>
            <a:endParaRPr sz="1400">
              <a:latin typeface="Arial"/>
              <a:cs typeface="Arial"/>
            </a:endParaRPr>
          </a:p>
          <a:p>
            <a:pPr marL="12700" marR="1239520">
              <a:lnSpc>
                <a:spcPct val="100000"/>
              </a:lnSpc>
              <a:spcBef>
                <a:spcPts val="5"/>
              </a:spcBef>
            </a:pP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select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DATE_ADD(NOW(),INTERVAL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30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MINUTE);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#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Agrega 30 minutos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 la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 actual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DATE_ADD(NOW(),INTERVAL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50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YEAR);</a:t>
            </a:r>
            <a:r>
              <a:rPr sz="1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#Agrega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50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años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fecha</a:t>
            </a:r>
            <a:r>
              <a:rPr sz="1400" b="1" i="1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actual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DATE_ADD(NOW(),INTERVAL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'10-5'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YEAR_MONTH);</a:t>
            </a:r>
            <a:r>
              <a:rPr sz="14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#Agrega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10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años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5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meses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actual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latin typeface="Arial"/>
                <a:cs typeface="Arial"/>
              </a:rPr>
              <a:t>Restar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tiempo</a:t>
            </a:r>
            <a:r>
              <a:rPr sz="1400" b="1" i="1" spc="-5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en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MySQL:</a:t>
            </a:r>
            <a:endParaRPr sz="1400">
              <a:latin typeface="Arial"/>
              <a:cs typeface="Arial"/>
            </a:endParaRPr>
          </a:p>
          <a:p>
            <a:pPr marL="12700" marR="1783080">
              <a:lnSpc>
                <a:spcPct val="100000"/>
              </a:lnSpc>
            </a:pP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select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DATE_SUB(NOW(),INTERVAL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8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YEAR); #Resta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8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años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 la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 actual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select</a:t>
            </a:r>
            <a:r>
              <a:rPr sz="1400" b="1" i="1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DATE_SUB(NOW(),INTERVAL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 24 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HOUR);</a:t>
            </a:r>
            <a:r>
              <a:rPr sz="1400" b="1" i="1" spc="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#Resta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24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horas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 la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fecha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actual</a:t>
            </a:r>
            <a:endParaRPr sz="1400">
              <a:latin typeface="Arial"/>
              <a:cs typeface="Arial"/>
            </a:endParaRPr>
          </a:p>
          <a:p>
            <a:pPr marL="12700" marR="123189">
              <a:lnSpc>
                <a:spcPct val="100000"/>
              </a:lnSpc>
            </a:pP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select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DATE_SUB(NOW(),INTERVAL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'7-2' YEAR_MONTH); #Resta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7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años dos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meses a la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actual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DATE_SUB(NOW(),INTERVAL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'2:10'</a:t>
            </a:r>
            <a:r>
              <a:rPr sz="1400" b="1" i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MINUTE_SECOND);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latin typeface="Arial"/>
                <a:cs typeface="Arial"/>
              </a:rPr>
              <a:t>Restar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dos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fechas:</a:t>
            </a:r>
            <a:endParaRPr sz="1400">
              <a:latin typeface="Arial"/>
              <a:cs typeface="Arial"/>
            </a:endParaRPr>
          </a:p>
          <a:p>
            <a:pPr marL="12700" marR="909319">
              <a:lnSpc>
                <a:spcPct val="100000"/>
              </a:lnSpc>
              <a:spcBef>
                <a:spcPts val="5"/>
              </a:spcBef>
            </a:pP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DATEDIFF(fecha_1,fecha_2)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devuelve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el número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de días entre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la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 fecha_1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y la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fecha_2 </a:t>
            </a:r>
            <a:r>
              <a:rPr sz="1400" b="1" i="1" spc="-3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DATEDIFF(NOW(),'2002-11-02');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#cuantos</a:t>
            </a:r>
            <a:r>
              <a:rPr sz="1400" b="1" i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días</a:t>
            </a:r>
            <a:r>
              <a:rPr sz="1400" b="1" i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han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pasado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SELECT</a:t>
            </a:r>
            <a:r>
              <a:rPr sz="1400" b="1" i="1" spc="-10" dirty="0">
                <a:solidFill>
                  <a:srgbClr val="660066"/>
                </a:solidFill>
                <a:latin typeface="Arial"/>
                <a:cs typeface="Arial"/>
              </a:rPr>
              <a:t> DATEDIFF(NOW(),'2010-03-20');</a:t>
            </a:r>
            <a:r>
              <a:rPr sz="1400" b="1" i="1" spc="-5" dirty="0">
                <a:solidFill>
                  <a:srgbClr val="660066"/>
                </a:solidFill>
                <a:latin typeface="Arial"/>
                <a:cs typeface="Arial"/>
              </a:rPr>
              <a:t> #Cuantos</a:t>
            </a:r>
            <a:r>
              <a:rPr sz="1400" b="1" i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días</a:t>
            </a:r>
            <a:r>
              <a:rPr sz="14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660066"/>
                </a:solidFill>
                <a:latin typeface="Arial"/>
                <a:cs typeface="Arial"/>
              </a:rPr>
              <a:t>faltan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6691</Words>
  <Application>Microsoft Office PowerPoint</Application>
  <PresentationFormat>Presentación en pantalla (4:3)</PresentationFormat>
  <Paragraphs>1874</Paragraphs>
  <Slides>93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93</vt:i4>
      </vt:variant>
    </vt:vector>
  </HeadingPairs>
  <TitlesOfParts>
    <vt:vector size="99" baseType="lpstr">
      <vt:lpstr>Arial</vt:lpstr>
      <vt:lpstr>Arial MT</vt:lpstr>
      <vt:lpstr>Calibri</vt:lpstr>
      <vt:lpstr>Times New Roman</vt:lpstr>
      <vt:lpstr>Wingdings</vt:lpstr>
      <vt:lpstr>Office Theme</vt:lpstr>
      <vt:lpstr>BASES DE DATOS</vt:lpstr>
      <vt:lpstr>SQL Structured Query Language</vt:lpstr>
      <vt:lpstr>Manipulación de Tablas</vt:lpstr>
      <vt:lpstr>Manipulación de Tablas Tipos de Datos</vt:lpstr>
      <vt:lpstr>Manipulación de Tablas Tipos de Datos</vt:lpstr>
      <vt:lpstr>Manipulación de Tablas</vt:lpstr>
      <vt:lpstr>Manipulación de Tablas Tipos de Datos</vt:lpstr>
      <vt:lpstr>Manipulación de Tablas Tipos de Datos - Funciones</vt:lpstr>
      <vt:lpstr>Manipulación de Tablas Crear tablas</vt:lpstr>
      <vt:lpstr>Manipulación de Tablas Restricciones en las tablas</vt:lpstr>
      <vt:lpstr>Manipulación de Tablas Restricciones en las tablas</vt:lpstr>
      <vt:lpstr>Manipulación de Tablas Restricciones en las tablas</vt:lpstr>
      <vt:lpstr>Manipulación de Tablas Restricciones en las tablas</vt:lpstr>
      <vt:lpstr>Manipulación de Tablas</vt:lpstr>
      <vt:lpstr>Manipulación de Tablas Restricciones en las tablas</vt:lpstr>
      <vt:lpstr>Manipulación de Tablas Modificación de tablas</vt:lpstr>
      <vt:lpstr>Manipulación de Tablas Modificación de tablas</vt:lpstr>
      <vt:lpstr>Manipulación de Tablas Modificación de tablas</vt:lpstr>
      <vt:lpstr>Manipulación de Tablas Modificación de tablas</vt:lpstr>
      <vt:lpstr>Manipulación de Tablas Modificaciones en las tablas</vt:lpstr>
      <vt:lpstr>Manipulación de Tablas Borrado de tablas</vt:lpstr>
      <vt:lpstr>Manipulación de Tablas Inserción de Datos</vt:lpstr>
      <vt:lpstr>Manipulación de Tablas Inserción de Datos</vt:lpstr>
      <vt:lpstr>Manipulación de Tablas Actualización de Datos</vt:lpstr>
      <vt:lpstr>Manipulación de Tablas Actualización de Datos</vt:lpstr>
      <vt:lpstr>Manipulación de Tablas Borrado de Datos</vt:lpstr>
      <vt:lpstr>Manipulación de Tablas Borrado de Datos</vt:lpstr>
      <vt:lpstr>Manipulación de Tablas</vt:lpstr>
      <vt:lpstr>Consulta de Datos Consulta Básica</vt:lpstr>
      <vt:lpstr>Consulta de Datos Consulta Básica</vt:lpstr>
      <vt:lpstr>Consulta de Datos</vt:lpstr>
      <vt:lpstr>Consulta de Datos Eliminación Duplicados</vt:lpstr>
      <vt:lpstr>Consulta de Datos Eliminación Duplicados</vt:lpstr>
      <vt:lpstr>Consulta de Datos Selección Condicional Simple</vt:lpstr>
      <vt:lpstr>Consulta de Datos Selección Condicional Simple: Operadores</vt:lpstr>
      <vt:lpstr>Consulta de Datos</vt:lpstr>
      <vt:lpstr>Consulta de Datos</vt:lpstr>
      <vt:lpstr>Consulta de Datos</vt:lpstr>
      <vt:lpstr>Consulta de Datos</vt:lpstr>
      <vt:lpstr>Consulta de Datos</vt:lpstr>
      <vt:lpstr>Consulta de Datos</vt:lpstr>
      <vt:lpstr>Consulta de Datos</vt:lpstr>
      <vt:lpstr>Consulta de Datos Selección Búsqueda de Patrones</vt:lpstr>
      <vt:lpstr>Consulta de Datos</vt:lpstr>
      <vt:lpstr>Consulta de Datos</vt:lpstr>
      <vt:lpstr>Consulta de Datos</vt:lpstr>
      <vt:lpstr>Consulta de Datos</vt:lpstr>
      <vt:lpstr>Consulta de Datos</vt:lpstr>
      <vt:lpstr>Consulta de Datos</vt:lpstr>
      <vt:lpstr>Consulta de Datos</vt:lpstr>
      <vt:lpstr>Consulta de Datos</vt:lpstr>
      <vt:lpstr>Consulta de Datos</vt:lpstr>
      <vt:lpstr>Consulta de Datos</vt:lpstr>
      <vt:lpstr>Consulta de Datos</vt:lpstr>
      <vt:lpstr>Consulta de Datos Selección Funciones Aritméticas</vt:lpstr>
      <vt:lpstr>Consulta de Datos Selección y limitar Funciones</vt:lpstr>
      <vt:lpstr>Consulta de Datos Selección y limitar Funciones</vt:lpstr>
      <vt:lpstr>Consulta de Datos Selección con Alias</vt:lpstr>
      <vt:lpstr>Consulta de Datos</vt:lpstr>
      <vt:lpstr>Consulta de Datos Selección 2 tablas (join natural)</vt:lpstr>
      <vt:lpstr>Consulta de Datos Selección 2 tablas (join natural)</vt:lpstr>
      <vt:lpstr>Consulta de Datos Selección 2 tablas (join natural)</vt:lpstr>
      <vt:lpstr>Consulta de Datos</vt:lpstr>
      <vt:lpstr>Consulta de Datos Selección Concatenación Resultados</vt:lpstr>
      <vt:lpstr>Consulta de Datos</vt:lpstr>
      <vt:lpstr>Consulta de Datos</vt:lpstr>
      <vt:lpstr>Consulta de Datos</vt:lpstr>
      <vt:lpstr>SQL AVANZADO</vt:lpstr>
      <vt:lpstr>SQL AVANZADO CONSULTAS ANIDADAS</vt:lpstr>
      <vt:lpstr>SQL AVANZADO CONSULTAS ANIDADAS</vt:lpstr>
      <vt:lpstr>SQL AVANZADO CONSULTAS ANIDADAS</vt:lpstr>
      <vt:lpstr>SQL AVANZADO Operador EXISTS</vt:lpstr>
      <vt:lpstr>SQL AVANZADO Operador EXISTS</vt:lpstr>
      <vt:lpstr>SQL AVANZADO EJEMPLO</vt:lpstr>
      <vt:lpstr>SQL AVANZADO Subconsultas que devuelven un valor escalar</vt:lpstr>
      <vt:lpstr>SQL AVANZADO Subconsultas que devuelven un valor escalar</vt:lpstr>
      <vt:lpstr>SQL AVANZADO Subconsultas que devuelven tablas</vt:lpstr>
      <vt:lpstr>SQL AVANZADO Subconsultas que devuelven tablas</vt:lpstr>
      <vt:lpstr>SQL AVANZADO Subconsultas en la cláusula FROM (I)</vt:lpstr>
      <vt:lpstr>SQL AVANZADO Subconsultas en la cláusula FROM (I)</vt:lpstr>
      <vt:lpstr>SQL AVANZADO UNION</vt:lpstr>
      <vt:lpstr>SQL AVANZADO UNION</vt:lpstr>
      <vt:lpstr>SQL AVANZADO UNION ALL</vt:lpstr>
      <vt:lpstr>SQL AVANZADO UNION ALL</vt:lpstr>
      <vt:lpstr>SQL AVANZADO Intersección en Columnas</vt:lpstr>
      <vt:lpstr>SQL AVANZADO Diferencia en Columnas</vt:lpstr>
      <vt:lpstr>Operadores de Asignación</vt:lpstr>
      <vt:lpstr>Transaciones Mysql (I)</vt:lpstr>
      <vt:lpstr>Transaciones Mysql (II)</vt:lpstr>
      <vt:lpstr>- Elementos Básicos de SQL</vt:lpstr>
      <vt:lpstr>Transaciones Mysql (IV)</vt:lpstr>
      <vt:lpstr>FUNCIONES TIEMPO MYSQL (I)</vt:lpstr>
      <vt:lpstr>FUNCIONES TIEMPO MYSQL (Ii)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PROTOCOLOS MODULO 1</dc:title>
  <dc:creator>LUIS MENGUAL GALAN</dc:creator>
  <cp:lastModifiedBy>CUBILLO MENAYO, MERCEDES</cp:lastModifiedBy>
  <cp:revision>1</cp:revision>
  <dcterms:created xsi:type="dcterms:W3CDTF">2022-01-14T11:26:57Z</dcterms:created>
  <dcterms:modified xsi:type="dcterms:W3CDTF">2022-01-14T11:33:34Z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2014-04-02T00:00:00Z</vt:filetime>
  </property>
  <property fmtid="{D5CDD505-2E9C-101B-9397-08002B2CF9AE}" pid="3" name="Creator">
    <vt:lpwstr>Acrobat PDFMaker 9.1 para PowerPoint</vt:lpwstr>
  </property>
  <property fmtid="{D5CDD505-2E9C-101B-9397-08002B2CF9AE}" pid="4" name="LastSaved">
    <vt:filetime>2022-01-14T00:00:00Z</vt:filetime>
  </property>
</Properties>
</file>