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1" r:id="rId3"/>
    <p:sldId id="273" r:id="rId4"/>
    <p:sldId id="274" r:id="rId5"/>
    <p:sldId id="276" r:id="rId6"/>
    <p:sldId id="257" r:id="rId7"/>
    <p:sldId id="275" r:id="rId8"/>
    <p:sldId id="258" r:id="rId9"/>
    <p:sldId id="259" r:id="rId10"/>
    <p:sldId id="272" r:id="rId11"/>
    <p:sldId id="260" r:id="rId12"/>
    <p:sldId id="261" r:id="rId13"/>
    <p:sldId id="262" r:id="rId14"/>
    <p:sldId id="263" r:id="rId15"/>
    <p:sldId id="266" r:id="rId16"/>
    <p:sldId id="264" r:id="rId17"/>
    <p:sldId id="267" r:id="rId18"/>
    <p:sldId id="265" r:id="rId19"/>
    <p:sldId id="268" r:id="rId20"/>
    <p:sldId id="269" r:id="rId21"/>
    <p:sldId id="270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84" autoAdjust="0"/>
  </p:normalViewPr>
  <p:slideViewPr>
    <p:cSldViewPr>
      <p:cViewPr varScale="1">
        <p:scale>
          <a:sx n="131" d="100"/>
          <a:sy n="131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12.03.2014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12.03.2014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12.03.2014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12.03.2014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12.03.2014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12.03.2014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12.03.2014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12.03.2014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12.03.2014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12.03.2014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D33-B2EE-4465-855A-9DD2E98110F6}" type="datetimeFigureOut">
              <a:rPr lang="de-DE" smtClean="0"/>
              <a:t>12.03.2014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ADD33-B2EE-4465-855A-9DD2E98110F6}" type="datetimeFigureOut">
              <a:rPr lang="de-DE" smtClean="0"/>
              <a:t>12.03.2014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5702-FDE2-4548-89BB-906C7E2D8F3F}" type="slidenum">
              <a:rPr lang="de-DE" smtClean="0"/>
              <a:t>‹#›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Pizza di Noccatello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4"/>
                </a:solidFill>
              </a:rPr>
              <a:t>RequireJS meets MVVM</a:t>
            </a:r>
            <a:endParaRPr lang="de-DE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RequireJS: The JS Module Loader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</a:t>
            </a:r>
            <a:r>
              <a:rPr lang="en-US" b="1" dirty="0" smtClean="0"/>
              <a:t>reate </a:t>
            </a:r>
            <a:r>
              <a:rPr lang="en-US" b="1" dirty="0"/>
              <a:t>and re-use modules without polluting the global </a:t>
            </a:r>
            <a:r>
              <a:rPr lang="en-US" b="1" dirty="0" smtClean="0"/>
              <a:t>namespace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 smtClean="0"/>
              <a:t>Structure </a:t>
            </a:r>
            <a:r>
              <a:rPr lang="de-DE" b="1" dirty="0"/>
              <a:t>your </a:t>
            </a:r>
            <a:r>
              <a:rPr lang="de-DE" b="1" dirty="0" smtClean="0"/>
              <a:t>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 smtClean="0"/>
              <a:t>Build </a:t>
            </a:r>
            <a:r>
              <a:rPr lang="de-DE" b="1" dirty="0"/>
              <a:t>for </a:t>
            </a:r>
            <a:r>
              <a:rPr lang="de-DE" b="1" dirty="0" smtClean="0"/>
              <a:t>production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 smtClean="0"/>
              <a:t>Load small resources on demand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 smtClean="0"/>
              <a:t>Test with delight</a:t>
            </a:r>
          </a:p>
        </p:txBody>
      </p:sp>
    </p:spTree>
    <p:extLst>
      <p:ext uri="{BB962C8B-B14F-4D97-AF65-F5344CB8AC3E}">
        <p14:creationId xmlns:p14="http://schemas.microsoft.com/office/powerpoint/2010/main" val="29271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Noccatello: The Big Picture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903" y="4941168"/>
            <a:ext cx="7920880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611559" y="1762216"/>
            <a:ext cx="2232248" cy="10979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Views</a:t>
            </a:r>
          </a:p>
          <a:p>
            <a:pPr algn="ctr"/>
            <a:r>
              <a:rPr lang="de-DE" sz="1200" dirty="0" smtClean="0"/>
              <a:t>(HTML)</a:t>
            </a:r>
            <a:endParaRPr lang="de-DE" sz="1200" dirty="0"/>
          </a:p>
        </p:txBody>
      </p:sp>
      <p:sp>
        <p:nvSpPr>
          <p:cNvPr id="9" name="Rectangle 8"/>
          <p:cNvSpPr/>
          <p:nvPr/>
        </p:nvSpPr>
        <p:spPr>
          <a:xfrm>
            <a:off x="3456047" y="1772816"/>
            <a:ext cx="2232248" cy="10979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ViewModels</a:t>
            </a:r>
          </a:p>
          <a:p>
            <a:pPr algn="ctr"/>
            <a:r>
              <a:rPr lang="de-DE" sz="1200" dirty="0" smtClean="0"/>
              <a:t>(JS with KO)</a:t>
            </a:r>
            <a:endParaRPr lang="de-DE" sz="1200" dirty="0"/>
          </a:p>
        </p:txBody>
      </p:sp>
      <p:sp>
        <p:nvSpPr>
          <p:cNvPr id="10" name="Rectangle 9"/>
          <p:cNvSpPr/>
          <p:nvPr/>
        </p:nvSpPr>
        <p:spPr>
          <a:xfrm>
            <a:off x="6300535" y="1772816"/>
            <a:ext cx="2232248" cy="10979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Models</a:t>
            </a:r>
          </a:p>
          <a:p>
            <a:pPr algn="ctr"/>
            <a:r>
              <a:rPr lang="de-DE" sz="1200" dirty="0" smtClean="0"/>
              <a:t>(Plain JS)</a:t>
            </a:r>
            <a:endParaRPr lang="de-DE" sz="1200" dirty="0"/>
          </a:p>
        </p:txBody>
      </p:sp>
      <p:sp>
        <p:nvSpPr>
          <p:cNvPr id="11" name="Rectangle 10"/>
          <p:cNvSpPr/>
          <p:nvPr/>
        </p:nvSpPr>
        <p:spPr>
          <a:xfrm>
            <a:off x="4788023" y="3429000"/>
            <a:ext cx="3744416" cy="9361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Services</a:t>
            </a:r>
          </a:p>
          <a:p>
            <a:pPr algn="ctr"/>
            <a:r>
              <a:rPr lang="de-DE" sz="1200" dirty="0" smtClean="0"/>
              <a:t>(Plain JS)</a:t>
            </a:r>
            <a:endParaRPr lang="de-DE" sz="1200" dirty="0"/>
          </a:p>
        </p:txBody>
      </p:sp>
      <p:sp>
        <p:nvSpPr>
          <p:cNvPr id="12" name="Rectangle 11"/>
          <p:cNvSpPr/>
          <p:nvPr/>
        </p:nvSpPr>
        <p:spPr>
          <a:xfrm>
            <a:off x="611558" y="3429000"/>
            <a:ext cx="3744417" cy="9361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KnockoutJS</a:t>
            </a:r>
          </a:p>
          <a:p>
            <a:pPr algn="ctr"/>
            <a:r>
              <a:rPr lang="de-DE" sz="1200" dirty="0" smtClean="0"/>
              <a:t>(+AMD)</a:t>
            </a:r>
            <a:endParaRPr lang="de-DE" sz="1200" dirty="0"/>
          </a:p>
        </p:txBody>
      </p:sp>
      <p:cxnSp>
        <p:nvCxnSpPr>
          <p:cNvPr id="16" name="Straight Arrow Connector 15"/>
          <p:cNvCxnSpPr>
            <a:stCxn id="8" idx="2"/>
          </p:cNvCxnSpPr>
          <p:nvPr/>
        </p:nvCxnSpPr>
        <p:spPr>
          <a:xfrm>
            <a:off x="1727683" y="2860152"/>
            <a:ext cx="0" cy="5688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2843807" y="2311184"/>
            <a:ext cx="612240" cy="1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23927" y="2870752"/>
            <a:ext cx="0" cy="558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20071" y="2870752"/>
            <a:ext cx="0" cy="558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</p:cNvCxnSpPr>
          <p:nvPr/>
        </p:nvCxnSpPr>
        <p:spPr>
          <a:xfrm>
            <a:off x="2483767" y="4365104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973339" y="6462628"/>
            <a:ext cx="18001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09249" y="6093296"/>
            <a:ext cx="132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RequireJS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75724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View Composition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C:\Users\andreas.helmberger\Desktop\unna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609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ndreas.helmberger\Desktop\unna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9609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367364" y="2744924"/>
            <a:ext cx="1224136" cy="115212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Knockout</a:t>
            </a:r>
          </a:p>
          <a:p>
            <a:pPr algn="ctr"/>
            <a:r>
              <a:rPr lang="de-DE" sz="1000" dirty="0" smtClean="0"/>
              <a:t>(+AMD)</a:t>
            </a:r>
            <a:endParaRPr lang="de-DE" sz="1000" dirty="0"/>
          </a:p>
        </p:txBody>
      </p:sp>
      <p:sp>
        <p:nvSpPr>
          <p:cNvPr id="13" name="Rectangle 12"/>
          <p:cNvSpPr/>
          <p:nvPr/>
        </p:nvSpPr>
        <p:spPr>
          <a:xfrm>
            <a:off x="2699792" y="2312876"/>
            <a:ext cx="3672408" cy="1692188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6516216" y="2744924"/>
            <a:ext cx="1224136" cy="115212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Knockout</a:t>
            </a:r>
          </a:p>
          <a:p>
            <a:pPr algn="ctr"/>
            <a:r>
              <a:rPr lang="de-DE" sz="1000" dirty="0" smtClean="0"/>
              <a:t>(+AMD)</a:t>
            </a:r>
            <a:endParaRPr lang="de-DE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1807" y="2312876"/>
            <a:ext cx="132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RequireJS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1800" y="299695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“</a:t>
            </a:r>
            <a:r>
              <a:rPr lang="en-US" dirty="0">
                <a:solidFill>
                  <a:schemeClr val="accent3"/>
                </a:solidFill>
              </a:rPr>
              <a:t>basket</a:t>
            </a:r>
            <a:r>
              <a:rPr lang="en-US" dirty="0"/>
              <a:t>ViewModel.js”</a:t>
            </a:r>
          </a:p>
          <a:p>
            <a:r>
              <a:rPr lang="en-US" dirty="0"/>
              <a:t>Load “</a:t>
            </a:r>
            <a:r>
              <a:rPr lang="en-US" dirty="0">
                <a:solidFill>
                  <a:schemeClr val="accent3"/>
                </a:solidFill>
              </a:rPr>
              <a:t>basket</a:t>
            </a:r>
            <a:r>
              <a:rPr lang="en-US" dirty="0"/>
              <a:t>Template.html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27428" y="4072426"/>
            <a:ext cx="155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basket</a:t>
            </a:r>
            <a:r>
              <a:rPr lang="de-DE" dirty="0" smtClean="0"/>
              <a:t> view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467544" y="4072426"/>
            <a:ext cx="206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</a:t>
            </a:r>
            <a:r>
              <a:rPr lang="de-DE" dirty="0" smtClean="0"/>
              <a:t>equire „</a:t>
            </a:r>
            <a:r>
              <a:rPr lang="de-DE" dirty="0" smtClean="0">
                <a:solidFill>
                  <a:schemeClr val="accent3"/>
                </a:solidFill>
              </a:rPr>
              <a:t>basket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3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View Composition: Nested views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 descr="C:\Users\andreas.helmberg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01456"/>
            <a:ext cx="7992888" cy="5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View Composition: Shell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 descr="C:\Users\andreas.helmberg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01456"/>
            <a:ext cx="7992888" cy="5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1103047"/>
            <a:ext cx="7992888" cy="5287333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1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View Composition: Shell (HTML)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1560" y="2178440"/>
            <a:ext cx="7992888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header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href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="#/"&gt;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Pizza di Noccatello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&gt;&lt;/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header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section 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data-bind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="module: currentModule, css: currentModule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footer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Copyright 2013 by Pizza di Noccatello 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&amp;ndash;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Via della Fantasia, 42 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&amp;ndash;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Rome, Italy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footer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de-DE" altLang="de-DE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672" y="3212976"/>
            <a:ext cx="6048672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View Composition: Menu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 descr="C:\Users\andreas.helmberg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01456"/>
            <a:ext cx="7992888" cy="5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1103047"/>
            <a:ext cx="7992888" cy="528733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611560" y="1628800"/>
            <a:ext cx="7992888" cy="4248472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7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View Composition: Menu (HTML)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1560" y="2670885"/>
            <a:ext cx="799288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data-bind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="visible: !isEmpty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()"&gt;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data-bind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="enable: canGoToCheckout(), click: goToCheckout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de-DE" altLang="de-DE" sz="16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Checkout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aside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="basketSection"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data-bind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="module: 'basketSection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'" /&gt;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de-DE" altLang="de-DE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3648" y="4653136"/>
            <a:ext cx="6480720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7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View Composition: Basket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2050" name="Picture 2" descr="C:\Users\andreas.helmberger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01456"/>
            <a:ext cx="7992888" cy="5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1103047"/>
            <a:ext cx="7992888" cy="528733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5652120" y="1916832"/>
            <a:ext cx="2592288" cy="2592288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8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04856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View Composition: Basket (HTML)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1560" y="2055334"/>
            <a:ext cx="799288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data-bind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="foreach: items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data-bind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="click: $parent.cloneItem"&gt;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data-bind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="click: $parent.removeItem"&gt;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&amp;ndash;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data-bind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="text: data.name"&gt;&lt;/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data-bind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="text: data.price.toFixed(2)"&gt;&lt;/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de-DE" altLang="de-DE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nbsp;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EUR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altLang="de-D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tbody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de-DE" altLang="de-DE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3648" y="2132856"/>
            <a:ext cx="2952328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4211960" y="2852936"/>
            <a:ext cx="1944216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3851920" y="3825049"/>
            <a:ext cx="1080120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Problems with SP Applications: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556793"/>
            <a:ext cx="5472608" cy="27363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Code complexity grows as the site gets </a:t>
            </a:r>
            <a:r>
              <a:rPr lang="en-US" b="1" dirty="0" smtClean="0"/>
              <a:t>bigger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/>
              <a:t>Assembly gets </a:t>
            </a:r>
            <a:r>
              <a:rPr lang="de-DE" b="1" dirty="0" smtClean="0"/>
              <a:t>harder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b="1" dirty="0" smtClean="0"/>
              <a:t>Dependency management gets harder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Developers want </a:t>
            </a:r>
            <a:r>
              <a:rPr lang="en-US" b="1" dirty="0"/>
              <a:t>discrete JS </a:t>
            </a:r>
            <a:r>
              <a:rPr lang="en-US" b="1" dirty="0" smtClean="0"/>
              <a:t>files/modules</a:t>
            </a:r>
            <a:endParaRPr lang="de-DE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Deployment wants optimized code in just one or a few HTTP </a:t>
            </a:r>
            <a:r>
              <a:rPr lang="en-US" b="1" dirty="0" smtClean="0"/>
              <a:t>calls</a:t>
            </a:r>
            <a:endParaRPr lang="de-DE" b="1" dirty="0" smtClean="0"/>
          </a:p>
        </p:txBody>
      </p:sp>
      <p:pic>
        <p:nvPicPr>
          <p:cNvPr id="11266" name="Picture 2" descr="C:\Users\andreas.helmberger\Desktop\worry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29" y="4387925"/>
            <a:ext cx="4132343" cy="213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1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04856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Declarative Navigation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9218" name="Picture 2" descr="C:\Users\andreas.helmberger\Desktop\Untitl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0288"/>
            <a:ext cx="7272808" cy="52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1628800"/>
            <a:ext cx="7272808" cy="5040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11560" y="5894500"/>
            <a:ext cx="7272808" cy="5040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611560" y="2132856"/>
            <a:ext cx="7272808" cy="3744416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2051720" y="1340768"/>
            <a:ext cx="720080" cy="360040"/>
          </a:xfrm>
          <a:prstGeom prst="rect">
            <a:avLst/>
          </a:prstGeom>
          <a:solidFill>
            <a:schemeClr val="accent3">
              <a:alpha val="50000"/>
            </a:schemeClr>
          </a:solidFill>
          <a:ln w="635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Curved Left Arrow 4"/>
          <p:cNvSpPr/>
          <p:nvPr/>
        </p:nvSpPr>
        <p:spPr>
          <a:xfrm rot="20794809">
            <a:off x="3025264" y="1382318"/>
            <a:ext cx="475596" cy="9991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7532" y="1529564"/>
            <a:ext cx="105189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Binding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5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Declarative Navigation (Code)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1560" y="1650286"/>
            <a:ext cx="799288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section 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data-bind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="module: currentModule, css: currentModule</a:t>
            </a: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/</a:t>
            </a:r>
            <a:r>
              <a:rPr kumimoji="0" lang="de-DE" altLang="de-DE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7904" y="1675547"/>
            <a:ext cx="1548000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9608" y="2584063"/>
            <a:ext cx="7992888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Mapping url path -&gt; module: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routes =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  "allacarte"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"allaCartePage"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shell =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currentModule: ko.observable()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navigationService.addListener(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(path)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shell.currentModule(routes[path.toLowerCase()]);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});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0152" y="1675547"/>
            <a:ext cx="1548000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827584" y="4336698"/>
            <a:ext cx="1548000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548000" y="5299626"/>
            <a:ext cx="1476000" cy="288032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2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Managing Styles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5407" y="136412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dirty="0" smtClean="0"/>
              <a:t>hell.css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6545407" y="3275692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allacarte.css</a:t>
            </a:r>
            <a:endParaRPr lang="de-DE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7543" y="1196752"/>
            <a:ext cx="5896655" cy="3168352"/>
            <a:chOff x="467544" y="980728"/>
            <a:chExt cx="4824536" cy="2592288"/>
          </a:xfrm>
        </p:grpSpPr>
        <p:pic>
          <p:nvPicPr>
            <p:cNvPr id="11" name="Picture 2" descr="C:\Users\andreas.helmberger\Desktop\Untitl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101457"/>
              <a:ext cx="3517501" cy="232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67544" y="980728"/>
              <a:ext cx="3744416" cy="2592288"/>
            </a:xfrm>
            <a:prstGeom prst="rect">
              <a:avLst/>
            </a:prstGeom>
            <a:noFill/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211960" y="1268760"/>
              <a:ext cx="1080120" cy="0"/>
            </a:xfrm>
            <a:prstGeom prst="line">
              <a:avLst/>
            </a:prstGeom>
            <a:ln w="254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48000" y="1368000"/>
              <a:ext cx="3438000" cy="180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086000" y="2819946"/>
              <a:ext cx="120608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771800" y="1453426"/>
              <a:ext cx="1224136" cy="1183486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Straight Connector 19"/>
            <p:cNvCxnSpPr>
              <a:stCxn id="18" idx="3"/>
            </p:cNvCxnSpPr>
            <p:nvPr/>
          </p:nvCxnSpPr>
          <p:spPr>
            <a:xfrm>
              <a:off x="3995936" y="2045169"/>
              <a:ext cx="1296144" cy="0"/>
            </a:xfrm>
            <a:prstGeom prst="line">
              <a:avLst/>
            </a:prstGeom>
            <a:ln w="25400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538455" y="2313069"/>
            <a:ext cx="139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basket.css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539552" y="4797152"/>
            <a:ext cx="4504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Style “</a:t>
            </a:r>
            <a:r>
              <a:rPr lang="en-US" dirty="0" err="1" smtClean="0"/>
              <a:t>namespacing</a:t>
            </a:r>
            <a:r>
              <a:rPr lang="en-US" dirty="0" smtClean="0"/>
              <a:t>”: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.basket p {</a:t>
            </a:r>
          </a:p>
          <a:p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 paragraphs in basket …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516216" y="3933056"/>
            <a:ext cx="1512167" cy="122413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Build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28184" y="5301208"/>
            <a:ext cx="2088232" cy="1152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main.css</a:t>
            </a:r>
          </a:p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(combined/minified)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Test: Easy module mocking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5595" y="328498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Module_A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5187" y="2276872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Module_B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21699" y="2276872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Module_C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21699" y="134076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Module_D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5" idx="0"/>
            <a:endCxn id="22" idx="2"/>
          </p:cNvCxnSpPr>
          <p:nvPr/>
        </p:nvCxnSpPr>
        <p:spPr>
          <a:xfrm flipH="1" flipV="1">
            <a:off x="1421251" y="2852936"/>
            <a:ext cx="5404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23" idx="2"/>
          </p:cNvCxnSpPr>
          <p:nvPr/>
        </p:nvCxnSpPr>
        <p:spPr>
          <a:xfrm flipV="1">
            <a:off x="1961659" y="2852936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0"/>
            <a:endCxn id="29" idx="2"/>
          </p:cNvCxnSpPr>
          <p:nvPr/>
        </p:nvCxnSpPr>
        <p:spPr>
          <a:xfrm flipV="1">
            <a:off x="2897763" y="19168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wn Arrow 30"/>
          <p:cNvSpPr/>
          <p:nvPr/>
        </p:nvSpPr>
        <p:spPr>
          <a:xfrm rot="10800000">
            <a:off x="1691455" y="4005064"/>
            <a:ext cx="484632" cy="36004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/>
          <p:cNvSpPr txBox="1"/>
          <p:nvPr/>
        </p:nvSpPr>
        <p:spPr>
          <a:xfrm>
            <a:off x="827584" y="4437112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Module under test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12160" y="328498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Module_A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71752" y="2276872"/>
            <a:ext cx="1152128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Mock_B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48264" y="2276872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Module_C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48264" y="1340768"/>
            <a:ext cx="1152128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Mock_D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3" idx="0"/>
            <a:endCxn id="34" idx="2"/>
          </p:cNvCxnSpPr>
          <p:nvPr/>
        </p:nvCxnSpPr>
        <p:spPr>
          <a:xfrm flipH="1" flipV="1">
            <a:off x="6047816" y="2852936"/>
            <a:ext cx="5404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0"/>
            <a:endCxn id="35" idx="2"/>
          </p:cNvCxnSpPr>
          <p:nvPr/>
        </p:nvCxnSpPr>
        <p:spPr>
          <a:xfrm flipV="1">
            <a:off x="6588224" y="2852936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0"/>
            <a:endCxn id="36" idx="2"/>
          </p:cNvCxnSpPr>
          <p:nvPr/>
        </p:nvCxnSpPr>
        <p:spPr>
          <a:xfrm flipV="1">
            <a:off x="7524328" y="19168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wn Arrow 39"/>
          <p:cNvSpPr/>
          <p:nvPr/>
        </p:nvSpPr>
        <p:spPr>
          <a:xfrm rot="10800000">
            <a:off x="6318020" y="4005064"/>
            <a:ext cx="484632" cy="36004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Box 40"/>
          <p:cNvSpPr txBox="1"/>
          <p:nvPr/>
        </p:nvSpPr>
        <p:spPr>
          <a:xfrm>
            <a:off x="5454149" y="4437112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Module under test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2933869" y="5013176"/>
            <a:ext cx="595861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squire =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Squire();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squire.mock(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"Module_B"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{ x: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"Some mock value"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});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squire.mock(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"Module_D"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{ y: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"Some mock value"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});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squire.require([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"Module_A"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],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(module_A)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  // Do something with module_A</a:t>
            </a:r>
            <a:endParaRPr lang="de-DE" altLang="de-DE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}); 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37608" y="3068960"/>
            <a:ext cx="1338448" cy="130543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Squire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4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Summary (1)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700808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RequireJS</a:t>
            </a:r>
            <a:r>
              <a:rPr lang="en-US" dirty="0" smtClean="0"/>
              <a:t> Pros: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Favors revealing module pattern over classical prototype based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Enforces modular software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Mocking with Squire is pure delight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between optimized bundles or lazy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Built-in versioning (over </a:t>
            </a:r>
            <a:r>
              <a:rPr lang="en-US" dirty="0" err="1" smtClean="0"/>
              <a:t>Querystring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RequireJS</a:t>
            </a:r>
            <a:r>
              <a:rPr lang="en-US" dirty="0" smtClean="0"/>
              <a:t> Cons: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Modules do not reveal if they’re objects, functions or constructor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and test setup can be tricky when working with asynchrony</a:t>
            </a:r>
          </a:p>
        </p:txBody>
      </p:sp>
    </p:spTree>
    <p:extLst>
      <p:ext uri="{BB962C8B-B14F-4D97-AF65-F5344CB8AC3E}">
        <p14:creationId xmlns:p14="http://schemas.microsoft.com/office/powerpoint/2010/main" val="27919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Summary (2)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700808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KnockoutJS</a:t>
            </a:r>
            <a:r>
              <a:rPr lang="en-US" dirty="0" smtClean="0"/>
              <a:t> Pros: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Flat learning curve, very beginner-friendly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Active community providing many examples, plugins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play very nicely with </a:t>
            </a:r>
            <a:r>
              <a:rPr lang="en-US" dirty="0" err="1" smtClean="0"/>
              <a:t>RequireJS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 lazy loading of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Pure, static HTML5 (no custom elements/attributes)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Browser plugin for Chrome to inspect bindings/view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KnockoutJS</a:t>
            </a:r>
            <a:r>
              <a:rPr lang="en-US" dirty="0"/>
              <a:t> </a:t>
            </a:r>
            <a:r>
              <a:rPr lang="en-US" dirty="0" smtClean="0"/>
              <a:t>Cons: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plain old JS objects (when 2-way binding is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models can get relatively complex</a:t>
            </a:r>
          </a:p>
        </p:txBody>
      </p:sp>
    </p:spTree>
    <p:extLst>
      <p:ext uri="{BB962C8B-B14F-4D97-AF65-F5344CB8AC3E}">
        <p14:creationId xmlns:p14="http://schemas.microsoft.com/office/powerpoint/2010/main" val="42788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125113" cy="593036"/>
          </a:xfrm>
        </p:spPr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Summary (3)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700808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Pros: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RequireJS</a:t>
            </a:r>
            <a:r>
              <a:rPr lang="en-US" dirty="0" smtClean="0"/>
              <a:t>/</a:t>
            </a:r>
            <a:r>
              <a:rPr lang="en-US" dirty="0" err="1" smtClean="0"/>
              <a:t>KnockoutJS</a:t>
            </a:r>
            <a:r>
              <a:rPr lang="en-US" dirty="0" smtClean="0"/>
              <a:t> are specialized frameworks. They do not try to cover everything and get out of your way.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Free choice of other JS libraries (e.g. for AJAX)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Cons: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using an all-in-one-framework means you have to take care of the application structure for yourself.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93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There is a solution …</a:t>
            </a:r>
          </a:p>
        </p:txBody>
      </p:sp>
    </p:spTree>
    <p:extLst>
      <p:ext uri="{BB962C8B-B14F-4D97-AF65-F5344CB8AC3E}">
        <p14:creationId xmlns:p14="http://schemas.microsoft.com/office/powerpoint/2010/main" val="17922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RequireJS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2290" name="Picture 2" descr="C:\Users\andreas.helmberger\Desktop\test.d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83" y="2577827"/>
            <a:ext cx="72866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1844824"/>
            <a:ext cx="356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Manages your dependencies: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5795972"/>
            <a:ext cx="656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 module can be any text resource (JS, HTML, CSS ...)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88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RequireJS (Example)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3928988"/>
            <a:ext cx="792088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define([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"knockout"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"navigationService"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], 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(ko, navService)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 var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homeViewModel =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homeViewModel;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}); 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9912" y="1844824"/>
            <a:ext cx="2304256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KnockoutJS</a:t>
            </a:r>
          </a:p>
          <a:p>
            <a:pPr algn="ctr"/>
            <a:r>
              <a:rPr lang="de-DE" sz="1200" dirty="0" smtClean="0"/>
              <a:t>(Module)</a:t>
            </a:r>
            <a:endParaRPr lang="de-DE" sz="1200" dirty="0"/>
          </a:p>
        </p:txBody>
      </p:sp>
      <p:sp>
        <p:nvSpPr>
          <p:cNvPr id="8" name="Rectangle 7"/>
          <p:cNvSpPr/>
          <p:nvPr/>
        </p:nvSpPr>
        <p:spPr>
          <a:xfrm>
            <a:off x="6300192" y="1844824"/>
            <a:ext cx="2304256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NavigationService</a:t>
            </a:r>
          </a:p>
          <a:p>
            <a:pPr algn="ctr"/>
            <a:r>
              <a:rPr lang="de-DE" sz="1200" dirty="0" smtClean="0"/>
              <a:t>(Module)</a:t>
            </a:r>
            <a:endParaRPr lang="de-DE" sz="1200" dirty="0"/>
          </a:p>
        </p:txBody>
      </p:sp>
      <p:sp>
        <p:nvSpPr>
          <p:cNvPr id="12" name="Right Arrow 11"/>
          <p:cNvSpPr/>
          <p:nvPr/>
        </p:nvSpPr>
        <p:spPr>
          <a:xfrm rot="2072706">
            <a:off x="5103091" y="3391113"/>
            <a:ext cx="167391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ight Arrow 13"/>
          <p:cNvSpPr/>
          <p:nvPr/>
        </p:nvSpPr>
        <p:spPr>
          <a:xfrm rot="6606180">
            <a:off x="7149622" y="3392927"/>
            <a:ext cx="104981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605327" y="3561480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HomeViewModel (Module)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Managing UI with MVVM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3314" name="Picture 2" descr="C:\Users\andreas.helmberger\Desktop\k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65" y="2380519"/>
            <a:ext cx="3762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andreas.helmberger\Desktop\Untitle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42" y="3388631"/>
            <a:ext cx="7416824" cy="15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Two-way </a:t>
            </a:r>
            <a:r>
              <a:rPr lang="de-DE" dirty="0" smtClean="0">
                <a:solidFill>
                  <a:schemeClr val="bg2"/>
                </a:solidFill>
              </a:rPr>
              <a:t>data binding with </a:t>
            </a:r>
            <a:r>
              <a:rPr lang="de-DE" dirty="0">
                <a:solidFill>
                  <a:schemeClr val="bg2"/>
                </a:solidFill>
              </a:rPr>
              <a:t>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Create: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observable = ko.observable(optionalValue);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Get value: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value = observable(); 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without arg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Set value: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observable(newValue); 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 with arg</a:t>
            </a:r>
          </a:p>
        </p:txBody>
      </p:sp>
    </p:spTree>
    <p:extLst>
      <p:ext uri="{BB962C8B-B14F-4D97-AF65-F5344CB8AC3E}">
        <p14:creationId xmlns:p14="http://schemas.microsoft.com/office/powerpoint/2010/main" val="15638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Three fundamental types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noProof="1" smtClean="0"/>
              <a:t>Single value</a:t>
            </a:r>
            <a:r>
              <a:rPr lang="en-US" noProof="1" smtClean="0"/>
              <a:t>: ko.observable()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max = {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firstName: ko.observable(“Max”),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lastName: ko.observable(“Pecu”)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b="1" noProof="1" smtClean="0"/>
              <a:t>Collections</a:t>
            </a:r>
            <a:r>
              <a:rPr lang="en-US" noProof="1" smtClean="0"/>
              <a:t>: ko.observableArray()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max.likes = ko.observableArray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([“Music</a:t>
            </a: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“Hiking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“Swimming”]);</a:t>
            </a:r>
            <a:endParaRPr lang="en-US" noProof="1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b="1" noProof="1" smtClean="0"/>
              <a:t>Virtual values</a:t>
            </a:r>
            <a:r>
              <a:rPr lang="en-US" noProof="1" smtClean="0"/>
              <a:t>: ko.computed()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max.fullName = ko.computed(function() {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max.firstName() + “ ” + max.lastName();</a:t>
            </a:r>
          </a:p>
          <a:p>
            <a:pPr marL="0" indent="0">
              <a:buNone/>
            </a:pP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r>
              <a:rPr lang="en-US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noProof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re-evaluating when any referenced observable changes</a:t>
            </a:r>
            <a:endParaRPr lang="en-US" noProof="1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Binding to the DOM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noProof="1"/>
              <a:t>HTML: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id=“root”&gt;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&lt;input type=“text” </a:t>
            </a: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data-bind=“value: firstName”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&lt;input type=“text” </a:t>
            </a:r>
            <a:r>
              <a:rPr lang="en-US" noProof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data-bind=“value: lastName”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&lt;ul </a:t>
            </a:r>
            <a:r>
              <a:rPr lang="en-US" noProof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data-bind=“foreach: likes”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&lt;li </a:t>
            </a:r>
            <a:r>
              <a:rPr lang="en-US" noProof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data-bind=“text: $data”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&lt;/ul&gt;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&lt;p&gt;</a:t>
            </a:r>
            <a:r>
              <a:rPr lang="en-US" noProof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Welcome, 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 </a:t>
            </a: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data-bind=“text: fullName”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r>
              <a:rPr lang="en-US" noProof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noProof="1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noProof="1"/>
              <a:t>JavaScript: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rootElement = document.querySelector(“#</a:t>
            </a:r>
            <a:r>
              <a:rPr lang="en-US" noProof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noProof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noProof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ko.applyBindings(rootElement, viewModel);</a:t>
            </a:r>
            <a:endParaRPr lang="en-US" noProof="1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0</TotalTime>
  <Words>541</Words>
  <Application>Microsoft Office PowerPoint</Application>
  <PresentationFormat>On-screen Show (4:3)</PresentationFormat>
  <Paragraphs>225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Summer</vt:lpstr>
      <vt:lpstr>Pizza di Noccatello</vt:lpstr>
      <vt:lpstr>Problems with SP Applications:</vt:lpstr>
      <vt:lpstr>PowerPoint Presentation</vt:lpstr>
      <vt:lpstr>RequireJS</vt:lpstr>
      <vt:lpstr>RequireJS (Example)</vt:lpstr>
      <vt:lpstr>Managing UI with MVVM</vt:lpstr>
      <vt:lpstr>Two-way data binding with Observables</vt:lpstr>
      <vt:lpstr>Three fundamental types</vt:lpstr>
      <vt:lpstr>Binding to the DOM</vt:lpstr>
      <vt:lpstr>RequireJS: The JS Module Loader</vt:lpstr>
      <vt:lpstr>Noccatello: The Big Picture</vt:lpstr>
      <vt:lpstr>View Composition</vt:lpstr>
      <vt:lpstr>View Composition: Nested views</vt:lpstr>
      <vt:lpstr>View Composition: Shell</vt:lpstr>
      <vt:lpstr>View Composition: Shell (HTML)</vt:lpstr>
      <vt:lpstr>View Composition: Menu</vt:lpstr>
      <vt:lpstr>View Composition: Menu (HTML)</vt:lpstr>
      <vt:lpstr>View Composition: Basket</vt:lpstr>
      <vt:lpstr>View Composition: Basket (HTML)</vt:lpstr>
      <vt:lpstr>Declarative Navigation</vt:lpstr>
      <vt:lpstr>Declarative Navigation (Code)</vt:lpstr>
      <vt:lpstr>Managing Styles</vt:lpstr>
      <vt:lpstr>Test: Easy module mocking</vt:lpstr>
      <vt:lpstr>Summary (1)</vt:lpstr>
      <vt:lpstr>Summary (2)</vt:lpstr>
      <vt:lpstr>Summary (3)</vt:lpstr>
    </vt:vector>
  </TitlesOfParts>
  <Company>Check24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</dc:title>
  <dc:creator>Andreas Helmberger</dc:creator>
  <cp:lastModifiedBy>Andreas Helmberger</cp:lastModifiedBy>
  <cp:revision>75</cp:revision>
  <dcterms:created xsi:type="dcterms:W3CDTF">2013-11-18T14:09:55Z</dcterms:created>
  <dcterms:modified xsi:type="dcterms:W3CDTF">2014-03-12T16:53:44Z</dcterms:modified>
</cp:coreProperties>
</file>