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73" autoAdjust="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DD33-B2EE-4465-855A-9DD2E98110F6}" type="datetimeFigureOut">
              <a:rPr lang="de-DE" smtClean="0"/>
              <a:t>26.11.2013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5702-FDE2-4548-89BB-906C7E2D8F3F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DD33-B2EE-4465-855A-9DD2E98110F6}" type="datetimeFigureOut">
              <a:rPr lang="de-DE" smtClean="0"/>
              <a:t>26.11.2013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5702-FDE2-4548-89BB-906C7E2D8F3F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DD33-B2EE-4465-855A-9DD2E98110F6}" type="datetimeFigureOut">
              <a:rPr lang="de-DE" smtClean="0"/>
              <a:t>26.11.2013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5702-FDE2-4548-89BB-906C7E2D8F3F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DD33-B2EE-4465-855A-9DD2E98110F6}" type="datetimeFigureOut">
              <a:rPr lang="de-DE" smtClean="0"/>
              <a:t>26.11.2013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5702-FDE2-4548-89BB-906C7E2D8F3F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DD33-B2EE-4465-855A-9DD2E98110F6}" type="datetimeFigureOut">
              <a:rPr lang="de-DE" smtClean="0"/>
              <a:t>26.11.2013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5702-FDE2-4548-89BB-906C7E2D8F3F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DD33-B2EE-4465-855A-9DD2E98110F6}" type="datetimeFigureOut">
              <a:rPr lang="de-DE" smtClean="0"/>
              <a:t>26.11.2013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5702-FDE2-4548-89BB-906C7E2D8F3F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DD33-B2EE-4465-855A-9DD2E98110F6}" type="datetimeFigureOut">
              <a:rPr lang="de-DE" smtClean="0"/>
              <a:t>26.11.2013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5702-FDE2-4548-89BB-906C7E2D8F3F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DD33-B2EE-4465-855A-9DD2E98110F6}" type="datetimeFigureOut">
              <a:rPr lang="de-DE" smtClean="0"/>
              <a:t>26.11.2013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5702-FDE2-4548-89BB-906C7E2D8F3F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DD33-B2EE-4465-855A-9DD2E98110F6}" type="datetimeFigureOut">
              <a:rPr lang="de-DE" smtClean="0"/>
              <a:t>26.11.2013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5702-FDE2-4548-89BB-906C7E2D8F3F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DD33-B2EE-4465-855A-9DD2E98110F6}" type="datetimeFigureOut">
              <a:rPr lang="de-DE" smtClean="0"/>
              <a:t>26.11.2013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5702-FDE2-4548-89BB-906C7E2D8F3F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DD33-B2EE-4465-855A-9DD2E98110F6}" type="datetimeFigureOut">
              <a:rPr lang="de-DE" smtClean="0"/>
              <a:t>26.11.2013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5702-FDE2-4548-89BB-906C7E2D8F3F}" type="slidenum">
              <a:rPr lang="de-DE" smtClean="0"/>
              <a:t>‹#›</a:t>
            </a:fld>
            <a:endParaRPr lang="de-DE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ADD33-B2EE-4465-855A-9DD2E98110F6}" type="datetimeFigureOut">
              <a:rPr lang="de-DE" smtClean="0"/>
              <a:t>26.11.2013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A5702-FDE2-4548-89BB-906C7E2D8F3F}" type="slidenum">
              <a:rPr lang="de-DE" smtClean="0"/>
              <a:t>‹#›</a:t>
            </a:fld>
            <a:endParaRPr lang="de-DE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Knockout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4"/>
                </a:solidFill>
              </a:rPr>
              <a:t>Quick Intro</a:t>
            </a:r>
            <a:endParaRPr lang="de-DE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76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Two-way data binding with </a:t>
            </a:r>
            <a:r>
              <a:rPr lang="de-DE" dirty="0">
                <a:solidFill>
                  <a:schemeClr val="bg2"/>
                </a:solidFill>
              </a:rPr>
              <a:t>Observables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Create:</a:t>
            </a:r>
          </a:p>
          <a:p>
            <a:pPr marL="0" indent="0">
              <a:buNone/>
            </a:pPr>
            <a:r>
              <a:rPr lang="de-DE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observable = ko.observable(optionalValue);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Get value: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value = observable(); </a:t>
            </a:r>
            <a:r>
              <a:rPr lang="de-D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 without arg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Set value: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observable(newValue); </a:t>
            </a:r>
            <a:r>
              <a:rPr lang="de-D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 with arg</a:t>
            </a:r>
          </a:p>
        </p:txBody>
      </p:sp>
    </p:spTree>
    <p:extLst>
      <p:ext uri="{BB962C8B-B14F-4D97-AF65-F5344CB8AC3E}">
        <p14:creationId xmlns:p14="http://schemas.microsoft.com/office/powerpoint/2010/main" val="279030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Three fundamental types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noProof="1" smtClean="0"/>
              <a:t>Single value</a:t>
            </a:r>
            <a:r>
              <a:rPr lang="en-US" noProof="1" smtClean="0"/>
              <a:t>: ko.observable()</a:t>
            </a:r>
          </a:p>
          <a:p>
            <a:pPr marL="0" indent="0">
              <a:buNone/>
            </a:pP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max = {</a:t>
            </a:r>
          </a:p>
          <a:p>
            <a:pPr marL="0" indent="0">
              <a:buNone/>
            </a:pP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firstName: ko.observable(“Max”),</a:t>
            </a:r>
          </a:p>
          <a:p>
            <a:pPr marL="0" indent="0">
              <a:buNone/>
            </a:pP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lastName: ko.observable(“Pecu”)</a:t>
            </a:r>
          </a:p>
          <a:p>
            <a:pPr marL="0" indent="0">
              <a:buNone/>
            </a:pP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noProof="1" smtClean="0"/>
          </a:p>
          <a:p>
            <a:pPr marL="0" indent="0">
              <a:buNone/>
            </a:pPr>
            <a:r>
              <a:rPr lang="en-US" b="1" noProof="1" smtClean="0"/>
              <a:t>Collections</a:t>
            </a:r>
            <a:r>
              <a:rPr lang="en-US" noProof="1" smtClean="0"/>
              <a:t>: ko.observableArray()</a:t>
            </a:r>
          </a:p>
          <a:p>
            <a:pPr marL="0" indent="0">
              <a:buNone/>
            </a:pPr>
            <a:r>
              <a:rPr lang="en-US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max.likes = ko.observableArray</a:t>
            </a: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([“Music</a:t>
            </a:r>
            <a:r>
              <a:rPr lang="en-US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“Hiking</a:t>
            </a: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“Swimming”]);</a:t>
            </a:r>
            <a:endParaRPr lang="en-US" noProof="1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noProof="1" smtClean="0"/>
          </a:p>
          <a:p>
            <a:pPr marL="0" indent="0">
              <a:buNone/>
            </a:pPr>
            <a:r>
              <a:rPr lang="en-US" b="1" noProof="1" smtClean="0"/>
              <a:t>Virtual values</a:t>
            </a:r>
            <a:r>
              <a:rPr lang="en-US" noProof="1" smtClean="0"/>
              <a:t>: ko.computed()</a:t>
            </a:r>
          </a:p>
          <a:p>
            <a:pPr marL="0" indent="0">
              <a:buNone/>
            </a:pPr>
            <a:r>
              <a:rPr lang="en-US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max.fullName = ko.computed(function() {</a:t>
            </a:r>
          </a:p>
          <a:p>
            <a:pPr marL="0" indent="0">
              <a:buNone/>
            </a:pPr>
            <a:r>
              <a:rPr lang="en-US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max.firstName() + “ ” + max.lastName();</a:t>
            </a:r>
          </a:p>
          <a:p>
            <a:pPr marL="0" indent="0">
              <a:buNone/>
            </a:pPr>
            <a:r>
              <a:rPr lang="en-US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r>
              <a:rPr lang="en-US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noProof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re-evaluating when any referenced observable changes</a:t>
            </a:r>
            <a:endParaRPr lang="en-US" noProof="1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67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Binding to the DOM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noProof="1"/>
              <a:t>HTML:</a:t>
            </a:r>
          </a:p>
          <a:p>
            <a:pPr marL="0" indent="0">
              <a:buNone/>
            </a:pP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 id=“root”&gt;</a:t>
            </a:r>
          </a:p>
          <a:p>
            <a:pPr marL="0" indent="0">
              <a:buNone/>
            </a:pP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&lt;input type=“text” </a:t>
            </a:r>
            <a:r>
              <a:rPr lang="en-US" noProof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data-bind=“value: firstName”</a:t>
            </a: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pPr marL="0" indent="0">
              <a:buNone/>
            </a:pP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&lt;input type=“text” </a:t>
            </a:r>
            <a:r>
              <a:rPr lang="en-US" noProof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data-bind=“value: lastName”</a:t>
            </a: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pPr marL="0" indent="0">
              <a:buNone/>
            </a:pP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&lt;ul </a:t>
            </a:r>
            <a:r>
              <a:rPr lang="en-US" noProof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data-bind=“foreach: likes”</a:t>
            </a: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&lt;li </a:t>
            </a:r>
            <a:r>
              <a:rPr lang="en-US" noProof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data-bind=“text: $data”</a:t>
            </a: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pPr marL="0" indent="0">
              <a:buNone/>
            </a:pP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&lt;/ul&gt;</a:t>
            </a:r>
          </a:p>
          <a:p>
            <a:pPr marL="0" indent="0">
              <a:buNone/>
            </a:pP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&lt;p&gt;</a:t>
            </a:r>
            <a:r>
              <a:rPr lang="en-US" noProof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Welcome, </a:t>
            </a: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&lt;span </a:t>
            </a:r>
            <a:r>
              <a:rPr lang="en-US" noProof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data-bind=“text: fullName”</a:t>
            </a: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  <a:r>
              <a:rPr lang="en-US" noProof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&lt;/p&gt;</a:t>
            </a:r>
          </a:p>
          <a:p>
            <a:pPr marL="0" indent="0">
              <a:buNone/>
            </a:pP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endParaRPr lang="en-US" noProof="1" smtClean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noProof="1"/>
              <a:t>JavaScript:</a:t>
            </a:r>
          </a:p>
          <a:p>
            <a:pPr marL="0" indent="0">
              <a:buNone/>
            </a:pP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rootElement = document.querySelector(“#</a:t>
            </a:r>
            <a:r>
              <a:rPr lang="en-US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”);</a:t>
            </a:r>
          </a:p>
          <a:p>
            <a:pPr marL="0" indent="0">
              <a:buNone/>
            </a:pPr>
            <a:r>
              <a:rPr lang="en-US" noProof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ko.applyBindings(rootElement, viewModel);</a:t>
            </a:r>
            <a:endParaRPr lang="en-US" noProof="1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22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Declarative Binding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4869160"/>
            <a:ext cx="7090949" cy="158824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noProof="1"/>
              <a:t>M</a:t>
            </a:r>
            <a:r>
              <a:rPr lang="en-US" noProof="1" smtClean="0"/>
              <a:t>ultiple bindings on one HTML element:</a:t>
            </a:r>
          </a:p>
          <a:p>
            <a:pPr marL="0" indent="0">
              <a:buNone/>
            </a:pP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 data-bind=“</a:t>
            </a:r>
            <a:r>
              <a:rPr lang="en-US" noProof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text: name, visible: hasName</a:t>
            </a: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”&gt;&lt;/div&gt;</a:t>
            </a:r>
            <a:endParaRPr lang="en-US" noProof="1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5" y="2197313"/>
            <a:ext cx="360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data-bind=“</a:t>
            </a:r>
            <a:r>
              <a:rPr lang="en-US" noProof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noProof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fullName</a:t>
            </a: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sp>
        <p:nvSpPr>
          <p:cNvPr id="5" name="Up Arrow 4"/>
          <p:cNvSpPr/>
          <p:nvPr/>
        </p:nvSpPr>
        <p:spPr>
          <a:xfrm rot="2700000">
            <a:off x="2267744" y="2638653"/>
            <a:ext cx="576064" cy="6480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Up Arrow 5"/>
          <p:cNvSpPr/>
          <p:nvPr/>
        </p:nvSpPr>
        <p:spPr>
          <a:xfrm rot="18900000">
            <a:off x="3779912" y="2638653"/>
            <a:ext cx="576064" cy="6480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1009442" y="3358733"/>
            <a:ext cx="2050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binding </a:t>
            </a:r>
            <a:r>
              <a:rPr lang="de-DE" i="1" dirty="0" smtClean="0"/>
              <a:t>handler</a:t>
            </a:r>
            <a:br>
              <a:rPr lang="de-DE" i="1" dirty="0" smtClean="0"/>
            </a:br>
            <a:r>
              <a:rPr lang="de-DE" dirty="0" smtClean="0"/>
              <a:t>(name)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3491880" y="3358733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binding </a:t>
            </a:r>
            <a:r>
              <a:rPr lang="de-DE" i="1" dirty="0" smtClean="0"/>
              <a:t>expression</a:t>
            </a:r>
            <a:br>
              <a:rPr lang="de-DE" i="1" dirty="0" smtClean="0"/>
            </a:br>
            <a:r>
              <a:rPr lang="de-DE" dirty="0" smtClean="0"/>
              <a:t>(value)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992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Binding handlers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noProof="1" smtClean="0"/>
              <a:t>Many built-in binding handlers:</a:t>
            </a:r>
          </a:p>
          <a:p>
            <a:pPr marL="0" indent="0">
              <a:buNone/>
            </a:pP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text, html, css, foreach</a:t>
            </a:r>
            <a:r>
              <a:rPr lang="en-US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if</a:t>
            </a: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click, enable, visible</a:t>
            </a: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value, hasFocus, checked</a:t>
            </a: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template, </a:t>
            </a: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en-US" noProof="1" smtClean="0"/>
          </a:p>
          <a:p>
            <a:pPr marL="0" indent="0">
              <a:buNone/>
            </a:pPr>
            <a:endParaRPr lang="en-US" noProof="1"/>
          </a:p>
          <a:p>
            <a:pPr marL="0" indent="0">
              <a:buNone/>
            </a:pPr>
            <a:r>
              <a:rPr lang="en-US" noProof="1"/>
              <a:t>Adding custom binding </a:t>
            </a:r>
            <a:r>
              <a:rPr lang="en-US" noProof="1" smtClean="0"/>
              <a:t>handlers …</a:t>
            </a:r>
            <a:endParaRPr lang="en-US" noProof="1"/>
          </a:p>
          <a:p>
            <a:pPr marL="0" indent="0">
              <a:buNone/>
            </a:pPr>
            <a:r>
              <a:rPr lang="en-US" noProof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ko.bindingHandlers.jumpUpAndDown = {</a:t>
            </a:r>
          </a:p>
          <a:p>
            <a:pPr marL="0" indent="0">
              <a:buNone/>
            </a:pP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init: function(element, valueAccessor, …) {</a:t>
            </a:r>
          </a:p>
          <a:p>
            <a:pPr marL="0" indent="0">
              <a:buNone/>
            </a:pPr>
            <a:r>
              <a:rPr lang="en-US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noProof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one-time work…</a:t>
            </a:r>
          </a:p>
          <a:p>
            <a:pPr marL="0" indent="0">
              <a:buNone/>
            </a:pPr>
            <a:r>
              <a:rPr lang="en-US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update: function(</a:t>
            </a:r>
            <a:r>
              <a:rPr lang="en-US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element, valueAccessor, …</a:t>
            </a: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noProof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things on every value change…</a:t>
            </a:r>
          </a:p>
          <a:p>
            <a:pPr marL="0" indent="0">
              <a:buNone/>
            </a:pPr>
            <a:r>
              <a:rPr lang="en-US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noProof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noProof="1" smtClean="0"/>
          </a:p>
          <a:p>
            <a:pPr marL="0" indent="0">
              <a:buNone/>
            </a:pPr>
            <a:r>
              <a:rPr lang="en-US" noProof="1" smtClean="0"/>
              <a:t>… then using it like any other binding handler:</a:t>
            </a:r>
          </a:p>
          <a:p>
            <a:pPr marL="0" indent="0">
              <a:buNone/>
            </a:pP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 </a:t>
            </a:r>
            <a:r>
              <a:rPr lang="en-US" noProof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data-bind=“jumpUpAndDown: isJumpy”</a:t>
            </a: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&gt;&lt;/div&gt;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226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Binding expressions and context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noProof="1" smtClean="0"/>
              <a:t>Normally a property of the current </a:t>
            </a:r>
            <a:r>
              <a:rPr lang="en-US" b="1" i="1" noProof="1" smtClean="0"/>
              <a:t>data context</a:t>
            </a:r>
            <a:r>
              <a:rPr lang="en-US" noProof="1" smtClean="0"/>
              <a:t>:</a:t>
            </a:r>
          </a:p>
          <a:p>
            <a:pPr marL="0" indent="0">
              <a:buNone/>
            </a:pP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 data-bind=“text: fullName”&gt;&lt;/div&gt;</a:t>
            </a:r>
          </a:p>
          <a:p>
            <a:pPr marL="0" indent="0">
              <a:buNone/>
            </a:pPr>
            <a:r>
              <a:rPr lang="en-US" noProof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is equivalent to: --&gt;</a:t>
            </a:r>
          </a:p>
          <a:p>
            <a:pPr marL="0" indent="0">
              <a:buNone/>
            </a:pP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 data-bind=“text: </a:t>
            </a:r>
            <a:r>
              <a:rPr lang="en-US" noProof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$data</a:t>
            </a: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.fullName”&gt;&lt;/div&gt;</a:t>
            </a:r>
          </a:p>
          <a:p>
            <a:pPr marL="0" indent="0">
              <a:buNone/>
            </a:pPr>
            <a:endParaRPr lang="en-US" noProof="1"/>
          </a:p>
          <a:p>
            <a:pPr marL="0" indent="0">
              <a:buNone/>
            </a:pPr>
            <a:r>
              <a:rPr lang="en-US" noProof="1" smtClean="0"/>
              <a:t>Navigation within the context hierarchy:</a:t>
            </a:r>
            <a:endParaRPr lang="en-US" noProof="1"/>
          </a:p>
          <a:p>
            <a:pPr marL="0" indent="0">
              <a:buNone/>
            </a:pP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 data-bind=“text: </a:t>
            </a:r>
            <a:r>
              <a:rPr lang="en-US" noProof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$parent</a:t>
            </a: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.description”&gt;&lt;/div&gt;</a:t>
            </a:r>
            <a:endParaRPr lang="en-US" noProof="1" smtClean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noProof="1" smtClean="0"/>
          </a:p>
          <a:p>
            <a:pPr marL="0" indent="0">
              <a:buNone/>
            </a:pPr>
            <a:r>
              <a:rPr lang="en-US" noProof="1" smtClean="0"/>
              <a:t>Almost every valid JavaScript expression:</a:t>
            </a:r>
          </a:p>
          <a:p>
            <a:pPr marL="0" indent="0">
              <a:buNone/>
            </a:pP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 data-bind=“</a:t>
            </a:r>
          </a:p>
          <a:p>
            <a:pPr marL="0" indent="0">
              <a:buNone/>
            </a:pP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text: </a:t>
            </a:r>
            <a:r>
              <a:rPr lang="en-US" noProof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fullName().length !== 0 ? fullName() : ‘N/A’</a:t>
            </a:r>
          </a:p>
          <a:p>
            <a:pPr marL="0" indent="0">
              <a:buNone/>
            </a:pPr>
            <a:r>
              <a:rPr lang="en-US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”&gt;&lt;/div&gt;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856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A view model for TodoMVC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7" y="2976670"/>
            <a:ext cx="3405663" cy="1820482"/>
          </a:xfrm>
          <a:prstGeom prst="rect">
            <a:avLst/>
          </a:prstGeom>
          <a:effectLst>
            <a:outerShdw blurRad="635000" dist="25400" dir="2700000" algn="tl" rotWithShape="0">
              <a:schemeClr val="tx1">
                <a:lumMod val="50000"/>
                <a:alpha val="60000"/>
              </a:scheme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716016" y="2309741"/>
            <a:ext cx="3600400" cy="31085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400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 viewModel = {</a:t>
            </a:r>
          </a:p>
          <a:p>
            <a:r>
              <a:rPr lang="en-US" sz="14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current: ko.observable(),</a:t>
            </a:r>
          </a:p>
          <a:p>
            <a:r>
              <a:rPr lang="en-US" sz="1400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todos = ko.observableArray(),</a:t>
            </a:r>
          </a:p>
          <a:p>
            <a:r>
              <a:rPr lang="en-US" sz="14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filteredTodos = ko.computed(…),</a:t>
            </a:r>
          </a:p>
          <a:p>
            <a:r>
              <a:rPr lang="en-US" sz="14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add: function() {},</a:t>
            </a:r>
          </a:p>
          <a:p>
            <a:r>
              <a:rPr lang="en-US" sz="14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remove: function() {},</a:t>
            </a:r>
          </a:p>
          <a:p>
            <a:r>
              <a:rPr lang="en-US" sz="1400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removeCompleted: function() {},</a:t>
            </a:r>
          </a:p>
          <a:p>
            <a:r>
              <a:rPr lang="en-US" sz="1400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remainingCount: ko.computed(…),</a:t>
            </a:r>
          </a:p>
          <a:p>
            <a:r>
              <a:rPr lang="en-US" sz="14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completedCount: ko.computed(…),   </a:t>
            </a:r>
          </a:p>
          <a:p>
            <a:r>
              <a:rPr lang="en-US" sz="14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allCompleted: ko.computed(…),</a:t>
            </a:r>
          </a:p>
          <a:p>
            <a:r>
              <a:rPr lang="en-US" sz="1400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editItem: function() {},</a:t>
            </a:r>
          </a:p>
          <a:p>
            <a:r>
              <a:rPr lang="en-US" sz="1400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stopEdition: function() {},</a:t>
            </a:r>
          </a:p>
          <a:p>
            <a:r>
              <a:rPr lang="en-US" sz="1400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showMode = </a:t>
            </a:r>
            <a:r>
              <a:rPr lang="en-US" sz="1200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ko.observable</a:t>
            </a:r>
            <a:r>
              <a:rPr lang="en-US" sz="1400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400" noProof="1" smtClean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400" noProof="1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203848" y="2708920"/>
            <a:ext cx="180020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699792" y="4797152"/>
            <a:ext cx="2304256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771800" y="3140968"/>
            <a:ext cx="2232248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15617" y="5949280"/>
            <a:ext cx="72007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50" dirty="0"/>
              <a:t>https://github.com/tastejs/todomvc/blob/gh-pages/architecture-examples/knockoutjs/js/app.js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763688" y="4005064"/>
            <a:ext cx="3240360" cy="6840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15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mmer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TC101972873[[fn=Summer]]</Template>
  <TotalTime>0</TotalTime>
  <Words>278</Words>
  <Application>Microsoft Office PowerPoint</Application>
  <PresentationFormat>On-screen Show (4:3)</PresentationFormat>
  <Paragraphs>92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Summer</vt:lpstr>
      <vt:lpstr>Knockout</vt:lpstr>
      <vt:lpstr>Two-way data binding with Observables</vt:lpstr>
      <vt:lpstr>Three fundamental types</vt:lpstr>
      <vt:lpstr>Binding to the DOM</vt:lpstr>
      <vt:lpstr>Declarative Binding</vt:lpstr>
      <vt:lpstr>Binding handlers</vt:lpstr>
      <vt:lpstr>Binding expressions and context</vt:lpstr>
      <vt:lpstr>A view model for TodoMVC</vt:lpstr>
    </vt:vector>
  </TitlesOfParts>
  <Company>Check24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Knockout</dc:title>
  <dc:creator>Andreas Helmberger</dc:creator>
  <cp:lastModifiedBy>Andreas Helmberger</cp:lastModifiedBy>
  <cp:revision>32</cp:revision>
  <dcterms:created xsi:type="dcterms:W3CDTF">2013-11-18T14:09:55Z</dcterms:created>
  <dcterms:modified xsi:type="dcterms:W3CDTF">2013-11-26T14:13:25Z</dcterms:modified>
</cp:coreProperties>
</file>