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3EC"/>
    <a:srgbClr val="FF9900"/>
    <a:srgbClr val="CC9900"/>
    <a:srgbClr val="F2F2F2"/>
    <a:srgbClr val="EEEEEE"/>
    <a:srgbClr val="D6F6D6"/>
    <a:srgbClr val="7A1D42"/>
    <a:srgbClr val="660033"/>
    <a:srgbClr val="00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74"/>
  </p:normalViewPr>
  <p:slideViewPr>
    <p:cSldViewPr>
      <p:cViewPr varScale="1">
        <p:scale>
          <a:sx n="74" d="100"/>
          <a:sy n="74" d="100"/>
        </p:scale>
        <p:origin x="17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: Rounded Corners 2063">
            <a:extLst>
              <a:ext uri="{FF2B5EF4-FFF2-40B4-BE49-F238E27FC236}">
                <a16:creationId xmlns:a16="http://schemas.microsoft.com/office/drawing/2014/main" id="{FF4A8DEE-E8DD-1E83-ECDF-1BAC04AF162C}"/>
              </a:ext>
            </a:extLst>
          </p:cNvPr>
          <p:cNvSpPr/>
          <p:nvPr/>
        </p:nvSpPr>
        <p:spPr bwMode="auto">
          <a:xfrm>
            <a:off x="11733646" y="8578377"/>
            <a:ext cx="1305353" cy="2054817"/>
          </a:xfrm>
          <a:prstGeom prst="roundRect">
            <a:avLst/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859088"/>
            <a:endParaRPr lang="en-US" sz="1300" dirty="0">
              <a:solidFill>
                <a:schemeClr val="tx1"/>
              </a:solidFill>
              <a:effectLst/>
            </a:endParaRPr>
          </a:p>
        </p:txBody>
      </p:sp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0" y="1"/>
            <a:ext cx="3946525" cy="135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4614"/>
            <a:ext cx="5662612" cy="13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56806" y="1473360"/>
            <a:ext cx="7647953" cy="4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dirty="0">
                <a:latin typeface="Abadi" panose="020B0604020104020204" pitchFamily="34" charset="0"/>
              </a:rPr>
              <a:t>Tomas Tazar and Dr. Adrian Clark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3836988" y="409351"/>
            <a:ext cx="718065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Abadi" panose="020B0604020104020204" pitchFamily="34" charset="0"/>
              </a:rPr>
              <a:t>Assessing blood samples for malaria</a:t>
            </a:r>
            <a:endParaRPr lang="en-US" altLang="x-none" dirty="0">
              <a:latin typeface="Abadi" panose="020B06040201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D4AC8-A707-97C8-42AA-A8BF5235067E}"/>
              </a:ext>
            </a:extLst>
          </p:cNvPr>
          <p:cNvSpPr/>
          <p:nvPr/>
        </p:nvSpPr>
        <p:spPr bwMode="auto">
          <a:xfrm>
            <a:off x="72429" y="1916704"/>
            <a:ext cx="7488833" cy="1274554"/>
          </a:xfrm>
          <a:prstGeom prst="roundRect">
            <a:avLst/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Malaria – a life-threatening disease that is caused by parasites, remains pernicious around the world. In response to this, we present a software solution that leverages cutting-edge technology in order to accurately 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evaluate</a:t>
            </a: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infected red blood cells within at-risk patients. Combining the power of </a:t>
            </a: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machine learning 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classification</a:t>
            </a: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and </a:t>
            </a: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computer vision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segmentation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, we provide an end-to-end software solution able to combat malaria.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C86D30-9B61-028B-8DEB-473D62A5C877}"/>
              </a:ext>
            </a:extLst>
          </p:cNvPr>
          <p:cNvSpPr/>
          <p:nvPr/>
        </p:nvSpPr>
        <p:spPr bwMode="auto">
          <a:xfrm>
            <a:off x="72429" y="5187555"/>
            <a:ext cx="6914504" cy="1599303"/>
          </a:xfrm>
          <a:prstGeom prst="roundRect">
            <a:avLst/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300" dirty="0">
                <a:solidFill>
                  <a:schemeClr val="tx1"/>
                </a:solidFill>
                <a:latin typeface="Arial" charset="0"/>
              </a:rPr>
              <a:t>Develop </a:t>
            </a:r>
            <a:r>
              <a:rPr lang="en-US" sz="1300" b="1" dirty="0">
                <a:solidFill>
                  <a:srgbClr val="FF0000"/>
                </a:solidFill>
                <a:latin typeface="Arial" charset="0"/>
              </a:rPr>
              <a:t>classifiers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that are trained on a database of 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malaria-infected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 &amp; 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malaria uninfected blood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 cells that can accurately 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distinguish between the two.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300" dirty="0">
                <a:solidFill>
                  <a:schemeClr val="tx1"/>
                </a:solidFill>
                <a:latin typeface="Arial" charset="0"/>
              </a:rPr>
              <a:t>Create a </a:t>
            </a:r>
            <a:r>
              <a:rPr lang="en-US" sz="1300" b="1" dirty="0">
                <a:solidFill>
                  <a:srgbClr val="FF0000"/>
                </a:solidFill>
                <a:latin typeface="Arial" charset="0"/>
              </a:rPr>
              <a:t>segmentation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system that can 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isolate individual cells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 from blood smear images with low computational-complexity and high precision.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300" dirty="0">
                <a:solidFill>
                  <a:schemeClr val="tx1"/>
                </a:solidFill>
                <a:latin typeface="Arial" charset="0"/>
              </a:rPr>
              <a:t>Integrate the </a:t>
            </a:r>
            <a:r>
              <a:rPr lang="en-US" sz="1300" b="1" dirty="0">
                <a:solidFill>
                  <a:srgbClr val="C00000"/>
                </a:solidFill>
                <a:latin typeface="Arial" charset="0"/>
              </a:rPr>
              <a:t>classification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and </a:t>
            </a:r>
            <a:r>
              <a:rPr lang="en-US" sz="1300" b="1" dirty="0">
                <a:solidFill>
                  <a:srgbClr val="C00000"/>
                </a:solidFill>
                <a:latin typeface="Arial" charset="0"/>
              </a:rPr>
              <a:t>segmentation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systems into a single 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end-to-end solution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, that efficiently and accurately evaluates images and folders of malaria-infected blood smears with low-time complexity. </a:t>
            </a:r>
            <a:r>
              <a:rPr lang="en-US" sz="1000" dirty="0">
                <a:solidFill>
                  <a:schemeClr val="tx1"/>
                </a:solidFill>
                <a:latin typeface="Arial" charset="0"/>
              </a:rPr>
              <a:t>(see </a:t>
            </a:r>
            <a:r>
              <a:rPr lang="en-US" sz="1000" i="1" dirty="0">
                <a:solidFill>
                  <a:schemeClr val="tx1"/>
                </a:solidFill>
                <a:latin typeface="Arial" charset="0"/>
              </a:rPr>
              <a:t>Figure 1.</a:t>
            </a:r>
            <a:r>
              <a:rPr lang="en-US" sz="10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3E00B0-556C-F5BF-B6BF-4B658BC0C188}"/>
              </a:ext>
            </a:extLst>
          </p:cNvPr>
          <p:cNvSpPr/>
          <p:nvPr/>
        </p:nvSpPr>
        <p:spPr bwMode="auto">
          <a:xfrm>
            <a:off x="303261" y="1674930"/>
            <a:ext cx="2088232" cy="3403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DE9FC7-00B8-B2EF-EE8F-8B675F0CF631}"/>
              </a:ext>
            </a:extLst>
          </p:cNvPr>
          <p:cNvSpPr/>
          <p:nvPr/>
        </p:nvSpPr>
        <p:spPr bwMode="auto">
          <a:xfrm>
            <a:off x="303261" y="4934517"/>
            <a:ext cx="2088232" cy="318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Aims &amp; Objectives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EBE679-0C13-C16A-9E34-EA5B80304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05" y="1949596"/>
            <a:ext cx="4490297" cy="3541692"/>
          </a:xfrm>
          <a:prstGeom prst="round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36F407-8845-C28C-690E-5DCB8B15D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475" y="1848481"/>
            <a:ext cx="1144909" cy="414898"/>
          </a:xfrm>
          <a:prstGeom prst="roundRect">
            <a:avLst/>
          </a:prstGeom>
        </p:spPr>
      </p:pic>
      <p:sp>
        <p:nvSpPr>
          <p:cNvPr id="30" name="Cube 29">
            <a:extLst>
              <a:ext uri="{FF2B5EF4-FFF2-40B4-BE49-F238E27FC236}">
                <a16:creationId xmlns:a16="http://schemas.microsoft.com/office/drawing/2014/main" id="{F44A5E73-71B3-4294-315A-571807BE3D89}"/>
              </a:ext>
            </a:extLst>
          </p:cNvPr>
          <p:cNvSpPr/>
          <p:nvPr/>
        </p:nvSpPr>
        <p:spPr bwMode="auto">
          <a:xfrm>
            <a:off x="303260" y="3433032"/>
            <a:ext cx="1224137" cy="1205071"/>
          </a:xfrm>
          <a:prstGeom prst="cube">
            <a:avLst>
              <a:gd name="adj" fmla="val 10546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0" lon="10800000" rev="0"/>
            </a:camera>
            <a:lightRig rig="threePt" dir="t"/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7BBCEF92-1340-F877-D5B8-B9653E4365FB}"/>
              </a:ext>
            </a:extLst>
          </p:cNvPr>
          <p:cNvSpPr/>
          <p:nvPr/>
        </p:nvSpPr>
        <p:spPr bwMode="auto">
          <a:xfrm>
            <a:off x="2168007" y="3460352"/>
            <a:ext cx="1224137" cy="1205071"/>
          </a:xfrm>
          <a:prstGeom prst="cube">
            <a:avLst>
              <a:gd name="adj" fmla="val 10546"/>
            </a:avLst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0" lon="11099999" rev="0"/>
            </a:camera>
            <a:lightRig rig="threePt" dir="t"/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BA82869B-0BBB-AA80-2D5C-FB6DD03B9591}"/>
              </a:ext>
            </a:extLst>
          </p:cNvPr>
          <p:cNvSpPr/>
          <p:nvPr/>
        </p:nvSpPr>
        <p:spPr bwMode="auto">
          <a:xfrm>
            <a:off x="4032755" y="3460352"/>
            <a:ext cx="1224137" cy="1205071"/>
          </a:xfrm>
          <a:prstGeom prst="cube">
            <a:avLst>
              <a:gd name="adj" fmla="val 10546"/>
            </a:avLst>
          </a:prstGeom>
          <a:solidFill>
            <a:srgbClr val="D6F6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0" lon="11099999" rev="0"/>
            </a:camera>
            <a:lightRig rig="threePt" dir="t"/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76346D5-430D-2F6F-38B7-817D83C008C6}"/>
              </a:ext>
            </a:extLst>
          </p:cNvPr>
          <p:cNvSpPr/>
          <p:nvPr/>
        </p:nvSpPr>
        <p:spPr bwMode="auto">
          <a:xfrm>
            <a:off x="5942816" y="3460352"/>
            <a:ext cx="1224137" cy="1205071"/>
          </a:xfrm>
          <a:prstGeom prst="cube">
            <a:avLst>
              <a:gd name="adj" fmla="val 10546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0" lon="11099999" rev="0"/>
            </a:camera>
            <a:lightRig rig="threePt" dir="t"/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A7883F-7BAB-327A-1BEA-E5602E5A2CA0}"/>
              </a:ext>
            </a:extLst>
          </p:cNvPr>
          <p:cNvCxnSpPr/>
          <p:nvPr/>
        </p:nvCxnSpPr>
        <p:spPr bwMode="auto">
          <a:xfrm>
            <a:off x="1620602" y="4032534"/>
            <a:ext cx="4206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C9AD03-6D80-D56B-D9DB-B14FF4CFB2BD}"/>
              </a:ext>
            </a:extLst>
          </p:cNvPr>
          <p:cNvCxnSpPr/>
          <p:nvPr/>
        </p:nvCxnSpPr>
        <p:spPr bwMode="auto">
          <a:xfrm>
            <a:off x="3485141" y="4035567"/>
            <a:ext cx="4206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E52BC4-D0FA-D073-4AD9-AD498603DF09}"/>
              </a:ext>
            </a:extLst>
          </p:cNvPr>
          <p:cNvCxnSpPr/>
          <p:nvPr/>
        </p:nvCxnSpPr>
        <p:spPr bwMode="auto">
          <a:xfrm>
            <a:off x="5365018" y="4035567"/>
            <a:ext cx="4206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4C0FFCD-D0C6-1F38-1237-4C09BB31D09C}"/>
              </a:ext>
            </a:extLst>
          </p:cNvPr>
          <p:cNvSpPr txBox="1"/>
          <p:nvPr/>
        </p:nvSpPr>
        <p:spPr>
          <a:xfrm>
            <a:off x="2017931" y="4688538"/>
            <a:ext cx="33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1. High-level model of the end-to-end system</a:t>
            </a:r>
          </a:p>
          <a:p>
            <a:pPr algn="ctr"/>
            <a:endParaRPr 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093FB5-19AF-C4AE-FDBD-22288953781C}"/>
              </a:ext>
            </a:extLst>
          </p:cNvPr>
          <p:cNvSpPr txBox="1"/>
          <p:nvPr/>
        </p:nvSpPr>
        <p:spPr>
          <a:xfrm>
            <a:off x="456075" y="3955165"/>
            <a:ext cx="101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Image 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0F34B5-D1FD-0566-2FC4-BC98C0D493F8}"/>
              </a:ext>
            </a:extLst>
          </p:cNvPr>
          <p:cNvSpPr txBox="1"/>
          <p:nvPr/>
        </p:nvSpPr>
        <p:spPr>
          <a:xfrm>
            <a:off x="2287190" y="3955165"/>
            <a:ext cx="112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Segmentation</a:t>
            </a:r>
            <a:endParaRPr lang="en-US" sz="9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DD2FA6-A8FE-50AB-40E5-1EFE4E3A671D}"/>
              </a:ext>
            </a:extLst>
          </p:cNvPr>
          <p:cNvSpPr txBox="1"/>
          <p:nvPr/>
        </p:nvSpPr>
        <p:spPr>
          <a:xfrm>
            <a:off x="4176638" y="3955165"/>
            <a:ext cx="101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Classification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4E31E2-DBC9-AA78-9A70-8E59E592226C}"/>
              </a:ext>
            </a:extLst>
          </p:cNvPr>
          <p:cNvSpPr txBox="1"/>
          <p:nvPr/>
        </p:nvSpPr>
        <p:spPr>
          <a:xfrm>
            <a:off x="6103395" y="3847260"/>
            <a:ext cx="1013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Evaluated &amp; Labelled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98AF29-B2CB-1F76-703E-4F236F3326A1}"/>
              </a:ext>
            </a:extLst>
          </p:cNvPr>
          <p:cNvSpPr txBox="1"/>
          <p:nvPr/>
        </p:nvSpPr>
        <p:spPr>
          <a:xfrm>
            <a:off x="8158905" y="5514071"/>
            <a:ext cx="44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2. Evaluated and labelled image output</a:t>
            </a:r>
          </a:p>
          <a:p>
            <a:pPr algn="ctr"/>
            <a:endParaRPr lang="en-US" sz="9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2E3A2D-3A45-E9A5-260A-7A3F48115853}"/>
              </a:ext>
            </a:extLst>
          </p:cNvPr>
          <p:cNvSpPr/>
          <p:nvPr/>
        </p:nvSpPr>
        <p:spPr bwMode="auto">
          <a:xfrm>
            <a:off x="72429" y="7193052"/>
            <a:ext cx="6914504" cy="2204214"/>
          </a:xfrm>
          <a:prstGeom prst="roundRect">
            <a:avLst/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28590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tx1"/>
                </a:solidFill>
                <a:latin typeface="Arial" charset="0"/>
              </a:rPr>
              <a:t>We trained 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Sequential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and </a:t>
            </a:r>
            <a:r>
              <a:rPr lang="en-US" sz="1300" i="1" dirty="0">
                <a:solidFill>
                  <a:schemeClr val="tx1"/>
                </a:solidFill>
                <a:latin typeface="Arial" charset="0"/>
              </a:rPr>
              <a:t>state-of-the-art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VGG16 (</a:t>
            </a:r>
            <a:r>
              <a:rPr lang="en-US" sz="1300" b="1" dirty="0">
                <a:solidFill>
                  <a:schemeClr val="tx1"/>
                </a:solidFill>
                <a:effectLst/>
              </a:rPr>
              <a:t>Large-Scale Image Recognition Convolutional Network) </a:t>
            </a:r>
            <a:r>
              <a:rPr lang="en-US" sz="1300" dirty="0">
                <a:solidFill>
                  <a:schemeClr val="tx1"/>
                </a:solidFill>
                <a:effectLst/>
              </a:rPr>
              <a:t>models on stained &amp; labelled malaria cells.</a:t>
            </a:r>
          </a:p>
          <a:p>
            <a:pPr marL="755650" lvl="1" indent="-285750" defTabSz="28590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tx1"/>
                </a:solidFill>
                <a:effectLst/>
              </a:rPr>
              <a:t>Achieved </a:t>
            </a:r>
            <a:r>
              <a:rPr lang="en-US" sz="1300" b="1" dirty="0">
                <a:solidFill>
                  <a:srgbClr val="C00000"/>
                </a:solidFill>
                <a:effectLst/>
              </a:rPr>
              <a:t>99%</a:t>
            </a:r>
            <a:r>
              <a:rPr lang="en-US" sz="1300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1" dirty="0">
                <a:solidFill>
                  <a:srgbClr val="C00000"/>
                </a:solidFill>
                <a:effectLst/>
              </a:rPr>
              <a:t>accuracy</a:t>
            </a:r>
            <a:r>
              <a:rPr lang="en-US" sz="1300" dirty="0">
                <a:solidFill>
                  <a:srgbClr val="C00000"/>
                </a:solidFill>
                <a:effectLst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</a:rPr>
              <a:t>with </a:t>
            </a:r>
            <a:r>
              <a:rPr lang="en-US" sz="1300" b="1" dirty="0">
                <a:solidFill>
                  <a:schemeClr val="tx1"/>
                </a:solidFill>
                <a:effectLst/>
              </a:rPr>
              <a:t>Sequential </a:t>
            </a:r>
            <a:r>
              <a:rPr lang="en-US" sz="1300" dirty="0">
                <a:solidFill>
                  <a:schemeClr val="tx1"/>
                </a:solidFill>
                <a:effectLst/>
              </a:rPr>
              <a:t>&amp; </a:t>
            </a:r>
            <a:r>
              <a:rPr lang="en-US" sz="1300" b="1" dirty="0">
                <a:solidFill>
                  <a:srgbClr val="C00000"/>
                </a:solidFill>
                <a:effectLst/>
              </a:rPr>
              <a:t>92% accuracy </a:t>
            </a:r>
            <a:r>
              <a:rPr lang="en-US" sz="1300" dirty="0">
                <a:solidFill>
                  <a:schemeClr val="tx1"/>
                </a:solidFill>
                <a:effectLst/>
              </a:rPr>
              <a:t>with </a:t>
            </a:r>
            <a:r>
              <a:rPr lang="en-US" sz="1300" b="1" dirty="0">
                <a:solidFill>
                  <a:schemeClr val="tx1"/>
                </a:solidFill>
                <a:effectLst/>
              </a:rPr>
              <a:t>VGG.</a:t>
            </a:r>
          </a:p>
          <a:p>
            <a:pPr marL="755650" lvl="1" indent="-285750" defTabSz="2859088"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tx1"/>
                </a:solidFill>
              </a:rPr>
              <a:t>Sequential </a:t>
            </a:r>
            <a:r>
              <a:rPr lang="en-US" sz="1300" dirty="0">
                <a:solidFill>
                  <a:schemeClr val="tx1"/>
                </a:solidFill>
              </a:rPr>
              <a:t>model reached an </a:t>
            </a:r>
            <a:r>
              <a:rPr lang="en-US" sz="1300" b="1" dirty="0">
                <a:solidFill>
                  <a:schemeClr val="tx1"/>
                </a:solidFill>
              </a:rPr>
              <a:t>F1 score </a:t>
            </a:r>
            <a:r>
              <a:rPr lang="en-US" sz="1300" dirty="0">
                <a:solidFill>
                  <a:schemeClr val="tx1"/>
                </a:solidFill>
              </a:rPr>
              <a:t>of </a:t>
            </a:r>
            <a:r>
              <a:rPr lang="en-US" sz="1300" b="1" dirty="0">
                <a:solidFill>
                  <a:srgbClr val="C00000"/>
                </a:solidFill>
              </a:rPr>
              <a:t>0.95 </a:t>
            </a:r>
            <a:r>
              <a:rPr lang="en-US" sz="1300" dirty="0">
                <a:solidFill>
                  <a:schemeClr val="tx1"/>
                </a:solidFill>
              </a:rPr>
              <a:t>&amp; </a:t>
            </a:r>
            <a:r>
              <a:rPr lang="en-US" sz="1300" b="1" dirty="0">
                <a:solidFill>
                  <a:schemeClr val="tx1"/>
                </a:solidFill>
              </a:rPr>
              <a:t>VGG </a:t>
            </a:r>
            <a:r>
              <a:rPr lang="en-US" sz="1300" dirty="0">
                <a:solidFill>
                  <a:schemeClr val="tx1"/>
                </a:solidFill>
              </a:rPr>
              <a:t>achieved</a:t>
            </a:r>
            <a:r>
              <a:rPr lang="en-US" sz="1300" b="1" dirty="0">
                <a:solidFill>
                  <a:schemeClr val="tx1"/>
                </a:solidFill>
              </a:rPr>
              <a:t>:</a:t>
            </a:r>
            <a:r>
              <a:rPr lang="en-US" sz="1300" b="1" dirty="0">
                <a:solidFill>
                  <a:srgbClr val="C00000"/>
                </a:solidFill>
              </a:rPr>
              <a:t> </a:t>
            </a:r>
            <a:r>
              <a:rPr lang="en-US" sz="1300" b="1" i="0" dirty="0">
                <a:solidFill>
                  <a:srgbClr val="C00000"/>
                </a:solidFill>
                <a:effectLst/>
              </a:rPr>
              <a:t>0.927.</a:t>
            </a:r>
            <a:endParaRPr lang="en-US" sz="1300" b="1" dirty="0">
              <a:solidFill>
                <a:srgbClr val="C00000"/>
              </a:solidFill>
              <a:effectLst/>
            </a:endParaRPr>
          </a:p>
          <a:p>
            <a:pPr marL="285750" indent="-285750" defTabSz="28590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tx1"/>
                </a:solidFill>
                <a:effectLst/>
              </a:rPr>
              <a:t>We </a:t>
            </a:r>
            <a:r>
              <a:rPr lang="en-US" sz="1300" b="1" dirty="0">
                <a:solidFill>
                  <a:schemeClr val="tx1"/>
                </a:solidFill>
                <a:effectLst/>
              </a:rPr>
              <a:t>segmented</a:t>
            </a:r>
            <a:r>
              <a:rPr lang="en-US" sz="1300" dirty="0">
                <a:solidFill>
                  <a:schemeClr val="tx1"/>
                </a:solidFill>
                <a:effectLst/>
              </a:rPr>
              <a:t> and </a:t>
            </a:r>
            <a:r>
              <a:rPr lang="en-US" sz="1300" b="1" dirty="0">
                <a:solidFill>
                  <a:schemeClr val="tx1"/>
                </a:solidFill>
                <a:effectLst/>
              </a:rPr>
              <a:t>isolated </a:t>
            </a:r>
            <a:r>
              <a:rPr lang="en-US" sz="1300" dirty="0">
                <a:solidFill>
                  <a:schemeClr val="tx1"/>
                </a:solidFill>
                <a:effectLst/>
              </a:rPr>
              <a:t>individual cells fro</a:t>
            </a:r>
            <a:r>
              <a:rPr lang="en-US" sz="1300" dirty="0">
                <a:solidFill>
                  <a:schemeClr val="tx1"/>
                </a:solidFill>
              </a:rPr>
              <a:t>m blood smears using </a:t>
            </a:r>
            <a:r>
              <a:rPr lang="en-US" sz="1300" b="1" dirty="0">
                <a:solidFill>
                  <a:schemeClr val="tx1"/>
                </a:solidFill>
              </a:rPr>
              <a:t>Otsu’s thresholding </a:t>
            </a:r>
            <a:r>
              <a:rPr lang="en-US" sz="1300" dirty="0">
                <a:solidFill>
                  <a:schemeClr val="tx1"/>
                </a:solidFill>
              </a:rPr>
              <a:t>and </a:t>
            </a:r>
            <a:r>
              <a:rPr lang="en-US" sz="1300" b="1" dirty="0">
                <a:solidFill>
                  <a:schemeClr val="tx1"/>
                </a:solidFill>
              </a:rPr>
              <a:t>K-means clustering:</a:t>
            </a:r>
          </a:p>
          <a:p>
            <a:pPr marL="755650" lvl="1" indent="-285750" defTabSz="2859088"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tx1"/>
                </a:solidFill>
              </a:rPr>
              <a:t>Gaussian blurring</a:t>
            </a:r>
            <a:r>
              <a:rPr lang="en-US" sz="1300" dirty="0">
                <a:solidFill>
                  <a:schemeClr val="tx1"/>
                </a:solidFill>
              </a:rPr>
              <a:t> was carried out to de-noise the image before </a:t>
            </a:r>
            <a:r>
              <a:rPr lang="en-US" sz="1300" b="1" dirty="0">
                <a:solidFill>
                  <a:schemeClr val="tx1"/>
                </a:solidFill>
              </a:rPr>
              <a:t>isolating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</a:p>
          <a:p>
            <a:pPr marL="755650" lvl="1" indent="-285750" defTabSz="2859088"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tx1"/>
                </a:solidFill>
              </a:rPr>
              <a:t>Contours</a:t>
            </a:r>
            <a:r>
              <a:rPr lang="en-US" sz="1300" dirty="0">
                <a:solidFill>
                  <a:schemeClr val="tx1"/>
                </a:solidFill>
              </a:rPr>
              <a:t> were identified, filtered for size &amp; labelled with bounding rectangles marking our </a:t>
            </a:r>
            <a:r>
              <a:rPr lang="en-US" sz="1300" b="1" dirty="0">
                <a:solidFill>
                  <a:schemeClr val="tx1"/>
                </a:solidFill>
              </a:rPr>
              <a:t>regions of interest.</a:t>
            </a:r>
          </a:p>
          <a:p>
            <a:pPr marL="755650" lvl="1" indent="-285750" defTabSz="28590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tx1"/>
                </a:solidFill>
              </a:rPr>
              <a:t>These </a:t>
            </a:r>
            <a:r>
              <a:rPr lang="en-US" sz="1300" b="1" dirty="0">
                <a:solidFill>
                  <a:schemeClr val="tx1"/>
                </a:solidFill>
              </a:rPr>
              <a:t>ROI</a:t>
            </a:r>
            <a:r>
              <a:rPr lang="en-US" sz="1300" dirty="0">
                <a:solidFill>
                  <a:schemeClr val="tx1"/>
                </a:solidFill>
              </a:rPr>
              <a:t>s were then passed to the </a:t>
            </a:r>
            <a:r>
              <a:rPr lang="en-US" sz="1300" b="1" dirty="0">
                <a:solidFill>
                  <a:schemeClr val="tx1"/>
                </a:solidFill>
              </a:rPr>
              <a:t>classifier </a:t>
            </a:r>
            <a:r>
              <a:rPr lang="en-US" sz="1300" dirty="0">
                <a:solidFill>
                  <a:schemeClr val="tx1"/>
                </a:solidFill>
              </a:rPr>
              <a:t>for infection status prediction.</a:t>
            </a:r>
            <a:endParaRPr lang="en-US" sz="1300" b="1" dirty="0">
              <a:solidFill>
                <a:schemeClr val="tx1"/>
              </a:solidFill>
              <a:effectLst/>
            </a:endParaRPr>
          </a:p>
          <a:p>
            <a:pPr marL="285750" indent="-285750" defTabSz="2859088">
              <a:buFont typeface="Wingdings" panose="05000000000000000000" pitchFamily="2" charset="2"/>
              <a:buChar char="v"/>
            </a:pPr>
            <a:endParaRPr lang="en-US" sz="1300" b="0" dirty="0">
              <a:solidFill>
                <a:schemeClr val="tx1"/>
              </a:solidFill>
              <a:effectLst/>
            </a:endParaRPr>
          </a:p>
          <a:p>
            <a:pPr marL="285750" marR="0" indent="-28575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68DF90-7494-18D4-14CB-02F2090F7D2A}"/>
              </a:ext>
            </a:extLst>
          </p:cNvPr>
          <p:cNvSpPr/>
          <p:nvPr/>
        </p:nvSpPr>
        <p:spPr bwMode="auto">
          <a:xfrm>
            <a:off x="303260" y="6945696"/>
            <a:ext cx="3153545" cy="3334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Classification &amp; Segmentation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824BAE-7904-2D38-98F1-F84CA9DE6464}"/>
              </a:ext>
            </a:extLst>
          </p:cNvPr>
          <p:cNvSpPr txBox="1"/>
          <p:nvPr/>
        </p:nvSpPr>
        <p:spPr>
          <a:xfrm>
            <a:off x="13049819" y="10466362"/>
            <a:ext cx="2072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5. Architecture of VGG model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F558484-C1EC-5D9C-4CE7-BE94966FC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987" y="5799172"/>
            <a:ext cx="2278491" cy="2325232"/>
          </a:xfrm>
          <a:prstGeom prst="rect">
            <a:avLst/>
          </a:prstGeom>
        </p:spPr>
      </p:pic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DFA5AA04-7B87-0F6D-FC9F-2DA863B24CF3}"/>
              </a:ext>
            </a:extLst>
          </p:cNvPr>
          <p:cNvSpPr/>
          <p:nvPr/>
        </p:nvSpPr>
        <p:spPr bwMode="auto">
          <a:xfrm>
            <a:off x="7063545" y="8578377"/>
            <a:ext cx="4591913" cy="2054822"/>
          </a:xfrm>
          <a:prstGeom prst="roundRect">
            <a:avLst/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28590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tx1"/>
                </a:solidFill>
              </a:rPr>
              <a:t>The final system can </a:t>
            </a:r>
            <a:r>
              <a:rPr lang="en-US" sz="1300" b="1" dirty="0">
                <a:solidFill>
                  <a:srgbClr val="C00000"/>
                </a:solidFill>
              </a:rPr>
              <a:t>evaluate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images </a:t>
            </a:r>
            <a:r>
              <a:rPr lang="en-US" sz="1300" dirty="0">
                <a:solidFill>
                  <a:schemeClr val="tx1"/>
                </a:solidFill>
              </a:rPr>
              <a:t>and </a:t>
            </a:r>
            <a:r>
              <a:rPr lang="en-US" sz="1300" b="1" dirty="0">
                <a:solidFill>
                  <a:schemeClr val="tx1"/>
                </a:solidFill>
              </a:rPr>
              <a:t>folders </a:t>
            </a:r>
            <a:r>
              <a:rPr lang="en-US" sz="1300" dirty="0">
                <a:solidFill>
                  <a:schemeClr val="tx1"/>
                </a:solidFill>
              </a:rPr>
              <a:t>with a </a:t>
            </a:r>
            <a:r>
              <a:rPr lang="en-US" sz="1300" b="1" dirty="0">
                <a:solidFill>
                  <a:schemeClr val="tx1"/>
                </a:solidFill>
              </a:rPr>
              <a:t>low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time </a:t>
            </a:r>
            <a:r>
              <a:rPr lang="en-US" sz="1300" dirty="0">
                <a:solidFill>
                  <a:schemeClr val="tx1"/>
                </a:solidFill>
              </a:rPr>
              <a:t>&amp; </a:t>
            </a:r>
            <a:r>
              <a:rPr lang="en-US" sz="1300" b="1" dirty="0">
                <a:solidFill>
                  <a:schemeClr val="tx1"/>
                </a:solidFill>
              </a:rPr>
              <a:t>computational complexity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</a:p>
          <a:p>
            <a:pPr marL="285750" indent="-285750" defTabSz="28590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tx1"/>
                </a:solidFill>
              </a:rPr>
              <a:t>Users can choose to </a:t>
            </a:r>
            <a:r>
              <a:rPr lang="en-US" sz="1300" b="1" dirty="0">
                <a:solidFill>
                  <a:schemeClr val="tx1"/>
                </a:solidFill>
              </a:rPr>
              <a:t>save </a:t>
            </a:r>
            <a:r>
              <a:rPr lang="en-US" sz="1300" dirty="0">
                <a:solidFill>
                  <a:schemeClr val="tx1"/>
                </a:solidFill>
              </a:rPr>
              <a:t>the images to a directory or </a:t>
            </a:r>
            <a:r>
              <a:rPr lang="en-US" sz="1300" b="1" dirty="0">
                <a:solidFill>
                  <a:schemeClr val="tx1"/>
                </a:solidFill>
              </a:rPr>
              <a:t>view </a:t>
            </a:r>
            <a:r>
              <a:rPr lang="en-US" sz="1300" dirty="0">
                <a:solidFill>
                  <a:schemeClr val="tx1"/>
                </a:solidFill>
              </a:rPr>
              <a:t>them in an </a:t>
            </a:r>
            <a:r>
              <a:rPr lang="en-US" sz="1300" b="1" dirty="0">
                <a:solidFill>
                  <a:schemeClr val="tx1"/>
                </a:solidFill>
              </a:rPr>
              <a:t>interactive window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</a:p>
          <a:p>
            <a:pPr marL="285750" indent="-285750" defTabSz="2859088"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tx1"/>
                </a:solidFill>
              </a:rPr>
              <a:t>Otsu’s thresholding </a:t>
            </a:r>
            <a:r>
              <a:rPr lang="en-US" sz="1300" dirty="0">
                <a:solidFill>
                  <a:schemeClr val="tx1"/>
                </a:solidFill>
              </a:rPr>
              <a:t>in combination with the </a:t>
            </a:r>
            <a:r>
              <a:rPr lang="en-US" sz="1300" b="1" dirty="0">
                <a:solidFill>
                  <a:schemeClr val="tx1"/>
                </a:solidFill>
              </a:rPr>
              <a:t>Sequential </a:t>
            </a:r>
            <a:r>
              <a:rPr lang="en-US" sz="1300" dirty="0">
                <a:solidFill>
                  <a:schemeClr val="tx1"/>
                </a:solidFill>
              </a:rPr>
              <a:t>model produced the most precise results. </a:t>
            </a:r>
          </a:p>
          <a:p>
            <a:pPr marL="755650" lvl="1" indent="-285750" defTabSz="28590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tx1"/>
                </a:solidFill>
              </a:rPr>
              <a:t>As shown</a:t>
            </a:r>
            <a:r>
              <a:rPr lang="en-US" sz="1300" i="1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in</a:t>
            </a:r>
            <a:r>
              <a:rPr lang="en-US" sz="1300" i="1" dirty="0">
                <a:solidFill>
                  <a:schemeClr val="tx1"/>
                </a:solidFill>
              </a:rPr>
              <a:t> Figure 2.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 defTabSz="2859088">
              <a:buFont typeface="Wingdings" panose="05000000000000000000" pitchFamily="2" charset="2"/>
              <a:buChar char="v"/>
            </a:pPr>
            <a:r>
              <a:rPr lang="en-GB" sz="1300" b="0" i="0" dirty="0">
                <a:solidFill>
                  <a:schemeClr val="tx1"/>
                </a:solidFill>
                <a:effectLst/>
              </a:rPr>
              <a:t>While the </a:t>
            </a:r>
            <a:r>
              <a:rPr lang="en-GB" sz="1300" b="1" i="0" dirty="0">
                <a:solidFill>
                  <a:schemeClr val="tx1"/>
                </a:solidFill>
                <a:effectLst/>
              </a:rPr>
              <a:t>VGG</a:t>
            </a:r>
            <a:r>
              <a:rPr lang="en-GB" sz="1300" b="0" i="0" dirty="0">
                <a:solidFill>
                  <a:schemeClr val="tx1"/>
                </a:solidFill>
                <a:effectLst/>
              </a:rPr>
              <a:t> model was effective, it </a:t>
            </a:r>
            <a:r>
              <a:rPr lang="en-GB" sz="1300" b="1" i="0" dirty="0">
                <a:solidFill>
                  <a:schemeClr val="tx1"/>
                </a:solidFill>
                <a:effectLst/>
              </a:rPr>
              <a:t>struggled</a:t>
            </a:r>
            <a:r>
              <a:rPr lang="en-GB" sz="1300" b="0" i="0" dirty="0">
                <a:solidFill>
                  <a:schemeClr val="tx1"/>
                </a:solidFill>
                <a:effectLst/>
              </a:rPr>
              <a:t> to accurately classify certain regions of interest.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 defTabSz="2859088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tx1"/>
              </a:solidFill>
            </a:endParaRPr>
          </a:p>
          <a:p>
            <a:pPr marL="285750" indent="-285750" defTabSz="2859088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tx1"/>
              </a:solidFill>
            </a:endParaRPr>
          </a:p>
          <a:p>
            <a:pPr marL="285750" indent="-285750" defTabSz="2859088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BE7BA0-AEAC-454C-E109-02C2748935CA}"/>
              </a:ext>
            </a:extLst>
          </p:cNvPr>
          <p:cNvSpPr/>
          <p:nvPr/>
        </p:nvSpPr>
        <p:spPr bwMode="auto">
          <a:xfrm>
            <a:off x="7396571" y="8317987"/>
            <a:ext cx="1748867" cy="333429"/>
          </a:xfrm>
          <a:prstGeom prst="roundRect">
            <a:avLst/>
          </a:prstGeom>
          <a:solidFill>
            <a:srgbClr val="D2D3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Results</a:t>
            </a:r>
          </a:p>
        </p:txBody>
      </p:sp>
      <p:sp>
        <p:nvSpPr>
          <p:cNvPr id="2049" name="Rectangle: Rounded Corners 2048">
            <a:extLst>
              <a:ext uri="{FF2B5EF4-FFF2-40B4-BE49-F238E27FC236}">
                <a16:creationId xmlns:a16="http://schemas.microsoft.com/office/drawing/2014/main" id="{83B41E2C-235B-C016-EE69-A0696252502D}"/>
              </a:ext>
            </a:extLst>
          </p:cNvPr>
          <p:cNvSpPr/>
          <p:nvPr/>
        </p:nvSpPr>
        <p:spPr bwMode="auto">
          <a:xfrm>
            <a:off x="72429" y="9651269"/>
            <a:ext cx="6905060" cy="981930"/>
          </a:xfrm>
          <a:prstGeom prst="roundRect">
            <a:avLst/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Porting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software to a </a:t>
            </a: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mobile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application </a:t>
            </a: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 enable </a:t>
            </a:r>
            <a:r>
              <a:rPr lang="en-US" sz="1300" b="1" dirty="0">
                <a:solidFill>
                  <a:srgbClr val="C00000"/>
                </a:solidFill>
                <a:latin typeface="Arial" charset="0"/>
              </a:rPr>
              <a:t>evaluation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on the go.</a:t>
            </a:r>
          </a:p>
          <a:p>
            <a:pPr marL="285750" marR="0" indent="-28575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Scaling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 the software to improve its adaptation to large-scale data processing.</a:t>
            </a:r>
          </a:p>
          <a:p>
            <a:pPr marL="285750" marR="0" indent="-28575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Diversifying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 choice of </a:t>
            </a:r>
            <a:r>
              <a:rPr lang="en-US" sz="1300" b="1" dirty="0">
                <a:solidFill>
                  <a:srgbClr val="C00000"/>
                </a:solidFill>
                <a:latin typeface="Arial" charset="0"/>
              </a:rPr>
              <a:t>segmentation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and </a:t>
            </a:r>
            <a:r>
              <a:rPr lang="en-US" sz="1300" b="1" dirty="0">
                <a:solidFill>
                  <a:srgbClr val="C00000"/>
                </a:solidFill>
                <a:latin typeface="Arial" charset="0"/>
              </a:rPr>
              <a:t>classification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methods.</a:t>
            </a:r>
          </a:p>
          <a:p>
            <a:pPr marL="285750" marR="0" indent="-28575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Adapting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en-US" sz="1300" b="1" dirty="0">
                <a:solidFill>
                  <a:srgbClr val="C00000"/>
                </a:solidFill>
                <a:latin typeface="Arial" charset="0"/>
              </a:rPr>
              <a:t>classification</a:t>
            </a:r>
            <a:r>
              <a:rPr lang="en-US" sz="13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Arial" charset="0"/>
              </a:rPr>
              <a:t>to a wider range of light conditions.</a:t>
            </a:r>
            <a:endParaRPr lang="en-US" sz="1300" b="1" dirty="0">
              <a:solidFill>
                <a:schemeClr val="tx1"/>
              </a:solidFill>
              <a:latin typeface="Arial" charset="0"/>
            </a:endParaRPr>
          </a:p>
          <a:p>
            <a:pPr marL="285750" marR="0" indent="-28575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300" dirty="0">
              <a:solidFill>
                <a:schemeClr val="tx1"/>
              </a:solidFill>
              <a:latin typeface="Arial" charset="0"/>
            </a:endParaRPr>
          </a:p>
          <a:p>
            <a:pPr marL="285750" marR="0" indent="-28575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93E375-CA5F-5031-C8E8-C70BCF5969E1}"/>
              </a:ext>
            </a:extLst>
          </p:cNvPr>
          <p:cNvSpPr/>
          <p:nvPr/>
        </p:nvSpPr>
        <p:spPr bwMode="auto">
          <a:xfrm>
            <a:off x="303261" y="9460583"/>
            <a:ext cx="2088232" cy="290403"/>
          </a:xfrm>
          <a:prstGeom prst="roundRect">
            <a:avLst/>
          </a:prstGeom>
          <a:solidFill>
            <a:srgbClr val="D2D3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/>
              <a:t>Future Improvements</a:t>
            </a:r>
            <a:endParaRPr kumimoji="0" lang="en-US" sz="13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B7EE3BE3-15CC-5F40-EFBD-998FDF7F646F}"/>
              </a:ext>
            </a:extLst>
          </p:cNvPr>
          <p:cNvSpPr txBox="1"/>
          <p:nvPr/>
        </p:nvSpPr>
        <p:spPr>
          <a:xfrm>
            <a:off x="10404053" y="8051347"/>
            <a:ext cx="2244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4. Accuracy vs. Loss in Sequential model</a:t>
            </a:r>
          </a:p>
          <a:p>
            <a:pPr algn="ctr"/>
            <a:endParaRPr lang="en-US" sz="900" dirty="0"/>
          </a:p>
        </p:txBody>
      </p:sp>
      <p:pic>
        <p:nvPicPr>
          <p:cNvPr id="2058" name="Picture 2057">
            <a:extLst>
              <a:ext uri="{FF2B5EF4-FFF2-40B4-BE49-F238E27FC236}">
                <a16:creationId xmlns:a16="http://schemas.microsoft.com/office/drawing/2014/main" id="{8B45BE86-547A-5269-E2B1-EA9A03CA33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840" y="1473360"/>
            <a:ext cx="1979526" cy="899300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C11F18F-DB56-5F3D-62A9-831D9D9DE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258" y="8989207"/>
            <a:ext cx="576064" cy="662062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E5FC8632-9388-ED6B-E9CF-F24322CC8C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628" y="8991466"/>
            <a:ext cx="576064" cy="6159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A4FAD2-71DD-5A31-1C91-5E434153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417" y="9767315"/>
            <a:ext cx="576064" cy="63123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59E7D89-73BC-9998-B957-D52B358A35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07" y="9773314"/>
            <a:ext cx="576065" cy="57606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060" name="TextBox 2059">
            <a:extLst>
              <a:ext uri="{FF2B5EF4-FFF2-40B4-BE49-F238E27FC236}">
                <a16:creationId xmlns:a16="http://schemas.microsoft.com/office/drawing/2014/main" id="{EAF4BCF9-DEEA-922D-C335-74A1BFF63ABA}"/>
              </a:ext>
            </a:extLst>
          </p:cNvPr>
          <p:cNvSpPr txBox="1"/>
          <p:nvPr/>
        </p:nvSpPr>
        <p:spPr>
          <a:xfrm>
            <a:off x="7632539" y="8074943"/>
            <a:ext cx="25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3. VGG Accuracy and Loss</a:t>
            </a:r>
          </a:p>
          <a:p>
            <a:pPr algn="ctr"/>
            <a:endParaRPr lang="en-US" sz="900" dirty="0"/>
          </a:p>
        </p:txBody>
      </p:sp>
      <p:pic>
        <p:nvPicPr>
          <p:cNvPr id="2062" name="Picture 2061">
            <a:extLst>
              <a:ext uri="{FF2B5EF4-FFF2-40B4-BE49-F238E27FC236}">
                <a16:creationId xmlns:a16="http://schemas.microsoft.com/office/drawing/2014/main" id="{9EEF6025-B6FE-9A1A-5980-EDB2CC3800E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9156" r="7495" b="4698"/>
          <a:stretch/>
        </p:blipFill>
        <p:spPr>
          <a:xfrm>
            <a:off x="7632540" y="5816692"/>
            <a:ext cx="2566649" cy="2304737"/>
          </a:xfrm>
          <a:prstGeom prst="rect">
            <a:avLst/>
          </a:prstGeom>
        </p:spPr>
      </p:pic>
      <p:sp>
        <p:nvSpPr>
          <p:cNvPr id="2065" name="Rectangle: Rounded Corners 2064">
            <a:extLst>
              <a:ext uri="{FF2B5EF4-FFF2-40B4-BE49-F238E27FC236}">
                <a16:creationId xmlns:a16="http://schemas.microsoft.com/office/drawing/2014/main" id="{62819FDF-E101-2E2D-A5F2-A51358ADFAD6}"/>
              </a:ext>
            </a:extLst>
          </p:cNvPr>
          <p:cNvSpPr/>
          <p:nvPr/>
        </p:nvSpPr>
        <p:spPr bwMode="auto">
          <a:xfrm>
            <a:off x="11954203" y="8388785"/>
            <a:ext cx="921007" cy="333429"/>
          </a:xfrm>
          <a:prstGeom prst="roundRect">
            <a:avLst/>
          </a:prstGeom>
          <a:solidFill>
            <a:srgbClr val="D2D3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3565</TotalTime>
  <Words>438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Abadi</vt:lpstr>
      <vt:lpstr>Arial</vt:lpstr>
      <vt:lpstr>Wingdings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Tazar, Tomas</cp:lastModifiedBy>
  <cp:revision>477</cp:revision>
  <dcterms:created xsi:type="dcterms:W3CDTF">2017-01-16T10:10:48Z</dcterms:created>
  <dcterms:modified xsi:type="dcterms:W3CDTF">2023-04-02T15:52:30Z</dcterms:modified>
</cp:coreProperties>
</file>