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Roboto Black"/>
      <p:bold r:id="rId40"/>
      <p:boldItalic r:id="rId41"/>
    </p:embeddedFont>
    <p:embeddedFont>
      <p:font typeface="Lora"/>
      <p:regular r:id="rId42"/>
      <p:bold r:id="rId43"/>
      <p:italic r:id="rId44"/>
      <p:boldItalic r:id="rId45"/>
    </p:embeddedFont>
    <p:embeddedFont>
      <p:font typeface="Quattrocento Sans"/>
      <p:regular r:id="rId46"/>
      <p:bold r:id="rId47"/>
      <p:italic r:id="rId48"/>
      <p:boldItalic r:id="rId49"/>
    </p:embeddedFont>
    <p:embeddedFont>
      <p:font typeface="Arial Black"/>
      <p:regular r:id="rId50"/>
    </p:embeddedFont>
    <p:embeddedFont>
      <p:font typeface="Comforta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3" roundtripDataSignature="AMtx7mgjOnzd53lMFxPilgg50yKJYnf7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429B21-620B-46EA-848C-7A3553A4A610}">
  <a:tblStyle styleId="{48429B21-620B-46EA-848C-7A3553A4A61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5E0DDEE2-6677-4DC2-97E7-DDBC687FB3F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5BD06C7-A5E9-4C9C-9C0D-D441FF2E60B3}" styleName="Table_2">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lack-bold.fntdata"/><Relationship Id="rId42" Type="http://schemas.openxmlformats.org/officeDocument/2006/relationships/font" Target="fonts/Lora-regular.fntdata"/><Relationship Id="rId41" Type="http://schemas.openxmlformats.org/officeDocument/2006/relationships/font" Target="fonts/RobotoBlack-boldItalic.fntdata"/><Relationship Id="rId44" Type="http://schemas.openxmlformats.org/officeDocument/2006/relationships/font" Target="fonts/Lora-italic.fntdata"/><Relationship Id="rId43" Type="http://schemas.openxmlformats.org/officeDocument/2006/relationships/font" Target="fonts/Lora-bold.fntdata"/><Relationship Id="rId46" Type="http://schemas.openxmlformats.org/officeDocument/2006/relationships/font" Target="fonts/QuattrocentoSans-regular.fntdata"/><Relationship Id="rId45" Type="http://schemas.openxmlformats.org/officeDocument/2006/relationships/font" Target="fonts/Lor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italic.fntdata"/><Relationship Id="rId47" Type="http://schemas.openxmlformats.org/officeDocument/2006/relationships/font" Target="fonts/QuattrocentoSans-bold.fntdata"/><Relationship Id="rId49"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mfortaa-regular.fntdata"/><Relationship Id="rId50" Type="http://schemas.openxmlformats.org/officeDocument/2006/relationships/font" Target="fonts/ArialBlack-regular.fntdata"/><Relationship Id="rId53" Type="http://customschemas.google.com/relationships/presentationmetadata" Target="metadata"/><Relationship Id="rId52"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e9b21bce8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e9b21bc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e9b21bce8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e9b21bc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e9b21bce8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e9b21bce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e9b21bce8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e9b21bce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e9b21bce8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e9b21bce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e9b21bce8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e9b21bce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e9b21bce8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e9b21bce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e9b21bce8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0e9b21bce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p:nvPr>
            <p:ph idx="2" type="pic"/>
          </p:nvPr>
        </p:nvSpPr>
        <p:spPr>
          <a:xfrm>
            <a:off x="5183188" y="987425"/>
            <a:ext cx="6172200" cy="4873625"/>
          </a:xfrm>
          <a:prstGeom prst="rect">
            <a:avLst/>
          </a:prstGeom>
          <a:noFill/>
          <a:ln>
            <a:noFill/>
          </a:ln>
        </p:spPr>
      </p:sp>
      <p:sp>
        <p:nvSpPr>
          <p:cNvPr id="64" name="Google Shape;64;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hyperlink" Target="https://www.canva.com/design/DAGT_5HsnF0/JscM7vIHT3z1z4AJJmioqA/ed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hyperlink" Target="https://docs.google.com/spreadsheets/d/1SX_NL2xzu7K7r9Q2Y_euOmn_2_1pR48B/edit?usp=sharing&amp;ouid=115732853454613505689&amp;rtpof=true&amp;sd=true" TargetMode="External"/><Relationship Id="rId6"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5.png"/><Relationship Id="rId6" Type="http://schemas.openxmlformats.org/officeDocument/2006/relationships/hyperlink" Target="https://docs.google.com/spreadsheets/d/1oPR8U_lJLRuhdRVVThof04hjbBcr-Oxc/edit?usp=sharing&amp;ouid=115732853454613505689&amp;rtpof=true&amp;sd=tru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254025" y="-33288"/>
            <a:ext cx="2749550" cy="1377625"/>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9282375" y="0"/>
            <a:ext cx="2909625" cy="1311044"/>
          </a:xfrm>
          <a:prstGeom prst="rect">
            <a:avLst/>
          </a:prstGeom>
          <a:noFill/>
          <a:ln>
            <a:noFill/>
          </a:ln>
        </p:spPr>
      </p:pic>
      <p:sp>
        <p:nvSpPr>
          <p:cNvPr id="86" name="Google Shape;86;p1"/>
          <p:cNvSpPr txBox="1"/>
          <p:nvPr/>
        </p:nvSpPr>
        <p:spPr>
          <a:xfrm>
            <a:off x="2695292" y="2663706"/>
            <a:ext cx="694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87" name="Google Shape;87;p1"/>
          <p:cNvGraphicFramePr/>
          <p:nvPr/>
        </p:nvGraphicFramePr>
        <p:xfrm>
          <a:off x="2404384" y="3899233"/>
          <a:ext cx="3000000" cy="3000000"/>
        </p:xfrm>
        <a:graphic>
          <a:graphicData uri="http://schemas.openxmlformats.org/drawingml/2006/table">
            <a:tbl>
              <a:tblPr bandRow="1" firstRow="1">
                <a:noFill/>
                <a:tableStyleId>{48429B21-620B-46EA-848C-7A3553A4A610}</a:tableStyleId>
              </a:tblPr>
              <a:tblGrid>
                <a:gridCol w="1239875"/>
                <a:gridCol w="6143375"/>
              </a:tblGrid>
              <a:tr h="551925">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Name</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GB" sz="1800"/>
                        <a:t>George Youssef Ward Issa</a:t>
                      </a:r>
                      <a:endParaRPr sz="1800" u="none" cap="none" strike="noStrike"/>
                    </a:p>
                  </a:txBody>
                  <a:tcPr marT="45725" marB="45725" marR="91450" marL="91450" anchor="ctr"/>
                </a:tc>
              </a:tr>
              <a:tr h="403775">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Code</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NEXT81_ONL1_ERB8_M1d</a:t>
                      </a:r>
                      <a:endParaRPr sz="1400" u="none" cap="none" strike="noStrike"/>
                    </a:p>
                  </a:txBody>
                  <a:tcPr marT="45725" marB="45725" marR="91450" marL="91450" anchor="ctr"/>
                </a:tc>
              </a:tr>
              <a:tr h="551925">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Student ID</a:t>
                      </a:r>
                      <a:endParaRPr sz="1800" u="none" cap="none" strike="noStrike"/>
                    </a:p>
                  </a:txBody>
                  <a:tcPr marT="45725" marB="45725" marR="91450" marL="91450" anchor="ctr"/>
                </a:tc>
                <a:tc>
                  <a:txBody>
                    <a:bodyPr/>
                    <a:lstStyle/>
                    <a:p>
                      <a:pPr indent="0" lvl="0" marL="0" rtl="0" algn="ctr">
                        <a:spcBef>
                          <a:spcPts val="0"/>
                        </a:spcBef>
                        <a:spcAft>
                          <a:spcPts val="0"/>
                        </a:spcAft>
                        <a:buNone/>
                      </a:pPr>
                      <a:r>
                        <a:rPr lang="en-GB" sz="2000"/>
                        <a:t>21045178</a:t>
                      </a:r>
                      <a:endParaRPr sz="2000"/>
                    </a:p>
                  </a:txBody>
                  <a:tcPr marT="45725" marB="45725" marR="91450" marL="91450" anchor="ctr"/>
                </a:tc>
              </a:tr>
            </a:tbl>
          </a:graphicData>
        </a:graphic>
      </p:graphicFrame>
      <p:sp>
        <p:nvSpPr>
          <p:cNvPr id="88" name="Google Shape;88;p1"/>
          <p:cNvSpPr txBox="1"/>
          <p:nvPr/>
        </p:nvSpPr>
        <p:spPr>
          <a:xfrm>
            <a:off x="3806409" y="5674380"/>
            <a:ext cx="4719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GB" sz="2800">
                <a:solidFill>
                  <a:schemeClr val="dk1"/>
                </a:solidFill>
                <a:latin typeface="Calibri"/>
                <a:ea typeface="Calibri"/>
                <a:cs typeface="Calibri"/>
                <a:sym typeface="Calibri"/>
              </a:rPr>
              <a:t>ygeorge449@gmail.com</a:t>
            </a:r>
            <a:endParaRPr b="0" i="0" sz="2800" u="none" cap="none" strike="noStrike">
              <a:solidFill>
                <a:schemeClr val="dk1"/>
              </a:solidFill>
              <a:latin typeface="Calibri"/>
              <a:ea typeface="Calibri"/>
              <a:cs typeface="Calibri"/>
              <a:sym typeface="Calibri"/>
            </a:endParaRPr>
          </a:p>
        </p:txBody>
      </p:sp>
      <p:sp>
        <p:nvSpPr>
          <p:cNvPr id="89" name="Google Shape;89;p1"/>
          <p:cNvSpPr txBox="1"/>
          <p:nvPr/>
        </p:nvSpPr>
        <p:spPr>
          <a:xfrm>
            <a:off x="-2133600" y="2835435"/>
            <a:ext cx="1409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595959"/>
              </a:solidFill>
              <a:latin typeface="Calibri"/>
              <a:ea typeface="Calibri"/>
              <a:cs typeface="Calibri"/>
              <a:sym typeface="Calibri"/>
            </a:endParaRPr>
          </a:p>
        </p:txBody>
      </p:sp>
      <p:sp>
        <p:nvSpPr>
          <p:cNvPr id="90" name="Google Shape;90;p1"/>
          <p:cNvSpPr txBox="1"/>
          <p:nvPr/>
        </p:nvSpPr>
        <p:spPr>
          <a:xfrm>
            <a:off x="13228320" y="2512269"/>
            <a:ext cx="2303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595959"/>
              </a:solidFill>
              <a:latin typeface="Calibri"/>
              <a:ea typeface="Calibri"/>
              <a:cs typeface="Calibri"/>
              <a:sym typeface="Calibri"/>
            </a:endParaRPr>
          </a:p>
        </p:txBody>
      </p:sp>
      <p:pic>
        <p:nvPicPr>
          <p:cNvPr id="91" name="Google Shape;91;p1"/>
          <p:cNvPicPr preferRelativeResize="0"/>
          <p:nvPr/>
        </p:nvPicPr>
        <p:blipFill>
          <a:blip r:embed="rId5">
            <a:alphaModFix/>
          </a:blip>
          <a:stretch>
            <a:fillRect/>
          </a:stretch>
        </p:blipFill>
        <p:spPr>
          <a:xfrm>
            <a:off x="3312150" y="0"/>
            <a:ext cx="4762500" cy="1619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9"/>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180" name="Google Shape;180;p9"/>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181" name="Google Shape;181;p9"/>
          <p:cNvSpPr txBox="1"/>
          <p:nvPr/>
        </p:nvSpPr>
        <p:spPr>
          <a:xfrm>
            <a:off x="420150" y="1831950"/>
            <a:ext cx="11351700" cy="2937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lang="en-GB" sz="2900">
                <a:solidFill>
                  <a:srgbClr val="073763"/>
                </a:solidFill>
              </a:rPr>
              <a:t>Goal Two</a:t>
            </a:r>
            <a:endParaRPr b="1" sz="2300">
              <a:solidFill>
                <a:srgbClr val="434343"/>
              </a:solidFill>
            </a:endParaRPr>
          </a:p>
          <a:p>
            <a:pPr indent="0" lvl="0" marL="0" marR="0" rtl="0" algn="l">
              <a:lnSpc>
                <a:spcPct val="115000"/>
              </a:lnSpc>
              <a:spcBef>
                <a:spcPts val="1000"/>
              </a:spcBef>
              <a:spcAft>
                <a:spcPts val="0"/>
              </a:spcAft>
              <a:buClr>
                <a:schemeClr val="dk1"/>
              </a:buClr>
              <a:buSzPts val="1100"/>
              <a:buFont typeface="Arial"/>
              <a:buNone/>
            </a:pPr>
            <a:r>
              <a:rPr b="1" lang="en-GB" sz="2100">
                <a:solidFill>
                  <a:srgbClr val="073763"/>
                </a:solidFill>
              </a:rPr>
              <a:t>SMART Goal Two:</a:t>
            </a:r>
            <a:r>
              <a:rPr b="1" lang="en-GB" sz="2100">
                <a:solidFill>
                  <a:srgbClr val="38761D"/>
                </a:solidFill>
              </a:rPr>
              <a:t> </a:t>
            </a:r>
            <a:r>
              <a:rPr lang="en-GB" sz="2000">
                <a:solidFill>
                  <a:srgbClr val="434343"/>
                </a:solidFill>
              </a:rPr>
              <a:t>“Establishing a strong system for the company in distributing tasks to employees and using devices of delivering products that are larger in size, seeking to deliver the largest possible number from one employee and also faster in speed so that the company can meet the needs of the customers who use the company.” 80%” of the old devices in the company will be replaced. With the “largest and fastest” devices, within 6 months.”</a:t>
            </a:r>
            <a:endParaRPr sz="2000">
              <a:solidFill>
                <a:srgbClr val="434343"/>
              </a:solidFill>
            </a:endParaRPr>
          </a:p>
          <a:p>
            <a:pPr indent="0" lvl="0" marL="0" marR="0" rtl="0" algn="l">
              <a:lnSpc>
                <a:spcPct val="115000"/>
              </a:lnSpc>
              <a:spcBef>
                <a:spcPts val="0"/>
              </a:spcBef>
              <a:spcAft>
                <a:spcPts val="1000"/>
              </a:spcAft>
              <a:buNone/>
            </a:pPr>
            <a:r>
              <a:t/>
            </a:r>
            <a:endParaRPr b="1" sz="2100">
              <a:solidFill>
                <a:srgbClr val="07376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g30e9b21bce8_0_48"/>
          <p:cNvGraphicFramePr/>
          <p:nvPr/>
        </p:nvGraphicFramePr>
        <p:xfrm>
          <a:off x="0" y="554400"/>
          <a:ext cx="3000000" cy="3000000"/>
        </p:xfrm>
        <a:graphic>
          <a:graphicData uri="http://schemas.openxmlformats.org/drawingml/2006/table">
            <a:tbl>
              <a:tblPr>
                <a:noFill/>
                <a:tableStyleId>{5E0DDEE2-6677-4DC2-97E7-DDBC687FB3F9}</a:tableStyleId>
              </a:tblPr>
              <a:tblGrid>
                <a:gridCol w="12192000"/>
              </a:tblGrid>
              <a:tr h="1512250">
                <a:tc>
                  <a:txBody>
                    <a:bodyPr/>
                    <a:lstStyle/>
                    <a:p>
                      <a:pPr indent="0" lvl="0" marL="0" rtl="0" algn="l">
                        <a:lnSpc>
                          <a:spcPct val="150000"/>
                        </a:lnSpc>
                        <a:spcBef>
                          <a:spcPts val="0"/>
                        </a:spcBef>
                        <a:spcAft>
                          <a:spcPts val="0"/>
                        </a:spcAft>
                        <a:buNone/>
                      </a:pPr>
                      <a:r>
                        <a:rPr b="1" lang="en-GB" sz="1700">
                          <a:solidFill>
                            <a:srgbClr val="073763"/>
                          </a:solidFill>
                        </a:rPr>
                        <a:t>What makes this goal specific? Does it provide enough detail to avoid ambiguity?</a:t>
                      </a:r>
                      <a:endParaRPr b="1" i="1" sz="1700">
                        <a:solidFill>
                          <a:srgbClr val="073763"/>
                        </a:solidFill>
                      </a:endParaRPr>
                    </a:p>
                    <a:p>
                      <a:pPr indent="0" lvl="0" marL="0" rtl="0" algn="l">
                        <a:spcBef>
                          <a:spcPts val="0"/>
                        </a:spcBef>
                        <a:spcAft>
                          <a:spcPts val="0"/>
                        </a:spcAft>
                        <a:buNone/>
                      </a:pPr>
                      <a:r>
                        <a:rPr b="1" i="1" lang="en-GB" sz="1700">
                          <a:solidFill>
                            <a:srgbClr val="434343"/>
                          </a:solidFill>
                        </a:rPr>
                        <a:t>Response: </a:t>
                      </a:r>
                      <a:r>
                        <a:rPr lang="en-GB" sz="1700">
                          <a:solidFill>
                            <a:srgbClr val="434343"/>
                          </a:solidFill>
                        </a:rPr>
                        <a:t>The goal is specific because it stipulates the establishment of a strong system for the company in distributing tasks to employees and using modern delivering devices (Faster, Bigger). It also specified the amount of time that the company will take to implement these things and also the percentage of devices that will be replaced with new devices that will help solve the problem.</a:t>
                      </a:r>
                      <a:endParaRPr sz="1700">
                        <a:solidFill>
                          <a:srgbClr val="43434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9200">
                <a:tc>
                  <a:txBody>
                    <a:bodyPr/>
                    <a:lstStyle/>
                    <a:p>
                      <a:pPr indent="0" lvl="0" marL="0" rtl="0" algn="l">
                        <a:lnSpc>
                          <a:spcPct val="150000"/>
                        </a:lnSpc>
                        <a:spcBef>
                          <a:spcPts val="0"/>
                        </a:spcBef>
                        <a:spcAft>
                          <a:spcPts val="0"/>
                        </a:spcAft>
                        <a:buNone/>
                      </a:pPr>
                      <a:r>
                        <a:rPr b="1" lang="en-GB" sz="1700">
                          <a:solidFill>
                            <a:srgbClr val="073763"/>
                          </a:solidFill>
                        </a:rPr>
                        <a:t>What makes this goal measurable? Does it include metrics to gauge success?</a:t>
                      </a:r>
                      <a:endParaRPr b="1" i="1" sz="1700">
                        <a:solidFill>
                          <a:srgbClr val="073763"/>
                        </a:solidFill>
                      </a:endParaRPr>
                    </a:p>
                    <a:p>
                      <a:pPr indent="0" lvl="0" marL="0" rtl="0" algn="l">
                        <a:spcBef>
                          <a:spcPts val="0"/>
                        </a:spcBef>
                        <a:spcAft>
                          <a:spcPts val="0"/>
                        </a:spcAft>
                        <a:buNone/>
                      </a:pPr>
                      <a:r>
                        <a:rPr b="1" i="1" lang="en-GB" sz="1700">
                          <a:solidFill>
                            <a:srgbClr val="434343"/>
                          </a:solidFill>
                        </a:rPr>
                        <a:t>Response</a:t>
                      </a:r>
                      <a:r>
                        <a:rPr lang="en-GB" sz="1700">
                          <a:solidFill>
                            <a:srgbClr val="434343"/>
                          </a:solidFill>
                        </a:rPr>
                        <a:t>: The goal is measurable because it sets a specific percentage, which expresses the percentage of devices in the company that will be replaced with new devices, which percentage is “80%.”</a:t>
                      </a:r>
                      <a:endParaRPr sz="1700">
                        <a:solidFill>
                          <a:srgbClr val="43434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9200">
                <a:tc>
                  <a:txBody>
                    <a:bodyPr/>
                    <a:lstStyle/>
                    <a:p>
                      <a:pPr indent="0" lvl="0" marL="0" rtl="0" algn="l">
                        <a:lnSpc>
                          <a:spcPct val="150000"/>
                        </a:lnSpc>
                        <a:spcBef>
                          <a:spcPts val="0"/>
                        </a:spcBef>
                        <a:spcAft>
                          <a:spcPts val="0"/>
                        </a:spcAft>
                        <a:buNone/>
                      </a:pPr>
                      <a:r>
                        <a:rPr b="1" lang="en-GB" sz="1700">
                          <a:solidFill>
                            <a:srgbClr val="073763"/>
                          </a:solidFill>
                        </a:rPr>
                        <a:t>What makes this goal attainable? Is it realistic given available time and resources?</a:t>
                      </a:r>
                      <a:endParaRPr b="1" i="1" sz="1700">
                        <a:solidFill>
                          <a:srgbClr val="073763"/>
                        </a:solidFill>
                      </a:endParaRPr>
                    </a:p>
                    <a:p>
                      <a:pPr indent="0" lvl="0" marL="0" rtl="0" algn="l">
                        <a:spcBef>
                          <a:spcPts val="0"/>
                        </a:spcBef>
                        <a:spcAft>
                          <a:spcPts val="0"/>
                        </a:spcAft>
                        <a:buNone/>
                      </a:pPr>
                      <a:r>
                        <a:rPr b="1" i="1" lang="en-GB" sz="1700">
                          <a:solidFill>
                            <a:srgbClr val="434343"/>
                          </a:solidFill>
                        </a:rPr>
                        <a:t>Response</a:t>
                      </a:r>
                      <a:r>
                        <a:rPr lang="en-GB" sz="1700">
                          <a:solidFill>
                            <a:srgbClr val="434343"/>
                          </a:solidFill>
                        </a:rPr>
                        <a:t>: The goal is attainable because after 2 months of the project beginning 26% or more from the delivering devices will be changes by modern devices which will be faster and larger.</a:t>
                      </a:r>
                      <a:endParaRPr sz="1700">
                        <a:solidFill>
                          <a:srgbClr val="43434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60725">
                <a:tc>
                  <a:txBody>
                    <a:bodyPr/>
                    <a:lstStyle/>
                    <a:p>
                      <a:pPr indent="0" lvl="0" marL="0" rtl="0" algn="l">
                        <a:lnSpc>
                          <a:spcPct val="150000"/>
                        </a:lnSpc>
                        <a:spcBef>
                          <a:spcPts val="0"/>
                        </a:spcBef>
                        <a:spcAft>
                          <a:spcPts val="0"/>
                        </a:spcAft>
                        <a:buNone/>
                      </a:pPr>
                      <a:r>
                        <a:rPr b="1" lang="en-GB" sz="1700">
                          <a:solidFill>
                            <a:srgbClr val="073763"/>
                          </a:solidFill>
                        </a:rPr>
                        <a:t>What makes this goal relevant? Does it support project or business objectives?</a:t>
                      </a:r>
                      <a:endParaRPr b="1" i="1" sz="1700">
                        <a:solidFill>
                          <a:srgbClr val="073763"/>
                        </a:solidFill>
                      </a:endParaRPr>
                    </a:p>
                    <a:p>
                      <a:pPr indent="0" lvl="0" marL="0" rtl="0" algn="l">
                        <a:spcBef>
                          <a:spcPts val="0"/>
                        </a:spcBef>
                        <a:spcAft>
                          <a:spcPts val="0"/>
                        </a:spcAft>
                        <a:buNone/>
                      </a:pPr>
                      <a:r>
                        <a:rPr b="1" i="1" lang="en-GB" sz="1700">
                          <a:solidFill>
                            <a:srgbClr val="434343"/>
                          </a:solidFill>
                        </a:rPr>
                        <a:t>Response</a:t>
                      </a:r>
                      <a:r>
                        <a:rPr lang="en-GB" sz="1700">
                          <a:solidFill>
                            <a:srgbClr val="434343"/>
                          </a:solidFill>
                        </a:rPr>
                        <a:t>: The goal is relevant because by establishing a strong system for the company in distributing tasks to employees and using modern and strong and fast and large devices of delivering products that will help to arrive the orders at time.</a:t>
                      </a:r>
                      <a:endParaRPr sz="1700">
                        <a:solidFill>
                          <a:srgbClr val="43434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12250">
                <a:tc>
                  <a:txBody>
                    <a:bodyPr/>
                    <a:lstStyle/>
                    <a:p>
                      <a:pPr indent="0" lvl="0" marL="0" rtl="0" algn="l">
                        <a:lnSpc>
                          <a:spcPct val="150000"/>
                        </a:lnSpc>
                        <a:spcBef>
                          <a:spcPts val="0"/>
                        </a:spcBef>
                        <a:spcAft>
                          <a:spcPts val="0"/>
                        </a:spcAft>
                        <a:buNone/>
                      </a:pPr>
                      <a:r>
                        <a:rPr b="1" lang="en-GB" sz="1700">
                          <a:solidFill>
                            <a:srgbClr val="073763"/>
                          </a:solidFill>
                        </a:rPr>
                        <a:t>What makes this goal time-bound? Does it include a timeline or deadline?</a:t>
                      </a:r>
                      <a:endParaRPr b="1" i="1" sz="1700">
                        <a:solidFill>
                          <a:srgbClr val="073763"/>
                        </a:solidFill>
                      </a:endParaRPr>
                    </a:p>
                    <a:p>
                      <a:pPr indent="0" lvl="0" marL="0" rtl="0" algn="l">
                        <a:spcBef>
                          <a:spcPts val="0"/>
                        </a:spcBef>
                        <a:spcAft>
                          <a:spcPts val="0"/>
                        </a:spcAft>
                        <a:buNone/>
                      </a:pPr>
                      <a:r>
                        <a:rPr b="1" i="1" lang="en-GB" sz="1700">
                          <a:solidFill>
                            <a:srgbClr val="434343"/>
                          </a:solidFill>
                        </a:rPr>
                        <a:t>Response</a:t>
                      </a:r>
                      <a:r>
                        <a:rPr lang="en-GB" sz="1700">
                          <a:solidFill>
                            <a:srgbClr val="434343"/>
                          </a:solidFill>
                        </a:rPr>
                        <a:t>: The goal is time-bound because it sets a clear timeframe of 6 months for establishing a strong system for the company in distributing tasks to employees and using devices of delivering products that are larger in size, seeking to deliver the largest possible number from one employee and also faster in speed so that the company can meet the needs of the customers.</a:t>
                      </a:r>
                      <a:endParaRPr sz="1700">
                        <a:solidFill>
                          <a:srgbClr val="43434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7" name="Google Shape;187;g30e9b21bce8_0_48"/>
          <p:cNvSpPr txBox="1"/>
          <p:nvPr/>
        </p:nvSpPr>
        <p:spPr>
          <a:xfrm>
            <a:off x="1099225" y="-12"/>
            <a:ext cx="30000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GB" sz="2400">
                <a:solidFill>
                  <a:srgbClr val="073763"/>
                </a:solidFill>
              </a:rPr>
              <a:t>Goal Two questions:</a:t>
            </a:r>
            <a:endParaRPr b="1" sz="1900">
              <a:solidFill>
                <a:srgbClr val="073763"/>
              </a:solidFill>
            </a:endParaRPr>
          </a:p>
        </p:txBody>
      </p:sp>
      <p:pic>
        <p:nvPicPr>
          <p:cNvPr id="188" name="Google Shape;188;g30e9b21bce8_0_48"/>
          <p:cNvPicPr preferRelativeResize="0"/>
          <p:nvPr/>
        </p:nvPicPr>
        <p:blipFill rotWithShape="1">
          <a:blip r:embed="rId3">
            <a:alphaModFix/>
          </a:blip>
          <a:srcRect b="0" l="0" r="0" t="0"/>
          <a:stretch/>
        </p:blipFill>
        <p:spPr>
          <a:xfrm>
            <a:off x="0" y="0"/>
            <a:ext cx="1099225" cy="509625"/>
          </a:xfrm>
          <a:prstGeom prst="rect">
            <a:avLst/>
          </a:prstGeom>
          <a:noFill/>
          <a:ln>
            <a:noFill/>
          </a:ln>
        </p:spPr>
      </p:pic>
      <p:pic>
        <p:nvPicPr>
          <p:cNvPr id="189" name="Google Shape;189;g30e9b21bce8_0_48"/>
          <p:cNvPicPr preferRelativeResize="0"/>
          <p:nvPr/>
        </p:nvPicPr>
        <p:blipFill rotWithShape="1">
          <a:blip r:embed="rId4">
            <a:alphaModFix/>
          </a:blip>
          <a:srcRect b="0" l="0" r="0" t="0"/>
          <a:stretch/>
        </p:blipFill>
        <p:spPr>
          <a:xfrm>
            <a:off x="11132263" y="-12"/>
            <a:ext cx="1016073" cy="5096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0e9b21bce8_0_59"/>
          <p:cNvSpPr txBox="1"/>
          <p:nvPr/>
        </p:nvSpPr>
        <p:spPr>
          <a:xfrm>
            <a:off x="3864775" y="0"/>
            <a:ext cx="4305900" cy="754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300"/>
              </a:spcAft>
              <a:buNone/>
            </a:pPr>
            <a:r>
              <a:rPr lang="en-GB" sz="3700">
                <a:solidFill>
                  <a:srgbClr val="073763"/>
                </a:solidFill>
                <a:latin typeface="Roboto Black"/>
                <a:ea typeface="Roboto Black"/>
                <a:cs typeface="Roboto Black"/>
                <a:sym typeface="Roboto Black"/>
              </a:rPr>
              <a:t>“Beta T.B”</a:t>
            </a:r>
            <a:r>
              <a:rPr b="1" lang="en-GB" sz="3500">
                <a:solidFill>
                  <a:srgbClr val="073763"/>
                </a:solidFill>
              </a:rPr>
              <a:t> </a:t>
            </a:r>
            <a:r>
              <a:rPr b="1" lang="en-GB" sz="3400">
                <a:solidFill>
                  <a:srgbClr val="073763"/>
                </a:solidFill>
              </a:rPr>
              <a:t>OKRs</a:t>
            </a:r>
            <a:endParaRPr b="1" sz="3400">
              <a:solidFill>
                <a:srgbClr val="073763"/>
              </a:solidFill>
            </a:endParaRPr>
          </a:p>
        </p:txBody>
      </p:sp>
      <p:graphicFrame>
        <p:nvGraphicFramePr>
          <p:cNvPr id="195" name="Google Shape;195;g30e9b21bce8_0_59"/>
          <p:cNvGraphicFramePr/>
          <p:nvPr/>
        </p:nvGraphicFramePr>
        <p:xfrm>
          <a:off x="445725" y="805800"/>
          <a:ext cx="3000000" cy="3000000"/>
        </p:xfrm>
        <a:graphic>
          <a:graphicData uri="http://schemas.openxmlformats.org/drawingml/2006/table">
            <a:tbl>
              <a:tblPr>
                <a:noFill/>
                <a:tableStyleId>{75BD06C7-A5E9-4C9C-9C0D-D441FF2E60B3}</a:tableStyleId>
              </a:tblPr>
              <a:tblGrid>
                <a:gridCol w="249350"/>
                <a:gridCol w="567475"/>
                <a:gridCol w="249350"/>
                <a:gridCol w="9679825"/>
                <a:gridCol w="249350"/>
              </a:tblGrid>
              <a:tr h="572375">
                <a:tc>
                  <a:txBody>
                    <a:bodyPr/>
                    <a:lstStyle/>
                    <a:p>
                      <a:pPr indent="0" lvl="0" marL="0" rtl="0" algn="l">
                        <a:spcBef>
                          <a:spcPts val="0"/>
                        </a:spcBef>
                        <a:spcAft>
                          <a:spcPts val="0"/>
                        </a:spcAft>
                        <a:buNone/>
                      </a:pPr>
                      <a:r>
                        <a:t/>
                      </a:r>
                      <a:endParaRPr sz="1100">
                        <a:solidFill>
                          <a:srgbClr val="3C4043"/>
                        </a:solidFill>
                      </a:endParaRPr>
                    </a:p>
                  </a:txBody>
                  <a:tcPr marT="0" marB="0" marR="0" marL="0" anchor="ctr">
                    <a:lnL cap="flat" cmpd="sng" w="12700">
                      <a:solidFill>
                        <a:srgbClr val="BDC1C6"/>
                      </a:solidFill>
                      <a:prstDash val="solid"/>
                      <a:round/>
                      <a:headEnd len="sm" w="sm" type="none"/>
                      <a:tailEnd len="sm" w="sm" type="none"/>
                    </a:lnL>
                    <a:lnT cap="flat" cmpd="sng" w="12700">
                      <a:solidFill>
                        <a:srgbClr val="BDC1C6"/>
                      </a:solidFill>
                      <a:prstDash val="solid"/>
                      <a:round/>
                      <a:headEnd len="sm" w="sm" type="none"/>
                      <a:tailEnd len="sm" w="sm" type="none"/>
                    </a:lnT>
                    <a:lnB cap="flat" cmpd="sng" w="28575">
                      <a:solidFill>
                        <a:srgbClr val="4285F4"/>
                      </a:solidFill>
                      <a:prstDash val="solid"/>
                      <a:round/>
                      <a:headEnd len="sm" w="sm" type="none"/>
                      <a:tailEnd len="sm" w="sm" type="none"/>
                    </a:lnB>
                    <a:solidFill>
                      <a:srgbClr val="FFFFFF"/>
                    </a:solidFill>
                  </a:tcPr>
                </a:tc>
                <a:tc>
                  <a:txBody>
                    <a:bodyPr/>
                    <a:lstStyle/>
                    <a:p>
                      <a:pPr indent="0" lvl="0" marL="0" rtl="0" algn="ctr">
                        <a:lnSpc>
                          <a:spcPct val="115000"/>
                        </a:lnSpc>
                        <a:spcBef>
                          <a:spcPts val="200"/>
                        </a:spcBef>
                        <a:spcAft>
                          <a:spcPts val="0"/>
                        </a:spcAft>
                        <a:buNone/>
                      </a:pPr>
                      <a:r>
                        <a:rPr b="1" lang="en-GB" sz="1900">
                          <a:solidFill>
                            <a:srgbClr val="FFFFFF"/>
                          </a:solidFill>
                          <a:highlight>
                            <a:srgbClr val="4285F4"/>
                          </a:highlight>
                        </a:rPr>
                        <a:t> O1 </a:t>
                      </a:r>
                      <a:endParaRPr b="1" sz="1900">
                        <a:solidFill>
                          <a:srgbClr val="3C4043"/>
                        </a:solidFill>
                      </a:endParaRPr>
                    </a:p>
                  </a:txBody>
                  <a:tcPr marT="0" marB="0" marR="0" marL="0" anchor="ctr">
                    <a:lnT cap="flat" cmpd="sng" w="12700">
                      <a:solidFill>
                        <a:srgbClr val="BDC1C6"/>
                      </a:solidFill>
                      <a:prstDash val="solid"/>
                      <a:round/>
                      <a:headEnd len="sm" w="sm" type="none"/>
                      <a:tailEnd len="sm" w="sm" type="none"/>
                    </a:lnT>
                    <a:lnB cap="flat" cmpd="sng" w="28575">
                      <a:solidFill>
                        <a:srgbClr val="4285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T cap="flat" cmpd="sng" w="12700">
                      <a:solidFill>
                        <a:srgbClr val="BDC1C6"/>
                      </a:solidFill>
                      <a:prstDash val="solid"/>
                      <a:round/>
                      <a:headEnd len="sm" w="sm" type="none"/>
                      <a:tailEnd len="sm" w="sm" type="none"/>
                    </a:lnT>
                    <a:lnB cap="flat" cmpd="sng" w="28575">
                      <a:solidFill>
                        <a:srgbClr val="4285F4"/>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b="1" lang="en-GB" sz="1800">
                          <a:solidFill>
                            <a:srgbClr val="3C4043"/>
                          </a:solidFill>
                        </a:rPr>
                        <a:t>Ensuring the safety of the shipped product until it reaches the customer.</a:t>
                      </a:r>
                      <a:endParaRPr b="1" sz="1800">
                        <a:solidFill>
                          <a:srgbClr val="3C4043"/>
                        </a:solidFill>
                      </a:endParaRPr>
                    </a:p>
                  </a:txBody>
                  <a:tcPr marT="91450" marB="91450" marR="91450" marL="91450" anchor="ctr">
                    <a:lnT cap="flat" cmpd="sng" w="12700">
                      <a:solidFill>
                        <a:srgbClr val="BDC1C6"/>
                      </a:solidFill>
                      <a:prstDash val="solid"/>
                      <a:round/>
                      <a:headEnd len="sm" w="sm" type="none"/>
                      <a:tailEnd len="sm" w="sm" type="none"/>
                    </a:lnT>
                    <a:lnB cap="flat" cmpd="sng" w="28575">
                      <a:solidFill>
                        <a:srgbClr val="4285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solidFill>
                          <a:srgbClr val="3C4043"/>
                        </a:solidFill>
                      </a:endParaRPr>
                    </a:p>
                  </a:txBody>
                  <a:tcPr marT="0" marB="0" marR="0" marL="0" anchor="ctr">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28575">
                      <a:solidFill>
                        <a:srgbClr val="4285F4"/>
                      </a:solidFill>
                      <a:prstDash val="solid"/>
                      <a:round/>
                      <a:headEnd len="sm" w="sm" type="none"/>
                      <a:tailEnd len="sm" w="sm" type="none"/>
                    </a:lnB>
                    <a:solidFill>
                      <a:srgbClr val="FFFFFF"/>
                    </a:solidFill>
                  </a:tcPr>
                </a:tc>
              </a:tr>
              <a:tr h="843600">
                <a:tc>
                  <a:txBody>
                    <a:bodyPr/>
                    <a:lstStyle/>
                    <a:p>
                      <a:pPr indent="0" lvl="0" marL="0" rtl="0" algn="l">
                        <a:spcBef>
                          <a:spcPts val="0"/>
                        </a:spcBef>
                        <a:spcAft>
                          <a:spcPts val="0"/>
                        </a:spcAft>
                        <a:buNone/>
                      </a:pPr>
                      <a:r>
                        <a:t/>
                      </a:r>
                      <a:endParaRPr sz="1100">
                        <a:solidFill>
                          <a:srgbClr val="3C4043"/>
                        </a:solidFill>
                      </a:endParaRPr>
                    </a:p>
                  </a:txBody>
                  <a:tcPr marT="0" marB="0" marR="0" marL="0" anchor="ctr">
                    <a:lnL cap="flat" cmpd="sng" w="12700">
                      <a:solidFill>
                        <a:srgbClr val="BDC1C6"/>
                      </a:solidFill>
                      <a:prstDash val="solid"/>
                      <a:round/>
                      <a:headEnd len="sm" w="sm" type="none"/>
                      <a:tailEnd len="sm" w="sm" type="none"/>
                    </a:lnL>
                    <a:lnT cap="flat" cmpd="sng" w="28575">
                      <a:solidFill>
                        <a:srgbClr val="4285F4"/>
                      </a:solidFill>
                      <a:prstDash val="solid"/>
                      <a:round/>
                      <a:headEnd len="sm" w="sm" type="none"/>
                      <a:tailEnd len="sm" w="sm" type="none"/>
                    </a:lnT>
                    <a:solidFill>
                      <a:srgbClr val="FFFFFF"/>
                    </a:solidFill>
                  </a:tcPr>
                </a:tc>
                <a:tc>
                  <a:txBody>
                    <a:bodyPr/>
                    <a:lstStyle/>
                    <a:p>
                      <a:pPr indent="0" lvl="0" marL="0" rtl="0" algn="ctr">
                        <a:lnSpc>
                          <a:spcPct val="115000"/>
                        </a:lnSpc>
                        <a:spcBef>
                          <a:spcPts val="200"/>
                        </a:spcBef>
                        <a:spcAft>
                          <a:spcPts val="0"/>
                        </a:spcAft>
                        <a:buNone/>
                      </a:pPr>
                      <a:r>
                        <a:rPr lang="en-GB" sz="1700">
                          <a:solidFill>
                            <a:srgbClr val="1967D2"/>
                          </a:solidFill>
                          <a:highlight>
                            <a:srgbClr val="E8F0FE"/>
                          </a:highlight>
                        </a:rPr>
                        <a:t> KR1</a:t>
                      </a:r>
                      <a:endParaRPr sz="1700">
                        <a:solidFill>
                          <a:srgbClr val="1967D2"/>
                        </a:solidFill>
                        <a:highlight>
                          <a:srgbClr val="E8F0FE"/>
                        </a:highlight>
                      </a:endParaRPr>
                    </a:p>
                  </a:txBody>
                  <a:tcPr marT="0" marB="0" marR="0" marL="0" anchor="ctr">
                    <a:lnT cap="flat" cmpd="sng" w="28575">
                      <a:solidFill>
                        <a:srgbClr val="4285F4"/>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T cap="flat" cmpd="sng" w="28575">
                      <a:solidFill>
                        <a:srgbClr val="4285F4"/>
                      </a:solidFill>
                      <a:prstDash val="solid"/>
                      <a:round/>
                      <a:headEnd len="sm" w="sm" type="none"/>
                      <a:tailEnd len="sm" w="sm" type="none"/>
                    </a:lnT>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Decrease in the percentage by 85% of returns the orders that arrive damaged, scratched, or don’t do it’s performance well due error in delivery method and that within 70 days.</a:t>
                      </a:r>
                      <a:endParaRPr sz="1800">
                        <a:solidFill>
                          <a:srgbClr val="3C4043"/>
                        </a:solidFill>
                      </a:endParaRPr>
                    </a:p>
                  </a:txBody>
                  <a:tcPr marT="91450" marB="91450" marR="91450" marL="91450" anchor="ctr">
                    <a:lnT cap="flat" cmpd="sng" w="28575">
                      <a:solidFill>
                        <a:srgbClr val="4285F4"/>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solidFill>
                          <a:srgbClr val="3C4043"/>
                        </a:solidFill>
                      </a:endParaRPr>
                    </a:p>
                  </a:txBody>
                  <a:tcPr marT="0" marB="0" marR="0" marL="0" anchor="ctr">
                    <a:lnR cap="flat" cmpd="sng" w="12700">
                      <a:solidFill>
                        <a:srgbClr val="BDC1C6"/>
                      </a:solidFill>
                      <a:prstDash val="solid"/>
                      <a:round/>
                      <a:headEnd len="sm" w="sm" type="none"/>
                      <a:tailEnd len="sm" w="sm" type="none"/>
                    </a:lnR>
                    <a:lnT cap="flat" cmpd="sng" w="28575">
                      <a:solidFill>
                        <a:srgbClr val="4285F4"/>
                      </a:solidFill>
                      <a:prstDash val="solid"/>
                      <a:round/>
                      <a:headEnd len="sm" w="sm" type="none"/>
                      <a:tailEnd len="sm" w="sm" type="none"/>
                    </a:lnT>
                    <a:solidFill>
                      <a:srgbClr val="FFFFFF"/>
                    </a:solidFill>
                  </a:tcPr>
                </a:tc>
              </a:tr>
              <a:tr h="843600">
                <a:tc>
                  <a:txBody>
                    <a:bodyPr/>
                    <a:lstStyle/>
                    <a:p>
                      <a:pPr indent="0" lvl="0" marL="0" rtl="0" algn="l">
                        <a:spcBef>
                          <a:spcPts val="0"/>
                        </a:spcBef>
                        <a:spcAft>
                          <a:spcPts val="0"/>
                        </a:spcAft>
                        <a:buNone/>
                      </a:pPr>
                      <a:r>
                        <a:t/>
                      </a:r>
                      <a:endParaRPr sz="1100">
                        <a:solidFill>
                          <a:srgbClr val="3C4043"/>
                        </a:solidFill>
                      </a:endParaRPr>
                    </a:p>
                  </a:txBody>
                  <a:tcPr marT="0" marB="0" marR="0" marL="0" anchor="ctr">
                    <a:lnL cap="flat" cmpd="sng" w="12700">
                      <a:solidFill>
                        <a:srgbClr val="BDC1C6"/>
                      </a:solidFill>
                      <a:prstDash val="solid"/>
                      <a:round/>
                      <a:headEnd len="sm" w="sm" type="none"/>
                      <a:tailEnd len="sm" w="sm" type="none"/>
                    </a:lnL>
                    <a:solidFill>
                      <a:srgbClr val="FFFFFF"/>
                    </a:solidFill>
                  </a:tcPr>
                </a:tc>
                <a:tc>
                  <a:txBody>
                    <a:bodyPr/>
                    <a:lstStyle/>
                    <a:p>
                      <a:pPr indent="0" lvl="0" marL="0" rtl="0" algn="ctr">
                        <a:lnSpc>
                          <a:spcPct val="115000"/>
                        </a:lnSpc>
                        <a:spcBef>
                          <a:spcPts val="200"/>
                        </a:spcBef>
                        <a:spcAft>
                          <a:spcPts val="0"/>
                        </a:spcAft>
                        <a:buNone/>
                      </a:pPr>
                      <a:r>
                        <a:rPr lang="en-GB" sz="1700">
                          <a:solidFill>
                            <a:srgbClr val="1967D2"/>
                          </a:solidFill>
                          <a:highlight>
                            <a:srgbClr val="E8F0FE"/>
                          </a:highlight>
                        </a:rPr>
                        <a:t> KR2</a:t>
                      </a:r>
                      <a:endParaRPr sz="1700">
                        <a:solidFill>
                          <a:srgbClr val="1967D2"/>
                        </a:solidFill>
                        <a:highlight>
                          <a:srgbClr val="E8F0FE"/>
                        </a:highlight>
                      </a:endParaRPr>
                    </a:p>
                  </a:txBody>
                  <a:tcPr marT="0" marB="0" marR="0" marL="0" anchor="ctr">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Increasing feedback includes that the order arrived well and its quality remains good by 95% at least within 2 months.</a:t>
                      </a:r>
                      <a:endParaRPr sz="1800">
                        <a:solidFill>
                          <a:srgbClr val="3C4043"/>
                        </a:solidFill>
                      </a:endParaRPr>
                    </a:p>
                  </a:txBody>
                  <a:tcPr marT="91450" marB="91450" marR="91450" marL="91450" anchor="ct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solidFill>
                          <a:srgbClr val="3C4043"/>
                        </a:solidFill>
                      </a:endParaRPr>
                    </a:p>
                  </a:txBody>
                  <a:tcPr marT="0" marB="0" marR="0" marL="0" anchor="ctr">
                    <a:lnR cap="flat" cmpd="sng" w="12700">
                      <a:solidFill>
                        <a:srgbClr val="BDC1C6"/>
                      </a:solidFill>
                      <a:prstDash val="solid"/>
                      <a:round/>
                      <a:headEnd len="sm" w="sm" type="none"/>
                      <a:tailEnd len="sm" w="sm" type="none"/>
                    </a:lnR>
                    <a:solidFill>
                      <a:srgbClr val="FFFFFF"/>
                    </a:solidFill>
                  </a:tcPr>
                </a:tc>
              </a:tr>
              <a:tr h="843600">
                <a:tc>
                  <a:txBody>
                    <a:bodyPr/>
                    <a:lstStyle/>
                    <a:p>
                      <a:pPr indent="0" lvl="0" marL="0" rtl="0" algn="l">
                        <a:spcBef>
                          <a:spcPts val="0"/>
                        </a:spcBef>
                        <a:spcAft>
                          <a:spcPts val="0"/>
                        </a:spcAft>
                        <a:buNone/>
                      </a:pPr>
                      <a:r>
                        <a:t/>
                      </a:r>
                      <a:endParaRPr sz="1100">
                        <a:solidFill>
                          <a:srgbClr val="3C4043"/>
                        </a:solidFill>
                      </a:endParaRPr>
                    </a:p>
                  </a:txBody>
                  <a:tcPr marT="0" marB="0" marR="0" marL="0" anchor="ctr">
                    <a:lnL cap="flat" cmpd="sng" w="12700">
                      <a:solidFill>
                        <a:srgbClr val="BDC1C6"/>
                      </a:solidFill>
                      <a:prstDash val="solid"/>
                      <a:round/>
                      <a:headEnd len="sm" w="sm" type="none"/>
                      <a:tailEnd len="sm" w="sm" type="none"/>
                    </a:lnL>
                    <a:lnB cap="flat" cmpd="sng" w="12700">
                      <a:solidFill>
                        <a:srgbClr val="BDC1C6"/>
                      </a:solidFill>
                      <a:prstDash val="solid"/>
                      <a:round/>
                      <a:headEnd len="sm" w="sm" type="none"/>
                      <a:tailEnd len="sm" w="sm" type="none"/>
                    </a:lnB>
                    <a:solidFill>
                      <a:srgbClr val="FFFFFF"/>
                    </a:solidFill>
                  </a:tcPr>
                </a:tc>
                <a:tc>
                  <a:txBody>
                    <a:bodyPr/>
                    <a:lstStyle/>
                    <a:p>
                      <a:pPr indent="0" lvl="0" marL="0" rtl="0" algn="ctr">
                        <a:lnSpc>
                          <a:spcPct val="115000"/>
                        </a:lnSpc>
                        <a:spcBef>
                          <a:spcPts val="200"/>
                        </a:spcBef>
                        <a:spcAft>
                          <a:spcPts val="0"/>
                        </a:spcAft>
                        <a:buNone/>
                      </a:pPr>
                      <a:r>
                        <a:rPr lang="en-GB" sz="1700">
                          <a:solidFill>
                            <a:srgbClr val="1967D2"/>
                          </a:solidFill>
                          <a:highlight>
                            <a:srgbClr val="E8F0FE"/>
                          </a:highlight>
                        </a:rPr>
                        <a:t> KR3</a:t>
                      </a:r>
                      <a:endParaRPr sz="1700">
                        <a:solidFill>
                          <a:srgbClr val="1967D2"/>
                        </a:solidFill>
                        <a:highlight>
                          <a:srgbClr val="E8F0FE"/>
                        </a:highlight>
                      </a:endParaRPr>
                    </a:p>
                  </a:txBody>
                  <a:tcPr marT="0" marB="0" marR="0" marL="0" anchor="ctr">
                    <a:lnB cap="flat" cmpd="sng" w="12700">
                      <a:solidFill>
                        <a:srgbClr val="BDC1C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B cap="flat" cmpd="sng" w="12700">
                      <a:solidFill>
                        <a:srgbClr val="BDC1C6"/>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An increase in the number of emails thanking the company for maintaining the quality of the product during shipping and not causing damage to it.</a:t>
                      </a:r>
                      <a:endParaRPr sz="1800">
                        <a:solidFill>
                          <a:srgbClr val="3C4043"/>
                        </a:solidFill>
                      </a:endParaRPr>
                    </a:p>
                  </a:txBody>
                  <a:tcPr marT="91450" marB="91450" marR="91450" marL="91450" anchor="ct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solidFill>
                          <a:srgbClr val="3C4043"/>
                        </a:solidFill>
                      </a:endParaRPr>
                    </a:p>
                  </a:txBody>
                  <a:tcPr marT="0" marB="0" marR="0" marL="0" anchor="ctr">
                    <a:lnR cap="flat" cmpd="sng" w="12700">
                      <a:solidFill>
                        <a:srgbClr val="BDC1C6"/>
                      </a:solidFill>
                      <a:prstDash val="solid"/>
                      <a:round/>
                      <a:headEnd len="sm" w="sm" type="none"/>
                      <a:tailEnd len="sm" w="sm" type="none"/>
                    </a:lnR>
                    <a:lnB cap="flat" cmpd="sng" w="12700">
                      <a:solidFill>
                        <a:srgbClr val="BDC1C6"/>
                      </a:solidFill>
                      <a:prstDash val="solid"/>
                      <a:round/>
                      <a:headEnd len="sm" w="sm" type="none"/>
                      <a:tailEnd len="sm" w="sm" type="none"/>
                    </a:lnB>
                    <a:solidFill>
                      <a:srgbClr val="FFFFFF"/>
                    </a:solidFill>
                  </a:tcPr>
                </a:tc>
              </a:tr>
            </a:tbl>
          </a:graphicData>
        </a:graphic>
      </p:graphicFrame>
      <p:graphicFrame>
        <p:nvGraphicFramePr>
          <p:cNvPr id="196" name="Google Shape;196;g30e9b21bce8_0_59"/>
          <p:cNvGraphicFramePr/>
          <p:nvPr/>
        </p:nvGraphicFramePr>
        <p:xfrm>
          <a:off x="445725" y="4074075"/>
          <a:ext cx="3000000" cy="3000000"/>
        </p:xfrm>
        <a:graphic>
          <a:graphicData uri="http://schemas.openxmlformats.org/drawingml/2006/table">
            <a:tbl>
              <a:tblPr>
                <a:noFill/>
                <a:tableStyleId>{75BD06C7-A5E9-4C9C-9C0D-D441FF2E60B3}</a:tableStyleId>
              </a:tblPr>
              <a:tblGrid>
                <a:gridCol w="602475"/>
                <a:gridCol w="200000"/>
                <a:gridCol w="10242250"/>
              </a:tblGrid>
              <a:tr h="765050">
                <a:tc>
                  <a:txBody>
                    <a:bodyPr/>
                    <a:lstStyle/>
                    <a:p>
                      <a:pPr indent="0" lvl="0" marL="0" rtl="0" algn="ctr">
                        <a:lnSpc>
                          <a:spcPct val="115000"/>
                        </a:lnSpc>
                        <a:spcBef>
                          <a:spcPts val="200"/>
                        </a:spcBef>
                        <a:spcAft>
                          <a:spcPts val="0"/>
                        </a:spcAft>
                        <a:buNone/>
                      </a:pPr>
                      <a:r>
                        <a:rPr b="1" lang="en-GB" sz="1900">
                          <a:solidFill>
                            <a:srgbClr val="FFFFFF"/>
                          </a:solidFill>
                          <a:highlight>
                            <a:srgbClr val="EA4335"/>
                          </a:highlight>
                        </a:rPr>
                        <a:t> O2 </a:t>
                      </a:r>
                      <a:endParaRPr b="1" sz="1900">
                        <a:solidFill>
                          <a:srgbClr val="3C4043"/>
                        </a:solidFill>
                        <a:highlight>
                          <a:srgbClr val="EA4335"/>
                        </a:highlight>
                      </a:endParaRPr>
                    </a:p>
                  </a:txBody>
                  <a:tcPr marT="0" marB="0" marR="0" marL="0" anchor="ctr">
                    <a:lnR cap="flat" cmpd="sng">
                      <a:solidFill>
                        <a:srgbClr val="000000"/>
                      </a:solidFill>
                      <a:prstDash val="solid"/>
                      <a:round/>
                      <a:headEnd len="sm" w="sm" type="none"/>
                      <a:tailEnd len="sm" w="sm" type="none"/>
                    </a:lnR>
                    <a:lnT cap="flat" cmpd="sng" w="12700">
                      <a:solidFill>
                        <a:srgbClr val="BDC1C6"/>
                      </a:solidFill>
                      <a:prstDash val="solid"/>
                      <a:round/>
                      <a:headEnd len="sm" w="sm" type="none"/>
                      <a:tailEnd len="sm" w="sm" type="none"/>
                    </a:lnT>
                    <a:lnB cap="flat" cmpd="sng" w="28575">
                      <a:solidFill>
                        <a:srgbClr val="EA4335"/>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BDC1C6"/>
                      </a:solidFill>
                      <a:prstDash val="solid"/>
                      <a:round/>
                      <a:headEnd len="sm" w="sm" type="none"/>
                      <a:tailEnd len="sm" w="sm" type="none"/>
                    </a:lnT>
                    <a:lnB cap="flat" cmpd="sng" w="28575">
                      <a:solidFill>
                        <a:srgbClr val="EA4335"/>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b="1" lang="en-GB" sz="1800">
                          <a:solidFill>
                            <a:srgbClr val="3C4043"/>
                          </a:solidFill>
                        </a:rPr>
                        <a:t>The company makes sure that the service provided is the service required by the customer.</a:t>
                      </a:r>
                      <a:endParaRPr b="1" sz="18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28575">
                      <a:solidFill>
                        <a:srgbClr val="EA4335"/>
                      </a:solidFill>
                      <a:prstDash val="solid"/>
                      <a:round/>
                      <a:headEnd len="sm" w="sm" type="none"/>
                      <a:tailEnd len="sm" w="sm" type="none"/>
                    </a:lnB>
                    <a:solidFill>
                      <a:srgbClr val="FFFFFF"/>
                    </a:solidFill>
                  </a:tcPr>
                </a:tc>
              </a:tr>
              <a:tr h="519050">
                <a:tc>
                  <a:txBody>
                    <a:bodyPr/>
                    <a:lstStyle/>
                    <a:p>
                      <a:pPr indent="0" lvl="0" marL="0" rtl="0" algn="ctr">
                        <a:lnSpc>
                          <a:spcPct val="115000"/>
                        </a:lnSpc>
                        <a:spcBef>
                          <a:spcPts val="200"/>
                        </a:spcBef>
                        <a:spcAft>
                          <a:spcPts val="0"/>
                        </a:spcAft>
                        <a:buNone/>
                      </a:pPr>
                      <a:r>
                        <a:rPr lang="en-GB" sz="1700">
                          <a:solidFill>
                            <a:srgbClr val="C5221F"/>
                          </a:solidFill>
                          <a:highlight>
                            <a:srgbClr val="FCE8E6"/>
                          </a:highlight>
                        </a:rPr>
                        <a:t> KR1</a:t>
                      </a:r>
                      <a:endParaRPr sz="1700">
                        <a:solidFill>
                          <a:srgbClr val="C5221F"/>
                        </a:solidFill>
                        <a:highlight>
                          <a:srgbClr val="FCE8E6"/>
                        </a:highlight>
                      </a:endParaRPr>
                    </a:p>
                  </a:txBody>
                  <a:tcPr marT="0" marB="0" marR="0" marL="0" anchor="ctr">
                    <a:lnT cap="flat" cmpd="sng" w="28575">
                      <a:solidFill>
                        <a:srgbClr val="EA4335"/>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R cap="flat" cmpd="sng">
                      <a:solidFill>
                        <a:srgbClr val="000000"/>
                      </a:solidFill>
                      <a:prstDash val="solid"/>
                      <a:round/>
                      <a:headEnd len="sm" w="sm" type="none"/>
                      <a:tailEnd len="sm" w="sm" type="none"/>
                    </a:lnR>
                    <a:lnT cap="flat" cmpd="sng" w="28575">
                      <a:solidFill>
                        <a:srgbClr val="EA4335"/>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Get 97% of feedback that the customers are satisfied from the company’s service within 120 days.</a:t>
                      </a:r>
                      <a:endParaRPr sz="18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28575">
                      <a:solidFill>
                        <a:srgbClr val="EA4335"/>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r h="519050">
                <a:tc>
                  <a:txBody>
                    <a:bodyPr/>
                    <a:lstStyle/>
                    <a:p>
                      <a:pPr indent="0" lvl="0" marL="0" rtl="0" algn="ctr">
                        <a:lnSpc>
                          <a:spcPct val="115000"/>
                        </a:lnSpc>
                        <a:spcBef>
                          <a:spcPts val="200"/>
                        </a:spcBef>
                        <a:spcAft>
                          <a:spcPts val="0"/>
                        </a:spcAft>
                        <a:buNone/>
                      </a:pPr>
                      <a:r>
                        <a:rPr lang="en-GB" sz="1700">
                          <a:solidFill>
                            <a:srgbClr val="C5221F"/>
                          </a:solidFill>
                          <a:highlight>
                            <a:srgbClr val="FCE8E6"/>
                          </a:highlight>
                        </a:rPr>
                        <a:t> KR2</a:t>
                      </a:r>
                      <a:endParaRPr sz="1700">
                        <a:solidFill>
                          <a:srgbClr val="C5221F"/>
                        </a:solidFill>
                        <a:highlight>
                          <a:srgbClr val="FCE8E6"/>
                        </a:highlight>
                      </a:endParaRPr>
                    </a:p>
                  </a:txBody>
                  <a:tcPr marT="0" marB="0" marR="0" marL="0" anchor="ct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An increase in customers’ use of the Beta.TB service by 20% within 4 months.</a:t>
                      </a:r>
                      <a:endParaRPr sz="18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r h="765050">
                <a:tc>
                  <a:txBody>
                    <a:bodyPr/>
                    <a:lstStyle/>
                    <a:p>
                      <a:pPr indent="0" lvl="0" marL="0" rtl="0" algn="ctr">
                        <a:lnSpc>
                          <a:spcPct val="115000"/>
                        </a:lnSpc>
                        <a:spcBef>
                          <a:spcPts val="200"/>
                        </a:spcBef>
                        <a:spcAft>
                          <a:spcPts val="0"/>
                        </a:spcAft>
                        <a:buNone/>
                      </a:pPr>
                      <a:r>
                        <a:rPr lang="en-GB" sz="1700">
                          <a:solidFill>
                            <a:srgbClr val="C5221F"/>
                          </a:solidFill>
                          <a:highlight>
                            <a:srgbClr val="FCE8E6"/>
                          </a:highlight>
                        </a:rPr>
                        <a:t> KR3</a:t>
                      </a:r>
                      <a:endParaRPr sz="1700">
                        <a:solidFill>
                          <a:srgbClr val="C5221F"/>
                        </a:solidFill>
                        <a:highlight>
                          <a:srgbClr val="FCE8E6"/>
                        </a:highlight>
                      </a:endParaRPr>
                    </a:p>
                  </a:txBody>
                  <a:tcPr marT="0" marB="0" marR="0" marL="0" anchor="ctr">
                    <a:lnT cap="flat" cmpd="sng">
                      <a:solidFill>
                        <a:srgbClr val="000000"/>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The company has obtained its previous reputation, which guarantees that the company provides the best shipping service and that through 8 months.</a:t>
                      </a:r>
                      <a:endParaRPr sz="18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g30e9b21bce8_0_64"/>
          <p:cNvGraphicFramePr/>
          <p:nvPr/>
        </p:nvGraphicFramePr>
        <p:xfrm>
          <a:off x="219975" y="355925"/>
          <a:ext cx="3000000" cy="3000000"/>
        </p:xfrm>
        <a:graphic>
          <a:graphicData uri="http://schemas.openxmlformats.org/drawingml/2006/table">
            <a:tbl>
              <a:tblPr>
                <a:noFill/>
                <a:tableStyleId>{75BD06C7-A5E9-4C9C-9C0D-D441FF2E60B3}</a:tableStyleId>
              </a:tblPr>
              <a:tblGrid>
                <a:gridCol w="247475"/>
                <a:gridCol w="625375"/>
                <a:gridCol w="247475"/>
                <a:gridCol w="10631700"/>
              </a:tblGrid>
              <a:tr h="805175">
                <a:tc>
                  <a:txBody>
                    <a:bodyPr/>
                    <a:lstStyle/>
                    <a:p>
                      <a:pPr indent="0" lvl="0" marL="0" rtl="0" algn="l">
                        <a:spcBef>
                          <a:spcPts val="0"/>
                        </a:spcBef>
                        <a:spcAft>
                          <a:spcPts val="0"/>
                        </a:spcAft>
                        <a:buNone/>
                      </a:pPr>
                      <a:r>
                        <a:t/>
                      </a:r>
                      <a:endParaRPr sz="1800">
                        <a:solidFill>
                          <a:srgbClr val="3C4043"/>
                        </a:solidFill>
                      </a:endParaRPr>
                    </a:p>
                  </a:txBody>
                  <a:tcPr marT="0" marB="0" marR="0" marL="0" anchor="ctr">
                    <a:lnL cap="flat" cmpd="sng" w="12700">
                      <a:solidFill>
                        <a:srgbClr val="BDC1C6"/>
                      </a:solidFill>
                      <a:prstDash val="solid"/>
                      <a:round/>
                      <a:headEnd len="sm" w="sm" type="none"/>
                      <a:tailEnd len="sm" w="sm" type="none"/>
                    </a:lnL>
                    <a:lnT cap="flat" cmpd="sng" w="12700">
                      <a:solidFill>
                        <a:srgbClr val="BDC1C6"/>
                      </a:solidFill>
                      <a:prstDash val="solid"/>
                      <a:round/>
                      <a:headEnd len="sm" w="sm" type="none"/>
                      <a:tailEnd len="sm" w="sm" type="none"/>
                    </a:lnT>
                    <a:lnB cap="flat" cmpd="sng" w="28575">
                      <a:solidFill>
                        <a:srgbClr val="FBBC04"/>
                      </a:solidFill>
                      <a:prstDash val="solid"/>
                      <a:round/>
                      <a:headEnd len="sm" w="sm" type="none"/>
                      <a:tailEnd len="sm" w="sm" type="none"/>
                    </a:lnB>
                    <a:solidFill>
                      <a:srgbClr val="FFFFFF"/>
                    </a:solidFill>
                  </a:tcPr>
                </a:tc>
                <a:tc>
                  <a:txBody>
                    <a:bodyPr/>
                    <a:lstStyle/>
                    <a:p>
                      <a:pPr indent="0" lvl="0" marL="0" rtl="0" algn="ctr">
                        <a:lnSpc>
                          <a:spcPct val="115000"/>
                        </a:lnSpc>
                        <a:spcBef>
                          <a:spcPts val="200"/>
                        </a:spcBef>
                        <a:spcAft>
                          <a:spcPts val="0"/>
                        </a:spcAft>
                        <a:buNone/>
                      </a:pPr>
                      <a:r>
                        <a:rPr b="1" lang="en-GB" sz="1800">
                          <a:solidFill>
                            <a:srgbClr val="FFFFFF"/>
                          </a:solidFill>
                          <a:highlight>
                            <a:srgbClr val="FBBC04"/>
                          </a:highlight>
                        </a:rPr>
                        <a:t> O3 </a:t>
                      </a:r>
                      <a:endParaRPr b="1" sz="1800">
                        <a:solidFill>
                          <a:srgbClr val="3C4043"/>
                        </a:solidFill>
                        <a:highlight>
                          <a:srgbClr val="FBBC04"/>
                        </a:highlight>
                      </a:endParaRPr>
                    </a:p>
                  </a:txBody>
                  <a:tcPr marT="0" marB="0" marR="0" marL="0" anchor="ctr">
                    <a:lnR cap="flat" cmpd="sng">
                      <a:solidFill>
                        <a:srgbClr val="000000"/>
                      </a:solidFill>
                      <a:prstDash val="solid"/>
                      <a:round/>
                      <a:headEnd len="sm" w="sm" type="none"/>
                      <a:tailEnd len="sm" w="sm" type="none"/>
                    </a:lnR>
                    <a:lnT cap="flat" cmpd="sng" w="12700">
                      <a:solidFill>
                        <a:srgbClr val="BDC1C6"/>
                      </a:solidFill>
                      <a:prstDash val="solid"/>
                      <a:round/>
                      <a:headEnd len="sm" w="sm" type="none"/>
                      <a:tailEnd len="sm" w="sm" type="none"/>
                    </a:lnT>
                    <a:lnB cap="flat" cmpd="sng" w="28575">
                      <a:solidFill>
                        <a:srgbClr val="FBBC0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BDC1C6"/>
                      </a:solidFill>
                      <a:prstDash val="solid"/>
                      <a:round/>
                      <a:headEnd len="sm" w="sm" type="none"/>
                      <a:tailEnd len="sm" w="sm" type="none"/>
                    </a:lnT>
                    <a:lnB cap="flat" cmpd="sng" w="28575">
                      <a:solidFill>
                        <a:srgbClr val="FBBC04"/>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b="1" lang="en-GB" sz="1800">
                          <a:highlight>
                            <a:srgbClr val="FFFFFF"/>
                          </a:highlight>
                        </a:rPr>
                        <a:t>The company ensures that the shipped order arrives on time with the customer.</a:t>
                      </a:r>
                      <a:endParaRPr b="1" sz="1800">
                        <a:highlight>
                          <a:srgbClr val="FFFFFF"/>
                        </a:highlight>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28575">
                      <a:solidFill>
                        <a:srgbClr val="FBBC04"/>
                      </a:solidFill>
                      <a:prstDash val="solid"/>
                      <a:round/>
                      <a:headEnd len="sm" w="sm" type="none"/>
                      <a:tailEnd len="sm" w="sm" type="none"/>
                    </a:lnB>
                    <a:solidFill>
                      <a:srgbClr val="FFFFFF"/>
                    </a:solidFill>
                  </a:tcPr>
                </a:tc>
              </a:tr>
              <a:tr h="805175">
                <a:tc>
                  <a:txBody>
                    <a:bodyPr/>
                    <a:lstStyle/>
                    <a:p>
                      <a:pPr indent="0" lvl="0" marL="0" rtl="0" algn="l">
                        <a:spcBef>
                          <a:spcPts val="0"/>
                        </a:spcBef>
                        <a:spcAft>
                          <a:spcPts val="0"/>
                        </a:spcAft>
                        <a:buNone/>
                      </a:pPr>
                      <a:r>
                        <a:t/>
                      </a:r>
                      <a:endParaRPr sz="1800">
                        <a:solidFill>
                          <a:srgbClr val="3C4043"/>
                        </a:solidFill>
                      </a:endParaRPr>
                    </a:p>
                  </a:txBody>
                  <a:tcPr marT="0" marB="0" marR="0" marL="0" anchor="ctr">
                    <a:lnL cap="flat" cmpd="sng" w="12700">
                      <a:solidFill>
                        <a:srgbClr val="BDC1C6"/>
                      </a:solidFill>
                      <a:prstDash val="solid"/>
                      <a:round/>
                      <a:headEnd len="sm" w="sm" type="none"/>
                      <a:tailEnd len="sm" w="sm" type="none"/>
                    </a:lnL>
                    <a:lnT cap="flat" cmpd="sng" w="28575">
                      <a:solidFill>
                        <a:srgbClr val="FBBC04"/>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200"/>
                        </a:spcBef>
                        <a:spcAft>
                          <a:spcPts val="0"/>
                        </a:spcAft>
                        <a:buNone/>
                      </a:pPr>
                      <a:r>
                        <a:rPr lang="en-GB" sz="1800">
                          <a:solidFill>
                            <a:srgbClr val="E37400"/>
                          </a:solidFill>
                          <a:highlight>
                            <a:srgbClr val="FEF7E0"/>
                          </a:highlight>
                        </a:rPr>
                        <a:t> KR1</a:t>
                      </a:r>
                      <a:endParaRPr sz="1800">
                        <a:solidFill>
                          <a:srgbClr val="E37400"/>
                        </a:solidFill>
                        <a:highlight>
                          <a:srgbClr val="FEF7E0"/>
                        </a:highlight>
                      </a:endParaRPr>
                    </a:p>
                  </a:txBody>
                  <a:tcPr marT="0" marB="0" marR="0" marL="0" anchor="ctr">
                    <a:lnT cap="flat" cmpd="sng" w="28575">
                      <a:solidFill>
                        <a:srgbClr val="FBBC04"/>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R cap="flat" cmpd="sng">
                      <a:solidFill>
                        <a:srgbClr val="000000"/>
                      </a:solidFill>
                      <a:prstDash val="solid"/>
                      <a:round/>
                      <a:headEnd len="sm" w="sm" type="none"/>
                      <a:tailEnd len="sm" w="sm" type="none"/>
                    </a:lnR>
                    <a:lnT cap="flat" cmpd="sng" w="28575">
                      <a:solidFill>
                        <a:srgbClr val="FBBC04"/>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Reduced order delays by 90% within 3 months.</a:t>
                      </a:r>
                      <a:endParaRPr sz="18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28575">
                      <a:solidFill>
                        <a:srgbClr val="FBBC04"/>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r h="805175">
                <a:tc>
                  <a:txBody>
                    <a:bodyPr/>
                    <a:lstStyle/>
                    <a:p>
                      <a:pPr indent="0" lvl="0" marL="0" rtl="0" algn="l">
                        <a:spcBef>
                          <a:spcPts val="0"/>
                        </a:spcBef>
                        <a:spcAft>
                          <a:spcPts val="0"/>
                        </a:spcAft>
                        <a:buNone/>
                      </a:pPr>
                      <a:r>
                        <a:t/>
                      </a:r>
                      <a:endParaRPr sz="1800">
                        <a:solidFill>
                          <a:srgbClr val="3C4043"/>
                        </a:solidFill>
                      </a:endParaRPr>
                    </a:p>
                  </a:txBody>
                  <a:tcPr marT="0" marB="0" marR="0" marL="0" anchor="ctr">
                    <a:lnL cap="flat" cmpd="sng" w="12700">
                      <a:solidFill>
                        <a:srgbClr val="BDC1C6"/>
                      </a:solidFill>
                      <a:prstDash val="solid"/>
                      <a:round/>
                      <a:headEnd len="sm" w="sm" type="none"/>
                      <a:tailEnd len="sm" w="sm" type="none"/>
                    </a:lnL>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200"/>
                        </a:spcBef>
                        <a:spcAft>
                          <a:spcPts val="0"/>
                        </a:spcAft>
                        <a:buNone/>
                      </a:pPr>
                      <a:r>
                        <a:rPr lang="en-GB" sz="1800">
                          <a:solidFill>
                            <a:srgbClr val="E37400"/>
                          </a:solidFill>
                          <a:highlight>
                            <a:srgbClr val="FEF7E0"/>
                          </a:highlight>
                        </a:rPr>
                        <a:t> KR2</a:t>
                      </a:r>
                      <a:endParaRPr sz="1800">
                        <a:solidFill>
                          <a:srgbClr val="E37400"/>
                        </a:solidFill>
                        <a:highlight>
                          <a:srgbClr val="FEF7E0"/>
                        </a:highlight>
                      </a:endParaRPr>
                    </a:p>
                  </a:txBody>
                  <a:tcPr marT="0" marB="0" marR="0" marL="0" anchor="ct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Achieve 85% of order at the time and don't be late within 2 months.</a:t>
                      </a:r>
                      <a:endParaRPr sz="18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r h="805175">
                <a:tc>
                  <a:txBody>
                    <a:bodyPr/>
                    <a:lstStyle/>
                    <a:p>
                      <a:pPr indent="0" lvl="0" marL="0" rtl="0" algn="l">
                        <a:spcBef>
                          <a:spcPts val="0"/>
                        </a:spcBef>
                        <a:spcAft>
                          <a:spcPts val="0"/>
                        </a:spcAft>
                        <a:buNone/>
                      </a:pPr>
                      <a:r>
                        <a:t/>
                      </a:r>
                      <a:endParaRPr sz="1800">
                        <a:solidFill>
                          <a:srgbClr val="3C4043"/>
                        </a:solidFill>
                      </a:endParaRPr>
                    </a:p>
                  </a:txBody>
                  <a:tcPr marT="0" marB="0" marR="0" marL="0" anchor="ctr">
                    <a:lnL cap="flat" cmpd="sng" w="12700">
                      <a:solidFill>
                        <a:srgbClr val="BDC1C6"/>
                      </a:solidFill>
                      <a:prstDash val="solid"/>
                      <a:round/>
                      <a:headEnd len="sm" w="sm" type="none"/>
                      <a:tailEnd len="sm" w="sm" type="none"/>
                    </a:lnL>
                    <a:lnT cap="flat" cmpd="sng">
                      <a:solidFill>
                        <a:srgbClr val="000000"/>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ctr">
                        <a:lnSpc>
                          <a:spcPct val="115000"/>
                        </a:lnSpc>
                        <a:spcBef>
                          <a:spcPts val="200"/>
                        </a:spcBef>
                        <a:spcAft>
                          <a:spcPts val="0"/>
                        </a:spcAft>
                        <a:buNone/>
                      </a:pPr>
                      <a:r>
                        <a:rPr lang="en-GB" sz="1800">
                          <a:solidFill>
                            <a:srgbClr val="E37400"/>
                          </a:solidFill>
                          <a:highlight>
                            <a:srgbClr val="FEF7E0"/>
                          </a:highlight>
                        </a:rPr>
                        <a:t> KR3</a:t>
                      </a:r>
                      <a:endParaRPr sz="1800">
                        <a:solidFill>
                          <a:srgbClr val="E37400"/>
                        </a:solidFill>
                        <a:highlight>
                          <a:srgbClr val="FEF7E0"/>
                        </a:highlight>
                      </a:endParaRPr>
                    </a:p>
                  </a:txBody>
                  <a:tcPr marT="0" marB="0" marR="0" marL="0" anchor="ctr">
                    <a:lnT cap="flat" cmpd="sng">
                      <a:solidFill>
                        <a:srgbClr val="000000"/>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800">
                        <a:solidFill>
                          <a:srgbClr val="3C4043"/>
                        </a:solidFill>
                      </a:endParaRPr>
                    </a:p>
                  </a:txBody>
                  <a:tcPr marT="0" marB="0" marR="0" marL="0" anchor="ctr">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1800">
                          <a:solidFill>
                            <a:srgbClr val="3C4043"/>
                          </a:solidFill>
                        </a:rPr>
                        <a:t>87% of the feedback of the customers after the orders arrive include that their order arrived at time and that through 50 days.</a:t>
                      </a:r>
                      <a:endParaRPr sz="18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bl>
          </a:graphicData>
        </a:graphic>
      </p:graphicFrame>
      <p:graphicFrame>
        <p:nvGraphicFramePr>
          <p:cNvPr id="202" name="Google Shape;202;g30e9b21bce8_0_64"/>
          <p:cNvGraphicFramePr/>
          <p:nvPr/>
        </p:nvGraphicFramePr>
        <p:xfrm>
          <a:off x="219975" y="3827750"/>
          <a:ext cx="3000000" cy="3000000"/>
        </p:xfrm>
        <a:graphic>
          <a:graphicData uri="http://schemas.openxmlformats.org/drawingml/2006/table">
            <a:tbl>
              <a:tblPr>
                <a:noFill/>
                <a:tableStyleId>{75BD06C7-A5E9-4C9C-9C0D-D441FF2E60B3}</a:tableStyleId>
              </a:tblPr>
              <a:tblGrid>
                <a:gridCol w="643925"/>
                <a:gridCol w="200000"/>
                <a:gridCol w="10947100"/>
              </a:tblGrid>
              <a:tr h="657450">
                <a:tc>
                  <a:txBody>
                    <a:bodyPr/>
                    <a:lstStyle/>
                    <a:p>
                      <a:pPr indent="0" lvl="0" marL="0" rtl="0" algn="ctr">
                        <a:lnSpc>
                          <a:spcPct val="115000"/>
                        </a:lnSpc>
                        <a:spcBef>
                          <a:spcPts val="200"/>
                        </a:spcBef>
                        <a:spcAft>
                          <a:spcPts val="0"/>
                        </a:spcAft>
                        <a:buNone/>
                      </a:pPr>
                      <a:r>
                        <a:rPr b="1" lang="en-GB" sz="2000">
                          <a:solidFill>
                            <a:srgbClr val="FFFFFF"/>
                          </a:solidFill>
                          <a:highlight>
                            <a:srgbClr val="34A853"/>
                          </a:highlight>
                        </a:rPr>
                        <a:t> O4 </a:t>
                      </a:r>
                      <a:endParaRPr b="1" sz="2000">
                        <a:solidFill>
                          <a:srgbClr val="3C4043"/>
                        </a:solidFill>
                        <a:highlight>
                          <a:srgbClr val="34A853"/>
                        </a:highlight>
                      </a:endParaRPr>
                    </a:p>
                  </a:txBody>
                  <a:tcPr marT="0" marB="0" marR="0" marL="0" anchor="ctr">
                    <a:lnR cap="flat" cmpd="sng">
                      <a:solidFill>
                        <a:srgbClr val="000000"/>
                      </a:solidFill>
                      <a:prstDash val="solid"/>
                      <a:round/>
                      <a:headEnd len="sm" w="sm" type="none"/>
                      <a:tailEnd len="sm" w="sm" type="none"/>
                    </a:lnR>
                    <a:lnT cap="flat" cmpd="sng" w="12700">
                      <a:solidFill>
                        <a:srgbClr val="BDC1C6"/>
                      </a:solidFill>
                      <a:prstDash val="solid"/>
                      <a:round/>
                      <a:headEnd len="sm" w="sm" type="none"/>
                      <a:tailEnd len="sm" w="sm" type="none"/>
                    </a:lnT>
                    <a:lnB cap="flat" cmpd="sng" w="28575">
                      <a:solidFill>
                        <a:srgbClr val="34A853"/>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2000">
                        <a:solidFill>
                          <a:srgbClr val="3C4043"/>
                        </a:solidFill>
                      </a:endParaRPr>
                    </a:p>
                  </a:txBody>
                  <a:tcPr marT="0" marB="0" marR="0" marL="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BDC1C6"/>
                      </a:solidFill>
                      <a:prstDash val="solid"/>
                      <a:round/>
                      <a:headEnd len="sm" w="sm" type="none"/>
                      <a:tailEnd len="sm" w="sm" type="none"/>
                    </a:lnT>
                    <a:lnB cap="flat" cmpd="sng" w="28575">
                      <a:solidFill>
                        <a:srgbClr val="34A853"/>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b="1" lang="en-GB" sz="2000">
                          <a:solidFill>
                            <a:srgbClr val="3C4043"/>
                          </a:solidFill>
                        </a:rPr>
                        <a:t>Arrive the order that was booked from a customer to its address not another.</a:t>
                      </a:r>
                      <a:endParaRPr b="1" sz="20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28575">
                      <a:solidFill>
                        <a:srgbClr val="34A853"/>
                      </a:solidFill>
                      <a:prstDash val="solid"/>
                      <a:round/>
                      <a:headEnd len="sm" w="sm" type="none"/>
                      <a:tailEnd len="sm" w="sm" type="none"/>
                    </a:lnB>
                    <a:solidFill>
                      <a:srgbClr val="FFFFFF"/>
                    </a:solidFill>
                  </a:tcPr>
                </a:tc>
              </a:tr>
              <a:tr h="657450">
                <a:tc>
                  <a:txBody>
                    <a:bodyPr/>
                    <a:lstStyle/>
                    <a:p>
                      <a:pPr indent="0" lvl="0" marL="0" rtl="0" algn="ctr">
                        <a:lnSpc>
                          <a:spcPct val="115000"/>
                        </a:lnSpc>
                        <a:spcBef>
                          <a:spcPts val="200"/>
                        </a:spcBef>
                        <a:spcAft>
                          <a:spcPts val="0"/>
                        </a:spcAft>
                        <a:buNone/>
                      </a:pPr>
                      <a:r>
                        <a:rPr lang="en-GB" sz="2000">
                          <a:solidFill>
                            <a:srgbClr val="188038"/>
                          </a:solidFill>
                          <a:highlight>
                            <a:srgbClr val="E6F4EA"/>
                          </a:highlight>
                        </a:rPr>
                        <a:t> KR1</a:t>
                      </a:r>
                      <a:endParaRPr sz="2000">
                        <a:solidFill>
                          <a:srgbClr val="188038"/>
                        </a:solidFill>
                        <a:highlight>
                          <a:srgbClr val="E6F4EA"/>
                        </a:highlight>
                      </a:endParaRPr>
                    </a:p>
                  </a:txBody>
                  <a:tcPr marT="0" marB="0" marR="0" marL="0" anchor="ctr">
                    <a:lnT cap="flat" cmpd="sng" w="28575">
                      <a:solidFill>
                        <a:srgbClr val="34A853"/>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2000">
                        <a:solidFill>
                          <a:srgbClr val="3C4043"/>
                        </a:solidFill>
                      </a:endParaRPr>
                    </a:p>
                  </a:txBody>
                  <a:tcPr marT="0" marB="0" marR="0" marL="0" anchor="ctr">
                    <a:lnR cap="flat" cmpd="sng">
                      <a:solidFill>
                        <a:srgbClr val="000000"/>
                      </a:solidFill>
                      <a:prstDash val="solid"/>
                      <a:round/>
                      <a:headEnd len="sm" w="sm" type="none"/>
                      <a:tailEnd len="sm" w="sm" type="none"/>
                    </a:lnR>
                    <a:lnT cap="flat" cmpd="sng" w="28575">
                      <a:solidFill>
                        <a:srgbClr val="34A853"/>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2000">
                          <a:solidFill>
                            <a:srgbClr val="3C4043"/>
                          </a:solidFill>
                        </a:rPr>
                        <a:t>Reduce the percentage of arriving order by wrong to another address by 86% within 4 months.</a:t>
                      </a:r>
                      <a:endParaRPr sz="20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28575">
                      <a:solidFill>
                        <a:srgbClr val="34A853"/>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r h="969025">
                <a:tc>
                  <a:txBody>
                    <a:bodyPr/>
                    <a:lstStyle/>
                    <a:p>
                      <a:pPr indent="0" lvl="0" marL="0" rtl="0" algn="ctr">
                        <a:lnSpc>
                          <a:spcPct val="115000"/>
                        </a:lnSpc>
                        <a:spcBef>
                          <a:spcPts val="200"/>
                        </a:spcBef>
                        <a:spcAft>
                          <a:spcPts val="0"/>
                        </a:spcAft>
                        <a:buNone/>
                      </a:pPr>
                      <a:r>
                        <a:rPr lang="en-GB" sz="2000">
                          <a:solidFill>
                            <a:srgbClr val="188038"/>
                          </a:solidFill>
                          <a:highlight>
                            <a:srgbClr val="E6F4EA"/>
                          </a:highlight>
                        </a:rPr>
                        <a:t> KR2</a:t>
                      </a:r>
                      <a:endParaRPr sz="2000">
                        <a:solidFill>
                          <a:srgbClr val="188038"/>
                        </a:solidFill>
                        <a:highlight>
                          <a:srgbClr val="E6F4EA"/>
                        </a:highlight>
                      </a:endParaRPr>
                    </a:p>
                  </a:txBody>
                  <a:tcPr marT="0" marB="0" marR="0" marL="0" anchor="ct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2000">
                        <a:solidFill>
                          <a:srgbClr val="3C4043"/>
                        </a:solidFill>
                      </a:endParaRPr>
                    </a:p>
                  </a:txBody>
                  <a:tcPr marT="0" marB="0" marR="0" marL="0" anchor="ctr">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2000">
                          <a:solidFill>
                            <a:srgbClr val="3C4043"/>
                          </a:solidFill>
                        </a:rPr>
                        <a:t>Reduce the number of customer complaints that the requested order did not arrive, but someone else did by 80% within 90 days. </a:t>
                      </a:r>
                      <a:endParaRPr sz="20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r h="657450">
                <a:tc>
                  <a:txBody>
                    <a:bodyPr/>
                    <a:lstStyle/>
                    <a:p>
                      <a:pPr indent="0" lvl="0" marL="0" rtl="0" algn="ctr">
                        <a:lnSpc>
                          <a:spcPct val="115000"/>
                        </a:lnSpc>
                        <a:spcBef>
                          <a:spcPts val="200"/>
                        </a:spcBef>
                        <a:spcAft>
                          <a:spcPts val="0"/>
                        </a:spcAft>
                        <a:buNone/>
                      </a:pPr>
                      <a:r>
                        <a:rPr lang="en-GB" sz="2000">
                          <a:solidFill>
                            <a:srgbClr val="188038"/>
                          </a:solidFill>
                          <a:highlight>
                            <a:srgbClr val="E6F4EA"/>
                          </a:highlight>
                        </a:rPr>
                        <a:t> KR3</a:t>
                      </a:r>
                      <a:endParaRPr sz="2000">
                        <a:solidFill>
                          <a:srgbClr val="188038"/>
                        </a:solidFill>
                        <a:highlight>
                          <a:srgbClr val="E6F4EA"/>
                        </a:highlight>
                      </a:endParaRPr>
                    </a:p>
                  </a:txBody>
                  <a:tcPr marT="0" marB="0" marR="0" marL="0" anchor="ctr">
                    <a:lnT cap="flat" cmpd="sng">
                      <a:solidFill>
                        <a:srgbClr val="000000"/>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2000">
                        <a:solidFill>
                          <a:srgbClr val="3C4043"/>
                        </a:solidFill>
                      </a:endParaRPr>
                    </a:p>
                  </a:txBody>
                  <a:tcPr marT="0" marB="0" marR="0" marL="0" anchor="ctr">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c>
                  <a:txBody>
                    <a:bodyPr/>
                    <a:lstStyle/>
                    <a:p>
                      <a:pPr indent="0" lvl="0" marL="0" rtl="0" algn="l">
                        <a:lnSpc>
                          <a:spcPct val="115000"/>
                        </a:lnSpc>
                        <a:spcBef>
                          <a:spcPts val="200"/>
                        </a:spcBef>
                        <a:spcAft>
                          <a:spcPts val="0"/>
                        </a:spcAft>
                        <a:buNone/>
                      </a:pPr>
                      <a:r>
                        <a:rPr lang="en-GB" sz="2000">
                          <a:solidFill>
                            <a:srgbClr val="3C4043"/>
                          </a:solidFill>
                        </a:rPr>
                        <a:t>Ensuring that all orders are arrived at the right address.</a:t>
                      </a:r>
                      <a:endParaRPr sz="2000">
                        <a:solidFill>
                          <a:srgbClr val="3C4043"/>
                        </a:solidFill>
                      </a:endParaRPr>
                    </a:p>
                  </a:txBody>
                  <a:tcPr marT="91450" marB="91450" marR="91450" marL="91450" anchor="ctr">
                    <a:lnL cap="flat" cmpd="sng">
                      <a:solidFill>
                        <a:srgbClr val="000000"/>
                      </a:solidFill>
                      <a:prstDash val="solid"/>
                      <a:round/>
                      <a:headEnd len="sm" w="sm" type="none"/>
                      <a:tailEnd len="sm" w="sm" type="none"/>
                    </a:lnL>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10"/>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08" name="Google Shape;208;p10"/>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pic>
        <p:nvPicPr>
          <p:cNvPr id="209" name="Google Shape;209;p10"/>
          <p:cNvPicPr preferRelativeResize="0"/>
          <p:nvPr/>
        </p:nvPicPr>
        <p:blipFill>
          <a:blip r:embed="rId5">
            <a:alphaModFix/>
          </a:blip>
          <a:stretch>
            <a:fillRect/>
          </a:stretch>
        </p:blipFill>
        <p:spPr>
          <a:xfrm>
            <a:off x="0" y="899650"/>
            <a:ext cx="12191999" cy="5823700"/>
          </a:xfrm>
          <a:prstGeom prst="rect">
            <a:avLst/>
          </a:prstGeom>
          <a:noFill/>
          <a:ln>
            <a:noFill/>
          </a:ln>
        </p:spPr>
      </p:pic>
      <p:pic>
        <p:nvPicPr>
          <p:cNvPr id="210" name="Google Shape;210;p10"/>
          <p:cNvPicPr preferRelativeResize="0"/>
          <p:nvPr/>
        </p:nvPicPr>
        <p:blipFill>
          <a:blip r:embed="rId6">
            <a:alphaModFix/>
          </a:blip>
          <a:stretch>
            <a:fillRect/>
          </a:stretch>
        </p:blipFill>
        <p:spPr>
          <a:xfrm>
            <a:off x="4720125" y="-775"/>
            <a:ext cx="2791250" cy="986425"/>
          </a:xfrm>
          <a:prstGeom prst="rect">
            <a:avLst/>
          </a:prstGeom>
          <a:noFill/>
          <a:ln>
            <a:noFill/>
          </a:ln>
        </p:spPr>
      </p:pic>
      <p:sp>
        <p:nvSpPr>
          <p:cNvPr id="211" name="Google Shape;211;p10"/>
          <p:cNvSpPr/>
          <p:nvPr/>
        </p:nvSpPr>
        <p:spPr>
          <a:xfrm>
            <a:off x="9905625" y="2154125"/>
            <a:ext cx="2246100" cy="1047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2" name="Google Shape;212;p10"/>
          <p:cNvSpPr txBox="1"/>
          <p:nvPr/>
        </p:nvSpPr>
        <p:spPr>
          <a:xfrm>
            <a:off x="9945825" y="2214575"/>
            <a:ext cx="2165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500">
                <a:solidFill>
                  <a:schemeClr val="dk1"/>
                </a:solidFill>
                <a:latin typeface="Quattrocento Sans"/>
                <a:ea typeface="Quattrocento Sans"/>
                <a:cs typeface="Quattrocento Sans"/>
                <a:sym typeface="Quattrocento Sans"/>
              </a:rPr>
              <a:t>Active, Especially during technology tasks</a:t>
            </a:r>
            <a:endParaRPr b="1" sz="1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30e9b21bce8_0_91"/>
          <p:cNvPicPr preferRelativeResize="0"/>
          <p:nvPr/>
        </p:nvPicPr>
        <p:blipFill>
          <a:blip r:embed="rId3">
            <a:alphaModFix/>
          </a:blip>
          <a:stretch>
            <a:fillRect/>
          </a:stretch>
        </p:blipFill>
        <p:spPr>
          <a:xfrm>
            <a:off x="0" y="0"/>
            <a:ext cx="12106399" cy="6785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11"/>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23" name="Google Shape;223;p11"/>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pic>
        <p:nvPicPr>
          <p:cNvPr id="224" name="Google Shape;224;p11"/>
          <p:cNvPicPr preferRelativeResize="0"/>
          <p:nvPr/>
        </p:nvPicPr>
        <p:blipFill>
          <a:blip r:embed="rId5">
            <a:alphaModFix/>
          </a:blip>
          <a:stretch>
            <a:fillRect/>
          </a:stretch>
        </p:blipFill>
        <p:spPr>
          <a:xfrm>
            <a:off x="727444" y="747250"/>
            <a:ext cx="10737105" cy="597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2"/>
          <p:cNvPicPr preferRelativeResize="0"/>
          <p:nvPr/>
        </p:nvPicPr>
        <p:blipFill>
          <a:blip r:embed="rId3">
            <a:alphaModFix/>
          </a:blip>
          <a:stretch>
            <a:fillRect/>
          </a:stretch>
        </p:blipFill>
        <p:spPr>
          <a:xfrm>
            <a:off x="-22750" y="0"/>
            <a:ext cx="12191999" cy="6858000"/>
          </a:xfrm>
          <a:prstGeom prst="rect">
            <a:avLst/>
          </a:prstGeom>
          <a:noFill/>
          <a:ln>
            <a:noFill/>
          </a:ln>
        </p:spPr>
      </p:pic>
      <p:pic>
        <p:nvPicPr>
          <p:cNvPr id="230" name="Google Shape;230;p12"/>
          <p:cNvPicPr preferRelativeResize="0"/>
          <p:nvPr/>
        </p:nvPicPr>
        <p:blipFill rotWithShape="1">
          <a:blip r:embed="rId4">
            <a:alphaModFix/>
          </a:blip>
          <a:srcRect b="0" l="0" r="0" t="0"/>
          <a:stretch/>
        </p:blipFill>
        <p:spPr>
          <a:xfrm>
            <a:off x="0" y="131680"/>
            <a:ext cx="1099236" cy="615572"/>
          </a:xfrm>
          <a:prstGeom prst="rect">
            <a:avLst/>
          </a:prstGeom>
          <a:noFill/>
          <a:ln>
            <a:noFill/>
          </a:ln>
        </p:spPr>
      </p:pic>
      <p:pic>
        <p:nvPicPr>
          <p:cNvPr id="231" name="Google Shape;231;p12"/>
          <p:cNvPicPr preferRelativeResize="0"/>
          <p:nvPr/>
        </p:nvPicPr>
        <p:blipFill rotWithShape="1">
          <a:blip r:embed="rId5">
            <a:alphaModFix/>
          </a:blip>
          <a:srcRect b="0" l="0" r="0" t="0"/>
          <a:stretch/>
        </p:blipFill>
        <p:spPr>
          <a:xfrm>
            <a:off x="10479950" y="0"/>
            <a:ext cx="1668375" cy="747250"/>
          </a:xfrm>
          <a:prstGeom prst="rect">
            <a:avLst/>
          </a:prstGeom>
          <a:noFill/>
          <a:ln>
            <a:noFill/>
          </a:ln>
        </p:spPr>
      </p:pic>
      <p:sp>
        <p:nvSpPr>
          <p:cNvPr id="232" name="Google Shape;232;p12"/>
          <p:cNvSpPr txBox="1"/>
          <p:nvPr/>
        </p:nvSpPr>
        <p:spPr>
          <a:xfrm>
            <a:off x="1005849" y="100913"/>
            <a:ext cx="38682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GB" sz="3800" u="none" cap="none" strike="noStrike">
                <a:solidFill>
                  <a:schemeClr val="dk1"/>
                </a:solidFill>
                <a:latin typeface="Arial Black"/>
                <a:ea typeface="Arial Black"/>
                <a:cs typeface="Arial Black"/>
                <a:sym typeface="Arial Black"/>
              </a:rPr>
              <a:t>RACI Chart</a:t>
            </a:r>
            <a:endParaRPr b="0" i="0" sz="38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4"/>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38" name="Google Shape;238;p14"/>
          <p:cNvPicPr preferRelativeResize="0"/>
          <p:nvPr/>
        </p:nvPicPr>
        <p:blipFill rotWithShape="1">
          <a:blip r:embed="rId4">
            <a:alphaModFix/>
          </a:blip>
          <a:srcRect b="0" l="0" r="0" t="0"/>
          <a:stretch/>
        </p:blipFill>
        <p:spPr>
          <a:xfrm>
            <a:off x="10504375" y="57425"/>
            <a:ext cx="1643950" cy="615575"/>
          </a:xfrm>
          <a:prstGeom prst="rect">
            <a:avLst/>
          </a:prstGeom>
          <a:noFill/>
          <a:ln>
            <a:noFill/>
          </a:ln>
        </p:spPr>
      </p:pic>
      <p:sp>
        <p:nvSpPr>
          <p:cNvPr id="239" name="Google Shape;239;p14"/>
          <p:cNvSpPr txBox="1"/>
          <p:nvPr/>
        </p:nvSpPr>
        <p:spPr>
          <a:xfrm>
            <a:off x="5556449" y="13478720"/>
            <a:ext cx="1698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14"/>
          <p:cNvSpPr txBox="1"/>
          <p:nvPr/>
        </p:nvSpPr>
        <p:spPr>
          <a:xfrm>
            <a:off x="4364257" y="323758"/>
            <a:ext cx="3004457"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GB" sz="3200" u="none" cap="none" strike="noStrike">
                <a:solidFill>
                  <a:schemeClr val="dk1"/>
                </a:solidFill>
                <a:latin typeface="Calibri"/>
                <a:ea typeface="Calibri"/>
                <a:cs typeface="Calibri"/>
                <a:sym typeface="Calibri"/>
              </a:rPr>
              <a:t>Project Charter</a:t>
            </a:r>
            <a:endParaRPr b="0" i="0" sz="3200" u="none" cap="none" strike="noStrike">
              <a:solidFill>
                <a:schemeClr val="dk1"/>
              </a:solidFill>
              <a:latin typeface="Calibri"/>
              <a:ea typeface="Calibri"/>
              <a:cs typeface="Calibri"/>
              <a:sym typeface="Calibri"/>
            </a:endParaRPr>
          </a:p>
        </p:txBody>
      </p:sp>
      <p:pic>
        <p:nvPicPr>
          <p:cNvPr id="241" name="Google Shape;241;p14"/>
          <p:cNvPicPr preferRelativeResize="0"/>
          <p:nvPr/>
        </p:nvPicPr>
        <p:blipFill>
          <a:blip r:embed="rId5">
            <a:alphaModFix/>
          </a:blip>
          <a:stretch>
            <a:fillRect/>
          </a:stretch>
        </p:blipFill>
        <p:spPr>
          <a:xfrm>
            <a:off x="2798435" y="1083425"/>
            <a:ext cx="7214552" cy="7480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5"/>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47" name="Google Shape;247;p15"/>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pic>
        <p:nvPicPr>
          <p:cNvPr id="248" name="Google Shape;248;p15"/>
          <p:cNvPicPr preferRelativeResize="0"/>
          <p:nvPr/>
        </p:nvPicPr>
        <p:blipFill>
          <a:blip r:embed="rId5">
            <a:alphaModFix/>
          </a:blip>
          <a:stretch>
            <a:fillRect/>
          </a:stretch>
        </p:blipFill>
        <p:spPr>
          <a:xfrm>
            <a:off x="2973112" y="0"/>
            <a:ext cx="6285275" cy="757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0e9b21bce8_0_165"/>
          <p:cNvSpPr txBox="1"/>
          <p:nvPr/>
        </p:nvSpPr>
        <p:spPr>
          <a:xfrm>
            <a:off x="4923725" y="0"/>
            <a:ext cx="3226800" cy="815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100">
                <a:solidFill>
                  <a:srgbClr val="0D3783"/>
                </a:solidFill>
                <a:latin typeface="Comfortaa"/>
                <a:ea typeface="Comfortaa"/>
                <a:cs typeface="Comfortaa"/>
                <a:sym typeface="Comfortaa"/>
              </a:rPr>
              <a:t>Agenda:</a:t>
            </a:r>
            <a:endParaRPr sz="4100">
              <a:solidFill>
                <a:srgbClr val="0D3783"/>
              </a:solidFill>
              <a:latin typeface="Comfortaa"/>
              <a:ea typeface="Comfortaa"/>
              <a:cs typeface="Comfortaa"/>
              <a:sym typeface="Comfortaa"/>
            </a:endParaRPr>
          </a:p>
        </p:txBody>
      </p:sp>
      <p:sp>
        <p:nvSpPr>
          <p:cNvPr id="97" name="Google Shape;97;g30e9b21bce8_0_165"/>
          <p:cNvSpPr txBox="1"/>
          <p:nvPr/>
        </p:nvSpPr>
        <p:spPr>
          <a:xfrm>
            <a:off x="970075" y="1120200"/>
            <a:ext cx="8440500" cy="5110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Situation Statement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Fishbone Diagram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SWOT Analysis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SMART Objectives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OKRs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Stakeholder Analysis &amp; Power Grid</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RACI Chart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Project Charter</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Work Breakdown Structure “WBS”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Critical Path</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Gantt Chart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Budget Management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Risk Management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Communication Management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Statement Of Work “SOW”</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Project Plan</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30e9b21bce8_0_101"/>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54" name="Google Shape;254;g30e9b21bce8_0_101"/>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graphicFrame>
        <p:nvGraphicFramePr>
          <p:cNvPr id="255" name="Google Shape;255;g30e9b21bce8_0_101"/>
          <p:cNvGraphicFramePr/>
          <p:nvPr/>
        </p:nvGraphicFramePr>
        <p:xfrm>
          <a:off x="2589000" y="54150"/>
          <a:ext cx="3000000" cy="3000000"/>
        </p:xfrm>
        <a:graphic>
          <a:graphicData uri="http://schemas.openxmlformats.org/drawingml/2006/table">
            <a:tbl>
              <a:tblPr>
                <a:noFill/>
                <a:tableStyleId>{5E0DDEE2-6677-4DC2-97E7-DDBC687FB3F9}</a:tableStyleId>
              </a:tblPr>
              <a:tblGrid>
                <a:gridCol w="6209400"/>
              </a:tblGrid>
              <a:tr h="429725">
                <a:tc>
                  <a:txBody>
                    <a:bodyPr/>
                    <a:lstStyle/>
                    <a:p>
                      <a:pPr indent="0" lvl="0" marL="0" rtl="0" algn="l">
                        <a:lnSpc>
                          <a:spcPct val="115000"/>
                        </a:lnSpc>
                        <a:spcBef>
                          <a:spcPts val="0"/>
                        </a:spcBef>
                        <a:spcAft>
                          <a:spcPts val="0"/>
                        </a:spcAft>
                        <a:buNone/>
                      </a:pPr>
                      <a:r>
                        <a:rPr b="1" lang="en-GB" sz="1200">
                          <a:solidFill>
                            <a:srgbClr val="FFFFFF"/>
                          </a:solidFill>
                        </a:rPr>
                        <a:t>Project Team</a:t>
                      </a:r>
                      <a:endParaRPr b="1" sz="1200">
                        <a:solidFill>
                          <a:srgbClr val="FFFFFF"/>
                        </a:solidFill>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091057"/>
                    </a:solidFill>
                  </a:tcPr>
                </a:tc>
              </a:tr>
              <a:tr h="2570275">
                <a:tc>
                  <a:txBody>
                    <a:bodyPr/>
                    <a:lstStyle/>
                    <a:p>
                      <a:pPr indent="0" lvl="0" marL="0" rtl="0" algn="l">
                        <a:lnSpc>
                          <a:spcPct val="115000"/>
                        </a:lnSpc>
                        <a:spcBef>
                          <a:spcPts val="0"/>
                        </a:spcBef>
                        <a:spcAft>
                          <a:spcPts val="0"/>
                        </a:spcAft>
                        <a:buNone/>
                      </a:pPr>
                      <a:r>
                        <a:rPr b="1" lang="en-GB">
                          <a:solidFill>
                            <a:srgbClr val="434343"/>
                          </a:solidFill>
                        </a:rPr>
                        <a:t>Project Sponsor: </a:t>
                      </a:r>
                      <a:r>
                        <a:rPr lang="en-GB">
                          <a:solidFill>
                            <a:srgbClr val="434343"/>
                          </a:solidFill>
                        </a:rPr>
                        <a:t>Director of Operations</a:t>
                      </a:r>
                      <a:endParaRPr>
                        <a:solidFill>
                          <a:srgbClr val="434343"/>
                        </a:solidFill>
                      </a:endParaRPr>
                    </a:p>
                    <a:p>
                      <a:pPr indent="0" lvl="0" marL="0" rtl="0" algn="l">
                        <a:lnSpc>
                          <a:spcPct val="115000"/>
                        </a:lnSpc>
                        <a:spcBef>
                          <a:spcPts val="0"/>
                        </a:spcBef>
                        <a:spcAft>
                          <a:spcPts val="0"/>
                        </a:spcAft>
                        <a:buNone/>
                      </a:pPr>
                      <a:r>
                        <a:t/>
                      </a:r>
                      <a:endParaRPr b="1">
                        <a:solidFill>
                          <a:srgbClr val="434343"/>
                        </a:solidFill>
                      </a:endParaRPr>
                    </a:p>
                    <a:p>
                      <a:pPr indent="0" lvl="0" marL="0" rtl="0" algn="l">
                        <a:lnSpc>
                          <a:spcPct val="115000"/>
                        </a:lnSpc>
                        <a:spcBef>
                          <a:spcPts val="0"/>
                        </a:spcBef>
                        <a:spcAft>
                          <a:spcPts val="0"/>
                        </a:spcAft>
                        <a:buNone/>
                      </a:pPr>
                      <a:r>
                        <a:rPr b="1" lang="en-GB">
                          <a:solidFill>
                            <a:srgbClr val="434343"/>
                          </a:solidFill>
                        </a:rPr>
                        <a:t>Project Lead: </a:t>
                      </a:r>
                      <a:r>
                        <a:rPr lang="en-GB">
                          <a:solidFill>
                            <a:srgbClr val="434343"/>
                          </a:solidFill>
                        </a:rPr>
                        <a:t>Project Manager (Me)</a:t>
                      </a:r>
                      <a:endParaRPr>
                        <a:solidFill>
                          <a:srgbClr val="434343"/>
                        </a:solidFill>
                      </a:endParaRPr>
                    </a:p>
                    <a:p>
                      <a:pPr indent="0" lvl="0" marL="0" rtl="0" algn="l">
                        <a:lnSpc>
                          <a:spcPct val="115000"/>
                        </a:lnSpc>
                        <a:spcBef>
                          <a:spcPts val="0"/>
                        </a:spcBef>
                        <a:spcAft>
                          <a:spcPts val="0"/>
                        </a:spcAft>
                        <a:buNone/>
                      </a:pPr>
                      <a:r>
                        <a:t/>
                      </a:r>
                      <a:endParaRPr b="1">
                        <a:solidFill>
                          <a:srgbClr val="434343"/>
                        </a:solidFill>
                      </a:endParaRPr>
                    </a:p>
                    <a:p>
                      <a:pPr indent="0" lvl="0" marL="0" rtl="0" algn="l">
                        <a:lnSpc>
                          <a:spcPct val="115000"/>
                        </a:lnSpc>
                        <a:spcBef>
                          <a:spcPts val="0"/>
                        </a:spcBef>
                        <a:spcAft>
                          <a:spcPts val="0"/>
                        </a:spcAft>
                        <a:buNone/>
                      </a:pPr>
                      <a:r>
                        <a:rPr b="1" lang="en-GB">
                          <a:solidFill>
                            <a:srgbClr val="434343"/>
                          </a:solidFill>
                        </a:rPr>
                        <a:t>Project Team: </a:t>
                      </a:r>
                      <a:r>
                        <a:rPr lang="en-GB">
                          <a:solidFill>
                            <a:srgbClr val="434343"/>
                          </a:solidFill>
                        </a:rPr>
                        <a:t>IT Team, Factory Team, Delivery Team, Workforce, Training Manager,  Designer Team, IT Manager.</a:t>
                      </a:r>
                      <a:endParaRPr>
                        <a:solidFill>
                          <a:srgbClr val="434343"/>
                        </a:solidFill>
                      </a:endParaRPr>
                    </a:p>
                    <a:p>
                      <a:pPr indent="0" lvl="0" marL="0" rtl="0" algn="l">
                        <a:lnSpc>
                          <a:spcPct val="115000"/>
                        </a:lnSpc>
                        <a:spcBef>
                          <a:spcPts val="0"/>
                        </a:spcBef>
                        <a:spcAft>
                          <a:spcPts val="0"/>
                        </a:spcAft>
                        <a:buNone/>
                      </a:pPr>
                      <a:r>
                        <a:t/>
                      </a:r>
                      <a:endParaRPr b="1">
                        <a:solidFill>
                          <a:srgbClr val="434343"/>
                        </a:solidFill>
                      </a:endParaRPr>
                    </a:p>
                    <a:p>
                      <a:pPr indent="0" lvl="0" marL="0" rtl="0" algn="l">
                        <a:lnSpc>
                          <a:spcPct val="115000"/>
                        </a:lnSpc>
                        <a:spcBef>
                          <a:spcPts val="0"/>
                        </a:spcBef>
                        <a:spcAft>
                          <a:spcPts val="0"/>
                        </a:spcAft>
                        <a:buNone/>
                      </a:pPr>
                      <a:r>
                        <a:rPr b="1" lang="en-GB">
                          <a:solidFill>
                            <a:srgbClr val="434343"/>
                          </a:solidFill>
                        </a:rPr>
                        <a:t>Additional Stakeholders:</a:t>
                      </a:r>
                      <a:r>
                        <a:rPr b="1" lang="en-GB" sz="1300"/>
                        <a:t> </a:t>
                      </a:r>
                      <a:r>
                        <a:rPr lang="en-GB">
                          <a:solidFill>
                            <a:srgbClr val="434343"/>
                          </a:solidFill>
                        </a:rPr>
                        <a:t>Suppliers / Vendors, Sales Manager, Senior Management, Customers or End users, and department managers</a:t>
                      </a:r>
                      <a:endParaRPr>
                        <a:solidFill>
                          <a:srgbClr val="434343"/>
                        </a:solidFill>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graphicFrame>
        <p:nvGraphicFramePr>
          <p:cNvPr id="256" name="Google Shape;256;g30e9b21bce8_0_101"/>
          <p:cNvGraphicFramePr/>
          <p:nvPr/>
        </p:nvGraphicFramePr>
        <p:xfrm>
          <a:off x="2589000" y="3236600"/>
          <a:ext cx="3000000" cy="3000000"/>
        </p:xfrm>
        <a:graphic>
          <a:graphicData uri="http://schemas.openxmlformats.org/drawingml/2006/table">
            <a:tbl>
              <a:tblPr>
                <a:noFill/>
                <a:tableStyleId>{5E0DDEE2-6677-4DC2-97E7-DDBC687FB3F9}</a:tableStyleId>
              </a:tblPr>
              <a:tblGrid>
                <a:gridCol w="6209400"/>
              </a:tblGrid>
              <a:tr h="379500">
                <a:tc>
                  <a:txBody>
                    <a:bodyPr/>
                    <a:lstStyle/>
                    <a:p>
                      <a:pPr indent="0" lvl="0" marL="0" rtl="0" algn="l">
                        <a:lnSpc>
                          <a:spcPct val="115000"/>
                        </a:lnSpc>
                        <a:spcBef>
                          <a:spcPts val="0"/>
                        </a:spcBef>
                        <a:spcAft>
                          <a:spcPts val="0"/>
                        </a:spcAft>
                        <a:buNone/>
                      </a:pPr>
                      <a:r>
                        <a:rPr b="1" lang="en-GB" sz="1300">
                          <a:solidFill>
                            <a:srgbClr val="FFFFFF"/>
                          </a:solidFill>
                        </a:rPr>
                        <a:t>Measuring Success</a:t>
                      </a:r>
                      <a:endParaRPr b="1" sz="1300">
                        <a:solidFill>
                          <a:srgbClr val="FFFFFF"/>
                        </a:solidFill>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091057"/>
                    </a:solidFill>
                  </a:tcPr>
                </a:tc>
              </a:tr>
              <a:tr h="1088375">
                <a:tc>
                  <a:txBody>
                    <a:bodyPr/>
                    <a:lstStyle/>
                    <a:p>
                      <a:pPr indent="0" lvl="0" marL="0" rtl="0" algn="l">
                        <a:lnSpc>
                          <a:spcPct val="115000"/>
                        </a:lnSpc>
                        <a:spcBef>
                          <a:spcPts val="0"/>
                        </a:spcBef>
                        <a:spcAft>
                          <a:spcPts val="0"/>
                        </a:spcAft>
                        <a:buNone/>
                      </a:pPr>
                      <a:r>
                        <a:rPr b="1" lang="en-GB" sz="1300">
                          <a:solidFill>
                            <a:srgbClr val="434343"/>
                          </a:solidFill>
                        </a:rPr>
                        <a:t>What is acceptable:</a:t>
                      </a:r>
                      <a:endParaRPr b="1" sz="1300">
                        <a:solidFill>
                          <a:srgbClr val="434343"/>
                        </a:solidFill>
                      </a:endParaRPr>
                    </a:p>
                    <a:p>
                      <a:pPr indent="-311150" lvl="0" marL="457200" rtl="0" algn="l">
                        <a:lnSpc>
                          <a:spcPct val="115000"/>
                        </a:lnSpc>
                        <a:spcBef>
                          <a:spcPts val="0"/>
                        </a:spcBef>
                        <a:spcAft>
                          <a:spcPts val="0"/>
                        </a:spcAft>
                        <a:buClr>
                          <a:srgbClr val="434343"/>
                        </a:buClr>
                        <a:buSzPts val="1300"/>
                        <a:buFont typeface="Arial"/>
                        <a:buAutoNum type="arabicPeriod"/>
                      </a:pPr>
                      <a:r>
                        <a:rPr lang="en-GB" sz="1300"/>
                        <a:t>The company sales increased by 35% within 3 months.</a:t>
                      </a:r>
                      <a:endParaRPr sz="1300"/>
                    </a:p>
                    <a:p>
                      <a:pPr indent="-311150" lvl="0" marL="457200" rtl="0" algn="l">
                        <a:lnSpc>
                          <a:spcPct val="115000"/>
                        </a:lnSpc>
                        <a:spcBef>
                          <a:spcPts val="0"/>
                        </a:spcBef>
                        <a:spcAft>
                          <a:spcPts val="0"/>
                        </a:spcAft>
                        <a:buClr>
                          <a:srgbClr val="434343"/>
                        </a:buClr>
                        <a:buSzPts val="1300"/>
                        <a:buFont typeface="Arial"/>
                        <a:buAutoNum type="arabicPeriod"/>
                      </a:pPr>
                      <a:r>
                        <a:rPr lang="en-GB" sz="1300"/>
                        <a:t>The 40% of the customers’ feedback includes sentences represent on satisfying with the company's service within the 4 months.</a:t>
                      </a:r>
                      <a:endParaRPr sz="13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g30e9b21bce8_0_110"/>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62" name="Google Shape;262;g30e9b21bce8_0_110"/>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263" name="Google Shape;263;g30e9b21bce8_0_110"/>
          <p:cNvSpPr txBox="1"/>
          <p:nvPr/>
        </p:nvSpPr>
        <p:spPr>
          <a:xfrm>
            <a:off x="4961400" y="2998050"/>
            <a:ext cx="2269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400">
                <a:solidFill>
                  <a:schemeClr val="dk1"/>
                </a:solidFill>
                <a:latin typeface="Calibri"/>
                <a:ea typeface="Calibri"/>
                <a:cs typeface="Calibri"/>
                <a:sym typeface="Calibri"/>
              </a:rPr>
              <a:t>Planning</a:t>
            </a:r>
            <a:endParaRPr sz="4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nvSpPr>
        <p:spPr>
          <a:xfrm>
            <a:off x="5556449" y="13478720"/>
            <a:ext cx="169852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1"/>
                </a:solidFill>
                <a:latin typeface="Calibri"/>
                <a:ea typeface="Calibri"/>
                <a:cs typeface="Calibri"/>
                <a:sym typeface="Calibri"/>
              </a:rPr>
              <a:t>Interest</a:t>
            </a:r>
            <a:endParaRPr b="0" i="0" sz="1800" u="none" cap="none" strike="noStrike">
              <a:solidFill>
                <a:schemeClr val="dk1"/>
              </a:solidFill>
              <a:latin typeface="Calibri"/>
              <a:ea typeface="Calibri"/>
              <a:cs typeface="Calibri"/>
              <a:sym typeface="Calibri"/>
            </a:endParaRPr>
          </a:p>
        </p:txBody>
      </p:sp>
      <p:pic>
        <p:nvPicPr>
          <p:cNvPr id="269" name="Google Shape;269;p16"/>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70" name="Google Shape;270;p16"/>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pic>
        <p:nvPicPr>
          <p:cNvPr id="271" name="Google Shape;271;p16"/>
          <p:cNvPicPr preferRelativeResize="0"/>
          <p:nvPr/>
        </p:nvPicPr>
        <p:blipFill>
          <a:blip r:embed="rId5">
            <a:alphaModFix/>
          </a:blip>
          <a:stretch>
            <a:fillRect/>
          </a:stretch>
        </p:blipFill>
        <p:spPr>
          <a:xfrm>
            <a:off x="152400" y="1445925"/>
            <a:ext cx="11887201" cy="3672350"/>
          </a:xfrm>
          <a:prstGeom prst="rect">
            <a:avLst/>
          </a:prstGeom>
          <a:noFill/>
          <a:ln>
            <a:noFill/>
          </a:ln>
        </p:spPr>
      </p:pic>
      <p:sp>
        <p:nvSpPr>
          <p:cNvPr id="272" name="Google Shape;272;p16"/>
          <p:cNvSpPr txBox="1"/>
          <p:nvPr/>
        </p:nvSpPr>
        <p:spPr>
          <a:xfrm>
            <a:off x="3520163" y="0"/>
            <a:ext cx="57711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100">
                <a:solidFill>
                  <a:schemeClr val="dk1"/>
                </a:solidFill>
                <a:latin typeface="Calibri"/>
                <a:ea typeface="Calibri"/>
                <a:cs typeface="Calibri"/>
                <a:sym typeface="Calibri"/>
              </a:rPr>
              <a:t>Work Breakdown Structure “WBS”</a:t>
            </a:r>
            <a:endParaRPr sz="3100">
              <a:solidFill>
                <a:schemeClr val="dk1"/>
              </a:solidFill>
              <a:latin typeface="Calibri"/>
              <a:ea typeface="Calibri"/>
              <a:cs typeface="Calibri"/>
              <a:sym typeface="Calibri"/>
            </a:endParaRPr>
          </a:p>
        </p:txBody>
      </p:sp>
      <p:sp>
        <p:nvSpPr>
          <p:cNvPr id="273" name="Google Shape;273;p16"/>
          <p:cNvSpPr txBox="1"/>
          <p:nvPr/>
        </p:nvSpPr>
        <p:spPr>
          <a:xfrm>
            <a:off x="5357275" y="5877975"/>
            <a:ext cx="6096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u="sng">
                <a:solidFill>
                  <a:schemeClr val="hlink"/>
                </a:solidFill>
                <a:latin typeface="Calibri"/>
                <a:ea typeface="Calibri"/>
                <a:cs typeface="Calibri"/>
                <a:sym typeface="Calibri"/>
                <a:hlinkClick r:id="rId6"/>
              </a:rPr>
              <a:t>https://www.canva.com/design/DAGT_5HsnF0/JscM7vIHT3z1z4AJJmioqA/edit</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17"/>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79" name="Google Shape;279;p17"/>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280" name="Google Shape;280;p17"/>
          <p:cNvSpPr txBox="1"/>
          <p:nvPr/>
        </p:nvSpPr>
        <p:spPr>
          <a:xfrm>
            <a:off x="4345075" y="0"/>
            <a:ext cx="2829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dk1"/>
                </a:solidFill>
                <a:latin typeface="Calibri"/>
                <a:ea typeface="Calibri"/>
                <a:cs typeface="Calibri"/>
                <a:sym typeface="Calibri"/>
              </a:rPr>
              <a:t>Network </a:t>
            </a:r>
            <a:r>
              <a:rPr lang="en-GB" sz="2900">
                <a:solidFill>
                  <a:schemeClr val="dk1"/>
                </a:solidFill>
                <a:latin typeface="Calibri"/>
                <a:ea typeface="Calibri"/>
                <a:cs typeface="Calibri"/>
                <a:sym typeface="Calibri"/>
              </a:rPr>
              <a:t>Diagram</a:t>
            </a:r>
            <a:endParaRPr sz="2900">
              <a:solidFill>
                <a:schemeClr val="dk1"/>
              </a:solidFill>
              <a:latin typeface="Calibri"/>
              <a:ea typeface="Calibri"/>
              <a:cs typeface="Calibri"/>
              <a:sym typeface="Calibri"/>
            </a:endParaRPr>
          </a:p>
        </p:txBody>
      </p:sp>
      <p:pic>
        <p:nvPicPr>
          <p:cNvPr id="281" name="Google Shape;281;p17"/>
          <p:cNvPicPr preferRelativeResize="0"/>
          <p:nvPr/>
        </p:nvPicPr>
        <p:blipFill>
          <a:blip r:embed="rId5">
            <a:alphaModFix/>
          </a:blip>
          <a:stretch>
            <a:fillRect/>
          </a:stretch>
        </p:blipFill>
        <p:spPr>
          <a:xfrm>
            <a:off x="1915361" y="747250"/>
            <a:ext cx="7689048" cy="592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18"/>
          <p:cNvPicPr preferRelativeResize="0"/>
          <p:nvPr/>
        </p:nvPicPr>
        <p:blipFill>
          <a:blip r:embed="rId3">
            <a:alphaModFix/>
          </a:blip>
          <a:stretch>
            <a:fillRect/>
          </a:stretch>
        </p:blipFill>
        <p:spPr>
          <a:xfrm>
            <a:off x="152400" y="894800"/>
            <a:ext cx="11887200" cy="5403940"/>
          </a:xfrm>
          <a:prstGeom prst="rect">
            <a:avLst/>
          </a:prstGeom>
          <a:noFill/>
          <a:ln>
            <a:noFill/>
          </a:ln>
        </p:spPr>
      </p:pic>
      <p:sp>
        <p:nvSpPr>
          <p:cNvPr id="287" name="Google Shape;287;p18"/>
          <p:cNvSpPr txBox="1"/>
          <p:nvPr/>
        </p:nvSpPr>
        <p:spPr>
          <a:xfrm>
            <a:off x="5059500" y="0"/>
            <a:ext cx="2073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dk1"/>
                </a:solidFill>
                <a:latin typeface="Calibri"/>
                <a:ea typeface="Calibri"/>
                <a:cs typeface="Calibri"/>
                <a:sym typeface="Calibri"/>
              </a:rPr>
              <a:t>Critical Path</a:t>
            </a:r>
            <a:endParaRPr sz="2900">
              <a:solidFill>
                <a:schemeClr val="dk1"/>
              </a:solidFill>
              <a:latin typeface="Calibri"/>
              <a:ea typeface="Calibri"/>
              <a:cs typeface="Calibri"/>
              <a:sym typeface="Calibri"/>
            </a:endParaRPr>
          </a:p>
        </p:txBody>
      </p:sp>
      <p:pic>
        <p:nvPicPr>
          <p:cNvPr id="288" name="Google Shape;288;p18"/>
          <p:cNvPicPr preferRelativeResize="0"/>
          <p:nvPr/>
        </p:nvPicPr>
        <p:blipFill rotWithShape="1">
          <a:blip r:embed="rId4">
            <a:alphaModFix/>
          </a:blip>
          <a:srcRect b="0" l="0" r="0" t="0"/>
          <a:stretch/>
        </p:blipFill>
        <p:spPr>
          <a:xfrm>
            <a:off x="0" y="131680"/>
            <a:ext cx="1099236" cy="615572"/>
          </a:xfrm>
          <a:prstGeom prst="rect">
            <a:avLst/>
          </a:prstGeom>
          <a:noFill/>
          <a:ln>
            <a:noFill/>
          </a:ln>
        </p:spPr>
      </p:pic>
      <p:pic>
        <p:nvPicPr>
          <p:cNvPr id="289" name="Google Shape;289;p18"/>
          <p:cNvPicPr preferRelativeResize="0"/>
          <p:nvPr/>
        </p:nvPicPr>
        <p:blipFill rotWithShape="1">
          <a:blip r:embed="rId5">
            <a:alphaModFix/>
          </a:blip>
          <a:srcRect b="0" l="0" r="0" t="0"/>
          <a:stretch/>
        </p:blipFill>
        <p:spPr>
          <a:xfrm>
            <a:off x="11132263" y="237613"/>
            <a:ext cx="1016073" cy="5096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19"/>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295" name="Google Shape;295;p19"/>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296" name="Google Shape;296;p19"/>
          <p:cNvSpPr txBox="1"/>
          <p:nvPr/>
        </p:nvSpPr>
        <p:spPr>
          <a:xfrm>
            <a:off x="8267150" y="0"/>
            <a:ext cx="2865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u="sng">
                <a:solidFill>
                  <a:schemeClr val="hlink"/>
                </a:solidFill>
                <a:latin typeface="Calibri"/>
                <a:ea typeface="Calibri"/>
                <a:cs typeface="Calibri"/>
                <a:sym typeface="Calibri"/>
                <a:hlinkClick r:id="rId5"/>
              </a:rPr>
              <a:t>https://docs.google.com/spreadsheets/d/1SX_NL2xzu7K7r9Q2Y_euOmn_2_1pR48B/edit?usp=sharing&amp;ouid=115732853454613505689&amp;rtpof=true&amp;sd=true</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297" name="Google Shape;297;p19"/>
          <p:cNvSpPr txBox="1"/>
          <p:nvPr/>
        </p:nvSpPr>
        <p:spPr>
          <a:xfrm>
            <a:off x="5002150" y="0"/>
            <a:ext cx="222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latin typeface="Calibri"/>
                <a:ea typeface="Calibri"/>
                <a:cs typeface="Calibri"/>
                <a:sym typeface="Calibri"/>
              </a:rPr>
              <a:t>Gantt Chart</a:t>
            </a:r>
            <a:endParaRPr sz="3000">
              <a:solidFill>
                <a:schemeClr val="dk1"/>
              </a:solidFill>
              <a:latin typeface="Calibri"/>
              <a:ea typeface="Calibri"/>
              <a:cs typeface="Calibri"/>
              <a:sym typeface="Calibri"/>
            </a:endParaRPr>
          </a:p>
        </p:txBody>
      </p:sp>
      <p:pic>
        <p:nvPicPr>
          <p:cNvPr id="298" name="Google Shape;298;p19"/>
          <p:cNvPicPr preferRelativeResize="0"/>
          <p:nvPr/>
        </p:nvPicPr>
        <p:blipFill>
          <a:blip r:embed="rId6">
            <a:alphaModFix/>
          </a:blip>
          <a:stretch>
            <a:fillRect/>
          </a:stretch>
        </p:blipFill>
        <p:spPr>
          <a:xfrm>
            <a:off x="1230975" y="959175"/>
            <a:ext cx="9599526" cy="56483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0"/>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04" name="Google Shape;304;p20"/>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305" name="Google Shape;305;p20"/>
          <p:cNvSpPr txBox="1"/>
          <p:nvPr/>
        </p:nvSpPr>
        <p:spPr>
          <a:xfrm>
            <a:off x="4492775" y="0"/>
            <a:ext cx="3487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dk1"/>
                </a:solidFill>
                <a:latin typeface="Calibri"/>
                <a:ea typeface="Calibri"/>
                <a:cs typeface="Calibri"/>
                <a:sym typeface="Calibri"/>
              </a:rPr>
              <a:t>Budget Management</a:t>
            </a:r>
            <a:endParaRPr sz="2900">
              <a:solidFill>
                <a:schemeClr val="dk1"/>
              </a:solidFill>
              <a:latin typeface="Calibri"/>
              <a:ea typeface="Calibri"/>
              <a:cs typeface="Calibri"/>
              <a:sym typeface="Calibri"/>
            </a:endParaRPr>
          </a:p>
        </p:txBody>
      </p:sp>
      <p:pic>
        <p:nvPicPr>
          <p:cNvPr id="306" name="Google Shape;306;p20"/>
          <p:cNvPicPr preferRelativeResize="0"/>
          <p:nvPr/>
        </p:nvPicPr>
        <p:blipFill>
          <a:blip r:embed="rId5">
            <a:alphaModFix/>
          </a:blip>
          <a:stretch>
            <a:fillRect/>
          </a:stretch>
        </p:blipFill>
        <p:spPr>
          <a:xfrm>
            <a:off x="1292537" y="747250"/>
            <a:ext cx="9606926" cy="6074399"/>
          </a:xfrm>
          <a:prstGeom prst="rect">
            <a:avLst/>
          </a:prstGeom>
          <a:noFill/>
          <a:ln>
            <a:noFill/>
          </a:ln>
        </p:spPr>
      </p:pic>
      <p:sp>
        <p:nvSpPr>
          <p:cNvPr id="307" name="Google Shape;307;p20"/>
          <p:cNvSpPr txBox="1"/>
          <p:nvPr/>
        </p:nvSpPr>
        <p:spPr>
          <a:xfrm>
            <a:off x="7980575" y="0"/>
            <a:ext cx="3069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u="sng">
                <a:solidFill>
                  <a:schemeClr val="hlink"/>
                </a:solidFill>
                <a:latin typeface="Calibri"/>
                <a:ea typeface="Calibri"/>
                <a:cs typeface="Calibri"/>
                <a:sym typeface="Calibri"/>
                <a:hlinkClick r:id="rId6"/>
              </a:rPr>
              <a:t>https://docs.google.com/spreadsheets/d/1oPR8U_lJLRuhdRVVThof04hjbBcr-Oxc/edit?usp=sharing&amp;ouid=115732853454613505689&amp;rtpof=true&amp;sd=true</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1"/>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13" name="Google Shape;313;p21"/>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314" name="Google Shape;314;p21"/>
          <p:cNvSpPr txBox="1"/>
          <p:nvPr/>
        </p:nvSpPr>
        <p:spPr>
          <a:xfrm>
            <a:off x="4709275" y="0"/>
            <a:ext cx="295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Risk Management</a:t>
            </a:r>
            <a:endParaRPr sz="2800">
              <a:solidFill>
                <a:schemeClr val="dk1"/>
              </a:solidFill>
              <a:latin typeface="Calibri"/>
              <a:ea typeface="Calibri"/>
              <a:cs typeface="Calibri"/>
              <a:sym typeface="Calibri"/>
            </a:endParaRPr>
          </a:p>
        </p:txBody>
      </p:sp>
      <p:pic>
        <p:nvPicPr>
          <p:cNvPr id="315" name="Google Shape;315;p21"/>
          <p:cNvPicPr preferRelativeResize="0"/>
          <p:nvPr/>
        </p:nvPicPr>
        <p:blipFill>
          <a:blip r:embed="rId5">
            <a:alphaModFix/>
          </a:blip>
          <a:stretch>
            <a:fillRect/>
          </a:stretch>
        </p:blipFill>
        <p:spPr>
          <a:xfrm>
            <a:off x="2974525" y="747250"/>
            <a:ext cx="6249775" cy="61108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2"/>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21" name="Google Shape;321;p22"/>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pic>
        <p:nvPicPr>
          <p:cNvPr id="322" name="Google Shape;322;p22"/>
          <p:cNvPicPr preferRelativeResize="0"/>
          <p:nvPr/>
        </p:nvPicPr>
        <p:blipFill>
          <a:blip r:embed="rId5">
            <a:alphaModFix/>
          </a:blip>
          <a:stretch>
            <a:fillRect/>
          </a:stretch>
        </p:blipFill>
        <p:spPr>
          <a:xfrm>
            <a:off x="2631700" y="237625"/>
            <a:ext cx="6495151" cy="5956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23"/>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28" name="Google Shape;328;p23"/>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329" name="Google Shape;329;p23"/>
          <p:cNvSpPr txBox="1"/>
          <p:nvPr/>
        </p:nvSpPr>
        <p:spPr>
          <a:xfrm>
            <a:off x="4429050" y="0"/>
            <a:ext cx="33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Communication Plan</a:t>
            </a:r>
            <a:endParaRPr sz="2800">
              <a:solidFill>
                <a:schemeClr val="dk1"/>
              </a:solidFill>
              <a:latin typeface="Calibri"/>
              <a:ea typeface="Calibri"/>
              <a:cs typeface="Calibri"/>
              <a:sym typeface="Calibri"/>
            </a:endParaRPr>
          </a:p>
        </p:txBody>
      </p:sp>
      <p:pic>
        <p:nvPicPr>
          <p:cNvPr id="330" name="Google Shape;330;p23"/>
          <p:cNvPicPr preferRelativeResize="0"/>
          <p:nvPr/>
        </p:nvPicPr>
        <p:blipFill>
          <a:blip r:embed="rId5">
            <a:alphaModFix/>
          </a:blip>
          <a:stretch>
            <a:fillRect/>
          </a:stretch>
        </p:blipFill>
        <p:spPr>
          <a:xfrm>
            <a:off x="152400" y="899650"/>
            <a:ext cx="12025840" cy="4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2664542" y="2684206"/>
            <a:ext cx="6941574" cy="24089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2"/>
          <p:cNvSpPr txBox="1"/>
          <p:nvPr/>
        </p:nvSpPr>
        <p:spPr>
          <a:xfrm>
            <a:off x="13326286" y="3660686"/>
            <a:ext cx="260939" cy="1384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
              <a:buFont typeface="Arial"/>
              <a:buNone/>
            </a:pPr>
            <a:r>
              <a:rPr b="0" i="0" lang="en-GB" sz="100" u="none" cap="none" strike="noStrike">
                <a:solidFill>
                  <a:schemeClr val="dk1"/>
                </a:solidFill>
                <a:latin typeface="Calibri"/>
                <a:ea typeface="Calibri"/>
                <a:cs typeface="Calibri"/>
                <a:sym typeface="Calibri"/>
              </a:rPr>
              <a:t>0ahmed.m.allam0@gmail.com</a:t>
            </a:r>
            <a:endParaRPr b="0" i="0" sz="100" u="none" cap="none" strike="noStrike">
              <a:solidFill>
                <a:schemeClr val="dk1"/>
              </a:solidFill>
              <a:latin typeface="Calibri"/>
              <a:ea typeface="Calibri"/>
              <a:cs typeface="Calibri"/>
              <a:sym typeface="Calibri"/>
            </a:endParaRPr>
          </a:p>
        </p:txBody>
      </p:sp>
      <p:pic>
        <p:nvPicPr>
          <p:cNvPr id="104" name="Google Shape;104;p2"/>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105" name="Google Shape;105;p2"/>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106" name="Google Shape;106;p2"/>
          <p:cNvSpPr txBox="1"/>
          <p:nvPr/>
        </p:nvSpPr>
        <p:spPr>
          <a:xfrm>
            <a:off x="4860310" y="2684203"/>
            <a:ext cx="24714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GB" sz="4200">
                <a:solidFill>
                  <a:schemeClr val="dk1"/>
                </a:solidFill>
                <a:latin typeface="Calibri"/>
                <a:ea typeface="Calibri"/>
                <a:cs typeface="Calibri"/>
                <a:sym typeface="Calibri"/>
              </a:rPr>
              <a:t>Initiating</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4"/>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36" name="Google Shape;336;p24"/>
          <p:cNvPicPr preferRelativeResize="0"/>
          <p:nvPr/>
        </p:nvPicPr>
        <p:blipFill rotWithShape="1">
          <a:blip r:embed="rId4">
            <a:alphaModFix/>
          </a:blip>
          <a:srcRect b="0" l="0" r="0" t="0"/>
          <a:stretch/>
        </p:blipFill>
        <p:spPr>
          <a:xfrm>
            <a:off x="10920988" y="131650"/>
            <a:ext cx="1227334" cy="615600"/>
          </a:xfrm>
          <a:prstGeom prst="rect">
            <a:avLst/>
          </a:prstGeom>
          <a:noFill/>
          <a:ln>
            <a:noFill/>
          </a:ln>
        </p:spPr>
      </p:pic>
      <p:sp>
        <p:nvSpPr>
          <p:cNvPr id="337" name="Google Shape;337;p24"/>
          <p:cNvSpPr txBox="1"/>
          <p:nvPr/>
        </p:nvSpPr>
        <p:spPr>
          <a:xfrm>
            <a:off x="4056700" y="0"/>
            <a:ext cx="411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Statement</a:t>
            </a:r>
            <a:r>
              <a:rPr lang="en-GB" sz="2800">
                <a:solidFill>
                  <a:schemeClr val="dk1"/>
                </a:solidFill>
                <a:latin typeface="Calibri"/>
                <a:ea typeface="Calibri"/>
                <a:cs typeface="Calibri"/>
                <a:sym typeface="Calibri"/>
              </a:rPr>
              <a:t> Of Work “SOW”</a:t>
            </a:r>
            <a:endParaRPr sz="2800">
              <a:solidFill>
                <a:schemeClr val="dk1"/>
              </a:solidFill>
              <a:latin typeface="Calibri"/>
              <a:ea typeface="Calibri"/>
              <a:cs typeface="Calibri"/>
              <a:sym typeface="Calibri"/>
            </a:endParaRPr>
          </a:p>
        </p:txBody>
      </p:sp>
      <p:pic>
        <p:nvPicPr>
          <p:cNvPr id="338" name="Google Shape;338;p24"/>
          <p:cNvPicPr preferRelativeResize="0"/>
          <p:nvPr/>
        </p:nvPicPr>
        <p:blipFill>
          <a:blip r:embed="rId5">
            <a:alphaModFix/>
          </a:blip>
          <a:stretch>
            <a:fillRect/>
          </a:stretch>
        </p:blipFill>
        <p:spPr>
          <a:xfrm>
            <a:off x="3002525" y="615600"/>
            <a:ext cx="5782900" cy="6173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5"/>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44" name="Google Shape;344;p25"/>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pic>
        <p:nvPicPr>
          <p:cNvPr id="345" name="Google Shape;345;p25"/>
          <p:cNvPicPr preferRelativeResize="0"/>
          <p:nvPr/>
        </p:nvPicPr>
        <p:blipFill>
          <a:blip r:embed="rId5">
            <a:alphaModFix/>
          </a:blip>
          <a:stretch>
            <a:fillRect/>
          </a:stretch>
        </p:blipFill>
        <p:spPr>
          <a:xfrm>
            <a:off x="2589700" y="499950"/>
            <a:ext cx="7532184" cy="6175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30e9b21bce8_0_148"/>
          <p:cNvSpPr txBox="1"/>
          <p:nvPr/>
        </p:nvSpPr>
        <p:spPr>
          <a:xfrm>
            <a:off x="4597225" y="0"/>
            <a:ext cx="23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Project Plan</a:t>
            </a:r>
            <a:endParaRPr sz="2800">
              <a:solidFill>
                <a:schemeClr val="dk1"/>
              </a:solidFill>
              <a:latin typeface="Calibri"/>
              <a:ea typeface="Calibri"/>
              <a:cs typeface="Calibri"/>
              <a:sym typeface="Calibri"/>
            </a:endParaRPr>
          </a:p>
        </p:txBody>
      </p:sp>
      <p:pic>
        <p:nvPicPr>
          <p:cNvPr id="351" name="Google Shape;351;g30e9b21bce8_0_148"/>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52" name="Google Shape;352;g30e9b21bce8_0_148"/>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pic>
        <p:nvPicPr>
          <p:cNvPr id="353" name="Google Shape;353;g30e9b21bce8_0_148"/>
          <p:cNvPicPr preferRelativeResize="0"/>
          <p:nvPr/>
        </p:nvPicPr>
        <p:blipFill>
          <a:blip r:embed="rId5">
            <a:alphaModFix/>
          </a:blip>
          <a:stretch>
            <a:fillRect/>
          </a:stretch>
        </p:blipFill>
        <p:spPr>
          <a:xfrm>
            <a:off x="724825" y="857627"/>
            <a:ext cx="10742361" cy="5805947"/>
          </a:xfrm>
          <a:prstGeom prst="rect">
            <a:avLst/>
          </a:prstGeom>
          <a:noFill/>
          <a:ln>
            <a:noFill/>
          </a:ln>
        </p:spPr>
      </p:pic>
      <p:sp>
        <p:nvSpPr>
          <p:cNvPr id="354" name="Google Shape;354;g30e9b21bce8_0_148"/>
          <p:cNvSpPr/>
          <p:nvPr/>
        </p:nvSpPr>
        <p:spPr>
          <a:xfrm>
            <a:off x="889050" y="2438400"/>
            <a:ext cx="10413900" cy="465600"/>
          </a:xfrm>
          <a:prstGeom prst="rect">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5" name="Google Shape;355;g30e9b21bce8_0_148"/>
          <p:cNvSpPr txBox="1"/>
          <p:nvPr/>
        </p:nvSpPr>
        <p:spPr>
          <a:xfrm>
            <a:off x="861600" y="2396050"/>
            <a:ext cx="104139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Calibri"/>
                <a:ea typeface="Calibri"/>
                <a:cs typeface="Calibri"/>
                <a:sym typeface="Calibri"/>
              </a:rPr>
              <a:t>Key Docs                      Description</a:t>
            </a:r>
            <a:endParaRPr sz="20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27"/>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61" name="Google Shape;361;p27"/>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362" name="Google Shape;362;p27"/>
          <p:cNvSpPr txBox="1"/>
          <p:nvPr/>
        </p:nvSpPr>
        <p:spPr>
          <a:xfrm>
            <a:off x="4236720" y="3013501"/>
            <a:ext cx="371856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GB" sz="4800" u="none" cap="none" strike="noStrike">
                <a:solidFill>
                  <a:srgbClr val="3F3F3F"/>
                </a:solidFill>
                <a:latin typeface="Calibri"/>
                <a:ea typeface="Calibri"/>
                <a:cs typeface="Calibri"/>
                <a:sym typeface="Calibri"/>
              </a:rPr>
              <a:t>Questions ?!</a:t>
            </a:r>
            <a:endParaRPr b="1" i="0" sz="4800" u="none" cap="none" strike="noStrike">
              <a:solidFill>
                <a:srgbClr val="3F3F3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28"/>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368" name="Google Shape;368;p28"/>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369" name="Google Shape;369;p28"/>
          <p:cNvSpPr txBox="1"/>
          <p:nvPr/>
        </p:nvSpPr>
        <p:spPr>
          <a:xfrm>
            <a:off x="4551680" y="2413337"/>
            <a:ext cx="308864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GB" sz="6000" u="none" cap="none" strike="noStrike">
                <a:solidFill>
                  <a:srgbClr val="3F3F3F"/>
                </a:solidFill>
                <a:latin typeface="Calibri"/>
                <a:ea typeface="Calibri"/>
                <a:cs typeface="Calibri"/>
                <a:sym typeface="Calibri"/>
              </a:rPr>
              <a:t>Thanks !</a:t>
            </a:r>
            <a:endParaRPr b="1" i="0" sz="6000" u="none" cap="none" strike="noStrike">
              <a:solidFill>
                <a:srgbClr val="3F3F3F"/>
              </a:solidFill>
              <a:latin typeface="Calibri"/>
              <a:ea typeface="Calibri"/>
              <a:cs typeface="Calibri"/>
              <a:sym typeface="Calibri"/>
            </a:endParaRPr>
          </a:p>
        </p:txBody>
      </p:sp>
      <p:sp>
        <p:nvSpPr>
          <p:cNvPr id="370" name="Google Shape;370;p28"/>
          <p:cNvSpPr txBox="1"/>
          <p:nvPr/>
        </p:nvSpPr>
        <p:spPr>
          <a:xfrm>
            <a:off x="1239520" y="4465197"/>
            <a:ext cx="35052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3F3F3F"/>
                </a:solidFill>
                <a:latin typeface="Calibri"/>
                <a:ea typeface="Calibri"/>
                <a:cs typeface="Calibri"/>
                <a:sym typeface="Calibri"/>
              </a:rPr>
              <a:t>George Youssef Ward Issa</a:t>
            </a:r>
            <a:endParaRPr b="0" i="0" sz="2400" u="none" cap="none" strike="noStrike">
              <a:solidFill>
                <a:srgbClr val="3F3F3F"/>
              </a:solidFill>
              <a:latin typeface="Calibri"/>
              <a:ea typeface="Calibri"/>
              <a:cs typeface="Calibri"/>
              <a:sym typeface="Calibri"/>
            </a:endParaRPr>
          </a:p>
        </p:txBody>
      </p:sp>
      <p:sp>
        <p:nvSpPr>
          <p:cNvPr id="371" name="Google Shape;371;p28"/>
          <p:cNvSpPr txBox="1"/>
          <p:nvPr/>
        </p:nvSpPr>
        <p:spPr>
          <a:xfrm>
            <a:off x="7345680" y="4465196"/>
            <a:ext cx="5036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3F3F3F"/>
                </a:solidFill>
                <a:latin typeface="Calibri"/>
                <a:ea typeface="Calibri"/>
                <a:cs typeface="Calibri"/>
                <a:sym typeface="Calibri"/>
              </a:rPr>
              <a:t>ygeorge449@gmail.com</a:t>
            </a:r>
            <a:endParaRPr b="0" i="0" sz="2400" u="none" cap="none" strike="noStrike">
              <a:solidFill>
                <a:srgbClr val="3F3F3F"/>
              </a:solidFill>
              <a:latin typeface="Calibri"/>
              <a:ea typeface="Calibri"/>
              <a:cs typeface="Calibri"/>
              <a:sym typeface="Calibri"/>
            </a:endParaRPr>
          </a:p>
        </p:txBody>
      </p:sp>
      <p:sp>
        <p:nvSpPr>
          <p:cNvPr id="372" name="Google Shape;372;p28"/>
          <p:cNvSpPr txBox="1"/>
          <p:nvPr/>
        </p:nvSpPr>
        <p:spPr>
          <a:xfrm>
            <a:off x="4953000" y="5751176"/>
            <a:ext cx="2286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3F3F3F"/>
                </a:solidFill>
                <a:latin typeface="Calibri"/>
                <a:ea typeface="Calibri"/>
                <a:cs typeface="Calibri"/>
                <a:sym typeface="Calibri"/>
              </a:rPr>
              <a:t>+2010</a:t>
            </a:r>
            <a:r>
              <a:rPr b="1" lang="en-GB" sz="2400">
                <a:solidFill>
                  <a:srgbClr val="3F3F3F"/>
                </a:solidFill>
                <a:latin typeface="Calibri"/>
                <a:ea typeface="Calibri"/>
                <a:cs typeface="Calibri"/>
                <a:sym typeface="Calibri"/>
              </a:rPr>
              <a:t>96992013</a:t>
            </a:r>
            <a:endParaRPr b="1" i="0" sz="24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3"/>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112" name="Google Shape;112;p3"/>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113" name="Google Shape;113;p3"/>
          <p:cNvSpPr txBox="1"/>
          <p:nvPr/>
        </p:nvSpPr>
        <p:spPr>
          <a:xfrm>
            <a:off x="286925" y="237625"/>
            <a:ext cx="11861400" cy="6942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0" i="0" lang="en-GB" sz="1800" u="none" cap="none" strike="noStrike">
                <a:solidFill>
                  <a:schemeClr val="dk1"/>
                </a:solidFill>
                <a:latin typeface="Calibri"/>
                <a:ea typeface="Calibri"/>
                <a:cs typeface="Calibri"/>
                <a:sym typeface="Calibri"/>
              </a:rPr>
            </a:br>
            <a:r>
              <a:rPr b="1" lang="en-GB">
                <a:solidFill>
                  <a:schemeClr val="dk1"/>
                </a:solidFill>
              </a:rPr>
              <a:t>      </a:t>
            </a:r>
            <a:r>
              <a:rPr b="1" lang="en-GB" sz="2600" u="sng">
                <a:solidFill>
                  <a:schemeClr val="dk1"/>
                </a:solidFill>
                <a:highlight>
                  <a:srgbClr val="D8D2C2"/>
                </a:highlight>
              </a:rPr>
              <a:t>The Situation Statement</a:t>
            </a:r>
            <a:endParaRPr b="1" u="sng">
              <a:solidFill>
                <a:schemeClr val="dk1"/>
              </a:solidFill>
              <a:highlight>
                <a:srgbClr val="D8D2C2"/>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500">
                <a:solidFill>
                  <a:schemeClr val="dk1"/>
                </a:solidFill>
              </a:rPr>
              <a:t>“Beta T.B” is a company for delivering orders and products and one of the best companies in delivery and ensuring product safety and on-time delivery. However, in the recent period, its reputation has begun to decline due to the delay in delivering orders and the large number of orders in exchange for a smaller number of workforce.</a:t>
            </a:r>
            <a:endParaRPr sz="2600" u="sng">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sz="2600" u="sng">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GB" sz="2600" u="sng">
                <a:solidFill>
                  <a:schemeClr val="dk1"/>
                </a:solidFill>
                <a:highlight>
                  <a:srgbClr val="B17457"/>
                </a:highlight>
              </a:rPr>
              <a:t>The Problem</a:t>
            </a:r>
            <a:endParaRPr b="1" sz="2600" u="sng">
              <a:solidFill>
                <a:schemeClr val="dk1"/>
              </a:solidFill>
              <a:highlight>
                <a:srgbClr val="B17457"/>
              </a:highlight>
            </a:endParaRPr>
          </a:p>
          <a:p>
            <a:pPr indent="0" lvl="0" marL="0" rtl="0" algn="l">
              <a:lnSpc>
                <a:spcPct val="115000"/>
              </a:lnSpc>
              <a:spcBef>
                <a:spcPts val="3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Beta “T.B” faces a sales decline due to the large number of orders, lack of workforce, failure to plan how to arrive on time, and many other reasons, this led to shipments and orders not arriving on time, or even not accepting delivery of some products due to lack of workforce.</a:t>
            </a:r>
            <a:endParaRPr sz="26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sz="26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GB" sz="2600">
                <a:solidFill>
                  <a:schemeClr val="dk1"/>
                </a:solidFill>
              </a:rPr>
              <a:t>  </a:t>
            </a:r>
            <a:r>
              <a:rPr b="1" lang="en-GB" sz="2600" u="sng">
                <a:solidFill>
                  <a:schemeClr val="dk1"/>
                </a:solidFill>
                <a:highlight>
                  <a:srgbClr val="229799"/>
                </a:highlight>
              </a:rPr>
              <a:t>The Effect</a:t>
            </a:r>
            <a:endParaRPr b="1" sz="2600" u="sng">
              <a:solidFill>
                <a:schemeClr val="dk1"/>
              </a:solidFill>
              <a:highlight>
                <a:srgbClr val="229799"/>
              </a:highlight>
            </a:endParaRPr>
          </a:p>
          <a:p>
            <a:pPr indent="0" lvl="0" marL="0" rtl="0" algn="l">
              <a:lnSpc>
                <a:spcPct val="115000"/>
              </a:lnSpc>
              <a:spcBef>
                <a:spcPts val="3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These issues led to customers being dissatisfied with the service and leaving and not using “Beta T.B” company and using other companies.</a:t>
            </a:r>
            <a:endParaRPr sz="26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sz="1100" u="sng">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GB" sz="2600" u="sng">
                <a:solidFill>
                  <a:srgbClr val="FFFFFF"/>
                </a:solidFill>
              </a:rPr>
              <a:t>  </a:t>
            </a:r>
            <a:r>
              <a:rPr b="1" lang="en-GB" sz="2600" u="sng">
                <a:solidFill>
                  <a:srgbClr val="FFFFFF"/>
                </a:solidFill>
                <a:highlight>
                  <a:srgbClr val="4A4947"/>
                </a:highlight>
              </a:rPr>
              <a:t>The Impact</a:t>
            </a:r>
            <a:endParaRPr b="1" sz="2600" u="sng">
              <a:solidFill>
                <a:srgbClr val="FFFFFF"/>
              </a:solidFill>
              <a:highlight>
                <a:srgbClr val="4A4947"/>
              </a:highlight>
            </a:endParaRPr>
          </a:p>
          <a:p>
            <a:pPr indent="0" lvl="0" marL="0" rtl="0" algn="l">
              <a:lnSpc>
                <a:spcPct val="115000"/>
              </a:lnSpc>
              <a:spcBef>
                <a:spcPts val="3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The company was not the same as before, and the users became few, and former users started share their feedbacks about the company on social media and saying that it is miserable and its service is bad, which led to the company paying compensation in order to regain its reputation, but if the company does not solve this problem soon and quickly, it will be sad. It may be closed in the long term.</a:t>
            </a:r>
            <a:endParaRPr sz="1100">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p:txBody>
      </p:sp>
      <p:sp>
        <p:nvSpPr>
          <p:cNvPr id="114" name="Google Shape;114;p3"/>
          <p:cNvSpPr txBox="1"/>
          <p:nvPr/>
        </p:nvSpPr>
        <p:spPr>
          <a:xfrm>
            <a:off x="4684825" y="-816489"/>
            <a:ext cx="2471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4"/>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120" name="Google Shape;120;p4"/>
          <p:cNvPicPr preferRelativeResize="0"/>
          <p:nvPr/>
        </p:nvPicPr>
        <p:blipFill>
          <a:blip r:embed="rId4">
            <a:alphaModFix/>
          </a:blip>
          <a:stretch>
            <a:fillRect/>
          </a:stretch>
        </p:blipFill>
        <p:spPr>
          <a:xfrm>
            <a:off x="-43675" y="-344475"/>
            <a:ext cx="12369274" cy="743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b="0" l="0" r="0" t="0"/>
          <a:stretch/>
        </p:blipFill>
        <p:spPr>
          <a:xfrm>
            <a:off x="0" y="131674"/>
            <a:ext cx="1419935" cy="795175"/>
          </a:xfrm>
          <a:prstGeom prst="rect">
            <a:avLst/>
          </a:prstGeom>
          <a:noFill/>
          <a:ln>
            <a:noFill/>
          </a:ln>
        </p:spPr>
      </p:pic>
      <p:pic>
        <p:nvPicPr>
          <p:cNvPr id="126" name="Google Shape;126;p5"/>
          <p:cNvPicPr preferRelativeResize="0"/>
          <p:nvPr/>
        </p:nvPicPr>
        <p:blipFill rotWithShape="1">
          <a:blip r:embed="rId4">
            <a:alphaModFix/>
          </a:blip>
          <a:srcRect b="0" l="0" r="0" t="0"/>
          <a:stretch/>
        </p:blipFill>
        <p:spPr>
          <a:xfrm>
            <a:off x="10562943" y="41865"/>
            <a:ext cx="1585375" cy="795184"/>
          </a:xfrm>
          <a:prstGeom prst="rect">
            <a:avLst/>
          </a:prstGeom>
          <a:noFill/>
          <a:ln>
            <a:noFill/>
          </a:ln>
        </p:spPr>
      </p:pic>
      <p:sp>
        <p:nvSpPr>
          <p:cNvPr id="127" name="Google Shape;127;p5"/>
          <p:cNvSpPr/>
          <p:nvPr/>
        </p:nvSpPr>
        <p:spPr>
          <a:xfrm>
            <a:off x="159700" y="2145542"/>
            <a:ext cx="11939400" cy="1945800"/>
          </a:xfrm>
          <a:prstGeom prst="rect">
            <a:avLst/>
          </a:prstGeom>
          <a:solidFill>
            <a:srgbClr val="F3F3F3"/>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i="1" lang="en-GB" sz="1900" u="sng">
                <a:solidFill>
                  <a:srgbClr val="000000"/>
                </a:solidFill>
                <a:latin typeface="Quattrocento Sans"/>
                <a:ea typeface="Quattrocento Sans"/>
                <a:cs typeface="Quattrocento Sans"/>
                <a:sym typeface="Quattrocento Sans"/>
              </a:rPr>
              <a:t>STRENGTHS</a:t>
            </a:r>
            <a:endParaRPr b="1" i="1" sz="1900" u="sng">
              <a:solidFill>
                <a:srgbClr val="000000"/>
              </a:solidFill>
              <a:latin typeface="Quattrocento Sans"/>
              <a:ea typeface="Quattrocento Sans"/>
              <a:cs typeface="Quattrocento Sans"/>
              <a:sym typeface="Quattrocento Sans"/>
            </a:endParaRPr>
          </a:p>
          <a:p>
            <a:pPr indent="0" lvl="0" marL="0" rtl="0" algn="l">
              <a:spcBef>
                <a:spcPts val="600"/>
              </a:spcBef>
              <a:spcAft>
                <a:spcPts val="0"/>
              </a:spcAft>
              <a:buNone/>
            </a:pPr>
            <a:r>
              <a:rPr lang="en-GB" sz="1300">
                <a:solidFill>
                  <a:srgbClr val="000000"/>
                </a:solidFill>
              </a:rPr>
              <a:t>1. A well-known company in the market and has many users.</a:t>
            </a:r>
            <a:endParaRPr sz="1300">
              <a:solidFill>
                <a:srgbClr val="000000"/>
              </a:solidFill>
            </a:endParaRPr>
          </a:p>
          <a:p>
            <a:pPr indent="0" lvl="0" marL="0" rtl="0" algn="l">
              <a:spcBef>
                <a:spcPts val="600"/>
              </a:spcBef>
              <a:spcAft>
                <a:spcPts val="0"/>
              </a:spcAft>
              <a:buNone/>
            </a:pPr>
            <a:r>
              <a:rPr lang="en-GB" sz="1300">
                <a:solidFill>
                  <a:srgbClr val="000000"/>
                </a:solidFill>
              </a:rPr>
              <a:t>2. The best company to ensure product safety in shipping.</a:t>
            </a:r>
            <a:endParaRPr sz="1300">
              <a:solidFill>
                <a:srgbClr val="000000"/>
              </a:solidFill>
            </a:endParaRPr>
          </a:p>
          <a:p>
            <a:pPr indent="0" lvl="0" marL="0" rtl="0" algn="l">
              <a:spcBef>
                <a:spcPts val="600"/>
              </a:spcBef>
              <a:spcAft>
                <a:spcPts val="0"/>
              </a:spcAft>
              <a:buNone/>
            </a:pPr>
            <a:r>
              <a:rPr lang="en-GB" sz="1300">
                <a:solidFill>
                  <a:srgbClr val="000000"/>
                </a:solidFill>
              </a:rPr>
              <a:t>3. It guarantees that the shipped product will arrive at the specified time and to the agreed upon address.</a:t>
            </a:r>
            <a:endParaRPr sz="1300">
              <a:solidFill>
                <a:srgbClr val="000000"/>
              </a:solidFill>
            </a:endParaRPr>
          </a:p>
          <a:p>
            <a:pPr indent="0" lvl="0" marL="0" rtl="0" algn="l">
              <a:spcBef>
                <a:spcPts val="600"/>
              </a:spcBef>
              <a:spcAft>
                <a:spcPts val="600"/>
              </a:spcAft>
              <a:buNone/>
            </a:pPr>
            <a:r>
              <a:t/>
            </a:r>
            <a:endParaRPr sz="1100" u="sng">
              <a:solidFill>
                <a:srgbClr val="000000"/>
              </a:solidFill>
              <a:latin typeface="Quattrocento Sans"/>
              <a:ea typeface="Quattrocento Sans"/>
              <a:cs typeface="Quattrocento Sans"/>
              <a:sym typeface="Quattrocento Sans"/>
            </a:endParaRPr>
          </a:p>
        </p:txBody>
      </p:sp>
      <p:sp>
        <p:nvSpPr>
          <p:cNvPr id="128" name="Google Shape;128;p5"/>
          <p:cNvSpPr/>
          <p:nvPr/>
        </p:nvSpPr>
        <p:spPr>
          <a:xfrm rot="-225">
            <a:off x="9815132" y="2147734"/>
            <a:ext cx="4587600" cy="3870900"/>
          </a:xfrm>
          <a:prstGeom prst="pie">
            <a:avLst>
              <a:gd fmla="val 10788866" name="adj1"/>
              <a:gd fmla="val 16200000" name="adj2"/>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txBox="1"/>
          <p:nvPr/>
        </p:nvSpPr>
        <p:spPr>
          <a:xfrm>
            <a:off x="1970302" y="1405038"/>
            <a:ext cx="4362000" cy="48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400">
                <a:solidFill>
                  <a:srgbClr val="000000"/>
                </a:solidFill>
                <a:highlight>
                  <a:srgbClr val="F2EED7"/>
                </a:highlight>
                <a:latin typeface="Lora"/>
                <a:ea typeface="Lora"/>
                <a:cs typeface="Lora"/>
                <a:sym typeface="Lora"/>
              </a:rPr>
              <a:t>SWOT Analysis</a:t>
            </a:r>
            <a:endParaRPr b="1" sz="2400">
              <a:solidFill>
                <a:srgbClr val="000000"/>
              </a:solidFill>
              <a:highlight>
                <a:srgbClr val="F2EED7"/>
              </a:highlight>
              <a:latin typeface="Lora"/>
              <a:ea typeface="Lora"/>
              <a:cs typeface="Lora"/>
              <a:sym typeface="Lora"/>
            </a:endParaRPr>
          </a:p>
        </p:txBody>
      </p:sp>
      <p:sp>
        <p:nvSpPr>
          <p:cNvPr id="130" name="Google Shape;130;p5"/>
          <p:cNvSpPr/>
          <p:nvPr/>
        </p:nvSpPr>
        <p:spPr>
          <a:xfrm>
            <a:off x="159700" y="4261607"/>
            <a:ext cx="11939400" cy="1945800"/>
          </a:xfrm>
          <a:prstGeom prst="rect">
            <a:avLst/>
          </a:prstGeom>
          <a:solidFill>
            <a:srgbClr val="F3F3F3"/>
          </a:solidFill>
          <a:ln>
            <a:noFill/>
          </a:ln>
        </p:spPr>
        <p:txBody>
          <a:bodyPr anchorCtr="0" anchor="t" bIns="91425" lIns="1371600" spcFirstLastPara="1" rIns="1655100" wrap="square" tIns="91425">
            <a:noAutofit/>
          </a:bodyPr>
          <a:lstStyle/>
          <a:p>
            <a:pPr indent="0" lvl="0" marL="0" rtl="0" algn="l">
              <a:spcBef>
                <a:spcPts val="0"/>
              </a:spcBef>
              <a:spcAft>
                <a:spcPts val="0"/>
              </a:spcAft>
              <a:buClr>
                <a:srgbClr val="000000"/>
              </a:buClr>
              <a:buSzPts val="1100"/>
              <a:buFont typeface="Arial"/>
              <a:buNone/>
            </a:pPr>
            <a:r>
              <a:rPr b="1" i="1" lang="en-GB" sz="1900" u="sng">
                <a:solidFill>
                  <a:srgbClr val="000000"/>
                </a:solidFill>
                <a:latin typeface="Quattrocento Sans"/>
                <a:ea typeface="Quattrocento Sans"/>
                <a:cs typeface="Quattrocento Sans"/>
                <a:sym typeface="Quattrocento Sans"/>
              </a:rPr>
              <a:t>WEAKNESSES</a:t>
            </a:r>
            <a:endParaRPr b="1" i="1" sz="1900" u="sng">
              <a:solidFill>
                <a:srgbClr val="000000"/>
              </a:solidFill>
              <a:latin typeface="Quattrocento Sans"/>
              <a:ea typeface="Quattrocento Sans"/>
              <a:cs typeface="Quattrocento Sans"/>
              <a:sym typeface="Quattrocento Sans"/>
            </a:endParaRPr>
          </a:p>
          <a:p>
            <a:pPr indent="0" lvl="0" marL="0" marR="1565753" rtl="0" algn="l">
              <a:spcBef>
                <a:spcPts val="600"/>
              </a:spcBef>
              <a:spcAft>
                <a:spcPts val="0"/>
              </a:spcAft>
              <a:buNone/>
            </a:pPr>
            <a:r>
              <a:rPr lang="en-GB" sz="1300">
                <a:solidFill>
                  <a:srgbClr val="000000"/>
                </a:solidFill>
              </a:rPr>
              <a:t>1. Lack of manpower.</a:t>
            </a:r>
            <a:r>
              <a:rPr lang="en-GB" sz="1200">
                <a:solidFill>
                  <a:srgbClr val="E8E8E8"/>
                </a:solidFill>
                <a:highlight>
                  <a:srgbClr val="1F1F1F"/>
                </a:highlight>
              </a:rPr>
              <a:t>|</a:t>
            </a:r>
            <a:r>
              <a:rPr lang="en-GB" sz="1300">
                <a:solidFill>
                  <a:srgbClr val="000000"/>
                </a:solidFill>
              </a:rPr>
              <a:t> 2. Shipments did not arrive on time in the recent period.</a:t>
            </a:r>
            <a:r>
              <a:rPr lang="en-GB" sz="1200">
                <a:solidFill>
                  <a:srgbClr val="E8E8E8"/>
                </a:solidFill>
                <a:highlight>
                  <a:srgbClr val="1F1F1F"/>
                </a:highlight>
              </a:rPr>
              <a:t>|</a:t>
            </a:r>
            <a:r>
              <a:rPr lang="en-GB" sz="1300">
                <a:solidFill>
                  <a:srgbClr val="000000"/>
                </a:solidFill>
              </a:rPr>
              <a:t>  3. The presence of strong competing companies.</a:t>
            </a:r>
            <a:endParaRPr sz="1300">
              <a:solidFill>
                <a:srgbClr val="000000"/>
              </a:solidFill>
            </a:endParaRPr>
          </a:p>
          <a:p>
            <a:pPr indent="0" lvl="0" marL="0" rtl="0" algn="l">
              <a:spcBef>
                <a:spcPts val="600"/>
              </a:spcBef>
              <a:spcAft>
                <a:spcPts val="0"/>
              </a:spcAft>
              <a:buNone/>
            </a:pPr>
            <a:r>
              <a:rPr lang="en-GB" sz="1300">
                <a:solidFill>
                  <a:srgbClr val="000000"/>
                </a:solidFill>
              </a:rPr>
              <a:t>4. The company's reputation has deteriorated recently.</a:t>
            </a:r>
            <a:r>
              <a:rPr lang="en-GB" sz="1200">
                <a:solidFill>
                  <a:srgbClr val="E8E8E8"/>
                </a:solidFill>
                <a:highlight>
                  <a:srgbClr val="1F1F1F"/>
                </a:highlight>
              </a:rPr>
              <a:t>|</a:t>
            </a:r>
            <a:r>
              <a:rPr lang="en-GB" sz="1300">
                <a:solidFill>
                  <a:srgbClr val="000000"/>
                </a:solidFill>
              </a:rPr>
              <a:t>  5. The small number of company users.</a:t>
            </a:r>
            <a:r>
              <a:rPr lang="en-GB" sz="1200">
                <a:solidFill>
                  <a:srgbClr val="E8E8E8"/>
                </a:solidFill>
                <a:highlight>
                  <a:srgbClr val="1F1F1F"/>
                </a:highlight>
              </a:rPr>
              <a:t>|</a:t>
            </a:r>
            <a:r>
              <a:rPr lang="en-GB" sz="1300">
                <a:solidFill>
                  <a:srgbClr val="000000"/>
                </a:solidFill>
              </a:rPr>
              <a:t>  6. The company is unable to accept many orders due to the lack of workforce.</a:t>
            </a:r>
            <a:endParaRPr sz="1300">
              <a:solidFill>
                <a:srgbClr val="000000"/>
              </a:solidFill>
            </a:endParaRPr>
          </a:p>
          <a:p>
            <a:pPr indent="-1257300" lvl="0" marL="0" rtl="0" algn="l">
              <a:spcBef>
                <a:spcPts val="600"/>
              </a:spcBef>
              <a:spcAft>
                <a:spcPts val="0"/>
              </a:spcAft>
              <a:buClr>
                <a:srgbClr val="000000"/>
              </a:buClr>
              <a:buSzPts val="1100"/>
              <a:buFont typeface="Arial"/>
              <a:buNone/>
            </a:pPr>
            <a:r>
              <a:t/>
            </a:r>
            <a:endParaRPr>
              <a:solidFill>
                <a:srgbClr val="000000"/>
              </a:solidFill>
              <a:latin typeface="Quattrocento Sans"/>
              <a:ea typeface="Quattrocento Sans"/>
              <a:cs typeface="Quattrocento Sans"/>
              <a:sym typeface="Quattrocento Sans"/>
            </a:endParaRPr>
          </a:p>
          <a:p>
            <a:pPr indent="0" lvl="0" marL="0" rtl="0" algn="r">
              <a:spcBef>
                <a:spcPts val="600"/>
              </a:spcBef>
              <a:spcAft>
                <a:spcPts val="600"/>
              </a:spcAft>
              <a:buNone/>
            </a:pPr>
            <a:r>
              <a:t/>
            </a:r>
            <a:endParaRPr>
              <a:solidFill>
                <a:srgbClr val="000000"/>
              </a:solidFill>
              <a:latin typeface="Quattrocento Sans"/>
              <a:ea typeface="Quattrocento Sans"/>
              <a:cs typeface="Quattrocento Sans"/>
              <a:sym typeface="Quattrocento Sans"/>
            </a:endParaRPr>
          </a:p>
        </p:txBody>
      </p:sp>
      <p:sp>
        <p:nvSpPr>
          <p:cNvPr id="131" name="Google Shape;131;p5"/>
          <p:cNvSpPr/>
          <p:nvPr/>
        </p:nvSpPr>
        <p:spPr>
          <a:xfrm flipH="1" rot="-5400000">
            <a:off x="10177952" y="3749144"/>
            <a:ext cx="3861600" cy="4933500"/>
          </a:xfrm>
          <a:prstGeom prst="pie">
            <a:avLst>
              <a:gd fmla="val 10828129" name="adj1"/>
              <a:gd fmla="val 16133289" name="adj2"/>
            </a:avLst>
          </a:prstGeom>
          <a:solidFill>
            <a:srgbClr val="F692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10695235" y="2787750"/>
            <a:ext cx="563674" cy="661133"/>
          </a:xfrm>
          <a:prstGeom prst="rect">
            <a:avLst/>
          </a:prstGeom>
        </p:spPr>
        <p:txBody>
          <a:bodyPr>
            <a:prstTxWarp prst="textPlain"/>
          </a:bodyPr>
          <a:lstStyle/>
          <a:p>
            <a:pPr lvl="0" algn="ctr"/>
            <a:r>
              <a:rPr b="1" i="0">
                <a:ln>
                  <a:noFill/>
                </a:ln>
                <a:solidFill>
                  <a:srgbClr val="FFFFFF"/>
                </a:solidFill>
                <a:latin typeface="Lora"/>
              </a:rPr>
              <a:t>S</a:t>
            </a:r>
          </a:p>
        </p:txBody>
      </p:sp>
      <p:sp>
        <p:nvSpPr>
          <p:cNvPr id="133" name="Google Shape;133;p5"/>
          <p:cNvSpPr/>
          <p:nvPr/>
        </p:nvSpPr>
        <p:spPr>
          <a:xfrm>
            <a:off x="10551090" y="5182038"/>
            <a:ext cx="851964" cy="584632"/>
          </a:xfrm>
          <a:prstGeom prst="rect">
            <a:avLst/>
          </a:prstGeom>
        </p:spPr>
        <p:txBody>
          <a:bodyPr>
            <a:prstTxWarp prst="textPlain"/>
          </a:bodyPr>
          <a:lstStyle/>
          <a:p>
            <a:pPr lvl="0" algn="ctr"/>
            <a:r>
              <a:rPr b="1" i="0">
                <a:ln>
                  <a:noFill/>
                </a:ln>
                <a:solidFill>
                  <a:srgbClr val="FFFFFF"/>
                </a:solidFill>
                <a:latin typeface="Lora"/>
              </a:rPr>
              <a:t>W</a:t>
            </a:r>
          </a:p>
        </p:txBody>
      </p:sp>
      <p:grpSp>
        <p:nvGrpSpPr>
          <p:cNvPr id="134" name="Google Shape;134;p5"/>
          <p:cNvGrpSpPr/>
          <p:nvPr/>
        </p:nvGrpSpPr>
        <p:grpSpPr>
          <a:xfrm>
            <a:off x="1355405" y="1528578"/>
            <a:ext cx="244080" cy="240123"/>
            <a:chOff x="2594050" y="1631825"/>
            <a:chExt cx="439625" cy="439625"/>
          </a:xfrm>
        </p:grpSpPr>
        <p:sp>
          <p:nvSpPr>
            <p:cNvPr id="135" name="Google Shape;135;p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9" name="Google Shape;139;p5"/>
          <p:cNvPicPr preferRelativeResize="0"/>
          <p:nvPr/>
        </p:nvPicPr>
        <p:blipFill>
          <a:blip r:embed="rId5">
            <a:alphaModFix/>
          </a:blip>
          <a:stretch>
            <a:fillRect/>
          </a:stretch>
        </p:blipFill>
        <p:spPr>
          <a:xfrm>
            <a:off x="3936397" y="3382"/>
            <a:ext cx="3433207" cy="11483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6"/>
          <p:cNvPicPr preferRelativeResize="0"/>
          <p:nvPr/>
        </p:nvPicPr>
        <p:blipFill rotWithShape="1">
          <a:blip r:embed="rId3">
            <a:alphaModFix/>
          </a:blip>
          <a:srcRect b="0" l="0" r="0" t="0"/>
          <a:stretch/>
        </p:blipFill>
        <p:spPr>
          <a:xfrm>
            <a:off x="0" y="131673"/>
            <a:ext cx="1626256" cy="764725"/>
          </a:xfrm>
          <a:prstGeom prst="rect">
            <a:avLst/>
          </a:prstGeom>
          <a:noFill/>
          <a:ln>
            <a:noFill/>
          </a:ln>
        </p:spPr>
      </p:pic>
      <p:pic>
        <p:nvPicPr>
          <p:cNvPr id="145" name="Google Shape;145;p6"/>
          <p:cNvPicPr preferRelativeResize="0"/>
          <p:nvPr/>
        </p:nvPicPr>
        <p:blipFill rotWithShape="1">
          <a:blip r:embed="rId4">
            <a:alphaModFix/>
          </a:blip>
          <a:srcRect b="0" l="0" r="0" t="0"/>
          <a:stretch/>
        </p:blipFill>
        <p:spPr>
          <a:xfrm>
            <a:off x="10578846" y="57099"/>
            <a:ext cx="1524648" cy="764725"/>
          </a:xfrm>
          <a:prstGeom prst="rect">
            <a:avLst/>
          </a:prstGeom>
          <a:noFill/>
          <a:ln>
            <a:noFill/>
          </a:ln>
        </p:spPr>
      </p:pic>
      <p:sp>
        <p:nvSpPr>
          <p:cNvPr id="146" name="Google Shape;146;p6"/>
          <p:cNvSpPr txBox="1"/>
          <p:nvPr/>
        </p:nvSpPr>
        <p:spPr>
          <a:xfrm>
            <a:off x="1732804" y="1393216"/>
            <a:ext cx="5372100" cy="29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400">
                <a:solidFill>
                  <a:srgbClr val="000000"/>
                </a:solidFill>
                <a:highlight>
                  <a:srgbClr val="257180"/>
                </a:highlight>
                <a:latin typeface="Lora"/>
                <a:ea typeface="Lora"/>
                <a:cs typeface="Lora"/>
                <a:sym typeface="Lora"/>
              </a:rPr>
              <a:t>SWOT Analysis</a:t>
            </a:r>
            <a:endParaRPr b="1" sz="2400">
              <a:solidFill>
                <a:srgbClr val="000000"/>
              </a:solidFill>
              <a:highlight>
                <a:srgbClr val="257180"/>
              </a:highlight>
              <a:latin typeface="Lora"/>
              <a:ea typeface="Lora"/>
              <a:cs typeface="Lora"/>
              <a:sym typeface="Lora"/>
            </a:endParaRPr>
          </a:p>
          <a:p>
            <a:pPr indent="0" lvl="0" marL="0" rtl="0" algn="l">
              <a:spcBef>
                <a:spcPts val="0"/>
              </a:spcBef>
              <a:spcAft>
                <a:spcPts val="0"/>
              </a:spcAft>
              <a:buNone/>
            </a:pPr>
            <a:r>
              <a:t/>
            </a:r>
            <a:endParaRPr b="1" sz="2000">
              <a:solidFill>
                <a:srgbClr val="000000"/>
              </a:solidFill>
              <a:latin typeface="Lora"/>
              <a:ea typeface="Lora"/>
              <a:cs typeface="Lora"/>
              <a:sym typeface="Lora"/>
            </a:endParaRPr>
          </a:p>
        </p:txBody>
      </p:sp>
      <p:grpSp>
        <p:nvGrpSpPr>
          <p:cNvPr id="147" name="Google Shape;147;p6"/>
          <p:cNvGrpSpPr/>
          <p:nvPr/>
        </p:nvGrpSpPr>
        <p:grpSpPr>
          <a:xfrm>
            <a:off x="1206741" y="1250471"/>
            <a:ext cx="297274" cy="229792"/>
            <a:chOff x="2594050" y="1631825"/>
            <a:chExt cx="439625" cy="439625"/>
          </a:xfrm>
        </p:grpSpPr>
        <p:sp>
          <p:nvSpPr>
            <p:cNvPr id="148" name="Google Shape;148;p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6"/>
          <p:cNvSpPr/>
          <p:nvPr/>
        </p:nvSpPr>
        <p:spPr>
          <a:xfrm>
            <a:off x="78275" y="1983500"/>
            <a:ext cx="12056700" cy="1900200"/>
          </a:xfrm>
          <a:prstGeom prst="rect">
            <a:avLst/>
          </a:prstGeom>
          <a:solidFill>
            <a:srgbClr val="F3F3F3"/>
          </a:solidFill>
          <a:ln>
            <a:noFill/>
          </a:ln>
        </p:spPr>
        <p:txBody>
          <a:bodyPr anchorCtr="0" anchor="t" bIns="91425" lIns="91425" spcFirstLastPara="1" rIns="1371600" wrap="square" tIns="91425">
            <a:noAutofit/>
          </a:bodyPr>
          <a:lstStyle/>
          <a:p>
            <a:pPr indent="0" lvl="0" marL="0" rtl="0" algn="l">
              <a:spcBef>
                <a:spcPts val="0"/>
              </a:spcBef>
              <a:spcAft>
                <a:spcPts val="0"/>
              </a:spcAft>
              <a:buClr>
                <a:srgbClr val="000000"/>
              </a:buClr>
              <a:buSzPts val="1100"/>
              <a:buFont typeface="Arial"/>
              <a:buNone/>
            </a:pPr>
            <a:r>
              <a:rPr b="1" i="1" lang="en-GB" sz="1900" u="sng">
                <a:solidFill>
                  <a:srgbClr val="000000"/>
                </a:solidFill>
                <a:latin typeface="Quattrocento Sans"/>
                <a:ea typeface="Quattrocento Sans"/>
                <a:cs typeface="Quattrocento Sans"/>
                <a:sym typeface="Quattrocento Sans"/>
              </a:rPr>
              <a:t>OPPORTUNITIES</a:t>
            </a:r>
            <a:endParaRPr b="1" i="1" sz="1900" u="sng">
              <a:solidFill>
                <a:srgbClr val="000000"/>
              </a:solidFill>
              <a:latin typeface="Quattrocento Sans"/>
              <a:ea typeface="Quattrocento Sans"/>
              <a:cs typeface="Quattrocento Sans"/>
              <a:sym typeface="Quattrocento Sans"/>
            </a:endParaRPr>
          </a:p>
          <a:p>
            <a:pPr indent="0" lvl="0" marL="0" rtl="0" algn="l">
              <a:spcBef>
                <a:spcPts val="600"/>
              </a:spcBef>
              <a:spcAft>
                <a:spcPts val="0"/>
              </a:spcAft>
              <a:buClr>
                <a:srgbClr val="000000"/>
              </a:buClr>
              <a:buSzPts val="1100"/>
              <a:buFont typeface="Arial"/>
              <a:buNone/>
            </a:pPr>
            <a:r>
              <a:rPr lang="en-GB" sz="1300">
                <a:solidFill>
                  <a:srgbClr val="000000"/>
                </a:solidFill>
              </a:rPr>
              <a:t>1. The company makes a strong comeback in the market before it is forgotten by its users.</a:t>
            </a:r>
            <a:endParaRPr sz="1300">
              <a:solidFill>
                <a:srgbClr val="000000"/>
              </a:solidFill>
            </a:endParaRPr>
          </a:p>
          <a:p>
            <a:pPr indent="0" lvl="0" marL="0" rtl="0" algn="l">
              <a:spcBef>
                <a:spcPts val="600"/>
              </a:spcBef>
              <a:spcAft>
                <a:spcPts val="0"/>
              </a:spcAft>
              <a:buClr>
                <a:srgbClr val="000000"/>
              </a:buClr>
              <a:buSzPts val="1100"/>
              <a:buFont typeface="Arial"/>
              <a:buNone/>
            </a:pPr>
            <a:r>
              <a:rPr lang="en-GB" sz="1300">
                <a:solidFill>
                  <a:srgbClr val="000000"/>
                </a:solidFill>
              </a:rPr>
              <a:t>2. It uses artificial intelligence to automatically respond to customers.</a:t>
            </a:r>
            <a:endParaRPr sz="1300">
              <a:solidFill>
                <a:srgbClr val="000000"/>
              </a:solidFill>
            </a:endParaRPr>
          </a:p>
          <a:p>
            <a:pPr indent="0" lvl="0" marL="0" marR="38100" rtl="0" algn="l">
              <a:lnSpc>
                <a:spcPct val="128571"/>
              </a:lnSpc>
              <a:spcBef>
                <a:spcPts val="600"/>
              </a:spcBef>
              <a:spcAft>
                <a:spcPts val="0"/>
              </a:spcAft>
              <a:buClr>
                <a:srgbClr val="000000"/>
              </a:buClr>
              <a:buSzPts val="1100"/>
              <a:buFont typeface="Arial"/>
              <a:buNone/>
            </a:pPr>
            <a:r>
              <a:rPr lang="en-GB" sz="1300">
                <a:solidFill>
                  <a:srgbClr val="000000"/>
                </a:solidFill>
              </a:rPr>
              <a:t>3. It uses faster devices so that it can deliver orders on time.</a:t>
            </a:r>
            <a:endParaRPr sz="1300">
              <a:solidFill>
                <a:srgbClr val="000000"/>
              </a:solidFill>
            </a:endParaRPr>
          </a:p>
          <a:p>
            <a:pPr indent="0" lvl="0" marL="0" rtl="0" algn="l">
              <a:spcBef>
                <a:spcPts val="0"/>
              </a:spcBef>
              <a:spcAft>
                <a:spcPts val="0"/>
              </a:spcAft>
              <a:buClr>
                <a:srgbClr val="000000"/>
              </a:buClr>
              <a:buSzPts val="1100"/>
              <a:buFont typeface="Arial"/>
              <a:buNone/>
            </a:pPr>
            <a:r>
              <a:t/>
            </a:r>
            <a:endParaRPr sz="700">
              <a:solidFill>
                <a:srgbClr val="000000"/>
              </a:solidFill>
              <a:latin typeface="Quattrocento Sans"/>
              <a:ea typeface="Quattrocento Sans"/>
              <a:cs typeface="Quattrocento Sans"/>
              <a:sym typeface="Quattrocento Sans"/>
            </a:endParaRPr>
          </a:p>
          <a:p>
            <a:pPr indent="0" lvl="0" marL="0" rtl="0" algn="l">
              <a:spcBef>
                <a:spcPts val="600"/>
              </a:spcBef>
              <a:spcAft>
                <a:spcPts val="600"/>
              </a:spcAft>
              <a:buClr>
                <a:srgbClr val="000000"/>
              </a:buClr>
              <a:buSzPts val="1100"/>
              <a:buFont typeface="Arial"/>
              <a:buNone/>
            </a:pPr>
            <a:r>
              <a:t/>
            </a:r>
            <a:endParaRPr sz="700">
              <a:solidFill>
                <a:srgbClr val="000000"/>
              </a:solidFill>
              <a:latin typeface="Quattrocento Sans"/>
              <a:ea typeface="Quattrocento Sans"/>
              <a:cs typeface="Quattrocento Sans"/>
              <a:sym typeface="Quattrocento Sans"/>
            </a:endParaRPr>
          </a:p>
        </p:txBody>
      </p:sp>
      <p:sp>
        <p:nvSpPr>
          <p:cNvPr id="153" name="Google Shape;153;p6"/>
          <p:cNvSpPr/>
          <p:nvPr/>
        </p:nvSpPr>
        <p:spPr>
          <a:xfrm>
            <a:off x="78275" y="4085505"/>
            <a:ext cx="12056700" cy="1900200"/>
          </a:xfrm>
          <a:prstGeom prst="rect">
            <a:avLst/>
          </a:prstGeom>
          <a:solidFill>
            <a:srgbClr val="F3F3F3"/>
          </a:solidFill>
          <a:ln>
            <a:noFill/>
          </a:ln>
        </p:spPr>
        <p:txBody>
          <a:bodyPr anchorCtr="0" anchor="t" bIns="91425" lIns="1371600" spcFirstLastPara="1" rIns="91425" wrap="square" tIns="91425">
            <a:noAutofit/>
          </a:bodyPr>
          <a:lstStyle/>
          <a:p>
            <a:pPr indent="0" lvl="0" marL="0" rtl="0" algn="l">
              <a:spcBef>
                <a:spcPts val="0"/>
              </a:spcBef>
              <a:spcAft>
                <a:spcPts val="0"/>
              </a:spcAft>
              <a:buClr>
                <a:srgbClr val="000000"/>
              </a:buClr>
              <a:buSzPts val="1100"/>
              <a:buFont typeface="Arial"/>
              <a:buNone/>
            </a:pPr>
            <a:r>
              <a:rPr b="1" i="1" lang="en-GB" sz="1900" u="sng">
                <a:solidFill>
                  <a:srgbClr val="000000"/>
                </a:solidFill>
                <a:latin typeface="Quattrocento Sans"/>
                <a:ea typeface="Quattrocento Sans"/>
                <a:cs typeface="Quattrocento Sans"/>
                <a:sym typeface="Quattrocento Sans"/>
              </a:rPr>
              <a:t>THREATS</a:t>
            </a:r>
            <a:endParaRPr i="1" sz="1900" u="sng">
              <a:solidFill>
                <a:srgbClr val="000000"/>
              </a:solidFill>
              <a:latin typeface="Quattrocento Sans"/>
              <a:ea typeface="Quattrocento Sans"/>
              <a:cs typeface="Quattrocento Sans"/>
              <a:sym typeface="Quattrocento Sans"/>
            </a:endParaRPr>
          </a:p>
          <a:p>
            <a:pPr indent="0" lvl="0" marL="0" marR="1752098" rtl="0" algn="l">
              <a:lnSpc>
                <a:spcPct val="128571"/>
              </a:lnSpc>
              <a:spcBef>
                <a:spcPts val="600"/>
              </a:spcBef>
              <a:spcAft>
                <a:spcPts val="0"/>
              </a:spcAft>
              <a:buClr>
                <a:srgbClr val="000000"/>
              </a:buClr>
              <a:buSzPts val="1100"/>
              <a:buFont typeface="Arial"/>
              <a:buNone/>
            </a:pPr>
            <a:r>
              <a:rPr lang="en-GB" sz="1300">
                <a:solidFill>
                  <a:srgbClr val="000000"/>
                </a:solidFill>
              </a:rPr>
              <a:t>1. The presence of competing companies occupying the place of “Beta T.B”.</a:t>
            </a:r>
            <a:endParaRPr sz="1300">
              <a:solidFill>
                <a:srgbClr val="000000"/>
              </a:solidFill>
            </a:endParaRPr>
          </a:p>
          <a:p>
            <a:pPr indent="0" lvl="0" marL="0" rtl="0" algn="l">
              <a:spcBef>
                <a:spcPts val="0"/>
              </a:spcBef>
              <a:spcAft>
                <a:spcPts val="0"/>
              </a:spcAft>
              <a:buClr>
                <a:srgbClr val="000000"/>
              </a:buClr>
              <a:buSzPts val="1100"/>
              <a:buFont typeface="Arial"/>
              <a:buNone/>
            </a:pPr>
            <a:r>
              <a:rPr lang="en-GB" sz="1300">
                <a:solidFill>
                  <a:srgbClr val="000000"/>
                </a:solidFill>
              </a:rPr>
              <a:t>2. Our customers use other companies.</a:t>
            </a:r>
            <a:endParaRPr sz="1300">
              <a:solidFill>
                <a:srgbClr val="000000"/>
              </a:solidFill>
            </a:endParaRPr>
          </a:p>
          <a:p>
            <a:pPr indent="0" lvl="0" marL="0" marR="1752098" rtl="0" algn="l">
              <a:lnSpc>
                <a:spcPct val="128571"/>
              </a:lnSpc>
              <a:spcBef>
                <a:spcPts val="600"/>
              </a:spcBef>
              <a:spcAft>
                <a:spcPts val="0"/>
              </a:spcAft>
              <a:buClr>
                <a:srgbClr val="000000"/>
              </a:buClr>
              <a:buSzPts val="1100"/>
              <a:buFont typeface="Arial"/>
              <a:buNone/>
            </a:pPr>
            <a:r>
              <a:rPr lang="en-GB" sz="1300">
                <a:solidFill>
                  <a:srgbClr val="000000"/>
                </a:solidFill>
              </a:rPr>
              <a:t>3. The company may go bankrupt and close if this situation continues for a long time.</a:t>
            </a:r>
            <a:endParaRPr sz="1300">
              <a:solidFill>
                <a:srgbClr val="000000"/>
              </a:solidFill>
            </a:endParaRPr>
          </a:p>
          <a:p>
            <a:pPr indent="0" lvl="0" marL="0" rtl="0" algn="l">
              <a:spcBef>
                <a:spcPts val="0"/>
              </a:spcBef>
              <a:spcAft>
                <a:spcPts val="0"/>
              </a:spcAft>
              <a:buClr>
                <a:srgbClr val="000000"/>
              </a:buClr>
              <a:buSzPts val="1100"/>
              <a:buFont typeface="Arial"/>
              <a:buNone/>
            </a:pPr>
            <a:r>
              <a:t/>
            </a:r>
            <a:endParaRPr b="1" sz="1000">
              <a:solidFill>
                <a:srgbClr val="000000"/>
              </a:solidFill>
              <a:latin typeface="Quattrocento Sans"/>
              <a:ea typeface="Quattrocento Sans"/>
              <a:cs typeface="Quattrocento Sans"/>
              <a:sym typeface="Quattrocento Sans"/>
            </a:endParaRPr>
          </a:p>
          <a:p>
            <a:pPr indent="0" lvl="0" marL="0" rtl="0" algn="l">
              <a:spcBef>
                <a:spcPts val="600"/>
              </a:spcBef>
              <a:spcAft>
                <a:spcPts val="600"/>
              </a:spcAft>
              <a:buNone/>
            </a:pPr>
            <a:r>
              <a:t/>
            </a:r>
            <a:endParaRPr>
              <a:solidFill>
                <a:srgbClr val="000000"/>
              </a:solidFill>
              <a:latin typeface="Quattrocento Sans"/>
              <a:ea typeface="Quattrocento Sans"/>
              <a:cs typeface="Quattrocento Sans"/>
              <a:sym typeface="Quattrocento Sans"/>
            </a:endParaRPr>
          </a:p>
        </p:txBody>
      </p:sp>
      <p:sp>
        <p:nvSpPr>
          <p:cNvPr id="154" name="Google Shape;154;p6"/>
          <p:cNvSpPr/>
          <p:nvPr/>
        </p:nvSpPr>
        <p:spPr>
          <a:xfrm>
            <a:off x="9605216" y="4085505"/>
            <a:ext cx="5003400" cy="3827700"/>
          </a:xfrm>
          <a:prstGeom prst="pie">
            <a:avLst>
              <a:gd fmla="val 10788866" name="adj1"/>
              <a:gd fmla="val 16200000" name="adj2"/>
            </a:avLst>
          </a:prstGeom>
          <a:solidFill>
            <a:srgbClr val="A76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flipH="1" rot="-5400000">
            <a:off x="10258444" y="1347650"/>
            <a:ext cx="3696600" cy="4968300"/>
          </a:xfrm>
          <a:prstGeom prst="pie">
            <a:avLst>
              <a:gd fmla="val 10788866" name="adj1"/>
              <a:gd fmla="val 16164095" name="adj2"/>
            </a:avLst>
          </a:prstGeom>
          <a:solidFill>
            <a:srgbClr val="6F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10578847" y="2804862"/>
            <a:ext cx="967769" cy="639157"/>
          </a:xfrm>
          <a:prstGeom prst="rect">
            <a:avLst/>
          </a:prstGeom>
        </p:spPr>
        <p:txBody>
          <a:bodyPr>
            <a:prstTxWarp prst="textPlain"/>
          </a:bodyPr>
          <a:lstStyle/>
          <a:p>
            <a:pPr lvl="0" algn="ctr"/>
            <a:r>
              <a:rPr b="1" i="0">
                <a:ln>
                  <a:noFill/>
                </a:ln>
                <a:solidFill>
                  <a:srgbClr val="FFFFFF"/>
                </a:solidFill>
                <a:latin typeface="Lora"/>
              </a:rPr>
              <a:t>O</a:t>
            </a:r>
          </a:p>
        </p:txBody>
      </p:sp>
      <p:sp>
        <p:nvSpPr>
          <p:cNvPr id="157" name="Google Shape;157;p6"/>
          <p:cNvSpPr/>
          <p:nvPr/>
        </p:nvSpPr>
        <p:spPr>
          <a:xfrm>
            <a:off x="10578847" y="4810888"/>
            <a:ext cx="967769" cy="764732"/>
          </a:xfrm>
          <a:prstGeom prst="rect">
            <a:avLst/>
          </a:prstGeom>
        </p:spPr>
        <p:txBody>
          <a:bodyPr>
            <a:prstTxWarp prst="textPlain"/>
          </a:bodyPr>
          <a:lstStyle/>
          <a:p>
            <a:pPr lvl="0" algn="ctr"/>
            <a:r>
              <a:rPr b="1" i="0">
                <a:ln>
                  <a:noFill/>
                </a:ln>
                <a:solidFill>
                  <a:srgbClr val="FFFFFF"/>
                </a:solidFill>
                <a:latin typeface="Lora"/>
              </a:rPr>
              <a:t>T</a:t>
            </a:r>
          </a:p>
        </p:txBody>
      </p:sp>
      <p:pic>
        <p:nvPicPr>
          <p:cNvPr id="158" name="Google Shape;158;p6"/>
          <p:cNvPicPr preferRelativeResize="0"/>
          <p:nvPr/>
        </p:nvPicPr>
        <p:blipFill>
          <a:blip r:embed="rId5">
            <a:alphaModFix/>
          </a:blip>
          <a:stretch>
            <a:fillRect/>
          </a:stretch>
        </p:blipFill>
        <p:spPr>
          <a:xfrm>
            <a:off x="4129789" y="11"/>
            <a:ext cx="4181756" cy="10990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7"/>
          <p:cNvPicPr preferRelativeResize="0"/>
          <p:nvPr/>
        </p:nvPicPr>
        <p:blipFill rotWithShape="1">
          <a:blip r:embed="rId3">
            <a:alphaModFix/>
          </a:blip>
          <a:srcRect b="0" l="0" r="0" t="0"/>
          <a:stretch/>
        </p:blipFill>
        <p:spPr>
          <a:xfrm>
            <a:off x="0" y="131680"/>
            <a:ext cx="1099236" cy="615572"/>
          </a:xfrm>
          <a:prstGeom prst="rect">
            <a:avLst/>
          </a:prstGeom>
          <a:noFill/>
          <a:ln>
            <a:noFill/>
          </a:ln>
        </p:spPr>
      </p:pic>
      <p:pic>
        <p:nvPicPr>
          <p:cNvPr id="164" name="Google Shape;164;p7"/>
          <p:cNvPicPr preferRelativeResize="0"/>
          <p:nvPr/>
        </p:nvPicPr>
        <p:blipFill rotWithShape="1">
          <a:blip r:embed="rId4">
            <a:alphaModFix/>
          </a:blip>
          <a:srcRect b="0" l="0" r="0" t="0"/>
          <a:stretch/>
        </p:blipFill>
        <p:spPr>
          <a:xfrm>
            <a:off x="11132263" y="237613"/>
            <a:ext cx="1016073" cy="509639"/>
          </a:xfrm>
          <a:prstGeom prst="rect">
            <a:avLst/>
          </a:prstGeom>
          <a:noFill/>
          <a:ln>
            <a:noFill/>
          </a:ln>
        </p:spPr>
      </p:pic>
      <p:sp>
        <p:nvSpPr>
          <p:cNvPr id="165" name="Google Shape;165;p7"/>
          <p:cNvSpPr txBox="1"/>
          <p:nvPr/>
        </p:nvSpPr>
        <p:spPr>
          <a:xfrm>
            <a:off x="420150" y="1831950"/>
            <a:ext cx="11351700" cy="2550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lang="en-GB" sz="2800">
                <a:solidFill>
                  <a:srgbClr val="073763"/>
                </a:solidFill>
              </a:rPr>
              <a:t>Goal one</a:t>
            </a:r>
            <a:endParaRPr b="1" sz="2200">
              <a:solidFill>
                <a:srgbClr val="434343"/>
              </a:solidFill>
            </a:endParaRPr>
          </a:p>
          <a:p>
            <a:pPr indent="0" lvl="0" marL="0" marR="0" rtl="0" algn="l">
              <a:lnSpc>
                <a:spcPct val="115000"/>
              </a:lnSpc>
              <a:spcBef>
                <a:spcPts val="1000"/>
              </a:spcBef>
              <a:spcAft>
                <a:spcPts val="1000"/>
              </a:spcAft>
              <a:buNone/>
            </a:pPr>
            <a:r>
              <a:rPr b="1" lang="en-GB" sz="2100">
                <a:solidFill>
                  <a:srgbClr val="073763"/>
                </a:solidFill>
              </a:rPr>
              <a:t>SMART Goal one:</a:t>
            </a:r>
            <a:r>
              <a:rPr b="1" lang="en-GB" sz="2100">
                <a:solidFill>
                  <a:srgbClr val="38761D"/>
                </a:solidFill>
              </a:rPr>
              <a:t> </a:t>
            </a:r>
            <a:r>
              <a:rPr lang="en-GB" sz="2100">
                <a:solidFill>
                  <a:srgbClr val="434343"/>
                </a:solidFill>
              </a:rPr>
              <a:t>“</a:t>
            </a:r>
            <a:r>
              <a:rPr lang="en-GB" sz="2000">
                <a:solidFill>
                  <a:schemeClr val="dk1"/>
                </a:solidFill>
              </a:rPr>
              <a:t>The non-sales rate will decrease by 70%, and this will be done by the company using “artificial intelligence” to respond to the customer in the event that there are no empty employee, and also through the company hiring more Employees to solve the problem of workforce shortage, and this will be done within 3 months, and Beta T.B. returns to the market again strongly and presents advertisements in order to become more familiar with the market.”</a:t>
            </a:r>
            <a:endParaRPr sz="2100">
              <a:solidFill>
                <a:schemeClr val="dk1"/>
              </a:solidFill>
            </a:endParaRPr>
          </a:p>
        </p:txBody>
      </p:sp>
      <p:sp>
        <p:nvSpPr>
          <p:cNvPr id="166" name="Google Shape;166;p7"/>
          <p:cNvSpPr txBox="1"/>
          <p:nvPr/>
        </p:nvSpPr>
        <p:spPr>
          <a:xfrm>
            <a:off x="4497850" y="0"/>
            <a:ext cx="323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SMART Objectives</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8"/>
          <p:cNvPicPr preferRelativeResize="0"/>
          <p:nvPr/>
        </p:nvPicPr>
        <p:blipFill rotWithShape="1">
          <a:blip r:embed="rId3">
            <a:alphaModFix/>
          </a:blip>
          <a:srcRect b="0" l="0" r="0" t="0"/>
          <a:stretch/>
        </p:blipFill>
        <p:spPr>
          <a:xfrm>
            <a:off x="0" y="0"/>
            <a:ext cx="1099225" cy="509625"/>
          </a:xfrm>
          <a:prstGeom prst="rect">
            <a:avLst/>
          </a:prstGeom>
          <a:noFill/>
          <a:ln>
            <a:noFill/>
          </a:ln>
        </p:spPr>
      </p:pic>
      <p:pic>
        <p:nvPicPr>
          <p:cNvPr id="172" name="Google Shape;172;p8"/>
          <p:cNvPicPr preferRelativeResize="0"/>
          <p:nvPr/>
        </p:nvPicPr>
        <p:blipFill rotWithShape="1">
          <a:blip r:embed="rId4">
            <a:alphaModFix/>
          </a:blip>
          <a:srcRect b="0" l="0" r="0" t="0"/>
          <a:stretch/>
        </p:blipFill>
        <p:spPr>
          <a:xfrm>
            <a:off x="11132263" y="-12"/>
            <a:ext cx="1016073" cy="509639"/>
          </a:xfrm>
          <a:prstGeom prst="rect">
            <a:avLst/>
          </a:prstGeom>
          <a:noFill/>
          <a:ln>
            <a:noFill/>
          </a:ln>
        </p:spPr>
      </p:pic>
      <p:graphicFrame>
        <p:nvGraphicFramePr>
          <p:cNvPr id="173" name="Google Shape;173;p8"/>
          <p:cNvGraphicFramePr/>
          <p:nvPr/>
        </p:nvGraphicFramePr>
        <p:xfrm>
          <a:off x="-43675" y="554400"/>
          <a:ext cx="3000000" cy="3000000"/>
        </p:xfrm>
        <a:graphic>
          <a:graphicData uri="http://schemas.openxmlformats.org/drawingml/2006/table">
            <a:tbl>
              <a:tblPr>
                <a:noFill/>
                <a:tableStyleId>{5E0DDEE2-6677-4DC2-97E7-DDBC687FB3F9}</a:tableStyleId>
              </a:tblPr>
              <a:tblGrid>
                <a:gridCol w="12192000"/>
              </a:tblGrid>
              <a:tr h="1983925">
                <a:tc>
                  <a:txBody>
                    <a:bodyPr/>
                    <a:lstStyle/>
                    <a:p>
                      <a:pPr indent="0" lvl="0" marL="0" rtl="0" algn="l">
                        <a:lnSpc>
                          <a:spcPct val="150000"/>
                        </a:lnSpc>
                        <a:spcBef>
                          <a:spcPts val="0"/>
                        </a:spcBef>
                        <a:spcAft>
                          <a:spcPts val="0"/>
                        </a:spcAft>
                        <a:buNone/>
                      </a:pPr>
                      <a:r>
                        <a:rPr b="1" lang="en-GB" sz="1900">
                          <a:solidFill>
                            <a:srgbClr val="073763"/>
                          </a:solidFill>
                        </a:rPr>
                        <a:t>What makes this goal specific? Does it provide enough detail to avoid ambiguity?</a:t>
                      </a:r>
                      <a:endParaRPr b="1" i="1" sz="1900">
                        <a:solidFill>
                          <a:srgbClr val="073763"/>
                        </a:solidFill>
                      </a:endParaRPr>
                    </a:p>
                    <a:p>
                      <a:pPr indent="0" lvl="0" marL="0" rtl="0" algn="l">
                        <a:spcBef>
                          <a:spcPts val="0"/>
                        </a:spcBef>
                        <a:spcAft>
                          <a:spcPts val="0"/>
                        </a:spcAft>
                        <a:buNone/>
                      </a:pPr>
                      <a:r>
                        <a:rPr b="1" i="1" lang="en-GB" sz="1800">
                          <a:solidFill>
                            <a:srgbClr val="434343"/>
                          </a:solidFill>
                        </a:rPr>
                        <a:t>Response</a:t>
                      </a:r>
                      <a:r>
                        <a:rPr lang="en-GB" sz="1800">
                          <a:solidFill>
                            <a:srgbClr val="434343"/>
                          </a:solidFill>
                        </a:rPr>
                        <a:t>: </a:t>
                      </a:r>
                      <a:r>
                        <a:rPr lang="en-GB" sz="1800"/>
                        <a:t>The goal is specific because it shows what needs to be done:</a:t>
                      </a:r>
                      <a:r>
                        <a:rPr lang="en-GB" sz="1600"/>
                        <a:t> </a:t>
                      </a:r>
                      <a:r>
                        <a:rPr lang="en-GB" sz="1800"/>
                        <a:t>The non-sales rate will decrease by 70%, and this will be done by the company using “artificial intelligence” to respond to the customer in the event that there is no empty employee, and also through the company hiring more customers to solve the problem of workforce shortage,  and Beta T.B. returns to the market again strongly and presents advertisements in order to become more familiar with the market.</a:t>
                      </a:r>
                      <a:endParaRPr sz="1800"/>
                    </a:p>
                  </a:txBody>
                  <a:tcPr marT="63500" marB="63500" marR="63500" marL="63500"/>
                </a:tc>
              </a:tr>
              <a:tr h="929800">
                <a:tc>
                  <a:txBody>
                    <a:bodyPr/>
                    <a:lstStyle/>
                    <a:p>
                      <a:pPr indent="0" lvl="0" marL="0" rtl="0" algn="l">
                        <a:lnSpc>
                          <a:spcPct val="150000"/>
                        </a:lnSpc>
                        <a:spcBef>
                          <a:spcPts val="0"/>
                        </a:spcBef>
                        <a:spcAft>
                          <a:spcPts val="0"/>
                        </a:spcAft>
                        <a:buNone/>
                      </a:pPr>
                      <a:r>
                        <a:rPr b="1" lang="en-GB" sz="1900">
                          <a:solidFill>
                            <a:srgbClr val="073763"/>
                          </a:solidFill>
                        </a:rPr>
                        <a:t>What makes this goal measurable? Does it include metrics to gauge success?</a:t>
                      </a:r>
                      <a:endParaRPr b="1" i="1" sz="1900">
                        <a:solidFill>
                          <a:srgbClr val="073763"/>
                        </a:solidFill>
                      </a:endParaRPr>
                    </a:p>
                    <a:p>
                      <a:pPr indent="0" lvl="0" marL="0" rtl="0" algn="l">
                        <a:spcBef>
                          <a:spcPts val="0"/>
                        </a:spcBef>
                        <a:spcAft>
                          <a:spcPts val="0"/>
                        </a:spcAft>
                        <a:buNone/>
                      </a:pPr>
                      <a:r>
                        <a:rPr b="1" i="1" lang="en-GB" sz="1800">
                          <a:solidFill>
                            <a:srgbClr val="434343"/>
                          </a:solidFill>
                        </a:rPr>
                        <a:t>Response</a:t>
                      </a:r>
                      <a:r>
                        <a:rPr lang="en-GB" sz="1800">
                          <a:solidFill>
                            <a:srgbClr val="434343"/>
                          </a:solidFill>
                        </a:rPr>
                        <a:t>: </a:t>
                      </a:r>
                      <a:r>
                        <a:rPr lang="en-GB" sz="1800"/>
                        <a:t>The goal is measurable because it sets a clear metric: The rate of decrease equals 70% of non sales.</a:t>
                      </a:r>
                      <a:endParaRPr sz="1800"/>
                    </a:p>
                  </a:txBody>
                  <a:tcPr marT="63500" marB="63500" marR="63500" marL="63500"/>
                </a:tc>
              </a:tr>
              <a:tr h="1247375">
                <a:tc>
                  <a:txBody>
                    <a:bodyPr/>
                    <a:lstStyle/>
                    <a:p>
                      <a:pPr indent="0" lvl="0" marL="0" rtl="0" algn="l">
                        <a:lnSpc>
                          <a:spcPct val="150000"/>
                        </a:lnSpc>
                        <a:spcBef>
                          <a:spcPts val="0"/>
                        </a:spcBef>
                        <a:spcAft>
                          <a:spcPts val="0"/>
                        </a:spcAft>
                        <a:buNone/>
                      </a:pPr>
                      <a:r>
                        <a:rPr b="1" lang="en-GB" sz="1900">
                          <a:solidFill>
                            <a:srgbClr val="073763"/>
                          </a:solidFill>
                        </a:rPr>
                        <a:t>What makes this goal attainable? Is it realistic given available time and resources?</a:t>
                      </a:r>
                      <a:endParaRPr b="1" i="1" sz="1900">
                        <a:solidFill>
                          <a:srgbClr val="073763"/>
                        </a:solidFill>
                      </a:endParaRPr>
                    </a:p>
                    <a:p>
                      <a:pPr indent="0" lvl="0" marL="0" rtl="0" algn="l">
                        <a:spcBef>
                          <a:spcPts val="0"/>
                        </a:spcBef>
                        <a:spcAft>
                          <a:spcPts val="0"/>
                        </a:spcAft>
                        <a:buNone/>
                      </a:pPr>
                      <a:r>
                        <a:rPr b="1" i="1" lang="en-GB" sz="1800">
                          <a:solidFill>
                            <a:srgbClr val="434343"/>
                          </a:solidFill>
                        </a:rPr>
                        <a:t>Response</a:t>
                      </a:r>
                      <a:r>
                        <a:rPr lang="en-GB" sz="1800">
                          <a:solidFill>
                            <a:srgbClr val="434343"/>
                          </a:solidFill>
                        </a:rPr>
                        <a:t>:  T</a:t>
                      </a:r>
                      <a:r>
                        <a:rPr lang="en-GB" sz="1800">
                          <a:solidFill>
                            <a:schemeClr val="dk1"/>
                          </a:solidFill>
                        </a:rPr>
                        <a:t>he goal is attainable because </a:t>
                      </a:r>
                      <a:r>
                        <a:rPr lang="en-GB" sz="1700">
                          <a:solidFill>
                            <a:schemeClr val="dk1"/>
                          </a:solidFill>
                        </a:rPr>
                        <a:t>because after a month from project beginning the rate of the problem which is drop in sales will be decreased by 20% or more.</a:t>
                      </a:r>
                      <a:endParaRPr sz="1700">
                        <a:solidFill>
                          <a:schemeClr val="dk1"/>
                        </a:solidFill>
                      </a:endParaRPr>
                    </a:p>
                    <a:p>
                      <a:pPr indent="0" lvl="0" marL="0" rtl="0" algn="l">
                        <a:spcBef>
                          <a:spcPts val="0"/>
                        </a:spcBef>
                        <a:spcAft>
                          <a:spcPts val="0"/>
                        </a:spcAft>
                        <a:buNone/>
                      </a:pPr>
                      <a:r>
                        <a:t/>
                      </a:r>
                      <a:endParaRPr sz="1800">
                        <a:solidFill>
                          <a:srgbClr val="434343"/>
                        </a:solidFill>
                      </a:endParaRPr>
                    </a:p>
                  </a:txBody>
                  <a:tcPr marT="63500" marB="63500" marR="63500" marL="63500">
                    <a:lnB cap="flat" cmpd="sng" w="12700">
                      <a:solidFill>
                        <a:schemeClr val="dk1"/>
                      </a:solidFill>
                      <a:prstDash val="solid"/>
                      <a:round/>
                      <a:headEnd len="sm" w="sm" type="none"/>
                      <a:tailEnd len="sm" w="sm" type="none"/>
                    </a:lnB>
                  </a:tcPr>
                </a:tc>
              </a:tr>
              <a:tr h="1071250">
                <a:tc>
                  <a:txBody>
                    <a:bodyPr/>
                    <a:lstStyle/>
                    <a:p>
                      <a:pPr indent="0" lvl="0" marL="0" rtl="0" algn="l">
                        <a:lnSpc>
                          <a:spcPct val="150000"/>
                        </a:lnSpc>
                        <a:spcBef>
                          <a:spcPts val="0"/>
                        </a:spcBef>
                        <a:spcAft>
                          <a:spcPts val="0"/>
                        </a:spcAft>
                        <a:buNone/>
                      </a:pPr>
                      <a:r>
                        <a:rPr b="1" lang="en-GB" sz="1800">
                          <a:solidFill>
                            <a:srgbClr val="073763"/>
                          </a:solidFill>
                        </a:rPr>
                        <a:t>What makes this goal relevant? Does it support project or business objectives?</a:t>
                      </a:r>
                      <a:endParaRPr b="1" i="1" sz="1800">
                        <a:solidFill>
                          <a:srgbClr val="073763"/>
                        </a:solidFill>
                      </a:endParaRPr>
                    </a:p>
                    <a:p>
                      <a:pPr indent="0" lvl="0" marL="0" rtl="0" algn="l">
                        <a:spcBef>
                          <a:spcPts val="0"/>
                        </a:spcBef>
                        <a:spcAft>
                          <a:spcPts val="0"/>
                        </a:spcAft>
                        <a:buNone/>
                      </a:pPr>
                      <a:r>
                        <a:rPr b="1" i="1" lang="en-GB" sz="1700">
                          <a:solidFill>
                            <a:srgbClr val="434343"/>
                          </a:solidFill>
                        </a:rPr>
                        <a:t>Response</a:t>
                      </a:r>
                      <a:r>
                        <a:rPr lang="en-GB" sz="1700">
                          <a:solidFill>
                            <a:srgbClr val="434343"/>
                          </a:solidFill>
                        </a:rPr>
                        <a:t>: </a:t>
                      </a:r>
                      <a:r>
                        <a:rPr lang="en-GB" sz="1700"/>
                        <a:t>The goal is relevant </a:t>
                      </a:r>
                      <a:r>
                        <a:rPr lang="en-GB" sz="1800">
                          <a:solidFill>
                            <a:schemeClr val="dk1"/>
                          </a:solidFill>
                        </a:rPr>
                        <a:t>there will be a timeline and this will be tracked by the project manager or its team and there will be milestones to help this goal be done and the end of the time which is “3” months.</a:t>
                      </a:r>
                      <a:endParaRPr sz="1700">
                        <a:solidFill>
                          <a:schemeClr val="dk1"/>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71250">
                <a:tc>
                  <a:txBody>
                    <a:bodyPr/>
                    <a:lstStyle/>
                    <a:p>
                      <a:pPr indent="0" lvl="0" marL="0" rtl="0" algn="l">
                        <a:lnSpc>
                          <a:spcPct val="150000"/>
                        </a:lnSpc>
                        <a:spcBef>
                          <a:spcPts val="0"/>
                        </a:spcBef>
                        <a:spcAft>
                          <a:spcPts val="0"/>
                        </a:spcAft>
                        <a:buNone/>
                      </a:pPr>
                      <a:r>
                        <a:rPr b="1" lang="en-GB" sz="1800">
                          <a:solidFill>
                            <a:srgbClr val="073763"/>
                          </a:solidFill>
                        </a:rPr>
                        <a:t>What makes this goal time-bound? Does it include a timeline or deadline?</a:t>
                      </a:r>
                      <a:endParaRPr b="1" i="1" sz="1800">
                        <a:solidFill>
                          <a:srgbClr val="073763"/>
                        </a:solidFill>
                      </a:endParaRPr>
                    </a:p>
                    <a:p>
                      <a:pPr indent="0" lvl="0" marL="0" rtl="0" algn="l">
                        <a:spcBef>
                          <a:spcPts val="0"/>
                        </a:spcBef>
                        <a:spcAft>
                          <a:spcPts val="0"/>
                        </a:spcAft>
                        <a:buNone/>
                      </a:pPr>
                      <a:r>
                        <a:rPr b="1" i="1" lang="en-GB" sz="1700">
                          <a:solidFill>
                            <a:srgbClr val="434343"/>
                          </a:solidFill>
                        </a:rPr>
                        <a:t>Response</a:t>
                      </a:r>
                      <a:r>
                        <a:rPr lang="en-GB" sz="1700">
                          <a:solidFill>
                            <a:srgbClr val="434343"/>
                          </a:solidFill>
                        </a:rPr>
                        <a:t>:</a:t>
                      </a:r>
                      <a:r>
                        <a:rPr lang="en-GB">
                          <a:solidFill>
                            <a:srgbClr val="434343"/>
                          </a:solidFill>
                        </a:rPr>
                        <a:t> </a:t>
                      </a:r>
                      <a:r>
                        <a:rPr lang="en-GB" sz="1700"/>
                        <a:t>The goal is Time-Bound because it determines a deadline which after three (3) months should be the rate of the non-sales decreased by 70%.</a:t>
                      </a:r>
                      <a:endParaRPr sz="1700">
                        <a:solidFill>
                          <a:srgbClr val="434343"/>
                        </a:solidFill>
                      </a:endParaRPr>
                    </a:p>
                  </a:txBody>
                  <a:tcPr marT="63500" marB="63500" marR="63500" marL="63500">
                    <a:lnT cap="flat" cmpd="sng" w="12700">
                      <a:solidFill>
                        <a:schemeClr val="dk1"/>
                      </a:solidFill>
                      <a:prstDash val="solid"/>
                      <a:round/>
                      <a:headEnd len="sm" w="sm" type="none"/>
                      <a:tailEnd len="sm" w="sm" type="none"/>
                    </a:lnT>
                  </a:tcPr>
                </a:tc>
              </a:tr>
            </a:tbl>
          </a:graphicData>
        </a:graphic>
      </p:graphicFrame>
      <p:sp>
        <p:nvSpPr>
          <p:cNvPr id="174" name="Google Shape;174;p8"/>
          <p:cNvSpPr txBox="1"/>
          <p:nvPr/>
        </p:nvSpPr>
        <p:spPr>
          <a:xfrm>
            <a:off x="1099225" y="-12"/>
            <a:ext cx="30000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GB" sz="2400">
                <a:solidFill>
                  <a:srgbClr val="073763"/>
                </a:solidFill>
              </a:rPr>
              <a:t>Goal one questions:</a:t>
            </a:r>
            <a:endParaRPr b="1" sz="1900">
              <a:solidFill>
                <a:srgbClr val="07376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2024-09-10T06:46:57Z</dcterms:created>
  <dc:creator>AHMED.MAHMOUD</dc:creator>
</cp:coreProperties>
</file>