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13" r:id="rId5"/>
    <p:sldId id="305" r:id="rId6"/>
    <p:sldId id="330" r:id="rId7"/>
    <p:sldId id="317" r:id="rId8"/>
    <p:sldId id="318" r:id="rId9"/>
    <p:sldId id="319" r:id="rId10"/>
    <p:sldId id="320" r:id="rId11"/>
    <p:sldId id="322" r:id="rId12"/>
    <p:sldId id="321" r:id="rId13"/>
    <p:sldId id="324" r:id="rId14"/>
    <p:sldId id="325" r:id="rId15"/>
    <p:sldId id="326" r:id="rId16"/>
    <p:sldId id="316" r:id="rId17"/>
    <p:sldId id="327" r:id="rId18"/>
    <p:sldId id="328" r:id="rId19"/>
    <p:sldId id="329" r:id="rId20"/>
    <p:sldId id="333" r:id="rId21"/>
    <p:sldId id="331" r:id="rId22"/>
    <p:sldId id="334" r:id="rId23"/>
    <p:sldId id="332" r:id="rId24"/>
    <p:sldId id="335" r:id="rId25"/>
    <p:sldId id="337" r:id="rId26"/>
    <p:sldId id="341" r:id="rId27"/>
    <p:sldId id="336" r:id="rId28"/>
    <p:sldId id="338" r:id="rId29"/>
    <p:sldId id="340" r:id="rId30"/>
    <p:sldId id="343" r:id="rId31"/>
    <p:sldId id="342" r:id="rId32"/>
    <p:sldId id="344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695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FF0000"/>
    <a:srgbClr val="EDCAED"/>
    <a:srgbClr val="C85FC8"/>
    <a:srgbClr val="722772"/>
    <a:srgbClr val="869ECC"/>
    <a:srgbClr val="AAACAE"/>
    <a:srgbClr val="6AB76B"/>
    <a:srgbClr val="85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70"/>
    <p:restoredTop sz="77624"/>
  </p:normalViewPr>
  <p:slideViewPr>
    <p:cSldViewPr snapToGrid="0" snapToObjects="1" showGuides="1">
      <p:cViewPr>
        <p:scale>
          <a:sx n="97" d="100"/>
          <a:sy n="97" d="100"/>
        </p:scale>
        <p:origin x="880" y="496"/>
      </p:cViewPr>
      <p:guideLst>
        <p:guide orient="horz" pos="602"/>
        <p:guide orient="horz" pos="4043"/>
        <p:guide orient="horz" pos="2387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4EB50-C4C0-BF48-B5E6-02A6C5F16108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4DF3F-F255-B643-9945-145C3FF46CFD}">
      <dgm:prSet phldrT="[Text]"/>
      <dgm:spPr/>
      <dgm:t>
        <a:bodyPr/>
        <a:lstStyle/>
        <a:p>
          <a:r>
            <a:rPr lang="en-US" dirty="0" smtClean="0"/>
            <a:t>Develop  Code</a:t>
          </a:r>
          <a:endParaRPr lang="en-US" dirty="0"/>
        </a:p>
      </dgm:t>
    </dgm:pt>
    <dgm:pt modelId="{CB6D9A83-5340-2042-9304-7182B54FE18E}" type="parTrans" cxnId="{466F3467-9947-804C-9A6B-D9ABCFCA4B43}">
      <dgm:prSet/>
      <dgm:spPr/>
      <dgm:t>
        <a:bodyPr/>
        <a:lstStyle/>
        <a:p>
          <a:endParaRPr lang="en-US"/>
        </a:p>
      </dgm:t>
    </dgm:pt>
    <dgm:pt modelId="{DA649D86-3BCA-0E43-9B55-E49497DE685D}" type="sibTrans" cxnId="{466F3467-9947-804C-9A6B-D9ABCFCA4B43}">
      <dgm:prSet/>
      <dgm:spPr/>
      <dgm:t>
        <a:bodyPr/>
        <a:lstStyle/>
        <a:p>
          <a:endParaRPr lang="en-US"/>
        </a:p>
      </dgm:t>
    </dgm:pt>
    <dgm:pt modelId="{19894CA5-157E-D14E-BEAA-0BA2912D6447}">
      <dgm:prSet phldrT="[Text]"/>
      <dgm:spPr/>
      <dgm:t>
        <a:bodyPr/>
        <a:lstStyle/>
        <a:p>
          <a:r>
            <a:rPr lang="en-US" dirty="0" smtClean="0"/>
            <a:t>Commit / Push</a:t>
          </a:r>
          <a:endParaRPr lang="en-US" dirty="0"/>
        </a:p>
      </dgm:t>
    </dgm:pt>
    <dgm:pt modelId="{DA096440-7D4C-6540-BD88-274B9C484E63}" type="parTrans" cxnId="{7AD6A155-58CC-3E49-B9CB-D359AC235CA8}">
      <dgm:prSet/>
      <dgm:spPr/>
      <dgm:t>
        <a:bodyPr/>
        <a:lstStyle/>
        <a:p>
          <a:endParaRPr lang="en-US"/>
        </a:p>
      </dgm:t>
    </dgm:pt>
    <dgm:pt modelId="{51715E37-3F99-5245-9F5D-F2E31A4D7D23}" type="sibTrans" cxnId="{7AD6A155-58CC-3E49-B9CB-D359AC235CA8}">
      <dgm:prSet/>
      <dgm:spPr/>
      <dgm:t>
        <a:bodyPr/>
        <a:lstStyle/>
        <a:p>
          <a:endParaRPr lang="en-US"/>
        </a:p>
      </dgm:t>
    </dgm:pt>
    <dgm:pt modelId="{5630B8B1-8F12-4E4A-82C2-B5FFB603B146}">
      <dgm:prSet phldrT="[Text]"/>
      <dgm:spPr/>
      <dgm:t>
        <a:bodyPr/>
        <a:lstStyle/>
        <a:p>
          <a:r>
            <a:rPr lang="en-US" dirty="0" smtClean="0"/>
            <a:t>Start CI Build</a:t>
          </a:r>
          <a:endParaRPr lang="en-US" dirty="0"/>
        </a:p>
      </dgm:t>
    </dgm:pt>
    <dgm:pt modelId="{ED89B2D0-92D8-7149-9DE8-EFB415257B9B}" type="parTrans" cxnId="{F361956D-F0BB-7F42-AE12-A2F60F31738F}">
      <dgm:prSet/>
      <dgm:spPr/>
      <dgm:t>
        <a:bodyPr/>
        <a:lstStyle/>
        <a:p>
          <a:endParaRPr lang="en-US"/>
        </a:p>
      </dgm:t>
    </dgm:pt>
    <dgm:pt modelId="{3FC49A39-62F4-7944-9623-2EAD832A31CD}" type="sibTrans" cxnId="{F361956D-F0BB-7F42-AE12-A2F60F31738F}">
      <dgm:prSet/>
      <dgm:spPr/>
      <dgm:t>
        <a:bodyPr/>
        <a:lstStyle/>
        <a:p>
          <a:endParaRPr lang="en-US"/>
        </a:p>
      </dgm:t>
    </dgm:pt>
    <dgm:pt modelId="{F32D965B-B08E-884F-B71A-E9B23FDD7446}">
      <dgm:prSet phldrT="[Text]"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F73FCE86-6AD2-6644-BB58-3FF6BDE1E4A5}" type="parTrans" cxnId="{C29B0E77-5431-E143-B600-74B8F6101D75}">
      <dgm:prSet/>
      <dgm:spPr/>
      <dgm:t>
        <a:bodyPr/>
        <a:lstStyle/>
        <a:p>
          <a:endParaRPr lang="en-US"/>
        </a:p>
      </dgm:t>
    </dgm:pt>
    <dgm:pt modelId="{4C12FDBA-41A1-1547-A757-CF7F2FD049B2}" type="sibTrans" cxnId="{C29B0E77-5431-E143-B600-74B8F6101D75}">
      <dgm:prSet/>
      <dgm:spPr/>
      <dgm:t>
        <a:bodyPr/>
        <a:lstStyle/>
        <a:p>
          <a:endParaRPr lang="en-US"/>
        </a:p>
      </dgm:t>
    </dgm:pt>
    <dgm:pt modelId="{54CCDE5A-A02F-C641-94DE-CE75FAAFAA27}">
      <dgm:prSet phldrT="[Text]"/>
      <dgm:spPr/>
      <dgm:t>
        <a:bodyPr/>
        <a:lstStyle/>
        <a:p>
          <a:r>
            <a:rPr lang="en-US" dirty="0" smtClean="0"/>
            <a:t>Execute Tests</a:t>
          </a:r>
          <a:endParaRPr lang="en-US" dirty="0"/>
        </a:p>
      </dgm:t>
    </dgm:pt>
    <dgm:pt modelId="{5CE143B2-655E-6F46-A5A7-7C9C3ED6F31A}" type="parTrans" cxnId="{F94D4E69-2C98-AB42-BC0D-3878A214ACBD}">
      <dgm:prSet/>
      <dgm:spPr/>
      <dgm:t>
        <a:bodyPr/>
        <a:lstStyle/>
        <a:p>
          <a:endParaRPr lang="en-US"/>
        </a:p>
      </dgm:t>
    </dgm:pt>
    <dgm:pt modelId="{4304D4DB-1F28-2944-BCC2-15708F4BDC56}" type="sibTrans" cxnId="{F94D4E69-2C98-AB42-BC0D-3878A214ACBD}">
      <dgm:prSet/>
      <dgm:spPr/>
      <dgm:t>
        <a:bodyPr/>
        <a:lstStyle/>
        <a:p>
          <a:endParaRPr lang="en-US"/>
        </a:p>
      </dgm:t>
    </dgm:pt>
    <dgm:pt modelId="{9178BB7E-E409-A14C-AD15-776D7F7AF35D}">
      <dgm:prSet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93BF826-50F7-504C-8095-A2D94FD9F41C}" type="parTrans" cxnId="{AEB00D43-416C-A44F-977D-625FD0C30550}">
      <dgm:prSet/>
      <dgm:spPr/>
      <dgm:t>
        <a:bodyPr/>
        <a:lstStyle/>
        <a:p>
          <a:endParaRPr lang="en-US"/>
        </a:p>
      </dgm:t>
    </dgm:pt>
    <dgm:pt modelId="{A17CFAE4-EC9E-3E43-83C8-05EF0F356597}" type="sibTrans" cxnId="{AEB00D43-416C-A44F-977D-625FD0C30550}">
      <dgm:prSet/>
      <dgm:spPr/>
      <dgm:t>
        <a:bodyPr/>
        <a:lstStyle/>
        <a:p>
          <a:endParaRPr lang="en-US"/>
        </a:p>
      </dgm:t>
    </dgm:pt>
    <dgm:pt modelId="{24F790B9-D40D-5747-97CF-D0225551EA2C}" type="pres">
      <dgm:prSet presAssocID="{0214EB50-C4C0-BF48-B5E6-02A6C5F161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F75C50-A125-FC45-A578-B94E51A85713}" type="pres">
      <dgm:prSet presAssocID="{19894CA5-157E-D14E-BEAA-0BA2912D6447}" presName="dummy" presStyleCnt="0"/>
      <dgm:spPr/>
    </dgm:pt>
    <dgm:pt modelId="{40BE4772-B581-2D4A-8212-A37B4587D9B7}" type="pres">
      <dgm:prSet presAssocID="{19894CA5-157E-D14E-BEAA-0BA2912D6447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8DDB7-E4A4-5045-B5EA-7F885569949C}" type="pres">
      <dgm:prSet presAssocID="{51715E37-3F99-5245-9F5D-F2E31A4D7D23}" presName="sibTrans" presStyleLbl="node1" presStyleIdx="0" presStyleCnt="6"/>
      <dgm:spPr/>
      <dgm:t>
        <a:bodyPr/>
        <a:lstStyle/>
        <a:p>
          <a:endParaRPr lang="en-US"/>
        </a:p>
      </dgm:t>
    </dgm:pt>
    <dgm:pt modelId="{9A284CDE-B7DA-A449-A182-04689CFC8B52}" type="pres">
      <dgm:prSet presAssocID="{5630B8B1-8F12-4E4A-82C2-B5FFB603B146}" presName="dummy" presStyleCnt="0"/>
      <dgm:spPr/>
    </dgm:pt>
    <dgm:pt modelId="{5483D540-9E24-8544-9B7B-39459BC4F787}" type="pres">
      <dgm:prSet presAssocID="{5630B8B1-8F12-4E4A-82C2-B5FFB603B146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7D99D-C7E1-9D49-A46B-79DDBA5F5066}" type="pres">
      <dgm:prSet presAssocID="{3FC49A39-62F4-7944-9623-2EAD832A31CD}" presName="sibTrans" presStyleLbl="node1" presStyleIdx="1" presStyleCnt="6"/>
      <dgm:spPr/>
      <dgm:t>
        <a:bodyPr/>
        <a:lstStyle/>
        <a:p>
          <a:endParaRPr lang="en-US"/>
        </a:p>
      </dgm:t>
    </dgm:pt>
    <dgm:pt modelId="{E4EBBC49-2B1E-F649-B88A-30431F49B303}" type="pres">
      <dgm:prSet presAssocID="{F32D965B-B08E-884F-B71A-E9B23FDD7446}" presName="dummy" presStyleCnt="0"/>
      <dgm:spPr/>
    </dgm:pt>
    <dgm:pt modelId="{7A79378D-F614-1E4C-9A8B-20F1E4B6E514}" type="pres">
      <dgm:prSet presAssocID="{F32D965B-B08E-884F-B71A-E9B23FDD7446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BBA40-1B88-D042-A00C-07FF29F53EB5}" type="pres">
      <dgm:prSet presAssocID="{4C12FDBA-41A1-1547-A757-CF7F2FD049B2}" presName="sibTrans" presStyleLbl="node1" presStyleIdx="2" presStyleCnt="6"/>
      <dgm:spPr/>
      <dgm:t>
        <a:bodyPr/>
        <a:lstStyle/>
        <a:p>
          <a:endParaRPr lang="en-US"/>
        </a:p>
      </dgm:t>
    </dgm:pt>
    <dgm:pt modelId="{C42EA588-F084-0F46-996A-2B14B408BEFB}" type="pres">
      <dgm:prSet presAssocID="{54CCDE5A-A02F-C641-94DE-CE75FAAFAA27}" presName="dummy" presStyleCnt="0"/>
      <dgm:spPr/>
    </dgm:pt>
    <dgm:pt modelId="{CF5626F9-28F5-C44B-8CEE-681D8ACF28E5}" type="pres">
      <dgm:prSet presAssocID="{54CCDE5A-A02F-C641-94DE-CE75FAAFAA27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ADD8A-DD2A-3145-BD33-3CD6BCEA3E97}" type="pres">
      <dgm:prSet presAssocID="{4304D4DB-1F28-2944-BCC2-15708F4BDC56}" presName="sibTrans" presStyleLbl="node1" presStyleIdx="3" presStyleCnt="6"/>
      <dgm:spPr/>
      <dgm:t>
        <a:bodyPr/>
        <a:lstStyle/>
        <a:p>
          <a:endParaRPr lang="en-US"/>
        </a:p>
      </dgm:t>
    </dgm:pt>
    <dgm:pt modelId="{9677EB66-4263-7947-96F6-18716B23FDC4}" type="pres">
      <dgm:prSet presAssocID="{9178BB7E-E409-A14C-AD15-776D7F7AF35D}" presName="dummy" presStyleCnt="0"/>
      <dgm:spPr/>
    </dgm:pt>
    <dgm:pt modelId="{8DBF5B50-A95D-C54A-94CF-E69B72FB69DF}" type="pres">
      <dgm:prSet presAssocID="{9178BB7E-E409-A14C-AD15-776D7F7AF35D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16644-68FF-CF4E-A32E-40C9D5716529}" type="pres">
      <dgm:prSet presAssocID="{A17CFAE4-EC9E-3E43-83C8-05EF0F356597}" presName="sibTrans" presStyleLbl="node1" presStyleIdx="4" presStyleCnt="6"/>
      <dgm:spPr/>
      <dgm:t>
        <a:bodyPr/>
        <a:lstStyle/>
        <a:p>
          <a:endParaRPr lang="en-US"/>
        </a:p>
      </dgm:t>
    </dgm:pt>
    <dgm:pt modelId="{CAEBB7AF-06B9-CB46-A909-4BB478FFDF39}" type="pres">
      <dgm:prSet presAssocID="{2A64DF3F-F255-B643-9945-145C3FF46CFD}" presName="dummy" presStyleCnt="0"/>
      <dgm:spPr/>
    </dgm:pt>
    <dgm:pt modelId="{8DB0A44D-91FD-7D49-88EB-A0410D4D9519}" type="pres">
      <dgm:prSet presAssocID="{2A64DF3F-F255-B643-9945-145C3FF46CFD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0A04D-AF38-0640-A1B8-3B98517AFCEE}" type="pres">
      <dgm:prSet presAssocID="{DA649D86-3BCA-0E43-9B55-E49497DE685D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1632F31-7AF5-5542-8D89-E3FF42663819}" type="presOf" srcId="{5630B8B1-8F12-4E4A-82C2-B5FFB603B146}" destId="{5483D540-9E24-8544-9B7B-39459BC4F787}" srcOrd="0" destOrd="0" presId="urn:microsoft.com/office/officeart/2005/8/layout/cycle1"/>
    <dgm:cxn modelId="{2CD291C0-A503-804B-8F5A-2C8026BB4BA9}" type="presOf" srcId="{DA649D86-3BCA-0E43-9B55-E49497DE685D}" destId="{AEE0A04D-AF38-0640-A1B8-3B98517AFCEE}" srcOrd="0" destOrd="0" presId="urn:microsoft.com/office/officeart/2005/8/layout/cycle1"/>
    <dgm:cxn modelId="{B191FA08-099D-9242-8CB7-AC25B736B1E3}" type="presOf" srcId="{54CCDE5A-A02F-C641-94DE-CE75FAAFAA27}" destId="{CF5626F9-28F5-C44B-8CEE-681D8ACF28E5}" srcOrd="0" destOrd="0" presId="urn:microsoft.com/office/officeart/2005/8/layout/cycle1"/>
    <dgm:cxn modelId="{709157F1-BA1E-6043-B5C9-943E9C692DB7}" type="presOf" srcId="{9178BB7E-E409-A14C-AD15-776D7F7AF35D}" destId="{8DBF5B50-A95D-C54A-94CF-E69B72FB69DF}" srcOrd="0" destOrd="0" presId="urn:microsoft.com/office/officeart/2005/8/layout/cycle1"/>
    <dgm:cxn modelId="{03FB29E6-9575-D840-8722-ABE134B12198}" type="presOf" srcId="{4C12FDBA-41A1-1547-A757-CF7F2FD049B2}" destId="{96BBBA40-1B88-D042-A00C-07FF29F53EB5}" srcOrd="0" destOrd="0" presId="urn:microsoft.com/office/officeart/2005/8/layout/cycle1"/>
    <dgm:cxn modelId="{466F3467-9947-804C-9A6B-D9ABCFCA4B43}" srcId="{0214EB50-C4C0-BF48-B5E6-02A6C5F16108}" destId="{2A64DF3F-F255-B643-9945-145C3FF46CFD}" srcOrd="5" destOrd="0" parTransId="{CB6D9A83-5340-2042-9304-7182B54FE18E}" sibTransId="{DA649D86-3BCA-0E43-9B55-E49497DE685D}"/>
    <dgm:cxn modelId="{F361956D-F0BB-7F42-AE12-A2F60F31738F}" srcId="{0214EB50-C4C0-BF48-B5E6-02A6C5F16108}" destId="{5630B8B1-8F12-4E4A-82C2-B5FFB603B146}" srcOrd="1" destOrd="0" parTransId="{ED89B2D0-92D8-7149-9DE8-EFB415257B9B}" sibTransId="{3FC49A39-62F4-7944-9623-2EAD832A31CD}"/>
    <dgm:cxn modelId="{C29B0E77-5431-E143-B600-74B8F6101D75}" srcId="{0214EB50-C4C0-BF48-B5E6-02A6C5F16108}" destId="{F32D965B-B08E-884F-B71A-E9B23FDD7446}" srcOrd="2" destOrd="0" parTransId="{F73FCE86-6AD2-6644-BB58-3FF6BDE1E4A5}" sibTransId="{4C12FDBA-41A1-1547-A757-CF7F2FD049B2}"/>
    <dgm:cxn modelId="{798F9A4F-392C-774C-B640-B36E81D69A8A}" type="presOf" srcId="{0214EB50-C4C0-BF48-B5E6-02A6C5F16108}" destId="{24F790B9-D40D-5747-97CF-D0225551EA2C}" srcOrd="0" destOrd="0" presId="urn:microsoft.com/office/officeart/2005/8/layout/cycle1"/>
    <dgm:cxn modelId="{1AE209CC-CE5E-6640-8429-26F533BB9A56}" type="presOf" srcId="{3FC49A39-62F4-7944-9623-2EAD832A31CD}" destId="{2B57D99D-C7E1-9D49-A46B-79DDBA5F5066}" srcOrd="0" destOrd="0" presId="urn:microsoft.com/office/officeart/2005/8/layout/cycle1"/>
    <dgm:cxn modelId="{F4EB9AB7-C1EB-EA4D-A2B5-3C35962EE219}" type="presOf" srcId="{19894CA5-157E-D14E-BEAA-0BA2912D6447}" destId="{40BE4772-B581-2D4A-8212-A37B4587D9B7}" srcOrd="0" destOrd="0" presId="urn:microsoft.com/office/officeart/2005/8/layout/cycle1"/>
    <dgm:cxn modelId="{31809B83-7B4E-8B43-AEE4-78DDE0BFC7AB}" type="presOf" srcId="{51715E37-3F99-5245-9F5D-F2E31A4D7D23}" destId="{26E8DDB7-E4A4-5045-B5EA-7F885569949C}" srcOrd="0" destOrd="0" presId="urn:microsoft.com/office/officeart/2005/8/layout/cycle1"/>
    <dgm:cxn modelId="{F94D4E69-2C98-AB42-BC0D-3878A214ACBD}" srcId="{0214EB50-C4C0-BF48-B5E6-02A6C5F16108}" destId="{54CCDE5A-A02F-C641-94DE-CE75FAAFAA27}" srcOrd="3" destOrd="0" parTransId="{5CE143B2-655E-6F46-A5A7-7C9C3ED6F31A}" sibTransId="{4304D4DB-1F28-2944-BCC2-15708F4BDC56}"/>
    <dgm:cxn modelId="{7AD6A155-58CC-3E49-B9CB-D359AC235CA8}" srcId="{0214EB50-C4C0-BF48-B5E6-02A6C5F16108}" destId="{19894CA5-157E-D14E-BEAA-0BA2912D6447}" srcOrd="0" destOrd="0" parTransId="{DA096440-7D4C-6540-BD88-274B9C484E63}" sibTransId="{51715E37-3F99-5245-9F5D-F2E31A4D7D23}"/>
    <dgm:cxn modelId="{45F69A2A-7AB5-8446-AC40-1B87BCB13724}" type="presOf" srcId="{2A64DF3F-F255-B643-9945-145C3FF46CFD}" destId="{8DB0A44D-91FD-7D49-88EB-A0410D4D9519}" srcOrd="0" destOrd="0" presId="urn:microsoft.com/office/officeart/2005/8/layout/cycle1"/>
    <dgm:cxn modelId="{B22D261A-557F-5049-8A59-58DD6DCE9853}" type="presOf" srcId="{A17CFAE4-EC9E-3E43-83C8-05EF0F356597}" destId="{2CD16644-68FF-CF4E-A32E-40C9D5716529}" srcOrd="0" destOrd="0" presId="urn:microsoft.com/office/officeart/2005/8/layout/cycle1"/>
    <dgm:cxn modelId="{50575C55-58FB-C64C-B79C-697FD90BDDF0}" type="presOf" srcId="{F32D965B-B08E-884F-B71A-E9B23FDD7446}" destId="{7A79378D-F614-1E4C-9A8B-20F1E4B6E514}" srcOrd="0" destOrd="0" presId="urn:microsoft.com/office/officeart/2005/8/layout/cycle1"/>
    <dgm:cxn modelId="{AEB00D43-416C-A44F-977D-625FD0C30550}" srcId="{0214EB50-C4C0-BF48-B5E6-02A6C5F16108}" destId="{9178BB7E-E409-A14C-AD15-776D7F7AF35D}" srcOrd="4" destOrd="0" parTransId="{F93BF826-50F7-504C-8095-A2D94FD9F41C}" sibTransId="{A17CFAE4-EC9E-3E43-83C8-05EF0F356597}"/>
    <dgm:cxn modelId="{4DA221A2-58B3-8C42-930E-0765010EF56D}" type="presOf" srcId="{4304D4DB-1F28-2944-BCC2-15708F4BDC56}" destId="{1C5ADD8A-DD2A-3145-BD33-3CD6BCEA3E97}" srcOrd="0" destOrd="0" presId="urn:microsoft.com/office/officeart/2005/8/layout/cycle1"/>
    <dgm:cxn modelId="{22797F35-19A2-504E-AC6C-77BE7EF8707E}" type="presParOf" srcId="{24F790B9-D40D-5747-97CF-D0225551EA2C}" destId="{05F75C50-A125-FC45-A578-B94E51A85713}" srcOrd="0" destOrd="0" presId="urn:microsoft.com/office/officeart/2005/8/layout/cycle1"/>
    <dgm:cxn modelId="{06A35224-4011-544A-9349-E403548152B0}" type="presParOf" srcId="{24F790B9-D40D-5747-97CF-D0225551EA2C}" destId="{40BE4772-B581-2D4A-8212-A37B4587D9B7}" srcOrd="1" destOrd="0" presId="urn:microsoft.com/office/officeart/2005/8/layout/cycle1"/>
    <dgm:cxn modelId="{5767826E-F857-EA43-889F-8295FCF7A75B}" type="presParOf" srcId="{24F790B9-D40D-5747-97CF-D0225551EA2C}" destId="{26E8DDB7-E4A4-5045-B5EA-7F885569949C}" srcOrd="2" destOrd="0" presId="urn:microsoft.com/office/officeart/2005/8/layout/cycle1"/>
    <dgm:cxn modelId="{AC2A5D31-E426-F94B-91E4-10F130520439}" type="presParOf" srcId="{24F790B9-D40D-5747-97CF-D0225551EA2C}" destId="{9A284CDE-B7DA-A449-A182-04689CFC8B52}" srcOrd="3" destOrd="0" presId="urn:microsoft.com/office/officeart/2005/8/layout/cycle1"/>
    <dgm:cxn modelId="{6303004C-6289-3E4B-A7C3-8FDA20B6A5B4}" type="presParOf" srcId="{24F790B9-D40D-5747-97CF-D0225551EA2C}" destId="{5483D540-9E24-8544-9B7B-39459BC4F787}" srcOrd="4" destOrd="0" presId="urn:microsoft.com/office/officeart/2005/8/layout/cycle1"/>
    <dgm:cxn modelId="{456845D5-359D-6745-A2F0-5431B51F0EA3}" type="presParOf" srcId="{24F790B9-D40D-5747-97CF-D0225551EA2C}" destId="{2B57D99D-C7E1-9D49-A46B-79DDBA5F5066}" srcOrd="5" destOrd="0" presId="urn:microsoft.com/office/officeart/2005/8/layout/cycle1"/>
    <dgm:cxn modelId="{412316FD-E0E2-0F4D-8C7A-5A3F9B7CA6B0}" type="presParOf" srcId="{24F790B9-D40D-5747-97CF-D0225551EA2C}" destId="{E4EBBC49-2B1E-F649-B88A-30431F49B303}" srcOrd="6" destOrd="0" presId="urn:microsoft.com/office/officeart/2005/8/layout/cycle1"/>
    <dgm:cxn modelId="{4AE8BA80-70B9-DA42-9663-0DEE70FC57DF}" type="presParOf" srcId="{24F790B9-D40D-5747-97CF-D0225551EA2C}" destId="{7A79378D-F614-1E4C-9A8B-20F1E4B6E514}" srcOrd="7" destOrd="0" presId="urn:microsoft.com/office/officeart/2005/8/layout/cycle1"/>
    <dgm:cxn modelId="{CD829DB5-4F09-8B44-8E83-E5F49545B712}" type="presParOf" srcId="{24F790B9-D40D-5747-97CF-D0225551EA2C}" destId="{96BBBA40-1B88-D042-A00C-07FF29F53EB5}" srcOrd="8" destOrd="0" presId="urn:microsoft.com/office/officeart/2005/8/layout/cycle1"/>
    <dgm:cxn modelId="{3CA35A19-8945-AB42-B0AD-0A6B507FC401}" type="presParOf" srcId="{24F790B9-D40D-5747-97CF-D0225551EA2C}" destId="{C42EA588-F084-0F46-996A-2B14B408BEFB}" srcOrd="9" destOrd="0" presId="urn:microsoft.com/office/officeart/2005/8/layout/cycle1"/>
    <dgm:cxn modelId="{573B46D2-509E-D443-8CF4-753D0B1F32E8}" type="presParOf" srcId="{24F790B9-D40D-5747-97CF-D0225551EA2C}" destId="{CF5626F9-28F5-C44B-8CEE-681D8ACF28E5}" srcOrd="10" destOrd="0" presId="urn:microsoft.com/office/officeart/2005/8/layout/cycle1"/>
    <dgm:cxn modelId="{3C16388C-168E-0C4A-8526-111A5701C6B8}" type="presParOf" srcId="{24F790B9-D40D-5747-97CF-D0225551EA2C}" destId="{1C5ADD8A-DD2A-3145-BD33-3CD6BCEA3E97}" srcOrd="11" destOrd="0" presId="urn:microsoft.com/office/officeart/2005/8/layout/cycle1"/>
    <dgm:cxn modelId="{D4DF355D-7D9D-9A48-B32A-D35443221226}" type="presParOf" srcId="{24F790B9-D40D-5747-97CF-D0225551EA2C}" destId="{9677EB66-4263-7947-96F6-18716B23FDC4}" srcOrd="12" destOrd="0" presId="urn:microsoft.com/office/officeart/2005/8/layout/cycle1"/>
    <dgm:cxn modelId="{54CAC237-FE5C-6F4D-B19F-E9321A055CB7}" type="presParOf" srcId="{24F790B9-D40D-5747-97CF-D0225551EA2C}" destId="{8DBF5B50-A95D-C54A-94CF-E69B72FB69DF}" srcOrd="13" destOrd="0" presId="urn:microsoft.com/office/officeart/2005/8/layout/cycle1"/>
    <dgm:cxn modelId="{620F2EC6-132C-414F-B443-9E9182E5A824}" type="presParOf" srcId="{24F790B9-D40D-5747-97CF-D0225551EA2C}" destId="{2CD16644-68FF-CF4E-A32E-40C9D5716529}" srcOrd="14" destOrd="0" presId="urn:microsoft.com/office/officeart/2005/8/layout/cycle1"/>
    <dgm:cxn modelId="{A554BE3A-D011-954E-BA8F-2DC771CDF92E}" type="presParOf" srcId="{24F790B9-D40D-5747-97CF-D0225551EA2C}" destId="{CAEBB7AF-06B9-CB46-A909-4BB478FFDF39}" srcOrd="15" destOrd="0" presId="urn:microsoft.com/office/officeart/2005/8/layout/cycle1"/>
    <dgm:cxn modelId="{4625DEB2-9F85-6C40-8500-BCA694669140}" type="presParOf" srcId="{24F790B9-D40D-5747-97CF-D0225551EA2C}" destId="{8DB0A44D-91FD-7D49-88EB-A0410D4D9519}" srcOrd="16" destOrd="0" presId="urn:microsoft.com/office/officeart/2005/8/layout/cycle1"/>
    <dgm:cxn modelId="{07688AA5-6DDC-6F4C-9B07-7099C3706BE4}" type="presParOf" srcId="{24F790B9-D40D-5747-97CF-D0225551EA2C}" destId="{AEE0A04D-AF38-0640-A1B8-3B98517AFCEE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E4772-B581-2D4A-8212-A37B4587D9B7}">
      <dsp:nvSpPr>
        <dsp:cNvPr id="0" name=""/>
        <dsp:cNvSpPr/>
      </dsp:nvSpPr>
      <dsp:spPr>
        <a:xfrm>
          <a:off x="2365952" y="7028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Commit / Push</a:t>
          </a:r>
          <a:endParaRPr lang="en-US" sz="1100" kern="1200" dirty="0"/>
        </a:p>
      </dsp:txBody>
      <dsp:txXfrm>
        <a:off x="2365952" y="7028"/>
        <a:ext cx="548476" cy="548476"/>
      </dsp:txXfrm>
    </dsp:sp>
    <dsp:sp modelId="{26E8DDB7-E4A4-5045-B5EA-7F885569949C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20573828"/>
            <a:gd name="adj4" fmla="val 18982289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3D540-9E24-8544-9B7B-39459BC4F787}">
      <dsp:nvSpPr>
        <dsp:cNvPr id="0" name=""/>
        <dsp:cNvSpPr/>
      </dsp:nvSpPr>
      <dsp:spPr>
        <a:xfrm>
          <a:off x="2978560" y="1068096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 CI Build</a:t>
          </a:r>
          <a:endParaRPr lang="en-US" sz="1100" kern="1200" dirty="0"/>
        </a:p>
      </dsp:txBody>
      <dsp:txXfrm>
        <a:off x="2978560" y="1068096"/>
        <a:ext cx="548476" cy="548476"/>
      </dsp:txXfrm>
    </dsp:sp>
    <dsp:sp modelId="{2B57D99D-C7E1-9D49-A46B-79DDBA5F5066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2367579"/>
            <a:gd name="adj4" fmla="val 776040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9378D-F614-1E4C-9A8B-20F1E4B6E514}">
      <dsp:nvSpPr>
        <dsp:cNvPr id="0" name=""/>
        <dsp:cNvSpPr/>
      </dsp:nvSpPr>
      <dsp:spPr>
        <a:xfrm>
          <a:off x="2365952" y="2129164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Compile</a:t>
          </a:r>
          <a:endParaRPr lang="en-US" sz="1100" kern="1200" dirty="0"/>
        </a:p>
      </dsp:txBody>
      <dsp:txXfrm>
        <a:off x="2365952" y="2129164"/>
        <a:ext cx="548476" cy="548476"/>
      </dsp:txXfrm>
    </dsp:sp>
    <dsp:sp modelId="{96BBBA40-1B88-D042-A00C-07FF29F53EB5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6111778"/>
            <a:gd name="adj4" fmla="val 4438090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626F9-28F5-C44B-8CEE-681D8ACF28E5}">
      <dsp:nvSpPr>
        <dsp:cNvPr id="0" name=""/>
        <dsp:cNvSpPr/>
      </dsp:nvSpPr>
      <dsp:spPr>
        <a:xfrm>
          <a:off x="1140735" y="2129164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Execute Tests</a:t>
          </a:r>
          <a:endParaRPr lang="en-US" sz="1100" kern="1200" dirty="0"/>
        </a:p>
      </dsp:txBody>
      <dsp:txXfrm>
        <a:off x="1140735" y="2129164"/>
        <a:ext cx="548476" cy="548476"/>
      </dsp:txXfrm>
    </dsp:sp>
    <dsp:sp modelId="{1C5ADD8A-DD2A-3145-BD33-3CD6BCEA3E97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9773828"/>
            <a:gd name="adj4" fmla="val 8182289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F5B50-A95D-C54A-94CF-E69B72FB69DF}">
      <dsp:nvSpPr>
        <dsp:cNvPr id="0" name=""/>
        <dsp:cNvSpPr/>
      </dsp:nvSpPr>
      <dsp:spPr>
        <a:xfrm>
          <a:off x="528127" y="1068096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</a:t>
          </a:r>
          <a:endParaRPr lang="en-US" sz="1100" kern="1200" dirty="0"/>
        </a:p>
      </dsp:txBody>
      <dsp:txXfrm>
        <a:off x="528127" y="1068096"/>
        <a:ext cx="548476" cy="548476"/>
      </dsp:txXfrm>
    </dsp:sp>
    <dsp:sp modelId="{2CD16644-68FF-CF4E-A32E-40C9D5716529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13167579"/>
            <a:gd name="adj4" fmla="val 11576040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B0A44D-91FD-7D49-88EB-A0410D4D9519}">
      <dsp:nvSpPr>
        <dsp:cNvPr id="0" name=""/>
        <dsp:cNvSpPr/>
      </dsp:nvSpPr>
      <dsp:spPr>
        <a:xfrm>
          <a:off x="1140735" y="7028"/>
          <a:ext cx="548476" cy="54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  Code</a:t>
          </a:r>
          <a:endParaRPr lang="en-US" sz="1100" kern="1200" dirty="0"/>
        </a:p>
      </dsp:txBody>
      <dsp:txXfrm>
        <a:off x="1140735" y="7028"/>
        <a:ext cx="548476" cy="548476"/>
      </dsp:txXfrm>
    </dsp:sp>
    <dsp:sp modelId="{AEE0A04D-AF38-0640-A1B8-3B98517AFCEE}">
      <dsp:nvSpPr>
        <dsp:cNvPr id="0" name=""/>
        <dsp:cNvSpPr/>
      </dsp:nvSpPr>
      <dsp:spPr>
        <a:xfrm>
          <a:off x="686500" y="1253"/>
          <a:ext cx="2682163" cy="2682163"/>
        </a:xfrm>
        <a:prstGeom prst="circularArrow">
          <a:avLst>
            <a:gd name="adj1" fmla="val 3988"/>
            <a:gd name="adj2" fmla="val 250132"/>
            <a:gd name="adj3" fmla="val 16911778"/>
            <a:gd name="adj4" fmla="val 15238090"/>
            <a:gd name="adj5" fmla="val 465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2016-10-29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https://fei-2016-movielist-maven.herokuapp.com/hello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ukazat</a:t>
            </a:r>
            <a:r>
              <a:rPr lang="en-US" dirty="0" smtClean="0"/>
              <a:t>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Maven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Travis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www.codacy.com</a:t>
            </a:r>
            <a:r>
              <a:rPr lang="en-US" baseline="0" dirty="0" smtClean="0"/>
              <a:t>/ - code quality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… maybe some testing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</a:t>
            </a:r>
            <a:r>
              <a:rPr lang="is-IS" baseline="0" dirty="0" smtClean="0"/>
              <a:t>y super library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luePetal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08876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5788818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130"/>
            <a:ext cx="2520922" cy="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ravis-ci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Relationship Id="rId9" Type="http://schemas.openxmlformats.org/officeDocument/2006/relationships/image" Target="../media/image17.png"/><Relationship Id="rId10" Type="http://schemas.openxmlformats.org/officeDocument/2006/relationships/image" Target="../media/image31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3088763"/>
            <a:ext cx="6312402" cy="1233311"/>
          </a:xfrm>
        </p:spPr>
        <p:txBody>
          <a:bodyPr/>
          <a:lstStyle/>
          <a:p>
            <a:r>
              <a:rPr lang="en-CA" dirty="0" smtClean="0"/>
              <a:t>Java Continuous Integration</a:t>
            </a:r>
          </a:p>
          <a:p>
            <a:r>
              <a:rPr lang="en-CA" sz="2000" dirty="0" smtClean="0"/>
              <a:t>Vladimir Hlavacek</a:t>
            </a:r>
          </a:p>
          <a:p>
            <a:r>
              <a:rPr lang="en-CA" sz="2000" dirty="0" err="1" smtClean="0"/>
              <a:t>Juraj</a:t>
            </a:r>
            <a:r>
              <a:rPr lang="en-CA" sz="2000" dirty="0" smtClean="0"/>
              <a:t> </a:t>
            </a:r>
            <a:r>
              <a:rPr lang="en-CA" sz="2000" dirty="0" err="1" smtClean="0"/>
              <a:t>Toth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Share your code with other developers</a:t>
            </a:r>
          </a:p>
          <a:p>
            <a:r>
              <a:rPr lang="en-CA" dirty="0" smtClean="0"/>
              <a:t>Track versions and see history</a:t>
            </a:r>
          </a:p>
          <a:p>
            <a:r>
              <a:rPr lang="en-CA" dirty="0" smtClean="0"/>
              <a:t>Revert back to other versions</a:t>
            </a:r>
          </a:p>
          <a:p>
            <a:r>
              <a:rPr lang="en-CA" dirty="0" smtClean="0"/>
              <a:t>Have multiple branches for development</a:t>
            </a:r>
          </a:p>
          <a:p>
            <a:r>
              <a:rPr lang="en-CA" dirty="0" smtClean="0"/>
              <a:t>Create tags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Version Control – </a:t>
            </a:r>
            <a:br>
              <a:rPr lang="en-CA" dirty="0" smtClean="0"/>
            </a:br>
            <a:r>
              <a:rPr lang="en-CA" dirty="0" smtClean="0"/>
              <a:t>System Configuration Management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02" y="4546010"/>
            <a:ext cx="950433" cy="397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40" y="4943464"/>
            <a:ext cx="1977539" cy="494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40" y="5368914"/>
            <a:ext cx="2336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Centralized Version Control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44" y="1381125"/>
            <a:ext cx="1977539" cy="4943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31097" y="2088162"/>
            <a:ext cx="5465135" cy="24522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Centralized Server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62717" y="2700670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v1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80188" y="2700668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08483" y="2700668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36778" y="2700668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87003" y="2700667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65764" y="3723485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36778" y="3723485"/>
            <a:ext cx="510362" cy="51036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4677" y="27711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trunk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04677" y="38106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release1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30430" y="2934586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51546" y="2932008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6126" y="2929430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56047" y="2926852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35369" y="3211030"/>
            <a:ext cx="878929" cy="78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89946" y="3969765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8725" y="5592726"/>
            <a:ext cx="1051335" cy="876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Client 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56842" y="5592726"/>
            <a:ext cx="1051335" cy="876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Client 1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99635" y="5592726"/>
            <a:ext cx="1051335" cy="876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Client 1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81209" y="5594336"/>
            <a:ext cx="1051335" cy="876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Client 1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24002" y="5592726"/>
            <a:ext cx="1051335" cy="876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Client 1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84392" y="4674117"/>
            <a:ext cx="1259905" cy="7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3101" y="4697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checkout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77099" y="4674117"/>
            <a:ext cx="1295980" cy="71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1601" y="47853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commit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782509" y="4674116"/>
            <a:ext cx="594532" cy="71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20945" y="4674116"/>
            <a:ext cx="0" cy="71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91960" y="4653738"/>
            <a:ext cx="714916" cy="72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42185" y="4683130"/>
            <a:ext cx="1411305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8173" y="471361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728941" y="4674117"/>
            <a:ext cx="11848" cy="70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47924" y="4702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/>
      <p:bldP spid="17" grpId="0"/>
      <p:bldP spid="34" grpId="0"/>
      <p:bldP spid="34" grpId="1"/>
      <p:bldP spid="39" grpId="0"/>
      <p:bldP spid="39" grpId="1"/>
      <p:bldP spid="49" grpId="0"/>
      <p:bldP spid="49" grpId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Distributed Version Control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678816" y="1486435"/>
            <a:ext cx="2122594" cy="17224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Repo1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3373" y="49319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08066" y="3313597"/>
            <a:ext cx="0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87" y="1323191"/>
            <a:ext cx="950433" cy="39745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678816" y="4446567"/>
            <a:ext cx="2122594" cy="17224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Repo2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910436" y="5059074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6" name="Rounded Rectangle 45"/>
          <p:cNvSpPr/>
          <p:nvPr/>
        </p:nvSpPr>
        <p:spPr>
          <a:xfrm>
            <a:off x="2593442" y="5059073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283063" y="5059073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318073" y="5684226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57426" y="5202045"/>
            <a:ext cx="319079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42659" y="5200470"/>
            <a:ext cx="319079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49410" y="5371010"/>
            <a:ext cx="537207" cy="47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08066" y="35863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848279" y="2078704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9" name="Rounded Rectangle 58"/>
          <p:cNvSpPr/>
          <p:nvPr/>
        </p:nvSpPr>
        <p:spPr>
          <a:xfrm>
            <a:off x="2531285" y="2078703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220906" y="2078703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255916" y="2703856"/>
            <a:ext cx="311937" cy="3119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195269" y="2221675"/>
            <a:ext cx="319079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80502" y="2220100"/>
            <a:ext cx="319079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87253" y="2390640"/>
            <a:ext cx="537207" cy="47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768602" y="3325208"/>
            <a:ext cx="3740" cy="95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70472" y="36469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push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593442" y="3306269"/>
            <a:ext cx="0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31913" y="35636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904493" y="4446567"/>
            <a:ext cx="2122594" cy="17224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Repo3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36113" y="5059073"/>
            <a:ext cx="1719574" cy="937090"/>
            <a:chOff x="4716572" y="4966308"/>
            <a:chExt cx="1719574" cy="937090"/>
          </a:xfrm>
        </p:grpSpPr>
        <p:sp>
          <p:nvSpPr>
            <p:cNvPr id="70" name="Rounded Rectangle 69"/>
            <p:cNvSpPr/>
            <p:nvPr/>
          </p:nvSpPr>
          <p:spPr>
            <a:xfrm>
              <a:off x="4716572" y="4966309"/>
              <a:ext cx="311937" cy="311937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99578" y="4966308"/>
              <a:ext cx="311937" cy="311937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089199" y="4966308"/>
              <a:ext cx="311937" cy="311937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124209" y="5591461"/>
              <a:ext cx="311937" cy="311937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063562" y="5109280"/>
              <a:ext cx="319079" cy="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748795" y="5107705"/>
              <a:ext cx="319079" cy="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55546" y="5278245"/>
              <a:ext cx="537207" cy="47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3916033" y="5301264"/>
            <a:ext cx="1870780" cy="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916034" y="2220100"/>
            <a:ext cx="3049756" cy="206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89285" y="280552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1" grpId="0" animBg="1"/>
      <p:bldP spid="44" grpId="0" animBg="1"/>
      <p:bldP spid="46" grpId="0" animBg="1"/>
      <p:bldP spid="48" grpId="0" animBg="1"/>
      <p:bldP spid="51" grpId="0" animBg="1"/>
      <p:bldP spid="56" grpId="0"/>
      <p:bldP spid="56" grpId="1"/>
      <p:bldP spid="60" grpId="0" animBg="1"/>
      <p:bldP spid="61" grpId="0" animBg="1"/>
      <p:bldP spid="66" grpId="0"/>
      <p:bldP spid="66" grpId="1"/>
      <p:bldP spid="68" grpId="0"/>
      <p:bldP spid="68" grpId="1"/>
      <p:bldP spid="69" grpId="0" animBg="1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git </a:t>
            </a:r>
            <a:r>
              <a:rPr lang="en-CA" dirty="0" err="1" smtClean="0"/>
              <a:t>init</a:t>
            </a:r>
            <a:r>
              <a:rPr lang="en-CA" dirty="0" smtClean="0"/>
              <a:t>			- initializes empty repository</a:t>
            </a:r>
          </a:p>
          <a:p>
            <a:r>
              <a:rPr lang="en-CA" dirty="0" smtClean="0"/>
              <a:t>git add			- adds a file to version control</a:t>
            </a:r>
          </a:p>
          <a:p>
            <a:r>
              <a:rPr lang="en-CA" dirty="0" smtClean="0"/>
              <a:t>git commit			- commits the current changes</a:t>
            </a:r>
          </a:p>
          <a:p>
            <a:r>
              <a:rPr lang="en-CA" dirty="0"/>
              <a:t>git </a:t>
            </a:r>
            <a:r>
              <a:rPr lang="en-CA" dirty="0" smtClean="0"/>
              <a:t>checkout		- get commit / branch</a:t>
            </a:r>
          </a:p>
          <a:p>
            <a:r>
              <a:rPr lang="en-CA" dirty="0" smtClean="0"/>
              <a:t>git clone			- get a copy of remote repo</a:t>
            </a:r>
          </a:p>
          <a:p>
            <a:r>
              <a:rPr lang="en-CA" dirty="0" smtClean="0"/>
              <a:t>git push			- push local changes to remote</a:t>
            </a:r>
          </a:p>
          <a:p>
            <a:r>
              <a:rPr lang="en-CA" dirty="0" smtClean="0"/>
              <a:t>git pull			- get remote changes to local</a:t>
            </a:r>
          </a:p>
          <a:p>
            <a:r>
              <a:rPr lang="en-CA" dirty="0" smtClean="0"/>
              <a:t>git merge			- merge changes from branch</a:t>
            </a:r>
          </a:p>
          <a:p>
            <a:r>
              <a:rPr lang="en-CA" dirty="0" smtClean="0"/>
              <a:t>git log			- show history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Git – Basic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92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Push / Merge frequently</a:t>
            </a:r>
          </a:p>
          <a:p>
            <a:pPr lvl="1"/>
            <a:r>
              <a:rPr lang="en-CA" dirty="0" smtClean="0"/>
              <a:t>At least one push per day</a:t>
            </a:r>
          </a:p>
          <a:p>
            <a:r>
              <a:rPr lang="en-CA" dirty="0" smtClean="0"/>
              <a:t>Create useful commit messages</a:t>
            </a:r>
          </a:p>
          <a:p>
            <a:pPr lvl="1"/>
            <a:r>
              <a:rPr lang="en-CA" dirty="0" smtClean="0"/>
              <a:t>Use identification of the task</a:t>
            </a:r>
          </a:p>
          <a:p>
            <a:r>
              <a:rPr lang="en-CA" dirty="0" smtClean="0"/>
              <a:t>Use version control for source code only</a:t>
            </a:r>
          </a:p>
          <a:p>
            <a:pPr lvl="1"/>
            <a:r>
              <a:rPr lang="en-CA" dirty="0" smtClean="0"/>
              <a:t>.</a:t>
            </a:r>
            <a:r>
              <a:rPr lang="en-CA" dirty="0" err="1" smtClean="0"/>
              <a:t>gitignore</a:t>
            </a:r>
            <a:r>
              <a:rPr lang="en-CA" dirty="0" smtClean="0"/>
              <a:t> - classes, libraries, IDE configuration</a:t>
            </a:r>
          </a:p>
          <a:p>
            <a:r>
              <a:rPr lang="en-CA" dirty="0" smtClean="0"/>
              <a:t>Use feature branches</a:t>
            </a:r>
          </a:p>
          <a:p>
            <a:pPr lvl="1"/>
            <a:r>
              <a:rPr lang="en-CA" dirty="0" smtClean="0"/>
              <a:t>Create branch for every feature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Git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83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hlinkClick r:id="rId2"/>
              </a:rPr>
              <a:t>www.github.com</a:t>
            </a:r>
            <a:endParaRPr lang="en-CA" dirty="0" smtClean="0"/>
          </a:p>
          <a:p>
            <a:r>
              <a:rPr lang="en-CA" dirty="0"/>
              <a:t>F</a:t>
            </a:r>
            <a:r>
              <a:rPr lang="en-CA" dirty="0" smtClean="0"/>
              <a:t>ree Git repository for open source projects</a:t>
            </a:r>
          </a:p>
          <a:p>
            <a:r>
              <a:rPr lang="en-CA" dirty="0"/>
              <a:t>S</a:t>
            </a:r>
            <a:r>
              <a:rPr lang="en-CA" dirty="0" smtClean="0"/>
              <a:t>ocial features</a:t>
            </a:r>
          </a:p>
          <a:p>
            <a:r>
              <a:rPr lang="en-CA" dirty="0" smtClean="0"/>
              <a:t>Fork - Join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Fork original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Clone, make changes, commit, push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Review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Merge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err="1" smtClean="0"/>
              <a:t>Github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3" y="485775"/>
            <a:ext cx="431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Build server for automatic builds</a:t>
            </a:r>
          </a:p>
          <a:p>
            <a:r>
              <a:rPr lang="en-CA" dirty="0" smtClean="0"/>
              <a:t>Detect problems as soon as possible</a:t>
            </a:r>
          </a:p>
          <a:p>
            <a:r>
              <a:rPr lang="en-CA" dirty="0" smtClean="0"/>
              <a:t>Executes Continuous Integration Pipeline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Continuous Integration Server</a:t>
            </a:r>
            <a:endParaRPr lang="en-CA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9636882"/>
              </p:ext>
            </p:extLst>
          </p:nvPr>
        </p:nvGraphicFramePr>
        <p:xfrm>
          <a:off x="2372139" y="3230068"/>
          <a:ext cx="4055165" cy="268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6" y="3051313"/>
            <a:ext cx="803944" cy="1109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74" y="4497561"/>
            <a:ext cx="13843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72" y="5754322"/>
            <a:ext cx="1338470" cy="3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Automatized checks of the quality</a:t>
            </a:r>
          </a:p>
          <a:p>
            <a:r>
              <a:rPr lang="en-CA" dirty="0" smtClean="0"/>
              <a:t>Makes sure that the code in the repository is runnable</a:t>
            </a:r>
          </a:p>
          <a:p>
            <a:r>
              <a:rPr lang="en-CA" dirty="0" smtClean="0"/>
              <a:t>Avoid disrupting other developers</a:t>
            </a:r>
          </a:p>
          <a:p>
            <a:r>
              <a:rPr lang="en-CA" dirty="0" smtClean="0"/>
              <a:t>Basic tool for continuous deployment and DevOps</a:t>
            </a:r>
          </a:p>
          <a:p>
            <a:pPr lvl="1"/>
            <a:r>
              <a:rPr lang="en-CA" dirty="0" smtClean="0"/>
              <a:t>Automatized deployment to different environments</a:t>
            </a:r>
          </a:p>
          <a:p>
            <a:r>
              <a:rPr lang="en-CA" dirty="0" smtClean="0"/>
              <a:t> Avoid deployment errors</a:t>
            </a:r>
          </a:p>
          <a:p>
            <a:pPr lvl="1"/>
            <a:r>
              <a:rPr lang="en-CA" dirty="0" smtClean="0"/>
              <a:t>Following a manual is hard, running a script is easy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Why Continuous Integration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9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Typical build configuration</a:t>
            </a:r>
          </a:p>
          <a:p>
            <a:pPr lvl="1"/>
            <a:r>
              <a:rPr lang="en-CA" dirty="0" smtClean="0"/>
              <a:t>Code repository</a:t>
            </a:r>
          </a:p>
          <a:p>
            <a:pPr lvl="1"/>
            <a:r>
              <a:rPr lang="en-CA" dirty="0" smtClean="0"/>
              <a:t>Type of the build</a:t>
            </a:r>
          </a:p>
          <a:p>
            <a:pPr lvl="2"/>
            <a:r>
              <a:rPr lang="en-CA" dirty="0" smtClean="0"/>
              <a:t>After each commit / scheduled</a:t>
            </a:r>
          </a:p>
          <a:p>
            <a:pPr lvl="1"/>
            <a:r>
              <a:rPr lang="en-CA" dirty="0" smtClean="0"/>
              <a:t>Commands to execute</a:t>
            </a:r>
          </a:p>
          <a:p>
            <a:pPr lvl="2"/>
            <a:r>
              <a:rPr lang="en-CA" dirty="0" smtClean="0"/>
              <a:t>E.g. </a:t>
            </a:r>
            <a:r>
              <a:rPr lang="en-CA" dirty="0" err="1" smtClean="0"/>
              <a:t>mvn</a:t>
            </a:r>
            <a:r>
              <a:rPr lang="en-CA" dirty="0" smtClean="0"/>
              <a:t> deploy </a:t>
            </a:r>
          </a:p>
          <a:p>
            <a:pPr lvl="1"/>
            <a:r>
              <a:rPr lang="en-CA" dirty="0" smtClean="0"/>
              <a:t>Pre / Post steps </a:t>
            </a:r>
          </a:p>
          <a:p>
            <a:pPr lvl="1"/>
            <a:r>
              <a:rPr lang="en-CA" dirty="0" smtClean="0"/>
              <a:t>Failure handling</a:t>
            </a:r>
          </a:p>
          <a:p>
            <a:pPr lvl="2"/>
            <a:r>
              <a:rPr lang="en-CA" dirty="0" smtClean="0"/>
              <a:t>E.g. notify developer</a:t>
            </a:r>
          </a:p>
          <a:p>
            <a:pPr lvl="1"/>
            <a:r>
              <a:rPr lang="en-CA" dirty="0" smtClean="0"/>
              <a:t>Tagging / branching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Continuous Integration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5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Continuous Integration - Stages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618230" y="1746513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72745" y="1746512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88593" y="1748404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67135" y="1602125"/>
            <a:ext cx="1644733" cy="95415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Development Environment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93366" y="2076625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78547" y="2074047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15572" y="2071469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8229" y="3264803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93365" y="3594916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81019" y="3253443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588592" y="3232809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67134" y="3086530"/>
            <a:ext cx="1644733" cy="95415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Environment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78546" y="3558452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15571" y="3555874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18230" y="4701193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93366" y="5031306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581020" y="4689833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588593" y="4669199"/>
            <a:ext cx="1117805" cy="66538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67135" y="4522920"/>
            <a:ext cx="1644733" cy="95415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Environment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78547" y="4994842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15572" y="4992264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 much about Java coding</a:t>
            </a:r>
          </a:p>
          <a:p>
            <a:r>
              <a:rPr lang="en-CA" dirty="0" smtClean="0"/>
              <a:t>Probably one of most important developer practice independent of any language</a:t>
            </a:r>
          </a:p>
          <a:p>
            <a:r>
              <a:rPr lang="en-CA" dirty="0" smtClean="0"/>
              <a:t>Showcase of open source </a:t>
            </a:r>
            <a:r>
              <a:rPr lang="en-CA" dirty="0" smtClean="0"/>
              <a:t>continuous integration </a:t>
            </a:r>
            <a:r>
              <a:rPr lang="en-CA" dirty="0" smtClean="0"/>
              <a:t>tools you can start using today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What you will get from this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Run the builds after each commit</a:t>
            </a:r>
          </a:p>
          <a:p>
            <a:pPr lvl="1"/>
            <a:r>
              <a:rPr lang="en-CA" dirty="0" smtClean="0"/>
              <a:t>Fast feedback</a:t>
            </a:r>
          </a:p>
          <a:p>
            <a:r>
              <a:rPr lang="en-CA" dirty="0" smtClean="0"/>
              <a:t>Nobody goes home if there is a failing build</a:t>
            </a:r>
          </a:p>
          <a:p>
            <a:pPr lvl="1"/>
            <a:r>
              <a:rPr lang="en-CA" dirty="0" smtClean="0"/>
              <a:t>Make fixing the build your first priority</a:t>
            </a:r>
          </a:p>
          <a:p>
            <a:r>
              <a:rPr lang="en-CA" dirty="0" smtClean="0"/>
              <a:t>Only thing required from the developer is commit</a:t>
            </a:r>
          </a:p>
          <a:p>
            <a:pPr lvl="1"/>
            <a:r>
              <a:rPr lang="en-CA" dirty="0" smtClean="0"/>
              <a:t>No manual build steps, automatic deployment</a:t>
            </a:r>
          </a:p>
          <a:p>
            <a:r>
              <a:rPr lang="en-CA" dirty="0" smtClean="0"/>
              <a:t>Deploy as often as possible - even to production</a:t>
            </a:r>
          </a:p>
          <a:p>
            <a:r>
              <a:rPr lang="en-CA" dirty="0" smtClean="0"/>
              <a:t>Build artifacts only once</a:t>
            </a:r>
          </a:p>
          <a:p>
            <a:pPr lvl="1"/>
            <a:r>
              <a:rPr lang="en-CA" dirty="0" smtClean="0"/>
              <a:t>Deploy same artifact to all environments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Continuous Integration Server – 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0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travis-ci.org</a:t>
            </a:r>
            <a:endParaRPr lang="en-CA" dirty="0" smtClean="0"/>
          </a:p>
          <a:p>
            <a:r>
              <a:rPr lang="en-CA" dirty="0" smtClean="0"/>
              <a:t>Free CI server for </a:t>
            </a:r>
            <a:r>
              <a:rPr lang="en-CA" dirty="0" err="1" smtClean="0"/>
              <a:t>github</a:t>
            </a:r>
            <a:r>
              <a:rPr lang="en-CA" dirty="0" smtClean="0"/>
              <a:t> projects</a:t>
            </a:r>
          </a:p>
          <a:p>
            <a:r>
              <a:rPr lang="en-CA" dirty="0" smtClean="0"/>
              <a:t>Allows building most common languages</a:t>
            </a:r>
          </a:p>
          <a:p>
            <a:r>
              <a:rPr lang="en-CA" dirty="0" smtClean="0"/>
              <a:t>Deployment to cloud platforms</a:t>
            </a:r>
          </a:p>
          <a:p>
            <a:r>
              <a:rPr lang="en-CA" dirty="0" smtClean="0"/>
              <a:t>Integration with other tools</a:t>
            </a:r>
          </a:p>
          <a:p>
            <a:r>
              <a:rPr lang="en-CA" dirty="0" smtClean="0"/>
              <a:t>Build controlled by .</a:t>
            </a:r>
            <a:r>
              <a:rPr lang="en-CA" dirty="0" err="1" smtClean="0"/>
              <a:t>travis.yml</a:t>
            </a:r>
            <a:endParaRPr lang="en-CA" dirty="0" smtClean="0"/>
          </a:p>
          <a:p>
            <a:pPr lvl="1"/>
            <a:r>
              <a:rPr lang="en-CA" dirty="0" smtClean="0"/>
              <a:t>Part of the git repository</a:t>
            </a:r>
          </a:p>
          <a:p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Travis CI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13" y="562898"/>
            <a:ext cx="13843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0" y="4919526"/>
            <a:ext cx="2483335" cy="12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</a:p>
          <a:p>
            <a:pPr lvl="1"/>
            <a:r>
              <a:rPr lang="en-US" dirty="0" smtClean="0"/>
              <a:t>Framework </a:t>
            </a:r>
            <a:r>
              <a:rPr lang="en-US" dirty="0"/>
              <a:t>for writing and executing tests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implementation</a:t>
            </a:r>
          </a:p>
          <a:p>
            <a:pPr lvl="2"/>
            <a:r>
              <a:rPr lang="en-US" dirty="0"/>
              <a:t>Alternatives available for other languages</a:t>
            </a:r>
          </a:p>
          <a:p>
            <a:pPr lvl="1"/>
            <a:r>
              <a:rPr lang="en-US" dirty="0"/>
              <a:t>Support for</a:t>
            </a:r>
          </a:p>
          <a:p>
            <a:pPr lvl="2"/>
            <a:r>
              <a:rPr lang="en-US" dirty="0"/>
              <a:t>Preconditions</a:t>
            </a:r>
          </a:p>
          <a:p>
            <a:pPr lvl="2"/>
            <a:r>
              <a:rPr lang="en-US" dirty="0"/>
              <a:t>Execute test</a:t>
            </a:r>
          </a:p>
          <a:p>
            <a:pPr lvl="2"/>
            <a:r>
              <a:rPr lang="en-US" dirty="0"/>
              <a:t>Verify results</a:t>
            </a:r>
          </a:p>
          <a:p>
            <a:pPr lvl="1"/>
            <a:r>
              <a:rPr lang="en-US" dirty="0"/>
              <a:t>Support in IDE and build tools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Automatized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Amount of code covered by test cases</a:t>
            </a:r>
          </a:p>
          <a:p>
            <a:pPr lvl="1"/>
            <a:r>
              <a:rPr lang="en-US" dirty="0" smtClean="0"/>
              <a:t>Line coverage</a:t>
            </a:r>
          </a:p>
          <a:p>
            <a:pPr lvl="1"/>
            <a:r>
              <a:rPr lang="en-US" dirty="0" smtClean="0"/>
              <a:t>Branch coverage</a:t>
            </a:r>
          </a:p>
          <a:p>
            <a:r>
              <a:rPr lang="en-US" dirty="0" smtClean="0"/>
              <a:t>IDE plugins</a:t>
            </a:r>
          </a:p>
          <a:p>
            <a:pPr lvl="1"/>
            <a:r>
              <a:rPr lang="en-US" dirty="0" err="1" smtClean="0"/>
              <a:t>EclEmma</a:t>
            </a:r>
            <a:endParaRPr lang="en-US" dirty="0"/>
          </a:p>
          <a:p>
            <a:r>
              <a:rPr lang="en-US" dirty="0" smtClean="0"/>
              <a:t>Maven build plugin</a:t>
            </a:r>
          </a:p>
          <a:p>
            <a:pPr lvl="1"/>
            <a:r>
              <a:rPr lang="en-US" dirty="0" smtClean="0"/>
              <a:t>Creates HTML report of the code coverage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0723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Automatically detect coding problems</a:t>
            </a:r>
          </a:p>
          <a:p>
            <a:pPr lvl="1"/>
            <a:r>
              <a:rPr lang="en-US" dirty="0" smtClean="0"/>
              <a:t>Common bugs with using existing API</a:t>
            </a:r>
          </a:p>
          <a:p>
            <a:pPr lvl="1"/>
            <a:r>
              <a:rPr lang="en-US" dirty="0" smtClean="0"/>
              <a:t>Security issues</a:t>
            </a:r>
          </a:p>
          <a:p>
            <a:pPr lvl="1"/>
            <a:r>
              <a:rPr lang="en-US" dirty="0" smtClean="0"/>
              <a:t>Code formatting</a:t>
            </a:r>
          </a:p>
          <a:p>
            <a:pPr lvl="1"/>
            <a:r>
              <a:rPr lang="en-US" dirty="0" smtClean="0"/>
              <a:t>Missing documentation</a:t>
            </a:r>
          </a:p>
          <a:p>
            <a:pPr lvl="1"/>
            <a:r>
              <a:rPr lang="en-US" dirty="0" smtClean="0"/>
              <a:t>Test code coverage</a:t>
            </a:r>
          </a:p>
          <a:p>
            <a:pPr lvl="1"/>
            <a:r>
              <a:rPr lang="en-US" dirty="0" smtClean="0"/>
              <a:t>Performance issues</a:t>
            </a:r>
          </a:p>
          <a:p>
            <a:pPr lvl="1"/>
            <a:r>
              <a:rPr lang="en-US" dirty="0" smtClean="0"/>
              <a:t>Unused code</a:t>
            </a:r>
          </a:p>
          <a:p>
            <a:pPr lvl="1"/>
            <a:r>
              <a:rPr lang="en-US" dirty="0" smtClean="0"/>
              <a:t>Violations of best practices</a:t>
            </a:r>
          </a:p>
          <a:p>
            <a:r>
              <a:rPr lang="en-US" dirty="0" smtClean="0"/>
              <a:t>One of the best ways to learn good code practices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Automatized 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Offline tools</a:t>
            </a:r>
          </a:p>
          <a:p>
            <a:r>
              <a:rPr lang="en-US" dirty="0" smtClean="0"/>
              <a:t>Executed from the build tool / IDE</a:t>
            </a:r>
          </a:p>
          <a:p>
            <a:pPr lvl="1"/>
            <a:r>
              <a:rPr lang="en-US" dirty="0" err="1" smtClean="0"/>
              <a:t>Checkstyle</a:t>
            </a:r>
            <a:endParaRPr lang="en-US" dirty="0" smtClean="0"/>
          </a:p>
          <a:p>
            <a:pPr lvl="1"/>
            <a:r>
              <a:rPr lang="en-US" dirty="0" err="1" smtClean="0"/>
              <a:t>Findbugs</a:t>
            </a:r>
            <a:endParaRPr lang="en-US" dirty="0" smtClean="0"/>
          </a:p>
          <a:p>
            <a:pPr lvl="1"/>
            <a:r>
              <a:rPr lang="en-US" dirty="0" smtClean="0"/>
              <a:t>PMD</a:t>
            </a:r>
          </a:p>
          <a:p>
            <a:pPr lvl="1"/>
            <a:r>
              <a:rPr lang="en-US" dirty="0" smtClean="0"/>
              <a:t>IDE checks (</a:t>
            </a:r>
            <a:r>
              <a:rPr lang="en-US" dirty="0" err="1" smtClean="0"/>
              <a:t>Intellij</a:t>
            </a:r>
            <a:r>
              <a:rPr lang="en-US" dirty="0" smtClean="0"/>
              <a:t> Idea)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Online tools</a:t>
            </a:r>
          </a:p>
          <a:p>
            <a:r>
              <a:rPr lang="en-US" dirty="0" err="1" smtClean="0"/>
              <a:t>SonarQube</a:t>
            </a:r>
            <a:endParaRPr lang="en-US" dirty="0" smtClean="0"/>
          </a:p>
          <a:p>
            <a:r>
              <a:rPr lang="en-US" dirty="0" err="1" smtClean="0"/>
              <a:t>www.codacy.com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Automatized Code Review for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41" y="4389896"/>
            <a:ext cx="19812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66" y="5148721"/>
            <a:ext cx="2268330" cy="51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26" y="3242230"/>
            <a:ext cx="695739" cy="510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83" y="2242215"/>
            <a:ext cx="1642165" cy="616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92" y="2668190"/>
            <a:ext cx="748748" cy="5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Automatically deploy every change</a:t>
            </a:r>
          </a:p>
          <a:p>
            <a:pPr lvl="1"/>
            <a:r>
              <a:rPr lang="en-US" dirty="0" smtClean="0"/>
              <a:t>Even to production</a:t>
            </a:r>
          </a:p>
          <a:p>
            <a:r>
              <a:rPr lang="en-US" dirty="0" smtClean="0"/>
              <a:t>Examples of target environments: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dirty="0" smtClean="0"/>
              <a:t> </a:t>
            </a:r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6918"/>
              </p:ext>
            </p:extLst>
          </p:nvPr>
        </p:nvGraphicFramePr>
        <p:xfrm>
          <a:off x="1417983" y="3081055"/>
          <a:ext cx="6096000" cy="2667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.jar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Artifactory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Sonatype</a:t>
                      </a:r>
                      <a:r>
                        <a:rPr lang="en-US" baseline="0" dirty="0" smtClean="0"/>
                        <a:t> Nexus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.war web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Tomcat, Jetty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.ear enterprise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Wildfly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Weblogic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Websphere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Almost 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platforms</a:t>
                      </a:r>
                    </a:p>
                    <a:p>
                      <a:r>
                        <a:rPr lang="en-US" baseline="0" dirty="0" smtClean="0"/>
                        <a:t>AWS, </a:t>
                      </a:r>
                      <a:r>
                        <a:rPr lang="en-US" baseline="0" dirty="0" err="1" smtClean="0"/>
                        <a:t>Heroku</a:t>
                      </a:r>
                      <a:r>
                        <a:rPr lang="en-US" baseline="0" dirty="0" smtClean="0"/>
                        <a:t>, Cloud Foundry, Docker </a:t>
                      </a:r>
                      <a:r>
                        <a:rPr lang="is-I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73" y="5948253"/>
            <a:ext cx="14605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40" y="5900422"/>
            <a:ext cx="15494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8" y="5910153"/>
            <a:ext cx="2552700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329" y="4414555"/>
            <a:ext cx="829884" cy="591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56" y="3081055"/>
            <a:ext cx="1389270" cy="4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Deployment options: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2"/>
            <a:r>
              <a:rPr lang="en-US" dirty="0" smtClean="0"/>
              <a:t>E.g. copy, upload via FTP</a:t>
            </a:r>
          </a:p>
          <a:p>
            <a:pPr lvl="1"/>
            <a:r>
              <a:rPr lang="en-US" dirty="0" smtClean="0"/>
              <a:t>Build tool plugins</a:t>
            </a:r>
          </a:p>
          <a:p>
            <a:pPr lvl="2"/>
            <a:r>
              <a:rPr lang="en-US" dirty="0" smtClean="0"/>
              <a:t>Maven tomcat plugin, maven </a:t>
            </a:r>
            <a:r>
              <a:rPr lang="en-US" dirty="0" err="1" smtClean="0"/>
              <a:t>heroku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CI Server plugins</a:t>
            </a:r>
          </a:p>
          <a:p>
            <a:pPr lvl="2"/>
            <a:r>
              <a:rPr lang="en-US" dirty="0" smtClean="0"/>
              <a:t>Jenkins, Travis</a:t>
            </a:r>
          </a:p>
          <a:p>
            <a:pPr lvl="1"/>
            <a:r>
              <a:rPr lang="en-US" dirty="0" smtClean="0"/>
              <a:t>Cloud platform 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</a:p>
          <a:p>
            <a:pPr lvl="2"/>
            <a:r>
              <a:rPr lang="en-US" dirty="0" err="1" smtClean="0"/>
              <a:t>Heroku</a:t>
            </a:r>
            <a:r>
              <a:rPr lang="en-US" dirty="0" smtClean="0"/>
              <a:t> CI, AWS etc.</a:t>
            </a:r>
          </a:p>
          <a:p>
            <a:r>
              <a:rPr lang="en-US" dirty="0" smtClean="0"/>
              <a:t>Build tool plugins are more universal</a:t>
            </a:r>
          </a:p>
          <a:p>
            <a:r>
              <a:rPr lang="en-US" dirty="0" smtClean="0"/>
              <a:t>CI / Cloud platforms have better security and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dirty="0" smtClean="0"/>
              <a:t> </a:t>
            </a:r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Our continuous Integration pipeline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6" y="3423633"/>
            <a:ext cx="677109" cy="67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25" y="2996614"/>
            <a:ext cx="897529" cy="227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57" y="3697525"/>
            <a:ext cx="620710" cy="259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40" y="3592360"/>
            <a:ext cx="431800" cy="4699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901218" y="3827310"/>
            <a:ext cx="375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19" y="2928725"/>
            <a:ext cx="1082279" cy="357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55" y="2827404"/>
            <a:ext cx="1460500" cy="520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19" y="4455278"/>
            <a:ext cx="1456198" cy="33266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931740" y="3087756"/>
            <a:ext cx="491373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31740" y="4173349"/>
            <a:ext cx="491373" cy="44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9170" y="3814636"/>
            <a:ext cx="375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35347" y="3103634"/>
            <a:ext cx="375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63812" y="3106109"/>
            <a:ext cx="375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2974084"/>
            <a:ext cx="618746" cy="22734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6081526" y="3087754"/>
            <a:ext cx="375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Typical continuous integration pipeline</a:t>
            </a:r>
          </a:p>
          <a:p>
            <a:pPr lvl="1">
              <a:buFont typeface="ArialMT" charset="0"/>
              <a:buChar char="+"/>
            </a:pPr>
            <a:r>
              <a:rPr lang="en-US" dirty="0" smtClean="0"/>
              <a:t>Task Management / Code review / Testing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10" y="2700053"/>
            <a:ext cx="1019313" cy="1019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96" y="4345747"/>
            <a:ext cx="1215376" cy="3074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398784" y="3750729"/>
            <a:ext cx="0" cy="50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36" y="3009251"/>
            <a:ext cx="950433" cy="3974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468072" y="3198752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78" y="2774343"/>
            <a:ext cx="627412" cy="86616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414264" y="3209710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5" y="3009251"/>
            <a:ext cx="771542" cy="4060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cxnSp>
        <p:nvCxnSpPr>
          <p:cNvPr id="23" name="Straight Arrow Connector 22"/>
          <p:cNvCxnSpPr/>
          <p:nvPr/>
        </p:nvCxnSpPr>
        <p:spPr>
          <a:xfrm>
            <a:off x="3647394" y="3204847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82636" y="3198752"/>
            <a:ext cx="52204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51" y="2983688"/>
            <a:ext cx="487680" cy="4572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6359331" y="5480431"/>
            <a:ext cx="54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54" y="5280151"/>
            <a:ext cx="863600" cy="34544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4466827" y="5452871"/>
            <a:ext cx="54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7" y="5273126"/>
            <a:ext cx="1162566" cy="320451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382554" y="4653165"/>
            <a:ext cx="0" cy="50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56" y="5273765"/>
            <a:ext cx="1367525" cy="3346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49" y="5145171"/>
            <a:ext cx="829884" cy="591855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2347297" y="5445149"/>
            <a:ext cx="54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miley Face 39"/>
          <p:cNvSpPr/>
          <p:nvPr/>
        </p:nvSpPr>
        <p:spPr>
          <a:xfrm>
            <a:off x="1683230" y="4040296"/>
            <a:ext cx="556591" cy="595018"/>
          </a:xfrm>
          <a:prstGeom prst="smileyF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961525" y="4757530"/>
            <a:ext cx="1" cy="28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950590" y="3571783"/>
            <a:ext cx="1" cy="28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development </a:t>
            </a:r>
            <a:r>
              <a:rPr lang="en-CA" dirty="0"/>
              <a:t>practice that requires developers to </a:t>
            </a:r>
            <a:r>
              <a:rPr lang="en-CA" b="1" dirty="0"/>
              <a:t>integrate</a:t>
            </a:r>
            <a:r>
              <a:rPr lang="en-CA" dirty="0"/>
              <a:t> code into a shared repository several times a day. Each check-in is then verified by an automated build, allowing teams to detect problems early</a:t>
            </a:r>
            <a:r>
              <a:rPr lang="en-CA" dirty="0" smtClean="0"/>
              <a:t>.					</a:t>
            </a:r>
          </a:p>
          <a:p>
            <a:pPr marL="0" indent="0" algn="r">
              <a:buNone/>
            </a:pPr>
            <a:r>
              <a:rPr lang="en-CA" dirty="0" err="1" smtClean="0"/>
              <a:t>Thoughtworks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Continuous Integration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7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use your IDE right?</a:t>
            </a:r>
          </a:p>
          <a:p>
            <a:r>
              <a:rPr lang="en-CA" dirty="0" smtClean="0"/>
              <a:t>But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You may need some libraries</a:t>
            </a:r>
          </a:p>
          <a:p>
            <a:pPr lvl="1"/>
            <a:r>
              <a:rPr lang="is-IS" dirty="0" smtClean="0"/>
              <a:t>Other developers may use different IDE</a:t>
            </a:r>
          </a:p>
          <a:p>
            <a:pPr lvl="1"/>
            <a:r>
              <a:rPr lang="is-IS" dirty="0" smtClean="0"/>
              <a:t>You may need to build the software without IDE</a:t>
            </a:r>
          </a:p>
          <a:p>
            <a:pPr lvl="1"/>
            <a:r>
              <a:rPr lang="is-IS" dirty="0" smtClean="0"/>
              <a:t>You may need more than just compilation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nd many more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Why do you need a build tool?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77" y="5760449"/>
            <a:ext cx="1759659" cy="445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79" y="5196402"/>
            <a:ext cx="1098402" cy="679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10" y="5056721"/>
            <a:ext cx="1936012" cy="7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common Java build tool</a:t>
            </a:r>
          </a:p>
          <a:p>
            <a:r>
              <a:rPr lang="en-US" dirty="0" smtClean="0"/>
              <a:t>Uses conventions over configuration</a:t>
            </a:r>
          </a:p>
          <a:p>
            <a:r>
              <a:rPr lang="en-US" dirty="0" smtClean="0"/>
              <a:t>Build controlled by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Conventions for project layout</a:t>
            </a:r>
          </a:p>
          <a:p>
            <a:r>
              <a:rPr lang="en-US" dirty="0" smtClean="0"/>
              <a:t>Predefined build phases</a:t>
            </a:r>
          </a:p>
          <a:p>
            <a:r>
              <a:rPr lang="en-US" dirty="0" smtClean="0"/>
              <a:t>Already integrated in all main IDEs</a:t>
            </a:r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75"/>
            <a:ext cx="1759659" cy="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Project Layout</a:t>
            </a:r>
          </a:p>
          <a:p>
            <a:pPr lvl="1"/>
            <a:r>
              <a:rPr lang="en-US" sz="1800" dirty="0" err="1" smtClean="0">
                <a:latin typeface="MS Reference Sans Serif" charset="0"/>
                <a:ea typeface="MS Reference Sans Serif" charset="0"/>
                <a:cs typeface="MS Reference Sans Serif" charset="0"/>
              </a:rPr>
              <a:t>src</a:t>
            </a:r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				- project sources</a:t>
            </a:r>
          </a:p>
          <a:p>
            <a:pPr lvl="2"/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main			- main project sources</a:t>
            </a:r>
          </a:p>
          <a:p>
            <a:pPr lvl="3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java			- .java sources</a:t>
            </a:r>
          </a:p>
          <a:p>
            <a:pPr lvl="3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resources		- other files present on the </a:t>
            </a:r>
            <a:r>
              <a:rPr lang="en-US" dirty="0" err="1" smtClean="0">
                <a:latin typeface="MS Reference Sans Serif" charset="0"/>
                <a:ea typeface="MS Reference Sans Serif" charset="0"/>
                <a:cs typeface="MS Reference Sans Serif" charset="0"/>
              </a:rPr>
              <a:t>classpath</a:t>
            </a:r>
            <a:endParaRPr lang="en-US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pPr lvl="2"/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test			- test project sources</a:t>
            </a:r>
          </a:p>
          <a:p>
            <a:pPr lvl="3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java			- .java test sources</a:t>
            </a:r>
          </a:p>
          <a:p>
            <a:pPr lvl="3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resources		- test files present on the </a:t>
            </a:r>
            <a:r>
              <a:rPr lang="en-US" dirty="0" err="1" smtClean="0">
                <a:latin typeface="MS Reference Sans Serif" charset="0"/>
                <a:ea typeface="MS Reference Sans Serif" charset="0"/>
                <a:cs typeface="MS Reference Sans Serif" charset="0"/>
              </a:rPr>
              <a:t>classpath</a:t>
            </a:r>
            <a:endParaRPr lang="en-US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pPr lvl="1"/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target			- compiled project sources</a:t>
            </a:r>
          </a:p>
          <a:p>
            <a:pPr lvl="1"/>
            <a:r>
              <a:rPr lang="en-US" sz="1800" dirty="0" err="1" smtClean="0">
                <a:latin typeface="MS Reference Sans Serif" charset="0"/>
                <a:ea typeface="MS Reference Sans Serif" charset="0"/>
                <a:cs typeface="MS Reference Sans Serif" charset="0"/>
              </a:rPr>
              <a:t>pom.xml</a:t>
            </a:r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			- project build file</a:t>
            </a:r>
          </a:p>
          <a:p>
            <a:pPr lvl="1"/>
            <a:endParaRPr lang="en-US" sz="1800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r>
              <a:rPr lang="en-US" sz="20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So where are the libraries?</a:t>
            </a:r>
          </a:p>
          <a:p>
            <a:pPr lvl="1"/>
            <a:r>
              <a:rPr lang="en-US" sz="1800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~/.m2/repository</a:t>
            </a:r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75"/>
            <a:ext cx="1759659" cy="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pom.xml</a:t>
            </a:r>
            <a:endParaRPr lang="en-US" dirty="0" smtClean="0"/>
          </a:p>
          <a:p>
            <a:pPr lvl="1"/>
            <a:endParaRPr lang="en-US" sz="1800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75"/>
            <a:ext cx="1759659" cy="445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7" y="2208619"/>
            <a:ext cx="8686811" cy="35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Build Lifecycles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clean</a:t>
            </a:r>
          </a:p>
          <a:p>
            <a:pPr lvl="2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Delete target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default</a:t>
            </a:r>
          </a:p>
          <a:p>
            <a:pPr lvl="2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Execute build for the sources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site</a:t>
            </a:r>
          </a:p>
          <a:p>
            <a:pPr lvl="2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Execute build of the project site with reports</a:t>
            </a:r>
          </a:p>
          <a:p>
            <a:pPr lvl="1"/>
            <a:endParaRPr lang="en-US" sz="1800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75"/>
            <a:ext cx="1759659" cy="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build phases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compile			- class compilation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test-compile		- test class compilation</a:t>
            </a:r>
          </a:p>
          <a:p>
            <a:pPr lvl="1"/>
            <a:r>
              <a:rPr lang="en-US" dirty="0">
                <a:latin typeface="MS Reference Sans Serif" charset="0"/>
                <a:ea typeface="MS Reference Sans Serif" charset="0"/>
                <a:cs typeface="MS Reference Sans Serif" charset="0"/>
              </a:rPr>
              <a:t>t</a:t>
            </a:r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est			- run test cases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package			- create jar/war/ear/zip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integration-test	- run integration tests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install			- put archive to local repo</a:t>
            </a:r>
          </a:p>
          <a:p>
            <a:pPr lvl="1"/>
            <a:r>
              <a:rPr lang="en-US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deploy			- put archive to remote repo</a:t>
            </a:r>
          </a:p>
          <a:p>
            <a:pPr lvl="1"/>
            <a:endParaRPr lang="en-US" sz="1800" dirty="0" smtClean="0">
              <a:latin typeface="MS Reference Sans Serif" charset="0"/>
              <a:ea typeface="MS Reference Sans Serif" charset="0"/>
              <a:cs typeface="MS Reference Sans Serif" charset="0"/>
            </a:endParaRPr>
          </a:p>
          <a:p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75"/>
            <a:ext cx="1759659" cy="4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template 0223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bb06d8d1a4333ca905804fd3debc44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5693bae45353fdb04159e6e40cd82bb6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7E49A08-CA94-4734-9F58-490D1FE2042C}">
  <ds:schemaRefs>
    <ds:schemaRef ds:uri="http://schemas.microsoft.com/office/2006/metadata/properties"/>
    <ds:schemaRef ds:uri="bc841b31-d549-43ed-bc47-0086310aa7e9"/>
  </ds:schemaRefs>
</ds:datastoreItem>
</file>

<file path=customXml/itemProps2.xml><?xml version="1.0" encoding="utf-8"?>
<ds:datastoreItem xmlns:ds="http://schemas.openxmlformats.org/officeDocument/2006/customXml" ds:itemID="{66349C4C-3639-4394-9724-EEB27F697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9A56A-E831-4CB2-A08F-F83325224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Accenture_BluePetals_02_2012</Template>
  <TotalTime>3271</TotalTime>
  <Words>1074</Words>
  <Application>Microsoft Macintosh PowerPoint</Application>
  <PresentationFormat>On-screen Show (4:3)</PresentationFormat>
  <Paragraphs>385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ArialMT</vt:lpstr>
      <vt:lpstr>Calibri</vt:lpstr>
      <vt:lpstr>MS Reference Sans Serif</vt:lpstr>
      <vt:lpstr>Arial</vt:lpstr>
      <vt:lpstr>template 02232012</vt:lpstr>
      <vt:lpstr>PowerPoint Presentation</vt:lpstr>
      <vt:lpstr>What you will get from this presentation</vt:lpstr>
      <vt:lpstr>Continuous Integration</vt:lpstr>
      <vt:lpstr>Why do you need a build tool?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 –  System Configuration Management</vt:lpstr>
      <vt:lpstr>Centralized Version Control</vt:lpstr>
      <vt:lpstr>Distributed Version Control</vt:lpstr>
      <vt:lpstr>Git – Basic commands</vt:lpstr>
      <vt:lpstr>Git – Best practices</vt:lpstr>
      <vt:lpstr>Github</vt:lpstr>
      <vt:lpstr>Continuous Integration Server</vt:lpstr>
      <vt:lpstr>Why Continuous Integration Server</vt:lpstr>
      <vt:lpstr>Continuous Integration Server</vt:lpstr>
      <vt:lpstr>Continuous Integration - Stages</vt:lpstr>
      <vt:lpstr>Continuous Integration Server – Best practices</vt:lpstr>
      <vt:lpstr>Travis CI</vt:lpstr>
      <vt:lpstr>Automatized testing</vt:lpstr>
      <vt:lpstr>Code Coverage</vt:lpstr>
      <vt:lpstr>Automatized Code Review</vt:lpstr>
      <vt:lpstr>Automatized Code Review for Java</vt:lpstr>
      <vt:lpstr>Continuous deployment</vt:lpstr>
      <vt:lpstr>Continuous deployment</vt:lpstr>
      <vt:lpstr>Continuous Integration - Summary</vt:lpstr>
      <vt:lpstr>Continuous Integration - 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Hlavacek, Vladimir</dc:creator>
  <cp:lastModifiedBy>Hlavacek, Vladimir</cp:lastModifiedBy>
  <cp:revision>129</cp:revision>
  <dcterms:created xsi:type="dcterms:W3CDTF">2016-10-15T09:19:25Z</dcterms:created>
  <dcterms:modified xsi:type="dcterms:W3CDTF">2016-10-29T13:30:58Z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