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30.9.2016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Modrern</a:t>
            </a:r>
            <a:r>
              <a:rPr lang="sk-SK" dirty="0" smtClean="0"/>
              <a:t>é zdravotníctvo</a:t>
            </a:r>
            <a:br>
              <a:rPr lang="sk-SK" dirty="0" smtClean="0"/>
            </a:br>
            <a:r>
              <a:rPr lang="sk-SK" dirty="0" smtClean="0"/>
              <a:t>Vízia </a:t>
            </a:r>
            <a:r>
              <a:rPr lang="sk-SK" dirty="0" err="1" smtClean="0"/>
              <a:t>eHealth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Tomáš </a:t>
            </a:r>
            <a:r>
              <a:rPr lang="sk-SK" dirty="0" err="1" smtClean="0"/>
              <a:t>Salák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74799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0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i="1" dirty="0"/>
              <a:t>4.3.  Požiadavky a rámec informatizácie zdravotníctva v EÚ</a:t>
            </a:r>
            <a:endParaRPr lang="sk-SK" dirty="0"/>
          </a:p>
          <a:p>
            <a:r>
              <a:rPr lang="sk-SK" dirty="0"/>
              <a:t>V súčasnosti je od 1. 1. 2007 platný Siedmy rámcový program</a:t>
            </a:r>
            <a:r>
              <a:rPr lang="sk-SK" i="1" dirty="0"/>
              <a:t> </a:t>
            </a:r>
            <a:endParaRPr lang="en-US" i="1" dirty="0" smtClean="0"/>
          </a:p>
          <a:p>
            <a:r>
              <a:rPr lang="sk-SK" dirty="0"/>
              <a:t>Medzi najdôležitejšie dokumenty v oblasti stratégie patria:</a:t>
            </a:r>
          </a:p>
          <a:p>
            <a:pPr lvl="1" hangingPunct="0"/>
            <a:r>
              <a:rPr lang="sk-SK" sz="2400" i="1" dirty="0"/>
              <a:t>„i2010 – a </a:t>
            </a:r>
            <a:r>
              <a:rPr lang="sk-SK" sz="2400" i="1" dirty="0" err="1"/>
              <a:t>European</a:t>
            </a:r>
            <a:r>
              <a:rPr lang="sk-SK" sz="2400" i="1" dirty="0"/>
              <a:t> </a:t>
            </a:r>
            <a:r>
              <a:rPr lang="sk-SK" sz="2400" i="1" dirty="0" err="1"/>
              <a:t>Information</a:t>
            </a:r>
            <a:r>
              <a:rPr lang="sk-SK" sz="2400" i="1" dirty="0"/>
              <a:t> Society </a:t>
            </a:r>
            <a:r>
              <a:rPr lang="sk-SK" sz="2400" i="1" dirty="0" err="1"/>
              <a:t>for</a:t>
            </a:r>
            <a:r>
              <a:rPr lang="sk-SK" sz="2400" i="1" dirty="0"/>
              <a:t> </a:t>
            </a:r>
            <a:r>
              <a:rPr lang="sk-SK" sz="2400" i="1" dirty="0" err="1"/>
              <a:t>Growth</a:t>
            </a:r>
            <a:r>
              <a:rPr lang="sk-SK" sz="2400" i="1" dirty="0"/>
              <a:t> and </a:t>
            </a:r>
            <a:r>
              <a:rPr lang="sk-SK" sz="2400" i="1" dirty="0" err="1"/>
              <a:t>Employment</a:t>
            </a:r>
            <a:r>
              <a:rPr lang="sk-SK" sz="2400" i="1" dirty="0"/>
              <a:t>“ </a:t>
            </a:r>
            <a:r>
              <a:rPr lang="sk-SK" sz="2400" dirty="0"/>
              <a:t>je dokument</a:t>
            </a:r>
            <a:r>
              <a:rPr lang="sk-SK" sz="2400" i="1" dirty="0"/>
              <a:t> </a:t>
            </a:r>
            <a:r>
              <a:rPr lang="sk-SK" sz="2000" dirty="0"/>
              <a:t>popisujúci výzvy a smerovanie informačnej spoločnosti do roku 2010. Dokument bol prijatý v roku 2005.  </a:t>
            </a:r>
          </a:p>
          <a:p>
            <a:pPr lvl="1" hangingPunct="0"/>
            <a:r>
              <a:rPr lang="sk-SK" sz="2400" i="1" dirty="0"/>
              <a:t>„e‐</a:t>
            </a:r>
            <a:r>
              <a:rPr lang="sk-SK" sz="2400" i="1" dirty="0" err="1"/>
              <a:t>Health</a:t>
            </a:r>
            <a:r>
              <a:rPr lang="sk-SK" sz="2400" i="1" dirty="0"/>
              <a:t> – </a:t>
            </a:r>
            <a:r>
              <a:rPr lang="sk-SK" sz="2400" i="1" dirty="0" err="1"/>
              <a:t>making</a:t>
            </a:r>
            <a:r>
              <a:rPr lang="sk-SK" sz="2400" i="1" dirty="0"/>
              <a:t> </a:t>
            </a:r>
            <a:r>
              <a:rPr lang="sk-SK" sz="2400" i="1" dirty="0" err="1"/>
              <a:t>healthcare</a:t>
            </a:r>
            <a:r>
              <a:rPr lang="sk-SK" sz="2400" i="1" dirty="0"/>
              <a:t> </a:t>
            </a:r>
            <a:r>
              <a:rPr lang="sk-SK" sz="2400" i="1" dirty="0" err="1"/>
              <a:t>better</a:t>
            </a:r>
            <a:r>
              <a:rPr lang="sk-SK" sz="2400" i="1" dirty="0"/>
              <a:t> </a:t>
            </a:r>
            <a:r>
              <a:rPr lang="sk-SK" sz="2400" i="1" dirty="0" err="1"/>
              <a:t>for</a:t>
            </a:r>
            <a:r>
              <a:rPr lang="sk-SK" sz="2400" i="1" dirty="0"/>
              <a:t> </a:t>
            </a:r>
            <a:r>
              <a:rPr lang="sk-SK" sz="2400" i="1" dirty="0" err="1"/>
              <a:t>European</a:t>
            </a:r>
            <a:r>
              <a:rPr lang="sk-SK" sz="2400" i="1" dirty="0"/>
              <a:t> </a:t>
            </a:r>
            <a:r>
              <a:rPr lang="sk-SK" sz="2400" i="1" dirty="0" err="1"/>
              <a:t>citizens</a:t>
            </a:r>
            <a:r>
              <a:rPr lang="sk-SK" sz="2400" i="1" dirty="0"/>
              <a:t>: </a:t>
            </a:r>
            <a:r>
              <a:rPr lang="sk-SK" sz="2400" i="1" dirty="0" err="1"/>
              <a:t>An</a:t>
            </a:r>
            <a:r>
              <a:rPr lang="sk-SK" sz="2400" i="1" dirty="0"/>
              <a:t> </a:t>
            </a:r>
            <a:r>
              <a:rPr lang="sk-SK" sz="2400" i="1" dirty="0" err="1"/>
              <a:t>action</a:t>
            </a:r>
            <a:r>
              <a:rPr lang="sk-SK" sz="2400" i="1" dirty="0"/>
              <a:t> </a:t>
            </a:r>
            <a:r>
              <a:rPr lang="sk-SK" sz="2400" i="1" dirty="0" err="1"/>
              <a:t>plan</a:t>
            </a:r>
            <a:r>
              <a:rPr lang="sk-SK" sz="2400" i="1" dirty="0"/>
              <a:t> </a:t>
            </a:r>
            <a:r>
              <a:rPr lang="sk-SK" sz="2400" i="1" dirty="0" err="1"/>
              <a:t>for</a:t>
            </a:r>
            <a:r>
              <a:rPr lang="sk-SK" sz="2400" i="1" dirty="0"/>
              <a:t> </a:t>
            </a:r>
            <a:r>
              <a:rPr lang="sk-SK" sz="2400" i="1" dirty="0" err="1"/>
              <a:t>European</a:t>
            </a:r>
            <a:r>
              <a:rPr lang="sk-SK" sz="2400" i="1" dirty="0"/>
              <a:t> e‐</a:t>
            </a:r>
            <a:r>
              <a:rPr lang="sk-SK" sz="2400" i="1" dirty="0" err="1"/>
              <a:t>Health</a:t>
            </a:r>
            <a:r>
              <a:rPr lang="sk-SK" sz="2400" i="1" dirty="0"/>
              <a:t> </a:t>
            </a:r>
            <a:r>
              <a:rPr lang="sk-SK" sz="2400" i="1" dirty="0" err="1"/>
              <a:t>area</a:t>
            </a:r>
            <a:r>
              <a:rPr lang="sk-SK" sz="2400" i="1" dirty="0"/>
              <a:t>“ </a:t>
            </a:r>
            <a:r>
              <a:rPr lang="sk-SK" sz="2400" dirty="0"/>
              <a:t>je dokument prijatý v roku 2004 a obsahuje rozpracované myšlienky</a:t>
            </a:r>
            <a:r>
              <a:rPr lang="sk-SK" sz="2400" i="1" dirty="0"/>
              <a:t> </a:t>
            </a:r>
            <a:r>
              <a:rPr lang="sk-SK" sz="2000" dirty="0"/>
              <a:t>obsiahnuté v predošlom dokumente pre oblasť zdravotníctva. </a:t>
            </a:r>
          </a:p>
          <a:p>
            <a:pPr lvl="2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4.  Východiská pre realizáciu strategických cieľov </a:t>
            </a:r>
            <a:r>
              <a:rPr lang="sk-SK" i="1" dirty="0" err="1">
                <a:effectLst/>
              </a:rPr>
              <a:t>e</a:t>
            </a:r>
            <a:r>
              <a:rPr lang="sk-SK" dirty="0" err="1">
                <a:effectLst/>
              </a:rPr>
              <a:t>Health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01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i="1" dirty="0"/>
              <a:t>4.4.  Inštitucionálne </a:t>
            </a:r>
            <a:r>
              <a:rPr lang="sk-SK" b="1" i="1" dirty="0" smtClean="0"/>
              <a:t>zabezpečenie</a:t>
            </a:r>
            <a:endParaRPr lang="en-US" b="1" i="1" dirty="0" smtClean="0"/>
          </a:p>
          <a:p>
            <a:pPr lvl="1" hangingPunct="0"/>
            <a:r>
              <a:rPr lang="sk-SK" dirty="0"/>
              <a:t>Národné centrum informatizácie zdravotníctva (NCIZ, anglická skratka </a:t>
            </a:r>
            <a:r>
              <a:rPr lang="sk-SK" i="1" dirty="0"/>
              <a:t>“</a:t>
            </a:r>
            <a:r>
              <a:rPr lang="sk-SK" i="1" dirty="0" err="1"/>
              <a:t>eHealth</a:t>
            </a:r>
            <a:r>
              <a:rPr lang="sk-SK" dirty="0"/>
              <a:t> </a:t>
            </a:r>
            <a:r>
              <a:rPr lang="sk-SK" i="1" dirty="0" err="1"/>
              <a:t>Competence</a:t>
            </a:r>
            <a:r>
              <a:rPr lang="sk-SK" i="1" dirty="0"/>
              <a:t> Center”</a:t>
            </a:r>
            <a:r>
              <a:rPr lang="sk-SK" dirty="0"/>
              <a:t>),</a:t>
            </a:r>
            <a:r>
              <a:rPr lang="sk-SK" i="1" dirty="0"/>
              <a:t> </a:t>
            </a:r>
            <a:endParaRPr lang="sk-SK" dirty="0"/>
          </a:p>
          <a:p>
            <a:pPr lvl="1" hangingPunct="0"/>
            <a:r>
              <a:rPr lang="sk-SK" dirty="0"/>
              <a:t>o Národné centrum pre štandardy informačnej sústavy zdravotníctva (NCŠIS), o Národné centrum pre zdravotnícku štatistiku (NCZŠ), </a:t>
            </a:r>
          </a:p>
          <a:p>
            <a:pPr lvl="1" hangingPunct="0"/>
            <a:r>
              <a:rPr lang="sk-SK" dirty="0"/>
              <a:t>o Slovenská lekárska knižnica (SILK) ako Národné centrum pre poskytovanie medicínskych a zdravotníckych informácií (NCPMZI). 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4.  Východiská pre realizáciu strategických cieľov </a:t>
            </a:r>
            <a:r>
              <a:rPr lang="sk-SK" i="1" dirty="0" err="1">
                <a:effectLst/>
              </a:rPr>
              <a:t>e</a:t>
            </a:r>
            <a:r>
              <a:rPr lang="sk-SK" dirty="0" err="1">
                <a:effectLst/>
              </a:rPr>
              <a:t>Health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3943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i="1" dirty="0"/>
              <a:t>4.5.  </a:t>
            </a:r>
            <a:r>
              <a:rPr lang="sk-SK" b="1" i="1" dirty="0" smtClean="0"/>
              <a:t>Infraštruktúra</a:t>
            </a:r>
            <a:endParaRPr lang="en-US" b="1" i="1" dirty="0" smtClean="0"/>
          </a:p>
          <a:p>
            <a:pPr lvl="1"/>
            <a:r>
              <a:rPr lang="sk-SK" dirty="0"/>
              <a:t>Na základe tohto členenia v rámci ISZ rozlišujeme nasledovné domény</a:t>
            </a:r>
            <a:r>
              <a:rPr lang="sk-SK" dirty="0" smtClean="0"/>
              <a:t>:</a:t>
            </a:r>
            <a:r>
              <a:rPr lang="sk-SK" dirty="0"/>
              <a:t> </a:t>
            </a:r>
          </a:p>
          <a:p>
            <a:pPr lvl="2" hangingPunct="0"/>
            <a:r>
              <a:rPr lang="sk-SK" b="1" dirty="0"/>
              <a:t>NZIS </a:t>
            </a:r>
            <a:endParaRPr lang="sk-SK" dirty="0"/>
          </a:p>
          <a:p>
            <a:pPr lvl="2" hangingPunct="0"/>
            <a:r>
              <a:rPr lang="sk-SK" b="1" dirty="0"/>
              <a:t>NZP </a:t>
            </a:r>
            <a:endParaRPr lang="sk-SK" dirty="0"/>
          </a:p>
          <a:p>
            <a:pPr lvl="2"/>
            <a:r>
              <a:rPr lang="sk-SK" b="1" dirty="0" err="1" smtClean="0"/>
              <a:t>Technicko</a:t>
            </a:r>
            <a:r>
              <a:rPr lang="sk-SK" b="1" dirty="0" smtClean="0"/>
              <a:t>‐organizačná </a:t>
            </a:r>
            <a:r>
              <a:rPr lang="sk-SK" b="1" dirty="0"/>
              <a:t>infraštruktúra ISZ</a:t>
            </a:r>
            <a:endParaRPr lang="sk-SK" dirty="0"/>
          </a:p>
          <a:p>
            <a:pPr lvl="2"/>
            <a:r>
              <a:rPr lang="sk-SK" b="1" dirty="0" smtClean="0"/>
              <a:t>Integrácia </a:t>
            </a:r>
            <a:r>
              <a:rPr lang="sk-SK" b="1" dirty="0"/>
              <a:t>NZIS s </a:t>
            </a:r>
            <a:r>
              <a:rPr lang="sk-SK" b="1" dirty="0" smtClean="0"/>
              <a:t>okolím</a:t>
            </a:r>
            <a:r>
              <a:rPr lang="sk-SK" dirty="0"/>
              <a:t> </a:t>
            </a:r>
          </a:p>
          <a:p>
            <a:pPr lvl="1" hangingPunct="0"/>
            <a:r>
              <a:rPr lang="sk-SK" dirty="0"/>
              <a:t>Infraštruktúra bude budovaná v súlade s Výnosom o štandardoch pre informačné systémy verejnej správy.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4.  Východiská pre realizáciu strategických cieľov </a:t>
            </a:r>
            <a:r>
              <a:rPr lang="sk-SK" i="1" dirty="0" err="1">
                <a:effectLst/>
              </a:rPr>
              <a:t>e</a:t>
            </a:r>
            <a:r>
              <a:rPr lang="sk-SK" dirty="0" err="1">
                <a:effectLst/>
              </a:rPr>
              <a:t>Health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15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5.1 </a:t>
            </a:r>
            <a:r>
              <a:rPr lang="sk-SK" b="1" i="1" dirty="0"/>
              <a:t>Štruktúra organizačného zabezpečenia </a:t>
            </a:r>
            <a:endParaRPr lang="sk-SK" dirty="0"/>
          </a:p>
          <a:p>
            <a:pPr lvl="1"/>
            <a:r>
              <a:rPr lang="sk-SK" b="1" i="1" dirty="0"/>
              <a:t>Monitorovací </a:t>
            </a:r>
            <a:r>
              <a:rPr lang="sk-SK" b="1" i="1" dirty="0" smtClean="0"/>
              <a:t>výbor</a:t>
            </a:r>
            <a:endParaRPr lang="en-US" b="1" i="1" dirty="0" smtClean="0"/>
          </a:p>
          <a:p>
            <a:pPr lvl="2"/>
            <a:r>
              <a:rPr lang="sk-SK" dirty="0"/>
              <a:t>Je zastrešujúcim a kontrolným orgánom programu</a:t>
            </a:r>
          </a:p>
          <a:p>
            <a:pPr lvl="1"/>
            <a:r>
              <a:rPr lang="sk-SK" b="1" i="1" dirty="0"/>
              <a:t>Riadiaci </a:t>
            </a:r>
            <a:r>
              <a:rPr lang="sk-SK" b="1" i="1" dirty="0" smtClean="0"/>
              <a:t>výbor</a:t>
            </a:r>
            <a:endParaRPr lang="en-US" b="1" i="1" dirty="0" smtClean="0"/>
          </a:p>
          <a:p>
            <a:pPr lvl="2"/>
            <a:r>
              <a:rPr lang="sk-SK" dirty="0"/>
              <a:t>Predstavuje vrcholnú úroveň riadenia programu. </a:t>
            </a:r>
          </a:p>
          <a:p>
            <a:pPr lvl="1"/>
            <a:r>
              <a:rPr lang="sk-SK" b="1" i="1" dirty="0"/>
              <a:t>Programový </a:t>
            </a:r>
            <a:r>
              <a:rPr lang="sk-SK" b="1" i="1" dirty="0" smtClean="0"/>
              <a:t>výbor</a:t>
            </a:r>
            <a:endParaRPr lang="en-US" b="1" i="1" dirty="0" smtClean="0"/>
          </a:p>
          <a:p>
            <a:pPr lvl="2"/>
            <a:r>
              <a:rPr lang="sk-SK" dirty="0"/>
              <a:t>Predstavuje výkonný aparát programu, zodpovedá za prípravu projektov, koordinuje prípravu a realizáciu, spracúva podklady a priebežné hodnotenie programu a správu hodnotenia ex post. </a:t>
            </a:r>
          </a:p>
          <a:p>
            <a:pPr lvl="1"/>
            <a:r>
              <a:rPr lang="sk-SK" b="1" i="1" dirty="0"/>
              <a:t>Projektové </a:t>
            </a:r>
            <a:r>
              <a:rPr lang="sk-SK" b="1" i="1" dirty="0" smtClean="0"/>
              <a:t>tímy</a:t>
            </a:r>
            <a:endParaRPr lang="en-US" b="1" i="1" dirty="0" smtClean="0"/>
          </a:p>
          <a:p>
            <a:pPr lvl="2"/>
            <a:r>
              <a:rPr lang="sk-SK" dirty="0"/>
              <a:t>Sú podriadené programovému výboru, výkonne zodpovedajú za realizáciu pridelených projektov.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5.	Organizačné zabezpečenie implementácie strategických cieľov </a:t>
            </a:r>
            <a:r>
              <a:rPr lang="sk-SK" i="1" dirty="0" err="1">
                <a:effectLst/>
              </a:rPr>
              <a:t>e</a:t>
            </a:r>
            <a:r>
              <a:rPr lang="sk-SK" dirty="0" err="1">
                <a:effectLst/>
              </a:rPr>
              <a:t>Health</a:t>
            </a:r>
            <a:r>
              <a:rPr lang="sk-SK" dirty="0">
                <a:effectLst/>
              </a:rPr>
              <a:t/>
            </a:r>
            <a:br>
              <a:rPr lang="sk-SK" dirty="0">
                <a:effectLst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48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effectLst/>
              </a:rPr>
              <a:t>5.2 </a:t>
            </a:r>
            <a:r>
              <a:rPr lang="sk-SK" dirty="0" smtClean="0">
                <a:effectLst/>
              </a:rPr>
              <a:t>Rámec </a:t>
            </a:r>
            <a:r>
              <a:rPr lang="sk-SK" dirty="0">
                <a:effectLst/>
              </a:rPr>
              <a:t>Implementácie </a:t>
            </a:r>
            <a:r>
              <a:rPr lang="sk-SK" dirty="0" err="1">
                <a:effectLst/>
              </a:rPr>
              <a:t>eHealth</a:t>
            </a:r>
            <a:r>
              <a:rPr lang="sk-SK" dirty="0">
                <a:effectLst/>
              </a:rPr>
              <a:t> pre projekty v rámci Programu 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 smtClean="0"/>
              <a:t>Projektový zámer</a:t>
            </a:r>
            <a:endParaRPr lang="en-US" b="1" dirty="0" smtClean="0"/>
          </a:p>
          <a:p>
            <a:r>
              <a:rPr lang="sk-SK" b="1" dirty="0" smtClean="0"/>
              <a:t>Súlad</a:t>
            </a:r>
            <a:endParaRPr lang="en-US" b="1" dirty="0" smtClean="0"/>
          </a:p>
          <a:p>
            <a:pPr lvl="1"/>
            <a:r>
              <a:rPr lang="sk-SK" sz="2400" dirty="0" smtClean="0"/>
              <a:t>Súlad </a:t>
            </a:r>
            <a:r>
              <a:rPr lang="sk-SK" sz="2400" dirty="0"/>
              <a:t>so strategickými cieľmi </a:t>
            </a:r>
            <a:r>
              <a:rPr lang="sk-SK" sz="2400" dirty="0" err="1"/>
              <a:t>eHealth</a:t>
            </a:r>
            <a:r>
              <a:rPr lang="sk-SK" sz="2400" dirty="0"/>
              <a:t>. </a:t>
            </a:r>
          </a:p>
          <a:p>
            <a:pPr lvl="1" hangingPunct="0"/>
            <a:r>
              <a:rPr lang="sk-SK" sz="2400" dirty="0"/>
              <a:t>Logická nadväznosť na iné </a:t>
            </a:r>
            <a:r>
              <a:rPr lang="sk-SK" sz="2400" dirty="0" err="1"/>
              <a:t>eHealth</a:t>
            </a:r>
            <a:r>
              <a:rPr lang="sk-SK" sz="2400" dirty="0"/>
              <a:t> projekty </a:t>
            </a:r>
            <a:endParaRPr lang="sk-SK" sz="2000" dirty="0"/>
          </a:p>
          <a:p>
            <a:pPr lvl="1" hangingPunct="0"/>
            <a:r>
              <a:rPr lang="sk-SK" sz="2400" dirty="0"/>
              <a:t>Súlad s príslušnou legislatívou SR </a:t>
            </a:r>
            <a:endParaRPr lang="sk-SK" sz="2000" dirty="0"/>
          </a:p>
          <a:p>
            <a:pPr lvl="1" hangingPunct="0"/>
            <a:r>
              <a:rPr lang="sk-SK" sz="2400" dirty="0"/>
              <a:t>Súlad so štandardmi SR a EÚ </a:t>
            </a:r>
            <a:endParaRPr lang="en-US" b="1" dirty="0" smtClean="0"/>
          </a:p>
          <a:p>
            <a:pPr lvl="0"/>
            <a:r>
              <a:rPr lang="sk-SK" b="1" dirty="0"/>
              <a:t>Overenie </a:t>
            </a:r>
            <a:endParaRPr lang="sk-SK" dirty="0"/>
          </a:p>
          <a:p>
            <a:r>
              <a:rPr lang="sk-SK" b="1" dirty="0" smtClean="0"/>
              <a:t>Obstarávanie</a:t>
            </a:r>
            <a:endParaRPr lang="en-US" b="1" dirty="0" smtClean="0"/>
          </a:p>
          <a:p>
            <a:pPr lvl="1"/>
            <a:r>
              <a:rPr lang="sk-SK" sz="2400" dirty="0"/>
              <a:t>Spôsob financovania</a:t>
            </a:r>
            <a:endParaRPr lang="sk-SK" sz="2000" dirty="0">
              <a:latin typeface="Calibri"/>
              <a:ea typeface="Times New Roman"/>
              <a:cs typeface="Times New Roman"/>
            </a:endParaRPr>
          </a:p>
          <a:p>
            <a:pPr lvl="1"/>
            <a:r>
              <a:rPr lang="sk-SK" sz="2400" dirty="0"/>
              <a:t>Forma obstarávania</a:t>
            </a:r>
            <a:endParaRPr lang="sk-SK" sz="2000" dirty="0">
              <a:latin typeface="Calibri"/>
              <a:ea typeface="Times New Roman"/>
              <a:cs typeface="Times New Roman"/>
            </a:endParaRPr>
          </a:p>
          <a:p>
            <a:pPr lvl="1"/>
            <a:r>
              <a:rPr lang="en-US" dirty="0" err="1" smtClean="0"/>
              <a:t>Zadanie</a:t>
            </a:r>
            <a:endParaRPr lang="en-US" dirty="0" smtClean="0"/>
          </a:p>
          <a:p>
            <a:pPr lvl="1"/>
            <a:r>
              <a:rPr lang="sk-SK" sz="2400" dirty="0" smtClean="0"/>
              <a:t>Obstarávanie</a:t>
            </a:r>
            <a:endParaRPr lang="en-US" sz="2400" dirty="0" smtClean="0"/>
          </a:p>
          <a:p>
            <a:pPr lvl="1"/>
            <a:r>
              <a:rPr lang="sk-SK" dirty="0"/>
              <a:t>Výber</a:t>
            </a:r>
            <a:endParaRPr lang="en-US" dirty="0" smtClean="0"/>
          </a:p>
          <a:p>
            <a:r>
              <a:rPr lang="sk-SK" b="1" dirty="0" smtClean="0"/>
              <a:t>Projekt</a:t>
            </a:r>
            <a:endParaRPr lang="en-US" b="1" dirty="0" smtClean="0"/>
          </a:p>
          <a:p>
            <a:r>
              <a:rPr lang="sk-SK" dirty="0"/>
              <a:t>Rámcový plán projektu</a:t>
            </a:r>
            <a:r>
              <a:rPr lang="sk-SK" dirty="0" smtClean="0"/>
              <a:t>.</a:t>
            </a:r>
            <a:endParaRPr lang="en-US" dirty="0" smtClean="0"/>
          </a:p>
          <a:p>
            <a:r>
              <a:rPr lang="sk-SK" dirty="0"/>
              <a:t>Detailný plán projektu</a:t>
            </a:r>
            <a:r>
              <a:rPr lang="sk-SK" dirty="0" smtClean="0"/>
              <a:t>.</a:t>
            </a:r>
            <a:endParaRPr lang="en-US" dirty="0" smtClean="0"/>
          </a:p>
          <a:p>
            <a:pPr lvl="1"/>
            <a:r>
              <a:rPr lang="sk-SK" sz="2200" dirty="0"/>
              <a:t>Akceptačné kritériá</a:t>
            </a:r>
            <a:r>
              <a:rPr lang="sk-SK" sz="2200" dirty="0" smtClean="0"/>
              <a:t>.</a:t>
            </a:r>
            <a:endParaRPr lang="en-US" sz="2200" dirty="0" smtClean="0"/>
          </a:p>
          <a:p>
            <a:pPr lvl="1"/>
            <a:r>
              <a:rPr lang="sk-SK" sz="2200" dirty="0"/>
              <a:t>Technická špecifikácia</a:t>
            </a:r>
            <a:r>
              <a:rPr lang="sk-SK" sz="2200" dirty="0" smtClean="0"/>
              <a:t>.</a:t>
            </a:r>
            <a:endParaRPr lang="en-US" sz="2200" dirty="0" smtClean="0"/>
          </a:p>
          <a:p>
            <a:pPr lvl="1"/>
            <a:r>
              <a:rPr lang="sk-SK" sz="2200" dirty="0"/>
              <a:t>Bezpečnostná kapitola projektu</a:t>
            </a:r>
            <a:r>
              <a:rPr lang="sk-SK" sz="2200" dirty="0" smtClean="0"/>
              <a:t>.</a:t>
            </a:r>
            <a:endParaRPr lang="en-US" sz="2200" dirty="0" smtClean="0"/>
          </a:p>
          <a:p>
            <a:r>
              <a:rPr lang="sk-SK" sz="2900" dirty="0"/>
              <a:t>Finančné krytie </a:t>
            </a:r>
            <a:r>
              <a:rPr lang="sk-SK" sz="2900" dirty="0" smtClean="0"/>
              <a:t>projektu</a:t>
            </a:r>
            <a:endParaRPr lang="en-US" sz="2900" dirty="0" smtClean="0"/>
          </a:p>
          <a:p>
            <a:r>
              <a:rPr lang="sk-SK" sz="2900" dirty="0"/>
              <a:t>Posúdenie súladu</a:t>
            </a:r>
            <a:endParaRPr lang="sk-SK" sz="5100" dirty="0">
              <a:latin typeface="Calibri"/>
              <a:ea typeface="Times New Roman"/>
              <a:cs typeface="Times New Roman"/>
            </a:endParaRPr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91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Implementácia</a:t>
            </a:r>
            <a:endParaRPr lang="en-US" b="1" dirty="0"/>
          </a:p>
          <a:p>
            <a:pPr lvl="1"/>
            <a:r>
              <a:rPr lang="sk-SK" i="1" dirty="0"/>
              <a:t>Preukázanie správnosti konceptu</a:t>
            </a:r>
            <a:endParaRPr lang="en-US" i="1" dirty="0"/>
          </a:p>
          <a:p>
            <a:pPr lvl="1"/>
            <a:r>
              <a:rPr lang="sk-SK" i="1" dirty="0"/>
              <a:t>Analýza rizík</a:t>
            </a:r>
            <a:endParaRPr lang="en-US" i="1" dirty="0"/>
          </a:p>
          <a:p>
            <a:pPr lvl="1"/>
            <a:r>
              <a:rPr lang="sk-SK" dirty="0"/>
              <a:t>Pilotný projekt</a:t>
            </a:r>
            <a:endParaRPr lang="en-US" dirty="0"/>
          </a:p>
          <a:p>
            <a:pPr lvl="1"/>
            <a:r>
              <a:rPr lang="sk-SK" dirty="0"/>
              <a:t>Vyhodnotenie pilotného projektu</a:t>
            </a:r>
            <a:endParaRPr lang="en-US" dirty="0"/>
          </a:p>
          <a:p>
            <a:pPr lvl="1"/>
            <a:r>
              <a:rPr lang="sk-SK" dirty="0"/>
              <a:t>Príprava plošného nasadenia</a:t>
            </a:r>
            <a:endParaRPr lang="en-US" dirty="0"/>
          </a:p>
          <a:p>
            <a:pPr lvl="1"/>
            <a:r>
              <a:rPr lang="sk-SK" dirty="0"/>
              <a:t>Plošné nasadenie nového riešenia</a:t>
            </a:r>
            <a:endParaRPr lang="en-US" dirty="0"/>
          </a:p>
          <a:p>
            <a:pPr lvl="1"/>
            <a:r>
              <a:rPr lang="sk-SK" dirty="0"/>
              <a:t>Skúšobná prevádzka, preberacie konanie</a:t>
            </a:r>
            <a:endParaRPr lang="en-US" b="1" dirty="0"/>
          </a:p>
          <a:p>
            <a:r>
              <a:rPr lang="sk-SK" b="1" dirty="0"/>
              <a:t>Prevádzka</a:t>
            </a:r>
            <a:endParaRPr lang="en-US" b="1" dirty="0"/>
          </a:p>
          <a:p>
            <a:pPr lvl="1" hangingPunct="0"/>
            <a:r>
              <a:rPr lang="sk-SK" sz="2400" dirty="0"/>
              <a:t>Migračný plán </a:t>
            </a:r>
          </a:p>
          <a:p>
            <a:pPr lvl="1" hangingPunct="0"/>
            <a:r>
              <a:rPr lang="sk-SK" sz="2400" dirty="0"/>
              <a:t>Paralelný beh existujúceho a nového riešenia </a:t>
            </a:r>
            <a:endParaRPr lang="sk-SK" sz="2000" dirty="0"/>
          </a:p>
          <a:p>
            <a:pPr lvl="1" hangingPunct="0"/>
            <a:r>
              <a:rPr lang="sk-SK" sz="2400" dirty="0"/>
              <a:t>Migrácia dát zo starého do nového riešenia </a:t>
            </a:r>
            <a:endParaRPr lang="sk-SK" sz="2000" dirty="0"/>
          </a:p>
          <a:p>
            <a:pPr lvl="1" hangingPunct="0"/>
            <a:r>
              <a:rPr lang="sk-SK" sz="2400" dirty="0"/>
              <a:t>Prechod len na nové </a:t>
            </a:r>
            <a:r>
              <a:rPr lang="sk-SK" sz="2400" dirty="0" err="1"/>
              <a:t>eHealth</a:t>
            </a:r>
            <a:r>
              <a:rPr lang="sk-SK" sz="2400" dirty="0"/>
              <a:t> riešenie </a:t>
            </a:r>
            <a:endParaRPr lang="sk-SK" sz="2000" dirty="0"/>
          </a:p>
          <a:p>
            <a:pPr lvl="1" hangingPunct="0"/>
            <a:r>
              <a:rPr lang="sk-SK" sz="2400" i="1" dirty="0"/>
              <a:t>Obmedzená migrácia historických dát </a:t>
            </a:r>
            <a:endParaRPr lang="sk-SK" sz="2000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72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6.1 </a:t>
            </a:r>
            <a:r>
              <a:rPr lang="sk-SK" b="1" i="1" dirty="0"/>
              <a:t>Návrh finančného zabezpečenia </a:t>
            </a:r>
            <a:endParaRPr lang="sk-SK" b="1" dirty="0"/>
          </a:p>
          <a:p>
            <a:pPr lvl="1"/>
            <a:r>
              <a:rPr lang="sk-SK" b="1" dirty="0"/>
              <a:t>6.1.1. Členenie nákladov na jednotlivé </a:t>
            </a:r>
            <a:r>
              <a:rPr lang="sk-SK" b="1" dirty="0" smtClean="0"/>
              <a:t>ciele</a:t>
            </a:r>
            <a:endParaRPr lang="en-US" b="1" dirty="0" smtClean="0"/>
          </a:p>
          <a:p>
            <a:pPr lvl="2"/>
            <a:r>
              <a:rPr lang="sk-SK" dirty="0"/>
              <a:t>Vytvorenie legislatívneho, normatívneho a architektonického rámca</a:t>
            </a:r>
            <a:r>
              <a:rPr lang="sk-SK" b="1" dirty="0"/>
              <a:t>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b="1" dirty="0"/>
              <a:t> </a:t>
            </a:r>
            <a:r>
              <a:rPr lang="sk-SK" dirty="0"/>
              <a:t>predstavuje </a:t>
            </a:r>
            <a:r>
              <a:rPr lang="sk-SK" b="1" dirty="0"/>
              <a:t>5 %</a:t>
            </a:r>
            <a:r>
              <a:rPr lang="sk-SK" dirty="0"/>
              <a:t> odhadovanej výšky nákladov. Tento cieľ obsahuje práce súvisiace najmä s funkčnou a procesnou analýzou zdravotnej starostlivosti, normatívnou a legislatívnou prípravou, procesným modelom a architektúrou </a:t>
            </a:r>
            <a:r>
              <a:rPr lang="sk-SK" dirty="0" err="1"/>
              <a:t>eHealth</a:t>
            </a:r>
            <a:r>
              <a:rPr lang="sk-SK" dirty="0" smtClean="0"/>
              <a:t>.</a:t>
            </a:r>
            <a:endParaRPr lang="en-US" dirty="0" smtClean="0"/>
          </a:p>
          <a:p>
            <a:pPr lvl="2"/>
            <a:r>
              <a:rPr lang="sk-SK" dirty="0"/>
              <a:t>Vytvorenie zabezpečenej infraštruktúry pre realizáciu vízie a poslania</a:t>
            </a:r>
            <a:r>
              <a:rPr lang="sk-SK" b="1" dirty="0"/>
              <a:t>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b="1" dirty="0"/>
              <a:t> </a:t>
            </a:r>
            <a:r>
              <a:rPr lang="sk-SK" dirty="0"/>
              <a:t>predstavuje </a:t>
            </a:r>
            <a:r>
              <a:rPr lang="sk-SK" b="1" dirty="0"/>
              <a:t>40 %</a:t>
            </a:r>
            <a:r>
              <a:rPr lang="sk-SK" dirty="0"/>
              <a:t> odhadovanej výšky nákladov. Ide o skupinu úloh súvisiacich so zabezpečením komunikačnej, technologickej, bezpečnostnej a dátovej infraštruktúry </a:t>
            </a:r>
            <a:r>
              <a:rPr lang="sk-SK" dirty="0" err="1"/>
              <a:t>eHealth</a:t>
            </a:r>
            <a:r>
              <a:rPr lang="sk-SK" dirty="0" smtClean="0"/>
              <a:t>.</a:t>
            </a:r>
            <a:endParaRPr lang="en-US" dirty="0" smtClean="0"/>
          </a:p>
          <a:p>
            <a:pPr lvl="2"/>
            <a:r>
              <a:rPr lang="en-US" dirty="0" err="1" smtClean="0"/>
              <a:t>Informatiz</a:t>
            </a:r>
            <a:r>
              <a:rPr lang="sk-SK" dirty="0" err="1" smtClean="0"/>
              <a:t>ácia</a:t>
            </a:r>
            <a:r>
              <a:rPr lang="sk-SK" dirty="0" smtClean="0"/>
              <a:t> procesov</a:t>
            </a:r>
            <a:endParaRPr lang="en-US" dirty="0" smtClean="0"/>
          </a:p>
          <a:p>
            <a:pPr lvl="2"/>
            <a:r>
              <a:rPr lang="sk-SK" dirty="0"/>
              <a:t>Podpora nových procesov a foriem zdravotníckych služieb a zdravotnej</a:t>
            </a:r>
            <a:r>
              <a:rPr lang="sk-SK" b="1" dirty="0"/>
              <a:t> </a:t>
            </a:r>
            <a:r>
              <a:rPr lang="sk-SK" dirty="0"/>
              <a:t>starostlivosti prostredníctvom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, ktorá je zameraná okrem iného na riešenie potrieb integrácie NZIS s IS EÚ priestoru bude v období 2008 ‐ 2013 pokrývať len určité predbežné a čiastkové projekty, čo predstavuje </a:t>
            </a:r>
            <a:r>
              <a:rPr lang="sk-SK" b="1" dirty="0"/>
              <a:t>8 %</a:t>
            </a:r>
            <a:r>
              <a:rPr lang="sk-SK" dirty="0"/>
              <a:t> odhadovanej výšky nákladov. Jej skutočné ťažisko sa predpokladá v rámci fáz dobudovania NZIS a implementácie expertných systémov a </a:t>
            </a:r>
            <a:r>
              <a:rPr lang="sk-SK" dirty="0" err="1"/>
              <a:t>telemedicíny</a:t>
            </a:r>
            <a:r>
              <a:rPr lang="sk-SK" dirty="0"/>
              <a:t>.</a:t>
            </a:r>
          </a:p>
          <a:p>
            <a:pPr lvl="2"/>
            <a:endParaRPr lang="sk-SK" dirty="0"/>
          </a:p>
          <a:p>
            <a:pPr lvl="1"/>
            <a:endParaRPr lang="en-US" b="1" dirty="0" smtClean="0"/>
          </a:p>
          <a:p>
            <a:pPr lvl="1"/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6.</a:t>
            </a:r>
            <a:r>
              <a:rPr lang="sk-SK" dirty="0">
                <a:effectLst/>
              </a:rPr>
              <a:t> Rámec finančného zabezpečenia implementácie strategických cieľov </a:t>
            </a:r>
            <a:r>
              <a:rPr lang="sk-SK" i="1" dirty="0" err="1">
                <a:effectLst/>
              </a:rPr>
              <a:t>e</a:t>
            </a:r>
            <a:r>
              <a:rPr lang="sk-SK" dirty="0" err="1">
                <a:effectLst/>
              </a:rPr>
              <a:t>Health</a:t>
            </a:r>
            <a:r>
              <a:rPr lang="sk-SK" i="1" dirty="0">
                <a:effectLst/>
              </a:rPr>
              <a:t> </a:t>
            </a:r>
            <a:r>
              <a:rPr lang="sk-SK" dirty="0">
                <a:effectLst/>
              </a:rPr>
              <a:t/>
            </a:r>
            <a:br>
              <a:rPr lang="sk-SK" dirty="0">
                <a:effectLst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379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6.1.2. Projekcia finančnej náročnosti programu </a:t>
            </a:r>
            <a:r>
              <a:rPr lang="sk-SK" b="1" i="1" dirty="0" err="1"/>
              <a:t>e</a:t>
            </a:r>
            <a:r>
              <a:rPr lang="sk-SK" b="1" dirty="0" err="1"/>
              <a:t>Health</a:t>
            </a:r>
            <a:endParaRPr lang="sk-SK" dirty="0"/>
          </a:p>
          <a:p>
            <a:r>
              <a:rPr lang="sk-SK" dirty="0"/>
              <a:t>Podľa miery rozvoja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 možno rozdeliť krajiny do 3 skupín:</a:t>
            </a:r>
          </a:p>
          <a:p>
            <a:pPr lvl="1"/>
            <a:r>
              <a:rPr lang="sk-SK" dirty="0"/>
              <a:t>a) začínajúce s implementáciou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, ktoré investujú vo výške cca. 1,5 % z celkových nákladov na zdravotníctvo,</a:t>
            </a:r>
          </a:p>
          <a:p>
            <a:pPr lvl="1"/>
            <a:r>
              <a:rPr lang="en-US" dirty="0" smtClean="0"/>
              <a:t>b)</a:t>
            </a:r>
            <a:r>
              <a:rPr lang="sk-SK" dirty="0" smtClean="0"/>
              <a:t>v </a:t>
            </a:r>
            <a:r>
              <a:rPr lang="sk-SK" dirty="0"/>
              <a:t>štádiu budovania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, ktoré investujú vo výške cca. 1,8 ‐ 2 % z celkových nákladov na zdravotníctvo, </a:t>
            </a:r>
          </a:p>
          <a:p>
            <a:pPr lvl="1"/>
            <a:r>
              <a:rPr lang="sk-SK" dirty="0"/>
              <a:t>c) v štádiu intenzívneho využívania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, ktoré investujú vo výške cca. 2,5 ‐ 3 % z celkových nákladov na zdravotníctvo.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</a:t>
            </a:r>
            <a:r>
              <a:rPr lang="sk-SK" dirty="0">
                <a:effectLst/>
              </a:rPr>
              <a:t> Rámec finančného zabezpečenia implementácie strategických cieľov </a:t>
            </a:r>
            <a:r>
              <a:rPr lang="sk-SK" i="1" dirty="0" err="1">
                <a:effectLst/>
              </a:rPr>
              <a:t>e</a:t>
            </a:r>
            <a:r>
              <a:rPr lang="sk-SK" dirty="0" err="1">
                <a:effectLst/>
              </a:rPr>
              <a:t>Health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4644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Situáciu v SR v porovnaní s inými krajinami EÚ a jeho relatívnu pozíciu zachytáva nasledujúci porovnávací ‐ </a:t>
            </a:r>
            <a:r>
              <a:rPr lang="sk-SK" i="1" dirty="0"/>
              <a:t>„</a:t>
            </a:r>
            <a:r>
              <a:rPr lang="sk-SK" i="1" dirty="0" err="1"/>
              <a:t>benchmarkový</a:t>
            </a:r>
            <a:r>
              <a:rPr lang="sk-SK" i="1" dirty="0"/>
              <a:t>“</a:t>
            </a:r>
            <a:r>
              <a:rPr lang="sk-SK" dirty="0"/>
              <a:t> graf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1"/>
            <a:ext cx="920102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75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Ako východisková suma sa neberie celkový náklad na zdravotníctvo, ale len náklady vynaložené zdravotnými poisťovňami na nákup zdravotnej starostlivosti z verejných zdrojov. Tie boli v roku 2007 vo výške cca 83 mld. SK v porovnaní s vyše 100 mld. nákladov na celé zdravotníctvo.</a:t>
            </a:r>
          </a:p>
          <a:p>
            <a:pPr lvl="0"/>
            <a:r>
              <a:rPr lang="sk-SK" dirty="0"/>
              <a:t>Dynamiku rastu nominálnych nákladov na zdravotnú starostlivosť berieme vo výške 5 %, čo je menej ako odhadovaný rast nominálnych príjmov občanov SR zo strany EÚ, OECD či Svetovej banky. </a:t>
            </a:r>
          </a:p>
          <a:p>
            <a:pPr lvl="0"/>
            <a:r>
              <a:rPr lang="sk-SK" dirty="0"/>
              <a:t>SR zaraďujeme medzi krajiny začínajúce s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 na celé obdobie do r. 2013, aj keď s </a:t>
            </a:r>
            <a:r>
              <a:rPr lang="sk-SK" dirty="0" err="1"/>
              <a:t>eHealth</a:t>
            </a:r>
            <a:r>
              <a:rPr lang="sk-SK" dirty="0"/>
              <a:t> sa v SR začalo v r. 2006, kedy sa zabezpečovali projekty s nízkou finančnou záťažou.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i="1" dirty="0">
                <a:effectLst/>
              </a:rPr>
              <a:t>Projekcia nákladov pre </a:t>
            </a:r>
            <a:r>
              <a:rPr lang="sk-SK" i="1" dirty="0" err="1">
                <a:effectLst/>
              </a:rPr>
              <a:t>eHealth</a:t>
            </a:r>
            <a:r>
              <a:rPr lang="sk-SK" i="1" dirty="0">
                <a:effectLst/>
              </a:rPr>
              <a:t> v </a:t>
            </a:r>
            <a:r>
              <a:rPr lang="sk-SK" i="1" dirty="0" smtClean="0">
                <a:effectLst/>
              </a:rPr>
              <a:t>SR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961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4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1.Strategický</a:t>
            </a:r>
            <a:r>
              <a:rPr lang="sk-SK" dirty="0"/>
              <a:t> </a:t>
            </a:r>
            <a:r>
              <a:rPr lang="sk-SK" dirty="0" err="1" smtClean="0"/>
              <a:t>súhr</a:t>
            </a:r>
            <a:r>
              <a:rPr lang="en-US" dirty="0" smtClean="0"/>
              <a:t>n</a:t>
            </a:r>
          </a:p>
          <a:p>
            <a:r>
              <a:rPr lang="sk-SK" dirty="0" smtClean="0"/>
              <a:t>2.Úvod</a:t>
            </a:r>
            <a:r>
              <a:rPr lang="sk-SK" dirty="0"/>
              <a:t>   </a:t>
            </a:r>
            <a:endParaRPr lang="en-US" dirty="0" smtClean="0"/>
          </a:p>
          <a:p>
            <a:r>
              <a:rPr lang="en-US" dirty="0" smtClean="0"/>
              <a:t>3.</a:t>
            </a:r>
            <a:r>
              <a:rPr lang="sk-SK" dirty="0" smtClean="0"/>
              <a:t>Strategické ciele </a:t>
            </a:r>
            <a:r>
              <a:rPr lang="sk-SK" dirty="0" err="1" smtClean="0"/>
              <a:t>eHealth</a:t>
            </a:r>
            <a:r>
              <a:rPr lang="sk-SK" dirty="0" smtClean="0"/>
              <a:t> a špecifikácia ich obsahu</a:t>
            </a:r>
            <a:endParaRPr lang="en-US" dirty="0" smtClean="0"/>
          </a:p>
          <a:p>
            <a:r>
              <a:rPr lang="sk-SK" dirty="0" smtClean="0"/>
              <a:t>4.Východiská</a:t>
            </a:r>
            <a:r>
              <a:rPr lang="sk-SK" dirty="0"/>
              <a:t> pre realizáciu strategických cieľov </a:t>
            </a:r>
            <a:r>
              <a:rPr lang="sk-SK" dirty="0" err="1" smtClean="0"/>
              <a:t>eHealth</a:t>
            </a:r>
            <a:endParaRPr lang="en-US" dirty="0" smtClean="0"/>
          </a:p>
          <a:p>
            <a:pPr lvl="1"/>
            <a:r>
              <a:rPr lang="en-US" dirty="0" smtClean="0"/>
              <a:t>4.1 Strat</a:t>
            </a:r>
            <a:r>
              <a:rPr lang="sk-SK" dirty="0" err="1" smtClean="0"/>
              <a:t>égia</a:t>
            </a:r>
            <a:r>
              <a:rPr lang="sk-SK" dirty="0" smtClean="0"/>
              <a:t> informatizácie verejnej správy</a:t>
            </a:r>
            <a:r>
              <a:rPr lang="en-US" dirty="0" smtClean="0"/>
              <a:t>(SIVS)</a:t>
            </a:r>
          </a:p>
          <a:p>
            <a:pPr lvl="1"/>
            <a:r>
              <a:rPr lang="en-US" dirty="0" smtClean="0"/>
              <a:t>4.2 N</a:t>
            </a:r>
            <a:r>
              <a:rPr lang="sk-SK" dirty="0" err="1" smtClean="0"/>
              <a:t>árodná</a:t>
            </a:r>
            <a:r>
              <a:rPr lang="sk-SK" dirty="0" smtClean="0"/>
              <a:t> koncepcia informatizácie verejnej správy</a:t>
            </a:r>
            <a:r>
              <a:rPr lang="en-US" dirty="0" smtClean="0"/>
              <a:t>(NKIVS)</a:t>
            </a:r>
          </a:p>
          <a:p>
            <a:pPr lvl="1"/>
            <a:r>
              <a:rPr lang="en-US" dirty="0" smtClean="0"/>
              <a:t>4.3 </a:t>
            </a:r>
            <a:r>
              <a:rPr lang="sk-SK" dirty="0" smtClean="0"/>
              <a:t>Požiadavky a rámec informatizácie </a:t>
            </a:r>
            <a:r>
              <a:rPr lang="sk-SK" dirty="0" err="1" smtClean="0"/>
              <a:t>zdrabotníctva</a:t>
            </a:r>
            <a:r>
              <a:rPr lang="sk-SK" dirty="0" smtClean="0"/>
              <a:t> v EÚ</a:t>
            </a:r>
          </a:p>
          <a:p>
            <a:pPr lvl="1"/>
            <a:r>
              <a:rPr lang="sk-SK" dirty="0" smtClean="0"/>
              <a:t>4.4 Inštitucionálne zabezpečenie</a:t>
            </a:r>
          </a:p>
          <a:p>
            <a:pPr lvl="1"/>
            <a:r>
              <a:rPr lang="sk-SK" dirty="0" smtClean="0"/>
              <a:t>4.5 Infraštruktúra</a:t>
            </a:r>
            <a:endParaRPr lang="en-US" dirty="0" smtClean="0"/>
          </a:p>
          <a:p>
            <a:r>
              <a:rPr lang="sk-SK" dirty="0" smtClean="0"/>
              <a:t>5.Organizačné</a:t>
            </a:r>
            <a:r>
              <a:rPr lang="sk-SK" dirty="0"/>
              <a:t> zabezpečenie implementácie strategických cieľov </a:t>
            </a:r>
            <a:r>
              <a:rPr lang="sk-SK" dirty="0" err="1" smtClean="0"/>
              <a:t>eHealth</a:t>
            </a:r>
            <a:endParaRPr lang="sk-SK" dirty="0" smtClean="0"/>
          </a:p>
          <a:p>
            <a:pPr lvl="1"/>
            <a:r>
              <a:rPr lang="sk-SK" dirty="0" smtClean="0"/>
              <a:t>5.1 </a:t>
            </a:r>
            <a:r>
              <a:rPr lang="sk-SK" dirty="0"/>
              <a:t>Š</a:t>
            </a:r>
            <a:r>
              <a:rPr lang="sk-SK" dirty="0" smtClean="0"/>
              <a:t>truktúra organizačného zabezpečenia</a:t>
            </a:r>
          </a:p>
          <a:p>
            <a:pPr lvl="1"/>
            <a:r>
              <a:rPr lang="en-US" dirty="0" smtClean="0"/>
              <a:t>5.2</a:t>
            </a:r>
            <a:r>
              <a:rPr lang="sk-SK" dirty="0" smtClean="0"/>
              <a:t> </a:t>
            </a:r>
            <a:r>
              <a:rPr lang="en-US" dirty="0" err="1" smtClean="0"/>
              <a:t>Rámec</a:t>
            </a:r>
            <a:r>
              <a:rPr lang="en-US" dirty="0"/>
              <a:t> </a:t>
            </a:r>
            <a:r>
              <a:rPr lang="en-US" dirty="0" err="1"/>
              <a:t>Implementácie</a:t>
            </a:r>
            <a:r>
              <a:rPr lang="en-US" dirty="0"/>
              <a:t> eHealth pre </a:t>
            </a:r>
            <a:r>
              <a:rPr lang="en-US" dirty="0" err="1"/>
              <a:t>projekty</a:t>
            </a:r>
            <a:r>
              <a:rPr lang="en-US" dirty="0"/>
              <a:t> v </a:t>
            </a:r>
            <a:r>
              <a:rPr lang="en-US" dirty="0" err="1"/>
              <a:t>rámci</a:t>
            </a:r>
            <a:r>
              <a:rPr lang="en-US" dirty="0"/>
              <a:t> </a:t>
            </a:r>
            <a:r>
              <a:rPr lang="en-US" dirty="0" err="1"/>
              <a:t>Programu</a:t>
            </a:r>
            <a:r>
              <a:rPr lang="en-US" dirty="0"/>
              <a:t> </a:t>
            </a:r>
            <a:endParaRPr lang="en-US" dirty="0" smtClean="0"/>
          </a:p>
          <a:p>
            <a:r>
              <a:rPr lang="sk-SK" dirty="0" smtClean="0"/>
              <a:t>6.Rámec</a:t>
            </a:r>
            <a:r>
              <a:rPr lang="sk-SK" dirty="0"/>
              <a:t>  finančného zabezpečenia implementácie strategických cieľov  </a:t>
            </a:r>
            <a:r>
              <a:rPr lang="sk-SK" dirty="0" err="1"/>
              <a:t>eHealth</a:t>
            </a:r>
            <a:r>
              <a:rPr lang="sk-SK" dirty="0"/>
              <a:t>  </a:t>
            </a:r>
            <a:endParaRPr lang="sk-SK" dirty="0" smtClean="0"/>
          </a:p>
          <a:p>
            <a:pPr lvl="1"/>
            <a:r>
              <a:rPr lang="sk-SK" dirty="0"/>
              <a:t>6.1. Návrh finančného zabezpečenia </a:t>
            </a:r>
            <a:endParaRPr lang="sk-SK" dirty="0" smtClean="0"/>
          </a:p>
          <a:p>
            <a:pPr lvl="2"/>
            <a:r>
              <a:rPr lang="sk-SK" dirty="0" smtClean="0"/>
              <a:t>6.1.1 Členenie nákladov na jednotlivé ciele</a:t>
            </a:r>
          </a:p>
          <a:p>
            <a:pPr lvl="2"/>
            <a:r>
              <a:rPr lang="sk-SK" dirty="0" smtClean="0"/>
              <a:t>6.1.2 Projekcia finančnej náročnosti programu </a:t>
            </a:r>
            <a:r>
              <a:rPr lang="sk-SK" dirty="0" err="1" smtClean="0"/>
              <a:t>eHealth</a:t>
            </a:r>
            <a:endParaRPr lang="sk-SK" dirty="0" smtClean="0"/>
          </a:p>
          <a:p>
            <a:pPr lvl="2"/>
            <a:r>
              <a:rPr lang="sk-SK" dirty="0" smtClean="0"/>
              <a:t>6.1.3 Návratnosť vložených investícií</a:t>
            </a:r>
          </a:p>
          <a:p>
            <a:pPr lvl="2"/>
            <a:r>
              <a:rPr lang="sk-SK" dirty="0"/>
              <a:t>6.1.4   Projekcia nákladov pre roky 2008 ‐ 2010  </a:t>
            </a:r>
            <a:endParaRPr lang="sk-SK" dirty="0" smtClean="0"/>
          </a:p>
          <a:p>
            <a:pPr lvl="1"/>
            <a:r>
              <a:rPr lang="sk-SK" dirty="0"/>
              <a:t>6.2. Možné zdroje financovania implementácie </a:t>
            </a:r>
            <a:r>
              <a:rPr lang="sk-SK" dirty="0" err="1"/>
              <a:t>eHealth</a:t>
            </a:r>
            <a:r>
              <a:rPr lang="sk-SK" dirty="0"/>
              <a:t>   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			</a:t>
            </a:r>
            <a:r>
              <a:rPr lang="en-US" dirty="0" smtClean="0"/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38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sk-SK" dirty="0"/>
              <a:t>Okrem prínosov pre občana implementáciou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 dochádza aj k významnému zníženiu nákladov v systéme poskytovania zdravotnej starostlivosti. Preto je možné očakávať aj dobrú návratnosť investovaných prostriedkov</a:t>
            </a:r>
            <a:r>
              <a:rPr lang="sk-SK" dirty="0" smtClean="0"/>
              <a:t>.</a:t>
            </a:r>
            <a:endParaRPr lang="sk-SK" dirty="0"/>
          </a:p>
          <a:p>
            <a:pPr hangingPunct="0"/>
            <a:r>
              <a:rPr lang="sk-SK" dirty="0"/>
              <a:t>Podľa štúdie </a:t>
            </a:r>
            <a:r>
              <a:rPr lang="sk-SK" dirty="0" smtClean="0"/>
              <a:t>z </a:t>
            </a:r>
            <a:r>
              <a:rPr lang="sk-SK" dirty="0"/>
              <a:t>roku 2006 je očakávaná doba návratnosti maximálne </a:t>
            </a:r>
            <a:r>
              <a:rPr lang="sk-SK" b="1" dirty="0"/>
              <a:t>štyri roky</a:t>
            </a:r>
            <a:r>
              <a:rPr lang="sk-SK" dirty="0"/>
              <a:t> na dosiahnutie vyrovnaného ročného rozpočtu (ročné náklady a ročné prínosy sa vyrovnajú). </a:t>
            </a:r>
            <a:endParaRPr lang="en-US" dirty="0" smtClean="0"/>
          </a:p>
          <a:p>
            <a:pPr hangingPunct="0"/>
            <a:r>
              <a:rPr lang="sk-SK" b="1" dirty="0" smtClean="0"/>
              <a:t>Päť</a:t>
            </a:r>
            <a:r>
              <a:rPr lang="sk-SK" dirty="0" smtClean="0"/>
              <a:t> </a:t>
            </a:r>
            <a:r>
              <a:rPr lang="sk-SK" b="1" dirty="0"/>
              <a:t>rokov</a:t>
            </a:r>
            <a:r>
              <a:rPr lang="sk-SK" dirty="0"/>
              <a:t> je predpokladaná doba na dosiahnutie kumulatívnej návratnosti (kumulatívne náklady a prínosy sa vyrovnajú).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dirty="0" smtClean="0"/>
              <a:t>6.1.3 </a:t>
            </a:r>
            <a:r>
              <a:rPr lang="sk-SK" sz="3600" b="1" dirty="0"/>
              <a:t>Návratnosť vložených investícií 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2658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Rok 2008</a:t>
            </a:r>
            <a:endParaRPr lang="sk-SK" dirty="0"/>
          </a:p>
          <a:p>
            <a:pPr hangingPunct="0"/>
            <a:r>
              <a:rPr lang="sk-SK" dirty="0"/>
              <a:t>V roku 2008 je potrebné riešiť operatívne úlohy, ktoré sú analytického rázu a sú východiskom pre realizáciu celého programu. Sú to:</a:t>
            </a:r>
          </a:p>
          <a:p>
            <a:pPr hangingPunct="0"/>
            <a:r>
              <a:rPr lang="sk-SK" dirty="0"/>
              <a:t>Vypracovanie Štúdie realizovateľnosti implementačných projektov Programu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.</a:t>
            </a:r>
            <a:r>
              <a:rPr lang="sk-SK" i="1" dirty="0"/>
              <a:t> </a:t>
            </a:r>
            <a:endParaRPr lang="sk-SK" dirty="0"/>
          </a:p>
          <a:p>
            <a:pPr hangingPunct="0"/>
            <a:r>
              <a:rPr lang="sk-SK" dirty="0"/>
              <a:t>Spracovanie vysokoúrovňovej procesnej analýzy a vypracovanie procesného modelu. Vytvorenie architektonického rámca vrátane dátovej infraštruktúry a stanovenie </a:t>
            </a:r>
          </a:p>
          <a:p>
            <a:pPr hangingPunct="0"/>
            <a:r>
              <a:rPr lang="sk-SK" dirty="0"/>
              <a:t>krátkodobých priorít Programu.  </a:t>
            </a:r>
          </a:p>
          <a:p>
            <a:pPr hangingPunct="0"/>
            <a:r>
              <a:rPr lang="sk-SK" dirty="0"/>
              <a:t>Identifikácia legislatívnych predpokladov implementácie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. </a:t>
            </a:r>
          </a:p>
          <a:p>
            <a:pPr hangingPunct="0"/>
            <a:r>
              <a:rPr lang="sk-SK" dirty="0"/>
              <a:t>Projektované náklady na realizáciu </a:t>
            </a:r>
            <a:r>
              <a:rPr lang="sk-SK" dirty="0" err="1"/>
              <a:t>horeuvedených</a:t>
            </a:r>
            <a:r>
              <a:rPr lang="sk-SK" dirty="0"/>
              <a:t> operatívnych úloh sú vo výške 64 mil. Sk.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6.1.4 Projekcia nákladov pre roky 2008 ‐ </a:t>
            </a:r>
            <a:r>
              <a:rPr lang="sk-SK" dirty="0" smtClean="0">
                <a:effectLst/>
              </a:rPr>
              <a:t>2010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9578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/>
              <a:t>Rok </a:t>
            </a:r>
            <a:r>
              <a:rPr lang="sk-SK" b="1" dirty="0" smtClean="0"/>
              <a:t>2009</a:t>
            </a:r>
            <a:endParaRPr lang="sk-SK" dirty="0"/>
          </a:p>
          <a:p>
            <a:pPr hangingPunct="0"/>
            <a:r>
              <a:rPr lang="sk-SK" dirty="0"/>
              <a:t>V roku 2009 je potrebné realizovať zostávajúce analytické práce v rámci cieľa C1, vo významnej miere implementovať infraštruktúru HIN (</a:t>
            </a:r>
            <a:r>
              <a:rPr lang="sk-SK" dirty="0" err="1"/>
              <a:t>Health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) v rámci cieľa C2 a v oblasti cieľa C3 implementovať NZP (Národný zdravotný portál) a začať implementačné práce na NZIS (Národný zdravotný informačný systém). Nakoľko infraštruktúra je nevyhnutne potrebná pre aplikácie, v r. 2009 sa bude do infraštruktúry väčšou mierou investovať ako na aplikačné programové vybavenie</a:t>
            </a:r>
            <a:r>
              <a:rPr lang="sk-SK" dirty="0" smtClean="0"/>
              <a:t>.</a:t>
            </a:r>
            <a:endParaRPr lang="sk-SK" dirty="0"/>
          </a:p>
          <a:p>
            <a:pPr hangingPunct="0"/>
            <a:r>
              <a:rPr lang="sk-SK" dirty="0"/>
              <a:t>Investície v tomto rozsahu si budú vyžadovať viaczdrojové financovanie s využitím zdrojov definovaných v kap. 6.2. Odhadovaná suma na rok 2009 vo výške cca. 1.4 mld. Sk je vyčíslená na základe cenových relácií platných pre projekty tohto rozsahu a poznania stavu informatizácie rezortu zdravotníctva. Uvedený odhad bude spresnený na základe záverov Štúdie realizovateľnosti implementačných projektov Programu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6.1.4 Projekcia nákladov pre roky 2008 ‐ 2010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17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/>
              <a:t>Rok </a:t>
            </a:r>
            <a:r>
              <a:rPr lang="sk-SK" b="1" dirty="0" smtClean="0"/>
              <a:t>2010</a:t>
            </a:r>
            <a:endParaRPr lang="sk-SK" dirty="0"/>
          </a:p>
          <a:p>
            <a:pPr hangingPunct="0"/>
            <a:r>
              <a:rPr lang="sk-SK" dirty="0"/>
              <a:t>V roku 2010 bude cieľ C1 takmer naplnený, ostanú časovo náročnejšie legislatívne činnosti. V roku 2010 je potrebné dobudovať jadro HIN a infraštruktúry v rámci cieľa C2, prevádzkovať NZP v plnej funkcionalite. Výrazne sa zväčší rozsah implementačných prác na aplikačnej úrovni, preto v napĺňaní cieľa C3 bude najväčšia miera investícií. S prácami na C4 sa ešte neráta.</a:t>
            </a:r>
          </a:p>
          <a:p>
            <a:pPr hangingPunct="0"/>
            <a:r>
              <a:rPr lang="sk-SK" dirty="0"/>
              <a:t>Aj tieto investície si budú vyžadovať viaczdrojové financovanie s využitím zdrojov definovaných v kap. 6.2. Odhadovaná suma na rok 2010 vo výške cca. 1.6 mld. Sk je vyčíslená na základe pomeru rozsahu prác na roky 2009 a 2010, na základe cenových relácií platných pre projekty tohto rozsahu a na základe poznania stavu informatizácie rezortu zdravotníctva. Uvedený odhad bude taktiež spresnený na základe záverov Štúdie realizovateľnosti implementačných projektov Programu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6.1.4 Projekcia nákladov pre roky 2008 ‐ 2010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711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b="1" i="1" dirty="0"/>
              <a:t>Štátny rozpočet </a:t>
            </a:r>
            <a:endParaRPr lang="sk-SK" dirty="0"/>
          </a:p>
          <a:p>
            <a:r>
              <a:rPr lang="sk-SK" b="1" i="1" dirty="0"/>
              <a:t>Operačný program Informatizácia spoločnosti (OPIS</a:t>
            </a:r>
            <a:r>
              <a:rPr lang="sk-SK" b="1" i="1" dirty="0" smtClean="0"/>
              <a:t>)</a:t>
            </a:r>
            <a:endParaRPr lang="en-US" b="1" i="1" dirty="0" smtClean="0"/>
          </a:p>
          <a:p>
            <a:r>
              <a:rPr lang="sk-SK" b="1" i="1" dirty="0" smtClean="0"/>
              <a:t>Financovanie </a:t>
            </a:r>
            <a:r>
              <a:rPr lang="sk-SK" b="1" i="1" dirty="0"/>
              <a:t>z prínosov </a:t>
            </a:r>
            <a:r>
              <a:rPr lang="sk-SK" b="1" i="1" dirty="0" smtClean="0"/>
              <a:t>implementácie</a:t>
            </a:r>
            <a:endParaRPr lang="en-US" b="1" i="1" dirty="0" smtClean="0"/>
          </a:p>
          <a:p>
            <a:r>
              <a:rPr lang="sk-SK" b="1" i="1"/>
              <a:t> Ostatné zdroje</a:t>
            </a:r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6.2 </a:t>
            </a:r>
            <a:r>
              <a:rPr lang="sk-SK" dirty="0">
                <a:effectLst/>
              </a:rPr>
              <a:t>Možné zdroje financovania implementácie </a:t>
            </a:r>
            <a:r>
              <a:rPr lang="sk-SK" i="1" dirty="0" err="1">
                <a:effectLst/>
              </a:rPr>
              <a:t>e</a:t>
            </a:r>
            <a:r>
              <a:rPr lang="sk-SK" dirty="0" err="1">
                <a:effectLst/>
              </a:rPr>
              <a:t>Health</a:t>
            </a:r>
            <a:r>
              <a:rPr lang="sk-SK" dirty="0">
                <a:effectLst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951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sk-SK" dirty="0"/>
              <a:t>Poskytovaním kvalitných, moderných, dostupných a nákladovo efektívnych zdravotníckych služieb zvyšovať kvalitu zdravia občanov a dosahovať rast ich spokojnosti so systémom zdravotníctva financovaného z verejných zdrojov.</a:t>
            </a:r>
          </a:p>
          <a:p>
            <a:r>
              <a:rPr lang="sk-SK" dirty="0"/>
              <a:t>Na víziu moderného zdravotníctva nadväzuje vízia </a:t>
            </a:r>
            <a:r>
              <a:rPr lang="sk-SK" i="1" dirty="0" err="1" smtClean="0"/>
              <a:t>e</a:t>
            </a:r>
            <a:r>
              <a:rPr lang="sk-SK" dirty="0" err="1" smtClean="0"/>
              <a:t>Health</a:t>
            </a:r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Vízia moderného zdravotníctva</a:t>
            </a:r>
          </a:p>
        </p:txBody>
      </p:sp>
    </p:spTree>
    <p:extLst>
      <p:ext uri="{BB962C8B-B14F-4D97-AF65-F5344CB8AC3E}">
        <p14:creationId xmlns:p14="http://schemas.microsoft.com/office/powerpoint/2010/main" val="22043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Prostredníctvom moderných informačných a komunikačných technológií podporovať zvyšovanie kvality a efektívnosti všetkých poskytovaných zdravotníckych služieb, znižovať chybovosť a duplicity, administratívne zaťaženie zdravotníctva a pacientov, zvyšovať spokojnosť občanov so systémom zdravotníctva financovaného z verejných zdrojov. Umožniť vznik nových foriem poskytovaných zdravotníckych služieb a poskytnúť zúčastneným stranám relevantné informácie pre rozhodovacie a monitorovacie činnosti v požadovanom čase a kvalite.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effectLst/>
              </a:rPr>
              <a:t>Vízia </a:t>
            </a:r>
            <a:r>
              <a:rPr lang="sk-SK" i="1" dirty="0" err="1" smtClean="0">
                <a:effectLst/>
              </a:rPr>
              <a:t>e</a:t>
            </a:r>
            <a:r>
              <a:rPr lang="sk-SK" dirty="0" err="1" smtClean="0">
                <a:effectLst/>
              </a:rPr>
              <a:t>Health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7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sk-SK" b="1" dirty="0"/>
              <a:t>Vytvorenie legislatívneho, normatívneho a architektonického rámca </a:t>
            </a:r>
            <a:r>
              <a:rPr lang="sk-SK" b="1" i="1" dirty="0" err="1"/>
              <a:t>e</a:t>
            </a:r>
            <a:r>
              <a:rPr lang="sk-SK" b="1" dirty="0" err="1"/>
              <a:t>Health</a:t>
            </a:r>
            <a:r>
              <a:rPr lang="sk-SK" b="1" i="1" dirty="0"/>
              <a:t> </a:t>
            </a:r>
            <a:endParaRPr lang="sk-SK" dirty="0"/>
          </a:p>
          <a:p>
            <a:pPr lvl="0" hangingPunct="0"/>
            <a:r>
              <a:rPr lang="sk-SK" b="1" dirty="0"/>
              <a:t>Vytvorenie bezpečnej infraštruktúry pre realizáciu vízie a poslania </a:t>
            </a:r>
            <a:r>
              <a:rPr lang="sk-SK" b="1" i="1" dirty="0" err="1"/>
              <a:t>e</a:t>
            </a:r>
            <a:r>
              <a:rPr lang="sk-SK" b="1" dirty="0" err="1"/>
              <a:t>Health</a:t>
            </a:r>
            <a:r>
              <a:rPr lang="sk-SK" b="1" dirty="0"/>
              <a:t> </a:t>
            </a:r>
            <a:endParaRPr lang="sk-SK" dirty="0"/>
          </a:p>
          <a:p>
            <a:r>
              <a:rPr lang="sk-SK" b="1" dirty="0"/>
              <a:t>Informatizácia procesov a služieb v systéme zdravotníctva z verejných </a:t>
            </a:r>
            <a:r>
              <a:rPr lang="sk-SK" b="1" dirty="0" smtClean="0"/>
              <a:t> </a:t>
            </a:r>
            <a:r>
              <a:rPr lang="en-US" b="1" dirty="0" err="1" smtClean="0"/>
              <a:t>zdrojov</a:t>
            </a:r>
            <a:endParaRPr lang="en-US" b="1" dirty="0" smtClean="0"/>
          </a:p>
          <a:p>
            <a:pPr lvl="0"/>
            <a:r>
              <a:rPr lang="sk-SK" b="1" dirty="0"/>
              <a:t>Podpora nových procesov a foriem zdravotnej starostlivosti a zdravotníckych služieb </a:t>
            </a:r>
            <a:endParaRPr lang="sk-SK" dirty="0"/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effectLst/>
              </a:rPr>
              <a:t>Strategické ciele </a:t>
            </a:r>
            <a:r>
              <a:rPr lang="sk-SK" i="1" dirty="0" err="1" smtClean="0">
                <a:effectLst/>
              </a:rPr>
              <a:t>e</a:t>
            </a:r>
            <a:r>
              <a:rPr lang="sk-SK" dirty="0" err="1" smtClean="0">
                <a:effectLst/>
              </a:rPr>
              <a:t>Health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42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Koncepcia štátnej politiky zdravia </a:t>
            </a:r>
            <a:r>
              <a:rPr lang="sk-SK" dirty="0" smtClean="0">
                <a:effectLst/>
              </a:rPr>
              <a:t>SR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Táto politika vytyčuje strategické smery rozvoja zdravotníctva SR, zdôrazňuje význam komplexného prístupu s preferenciou diagnostiky, rovnosti prístupu k zdravotnej starostlivosti, zlepšovanie jej kvality, požaduje implementáciu kritérií pre meranie pokroku (vrátane vytvorenia Informačného systému zdravotníctva). V kapitole </a:t>
            </a:r>
            <a:r>
              <a:rPr lang="sk-SK" i="1" dirty="0"/>
              <a:t>„Informačný systém zdravotníctva“ </a:t>
            </a:r>
            <a:r>
              <a:rPr lang="sk-SK" dirty="0"/>
              <a:t>požaduje naplnenie nasledujúcich priorít</a:t>
            </a:r>
            <a:r>
              <a:rPr lang="sk-SK" i="1" dirty="0"/>
              <a:t>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/>
              <a:t>:</a:t>
            </a:r>
            <a:r>
              <a:rPr lang="sk-SK" i="1" dirty="0"/>
              <a:t> </a:t>
            </a:r>
            <a:r>
              <a:rPr lang="sk-SK" dirty="0"/>
              <a:t>zlepšenie zdravotnej starostlivosti o občana, zvýšenie efektivity </a:t>
            </a:r>
            <a:r>
              <a:rPr lang="sk-SK" dirty="0" smtClean="0"/>
              <a:t>prostriedkov</a:t>
            </a:r>
            <a:r>
              <a:rPr lang="en-US" dirty="0" smtClean="0"/>
              <a:t> </a:t>
            </a:r>
            <a:r>
              <a:rPr lang="sk-SK" dirty="0"/>
              <a:t>vynakladaných v rezorte zdravotníctva a vybudovanie modernej zdravotníckej informatiky.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92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C1</a:t>
            </a:r>
            <a:r>
              <a:rPr lang="sk-SK" dirty="0"/>
              <a:t>: Vytvorenie legislatívneho, normatívneho a </a:t>
            </a:r>
            <a:r>
              <a:rPr lang="sk-SK" dirty="0" smtClean="0"/>
              <a:t>architektonického </a:t>
            </a:r>
            <a:r>
              <a:rPr lang="sk-SK" dirty="0"/>
              <a:t>rámca</a:t>
            </a:r>
            <a:r>
              <a:rPr lang="sk-SK" b="1" dirty="0"/>
              <a:t> </a:t>
            </a:r>
            <a:r>
              <a:rPr lang="sk-SK" i="1" dirty="0" err="1" smtClean="0"/>
              <a:t>e</a:t>
            </a:r>
            <a:r>
              <a:rPr lang="sk-SK" dirty="0" err="1" smtClean="0"/>
              <a:t>Health</a:t>
            </a:r>
            <a:endParaRPr lang="en-US" dirty="0" smtClean="0"/>
          </a:p>
          <a:p>
            <a:r>
              <a:rPr lang="sk-SK" b="1" dirty="0"/>
              <a:t>C2</a:t>
            </a:r>
            <a:r>
              <a:rPr lang="sk-SK" dirty="0"/>
              <a:t>: Vytvorenie bezpečnej infraštruktúry pre realizáciu vízie a poslania</a:t>
            </a:r>
            <a:r>
              <a:rPr lang="sk-SK" b="1" dirty="0"/>
              <a:t> </a:t>
            </a:r>
            <a:r>
              <a:rPr lang="sk-SK" i="1" dirty="0" err="1" smtClean="0"/>
              <a:t>e</a:t>
            </a:r>
            <a:r>
              <a:rPr lang="sk-SK" dirty="0" err="1" smtClean="0"/>
              <a:t>Health</a:t>
            </a:r>
            <a:endParaRPr lang="en-US" dirty="0" smtClean="0"/>
          </a:p>
          <a:p>
            <a:r>
              <a:rPr lang="sk-SK" b="1" dirty="0"/>
              <a:t>C3</a:t>
            </a:r>
            <a:r>
              <a:rPr lang="sk-SK" dirty="0"/>
              <a:t>: Informatizácia procesov a služieb v systéme zdravotníctva z verejných </a:t>
            </a:r>
            <a:r>
              <a:rPr lang="sk-SK" dirty="0" smtClean="0"/>
              <a:t>zdrojov</a:t>
            </a:r>
            <a:endParaRPr lang="en-US" dirty="0" smtClean="0"/>
          </a:p>
          <a:p>
            <a:r>
              <a:rPr lang="sk-SK" b="1" dirty="0"/>
              <a:t>C4</a:t>
            </a:r>
            <a:r>
              <a:rPr lang="sk-SK" dirty="0"/>
              <a:t>: Podpora nových procesov a foriem zdravotníckych služieb a zdravotnej</a:t>
            </a:r>
            <a:r>
              <a:rPr lang="sk-SK" b="1" dirty="0"/>
              <a:t> </a:t>
            </a:r>
            <a:r>
              <a:rPr lang="sk-SK" dirty="0"/>
              <a:t>starostlivosti prostredníctvom </a:t>
            </a:r>
            <a:r>
              <a:rPr lang="sk-SK" i="1" dirty="0" err="1"/>
              <a:t>e</a:t>
            </a:r>
            <a:r>
              <a:rPr lang="sk-SK" dirty="0" err="1"/>
              <a:t>Health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3.  Strategické ciele </a:t>
            </a:r>
            <a:r>
              <a:rPr lang="sk-SK" i="1" dirty="0" err="1">
                <a:effectLst/>
              </a:rPr>
              <a:t>e</a:t>
            </a:r>
            <a:r>
              <a:rPr lang="sk-SK" dirty="0" err="1">
                <a:effectLst/>
              </a:rPr>
              <a:t>Health</a:t>
            </a:r>
            <a:r>
              <a:rPr lang="sk-SK" dirty="0">
                <a:effectLst/>
              </a:rPr>
              <a:t> a špecifikácia ich </a:t>
            </a:r>
            <a:r>
              <a:rPr lang="sk-SK" dirty="0" smtClean="0">
                <a:effectLst/>
              </a:rPr>
              <a:t>obsahu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6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i="1" dirty="0"/>
              <a:t>4.1.  Stratégia informatizácie verejnej správy (SIVS</a:t>
            </a:r>
            <a:r>
              <a:rPr lang="sk-SK" b="1" i="1" dirty="0" smtClean="0"/>
              <a:t>)</a:t>
            </a:r>
            <a:endParaRPr lang="en-US" dirty="0" smtClean="0"/>
          </a:p>
          <a:p>
            <a:pPr lvl="1" hangingPunct="0"/>
            <a:r>
              <a:rPr lang="sk-SK" sz="2000" dirty="0"/>
              <a:t>Zvýšenie spokojnosti občanov, podnikateľov a ostatnej verejnosti s verejnou správou Elektronizácia procesov verejnej správy </a:t>
            </a:r>
          </a:p>
          <a:p>
            <a:pPr lvl="1"/>
            <a:r>
              <a:rPr lang="sk-SK" sz="2000" dirty="0"/>
              <a:t> </a:t>
            </a:r>
          </a:p>
          <a:p>
            <a:pPr lvl="1" hangingPunct="0"/>
            <a:r>
              <a:rPr lang="sk-SK" sz="2000" dirty="0"/>
              <a:t>Zefektívnenie a zvýšenie výkonnosti verejnej správy Zvýšenie kompetentnosti verejnej správy </a:t>
            </a:r>
          </a:p>
          <a:p>
            <a:pPr lvl="1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4.  Východiská pre realizáciu strategických cieľov </a:t>
            </a:r>
            <a:r>
              <a:rPr lang="sk-SK" i="1" dirty="0" err="1" smtClean="0">
                <a:effectLst/>
              </a:rPr>
              <a:t>e</a:t>
            </a:r>
            <a:r>
              <a:rPr lang="sk-SK" dirty="0" err="1" smtClean="0">
                <a:effectLst/>
              </a:rPr>
              <a:t>Health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19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i="1" dirty="0"/>
              <a:t>4.2.  Národná koncepcia informatizácie verejnej správy (NKIVS)</a:t>
            </a:r>
            <a:endParaRPr lang="sk-SK" dirty="0"/>
          </a:p>
          <a:p>
            <a:pPr lvl="1" hangingPunct="0"/>
            <a:r>
              <a:rPr lang="sk-SK" sz="2000" dirty="0"/>
              <a:t>vymedzuje rámec informatizácie verejnej správy definuje princípy informatizácie verejnej správy </a:t>
            </a:r>
          </a:p>
          <a:p>
            <a:pPr lvl="1"/>
            <a:r>
              <a:rPr lang="sk-SK" sz="2000" dirty="0"/>
              <a:t> </a:t>
            </a:r>
          </a:p>
          <a:p>
            <a:pPr lvl="1" hangingPunct="0"/>
            <a:r>
              <a:rPr lang="sk-SK" sz="2000" dirty="0"/>
              <a:t>definuje architektúru integrovaného informačného systému verejnej správy (ďalej ISVS) </a:t>
            </a:r>
          </a:p>
          <a:p>
            <a:pPr lvl="1"/>
            <a:r>
              <a:rPr lang="sk-SK" sz="2000" dirty="0"/>
              <a:t> </a:t>
            </a:r>
          </a:p>
          <a:p>
            <a:pPr lvl="1" hangingPunct="0"/>
            <a:r>
              <a:rPr lang="sk-SK" sz="2000" dirty="0"/>
              <a:t>opisuje koncepčný prístup, akým by mali správcovia ISVS pristúpiť k informatizácii vecne prislúchajúcich úsekov správy </a:t>
            </a:r>
          </a:p>
          <a:p>
            <a:pPr lvl="1"/>
            <a:r>
              <a:rPr lang="sk-SK" sz="2000" dirty="0"/>
              <a:t> </a:t>
            </a:r>
          </a:p>
          <a:p>
            <a:pPr lvl="1" hangingPunct="0"/>
            <a:r>
              <a:rPr lang="sk-SK" sz="2000" dirty="0"/>
              <a:t>definuje rámec priorít, ktorých realizácia naštartuje proces efektívnej informatizácie verejnej správy </a:t>
            </a:r>
          </a:p>
          <a:p>
            <a:pPr lvl="1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ffectLst/>
              </a:rPr>
              <a:t>4.  Východiská pre realizáciu strategických cieľov </a:t>
            </a:r>
            <a:r>
              <a:rPr lang="sk-SK" i="1" dirty="0" err="1">
                <a:effectLst/>
              </a:rPr>
              <a:t>e</a:t>
            </a:r>
            <a:r>
              <a:rPr lang="sk-SK" dirty="0" err="1">
                <a:effectLst/>
              </a:rPr>
              <a:t>Health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28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1541</Words>
  <Application>Microsoft Office PowerPoint</Application>
  <PresentationFormat>Prezentácia na obrazovke (4:3)</PresentationFormat>
  <Paragraphs>165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Hala</vt:lpstr>
      <vt:lpstr>Modrerné zdravotníctvo Vízia eHealth</vt:lpstr>
      <vt:lpstr>    OBSAH</vt:lpstr>
      <vt:lpstr>Vízia moderného zdravotníctva</vt:lpstr>
      <vt:lpstr>Vízia eHealth</vt:lpstr>
      <vt:lpstr>Strategické ciele eHealth</vt:lpstr>
      <vt:lpstr>Koncepcia štátnej politiky zdravia SR</vt:lpstr>
      <vt:lpstr>3.  Strategické ciele eHealth a špecifikácia ich obsahu</vt:lpstr>
      <vt:lpstr>4.  Východiská pre realizáciu strategických cieľov eHealth</vt:lpstr>
      <vt:lpstr>4.  Východiská pre realizáciu strategických cieľov eHealth</vt:lpstr>
      <vt:lpstr>4.  Východiská pre realizáciu strategických cieľov eHealth</vt:lpstr>
      <vt:lpstr>4.  Východiská pre realizáciu strategických cieľov eHealth</vt:lpstr>
      <vt:lpstr>4.  Východiská pre realizáciu strategických cieľov eHealth</vt:lpstr>
      <vt:lpstr>5. Organizačné zabezpečenie implementácie strategických cieľov eHealth </vt:lpstr>
      <vt:lpstr>5.2 Rámec Implementácie eHealth pre projekty v rámci Programu </vt:lpstr>
      <vt:lpstr>Prezentácia programu PowerPoint</vt:lpstr>
      <vt:lpstr>6. Rámec finančného zabezpečenia implementácie strategických cieľov eHealth  </vt:lpstr>
      <vt:lpstr>6. Rámec finančného zabezpečenia implementácie strategických cieľov eHealth</vt:lpstr>
      <vt:lpstr>Prezentácia programu PowerPoint</vt:lpstr>
      <vt:lpstr>Projekcia nákladov pre eHealth v SR</vt:lpstr>
      <vt:lpstr>6.1.3 Návratnosť vložených investícií </vt:lpstr>
      <vt:lpstr>6.1.4 Projekcia nákladov pre roky 2008 ‐ 2010</vt:lpstr>
      <vt:lpstr>6.1.4 Projekcia nákladov pre roky 2008 ‐ 2010</vt:lpstr>
      <vt:lpstr>6.1.4 Projekcia nákladov pre roky 2008 ‐ 2010</vt:lpstr>
      <vt:lpstr>6.2 Možné zdroje financovania implementácie eHealth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Modrerné zdravotníctvo Vízia eHealth</dc:title>
  <dc:creator>Tomas</dc:creator>
  <cp:lastModifiedBy>Microsoft</cp:lastModifiedBy>
  <cp:revision>8</cp:revision>
  <dcterms:created xsi:type="dcterms:W3CDTF">2016-09-27T18:14:36Z</dcterms:created>
  <dcterms:modified xsi:type="dcterms:W3CDTF">2016-09-30T17:13:43Z</dcterms:modified>
</cp:coreProperties>
</file>