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Abel"/>
      <p:regular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26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8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0" name="Google Shape;307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255ce1d5c31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255ce1d5c31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g255ce1d5c31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0" name="Google Shape;3100;g255ce1d5c31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g8714a43093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4" name="Google Shape;3114;g8714a4309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e450727cd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e450727cd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e450727cd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e450727cd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e450727cd5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e450727cd5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255ce1d5c3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255ce1d5c3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255ce1d5c3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255ce1d5c3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108185" y="9598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0" y="1627700"/>
            <a:ext cx="4229400" cy="18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2"/>
                </a:solidFill>
              </a:rPr>
              <a:t>T</a:t>
            </a:r>
            <a:r>
              <a:rPr lang="en" sz="4900"/>
              <a:t>he data </a:t>
            </a:r>
            <a:br>
              <a:rPr lang="en" sz="4900"/>
            </a:br>
            <a:r>
              <a:rPr lang="en" sz="4900"/>
              <a:t>mining process</a:t>
            </a:r>
            <a:endParaRPr sz="49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073675" y="3721600"/>
            <a:ext cx="3839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Sofia Barreto y Tomás Clavijo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p42"/>
          <p:cNvSpPr txBox="1"/>
          <p:nvPr>
            <p:ph idx="4294967295" type="title"/>
          </p:nvPr>
        </p:nvSpPr>
        <p:spPr>
          <a:xfrm>
            <a:off x="2350200" y="1865475"/>
            <a:ext cx="43365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Profundizando en </a:t>
            </a:r>
            <a:r>
              <a:rPr lang="en" sz="4700">
                <a:solidFill>
                  <a:schemeClr val="accent5"/>
                </a:solidFill>
              </a:rPr>
              <a:t>CRISP-DM</a:t>
            </a:r>
            <a:endParaRPr sz="4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4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Repasando los pasos..</a:t>
            </a:r>
            <a:endParaRPr/>
          </a:p>
        </p:txBody>
      </p:sp>
      <p:sp>
        <p:nvSpPr>
          <p:cNvPr id="3078" name="Google Shape;3078;p43"/>
          <p:cNvSpPr txBox="1"/>
          <p:nvPr>
            <p:ph idx="1" type="subTitle"/>
          </p:nvPr>
        </p:nvSpPr>
        <p:spPr>
          <a:xfrm>
            <a:off x="101075" y="1170325"/>
            <a:ext cx="4302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</a:t>
            </a:r>
            <a:r>
              <a:rPr lang="en"/>
              <a:t> </a:t>
            </a:r>
            <a:r>
              <a:rPr lang="en" sz="1500"/>
              <a:t>Comprensión</a:t>
            </a:r>
            <a:r>
              <a:rPr lang="en" sz="1500"/>
              <a:t> del negocio: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Comprender los objetivos y requisitos del proyecto desde una perspectiva empresarial.</a:t>
            </a:r>
            <a:endParaRPr/>
          </a:p>
        </p:txBody>
      </p:sp>
      <p:sp>
        <p:nvSpPr>
          <p:cNvPr id="3079" name="Google Shape;3079;p43"/>
          <p:cNvSpPr txBox="1"/>
          <p:nvPr>
            <p:ph idx="2" type="subTitle"/>
          </p:nvPr>
        </p:nvSpPr>
        <p:spPr>
          <a:xfrm>
            <a:off x="128675" y="2061500"/>
            <a:ext cx="44838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2. Comprensión de los datos: </a:t>
            </a:r>
            <a:r>
              <a:rPr lang="en" sz="1400"/>
              <a:t>Recopilación inicial de datos y </a:t>
            </a:r>
            <a:r>
              <a:rPr lang="en" sz="1400"/>
              <a:t>familiarización</a:t>
            </a:r>
            <a:r>
              <a:rPr lang="en" sz="1400"/>
              <a:t> con los mismos para identificar problemas de calidad de los datos  y/o detectar subconjuntos interesantes para formular hipótesis sobre información oculta.</a:t>
            </a:r>
            <a:endParaRPr sz="1300"/>
          </a:p>
        </p:txBody>
      </p:sp>
      <p:sp>
        <p:nvSpPr>
          <p:cNvPr id="3080" name="Google Shape;3080;p43"/>
          <p:cNvSpPr txBox="1"/>
          <p:nvPr>
            <p:ph idx="3" type="subTitle"/>
          </p:nvPr>
        </p:nvSpPr>
        <p:spPr>
          <a:xfrm>
            <a:off x="101075" y="4352600"/>
            <a:ext cx="45390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 Modelado: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seleccionan y aplican técnicas de modelado, y se calibran sus parámetros para obtener los valores óptimos. </a:t>
            </a:r>
            <a:endParaRPr/>
          </a:p>
        </p:txBody>
      </p:sp>
      <p:sp>
        <p:nvSpPr>
          <p:cNvPr id="3081" name="Google Shape;3081;p43"/>
          <p:cNvSpPr txBox="1"/>
          <p:nvPr>
            <p:ph idx="4" type="subTitle"/>
          </p:nvPr>
        </p:nvSpPr>
        <p:spPr>
          <a:xfrm>
            <a:off x="4744600" y="1038150"/>
            <a:ext cx="40044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5. Evaluación:</a:t>
            </a:r>
            <a:r>
              <a:rPr lang="en" sz="1400"/>
              <a:t>Revisión</a:t>
            </a:r>
            <a:r>
              <a:rPr lang="en" sz="1400"/>
              <a:t> del modelo para asegurarse de que el mismo logre los objetivos empresariales. </a:t>
            </a:r>
            <a:endParaRPr sz="1400"/>
          </a:p>
        </p:txBody>
      </p:sp>
      <p:sp>
        <p:nvSpPr>
          <p:cNvPr id="3082" name="Google Shape;3082;p43"/>
          <p:cNvSpPr txBox="1"/>
          <p:nvPr>
            <p:ph idx="5" type="subTitle"/>
          </p:nvPr>
        </p:nvSpPr>
        <p:spPr>
          <a:xfrm>
            <a:off x="156225" y="3358850"/>
            <a:ext cx="448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Preparación de los datos: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Abarca todas las actividades necesarias para construir el conjunto final de datos, sin orden especifico</a:t>
            </a:r>
            <a:endParaRPr/>
          </a:p>
        </p:txBody>
      </p:sp>
      <p:sp>
        <p:nvSpPr>
          <p:cNvPr id="3083" name="Google Shape;3083;p43"/>
          <p:cNvSpPr txBox="1"/>
          <p:nvPr>
            <p:ph idx="7" type="subTitle"/>
          </p:nvPr>
        </p:nvSpPr>
        <p:spPr>
          <a:xfrm>
            <a:off x="4819350" y="1825375"/>
            <a:ext cx="43023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6. Implementación: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Dependiendo de los requisitos, la fase de despliegue puede ser tan simple como generar un informe o tan compleja como implementar un proceso de data mining repetible en toda la empresa.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84" name="Google Shape;3084;p43"/>
          <p:cNvSpPr/>
          <p:nvPr/>
        </p:nvSpPr>
        <p:spPr>
          <a:xfrm>
            <a:off x="2166875" y="1749600"/>
            <a:ext cx="1707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3"/>
          <p:cNvSpPr/>
          <p:nvPr/>
        </p:nvSpPr>
        <p:spPr>
          <a:xfrm>
            <a:off x="2166875" y="3133025"/>
            <a:ext cx="1707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43"/>
          <p:cNvSpPr/>
          <p:nvPr/>
        </p:nvSpPr>
        <p:spPr>
          <a:xfrm>
            <a:off x="2166875" y="4053275"/>
            <a:ext cx="1707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43"/>
          <p:cNvSpPr/>
          <p:nvPr/>
        </p:nvSpPr>
        <p:spPr>
          <a:xfrm>
            <a:off x="6661450" y="1621675"/>
            <a:ext cx="1707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8" name="Google Shape;30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625" y="2992675"/>
            <a:ext cx="3478499" cy="2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44"/>
          <p:cNvSpPr txBox="1"/>
          <p:nvPr>
            <p:ph type="title"/>
          </p:nvPr>
        </p:nvSpPr>
        <p:spPr>
          <a:xfrm>
            <a:off x="2343475" y="1262050"/>
            <a:ext cx="4972800" cy="17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SELECCIONANDO LENGUAJES DE ANALÍTICA DE DATOS </a:t>
            </a:r>
            <a:endParaRPr sz="11000"/>
          </a:p>
        </p:txBody>
      </p:sp>
      <p:sp>
        <p:nvSpPr>
          <p:cNvPr id="3094" name="Google Shape;3094;p44"/>
          <p:cNvSpPr txBox="1"/>
          <p:nvPr>
            <p:ph idx="1" type="subTitle"/>
          </p:nvPr>
        </p:nvSpPr>
        <p:spPr>
          <a:xfrm>
            <a:off x="1636575" y="3248750"/>
            <a:ext cx="57894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esencial comprender qué decisiones debe tomar un analista al elegir plataformas de análisis o lenguajes de programación informática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44"/>
          <p:cNvSpPr txBox="1"/>
          <p:nvPr/>
        </p:nvSpPr>
        <p:spPr>
          <a:xfrm>
            <a:off x="4244900" y="4321350"/>
            <a:ext cx="504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 el paso 4 del modelo CRISP-DM, nos involucramos en el análisis concreto de datos → En algunos casos, implementamos modelos sofisticados de aprendizaje automático.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96" name="Google Shape;3096;p44"/>
          <p:cNvSpPr/>
          <p:nvPr/>
        </p:nvSpPr>
        <p:spPr>
          <a:xfrm>
            <a:off x="4281450" y="4333525"/>
            <a:ext cx="4802100" cy="64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7" name="Google Shape;30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8161">
            <a:off x="8534500" y="3797077"/>
            <a:ext cx="621673" cy="62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45"/>
          <p:cNvSpPr txBox="1"/>
          <p:nvPr/>
        </p:nvSpPr>
        <p:spPr>
          <a:xfrm>
            <a:off x="1512750" y="302250"/>
            <a:ext cx="611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 selección del lenguaje de analitica de datos </a:t>
            </a:r>
            <a:r>
              <a:rPr lang="en" sz="1600">
                <a:solidFill>
                  <a:schemeClr val="accent5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depende del conjunto de datos que queramos procesar y/o analizar</a:t>
            </a:r>
            <a:endParaRPr sz="1600">
              <a:solidFill>
                <a:schemeClr val="accent5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103" name="Google Shape;3103;p45"/>
          <p:cNvSpPr txBox="1"/>
          <p:nvPr/>
        </p:nvSpPr>
        <p:spPr>
          <a:xfrm>
            <a:off x="966200" y="1184150"/>
            <a:ext cx="3249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EXCEL</a:t>
            </a: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b="1" sz="16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Elección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 u="sng">
                <a:latin typeface="Barlow Semi Condensed"/>
                <a:ea typeface="Barlow Semi Condensed"/>
                <a:cs typeface="Barlow Semi Condensed"/>
                <a:sym typeface="Barlow Semi Condensed"/>
              </a:rPr>
              <a:t>básica.</a:t>
            </a:r>
            <a:endParaRPr sz="1500" u="sng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datos pequeños (hasta 100 MB).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Práctica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preparación rápida de conjuntos de datos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Posee tablas dinámicas, herramientas de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gráficos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cálculo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04" name="Google Shape;3104;p45"/>
          <p:cNvSpPr txBox="1"/>
          <p:nvPr/>
        </p:nvSpPr>
        <p:spPr>
          <a:xfrm>
            <a:off x="4396600" y="1184150"/>
            <a:ext cx="3806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TABLEAU</a:t>
            </a:r>
            <a:r>
              <a:rPr b="1" lang="en" sz="1600" u="sng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Conjunto de </a:t>
            </a:r>
            <a:r>
              <a:rPr lang="en" sz="1500" u="sng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datos que deben extenderse de almacenes de datos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 programas de aplicación comerciales basados en un RDBMS.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Conocido por su visualizacion de datos,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análisis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poderosas y paneles personalizados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Barlow Semi Condensed"/>
              <a:buChar char="➔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Necesita familiaridad con </a:t>
            </a:r>
            <a:r>
              <a:rPr b="1" lang="en"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SQL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05" name="Google Shape;3105;p45"/>
          <p:cNvSpPr txBox="1"/>
          <p:nvPr/>
        </p:nvSpPr>
        <p:spPr>
          <a:xfrm>
            <a:off x="1226450" y="3682450"/>
            <a:ext cx="7382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SQL: </a:t>
            </a:r>
            <a:endParaRPr b="1" sz="16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 Semi Condensed"/>
              <a:buChar char="★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 el más utilizado.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 Semi Condensed"/>
              <a:buChar char="★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Solo para la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extracción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→ NO recomendado para  procesamientos ni </a:t>
            </a: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análisis.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 Semi Condensed"/>
              <a:buChar char="★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Usado para extraer datos de bases de datos estructuradas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Barlow Semi Condensed"/>
              <a:buChar char="★"/>
            </a:pPr>
            <a:r>
              <a:rPr lang="en" sz="15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 procedural (no requiere uso de logica de programación tradicional)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06" name="Google Shape;3106;p45"/>
          <p:cNvSpPr/>
          <p:nvPr/>
        </p:nvSpPr>
        <p:spPr>
          <a:xfrm>
            <a:off x="978400" y="1164550"/>
            <a:ext cx="3249300" cy="221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45"/>
          <p:cNvSpPr/>
          <p:nvPr/>
        </p:nvSpPr>
        <p:spPr>
          <a:xfrm>
            <a:off x="4396600" y="1221800"/>
            <a:ext cx="3806100" cy="229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45"/>
          <p:cNvSpPr/>
          <p:nvPr/>
        </p:nvSpPr>
        <p:spPr>
          <a:xfrm>
            <a:off x="1287150" y="3682450"/>
            <a:ext cx="6569700" cy="133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45"/>
          <p:cNvSpPr/>
          <p:nvPr/>
        </p:nvSpPr>
        <p:spPr>
          <a:xfrm>
            <a:off x="1149025" y="591700"/>
            <a:ext cx="499800" cy="865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45"/>
          <p:cNvSpPr/>
          <p:nvPr/>
        </p:nvSpPr>
        <p:spPr>
          <a:xfrm flipH="1">
            <a:off x="7488175" y="536900"/>
            <a:ext cx="499800" cy="865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45"/>
          <p:cNvSpPr/>
          <p:nvPr/>
        </p:nvSpPr>
        <p:spPr>
          <a:xfrm>
            <a:off x="6950700" y="3382750"/>
            <a:ext cx="146400" cy="67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46"/>
          <p:cNvSpPr txBox="1"/>
          <p:nvPr>
            <p:ph type="title"/>
          </p:nvPr>
        </p:nvSpPr>
        <p:spPr>
          <a:xfrm>
            <a:off x="771200" y="342775"/>
            <a:ext cx="61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 de </a:t>
            </a:r>
            <a:r>
              <a:rPr lang="en"/>
              <a:t>análisis</a:t>
            </a:r>
            <a:r>
              <a:rPr lang="en"/>
              <a:t> </a:t>
            </a:r>
            <a:r>
              <a:rPr lang="en"/>
              <a:t>más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populares</a:t>
            </a:r>
            <a:r>
              <a:rPr lang="en"/>
              <a:t>:</a:t>
            </a:r>
            <a:endParaRPr/>
          </a:p>
        </p:txBody>
      </p:sp>
      <p:grpSp>
        <p:nvGrpSpPr>
          <p:cNvPr id="3117" name="Google Shape;3117;p46"/>
          <p:cNvGrpSpPr/>
          <p:nvPr/>
        </p:nvGrpSpPr>
        <p:grpSpPr>
          <a:xfrm>
            <a:off x="6042800" y="1518338"/>
            <a:ext cx="5183250" cy="3541786"/>
            <a:chOff x="277900" y="420125"/>
            <a:chExt cx="6852525" cy="4682425"/>
          </a:xfrm>
        </p:grpSpPr>
        <p:sp>
          <p:nvSpPr>
            <p:cNvPr id="3118" name="Google Shape;3118;p46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6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6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6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6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6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6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6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6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6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6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6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6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6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6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6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6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6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6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6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6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6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6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6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6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6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6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6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6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6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6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6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6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6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6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6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6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6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6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6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6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6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6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6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6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6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6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6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6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6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6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6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6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6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6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6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6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6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6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6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6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6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6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6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6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6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6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6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6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6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6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6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6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6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6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6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6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6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6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6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6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6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6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6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6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6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6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6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6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6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6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6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6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6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6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6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6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6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6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6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6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6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6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6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6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6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6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6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9" name="Google Shape;3309;p46"/>
          <p:cNvSpPr txBox="1"/>
          <p:nvPr/>
        </p:nvSpPr>
        <p:spPr>
          <a:xfrm>
            <a:off x="519800" y="1210900"/>
            <a:ext cx="5845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PYTHON:</a:t>
            </a:r>
            <a:endParaRPr b="1" sz="1800" u="sng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Lenguaje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más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utilizado.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Proporciona todas las bibliotecas necesarias para las 4 etapas principales de trabajar con datos: Recolección y limpieza de datos, exploración de datos, modelado de datos y visualización de datos.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310" name="Google Shape;3310;p46"/>
          <p:cNvSpPr txBox="1"/>
          <p:nvPr/>
        </p:nvSpPr>
        <p:spPr>
          <a:xfrm>
            <a:off x="605450" y="2731325"/>
            <a:ext cx="5845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Lenguaje R:</a:t>
            </a:r>
            <a:endParaRPr sz="16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Excelente para cálculos estadísticos y gráficos.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Puede manejar conjuntos de datos grandes y complejos.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ódigo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abierto.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Tiene deficiencias en cuanto a seguridad, lo que dificulta la protección de los modelos escritos en él.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47"/>
          <p:cNvSpPr txBox="1"/>
          <p:nvPr>
            <p:ph type="title"/>
          </p:nvPr>
        </p:nvSpPr>
        <p:spPr>
          <a:xfrm>
            <a:off x="2172849" y="1398149"/>
            <a:ext cx="5277000" cy="23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400"/>
              <a:t>Gracias!</a:t>
            </a:r>
            <a:endParaRPr sz="9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 a data mining process:</a:t>
            </a:r>
            <a:endParaRPr/>
          </a:p>
        </p:txBody>
      </p:sp>
      <p:sp>
        <p:nvSpPr>
          <p:cNvPr id="1887" name="Google Shape;1887;p34"/>
          <p:cNvSpPr txBox="1"/>
          <p:nvPr>
            <p:ph idx="2" type="subTitle"/>
          </p:nvPr>
        </p:nvSpPr>
        <p:spPr>
          <a:xfrm>
            <a:off x="1276250" y="1909000"/>
            <a:ext cx="2086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Exploración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88" name="Google Shape;1888;p34"/>
          <p:cNvSpPr txBox="1"/>
          <p:nvPr>
            <p:ph idx="4" type="subTitle"/>
          </p:nvPr>
        </p:nvSpPr>
        <p:spPr>
          <a:xfrm>
            <a:off x="3605100" y="1962088"/>
            <a:ext cx="2998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Analisis</a:t>
            </a:r>
            <a:endParaRPr sz="1600"/>
          </a:p>
        </p:txBody>
      </p:sp>
      <p:sp>
        <p:nvSpPr>
          <p:cNvPr id="1889" name="Google Shape;1889;p34"/>
          <p:cNvSpPr txBox="1"/>
          <p:nvPr>
            <p:ph idx="6" type="subTitle"/>
          </p:nvPr>
        </p:nvSpPr>
        <p:spPr>
          <a:xfrm>
            <a:off x="1346888" y="3096971"/>
            <a:ext cx="19452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Interpretación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0" name="Google Shape;1890;p34"/>
          <p:cNvSpPr txBox="1"/>
          <p:nvPr>
            <p:ph idx="8" type="subTitle"/>
          </p:nvPr>
        </p:nvSpPr>
        <p:spPr>
          <a:xfrm>
            <a:off x="3673625" y="3109271"/>
            <a:ext cx="1993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Explotación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1" name="Google Shape;1891;p34"/>
          <p:cNvSpPr txBox="1"/>
          <p:nvPr/>
        </p:nvSpPr>
        <p:spPr>
          <a:xfrm>
            <a:off x="254089" y="17008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2" name="Google Shape;1892;p34"/>
          <p:cNvSpPr txBox="1"/>
          <p:nvPr/>
        </p:nvSpPr>
        <p:spPr>
          <a:xfrm>
            <a:off x="254094" y="277987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3" name="Google Shape;1893;p34"/>
          <p:cNvSpPr txBox="1"/>
          <p:nvPr/>
        </p:nvSpPr>
        <p:spPr>
          <a:xfrm>
            <a:off x="2595873" y="277987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4" name="Google Shape;1894;p34"/>
          <p:cNvSpPr txBox="1"/>
          <p:nvPr/>
        </p:nvSpPr>
        <p:spPr>
          <a:xfrm>
            <a:off x="2595879" y="164290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95" name="Google Shape;1895;p34"/>
          <p:cNvSpPr txBox="1"/>
          <p:nvPr/>
        </p:nvSpPr>
        <p:spPr>
          <a:xfrm>
            <a:off x="442100" y="1153925"/>
            <a:ext cx="194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Implica </a:t>
            </a: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cuatro fases:</a:t>
            </a:r>
            <a:endParaRPr b="1" sz="16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6" name="Google Shape;1896;p34"/>
          <p:cNvSpPr txBox="1"/>
          <p:nvPr/>
        </p:nvSpPr>
        <p:spPr>
          <a:xfrm>
            <a:off x="5248475" y="1705738"/>
            <a:ext cx="3580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 el proceso de analizar un problema de análisis empresarial o necesidad de información y organizar las acciones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resolver el problema y satisfacer esa necesidad.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7" name="Google Shape;1897;p34"/>
          <p:cNvSpPr/>
          <p:nvPr/>
        </p:nvSpPr>
        <p:spPr>
          <a:xfrm>
            <a:off x="5143200" y="1677100"/>
            <a:ext cx="3522600" cy="162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4"/>
          <p:cNvSpPr/>
          <p:nvPr/>
        </p:nvSpPr>
        <p:spPr>
          <a:xfrm>
            <a:off x="3434150" y="981750"/>
            <a:ext cx="4369800" cy="56400"/>
          </a:xfrm>
          <a:prstGeom prst="mathMinus">
            <a:avLst>
              <a:gd fmla="val 100000" name="adj1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9" name="Google Shape;1899;p34"/>
          <p:cNvCxnSpPr>
            <a:endCxn id="1897" idx="1"/>
          </p:cNvCxnSpPr>
          <p:nvPr/>
        </p:nvCxnSpPr>
        <p:spPr>
          <a:xfrm rot="5400000">
            <a:off x="4554600" y="1604500"/>
            <a:ext cx="1471800" cy="294600"/>
          </a:xfrm>
          <a:prstGeom prst="curvedConnector4">
            <a:avLst>
              <a:gd fmla="val 22462" name="adj1"/>
              <a:gd fmla="val 18083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0" name="Google Shape;1900;p34"/>
          <p:cNvSpPr txBox="1"/>
          <p:nvPr/>
        </p:nvSpPr>
        <p:spPr>
          <a:xfrm>
            <a:off x="2937800" y="3912638"/>
            <a:ext cx="630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Modelar</a:t>
            </a: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:</a:t>
            </a:r>
            <a:r>
              <a:rPr lang="en"/>
              <a:t> Realizar </a:t>
            </a:r>
            <a:r>
              <a:rPr lang="en"/>
              <a:t>análisis</a:t>
            </a:r>
            <a:r>
              <a:rPr lang="en"/>
              <a:t> de datos dentro del </a:t>
            </a:r>
            <a:br>
              <a:rPr lang="en"/>
            </a:br>
            <a:r>
              <a:rPr lang="en"/>
              <a:t>proceso→ Produce un modelo.</a:t>
            </a:r>
            <a:endParaRPr/>
          </a:p>
        </p:txBody>
      </p:sp>
      <p:sp>
        <p:nvSpPr>
          <p:cNvPr id="1901" name="Google Shape;1901;p34"/>
          <p:cNvSpPr/>
          <p:nvPr/>
        </p:nvSpPr>
        <p:spPr>
          <a:xfrm rot="122301">
            <a:off x="2159695" y="3683835"/>
            <a:ext cx="5389610" cy="1157530"/>
          </a:xfrm>
          <a:prstGeom prst="cloudCallout">
            <a:avLst>
              <a:gd fmla="val -28170" name="adj1"/>
              <a:gd fmla="val 75071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3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FASE de </a:t>
            </a:r>
            <a:r>
              <a:rPr lang="en" u="sng">
                <a:solidFill>
                  <a:schemeClr val="accent5"/>
                </a:solidFill>
              </a:rPr>
              <a:t>EXPLORACIÓN</a:t>
            </a:r>
            <a:r>
              <a:rPr lang="en"/>
              <a:t>:</a:t>
            </a:r>
            <a:endParaRPr/>
          </a:p>
        </p:txBody>
      </p:sp>
      <p:sp>
        <p:nvSpPr>
          <p:cNvPr id="1907" name="Google Shape;1907;p35"/>
          <p:cNvSpPr txBox="1"/>
          <p:nvPr>
            <p:ph idx="1" type="body"/>
          </p:nvPr>
        </p:nvSpPr>
        <p:spPr>
          <a:xfrm>
            <a:off x="1265750" y="1326875"/>
            <a:ext cx="7705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I</a:t>
            </a:r>
            <a:r>
              <a:rPr b="1" lang="en" sz="1600">
                <a:solidFill>
                  <a:schemeClr val="accent5"/>
                </a:solidFill>
              </a:rPr>
              <a:t>mplica </a:t>
            </a:r>
            <a:r>
              <a:rPr lang="en" sz="1600"/>
              <a:t>entender el entorno empresarial y la necesidad de información del negocio. </a:t>
            </a:r>
            <a:br>
              <a:rPr lang="en" sz="1600"/>
            </a:b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8" name="Google Shape;1908;p35"/>
          <p:cNvSpPr txBox="1"/>
          <p:nvPr/>
        </p:nvSpPr>
        <p:spPr>
          <a:xfrm>
            <a:off x="1777664" y="1050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09" name="Google Shape;1909;p35"/>
          <p:cNvGrpSpPr/>
          <p:nvPr/>
        </p:nvGrpSpPr>
        <p:grpSpPr>
          <a:xfrm>
            <a:off x="6146360" y="2151827"/>
            <a:ext cx="2901975" cy="2928345"/>
            <a:chOff x="1744400" y="429725"/>
            <a:chExt cx="4623925" cy="4948200"/>
          </a:xfrm>
        </p:grpSpPr>
        <p:sp>
          <p:nvSpPr>
            <p:cNvPr id="1910" name="Google Shape;1910;p35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35"/>
          <p:cNvSpPr txBox="1"/>
          <p:nvPr/>
        </p:nvSpPr>
        <p:spPr>
          <a:xfrm>
            <a:off x="917450" y="2036800"/>
            <a:ext cx="50217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Función del analista:</a:t>
            </a:r>
            <a:endParaRPr b="1" sz="16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 Medium"/>
              <a:buChar char="➔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Convierte las preguntas del negocio en preguntas analíticas bien formuladas y prepara los conjuntos de datos necesarios para ser analizados.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 Medium"/>
              <a:buChar char="➔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Explora, adquiere y prepara los conjuntos de datos necesarios para ser analizados o minados en busca de respuestas durante esta etapa.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6"/>
          <p:cNvSpPr txBox="1"/>
          <p:nvPr>
            <p:ph idx="4294967295" type="title"/>
          </p:nvPr>
        </p:nvSpPr>
        <p:spPr>
          <a:xfrm>
            <a:off x="1951375" y="512327"/>
            <a:ext cx="39045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FASE de </a:t>
            </a:r>
            <a:r>
              <a:rPr lang="en" u="sng">
                <a:solidFill>
                  <a:schemeClr val="accent5"/>
                </a:solidFill>
              </a:rPr>
              <a:t>ANALISIS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7" name="Google Shape;2137;p36"/>
          <p:cNvSpPr txBox="1"/>
          <p:nvPr>
            <p:ph idx="3" type="subTitle"/>
          </p:nvPr>
        </p:nvSpPr>
        <p:spPr>
          <a:xfrm>
            <a:off x="3436375" y="1152350"/>
            <a:ext cx="1649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Tiene </a:t>
            </a:r>
            <a:r>
              <a:rPr b="1" lang="en" sz="1900">
                <a:solidFill>
                  <a:schemeClr val="accent5"/>
                </a:solidFill>
              </a:rPr>
              <a:t>2 etapas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8" name="Google Shape;2138;p36"/>
          <p:cNvSpPr txBox="1"/>
          <p:nvPr/>
        </p:nvSpPr>
        <p:spPr>
          <a:xfrm>
            <a:off x="1570439" y="32993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39" name="Google Shape;2139;p36"/>
          <p:cNvSpPr txBox="1"/>
          <p:nvPr/>
        </p:nvSpPr>
        <p:spPr>
          <a:xfrm>
            <a:off x="146100" y="1859275"/>
            <a:ext cx="43302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Barlow Semi Condensed"/>
              <a:buAutoNum type="arabi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Comprensión profunda de los elementos de datos. →Implica analizar cada variable con métodos estadísticos básicos.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6"/>
          <p:cNvSpPr txBox="1"/>
          <p:nvPr/>
        </p:nvSpPr>
        <p:spPr>
          <a:xfrm>
            <a:off x="1124075" y="3193575"/>
            <a:ext cx="641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 </a:t>
            </a: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caracteriza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por la búsqueda de respuestas a preguntas bien formuladas a través de métodos analíticos.</a:t>
            </a:r>
            <a:endParaRPr/>
          </a:p>
        </p:txBody>
      </p:sp>
      <p:sp>
        <p:nvSpPr>
          <p:cNvPr id="2141" name="Google Shape;2141;p36"/>
          <p:cNvSpPr txBox="1"/>
          <p:nvPr/>
        </p:nvSpPr>
        <p:spPr>
          <a:xfrm>
            <a:off x="1061700" y="4053200"/>
            <a:ext cx="7705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Objetivo: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Construir un modelo de datos sofisticado que se utilizará en el futuro a medida que se actualicen los datos y se necesite responder repetidamente a las preguntas.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6"/>
          <p:cNvSpPr/>
          <p:nvPr/>
        </p:nvSpPr>
        <p:spPr>
          <a:xfrm>
            <a:off x="1051525" y="3193475"/>
            <a:ext cx="6752400" cy="71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6"/>
          <p:cNvSpPr/>
          <p:nvPr/>
        </p:nvSpPr>
        <p:spPr>
          <a:xfrm>
            <a:off x="1051525" y="4053200"/>
            <a:ext cx="7705500" cy="71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36"/>
          <p:cNvSpPr txBox="1"/>
          <p:nvPr/>
        </p:nvSpPr>
        <p:spPr>
          <a:xfrm>
            <a:off x="4988375" y="1859275"/>
            <a:ext cx="4165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mining process: Busca una comprensión más profunda, saber por qué ocurrieron las cosas, va más allá de tabular lo sucedido. </a:t>
            </a:r>
            <a:endParaRPr/>
          </a:p>
        </p:txBody>
      </p:sp>
      <p:cxnSp>
        <p:nvCxnSpPr>
          <p:cNvPr id="2145" name="Google Shape;2145;p36"/>
          <p:cNvCxnSpPr>
            <a:stCxn id="2137" idx="1"/>
            <a:endCxn id="2139" idx="0"/>
          </p:cNvCxnSpPr>
          <p:nvPr/>
        </p:nvCxnSpPr>
        <p:spPr>
          <a:xfrm flipH="1">
            <a:off x="2311075" y="1416650"/>
            <a:ext cx="1125300" cy="4425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6" name="Google Shape;2146;p36"/>
          <p:cNvCxnSpPr>
            <a:stCxn id="2137" idx="3"/>
            <a:endCxn id="2144" idx="0"/>
          </p:cNvCxnSpPr>
          <p:nvPr/>
        </p:nvCxnSpPr>
        <p:spPr>
          <a:xfrm>
            <a:off x="5085775" y="1416650"/>
            <a:ext cx="1985100" cy="442500"/>
          </a:xfrm>
          <a:prstGeom prst="bentConnector2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7"/>
          <p:cNvSpPr txBox="1"/>
          <p:nvPr>
            <p:ph type="title"/>
          </p:nvPr>
        </p:nvSpPr>
        <p:spPr>
          <a:xfrm>
            <a:off x="1758450" y="367900"/>
            <a:ext cx="390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FASE de </a:t>
            </a:r>
            <a:r>
              <a:rPr lang="en" u="sng">
                <a:solidFill>
                  <a:schemeClr val="accent5"/>
                </a:solidFill>
              </a:rPr>
              <a:t>INTERPRETACIÓN</a:t>
            </a:r>
            <a:r>
              <a:rPr lang="en" u="sng"/>
              <a:t>:</a:t>
            </a:r>
            <a:endParaRPr u="sng"/>
          </a:p>
        </p:txBody>
      </p:sp>
      <p:sp>
        <p:nvSpPr>
          <p:cNvPr id="2152" name="Google Shape;2152;p37"/>
          <p:cNvSpPr txBox="1"/>
          <p:nvPr>
            <p:ph idx="1" type="body"/>
          </p:nvPr>
        </p:nvSpPr>
        <p:spPr>
          <a:xfrm>
            <a:off x="709575" y="1856388"/>
            <a:ext cx="5744100" cy="15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★"/>
            </a:pPr>
            <a:r>
              <a:rPr b="1" lang="en" sz="1600">
                <a:solidFill>
                  <a:schemeClr val="accent5"/>
                </a:solidFill>
              </a:rPr>
              <a:t>Implica</a:t>
            </a:r>
            <a:r>
              <a:rPr lang="en" sz="1600"/>
              <a:t>  juicio empresarial y comprensión de las limitaciones de los modelos construidos.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★"/>
            </a:pPr>
            <a:r>
              <a:rPr b="1" lang="en" sz="1600">
                <a:solidFill>
                  <a:schemeClr val="accent5"/>
                </a:solidFill>
              </a:rPr>
              <a:t>Busca </a:t>
            </a:r>
            <a:r>
              <a:rPr lang="en" sz="1600"/>
              <a:t>conclusiones significativas basadas en los hechos obtenidos del análisis como aportes imparciales al proceso de toma de decisiones empresariales.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3" name="Google Shape;2153;p37"/>
          <p:cNvSpPr txBox="1"/>
          <p:nvPr/>
        </p:nvSpPr>
        <p:spPr>
          <a:xfrm>
            <a:off x="1021964" y="18945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154" name="Google Shape;2154;p37"/>
          <p:cNvGrpSpPr/>
          <p:nvPr/>
        </p:nvGrpSpPr>
        <p:grpSpPr>
          <a:xfrm>
            <a:off x="6340905" y="2346816"/>
            <a:ext cx="2803099" cy="2681113"/>
            <a:chOff x="1338075" y="463925"/>
            <a:chExt cx="5022575" cy="4585450"/>
          </a:xfrm>
        </p:grpSpPr>
        <p:sp>
          <p:nvSpPr>
            <p:cNvPr id="2155" name="Google Shape;2155;p37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9" name="Google Shape;2419;p37"/>
          <p:cNvSpPr txBox="1"/>
          <p:nvPr/>
        </p:nvSpPr>
        <p:spPr>
          <a:xfrm>
            <a:off x="709575" y="3529100"/>
            <a:ext cx="63021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Completa la actividad de recopilación de información deduciendo conclusiones derivadas de esos hechos.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37"/>
          <p:cNvSpPr txBox="1"/>
          <p:nvPr/>
        </p:nvSpPr>
        <p:spPr>
          <a:xfrm>
            <a:off x="414400" y="1188925"/>
            <a:ext cx="7020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 la base para los resultados de "toma de decisiones basada en datos"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38"/>
          <p:cNvSpPr txBox="1"/>
          <p:nvPr>
            <p:ph type="title"/>
          </p:nvPr>
        </p:nvSpPr>
        <p:spPr>
          <a:xfrm>
            <a:off x="1758450" y="367900"/>
            <a:ext cx="390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FASE de EXPLOTACIÓN</a:t>
            </a:r>
            <a:r>
              <a:rPr lang="en"/>
              <a:t>:</a:t>
            </a:r>
            <a:endParaRPr/>
          </a:p>
        </p:txBody>
      </p:sp>
      <p:sp>
        <p:nvSpPr>
          <p:cNvPr id="2426" name="Google Shape;2426;p38"/>
          <p:cNvSpPr txBox="1"/>
          <p:nvPr/>
        </p:nvSpPr>
        <p:spPr>
          <a:xfrm>
            <a:off x="1021964" y="18945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67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27" name="Google Shape;2427;p38"/>
          <p:cNvSpPr txBox="1"/>
          <p:nvPr/>
        </p:nvSpPr>
        <p:spPr>
          <a:xfrm>
            <a:off x="414400" y="1188925"/>
            <a:ext cx="70206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Implica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institucionalización de los esfuerzos de data mining process →Significa que cualquier respuesta obtenida y conclusión derivada se entregan a los gerentes y ejecutivos de negocios que necesitan tomar decisiones basadas en datos.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38"/>
          <p:cNvSpPr txBox="1"/>
          <p:nvPr/>
        </p:nvSpPr>
        <p:spPr>
          <a:xfrm>
            <a:off x="1021975" y="2341200"/>
            <a:ext cx="7938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</a:t>
            </a:r>
            <a:r>
              <a:rPr b="1" lang="en" sz="1600">
                <a:solidFill>
                  <a:schemeClr val="dk2"/>
                </a:solidFill>
                <a:highlight>
                  <a:schemeClr val="accent3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modelos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menudo requieren: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Semi Condensed"/>
              <a:buChar char="➔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Interfaces de usuario adecuadas para que las utilicen usuarios inexpertos.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Barlow Semi Condensed"/>
              <a:buChar char="➔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Recalibración para adaptarse a las preguntas planteadas y a las cambiantes condiciones económicas, políticas, legales y empresariales.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9" name="Google Shape;2429;p38"/>
          <p:cNvSpPr txBox="1"/>
          <p:nvPr/>
        </p:nvSpPr>
        <p:spPr>
          <a:xfrm>
            <a:off x="1150375" y="3906925"/>
            <a:ext cx="7682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Esta fase garantiza que produzcamos y mantengamos una </a:t>
            </a:r>
            <a:r>
              <a:rPr b="1"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herramienta empresarial utilizable por todos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los que la necesiten en esta etapa final.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0" name="Google Shape;2430;p38"/>
          <p:cNvSpPr/>
          <p:nvPr/>
        </p:nvSpPr>
        <p:spPr>
          <a:xfrm>
            <a:off x="4903050" y="3541275"/>
            <a:ext cx="341400" cy="73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6" name="Google Shape;2436;p39"/>
          <p:cNvSpPr txBox="1"/>
          <p:nvPr>
            <p:ph type="title"/>
          </p:nvPr>
        </p:nvSpPr>
        <p:spPr>
          <a:xfrm>
            <a:off x="1867328" y="400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Selecting </a:t>
            </a:r>
            <a:r>
              <a:rPr lang="en"/>
              <a:t>a data mining process:</a:t>
            </a:r>
            <a:endParaRPr/>
          </a:p>
        </p:txBody>
      </p:sp>
      <p:sp>
        <p:nvSpPr>
          <p:cNvPr id="2437" name="Google Shape;2437;p39"/>
          <p:cNvSpPr txBox="1"/>
          <p:nvPr>
            <p:ph idx="1" type="subTitle"/>
          </p:nvPr>
        </p:nvSpPr>
        <p:spPr>
          <a:xfrm>
            <a:off x="941825" y="1066800"/>
            <a:ext cx="3632400" cy="20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Existen varias alternativas para adoptar un proceso de minería de datos, como: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CRISP-DM→ + utilizado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KDD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SEMMA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/>
              <a:t>TDSP, de microsoft </a:t>
            </a:r>
            <a:br>
              <a:rPr lang="en" sz="1600"/>
            </a:br>
            <a:r>
              <a:rPr lang="en" sz="1600"/>
              <a:t>	↓</a:t>
            </a:r>
            <a:br>
              <a:rPr lang="en" sz="1600"/>
            </a:br>
            <a:r>
              <a:rPr lang="en" sz="1600"/>
              <a:t>Posible lider del futuro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438" name="Google Shape;2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26" y="1968375"/>
            <a:ext cx="4310575" cy="29359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</p:pic>
      <p:grpSp>
        <p:nvGrpSpPr>
          <p:cNvPr id="2439" name="Google Shape;2439;p39"/>
          <p:cNvGrpSpPr/>
          <p:nvPr/>
        </p:nvGrpSpPr>
        <p:grpSpPr>
          <a:xfrm>
            <a:off x="1414534" y="3405891"/>
            <a:ext cx="1733221" cy="1737483"/>
            <a:chOff x="1543000" y="363475"/>
            <a:chExt cx="4748550" cy="4765450"/>
          </a:xfrm>
        </p:grpSpPr>
        <p:sp>
          <p:nvSpPr>
            <p:cNvPr id="2440" name="Google Shape;2440;p39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40"/>
          <p:cNvSpPr txBox="1"/>
          <p:nvPr>
            <p:ph idx="4294967295" type="title"/>
          </p:nvPr>
        </p:nvSpPr>
        <p:spPr>
          <a:xfrm>
            <a:off x="2928550" y="227775"/>
            <a:ext cx="16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5"/>
                </a:solidFill>
              </a:rPr>
              <a:t>CRISP-DM:</a:t>
            </a:r>
            <a:endParaRPr sz="2600" u="sng">
              <a:solidFill>
                <a:schemeClr val="accent5"/>
              </a:solidFill>
            </a:endParaRPr>
          </a:p>
        </p:txBody>
      </p:sp>
      <p:sp>
        <p:nvSpPr>
          <p:cNvPr id="2633" name="Google Shape;2633;p40"/>
          <p:cNvSpPr txBox="1"/>
          <p:nvPr>
            <p:ph idx="1" type="subTitle"/>
          </p:nvPr>
        </p:nvSpPr>
        <p:spPr>
          <a:xfrm>
            <a:off x="1356150" y="800475"/>
            <a:ext cx="54972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Es un modelo de 6 fases: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Comprensión del negocio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Comprensión de los datos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Preparación de los datos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Modelado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Evaluación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Implementación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Describe naturalmente el ciclo de vida de la ciencia de datos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634" name="Google Shape;2634;p40"/>
          <p:cNvSpPr txBox="1"/>
          <p:nvPr>
            <p:ph idx="4294967295" type="title"/>
          </p:nvPr>
        </p:nvSpPr>
        <p:spPr>
          <a:xfrm>
            <a:off x="850450" y="3140825"/>
            <a:ext cx="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5"/>
                </a:solidFill>
              </a:rPr>
              <a:t>KDD:</a:t>
            </a:r>
            <a:endParaRPr sz="2600" u="sng">
              <a:solidFill>
                <a:schemeClr val="accent5"/>
              </a:solidFill>
            </a:endParaRPr>
          </a:p>
        </p:txBody>
      </p:sp>
      <p:sp>
        <p:nvSpPr>
          <p:cNvPr id="2635" name="Google Shape;2635;p40"/>
          <p:cNvSpPr txBox="1"/>
          <p:nvPr/>
        </p:nvSpPr>
        <p:spPr>
          <a:xfrm>
            <a:off x="1735663" y="2924500"/>
            <a:ext cx="3614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Proceso general de extraer información de patrones o de grandes conjuntos de datos utilizando aprendizaje automático, estadísticas y sistemas de bases de datos.</a:t>
            </a:r>
            <a:endParaRPr>
              <a:solidFill>
                <a:srgbClr val="212121"/>
              </a:solidFill>
            </a:endParaRPr>
          </a:p>
        </p:txBody>
      </p:sp>
      <p:grpSp>
        <p:nvGrpSpPr>
          <p:cNvPr id="2636" name="Google Shape;2636;p40"/>
          <p:cNvGrpSpPr/>
          <p:nvPr/>
        </p:nvGrpSpPr>
        <p:grpSpPr>
          <a:xfrm>
            <a:off x="5439401" y="2592504"/>
            <a:ext cx="3704609" cy="2550984"/>
            <a:chOff x="862950" y="825025"/>
            <a:chExt cx="5862650" cy="4111175"/>
          </a:xfrm>
        </p:grpSpPr>
        <p:sp>
          <p:nvSpPr>
            <p:cNvPr id="2637" name="Google Shape;2637;p40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0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0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0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0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0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0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0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0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0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0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0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0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0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0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0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0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0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0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0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0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0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0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0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0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0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0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0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0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0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0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0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0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0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0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6" name="Google Shape;2846;p40"/>
          <p:cNvSpPr/>
          <p:nvPr/>
        </p:nvSpPr>
        <p:spPr>
          <a:xfrm>
            <a:off x="710200" y="2924500"/>
            <a:ext cx="4729200" cy="12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40"/>
          <p:cNvSpPr/>
          <p:nvPr/>
        </p:nvSpPr>
        <p:spPr>
          <a:xfrm>
            <a:off x="1209975" y="227775"/>
            <a:ext cx="5252100" cy="24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41"/>
          <p:cNvSpPr txBox="1"/>
          <p:nvPr>
            <p:ph idx="4294967295" type="title"/>
          </p:nvPr>
        </p:nvSpPr>
        <p:spPr>
          <a:xfrm>
            <a:off x="1933400" y="166825"/>
            <a:ext cx="16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5"/>
                </a:solidFill>
              </a:rPr>
              <a:t>SEMMA:</a:t>
            </a:r>
            <a:endParaRPr sz="2600" u="sng">
              <a:solidFill>
                <a:schemeClr val="accent5"/>
              </a:solidFill>
            </a:endParaRPr>
          </a:p>
        </p:txBody>
      </p:sp>
      <p:sp>
        <p:nvSpPr>
          <p:cNvPr id="2853" name="Google Shape;2853;p41"/>
          <p:cNvSpPr txBox="1"/>
          <p:nvPr>
            <p:ph idx="1" type="subTitle"/>
          </p:nvPr>
        </p:nvSpPr>
        <p:spPr>
          <a:xfrm>
            <a:off x="1112450" y="800475"/>
            <a:ext cx="32787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r>
              <a:rPr lang="en">
                <a:solidFill>
                  <a:schemeClr val="accent5"/>
                </a:solidFill>
              </a:rPr>
              <a:t> 5 fases</a:t>
            </a:r>
            <a:r>
              <a:rPr lang="en"/>
              <a:t> de un proyecto: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/>
              <a:t>Muestra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/>
              <a:t>Exploración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/>
              <a:t>Modificación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/>
              <a:t>Modelado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/>
              <a:t>Evaluación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Diseñado originalmente para guiar a los usuarios a través de herramientas en SAS Enterprise Miner.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854" name="Google Shape;2854;p41"/>
          <p:cNvSpPr/>
          <p:nvPr/>
        </p:nvSpPr>
        <p:spPr>
          <a:xfrm>
            <a:off x="856550" y="166825"/>
            <a:ext cx="3534600" cy="28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41"/>
          <p:cNvSpPr txBox="1"/>
          <p:nvPr/>
        </p:nvSpPr>
        <p:spPr>
          <a:xfrm>
            <a:off x="4524600" y="2005600"/>
            <a:ext cx="40716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Define </a:t>
            </a:r>
            <a:r>
              <a:rPr lang="en">
                <a:solidFill>
                  <a:schemeClr val="accent5"/>
                </a:solidFill>
              </a:rPr>
              <a:t>5 etapas </a:t>
            </a:r>
            <a:r>
              <a:rPr lang="en">
                <a:solidFill>
                  <a:srgbClr val="212121"/>
                </a:solidFill>
              </a:rPr>
              <a:t>del ciclo de vida de la ciencia de datos: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Comprensión del negocio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Adquisición y Comprensión de los Datos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Modelado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Implementación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>
                <a:solidFill>
                  <a:srgbClr val="212121"/>
                </a:solidFill>
              </a:rPr>
              <a:t>Aceptación del Cliente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Combina aspectos de Scrum y CRISP-DM, incorpora el aspecto de trabajo en equipo en la ejecución de proyectos de datos.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856" name="Google Shape;2856;p41"/>
          <p:cNvSpPr txBox="1"/>
          <p:nvPr/>
        </p:nvSpPr>
        <p:spPr>
          <a:xfrm>
            <a:off x="6167375" y="143962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TDSP</a:t>
            </a:r>
            <a:r>
              <a:rPr lang="en" sz="26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: </a:t>
            </a:r>
            <a:endParaRPr sz="26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57" name="Google Shape;2857;p41"/>
          <p:cNvSpPr/>
          <p:nvPr/>
        </p:nvSpPr>
        <p:spPr>
          <a:xfrm>
            <a:off x="4446100" y="1439625"/>
            <a:ext cx="4442400" cy="327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8" name="Google Shape;2858;p41"/>
          <p:cNvGrpSpPr/>
          <p:nvPr/>
        </p:nvGrpSpPr>
        <p:grpSpPr>
          <a:xfrm>
            <a:off x="966212" y="3126871"/>
            <a:ext cx="2852179" cy="2016531"/>
            <a:chOff x="862950" y="825025"/>
            <a:chExt cx="5862650" cy="4111175"/>
          </a:xfrm>
        </p:grpSpPr>
        <p:sp>
          <p:nvSpPr>
            <p:cNvPr id="2859" name="Google Shape;2859;p41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1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1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1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1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1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1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1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1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1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1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1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1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1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1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1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1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1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1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1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1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1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1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1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1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1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1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1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1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1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1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1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1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1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1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1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1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