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1" r:id="rId5"/>
    <p:sldId id="272" r:id="rId6"/>
    <p:sldId id="281" r:id="rId7"/>
    <p:sldId id="273" r:id="rId8"/>
    <p:sldId id="280" r:id="rId9"/>
    <p:sldId id="28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15" autoAdjust="0"/>
  </p:normalViewPr>
  <p:slideViewPr>
    <p:cSldViewPr>
      <p:cViewPr varScale="1">
        <p:scale>
          <a:sx n="80" d="100"/>
          <a:sy n="80" d="100"/>
        </p:scale>
        <p:origin x="120" y="48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20966842023029"/>
          <c:y val="3.5990037310596461E-2"/>
          <c:w val="0.58384148487434662"/>
          <c:h val="0.8291927703592967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F3AE-4D08-B1C1-33B5B4130E2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explosion val="12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F3AE-4D08-B1C1-33B5B4130E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Agile</c:v>
                </c:pt>
                <c:pt idx="1">
                  <c:v>Scrum</c:v>
                </c:pt>
                <c:pt idx="2">
                  <c:v>Waterfall</c:v>
                </c:pt>
                <c:pt idx="3">
                  <c:v>Špirálový a iné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0.61333333333333329</c:v>
                </c:pt>
                <c:pt idx="1">
                  <c:v>0.23333333333333334</c:v>
                </c:pt>
                <c:pt idx="2">
                  <c:v>9.3333333333333338E-2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E-4D08-B1C1-33B5B4130E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11/30/2021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11/30/2021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sk-SK" smtClean="0"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748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k-SK" dirty="0"/>
              <a:t>Vývojári tejto aplikácie pri vývoji použili špirálové a Scrum princípy.</a:t>
            </a:r>
          </a:p>
          <a:p>
            <a:pPr marL="171450" indent="-171450">
              <a:buFontTx/>
              <a:buChar char="-"/>
            </a:pPr>
            <a:r>
              <a:rPr lang="sk-SK" dirty="0"/>
              <a:t>Zo začiatku nevedeli všetky požiadavky, takže iteračný prístup v tomto pomohol.</a:t>
            </a:r>
          </a:p>
          <a:p>
            <a:pPr marL="171450" indent="-171450">
              <a:buFontTx/>
              <a:buChar char="-"/>
            </a:pPr>
            <a:r>
              <a:rPr lang="sk-SK" dirty="0"/>
              <a:t>Menej plánovania a skoršie uvedenie na trh maximalizovalo zisk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1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11/30/2021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slide" Target="slide9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bsoftware.com/blog/software-development-life-cycle-spiral-model/" TargetMode="External"/><Relationship Id="rId2" Type="http://schemas.openxmlformats.org/officeDocument/2006/relationships/hyperlink" Target="https://www.goodfirms.co/resources/software-development-re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advantages-and-disadvantages-of-using-spiral-model/" TargetMode="External"/><Relationship Id="rId4" Type="http://schemas.openxmlformats.org/officeDocument/2006/relationships/hyperlink" Target="https://www.geeksforgeeks.org/software-engineering-spiral-mod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Špirálový model a jeho využitie pri modelovaní softvéru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Tomáš Andel</a:t>
            </a:r>
            <a:r>
              <a:rPr lang="en-US" dirty="0"/>
              <a:t>| </a:t>
            </a:r>
            <a:r>
              <a:rPr lang="sk-SK" dirty="0"/>
              <a:t>FIIT STU</a:t>
            </a:r>
            <a:r>
              <a:rPr lang="en-US" dirty="0"/>
              <a:t>| </a:t>
            </a:r>
            <a:r>
              <a:rPr lang="sk-SK" dirty="0"/>
              <a:t>xandelt1@stuba.sk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softvéru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Cieľom je vytvoriť produkt, ktorý:</a:t>
            </a:r>
          </a:p>
          <a:p>
            <a:pPr lvl="1"/>
            <a:r>
              <a:rPr lang="sk-SK" dirty="0"/>
              <a:t>je kvalitný,</a:t>
            </a:r>
          </a:p>
          <a:p>
            <a:pPr lvl="1"/>
            <a:r>
              <a:rPr lang="sk-SK" dirty="0"/>
              <a:t>zodpovedá požiadavkám klienta,</a:t>
            </a:r>
          </a:p>
          <a:p>
            <a:pPr lvl="1"/>
            <a:r>
              <a:rPr lang="sk-SK" dirty="0"/>
              <a:t>neprekročí stanovený rozpočet,</a:t>
            </a:r>
          </a:p>
          <a:p>
            <a:pPr lvl="1"/>
            <a:r>
              <a:rPr lang="sk-SK" dirty="0"/>
              <a:t>je vyprodukovaný načas.</a:t>
            </a:r>
          </a:p>
          <a:p>
            <a:r>
              <a:rPr lang="sk-SK" dirty="0"/>
              <a:t>Tieto ciele často nie sú dosiahnuté</a:t>
            </a:r>
          </a:p>
          <a:p>
            <a:r>
              <a:rPr lang="sk-SK" dirty="0"/>
              <a:t>Používanie vhodných metód a modelov ich vie pomôcť uskutočniť</a:t>
            </a:r>
          </a:p>
        </p:txBody>
      </p:sp>
      <p:sp>
        <p:nvSpPr>
          <p:cNvPr id="4" name="Content Placeholder 2">
            <a:hlinkClick r:id="rId3" action="ppaction://hlinksldjump"/>
            <a:extLst>
              <a:ext uri="{FF2B5EF4-FFF2-40B4-BE49-F238E27FC236}">
                <a16:creationId xmlns:a16="http://schemas.microsoft.com/office/drawing/2014/main" id="{E33F4DE3-B4E3-465A-A9B7-BB309EF2123D}"/>
              </a:ext>
            </a:extLst>
          </p:cNvPr>
          <p:cNvSpPr txBox="1">
            <a:spLocks/>
          </p:cNvSpPr>
          <p:nvPr/>
        </p:nvSpPr>
        <p:spPr>
          <a:xfrm>
            <a:off x="4078188" y="1196752"/>
            <a:ext cx="576064" cy="42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[4]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Špirálový model </a:t>
            </a:r>
            <a:r>
              <a:rPr lang="en-US" sz="24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7933" y="1916832"/>
            <a:ext cx="9143538" cy="36974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/>
              <a:t>Vývoj prebieha špirálovo – opakujú sa vývojové fázy</a:t>
            </a:r>
          </a:p>
          <a:p>
            <a:pPr>
              <a:lnSpc>
                <a:spcPct val="150000"/>
              </a:lnSpc>
            </a:pPr>
            <a:r>
              <a:rPr lang="sk-SK" dirty="0"/>
              <a:t>Každá fáza je rozdelená do štyroch kvadrantov: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Určovanie cieľov, obmedzení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Zhodnotenie riešení, riešenie rizík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Vývoj a testovanie produktu</a:t>
            </a:r>
          </a:p>
          <a:p>
            <a:pPr lvl="1">
              <a:lnSpc>
                <a:spcPct val="150000"/>
              </a:lnSpc>
            </a:pPr>
            <a:r>
              <a:rPr lang="sk-SK" dirty="0"/>
              <a:t>Plánovanie ďalšej fázy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73899C-0F7A-4130-9B1B-8AFF06314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9913" y="-5190"/>
            <a:ext cx="8208912" cy="686319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7788" y="3429000"/>
            <a:ext cx="2808312" cy="1066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sk-SK" dirty="0"/>
              <a:t>Ako vyzerá vývoj pri použití špirálového modelu?</a:t>
            </a:r>
            <a:endParaRPr lang="en-US" dirty="0"/>
          </a:p>
        </p:txBody>
      </p:sp>
      <p:sp>
        <p:nvSpPr>
          <p:cNvPr id="8" name="Title 2">
            <a:hlinkClick r:id="rId4" action="ppaction://hlinksldjump"/>
            <a:extLst>
              <a:ext uri="{FF2B5EF4-FFF2-40B4-BE49-F238E27FC236}">
                <a16:creationId xmlns:a16="http://schemas.microsoft.com/office/drawing/2014/main" id="{87EE30FC-3CEF-4A64-AB8D-87F1473997C2}"/>
              </a:ext>
            </a:extLst>
          </p:cNvPr>
          <p:cNvSpPr txBox="1">
            <a:spLocks/>
          </p:cNvSpPr>
          <p:nvPr/>
        </p:nvSpPr>
        <p:spPr>
          <a:xfrm>
            <a:off x="3214092" y="5445224"/>
            <a:ext cx="765821" cy="778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  <a:latin typeface="+mn-lt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</a:t>
            </a:r>
            <a:r>
              <a:rPr lang="en-US" dirty="0"/>
              <a:t>                          </a:t>
            </a:r>
            <a:r>
              <a:rPr lang="sk-SK" dirty="0"/>
              <a:t>             </a:t>
            </a:r>
            <a:r>
              <a:rPr lang="en-US" dirty="0"/>
              <a:t> </a:t>
            </a:r>
            <a:r>
              <a:rPr lang="sk-SK" dirty="0"/>
              <a:t>Nevýhody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3203384" cy="3697465"/>
          </a:xfrm>
        </p:spPr>
        <p:txBody>
          <a:bodyPr/>
          <a:lstStyle/>
          <a:p>
            <a:r>
              <a:rPr lang="en-US" dirty="0"/>
              <a:t>Prv</a:t>
            </a:r>
            <a:r>
              <a:rPr lang="sk-SK" dirty="0"/>
              <a:t>é verzie softvéru už začiatkom vývoja</a:t>
            </a:r>
          </a:p>
          <a:p>
            <a:r>
              <a:rPr lang="sk-SK" dirty="0"/>
              <a:t>Riešenie rizík</a:t>
            </a:r>
          </a:p>
          <a:p>
            <a:r>
              <a:rPr lang="sk-SK" dirty="0"/>
              <a:t>Flexibilita</a:t>
            </a:r>
          </a:p>
          <a:p>
            <a:r>
              <a:rPr lang="sk-SK" dirty="0"/>
              <a:t>Vhodný na rozsiahle projekty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816B891-EFC2-4A54-963C-E756DA55671B}"/>
              </a:ext>
            </a:extLst>
          </p:cNvPr>
          <p:cNvSpPr txBox="1">
            <a:spLocks/>
          </p:cNvSpPr>
          <p:nvPr/>
        </p:nvSpPr>
        <p:spPr>
          <a:xfrm>
            <a:off x="6454452" y="1929245"/>
            <a:ext cx="3203384" cy="3697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Neznáma dĺžka vývoja</a:t>
            </a:r>
          </a:p>
          <a:p>
            <a:r>
              <a:rPr lang="sk-SK" dirty="0"/>
              <a:t>Analýza rizík potrebuje špecifickú expertízu</a:t>
            </a:r>
          </a:p>
          <a:p>
            <a:r>
              <a:rPr lang="sk-SK" dirty="0"/>
              <a:t>Nevhodný na malé projekty</a:t>
            </a:r>
          </a:p>
          <a:p>
            <a:r>
              <a:rPr lang="pl-PL" dirty="0"/>
              <a:t>Vyžaduje vysokú mieru zapojenia klientov</a:t>
            </a:r>
            <a:r>
              <a:rPr lang="sk-SK" dirty="0"/>
              <a:t> </a:t>
            </a:r>
            <a:endParaRPr lang="en-US" dirty="0"/>
          </a:p>
        </p:txBody>
      </p:sp>
      <p:sp>
        <p:nvSpPr>
          <p:cNvPr id="6" name="Content Placeholder 1">
            <a:hlinkClick r:id="rId3" action="ppaction://hlinksldjump"/>
            <a:extLst>
              <a:ext uri="{FF2B5EF4-FFF2-40B4-BE49-F238E27FC236}">
                <a16:creationId xmlns:a16="http://schemas.microsoft.com/office/drawing/2014/main" id="{C38D0DF7-1F9E-4781-A36B-95A9E04F2915}"/>
              </a:ext>
            </a:extLst>
          </p:cNvPr>
          <p:cNvSpPr txBox="1">
            <a:spLocks/>
          </p:cNvSpPr>
          <p:nvPr/>
        </p:nvSpPr>
        <p:spPr>
          <a:xfrm>
            <a:off x="9550796" y="4725144"/>
            <a:ext cx="56013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AF9E-0DA8-4E5E-92C1-D9C8461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Popularita </a:t>
            </a:r>
            <a:r>
              <a:rPr lang="sk-SK" dirty="0"/>
              <a:t>špirálového modelu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788228A-6D9F-40A8-8947-066B72821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026617"/>
              </p:ext>
            </p:extLst>
          </p:nvPr>
        </p:nvGraphicFramePr>
        <p:xfrm>
          <a:off x="1511300" y="1916113"/>
          <a:ext cx="9144000" cy="58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Object 6">
            <a:hlinkClick r:id="rId5" action="ppaction://hlinksldjump"/>
            <a:extLst>
              <a:ext uri="{FF2B5EF4-FFF2-40B4-BE49-F238E27FC236}">
                <a16:creationId xmlns:a16="http://schemas.microsoft.com/office/drawing/2014/main" id="{6A62B91F-EC63-4FC2-A7E1-539342C9C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0785"/>
              </p:ext>
            </p:extLst>
          </p:nvPr>
        </p:nvGraphicFramePr>
        <p:xfrm>
          <a:off x="839788" y="2233613"/>
          <a:ext cx="5221287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6" imgW="2343150" imgH="1181100" progId="Excel.Sheet.12">
                  <p:embed/>
                </p:oleObj>
              </mc:Choice>
              <mc:Fallback>
                <p:oleObj name="Worksheet" r:id="rId6" imgW="2343150" imgH="118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9788" y="2233613"/>
                        <a:ext cx="5221287" cy="2633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DCC69E0-BC6C-4D1E-BA47-C8A65DE5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914090"/>
              </p:ext>
            </p:extLst>
          </p:nvPr>
        </p:nvGraphicFramePr>
        <p:xfrm>
          <a:off x="5590356" y="1024619"/>
          <a:ext cx="7174533" cy="505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82777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643" y="260648"/>
            <a:ext cx="9143538" cy="1066800"/>
          </a:xfrm>
        </p:spPr>
        <p:txBody>
          <a:bodyPr/>
          <a:lstStyle/>
          <a:p>
            <a:r>
              <a:rPr lang="sk-SK" dirty="0"/>
              <a:t>Kde sa špirálový model využíva? - GanttPRO </a:t>
            </a:r>
            <a:endParaRPr lang="en-US" dirty="0"/>
          </a:p>
        </p:txBody>
      </p:sp>
      <p:pic>
        <p:nvPicPr>
          <p:cNvPr id="1026" name="Picture 2" descr="Gantt Chart App GanttPRO">
            <a:extLst>
              <a:ext uri="{FF2B5EF4-FFF2-40B4-BE49-F238E27FC236}">
                <a16:creationId xmlns:a16="http://schemas.microsoft.com/office/drawing/2014/main" id="{B55B7810-F001-4A20-B522-5F5B4632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844824"/>
            <a:ext cx="6699915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hlinkClick r:id="rId4" action="ppaction://hlinksldjump"/>
            <a:extLst>
              <a:ext uri="{FF2B5EF4-FFF2-40B4-BE49-F238E27FC236}">
                <a16:creationId xmlns:a16="http://schemas.microsoft.com/office/drawing/2014/main" id="{F362C688-F504-4F18-8865-9FF2360B941B}"/>
              </a:ext>
            </a:extLst>
          </p:cNvPr>
          <p:cNvSpPr txBox="1">
            <a:spLocks/>
          </p:cNvSpPr>
          <p:nvPr/>
        </p:nvSpPr>
        <p:spPr>
          <a:xfrm>
            <a:off x="9262764" y="4941168"/>
            <a:ext cx="648072" cy="5627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0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68B3-F8EE-4691-BD36-FA56C14A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Zdroje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BA64-0F8B-473A-A004-3F4E4A03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- </a:t>
            </a:r>
            <a:r>
              <a:rPr lang="en-US" sz="1800" dirty="0">
                <a:hlinkClick r:id="rId2"/>
              </a:rPr>
              <a:t>https://www.goodfirms.co/resources/software-development-research</a:t>
            </a:r>
            <a:endParaRPr lang="en-US" sz="1800" dirty="0"/>
          </a:p>
          <a:p>
            <a:r>
              <a:rPr lang="en-US" sz="1800" dirty="0"/>
              <a:t>[2] - B. W. Boehm. A spiral model of software development and enhancement. Computer, 21(5):61-72, 1988.</a:t>
            </a:r>
          </a:p>
          <a:p>
            <a:r>
              <a:rPr lang="en-US" sz="1800" dirty="0"/>
              <a:t>[3] - </a:t>
            </a:r>
            <a:r>
              <a:rPr lang="sk-SK" sz="1800" dirty="0">
                <a:hlinkClick r:id="rId3"/>
              </a:rPr>
              <a:t>https://xbsoftware.com/blog/software-development-life-cycle-spiral-model/</a:t>
            </a:r>
            <a:endParaRPr lang="sk-SK" sz="1800" dirty="0"/>
          </a:p>
          <a:p>
            <a:r>
              <a:rPr lang="en-US" sz="1800" dirty="0"/>
              <a:t>[4] - G. Kumar and P. K. Bhatia. Comparative analysis of software engineering models from traditional to modern methodologies. In 2014 Fourth International Conference on Advanced Computing Communication Technologies, pages 189-196, 2014.</a:t>
            </a:r>
          </a:p>
          <a:p>
            <a:r>
              <a:rPr lang="en-US" sz="1800" dirty="0"/>
              <a:t>[5] - </a:t>
            </a:r>
            <a:r>
              <a:rPr lang="en-US" sz="1800" dirty="0">
                <a:hlinkClick r:id="rId4"/>
              </a:rPr>
              <a:t>https://www.geeksforgeeks.org/software-engineering-spiral-model/</a:t>
            </a:r>
            <a:endParaRPr lang="sk-SK" sz="1800" dirty="0"/>
          </a:p>
          <a:p>
            <a:r>
              <a:rPr lang="en-US" sz="1800" dirty="0"/>
              <a:t>[6] - </a:t>
            </a:r>
            <a:r>
              <a:rPr lang="en-US" sz="1800" dirty="0">
                <a:hlinkClick r:id="rId5"/>
              </a:rPr>
              <a:t>https://www.geeksforgeeks.org/advantages-and-disadvantages-of-using-spiral-model/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103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3087</TotalTime>
  <Words>330</Words>
  <Application>Microsoft Office PowerPoint</Application>
  <PresentationFormat>Custom</PresentationFormat>
  <Paragraphs>52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Project planning overview presentation</vt:lpstr>
      <vt:lpstr>Microsoft Excel Worksheet</vt:lpstr>
      <vt:lpstr>Špirálový model a jeho využitie pri modelovaní softvéru</vt:lpstr>
      <vt:lpstr>Vývoj softvéru</vt:lpstr>
      <vt:lpstr>Špirálový model [5]</vt:lpstr>
      <vt:lpstr>Ako vyzerá vývoj pri použití špirálového modelu?</vt:lpstr>
      <vt:lpstr>Výhody                                        Nevýhody</vt:lpstr>
      <vt:lpstr>Popularita špirálového modelu</vt:lpstr>
      <vt:lpstr>Kde sa špirálový model využíva? - GanttPRO 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Špirálový model a jeho využitie pri modelovaní softvéru</dc:title>
  <dc:creator>Tomas</dc:creator>
  <cp:lastModifiedBy>Tomas</cp:lastModifiedBy>
  <cp:revision>4</cp:revision>
  <dcterms:created xsi:type="dcterms:W3CDTF">2021-11-30T12:59:25Z</dcterms:created>
  <dcterms:modified xsi:type="dcterms:W3CDTF">2021-12-02T16:27:24Z</dcterms:modified>
</cp:coreProperties>
</file>