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74" r:id="rId5"/>
    <p:sldId id="275" r:id="rId6"/>
    <p:sldId id="276" r:id="rId7"/>
    <p:sldId id="273" r:id="rId8"/>
    <p:sldId id="277" r:id="rId9"/>
    <p:sldId id="278" r:id="rId10"/>
    <p:sldId id="279" r:id="rId11"/>
    <p:sldId id="282" r:id="rId12"/>
    <p:sldId id="281" r:id="rId13"/>
    <p:sldId id="28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67A"/>
    <a:srgbClr val="F8B132"/>
    <a:srgbClr val="3D3D3C"/>
    <a:srgbClr val="322C5B"/>
    <a:srgbClr val="CB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14DC9-986C-854C-E46E-92E99739617A}" v="3217" dt="2020-04-27T18:37:36.724"/>
    <p1510:client id="{CD13BEAE-4C89-EDF1-7FB1-5A162C54448E}" v="437" dt="2020-04-27T20:44:00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2"/>
    <p:restoredTop sz="94670"/>
  </p:normalViewPr>
  <p:slideViewPr>
    <p:cSldViewPr snapToGrid="0" snapToObjects="1" showGuides="1">
      <p:cViewPr varScale="1">
        <p:scale>
          <a:sx n="110" d="100"/>
          <a:sy n="110" d="100"/>
        </p:scale>
        <p:origin x="408" y="108"/>
      </p:cViewPr>
      <p:guideLst>
        <p:guide orient="horz" pos="16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1166A-505E-4886-B7F4-E725046DDC8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C0C4576E-B66E-48CC-ACD3-717E641609CE}">
      <dgm:prSet phldrT="[Text]" phldr="0"/>
      <dgm:spPr/>
      <dgm:t>
        <a:bodyPr/>
        <a:lstStyle/>
        <a:p>
          <a:pPr rtl="0"/>
          <a:r>
            <a:rPr lang="sk-SK" dirty="0">
              <a:latin typeface="Calibri Light" panose="020F0302020204030204"/>
            </a:rPr>
            <a:t> </a:t>
          </a:r>
          <a:r>
            <a:rPr lang="sk-SK" b="0" i="0" u="none" strike="noStrike" cap="none" baseline="0" noProof="0">
              <a:latin typeface="Calibri Light"/>
              <a:cs typeface="Calibri Light"/>
            </a:rPr>
            <a:t>Single</a:t>
          </a:r>
          <a:r>
            <a:rPr lang="sk-SK">
              <a:latin typeface="Calibri Light" panose="020F0302020204030204"/>
            </a:rPr>
            <a:t> thread</a:t>
          </a:r>
          <a:endParaRPr lang="sk-SK"/>
        </a:p>
      </dgm:t>
    </dgm:pt>
    <dgm:pt modelId="{83C59945-A9DC-4EA2-9C32-5E6042747728}" type="parTrans" cxnId="{C6E32570-25EB-43A0-BE65-2A6193F58C9C}">
      <dgm:prSet/>
      <dgm:spPr/>
      <dgm:t>
        <a:bodyPr/>
        <a:lstStyle/>
        <a:p>
          <a:endParaRPr lang="sk-SK"/>
        </a:p>
      </dgm:t>
    </dgm:pt>
    <dgm:pt modelId="{64996B8F-E7CE-489E-945E-F29B2B3D0A8D}" type="sibTrans" cxnId="{C6E32570-25EB-43A0-BE65-2A6193F58C9C}">
      <dgm:prSet/>
      <dgm:spPr/>
      <dgm:t>
        <a:bodyPr/>
        <a:lstStyle/>
        <a:p>
          <a:endParaRPr lang="sk-SK"/>
        </a:p>
      </dgm:t>
    </dgm:pt>
    <dgm:pt modelId="{12B6A6D9-EAF8-4AFC-903A-2F06697761CD}">
      <dgm:prSet phldrT="[Text]" phldr="0"/>
      <dgm:spPr/>
      <dgm:t>
        <a:bodyPr/>
        <a:lstStyle/>
        <a:p>
          <a:pPr rtl="0"/>
          <a:r>
            <a:rPr lang="sk-SK">
              <a:latin typeface="Calibri Light" panose="020F0302020204030204"/>
            </a:rPr>
            <a:t> Lock</a:t>
          </a:r>
          <a:endParaRPr lang="sk-SK"/>
        </a:p>
      </dgm:t>
    </dgm:pt>
    <dgm:pt modelId="{EEBBC4F9-9C3F-4CB3-97A2-0F7FFAE6594E}" type="parTrans" cxnId="{25E942DE-3266-4B83-A707-9C44FC50544F}">
      <dgm:prSet/>
      <dgm:spPr/>
      <dgm:t>
        <a:bodyPr/>
        <a:lstStyle/>
        <a:p>
          <a:endParaRPr lang="sk-SK"/>
        </a:p>
      </dgm:t>
    </dgm:pt>
    <dgm:pt modelId="{FE71272E-00EA-4ECD-94AA-D7DD28A84786}" type="sibTrans" cxnId="{25E942DE-3266-4B83-A707-9C44FC50544F}">
      <dgm:prSet/>
      <dgm:spPr/>
      <dgm:t>
        <a:bodyPr/>
        <a:lstStyle/>
        <a:p>
          <a:endParaRPr lang="sk-SK"/>
        </a:p>
      </dgm:t>
    </dgm:pt>
    <dgm:pt modelId="{03F83EB4-EF58-44F4-BA0D-B5EA231AADD7}">
      <dgm:prSet phldrT="[Text]" phldr="0"/>
      <dgm:spPr/>
      <dgm:t>
        <a:bodyPr/>
        <a:lstStyle/>
        <a:p>
          <a:pPr rtl="0"/>
          <a:r>
            <a:rPr lang="sk-SK">
              <a:latin typeface="Calibri Light" panose="020F0302020204030204"/>
            </a:rPr>
            <a:t> Monitor</a:t>
          </a:r>
          <a:endParaRPr lang="sk-SK"/>
        </a:p>
      </dgm:t>
    </dgm:pt>
    <dgm:pt modelId="{7E6BEEBA-E93A-4B87-8CA3-24DAD439C6D3}" type="parTrans" cxnId="{B718CAB2-13FE-4818-9FF9-FDF7B51BA284}">
      <dgm:prSet/>
      <dgm:spPr/>
      <dgm:t>
        <a:bodyPr/>
        <a:lstStyle/>
        <a:p>
          <a:endParaRPr lang="sk-SK"/>
        </a:p>
      </dgm:t>
    </dgm:pt>
    <dgm:pt modelId="{EED2B82C-8547-44A5-BC72-9D246E6162BF}" type="sibTrans" cxnId="{B718CAB2-13FE-4818-9FF9-FDF7B51BA284}">
      <dgm:prSet/>
      <dgm:spPr/>
      <dgm:t>
        <a:bodyPr/>
        <a:lstStyle/>
        <a:p>
          <a:endParaRPr lang="sk-SK"/>
        </a:p>
      </dgm:t>
    </dgm:pt>
    <dgm:pt modelId="{F77BED85-88FE-48C7-B6BD-7C3736C50B1D}">
      <dgm:prSet phldrT="[Text]" phldr="0"/>
      <dgm:spPr/>
      <dgm:t>
        <a:bodyPr/>
        <a:lstStyle/>
        <a:p>
          <a:pPr rtl="0"/>
          <a:r>
            <a:rPr lang="sk-SK">
              <a:latin typeface="Calibri Light" panose="020F0302020204030204"/>
            </a:rPr>
            <a:t> Multiple threads</a:t>
          </a:r>
          <a:endParaRPr lang="sk-SK"/>
        </a:p>
      </dgm:t>
    </dgm:pt>
    <dgm:pt modelId="{DCCF279E-0854-4501-9733-71D3B5E9DA1C}" type="parTrans" cxnId="{8DD5C725-8C27-41D1-BACA-6366576B2E43}">
      <dgm:prSet/>
      <dgm:spPr/>
      <dgm:t>
        <a:bodyPr/>
        <a:lstStyle/>
        <a:p>
          <a:endParaRPr lang="sk-SK"/>
        </a:p>
      </dgm:t>
    </dgm:pt>
    <dgm:pt modelId="{28F718E7-81FE-4D8B-A927-80AF498E5A0F}" type="sibTrans" cxnId="{8DD5C725-8C27-41D1-BACA-6366576B2E43}">
      <dgm:prSet/>
      <dgm:spPr/>
      <dgm:t>
        <a:bodyPr/>
        <a:lstStyle/>
        <a:p>
          <a:endParaRPr lang="sk-SK"/>
        </a:p>
      </dgm:t>
    </dgm:pt>
    <dgm:pt modelId="{6EC45A62-2CDB-433B-BBE4-C021692D4B68}">
      <dgm:prSet phldrT="[Text]" phldr="0"/>
      <dgm:spPr/>
      <dgm:t>
        <a:bodyPr/>
        <a:lstStyle/>
        <a:p>
          <a:pPr rtl="0"/>
          <a:r>
            <a:rPr lang="sk-SK">
              <a:latin typeface="Calibri Light" panose="020F0302020204030204"/>
            </a:rPr>
            <a:t> Semaphore</a:t>
          </a:r>
          <a:endParaRPr lang="sk-SK"/>
        </a:p>
      </dgm:t>
    </dgm:pt>
    <dgm:pt modelId="{86C2EF1C-72D1-4898-BA07-1C592B95C1EE}" type="parTrans" cxnId="{82965434-521E-463B-9348-60D4A959DF61}">
      <dgm:prSet/>
      <dgm:spPr/>
      <dgm:t>
        <a:bodyPr/>
        <a:lstStyle/>
        <a:p>
          <a:endParaRPr lang="sk-SK"/>
        </a:p>
      </dgm:t>
    </dgm:pt>
    <dgm:pt modelId="{DB917B8E-1ECB-447F-94A8-536E4B3D1BA9}" type="sibTrans" cxnId="{82965434-521E-463B-9348-60D4A959DF61}">
      <dgm:prSet/>
      <dgm:spPr/>
      <dgm:t>
        <a:bodyPr/>
        <a:lstStyle/>
        <a:p>
          <a:endParaRPr lang="sk-SK"/>
        </a:p>
      </dgm:t>
    </dgm:pt>
    <dgm:pt modelId="{13149A66-2EC0-4A9C-8020-8F164DAE4DA9}">
      <dgm:prSet phldrT="[Text]" phldr="0"/>
      <dgm:spPr/>
      <dgm:t>
        <a:bodyPr/>
        <a:lstStyle/>
        <a:p>
          <a:pPr rtl="0"/>
          <a:r>
            <a:rPr lang="sk-SK">
              <a:latin typeface="Calibri Light" panose="020F0302020204030204"/>
            </a:rPr>
            <a:t> Reader/Writer lock</a:t>
          </a:r>
          <a:endParaRPr lang="sk-SK"/>
        </a:p>
      </dgm:t>
    </dgm:pt>
    <dgm:pt modelId="{5B353954-8CC3-4C5E-BF73-555A3B59413B}" type="parTrans" cxnId="{0A17B862-CBD5-412E-86C4-6FB6978676B1}">
      <dgm:prSet/>
      <dgm:spPr/>
      <dgm:t>
        <a:bodyPr/>
        <a:lstStyle/>
        <a:p>
          <a:endParaRPr lang="sk-SK"/>
        </a:p>
      </dgm:t>
    </dgm:pt>
    <dgm:pt modelId="{FE552CEE-4938-4655-BE06-151840A771BE}" type="sibTrans" cxnId="{0A17B862-CBD5-412E-86C4-6FB6978676B1}">
      <dgm:prSet/>
      <dgm:spPr/>
      <dgm:t>
        <a:bodyPr/>
        <a:lstStyle/>
        <a:p>
          <a:endParaRPr lang="sk-SK"/>
        </a:p>
      </dgm:t>
    </dgm:pt>
    <dgm:pt modelId="{1044FAC9-00FD-4023-A5D5-3DD2A5310DF6}">
      <dgm:prSet phldr="0"/>
      <dgm:spPr/>
      <dgm:t>
        <a:bodyPr/>
        <a:lstStyle/>
        <a:p>
          <a:pPr rtl="0"/>
          <a:r>
            <a:rPr lang="sk-SK" dirty="0">
              <a:latin typeface="Calibri Light" panose="020F0302020204030204"/>
            </a:rPr>
            <a:t> Mutex</a:t>
          </a:r>
        </a:p>
      </dgm:t>
    </dgm:pt>
    <dgm:pt modelId="{D643C5E5-9835-49FD-9884-8652E3C5A422}" type="parTrans" cxnId="{DD70C67F-11BF-4F1C-A178-410B40C1D920}">
      <dgm:prSet/>
      <dgm:spPr/>
    </dgm:pt>
    <dgm:pt modelId="{E95858E5-6360-4076-BB93-242BF5ECBDC6}" type="sibTrans" cxnId="{DD70C67F-11BF-4F1C-A178-410B40C1D920}">
      <dgm:prSet/>
      <dgm:spPr/>
    </dgm:pt>
    <dgm:pt modelId="{722E8643-02F7-4A13-91A0-0B7CFA5DAA26}" type="pres">
      <dgm:prSet presAssocID="{F711166A-505E-4886-B7F4-E725046DDC86}" presName="Name0" presStyleCnt="0">
        <dgm:presLayoutVars>
          <dgm:dir/>
          <dgm:animLvl val="lvl"/>
          <dgm:resizeHandles val="exact"/>
        </dgm:presLayoutVars>
      </dgm:prSet>
      <dgm:spPr/>
    </dgm:pt>
    <dgm:pt modelId="{6DDEC256-84A5-47A3-9D52-A0F9680CFE7E}" type="pres">
      <dgm:prSet presAssocID="{C0C4576E-B66E-48CC-ACD3-717E641609CE}" presName="composite" presStyleCnt="0"/>
      <dgm:spPr/>
    </dgm:pt>
    <dgm:pt modelId="{51084B05-A21A-4AE0-8618-AC037AB244EF}" type="pres">
      <dgm:prSet presAssocID="{C0C4576E-B66E-48CC-ACD3-717E641609C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B84CD88-1452-4761-8423-D8D16111EBBC}" type="pres">
      <dgm:prSet presAssocID="{C0C4576E-B66E-48CC-ACD3-717E641609CE}" presName="desTx" presStyleLbl="alignAccFollowNode1" presStyleIdx="0" presStyleCnt="2">
        <dgm:presLayoutVars>
          <dgm:bulletEnabled val="1"/>
        </dgm:presLayoutVars>
      </dgm:prSet>
      <dgm:spPr/>
    </dgm:pt>
    <dgm:pt modelId="{7A26C85F-0863-4BA9-A1A5-7880B89C9B74}" type="pres">
      <dgm:prSet presAssocID="{64996B8F-E7CE-489E-945E-F29B2B3D0A8D}" presName="space" presStyleCnt="0"/>
      <dgm:spPr/>
    </dgm:pt>
    <dgm:pt modelId="{D2E58E0E-F6A0-4A10-8CDD-E065E2200CCE}" type="pres">
      <dgm:prSet presAssocID="{F77BED85-88FE-48C7-B6BD-7C3736C50B1D}" presName="composite" presStyleCnt="0"/>
      <dgm:spPr/>
    </dgm:pt>
    <dgm:pt modelId="{3B7E3A8E-7576-4345-8E4D-99067CE5178F}" type="pres">
      <dgm:prSet presAssocID="{F77BED85-88FE-48C7-B6BD-7C3736C50B1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65833E7-A63C-44C9-88EA-CBE12D48E869}" type="pres">
      <dgm:prSet presAssocID="{F77BED85-88FE-48C7-B6BD-7C3736C50B1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C9D5908-6938-42E9-80AF-4E58DD1F94A2}" type="presOf" srcId="{12B6A6D9-EAF8-4AFC-903A-2F06697761CD}" destId="{DB84CD88-1452-4761-8423-D8D16111EBBC}" srcOrd="0" destOrd="0" presId="urn:microsoft.com/office/officeart/2005/8/layout/hList1"/>
    <dgm:cxn modelId="{8DD5C725-8C27-41D1-BACA-6366576B2E43}" srcId="{F711166A-505E-4886-B7F4-E725046DDC86}" destId="{F77BED85-88FE-48C7-B6BD-7C3736C50B1D}" srcOrd="1" destOrd="0" parTransId="{DCCF279E-0854-4501-9733-71D3B5E9DA1C}" sibTransId="{28F718E7-81FE-4D8B-A927-80AF498E5A0F}"/>
    <dgm:cxn modelId="{82965434-521E-463B-9348-60D4A959DF61}" srcId="{F77BED85-88FE-48C7-B6BD-7C3736C50B1D}" destId="{6EC45A62-2CDB-433B-BBE4-C021692D4B68}" srcOrd="0" destOrd="0" parTransId="{86C2EF1C-72D1-4898-BA07-1C592B95C1EE}" sibTransId="{DB917B8E-1ECB-447F-94A8-536E4B3D1BA9}"/>
    <dgm:cxn modelId="{0A17B862-CBD5-412E-86C4-6FB6978676B1}" srcId="{F77BED85-88FE-48C7-B6BD-7C3736C50B1D}" destId="{13149A66-2EC0-4A9C-8020-8F164DAE4DA9}" srcOrd="1" destOrd="0" parTransId="{5B353954-8CC3-4C5E-BF73-555A3B59413B}" sibTransId="{FE552CEE-4938-4655-BE06-151840A771BE}"/>
    <dgm:cxn modelId="{C6E32570-25EB-43A0-BE65-2A6193F58C9C}" srcId="{F711166A-505E-4886-B7F4-E725046DDC86}" destId="{C0C4576E-B66E-48CC-ACD3-717E641609CE}" srcOrd="0" destOrd="0" parTransId="{83C59945-A9DC-4EA2-9C32-5E6042747728}" sibTransId="{64996B8F-E7CE-489E-945E-F29B2B3D0A8D}"/>
    <dgm:cxn modelId="{19510C54-0172-4CAC-9813-8AF22B8D9932}" type="presOf" srcId="{C0C4576E-B66E-48CC-ACD3-717E641609CE}" destId="{51084B05-A21A-4AE0-8618-AC037AB244EF}" srcOrd="0" destOrd="0" presId="urn:microsoft.com/office/officeart/2005/8/layout/hList1"/>
    <dgm:cxn modelId="{DD70C67F-11BF-4F1C-A178-410B40C1D920}" srcId="{C0C4576E-B66E-48CC-ACD3-717E641609CE}" destId="{1044FAC9-00FD-4023-A5D5-3DD2A5310DF6}" srcOrd="2" destOrd="0" parTransId="{D643C5E5-9835-49FD-9884-8652E3C5A422}" sibTransId="{E95858E5-6360-4076-BB93-242BF5ECBDC6}"/>
    <dgm:cxn modelId="{B15B0682-7A4E-43C7-99A1-0AB574B02FBE}" type="presOf" srcId="{1044FAC9-00FD-4023-A5D5-3DD2A5310DF6}" destId="{DB84CD88-1452-4761-8423-D8D16111EBBC}" srcOrd="0" destOrd="2" presId="urn:microsoft.com/office/officeart/2005/8/layout/hList1"/>
    <dgm:cxn modelId="{8F20D887-0D9B-43C7-8018-A7167D89B76D}" type="presOf" srcId="{F711166A-505E-4886-B7F4-E725046DDC86}" destId="{722E8643-02F7-4A13-91A0-0B7CFA5DAA26}" srcOrd="0" destOrd="0" presId="urn:microsoft.com/office/officeart/2005/8/layout/hList1"/>
    <dgm:cxn modelId="{6C777396-DF18-48F6-ABA8-D20AD1281FA7}" type="presOf" srcId="{03F83EB4-EF58-44F4-BA0D-B5EA231AADD7}" destId="{DB84CD88-1452-4761-8423-D8D16111EBBC}" srcOrd="0" destOrd="1" presId="urn:microsoft.com/office/officeart/2005/8/layout/hList1"/>
    <dgm:cxn modelId="{996F51A8-0F22-4545-9523-49D721D77D18}" type="presOf" srcId="{6EC45A62-2CDB-433B-BBE4-C021692D4B68}" destId="{C65833E7-A63C-44C9-88EA-CBE12D48E869}" srcOrd="0" destOrd="0" presId="urn:microsoft.com/office/officeart/2005/8/layout/hList1"/>
    <dgm:cxn modelId="{14CB94AB-64AB-422B-9E98-407B5BCD5398}" type="presOf" srcId="{13149A66-2EC0-4A9C-8020-8F164DAE4DA9}" destId="{C65833E7-A63C-44C9-88EA-CBE12D48E869}" srcOrd="0" destOrd="1" presId="urn:microsoft.com/office/officeart/2005/8/layout/hList1"/>
    <dgm:cxn modelId="{B718CAB2-13FE-4818-9FF9-FDF7B51BA284}" srcId="{C0C4576E-B66E-48CC-ACD3-717E641609CE}" destId="{03F83EB4-EF58-44F4-BA0D-B5EA231AADD7}" srcOrd="1" destOrd="0" parTransId="{7E6BEEBA-E93A-4B87-8CA3-24DAD439C6D3}" sibTransId="{EED2B82C-8547-44A5-BC72-9D246E6162BF}"/>
    <dgm:cxn modelId="{6E41F9C4-28B0-43F3-B66E-29FD9D339DA6}" type="presOf" srcId="{F77BED85-88FE-48C7-B6BD-7C3736C50B1D}" destId="{3B7E3A8E-7576-4345-8E4D-99067CE5178F}" srcOrd="0" destOrd="0" presId="urn:microsoft.com/office/officeart/2005/8/layout/hList1"/>
    <dgm:cxn modelId="{25E942DE-3266-4B83-A707-9C44FC50544F}" srcId="{C0C4576E-B66E-48CC-ACD3-717E641609CE}" destId="{12B6A6D9-EAF8-4AFC-903A-2F06697761CD}" srcOrd="0" destOrd="0" parTransId="{EEBBC4F9-9C3F-4CB3-97A2-0F7FFAE6594E}" sibTransId="{FE71272E-00EA-4ECD-94AA-D7DD28A84786}"/>
    <dgm:cxn modelId="{94E86D16-0EE8-4702-B817-1ADE2D12EC11}" type="presParOf" srcId="{722E8643-02F7-4A13-91A0-0B7CFA5DAA26}" destId="{6DDEC256-84A5-47A3-9D52-A0F9680CFE7E}" srcOrd="0" destOrd="0" presId="urn:microsoft.com/office/officeart/2005/8/layout/hList1"/>
    <dgm:cxn modelId="{B3645D18-0EF8-4B2E-AE06-32818CBC9858}" type="presParOf" srcId="{6DDEC256-84A5-47A3-9D52-A0F9680CFE7E}" destId="{51084B05-A21A-4AE0-8618-AC037AB244EF}" srcOrd="0" destOrd="0" presId="urn:microsoft.com/office/officeart/2005/8/layout/hList1"/>
    <dgm:cxn modelId="{EB866361-DEFF-4D17-978C-DD214A181003}" type="presParOf" srcId="{6DDEC256-84A5-47A3-9D52-A0F9680CFE7E}" destId="{DB84CD88-1452-4761-8423-D8D16111EBBC}" srcOrd="1" destOrd="0" presId="urn:microsoft.com/office/officeart/2005/8/layout/hList1"/>
    <dgm:cxn modelId="{9F3B5977-3886-4BA7-BBEF-58AD77D674D9}" type="presParOf" srcId="{722E8643-02F7-4A13-91A0-0B7CFA5DAA26}" destId="{7A26C85F-0863-4BA9-A1A5-7880B89C9B74}" srcOrd="1" destOrd="0" presId="urn:microsoft.com/office/officeart/2005/8/layout/hList1"/>
    <dgm:cxn modelId="{FA4B325D-D66E-45A6-A16A-3EFEDB7124F9}" type="presParOf" srcId="{722E8643-02F7-4A13-91A0-0B7CFA5DAA26}" destId="{D2E58E0E-F6A0-4A10-8CDD-E065E2200CCE}" srcOrd="2" destOrd="0" presId="urn:microsoft.com/office/officeart/2005/8/layout/hList1"/>
    <dgm:cxn modelId="{1CCC2E6D-AE0C-4F63-A556-ED178593A3CA}" type="presParOf" srcId="{D2E58E0E-F6A0-4A10-8CDD-E065E2200CCE}" destId="{3B7E3A8E-7576-4345-8E4D-99067CE5178F}" srcOrd="0" destOrd="0" presId="urn:microsoft.com/office/officeart/2005/8/layout/hList1"/>
    <dgm:cxn modelId="{BA00A597-E2D2-4AAF-A50B-CF0CAD1E86D4}" type="presParOf" srcId="{D2E58E0E-F6A0-4A10-8CDD-E065E2200CCE}" destId="{C65833E7-A63C-44C9-88EA-CBE12D48E8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84B05-A21A-4AE0-8618-AC037AB244EF}">
      <dsp:nvSpPr>
        <dsp:cNvPr id="0" name=""/>
        <dsp:cNvSpPr/>
      </dsp:nvSpPr>
      <dsp:spPr>
        <a:xfrm>
          <a:off x="26" y="611095"/>
          <a:ext cx="2572615" cy="941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 dirty="0">
              <a:latin typeface="Calibri Light" panose="020F0302020204030204"/>
            </a:rPr>
            <a:t> </a:t>
          </a:r>
          <a:r>
            <a:rPr lang="sk-SK" sz="2600" b="0" i="0" u="none" strike="noStrike" kern="1200" cap="none" baseline="0" noProof="0">
              <a:latin typeface="Calibri Light"/>
              <a:cs typeface="Calibri Light"/>
            </a:rPr>
            <a:t>Single</a:t>
          </a:r>
          <a:r>
            <a:rPr lang="sk-SK" sz="2600" kern="1200">
              <a:latin typeface="Calibri Light" panose="020F0302020204030204"/>
            </a:rPr>
            <a:t> thread</a:t>
          </a:r>
          <a:endParaRPr lang="sk-SK" sz="2600" kern="1200"/>
        </a:p>
      </dsp:txBody>
      <dsp:txXfrm>
        <a:off x="26" y="611095"/>
        <a:ext cx="2572615" cy="941469"/>
      </dsp:txXfrm>
    </dsp:sp>
    <dsp:sp modelId="{DB84CD88-1452-4761-8423-D8D16111EBBC}">
      <dsp:nvSpPr>
        <dsp:cNvPr id="0" name=""/>
        <dsp:cNvSpPr/>
      </dsp:nvSpPr>
      <dsp:spPr>
        <a:xfrm>
          <a:off x="26" y="1552564"/>
          <a:ext cx="2572615" cy="1570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600" kern="1200">
              <a:latin typeface="Calibri Light" panose="020F0302020204030204"/>
            </a:rPr>
            <a:t> Lock</a:t>
          </a:r>
          <a:endParaRPr lang="sk-SK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600" kern="1200">
              <a:latin typeface="Calibri Light" panose="020F0302020204030204"/>
            </a:rPr>
            <a:t> Monitor</a:t>
          </a:r>
          <a:endParaRPr lang="sk-SK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600" kern="1200" dirty="0">
              <a:latin typeface="Calibri Light" panose="020F0302020204030204"/>
            </a:rPr>
            <a:t> Mutex</a:t>
          </a:r>
        </a:p>
      </dsp:txBody>
      <dsp:txXfrm>
        <a:off x="26" y="1552564"/>
        <a:ext cx="2572615" cy="1570139"/>
      </dsp:txXfrm>
    </dsp:sp>
    <dsp:sp modelId="{3B7E3A8E-7576-4345-8E4D-99067CE5178F}">
      <dsp:nvSpPr>
        <dsp:cNvPr id="0" name=""/>
        <dsp:cNvSpPr/>
      </dsp:nvSpPr>
      <dsp:spPr>
        <a:xfrm>
          <a:off x="2932808" y="611095"/>
          <a:ext cx="2572615" cy="941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>
              <a:latin typeface="Calibri Light" panose="020F0302020204030204"/>
            </a:rPr>
            <a:t> Multiple threads</a:t>
          </a:r>
          <a:endParaRPr lang="sk-SK" sz="2600" kern="1200"/>
        </a:p>
      </dsp:txBody>
      <dsp:txXfrm>
        <a:off x="2932808" y="611095"/>
        <a:ext cx="2572615" cy="941469"/>
      </dsp:txXfrm>
    </dsp:sp>
    <dsp:sp modelId="{C65833E7-A63C-44C9-88EA-CBE12D48E869}">
      <dsp:nvSpPr>
        <dsp:cNvPr id="0" name=""/>
        <dsp:cNvSpPr/>
      </dsp:nvSpPr>
      <dsp:spPr>
        <a:xfrm>
          <a:off x="2932808" y="1552564"/>
          <a:ext cx="2572615" cy="1570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600" kern="1200">
              <a:latin typeface="Calibri Light" panose="020F0302020204030204"/>
            </a:rPr>
            <a:t> Semaphore</a:t>
          </a:r>
          <a:endParaRPr lang="sk-SK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600" kern="1200">
              <a:latin typeface="Calibri Light" panose="020F0302020204030204"/>
            </a:rPr>
            <a:t> Reader/Writer lock</a:t>
          </a:r>
          <a:endParaRPr lang="sk-SK" sz="2600" kern="1200"/>
        </a:p>
      </dsp:txBody>
      <dsp:txXfrm>
        <a:off x="2932808" y="1552564"/>
        <a:ext cx="2572615" cy="1570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157046"/>
            <a:ext cx="9144000" cy="122143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</a:lstStyle>
          <a:p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09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rgbClr val="F8B132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dirty="0"/>
              <a:t>Kliknite a napíšte váš text 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192023" y="3831419"/>
            <a:ext cx="18079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5" y="499268"/>
            <a:ext cx="2175608" cy="822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486" y="3791564"/>
            <a:ext cx="3228050" cy="30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3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ft down 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3105718"/>
            <a:ext cx="4976004" cy="296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text 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77796" y="3105717"/>
            <a:ext cx="4976004" cy="2952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text 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38200" y="2574489"/>
            <a:ext cx="4976004" cy="3725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a napíšete svoj nadpis 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77796" y="2574489"/>
            <a:ext cx="4976004" cy="3725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a napíšte svoj nadpis 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6" y="396800"/>
            <a:ext cx="1801358" cy="681457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38200" y="2484760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00744"/>
            <a:ext cx="10515600" cy="38065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 i="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</a:lstStyle>
          <a:p>
            <a:r>
              <a:rPr lang="sk-SK" dirty="0"/>
              <a:t>KLIKNITE A NAPÍŠTE VÁŠ TITULOK 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63750" y="1924752"/>
            <a:ext cx="8064500" cy="5185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</a:t>
            </a:r>
            <a:r>
              <a:rPr lang="sk-SK" dirty="0" err="1"/>
              <a:t>perex</a:t>
            </a:r>
            <a:r>
              <a:rPr lang="sk-SK" dirty="0"/>
              <a:t> 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74" y="3702682"/>
            <a:ext cx="3336426" cy="31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ift down 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3105718"/>
            <a:ext cx="4976004" cy="296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text 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77796" y="3105717"/>
            <a:ext cx="4976004" cy="2952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text 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38200" y="2574489"/>
            <a:ext cx="4976004" cy="3725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a napíšete svoj nadpis 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77796" y="2574489"/>
            <a:ext cx="4976004" cy="3725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a napíšte svoj nadpis 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6" y="396800"/>
            <a:ext cx="1801358" cy="681457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38200" y="1958600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00744"/>
            <a:ext cx="10515600" cy="38065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 i="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</a:lstStyle>
          <a:p>
            <a:r>
              <a:rPr lang="sk-SK" dirty="0"/>
              <a:t>KLIKNITE A NAPÍŠTE VÁŠ TITULOK 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63750" y="1924752"/>
            <a:ext cx="8064500" cy="5185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</a:t>
            </a:r>
            <a:r>
              <a:rPr lang="sk-SK" dirty="0" err="1"/>
              <a:t>perex</a:t>
            </a:r>
            <a:r>
              <a:rPr lang="sk-SK" dirty="0"/>
              <a:t> </a:t>
            </a:r>
          </a:p>
        </p:txBody>
      </p:sp>
    </p:spTree>
    <p:extLst>
      <p:ext uri="{BB962C8B-B14F-4D97-AF65-F5344CB8AC3E}">
        <p14:creationId xmlns:p14="http://schemas.microsoft.com/office/powerpoint/2010/main" val="2676622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467A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4267199"/>
            <a:ext cx="9144000" cy="10081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</a:lstStyle>
          <a:p>
            <a:r>
              <a:rPr lang="sk-SK" dirty="0"/>
              <a:t>KLIKNITE A NAPÍŠTE VÁŠ TEXT 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89937" y="6166337"/>
            <a:ext cx="321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F8B132"/>
                </a:solidFill>
                <a:latin typeface="Arial" charset="0"/>
                <a:ea typeface="Arial" charset="0"/>
                <a:cs typeface="Arial" charset="0"/>
              </a:rPr>
              <a:t>Xolution.sk</a:t>
            </a:r>
            <a:endParaRPr lang="en-US" sz="1000" dirty="0">
              <a:solidFill>
                <a:srgbClr val="F8B13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413416"/>
            <a:ext cx="6461760" cy="2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0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941690"/>
            <a:ext cx="10515600" cy="4028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text 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200" y="1861542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6" y="396800"/>
            <a:ext cx="1801358" cy="68145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00744"/>
            <a:ext cx="10515600" cy="38065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 i="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</a:lstStyle>
          <a:p>
            <a:r>
              <a:rPr lang="sk-SK" dirty="0"/>
              <a:t>KLIKNITE A NAPÍŠTE VÁŠ TITULOK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78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941690"/>
            <a:ext cx="10515600" cy="4028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text 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200" y="1861542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6" y="396800"/>
            <a:ext cx="1801358" cy="68145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00744"/>
            <a:ext cx="10515600" cy="38065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 i="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</a:lstStyle>
          <a:p>
            <a:r>
              <a:rPr lang="sk-SK" dirty="0"/>
              <a:t>KLIKNITE A NAPÍŠTE VÁŠ TITULOK 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74" y="3702682"/>
            <a:ext cx="3336426" cy="31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40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046033"/>
            <a:ext cx="10515600" cy="42525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text 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200" y="1948389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6" y="396800"/>
            <a:ext cx="1801358" cy="68145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951210"/>
            <a:ext cx="10515600" cy="38065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 i="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</a:lstStyle>
          <a:p>
            <a:r>
              <a:rPr lang="sk-SK" dirty="0"/>
              <a:t>KLIKNITE A NAPÍŠTE VÁŠ TITULOK 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63750" y="1541628"/>
            <a:ext cx="8064500" cy="4163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</a:t>
            </a:r>
            <a:r>
              <a:rPr lang="sk-SK" dirty="0" err="1"/>
              <a:t>perex</a:t>
            </a:r>
            <a:r>
              <a:rPr lang="sk-SK" dirty="0"/>
              <a:t> </a:t>
            </a:r>
          </a:p>
        </p:txBody>
      </p:sp>
    </p:spTree>
    <p:extLst>
      <p:ext uri="{BB962C8B-B14F-4D97-AF65-F5344CB8AC3E}">
        <p14:creationId xmlns:p14="http://schemas.microsoft.com/office/powerpoint/2010/main" val="4045738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8000" y="2048460"/>
            <a:ext cx="10515600" cy="3817017"/>
          </a:xfrm>
          <a:prstGeom prst="rect">
            <a:avLst/>
          </a:prstGeom>
        </p:spPr>
        <p:txBody>
          <a:bodyPr vert="horz" lIns="72000" anchor="t">
            <a:noAutofit/>
          </a:bodyPr>
          <a:lstStyle>
            <a:lvl1pPr marL="171450" indent="-171450">
              <a:lnSpc>
                <a:spcPct val="200000"/>
              </a:lnSpc>
              <a:buSzPct val="300000"/>
              <a:buFontTx/>
              <a:buBlip>
                <a:blip r:embed="rId2"/>
              </a:buBlip>
              <a:defRPr sz="1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Text 1 </a:t>
            </a:r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  <a:p>
            <a:pPr lvl="0"/>
            <a:r>
              <a:rPr lang="sk-SK" dirty="0"/>
              <a:t>Text 2 </a:t>
            </a:r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  <a:p>
            <a:pPr lvl="0"/>
            <a:r>
              <a:rPr lang="sk-SK" dirty="0"/>
              <a:t>Text 3 </a:t>
            </a:r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  <a:p>
            <a:pPr lvl="0"/>
            <a:r>
              <a:rPr lang="sk-SK" dirty="0"/>
              <a:t>Text 4 </a:t>
            </a:r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6" y="396800"/>
            <a:ext cx="1801358" cy="68145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1953490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951210"/>
            <a:ext cx="10515600" cy="38065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 i="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</a:lstStyle>
          <a:p>
            <a:r>
              <a:rPr lang="sk-SK" dirty="0"/>
              <a:t>KLIKNITE A NAPÍŠTE VÁŠ TITULOK 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63750" y="1536514"/>
            <a:ext cx="8064500" cy="427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</a:t>
            </a:r>
            <a:r>
              <a:rPr lang="sk-SK" dirty="0" err="1"/>
              <a:t>perex</a:t>
            </a:r>
            <a:r>
              <a:rPr lang="sk-SK" dirty="0"/>
              <a:t> 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74" y="3702682"/>
            <a:ext cx="3336426" cy="31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2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ensie odra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6" y="396800"/>
            <a:ext cx="1801358" cy="68145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1953490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951210"/>
            <a:ext cx="10515600" cy="38065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 i="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</a:lstStyle>
          <a:p>
            <a:r>
              <a:rPr lang="sk-SK" dirty="0"/>
              <a:t>KLIKNITE A NAPÍŠTE VÁŠ TITULOK 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63750" y="1536514"/>
            <a:ext cx="8064500" cy="427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</a:t>
            </a:r>
            <a:r>
              <a:rPr lang="sk-SK" dirty="0" err="1"/>
              <a:t>perex</a:t>
            </a:r>
            <a:r>
              <a:rPr lang="sk-SK" dirty="0"/>
              <a:t> 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74" y="3702682"/>
            <a:ext cx="3336426" cy="316938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8000" y="2041982"/>
            <a:ext cx="10515600" cy="2200602"/>
          </a:xfrm>
          <a:prstGeom prst="rect">
            <a:avLst/>
          </a:prstGeom>
        </p:spPr>
        <p:txBody>
          <a:bodyPr vert="horz" lIns="72000" anchor="ctr" anchorCtr="0">
            <a:spAutoFit/>
          </a:bodyPr>
          <a:lstStyle>
            <a:lvl1pPr marL="171450" indent="-171450">
              <a:lnSpc>
                <a:spcPct val="200000"/>
              </a:lnSpc>
              <a:buSzPct val="100000"/>
              <a:buFontTx/>
              <a:buBlip>
                <a:blip r:embed="rId4"/>
              </a:buBlip>
              <a:defRPr sz="1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Text 1 </a:t>
            </a:r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  <a:p>
            <a:pPr lvl="0"/>
            <a:r>
              <a:rPr lang="sk-SK" dirty="0"/>
              <a:t>Text 2 </a:t>
            </a:r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  <a:p>
            <a:pPr lvl="0"/>
            <a:r>
              <a:rPr lang="sk-SK" dirty="0"/>
              <a:t>Text 3 </a:t>
            </a:r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  <a:p>
            <a:pPr lvl="0"/>
            <a:r>
              <a:rPr lang="sk-SK" dirty="0"/>
              <a:t>Text 4 </a:t>
            </a:r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5548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574440"/>
            <a:ext cx="4976004" cy="371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text 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77796" y="2574438"/>
            <a:ext cx="4976004" cy="37139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text 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38200" y="2043210"/>
            <a:ext cx="4976004" cy="3725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a napíšete svoj nadpis 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77796" y="2043210"/>
            <a:ext cx="4976004" cy="3725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a napíšte svoj nadpis 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6" y="396800"/>
            <a:ext cx="1801358" cy="681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74" y="3702682"/>
            <a:ext cx="3336426" cy="316938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838200" y="1953490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951210"/>
            <a:ext cx="10515600" cy="38065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 i="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</a:lstStyle>
          <a:p>
            <a:r>
              <a:rPr lang="sk-SK" dirty="0"/>
              <a:t>KLIKNITE A NAPÍŠTE VÁŠ TITULOK 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63750" y="1536514"/>
            <a:ext cx="8064500" cy="427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</a:t>
            </a:r>
            <a:r>
              <a:rPr lang="sk-SK" dirty="0" err="1"/>
              <a:t>perex</a:t>
            </a:r>
            <a:r>
              <a:rPr lang="sk-SK" dirty="0"/>
              <a:t> </a:t>
            </a:r>
          </a:p>
        </p:txBody>
      </p:sp>
    </p:spTree>
    <p:extLst>
      <p:ext uri="{BB962C8B-B14F-4D97-AF65-F5344CB8AC3E}">
        <p14:creationId xmlns:p14="http://schemas.microsoft.com/office/powerpoint/2010/main" val="4229318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ft down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586663"/>
            <a:ext cx="10515600" cy="33832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text 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200" y="2484760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6" y="396800"/>
            <a:ext cx="1801358" cy="68145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00744"/>
            <a:ext cx="10515600" cy="38065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 i="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</a:lstStyle>
          <a:p>
            <a:r>
              <a:rPr lang="sk-SK" dirty="0"/>
              <a:t>KLIKNITE A NAPÍŠTE VÁŠ TITULOK 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63750" y="1924752"/>
            <a:ext cx="8064500" cy="5185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</a:t>
            </a:r>
            <a:r>
              <a:rPr lang="sk-SK" dirty="0" err="1"/>
              <a:t>perex</a:t>
            </a:r>
            <a:r>
              <a:rPr lang="sk-SK" dirty="0"/>
              <a:t> </a:t>
            </a:r>
          </a:p>
        </p:txBody>
      </p:sp>
    </p:spTree>
    <p:extLst>
      <p:ext uri="{BB962C8B-B14F-4D97-AF65-F5344CB8AC3E}">
        <p14:creationId xmlns:p14="http://schemas.microsoft.com/office/powerpoint/2010/main" val="1296560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ift down 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8000" y="2586664"/>
            <a:ext cx="10515600" cy="3278814"/>
          </a:xfrm>
          <a:prstGeom prst="rect">
            <a:avLst/>
          </a:prstGeom>
        </p:spPr>
        <p:txBody>
          <a:bodyPr vert="horz" lIns="72000" anchor="t">
            <a:noAutofit/>
          </a:bodyPr>
          <a:lstStyle>
            <a:lvl1pPr marL="171450" indent="-171450">
              <a:lnSpc>
                <a:spcPct val="200000"/>
              </a:lnSpc>
              <a:buSzPct val="300000"/>
              <a:buFontTx/>
              <a:buBlip>
                <a:blip r:embed="rId2"/>
              </a:buBlip>
              <a:defRPr sz="1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 sz="14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Text 1 </a:t>
            </a:r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  <a:p>
            <a:pPr lvl="0"/>
            <a:r>
              <a:rPr lang="sk-SK" dirty="0"/>
              <a:t>Text 2 </a:t>
            </a:r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  <a:p>
            <a:pPr lvl="0"/>
            <a:r>
              <a:rPr lang="sk-SK" dirty="0"/>
              <a:t>Text 3 </a:t>
            </a:r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  <a:p>
            <a:pPr lvl="0"/>
            <a:r>
              <a:rPr lang="sk-SK" dirty="0"/>
              <a:t>Text 4 </a:t>
            </a:r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6" y="396800"/>
            <a:ext cx="1801358" cy="68145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2484760"/>
            <a:ext cx="10515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00744"/>
            <a:ext cx="10515600" cy="38065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 i="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</a:lstStyle>
          <a:p>
            <a:r>
              <a:rPr lang="sk-SK" dirty="0"/>
              <a:t>KLIKNITE A NAPÍŠTE VÁŠ TITULOK 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063750" y="1924752"/>
            <a:ext cx="8064500" cy="5185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5B467A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3D3D3C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sk-SK" dirty="0"/>
              <a:t>Kliknite a napíšte svoj </a:t>
            </a:r>
            <a:r>
              <a:rPr lang="sk-SK" dirty="0" err="1"/>
              <a:t>perex</a:t>
            </a:r>
            <a:r>
              <a:rPr lang="sk-SK" dirty="0"/>
              <a:t> 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74" y="3702682"/>
            <a:ext cx="3336426" cy="31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05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2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0" r:id="rId7"/>
    <p:sldLayoutId id="2147483650" r:id="rId8"/>
    <p:sldLayoutId id="2147483654" r:id="rId9"/>
    <p:sldLayoutId id="2147483652" r:id="rId10"/>
    <p:sldLayoutId id="2147483657" r:id="rId11"/>
    <p:sldLayoutId id="214748365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CB4C6C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github.com/tomasandrek/async-and-parallel-programming-presentat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ebian.org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dotnet.microsoft.com/downloa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Asynchronous and parallel programming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6870" y="5298510"/>
            <a:ext cx="253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FFC000"/>
                </a:solidFill>
              </a:rPr>
              <a:t>Ing. Tomáš Andrek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6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GB" sz="4000">
                <a:latin typeface="Arial"/>
                <a:cs typeface="Arial"/>
              </a:rPr>
              <a:t>ConfigureAwait(false) - What's that ???</a:t>
            </a:r>
            <a:endParaRPr lang="en-GB" sz="4000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99BF1CB2-8FA4-4AC7-AB09-114DABE96C48}"/>
              </a:ext>
            </a:extLst>
          </p:cNvPr>
          <p:cNvSpPr txBox="1"/>
          <p:nvPr/>
        </p:nvSpPr>
        <p:spPr>
          <a:xfrm>
            <a:off x="228600" y="2590800"/>
            <a:ext cx="118491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sk-SK" sz="3200">
                <a:cs typeface="Calibri"/>
              </a:rPr>
              <a:t>Defines </a:t>
            </a:r>
            <a:r>
              <a:rPr lang="sk-SK" sz="3200" i="1">
                <a:cs typeface="Calibri"/>
              </a:rPr>
              <a:t>"</a:t>
            </a:r>
            <a:r>
              <a:rPr lang="sk-SK" sz="3200" b="1" i="1">
                <a:cs typeface="Calibri"/>
              </a:rPr>
              <a:t>Synchronization context"</a:t>
            </a:r>
            <a:r>
              <a:rPr lang="sk-SK" sz="3200" b="1" dirty="0">
                <a:cs typeface="Calibri"/>
              </a:rPr>
              <a:t>  </a:t>
            </a:r>
            <a:r>
              <a:rPr lang="sk-SK" sz="3200">
                <a:cs typeface="Calibri"/>
              </a:rPr>
              <a:t>-&gt; contains Culture, HttpContext</a:t>
            </a:r>
          </a:p>
          <a:p>
            <a:pPr marL="457200" indent="-457200">
              <a:buFont typeface="Arial"/>
              <a:buChar char="•"/>
            </a:pPr>
            <a:r>
              <a:rPr lang="sk-SK" sz="3200">
                <a:cs typeface="Calibri"/>
              </a:rPr>
              <a:t>Synchronization context ends at the end of a method</a:t>
            </a:r>
            <a:endParaRPr lang="sk-SK" sz="32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sk-SK" sz="3200">
                <a:cs typeface="Calibri"/>
              </a:rPr>
              <a:t>Default value:  Standard .NET = true</a:t>
            </a:r>
            <a:endParaRPr lang="sk-SK" sz="3200" dirty="0">
              <a:cs typeface="Calibri"/>
            </a:endParaRPr>
          </a:p>
          <a:p>
            <a:r>
              <a:rPr lang="sk-SK" sz="3200">
                <a:cs typeface="Calibri"/>
              </a:rPr>
              <a:t>                                .NET Core = true</a:t>
            </a:r>
          </a:p>
          <a:p>
            <a:r>
              <a:rPr lang="sk-SK" sz="3200">
                <a:cs typeface="Calibri"/>
              </a:rPr>
              <a:t>                                ASP.NET Core = false (no synch. context!!!)</a:t>
            </a:r>
          </a:p>
          <a:p>
            <a:pPr marL="457200" indent="-457200">
              <a:buFont typeface="Arial"/>
              <a:buChar char="•"/>
            </a:pPr>
            <a:r>
              <a:rPr lang="sk-SK" sz="3200">
                <a:cs typeface="Calibri"/>
              </a:rPr>
              <a:t>Despite ASP.NET Core always use Configure.Await - .NET Standard</a:t>
            </a:r>
          </a:p>
          <a:p>
            <a:pPr marL="457200" indent="-457200">
              <a:buFont typeface="Arial"/>
              <a:buChar char="•"/>
            </a:pPr>
            <a:r>
              <a:rPr lang="sk-SK" sz="3200">
                <a:cs typeface="Calibri"/>
              </a:rPr>
              <a:t>For libraries use </a:t>
            </a:r>
            <a:r>
              <a:rPr lang="sk-SK" sz="3200" b="1">
                <a:cs typeface="Calibri"/>
              </a:rPr>
              <a:t>false, </a:t>
            </a:r>
            <a:r>
              <a:rPr lang="sk-SK" sz="3200">
                <a:cs typeface="Calibri"/>
              </a:rPr>
              <a:t>On app level use </a:t>
            </a:r>
            <a:r>
              <a:rPr lang="sk-SK" sz="3200" b="1">
                <a:ea typeface="+mn-lt"/>
                <a:cs typeface="+mn-lt"/>
              </a:rPr>
              <a:t>true </a:t>
            </a:r>
            <a:r>
              <a:rPr lang="sk-SK" sz="3200">
                <a:cs typeface="Calibri"/>
              </a:rPr>
              <a:t>if necesssary, otherwise </a:t>
            </a:r>
            <a:r>
              <a:rPr lang="sk-SK" sz="3200" b="1">
                <a:cs typeface="Calibri"/>
              </a:rPr>
              <a:t>false</a:t>
            </a:r>
          </a:p>
          <a:p>
            <a:pPr marL="457200" indent="-457200">
              <a:buFont typeface="Arial"/>
              <a:buChar char="•"/>
            </a:pPr>
            <a:endParaRPr lang="sk-SK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4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Parallelism and thread synchronization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88699B3-D791-45F9-9903-F3C38A39A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069831"/>
              </p:ext>
            </p:extLst>
          </p:nvPr>
        </p:nvGraphicFramePr>
        <p:xfrm>
          <a:off x="457200" y="2228850"/>
          <a:ext cx="550545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1" name="BlokTextu 340">
            <a:extLst>
              <a:ext uri="{FF2B5EF4-FFF2-40B4-BE49-F238E27FC236}">
                <a16:creationId xmlns:a16="http://schemas.microsoft.com/office/drawing/2014/main" id="{D6D11EDF-0304-4BEA-A54A-16B9F91118E0}"/>
              </a:ext>
            </a:extLst>
          </p:cNvPr>
          <p:cNvSpPr txBox="1"/>
          <p:nvPr/>
        </p:nvSpPr>
        <p:spPr>
          <a:xfrm rot="-360000">
            <a:off x="368581" y="5637112"/>
            <a:ext cx="744855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dirty="0" err="1">
                <a:latin typeface="Colonna MT"/>
              </a:rPr>
              <a:t>Example</a:t>
            </a:r>
            <a:r>
              <a:rPr lang="sk-SK" sz="3600" dirty="0">
                <a:latin typeface="Colonna MT"/>
              </a:rPr>
              <a:t> 20a </a:t>
            </a:r>
            <a:r>
              <a:rPr lang="sk-SK" sz="3600" dirty="0">
                <a:ea typeface="+mn-lt"/>
                <a:cs typeface="+mn-lt"/>
              </a:rPr>
              <a:t>-</a:t>
            </a:r>
            <a:r>
              <a:rPr lang="sk-SK" sz="3600" dirty="0">
                <a:latin typeface="Colonna MT"/>
                <a:cs typeface="Calibri"/>
              </a:rPr>
              <a:t> </a:t>
            </a:r>
            <a:r>
              <a:rPr lang="sk-SK" sz="2800" dirty="0" err="1">
                <a:latin typeface="Calibri"/>
                <a:cs typeface="Calibri"/>
              </a:rPr>
              <a:t>Lock</a:t>
            </a:r>
            <a:r>
              <a:rPr lang="sk-SK" sz="2800" dirty="0">
                <a:latin typeface="Calibri"/>
                <a:cs typeface="Calibri"/>
              </a:rPr>
              <a:t> and </a:t>
            </a:r>
            <a:r>
              <a:rPr lang="sk-SK" sz="2800" dirty="0" err="1">
                <a:latin typeface="Calibri"/>
                <a:cs typeface="Calibri"/>
              </a:rPr>
              <a:t>atomic</a:t>
            </a:r>
            <a:r>
              <a:rPr lang="sk-SK" sz="2800" dirty="0">
                <a:latin typeface="Calibri"/>
                <a:cs typeface="Calibri"/>
              </a:rPr>
              <a:t> </a:t>
            </a:r>
            <a:r>
              <a:rPr lang="sk-SK" sz="2800" dirty="0" err="1">
                <a:latin typeface="Calibri"/>
                <a:cs typeface="Calibri"/>
              </a:rPr>
              <a:t>operations</a:t>
            </a:r>
            <a:endParaRPr lang="sk-SK" dirty="0" err="1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FEA4427-EDA8-4E19-A450-E483E2E0233E}"/>
              </a:ext>
            </a:extLst>
          </p:cNvPr>
          <p:cNvSpPr txBox="1"/>
          <p:nvPr/>
        </p:nvSpPr>
        <p:spPr>
          <a:xfrm rot="480000">
            <a:off x="6584765" y="3155881"/>
            <a:ext cx="486353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dirty="0" err="1">
                <a:latin typeface="Colonna MT"/>
              </a:rPr>
              <a:t>Example</a:t>
            </a:r>
            <a:r>
              <a:rPr lang="sk-SK" sz="3600" dirty="0">
                <a:latin typeface="Colonna MT"/>
              </a:rPr>
              <a:t> 20b </a:t>
            </a:r>
            <a:r>
              <a:rPr lang="sk-SK" sz="2800" dirty="0">
                <a:ea typeface="+mn-lt"/>
                <a:cs typeface="+mn-lt"/>
              </a:rPr>
              <a:t>- </a:t>
            </a:r>
            <a:r>
              <a:rPr lang="sk-SK" sz="2800" dirty="0" err="1">
                <a:ea typeface="+mn-lt"/>
                <a:cs typeface="+mn-lt"/>
              </a:rPr>
              <a:t>Real</a:t>
            </a:r>
            <a:r>
              <a:rPr lang="sk-SK" sz="2800" dirty="0">
                <a:ea typeface="+mn-lt"/>
                <a:cs typeface="+mn-lt"/>
              </a:rPr>
              <a:t> </a:t>
            </a:r>
            <a:r>
              <a:rPr lang="sk-SK" sz="2800" dirty="0" err="1">
                <a:ea typeface="+mn-lt"/>
                <a:cs typeface="+mn-lt"/>
              </a:rPr>
              <a:t>example</a:t>
            </a:r>
            <a:endParaRPr lang="sk-SK" sz="2800" dirty="0" err="1">
              <a:latin typeface="Colonna MT"/>
              <a:cs typeface="Calibri"/>
            </a:endParaRP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EEED3FD5-903C-42FF-B370-36880C106377}"/>
              </a:ext>
            </a:extLst>
          </p:cNvPr>
          <p:cNvSpPr txBox="1"/>
          <p:nvPr/>
        </p:nvSpPr>
        <p:spPr>
          <a:xfrm rot="1620000">
            <a:off x="7163498" y="5316488"/>
            <a:ext cx="486353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dirty="0" err="1">
                <a:latin typeface="Colonna MT"/>
              </a:rPr>
              <a:t>Example</a:t>
            </a:r>
            <a:r>
              <a:rPr lang="sk-SK" sz="3600" dirty="0">
                <a:latin typeface="Colonna MT"/>
              </a:rPr>
              <a:t> 21 </a:t>
            </a:r>
            <a:r>
              <a:rPr lang="sk-SK" sz="2800" dirty="0">
                <a:ea typeface="+mn-lt"/>
                <a:cs typeface="+mn-lt"/>
              </a:rPr>
              <a:t>- </a:t>
            </a:r>
            <a:r>
              <a:rPr lang="sk-SK" sz="2800" dirty="0" err="1">
                <a:ea typeface="+mn-lt"/>
                <a:cs typeface="+mn-lt"/>
              </a:rPr>
              <a:t>Deadlocks</a:t>
            </a:r>
            <a:endParaRPr lang="sk-SK" sz="2800" dirty="0" err="1">
              <a:latin typeface="Colonna 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42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GB" sz="4000" dirty="0">
                <a:latin typeface="Arial"/>
                <a:cs typeface="Arial"/>
              </a:rPr>
              <a:t>Parallel extensions and TPL</a:t>
            </a:r>
            <a:endParaRPr lang="sk-SK" sz="4000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446732CD-76B5-4A98-9DCB-94B5DA144FAC}"/>
              </a:ext>
            </a:extLst>
          </p:cNvPr>
          <p:cNvSpPr txBox="1"/>
          <p:nvPr/>
        </p:nvSpPr>
        <p:spPr>
          <a:xfrm>
            <a:off x="582247" y="2487247"/>
            <a:ext cx="880012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k-SK" sz="2400" b="1" dirty="0" err="1">
                <a:ea typeface="+mn-lt"/>
                <a:cs typeface="+mn-lt"/>
              </a:rPr>
              <a:t>Parallel.Invoke</a:t>
            </a:r>
            <a:endParaRPr lang="sk-SK" sz="2400">
              <a:cs typeface="Calibri" panose="020F0502020204030204"/>
            </a:endParaRPr>
          </a:p>
          <a:p>
            <a:pPr lvl="1"/>
            <a:r>
              <a:rPr lang="sk-SK" sz="2400" dirty="0" err="1">
                <a:ea typeface="+mn-lt"/>
                <a:cs typeface="+mn-lt"/>
              </a:rPr>
              <a:t>Executes</a:t>
            </a:r>
            <a:r>
              <a:rPr lang="sk-SK" sz="2400" dirty="0">
                <a:ea typeface="+mn-lt"/>
                <a:cs typeface="+mn-lt"/>
              </a:rPr>
              <a:t> </a:t>
            </a:r>
            <a:r>
              <a:rPr lang="sk-SK" sz="2400" dirty="0" err="1">
                <a:ea typeface="+mn-lt"/>
                <a:cs typeface="+mn-lt"/>
              </a:rPr>
              <a:t>an</a:t>
            </a:r>
            <a:r>
              <a:rPr lang="sk-SK" sz="2400" dirty="0">
                <a:ea typeface="+mn-lt"/>
                <a:cs typeface="+mn-lt"/>
              </a:rPr>
              <a:t> </a:t>
            </a:r>
            <a:r>
              <a:rPr lang="sk-SK" sz="2400" dirty="0" err="1">
                <a:ea typeface="+mn-lt"/>
                <a:cs typeface="+mn-lt"/>
              </a:rPr>
              <a:t>array</a:t>
            </a:r>
            <a:r>
              <a:rPr lang="sk-SK" sz="2400" dirty="0">
                <a:ea typeface="+mn-lt"/>
                <a:cs typeface="+mn-lt"/>
              </a:rPr>
              <a:t> of </a:t>
            </a:r>
            <a:r>
              <a:rPr lang="sk-SK" sz="2400" dirty="0" err="1">
                <a:ea typeface="+mn-lt"/>
                <a:cs typeface="+mn-lt"/>
              </a:rPr>
              <a:t>Action</a:t>
            </a:r>
            <a:r>
              <a:rPr lang="sk-SK" sz="2400" dirty="0">
                <a:ea typeface="+mn-lt"/>
                <a:cs typeface="+mn-lt"/>
              </a:rPr>
              <a:t> </a:t>
            </a:r>
            <a:r>
              <a:rPr lang="sk-SK" sz="2400" dirty="0" err="1">
                <a:ea typeface="+mn-lt"/>
                <a:cs typeface="+mn-lt"/>
              </a:rPr>
              <a:t>delegates</a:t>
            </a:r>
            <a:r>
              <a:rPr lang="sk-SK" sz="2400" dirty="0">
                <a:ea typeface="+mn-lt"/>
                <a:cs typeface="+mn-lt"/>
              </a:rPr>
              <a:t> in </a:t>
            </a:r>
            <a:r>
              <a:rPr lang="sk-SK" sz="2400" dirty="0" err="1">
                <a:ea typeface="+mn-lt"/>
                <a:cs typeface="+mn-lt"/>
              </a:rPr>
              <a:t>parallel</a:t>
            </a:r>
            <a:r>
              <a:rPr lang="sk-SK" sz="2400" dirty="0">
                <a:ea typeface="+mn-lt"/>
                <a:cs typeface="+mn-lt"/>
              </a:rPr>
              <a:t>, and </a:t>
            </a:r>
            <a:r>
              <a:rPr lang="sk-SK" sz="2400" dirty="0" err="1">
                <a:ea typeface="+mn-lt"/>
                <a:cs typeface="+mn-lt"/>
              </a:rPr>
              <a:t>then</a:t>
            </a:r>
            <a:r>
              <a:rPr lang="sk-SK" sz="2400" dirty="0">
                <a:ea typeface="+mn-lt"/>
                <a:cs typeface="+mn-lt"/>
              </a:rPr>
              <a:t> </a:t>
            </a:r>
            <a:r>
              <a:rPr lang="sk-SK" sz="2400" dirty="0" err="1">
                <a:ea typeface="+mn-lt"/>
                <a:cs typeface="+mn-lt"/>
              </a:rPr>
              <a:t>waits</a:t>
            </a:r>
            <a:r>
              <a:rPr lang="sk-SK" sz="2400" dirty="0">
                <a:ea typeface="+mn-lt"/>
                <a:cs typeface="+mn-lt"/>
              </a:rPr>
              <a:t> </a:t>
            </a:r>
            <a:r>
              <a:rPr lang="sk-SK" sz="2400" dirty="0" err="1">
                <a:ea typeface="+mn-lt"/>
                <a:cs typeface="+mn-lt"/>
              </a:rPr>
              <a:t>for</a:t>
            </a:r>
            <a:r>
              <a:rPr lang="sk-SK" sz="2400" dirty="0">
                <a:ea typeface="+mn-lt"/>
                <a:cs typeface="+mn-lt"/>
              </a:rPr>
              <a:t> </a:t>
            </a:r>
            <a:r>
              <a:rPr lang="sk-SK" sz="2400" dirty="0" err="1">
                <a:ea typeface="+mn-lt"/>
                <a:cs typeface="+mn-lt"/>
              </a:rPr>
              <a:t>them</a:t>
            </a:r>
            <a:r>
              <a:rPr lang="sk-SK" sz="2400" dirty="0">
                <a:ea typeface="+mn-lt"/>
                <a:cs typeface="+mn-lt"/>
              </a:rPr>
              <a:t> to </a:t>
            </a:r>
            <a:r>
              <a:rPr lang="sk-SK" sz="2400" dirty="0" err="1">
                <a:ea typeface="+mn-lt"/>
                <a:cs typeface="+mn-lt"/>
              </a:rPr>
              <a:t>complete</a:t>
            </a:r>
            <a:endParaRPr lang="sk-SK" sz="2400">
              <a:cs typeface="Calibri" panose="020F0502020204030204"/>
            </a:endParaRPr>
          </a:p>
          <a:p>
            <a:pPr lvl="1"/>
            <a:endParaRPr lang="sk-SK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sk-SK" sz="2400" b="1" dirty="0" err="1">
                <a:ea typeface="+mn-lt"/>
                <a:cs typeface="+mn-lt"/>
              </a:rPr>
              <a:t>Parallel.For</a:t>
            </a:r>
            <a:endParaRPr lang="sk-SK" sz="2400">
              <a:cs typeface="Calibri" panose="020F0502020204030204"/>
            </a:endParaRPr>
          </a:p>
          <a:p>
            <a:pPr lvl="1"/>
            <a:r>
              <a:rPr lang="sk-SK" sz="2400" dirty="0" err="1">
                <a:ea typeface="+mn-lt"/>
                <a:cs typeface="+mn-lt"/>
              </a:rPr>
              <a:t>Parallel</a:t>
            </a:r>
            <a:r>
              <a:rPr lang="sk-SK" sz="2400" dirty="0">
                <a:ea typeface="+mn-lt"/>
                <a:cs typeface="+mn-lt"/>
              </a:rPr>
              <a:t> </a:t>
            </a:r>
            <a:r>
              <a:rPr lang="sk-SK" sz="2400" dirty="0" err="1">
                <a:ea typeface="+mn-lt"/>
                <a:cs typeface="+mn-lt"/>
              </a:rPr>
              <a:t>equivalent</a:t>
            </a:r>
            <a:r>
              <a:rPr lang="sk-SK" sz="2400" dirty="0">
                <a:ea typeface="+mn-lt"/>
                <a:cs typeface="+mn-lt"/>
              </a:rPr>
              <a:t> of a C# </a:t>
            </a:r>
            <a:r>
              <a:rPr lang="sk-SK" sz="2400" dirty="0" err="1">
                <a:ea typeface="+mn-lt"/>
                <a:cs typeface="+mn-lt"/>
              </a:rPr>
              <a:t>for</a:t>
            </a:r>
            <a:r>
              <a:rPr lang="sk-SK" sz="2400" dirty="0">
                <a:ea typeface="+mn-lt"/>
                <a:cs typeface="+mn-lt"/>
              </a:rPr>
              <a:t> </a:t>
            </a:r>
            <a:r>
              <a:rPr lang="sk-SK" sz="2400" dirty="0" err="1">
                <a:ea typeface="+mn-lt"/>
                <a:cs typeface="+mn-lt"/>
              </a:rPr>
              <a:t>loop</a:t>
            </a:r>
            <a:endParaRPr lang="sk-SK" sz="2400">
              <a:cs typeface="Calibri" panose="020F0502020204030204"/>
            </a:endParaRPr>
          </a:p>
          <a:p>
            <a:pPr lvl="1"/>
            <a:endParaRPr lang="sk-SK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sk-SK" sz="2400" b="1" dirty="0" err="1">
                <a:ea typeface="+mn-lt"/>
                <a:cs typeface="+mn-lt"/>
              </a:rPr>
              <a:t>Parallel.ForEach</a:t>
            </a:r>
            <a:endParaRPr lang="sk-SK" sz="2400">
              <a:cs typeface="Calibri" panose="020F0502020204030204"/>
            </a:endParaRPr>
          </a:p>
          <a:p>
            <a:pPr lvl="1"/>
            <a:r>
              <a:rPr lang="sk-SK" sz="2400" dirty="0" err="1">
                <a:ea typeface="+mn-lt"/>
                <a:cs typeface="+mn-lt"/>
              </a:rPr>
              <a:t>Parallel</a:t>
            </a:r>
            <a:r>
              <a:rPr lang="sk-SK" sz="2400" dirty="0">
                <a:ea typeface="+mn-lt"/>
                <a:cs typeface="+mn-lt"/>
              </a:rPr>
              <a:t> </a:t>
            </a:r>
            <a:r>
              <a:rPr lang="sk-SK" sz="2400" dirty="0" err="1">
                <a:ea typeface="+mn-lt"/>
                <a:cs typeface="+mn-lt"/>
              </a:rPr>
              <a:t>equivalent</a:t>
            </a:r>
            <a:r>
              <a:rPr lang="sk-SK" sz="2400" dirty="0">
                <a:ea typeface="+mn-lt"/>
                <a:cs typeface="+mn-lt"/>
              </a:rPr>
              <a:t> of a C# </a:t>
            </a:r>
            <a:r>
              <a:rPr lang="sk-SK" sz="2400" dirty="0" err="1">
                <a:ea typeface="+mn-lt"/>
                <a:cs typeface="+mn-lt"/>
              </a:rPr>
              <a:t>foreach</a:t>
            </a:r>
            <a:r>
              <a:rPr lang="sk-SK" sz="2400" dirty="0">
                <a:ea typeface="+mn-lt"/>
                <a:cs typeface="+mn-lt"/>
              </a:rPr>
              <a:t> </a:t>
            </a:r>
            <a:r>
              <a:rPr lang="sk-SK" sz="2400" dirty="0" err="1">
                <a:ea typeface="+mn-lt"/>
                <a:cs typeface="+mn-lt"/>
              </a:rPr>
              <a:t>loop</a:t>
            </a:r>
          </a:p>
          <a:p>
            <a:pPr algn="l"/>
            <a:endParaRPr lang="sk-SK" dirty="0">
              <a:cs typeface="Calibri"/>
            </a:endParaRPr>
          </a:p>
        </p:txBody>
      </p:sp>
      <p:pic>
        <p:nvPicPr>
          <p:cNvPr id="8" name="Grafický objekt 9" descr="Vývojový diagram">
            <a:extLst>
              <a:ext uri="{FF2B5EF4-FFF2-40B4-BE49-F238E27FC236}">
                <a16:creationId xmlns:a16="http://schemas.microsoft.com/office/drawing/2014/main" id="{FF4B9986-3EAE-4F18-9F13-5A7340443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0568" y="324338"/>
            <a:ext cx="1568938" cy="1568938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77743392-951D-42E2-88E9-A9B85F30BA46}"/>
              </a:ext>
            </a:extLst>
          </p:cNvPr>
          <p:cNvSpPr txBox="1"/>
          <p:nvPr/>
        </p:nvSpPr>
        <p:spPr>
          <a:xfrm rot="-780000">
            <a:off x="6728769" y="4335789"/>
            <a:ext cx="524453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dirty="0" err="1">
                <a:latin typeface="Colonna MT"/>
              </a:rPr>
              <a:t>Example</a:t>
            </a:r>
            <a:r>
              <a:rPr lang="sk-SK" sz="3600" dirty="0">
                <a:latin typeface="Colonna MT"/>
              </a:rPr>
              <a:t> 22 </a:t>
            </a:r>
            <a:r>
              <a:rPr lang="sk-SK" sz="2800" dirty="0">
                <a:ea typeface="+mn-lt"/>
                <a:cs typeface="+mn-lt"/>
              </a:rPr>
              <a:t>- </a:t>
            </a:r>
            <a:r>
              <a:rPr lang="sk-SK" sz="2800" dirty="0" err="1">
                <a:ea typeface="+mn-lt"/>
                <a:cs typeface="+mn-lt"/>
              </a:rPr>
              <a:t>Parallel.ForEach</a:t>
            </a:r>
            <a:endParaRPr lang="sk-SK" sz="2800" dirty="0" err="1">
              <a:latin typeface="Colonna 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82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446732CD-76B5-4A98-9DCB-94B5DA144FAC}"/>
              </a:ext>
            </a:extLst>
          </p:cNvPr>
          <p:cNvSpPr txBox="1"/>
          <p:nvPr/>
        </p:nvSpPr>
        <p:spPr>
          <a:xfrm>
            <a:off x="6320693" y="2266726"/>
            <a:ext cx="6029568" cy="39026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Examples - source</a:t>
            </a:r>
            <a:endParaRPr lang="en-US" b="1" dirty="0"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dirty="0">
                <a:latin typeface="Arial"/>
                <a:cs typeface="Arial"/>
                <a:hlinkClick r:id="rId2"/>
              </a:rPr>
              <a:t>https://github.com/tomasandrek/async-and-parallel-programming-presentation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Docker</a:t>
            </a:r>
            <a:endParaRPr lang="en-US" dirty="0" err="1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https://www.docker.com/</a:t>
            </a:r>
            <a:endParaRPr lang="en-US" dirty="0">
              <a:cs typeface="Calibri"/>
            </a:endParaRP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.NET Core</a:t>
            </a:r>
            <a:endParaRPr lang="en-US" dirty="0">
              <a:cs typeface="Calibri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</a:t>
            </a:r>
            <a:r>
              <a:rPr lang="en-US" dirty="0">
                <a:ea typeface="+mn-lt"/>
                <a:cs typeface="+mn-lt"/>
                <a:hlinkClick r:id="rId4"/>
              </a:rPr>
              <a:t>://dotnet.microsoft.com/download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dirty="0">
              <a:cs typeface="Calibri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cs typeface="Calibri"/>
              </a:rPr>
              <a:t>Visual Studio Code</a:t>
            </a:r>
            <a:endParaRPr lang="en-US" dirty="0">
              <a:cs typeface="Calibri"/>
            </a:endParaRP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https://code.visualstudio.com/</a:t>
            </a:r>
            <a:endParaRPr lang="en-US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dirty="0">
              <a:cs typeface="Calibri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cs typeface="Calibri"/>
              </a:rPr>
              <a:t>Linux – Debian :-) 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https://www.debian.org/</a:t>
            </a:r>
            <a:endParaRPr lang="en-US" b="1" dirty="0">
              <a:cs typeface="Calibri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Obrázok 3" descr="Obrázok, na ktorom je košeľa, kreslenie&#10;&#10;Popis vygenerovaný s veľmi vysokou spoľahlivosťou">
            <a:extLst>
              <a:ext uri="{FF2B5EF4-FFF2-40B4-BE49-F238E27FC236}">
                <a16:creationId xmlns:a16="http://schemas.microsoft.com/office/drawing/2014/main" id="{E2ECB7B2-C096-40ED-880F-812FE3237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0708" y="-287216"/>
            <a:ext cx="3046046" cy="30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4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267199"/>
            <a:ext cx="9144000" cy="811335"/>
          </a:xfrm>
        </p:spPr>
        <p:txBody>
          <a:bodyPr>
            <a:normAutofit fontScale="90000"/>
          </a:bodyPr>
          <a:lstStyle/>
          <a:p>
            <a:r>
              <a:rPr lang="sk-SK" sz="3600" dirty="0" err="1">
                <a:latin typeface="Arial"/>
                <a:cs typeface="Arial"/>
              </a:rPr>
              <a:t>Thank</a:t>
            </a:r>
            <a:r>
              <a:rPr lang="sk-SK" sz="3600" dirty="0">
                <a:latin typeface="Arial"/>
                <a:cs typeface="Arial"/>
              </a:rPr>
              <a:t> </a:t>
            </a:r>
            <a:r>
              <a:rPr lang="sk-SK" sz="3600" dirty="0" err="1">
                <a:latin typeface="Arial"/>
                <a:cs typeface="Arial"/>
              </a:rPr>
              <a:t>you</a:t>
            </a:r>
            <a:br>
              <a:rPr lang="sk-SK" sz="3600" dirty="0">
                <a:latin typeface="Arial"/>
                <a:cs typeface="Arial"/>
              </a:rPr>
            </a:br>
            <a:r>
              <a:rPr lang="en-US" sz="2000" dirty="0">
                <a:solidFill>
                  <a:schemeClr val="bg2"/>
                </a:solidFill>
                <a:latin typeface="Arial"/>
                <a:cs typeface="Arial"/>
              </a:rPr>
              <a:t> 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89EDB82-DCFC-46BC-BC7F-59800C648F14}"/>
              </a:ext>
            </a:extLst>
          </p:cNvPr>
          <p:cNvSpPr txBox="1"/>
          <p:nvPr/>
        </p:nvSpPr>
        <p:spPr>
          <a:xfrm>
            <a:off x="8900639" y="5357126"/>
            <a:ext cx="253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FFC000"/>
                </a:solidFill>
              </a:rPr>
              <a:t>Ing. Tomáš Andrek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9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" name="Rectangle 105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Basics</a:t>
            </a:r>
          </a:p>
        </p:txBody>
      </p:sp>
      <p:sp>
        <p:nvSpPr>
          <p:cNvPr id="239" name="Freeform: Shape 107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BlokTextu 227">
            <a:extLst>
              <a:ext uri="{FF2B5EF4-FFF2-40B4-BE49-F238E27FC236}">
                <a16:creationId xmlns:a16="http://schemas.microsoft.com/office/drawing/2014/main" id="{96B095B9-969F-4982-A3DD-F6DE3D476156}"/>
              </a:ext>
            </a:extLst>
          </p:cNvPr>
          <p:cNvSpPr txBox="1"/>
          <p:nvPr/>
        </p:nvSpPr>
        <p:spPr>
          <a:xfrm>
            <a:off x="838200" y="1825625"/>
            <a:ext cx="6596035" cy="44431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Core</a:t>
            </a:r>
            <a:r>
              <a:rPr lang="en-US" sz="2800" dirty="0"/>
              <a:t>: is an individual processor within a CPU.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Thread</a:t>
            </a:r>
            <a:r>
              <a:rPr lang="en-US" sz="2800" dirty="0"/>
              <a:t>: is a single sequential flow of control within a program.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Asynchronous programming</a:t>
            </a:r>
            <a:r>
              <a:rPr lang="en-US" sz="2800" dirty="0"/>
              <a:t>: non-blocking, without waiting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Parallel programming</a:t>
            </a:r>
            <a:r>
              <a:rPr lang="en-US" sz="2800" dirty="0"/>
              <a:t>: run multiple things at the same time</a:t>
            </a:r>
            <a:endParaRPr lang="en-US" sz="2800" b="1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Synchronization</a:t>
            </a:r>
            <a:r>
              <a:rPr lang="en-US" sz="2800" dirty="0"/>
              <a:t>: is the concurrent execution of two or more threads that share critical resources.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40" name="Oval 109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: Shape 111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29" name="Obrázok 229" descr="Obrázok, na ktorom je vonkajšie, budova, biele, ulica&#10;&#10;Popis vygenerovaný s veľmi vysokou spoľahlivosťou">
            <a:extLst>
              <a:ext uri="{FF2B5EF4-FFF2-40B4-BE49-F238E27FC236}">
                <a16:creationId xmlns:a16="http://schemas.microsoft.com/office/drawing/2014/main" id="{9AC83506-7A15-4F8D-9CBB-B56BE7BB3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42" name="Freeform: Shape 113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3" name="Straight Connector 115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Freeform: Shape 117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5" name="Freeform: Shape 119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0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 and parallel in .NET</a:t>
            </a:r>
          </a:p>
        </p:txBody>
      </p:sp>
      <p:pic>
        <p:nvPicPr>
          <p:cNvPr id="2058" name="Picture 10" descr="VÃ½sledok vyhÄ¾adÃ¡vania obrÃ¡zkov pre dopyt release managemen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9745663"/>
            <a:ext cx="1944000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Ã½sledok vyhÄ¾adÃ¡vania obrÃ¡zkov pre dopyt release managemen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9745662"/>
            <a:ext cx="3250699" cy="32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1" name="Obdĺžnik 2730">
            <a:extLst>
              <a:ext uri="{FF2B5EF4-FFF2-40B4-BE49-F238E27FC236}">
                <a16:creationId xmlns:a16="http://schemas.microsoft.com/office/drawing/2014/main" id="{F2C892E1-29F3-4CED-8F63-9CF58B1CED6D}"/>
              </a:ext>
            </a:extLst>
          </p:cNvPr>
          <p:cNvSpPr/>
          <p:nvPr/>
        </p:nvSpPr>
        <p:spPr>
          <a:xfrm>
            <a:off x="6244728" y="5230258"/>
            <a:ext cx="5545155" cy="106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>
                <a:cs typeface="Calibri"/>
              </a:rPr>
              <a:t>Thread</a:t>
            </a:r>
            <a:endParaRPr lang="sk-SK" sz="3200" dirty="0" err="1"/>
          </a:p>
        </p:txBody>
      </p:sp>
      <p:sp>
        <p:nvSpPr>
          <p:cNvPr id="812" name="Obdĺžnik 811">
            <a:extLst>
              <a:ext uri="{FF2B5EF4-FFF2-40B4-BE49-F238E27FC236}">
                <a16:creationId xmlns:a16="http://schemas.microsoft.com/office/drawing/2014/main" id="{03D01825-104F-4F84-927C-2A51644634C5}"/>
              </a:ext>
            </a:extLst>
          </p:cNvPr>
          <p:cNvSpPr/>
          <p:nvPr/>
        </p:nvSpPr>
        <p:spPr>
          <a:xfrm>
            <a:off x="6244728" y="915318"/>
            <a:ext cx="5545154" cy="4057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k-SK" sz="3200" dirty="0" err="1">
                <a:cs typeface="Calibri"/>
              </a:rPr>
              <a:t>Parallel</a:t>
            </a:r>
            <a:r>
              <a:rPr lang="sk-SK" sz="3200" dirty="0">
                <a:cs typeface="Calibri"/>
              </a:rPr>
              <a:t> </a:t>
            </a:r>
            <a:r>
              <a:rPr lang="sk-SK" sz="3200" dirty="0" err="1">
                <a:cs typeface="Calibri"/>
              </a:rPr>
              <a:t>Extensions</a:t>
            </a:r>
            <a:r>
              <a:rPr lang="sk-SK" sz="3200" dirty="0">
                <a:cs typeface="Calibri"/>
              </a:rPr>
              <a:t> </a:t>
            </a:r>
            <a:r>
              <a:rPr lang="sk-SK" sz="3200" dirty="0" err="1">
                <a:cs typeface="Calibri"/>
              </a:rPr>
              <a:t>Library</a:t>
            </a:r>
            <a:endParaRPr lang="sk-SK" sz="3200" dirty="0" err="1"/>
          </a:p>
        </p:txBody>
      </p:sp>
      <p:sp>
        <p:nvSpPr>
          <p:cNvPr id="813" name="Obdĺžnik 812">
            <a:extLst>
              <a:ext uri="{FF2B5EF4-FFF2-40B4-BE49-F238E27FC236}">
                <a16:creationId xmlns:a16="http://schemas.microsoft.com/office/drawing/2014/main" id="{36083621-9FA2-4978-AA57-BD6A225898F8}"/>
              </a:ext>
            </a:extLst>
          </p:cNvPr>
          <p:cNvSpPr/>
          <p:nvPr/>
        </p:nvSpPr>
        <p:spPr>
          <a:xfrm>
            <a:off x="6354897" y="1824209"/>
            <a:ext cx="2671588" cy="297455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>
                <a:cs typeface="Calibri"/>
              </a:rPr>
              <a:t>Task</a:t>
            </a:r>
            <a:r>
              <a:rPr lang="sk-SK" sz="3200" dirty="0">
                <a:cs typeface="Calibri"/>
              </a:rPr>
              <a:t> </a:t>
            </a:r>
            <a:r>
              <a:rPr lang="sk-SK" sz="3200" dirty="0" err="1">
                <a:cs typeface="Calibri"/>
              </a:rPr>
              <a:t>parallel</a:t>
            </a:r>
            <a:r>
              <a:rPr lang="sk-SK" sz="3200" dirty="0">
                <a:cs typeface="Calibri"/>
              </a:rPr>
              <a:t> </a:t>
            </a:r>
            <a:r>
              <a:rPr lang="sk-SK" sz="3200" dirty="0" err="1">
                <a:cs typeface="Calibri"/>
              </a:rPr>
              <a:t>library</a:t>
            </a:r>
            <a:r>
              <a:rPr lang="sk-SK" sz="3200" dirty="0">
                <a:cs typeface="Calibri"/>
              </a:rPr>
              <a:t> (TPL)</a:t>
            </a:r>
            <a:endParaRPr lang="sk-SK" sz="3200" dirty="0" err="1"/>
          </a:p>
        </p:txBody>
      </p:sp>
      <p:sp>
        <p:nvSpPr>
          <p:cNvPr id="814" name="Obdĺžnik 813">
            <a:extLst>
              <a:ext uri="{FF2B5EF4-FFF2-40B4-BE49-F238E27FC236}">
                <a16:creationId xmlns:a16="http://schemas.microsoft.com/office/drawing/2014/main" id="{E22817A2-15E3-4EF9-A81E-68258DE21653}"/>
              </a:ext>
            </a:extLst>
          </p:cNvPr>
          <p:cNvSpPr/>
          <p:nvPr/>
        </p:nvSpPr>
        <p:spPr>
          <a:xfrm>
            <a:off x="9145836" y="1824208"/>
            <a:ext cx="2533878" cy="296537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>
                <a:cs typeface="Calibri"/>
              </a:rPr>
              <a:t>Parallel</a:t>
            </a:r>
            <a:r>
              <a:rPr lang="sk-SK" sz="3200" dirty="0">
                <a:cs typeface="Calibri"/>
              </a:rPr>
              <a:t> LINQ (PLINQ)</a:t>
            </a:r>
            <a:endParaRPr lang="sk-SK" sz="3200" dirty="0" err="1"/>
          </a:p>
        </p:txBody>
      </p:sp>
      <p:sp>
        <p:nvSpPr>
          <p:cNvPr id="2733" name="BlokTextu 2732">
            <a:extLst>
              <a:ext uri="{FF2B5EF4-FFF2-40B4-BE49-F238E27FC236}">
                <a16:creationId xmlns:a16="http://schemas.microsoft.com/office/drawing/2014/main" id="{ABA85146-DD39-4DDE-856C-DEEF2BC60810}"/>
              </a:ext>
            </a:extLst>
          </p:cNvPr>
          <p:cNvSpPr txBox="1"/>
          <p:nvPr/>
        </p:nvSpPr>
        <p:spPr>
          <a:xfrm>
            <a:off x="8239125" y="238125"/>
            <a:ext cx="1809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3200" b="1" dirty="0">
                <a:cs typeface="Calibri"/>
              </a:rPr>
              <a:t>.NET 4.0</a:t>
            </a:r>
          </a:p>
        </p:txBody>
      </p:sp>
      <p:sp>
        <p:nvSpPr>
          <p:cNvPr id="817" name="BlokTextu 816">
            <a:extLst>
              <a:ext uri="{FF2B5EF4-FFF2-40B4-BE49-F238E27FC236}">
                <a16:creationId xmlns:a16="http://schemas.microsoft.com/office/drawing/2014/main" id="{5485532B-20D0-4099-8A7C-182E03E6CE89}"/>
              </a:ext>
            </a:extLst>
          </p:cNvPr>
          <p:cNvSpPr txBox="1"/>
          <p:nvPr/>
        </p:nvSpPr>
        <p:spPr>
          <a:xfrm>
            <a:off x="8239124" y="6296024"/>
            <a:ext cx="18097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3200" b="1" dirty="0">
                <a:cs typeface="Calibri"/>
              </a:rPr>
              <a:t>.NET 1.0</a:t>
            </a:r>
          </a:p>
        </p:txBody>
      </p:sp>
    </p:spTree>
    <p:extLst>
      <p:ext uri="{BB962C8B-B14F-4D97-AF65-F5344CB8AC3E}">
        <p14:creationId xmlns:p14="http://schemas.microsoft.com/office/powerpoint/2010/main" val="205251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 / await</a:t>
            </a:r>
            <a:b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400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(</a:t>
            </a:r>
            <a:r>
              <a:rPr lang="en-US" sz="4000" b="0" dirty="0">
                <a:solidFill>
                  <a:schemeClr val="bg1"/>
                </a:solidFill>
                <a:latin typeface="Calibri"/>
                <a:ea typeface="+mj-ea"/>
                <a:cs typeface="Arial"/>
              </a:rPr>
              <a:t>C# 5.0 and .NET Framework 4.5</a:t>
            </a:r>
            <a:r>
              <a:rPr lang="en-US" sz="40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)</a:t>
            </a:r>
            <a:r>
              <a:rPr lang="en-US" sz="4000" dirty="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 </a:t>
            </a:r>
            <a:endParaRPr lang="en-US" sz="4000" kern="1200" dirty="0">
              <a:solidFill>
                <a:srgbClr val="FFFFFF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A850B66-9EB9-436F-B47B-3C67C4189EF2}"/>
              </a:ext>
            </a:extLst>
          </p:cNvPr>
          <p:cNvSpPr txBox="1"/>
          <p:nvPr/>
        </p:nvSpPr>
        <p:spPr>
          <a:xfrm>
            <a:off x="723900" y="2825750"/>
            <a:ext cx="10558435" cy="39097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cs typeface="Calibri"/>
              </a:rPr>
              <a:t>Async / await</a:t>
            </a:r>
            <a:r>
              <a:rPr lang="en-US" sz="2800" dirty="0">
                <a:cs typeface="Calibri"/>
              </a:rPr>
              <a:t>: asynchronous? – YES,  parallel? - MAYBE</a:t>
            </a:r>
            <a:endParaRPr lang="en-US" sz="2800" b="1" dirty="0"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Syntax sugar</a:t>
            </a:r>
            <a:r>
              <a:rPr lang="en-US" sz="2800" dirty="0"/>
              <a:t>: Older techniques: callbacks, Background worker, etc.</a:t>
            </a:r>
            <a:endParaRPr lang="en-US" sz="2800" dirty="0"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cs typeface="Calibri"/>
              </a:rPr>
              <a:t>Await? </a:t>
            </a:r>
            <a:r>
              <a:rPr lang="en-US" sz="2800" dirty="0">
                <a:cs typeface="Calibri"/>
              </a:rPr>
              <a:t>We can await every function which returns Task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cs typeface="Calibri"/>
              </a:rPr>
              <a:t>Async? </a:t>
            </a:r>
            <a:r>
              <a:rPr lang="en-US" sz="2800" dirty="0">
                <a:cs typeface="Calibri"/>
              </a:rPr>
              <a:t>A function which uses await must be marked as Async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cs typeface="Calibri" panose="020F0502020204030204"/>
              </a:rPr>
              <a:t>Task? </a:t>
            </a:r>
            <a:r>
              <a:rPr lang="en-US" sz="2800" dirty="0">
                <a:cs typeface="Calibri" panose="020F0502020204030204"/>
              </a:rPr>
              <a:t>If a function is marked as Async it returns a task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057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4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1">
            <a:extLst>
              <a:ext uri="{FF2B5EF4-FFF2-40B4-BE49-F238E27FC236}">
                <a16:creationId xmlns:a16="http://schemas.microsoft.com/office/drawing/2014/main" id="{F8E7AB91-5629-48A5-8897-17C76A92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it works?</a:t>
            </a:r>
          </a:p>
        </p:txBody>
      </p:sp>
      <p:pic>
        <p:nvPicPr>
          <p:cNvPr id="9" name="Obrázok 9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67758B56-843F-46A6-A09E-F937AC49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23" y="-213"/>
            <a:ext cx="8243903" cy="68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7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sk-SK" sz="3600">
                <a:latin typeface="Arial"/>
                <a:cs typeface="Arial"/>
              </a:rPr>
              <a:t>Examples</a:t>
            </a:r>
            <a:endParaRPr lang="sk-SK" sz="3600" dirty="0"/>
          </a:p>
        </p:txBody>
      </p:sp>
      <p:sp>
        <p:nvSpPr>
          <p:cNvPr id="5" name="BlokTextu 1">
            <a:extLst>
              <a:ext uri="{FF2B5EF4-FFF2-40B4-BE49-F238E27FC236}">
                <a16:creationId xmlns:a16="http://schemas.microsoft.com/office/drawing/2014/main" id="{16E6093D-FDF3-4445-9C60-AE8F6D11AB7C}"/>
              </a:ext>
            </a:extLst>
          </p:cNvPr>
          <p:cNvSpPr txBox="1"/>
          <p:nvPr/>
        </p:nvSpPr>
        <p:spPr>
          <a:xfrm>
            <a:off x="1038225" y="2590800"/>
            <a:ext cx="1080135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dirty="0">
                <a:latin typeface="Colonna MT"/>
              </a:rPr>
              <a:t>Example 1 </a:t>
            </a:r>
            <a:r>
              <a:rPr lang="sk-SK" sz="3600" dirty="0">
                <a:latin typeface="Colonna MT"/>
                <a:cs typeface="Calibri"/>
              </a:rPr>
              <a:t>– </a:t>
            </a:r>
            <a:r>
              <a:rPr lang="sk-SK" sz="2800">
                <a:latin typeface="Calibri"/>
                <a:cs typeface="Calibri"/>
              </a:rPr>
              <a:t>The difference between synchronous and </a:t>
            </a:r>
            <a:r>
              <a:rPr lang="sk-SK" sz="2800" dirty="0">
                <a:latin typeface="Calibri"/>
                <a:cs typeface="Calibri"/>
              </a:rPr>
              <a:t>asynchronous</a:t>
            </a:r>
          </a:p>
        </p:txBody>
      </p:sp>
      <p:sp>
        <p:nvSpPr>
          <p:cNvPr id="10" name="BlokTextu 1">
            <a:extLst>
              <a:ext uri="{FF2B5EF4-FFF2-40B4-BE49-F238E27FC236}">
                <a16:creationId xmlns:a16="http://schemas.microsoft.com/office/drawing/2014/main" id="{1D0465ED-5346-4214-9AD7-F6DDC55B74D2}"/>
              </a:ext>
            </a:extLst>
          </p:cNvPr>
          <p:cNvSpPr txBox="1"/>
          <p:nvPr/>
        </p:nvSpPr>
        <p:spPr>
          <a:xfrm>
            <a:off x="1038224" y="3429000"/>
            <a:ext cx="1080135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dirty="0">
                <a:latin typeface="Colonna MT"/>
              </a:rPr>
              <a:t>Example 2 </a:t>
            </a:r>
            <a:r>
              <a:rPr lang="sk-SK" sz="3600" dirty="0">
                <a:latin typeface="Colonna MT"/>
                <a:cs typeface="Calibri"/>
              </a:rPr>
              <a:t>– </a:t>
            </a:r>
            <a:r>
              <a:rPr lang="sk-SK" sz="2800">
                <a:latin typeface="Calibri"/>
                <a:cs typeface="Calibri"/>
              </a:rPr>
              <a:t>Real asynchronous and effective</a:t>
            </a:r>
          </a:p>
        </p:txBody>
      </p:sp>
      <p:sp>
        <p:nvSpPr>
          <p:cNvPr id="11" name="BlokTextu 1">
            <a:extLst>
              <a:ext uri="{FF2B5EF4-FFF2-40B4-BE49-F238E27FC236}">
                <a16:creationId xmlns:a16="http://schemas.microsoft.com/office/drawing/2014/main" id="{1D4F104E-4737-482C-9096-E1B5B1638387}"/>
              </a:ext>
            </a:extLst>
          </p:cNvPr>
          <p:cNvSpPr txBox="1"/>
          <p:nvPr/>
        </p:nvSpPr>
        <p:spPr>
          <a:xfrm>
            <a:off x="1038224" y="4314825"/>
            <a:ext cx="10801350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dirty="0">
                <a:latin typeface="Colonna MT"/>
              </a:rPr>
              <a:t>Example 3 </a:t>
            </a:r>
            <a:r>
              <a:rPr lang="sk-SK" sz="3600" dirty="0">
                <a:latin typeface="Colonna MT"/>
                <a:cs typeface="Calibri"/>
              </a:rPr>
              <a:t>– </a:t>
            </a:r>
            <a:r>
              <a:rPr lang="sk-SK" sz="2800">
                <a:latin typeface="Calibri"/>
                <a:cs typeface="Calibri"/>
              </a:rPr>
              <a:t>Checking</a:t>
            </a:r>
            <a:r>
              <a:rPr lang="sk-SK" sz="2800" dirty="0">
                <a:ea typeface="+mn-lt"/>
                <a:cs typeface="+mn-lt"/>
              </a:rPr>
              <a:t> if everything has been done. Task.WhenAll(</a:t>
            </a:r>
            <a:endParaRPr lang="sk-SK" dirty="0"/>
          </a:p>
          <a:p>
            <a:endParaRPr lang="sk-SK" sz="2800" dirty="0">
              <a:latin typeface="Calibri"/>
              <a:cs typeface="Calibri"/>
            </a:endParaRPr>
          </a:p>
        </p:txBody>
      </p:sp>
      <p:sp>
        <p:nvSpPr>
          <p:cNvPr id="12" name="BlokTextu 1">
            <a:extLst>
              <a:ext uri="{FF2B5EF4-FFF2-40B4-BE49-F238E27FC236}">
                <a16:creationId xmlns:a16="http://schemas.microsoft.com/office/drawing/2014/main" id="{5A00C681-1097-4946-834B-7031F2E21B5F}"/>
              </a:ext>
            </a:extLst>
          </p:cNvPr>
          <p:cNvSpPr txBox="1"/>
          <p:nvPr/>
        </p:nvSpPr>
        <p:spPr>
          <a:xfrm>
            <a:off x="1038224" y="5105400"/>
            <a:ext cx="10801350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dirty="0">
                <a:latin typeface="Colonna MT"/>
              </a:rPr>
              <a:t>Example 4 </a:t>
            </a:r>
            <a:r>
              <a:rPr lang="sk-SK" sz="3600" dirty="0">
                <a:latin typeface="Colonna MT"/>
                <a:cs typeface="Calibri"/>
              </a:rPr>
              <a:t>– </a:t>
            </a:r>
            <a:r>
              <a:rPr lang="sk-SK" sz="2800">
                <a:latin typeface="Calibri"/>
                <a:cs typeface="Calibri"/>
              </a:rPr>
              <a:t>Checking</a:t>
            </a:r>
            <a:r>
              <a:rPr lang="sk-SK" sz="2800" dirty="0">
                <a:ea typeface="+mn-lt"/>
                <a:cs typeface="+mn-lt"/>
              </a:rPr>
              <a:t> if anything has been done. .Any()</a:t>
            </a:r>
            <a:endParaRPr lang="sk-SK" sz="2800" dirty="0">
              <a:latin typeface="Calibri"/>
              <a:cs typeface="Calibri"/>
            </a:endParaRPr>
          </a:p>
          <a:p>
            <a:endParaRPr lang="sk-SK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92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GB" sz="3600">
                <a:latin typeface="Arial"/>
                <a:cs typeface="Arial"/>
              </a:rPr>
              <a:t>Async / Await – bad practises</a:t>
            </a:r>
            <a:endParaRPr lang="en-GB" sz="3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867650" y="2251561"/>
            <a:ext cx="4210050" cy="44186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>
                <a:latin typeface="Arial"/>
                <a:cs typeface="Arial"/>
              </a:rPr>
              <a:t>- DO NOT block asynchronous method by </a:t>
            </a:r>
            <a:r>
              <a:rPr lang="en-US" sz="2000">
                <a:latin typeface="Arial"/>
                <a:cs typeface="Arial"/>
              </a:rPr>
              <a:t>calling .Result or .Wait</a:t>
            </a:r>
            <a:endParaRPr lang="sk-SK"/>
          </a:p>
          <a:p>
            <a:pPr marL="457200" indent="-457200">
              <a:buAutoNum type="arabicPeriod"/>
            </a:pPr>
            <a:r>
              <a:rPr lang="en-US" sz="2000" dirty="0">
                <a:latin typeface="Arial"/>
                <a:cs typeface="Arial"/>
              </a:rPr>
              <a:t>- </a:t>
            </a:r>
            <a:r>
              <a:rPr lang="en-US" sz="2000">
                <a:latin typeface="Arial"/>
                <a:cs typeface="Arial"/>
              </a:rPr>
              <a:t>DO NOT use type </a:t>
            </a:r>
            <a:r>
              <a:rPr lang="en-US" sz="2000" b="1">
                <a:latin typeface="Arial"/>
                <a:cs typeface="Arial"/>
              </a:rPr>
              <a:t>void </a:t>
            </a:r>
            <a:r>
              <a:rPr lang="en-US" sz="2000">
                <a:latin typeface="Arial"/>
                <a:cs typeface="Arial"/>
              </a:rPr>
              <a:t>together with </a:t>
            </a:r>
            <a:r>
              <a:rPr lang="en-US" sz="2000" b="1">
                <a:latin typeface="Arial"/>
                <a:cs typeface="Arial"/>
              </a:rPr>
              <a:t>async </a:t>
            </a:r>
            <a:r>
              <a:rPr lang="en-US" sz="2000">
                <a:latin typeface="Arial"/>
                <a:cs typeface="Arial"/>
              </a:rPr>
              <a:t>(exceptions, state machine)</a:t>
            </a:r>
            <a:endParaRPr lang="en-US" sz="2000"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>
                <a:latin typeface="Arial"/>
                <a:cs typeface="Arial"/>
              </a:rPr>
              <a:t>- DO NOT wrap synchronous code into asynchronous</a:t>
            </a:r>
            <a:endParaRPr lang="en-US" sz="2000">
              <a:cs typeface="Arial"/>
            </a:endParaRPr>
          </a:p>
        </p:txBody>
      </p:sp>
      <p:pic>
        <p:nvPicPr>
          <p:cNvPr id="2" name="Obrázok 3" descr="Obrázok, na ktorom je snímka obrazovky, svetlo&#10;&#10;Popis vygenerovaný s veľmi vysokou spoľahlivosťou">
            <a:extLst>
              <a:ext uri="{FF2B5EF4-FFF2-40B4-BE49-F238E27FC236}">
                <a16:creationId xmlns:a16="http://schemas.microsoft.com/office/drawing/2014/main" id="{4CCA6471-727D-48A6-BF3B-266991FF0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496094"/>
            <a:ext cx="7667625" cy="3723186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6F8FC9A2-4F92-40E2-AA86-A4D620C8CC43}"/>
              </a:ext>
            </a:extLst>
          </p:cNvPr>
          <p:cNvSpPr txBox="1"/>
          <p:nvPr/>
        </p:nvSpPr>
        <p:spPr>
          <a:xfrm rot="1800000">
            <a:off x="9972675" y="884873"/>
            <a:ext cx="2171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3200">
                <a:latin typeface="Colonna MT"/>
              </a:rPr>
              <a:t>Example 5</a:t>
            </a:r>
            <a:endParaRPr lang="sk-SK" sz="3200">
              <a:cs typeface="Calibri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4C3B7AE-015A-4F6A-ADFD-C4BCDF9BF5C9}"/>
              </a:ext>
            </a:extLst>
          </p:cNvPr>
          <p:cNvSpPr txBox="1"/>
          <p:nvPr/>
        </p:nvSpPr>
        <p:spPr>
          <a:xfrm>
            <a:off x="10020300" y="6218872"/>
            <a:ext cx="2171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3200">
                <a:latin typeface="Colonna MT"/>
              </a:rPr>
              <a:t>Example 6</a:t>
            </a:r>
            <a:endParaRPr lang="sk-SK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65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Async / Await – When and Where ???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8E96FCA1-DACF-47CE-9948-B4FA1919AE7B}"/>
              </a:ext>
            </a:extLst>
          </p:cNvPr>
          <p:cNvSpPr txBox="1"/>
          <p:nvPr/>
        </p:nvSpPr>
        <p:spPr>
          <a:xfrm>
            <a:off x="398176" y="2420675"/>
            <a:ext cx="11871898" cy="45743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From the bottom to the top</a:t>
            </a:r>
            <a:r>
              <a:rPr lang="en-US" sz="2800" dirty="0">
                <a:solidFill>
                  <a:srgbClr val="FFFFFF"/>
                </a:solidFill>
              </a:rPr>
              <a:t> </a:t>
            </a:r>
            <a:endParaRPr lang="en-US" sz="2800" b="1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FFFFFF"/>
                </a:solidFill>
              </a:rPr>
              <a:t>When?</a:t>
            </a:r>
            <a:r>
              <a:rPr lang="en-US" sz="2800">
                <a:solidFill>
                  <a:srgbClr val="FFFFFF"/>
                </a:solidFill>
              </a:rPr>
              <a:t> Do I really have an asyc. operation? Vs. Want to run in parallel</a:t>
            </a:r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FFFFFF"/>
                </a:solidFill>
              </a:rPr>
              <a:t>When? </a:t>
            </a:r>
            <a:r>
              <a:rPr lang="en-US" sz="2800">
                <a:solidFill>
                  <a:srgbClr val="FFFFFF"/>
                </a:solidFill>
              </a:rPr>
              <a:t>Performance can be higher or lower!</a:t>
            </a:r>
            <a:endParaRPr lang="en-US" sz="280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FFFFFF"/>
                </a:solidFill>
              </a:rPr>
              <a:t>Where? </a:t>
            </a:r>
            <a:r>
              <a:rPr lang="en-US" sz="2800">
                <a:solidFill>
                  <a:srgbClr val="FFFFFF"/>
                </a:solidFill>
              </a:rPr>
              <a:t>Desktop apps -&gt; UIThread</a:t>
            </a:r>
            <a:endParaRPr lang="en-US" sz="280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FFFFFF"/>
                </a:solidFill>
                <a:cs typeface="Calibri"/>
              </a:rPr>
              <a:t>Where? </a:t>
            </a: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Web apps -&gt; go to the thread pool if idle and be used for sth. else </a:t>
            </a:r>
            <a:endParaRPr lang="en-US" sz="2800">
              <a:ea typeface="+mn-lt"/>
              <a:cs typeface="+mn-lt"/>
            </a:endParaRP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Async != faster. In fact, async is </a:t>
            </a:r>
            <a:r>
              <a:rPr lang="en-US" sz="2800" i="1">
                <a:ea typeface="+mn-lt"/>
                <a:cs typeface="+mn-lt"/>
              </a:rPr>
              <a:t>slower</a:t>
            </a:r>
            <a:r>
              <a:rPr lang="en-US" sz="2800">
                <a:ea typeface="+mn-lt"/>
                <a:cs typeface="+mn-lt"/>
              </a:rPr>
              <a:t>.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Utilize resources </a:t>
            </a:r>
            <a:r>
              <a:rPr lang="en-US" sz="2800" i="1">
                <a:ea typeface="+mn-lt"/>
                <a:cs typeface="+mn-lt"/>
              </a:rPr>
              <a:t>more efficiently</a:t>
            </a:r>
            <a:r>
              <a:rPr lang="en-US" sz="2800" i="1" dirty="0">
                <a:ea typeface="+mn-lt"/>
                <a:cs typeface="+mn-lt"/>
              </a:rPr>
              <a:t> </a:t>
            </a: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Depends on Backend</a:t>
            </a:r>
            <a:endParaRPr lang="en-US" sz="2800" i="1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2175361"/>
            <a:ext cx="10515600" cy="44186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6" name="Šípka: nahor 5">
            <a:extLst>
              <a:ext uri="{FF2B5EF4-FFF2-40B4-BE49-F238E27FC236}">
                <a16:creationId xmlns:a16="http://schemas.microsoft.com/office/drawing/2014/main" id="{83AD79C9-21C0-4EE7-990A-033E04124094}"/>
              </a:ext>
            </a:extLst>
          </p:cNvPr>
          <p:cNvSpPr/>
          <p:nvPr/>
        </p:nvSpPr>
        <p:spPr>
          <a:xfrm>
            <a:off x="4291583" y="2215895"/>
            <a:ext cx="485775" cy="70485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FFFF"/>
              </a:solidFill>
              <a:highlight>
                <a:srgbClr val="FF0000"/>
              </a:highlight>
              <a:cs typeface="Calibri"/>
            </a:endParaRPr>
          </a:p>
        </p:txBody>
      </p:sp>
      <p:pic>
        <p:nvPicPr>
          <p:cNvPr id="2" name="Grafický objekt 4" descr="Meradlo">
            <a:extLst>
              <a:ext uri="{FF2B5EF4-FFF2-40B4-BE49-F238E27FC236}">
                <a16:creationId xmlns:a16="http://schemas.microsoft.com/office/drawing/2014/main" id="{EF94B938-1293-40C4-879A-0906A5903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3700" y="981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Async / Await </a:t>
            </a:r>
            <a:r>
              <a:rPr lang="en-US" sz="4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Various</a:t>
            </a: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Techniques</a:t>
            </a:r>
            <a:endParaRPr lang="sk-SK">
              <a:solidFill>
                <a:schemeClr val="accent1"/>
              </a:solidFill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lokTextu 1">
            <a:extLst>
              <a:ext uri="{FF2B5EF4-FFF2-40B4-BE49-F238E27FC236}">
                <a16:creationId xmlns:a16="http://schemas.microsoft.com/office/drawing/2014/main" id="{1592096A-587A-4F9C-9DCE-58F050D973CB}"/>
              </a:ext>
            </a:extLst>
          </p:cNvPr>
          <p:cNvSpPr txBox="1"/>
          <p:nvPr/>
        </p:nvSpPr>
        <p:spPr>
          <a:xfrm>
            <a:off x="5057775" y="2057400"/>
            <a:ext cx="668655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>
                <a:latin typeface="Colonna MT"/>
              </a:rPr>
              <a:t>Example 10 -</a:t>
            </a:r>
            <a:r>
              <a:rPr lang="sk-SK" sz="3600" dirty="0">
                <a:latin typeface="Colonna MT"/>
                <a:cs typeface="Calibri"/>
              </a:rPr>
              <a:t> </a:t>
            </a:r>
            <a:r>
              <a:rPr lang="sk-SK" sz="2800">
                <a:latin typeface="Calibri"/>
                <a:cs typeface="Calibri"/>
              </a:rPr>
              <a:t>Task continuation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B6DF1598-A04D-4AAC-8F48-03ADCEA120C8}"/>
              </a:ext>
            </a:extLst>
          </p:cNvPr>
          <p:cNvSpPr txBox="1"/>
          <p:nvPr/>
        </p:nvSpPr>
        <p:spPr>
          <a:xfrm>
            <a:off x="5057775" y="2781300"/>
            <a:ext cx="668655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dirty="0">
                <a:latin typeface="Colonna MT"/>
              </a:rPr>
              <a:t>Example 11 </a:t>
            </a:r>
            <a:r>
              <a:rPr lang="sk-SK" sz="3600">
                <a:latin typeface="Colonna MT"/>
                <a:cs typeface="Calibri"/>
              </a:rPr>
              <a:t>- </a:t>
            </a:r>
            <a:r>
              <a:rPr lang="sk-SK" sz="2800">
                <a:latin typeface="Calibri"/>
                <a:cs typeface="Calibri"/>
              </a:rPr>
              <a:t>Task cancellation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B97A7E2-7510-4B60-AC34-9B47A514BFC0}"/>
              </a:ext>
            </a:extLst>
          </p:cNvPr>
          <p:cNvSpPr txBox="1"/>
          <p:nvPr/>
        </p:nvSpPr>
        <p:spPr>
          <a:xfrm>
            <a:off x="5057775" y="3524250"/>
            <a:ext cx="668655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dirty="0" err="1">
                <a:latin typeface="Colonna MT"/>
              </a:rPr>
              <a:t>Example</a:t>
            </a:r>
            <a:r>
              <a:rPr lang="sk-SK" sz="3600" dirty="0">
                <a:latin typeface="Colonna MT"/>
              </a:rPr>
              <a:t> 12 – </a:t>
            </a:r>
            <a:r>
              <a:rPr lang="sk-SK" sz="2800" dirty="0" err="1">
                <a:latin typeface="Calibri"/>
                <a:cs typeface="Calibri"/>
              </a:rPr>
              <a:t>Progress</a:t>
            </a:r>
            <a:r>
              <a:rPr lang="sk-SK" sz="2800" dirty="0">
                <a:latin typeface="Calibri"/>
                <a:cs typeface="Calibri"/>
              </a:rPr>
              <a:t> </a:t>
            </a:r>
            <a:r>
              <a:rPr lang="sk-SK" sz="2800" dirty="0" err="1">
                <a:latin typeface="Calibri"/>
                <a:cs typeface="Calibri"/>
              </a:rPr>
              <a:t>reporting</a:t>
            </a:r>
            <a:endParaRPr lang="sk-SK" sz="2800" dirty="0" err="1">
              <a:latin typeface="Colonna 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838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327</Words>
  <Application>Microsoft Office PowerPoint</Application>
  <PresentationFormat>Širokouhlá</PresentationFormat>
  <Paragraphs>65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Office Theme</vt:lpstr>
      <vt:lpstr>Asynchronous and parallel programming</vt:lpstr>
      <vt:lpstr>Basics</vt:lpstr>
      <vt:lpstr>Async and parallel in .NET</vt:lpstr>
      <vt:lpstr>Async / await  (C# 5.0 and .NET Framework 4.5) </vt:lpstr>
      <vt:lpstr>How it works?</vt:lpstr>
      <vt:lpstr>Examples</vt:lpstr>
      <vt:lpstr>Async / Await – bad practises</vt:lpstr>
      <vt:lpstr>Async / Await – When and Where ???</vt:lpstr>
      <vt:lpstr>Async / Await Various Techniques</vt:lpstr>
      <vt:lpstr>ConfigureAwait(false) - What's that ???</vt:lpstr>
      <vt:lpstr>Parallelism and thread synchronization</vt:lpstr>
      <vt:lpstr>Parallel extensions and TPL</vt:lpstr>
      <vt:lpstr>Sources</vt:lpstr>
      <vt:lpstr>Thank you 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 Kosťovová</dc:creator>
  <cp:lastModifiedBy>Tomas Andrek</cp:lastModifiedBy>
  <cp:revision>1252</cp:revision>
  <cp:lastPrinted>2016-10-26T07:47:08Z</cp:lastPrinted>
  <dcterms:created xsi:type="dcterms:W3CDTF">2016-05-06T15:18:29Z</dcterms:created>
  <dcterms:modified xsi:type="dcterms:W3CDTF">2020-04-27T21:05:04Z</dcterms:modified>
</cp:coreProperties>
</file>